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54"/>
  </p:notesMasterIdLst>
  <p:sldIdLst>
    <p:sldId id="256" r:id="rId2"/>
    <p:sldId id="295" r:id="rId3"/>
    <p:sldId id="297" r:id="rId4"/>
    <p:sldId id="291" r:id="rId5"/>
    <p:sldId id="302" r:id="rId6"/>
    <p:sldId id="306" r:id="rId7"/>
    <p:sldId id="315" r:id="rId8"/>
    <p:sldId id="292" r:id="rId9"/>
    <p:sldId id="303" r:id="rId10"/>
    <p:sldId id="307" r:id="rId11"/>
    <p:sldId id="294" r:id="rId12"/>
    <p:sldId id="298" r:id="rId13"/>
    <p:sldId id="308" r:id="rId14"/>
    <p:sldId id="310" r:id="rId15"/>
    <p:sldId id="311" r:id="rId16"/>
    <p:sldId id="299" r:id="rId17"/>
    <p:sldId id="260" r:id="rId18"/>
    <p:sldId id="261" r:id="rId19"/>
    <p:sldId id="262" r:id="rId20"/>
    <p:sldId id="263" r:id="rId21"/>
    <p:sldId id="264" r:id="rId22"/>
    <p:sldId id="266" r:id="rId23"/>
    <p:sldId id="267" r:id="rId24"/>
    <p:sldId id="268" r:id="rId25"/>
    <p:sldId id="269" r:id="rId26"/>
    <p:sldId id="313" r:id="rId27"/>
    <p:sldId id="270" r:id="rId28"/>
    <p:sldId id="312" r:id="rId29"/>
    <p:sldId id="271" r:id="rId30"/>
    <p:sldId id="272" r:id="rId31"/>
    <p:sldId id="273" r:id="rId32"/>
    <p:sldId id="274" r:id="rId33"/>
    <p:sldId id="275" r:id="rId34"/>
    <p:sldId id="316" r:id="rId35"/>
    <p:sldId id="276" r:id="rId36"/>
    <p:sldId id="317" r:id="rId37"/>
    <p:sldId id="318" r:id="rId38"/>
    <p:sldId id="278" r:id="rId39"/>
    <p:sldId id="277" r:id="rId40"/>
    <p:sldId id="279" r:id="rId41"/>
    <p:sldId id="280" r:id="rId42"/>
    <p:sldId id="314" r:id="rId43"/>
    <p:sldId id="281" r:id="rId44"/>
    <p:sldId id="282" r:id="rId45"/>
    <p:sldId id="300" r:id="rId46"/>
    <p:sldId id="301" r:id="rId47"/>
    <p:sldId id="285" r:id="rId48"/>
    <p:sldId id="286" r:id="rId49"/>
    <p:sldId id="287" r:id="rId50"/>
    <p:sldId id="288" r:id="rId51"/>
    <p:sldId id="289" r:id="rId52"/>
    <p:sldId id="290" r:id="rId53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16" y="696"/>
      </p:cViewPr>
      <p:guideLst>
        <p:guide orient="horz" pos="432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ryant/Documents/Classes/CS%20418%20S'20/lectures/18_lockfree-data/psu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i="0">
                <a:latin typeface="Arial" panose="020B0604020202020204" pitchFamily="34" charset="0"/>
                <a:cs typeface="Arial" panose="020B0604020202020204" pitchFamily="34" charset="0"/>
              </a:rPr>
              <a:t>Summing Global Variable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Basic!$A$2</c:f>
              <c:strCache>
                <c:ptCount val="1"/>
                <c:pt idx="0">
                  <c:v>Race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7150">
                <a:solidFill>
                  <a:schemeClr val="accent1"/>
                </a:solidFill>
              </a:ln>
              <a:effectLst/>
            </c:spPr>
          </c:marker>
          <c:val>
            <c:numRef>
              <c:f>Basic!$B$2:$I$2</c:f>
              <c:numCache>
                <c:formatCode>General</c:formatCode>
                <c:ptCount val="8"/>
                <c:pt idx="0">
                  <c:v>1.31</c:v>
                </c:pt>
                <c:pt idx="1">
                  <c:v>0.84</c:v>
                </c:pt>
                <c:pt idx="2">
                  <c:v>0.61</c:v>
                </c:pt>
                <c:pt idx="3">
                  <c:v>0.49</c:v>
                </c:pt>
                <c:pt idx="4">
                  <c:v>0.48</c:v>
                </c:pt>
                <c:pt idx="5">
                  <c:v>0.48</c:v>
                </c:pt>
                <c:pt idx="6">
                  <c:v>0.45</c:v>
                </c:pt>
                <c:pt idx="7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28-C04B-8E7D-EADC89560B7C}"/>
            </c:ext>
          </c:extLst>
        </c:ser>
        <c:ser>
          <c:idx val="1"/>
          <c:order val="1"/>
          <c:tx>
            <c:strRef>
              <c:f>Basic!$A$3</c:f>
              <c:strCache>
                <c:ptCount val="1"/>
                <c:pt idx="0">
                  <c:v>Fetch+Add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</a:ln>
              <a:effectLst/>
            </c:spPr>
          </c:marker>
          <c:val>
            <c:numRef>
              <c:f>Basic!$B$3:$I$3</c:f>
              <c:numCache>
                <c:formatCode>General</c:formatCode>
                <c:ptCount val="8"/>
                <c:pt idx="0">
                  <c:v>3.97</c:v>
                </c:pt>
                <c:pt idx="1">
                  <c:v>10.27</c:v>
                </c:pt>
                <c:pt idx="2">
                  <c:v>11.08</c:v>
                </c:pt>
                <c:pt idx="3">
                  <c:v>10.99</c:v>
                </c:pt>
                <c:pt idx="4">
                  <c:v>13</c:v>
                </c:pt>
                <c:pt idx="5">
                  <c:v>13.78</c:v>
                </c:pt>
                <c:pt idx="6">
                  <c:v>14.39</c:v>
                </c:pt>
                <c:pt idx="7">
                  <c:v>14.61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28-C04B-8E7D-EADC89560B7C}"/>
            </c:ext>
          </c:extLst>
        </c:ser>
        <c:ser>
          <c:idx val="2"/>
          <c:order val="2"/>
          <c:tx>
            <c:strRef>
              <c:f>Basic!$A$4</c:f>
              <c:strCache>
                <c:ptCount val="1"/>
                <c:pt idx="0">
                  <c:v>Spin lock</c:v>
                </c:pt>
              </c:strCache>
            </c:strRef>
          </c:tx>
          <c:spPr>
            <a:ln w="571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chemeClr val="accent3"/>
                </a:solidFill>
              </a:ln>
              <a:effectLst/>
            </c:spPr>
          </c:marker>
          <c:val>
            <c:numRef>
              <c:f>Basic!$B$4:$I$4</c:f>
              <c:numCache>
                <c:formatCode>General</c:formatCode>
                <c:ptCount val="8"/>
                <c:pt idx="0">
                  <c:v>6.34</c:v>
                </c:pt>
                <c:pt idx="1">
                  <c:v>16.77</c:v>
                </c:pt>
                <c:pt idx="2">
                  <c:v>24.28</c:v>
                </c:pt>
                <c:pt idx="3">
                  <c:v>46.12</c:v>
                </c:pt>
                <c:pt idx="4">
                  <c:v>57.34</c:v>
                </c:pt>
                <c:pt idx="5">
                  <c:v>68.36</c:v>
                </c:pt>
                <c:pt idx="6">
                  <c:v>77.52</c:v>
                </c:pt>
                <c:pt idx="7">
                  <c:v>98.12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28-C04B-8E7D-EADC89560B7C}"/>
            </c:ext>
          </c:extLst>
        </c:ser>
        <c:ser>
          <c:idx val="3"/>
          <c:order val="3"/>
          <c:tx>
            <c:strRef>
              <c:f>Basic!$A$5</c:f>
              <c:strCache>
                <c:ptCount val="1"/>
                <c:pt idx="0">
                  <c:v>Mutex</c:v>
                </c:pt>
              </c:strCache>
            </c:strRef>
          </c:tx>
          <c:spPr>
            <a:ln w="571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57150">
                <a:solidFill>
                  <a:schemeClr val="accent4"/>
                </a:solidFill>
              </a:ln>
              <a:effectLst/>
            </c:spPr>
          </c:marker>
          <c:val>
            <c:numRef>
              <c:f>Basic!$B$5:$I$5</c:f>
              <c:numCache>
                <c:formatCode>General</c:formatCode>
                <c:ptCount val="8"/>
                <c:pt idx="0">
                  <c:v>11.67</c:v>
                </c:pt>
                <c:pt idx="1">
                  <c:v>39.619999999999997</c:v>
                </c:pt>
                <c:pt idx="2">
                  <c:v>43.93</c:v>
                </c:pt>
                <c:pt idx="3">
                  <c:v>50.38</c:v>
                </c:pt>
                <c:pt idx="4">
                  <c:v>50.02</c:v>
                </c:pt>
                <c:pt idx="5">
                  <c:v>57.91</c:v>
                </c:pt>
                <c:pt idx="6">
                  <c:v>59.47</c:v>
                </c:pt>
                <c:pt idx="7">
                  <c:v>62.91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28-C04B-8E7D-EADC89560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5860671"/>
        <c:axId val="1635866031"/>
      </c:lineChart>
      <c:catAx>
        <c:axId val="16358606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0" i="0">
                    <a:latin typeface="Arial" panose="020B0604020202020204" pitchFamily="34" charset="0"/>
                    <a:cs typeface="Arial" panose="020B0604020202020204" pitchFamily="34" charset="0"/>
                  </a:rPr>
                  <a:t>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866031"/>
        <c:crosses val="autoZero"/>
        <c:auto val="1"/>
        <c:lblAlgn val="ctr"/>
        <c:lblOffset val="100"/>
        <c:noMultiLvlLbl val="0"/>
      </c:catAx>
      <c:valAx>
        <c:axId val="163586603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b="0" i="0">
                    <a:latin typeface="Arial" panose="020B0604020202020204" pitchFamily="34" charset="0"/>
                    <a:cs typeface="Arial" panose="020B0604020202020204" pitchFamily="34" charset="0"/>
                  </a:rPr>
                  <a:t>Nanoseconds per increment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86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6396708010875108"/>
          <c:y val="0.26046655383030398"/>
          <c:w val="0.14208922247930234"/>
          <c:h val="0.2447954753319386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93405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dobbs.com/lock-free-data-structures/184401865" TargetMode="External"/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6" name="Shape 5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atomic_incr: worry about ABA</a:t>
            </a:r>
          </a:p>
          <a:p>
            <a:pPr>
              <a:defRPr sz="1800"/>
            </a:pPr>
            <a:r>
              <a:t>lock: while (cas(addr, 0, 1) == 1);</a:t>
            </a:r>
          </a:p>
        </p:txBody>
      </p:sp>
    </p:spTree>
    <p:extLst>
      <p:ext uri="{BB962C8B-B14F-4D97-AF65-F5344CB8AC3E}">
        <p14:creationId xmlns:p14="http://schemas.microsoft.com/office/powerpoint/2010/main" val="1318816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LIST LOCK PREVENTS ANOTHER THREAD FROM DELETING “PREV” (HEAD OF LIST) WHILE CURRENT THREAD IS HOLDING IT.</a:t>
            </a:r>
          </a:p>
          <a:p>
            <a:pPr>
              <a:defRPr sz="1800"/>
            </a:pPr>
            <a:r>
              <a:t>WHY NOT START WITH lock(list-&gt;head-&gt;lock)? Because you don’t want to reference head because it may be changing or dead.</a:t>
            </a:r>
          </a:p>
          <a:p>
            <a:pPr>
              <a:defRPr sz="1800"/>
            </a:pPr>
            <a:r>
              <a:t>INSERT INVARIANT: NEED NODE BEFORE NODE TO INSERT</a:t>
            </a:r>
          </a:p>
          <a:p>
            <a:pPr>
              <a:defRPr sz="1800"/>
            </a:pPr>
            <a:r>
              <a:t>DELETE INVARIANT: NEED PREVIOUS AND NODE TO DELETE </a:t>
            </a:r>
          </a:p>
          <a:p>
            <a:pPr>
              <a:defRPr sz="1800"/>
            </a:pPr>
            <a:r>
              <a:t>Q. Why do I need to lock prev in INSERT?  It could be deleted, and thus the insertion missed.</a:t>
            </a:r>
          </a:p>
          <a:p>
            <a:pPr>
              <a:defRPr sz="1800"/>
            </a:pPr>
            <a:r>
              <a:t>(prev-&gt;next will be set to cur, so new node n before cur is missed.).</a:t>
            </a:r>
          </a:p>
          <a:p>
            <a:pPr>
              <a:defRPr sz="1800"/>
            </a:pPr>
            <a:r>
              <a:t>Q. Why do I need to lock prev in DELETE? could allow another insert after prev insert to have next pointer to element about to deleted.</a:t>
            </a:r>
          </a:p>
        </p:txBody>
      </p:sp>
    </p:spTree>
    <p:extLst>
      <p:ext uri="{BB962C8B-B14F-4D97-AF65-F5344CB8AC3E}">
        <p14:creationId xmlns:p14="http://schemas.microsoft.com/office/powerpoint/2010/main" val="2565700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4" name="Shape 3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NO DEADLOCK! Notice that in previous example locks always acquired in the same order</a:t>
            </a:r>
          </a:p>
          <a:p>
            <a:pPr>
              <a:defRPr sz="1800"/>
            </a:pPr>
            <a:r>
              <a:t>COULD IMAGINE A MIDDLE GROUND SOLUTION: COARSER GRANULARITY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in PUSH why are we not worried about the other thread filling the queue?</a:t>
            </a:r>
          </a:p>
          <a:p>
            <a:pPr>
              <a:defRPr sz="1800"/>
            </a:pPr>
            <a:r>
              <a:t>Q. in POP why aren’t we worried about the element disappearing?</a:t>
            </a:r>
          </a:p>
          <a:p>
            <a:pPr>
              <a:defRPr sz="1800"/>
            </a:pPr>
            <a:r>
              <a:t>by FAIL, we say the handling of the sync is done in the calling code (e.g, busy wait)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1" name="Shape 4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head points to one node BEFORE last element (otherwise empty queue requires producer to move head as well)</a:t>
            </a:r>
          </a:p>
        </p:txBody>
      </p:sp>
    </p:spTree>
    <p:extLst>
      <p:ext uri="{BB962C8B-B14F-4D97-AF65-F5344CB8AC3E}">
        <p14:creationId xmlns:p14="http://schemas.microsoft.com/office/powerpoint/2010/main" val="2810303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PRODUCER changes tail and reclaim</a:t>
            </a:r>
          </a:p>
          <a:p>
            <a:pPr>
              <a:defRPr sz="1800"/>
            </a:pPr>
            <a:r>
              <a:t>CONSUMER changes head</a:t>
            </a:r>
          </a:p>
          <a:p>
            <a:pPr>
              <a:defRPr sz="1800"/>
            </a:pPr>
            <a:r>
              <a:t>tail points to last element added</a:t>
            </a:r>
          </a:p>
          <a:p>
            <a:pPr>
              <a:defRPr sz="1800"/>
            </a:pPr>
            <a:r>
              <a:t>head points to one node BEFORE last element (otherwise inserting into empty queue requires producer to move head)</a:t>
            </a:r>
          </a:p>
        </p:txBody>
      </p:sp>
    </p:spTree>
    <p:extLst>
      <p:ext uri="{BB962C8B-B14F-4D97-AF65-F5344CB8AC3E}">
        <p14:creationId xmlns:p14="http://schemas.microsoft.com/office/powerpoint/2010/main" val="2626481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1" name="Shape 4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head points to one node BEFORE last element (otherwise empty queue requires producer to move head as well)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PRODUCER changes tail and reclaim</a:t>
            </a:r>
          </a:p>
          <a:p>
            <a:pPr>
              <a:defRPr sz="1800"/>
            </a:pPr>
            <a:r>
              <a:t>CONSUMER changes head</a:t>
            </a:r>
          </a:p>
          <a:p>
            <a:pPr>
              <a:defRPr sz="1800"/>
            </a:pPr>
            <a:r>
              <a:t>tail points to last element added</a:t>
            </a:r>
          </a:p>
          <a:p>
            <a:pPr>
              <a:defRPr sz="1800"/>
            </a:pPr>
            <a:r>
              <a:t>head points to one node BEFORE last element (otherwise inserting into empty queue requires producer to move head)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9" name="Shape 4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But there’s a very subtle problem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6" name="Shape 5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assume we just wanted to support insert</a:t>
            </a:r>
          </a:p>
          <a:p>
            <a:pPr>
              <a:defRPr sz="1800"/>
            </a:pPr>
            <a:r>
              <a:t>as long as another thread hasn’t inserted here, we’re fine</a:t>
            </a:r>
          </a:p>
          <a:p>
            <a:pPr>
              <a:defRPr sz="1800"/>
            </a:pPr>
            <a:r>
              <a:t>no overhead of taking locks</a:t>
            </a:r>
          </a:p>
          <a:p>
            <a:pPr>
              <a:defRPr sz="1800"/>
            </a:pPr>
            <a:r>
              <a:t>no extra space per node</a:t>
            </a:r>
          </a:p>
          <a:p>
            <a:pPr>
              <a:defRPr sz="1800"/>
            </a:pPr>
            <a:r>
              <a:t>Still a nasty compare and swap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3" name="Shape 5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global lock in most cases</a:t>
            </a:r>
          </a:p>
          <a:p>
            <a:pPr>
              <a:defRPr sz="1800"/>
            </a:pPr>
            <a:r>
              <a:t>Also:</a:t>
            </a:r>
          </a:p>
          <a:p>
            <a:pPr>
              <a:defRPr sz="1800"/>
            </a:pPr>
            <a:r>
              <a:rPr u="sng">
                <a:hlinkClick r:id="rId3"/>
              </a:rPr>
              <a:t>http://www.drdobbs.com/lock-free-data-structures/184401865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1" name="Shape 4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think of how to do a full compare_and_swap(&amp;x, a, b)</a:t>
            </a:r>
          </a:p>
          <a:p>
            <a:r>
              <a:t>EAX = a</a:t>
            </a:r>
          </a:p>
          <a:p>
            <a:r>
              <a:t>R0 = b</a:t>
            </a:r>
          </a:p>
          <a:p>
            <a:r>
              <a:t>lock cmpxchg x b</a:t>
            </a:r>
          </a:p>
          <a:p>
            <a:r>
              <a:t>return zf</a:t>
            </a:r>
          </a:p>
        </p:txBody>
      </p:sp>
    </p:spTree>
    <p:extLst>
      <p:ext uri="{BB962C8B-B14F-4D97-AF65-F5344CB8AC3E}">
        <p14:creationId xmlns:p14="http://schemas.microsoft.com/office/powerpoint/2010/main" val="173819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8" name="Shape 5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weak versions make fail even if i == a</a:t>
            </a:r>
          </a:p>
        </p:txBody>
      </p:sp>
    </p:spTree>
    <p:extLst>
      <p:ext uri="{BB962C8B-B14F-4D97-AF65-F5344CB8AC3E}">
        <p14:creationId xmlns:p14="http://schemas.microsoft.com/office/powerpoint/2010/main" val="2967181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0" name="Shape 4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What are some examples.  both people go to left, then right.</a:t>
            </a:r>
          </a:p>
          <a:p>
            <a:pPr>
              <a:defRPr sz="1800"/>
            </a:pPr>
            <a:r>
              <a:t>Both wait for each other at a door</a:t>
            </a:r>
          </a:p>
        </p:txBody>
      </p:sp>
    </p:spTree>
    <p:extLst>
      <p:ext uri="{BB962C8B-B14F-4D97-AF65-F5344CB8AC3E}">
        <p14:creationId xmlns:p14="http://schemas.microsoft.com/office/powerpoint/2010/main" val="132173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49" name="Shape 4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but it can be a permanent condition if there’s no end to the green cars</a:t>
            </a:r>
          </a:p>
          <a:p>
            <a:pPr>
              <a:defRPr sz="1600"/>
            </a:pPr>
            <a:r>
              <a:t>can think of starvation as incorrectness, because if a process isn’t making process, you’re likely to say this system’s scheduler is totally broken (think about case of a multi-tasking OS)</a:t>
            </a:r>
          </a:p>
        </p:txBody>
      </p:sp>
    </p:spTree>
    <p:extLst>
      <p:ext uri="{BB962C8B-B14F-4D97-AF65-F5344CB8AC3E}">
        <p14:creationId xmlns:p14="http://schemas.microsoft.com/office/powerpoint/2010/main" val="167407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insert into linked list, ascending</a:t>
            </a:r>
          </a:p>
          <a:p>
            <a:pPr>
              <a:defRPr sz="1800"/>
            </a:pPr>
            <a:r>
              <a:t>Q. what bad things can happen if multiple threads operate on the list at once?</a:t>
            </a:r>
          </a:p>
          <a:p>
            <a:pPr>
              <a:defRPr sz="1800"/>
            </a:pPr>
            <a:r>
              <a:t>ON SIMULTANEOUS INSERTS —&gt; A NEW NODE CAN GET LOST (allocated but not in list)</a:t>
            </a:r>
          </a:p>
          <a:p>
            <a:pPr>
              <a:defRPr sz="1800"/>
            </a:pPr>
            <a:r>
              <a:t>ON SIMULTANEOUS DELETES —&gt;  double delete (free node twice, or cur can be deleted when another thread using it)</a:t>
            </a:r>
          </a:p>
          <a:p>
            <a:pPr>
              <a:defRPr sz="1800"/>
            </a:pPr>
            <a:r>
              <a:t>ON SIMULTANEOUS DELETES (different nodes) —&gt; first earlier node deleted might cause link to deleted node </a:t>
            </a:r>
          </a:p>
          <a:p>
            <a:pPr>
              <a:defRPr sz="1800"/>
            </a:pPr>
            <a:r>
              <a:t>ON MIX: can insert node that points to deleted node (lose rest of list)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Common suggestion in this class. What is the easiest solution?</a:t>
            </a:r>
          </a:p>
          <a:p>
            <a:pPr>
              <a:defRPr sz="1800"/>
            </a:pPr>
            <a:r>
              <a:t>Go BACK SLIDES TO SHOW LOCKS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We’re all set.  Problems? (Performance problems?)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LIST LOCK PREVENTS ANOTHER THREAD FROM DELETING “PREV” (HEAD OF LIST) WHILE CURRENT THREAD IS HOLDING IT.</a:t>
            </a:r>
          </a:p>
          <a:p>
            <a:pPr>
              <a:defRPr sz="1800"/>
            </a:pPr>
            <a:r>
              <a:t>WHY NOT START WITH lock(list-&gt;head-&gt;lock)? Because you don’t want to reference head because it may be changing or dead.</a:t>
            </a:r>
          </a:p>
          <a:p>
            <a:pPr>
              <a:defRPr sz="1800"/>
            </a:pPr>
            <a:r>
              <a:t>INSERT INVARIANT: NEED NODE BEFORE NODE TO INSERT</a:t>
            </a:r>
          </a:p>
          <a:p>
            <a:pPr>
              <a:defRPr sz="1800"/>
            </a:pPr>
            <a:r>
              <a:t>DELETE INVARIANT: NEED PREVIOUS AND NODE TO DELETE </a:t>
            </a:r>
          </a:p>
          <a:p>
            <a:pPr>
              <a:defRPr sz="1800"/>
            </a:pPr>
            <a:r>
              <a:t>Q. Why do I need to lock prev in INSERT?  It could be deleted, and thus the insertion missed.</a:t>
            </a:r>
          </a:p>
          <a:p>
            <a:pPr>
              <a:defRPr sz="1800"/>
            </a:pPr>
            <a:r>
              <a:t>(prev-&gt;next will be set to cur, so new node n before cur is missed.).</a:t>
            </a:r>
          </a:p>
          <a:p>
            <a:pPr>
              <a:defRPr sz="1800"/>
            </a:pPr>
            <a:r>
              <a:t>Q. Why do I need to lock prev in DELETE? could allow another insert after prev insert to have next pointer to element about to deleted.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723279" y="9134575"/>
            <a:ext cx="168402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Parallel Computer Architecture and Programming</a:t>
            </a:r>
          </a:p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CMU 15-418/15-618, </a:t>
            </a:r>
            <a:r>
              <a:rPr lang="en-US" sz="6000" dirty="0">
                <a:latin typeface="Myriad Pro Cond" panose="020B0506030403020204" pitchFamily="34" charset="0"/>
              </a:rPr>
              <a:t>Spring 2020</a:t>
            </a:r>
            <a:endParaRPr sz="6000" dirty="0">
              <a:latin typeface="Myriad Pro Cond" panose="020B0506030403020204" pitchFamily="34" charset="0"/>
            </a:endParaRPr>
          </a:p>
        </p:txBody>
      </p:sp>
      <p:sp>
        <p:nvSpPr>
          <p:cNvPr id="13" name="Shape 13"/>
          <p:cNvSpPr/>
          <p:nvPr/>
        </p:nvSpPr>
        <p:spPr>
          <a:xfrm flipV="1">
            <a:off x="1409700" y="8356314"/>
            <a:ext cx="15467004" cy="286"/>
          </a:xfrm>
          <a:prstGeom prst="line">
            <a:avLst/>
          </a:prstGeom>
          <a:ln w="19050">
            <a:solidFill>
              <a:srgbClr val="929292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Myriad Pro Cond" panose="020B0506030403020204" pitchFamily="34" charset="0"/>
            </a:endParaRP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6332515" y="3632617"/>
            <a:ext cx="5621732" cy="964367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>
                <a:latin typeface="Myriad Pro Cond" panose="020B0506030403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308100" y="4457700"/>
            <a:ext cx="15684500" cy="1943100"/>
          </a:xfrm>
          <a:prstGeom prst="rect">
            <a:avLst/>
          </a:prstGeom>
        </p:spPr>
        <p:txBody>
          <a:bodyPr anchor="b"/>
          <a:lstStyle>
            <a:lvl1pPr algn="ctr">
              <a:defRPr sz="14000"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61335" y="13093700"/>
            <a:ext cx="349455" cy="471924"/>
          </a:xfrm>
          <a:prstGeom prst="rect">
            <a:avLst/>
          </a:prstGeom>
        </p:spPr>
        <p:txBody>
          <a:bodyPr/>
          <a:lstStyle>
            <a:lvl1pPr>
              <a:defRPr sz="2400" b="0">
                <a:latin typeface="Myriad Pro Cond" panose="020B0506030403020204" pitchFamily="34" charset="0"/>
                <a:ea typeface="Myriad Pro Cond" panose="020B0506030403020204" pitchFamily="34" charset="0"/>
                <a:cs typeface="Myriad Pro Cond" panose="020B0506030403020204" pitchFamily="34" charset="0"/>
                <a:sym typeface="Gill Sans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128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  <a:lvl2pPr>
              <a:defRPr>
                <a:latin typeface="Myriad Pro Cond" panose="020B0506030403020204" pitchFamily="34" charset="0"/>
              </a:defRPr>
            </a:lvl2pPr>
            <a:lvl3pPr>
              <a:defRPr>
                <a:latin typeface="Myriad Pro Cond" panose="020B0506030403020204" pitchFamily="34" charset="0"/>
              </a:defRPr>
            </a:lvl3pPr>
            <a:lvl4pPr>
              <a:defRPr>
                <a:latin typeface="Myriad Pro Cond" panose="020B0506030403020204" pitchFamily="34" charset="0"/>
              </a:defRPr>
            </a:lvl4pPr>
            <a:lvl5pPr>
              <a:defRPr>
                <a:latin typeface="Myriad Pro Cond" panose="020B0506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824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5099679" y="13034050"/>
            <a:ext cx="3086101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>
                <a:latin typeface="Myriad Pro Cond" panose="020B0506030403020204" pitchFamily="34" charset="0"/>
              </a:rPr>
              <a:t> CMU 15-418/618, </a:t>
            </a:r>
            <a:br>
              <a:rPr lang="en-US" dirty="0">
                <a:latin typeface="Myriad Pro Cond" panose="020B0506030403020204" pitchFamily="34" charset="0"/>
              </a:rPr>
            </a:br>
            <a:r>
              <a:rPr lang="en-US" dirty="0">
                <a:latin typeface="Myriad Pro Cond" panose="020B0506030403020204" pitchFamily="34" charset="0"/>
              </a:rPr>
              <a:t>Spring 2020</a:t>
            </a:r>
            <a:endParaRPr dirty="0">
              <a:latin typeface="Myriad Pro Cond" panose="020B0506030403020204" pitchFamily="34" charset="0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035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2pPr>
              <a:buFontTx/>
              <a:buChar char="-"/>
            </a:lvl2pPr>
            <a:lvl3pPr>
              <a:buFontTx/>
              <a:buChar char="-"/>
            </a:lvl3pPr>
            <a:lvl4pPr>
              <a:buFontTx/>
              <a:buChar char="-"/>
            </a:lvl4pPr>
            <a:lvl5pPr>
              <a:buFontTx/>
              <a:buChar char="-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 b="1"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7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med"/>
  <p:txStyles>
    <p:titleStyle>
      <a:lvl1pPr marL="0" marR="0" indent="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0" marR="0" indent="228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titleStyle>
    <p:bodyStyle>
      <a:lvl1pPr marL="800100" marR="0" indent="-8001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2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1435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2pPr>
      <a:lvl3pPr marL="21082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3pPr>
      <a:lvl4pPr marL="27686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4pPr>
      <a:lvl5pPr marL="34417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5pPr>
      <a:lvl6pPr marL="41148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47879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54610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6134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s.memsql.com/blog/common-pitfalls-in-writing-lock-free-algorith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sz="quarter" idx="13"/>
          </p:nvPr>
        </p:nvSpPr>
        <p:spPr>
          <a:xfrm>
            <a:off x="7712700" y="3632617"/>
            <a:ext cx="2861361" cy="964367"/>
          </a:xfrm>
          <a:prstGeom prst="rect">
            <a:avLst/>
          </a:prstGeom>
        </p:spPr>
        <p:txBody>
          <a:bodyPr/>
          <a:lstStyle/>
          <a:p>
            <a:r>
              <a:rPr dirty="0"/>
              <a:t>Lecture 1</a:t>
            </a:r>
            <a:r>
              <a:rPr lang="en-US" dirty="0"/>
              <a:t>8</a:t>
            </a:r>
            <a:r>
              <a:rPr dirty="0"/>
              <a:t>: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816100" y="4330700"/>
            <a:ext cx="14668500" cy="34036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600"/>
            </a:lvl1pPr>
          </a:lstStyle>
          <a:p>
            <a:r>
              <a:rPr dirty="0"/>
              <a:t>Fine-grained synchronization &amp; lock-free programming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E801-FF7F-9D42-9D7D-317642A7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Atomic Ops in GCC / x86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8BB7B-7F09-DA49-AE48-D08DB18C1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430988"/>
            <a:ext cx="16154400" cy="2101611"/>
          </a:xfrm>
        </p:spPr>
        <p:txBody>
          <a:bodyPr/>
          <a:lstStyle/>
          <a:p>
            <a:r>
              <a:rPr lang="en-US" sz="4000" dirty="0"/>
              <a:t>Uses </a:t>
            </a:r>
            <a:r>
              <a:rPr lang="en-US" sz="4000" dirty="0" err="1"/>
              <a:t>cmpxchg</a:t>
            </a:r>
            <a:endParaRPr lang="en-US" sz="4000" dirty="0"/>
          </a:p>
          <a:p>
            <a:r>
              <a:rPr lang="en-US" sz="4000" dirty="0"/>
              <a:t>Requires loop</a:t>
            </a:r>
          </a:p>
          <a:p>
            <a:r>
              <a:rPr lang="en-US" sz="4000" dirty="0"/>
              <a:t>Other bit-level ops are similar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C2F23-5AEE-5D4D-8DB5-D6996E817447}"/>
              </a:ext>
            </a:extLst>
          </p:cNvPr>
          <p:cNvSpPr/>
          <p:nvPr/>
        </p:nvSpPr>
        <p:spPr>
          <a:xfrm>
            <a:off x="1616612" y="2435481"/>
            <a:ext cx="14516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__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sync_fetch_and_xor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*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, 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__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sync_xor_and_fetch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*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, 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endParaRPr lang="en-US" sz="4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hape 542">
            <a:extLst>
              <a:ext uri="{FF2B5EF4-FFF2-40B4-BE49-F238E27FC236}">
                <a16:creationId xmlns:a16="http://schemas.microsoft.com/office/drawing/2014/main" id="{3DC92407-24FE-F44E-B865-9D5DB038DAC8}"/>
              </a:ext>
            </a:extLst>
          </p:cNvPr>
          <p:cNvSpPr/>
          <p:nvPr/>
        </p:nvSpPr>
        <p:spPr>
          <a:xfrm>
            <a:off x="1616612" y="4374473"/>
            <a:ext cx="11407625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fxor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x) {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    return __</a:t>
            </a:r>
            <a:r>
              <a:rPr lang="en-US" dirty="0" err="1"/>
              <a:t>sync_fetch_and_xor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, x);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}</a:t>
            </a:r>
          </a:p>
        </p:txBody>
      </p:sp>
      <p:sp>
        <p:nvSpPr>
          <p:cNvPr id="7" name="Shape 542">
            <a:extLst>
              <a:ext uri="{FF2B5EF4-FFF2-40B4-BE49-F238E27FC236}">
                <a16:creationId xmlns:a16="http://schemas.microsoft.com/office/drawing/2014/main" id="{9A9220B9-F31F-754B-A2E0-BF6CE0BFCE02}"/>
              </a:ext>
            </a:extLst>
          </p:cNvPr>
          <p:cNvSpPr/>
          <p:nvPr/>
        </p:nvSpPr>
        <p:spPr>
          <a:xfrm>
            <a:off x="838200" y="6073434"/>
            <a:ext cx="18718259" cy="502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0000000000000020 &lt;</a:t>
            </a:r>
            <a:r>
              <a:rPr lang="en-US" dirty="0" err="1"/>
              <a:t>fxor</a:t>
            </a:r>
            <a:r>
              <a:rPr lang="en-US" dirty="0"/>
              <a:t>&gt;: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20:	8b 07                	</a:t>
            </a:r>
            <a:r>
              <a:rPr lang="en-US" dirty="0" err="1"/>
              <a:t>mov</a:t>
            </a:r>
            <a:r>
              <a:rPr lang="en-US" dirty="0"/>
              <a:t>    (%</a:t>
            </a:r>
            <a:r>
              <a:rPr lang="en-US" dirty="0" err="1"/>
              <a:t>rdi</a:t>
            </a:r>
            <a:r>
              <a:rPr lang="en-US" dirty="0"/>
              <a:t>),%</a:t>
            </a:r>
            <a:r>
              <a:rPr lang="en-US" dirty="0" err="1"/>
              <a:t>eax</a:t>
            </a:r>
            <a:r>
              <a:rPr lang="en-US" dirty="0"/>
              <a:t>       # old = *</a:t>
            </a:r>
            <a:r>
              <a:rPr lang="en-US" dirty="0" err="1"/>
              <a:t>addr</a:t>
            </a:r>
            <a:r>
              <a:rPr lang="en-US" dirty="0"/>
              <a:t>  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22:	41 89 c0             	</a:t>
            </a:r>
            <a:r>
              <a:rPr lang="en-US" dirty="0" err="1"/>
              <a:t>mov</a:t>
            </a:r>
            <a:r>
              <a:rPr lang="en-US" dirty="0"/>
              <a:t>    %eax,%r8d         # loop: t = old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25:	89 c1                	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eax</a:t>
            </a:r>
            <a:r>
              <a:rPr lang="en-US" dirty="0"/>
              <a:t>,%</a:t>
            </a:r>
            <a:r>
              <a:rPr lang="en-US" dirty="0" err="1"/>
              <a:t>ecx</a:t>
            </a:r>
            <a:r>
              <a:rPr lang="en-US" dirty="0"/>
              <a:t>         # r = old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27:	41 31 f0             	</a:t>
            </a:r>
            <a:r>
              <a:rPr lang="en-US" dirty="0" err="1"/>
              <a:t>xor</a:t>
            </a:r>
            <a:r>
              <a:rPr lang="en-US" dirty="0"/>
              <a:t>    %esi,%r8d         # new = </a:t>
            </a:r>
            <a:r>
              <a:rPr lang="en-US" dirty="0" err="1"/>
              <a:t>old^x</a:t>
            </a:r>
            <a:endParaRPr lang="en-US" dirty="0"/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# if *</a:t>
            </a:r>
            <a:r>
              <a:rPr lang="en-US" dirty="0" err="1"/>
              <a:t>addr</a:t>
            </a:r>
            <a:r>
              <a:rPr lang="en-US" dirty="0"/>
              <a:t>==t then *</a:t>
            </a:r>
            <a:r>
              <a:rPr lang="en-US" dirty="0" err="1"/>
              <a:t>addr</a:t>
            </a:r>
            <a:r>
              <a:rPr lang="en-US" dirty="0"/>
              <a:t> = new else old = *</a:t>
            </a:r>
            <a:r>
              <a:rPr lang="en-US" dirty="0" err="1"/>
              <a:t>addr</a:t>
            </a:r>
            <a:endParaRPr lang="en-US" dirty="0"/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2a:	f0 44 0f b1 07       	lock </a:t>
            </a:r>
            <a:r>
              <a:rPr lang="en-US" dirty="0" err="1"/>
              <a:t>cmpxchg</a:t>
            </a:r>
            <a:r>
              <a:rPr lang="en-US" dirty="0"/>
              <a:t> %r8d,(%</a:t>
            </a:r>
            <a:r>
              <a:rPr lang="en-US" dirty="0" err="1"/>
              <a:t>rdi</a:t>
            </a:r>
            <a:r>
              <a:rPr lang="en-US" dirty="0"/>
              <a:t>)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2f:	75 f1                	</a:t>
            </a:r>
            <a:r>
              <a:rPr lang="en-US" dirty="0" err="1"/>
              <a:t>jne</a:t>
            </a:r>
            <a:r>
              <a:rPr lang="en-US" dirty="0"/>
              <a:t>    22 &lt;fxor+0x2&gt;     # </a:t>
            </a:r>
            <a:r>
              <a:rPr lang="en-US" dirty="0" err="1"/>
              <a:t>Goto</a:t>
            </a:r>
            <a:r>
              <a:rPr lang="en-US" dirty="0"/>
              <a:t> loop if failed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31:	89 c8                	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ecx</a:t>
            </a:r>
            <a:r>
              <a:rPr lang="en-US" dirty="0"/>
              <a:t>,%</a:t>
            </a:r>
            <a:r>
              <a:rPr lang="en-US" dirty="0" err="1"/>
              <a:t>eax</a:t>
            </a:r>
            <a:r>
              <a:rPr lang="en-US" dirty="0"/>
              <a:t>         # Return r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33:	c3                   	</a:t>
            </a:r>
            <a:r>
              <a:rPr lang="en-US" dirty="0" err="1"/>
              <a:t>retq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963170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C++ 11 atomic&lt;T&gt;</a:t>
            </a:r>
          </a:p>
        </p:txBody>
      </p:sp>
      <p:sp>
        <p:nvSpPr>
          <p:cNvPr id="575" name="Shape 575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541667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4600"/>
            </a:pPr>
            <a:r>
              <a:rPr sz="4800" dirty="0"/>
              <a:t>Provides atomic read, write, read-modify-write of entire objects</a:t>
            </a:r>
          </a:p>
          <a:p>
            <a:pPr marL="1276350" lvl="1">
              <a:spcBef>
                <a:spcPts val="5000"/>
              </a:spcBef>
              <a:defRPr sz="3600"/>
            </a:pPr>
            <a:r>
              <a:rPr sz="3200" dirty="0"/>
              <a:t>Atomicity may be implemented by </a:t>
            </a:r>
            <a:r>
              <a:rPr sz="3200" dirty="0" err="1"/>
              <a:t>mutex</a:t>
            </a:r>
            <a:r>
              <a:rPr sz="3200" dirty="0"/>
              <a:t> or efficiently by processor-supported atomic instructions (if T is a basic type)</a:t>
            </a:r>
          </a:p>
          <a:p>
            <a:pPr>
              <a:spcBef>
                <a:spcPts val="600"/>
              </a:spcBef>
              <a:defRPr sz="4600"/>
            </a:pPr>
            <a:r>
              <a:rPr sz="4800" dirty="0"/>
              <a:t>Provides memory ordering semantics for operations before and after atomic operations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By default: sequential consistency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See </a:t>
            </a:r>
            <a:r>
              <a:rPr sz="3200" dirty="0" err="1"/>
              <a:t>std</a:t>
            </a:r>
            <a:r>
              <a:rPr sz="3200" dirty="0"/>
              <a:t>::</a:t>
            </a:r>
            <a:r>
              <a:rPr sz="3200" dirty="0" err="1"/>
              <a:t>memory_order</a:t>
            </a:r>
            <a:r>
              <a:rPr sz="3200" dirty="0"/>
              <a:t> or more detail</a:t>
            </a:r>
          </a:p>
        </p:txBody>
      </p:sp>
      <p:sp>
        <p:nvSpPr>
          <p:cNvPr id="574" name="Shape 574"/>
          <p:cNvSpPr/>
          <p:nvPr/>
        </p:nvSpPr>
        <p:spPr>
          <a:xfrm>
            <a:off x="1754019" y="7301362"/>
            <a:ext cx="15087464" cy="408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atomic&lt;int&gt;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i++; // atomically increment i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endParaRPr sz="2800"/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int a =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// do stuff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i.compare_exchange_strong(a, 10);   // if i has same value as a, set i to 10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bool b = i.is_lock_free();          // true if implementation of atomicity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                                    // is lock free</a:t>
            </a:r>
          </a:p>
        </p:txBody>
      </p:sp>
      <p:sp>
        <p:nvSpPr>
          <p:cNvPr id="576" name="Shape 576"/>
          <p:cNvSpPr/>
          <p:nvPr/>
        </p:nvSpPr>
        <p:spPr>
          <a:xfrm>
            <a:off x="1113083" y="11881035"/>
            <a:ext cx="16154402" cy="810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800100" indent="-80010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Will be useful if implementing the lock-free programming ideas in C++</a:t>
            </a:r>
          </a:p>
        </p:txBody>
      </p:sp>
    </p:spTree>
    <p:extLst>
      <p:ext uri="{BB962C8B-B14F-4D97-AF65-F5344CB8AC3E}">
        <p14:creationId xmlns:p14="http://schemas.microsoft.com/office/powerpoint/2010/main" val="220906715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 operations atomic?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x86 Lock prefix</a:t>
            </a:r>
          </a:p>
          <a:p>
            <a:pPr lvl="1"/>
            <a:r>
              <a:rPr lang="en-US" dirty="0"/>
              <a:t>If the memory location is cached, then the cache retains that location until the operation completes</a:t>
            </a:r>
          </a:p>
          <a:p>
            <a:pPr lvl="1"/>
            <a:r>
              <a:rPr lang="en-US" dirty="0"/>
              <a:t>If not:</a:t>
            </a:r>
          </a:p>
          <a:p>
            <a:pPr lvl="2"/>
            <a:r>
              <a:rPr lang="en-US" dirty="0"/>
              <a:t>With bus: the processor uses the lock signal and holds the bus until the operation completes</a:t>
            </a:r>
          </a:p>
          <a:p>
            <a:pPr lvl="2"/>
            <a:r>
              <a:rPr lang="en-US" dirty="0"/>
              <a:t>With directories: the processor (probably) NACKs any request for the cache line until the operation completes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19" y="12299026"/>
            <a:ext cx="13003561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N.B. Operations must be made on non-overlapping addresses</a:t>
            </a:r>
          </a:p>
        </p:txBody>
      </p:sp>
    </p:spTree>
    <p:extLst>
      <p:ext uri="{BB962C8B-B14F-4D97-AF65-F5344CB8AC3E}">
        <p14:creationId xmlns:p14="http://schemas.microsoft.com/office/powerpoint/2010/main" val="272667371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Deadloc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Deadlock</a:t>
            </a:r>
            <a:r>
              <a:rPr lang="en-US"/>
              <a:t>?</a:t>
            </a:r>
            <a:endParaRPr/>
          </a:p>
        </p:txBody>
      </p:sp>
      <p:sp>
        <p:nvSpPr>
          <p:cNvPr id="272" name="Rectangle"/>
          <p:cNvSpPr/>
          <p:nvPr/>
        </p:nvSpPr>
        <p:spPr>
          <a:xfrm>
            <a:off x="685800" y="5359400"/>
            <a:ext cx="93345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73" name="Rectangle"/>
          <p:cNvSpPr/>
          <p:nvPr/>
        </p:nvSpPr>
        <p:spPr>
          <a:xfrm rot="16200000">
            <a:off x="1377950" y="5429250"/>
            <a:ext cx="80391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274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2"/>
          <a:srcRect l="879" t="1899" r="1971" b="4688"/>
          <a:stretch>
            <a:fillRect/>
          </a:stretch>
        </p:blipFill>
        <p:spPr>
          <a:xfrm>
            <a:off x="3580456" y="6325012"/>
            <a:ext cx="1625514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75" name="Line"/>
          <p:cNvSpPr/>
          <p:nvPr/>
        </p:nvSpPr>
        <p:spPr>
          <a:xfrm flipV="1">
            <a:off x="781999" y="6286222"/>
            <a:ext cx="3741786" cy="174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6" name="Line"/>
          <p:cNvSpPr/>
          <p:nvPr/>
        </p:nvSpPr>
        <p:spPr>
          <a:xfrm flipV="1">
            <a:off x="5402274" y="2419842"/>
            <a:ext cx="1" cy="2985650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7" name="Line"/>
          <p:cNvSpPr/>
          <p:nvPr/>
        </p:nvSpPr>
        <p:spPr>
          <a:xfrm flipV="1">
            <a:off x="6362700" y="6273789"/>
            <a:ext cx="3602867" cy="116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8" name="Line"/>
          <p:cNvSpPr/>
          <p:nvPr/>
        </p:nvSpPr>
        <p:spPr>
          <a:xfrm flipV="1">
            <a:off x="5334000" y="7302500"/>
            <a:ext cx="1" cy="2985649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279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3"/>
          <a:srcRect l="413" t="927" r="561" b="5123"/>
          <a:stretch>
            <a:fillRect/>
          </a:stretch>
        </p:blipFill>
        <p:spPr>
          <a:xfrm rot="16200000">
            <a:off x="5049544" y="6839820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80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2"/>
          <a:srcRect l="879" t="1899" r="1971" b="4688"/>
          <a:stretch>
            <a:fillRect/>
          </a:stretch>
        </p:blipFill>
        <p:spPr>
          <a:xfrm rot="10800000">
            <a:off x="5588057" y="5397518"/>
            <a:ext cx="1625515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81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3"/>
          <a:srcRect l="413" t="927" r="561" b="5123"/>
          <a:stretch>
            <a:fillRect/>
          </a:stretch>
        </p:blipFill>
        <p:spPr>
          <a:xfrm rot="5400000">
            <a:off x="4130801" y="4873546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82" name="Deadlock is a state where a system has outstanding operations to complete, but no operation can make progress.…"/>
          <p:cNvSpPr txBox="1"/>
          <p:nvPr/>
        </p:nvSpPr>
        <p:spPr>
          <a:xfrm>
            <a:off x="10314225" y="3287931"/>
            <a:ext cx="7781038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Deadlock is a state where a system has outstanding operations to complete, but </a:t>
            </a:r>
            <a:r>
              <a:rPr>
                <a:solidFill>
                  <a:schemeClr val="accent1"/>
                </a:solidFill>
              </a:rPr>
              <a:t>no operation can make progress</a:t>
            </a:r>
            <a:r>
              <a:t>. 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Can arise when each operation has acquired a </a:t>
            </a:r>
            <a:r>
              <a:rPr u="sng"/>
              <a:t>shared resource</a:t>
            </a:r>
            <a:r>
              <a:t> that another operation needs.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8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944525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Liveloc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Livelock</a:t>
            </a:r>
            <a:r>
              <a:rPr lang="en-US"/>
              <a:t>?</a:t>
            </a: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8405A5-FBDF-334E-BBCE-68E720B626C6}"/>
              </a:ext>
            </a:extLst>
          </p:cNvPr>
          <p:cNvGrpSpPr/>
          <p:nvPr/>
        </p:nvGrpSpPr>
        <p:grpSpPr>
          <a:xfrm>
            <a:off x="5655364" y="6858000"/>
            <a:ext cx="6887818" cy="5777672"/>
            <a:chOff x="685800" y="2330450"/>
            <a:chExt cx="9334500" cy="8039100"/>
          </a:xfrm>
        </p:grpSpPr>
        <p:sp>
          <p:nvSpPr>
            <p:cNvPr id="417" name="Rectangle"/>
            <p:cNvSpPr/>
            <p:nvPr/>
          </p:nvSpPr>
          <p:spPr>
            <a:xfrm>
              <a:off x="685800" y="5359400"/>
              <a:ext cx="93345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18" name="Rectangle"/>
            <p:cNvSpPr/>
            <p:nvPr/>
          </p:nvSpPr>
          <p:spPr>
            <a:xfrm rot="16200000">
              <a:off x="1377950" y="5429250"/>
              <a:ext cx="80391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419" name="Screen Shot 2012-03-17 at 6.55.51 PM.png" descr="Screen Shot 2012-03-17 at 6.55.51 PM.png"/>
            <p:cNvPicPr>
              <a:picLocks noChangeAspect="1"/>
            </p:cNvPicPr>
            <p:nvPr/>
          </p:nvPicPr>
          <p:blipFill>
            <a:blip r:embed="rId3"/>
            <a:srcRect l="879" t="1899" r="1971" b="4688"/>
            <a:stretch>
              <a:fillRect/>
            </a:stretch>
          </p:blipFill>
          <p:spPr>
            <a:xfrm>
              <a:off x="3580456" y="6325012"/>
              <a:ext cx="1625514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420" name="Line"/>
            <p:cNvSpPr/>
            <p:nvPr/>
          </p:nvSpPr>
          <p:spPr>
            <a:xfrm flipV="1">
              <a:off x="781999" y="6286222"/>
              <a:ext cx="3741786" cy="174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1" name="Line"/>
            <p:cNvSpPr/>
            <p:nvPr/>
          </p:nvSpPr>
          <p:spPr>
            <a:xfrm flipV="1">
              <a:off x="5402274" y="2419842"/>
              <a:ext cx="1" cy="2985650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2" name="Line"/>
            <p:cNvSpPr/>
            <p:nvPr/>
          </p:nvSpPr>
          <p:spPr>
            <a:xfrm flipV="1">
              <a:off x="6362700" y="6273789"/>
              <a:ext cx="3602867" cy="116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3" name="Line"/>
            <p:cNvSpPr/>
            <p:nvPr/>
          </p:nvSpPr>
          <p:spPr>
            <a:xfrm flipV="1">
              <a:off x="5334000" y="7302500"/>
              <a:ext cx="1" cy="2985649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pic>
          <p:nvPicPr>
            <p:cNvPr id="424" name="Screen Shot 2012-03-17 at 6.55.30 PM.png" descr="Screen Shot 2012-03-17 at 6.55.30 PM.png"/>
            <p:cNvPicPr>
              <a:picLocks noChangeAspect="1"/>
            </p:cNvPicPr>
            <p:nvPr/>
          </p:nvPicPr>
          <p:blipFill>
            <a:blip r:embed="rId4"/>
            <a:srcRect l="413" t="927" r="561" b="5123"/>
            <a:stretch>
              <a:fillRect/>
            </a:stretch>
          </p:blipFill>
          <p:spPr>
            <a:xfrm rot="16200000">
              <a:off x="5049544" y="6839820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425" name="Screen Shot 2012-03-17 at 6.55.51 PM.png" descr="Screen Shot 2012-03-17 at 6.55.51 PM.png"/>
            <p:cNvPicPr>
              <a:picLocks noChangeAspect="1"/>
            </p:cNvPicPr>
            <p:nvPr/>
          </p:nvPicPr>
          <p:blipFill>
            <a:blip r:embed="rId3"/>
            <a:srcRect l="879" t="1899" r="1971" b="4688"/>
            <a:stretch>
              <a:fillRect/>
            </a:stretch>
          </p:blipFill>
          <p:spPr>
            <a:xfrm rot="10800000">
              <a:off x="5588057" y="5397518"/>
              <a:ext cx="1625515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426" name="Screen Shot 2012-03-17 at 6.55.30 PM.png" descr="Screen Shot 2012-03-17 at 6.55.30 PM.png"/>
            <p:cNvPicPr>
              <a:picLocks noChangeAspect="1"/>
            </p:cNvPicPr>
            <p:nvPr/>
          </p:nvPicPr>
          <p:blipFill>
            <a:blip r:embed="rId4"/>
            <a:srcRect l="413" t="927" r="561" b="5123"/>
            <a:stretch>
              <a:fillRect/>
            </a:stretch>
          </p:blipFill>
          <p:spPr>
            <a:xfrm rot="5400000">
              <a:off x="4130801" y="4873546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</p:grpSp>
      <p:sp>
        <p:nvSpPr>
          <p:cNvPr id="427" name="Livelock is a state where a system is executing many operations, but no thread is making meaningful progress.…"/>
          <p:cNvSpPr txBox="1"/>
          <p:nvPr/>
        </p:nvSpPr>
        <p:spPr>
          <a:xfrm>
            <a:off x="10464800" y="2006600"/>
            <a:ext cx="7416800" cy="3980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Livelock is a state where a </a:t>
            </a:r>
            <a:r>
              <a:rPr>
                <a:solidFill>
                  <a:schemeClr val="accent1"/>
                </a:solidFill>
              </a:rPr>
              <a:t>system is executing many operations</a:t>
            </a:r>
            <a:r>
              <a:t>, but </a:t>
            </a:r>
            <a:r>
              <a:rPr>
                <a:solidFill>
                  <a:schemeClr val="accent5"/>
                </a:solidFill>
              </a:rPr>
              <a:t>no thread is making meaningful progress</a:t>
            </a:r>
            <a:r>
              <a:t>.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 lang="en-US"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Computer system examples:</a:t>
            </a:r>
            <a:r>
              <a:rPr lang="en-US"/>
              <a:t>  </a:t>
            </a:r>
            <a:r>
              <a:t>Operations continually abort and retry</a:t>
            </a:r>
          </a:p>
        </p:txBody>
      </p:sp>
      <p:sp>
        <p:nvSpPr>
          <p:cNvPr id="42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BD6B6B1-CB5D-EF45-A55D-7D8C53E99D77}"/>
              </a:ext>
            </a:extLst>
          </p:cNvPr>
          <p:cNvGrpSpPr/>
          <p:nvPr/>
        </p:nvGrpSpPr>
        <p:grpSpPr>
          <a:xfrm>
            <a:off x="619539" y="1928190"/>
            <a:ext cx="6894444" cy="5293967"/>
            <a:chOff x="685800" y="2330450"/>
            <a:chExt cx="9334500" cy="8039100"/>
          </a:xfrm>
        </p:grpSpPr>
        <p:sp>
          <p:nvSpPr>
            <p:cNvPr id="17" name="Rectangle">
              <a:extLst>
                <a:ext uri="{FF2B5EF4-FFF2-40B4-BE49-F238E27FC236}">
                  <a16:creationId xmlns:a16="http://schemas.microsoft.com/office/drawing/2014/main" id="{43D6A2F9-1B4D-9C4A-BFBB-C6C445312BD6}"/>
                </a:ext>
              </a:extLst>
            </p:cNvPr>
            <p:cNvSpPr/>
            <p:nvPr/>
          </p:nvSpPr>
          <p:spPr>
            <a:xfrm>
              <a:off x="685800" y="5359400"/>
              <a:ext cx="93345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8" name="Rectangle">
              <a:extLst>
                <a:ext uri="{FF2B5EF4-FFF2-40B4-BE49-F238E27FC236}">
                  <a16:creationId xmlns:a16="http://schemas.microsoft.com/office/drawing/2014/main" id="{0C671786-829A-D64E-B4C9-E8A45BFE6FC9}"/>
                </a:ext>
              </a:extLst>
            </p:cNvPr>
            <p:cNvSpPr/>
            <p:nvPr/>
          </p:nvSpPr>
          <p:spPr>
            <a:xfrm rot="16200000">
              <a:off x="1377950" y="5429250"/>
              <a:ext cx="80391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19" name="Screen Shot 2012-03-17 at 6.55.51 PM.png" descr="Screen Shot 2012-03-17 at 6.55.51 PM.png">
              <a:extLst>
                <a:ext uri="{FF2B5EF4-FFF2-40B4-BE49-F238E27FC236}">
                  <a16:creationId xmlns:a16="http://schemas.microsoft.com/office/drawing/2014/main" id="{197D354E-6511-4441-AE73-75498F664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879" t="1899" r="1971" b="4688"/>
            <a:stretch>
              <a:fillRect/>
            </a:stretch>
          </p:blipFill>
          <p:spPr>
            <a:xfrm>
              <a:off x="2907356" y="6325012"/>
              <a:ext cx="1625514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20" name="Line">
              <a:extLst>
                <a:ext uri="{FF2B5EF4-FFF2-40B4-BE49-F238E27FC236}">
                  <a16:creationId xmlns:a16="http://schemas.microsoft.com/office/drawing/2014/main" id="{AE26BCED-9A35-1048-B1D0-EF32B842EAF0}"/>
                </a:ext>
              </a:extLst>
            </p:cNvPr>
            <p:cNvSpPr/>
            <p:nvPr/>
          </p:nvSpPr>
          <p:spPr>
            <a:xfrm flipV="1">
              <a:off x="781999" y="6286222"/>
              <a:ext cx="3741786" cy="174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" name="Line">
              <a:extLst>
                <a:ext uri="{FF2B5EF4-FFF2-40B4-BE49-F238E27FC236}">
                  <a16:creationId xmlns:a16="http://schemas.microsoft.com/office/drawing/2014/main" id="{056E83A0-DA02-9D46-9E72-0FD83C235089}"/>
                </a:ext>
              </a:extLst>
            </p:cNvPr>
            <p:cNvSpPr/>
            <p:nvPr/>
          </p:nvSpPr>
          <p:spPr>
            <a:xfrm flipV="1">
              <a:off x="5402274" y="2419842"/>
              <a:ext cx="1" cy="2985650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DE03083A-D388-A44F-927E-6EA04735E167}"/>
                </a:ext>
              </a:extLst>
            </p:cNvPr>
            <p:cNvSpPr/>
            <p:nvPr/>
          </p:nvSpPr>
          <p:spPr>
            <a:xfrm flipV="1">
              <a:off x="6362700" y="6273789"/>
              <a:ext cx="3602867" cy="116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42920AAE-B140-3649-97E3-244FE5603689}"/>
                </a:ext>
              </a:extLst>
            </p:cNvPr>
            <p:cNvSpPr/>
            <p:nvPr/>
          </p:nvSpPr>
          <p:spPr>
            <a:xfrm flipV="1">
              <a:off x="5334000" y="7302500"/>
              <a:ext cx="1" cy="2985649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pic>
          <p:nvPicPr>
            <p:cNvPr id="24" name="Screen Shot 2012-03-17 at 6.55.30 PM.png" descr="Screen Shot 2012-03-17 at 6.55.30 PM.png">
              <a:extLst>
                <a:ext uri="{FF2B5EF4-FFF2-40B4-BE49-F238E27FC236}">
                  <a16:creationId xmlns:a16="http://schemas.microsoft.com/office/drawing/2014/main" id="{5C90D7B3-3ABE-D241-BA8E-AAD3E7D82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413" t="927" r="561" b="5123"/>
            <a:stretch>
              <a:fillRect/>
            </a:stretch>
          </p:blipFill>
          <p:spPr>
            <a:xfrm rot="16200000">
              <a:off x="5049520" y="7627220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25" name="Screen Shot 2012-03-17 at 6.55.51 PM.png" descr="Screen Shot 2012-03-17 at 6.55.51 PM.png">
              <a:extLst>
                <a:ext uri="{FF2B5EF4-FFF2-40B4-BE49-F238E27FC236}">
                  <a16:creationId xmlns:a16="http://schemas.microsoft.com/office/drawing/2014/main" id="{92120AF2-502B-624B-B2B7-140B99618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879" t="1899" r="1971" b="4688"/>
            <a:stretch>
              <a:fillRect/>
            </a:stretch>
          </p:blipFill>
          <p:spPr>
            <a:xfrm rot="10800000">
              <a:off x="6286557" y="5397518"/>
              <a:ext cx="1625515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26" name="Screen Shot 2012-03-17 at 6.55.30 PM.png" descr="Screen Shot 2012-03-17 at 6.55.30 PM.png">
              <a:extLst>
                <a:ext uri="{FF2B5EF4-FFF2-40B4-BE49-F238E27FC236}">
                  <a16:creationId xmlns:a16="http://schemas.microsoft.com/office/drawing/2014/main" id="{2FA523AF-6524-2D42-BEC4-2C2559BDE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413" t="927" r="561" b="5123"/>
            <a:stretch>
              <a:fillRect/>
            </a:stretch>
          </p:blipFill>
          <p:spPr>
            <a:xfrm rot="5400000">
              <a:off x="4130801" y="4213146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</p:grpSp>
      <p:sp>
        <p:nvSpPr>
          <p:cNvPr id="3" name="Circular Arrow 2">
            <a:extLst>
              <a:ext uri="{FF2B5EF4-FFF2-40B4-BE49-F238E27FC236}">
                <a16:creationId xmlns:a16="http://schemas.microsoft.com/office/drawing/2014/main" id="{6E78E228-0243-E44B-ACD2-F1317922EB4D}"/>
              </a:ext>
            </a:extLst>
          </p:cNvPr>
          <p:cNvSpPr/>
          <p:nvPr/>
        </p:nvSpPr>
        <p:spPr>
          <a:xfrm>
            <a:off x="5943600" y="4552122"/>
            <a:ext cx="3578087" cy="31010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98596"/>
              <a:gd name="adj5" fmla="val 12500"/>
            </a:avLst>
          </a:prstGeom>
          <a:blipFill rotWithShape="1">
            <a:blip r:embed="rId5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" name="Circular Arrow 27">
            <a:extLst>
              <a:ext uri="{FF2B5EF4-FFF2-40B4-BE49-F238E27FC236}">
                <a16:creationId xmlns:a16="http://schemas.microsoft.com/office/drawing/2014/main" id="{8E4936D0-E5F6-3A49-99CA-37C36C0767F4}"/>
              </a:ext>
            </a:extLst>
          </p:cNvPr>
          <p:cNvSpPr/>
          <p:nvPr/>
        </p:nvSpPr>
        <p:spPr>
          <a:xfrm rot="10800000">
            <a:off x="3372677" y="6533323"/>
            <a:ext cx="3578087" cy="31010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98596"/>
              <a:gd name="adj5" fmla="val 12500"/>
            </a:avLst>
          </a:prstGeom>
          <a:blipFill rotWithShape="1">
            <a:blip r:embed="rId5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81052950"/>
      </p:ext>
    </p:extLst>
  </p:cSld>
  <p:clrMapOvr>
    <a:masterClrMapping/>
  </p:clrMapOvr>
  <p:transition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tarv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Starvation</a:t>
            </a:r>
            <a:r>
              <a:rPr lang="en-US"/>
              <a:t>/Unfairness</a:t>
            </a:r>
            <a:endParaRPr/>
          </a:p>
        </p:txBody>
      </p:sp>
      <p:sp>
        <p:nvSpPr>
          <p:cNvPr id="433" name="Rectangle"/>
          <p:cNvSpPr/>
          <p:nvPr/>
        </p:nvSpPr>
        <p:spPr>
          <a:xfrm>
            <a:off x="685800" y="5359400"/>
            <a:ext cx="93345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4" name="Rectangle"/>
          <p:cNvSpPr/>
          <p:nvPr/>
        </p:nvSpPr>
        <p:spPr>
          <a:xfrm rot="16200000">
            <a:off x="1377950" y="5429250"/>
            <a:ext cx="80391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435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3"/>
          <a:srcRect l="879" t="1899" r="1971" b="4688"/>
          <a:stretch>
            <a:fillRect/>
          </a:stretch>
        </p:blipFill>
        <p:spPr>
          <a:xfrm>
            <a:off x="2818456" y="6299612"/>
            <a:ext cx="1625514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436" name="Line"/>
          <p:cNvSpPr/>
          <p:nvPr/>
        </p:nvSpPr>
        <p:spPr>
          <a:xfrm flipV="1">
            <a:off x="781999" y="6286222"/>
            <a:ext cx="3741786" cy="174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7" name="Line"/>
          <p:cNvSpPr/>
          <p:nvPr/>
        </p:nvSpPr>
        <p:spPr>
          <a:xfrm flipV="1">
            <a:off x="5402274" y="2419842"/>
            <a:ext cx="1" cy="2985650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8" name="Line"/>
          <p:cNvSpPr/>
          <p:nvPr/>
        </p:nvSpPr>
        <p:spPr>
          <a:xfrm flipV="1">
            <a:off x="6362700" y="6273789"/>
            <a:ext cx="3602867" cy="116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9" name="Line"/>
          <p:cNvSpPr/>
          <p:nvPr/>
        </p:nvSpPr>
        <p:spPr>
          <a:xfrm flipV="1">
            <a:off x="5334000" y="7302500"/>
            <a:ext cx="1" cy="2985649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440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/>
          <a:srcRect l="413" t="927" r="561" b="5123"/>
          <a:stretch>
            <a:fillRect/>
          </a:stretch>
        </p:blipFill>
        <p:spPr>
          <a:xfrm rot="16200000">
            <a:off x="5049544" y="6839820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1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3"/>
          <a:srcRect l="879" t="1899" r="1971" b="4688"/>
          <a:stretch>
            <a:fillRect/>
          </a:stretch>
        </p:blipFill>
        <p:spPr>
          <a:xfrm rot="10800000">
            <a:off x="6362757" y="5359418"/>
            <a:ext cx="1625515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2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/>
          <a:srcRect l="413" t="927" r="561" b="5123"/>
          <a:stretch>
            <a:fillRect/>
          </a:stretch>
        </p:blipFill>
        <p:spPr>
          <a:xfrm rot="5400000">
            <a:off x="4130801" y="4873546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3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/>
          <a:srcRect l="413" t="927" r="561" b="5123"/>
          <a:stretch>
            <a:fillRect/>
          </a:stretch>
        </p:blipFill>
        <p:spPr>
          <a:xfrm rot="5400000">
            <a:off x="4130805" y="3032045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4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/>
          <a:srcRect l="413" t="927" r="561" b="5123"/>
          <a:stretch>
            <a:fillRect/>
          </a:stretch>
        </p:blipFill>
        <p:spPr>
          <a:xfrm rot="16200000">
            <a:off x="5045108" y="8683574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445" name="State where a system is making overall progress, but some processes make no progress.…"/>
          <p:cNvSpPr txBox="1"/>
          <p:nvPr/>
        </p:nvSpPr>
        <p:spPr>
          <a:xfrm>
            <a:off x="10477500" y="1943100"/>
            <a:ext cx="7467600" cy="3149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State where a system is making overall progress, but </a:t>
            </a:r>
            <a:r>
              <a:rPr>
                <a:solidFill>
                  <a:schemeClr val="accent1"/>
                </a:solidFill>
              </a:rPr>
              <a:t>some processes make no progress</a:t>
            </a:r>
            <a:r>
              <a:t>.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(green cars make progress, but yellow cars are stopped)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46" name="In this example: assume traffic moving left/right (yellow cars) must yield to traffic moving up/down (green cars)"/>
          <p:cNvSpPr txBox="1"/>
          <p:nvPr/>
        </p:nvSpPr>
        <p:spPr>
          <a:xfrm>
            <a:off x="685800" y="10612120"/>
            <a:ext cx="10807700" cy="1102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 this example: assume traffic moving left/right (yellow cars) must yield to traffic moving up/down (green cars)</a:t>
            </a:r>
          </a:p>
        </p:txBody>
      </p:sp>
      <p:sp>
        <p:nvSpPr>
          <p:cNvPr id="44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476149"/>
      </p:ext>
    </p:extLst>
  </p:cSld>
  <p:clrMapOvr>
    <a:masterClrMapping/>
  </p:clrMapOvr>
  <p:transition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 animBg="1" advAuto="0"/>
      <p:bldP spid="446" grpId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more than one location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structures are often larger than a single memory location</a:t>
            </a:r>
          </a:p>
          <a:p>
            <a:pPr lvl="1"/>
            <a:r>
              <a:rPr lang="en-US" dirty="0"/>
              <a:t>How can an entire data structure be protected?</a:t>
            </a:r>
            <a:br>
              <a:rPr lang="en-US" dirty="0"/>
            </a:br>
            <a:r>
              <a:rPr lang="en-US" dirty="0"/>
              <a:t>		E.g. 15213 </a:t>
            </a:r>
            <a:r>
              <a:rPr lang="en-US" dirty="0" err="1"/>
              <a:t>Proxylab</a:t>
            </a:r>
            <a:r>
              <a:rPr lang="en-US" dirty="0"/>
              <a:t> cache</a:t>
            </a:r>
          </a:p>
        </p:txBody>
      </p:sp>
    </p:spTree>
    <p:extLst>
      <p:ext uri="{BB962C8B-B14F-4D97-AF65-F5344CB8AC3E}">
        <p14:creationId xmlns:p14="http://schemas.microsoft.com/office/powerpoint/2010/main" val="59260657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a sorted linked list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9423400" y="2159000"/>
            <a:ext cx="7912100" cy="14859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4200"/>
            </a:lvl1pPr>
          </a:lstStyle>
          <a:p>
            <a:r>
              <a:t>What can go wrong if multiple threads operate on the linked list simultaneously?</a:t>
            </a:r>
          </a:p>
        </p:txBody>
      </p:sp>
      <p:sp>
        <p:nvSpPr>
          <p:cNvPr id="49" name="Shape 49"/>
          <p:cNvSpPr/>
          <p:nvPr/>
        </p:nvSpPr>
        <p:spPr>
          <a:xfrm>
            <a:off x="965200" y="22796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0" name="Shape 50"/>
          <p:cNvSpPr/>
          <p:nvPr/>
        </p:nvSpPr>
        <p:spPr>
          <a:xfrm>
            <a:off x="4902200" y="22796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1" name="Shape 51"/>
          <p:cNvSpPr/>
          <p:nvPr/>
        </p:nvSpPr>
        <p:spPr>
          <a:xfrm>
            <a:off x="901700" y="4559300"/>
            <a:ext cx="8161382" cy="8407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prev-&gt;next = n;</a:t>
            </a:r>
            <a:r>
              <a:rPr lang="en-US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// Insertion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2" name="Shape 52"/>
          <p:cNvSpPr/>
          <p:nvPr/>
        </p:nvSpPr>
        <p:spPr>
          <a:xfrm>
            <a:off x="9436100" y="4559300"/>
            <a:ext cx="8267700" cy="7518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prev-&gt;next = cur-&gt;next;</a:t>
            </a:r>
            <a:r>
              <a:rPr lang="en-US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// Deletion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5238764" y="7925271"/>
            <a:ext cx="599198" cy="756577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838200" y="1803400"/>
            <a:ext cx="16154400" cy="1651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60" name="Shape 60"/>
          <p:cNvSpPr/>
          <p:nvPr/>
        </p:nvSpPr>
        <p:spPr>
          <a:xfrm>
            <a:off x="10160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42164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74168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06172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38176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 flipH="1">
            <a:off x="32004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 flipH="1">
            <a:off x="64008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 flipH="1">
            <a:off x="96139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 flipH="1">
            <a:off x="12827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 flipH="1">
            <a:off x="16002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16979900" y="4267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933193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72" name="Shape 72"/>
          <p:cNvSpPr/>
          <p:nvPr/>
        </p:nvSpPr>
        <p:spPr>
          <a:xfrm>
            <a:off x="5156200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73" name="Shape 73"/>
          <p:cNvSpPr/>
          <p:nvPr/>
        </p:nvSpPr>
        <p:spPr>
          <a:xfrm>
            <a:off x="8212771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74" name="Shape 74"/>
          <p:cNvSpPr/>
          <p:nvPr/>
        </p:nvSpPr>
        <p:spPr>
          <a:xfrm>
            <a:off x="114173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75" name="Shape 75"/>
          <p:cNvSpPr/>
          <p:nvPr/>
        </p:nvSpPr>
        <p:spPr>
          <a:xfrm>
            <a:off x="146685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76" name="Shape 76"/>
          <p:cNvSpPr/>
          <p:nvPr/>
        </p:nvSpPr>
        <p:spPr>
          <a:xfrm>
            <a:off x="850900" y="7289800"/>
            <a:ext cx="22352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77" name="Shape 77"/>
          <p:cNvSpPr/>
          <p:nvPr/>
        </p:nvSpPr>
        <p:spPr>
          <a:xfrm>
            <a:off x="9144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41148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73152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05156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137160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H="1">
            <a:off x="30988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 flipH="1">
            <a:off x="62992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 flipH="1">
            <a:off x="95123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12725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 flipH="1">
            <a:off x="15900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16878300" y="8839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1828800" y="8864600"/>
            <a:ext cx="325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89" name="Shape 89"/>
          <p:cNvSpPr/>
          <p:nvPr/>
        </p:nvSpPr>
        <p:spPr>
          <a:xfrm>
            <a:off x="5054600" y="8864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90" name="Shape 90"/>
          <p:cNvSpPr/>
          <p:nvPr/>
        </p:nvSpPr>
        <p:spPr>
          <a:xfrm>
            <a:off x="81153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91" name="Shape 91"/>
          <p:cNvSpPr/>
          <p:nvPr/>
        </p:nvSpPr>
        <p:spPr>
          <a:xfrm>
            <a:off x="113157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92" name="Shape 92"/>
          <p:cNvSpPr/>
          <p:nvPr/>
        </p:nvSpPr>
        <p:spPr>
          <a:xfrm>
            <a:off x="145669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93" name="Shape 93"/>
          <p:cNvSpPr/>
          <p:nvPr/>
        </p:nvSpPr>
        <p:spPr>
          <a:xfrm>
            <a:off x="4808970" y="9626600"/>
            <a:ext cx="820217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94" name="Shape 94"/>
          <p:cNvSpPr/>
          <p:nvPr/>
        </p:nvSpPr>
        <p:spPr>
          <a:xfrm>
            <a:off x="8107527" y="9626600"/>
            <a:ext cx="60716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95" name="Shape 95"/>
          <p:cNvSpPr/>
          <p:nvPr/>
        </p:nvSpPr>
        <p:spPr>
          <a:xfrm flipH="1" flipV="1">
            <a:off x="7920131" y="7928550"/>
            <a:ext cx="511936" cy="72505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98" name="Group 98"/>
          <p:cNvGrpSpPr/>
          <p:nvPr/>
        </p:nvGrpSpPr>
        <p:grpSpPr>
          <a:xfrm>
            <a:off x="5816600" y="7099300"/>
            <a:ext cx="2184400" cy="889000"/>
            <a:chOff x="0" y="0"/>
            <a:chExt cx="2184400" cy="889000"/>
          </a:xfrm>
        </p:grpSpPr>
        <p:sp>
          <p:nvSpPr>
            <p:cNvPr id="96" name="Shape 9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930719" y="203200"/>
              <a:ext cx="318517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2" animBg="1" advAuto="0"/>
      <p:bldP spid="83" grpId="1" animBg="1" advAuto="0"/>
      <p:bldP spid="95" grpId="4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121">
            <a:extLst>
              <a:ext uri="{FF2B5EF4-FFF2-40B4-BE49-F238E27FC236}">
                <a16:creationId xmlns:a16="http://schemas.microsoft.com/office/drawing/2014/main" id="{20FCF28E-9C0A-F746-B974-8B41F0D66B7D}"/>
              </a:ext>
            </a:extLst>
          </p:cNvPr>
          <p:cNvSpPr/>
          <p:nvPr/>
        </p:nvSpPr>
        <p:spPr>
          <a:xfrm flipH="1" flipV="1">
            <a:off x="6473757" y="11123579"/>
            <a:ext cx="2023354" cy="1313233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73" name="Group 124">
            <a:extLst>
              <a:ext uri="{FF2B5EF4-FFF2-40B4-BE49-F238E27FC236}">
                <a16:creationId xmlns:a16="http://schemas.microsoft.com/office/drawing/2014/main" id="{0A0C6B72-F7FD-E245-BE20-DD56FD198B81}"/>
              </a:ext>
            </a:extLst>
          </p:cNvPr>
          <p:cNvGrpSpPr/>
          <p:nvPr/>
        </p:nvGrpSpPr>
        <p:grpSpPr>
          <a:xfrm>
            <a:off x="4603292" y="10644254"/>
            <a:ext cx="1866122" cy="759534"/>
            <a:chOff x="0" y="0"/>
            <a:chExt cx="1866120" cy="759533"/>
          </a:xfrm>
        </p:grpSpPr>
        <p:sp>
          <p:nvSpPr>
            <p:cNvPr id="74" name="Shape 122">
              <a:extLst>
                <a:ext uri="{FF2B5EF4-FFF2-40B4-BE49-F238E27FC236}">
                  <a16:creationId xmlns:a16="http://schemas.microsoft.com/office/drawing/2014/main" id="{DB640D9E-7392-9D40-950F-4E21B1041D18}"/>
                </a:ext>
              </a:extLst>
            </p:cNvPr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5" name="Shape 123">
              <a:extLst>
                <a:ext uri="{FF2B5EF4-FFF2-40B4-BE49-F238E27FC236}">
                  <a16:creationId xmlns:a16="http://schemas.microsoft.com/office/drawing/2014/main" id="{31D5ABA2-88CD-A04A-A206-D9BB48DCE2CA}"/>
                </a:ext>
              </a:extLst>
            </p:cNvPr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838200" y="1663700"/>
            <a:ext cx="5791200" cy="13716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102" name="Shape 102"/>
          <p:cNvSpPr/>
          <p:nvPr/>
        </p:nvSpPr>
        <p:spPr>
          <a:xfrm flipH="1">
            <a:off x="5805928" y="3842584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057400" y="3299657"/>
            <a:ext cx="1909520" cy="65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104" name="Shape 104"/>
          <p:cNvSpPr/>
          <p:nvPr/>
        </p:nvSpPr>
        <p:spPr>
          <a:xfrm>
            <a:off x="211164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4845731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7579814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1031389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3047983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" name="Shape 109"/>
          <p:cNvSpPr/>
          <p:nvPr/>
        </p:nvSpPr>
        <p:spPr>
          <a:xfrm flipH="1">
            <a:off x="3977768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 flipH="1">
            <a:off x="9456786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 flipH="1">
            <a:off x="12201718" y="4851276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 flipH="1">
            <a:off x="14914103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5749522" y="4623416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2892814" y="4645117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15" name="Shape 115"/>
          <p:cNvSpPr/>
          <p:nvPr/>
        </p:nvSpPr>
        <p:spPr>
          <a:xfrm>
            <a:off x="5648597" y="4645117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16" name="Shape 116"/>
          <p:cNvSpPr/>
          <p:nvPr/>
        </p:nvSpPr>
        <p:spPr>
          <a:xfrm>
            <a:off x="8263336" y="4647151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17" name="Shape 117"/>
          <p:cNvSpPr/>
          <p:nvPr/>
        </p:nvSpPr>
        <p:spPr>
          <a:xfrm>
            <a:off x="10997421" y="4647151"/>
            <a:ext cx="5334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18" name="Shape 118"/>
          <p:cNvSpPr/>
          <p:nvPr/>
        </p:nvSpPr>
        <p:spPr>
          <a:xfrm>
            <a:off x="13636939" y="4647151"/>
            <a:ext cx="5969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19" name="Shape 119"/>
          <p:cNvSpPr/>
          <p:nvPr/>
        </p:nvSpPr>
        <p:spPr>
          <a:xfrm>
            <a:off x="5375257" y="5293557"/>
            <a:ext cx="8382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20" name="Shape 120"/>
          <p:cNvSpPr/>
          <p:nvPr/>
        </p:nvSpPr>
        <p:spPr>
          <a:xfrm>
            <a:off x="8256697" y="5293557"/>
            <a:ext cx="6604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21" name="Shape 121"/>
          <p:cNvSpPr/>
          <p:nvPr/>
        </p:nvSpPr>
        <p:spPr>
          <a:xfrm flipH="1" flipV="1">
            <a:off x="8096605" y="3845385"/>
            <a:ext cx="437344" cy="61946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24" name="Group 124"/>
          <p:cNvGrpSpPr/>
          <p:nvPr/>
        </p:nvGrpSpPr>
        <p:grpSpPr>
          <a:xfrm>
            <a:off x="6299570" y="3136900"/>
            <a:ext cx="1866122" cy="759534"/>
            <a:chOff x="0" y="0"/>
            <a:chExt cx="1866120" cy="759533"/>
          </a:xfrm>
        </p:grpSpPr>
        <p:sp>
          <p:nvSpPr>
            <p:cNvPr id="122" name="Shape 122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25" name="Shape 125"/>
          <p:cNvSpPr/>
          <p:nvPr/>
        </p:nvSpPr>
        <p:spPr>
          <a:xfrm flipH="1">
            <a:off x="5811339" y="6793513"/>
            <a:ext cx="511892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2057400" y="6250988"/>
            <a:ext cx="1909520" cy="65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2:</a:t>
            </a:r>
          </a:p>
        </p:txBody>
      </p:sp>
      <p:sp>
        <p:nvSpPr>
          <p:cNvPr id="127" name="Shape 127"/>
          <p:cNvSpPr/>
          <p:nvPr/>
        </p:nvSpPr>
        <p:spPr>
          <a:xfrm>
            <a:off x="211164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4845731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7579814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031389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3047983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 flipH="1">
            <a:off x="3977768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 flipH="1">
            <a:off x="9456786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 flipH="1">
            <a:off x="12201718" y="7802607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H="1">
            <a:off x="14914103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5749522" y="7574748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2892814" y="7596449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38" name="Shape 138"/>
          <p:cNvSpPr/>
          <p:nvPr/>
        </p:nvSpPr>
        <p:spPr>
          <a:xfrm>
            <a:off x="5648597" y="7596449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39" name="Shape 139"/>
          <p:cNvSpPr/>
          <p:nvPr/>
        </p:nvSpPr>
        <p:spPr>
          <a:xfrm>
            <a:off x="8199836" y="7598484"/>
            <a:ext cx="6096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40" name="Shape 140"/>
          <p:cNvSpPr/>
          <p:nvPr/>
        </p:nvSpPr>
        <p:spPr>
          <a:xfrm>
            <a:off x="10997421" y="7598484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41" name="Shape 141"/>
          <p:cNvSpPr/>
          <p:nvPr/>
        </p:nvSpPr>
        <p:spPr>
          <a:xfrm>
            <a:off x="13649639" y="7598484"/>
            <a:ext cx="5842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42" name="Shape 142"/>
          <p:cNvSpPr/>
          <p:nvPr/>
        </p:nvSpPr>
        <p:spPr>
          <a:xfrm>
            <a:off x="5315456" y="8244888"/>
            <a:ext cx="8890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43" name="Shape 143"/>
          <p:cNvSpPr/>
          <p:nvPr/>
        </p:nvSpPr>
        <p:spPr>
          <a:xfrm>
            <a:off x="8138186" y="8244888"/>
            <a:ext cx="7239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44" name="Shape 144"/>
          <p:cNvSpPr/>
          <p:nvPr/>
        </p:nvSpPr>
        <p:spPr>
          <a:xfrm flipH="1" flipV="1">
            <a:off x="8100593" y="6793513"/>
            <a:ext cx="437345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47" name="Group 147"/>
          <p:cNvGrpSpPr/>
          <p:nvPr/>
        </p:nvGrpSpPr>
        <p:grpSpPr>
          <a:xfrm>
            <a:off x="6299570" y="6088231"/>
            <a:ext cx="1866122" cy="759535"/>
            <a:chOff x="0" y="0"/>
            <a:chExt cx="1866120" cy="759533"/>
          </a:xfrm>
        </p:grpSpPr>
        <p:sp>
          <p:nvSpPr>
            <p:cNvPr id="145" name="Shape 145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148" name="Shape 148"/>
          <p:cNvSpPr/>
          <p:nvPr/>
        </p:nvSpPr>
        <p:spPr>
          <a:xfrm>
            <a:off x="9550400" y="8699500"/>
            <a:ext cx="82550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 and thread 2 both compute same prev and cur.  Result: one of the insertions gets lost!  </a:t>
            </a:r>
          </a:p>
        </p:txBody>
      </p:sp>
      <p:sp>
        <p:nvSpPr>
          <p:cNvPr id="149" name="Shape 149"/>
          <p:cNvSpPr/>
          <p:nvPr/>
        </p:nvSpPr>
        <p:spPr>
          <a:xfrm>
            <a:off x="1021522" y="9854100"/>
            <a:ext cx="145161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Result: (assuming thread 1 updates </a:t>
            </a:r>
            <a:r>
              <a:rPr sz="3200">
                <a:latin typeface="Consolas"/>
                <a:ea typeface="Consolas"/>
                <a:cs typeface="Consolas"/>
                <a:sym typeface="Consolas"/>
              </a:rPr>
              <a:t>prev-&gt;next</a:t>
            </a:r>
            <a:r>
              <a:t> before thread 2)  </a:t>
            </a:r>
          </a:p>
        </p:txBody>
      </p:sp>
      <p:sp>
        <p:nvSpPr>
          <p:cNvPr id="150" name="Shape 150"/>
          <p:cNvSpPr/>
          <p:nvPr/>
        </p:nvSpPr>
        <p:spPr>
          <a:xfrm flipH="1">
            <a:off x="6159500" y="11786702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4511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51943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79248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106553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133858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 flipH="1">
            <a:off x="43180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 flipH="1">
            <a:off x="98044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 flipH="1">
            <a:off x="125476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 flipH="1">
            <a:off x="152527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16090900" y="12561402"/>
            <a:ext cx="455681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3238500" y="12586802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62" name="Shape 162"/>
          <p:cNvSpPr/>
          <p:nvPr/>
        </p:nvSpPr>
        <p:spPr>
          <a:xfrm>
            <a:off x="5994400" y="12586802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63" name="Shape 163"/>
          <p:cNvSpPr/>
          <p:nvPr/>
        </p:nvSpPr>
        <p:spPr>
          <a:xfrm>
            <a:off x="8547100" y="12586802"/>
            <a:ext cx="6096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64" name="Shape 164"/>
          <p:cNvSpPr/>
          <p:nvPr/>
        </p:nvSpPr>
        <p:spPr>
          <a:xfrm>
            <a:off x="11341100" y="12586802"/>
            <a:ext cx="5588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65" name="Shape 165"/>
          <p:cNvSpPr/>
          <p:nvPr/>
        </p:nvSpPr>
        <p:spPr>
          <a:xfrm>
            <a:off x="13995400" y="12586802"/>
            <a:ext cx="5842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66" name="Shape 166"/>
          <p:cNvSpPr/>
          <p:nvPr/>
        </p:nvSpPr>
        <p:spPr>
          <a:xfrm flipH="1" flipV="1">
            <a:off x="8445500" y="11786702"/>
            <a:ext cx="437344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69" name="Group 169"/>
          <p:cNvGrpSpPr/>
          <p:nvPr/>
        </p:nvGrpSpPr>
        <p:grpSpPr>
          <a:xfrm>
            <a:off x="6642100" y="11075502"/>
            <a:ext cx="1866121" cy="759534"/>
            <a:chOff x="0" y="0"/>
            <a:chExt cx="1866120" cy="759533"/>
          </a:xfrm>
        </p:grpSpPr>
        <p:sp>
          <p:nvSpPr>
            <p:cNvPr id="167" name="Shape 167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76" name="Shape 121">
            <a:extLst>
              <a:ext uri="{FF2B5EF4-FFF2-40B4-BE49-F238E27FC236}">
                <a16:creationId xmlns:a16="http://schemas.microsoft.com/office/drawing/2014/main" id="{543160BB-9028-D743-9D87-EE11C8C6E275}"/>
              </a:ext>
            </a:extLst>
          </p:cNvPr>
          <p:cNvSpPr/>
          <p:nvPr/>
        </p:nvSpPr>
        <p:spPr>
          <a:xfrm flipH="1" flipV="1">
            <a:off x="6460434" y="11111947"/>
            <a:ext cx="2040835" cy="1325213"/>
          </a:xfrm>
          <a:prstGeom prst="line">
            <a:avLst/>
          </a:prstGeom>
          <a:ln w="50800">
            <a:solidFill>
              <a:srgbClr val="E32400"/>
            </a:solidFill>
            <a:prstDash val="sysDot"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  <a:p>
            <a:r>
              <a:rPr lang="en-US" dirty="0"/>
              <a:t>Fine-grained Locking</a:t>
            </a:r>
          </a:p>
          <a:p>
            <a:r>
              <a:rPr lang="en-US" dirty="0"/>
              <a:t>Lock-free Programming</a:t>
            </a:r>
          </a:p>
        </p:txBody>
      </p:sp>
    </p:spTree>
    <p:extLst>
      <p:ext uri="{BB962C8B-B14F-4D97-AF65-F5344CB8AC3E}">
        <p14:creationId xmlns:p14="http://schemas.microsoft.com/office/powerpoint/2010/main" val="104629310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649700" cy="1117600"/>
          </a:xfrm>
          <a:prstGeom prst="rect">
            <a:avLst/>
          </a:prstGeom>
        </p:spPr>
        <p:txBody>
          <a:bodyPr/>
          <a:lstStyle/>
          <a:p>
            <a:r>
              <a:t>Solution 1: protect the list with a single lock</a:t>
            </a:r>
          </a:p>
        </p:txBody>
      </p:sp>
      <p:sp>
        <p:nvSpPr>
          <p:cNvPr id="174" name="Shape 174"/>
          <p:cNvSpPr/>
          <p:nvPr/>
        </p:nvSpPr>
        <p:spPr>
          <a:xfrm>
            <a:off x="939800" y="3962400"/>
            <a:ext cx="8115300" cy="90551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prev-&gt;next = 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5" name="Shape 175"/>
          <p:cNvSpPr/>
          <p:nvPr/>
        </p:nvSpPr>
        <p:spPr>
          <a:xfrm>
            <a:off x="9436100" y="3937000"/>
            <a:ext cx="8267700" cy="8483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prev-&gt;next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  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6" name="Shape 176"/>
          <p:cNvSpPr/>
          <p:nvPr/>
        </p:nvSpPr>
        <p:spPr>
          <a:xfrm>
            <a:off x="965200" y="17589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7" name="Shape 177"/>
          <p:cNvSpPr/>
          <p:nvPr/>
        </p:nvSpPr>
        <p:spPr>
          <a:xfrm>
            <a:off x="4902200" y="175260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 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8" name="Shape 178"/>
          <p:cNvSpPr/>
          <p:nvPr/>
        </p:nvSpPr>
        <p:spPr>
          <a:xfrm>
            <a:off x="12099227" y="2400300"/>
            <a:ext cx="196230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Per-list lock</a:t>
            </a:r>
          </a:p>
        </p:txBody>
      </p:sp>
      <p:sp>
        <p:nvSpPr>
          <p:cNvPr id="179" name="Shape 179"/>
          <p:cNvSpPr/>
          <p:nvPr/>
        </p:nvSpPr>
        <p:spPr>
          <a:xfrm flipV="1">
            <a:off x="7239000" y="2679641"/>
            <a:ext cx="4733536" cy="6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Single global lock per data structure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16154400" cy="10083800"/>
          </a:xfrm>
          <a:prstGeom prst="rect">
            <a:avLst/>
          </a:prstGeom>
        </p:spPr>
        <p:txBody>
          <a:bodyPr/>
          <a:lstStyle/>
          <a:p>
            <a:r>
              <a:t>Good:</a:t>
            </a:r>
          </a:p>
          <a:p>
            <a:pPr lvl="1"/>
            <a:r>
              <a:t>It is relatively simple to implement correct mutual exclusion for data structure operations (we just did it!)</a:t>
            </a:r>
          </a:p>
          <a:p>
            <a:pPr lvl="1"/>
            <a:endParaRPr/>
          </a:p>
          <a:p>
            <a:r>
              <a:t>Bad:</a:t>
            </a:r>
          </a:p>
          <a:p>
            <a:pPr lvl="1"/>
            <a:r>
              <a:t>Operations on the data structure are serialized</a:t>
            </a:r>
          </a:p>
          <a:p>
            <a:pPr lvl="1"/>
            <a:r>
              <a:rPr u="sng"/>
              <a:t>May</a:t>
            </a:r>
            <a:r>
              <a:t> limit parallel application performance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210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08" name="Shape 208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11" name="Shape 21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14" name="Shape 21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DD749C-A5CE-3C4D-941B-0E67BF201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864600"/>
            <a:ext cx="16154400" cy="3581399"/>
          </a:xfrm>
        </p:spPr>
        <p:txBody>
          <a:bodyPr/>
          <a:lstStyle/>
          <a:p>
            <a:r>
              <a:rPr lang="en-US" dirty="0"/>
              <a:t>At any time, hold lock on at least one element</a:t>
            </a:r>
          </a:p>
          <a:p>
            <a:pPr lvl="1"/>
            <a:r>
              <a:rPr lang="en-US" dirty="0"/>
              <a:t>Move along list “hand-over-hand”</a:t>
            </a:r>
          </a:p>
          <a:p>
            <a:pPr lvl="1"/>
            <a:r>
              <a:rPr lang="en-US" dirty="0"/>
              <a:t>Prevents later operations from catch up</a:t>
            </a:r>
          </a:p>
          <a:p>
            <a:pPr lvl="1"/>
            <a:r>
              <a:rPr lang="en-US" dirty="0"/>
              <a:t>Guarantees that don’t interfere with earlier operations</a:t>
            </a:r>
          </a:p>
        </p:txBody>
      </p:sp>
      <p:sp>
        <p:nvSpPr>
          <p:cNvPr id="221" name="Shape 221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106172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6" name="Shape 226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8" name="Shape 228"/>
          <p:cNvSpPr/>
          <p:nvPr/>
        </p:nvSpPr>
        <p:spPr>
          <a:xfrm flipH="1">
            <a:off x="96139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9" name="Shape 229"/>
          <p:cNvSpPr/>
          <p:nvPr/>
        </p:nvSpPr>
        <p:spPr>
          <a:xfrm flipH="1">
            <a:off x="12827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0" name="Shape 230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33" name="Shape 233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34" name="Shape 234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35" name="Shape 235"/>
          <p:cNvSpPr/>
          <p:nvPr/>
        </p:nvSpPr>
        <p:spPr>
          <a:xfrm>
            <a:off x="114173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36" name="Shape 236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37" name="Shape 237"/>
          <p:cNvSpPr/>
          <p:nvPr/>
        </p:nvSpPr>
        <p:spPr>
          <a:xfrm>
            <a:off x="953947" y="2260600"/>
            <a:ext cx="385023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0: delete(11)</a:t>
            </a:r>
          </a:p>
        </p:txBody>
      </p:sp>
      <p:sp>
        <p:nvSpPr>
          <p:cNvPr id="238" name="Shape 238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39" name="Shape 239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4" animBg="1" advAuto="0"/>
      <p:bldP spid="213" grpId="2" animBg="1" advAuto="0"/>
      <p:bldP spid="216" grpId="3" animBg="1" advAuto="0"/>
      <p:bldP spid="219" grpId="1" animBg="1" advAuto="0"/>
      <p:bldP spid="238" grpId="5" animBg="1" advAuto="0"/>
      <p:bldP spid="239" grpId="6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roup 24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46" name="Group 24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44" name="Shape 24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49" name="Group 24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47" name="Shape 24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50" name="Shape 25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Shape 25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6" name="Shape 25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7" name="Shape 25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60" name="Shape 26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61" name="Shape 26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62" name="Shape 26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grpSp>
        <p:nvGrpSpPr>
          <p:cNvPr id="265" name="Group 265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63" name="Shape 263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68" name="Group 268"/>
          <p:cNvGrpSpPr/>
          <p:nvPr/>
        </p:nvGrpSpPr>
        <p:grpSpPr>
          <a:xfrm>
            <a:off x="10617200" y="5943600"/>
            <a:ext cx="2184400" cy="889000"/>
            <a:chOff x="0" y="0"/>
            <a:chExt cx="2184400" cy="889000"/>
          </a:xfrm>
        </p:grpSpPr>
        <p:sp>
          <p:nvSpPr>
            <p:cNvPr id="266" name="Shape 26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807339" y="203200"/>
              <a:ext cx="522733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11</a:t>
              </a:r>
            </a:p>
          </p:txBody>
        </p:sp>
      </p:grpSp>
      <p:sp>
        <p:nvSpPr>
          <p:cNvPr id="269" name="Shape 26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70" name="Shape 270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71" name="Shape 271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  <p:sp>
        <p:nvSpPr>
          <p:cNvPr id="272" name="Shape 2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2" animBg="1" advAuto="0"/>
      <p:bldP spid="249" grpId="1" animBg="1" advAuto="0"/>
      <p:bldP spid="249" grpId="3" animBg="1" advAuto="0"/>
      <p:bldP spid="265" grpId="5" animBg="1" advAuto="0"/>
      <p:bldP spid="268" grpId="4" animBg="1" advAuto="0"/>
      <p:bldP spid="271" grpId="6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276"/>
          <p:cNvGrpSpPr/>
          <p:nvPr/>
        </p:nvGrpSpPr>
        <p:grpSpPr>
          <a:xfrm>
            <a:off x="7277100" y="5778500"/>
            <a:ext cx="2476500" cy="1701800"/>
            <a:chOff x="0" y="0"/>
            <a:chExt cx="2476500" cy="1701800"/>
          </a:xfrm>
        </p:grpSpPr>
        <p:sp>
          <p:nvSpPr>
            <p:cNvPr id="274" name="Shape 27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77" name="Shape 27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80" name="Shape 28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90" name="Shape 29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91" name="Shape 29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92" name="Shape 29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93" name="Shape 293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1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roup 298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99" name="Shape 299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 flipH="1">
            <a:off x="6436419" y="6388100"/>
            <a:ext cx="7353216" cy="2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4" name="Shape 304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07" name="Shape 307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308" name="Shape 308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309" name="Shape 30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310" name="Shape 3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178D-4775-7248-9ED0-9855C1041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2a: Padded List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BB8C8-889B-DF41-BEA2-A31ADF179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06240"/>
            <a:ext cx="16154400" cy="8239760"/>
          </a:xfrm>
        </p:spPr>
        <p:txBody>
          <a:bodyPr/>
          <a:lstStyle/>
          <a:p>
            <a:r>
              <a:rPr lang="en-US"/>
              <a:t>Assume</a:t>
            </a:r>
          </a:p>
          <a:p>
            <a:pPr lvl="1"/>
            <a:r>
              <a:rPr lang="en-US"/>
              <a:t>Only insert/delete finite values</a:t>
            </a:r>
          </a:p>
          <a:p>
            <a:pPr lvl="1"/>
            <a:r>
              <a:rPr lang="en-US"/>
              <a:t>List starts with −∞</a:t>
            </a:r>
          </a:p>
          <a:p>
            <a:pPr lvl="1"/>
            <a:r>
              <a:rPr lang="en-US"/>
              <a:t>List ends with </a:t>
            </a:r>
            <a:r>
              <a:rPr lang="en-US" sz="6000"/>
              <a:t>+∞</a:t>
            </a:r>
          </a:p>
          <a:p>
            <a:pPr lvl="1"/>
            <a:r>
              <a:rPr lang="en-US"/>
              <a:t>Guaranteed to find insertion/deletion point within list</a:t>
            </a:r>
          </a:p>
        </p:txBody>
      </p:sp>
      <p:sp>
        <p:nvSpPr>
          <p:cNvPr id="4" name="Shape 151">
            <a:extLst>
              <a:ext uri="{FF2B5EF4-FFF2-40B4-BE49-F238E27FC236}">
                <a16:creationId xmlns:a16="http://schemas.microsoft.com/office/drawing/2014/main" id="{EFBFE073-8F3B-F742-A5DB-B35EC8C8EABB}"/>
              </a:ext>
            </a:extLst>
          </p:cNvPr>
          <p:cNvSpPr/>
          <p:nvPr/>
        </p:nvSpPr>
        <p:spPr>
          <a:xfrm>
            <a:off x="1397110" y="2458940"/>
            <a:ext cx="956801" cy="1169838"/>
          </a:xfrm>
          <a:prstGeom prst="roundRect">
            <a:avLst>
              <a:gd name="adj" fmla="val 25081"/>
            </a:avLst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" name="Shape 152">
            <a:extLst>
              <a:ext uri="{FF2B5EF4-FFF2-40B4-BE49-F238E27FC236}">
                <a16:creationId xmlns:a16="http://schemas.microsoft.com/office/drawing/2014/main" id="{CE90F82B-E86A-894C-8E35-4647D42345D0}"/>
              </a:ext>
            </a:extLst>
          </p:cNvPr>
          <p:cNvSpPr/>
          <p:nvPr/>
        </p:nvSpPr>
        <p:spPr>
          <a:xfrm>
            <a:off x="58343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" name="Shape 153">
            <a:extLst>
              <a:ext uri="{FF2B5EF4-FFF2-40B4-BE49-F238E27FC236}">
                <a16:creationId xmlns:a16="http://schemas.microsoft.com/office/drawing/2014/main" id="{83873F8D-D80A-EA47-BC80-BC6832128EDF}"/>
              </a:ext>
            </a:extLst>
          </p:cNvPr>
          <p:cNvSpPr/>
          <p:nvPr/>
        </p:nvSpPr>
        <p:spPr>
          <a:xfrm>
            <a:off x="85648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" name="Shape 154">
            <a:extLst>
              <a:ext uri="{FF2B5EF4-FFF2-40B4-BE49-F238E27FC236}">
                <a16:creationId xmlns:a16="http://schemas.microsoft.com/office/drawing/2014/main" id="{05DD6007-B3CF-4246-A976-263BC4BD4478}"/>
              </a:ext>
            </a:extLst>
          </p:cNvPr>
          <p:cNvSpPr/>
          <p:nvPr/>
        </p:nvSpPr>
        <p:spPr>
          <a:xfrm>
            <a:off x="112953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Shape 155">
            <a:extLst>
              <a:ext uri="{FF2B5EF4-FFF2-40B4-BE49-F238E27FC236}">
                <a16:creationId xmlns:a16="http://schemas.microsoft.com/office/drawing/2014/main" id="{A4FE314D-A5E3-714D-8CC2-CE6C971212F9}"/>
              </a:ext>
            </a:extLst>
          </p:cNvPr>
          <p:cNvSpPr/>
          <p:nvPr/>
        </p:nvSpPr>
        <p:spPr>
          <a:xfrm>
            <a:off x="140258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lvl="0"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sz="4000" b="1">
                <a:latin typeface="+mn-lt"/>
                <a:sym typeface="Myriad Pro Condensed"/>
              </a:rPr>
              <a:t>+∞</a:t>
            </a:r>
          </a:p>
        </p:txBody>
      </p:sp>
      <p:sp>
        <p:nvSpPr>
          <p:cNvPr id="9" name="Shape 156">
            <a:extLst>
              <a:ext uri="{FF2B5EF4-FFF2-40B4-BE49-F238E27FC236}">
                <a16:creationId xmlns:a16="http://schemas.microsoft.com/office/drawing/2014/main" id="{022C0ED1-ABC0-5841-A83B-980F224BB1EB}"/>
              </a:ext>
            </a:extLst>
          </p:cNvPr>
          <p:cNvSpPr/>
          <p:nvPr/>
        </p:nvSpPr>
        <p:spPr>
          <a:xfrm flipH="1">
            <a:off x="49580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" name="Shape 157">
            <a:extLst>
              <a:ext uri="{FF2B5EF4-FFF2-40B4-BE49-F238E27FC236}">
                <a16:creationId xmlns:a16="http://schemas.microsoft.com/office/drawing/2014/main" id="{05458C61-438B-004A-B798-581D6407A83C}"/>
              </a:ext>
            </a:extLst>
          </p:cNvPr>
          <p:cNvSpPr/>
          <p:nvPr/>
        </p:nvSpPr>
        <p:spPr>
          <a:xfrm flipH="1">
            <a:off x="104444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" name="Shape 158">
            <a:extLst>
              <a:ext uri="{FF2B5EF4-FFF2-40B4-BE49-F238E27FC236}">
                <a16:creationId xmlns:a16="http://schemas.microsoft.com/office/drawing/2014/main" id="{995B4AEE-613B-4343-94F9-F4133416C1A4}"/>
              </a:ext>
            </a:extLst>
          </p:cNvPr>
          <p:cNvSpPr/>
          <p:nvPr/>
        </p:nvSpPr>
        <p:spPr>
          <a:xfrm flipH="1">
            <a:off x="131876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Shape 159">
            <a:extLst>
              <a:ext uri="{FF2B5EF4-FFF2-40B4-BE49-F238E27FC236}">
                <a16:creationId xmlns:a16="http://schemas.microsoft.com/office/drawing/2014/main" id="{183905E3-5682-8F4C-A782-93551E80F1E4}"/>
              </a:ext>
            </a:extLst>
          </p:cNvPr>
          <p:cNvSpPr/>
          <p:nvPr/>
        </p:nvSpPr>
        <p:spPr>
          <a:xfrm flipH="1">
            <a:off x="158927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60">
            <a:extLst>
              <a:ext uri="{FF2B5EF4-FFF2-40B4-BE49-F238E27FC236}">
                <a16:creationId xmlns:a16="http://schemas.microsoft.com/office/drawing/2014/main" id="{ED2C6FF1-7B56-3947-9DEE-A57177043E05}"/>
              </a:ext>
            </a:extLst>
          </p:cNvPr>
          <p:cNvSpPr/>
          <p:nvPr/>
        </p:nvSpPr>
        <p:spPr>
          <a:xfrm>
            <a:off x="16730980" y="2815999"/>
            <a:ext cx="455681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" name="Shape 161">
            <a:extLst>
              <a:ext uri="{FF2B5EF4-FFF2-40B4-BE49-F238E27FC236}">
                <a16:creationId xmlns:a16="http://schemas.microsoft.com/office/drawing/2014/main" id="{46363FDD-A2F3-C143-807E-C5F3A4418C33}"/>
              </a:ext>
            </a:extLst>
          </p:cNvPr>
          <p:cNvSpPr/>
          <p:nvPr/>
        </p:nvSpPr>
        <p:spPr>
          <a:xfrm>
            <a:off x="3878580" y="2832275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endParaRPr lang="en-US"/>
          </a:p>
        </p:txBody>
      </p:sp>
      <p:sp>
        <p:nvSpPr>
          <p:cNvPr id="15" name="Shape 162">
            <a:extLst>
              <a:ext uri="{FF2B5EF4-FFF2-40B4-BE49-F238E27FC236}">
                <a16:creationId xmlns:a16="http://schemas.microsoft.com/office/drawing/2014/main" id="{98A2326E-2EE0-B94D-8496-9BE0C9A49200}"/>
              </a:ext>
            </a:extLst>
          </p:cNvPr>
          <p:cNvSpPr/>
          <p:nvPr/>
        </p:nvSpPr>
        <p:spPr>
          <a:xfrm>
            <a:off x="6634480" y="2832275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6" name="Shape 163">
            <a:extLst>
              <a:ext uri="{FF2B5EF4-FFF2-40B4-BE49-F238E27FC236}">
                <a16:creationId xmlns:a16="http://schemas.microsoft.com/office/drawing/2014/main" id="{3E313060-BAE9-654F-A00C-56E498FBC421}"/>
              </a:ext>
            </a:extLst>
          </p:cNvPr>
          <p:cNvSpPr/>
          <p:nvPr/>
        </p:nvSpPr>
        <p:spPr>
          <a:xfrm>
            <a:off x="9187180" y="2834309"/>
            <a:ext cx="6096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7" name="Shape 164">
            <a:extLst>
              <a:ext uri="{FF2B5EF4-FFF2-40B4-BE49-F238E27FC236}">
                <a16:creationId xmlns:a16="http://schemas.microsoft.com/office/drawing/2014/main" id="{642E11A6-D4D4-AE48-BA16-3B960C7DFB76}"/>
              </a:ext>
            </a:extLst>
          </p:cNvPr>
          <p:cNvSpPr/>
          <p:nvPr/>
        </p:nvSpPr>
        <p:spPr>
          <a:xfrm>
            <a:off x="11981180" y="2834309"/>
            <a:ext cx="5588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0" name="Shape 156">
            <a:extLst>
              <a:ext uri="{FF2B5EF4-FFF2-40B4-BE49-F238E27FC236}">
                <a16:creationId xmlns:a16="http://schemas.microsoft.com/office/drawing/2014/main" id="{D83B912D-498C-E041-A75D-5861D434D3A7}"/>
              </a:ext>
            </a:extLst>
          </p:cNvPr>
          <p:cNvSpPr/>
          <p:nvPr/>
        </p:nvSpPr>
        <p:spPr>
          <a:xfrm flipH="1">
            <a:off x="769366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" name="Shape 156">
            <a:extLst>
              <a:ext uri="{FF2B5EF4-FFF2-40B4-BE49-F238E27FC236}">
                <a16:creationId xmlns:a16="http://schemas.microsoft.com/office/drawing/2014/main" id="{3476138A-D600-4D42-86A6-A4EB8A7E0D73}"/>
              </a:ext>
            </a:extLst>
          </p:cNvPr>
          <p:cNvSpPr/>
          <p:nvPr/>
        </p:nvSpPr>
        <p:spPr>
          <a:xfrm flipH="1">
            <a:off x="2401074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" name="Shape 151">
            <a:extLst>
              <a:ext uri="{FF2B5EF4-FFF2-40B4-BE49-F238E27FC236}">
                <a16:creationId xmlns:a16="http://schemas.microsoft.com/office/drawing/2014/main" id="{D5FC75DB-38D3-2F48-93E7-52B173037B68}"/>
              </a:ext>
            </a:extLst>
          </p:cNvPr>
          <p:cNvSpPr/>
          <p:nvPr/>
        </p:nvSpPr>
        <p:spPr>
          <a:xfrm>
            <a:off x="32435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/>
              <a:t>−∞</a:t>
            </a: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4CB7C4-2CE5-ED42-A99A-9590D5FB6333}"/>
              </a:ext>
            </a:extLst>
          </p:cNvPr>
          <p:cNvSpPr txBox="1"/>
          <p:nvPr/>
        </p:nvSpPr>
        <p:spPr>
          <a:xfrm>
            <a:off x="1380321" y="1878755"/>
            <a:ext cx="100668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  <a:sym typeface="Gill Sans"/>
              </a:rPr>
              <a:t>List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CD992A-6AF5-E544-B877-253E3FC2E907}"/>
              </a:ext>
            </a:extLst>
          </p:cNvPr>
          <p:cNvSpPr txBox="1"/>
          <p:nvPr/>
        </p:nvSpPr>
        <p:spPr>
          <a:xfrm>
            <a:off x="3635841" y="2067731"/>
            <a:ext cx="100668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  <a:sym typeface="Gill Sans"/>
              </a:rPr>
              <a:t>Node</a:t>
            </a:r>
          </a:p>
        </p:txBody>
      </p:sp>
    </p:spTree>
    <p:extLst>
      <p:ext uri="{BB962C8B-B14F-4D97-AF65-F5344CB8AC3E}">
        <p14:creationId xmlns:p14="http://schemas.microsoft.com/office/powerpoint/2010/main" val="412875483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</a:t>
            </a:r>
            <a:r>
              <a:rPr lang="en-US"/>
              <a:t>a</a:t>
            </a:r>
            <a:r>
              <a:t>: </a:t>
            </a:r>
            <a:r>
              <a:rPr lang="en-US"/>
              <a:t>Padded List HOH L</a:t>
            </a:r>
            <a:r>
              <a:t>ocking</a:t>
            </a:r>
          </a:p>
        </p:txBody>
      </p:sp>
      <p:sp>
        <p:nvSpPr>
          <p:cNvPr id="313" name="Shape 313"/>
          <p:cNvSpPr/>
          <p:nvPr/>
        </p:nvSpPr>
        <p:spPr>
          <a:xfrm>
            <a:off x="965200" y="1619250"/>
            <a:ext cx="2679700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4" name="Shape 314"/>
          <p:cNvSpPr/>
          <p:nvPr/>
        </p:nvSpPr>
        <p:spPr>
          <a:xfrm>
            <a:off x="4902200" y="1619250"/>
            <a:ext cx="4406900" cy="101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5" name="Shape 315"/>
          <p:cNvSpPr/>
          <p:nvPr/>
        </p:nvSpPr>
        <p:spPr>
          <a:xfrm>
            <a:off x="914400" y="3416300"/>
            <a:ext cx="8115300" cy="99169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, *old_prev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lock(</a:t>
            </a:r>
            <a:r>
              <a:rPr lang="en-US"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-&gt;next;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lock(cur-&gt;lock);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value &lt;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-&gt;value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 {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 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6" name="Shape 316"/>
          <p:cNvSpPr/>
          <p:nvPr/>
        </p:nvSpPr>
        <p:spPr>
          <a:xfrm>
            <a:off x="9347200" y="3416300"/>
            <a:ext cx="8267700" cy="9753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*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, *old_prev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Node *del = NULL;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lock(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lock(cur-&gt;lock)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value &lt;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-&gt;value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 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     old_prev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lang="en-US"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lang="en-US"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if (value == cur-&gt;value)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// Found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prev-&gt;next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del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unlock(prev-&gt;lock);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unlock(cur-&gt;lock);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if (del) delete del;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</a:t>
            </a:r>
            <a:r>
              <a:rPr lang="en-US"/>
              <a:t>b</a:t>
            </a:r>
            <a:r>
              <a:t>: </a:t>
            </a:r>
            <a:r>
              <a:rPr lang="en-US"/>
              <a:t>Regular List HOH L</a:t>
            </a:r>
            <a:r>
              <a:t>ocking</a:t>
            </a:r>
          </a:p>
        </p:txBody>
      </p:sp>
      <p:sp>
        <p:nvSpPr>
          <p:cNvPr id="313" name="Shape 313"/>
          <p:cNvSpPr/>
          <p:nvPr/>
        </p:nvSpPr>
        <p:spPr>
          <a:xfrm>
            <a:off x="965200" y="1619250"/>
            <a:ext cx="2679700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4" name="Shape 314"/>
          <p:cNvSpPr/>
          <p:nvPr/>
        </p:nvSpPr>
        <p:spPr>
          <a:xfrm>
            <a:off x="4902200" y="1619250"/>
            <a:ext cx="4406900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5" name="Shape 315"/>
          <p:cNvSpPr/>
          <p:nvPr/>
        </p:nvSpPr>
        <p:spPr>
          <a:xfrm>
            <a:off x="914400" y="3416300"/>
            <a:ext cx="8115300" cy="99169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insert before head handled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here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lock(list-&gt;lock);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// Why do we need to lock entire list?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b="1" dirty="0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</a:t>
            </a:r>
            <a:r>
              <a:rPr lang="en-US" b="1" dirty="0" err="1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lock(cur-&gt;lock);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break;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unlock(cur-&gt;lock);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6" name="Shape 316"/>
          <p:cNvSpPr/>
          <p:nvPr/>
        </p:nvSpPr>
        <p:spPr>
          <a:xfrm>
            <a:off x="9347200" y="3416300"/>
            <a:ext cx="8267700" cy="9753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delete head handled here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lock(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if (cur) lock(cur-&gt;lock)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delete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FF4013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1046097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Fine-grained </a:t>
            </a:r>
            <a:r>
              <a:rPr lang="en-US"/>
              <a:t>(HOH) L</a:t>
            </a:r>
            <a:r>
              <a:t>ocking</a:t>
            </a:r>
          </a:p>
        </p:txBody>
      </p:sp>
      <p:sp>
        <p:nvSpPr>
          <p:cNvPr id="322" name="Shape 322"/>
          <p:cNvSpPr>
            <a:spLocks noGrp="1"/>
          </p:cNvSpPr>
          <p:nvPr>
            <p:ph type="body" idx="1"/>
          </p:nvPr>
        </p:nvSpPr>
        <p:spPr>
          <a:xfrm>
            <a:off x="850900" y="1790700"/>
            <a:ext cx="16872364" cy="115697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Goal: enable parallelism in data structure operations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Reduces contention for global data structure lock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In previous linked-list example: a single monolithic lock is overly conservative (operations on different parts of the linked list can proceed in parallel)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>
              <a:spcBef>
                <a:spcPts val="600"/>
              </a:spcBef>
            </a:pPr>
            <a:r>
              <a:rPr dirty="0"/>
              <a:t>Challenge: tricky to ensure correctness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Determining when mutual exclusion is required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Deadlock?  (how do you immediately know the earlier linked-list code is deadlock free?)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 err="1"/>
              <a:t>Livelock</a:t>
            </a:r>
            <a:r>
              <a:rPr dirty="0"/>
              <a:t>?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 marL="857250" indent="-857250">
              <a:spcBef>
                <a:spcPts val="600"/>
              </a:spcBef>
              <a:defRPr sz="6000"/>
            </a:pPr>
            <a:r>
              <a:rPr dirty="0"/>
              <a:t>Costs?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Overhead of taking a lock each traversal step (extra instructions + traversal now involves memory writes)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lang="en-US" dirty="0"/>
              <a:t>Be sure to use spin locks!</a:t>
            </a:r>
            <a:endParaRPr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Extra storage cost (a lock per node)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Problem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Locks can be big and expensive</a:t>
            </a:r>
          </a:p>
          <a:p>
            <a:pPr lvl="1"/>
            <a:r>
              <a:rPr lang="en-US" dirty="0"/>
              <a:t>How many atomic operations does one lock require?</a:t>
            </a:r>
          </a:p>
          <a:p>
            <a:pPr lvl="1"/>
            <a:r>
              <a:rPr lang="en-US" dirty="0"/>
              <a:t>How much data requires one lock?</a:t>
            </a:r>
          </a:p>
          <a:p>
            <a:pPr lvl="1"/>
            <a:r>
              <a:rPr lang="en-US" dirty="0"/>
              <a:t>How much does it force threads to serialize?</a:t>
            </a:r>
          </a:p>
        </p:txBody>
      </p:sp>
    </p:spTree>
    <p:extLst>
      <p:ext uri="{BB962C8B-B14F-4D97-AF65-F5344CB8AC3E}">
        <p14:creationId xmlns:p14="http://schemas.microsoft.com/office/powerpoint/2010/main" val="327715810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Where Can HOH Locking (Possibly) Be Used?</a:t>
            </a:r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5679971" cy="68199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Acyclic data structures</a:t>
            </a:r>
          </a:p>
          <a:p>
            <a:pPr lvl="1"/>
            <a:r>
              <a:rPr lang="en-US" dirty="0"/>
              <a:t>Must be able to order lock acquistion/release</a:t>
            </a:r>
          </a:p>
          <a:p>
            <a:pPr lvl="1"/>
            <a:r>
              <a:rPr lang="en-US" dirty="0"/>
              <a:t>Singly linked list </a:t>
            </a:r>
          </a:p>
          <a:p>
            <a:pPr lvl="2"/>
            <a:r>
              <a:rPr lang="en-US" dirty="0"/>
              <a:t>E.g., hash table bucket chain</a:t>
            </a:r>
          </a:p>
          <a:p>
            <a:pPr lvl="1"/>
            <a:r>
              <a:rPr lang="en-US" dirty="0"/>
              <a:t>Binary search tree (very tricky)</a:t>
            </a:r>
          </a:p>
          <a:p>
            <a:pPr lvl="1"/>
            <a:r>
              <a:rPr lang="en-US" dirty="0"/>
              <a:t>Skip list</a:t>
            </a:r>
          </a:p>
          <a:p>
            <a:r>
              <a:rPr lang="en-US" dirty="0"/>
              <a:t>Not for cyclic structures</a:t>
            </a:r>
          </a:p>
          <a:p>
            <a:pPr lvl="1"/>
            <a:r>
              <a:rPr lang="en-US" dirty="0"/>
              <a:t>E.g., doubly-linked list</a:t>
            </a:r>
          </a:p>
          <a:p>
            <a:pPr lvl="1"/>
            <a:endParaRPr dirty="0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838200" y="6299200"/>
            <a:ext cx="16154400" cy="11176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Lock-free data structures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Blocking algorithms/data structures</a:t>
            </a:r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611600" cy="107346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0"/>
              </a:spcBef>
            </a:pPr>
            <a:r>
              <a:rPr dirty="0"/>
              <a:t>A blocking algorithm allows one thread to prevent other threads from completing operations on a shared data structure indefinitely</a:t>
            </a:r>
          </a:p>
          <a:p>
            <a:pPr>
              <a:spcBef>
                <a:spcPts val="600"/>
              </a:spcBef>
            </a:pPr>
            <a:r>
              <a:rPr dirty="0"/>
              <a:t>Example: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takes a lock on a node in our linked list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is swapped out by the OS, or crashes, or is just really slow (takes a page fault), etc.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Now, no other threads can complete operations on the data structure (although thread 0 is not actively making progress modifying it)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r>
              <a:rPr dirty="0"/>
              <a:t>An algorithm that uses locks is blocking regardless of whether the lock </a:t>
            </a:r>
            <a:r>
              <a:rPr u="sng" dirty="0"/>
              <a:t>implementation</a:t>
            </a:r>
            <a:r>
              <a:rPr dirty="0"/>
              <a:t> uses spinning or pre-emption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algorithms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439299" cy="10350500"/>
          </a:xfrm>
          <a:prstGeom prst="rect">
            <a:avLst/>
          </a:prstGeom>
        </p:spPr>
        <p:txBody>
          <a:bodyPr/>
          <a:lstStyle/>
          <a:p>
            <a:r>
              <a:t>Non-blocking algorithms are lock-free if </a:t>
            </a:r>
            <a:r>
              <a:rPr u="sng"/>
              <a:t>some</a:t>
            </a:r>
            <a:r>
              <a:t> thread is guaranteed to make progress (“systemwide progress”)</a:t>
            </a:r>
          </a:p>
          <a:p>
            <a:pPr marL="1276350" lvl="1" indent="-476250">
              <a:defRPr sz="4200"/>
            </a:pPr>
            <a:r>
              <a:t>In lock-free case, it is not possible to preempt one of the threads at an inopportune time and prevent progress by rest of system</a:t>
            </a:r>
          </a:p>
          <a:p>
            <a:pPr marL="1276350" lvl="1" indent="-476250">
              <a:defRPr sz="4200"/>
            </a:pPr>
            <a:r>
              <a:t>Note: this definition does not prevent starvation of any one thread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4852-9FAD-B84B-B2BE-D25C90CC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700"/>
            <a:ext cx="16840200" cy="1117600"/>
          </a:xfrm>
        </p:spPr>
        <p:txBody>
          <a:bodyPr/>
          <a:lstStyle/>
          <a:p>
            <a:r>
              <a:rPr lang="en-US" dirty="0"/>
              <a:t>Single Reader/Single Writer Bounded Queue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735E7-AA91-FE4F-AA0D-A6C99525F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035630"/>
            <a:ext cx="16154400" cy="41036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F97800B-5F61-5346-91AE-AD5FDB403989}"/>
              </a:ext>
            </a:extLst>
          </p:cNvPr>
          <p:cNvGrpSpPr/>
          <p:nvPr/>
        </p:nvGrpSpPr>
        <p:grpSpPr>
          <a:xfrm>
            <a:off x="8002563" y="2225704"/>
            <a:ext cx="7832750" cy="2745869"/>
            <a:chOff x="8047063" y="2225704"/>
            <a:chExt cx="7832750" cy="274586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517C93-07FD-374E-9CC6-B13EEB17064D}"/>
                </a:ext>
              </a:extLst>
            </p:cNvPr>
            <p:cNvSpPr/>
            <p:nvPr/>
          </p:nvSpPr>
          <p:spPr>
            <a:xfrm>
              <a:off x="80566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632B1ED-71FB-2743-B74C-6DA889EE0B87}"/>
                </a:ext>
              </a:extLst>
            </p:cNvPr>
            <p:cNvSpPr/>
            <p:nvPr/>
          </p:nvSpPr>
          <p:spPr>
            <a:xfrm>
              <a:off x="90345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1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B1FFC8E-34E8-894F-B42C-4CA0A4129545}"/>
                </a:ext>
              </a:extLst>
            </p:cNvPr>
            <p:cNvSpPr/>
            <p:nvPr/>
          </p:nvSpPr>
          <p:spPr>
            <a:xfrm>
              <a:off x="100124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2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5B3981F-157C-A14F-A0AA-70D85843BA0C}"/>
                </a:ext>
              </a:extLst>
            </p:cNvPr>
            <p:cNvSpPr/>
            <p:nvPr/>
          </p:nvSpPr>
          <p:spPr>
            <a:xfrm>
              <a:off x="109903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E91287E-A79B-2F4A-B48E-C30602A5E637}"/>
                </a:ext>
              </a:extLst>
            </p:cNvPr>
            <p:cNvSpPr/>
            <p:nvPr/>
          </p:nvSpPr>
          <p:spPr>
            <a:xfrm>
              <a:off x="119682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4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A518862-2B42-3C4A-A4E5-6A73648C65E7}"/>
                </a:ext>
              </a:extLst>
            </p:cNvPr>
            <p:cNvSpPr/>
            <p:nvPr/>
          </p:nvSpPr>
          <p:spPr>
            <a:xfrm>
              <a:off x="129461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tx1"/>
                  </a:solidFill>
                </a:rPr>
                <a:t>5</a:t>
              </a:r>
              <a:endParaRPr kumimoji="0" lang="en-US" sz="20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5CB0DE8-8390-4548-A7AD-4603B4F70973}"/>
                </a:ext>
              </a:extLst>
            </p:cNvPr>
            <p:cNvSpPr/>
            <p:nvPr/>
          </p:nvSpPr>
          <p:spPr>
            <a:xfrm>
              <a:off x="139240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6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ECB0804-BAAE-9E47-9DB6-28C439009BEE}"/>
                </a:ext>
              </a:extLst>
            </p:cNvPr>
            <p:cNvSpPr/>
            <p:nvPr/>
          </p:nvSpPr>
          <p:spPr>
            <a:xfrm>
              <a:off x="149019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287AB3-379C-1A47-8ED8-01D73595677D}"/>
                </a:ext>
              </a:extLst>
            </p:cNvPr>
            <p:cNvSpPr/>
            <p:nvPr/>
          </p:nvSpPr>
          <p:spPr>
            <a:xfrm>
              <a:off x="80566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6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02D046C-B22D-2B46-BA56-7ED75116DCD2}"/>
                </a:ext>
              </a:extLst>
            </p:cNvPr>
            <p:cNvSpPr/>
            <p:nvPr/>
          </p:nvSpPr>
          <p:spPr>
            <a:xfrm>
              <a:off x="90345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D833192-4B5F-0B46-B254-7EBF94C155AE}"/>
                </a:ext>
              </a:extLst>
            </p:cNvPr>
            <p:cNvSpPr/>
            <p:nvPr/>
          </p:nvSpPr>
          <p:spPr>
            <a:xfrm>
              <a:off x="100124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9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56F4AC0-495C-6C4D-8990-31029A440890}"/>
                </a:ext>
              </a:extLst>
            </p:cNvPr>
            <p:cNvSpPr/>
            <p:nvPr/>
          </p:nvSpPr>
          <p:spPr>
            <a:xfrm>
              <a:off x="109903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5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150C657-6A75-A946-B0D8-630B6007204B}"/>
                </a:ext>
              </a:extLst>
            </p:cNvPr>
            <p:cNvSpPr/>
            <p:nvPr/>
          </p:nvSpPr>
          <p:spPr>
            <a:xfrm>
              <a:off x="119682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4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6D691D-45A2-BC4B-827D-B559385E2E15}"/>
                </a:ext>
              </a:extLst>
            </p:cNvPr>
            <p:cNvSpPr/>
            <p:nvPr/>
          </p:nvSpPr>
          <p:spPr>
            <a:xfrm>
              <a:off x="129461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1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924D57A-A3BE-FC48-9D8B-4B66E01D8190}"/>
                </a:ext>
              </a:extLst>
            </p:cNvPr>
            <p:cNvSpPr/>
            <p:nvPr/>
          </p:nvSpPr>
          <p:spPr>
            <a:xfrm>
              <a:off x="139240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9CDAC68-3D50-CF49-8CD4-8D858F68F3B2}"/>
                </a:ext>
              </a:extLst>
            </p:cNvPr>
            <p:cNvSpPr/>
            <p:nvPr/>
          </p:nvSpPr>
          <p:spPr>
            <a:xfrm>
              <a:off x="14901913" y="2789961"/>
              <a:ext cx="977900" cy="718145"/>
            </a:xfrm>
            <a:prstGeom prst="rect">
              <a:avLst/>
            </a:prstGeom>
            <a:solidFill>
              <a:schemeClr val="bg1"/>
            </a:solidFill>
            <a:ln w="38100" cap="flat">
              <a:solidFill>
                <a:schemeClr val="tx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A62C7F5-15D8-944C-90C7-92FC629925B2}"/>
                </a:ext>
              </a:extLst>
            </p:cNvPr>
            <p:cNvSpPr/>
            <p:nvPr/>
          </p:nvSpPr>
          <p:spPr>
            <a:xfrm>
              <a:off x="14800313" y="2225704"/>
              <a:ext cx="977900" cy="410369"/>
            </a:xfrm>
            <a:prstGeom prst="rect">
              <a:avLst/>
            </a:prstGeom>
            <a:noFill/>
            <a:ln w="381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rPr>
                <a:t>7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29952F67-EAEE-7249-AA3E-5DC4756A42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75726" y="3524914"/>
              <a:ext cx="939749" cy="790069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none" w="med" len="med"/>
              <a:tailEnd type="arrow" w="lg" len="med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998E531-02D0-0145-810F-F361B1042453}"/>
                </a:ext>
              </a:extLst>
            </p:cNvPr>
            <p:cNvSpPr txBox="1"/>
            <p:nvPr/>
          </p:nvSpPr>
          <p:spPr>
            <a:xfrm>
              <a:off x="9388509" y="4298175"/>
              <a:ext cx="655629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tail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4A19D7E-74AB-F549-A787-993C2EC91AE9}"/>
                </a:ext>
              </a:extLst>
            </p:cNvPr>
            <p:cNvCxnSpPr/>
            <p:nvPr/>
          </p:nvCxnSpPr>
          <p:spPr>
            <a:xfrm flipV="1">
              <a:off x="8545563" y="3524914"/>
              <a:ext cx="0" cy="728514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none" w="med" len="med"/>
              <a:tailEnd type="arrow" w="lg" len="med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8D25145-A3A7-6146-8B03-ED6F3616DE78}"/>
                </a:ext>
              </a:extLst>
            </p:cNvPr>
            <p:cNvSpPr txBox="1"/>
            <p:nvPr/>
          </p:nvSpPr>
          <p:spPr>
            <a:xfrm>
              <a:off x="8047063" y="4314983"/>
              <a:ext cx="98745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head</a:t>
              </a: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1693C5CA-0EFF-6649-95CC-12246B14E1D5}"/>
              </a:ext>
            </a:extLst>
          </p:cNvPr>
          <p:cNvSpPr txBox="1"/>
          <p:nvPr/>
        </p:nvSpPr>
        <p:spPr>
          <a:xfrm>
            <a:off x="1801927" y="2666849"/>
            <a:ext cx="169918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cs typeface="Gill Sans"/>
                <a:sym typeface="Gill Sans"/>
              </a:rPr>
              <a:t>Empty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DE7E35-78AE-9C4B-AA55-769FA4DEE939}"/>
              </a:ext>
            </a:extLst>
          </p:cNvPr>
          <p:cNvGrpSpPr/>
          <p:nvPr/>
        </p:nvGrpSpPr>
        <p:grpSpPr>
          <a:xfrm>
            <a:off x="1801927" y="5009280"/>
            <a:ext cx="14033386" cy="2745869"/>
            <a:chOff x="1801927" y="5009280"/>
            <a:chExt cx="14033386" cy="274586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AE0D0BD-01A1-3144-B0CF-4A685F03FCCF}"/>
                </a:ext>
              </a:extLst>
            </p:cNvPr>
            <p:cNvGrpSpPr/>
            <p:nvPr/>
          </p:nvGrpSpPr>
          <p:grpSpPr>
            <a:xfrm>
              <a:off x="8002563" y="5009280"/>
              <a:ext cx="7832750" cy="2745869"/>
              <a:chOff x="5045050" y="2675384"/>
              <a:chExt cx="7832750" cy="2745869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A103E88-C3EC-AF4C-A7DE-6A3E2D356EAA}"/>
                  </a:ext>
                </a:extLst>
              </p:cNvPr>
              <p:cNvSpPr/>
              <p:nvPr/>
            </p:nvSpPr>
            <p:spPr>
              <a:xfrm>
                <a:off x="50546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0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7D7A68D-BE44-F14D-A5B2-80C13D2B12EB}"/>
                  </a:ext>
                </a:extLst>
              </p:cNvPr>
              <p:cNvSpPr/>
              <p:nvPr/>
            </p:nvSpPr>
            <p:spPr>
              <a:xfrm>
                <a:off x="60325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4C14E44-AFD9-AB4F-81DB-79D5B3D438B9}"/>
                  </a:ext>
                </a:extLst>
              </p:cNvPr>
              <p:cNvSpPr/>
              <p:nvPr/>
            </p:nvSpPr>
            <p:spPr>
              <a:xfrm>
                <a:off x="70104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8F4D1C0-C541-D54B-82C0-CB0878F19AE8}"/>
                  </a:ext>
                </a:extLst>
              </p:cNvPr>
              <p:cNvSpPr/>
              <p:nvPr/>
            </p:nvSpPr>
            <p:spPr>
              <a:xfrm>
                <a:off x="79883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EB0074B-84A3-DD4D-B2EF-7230F6F79EA8}"/>
                  </a:ext>
                </a:extLst>
              </p:cNvPr>
              <p:cNvSpPr/>
              <p:nvPr/>
            </p:nvSpPr>
            <p:spPr>
              <a:xfrm>
                <a:off x="89662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F298E52-A684-024B-A15F-8851A665A497}"/>
                  </a:ext>
                </a:extLst>
              </p:cNvPr>
              <p:cNvSpPr/>
              <p:nvPr/>
            </p:nvSpPr>
            <p:spPr>
              <a:xfrm>
                <a:off x="99441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tx1"/>
                    </a:solidFill>
                  </a:rPr>
                  <a:t>5</a:t>
                </a: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192E207-4BBA-B644-B1F9-A78F92DA006C}"/>
                  </a:ext>
                </a:extLst>
              </p:cNvPr>
              <p:cNvSpPr/>
              <p:nvPr/>
            </p:nvSpPr>
            <p:spPr>
              <a:xfrm>
                <a:off x="109220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6DF3883-CD12-B843-BF55-1778C7FD052D}"/>
                  </a:ext>
                </a:extLst>
              </p:cNvPr>
              <p:cNvSpPr/>
              <p:nvPr/>
            </p:nvSpPr>
            <p:spPr>
              <a:xfrm>
                <a:off x="118999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FC395C1-AF07-D643-925D-D6199F5DA1EA}"/>
                  </a:ext>
                </a:extLst>
              </p:cNvPr>
              <p:cNvSpPr/>
              <p:nvPr/>
            </p:nvSpPr>
            <p:spPr>
              <a:xfrm>
                <a:off x="50546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0F27A1-B7B3-434A-8386-6BA025156788}"/>
                  </a:ext>
                </a:extLst>
              </p:cNvPr>
              <p:cNvSpPr/>
              <p:nvPr/>
            </p:nvSpPr>
            <p:spPr>
              <a:xfrm>
                <a:off x="60325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CC3AD76-31C5-2545-8695-AA9B1EFA6498}"/>
                  </a:ext>
                </a:extLst>
              </p:cNvPr>
              <p:cNvSpPr/>
              <p:nvPr/>
            </p:nvSpPr>
            <p:spPr>
              <a:xfrm>
                <a:off x="70104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6D234C3-CFB5-DB4C-B04B-FF14060E9AB8}"/>
                  </a:ext>
                </a:extLst>
              </p:cNvPr>
              <p:cNvSpPr/>
              <p:nvPr/>
            </p:nvSpPr>
            <p:spPr>
              <a:xfrm>
                <a:off x="79883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D7DE1CD-9D6B-0F44-94C8-05C06A2673C4}"/>
                  </a:ext>
                </a:extLst>
              </p:cNvPr>
              <p:cNvSpPr/>
              <p:nvPr/>
            </p:nvSpPr>
            <p:spPr>
              <a:xfrm>
                <a:off x="89662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45771AF-71F7-8F40-B2D4-E4934D559445}"/>
                  </a:ext>
                </a:extLst>
              </p:cNvPr>
              <p:cNvSpPr/>
              <p:nvPr/>
            </p:nvSpPr>
            <p:spPr>
              <a:xfrm>
                <a:off x="99441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9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CAF5CF9-16EE-CB48-ADD1-DD37BDB82BA9}"/>
                  </a:ext>
                </a:extLst>
              </p:cNvPr>
              <p:cNvSpPr/>
              <p:nvPr/>
            </p:nvSpPr>
            <p:spPr>
              <a:xfrm>
                <a:off x="109220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3E3DE1-D716-6A44-BD25-2F4E920BBCAE}"/>
                  </a:ext>
                </a:extLst>
              </p:cNvPr>
              <p:cNvSpPr/>
              <p:nvPr/>
            </p:nvSpPr>
            <p:spPr>
              <a:xfrm>
                <a:off x="11899900" y="3239641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E6AF91E-009D-8A47-A306-DA197B14A5D7}"/>
                  </a:ext>
                </a:extLst>
              </p:cNvPr>
              <p:cNvSpPr/>
              <p:nvPr/>
            </p:nvSpPr>
            <p:spPr>
              <a:xfrm>
                <a:off x="11798300" y="2675384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7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8760659E-7C69-E144-820B-A658F0E8A2EC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12388850" y="3957786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7D52D2-E565-B24A-BD39-CA07E5ACB4BA}"/>
                  </a:ext>
                </a:extLst>
              </p:cNvPr>
              <p:cNvSpPr txBox="1"/>
              <p:nvPr/>
            </p:nvSpPr>
            <p:spPr>
              <a:xfrm>
                <a:off x="12056261" y="4747855"/>
                <a:ext cx="655629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tail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C3F36444-E3DC-7F4D-853A-4297A5EA1733}"/>
                  </a:ext>
                </a:extLst>
              </p:cNvPr>
              <p:cNvCxnSpPr/>
              <p:nvPr/>
            </p:nvCxnSpPr>
            <p:spPr>
              <a:xfrm flipV="1">
                <a:off x="5543550" y="3974594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7F5885-3C7F-D44A-83BE-76280ADAC8F5}"/>
                  </a:ext>
                </a:extLst>
              </p:cNvPr>
              <p:cNvSpPr txBox="1"/>
              <p:nvPr/>
            </p:nvSpPr>
            <p:spPr>
              <a:xfrm>
                <a:off x="5045050" y="4764663"/>
                <a:ext cx="987450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head</a:t>
                </a:r>
              </a:p>
            </p:txBody>
          </p:sp>
        </p:grp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760AA98-FB97-984C-8A46-3D23A5DB6DFD}"/>
                </a:ext>
              </a:extLst>
            </p:cNvPr>
            <p:cNvSpPr txBox="1"/>
            <p:nvPr/>
          </p:nvSpPr>
          <p:spPr>
            <a:xfrm>
              <a:off x="1801927" y="5481001"/>
              <a:ext cx="5256247" cy="9643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5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ea"/>
                  <a:ea typeface="+mn-ea"/>
                  <a:cs typeface="Gill Sans"/>
                  <a:sym typeface="Gill Sans"/>
                </a:rPr>
                <a:t>Push 3, 1, 4, 1, 5, 9, 2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F9FC464-1E45-5B44-AE82-2B942964A439}"/>
              </a:ext>
            </a:extLst>
          </p:cNvPr>
          <p:cNvGrpSpPr/>
          <p:nvPr/>
        </p:nvGrpSpPr>
        <p:grpSpPr>
          <a:xfrm>
            <a:off x="1801927" y="7792856"/>
            <a:ext cx="14023836" cy="2745869"/>
            <a:chOff x="1801927" y="7792856"/>
            <a:chExt cx="14023836" cy="2745869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9F19E43B-FB38-5B4A-B881-79BECEF31690}"/>
                </a:ext>
              </a:extLst>
            </p:cNvPr>
            <p:cNvGrpSpPr/>
            <p:nvPr/>
          </p:nvGrpSpPr>
          <p:grpSpPr>
            <a:xfrm>
              <a:off x="8002563" y="7792856"/>
              <a:ext cx="7823200" cy="2745869"/>
              <a:chOff x="8056613" y="7792856"/>
              <a:chExt cx="7823200" cy="2745869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7BE1966E-BC36-CD40-9D1D-2D32D83A7B57}"/>
                  </a:ext>
                </a:extLst>
              </p:cNvPr>
              <p:cNvSpPr/>
              <p:nvPr/>
            </p:nvSpPr>
            <p:spPr>
              <a:xfrm>
                <a:off x="80566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0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AEC18FCC-717F-3B4D-A7CC-C057CC6C8265}"/>
                  </a:ext>
                </a:extLst>
              </p:cNvPr>
              <p:cNvSpPr/>
              <p:nvPr/>
            </p:nvSpPr>
            <p:spPr>
              <a:xfrm>
                <a:off x="90345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66B43340-A5F1-2040-A09F-2CFEE86C7A35}"/>
                  </a:ext>
                </a:extLst>
              </p:cNvPr>
              <p:cNvSpPr/>
              <p:nvPr/>
            </p:nvSpPr>
            <p:spPr>
              <a:xfrm>
                <a:off x="100124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B74CF1C-2CD7-4145-81B6-C371DEE863DC}"/>
                  </a:ext>
                </a:extLst>
              </p:cNvPr>
              <p:cNvSpPr/>
              <p:nvPr/>
            </p:nvSpPr>
            <p:spPr>
              <a:xfrm>
                <a:off x="109903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60EDA20-D329-BD45-ADE4-AE3EDCC4DD84}"/>
                  </a:ext>
                </a:extLst>
              </p:cNvPr>
              <p:cNvSpPr/>
              <p:nvPr/>
            </p:nvSpPr>
            <p:spPr>
              <a:xfrm>
                <a:off x="119682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1A11937-B846-194C-8F00-B3F03DE97292}"/>
                  </a:ext>
                </a:extLst>
              </p:cNvPr>
              <p:cNvSpPr/>
              <p:nvPr/>
            </p:nvSpPr>
            <p:spPr>
              <a:xfrm>
                <a:off x="129461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tx1"/>
                    </a:solidFill>
                  </a:rPr>
                  <a:t>5</a:t>
                </a: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F2AE667B-138B-7446-B188-BBE1C34EFBFE}"/>
                  </a:ext>
                </a:extLst>
              </p:cNvPr>
              <p:cNvSpPr/>
              <p:nvPr/>
            </p:nvSpPr>
            <p:spPr>
              <a:xfrm>
                <a:off x="139240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2B8157C-484F-DF43-A8C3-C0DAD3474680}"/>
                  </a:ext>
                </a:extLst>
              </p:cNvPr>
              <p:cNvSpPr/>
              <p:nvPr/>
            </p:nvSpPr>
            <p:spPr>
              <a:xfrm>
                <a:off x="149019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97643FB3-9180-4C4E-8582-0F4EA1D7F9BF}"/>
                  </a:ext>
                </a:extLst>
              </p:cNvPr>
              <p:cNvSpPr/>
              <p:nvPr/>
            </p:nvSpPr>
            <p:spPr>
              <a:xfrm>
                <a:off x="80566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AE6CB991-ED0E-864C-B901-944FF7273560}"/>
                  </a:ext>
                </a:extLst>
              </p:cNvPr>
              <p:cNvSpPr/>
              <p:nvPr/>
            </p:nvSpPr>
            <p:spPr>
              <a:xfrm>
                <a:off x="90345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CB6E8A3-015D-EA49-A3F6-3641F248536F}"/>
                  </a:ext>
                </a:extLst>
              </p:cNvPr>
              <p:cNvSpPr/>
              <p:nvPr/>
            </p:nvSpPr>
            <p:spPr>
              <a:xfrm>
                <a:off x="100124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9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671E969-635E-F14F-A582-0E2307608618}"/>
                  </a:ext>
                </a:extLst>
              </p:cNvPr>
              <p:cNvSpPr/>
              <p:nvPr/>
            </p:nvSpPr>
            <p:spPr>
              <a:xfrm>
                <a:off x="109903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967848D-88DF-C341-B0CC-BD1CF67A197F}"/>
                  </a:ext>
                </a:extLst>
              </p:cNvPr>
              <p:cNvSpPr/>
              <p:nvPr/>
            </p:nvSpPr>
            <p:spPr>
              <a:xfrm>
                <a:off x="119682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C3E5D5C-FB83-C343-8DD8-716010C3C766}"/>
                  </a:ext>
                </a:extLst>
              </p:cNvPr>
              <p:cNvSpPr/>
              <p:nvPr/>
            </p:nvSpPr>
            <p:spPr>
              <a:xfrm>
                <a:off x="129461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9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CC158CC-FAA8-6245-B09A-D67A4EF2258C}"/>
                  </a:ext>
                </a:extLst>
              </p:cNvPr>
              <p:cNvSpPr/>
              <p:nvPr/>
            </p:nvSpPr>
            <p:spPr>
              <a:xfrm>
                <a:off x="139240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71A7C2EA-B145-514B-A9BC-27DA663A66EF}"/>
                  </a:ext>
                </a:extLst>
              </p:cNvPr>
              <p:cNvSpPr/>
              <p:nvPr/>
            </p:nvSpPr>
            <p:spPr>
              <a:xfrm>
                <a:off x="14901913" y="8357113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27D5741-717E-0A4A-99BA-6E9156E3C0F5}"/>
                  </a:ext>
                </a:extLst>
              </p:cNvPr>
              <p:cNvSpPr/>
              <p:nvPr/>
            </p:nvSpPr>
            <p:spPr>
              <a:xfrm>
                <a:off x="14800313" y="7792856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7</a:t>
                </a:r>
              </a:p>
            </p:txBody>
          </p: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EB9F10D-8658-E64C-9CE8-DB3A28AC3AB0}"/>
                  </a:ext>
                </a:extLst>
              </p:cNvPr>
              <p:cNvCxnSpPr>
                <a:endCxn id="68" idx="2"/>
              </p:cNvCxnSpPr>
              <p:nvPr/>
            </p:nvCxnSpPr>
            <p:spPr>
              <a:xfrm flipV="1">
                <a:off x="15390863" y="9075258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2632D95-F8A9-774A-B222-5DE2FE5D7BD7}"/>
                  </a:ext>
                </a:extLst>
              </p:cNvPr>
              <p:cNvSpPr txBox="1"/>
              <p:nvPr/>
            </p:nvSpPr>
            <p:spPr>
              <a:xfrm>
                <a:off x="15058274" y="9865327"/>
                <a:ext cx="655629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tail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1C5D799-FECF-864A-86CF-66F53FA685BB}"/>
                  </a:ext>
                </a:extLst>
              </p:cNvPr>
              <p:cNvCxnSpPr/>
              <p:nvPr/>
            </p:nvCxnSpPr>
            <p:spPr>
              <a:xfrm flipV="1">
                <a:off x="12454026" y="9092066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2F0CD53-2CCE-F044-BA27-7FC3827F158F}"/>
                  </a:ext>
                </a:extLst>
              </p:cNvPr>
              <p:cNvSpPr txBox="1"/>
              <p:nvPr/>
            </p:nvSpPr>
            <p:spPr>
              <a:xfrm>
                <a:off x="11955526" y="9882135"/>
                <a:ext cx="987450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head</a:t>
                </a:r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257FC0B-1BE5-184B-A136-8404082351B7}"/>
                </a:ext>
              </a:extLst>
            </p:cNvPr>
            <p:cNvSpPr txBox="1"/>
            <p:nvPr/>
          </p:nvSpPr>
          <p:spPr>
            <a:xfrm>
              <a:off x="1801927" y="8048932"/>
              <a:ext cx="2471831" cy="14568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5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ea"/>
                  <a:ea typeface="+mn-ea"/>
                  <a:cs typeface="Gill Sans"/>
                  <a:sym typeface="Gill Sans"/>
                </a:rPr>
                <a:t>Pop 4X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3200" b="1" dirty="0">
                  <a:latin typeface="+mn-ea"/>
                  <a:ea typeface="+mn-ea"/>
                </a:rPr>
                <a:t>Returns 3, 1, 4, 1</a:t>
              </a:r>
              <a:endPara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sym typeface="Gill Sans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5EDEFDD-0436-2B4D-A9D1-66D9522305C0}"/>
              </a:ext>
            </a:extLst>
          </p:cNvPr>
          <p:cNvGrpSpPr/>
          <p:nvPr/>
        </p:nvGrpSpPr>
        <p:grpSpPr>
          <a:xfrm>
            <a:off x="1801927" y="10576431"/>
            <a:ext cx="14023836" cy="2745869"/>
            <a:chOff x="1801927" y="10576431"/>
            <a:chExt cx="14023836" cy="2745869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B0B5DA57-E040-7D4B-8CF0-5C04C65D54F9}"/>
                </a:ext>
              </a:extLst>
            </p:cNvPr>
            <p:cNvGrpSpPr/>
            <p:nvPr/>
          </p:nvGrpSpPr>
          <p:grpSpPr>
            <a:xfrm>
              <a:off x="8002563" y="10576431"/>
              <a:ext cx="7823200" cy="2745869"/>
              <a:chOff x="8237588" y="10576431"/>
              <a:chExt cx="7823200" cy="2745869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2D9E474B-DB2A-CC4D-B341-78FB1E78302E}"/>
                  </a:ext>
                </a:extLst>
              </p:cNvPr>
              <p:cNvSpPr/>
              <p:nvPr/>
            </p:nvSpPr>
            <p:spPr>
              <a:xfrm>
                <a:off x="82375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0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5AC69CAD-1E40-9D45-939D-500C74281FDD}"/>
                  </a:ext>
                </a:extLst>
              </p:cNvPr>
              <p:cNvSpPr/>
              <p:nvPr/>
            </p:nvSpPr>
            <p:spPr>
              <a:xfrm>
                <a:off x="92154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A6CBD04D-3F6B-E343-97B1-D7A153B3979B}"/>
                  </a:ext>
                </a:extLst>
              </p:cNvPr>
              <p:cNvSpPr/>
              <p:nvPr/>
            </p:nvSpPr>
            <p:spPr>
              <a:xfrm>
                <a:off x="101933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EB52449-3359-2C45-892F-730001E4676C}"/>
                  </a:ext>
                </a:extLst>
              </p:cNvPr>
              <p:cNvSpPr/>
              <p:nvPr/>
            </p:nvSpPr>
            <p:spPr>
              <a:xfrm>
                <a:off x="111712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E34ED473-D92D-EE41-B8EE-1684956A932D}"/>
                  </a:ext>
                </a:extLst>
              </p:cNvPr>
              <p:cNvSpPr/>
              <p:nvPr/>
            </p:nvSpPr>
            <p:spPr>
              <a:xfrm>
                <a:off x="121491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353E7AA7-F094-8447-B25A-3425489D0D0F}"/>
                  </a:ext>
                </a:extLst>
              </p:cNvPr>
              <p:cNvSpPr/>
              <p:nvPr/>
            </p:nvSpPr>
            <p:spPr>
              <a:xfrm>
                <a:off x="131270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tx1"/>
                    </a:solidFill>
                  </a:rPr>
                  <a:t>5</a:t>
                </a: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C84703F-81FC-6E41-8443-1B7D96892EA0}"/>
                  </a:ext>
                </a:extLst>
              </p:cNvPr>
              <p:cNvSpPr/>
              <p:nvPr/>
            </p:nvSpPr>
            <p:spPr>
              <a:xfrm>
                <a:off x="141049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F3ED3DE-699E-A845-89DD-46B3B8F9A4B1}"/>
                  </a:ext>
                </a:extLst>
              </p:cNvPr>
              <p:cNvSpPr/>
              <p:nvPr/>
            </p:nvSpPr>
            <p:spPr>
              <a:xfrm>
                <a:off x="150828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759D5BCD-5948-304D-ADBF-0DBD40406AD8}"/>
                  </a:ext>
                </a:extLst>
              </p:cNvPr>
              <p:cNvSpPr/>
              <p:nvPr/>
            </p:nvSpPr>
            <p:spPr>
              <a:xfrm>
                <a:off x="82375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613BD85-A48C-2343-A038-6C89DCD8151B}"/>
                  </a:ext>
                </a:extLst>
              </p:cNvPr>
              <p:cNvSpPr/>
              <p:nvPr/>
            </p:nvSpPr>
            <p:spPr>
              <a:xfrm>
                <a:off x="92154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9903E71-2DB6-D04A-8E84-8B93C219601B}"/>
                  </a:ext>
                </a:extLst>
              </p:cNvPr>
              <p:cNvSpPr/>
              <p:nvPr/>
            </p:nvSpPr>
            <p:spPr>
              <a:xfrm>
                <a:off x="101933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22D1B7C-B502-D24E-A8B8-A7579BEDA451}"/>
                  </a:ext>
                </a:extLst>
              </p:cNvPr>
              <p:cNvSpPr/>
              <p:nvPr/>
            </p:nvSpPr>
            <p:spPr>
              <a:xfrm>
                <a:off x="111712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6A8F261-4CE2-224F-80D2-F7D9F908FBCA}"/>
                  </a:ext>
                </a:extLst>
              </p:cNvPr>
              <p:cNvSpPr/>
              <p:nvPr/>
            </p:nvSpPr>
            <p:spPr>
              <a:xfrm>
                <a:off x="121491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DBC6B32-11D3-CA42-A9CE-CBE700830F22}"/>
                  </a:ext>
                </a:extLst>
              </p:cNvPr>
              <p:cNvSpPr/>
              <p:nvPr/>
            </p:nvSpPr>
            <p:spPr>
              <a:xfrm>
                <a:off x="131270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9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DBFF64D-C5C2-4349-A0AF-032355FFCB4F}"/>
                  </a:ext>
                </a:extLst>
              </p:cNvPr>
              <p:cNvSpPr/>
              <p:nvPr/>
            </p:nvSpPr>
            <p:spPr>
              <a:xfrm>
                <a:off x="141049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91DC8674-510F-4540-993E-57AD48F8C166}"/>
                  </a:ext>
                </a:extLst>
              </p:cNvPr>
              <p:cNvSpPr/>
              <p:nvPr/>
            </p:nvSpPr>
            <p:spPr>
              <a:xfrm>
                <a:off x="15082888" y="11140688"/>
                <a:ext cx="977900" cy="718145"/>
              </a:xfrm>
              <a:prstGeom prst="rect">
                <a:avLst/>
              </a:prstGeom>
              <a:solidFill>
                <a:schemeClr val="bg1"/>
              </a:solidFill>
              <a:ln w="38100" cap="flat">
                <a:solidFill>
                  <a:schemeClr val="tx1"/>
                </a:solidFill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DA73D12-36E2-D343-9C58-FC25EB394613}"/>
                  </a:ext>
                </a:extLst>
              </p:cNvPr>
              <p:cNvSpPr/>
              <p:nvPr/>
            </p:nvSpPr>
            <p:spPr>
              <a:xfrm>
                <a:off x="14981288" y="10576431"/>
                <a:ext cx="977900" cy="410369"/>
              </a:xfrm>
              <a:prstGeom prst="rect">
                <a:avLst/>
              </a:prstGeom>
              <a:noFill/>
              <a:ln w="381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7</a:t>
                </a:r>
              </a:p>
            </p:txBody>
          </p: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D73DE383-20DB-9C45-B3B2-C7C21DC732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682413" y="11858833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AC9A3AAE-6E80-7540-B93F-13CD0235DF9F}"/>
                  </a:ext>
                </a:extLst>
              </p:cNvPr>
              <p:cNvSpPr txBox="1"/>
              <p:nvPr/>
            </p:nvSpPr>
            <p:spPr>
              <a:xfrm>
                <a:off x="11349824" y="12648902"/>
                <a:ext cx="655629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tail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3162D170-FCB0-A44A-8107-D2B02BA3E5FB}"/>
                  </a:ext>
                </a:extLst>
              </p:cNvPr>
              <p:cNvCxnSpPr/>
              <p:nvPr/>
            </p:nvCxnSpPr>
            <p:spPr>
              <a:xfrm flipV="1">
                <a:off x="12638138" y="11875641"/>
                <a:ext cx="0" cy="728514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arrow" w="lg" len="med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7B7D6B77-D1C7-2C44-9C2A-D278BD0A2A62}"/>
                  </a:ext>
                </a:extLst>
              </p:cNvPr>
              <p:cNvSpPr txBox="1"/>
              <p:nvPr/>
            </p:nvSpPr>
            <p:spPr>
              <a:xfrm>
                <a:off x="12139638" y="12665710"/>
                <a:ext cx="987450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Gill Sans"/>
                    <a:ea typeface="Gill Sans"/>
                    <a:cs typeface="Gill Sans"/>
                    <a:sym typeface="Gill Sans"/>
                  </a:rPr>
                  <a:t>head</a:t>
                </a:r>
              </a:p>
            </p:txBody>
          </p: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001E0F90-BF2D-CC41-AB8E-9CBAFD71D0D2}"/>
                </a:ext>
              </a:extLst>
            </p:cNvPr>
            <p:cNvSpPr txBox="1"/>
            <p:nvPr/>
          </p:nvSpPr>
          <p:spPr>
            <a:xfrm>
              <a:off x="1801927" y="11109304"/>
              <a:ext cx="3496150" cy="9643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5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ea"/>
                  <a:ea typeface="+mn-ea"/>
                  <a:cs typeface="Gill Sans"/>
                  <a:sym typeface="Gill Sans"/>
                </a:rPr>
                <a:t>Push 6, 5, 3, 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07842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r>
              <a:t>Single reader, single writer </a:t>
            </a:r>
            <a:r>
              <a:rPr u="sng"/>
              <a:t>bounded</a:t>
            </a:r>
            <a:r>
              <a:t> queue *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850900" y="10172700"/>
            <a:ext cx="16941800" cy="197781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3800"/>
            </a:pPr>
            <a:r>
              <a:rPr dirty="0"/>
              <a:t>Only two threads (one producer, one consumer) accessing queue at the same time</a:t>
            </a:r>
          </a:p>
          <a:p>
            <a:pPr>
              <a:spcBef>
                <a:spcPts val="0"/>
              </a:spcBef>
              <a:defRPr sz="3800"/>
            </a:pPr>
            <a:r>
              <a:rPr dirty="0"/>
              <a:t>Threads never synchronize or wait on each other</a:t>
            </a:r>
          </a:p>
          <a:p>
            <a:pPr lvl="1">
              <a:spcBef>
                <a:spcPts val="600"/>
              </a:spcBef>
              <a:defRPr sz="3800"/>
            </a:pPr>
            <a:r>
              <a:rPr dirty="0"/>
              <a:t>When queue is empty (pop fails), when it is full (push fails)</a:t>
            </a:r>
            <a:endParaRPr lang="en-US" dirty="0"/>
          </a:p>
          <a:p>
            <a:pPr lvl="1">
              <a:spcBef>
                <a:spcPts val="600"/>
              </a:spcBef>
              <a:defRPr sz="3800"/>
            </a:pPr>
            <a:r>
              <a:rPr lang="en-US" i="1" dirty="0"/>
              <a:t>What is special about operations on head &amp; tail that avoids need for synchronization?</a:t>
            </a:r>
            <a:endParaRPr i="1" dirty="0"/>
          </a:p>
        </p:txBody>
      </p:sp>
      <p:sp>
        <p:nvSpPr>
          <p:cNvPr id="339" name="Shape 339"/>
          <p:cNvSpPr/>
          <p:nvPr/>
        </p:nvSpPr>
        <p:spPr>
          <a:xfrm>
            <a:off x="1195576" y="2086974"/>
            <a:ext cx="6029977" cy="3457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Queue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data[N];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unsigned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head; // head of queue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unsigned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tail; // next free element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(Queue* q)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q-&gt;head = q-&gt;tail = 0;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0" name="Shape 340"/>
          <p:cNvSpPr/>
          <p:nvPr/>
        </p:nvSpPr>
        <p:spPr>
          <a:xfrm>
            <a:off x="7443975" y="1985374"/>
            <a:ext cx="8115301" cy="7975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 false if queue is full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push(Queue* q, int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queue is full if tail is element before head  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== MOD_N(q-&gt;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tail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1))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q.data[q-&gt;tail] = value;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q-&gt;tail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= MOD_N(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q-&gt;tail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+ 1);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if not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q-&gt;data[q-&gt;head];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q-&gt;head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= MOD_N(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q-&gt;head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+ 1); </a:t>
            </a:r>
          </a:p>
          <a:p>
            <a:pPr lvl="1"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2" name="Shape 342"/>
          <p:cNvSpPr/>
          <p:nvPr/>
        </p:nvSpPr>
        <p:spPr>
          <a:xfrm>
            <a:off x="761962" y="126976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rPr dirty="0"/>
              <a:t>Single reader, single writer unbounded queue</a:t>
            </a:r>
            <a:r>
              <a:rPr lang="en-US" dirty="0"/>
              <a:t> (Leaky)</a:t>
            </a:r>
            <a:r>
              <a:rPr dirty="0"/>
              <a:t> </a:t>
            </a:r>
          </a:p>
        </p:txBody>
      </p:sp>
      <p:grpSp>
        <p:nvGrpSpPr>
          <p:cNvPr id="359" name="Group 359"/>
          <p:cNvGrpSpPr/>
          <p:nvPr/>
        </p:nvGrpSpPr>
        <p:grpSpPr>
          <a:xfrm>
            <a:off x="4978400" y="2476500"/>
            <a:ext cx="2374900" cy="571501"/>
            <a:chOff x="0" y="0"/>
            <a:chExt cx="2374899" cy="5715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413435" cy="571501"/>
            </a:xfrm>
            <a:prstGeom prst="roundRect">
              <a:avLst>
                <a:gd name="adj" fmla="val 33333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1396999" y="293914"/>
              <a:ext cx="644581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2029758" y="122464"/>
              <a:ext cx="345142" cy="3429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360" name="Shape 360"/>
          <p:cNvSpPr/>
          <p:nvPr/>
        </p:nvSpPr>
        <p:spPr>
          <a:xfrm>
            <a:off x="4533900" y="1993900"/>
            <a:ext cx="1296830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head, tail</a:t>
            </a:r>
          </a:p>
        </p:txBody>
      </p:sp>
      <p:sp>
        <p:nvSpPr>
          <p:cNvPr id="361" name="Shape 361"/>
          <p:cNvSpPr/>
          <p:nvPr/>
        </p:nvSpPr>
        <p:spPr>
          <a:xfrm>
            <a:off x="49784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2" name="Shape 362"/>
          <p:cNvSpPr/>
          <p:nvPr/>
        </p:nvSpPr>
        <p:spPr>
          <a:xfrm flipH="1">
            <a:off x="6375400" y="4573814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035800" y="4292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4" name="Shape 364"/>
          <p:cNvSpPr/>
          <p:nvPr/>
        </p:nvSpPr>
        <p:spPr>
          <a:xfrm flipH="1">
            <a:off x="8432800" y="4584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137900" y="4394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90932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 flipH="1">
            <a:off x="10490200" y="4572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9525000" y="37909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69" name="Shape 369"/>
          <p:cNvSpPr/>
          <p:nvPr/>
        </p:nvSpPr>
        <p:spPr>
          <a:xfrm>
            <a:off x="4914900" y="3790950"/>
            <a:ext cx="73096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head</a:t>
            </a:r>
          </a:p>
        </p:txBody>
      </p:sp>
      <p:sp>
        <p:nvSpPr>
          <p:cNvPr id="370" name="Shape 370"/>
          <p:cNvSpPr/>
          <p:nvPr/>
        </p:nvSpPr>
        <p:spPr>
          <a:xfrm>
            <a:off x="7622793" y="43307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71" name="Shape 371"/>
          <p:cNvSpPr/>
          <p:nvPr/>
        </p:nvSpPr>
        <p:spPr>
          <a:xfrm>
            <a:off x="9533573" y="43434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72" name="Shape 372"/>
          <p:cNvSpPr/>
          <p:nvPr/>
        </p:nvSpPr>
        <p:spPr>
          <a:xfrm>
            <a:off x="1829753" y="3238500"/>
            <a:ext cx="215265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3, push 10</a:t>
            </a:r>
          </a:p>
        </p:txBody>
      </p:sp>
      <p:sp>
        <p:nvSpPr>
          <p:cNvPr id="373" name="Shape 373"/>
          <p:cNvSpPr/>
          <p:nvPr/>
        </p:nvSpPr>
        <p:spPr>
          <a:xfrm>
            <a:off x="1985961" y="5486400"/>
            <a:ext cx="2069974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3)</a:t>
            </a:r>
          </a:p>
        </p:txBody>
      </p:sp>
      <p:sp>
        <p:nvSpPr>
          <p:cNvPr id="374" name="Shape 374"/>
          <p:cNvSpPr/>
          <p:nvPr/>
        </p:nvSpPr>
        <p:spPr>
          <a:xfrm>
            <a:off x="49911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5" name="Shape 375"/>
          <p:cNvSpPr/>
          <p:nvPr/>
        </p:nvSpPr>
        <p:spPr>
          <a:xfrm flipH="1">
            <a:off x="63881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7048500" y="64643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7" name="Shape 377"/>
          <p:cNvSpPr/>
          <p:nvPr/>
        </p:nvSpPr>
        <p:spPr>
          <a:xfrm flipH="1">
            <a:off x="8445500" y="6756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1150600" y="65659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91059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 flipH="1">
            <a:off x="105029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9537700" y="59753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83" name="Shape 383"/>
          <p:cNvSpPr/>
          <p:nvPr/>
        </p:nvSpPr>
        <p:spPr>
          <a:xfrm>
            <a:off x="7525472" y="64679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/>
              <a:t>(</a:t>
            </a:r>
            <a:r>
              <a:t>3</a:t>
            </a:r>
            <a:r>
              <a:rPr lang="en-US"/>
              <a:t>)</a:t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9550400" y="6515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85" name="Shape 385"/>
          <p:cNvSpPr/>
          <p:nvPr/>
        </p:nvSpPr>
        <p:spPr>
          <a:xfrm>
            <a:off x="7353300" y="5975350"/>
            <a:ext cx="73517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</a:t>
            </a:r>
          </a:p>
        </p:txBody>
      </p:sp>
      <p:sp>
        <p:nvSpPr>
          <p:cNvPr id="386" name="Shape 386"/>
          <p:cNvSpPr/>
          <p:nvPr/>
        </p:nvSpPr>
        <p:spPr>
          <a:xfrm>
            <a:off x="1981200" y="7239000"/>
            <a:ext cx="2232279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10)</a:t>
            </a:r>
          </a:p>
        </p:txBody>
      </p:sp>
      <p:sp>
        <p:nvSpPr>
          <p:cNvPr id="387" name="Shape 387"/>
          <p:cNvSpPr/>
          <p:nvPr/>
        </p:nvSpPr>
        <p:spPr>
          <a:xfrm>
            <a:off x="49530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8" name="Shape 388"/>
          <p:cNvSpPr/>
          <p:nvPr/>
        </p:nvSpPr>
        <p:spPr>
          <a:xfrm flipH="1">
            <a:off x="63500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7010400" y="83058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0" name="Shape 390"/>
          <p:cNvSpPr/>
          <p:nvPr/>
        </p:nvSpPr>
        <p:spPr>
          <a:xfrm flipH="1">
            <a:off x="8407400" y="85979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1112500" y="84074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90678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3" name="Shape 393"/>
          <p:cNvSpPr/>
          <p:nvPr/>
        </p:nvSpPr>
        <p:spPr>
          <a:xfrm flipH="1">
            <a:off x="104648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9131300" y="78168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396" name="Shape 396"/>
          <p:cNvSpPr/>
          <p:nvPr/>
        </p:nvSpPr>
        <p:spPr>
          <a:xfrm>
            <a:off x="7487372" y="83094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7" name="Shape 397"/>
          <p:cNvSpPr/>
          <p:nvPr/>
        </p:nvSpPr>
        <p:spPr>
          <a:xfrm>
            <a:off x="9407406" y="83221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8" name="Shape 398"/>
          <p:cNvSpPr/>
          <p:nvPr/>
        </p:nvSpPr>
        <p:spPr>
          <a:xfrm>
            <a:off x="2019300" y="9232900"/>
            <a:ext cx="462153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false... queue empty)</a:t>
            </a:r>
          </a:p>
        </p:txBody>
      </p:sp>
      <p:sp>
        <p:nvSpPr>
          <p:cNvPr id="399" name="Shape 399"/>
          <p:cNvSpPr/>
          <p:nvPr/>
        </p:nvSpPr>
        <p:spPr>
          <a:xfrm>
            <a:off x="49022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0" name="Shape 400"/>
          <p:cNvSpPr/>
          <p:nvPr/>
        </p:nvSpPr>
        <p:spPr>
          <a:xfrm flipH="1">
            <a:off x="62992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6959600" y="10388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H="1">
            <a:off x="8356600" y="10680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11061700" y="10490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90170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5" name="Shape 405"/>
          <p:cNvSpPr/>
          <p:nvPr/>
        </p:nvSpPr>
        <p:spPr>
          <a:xfrm flipH="1">
            <a:off x="104140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9080500" y="98996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408" name="Shape 408"/>
          <p:cNvSpPr/>
          <p:nvPr/>
        </p:nvSpPr>
        <p:spPr>
          <a:xfrm>
            <a:off x="7436572" y="103922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09" name="Shape 409"/>
          <p:cNvSpPr/>
          <p:nvPr/>
        </p:nvSpPr>
        <p:spPr>
          <a:xfrm>
            <a:off x="9356606" y="10404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0" name="Shape 410"/>
          <p:cNvSpPr/>
          <p:nvPr/>
        </p:nvSpPr>
        <p:spPr>
          <a:xfrm>
            <a:off x="13195300" y="122936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90678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2" name="Shape 412"/>
          <p:cNvSpPr/>
          <p:nvPr/>
        </p:nvSpPr>
        <p:spPr>
          <a:xfrm flipH="1">
            <a:off x="12547600" y="12471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8928099" y="11677650"/>
            <a:ext cx="73096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head</a:t>
            </a:r>
          </a:p>
        </p:txBody>
      </p:sp>
      <p:sp>
        <p:nvSpPr>
          <p:cNvPr id="414" name="Shape 414"/>
          <p:cNvSpPr/>
          <p:nvPr/>
        </p:nvSpPr>
        <p:spPr>
          <a:xfrm>
            <a:off x="9407406" y="12182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5" name="Shape 415"/>
          <p:cNvSpPr/>
          <p:nvPr/>
        </p:nvSpPr>
        <p:spPr>
          <a:xfrm>
            <a:off x="2070100" y="11243122"/>
            <a:ext cx="97302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push 5</a:t>
            </a:r>
          </a:p>
        </p:txBody>
      </p:sp>
      <p:sp>
        <p:nvSpPr>
          <p:cNvPr id="416" name="Shape 416"/>
          <p:cNvSpPr/>
          <p:nvPr/>
        </p:nvSpPr>
        <p:spPr>
          <a:xfrm flipH="1">
            <a:off x="10515600" y="124333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111760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11734800" y="121920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419" name="Shape 419"/>
          <p:cNvSpPr/>
          <p:nvPr/>
        </p:nvSpPr>
        <p:spPr>
          <a:xfrm>
            <a:off x="11620500" y="116776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67" name="Shape 399">
            <a:extLst>
              <a:ext uri="{FF2B5EF4-FFF2-40B4-BE49-F238E27FC236}">
                <a16:creationId xmlns:a16="http://schemas.microsoft.com/office/drawing/2014/main" id="{95DED94B-BB11-794E-ADCF-B49730D3F82B}"/>
              </a:ext>
            </a:extLst>
          </p:cNvPr>
          <p:cNvSpPr/>
          <p:nvPr/>
        </p:nvSpPr>
        <p:spPr>
          <a:xfrm>
            <a:off x="4969435" y="12166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68" name="Shape 400">
            <a:extLst>
              <a:ext uri="{FF2B5EF4-FFF2-40B4-BE49-F238E27FC236}">
                <a16:creationId xmlns:a16="http://schemas.microsoft.com/office/drawing/2014/main" id="{FB629086-EEA0-B347-A7EB-8CC3EF4D8784}"/>
              </a:ext>
            </a:extLst>
          </p:cNvPr>
          <p:cNvSpPr/>
          <p:nvPr/>
        </p:nvSpPr>
        <p:spPr>
          <a:xfrm flipH="1">
            <a:off x="6366435" y="12458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" name="Shape 401">
            <a:extLst>
              <a:ext uri="{FF2B5EF4-FFF2-40B4-BE49-F238E27FC236}">
                <a16:creationId xmlns:a16="http://schemas.microsoft.com/office/drawing/2014/main" id="{13A9F5EF-0C0F-1948-AE80-3BEB1B424D92}"/>
              </a:ext>
            </a:extLst>
          </p:cNvPr>
          <p:cNvSpPr/>
          <p:nvPr/>
        </p:nvSpPr>
        <p:spPr>
          <a:xfrm>
            <a:off x="7026835" y="121793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70" name="Shape 402">
            <a:extLst>
              <a:ext uri="{FF2B5EF4-FFF2-40B4-BE49-F238E27FC236}">
                <a16:creationId xmlns:a16="http://schemas.microsoft.com/office/drawing/2014/main" id="{33779297-C1B8-534D-BA83-BBC17BA8D0B4}"/>
              </a:ext>
            </a:extLst>
          </p:cNvPr>
          <p:cNvSpPr/>
          <p:nvPr/>
        </p:nvSpPr>
        <p:spPr>
          <a:xfrm flipH="1">
            <a:off x="8423835" y="12471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" name="Shape 408">
            <a:extLst>
              <a:ext uri="{FF2B5EF4-FFF2-40B4-BE49-F238E27FC236}">
                <a16:creationId xmlns:a16="http://schemas.microsoft.com/office/drawing/2014/main" id="{120449F0-60DF-8047-B909-86EB6EC4F6A1}"/>
              </a:ext>
            </a:extLst>
          </p:cNvPr>
          <p:cNvSpPr/>
          <p:nvPr/>
        </p:nvSpPr>
        <p:spPr>
          <a:xfrm>
            <a:off x="7503807" y="121829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4461498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pPr>
              <a:defRPr sz="8000"/>
            </a:pPr>
            <a:r>
              <a:rPr dirty="0"/>
              <a:t>Single reader, single writer </a:t>
            </a:r>
            <a:r>
              <a:rPr u="sng" dirty="0"/>
              <a:t>unbounded</a:t>
            </a:r>
            <a:r>
              <a:rPr dirty="0"/>
              <a:t> queue</a:t>
            </a:r>
            <a:r>
              <a:rPr lang="en-US" dirty="0"/>
              <a:t> * (Leaky)</a:t>
            </a:r>
            <a:endParaRPr dirty="0"/>
          </a:p>
        </p:txBody>
      </p:sp>
      <p:sp>
        <p:nvSpPr>
          <p:cNvPr id="349" name="Shape 349"/>
          <p:cNvSpPr>
            <a:spLocks noGrp="1"/>
          </p:cNvSpPr>
          <p:nvPr>
            <p:ph type="body" idx="1"/>
          </p:nvPr>
        </p:nvSpPr>
        <p:spPr>
          <a:xfrm>
            <a:off x="862840" y="9072563"/>
            <a:ext cx="16243301" cy="2997921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Tail points to last element added</a:t>
            </a:r>
          </a:p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Head points to element BEFORE head of queue</a:t>
            </a:r>
          </a:p>
          <a:p>
            <a:pPr marL="609600" indent="-609600">
              <a:defRPr sz="3800"/>
            </a:pPr>
            <a:r>
              <a:rPr lang="en-US" dirty="0"/>
              <a:t>Construction of list performed by single thread</a:t>
            </a:r>
          </a:p>
          <a:p>
            <a:pPr marL="1244600" lvl="1" indent="-609600">
              <a:defRPr sz="3800"/>
            </a:pPr>
            <a:r>
              <a:rPr lang="en-US" dirty="0"/>
              <a:t>Only push modifies tail; only pop modifies head</a:t>
            </a:r>
            <a:endParaRPr dirty="0"/>
          </a:p>
        </p:txBody>
      </p:sp>
      <p:sp>
        <p:nvSpPr>
          <p:cNvPr id="347" name="Shape 347"/>
          <p:cNvSpPr/>
          <p:nvPr/>
        </p:nvSpPr>
        <p:spPr>
          <a:xfrm>
            <a:off x="1368102" y="3225688"/>
            <a:ext cx="6997701" cy="461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struct Queue {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head;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tail;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(Queue* q)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q-&gt;head = q-&gt;tail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8" name="Shape 348"/>
          <p:cNvSpPr/>
          <p:nvPr/>
        </p:nvSpPr>
        <p:spPr>
          <a:xfrm>
            <a:off x="9296400" y="2051050"/>
            <a:ext cx="8115300" cy="902826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push(Queue* q, int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NULL;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q-&gt;tail-&gt;next = n;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q-&gt;tail = q-&gt;tail-&gt;next;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*value = q-&gt;head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-&gt;next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q-&gt;head = q-&gt;head-&gt;next; 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return false;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50" name="Shape 350"/>
          <p:cNvSpPr/>
          <p:nvPr/>
        </p:nvSpPr>
        <p:spPr>
          <a:xfrm>
            <a:off x="13949244" y="1456769"/>
            <a:ext cx="3217622" cy="462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Dr. Dobbs Journal</a:t>
            </a:r>
          </a:p>
        </p:txBody>
      </p:sp>
      <p:sp>
        <p:nvSpPr>
          <p:cNvPr id="351" name="Shape 351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  <p:extLst>
      <p:ext uri="{BB962C8B-B14F-4D97-AF65-F5344CB8AC3E}">
        <p14:creationId xmlns:p14="http://schemas.microsoft.com/office/powerpoint/2010/main" val="117673967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Single reader, single writer unbounded queue </a:t>
            </a:r>
          </a:p>
        </p:txBody>
      </p:sp>
      <p:grpSp>
        <p:nvGrpSpPr>
          <p:cNvPr id="359" name="Group 359"/>
          <p:cNvGrpSpPr/>
          <p:nvPr/>
        </p:nvGrpSpPr>
        <p:grpSpPr>
          <a:xfrm>
            <a:off x="4978400" y="2476500"/>
            <a:ext cx="2374900" cy="571501"/>
            <a:chOff x="0" y="0"/>
            <a:chExt cx="2374899" cy="5715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413435" cy="571501"/>
            </a:xfrm>
            <a:prstGeom prst="roundRect">
              <a:avLst>
                <a:gd name="adj" fmla="val 33333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1396999" y="293914"/>
              <a:ext cx="644581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2029758" y="122464"/>
              <a:ext cx="345142" cy="3429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360" name="Shape 360"/>
          <p:cNvSpPr/>
          <p:nvPr/>
        </p:nvSpPr>
        <p:spPr>
          <a:xfrm>
            <a:off x="4533900" y="1993900"/>
            <a:ext cx="234426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tail, reclaim</a:t>
            </a:r>
          </a:p>
        </p:txBody>
      </p:sp>
      <p:sp>
        <p:nvSpPr>
          <p:cNvPr id="361" name="Shape 361"/>
          <p:cNvSpPr/>
          <p:nvPr/>
        </p:nvSpPr>
        <p:spPr>
          <a:xfrm>
            <a:off x="49784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2" name="Shape 362"/>
          <p:cNvSpPr/>
          <p:nvPr/>
        </p:nvSpPr>
        <p:spPr>
          <a:xfrm flipH="1">
            <a:off x="6375400" y="4573814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035800" y="4292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4" name="Shape 364"/>
          <p:cNvSpPr/>
          <p:nvPr/>
        </p:nvSpPr>
        <p:spPr>
          <a:xfrm flipH="1">
            <a:off x="8432800" y="4584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137900" y="4394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90932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 flipH="1">
            <a:off x="10490200" y="4572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9525000" y="37909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69" name="Shape 369"/>
          <p:cNvSpPr/>
          <p:nvPr/>
        </p:nvSpPr>
        <p:spPr>
          <a:xfrm>
            <a:off x="4914900" y="3790950"/>
            <a:ext cx="1788821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reclaim</a:t>
            </a:r>
          </a:p>
        </p:txBody>
      </p:sp>
      <p:sp>
        <p:nvSpPr>
          <p:cNvPr id="370" name="Shape 370"/>
          <p:cNvSpPr/>
          <p:nvPr/>
        </p:nvSpPr>
        <p:spPr>
          <a:xfrm>
            <a:off x="7622793" y="43307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71" name="Shape 371"/>
          <p:cNvSpPr/>
          <p:nvPr/>
        </p:nvSpPr>
        <p:spPr>
          <a:xfrm>
            <a:off x="9533573" y="43434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72" name="Shape 372"/>
          <p:cNvSpPr/>
          <p:nvPr/>
        </p:nvSpPr>
        <p:spPr>
          <a:xfrm>
            <a:off x="1829753" y="3238500"/>
            <a:ext cx="215265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3, push 10</a:t>
            </a:r>
          </a:p>
        </p:txBody>
      </p:sp>
      <p:sp>
        <p:nvSpPr>
          <p:cNvPr id="373" name="Shape 373"/>
          <p:cNvSpPr/>
          <p:nvPr/>
        </p:nvSpPr>
        <p:spPr>
          <a:xfrm>
            <a:off x="1985961" y="5486400"/>
            <a:ext cx="2069974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3)</a:t>
            </a:r>
          </a:p>
        </p:txBody>
      </p:sp>
      <p:sp>
        <p:nvSpPr>
          <p:cNvPr id="374" name="Shape 374"/>
          <p:cNvSpPr/>
          <p:nvPr/>
        </p:nvSpPr>
        <p:spPr>
          <a:xfrm>
            <a:off x="49911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5" name="Shape 375"/>
          <p:cNvSpPr/>
          <p:nvPr/>
        </p:nvSpPr>
        <p:spPr>
          <a:xfrm flipH="1">
            <a:off x="63881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7048500" y="64643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7" name="Shape 377"/>
          <p:cNvSpPr/>
          <p:nvPr/>
        </p:nvSpPr>
        <p:spPr>
          <a:xfrm flipH="1">
            <a:off x="8445500" y="6756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1150600" y="65659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91059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 flipH="1">
            <a:off x="105029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9537700" y="59753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82" name="Shape 382"/>
          <p:cNvSpPr/>
          <p:nvPr/>
        </p:nvSpPr>
        <p:spPr>
          <a:xfrm>
            <a:off x="5143500" y="59753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83" name="Shape 383"/>
          <p:cNvSpPr/>
          <p:nvPr/>
        </p:nvSpPr>
        <p:spPr>
          <a:xfrm>
            <a:off x="7525472" y="64679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/>
              <a:t>(</a:t>
            </a:r>
            <a:r>
              <a:t>3</a:t>
            </a:r>
            <a:r>
              <a:rPr lang="en-US"/>
              <a:t>)</a:t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9550400" y="6515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85" name="Shape 385"/>
          <p:cNvSpPr/>
          <p:nvPr/>
        </p:nvSpPr>
        <p:spPr>
          <a:xfrm>
            <a:off x="7353300" y="5975350"/>
            <a:ext cx="73517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</a:t>
            </a:r>
          </a:p>
        </p:txBody>
      </p:sp>
      <p:sp>
        <p:nvSpPr>
          <p:cNvPr id="386" name="Shape 386"/>
          <p:cNvSpPr/>
          <p:nvPr/>
        </p:nvSpPr>
        <p:spPr>
          <a:xfrm>
            <a:off x="1981200" y="7239000"/>
            <a:ext cx="2232279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10)</a:t>
            </a:r>
          </a:p>
        </p:txBody>
      </p:sp>
      <p:sp>
        <p:nvSpPr>
          <p:cNvPr id="387" name="Shape 387"/>
          <p:cNvSpPr/>
          <p:nvPr/>
        </p:nvSpPr>
        <p:spPr>
          <a:xfrm>
            <a:off x="49530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8" name="Shape 388"/>
          <p:cNvSpPr/>
          <p:nvPr/>
        </p:nvSpPr>
        <p:spPr>
          <a:xfrm flipH="1">
            <a:off x="63500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7010400" y="83058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0" name="Shape 390"/>
          <p:cNvSpPr/>
          <p:nvPr/>
        </p:nvSpPr>
        <p:spPr>
          <a:xfrm flipH="1">
            <a:off x="8407400" y="85979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1112500" y="84074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90678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3" name="Shape 393"/>
          <p:cNvSpPr/>
          <p:nvPr/>
        </p:nvSpPr>
        <p:spPr>
          <a:xfrm flipH="1">
            <a:off x="104648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9131300" y="78168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395" name="Shape 395"/>
          <p:cNvSpPr/>
          <p:nvPr/>
        </p:nvSpPr>
        <p:spPr>
          <a:xfrm>
            <a:off x="5105400" y="78168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96" name="Shape 396"/>
          <p:cNvSpPr/>
          <p:nvPr/>
        </p:nvSpPr>
        <p:spPr>
          <a:xfrm>
            <a:off x="7487372" y="83094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7" name="Shape 397"/>
          <p:cNvSpPr/>
          <p:nvPr/>
        </p:nvSpPr>
        <p:spPr>
          <a:xfrm>
            <a:off x="9407406" y="83221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8" name="Shape 398"/>
          <p:cNvSpPr/>
          <p:nvPr/>
        </p:nvSpPr>
        <p:spPr>
          <a:xfrm>
            <a:off x="2019300" y="9232900"/>
            <a:ext cx="462153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false... queue empty)</a:t>
            </a:r>
          </a:p>
        </p:txBody>
      </p:sp>
      <p:sp>
        <p:nvSpPr>
          <p:cNvPr id="399" name="Shape 399"/>
          <p:cNvSpPr/>
          <p:nvPr/>
        </p:nvSpPr>
        <p:spPr>
          <a:xfrm>
            <a:off x="49022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0" name="Shape 400"/>
          <p:cNvSpPr/>
          <p:nvPr/>
        </p:nvSpPr>
        <p:spPr>
          <a:xfrm flipH="1">
            <a:off x="62992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6959600" y="10388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H="1">
            <a:off x="8356600" y="10680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11061700" y="10490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90170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5" name="Shape 405"/>
          <p:cNvSpPr/>
          <p:nvPr/>
        </p:nvSpPr>
        <p:spPr>
          <a:xfrm flipH="1">
            <a:off x="104140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9080500" y="98996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407" name="Shape 407"/>
          <p:cNvSpPr/>
          <p:nvPr/>
        </p:nvSpPr>
        <p:spPr>
          <a:xfrm>
            <a:off x="5054600" y="98996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408" name="Shape 408"/>
          <p:cNvSpPr/>
          <p:nvPr/>
        </p:nvSpPr>
        <p:spPr>
          <a:xfrm>
            <a:off x="7436572" y="103922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09" name="Shape 409"/>
          <p:cNvSpPr/>
          <p:nvPr/>
        </p:nvSpPr>
        <p:spPr>
          <a:xfrm>
            <a:off x="9356606" y="10404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0" name="Shape 410"/>
          <p:cNvSpPr/>
          <p:nvPr/>
        </p:nvSpPr>
        <p:spPr>
          <a:xfrm>
            <a:off x="13195300" y="122936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90678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2" name="Shape 412"/>
          <p:cNvSpPr/>
          <p:nvPr/>
        </p:nvSpPr>
        <p:spPr>
          <a:xfrm flipH="1">
            <a:off x="12547600" y="12471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8928099" y="11677650"/>
            <a:ext cx="1792733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reclaim, head</a:t>
            </a:r>
          </a:p>
        </p:txBody>
      </p:sp>
      <p:sp>
        <p:nvSpPr>
          <p:cNvPr id="414" name="Shape 414"/>
          <p:cNvSpPr/>
          <p:nvPr/>
        </p:nvSpPr>
        <p:spPr>
          <a:xfrm>
            <a:off x="9407406" y="12182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5" name="Shape 415"/>
          <p:cNvSpPr/>
          <p:nvPr/>
        </p:nvSpPr>
        <p:spPr>
          <a:xfrm>
            <a:off x="2070100" y="11277600"/>
            <a:ext cx="333032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5 (triggers reclaim)</a:t>
            </a:r>
          </a:p>
        </p:txBody>
      </p:sp>
      <p:sp>
        <p:nvSpPr>
          <p:cNvPr id="416" name="Shape 416"/>
          <p:cNvSpPr/>
          <p:nvPr/>
        </p:nvSpPr>
        <p:spPr>
          <a:xfrm flipH="1">
            <a:off x="10515600" y="124333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111760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11734800" y="121920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419" name="Shape 419"/>
          <p:cNvSpPr/>
          <p:nvPr/>
        </p:nvSpPr>
        <p:spPr>
          <a:xfrm>
            <a:off x="11620500" y="116776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67" name="Shape 349">
            <a:extLst>
              <a:ext uri="{FF2B5EF4-FFF2-40B4-BE49-F238E27FC236}">
                <a16:creationId xmlns:a16="http://schemas.microsoft.com/office/drawing/2014/main" id="{98E05D21-C4DE-4345-AB50-5B5021646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31800" y="9827505"/>
            <a:ext cx="4015498" cy="115483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 sz="3800"/>
            </a:pPr>
            <a:r>
              <a:rPr lang="en-US" dirty="0"/>
              <a:t>Reclaiming performed as part of push</a:t>
            </a:r>
            <a:endParaRPr dirty="0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pPr>
              <a:defRPr sz="8000"/>
            </a:pPr>
            <a:r>
              <a:t>Single reader, single writer </a:t>
            </a:r>
            <a:r>
              <a:rPr u="sng"/>
              <a:t>unbounded</a:t>
            </a:r>
            <a:r>
              <a:t> queue *</a:t>
            </a:r>
          </a:p>
        </p:txBody>
      </p:sp>
      <p:sp>
        <p:nvSpPr>
          <p:cNvPr id="349" name="Shape 349"/>
          <p:cNvSpPr>
            <a:spLocks noGrp="1"/>
          </p:cNvSpPr>
          <p:nvPr>
            <p:ph type="body" idx="1"/>
          </p:nvPr>
        </p:nvSpPr>
        <p:spPr>
          <a:xfrm>
            <a:off x="862840" y="9701213"/>
            <a:ext cx="16243301" cy="2369271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Tail points to last element added</a:t>
            </a:r>
          </a:p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Head points to element BEFORE head of queue</a:t>
            </a:r>
          </a:p>
          <a:p>
            <a:pPr marL="609600" indent="-609600">
              <a:defRPr sz="3800"/>
            </a:pPr>
            <a:r>
              <a:rPr dirty="0"/>
              <a:t>Allocation and deletion performed by the same thread (producer)</a:t>
            </a:r>
            <a:endParaRPr lang="en-US" dirty="0"/>
          </a:p>
          <a:p>
            <a:pPr marL="1244600" lvl="1" indent="-609600">
              <a:defRPr sz="3800"/>
            </a:pPr>
            <a:r>
              <a:rPr lang="en-US" dirty="0"/>
              <a:t>Only push modifies tail &amp; reclaim; only pop modifies head</a:t>
            </a:r>
            <a:endParaRPr dirty="0"/>
          </a:p>
        </p:txBody>
      </p:sp>
      <p:sp>
        <p:nvSpPr>
          <p:cNvPr id="347" name="Shape 347"/>
          <p:cNvSpPr/>
          <p:nvPr/>
        </p:nvSpPr>
        <p:spPr>
          <a:xfrm>
            <a:off x="1553840" y="2111263"/>
            <a:ext cx="6997701" cy="483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Queue {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tail;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reclaim;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init(Queue* q)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q-&gt;head = q-&gt;tail = q-&gt;reclaim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8" name="Shape 348"/>
          <p:cNvSpPr/>
          <p:nvPr/>
        </p:nvSpPr>
        <p:spPr>
          <a:xfrm>
            <a:off x="9296400" y="2051050"/>
            <a:ext cx="8115300" cy="902826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push(Queue* q, int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NULL;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q-&gt;tail-&gt;next = n;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 = q-&gt;tail-&gt;next;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while (q-&gt;reclaim != q-&gt;head) {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Node* tmp = q-&gt;reclaim;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q-&gt;reclaim = q-&gt;reclaim-&gt;next;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delete tmp;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q-&gt;head</a:t>
            </a:r>
            <a:r>
              <a:rPr b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-&gt;next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-&gt;value;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q-&gt;head = q-&gt;head-&gt;next; 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false;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50" name="Shape 350"/>
          <p:cNvSpPr/>
          <p:nvPr/>
        </p:nvSpPr>
        <p:spPr>
          <a:xfrm>
            <a:off x="13949244" y="1456769"/>
            <a:ext cx="3217622" cy="462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Dr. Dobbs Journal</a:t>
            </a:r>
          </a:p>
        </p:txBody>
      </p:sp>
      <p:sp>
        <p:nvSpPr>
          <p:cNvPr id="351" name="Shape 351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CUDA 7 atomic operations</a:t>
            </a:r>
          </a:p>
        </p:txBody>
      </p:sp>
      <p:sp>
        <p:nvSpPr>
          <p:cNvPr id="557" name="Shape 557"/>
          <p:cNvSpPr>
            <a:spLocks noGrp="1"/>
          </p:cNvSpPr>
          <p:nvPr>
            <p:ph type="body" idx="1"/>
          </p:nvPr>
        </p:nvSpPr>
        <p:spPr>
          <a:xfrm>
            <a:off x="888999" y="2038229"/>
            <a:ext cx="16907241" cy="103505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atomicAdd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atomicAdd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atomicSub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atomicExch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atomicExch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atomicMin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atomicMax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atomicInc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atomicDec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atomicCAS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compare,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atomicAnd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atomicOr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int   atomicXor(int* address, int val);  // bitwise</a:t>
            </a:r>
          </a:p>
          <a:p>
            <a:pPr marL="0" indent="0">
              <a:buSzTx/>
              <a:buNone/>
              <a:defRPr sz="4200"/>
            </a:pPr>
            <a:endParaRPr lang="en-US" dirty="0"/>
          </a:p>
          <a:p>
            <a:pPr marL="0" indent="0">
              <a:buSzTx/>
              <a:buNone/>
              <a:defRPr sz="4200"/>
            </a:pPr>
            <a:r>
              <a:rPr dirty="0"/>
              <a:t>(omitting additional 64 bit and unsigned int versions)</a:t>
            </a:r>
          </a:p>
        </p:txBody>
      </p:sp>
    </p:spTree>
    <p:extLst>
      <p:ext uri="{BB962C8B-B14F-4D97-AF65-F5344CB8AC3E}">
        <p14:creationId xmlns:p14="http://schemas.microsoft.com/office/powerpoint/2010/main" val="1379141493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(first try)</a:t>
            </a:r>
          </a:p>
        </p:txBody>
      </p:sp>
      <p:sp>
        <p:nvSpPr>
          <p:cNvPr id="424" name="Shape 424"/>
          <p:cNvSpPr/>
          <p:nvPr/>
        </p:nvSpPr>
        <p:spPr>
          <a:xfrm>
            <a:off x="965200" y="1806197"/>
            <a:ext cx="5778500" cy="369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5880100" y="1780797"/>
            <a:ext cx="11341100" cy="8735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n)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Assume that consumer then recycles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426" name="Shape 426"/>
          <p:cNvSpPr/>
          <p:nvPr/>
        </p:nvSpPr>
        <p:spPr>
          <a:xfrm>
            <a:off x="689645" y="10544463"/>
            <a:ext cx="16405505" cy="1965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spcBef>
                <a:spcPts val="25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 idea: as long as no other thread has modified the stack, a thread’s modification can proceed.  </a:t>
            </a:r>
          </a:p>
          <a:p>
            <a: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Note difference from fine-grained locks example earlier:  before, implementation locked a part of a data-structure for fine-grained access.   Here, threads do not hold lock on data-structure at all. </a:t>
            </a:r>
          </a:p>
        </p:txBody>
      </p:sp>
      <p:sp>
        <p:nvSpPr>
          <p:cNvPr id="427" name="Shape 427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title"/>
          </p:nvPr>
        </p:nvSpPr>
        <p:spPr>
          <a:xfrm>
            <a:off x="838200" y="266700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t>The ABA problem</a:t>
            </a:r>
          </a:p>
        </p:txBody>
      </p:sp>
      <p:sp>
        <p:nvSpPr>
          <p:cNvPr id="432" name="Shape 432"/>
          <p:cNvSpPr/>
          <p:nvPr/>
        </p:nvSpPr>
        <p:spPr>
          <a:xfrm>
            <a:off x="1665147" y="1447800"/>
            <a:ext cx="1993901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</a:t>
            </a:r>
          </a:p>
        </p:txBody>
      </p:sp>
      <p:sp>
        <p:nvSpPr>
          <p:cNvPr id="433" name="Shape 433"/>
          <p:cNvSpPr/>
          <p:nvPr/>
        </p:nvSpPr>
        <p:spPr>
          <a:xfrm>
            <a:off x="12852400" y="1447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</a:t>
            </a:r>
          </a:p>
        </p:txBody>
      </p:sp>
      <p:grpSp>
        <p:nvGrpSpPr>
          <p:cNvPr id="445" name="Group 445"/>
          <p:cNvGrpSpPr/>
          <p:nvPr/>
        </p:nvGrpSpPr>
        <p:grpSpPr>
          <a:xfrm>
            <a:off x="4559300" y="2362200"/>
            <a:ext cx="7950201" cy="1221178"/>
            <a:chOff x="0" y="0"/>
            <a:chExt cx="7950200" cy="1221177"/>
          </a:xfrm>
        </p:grpSpPr>
        <p:sp>
          <p:nvSpPr>
            <p:cNvPr id="434" name="Shape 434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9" name="Shape 439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709745" y="159895"/>
              <a:ext cx="28789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41" name="Shape 441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43" name="Shape 443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46" name="Shape 446"/>
          <p:cNvSpPr/>
          <p:nvPr/>
        </p:nvSpPr>
        <p:spPr>
          <a:xfrm>
            <a:off x="711200" y="3619500"/>
            <a:ext cx="807720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 local variable: old_top = A, new_top = B)</a:t>
            </a:r>
          </a:p>
        </p:txBody>
      </p:sp>
      <p:grpSp>
        <p:nvGrpSpPr>
          <p:cNvPr id="455" name="Group 455"/>
          <p:cNvGrpSpPr/>
          <p:nvPr/>
        </p:nvGrpSpPr>
        <p:grpSpPr>
          <a:xfrm>
            <a:off x="5539509" y="5143500"/>
            <a:ext cx="5420592" cy="1170378"/>
            <a:chOff x="0" y="0"/>
            <a:chExt cx="5420590" cy="1170377"/>
          </a:xfrm>
        </p:grpSpPr>
        <p:sp>
          <p:nvSpPr>
            <p:cNvPr id="447" name="Shape 447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9" name="Shape 449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53" name="Shape 453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54" name="Shape 454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56" name="Shape 456"/>
          <p:cNvSpPr/>
          <p:nvPr/>
        </p:nvSpPr>
        <p:spPr>
          <a:xfrm>
            <a:off x="12288204" y="39497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(local variable old_top == A)</a:t>
            </a:r>
          </a:p>
        </p:txBody>
      </p:sp>
      <p:sp>
        <p:nvSpPr>
          <p:cNvPr id="457" name="Shape 457"/>
          <p:cNvSpPr/>
          <p:nvPr/>
        </p:nvSpPr>
        <p:spPr>
          <a:xfrm>
            <a:off x="12293600" y="4508500"/>
            <a:ext cx="56314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pop()   (returns A)</a:t>
            </a:r>
          </a:p>
        </p:txBody>
      </p:sp>
      <p:sp>
        <p:nvSpPr>
          <p:cNvPr id="458" name="Shape 458"/>
          <p:cNvSpPr/>
          <p:nvPr/>
        </p:nvSpPr>
        <p:spPr>
          <a:xfrm>
            <a:off x="12288204" y="8610600"/>
            <a:ext cx="5631497" cy="143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modify node A: e.g., set value = 42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begin push(A)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push(A) </a:t>
            </a:r>
          </a:p>
        </p:txBody>
      </p:sp>
      <p:sp>
        <p:nvSpPr>
          <p:cNvPr id="459" name="Shape 459"/>
          <p:cNvSpPr/>
          <p:nvPr/>
        </p:nvSpPr>
        <p:spPr>
          <a:xfrm>
            <a:off x="12288204" y="61849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push(D)</a:t>
            </a:r>
          </a:p>
        </p:txBody>
      </p:sp>
      <p:sp>
        <p:nvSpPr>
          <p:cNvPr id="460" name="Shape 460"/>
          <p:cNvSpPr/>
          <p:nvPr/>
        </p:nvSpPr>
        <p:spPr>
          <a:xfrm>
            <a:off x="12288204" y="67310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push(D)</a:t>
            </a:r>
          </a:p>
        </p:txBody>
      </p:sp>
      <p:grpSp>
        <p:nvGrpSpPr>
          <p:cNvPr id="472" name="Group 472"/>
          <p:cNvGrpSpPr/>
          <p:nvPr/>
        </p:nvGrpSpPr>
        <p:grpSpPr>
          <a:xfrm>
            <a:off x="4737100" y="7556500"/>
            <a:ext cx="7950201" cy="1221178"/>
            <a:chOff x="0" y="0"/>
            <a:chExt cx="7950200" cy="1221177"/>
          </a:xfrm>
        </p:grpSpPr>
        <p:sp>
          <p:nvSpPr>
            <p:cNvPr id="461" name="Shape 461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>
              <a:off x="709745" y="159895"/>
              <a:ext cx="335853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68" name="Shape 468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69" name="Shape 469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70" name="Shape 470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grpSp>
        <p:nvGrpSpPr>
          <p:cNvPr id="487" name="Group 487"/>
          <p:cNvGrpSpPr/>
          <p:nvPr/>
        </p:nvGrpSpPr>
        <p:grpSpPr>
          <a:xfrm>
            <a:off x="4013200" y="10452100"/>
            <a:ext cx="10515600" cy="1219200"/>
            <a:chOff x="0" y="0"/>
            <a:chExt cx="10515599" cy="1219200"/>
          </a:xfrm>
        </p:grpSpPr>
        <p:sp>
          <p:nvSpPr>
            <p:cNvPr id="473" name="Shape 473"/>
            <p:cNvSpPr/>
            <p:nvPr/>
          </p:nvSpPr>
          <p:spPr>
            <a:xfrm flipH="1">
              <a:off x="9321063" y="359764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256540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50950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76246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 flipH="1">
              <a:off x="6821568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10093997" y="1753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3262445" y="159894"/>
              <a:ext cx="335853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80" name="Shape 480"/>
            <p:cNvSpPr/>
            <p:nvPr/>
          </p:nvSpPr>
          <p:spPr>
            <a:xfrm>
              <a:off x="5830453" y="159894"/>
              <a:ext cx="27223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81" name="Shape 481"/>
            <p:cNvSpPr/>
            <p:nvPr/>
          </p:nvSpPr>
          <p:spPr>
            <a:xfrm>
              <a:off x="8331300" y="159894"/>
              <a:ext cx="26952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82" name="Shape 482"/>
            <p:cNvSpPr/>
            <p:nvPr/>
          </p:nvSpPr>
          <p:spPr>
            <a:xfrm flipH="1">
              <a:off x="4301997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711200" y="165100"/>
              <a:ext cx="28789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85" name="Shape 485"/>
            <p:cNvSpPr/>
            <p:nvPr/>
          </p:nvSpPr>
          <p:spPr>
            <a:xfrm flipH="1">
              <a:off x="1739900" y="35560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406400" y="825500"/>
              <a:ext cx="876300" cy="39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88" name="Shape 488"/>
          <p:cNvSpPr/>
          <p:nvPr/>
        </p:nvSpPr>
        <p:spPr>
          <a:xfrm>
            <a:off x="711200" y="11734800"/>
            <a:ext cx="80772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  <a:r>
              <a:rPr>
                <a:solidFill>
                  <a:srgbClr val="E32400"/>
                </a:solidFill>
              </a:rPr>
              <a:t> </a:t>
            </a:r>
            <a:r>
              <a:rPr>
                <a:solidFill>
                  <a:schemeClr val="accent5"/>
                </a:solidFill>
              </a:rPr>
              <a:t>(sets top to B!)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pop()  (returns A)</a:t>
            </a:r>
          </a:p>
        </p:txBody>
      </p:sp>
      <p:grpSp>
        <p:nvGrpSpPr>
          <p:cNvPr id="497" name="Group 497"/>
          <p:cNvGrpSpPr/>
          <p:nvPr/>
        </p:nvGrpSpPr>
        <p:grpSpPr>
          <a:xfrm>
            <a:off x="6007100" y="12509500"/>
            <a:ext cx="5420591" cy="1170378"/>
            <a:chOff x="0" y="0"/>
            <a:chExt cx="5420590" cy="1170377"/>
          </a:xfrm>
        </p:grpSpPr>
        <p:sp>
          <p:nvSpPr>
            <p:cNvPr id="489" name="Shape 489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95" name="Shape 495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96" name="Shape 496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98" name="Shape 498"/>
          <p:cNvSpPr/>
          <p:nvPr/>
        </p:nvSpPr>
        <p:spPr>
          <a:xfrm flipH="1">
            <a:off x="1803399" y="4178300"/>
            <a:ext cx="2" cy="7573389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368300" y="2019300"/>
            <a:ext cx="1712169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0" name="Shape 500"/>
          <p:cNvSpPr/>
          <p:nvPr/>
        </p:nvSpPr>
        <p:spPr>
          <a:xfrm flipH="1">
            <a:off x="368299" y="2171700"/>
            <a:ext cx="1" cy="11085277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584200" y="13004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time</a:t>
            </a:r>
          </a:p>
        </p:txBody>
      </p:sp>
      <p:sp>
        <p:nvSpPr>
          <p:cNvPr id="502" name="Shape 502"/>
          <p:cNvSpPr/>
          <p:nvPr/>
        </p:nvSpPr>
        <p:spPr>
          <a:xfrm>
            <a:off x="12369800" y="12522200"/>
            <a:ext cx="58674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Stack structure is corrupted! (lost D)</a:t>
            </a:r>
          </a:p>
        </p:txBody>
      </p:sp>
      <p:sp>
        <p:nvSpPr>
          <p:cNvPr id="503" name="Shape 503"/>
          <p:cNvSpPr/>
          <p:nvPr/>
        </p:nvSpPr>
        <p:spPr>
          <a:xfrm>
            <a:off x="11220938" y="702253"/>
            <a:ext cx="6448844" cy="55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A, B, C, and D are stack node addresses.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" grpId="2" animBg="1" advAuto="0"/>
      <p:bldP spid="456" grpId="1" animBg="1" advAuto="0"/>
      <p:bldP spid="457" grpId="3" animBg="1" advAuto="0"/>
      <p:bldP spid="458" grpId="7" animBg="1" advAuto="0"/>
      <p:bldP spid="459" grpId="4" animBg="1" advAuto="0"/>
      <p:bldP spid="460" grpId="5" animBg="1" advAuto="0"/>
      <p:bldP spid="472" grpId="6" animBg="1" advAuto="0"/>
      <p:bldP spid="487" grpId="8" animBg="1" advAuto="0"/>
      <p:bldP spid="488" grpId="10" animBg="1" advAuto="0"/>
      <p:bldP spid="497" grpId="12" animBg="1" advAuto="0"/>
      <p:bldP spid="498" grpId="9" animBg="1" advAuto="0"/>
      <p:bldP spid="502" grpId="11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B49C-B34B-DA42-B005-6562022C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ABA Problem Arise?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5C213-C7E6-E34D-B28F-27D903075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node address as identifier</a:t>
            </a:r>
          </a:p>
          <a:p>
            <a:pPr lvl="1"/>
            <a:r>
              <a:rPr lang="en-US"/>
              <a:t>Assume that if atomic CAS gets matching address, list has not been modified</a:t>
            </a:r>
          </a:p>
          <a:p>
            <a:r>
              <a:rPr lang="en-US"/>
              <a:t>But, what if node has been deleted and recycled?</a:t>
            </a:r>
          </a:p>
          <a:p>
            <a:pPr lvl="1"/>
            <a:r>
              <a:rPr lang="en-US"/>
              <a:t>Atomic CAS can get matching address, even though has been modified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03797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using counter for ABA soln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 pop_count;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4483100" y="203047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179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Maintain counter of pop operations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Requires machine to support “double compare and swap” (DCAS) or doubleword CAS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Could also solve ABA problem with node allocation and/or element reuse policies</a:t>
            </a:r>
          </a:p>
        </p:txBody>
      </p:sp>
      <p:sp>
        <p:nvSpPr>
          <p:cNvPr id="509" name="Shape 509"/>
          <p:cNvSpPr/>
          <p:nvPr/>
        </p:nvSpPr>
        <p:spPr>
          <a:xfrm>
            <a:off x="11627693" y="6897860"/>
            <a:ext cx="567273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test to see if either have changed (in this example: return true if no changes)</a:t>
            </a:r>
          </a:p>
        </p:txBody>
      </p:sp>
      <p:sp>
        <p:nvSpPr>
          <p:cNvPr id="510" name="Shape 510"/>
          <p:cNvSpPr/>
          <p:nvPr/>
        </p:nvSpPr>
        <p:spPr>
          <a:xfrm flipV="1">
            <a:off x="9582032" y="7986775"/>
            <a:ext cx="3041768" cy="118695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Compare and swap on x86</a:t>
            </a:r>
          </a:p>
        </p:txBody>
      </p:sp>
      <p:sp>
        <p:nvSpPr>
          <p:cNvPr id="513" name="Shape 5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x86 supports a “wide” compare-and-swap instruction</a:t>
            </a:r>
          </a:p>
          <a:p>
            <a:pPr marL="1276350" lvl="1" indent="-476250">
              <a:defRPr sz="4200"/>
            </a:pPr>
            <a:r>
              <a:rPr dirty="0"/>
              <a:t>Not quite the “double compare-and-swap” used in the code on the previous slide</a:t>
            </a:r>
          </a:p>
          <a:p>
            <a:pPr marL="1276350" lvl="1" indent="-476250">
              <a:spcBef>
                <a:spcPts val="6000"/>
              </a:spcBef>
              <a:defRPr sz="4200"/>
            </a:pPr>
            <a:r>
              <a:rPr dirty="0"/>
              <a:t>But could simply ensure the stack’s count and top fields are contiguous in memory to use the 64-bit wide single compare-and-swap instruction below. </a:t>
            </a:r>
          </a:p>
          <a:p>
            <a:r>
              <a:rPr dirty="0"/>
              <a:t>cmpxchg8b</a:t>
            </a:r>
          </a:p>
          <a:p>
            <a:pPr marL="1276350" lvl="1" indent="-476250">
              <a:defRPr sz="4200"/>
            </a:pPr>
            <a:r>
              <a:rPr dirty="0"/>
              <a:t>“compare and exchange eight bytes”</a:t>
            </a:r>
            <a:endParaRPr lang="en-US" dirty="0"/>
          </a:p>
          <a:p>
            <a:pPr marL="1276350" lvl="1" indent="-476250">
              <a:defRPr sz="4200"/>
            </a:pPr>
            <a:r>
              <a:rPr dirty="0"/>
              <a:t>Can be used for compare-and-swap of two 32-bit values</a:t>
            </a:r>
          </a:p>
          <a:p>
            <a:r>
              <a:rPr dirty="0"/>
              <a:t>cmpxchg16b</a:t>
            </a:r>
          </a:p>
          <a:p>
            <a:pPr marL="1276350" lvl="1" indent="-476250">
              <a:defRPr sz="4200"/>
            </a:pPr>
            <a:r>
              <a:rPr dirty="0"/>
              <a:t>“compare and exchange 16 bytes”</a:t>
            </a:r>
          </a:p>
          <a:p>
            <a:pPr marL="1276350" lvl="1" indent="-476250">
              <a:defRPr sz="4200"/>
            </a:pPr>
            <a:r>
              <a:rPr dirty="0"/>
              <a:t>Can be used for compare-and-swap of two 64-bit values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xfrm>
            <a:off x="838199" y="393700"/>
            <a:ext cx="17162929" cy="1117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Another Concern: Referencing Freed Memory</a:t>
            </a:r>
            <a:endParaRPr dirty="0"/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5180950" y="198935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5545575" y="11670887"/>
            <a:ext cx="12286638" cy="99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  <p:sp>
        <p:nvSpPr>
          <p:cNvPr id="8" name="Shape 518">
            <a:extLst>
              <a:ext uri="{FF2B5EF4-FFF2-40B4-BE49-F238E27FC236}">
                <a16:creationId xmlns:a16="http://schemas.microsoft.com/office/drawing/2014/main" id="{84EDDB40-466D-E34E-A06B-B3923CC03D95}"/>
              </a:ext>
            </a:extLst>
          </p:cNvPr>
          <p:cNvSpPr/>
          <p:nvPr/>
        </p:nvSpPr>
        <p:spPr>
          <a:xfrm>
            <a:off x="8154878" y="9013527"/>
            <a:ext cx="2419409" cy="499378"/>
          </a:xfrm>
          <a:prstGeom prst="ellips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Shape 519">
            <a:extLst>
              <a:ext uri="{FF2B5EF4-FFF2-40B4-BE49-F238E27FC236}">
                <a16:creationId xmlns:a16="http://schemas.microsoft.com/office/drawing/2014/main" id="{D8EAB328-1AFA-D644-BDC2-6F42203256FA}"/>
              </a:ext>
            </a:extLst>
          </p:cNvPr>
          <p:cNvSpPr/>
          <p:nvPr/>
        </p:nvSpPr>
        <p:spPr>
          <a:xfrm flipV="1">
            <a:off x="9237028" y="6335334"/>
            <a:ext cx="3444843" cy="2569971"/>
          </a:xfrm>
          <a:prstGeom prst="lin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" name="Shape 520">
            <a:extLst>
              <a:ext uri="{FF2B5EF4-FFF2-40B4-BE49-F238E27FC236}">
                <a16:creationId xmlns:a16="http://schemas.microsoft.com/office/drawing/2014/main" id="{4F595B7A-8E5A-C242-975F-15270853F012}"/>
              </a:ext>
            </a:extLst>
          </p:cNvPr>
          <p:cNvSpPr/>
          <p:nvPr/>
        </p:nvSpPr>
        <p:spPr>
          <a:xfrm>
            <a:off x="12840461" y="6056406"/>
            <a:ext cx="4991751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dirty="0"/>
              <a:t>What if </a:t>
            </a:r>
            <a:r>
              <a:rPr dirty="0"/>
              <a:t>top </a:t>
            </a:r>
            <a:r>
              <a:rPr lang="en-US" dirty="0"/>
              <a:t>has </a:t>
            </a:r>
            <a:r>
              <a:rPr dirty="0"/>
              <a:t>been freed at this point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by </a:t>
            </a:r>
            <a:r>
              <a:rPr lang="en-US" dirty="0"/>
              <a:t>another thread </a:t>
            </a:r>
            <a:r>
              <a:rPr dirty="0"/>
              <a:t>that popped it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63CC11-A022-FA4B-87CD-81A1990117DA}"/>
              </a:ext>
            </a:extLst>
          </p:cNvPr>
          <p:cNvSpPr txBox="1"/>
          <p:nvPr/>
        </p:nvSpPr>
        <p:spPr>
          <a:xfrm flipH="1">
            <a:off x="135950" y="7020773"/>
            <a:ext cx="4886410" cy="564257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&amp; T2 both popping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b="1" dirty="0">
              <a:latin typeface="+mj-lt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latin typeface="+mj-lt"/>
              </a:rPr>
              <a:t>Case 1: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completes pop and gets copy of top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en-US" sz="2400" b="1" dirty="0">
                <a:latin typeface="+mj-lt"/>
              </a:rPr>
              <a:t>T2 starts pop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But will get different value for top</a:t>
            </a:r>
            <a:endParaRPr lang="en-US" sz="2400" b="1" dirty="0">
              <a:latin typeface="+mj-lt"/>
            </a:endParaRP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  <a:p>
            <a:pPr lvl="2" indent="0" algn="l"/>
            <a:r>
              <a:rPr lang="en-US" sz="2400" b="1" dirty="0">
                <a:latin typeface="+mj-lt"/>
              </a:rPr>
              <a:t>Case 2:</a:t>
            </a:r>
          </a:p>
          <a:p>
            <a:pPr marL="457200" lvl="2" indent="-457200" algn="l">
              <a:buAutoNum type="arabicPeriod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has not yet done CAS</a:t>
            </a:r>
          </a:p>
          <a:p>
            <a:pPr marL="457200" lvl="2" indent="-457200" algn="l">
              <a:buAutoNum type="arabicPeriod"/>
            </a:pPr>
            <a:r>
              <a:rPr lang="en-US" sz="2400" b="1" dirty="0">
                <a:latin typeface="+mj-lt"/>
              </a:rPr>
              <a:t>T2 starts pop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Both have same copy of top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Both have same value for </a:t>
            </a:r>
            <a:r>
              <a:rPr kumimoji="0" lang="en-US" sz="2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pop_count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  <a:p>
            <a:pPr marL="457200" lvl="2" indent="-457200" algn="l">
              <a:buFont typeface="+mj-lt"/>
              <a:buAutoNum type="arabicPeriod" startAt="3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</a:t>
            </a:r>
            <a:r>
              <a:rPr lang="en-US" sz="2400" b="1" dirty="0">
                <a:latin typeface="+mj-lt"/>
              </a:rPr>
              <a:t>1 does CAS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Then CAS by </a:t>
            </a:r>
            <a:r>
              <a:rPr lang="en-US" sz="2400" b="1" dirty="0">
                <a:latin typeface="+mj-lt"/>
              </a:rPr>
              <a:t>T2 will fail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So, doesn’t matter that T2 had stale data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E76E3DB-365D-044D-8708-A480DCA0969E}"/>
              </a:ext>
            </a:extLst>
          </p:cNvPr>
          <p:cNvGrpSpPr/>
          <p:nvPr/>
        </p:nvGrpSpPr>
        <p:grpSpPr>
          <a:xfrm>
            <a:off x="3458529" y="11123939"/>
            <a:ext cx="14576262" cy="1359145"/>
            <a:chOff x="3458529" y="11123939"/>
            <a:chExt cx="14576262" cy="13591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8474D3A-BB82-7945-89C6-EFD78FA5EEB0}"/>
                </a:ext>
              </a:extLst>
            </p:cNvPr>
            <p:cNvSpPr txBox="1"/>
            <p:nvPr/>
          </p:nvSpPr>
          <p:spPr>
            <a:xfrm>
              <a:off x="5755789" y="11641828"/>
              <a:ext cx="12279002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Possible for T1 to recycle top and therefore T2 to get bogus value for </a:t>
              </a:r>
              <a:r>
                <a:rPr kumimoji="0" lang="en-US" sz="2400" b="0" i="0" u="none" strike="noStrike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new_top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, but CAS wil</a:t>
              </a:r>
              <a:r>
                <a:rPr lang="en-US" sz="2400" dirty="0"/>
                <a:t>l fail.</a:t>
              </a:r>
            </a:p>
            <a:p>
              <a:pPr marL="0" marR="0" indent="0" algn="l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Gill Sans"/>
                  <a:ea typeface="Gill Sans"/>
                  <a:cs typeface="Gill Sans"/>
                  <a:sym typeface="Gill Sans"/>
                </a:rPr>
                <a:t>So, this all looks OK.</a:t>
              </a:r>
            </a:p>
          </p:txBody>
        </p:sp>
        <p:sp>
          <p:nvSpPr>
            <p:cNvPr id="12" name="Shape 519">
              <a:extLst>
                <a:ext uri="{FF2B5EF4-FFF2-40B4-BE49-F238E27FC236}">
                  <a16:creationId xmlns:a16="http://schemas.microsoft.com/office/drawing/2014/main" id="{3793AFD4-2EF9-4540-9AC7-5B1F3FE0B5E4}"/>
                </a:ext>
              </a:extLst>
            </p:cNvPr>
            <p:cNvSpPr/>
            <p:nvPr/>
          </p:nvSpPr>
          <p:spPr>
            <a:xfrm>
              <a:off x="3458529" y="11123939"/>
              <a:ext cx="2330924" cy="702554"/>
            </a:xfrm>
            <a:prstGeom prst="line">
              <a:avLst/>
            </a:prstGeom>
            <a:ln w="63500">
              <a:solidFill>
                <a:schemeClr val="accent5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368176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Another ABA Solution:  Hazard Pointers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290F54-D58A-354B-9EEA-B4582E8A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302490"/>
            <a:ext cx="16154400" cy="1001134"/>
          </a:xfrm>
        </p:spPr>
        <p:txBody>
          <a:bodyPr/>
          <a:lstStyle/>
          <a:p>
            <a:r>
              <a:rPr lang="en-US" sz="4400" dirty="0"/>
              <a:t>Node cannot be recycled or reused if matches any hazard pointer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211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Node *hazard[NUM_THREADS];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6080455" y="1736085"/>
            <a:ext cx="11736898" cy="9112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hazard[t] = s-&gt;top;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hazard[t]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1" dirty="0" err="1">
                <a:solidFill>
                  <a:schemeClr val="tx1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(&amp;s-&gt;top, top,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Caller must clear hazard[t] when it’s done with 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1180949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insertion *</a:t>
            </a:r>
          </a:p>
        </p:txBody>
      </p:sp>
      <p:sp>
        <p:nvSpPr>
          <p:cNvPr id="530" name="Shape 530"/>
          <p:cNvSpPr/>
          <p:nvPr/>
        </p:nvSpPr>
        <p:spPr>
          <a:xfrm>
            <a:off x="965200" y="19367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1" name="Shape 531"/>
          <p:cNvSpPr/>
          <p:nvPr/>
        </p:nvSpPr>
        <p:spPr>
          <a:xfrm>
            <a:off x="4902200" y="19367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2" name="Shape 532"/>
          <p:cNvSpPr/>
          <p:nvPr/>
        </p:nvSpPr>
        <p:spPr>
          <a:xfrm>
            <a:off x="1016000" y="3949700"/>
            <a:ext cx="11379200" cy="898109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insert new node after specified node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insert_after(List* list, Node* after, int value)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insert into empty list handled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here (keep code on slide simple for class discussion)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(prev-&gt;next)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(prev == after)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while (1)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Node* old_next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n-&gt;next = old_next;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if (compare_and_swap(&amp;prev-&gt;next, old_next, n) == old_next)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   return;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33" name="Shape 533"/>
          <p:cNvSpPr/>
          <p:nvPr/>
        </p:nvSpPr>
        <p:spPr>
          <a:xfrm>
            <a:off x="11507647" y="4000500"/>
            <a:ext cx="6273801" cy="323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Compared to fine-grained locking implementation: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overhead of taking locks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per-node storage overhead</a:t>
            </a:r>
          </a:p>
        </p:txBody>
      </p:sp>
      <p:sp>
        <p:nvSpPr>
          <p:cNvPr id="534" name="Shape 534"/>
          <p:cNvSpPr/>
          <p:nvPr/>
        </p:nvSpPr>
        <p:spPr>
          <a:xfrm>
            <a:off x="324390" y="13098620"/>
            <a:ext cx="1276242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 For simplicity, this slide assumes the *only* operation on the list is insert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deletion</a:t>
            </a:r>
          </a:p>
        </p:txBody>
      </p:sp>
      <p:sp>
        <p:nvSpPr>
          <p:cNvPr id="539" name="Shape 539"/>
          <p:cNvSpPr/>
          <p:nvPr/>
        </p:nvSpPr>
        <p:spPr>
          <a:xfrm>
            <a:off x="927100" y="2038350"/>
            <a:ext cx="15963900" cy="689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Supporting lock-free deletion significantly complicates data-structure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Consider case where B is deleted simultaneously with successful insertion of E after B.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 now points to E, but B is not in the list!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For the curious: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Harris 2001. A Pragmatic Implementation of Non-blocking Linked-Lists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Fomitchev 2004.</a:t>
            </a:r>
            <a:r>
              <a:rPr>
                <a:solidFill>
                  <a:srgbClr val="FF2500"/>
                </a:solidFill>
              </a:rPr>
              <a:t> </a:t>
            </a:r>
            <a:r>
              <a:t>Lock-free linked lists and skip lists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12827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44831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99060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131064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7162800" y="113030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5" name="Shape 545"/>
          <p:cNvSpPr/>
          <p:nvPr/>
        </p:nvSpPr>
        <p:spPr>
          <a:xfrm flipH="1">
            <a:off x="6667500" y="10528300"/>
            <a:ext cx="322327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6" name="Shape 546"/>
          <p:cNvSpPr/>
          <p:nvPr/>
        </p:nvSpPr>
        <p:spPr>
          <a:xfrm flipH="1">
            <a:off x="9139773" y="10740420"/>
            <a:ext cx="763331" cy="568073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16357600" y="102743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2180653" y="10287000"/>
            <a:ext cx="36423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A</a:t>
            </a:r>
          </a:p>
        </p:txBody>
      </p:sp>
      <p:sp>
        <p:nvSpPr>
          <p:cNvPr id="549" name="Shape 549"/>
          <p:cNvSpPr/>
          <p:nvPr/>
        </p:nvSpPr>
        <p:spPr>
          <a:xfrm>
            <a:off x="5413565" y="10287000"/>
            <a:ext cx="34442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B</a:t>
            </a:r>
          </a:p>
        </p:txBody>
      </p:sp>
      <p:sp>
        <p:nvSpPr>
          <p:cNvPr id="550" name="Shape 550"/>
          <p:cNvSpPr/>
          <p:nvPr/>
        </p:nvSpPr>
        <p:spPr>
          <a:xfrm>
            <a:off x="10800079" y="10299700"/>
            <a:ext cx="3409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C</a:t>
            </a:r>
          </a:p>
        </p:txBody>
      </p:sp>
      <p:sp>
        <p:nvSpPr>
          <p:cNvPr id="551" name="Shape 551"/>
          <p:cNvSpPr/>
          <p:nvPr/>
        </p:nvSpPr>
        <p:spPr>
          <a:xfrm>
            <a:off x="13985365" y="10299700"/>
            <a:ext cx="37947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D</a:t>
            </a:r>
          </a:p>
        </p:txBody>
      </p:sp>
      <p:sp>
        <p:nvSpPr>
          <p:cNvPr id="552" name="Shape 552"/>
          <p:cNvSpPr/>
          <p:nvPr/>
        </p:nvSpPr>
        <p:spPr>
          <a:xfrm>
            <a:off x="8123428" y="11506200"/>
            <a:ext cx="317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E</a:t>
            </a:r>
          </a:p>
        </p:txBody>
      </p:sp>
      <p:sp>
        <p:nvSpPr>
          <p:cNvPr id="553" name="Shape 553"/>
          <p:cNvSpPr/>
          <p:nvPr/>
        </p:nvSpPr>
        <p:spPr>
          <a:xfrm flipH="1">
            <a:off x="3454400" y="105410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 flipH="1">
            <a:off x="121031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 flipH="1">
            <a:off x="153416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6" name="Shape 556"/>
          <p:cNvSpPr/>
          <p:nvPr/>
        </p:nvSpPr>
        <p:spPr>
          <a:xfrm flipH="1" flipV="1">
            <a:off x="6708746" y="10799899"/>
            <a:ext cx="540841" cy="54084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3657600" y="10160000"/>
            <a:ext cx="558800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4200" b="1">
                <a:solidFill>
                  <a:schemeClr val="accent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X</a:t>
            </a:r>
          </a:p>
        </p:txBody>
      </p:sp>
      <p:sp>
        <p:nvSpPr>
          <p:cNvPr id="558" name="Shape 558"/>
          <p:cNvSpPr/>
          <p:nvPr/>
        </p:nvSpPr>
        <p:spPr>
          <a:xfrm>
            <a:off x="3034134" y="11131549"/>
            <a:ext cx="1514270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</a:p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on A-&gt;next</a:t>
            </a:r>
          </a:p>
        </p:txBody>
      </p:sp>
      <p:sp>
        <p:nvSpPr>
          <p:cNvPr id="559" name="Shape 559"/>
          <p:cNvSpPr/>
          <p:nvPr/>
        </p:nvSpPr>
        <p:spPr>
          <a:xfrm>
            <a:off x="3510802" y="9479846"/>
            <a:ext cx="6452816" cy="781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79" extrusionOk="0">
                <a:moveTo>
                  <a:pt x="0" y="14379"/>
                </a:moveTo>
                <a:cubicBezTo>
                  <a:pt x="13753" y="-7221"/>
                  <a:pt x="16564" y="-1634"/>
                  <a:pt x="21600" y="12467"/>
                </a:cubicBezTo>
              </a:path>
            </a:pathLst>
          </a:custGeom>
          <a:ln w="508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5286256" y="11080749"/>
            <a:ext cx="1514269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CAS succeeds on B-&gt;next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>
            <a:spLocks noGrp="1"/>
          </p:cNvSpPr>
          <p:nvPr>
            <p:ph type="title"/>
          </p:nvPr>
        </p:nvSpPr>
        <p:spPr>
          <a:xfrm>
            <a:off x="838200" y="317500"/>
            <a:ext cx="16154400" cy="111760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Lock-free vs. locks performance comparison</a:t>
            </a:r>
          </a:p>
        </p:txBody>
      </p:sp>
      <p:pic>
        <p:nvPicPr>
          <p:cNvPr id="563" name="Screen Shot 2013-04-02 at 4.13.08 AM.png"/>
          <p:cNvPicPr>
            <a:picLocks noChangeAspect="1"/>
          </p:cNvPicPr>
          <p:nvPr/>
        </p:nvPicPr>
        <p:blipFill>
          <a:blip r:embed="rId3"/>
          <a:srcRect l="3653" t="6869" r="408" b="688"/>
          <a:stretch>
            <a:fillRect/>
          </a:stretch>
        </p:blipFill>
        <p:spPr>
          <a:xfrm>
            <a:off x="749300" y="2184362"/>
            <a:ext cx="7661634" cy="5803901"/>
          </a:xfrm>
          <a:prstGeom prst="rect">
            <a:avLst/>
          </a:prstGeom>
          <a:ln w="12700">
            <a:miter lim="400000"/>
          </a:ln>
        </p:spPr>
      </p:pic>
      <p:sp>
        <p:nvSpPr>
          <p:cNvPr id="564" name="Shape 564"/>
          <p:cNvSpPr/>
          <p:nvPr/>
        </p:nvSpPr>
        <p:spPr>
          <a:xfrm>
            <a:off x="1576247" y="2298700"/>
            <a:ext cx="1023012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Queue</a:t>
            </a:r>
          </a:p>
        </p:txBody>
      </p:sp>
      <p:sp>
        <p:nvSpPr>
          <p:cNvPr id="565" name="Shape 565"/>
          <p:cNvSpPr/>
          <p:nvPr/>
        </p:nvSpPr>
        <p:spPr>
          <a:xfrm>
            <a:off x="863600" y="1308100"/>
            <a:ext cx="16294100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4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Lock-free algorithm run time normalized to run time of using pthread mutex locks</a:t>
            </a:r>
          </a:p>
        </p:txBody>
      </p:sp>
      <p:pic>
        <p:nvPicPr>
          <p:cNvPr id="566" name="Screen Shot 2013-04-02 at 4.15.30 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7500" y="2171700"/>
            <a:ext cx="7720255" cy="5829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Screen Shot 2013-04-02 at 4.17.40 AM.png"/>
          <p:cNvPicPr>
            <a:picLocks noChangeAspect="1"/>
          </p:cNvPicPr>
          <p:nvPr/>
        </p:nvPicPr>
        <p:blipFill>
          <a:blip r:embed="rId5"/>
          <a:srcRect t="2046" r="1101"/>
          <a:stretch>
            <a:fillRect/>
          </a:stretch>
        </p:blipFill>
        <p:spPr>
          <a:xfrm>
            <a:off x="660764" y="8005523"/>
            <a:ext cx="7657736" cy="5713480"/>
          </a:xfrm>
          <a:prstGeom prst="rect">
            <a:avLst/>
          </a:prstGeom>
          <a:ln w="12700">
            <a:miter lim="400000"/>
          </a:ln>
        </p:spPr>
      </p:pic>
      <p:sp>
        <p:nvSpPr>
          <p:cNvPr id="568" name="Shape 568"/>
          <p:cNvSpPr/>
          <p:nvPr/>
        </p:nvSpPr>
        <p:spPr>
          <a:xfrm>
            <a:off x="9118600" y="11557000"/>
            <a:ext cx="8407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Hunt 2011. Characterizing the Performance and Energy Efficiency of Lock-Free Data Structures</a:t>
            </a:r>
            <a:endParaRPr sz="1200" b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69" name="Shape 569"/>
          <p:cNvSpPr/>
          <p:nvPr/>
        </p:nvSpPr>
        <p:spPr>
          <a:xfrm>
            <a:off x="1384300" y="8140700"/>
            <a:ext cx="1628547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Linked List</a:t>
            </a:r>
          </a:p>
        </p:txBody>
      </p:sp>
      <p:sp>
        <p:nvSpPr>
          <p:cNvPr id="570" name="Shape 570"/>
          <p:cNvSpPr/>
          <p:nvPr/>
        </p:nvSpPr>
        <p:spPr>
          <a:xfrm>
            <a:off x="9982200" y="2298700"/>
            <a:ext cx="1373734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Dequeue</a:t>
            </a:r>
          </a:p>
        </p:txBody>
      </p:sp>
      <p:sp>
        <p:nvSpPr>
          <p:cNvPr id="571" name="Shape 571"/>
          <p:cNvSpPr/>
          <p:nvPr/>
        </p:nvSpPr>
        <p:spPr>
          <a:xfrm>
            <a:off x="9115028" y="10135870"/>
            <a:ext cx="2996794" cy="89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lf = “lock free”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fg = “fine grained lock”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GCC </a:t>
            </a:r>
            <a:r>
              <a:rPr dirty="0"/>
              <a:t>atomic </a:t>
            </a:r>
            <a:r>
              <a:rPr lang="en-US" dirty="0"/>
              <a:t>built-in functions</a:t>
            </a:r>
            <a:endParaRPr dirty="0"/>
          </a:p>
        </p:txBody>
      </p:sp>
      <p:sp>
        <p:nvSpPr>
          <p:cNvPr id="557" name="Shape 557"/>
          <p:cNvSpPr>
            <a:spLocks noGrp="1"/>
          </p:cNvSpPr>
          <p:nvPr>
            <p:ph type="body" idx="1"/>
          </p:nvPr>
        </p:nvSpPr>
        <p:spPr>
          <a:xfrm>
            <a:off x="888999" y="2038229"/>
            <a:ext cx="16907241" cy="103505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sync_fetch_and_add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sync_fetch_and_sub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sync_fetch_and_or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sync_fetch_and_and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sync_fetch_and_xor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sync_fetch_and_nand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sync_add_and_fetch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sync_sub_and_fetch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sync_or_and_fetch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sync_and_and_fetch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sync_xor_and_fetch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sync_nand_and_fetch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endParaRPr lang="en-US" dirty="0"/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can be (unsigned) char, short, </a:t>
            </a:r>
            <a:r>
              <a:rPr lang="en-US" dirty="0" err="1"/>
              <a:t>int</a:t>
            </a:r>
            <a:r>
              <a:rPr lang="en-US" dirty="0"/>
              <a:t>, or long</a:t>
            </a:r>
          </a:p>
        </p:txBody>
      </p:sp>
    </p:spTree>
    <p:extLst>
      <p:ext uri="{BB962C8B-B14F-4D97-AF65-F5344CB8AC3E}">
        <p14:creationId xmlns:p14="http://schemas.microsoft.com/office/powerpoint/2010/main" val="1713300954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 practice: why lock free data-structures?</a:t>
            </a:r>
          </a:p>
        </p:txBody>
      </p:sp>
      <p:sp>
        <p:nvSpPr>
          <p:cNvPr id="576" name="Shape 576"/>
          <p:cNvSpPr>
            <a:spLocks noGrp="1"/>
          </p:cNvSpPr>
          <p:nvPr>
            <p:ph type="body" idx="1"/>
          </p:nvPr>
        </p:nvSpPr>
        <p:spPr>
          <a:xfrm>
            <a:off x="838200" y="2235200"/>
            <a:ext cx="16611600" cy="105473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5200"/>
            </a:pPr>
            <a:r>
              <a:rPr sz="4800" dirty="0"/>
              <a:t>When optimizing parallel programs in this class you often assume that only your program is using the machine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Because you care about performance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Typical assumption in scientific computing, graphics, data analytics, etc.</a:t>
            </a:r>
            <a:r>
              <a:rPr lang="en-US" dirty="0"/>
              <a:t> </a:t>
            </a:r>
          </a:p>
          <a:p>
            <a:pPr marL="641350" indent="-476250">
              <a:spcBef>
                <a:spcPts val="600"/>
              </a:spcBef>
              <a:defRPr sz="3800"/>
            </a:pPr>
            <a:r>
              <a:rPr sz="4800" dirty="0"/>
              <a:t>In these cases, well written code with locks can be as fast (or faster) than lock-free code </a:t>
            </a:r>
          </a:p>
          <a:p>
            <a:pPr>
              <a:spcBef>
                <a:spcPts val="600"/>
              </a:spcBef>
              <a:defRPr sz="5200"/>
            </a:pPr>
            <a:r>
              <a:rPr sz="4800" dirty="0"/>
              <a:t>But there are situations where code with locks can suffer from tricky performance problems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Multi-programmed situations where page faults, pre-emption, etc. can occur while thread is in a critical section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Creates problems like priority inversion, convoying, crashing in critical section, etc. that are often discussed in OS classes</a:t>
            </a:r>
            <a:endParaRPr lang="en-US" dirty="0"/>
          </a:p>
          <a:p>
            <a:pPr marL="641350" indent="-476250">
              <a:spcBef>
                <a:spcPts val="600"/>
              </a:spcBef>
              <a:defRPr sz="3800"/>
            </a:pPr>
            <a:r>
              <a:rPr lang="en-US" sz="4800" dirty="0"/>
              <a:t>Lock free also does well with large data structures with sparse updates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lang="en-US" dirty="0"/>
              <a:t>Chances of two updates at same place are very low</a:t>
            </a:r>
            <a:endParaRPr dirty="0"/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</a:t>
            </a:r>
          </a:p>
        </p:txBody>
      </p:sp>
      <p:sp>
        <p:nvSpPr>
          <p:cNvPr id="579" name="Shape 579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811765" cy="10106125"/>
          </a:xfrm>
          <a:prstGeom prst="rect">
            <a:avLst/>
          </a:prstGeom>
        </p:spPr>
        <p:txBody>
          <a:bodyPr/>
          <a:lstStyle/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Use fine-grained locking to reduce contention (maximize parallelism) in operations on shared data structures</a:t>
            </a:r>
            <a:endParaRPr lang="en-US" dirty="0"/>
          </a:p>
          <a:p>
            <a:pPr marL="1377950" lvl="1" indent="-742950">
              <a:spcBef>
                <a:spcPts val="600"/>
              </a:spcBef>
              <a:defRPr sz="5200"/>
            </a:pPr>
            <a:r>
              <a:rPr sz="3800" dirty="0"/>
              <a:t>But fine-granularity can increase code complexity (errors) and increase execution overhead </a:t>
            </a:r>
            <a:endParaRPr lang="en-US" sz="3800" dirty="0"/>
          </a:p>
          <a:p>
            <a:pPr marL="1377950" lvl="1" indent="-742950">
              <a:spcBef>
                <a:spcPts val="600"/>
              </a:spcBef>
              <a:defRPr sz="5200"/>
            </a:pPr>
            <a:endParaRPr sz="3800"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Lock-free data structures: non-blocking solution to avoid overheads due to locks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But can be tricky to implement (ensuring correctness in a lock-free setting has its own overheads)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Still requires appropriate memory fences on modern relaxed consistency hardware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Note: a lock-free design does not eliminate contention</a:t>
            </a:r>
          </a:p>
          <a:p>
            <a:pPr marL="1276350" lvl="1" indent="-476250">
              <a:defRPr sz="3800"/>
            </a:pPr>
            <a:r>
              <a:rPr dirty="0"/>
              <a:t>Compare-and-swap can fail under heavy contention, requiring spins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More reading</a:t>
            </a:r>
          </a:p>
        </p:txBody>
      </p:sp>
      <p:sp>
        <p:nvSpPr>
          <p:cNvPr id="582" name="Shape 582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1183733"/>
          </a:xfrm>
          <a:prstGeom prst="rect">
            <a:avLst/>
          </a:prstGeom>
        </p:spPr>
        <p:txBody>
          <a:bodyPr/>
          <a:lstStyle/>
          <a:p>
            <a:pPr marL="542925" indent="-542925">
              <a:defRPr sz="3800"/>
            </a:pPr>
            <a:r>
              <a:rPr dirty="0"/>
              <a:t>Michael and Scott 1996. Simple, Fast and Practical Non-Blocking and Blocking Concurrent Queue Algorithms</a:t>
            </a:r>
            <a:endParaRPr lang="en-US" dirty="0"/>
          </a:p>
          <a:p>
            <a:pPr marL="1177925" lvl="1" indent="-542925">
              <a:defRPr sz="3800"/>
            </a:pPr>
            <a:r>
              <a:rPr dirty="0"/>
              <a:t>Multiple reader/writer lock-free queue</a:t>
            </a:r>
          </a:p>
          <a:p>
            <a:pPr marL="542925" indent="-542925">
              <a:spcBef>
                <a:spcPts val="6400"/>
              </a:spcBef>
              <a:defRPr sz="3800"/>
            </a:pPr>
            <a:r>
              <a:rPr dirty="0"/>
              <a:t>Harris 2001. A Pragmatic Implementation of Non-Blocking Linked-Lists </a:t>
            </a:r>
          </a:p>
          <a:p>
            <a:pPr marL="542925" indent="-542925">
              <a:defRPr sz="3800"/>
            </a:pPr>
            <a:r>
              <a:rPr dirty="0"/>
              <a:t>Many good blog posts and articles on the web:</a:t>
            </a:r>
          </a:p>
          <a:p>
            <a:pPr marL="1230992" lvl="1" indent="-430892">
              <a:defRPr sz="3800"/>
            </a:pPr>
            <a:r>
              <a:rPr dirty="0"/>
              <a:t>http://www.drdobbs.com/cpp/lock-free-code-a-false-sense-of-security/210600279</a:t>
            </a:r>
          </a:p>
          <a:p>
            <a:pPr marL="1230992" lvl="1" indent="-430892">
              <a:defRPr sz="3800"/>
            </a:pPr>
            <a:r>
              <a:rPr dirty="0">
                <a:hlinkClick r:id="rId2"/>
              </a:rPr>
              <a:t>http://developers.memsql.com/blog/common-pitfalls-in-writing-lock-free-algorithms/</a:t>
            </a:r>
          </a:p>
          <a:p>
            <a:pPr marL="1230992" lvl="1" indent="-430892">
              <a:defRPr sz="3800"/>
            </a:pPr>
            <a:endParaRPr dirty="0">
              <a:hlinkClick r:id="rId2"/>
            </a:endParaRPr>
          </a:p>
          <a:p>
            <a:pPr marL="542925" indent="-542925">
              <a:defRPr sz="3800"/>
            </a:pPr>
            <a:r>
              <a:rPr dirty="0"/>
              <a:t>Often students like to implement lock-free data structures for projects</a:t>
            </a:r>
          </a:p>
          <a:p>
            <a:pPr marL="1230992" lvl="1" indent="-430892">
              <a:defRPr sz="3800"/>
            </a:pPr>
            <a:r>
              <a:rPr dirty="0"/>
              <a:t>Linked list, skip-list based maps (Java’s </a:t>
            </a:r>
            <a:r>
              <a:rPr dirty="0" err="1"/>
              <a:t>ConcurrentSkipListMap</a:t>
            </a:r>
            <a:r>
              <a:rPr dirty="0"/>
              <a:t>), list-based sets, etc.</a:t>
            </a:r>
          </a:p>
          <a:p>
            <a:pPr marL="1230992" lvl="1" indent="-430892">
              <a:defRPr sz="3800"/>
            </a:pPr>
            <a:r>
              <a:rPr lang="en-US" dirty="0"/>
              <a:t>Recommend </a:t>
            </a:r>
            <a:r>
              <a:rPr dirty="0"/>
              <a:t>using CMU Ph.D. student Michael Sullivan’s RMC system to implement  these projects.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E801-FF7F-9D42-9D7D-317642A7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Atomic Increment in GCC / x86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8BB7B-7F09-DA49-AE48-D08DB18C1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2" y="9306568"/>
            <a:ext cx="16154400" cy="2499131"/>
          </a:xfrm>
        </p:spPr>
        <p:txBody>
          <a:bodyPr/>
          <a:lstStyle/>
          <a:p>
            <a:r>
              <a:rPr lang="en-US" sz="4000" dirty="0"/>
              <a:t>Direct hardware implementation</a:t>
            </a:r>
          </a:p>
          <a:p>
            <a:r>
              <a:rPr lang="en-US" sz="4000" dirty="0"/>
              <a:t>No need for a loop</a:t>
            </a:r>
          </a:p>
          <a:p>
            <a:r>
              <a:rPr lang="en-US" sz="4000" dirty="0"/>
              <a:t>Fetch-and-subtract also implemented with </a:t>
            </a:r>
            <a:r>
              <a:rPr lang="en-US" sz="4000" dirty="0" err="1"/>
              <a:t>xadd</a:t>
            </a:r>
            <a:endParaRPr lang="en-US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C2F23-5AEE-5D4D-8DB5-D6996E817447}"/>
              </a:ext>
            </a:extLst>
          </p:cNvPr>
          <p:cNvSpPr/>
          <p:nvPr/>
        </p:nvSpPr>
        <p:spPr>
          <a:xfrm>
            <a:off x="1616612" y="2435481"/>
            <a:ext cx="14516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__sync_fetch_and_add (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*ptr, 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__sync_add_and_fetch (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*ptr, 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endParaRPr lang="en-US" sz="4000" b="1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hape 542">
            <a:extLst>
              <a:ext uri="{FF2B5EF4-FFF2-40B4-BE49-F238E27FC236}">
                <a16:creationId xmlns:a16="http://schemas.microsoft.com/office/drawing/2014/main" id="{3DC92407-24FE-F44E-B865-9D5DB038DAC8}"/>
              </a:ext>
            </a:extLst>
          </p:cNvPr>
          <p:cNvSpPr/>
          <p:nvPr/>
        </p:nvSpPr>
        <p:spPr>
          <a:xfrm>
            <a:off x="1616612" y="4863475"/>
            <a:ext cx="11407625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fadd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x) {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    return __</a:t>
            </a:r>
            <a:r>
              <a:rPr lang="en-US" dirty="0" err="1"/>
              <a:t>sync_fetch_and_add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, x);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}</a:t>
            </a:r>
          </a:p>
        </p:txBody>
      </p:sp>
      <p:sp>
        <p:nvSpPr>
          <p:cNvPr id="7" name="Shape 542">
            <a:extLst>
              <a:ext uri="{FF2B5EF4-FFF2-40B4-BE49-F238E27FC236}">
                <a16:creationId xmlns:a16="http://schemas.microsoft.com/office/drawing/2014/main" id="{9A9220B9-F31F-754B-A2E0-BF6CE0BFCE02}"/>
              </a:ext>
            </a:extLst>
          </p:cNvPr>
          <p:cNvSpPr/>
          <p:nvPr/>
        </p:nvSpPr>
        <p:spPr>
          <a:xfrm>
            <a:off x="394447" y="6809677"/>
            <a:ext cx="18413505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0000000000000000 &lt;</a:t>
            </a:r>
            <a:r>
              <a:rPr lang="en-US" dirty="0" err="1"/>
              <a:t>fadd</a:t>
            </a:r>
            <a:r>
              <a:rPr lang="en-US" dirty="0"/>
              <a:t>&gt;: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0:   89 f0                   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esi</a:t>
            </a:r>
            <a:r>
              <a:rPr lang="en-US" dirty="0"/>
              <a:t>,%</a:t>
            </a:r>
            <a:r>
              <a:rPr lang="en-US" dirty="0" err="1"/>
              <a:t>eax</a:t>
            </a:r>
            <a:r>
              <a:rPr lang="en-US" dirty="0"/>
              <a:t>       # x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2:   f0 0f c1 07             lock </a:t>
            </a:r>
            <a:r>
              <a:rPr lang="en-US" dirty="0" err="1"/>
              <a:t>xadd</a:t>
            </a:r>
            <a:r>
              <a:rPr lang="en-US" dirty="0"/>
              <a:t> %</a:t>
            </a:r>
            <a:r>
              <a:rPr lang="en-US" dirty="0" err="1"/>
              <a:t>eax</a:t>
            </a:r>
            <a:r>
              <a:rPr lang="en-US" dirty="0"/>
              <a:t>,(%</a:t>
            </a:r>
            <a:r>
              <a:rPr lang="en-US" dirty="0" err="1"/>
              <a:t>rdi</a:t>
            </a:r>
            <a:r>
              <a:rPr lang="en-US" dirty="0"/>
              <a:t>)  # t = *</a:t>
            </a:r>
            <a:r>
              <a:rPr lang="en-US" dirty="0" err="1"/>
              <a:t>addr</a:t>
            </a:r>
            <a:r>
              <a:rPr lang="en-US" dirty="0"/>
              <a:t>; *</a:t>
            </a:r>
            <a:r>
              <a:rPr lang="en-US" dirty="0" err="1"/>
              <a:t>addr</a:t>
            </a:r>
            <a:r>
              <a:rPr lang="en-US" dirty="0"/>
              <a:t> += x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6:   c3                      </a:t>
            </a:r>
            <a:r>
              <a:rPr lang="en-US" dirty="0" err="1"/>
              <a:t>retq</a:t>
            </a:r>
            <a:r>
              <a:rPr lang="en-US" dirty="0"/>
              <a:t>                   # return t</a:t>
            </a:r>
          </a:p>
        </p:txBody>
      </p:sp>
    </p:spTree>
    <p:extLst>
      <p:ext uri="{BB962C8B-B14F-4D97-AF65-F5344CB8AC3E}">
        <p14:creationId xmlns:p14="http://schemas.microsoft.com/office/powerpoint/2010/main" val="116939390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9D0CE-2199-5244-A7E1-72C30336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 &amp; Add Performance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8605214-637C-1D4F-A7B8-D2D0E0573E39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38200" y="2095500"/>
                <a:ext cx="16154400" cy="3474027"/>
              </a:xfrm>
            </p:spPr>
            <p:txBody>
              <a:bodyPr/>
              <a:lstStyle/>
              <a:p>
                <a:r>
                  <a:rPr lang="en-US" dirty="0"/>
                  <a:t>Task</a:t>
                </a:r>
              </a:p>
              <a:p>
                <a:pPr lvl="1"/>
                <a:r>
                  <a:rPr lang="en-US" i="1" dirty="0"/>
                  <a:t>K</a:t>
                </a:r>
                <a:r>
                  <a:rPr lang="en-US" dirty="0"/>
                  <a:t> threads each incrementing single global variable </a:t>
                </a:r>
                <a:r>
                  <a:rPr lang="en-US" i="1" dirty="0"/>
                  <a:t>N</a:t>
                </a:r>
                <a:r>
                  <a:rPr lang="en-US" dirty="0"/>
                  <a:t> times</a:t>
                </a:r>
              </a:p>
              <a:p>
                <a:pPr lvl="1"/>
                <a:r>
                  <a:rPr lang="en-US" dirty="0"/>
                  <a:t>Measure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𝑵𝑷𝑰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8605214-637C-1D4F-A7B8-D2D0E0573E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2095500"/>
                <a:ext cx="16154400" cy="3474027"/>
              </a:xfrm>
              <a:blipFill>
                <a:blip r:embed="rId2"/>
                <a:stretch>
                  <a:fillRect l="-2749" t="-10182" r="-1257" b="-1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913E84D-B19A-9F4C-9D84-54D997952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219905"/>
              </p:ext>
            </p:extLst>
          </p:nvPr>
        </p:nvGraphicFramePr>
        <p:xfrm>
          <a:off x="2327563" y="5652653"/>
          <a:ext cx="13154891" cy="7917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400582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Atomic Compare-And-Swap (CAS)</a:t>
            </a:r>
            <a:endParaRPr dirty="0"/>
          </a:p>
        </p:txBody>
      </p:sp>
      <p:sp>
        <p:nvSpPr>
          <p:cNvPr id="560" name="Shape 560"/>
          <p:cNvSpPr>
            <a:spLocks noGrp="1"/>
          </p:cNvSpPr>
          <p:nvPr>
            <p:ph type="body" idx="1"/>
          </p:nvPr>
        </p:nvSpPr>
        <p:spPr>
          <a:xfrm>
            <a:off x="907784" y="5518726"/>
            <a:ext cx="16472432" cy="1560976"/>
          </a:xfrm>
          <a:prstGeom prst="rect">
            <a:avLst/>
          </a:prstGeom>
        </p:spPr>
        <p:txBody>
          <a:bodyPr/>
          <a:lstStyle>
            <a:lvl1pPr marL="742950" indent="-742950">
              <a:spcBef>
                <a:spcPts val="600"/>
              </a:spcBef>
              <a:defRPr sz="4600"/>
            </a:lvl1pPr>
            <a:lvl2pPr marL="1389742" indent="-589642">
              <a:spcBef>
                <a:spcPts val="600"/>
              </a:spcBef>
              <a:defRPr sz="4600"/>
            </a:lvl2pPr>
          </a:lstStyle>
          <a:p>
            <a:endParaRPr lang="en-US" sz="4800" dirty="0"/>
          </a:p>
          <a:p>
            <a:r>
              <a:rPr sz="4800" dirty="0"/>
              <a:t>Exercise: how can you build an atomic </a:t>
            </a:r>
            <a:r>
              <a:rPr sz="4800" dirty="0" err="1"/>
              <a:t>fetch+op</a:t>
            </a:r>
            <a:r>
              <a:rPr sz="4800" dirty="0"/>
              <a:t> out of </a:t>
            </a:r>
            <a:r>
              <a:rPr sz="4800" dirty="0" err="1"/>
              <a:t>atomicCAS</a:t>
            </a:r>
            <a:r>
              <a:rPr sz="4800" dirty="0"/>
              <a:t>()?</a:t>
            </a:r>
          </a:p>
          <a:p>
            <a:pPr lvl="1"/>
            <a:r>
              <a:rPr sz="4800" dirty="0"/>
              <a:t>try: </a:t>
            </a:r>
            <a:r>
              <a:rPr sz="4800" dirty="0" err="1"/>
              <a:t>atomic_</a:t>
            </a:r>
            <a:r>
              <a:rPr lang="en-US" sz="4800" dirty="0" err="1"/>
              <a:t>fetch_and_</a:t>
            </a:r>
            <a:r>
              <a:rPr sz="4800" dirty="0" err="1"/>
              <a:t>min</a:t>
            </a:r>
            <a:r>
              <a:rPr sz="4800" dirty="0"/>
              <a:t>()</a:t>
            </a:r>
          </a:p>
        </p:txBody>
      </p:sp>
      <p:sp>
        <p:nvSpPr>
          <p:cNvPr id="561" name="Shape 561"/>
          <p:cNvSpPr/>
          <p:nvPr/>
        </p:nvSpPr>
        <p:spPr>
          <a:xfrm>
            <a:off x="946034" y="1932823"/>
            <a:ext cx="1301787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</a:t>
            </a:r>
            <a:r>
              <a:rPr sz="3000" dirty="0" err="1"/>
              <a:t>atomicCAS</a:t>
            </a:r>
            <a:r>
              <a:rPr sz="3000" dirty="0"/>
              <a:t>: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atomic compare and swap performs this logic atomically 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atomicCAS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compare, </a:t>
            </a: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) {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sz="3000" dirty="0" err="1"/>
              <a:t>int</a:t>
            </a:r>
            <a:r>
              <a:rPr sz="3000" dirty="0"/>
              <a:t> 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if </a:t>
            </a:r>
            <a:r>
              <a:rPr sz="3000" dirty="0"/>
              <a:t>(old == compare)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    *</a:t>
            </a:r>
            <a:r>
              <a:rPr lang="en-US" sz="3000" dirty="0" err="1"/>
              <a:t>addr</a:t>
            </a:r>
            <a:r>
              <a:rPr lang="en-US" sz="3000" dirty="0"/>
              <a:t> =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return old;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2" name="Shape 562"/>
          <p:cNvSpPr/>
          <p:nvPr/>
        </p:nvSpPr>
        <p:spPr>
          <a:xfrm>
            <a:off x="1755414" y="8356518"/>
            <a:ext cx="1193800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 err="1"/>
              <a:t>int</a:t>
            </a:r>
            <a:r>
              <a:rPr sz="3000" dirty="0"/>
              <a:t> </a:t>
            </a:r>
            <a:r>
              <a:rPr sz="3000" dirty="0" err="1"/>
              <a:t>atomic_</a:t>
            </a:r>
            <a:r>
              <a:rPr lang="en-US" sz="3000" dirty="0" err="1"/>
              <a:t>fetch_and_</a:t>
            </a:r>
            <a:r>
              <a:rPr sz="3000" dirty="0" err="1"/>
              <a:t>min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x) {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</a:t>
            </a:r>
            <a:r>
              <a:rPr lang="en-US" sz="3000" dirty="0" err="1"/>
              <a:t>int</a:t>
            </a:r>
            <a:r>
              <a:rPr lang="en-US" sz="3000" dirty="0"/>
              <a:t> old, new;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do {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    </a:t>
            </a:r>
            <a:r>
              <a:rPr sz="3000" dirty="0"/>
              <a:t>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    </a:t>
            </a:r>
            <a:r>
              <a:rPr sz="3000" dirty="0"/>
              <a:t>new = min(old, x);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} while (</a:t>
            </a:r>
            <a:r>
              <a:rPr lang="en-US" sz="3000" dirty="0" err="1"/>
              <a:t>atomicCAS</a:t>
            </a:r>
            <a:r>
              <a:rPr lang="en-US" sz="3000" dirty="0"/>
              <a:t>(</a:t>
            </a:r>
            <a:r>
              <a:rPr lang="en-US" sz="3000" dirty="0" err="1"/>
              <a:t>addr</a:t>
            </a:r>
            <a:r>
              <a:rPr lang="en-US" sz="3000" dirty="0"/>
              <a:t>, old, new) != old);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return old;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3" name="Shape 563"/>
          <p:cNvSpPr/>
          <p:nvPr/>
        </p:nvSpPr>
        <p:spPr>
          <a:xfrm>
            <a:off x="907784" y="11172914"/>
            <a:ext cx="16472432" cy="1560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marL="742950" indent="-74295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21240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" grpId="0" animBg="1" advAuto="0"/>
      <p:bldP spid="563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/>
        </p:nvSpPr>
        <p:spPr>
          <a:xfrm>
            <a:off x="10291401" y="8426551"/>
            <a:ext cx="7716152" cy="4790972"/>
          </a:xfrm>
          <a:prstGeom prst="rect">
            <a:avLst/>
          </a:prstGeom>
          <a:solidFill>
            <a:srgbClr val="DCDEE0"/>
          </a:solidFill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77" name="Shape 4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x86 cmpxchg</a:t>
            </a:r>
          </a:p>
        </p:txBody>
      </p:sp>
      <p:sp>
        <p:nvSpPr>
          <p:cNvPr id="478" name="Shape 478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981239"/>
          </a:xfrm>
          <a:prstGeom prst="rect">
            <a:avLst/>
          </a:prstGeom>
        </p:spPr>
        <p:txBody>
          <a:bodyPr/>
          <a:lstStyle/>
          <a:p>
            <a:r>
              <a:rPr dirty="0"/>
              <a:t>Compare and exchange (atomic when used with lock prefix)</a:t>
            </a:r>
          </a:p>
          <a:p>
            <a:pPr marL="0" indent="0">
              <a:buSzTx/>
              <a:buNone/>
              <a:defRPr sz="4200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lock </a:t>
            </a:r>
            <a:r>
              <a:rPr dirty="0" err="1"/>
              <a:t>cmpxchg</a:t>
            </a:r>
            <a:r>
              <a:rPr dirty="0"/>
              <a:t> </a:t>
            </a:r>
            <a:r>
              <a:rPr lang="en-US" dirty="0" err="1"/>
              <a:t>src</a:t>
            </a:r>
            <a:r>
              <a:rPr lang="en-US" dirty="0"/>
              <a:t>, </a:t>
            </a:r>
            <a:r>
              <a:rPr lang="en-US" dirty="0" err="1"/>
              <a:t>dst</a:t>
            </a:r>
            <a:endParaRPr dirty="0"/>
          </a:p>
        </p:txBody>
      </p:sp>
      <p:sp>
        <p:nvSpPr>
          <p:cNvPr id="479" name="Shape 479"/>
          <p:cNvSpPr/>
          <p:nvPr/>
        </p:nvSpPr>
        <p:spPr>
          <a:xfrm>
            <a:off x="1746528" y="7572967"/>
            <a:ext cx="3712555" cy="3185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if (dst == </a:t>
            </a:r>
            <a:r>
              <a:rPr lang="en-US" dirty="0"/>
              <a:t>%eax</a:t>
            </a:r>
            <a:r>
              <a:rPr dirty="0"/>
              <a:t>)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ZF = 1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dst = src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else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ZF = 0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</a:t>
            </a:r>
            <a:r>
              <a:rPr lang="en-US" dirty="0"/>
              <a:t>%eax</a:t>
            </a:r>
            <a:r>
              <a:rPr dirty="0"/>
              <a:t> = dst</a:t>
            </a:r>
          </a:p>
        </p:txBody>
      </p:sp>
      <p:sp>
        <p:nvSpPr>
          <p:cNvPr id="480" name="Shape 480"/>
          <p:cNvSpPr/>
          <p:nvPr/>
        </p:nvSpPr>
        <p:spPr>
          <a:xfrm>
            <a:off x="6643081" y="3817152"/>
            <a:ext cx="5229131" cy="445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1" name="Shape 481"/>
          <p:cNvSpPr/>
          <p:nvPr/>
        </p:nvSpPr>
        <p:spPr>
          <a:xfrm>
            <a:off x="12149625" y="3967052"/>
            <a:ext cx="4241900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often a memory address</a:t>
            </a:r>
          </a:p>
        </p:txBody>
      </p:sp>
      <p:sp>
        <p:nvSpPr>
          <p:cNvPr id="482" name="Shape 482"/>
          <p:cNvSpPr/>
          <p:nvPr/>
        </p:nvSpPr>
        <p:spPr>
          <a:xfrm>
            <a:off x="4637491" y="7080910"/>
            <a:ext cx="2005590" cy="493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6845375" y="6829521"/>
            <a:ext cx="4241901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x86 accumulator register</a:t>
            </a:r>
          </a:p>
        </p:txBody>
      </p:sp>
      <p:sp>
        <p:nvSpPr>
          <p:cNvPr id="484" name="Shape 484"/>
          <p:cNvSpPr/>
          <p:nvPr/>
        </p:nvSpPr>
        <p:spPr>
          <a:xfrm flipH="1">
            <a:off x="4296833" y="8385611"/>
            <a:ext cx="2389227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6845375" y="8095105"/>
            <a:ext cx="4241901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flag register</a:t>
            </a:r>
          </a:p>
        </p:txBody>
      </p:sp>
      <p:sp>
        <p:nvSpPr>
          <p:cNvPr id="486" name="Shape 486"/>
          <p:cNvSpPr/>
          <p:nvPr/>
        </p:nvSpPr>
        <p:spPr>
          <a:xfrm>
            <a:off x="1609204" y="3810611"/>
            <a:ext cx="1" cy="1550717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1027435" y="5512556"/>
            <a:ext cx="6195911" cy="58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lock prefix (makes operation atomic)</a:t>
            </a:r>
          </a:p>
        </p:txBody>
      </p:sp>
      <p:sp>
        <p:nvSpPr>
          <p:cNvPr id="488" name="Shape 488"/>
          <p:cNvSpPr/>
          <p:nvPr/>
        </p:nvSpPr>
        <p:spPr>
          <a:xfrm>
            <a:off x="10613615" y="9869717"/>
            <a:ext cx="7169202" cy="3169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bool compare_and_swap(int* x, a, b) {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if (*x == a) {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*x = b;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return true;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}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return false;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}</a:t>
            </a:r>
          </a:p>
        </p:txBody>
      </p:sp>
      <p:sp>
        <p:nvSpPr>
          <p:cNvPr id="489" name="Shape 489"/>
          <p:cNvSpPr/>
          <p:nvPr/>
        </p:nvSpPr>
        <p:spPr>
          <a:xfrm>
            <a:off x="10607761" y="8662413"/>
            <a:ext cx="7325626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Self-check: Can you implement ASM for atomic compare-and-swap using </a:t>
            </a:r>
            <a:r>
              <a:rPr sz="3000">
                <a:latin typeface="Consolas"/>
                <a:ea typeface="Consolas"/>
                <a:cs typeface="Consolas"/>
                <a:sym typeface="Consolas"/>
              </a:rPr>
              <a:t>cmpxchg</a:t>
            </a:r>
            <a: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991456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5418f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MPCOND">
      <a:majorFont>
        <a:latin typeface="Myriad Pro Cond"/>
        <a:ea typeface="Myriad Pro Condensed"/>
        <a:cs typeface="Myriad Pro Condensed"/>
      </a:majorFont>
      <a:minorFont>
        <a:latin typeface="Myriad Pro Con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15418f" id="{5886DD50-607B-4B67-B496-61C64FE28201}" vid="{8C1FD82A-D137-4FF8-B1BB-36AD4D373BA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yriad Pro Condensed"/>
        <a:ea typeface="Myriad Pro Condensed"/>
        <a:cs typeface="Myriad Pro Condensed"/>
      </a:majorFont>
      <a:minorFont>
        <a:latin typeface="Myriad Pro Condense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15418f</Template>
  <TotalTime>5760</TotalTime>
  <Words>7364</Words>
  <Application>Microsoft Macintosh PowerPoint</Application>
  <PresentationFormat>Custom</PresentationFormat>
  <Paragraphs>1184</Paragraphs>
  <Slides>52</Slides>
  <Notes>19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3" baseType="lpstr">
      <vt:lpstr>Arial</vt:lpstr>
      <vt:lpstr>Cambria Math</vt:lpstr>
      <vt:lpstr>Consolas</vt:lpstr>
      <vt:lpstr>Gill Sans</vt:lpstr>
      <vt:lpstr>Helvetica</vt:lpstr>
      <vt:lpstr>Lucida Grande</vt:lpstr>
      <vt:lpstr>Myriad Pro Cond</vt:lpstr>
      <vt:lpstr>Myriad Pro Condensed</vt:lpstr>
      <vt:lpstr>Myriad Pro Semibold</vt:lpstr>
      <vt:lpstr>Times</vt:lpstr>
      <vt:lpstr>15418f</vt:lpstr>
      <vt:lpstr>Fine-grained synchronization &amp; lock-free programming</vt:lpstr>
      <vt:lpstr>Today’s Topics</vt:lpstr>
      <vt:lpstr>Locking Problem</vt:lpstr>
      <vt:lpstr>CUDA 7 atomic operations</vt:lpstr>
      <vt:lpstr>GCC atomic built-in functions</vt:lpstr>
      <vt:lpstr>Recall: Atomic Increment in GCC / x86</vt:lpstr>
      <vt:lpstr>Fetch &amp; Add Performance</vt:lpstr>
      <vt:lpstr>Atomic Compare-And-Swap (CAS)</vt:lpstr>
      <vt:lpstr>x86 cmpxchg</vt:lpstr>
      <vt:lpstr>Other Atomic Ops in GCC / x86</vt:lpstr>
      <vt:lpstr>C++ 11 atomic&lt;T&gt;</vt:lpstr>
      <vt:lpstr>How are the operations atomic?</vt:lpstr>
      <vt:lpstr>Atomic Operations: Deadlock?</vt:lpstr>
      <vt:lpstr>Atomic Operations: Livelock?</vt:lpstr>
      <vt:lpstr>Atomic Operations: Starvation/Unfairness</vt:lpstr>
      <vt:lpstr>Locking more than one location</vt:lpstr>
      <vt:lpstr>Example: a sorted linked list</vt:lpstr>
      <vt:lpstr>Example: simultaneous insertion</vt:lpstr>
      <vt:lpstr>Example: simultaneous insertion</vt:lpstr>
      <vt:lpstr>Solution 1: protect the list with a single lock</vt:lpstr>
      <vt:lpstr>Single global lock per data structure</vt:lpstr>
      <vt:lpstr>Solution 2: “hand-over-hand” locking</vt:lpstr>
      <vt:lpstr>Solution 2: “hand-over-hand” locking</vt:lpstr>
      <vt:lpstr>Solution 2: “hand-over-hand” locking</vt:lpstr>
      <vt:lpstr>Solution 2: “hand-over-hand” locking</vt:lpstr>
      <vt:lpstr>Version 2a: Padded List</vt:lpstr>
      <vt:lpstr>Solution 2a: Padded List HOH Locking</vt:lpstr>
      <vt:lpstr>Solution 2b: Regular List HOH Locking</vt:lpstr>
      <vt:lpstr>Fine-grained (HOH) Locking</vt:lpstr>
      <vt:lpstr>Where Can HOH Locking (Possibly) Be Used?</vt:lpstr>
      <vt:lpstr>Lock-free data structures</vt:lpstr>
      <vt:lpstr>Blocking algorithms/data structures</vt:lpstr>
      <vt:lpstr>Lock-free algorithms</vt:lpstr>
      <vt:lpstr>Single Reader/Single Writer Bounded Queue</vt:lpstr>
      <vt:lpstr>Single reader, single writer bounded queue *</vt:lpstr>
      <vt:lpstr>Single reader, single writer unbounded queue (Leaky) </vt:lpstr>
      <vt:lpstr>Single reader, single writer unbounded queue * (Leaky)</vt:lpstr>
      <vt:lpstr>Single reader, single writer unbounded queue </vt:lpstr>
      <vt:lpstr>Single reader, single writer unbounded queue *</vt:lpstr>
      <vt:lpstr>Lock-free stack (first try)</vt:lpstr>
      <vt:lpstr>The ABA problem</vt:lpstr>
      <vt:lpstr>Why Does ABA Problem Arise?</vt:lpstr>
      <vt:lpstr>Lock-free stack using counter for ABA soln</vt:lpstr>
      <vt:lpstr>Compare and swap on x86</vt:lpstr>
      <vt:lpstr>Another Concern: Referencing Freed Memory</vt:lpstr>
      <vt:lpstr>Another ABA Solution:  Hazard Pointers</vt:lpstr>
      <vt:lpstr>Lock-free linked list insertion *</vt:lpstr>
      <vt:lpstr>Lock-free linked list deletion</vt:lpstr>
      <vt:lpstr>Lock-free vs. locks performance comparison</vt:lpstr>
      <vt:lpstr>In practice: why lock free data-structures?</vt:lpstr>
      <vt:lpstr>Summary</vt:lpstr>
      <vt:lpstr>More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Fine-grained synchronization &amp; lock-free programming</dc:title>
  <dc:creator>Brian Railing</dc:creator>
  <cp:lastModifiedBy>Randal Bryant</cp:lastModifiedBy>
  <cp:revision>94</cp:revision>
  <dcterms:modified xsi:type="dcterms:W3CDTF">2020-03-19T12:57:16Z</dcterms:modified>
</cp:coreProperties>
</file>