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0"/>
  </p:notesMasterIdLst>
  <p:handoutMasterIdLst>
    <p:handoutMasterId r:id="rId51"/>
  </p:handoutMasterIdLst>
  <p:sldIdLst>
    <p:sldId id="256" r:id="rId2"/>
    <p:sldId id="258" r:id="rId3"/>
    <p:sldId id="259" r:id="rId4"/>
    <p:sldId id="315" r:id="rId5"/>
    <p:sldId id="260" r:id="rId6"/>
    <p:sldId id="261" r:id="rId7"/>
    <p:sldId id="262" r:id="rId8"/>
    <p:sldId id="263" r:id="rId9"/>
    <p:sldId id="266" r:id="rId10"/>
    <p:sldId id="267" r:id="rId11"/>
    <p:sldId id="312" r:id="rId12"/>
    <p:sldId id="268" r:id="rId13"/>
    <p:sldId id="269" r:id="rId14"/>
    <p:sldId id="270" r:id="rId15"/>
    <p:sldId id="274" r:id="rId16"/>
    <p:sldId id="273" r:id="rId17"/>
    <p:sldId id="275" r:id="rId18"/>
    <p:sldId id="276" r:id="rId19"/>
    <p:sldId id="279" r:id="rId20"/>
    <p:sldId id="277" r:id="rId21"/>
    <p:sldId id="278" r:id="rId22"/>
    <p:sldId id="280" r:id="rId23"/>
    <p:sldId id="281" r:id="rId24"/>
    <p:sldId id="295" r:id="rId25"/>
    <p:sldId id="297" r:id="rId26"/>
    <p:sldId id="298" r:id="rId27"/>
    <p:sldId id="302" r:id="rId28"/>
    <p:sldId id="304" r:id="rId29"/>
    <p:sldId id="313" r:id="rId30"/>
    <p:sldId id="306" r:id="rId31"/>
    <p:sldId id="307" r:id="rId32"/>
    <p:sldId id="308" r:id="rId33"/>
    <p:sldId id="310" r:id="rId34"/>
    <p:sldId id="271" r:id="rId35"/>
    <p:sldId id="272" r:id="rId36"/>
    <p:sldId id="296" r:id="rId37"/>
    <p:sldId id="292" r:id="rId38"/>
    <p:sldId id="285" r:id="rId39"/>
    <p:sldId id="289" r:id="rId40"/>
    <p:sldId id="305" r:id="rId41"/>
    <p:sldId id="284" r:id="rId42"/>
    <p:sldId id="286" r:id="rId43"/>
    <p:sldId id="288" r:id="rId44"/>
    <p:sldId id="294" r:id="rId45"/>
    <p:sldId id="291" r:id="rId46"/>
    <p:sldId id="303" r:id="rId47"/>
    <p:sldId id="293" r:id="rId48"/>
    <p:sldId id="311" r:id="rId49"/>
  </p:sldIdLst>
  <p:sldSz cx="9144000" cy="6858000" type="screen4x3"/>
  <p:notesSz cx="6985000" cy="92837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1pPr>
    <a:lvl2pPr marL="0" marR="0" indent="3429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2pPr>
    <a:lvl3pPr marL="0" marR="0" indent="6858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3pPr>
    <a:lvl4pPr marL="0" marR="0" indent="10287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4pPr>
    <a:lvl5pPr marL="0" marR="0" indent="13716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5pPr>
    <a:lvl6pPr marL="0" marR="0" indent="17145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6pPr>
    <a:lvl7pPr marL="0" marR="0" indent="20574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7pPr>
    <a:lvl8pPr marL="0" marR="0" indent="24003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8pPr>
    <a:lvl9pPr marL="0" marR="0" indent="274320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37" autoAdjust="0"/>
    <p:restoredTop sz="90068" autoAdjust="0"/>
  </p:normalViewPr>
  <p:slideViewPr>
    <p:cSldViewPr snapToGrid="0">
      <p:cViewPr varScale="1">
        <p:scale>
          <a:sx n="110" d="100"/>
          <a:sy n="110" d="100"/>
        </p:scale>
        <p:origin x="184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56050" y="0"/>
            <a:ext cx="3027363" cy="465138"/>
          </a:xfrm>
          <a:prstGeom prst="rect">
            <a:avLst/>
          </a:prstGeom>
        </p:spPr>
        <p:txBody>
          <a:bodyPr vert="horz" lIns="91440" tIns="45720" rIns="91440" bIns="45720" rtlCol="0"/>
          <a:lstStyle>
            <a:lvl1pPr algn="r">
              <a:defRPr sz="1200"/>
            </a:lvl1pPr>
          </a:lstStyle>
          <a:p>
            <a:fld id="{2E6DD646-FBF5-4A01-A314-A1ED9DAEDAB9}" type="datetimeFigureOut">
              <a:rPr lang="en-US" smtClean="0"/>
              <a:t>3/4/20</a:t>
            </a:fld>
            <a:endParaRPr lang="en-US"/>
          </a:p>
        </p:txBody>
      </p:sp>
      <p:sp>
        <p:nvSpPr>
          <p:cNvPr id="4" name="Footer Placeholder 3"/>
          <p:cNvSpPr>
            <a:spLocks noGrp="1"/>
          </p:cNvSpPr>
          <p:nvPr>
            <p:ph type="ftr" sz="quarter" idx="2"/>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56050" y="8818563"/>
            <a:ext cx="3027363" cy="465137"/>
          </a:xfrm>
          <a:prstGeom prst="rect">
            <a:avLst/>
          </a:prstGeom>
        </p:spPr>
        <p:txBody>
          <a:bodyPr vert="horz" lIns="91440" tIns="45720" rIns="91440" bIns="45720" rtlCol="0" anchor="b"/>
          <a:lstStyle>
            <a:lvl1pPr algn="r">
              <a:defRPr sz="1200"/>
            </a:lvl1pPr>
          </a:lstStyle>
          <a:p>
            <a:fld id="{AE4CA7B3-9F40-4C34-92E5-9E810D34967F}" type="slidenum">
              <a:rPr lang="en-US" smtClean="0"/>
              <a:t>‹#›</a:t>
            </a:fld>
            <a:endParaRPr lang="en-US"/>
          </a:p>
        </p:txBody>
      </p:sp>
    </p:spTree>
    <p:extLst>
      <p:ext uri="{BB962C8B-B14F-4D97-AF65-F5344CB8AC3E}">
        <p14:creationId xmlns:p14="http://schemas.microsoft.com/office/powerpoint/2010/main" val="3749801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3D0CBE9D-B275-4C59-9219-26F975C6F87A}" type="datetimeFigureOut">
              <a:rPr lang="en-US" smtClean="0"/>
              <a:t>3/4/20</a:t>
            </a:fld>
            <a:endParaRPr lang="en-US"/>
          </a:p>
        </p:txBody>
      </p:sp>
      <p:sp>
        <p:nvSpPr>
          <p:cNvPr id="4" name="Slide Image Placeholder 3"/>
          <p:cNvSpPr>
            <a:spLocks noGrp="1" noRot="1" noChangeAspect="1"/>
          </p:cNvSpPr>
          <p:nvPr>
            <p:ph type="sldImg" idx="2"/>
          </p:nvPr>
        </p:nvSpPr>
        <p:spPr>
          <a:xfrm>
            <a:off x="1403350" y="1160463"/>
            <a:ext cx="4178300"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DAA9744D-38C3-4CE4-AB75-6CA2AA8B1E1A}" type="slidenum">
              <a:rPr lang="en-US" smtClean="0"/>
              <a:t>‹#›</a:t>
            </a:fld>
            <a:endParaRPr lang="en-US"/>
          </a:p>
        </p:txBody>
      </p:sp>
    </p:spTree>
    <p:extLst>
      <p:ext uri="{BB962C8B-B14F-4D97-AF65-F5344CB8AC3E}">
        <p14:creationId xmlns:p14="http://schemas.microsoft.com/office/powerpoint/2010/main" val="450209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a:t>
            </a:r>
            <a:r>
              <a:rPr lang="en-US" baseline="0" dirty="0"/>
              <a:t> is 100% not 100%?</a:t>
            </a:r>
            <a:endParaRPr lang="en-US" dirty="0"/>
          </a:p>
        </p:txBody>
      </p:sp>
      <p:sp>
        <p:nvSpPr>
          <p:cNvPr id="4" name="Slide Number Placeholder 3"/>
          <p:cNvSpPr>
            <a:spLocks noGrp="1"/>
          </p:cNvSpPr>
          <p:nvPr>
            <p:ph type="sldNum" sz="quarter" idx="10"/>
          </p:nvPr>
        </p:nvSpPr>
        <p:spPr/>
        <p:txBody>
          <a:bodyPr/>
          <a:lstStyle/>
          <a:p>
            <a:fld id="{DAA9744D-38C3-4CE4-AB75-6CA2AA8B1E1A}" type="slidenum">
              <a:rPr lang="en-US" smtClean="0"/>
              <a:t>6</a:t>
            </a:fld>
            <a:endParaRPr lang="en-US"/>
          </a:p>
        </p:txBody>
      </p:sp>
    </p:spTree>
    <p:extLst>
      <p:ext uri="{BB962C8B-B14F-4D97-AF65-F5344CB8AC3E}">
        <p14:creationId xmlns:p14="http://schemas.microsoft.com/office/powerpoint/2010/main" val="1006226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option can be valuable:</a:t>
            </a:r>
            <a:r>
              <a:rPr lang="en-US" baseline="0" dirty="0"/>
              <a:t> for example, helping inform when to switch between top-down and bottom-up or sparse versus dense.</a:t>
            </a:r>
            <a:endParaRPr lang="en-US" dirty="0"/>
          </a:p>
        </p:txBody>
      </p:sp>
      <p:sp>
        <p:nvSpPr>
          <p:cNvPr id="4" name="Slide Number Placeholder 3"/>
          <p:cNvSpPr>
            <a:spLocks noGrp="1"/>
          </p:cNvSpPr>
          <p:nvPr>
            <p:ph type="sldNum" sz="quarter" idx="10"/>
          </p:nvPr>
        </p:nvSpPr>
        <p:spPr/>
        <p:txBody>
          <a:bodyPr/>
          <a:lstStyle/>
          <a:p>
            <a:fld id="{DAA9744D-38C3-4CE4-AB75-6CA2AA8B1E1A}" type="slidenum">
              <a:rPr lang="en-US" smtClean="0"/>
              <a:t>8</a:t>
            </a:fld>
            <a:endParaRPr lang="en-US"/>
          </a:p>
        </p:txBody>
      </p:sp>
    </p:spTree>
    <p:extLst>
      <p:ext uri="{BB962C8B-B14F-4D97-AF65-F5344CB8AC3E}">
        <p14:creationId xmlns:p14="http://schemas.microsoft.com/office/powerpoint/2010/main" val="579867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a:t>
            </a:r>
            <a:r>
              <a:rPr lang="en-US" baseline="0" dirty="0"/>
              <a:t> is often “good enough” to just identify which function(s) are consuming the most cycles, particularly prior to algorithmic analysis.</a:t>
            </a:r>
            <a:endParaRPr lang="en-US" dirty="0"/>
          </a:p>
        </p:txBody>
      </p:sp>
      <p:sp>
        <p:nvSpPr>
          <p:cNvPr id="4" name="Slide Number Placeholder 3"/>
          <p:cNvSpPr>
            <a:spLocks noGrp="1"/>
          </p:cNvSpPr>
          <p:nvPr>
            <p:ph type="sldNum" sz="quarter" idx="10"/>
          </p:nvPr>
        </p:nvSpPr>
        <p:spPr/>
        <p:txBody>
          <a:bodyPr/>
          <a:lstStyle/>
          <a:p>
            <a:fld id="{DAA9744D-38C3-4CE4-AB75-6CA2AA8B1E1A}" type="slidenum">
              <a:rPr lang="en-US" smtClean="0"/>
              <a:t>13</a:t>
            </a:fld>
            <a:endParaRPr lang="en-US"/>
          </a:p>
        </p:txBody>
      </p:sp>
    </p:spTree>
    <p:extLst>
      <p:ext uri="{BB962C8B-B14F-4D97-AF65-F5344CB8AC3E}">
        <p14:creationId xmlns:p14="http://schemas.microsoft.com/office/powerpoint/2010/main" val="2665571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Still on </a:t>
            </a:r>
            <a:r>
              <a:rPr lang="en-US" dirty="0" err="1"/>
              <a:t>pagerank</a:t>
            </a:r>
            <a:endParaRPr lang="en-US" dirty="0"/>
          </a:p>
        </p:txBody>
      </p:sp>
      <p:sp>
        <p:nvSpPr>
          <p:cNvPr id="4" name="Slide Number Placeholder 3"/>
          <p:cNvSpPr>
            <a:spLocks noGrp="1"/>
          </p:cNvSpPr>
          <p:nvPr>
            <p:ph type="sldNum" sz="quarter" idx="10"/>
          </p:nvPr>
        </p:nvSpPr>
        <p:spPr/>
        <p:txBody>
          <a:bodyPr/>
          <a:lstStyle/>
          <a:p>
            <a:fld id="{DAA9744D-38C3-4CE4-AB75-6CA2AA8B1E1A}" type="slidenum">
              <a:rPr lang="en-US" smtClean="0"/>
              <a:t>19</a:t>
            </a:fld>
            <a:endParaRPr lang="en-US"/>
          </a:p>
        </p:txBody>
      </p:sp>
    </p:spTree>
    <p:extLst>
      <p:ext uri="{BB962C8B-B14F-4D97-AF65-F5344CB8AC3E}">
        <p14:creationId xmlns:p14="http://schemas.microsoft.com/office/powerpoint/2010/main" val="1230484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kBFS</a:t>
            </a:r>
            <a:r>
              <a:rPr lang="en-US" dirty="0"/>
              <a:t> – with flat WORDS</a:t>
            </a:r>
            <a:r>
              <a:rPr lang="en-US" baseline="0" dirty="0"/>
              <a:t> design </a:t>
            </a:r>
            <a:r>
              <a:rPr lang="en-US" baseline="0" dirty="0" err="1"/>
              <a:t>soc-pokec</a:t>
            </a:r>
            <a:endParaRPr lang="en-US" baseline="0" dirty="0"/>
          </a:p>
          <a:p>
            <a:r>
              <a:rPr lang="en-US" baseline="0" dirty="0"/>
              <a:t>Each bound comes from mem stalls -&gt; L1 miss stalls -&gt; L2 miss stalls -&gt; L3 miss stalls (i.e., DRAM stalls)</a:t>
            </a:r>
          </a:p>
          <a:p>
            <a:endParaRPr lang="en-US" dirty="0"/>
          </a:p>
        </p:txBody>
      </p:sp>
      <p:sp>
        <p:nvSpPr>
          <p:cNvPr id="4" name="Slide Number Placeholder 3"/>
          <p:cNvSpPr>
            <a:spLocks noGrp="1"/>
          </p:cNvSpPr>
          <p:nvPr>
            <p:ph type="sldNum" sz="quarter" idx="10"/>
          </p:nvPr>
        </p:nvSpPr>
        <p:spPr/>
        <p:txBody>
          <a:bodyPr/>
          <a:lstStyle/>
          <a:p>
            <a:fld id="{DAA9744D-38C3-4CE4-AB75-6CA2AA8B1E1A}" type="slidenum">
              <a:rPr lang="en-US" smtClean="0"/>
              <a:t>26</a:t>
            </a:fld>
            <a:endParaRPr lang="en-US"/>
          </a:p>
        </p:txBody>
      </p:sp>
    </p:spTree>
    <p:extLst>
      <p:ext uri="{BB962C8B-B14F-4D97-AF65-F5344CB8AC3E}">
        <p14:creationId xmlns:p14="http://schemas.microsoft.com/office/powerpoint/2010/main" val="1361550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Basic</a:t>
            </a:r>
            <a:r>
              <a:rPr lang="en-US" baseline="0" dirty="0"/>
              <a:t> performance measurement saw ~10% for </a:t>
            </a:r>
            <a:r>
              <a:rPr lang="en-US" baseline="0" dirty="0" err="1"/>
              <a:t>paraGraph</a:t>
            </a:r>
            <a:endParaRPr lang="en-US" dirty="0"/>
          </a:p>
        </p:txBody>
      </p:sp>
      <p:sp>
        <p:nvSpPr>
          <p:cNvPr id="4" name="Slide Number Placeholder 3"/>
          <p:cNvSpPr>
            <a:spLocks noGrp="1"/>
          </p:cNvSpPr>
          <p:nvPr>
            <p:ph type="sldNum" sz="quarter" idx="10"/>
          </p:nvPr>
        </p:nvSpPr>
        <p:spPr/>
        <p:txBody>
          <a:bodyPr/>
          <a:lstStyle/>
          <a:p>
            <a:fld id="{DAA9744D-38C3-4CE4-AB75-6CA2AA8B1E1A}" type="slidenum">
              <a:rPr lang="en-US" smtClean="0"/>
              <a:t>32</a:t>
            </a:fld>
            <a:endParaRPr lang="en-US"/>
          </a:p>
        </p:txBody>
      </p:sp>
    </p:spTree>
    <p:extLst>
      <p:ext uri="{BB962C8B-B14F-4D97-AF65-F5344CB8AC3E}">
        <p14:creationId xmlns:p14="http://schemas.microsoft.com/office/powerpoint/2010/main" val="531021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Just running </a:t>
            </a:r>
            <a:r>
              <a:rPr lang="en-US" dirty="0" err="1"/>
              <a:t>inscount</a:t>
            </a:r>
            <a:r>
              <a:rPr lang="en-US" baseline="0" dirty="0"/>
              <a:t> increased runtime by 10x</a:t>
            </a:r>
            <a:endParaRPr lang="en-US" dirty="0"/>
          </a:p>
        </p:txBody>
      </p:sp>
      <p:sp>
        <p:nvSpPr>
          <p:cNvPr id="4" name="Slide Number Placeholder 3"/>
          <p:cNvSpPr>
            <a:spLocks noGrp="1"/>
          </p:cNvSpPr>
          <p:nvPr>
            <p:ph type="sldNum" sz="quarter" idx="10"/>
          </p:nvPr>
        </p:nvSpPr>
        <p:spPr/>
        <p:txBody>
          <a:bodyPr/>
          <a:lstStyle/>
          <a:p>
            <a:fld id="{DAA9744D-38C3-4CE4-AB75-6CA2AA8B1E1A}" type="slidenum">
              <a:rPr lang="en-US" smtClean="0"/>
              <a:t>38</a:t>
            </a:fld>
            <a:endParaRPr lang="en-US"/>
          </a:p>
        </p:txBody>
      </p:sp>
    </p:spTree>
    <p:extLst>
      <p:ext uri="{BB962C8B-B14F-4D97-AF65-F5344CB8AC3E}">
        <p14:creationId xmlns:p14="http://schemas.microsoft.com/office/powerpoint/2010/main" val="3522124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Time was 1.4s versus 0.025 without pin</a:t>
            </a:r>
          </a:p>
        </p:txBody>
      </p:sp>
      <p:sp>
        <p:nvSpPr>
          <p:cNvPr id="4" name="Slide Number Placeholder 3"/>
          <p:cNvSpPr>
            <a:spLocks noGrp="1"/>
          </p:cNvSpPr>
          <p:nvPr>
            <p:ph type="sldNum" sz="quarter" idx="10"/>
          </p:nvPr>
        </p:nvSpPr>
        <p:spPr/>
        <p:txBody>
          <a:bodyPr/>
          <a:lstStyle/>
          <a:p>
            <a:fld id="{DAA9744D-38C3-4CE4-AB75-6CA2AA8B1E1A}" type="slidenum">
              <a:rPr lang="en-US" smtClean="0"/>
              <a:t>39</a:t>
            </a:fld>
            <a:endParaRPr lang="en-US"/>
          </a:p>
        </p:txBody>
      </p:sp>
    </p:spTree>
    <p:extLst>
      <p:ext uri="{BB962C8B-B14F-4D97-AF65-F5344CB8AC3E}">
        <p14:creationId xmlns:p14="http://schemas.microsoft.com/office/powerpoint/2010/main" val="1123800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https://github.com/KarimaMa/coherence_cop</a:t>
            </a:r>
          </a:p>
        </p:txBody>
      </p:sp>
      <p:sp>
        <p:nvSpPr>
          <p:cNvPr id="4" name="Slide Number Placeholder 3"/>
          <p:cNvSpPr>
            <a:spLocks noGrp="1"/>
          </p:cNvSpPr>
          <p:nvPr>
            <p:ph type="sldNum" sz="quarter" idx="10"/>
          </p:nvPr>
        </p:nvSpPr>
        <p:spPr/>
        <p:txBody>
          <a:bodyPr/>
          <a:lstStyle/>
          <a:p>
            <a:fld id="{DAA9744D-38C3-4CE4-AB75-6CA2AA8B1E1A}" type="slidenum">
              <a:rPr lang="en-US" smtClean="0"/>
              <a:t>40</a:t>
            </a:fld>
            <a:endParaRPr lang="en-US"/>
          </a:p>
        </p:txBody>
      </p:sp>
    </p:spTree>
    <p:extLst>
      <p:ext uri="{BB962C8B-B14F-4D97-AF65-F5344CB8AC3E}">
        <p14:creationId xmlns:p14="http://schemas.microsoft.com/office/powerpoint/2010/main" val="29049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amp; Subtitle">
    <p:spTree>
      <p:nvGrpSpPr>
        <p:cNvPr id="1" name=""/>
        <p:cNvGrpSpPr/>
        <p:nvPr/>
      </p:nvGrpSpPr>
      <p:grpSpPr>
        <a:xfrm>
          <a:off x="0" y="0"/>
          <a:ext cx="0" cy="0"/>
          <a:chOff x="0" y="0"/>
          <a:chExt cx="0" cy="0"/>
        </a:xfrm>
      </p:grpSpPr>
      <p:sp>
        <p:nvSpPr>
          <p:cNvPr id="12" name="Shape 12"/>
          <p:cNvSpPr/>
          <p:nvPr/>
        </p:nvSpPr>
        <p:spPr>
          <a:xfrm>
            <a:off x="361640" y="4567288"/>
            <a:ext cx="8420101" cy="974626"/>
          </a:xfrm>
          <a:prstGeom prst="rect">
            <a:avLst/>
          </a:prstGeom>
          <a:ln w="12700">
            <a:miter lim="400000"/>
          </a:ln>
          <a:extLst>
            <a:ext uri="{C572A759-6A51-4108-AA02-DFA0A04FC94B}">
              <ma14:wrappingTextBoxFlag xmlns="" xmlns:ma14="http://schemas.microsoft.com/office/mac/drawingml/2011/main" val="1"/>
            </a:ext>
          </a:extLst>
        </p:spPr>
        <p:txBody>
          <a:bodyPr lIns="25400" tIns="25400" rIns="25400" bIns="25400" anchor="ctr">
            <a:spAutoFit/>
          </a:bodyPr>
          <a:lstStyle/>
          <a:p>
            <a:pPr>
              <a:defRPr b="1">
                <a:latin typeface="+mn-lt"/>
                <a:ea typeface="+mn-ea"/>
                <a:cs typeface="+mn-cs"/>
                <a:sym typeface="Myriad Pro Condensed"/>
              </a:defRPr>
            </a:pPr>
            <a:r>
              <a:rPr sz="3000" dirty="0">
                <a:latin typeface="Myriad Pro Cond" panose="020B0506030403020204" pitchFamily="34" charset="0"/>
              </a:rPr>
              <a:t>Parallel Computer Architecture and Programming</a:t>
            </a:r>
          </a:p>
          <a:p>
            <a:pPr>
              <a:defRPr b="1">
                <a:latin typeface="+mn-lt"/>
                <a:ea typeface="+mn-ea"/>
                <a:cs typeface="+mn-cs"/>
                <a:sym typeface="Myriad Pro Condensed"/>
              </a:defRPr>
            </a:pPr>
            <a:r>
              <a:rPr sz="3000" dirty="0">
                <a:latin typeface="Myriad Pro Cond" panose="020B0506030403020204" pitchFamily="34" charset="0"/>
              </a:rPr>
              <a:t>CMU 15-418/15-618, </a:t>
            </a:r>
            <a:r>
              <a:rPr lang="en-US" sz="3000" dirty="0">
                <a:latin typeface="Myriad Pro Cond" panose="020B0506030403020204" pitchFamily="34" charset="0"/>
              </a:rPr>
              <a:t>Spring 2020</a:t>
            </a:r>
            <a:endParaRPr sz="3000" dirty="0">
              <a:latin typeface="Myriad Pro Cond" panose="020B0506030403020204" pitchFamily="34" charset="0"/>
            </a:endParaRPr>
          </a:p>
        </p:txBody>
      </p:sp>
      <p:sp>
        <p:nvSpPr>
          <p:cNvPr id="13" name="Shape 13"/>
          <p:cNvSpPr/>
          <p:nvPr/>
        </p:nvSpPr>
        <p:spPr>
          <a:xfrm flipV="1">
            <a:off x="704850" y="4178157"/>
            <a:ext cx="7733502" cy="143"/>
          </a:xfrm>
          <a:prstGeom prst="line">
            <a:avLst/>
          </a:prstGeom>
          <a:ln w="19050">
            <a:solidFill>
              <a:srgbClr val="929292"/>
            </a:solidFill>
            <a:custDash>
              <a:ds d="200000" sp="200000"/>
            </a:custDash>
            <a:miter lim="400000"/>
          </a:ln>
        </p:spPr>
        <p:txBody>
          <a:bodyPr lIns="25400" tIns="25400" rIns="25400" bIns="25400" anchor="ctr"/>
          <a:lstStyle/>
          <a:p>
            <a:pPr algn="l" defTabSz="228600">
              <a:defRPr sz="1200">
                <a:latin typeface="Helvetica"/>
                <a:ea typeface="Helvetica"/>
                <a:cs typeface="Helvetica"/>
                <a:sym typeface="Helvetica"/>
              </a:defRPr>
            </a:pPr>
            <a:endParaRPr sz="600">
              <a:latin typeface="Myriad Pro Cond" panose="020B0506030403020204" pitchFamily="34" charset="0"/>
            </a:endParaRPr>
          </a:p>
        </p:txBody>
      </p:sp>
      <p:sp>
        <p:nvSpPr>
          <p:cNvPr id="14" name="Shape 14"/>
          <p:cNvSpPr>
            <a:spLocks noGrp="1"/>
          </p:cNvSpPr>
          <p:nvPr>
            <p:ph type="body" sz="quarter" idx="13"/>
          </p:nvPr>
        </p:nvSpPr>
        <p:spPr>
          <a:xfrm>
            <a:off x="3135400" y="1790662"/>
            <a:ext cx="2872582" cy="533479"/>
          </a:xfrm>
          <a:prstGeom prst="rect">
            <a:avLst/>
          </a:prstGeom>
        </p:spPr>
        <p:txBody>
          <a:bodyPr wrap="none" anchor="ctr">
            <a:spAutoFit/>
          </a:bodyPr>
          <a:lstStyle>
            <a:lvl1pPr marL="0" indent="0" algn="ctr">
              <a:spcBef>
                <a:spcPts val="0"/>
              </a:spcBef>
              <a:buSzTx/>
              <a:buFontTx/>
              <a:buNone/>
              <a:defRPr>
                <a:latin typeface="Myriad Pro Cond" panose="020B0506030403020204" pitchFamily="34" charset="0"/>
              </a:defRPr>
            </a:lvl1pPr>
          </a:lstStyle>
          <a:p>
            <a:pPr lvl="0"/>
            <a:r>
              <a:rPr lang="en-US"/>
              <a:t>Edit Master text styles</a:t>
            </a:r>
          </a:p>
        </p:txBody>
      </p:sp>
      <p:sp>
        <p:nvSpPr>
          <p:cNvPr id="15" name="Shape 15"/>
          <p:cNvSpPr>
            <a:spLocks noGrp="1"/>
          </p:cNvSpPr>
          <p:nvPr>
            <p:ph type="title"/>
          </p:nvPr>
        </p:nvSpPr>
        <p:spPr>
          <a:xfrm>
            <a:off x="654050" y="2228850"/>
            <a:ext cx="7842250" cy="971550"/>
          </a:xfrm>
          <a:prstGeom prst="rect">
            <a:avLst/>
          </a:prstGeom>
        </p:spPr>
        <p:txBody>
          <a:bodyPr anchor="b"/>
          <a:lstStyle>
            <a:lvl1pPr algn="ctr">
              <a:defRPr sz="7000">
                <a:latin typeface="Myriad Pro Cond" panose="020B0506030403020204" pitchFamily="34" charset="0"/>
              </a:defRPr>
            </a:lvl1pPr>
          </a:lstStyle>
          <a:p>
            <a:r>
              <a:rPr lang="en-US"/>
              <a:t>Click to edit Master title style</a:t>
            </a:r>
            <a:endParaRPr dirty="0"/>
          </a:p>
        </p:txBody>
      </p:sp>
      <p:sp>
        <p:nvSpPr>
          <p:cNvPr id="16" name="Shape 16"/>
          <p:cNvSpPr>
            <a:spLocks noGrp="1"/>
          </p:cNvSpPr>
          <p:nvPr>
            <p:ph type="sldNum" sz="quarter" idx="2"/>
          </p:nvPr>
        </p:nvSpPr>
        <p:spPr>
          <a:xfrm>
            <a:off x="4480668" y="6546850"/>
            <a:ext cx="226024" cy="287258"/>
          </a:xfrm>
          <a:prstGeom prst="rect">
            <a:avLst/>
          </a:prstGeom>
        </p:spPr>
        <p:txBody>
          <a:bodyPr/>
          <a:lstStyle>
            <a:lvl1pPr>
              <a:defRPr sz="1200" b="0">
                <a:latin typeface="Myriad Pro Cond" panose="020B0506030403020204" pitchFamily="34" charset="0"/>
                <a:ea typeface="Myriad Pro Cond" panose="020B0506030403020204" pitchFamily="34" charset="0"/>
                <a:cs typeface="Myriad Pro Cond" panose="020B0506030403020204" pitchFamily="34" charset="0"/>
                <a:sym typeface="Gill Sans"/>
              </a:defRPr>
            </a:lvl1pPr>
          </a:lstStyle>
          <a:p>
            <a:fld id="{500A70BB-5A55-46AB-B3F3-14A85E4A7B1D}" type="slidenum">
              <a:rPr lang="en-US" smtClean="0"/>
              <a:t>‹#›</a:t>
            </a:fld>
            <a:endParaRPr lang="en-US"/>
          </a:p>
        </p:txBody>
      </p:sp>
    </p:spTree>
    <p:extLst>
      <p:ext uri="{BB962C8B-B14F-4D97-AF65-F5344CB8AC3E}">
        <p14:creationId xmlns:p14="http://schemas.microsoft.com/office/powerpoint/2010/main" val="261317221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3" name="Shape 23"/>
          <p:cNvSpPr>
            <a:spLocks noGrp="1"/>
          </p:cNvSpPr>
          <p:nvPr>
            <p:ph type="title"/>
          </p:nvPr>
        </p:nvSpPr>
        <p:spPr>
          <a:prstGeom prst="rect">
            <a:avLst/>
          </a:prstGeom>
        </p:spPr>
        <p:txBody>
          <a:bodyPr/>
          <a:lstStyle>
            <a:lvl1pPr>
              <a:defRPr>
                <a:latin typeface="Myriad Pro Cond" panose="020B0506030403020204" pitchFamily="34" charset="0"/>
              </a:defRPr>
            </a:lvl1pPr>
          </a:lstStyle>
          <a:p>
            <a:r>
              <a:rPr lang="en-US"/>
              <a:t>Click to edit Master title style</a:t>
            </a:r>
            <a:endParaRPr dirty="0"/>
          </a:p>
        </p:txBody>
      </p:sp>
      <p:sp>
        <p:nvSpPr>
          <p:cNvPr id="24" name="Shape 24"/>
          <p:cNvSpPr>
            <a:spLocks noGrp="1"/>
          </p:cNvSpPr>
          <p:nvPr>
            <p:ph type="body" idx="1"/>
          </p:nvPr>
        </p:nvSpPr>
        <p:spPr>
          <a:prstGeom prst="rect">
            <a:avLst/>
          </a:prstGeom>
        </p:spPr>
        <p:txBody>
          <a:bodyPr/>
          <a:lstStyle>
            <a:lvl1pPr>
              <a:defRPr>
                <a:latin typeface="Myriad Pro Cond" panose="020B0506030403020204" pitchFamily="34" charset="0"/>
              </a:defRPr>
            </a:lvl1pPr>
            <a:lvl2pPr>
              <a:defRPr>
                <a:latin typeface="Myriad Pro Cond" panose="020B0506030403020204" pitchFamily="34" charset="0"/>
              </a:defRPr>
            </a:lvl2pPr>
            <a:lvl3pPr>
              <a:defRPr>
                <a:latin typeface="Myriad Pro Cond" panose="020B0506030403020204" pitchFamily="34" charset="0"/>
              </a:defRPr>
            </a:lvl3pPr>
            <a:lvl4pPr>
              <a:defRPr>
                <a:latin typeface="Myriad Pro Cond" panose="020B0506030403020204" pitchFamily="34" charset="0"/>
              </a:defRPr>
            </a:lvl4pPr>
            <a:lvl5pPr>
              <a:defRPr>
                <a:latin typeface="Myriad Pro Cond" panose="020B0506030403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25" name="Shape 25"/>
          <p:cNvSpPr>
            <a:spLocks noGrp="1"/>
          </p:cNvSpPr>
          <p:nvPr>
            <p:ph type="sldNum" sz="quarter" idx="2"/>
          </p:nvPr>
        </p:nvSpPr>
        <p:spPr>
          <a:xfrm>
            <a:off x="7490968" y="6616700"/>
            <a:ext cx="222818" cy="271869"/>
          </a:xfrm>
          <a:prstGeom prst="rect">
            <a:avLst/>
          </a:prstGeom>
        </p:spPr>
        <p:txBody>
          <a:bodyPr/>
          <a:lstStyle>
            <a:lvl1pPr>
              <a:defRPr>
                <a:latin typeface="Myriad Pro Cond" panose="020B0506030403020204" pitchFamily="34" charset="0"/>
              </a:defRPr>
            </a:lvl1pPr>
          </a:lstStyle>
          <a:p>
            <a:fld id="{500A70BB-5A55-46AB-B3F3-14A85E4A7B1D}" type="slidenum">
              <a:rPr lang="en-US" smtClean="0"/>
              <a:t>‹#›</a:t>
            </a:fld>
            <a:endParaRPr lang="en-US"/>
          </a:p>
        </p:txBody>
      </p:sp>
    </p:spTree>
    <p:extLst>
      <p:ext uri="{BB962C8B-B14F-4D97-AF65-F5344CB8AC3E}">
        <p14:creationId xmlns:p14="http://schemas.microsoft.com/office/powerpoint/2010/main" val="71769172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427AB7-7437-4749-9808-DB4913D69520}" type="datetimeFigureOut">
              <a:rPr lang="en-US" smtClean="0"/>
              <a:t>3/4/20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A70BB-5A55-46AB-B3F3-14A85E4A7B1D}" type="slidenum">
              <a:rPr lang="en-US" smtClean="0"/>
              <a:t>‹#›</a:t>
            </a:fld>
            <a:endParaRPr lang="en-US"/>
          </a:p>
        </p:txBody>
      </p:sp>
    </p:spTree>
    <p:extLst>
      <p:ext uri="{BB962C8B-B14F-4D97-AF65-F5344CB8AC3E}">
        <p14:creationId xmlns:p14="http://schemas.microsoft.com/office/powerpoint/2010/main" val="394019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7549840" y="6517026"/>
            <a:ext cx="1543051" cy="389850"/>
          </a:xfrm>
          <a:prstGeom prst="rect">
            <a:avLst/>
          </a:prstGeom>
          <a:ln w="12700">
            <a:miter lim="400000"/>
          </a:ln>
          <a:extLst>
            <a:ext uri="{C572A759-6A51-4108-AA02-DFA0A04FC94B}">
              <ma14:wrappingTextBoxFlag xmlns="" xmlns:ma14="http://schemas.microsoft.com/office/mac/drawingml/2011/main" val="1"/>
            </a:ext>
          </a:extLst>
        </p:spPr>
        <p:txBody>
          <a:bodyPr lIns="25400" tIns="25400" rIns="25400" bIns="25400" anchor="ctr">
            <a:spAutoFit/>
          </a:bodyPr>
          <a:lstStyle>
            <a:lvl1pPr algn="r">
              <a:defRPr sz="2200" b="1">
                <a:latin typeface="+mn-lt"/>
                <a:ea typeface="+mn-ea"/>
                <a:cs typeface="+mn-cs"/>
                <a:sym typeface="Myriad Pro Condensed"/>
              </a:defRPr>
            </a:lvl1pPr>
          </a:lstStyle>
          <a:p>
            <a:r>
              <a:rPr sz="1100" dirty="0">
                <a:latin typeface="Myriad Pro Cond" panose="020B0506030403020204" pitchFamily="34" charset="0"/>
              </a:rPr>
              <a:t> CMU 15-418/618, </a:t>
            </a:r>
            <a:br>
              <a:rPr lang="en-US" sz="1100" dirty="0">
                <a:latin typeface="Myriad Pro Cond" panose="020B0506030403020204" pitchFamily="34" charset="0"/>
              </a:rPr>
            </a:br>
            <a:r>
              <a:rPr lang="en-US" sz="1100" dirty="0">
                <a:latin typeface="Myriad Pro Cond" panose="020B0506030403020204" pitchFamily="34" charset="0"/>
              </a:rPr>
              <a:t>Spring 2020</a:t>
            </a:r>
            <a:endParaRPr sz="1100" dirty="0">
              <a:latin typeface="Myriad Pro Cond" panose="020B0506030403020204" pitchFamily="34" charset="0"/>
            </a:endParaRPr>
          </a:p>
        </p:txBody>
      </p:sp>
      <p:sp>
        <p:nvSpPr>
          <p:cNvPr id="3" name="Shape 3"/>
          <p:cNvSpPr>
            <a:spLocks noGrp="1"/>
          </p:cNvSpPr>
          <p:nvPr>
            <p:ph type="title"/>
          </p:nvPr>
        </p:nvSpPr>
        <p:spPr>
          <a:xfrm>
            <a:off x="419100" y="196850"/>
            <a:ext cx="8077200" cy="558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r>
              <a:rPr dirty="0"/>
              <a:t>Title Text</a:t>
            </a:r>
          </a:p>
        </p:txBody>
      </p:sp>
      <p:sp>
        <p:nvSpPr>
          <p:cNvPr id="4" name="Shape 4"/>
          <p:cNvSpPr>
            <a:spLocks noGrp="1"/>
          </p:cNvSpPr>
          <p:nvPr>
            <p:ph type="body" idx="1"/>
          </p:nvPr>
        </p:nvSpPr>
        <p:spPr>
          <a:xfrm>
            <a:off x="419100" y="1047750"/>
            <a:ext cx="8077200" cy="5175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2pPr>
              <a:buFontTx/>
              <a:buChar char="-"/>
            </a:lvl2pPr>
            <a:lvl3pPr>
              <a:buFontTx/>
              <a:buChar char="-"/>
            </a:lvl3pPr>
            <a:lvl4pPr>
              <a:buFontTx/>
              <a:buChar char="-"/>
            </a:lvl4pPr>
            <a:lvl5pPr>
              <a:buFontTx/>
              <a:buChar cha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5" name="Shape 5"/>
          <p:cNvSpPr>
            <a:spLocks noGrp="1"/>
          </p:cNvSpPr>
          <p:nvPr>
            <p:ph type="sldNum" sz="quarter" idx="2"/>
          </p:nvPr>
        </p:nvSpPr>
        <p:spPr>
          <a:xfrm>
            <a:off x="7490968" y="6616700"/>
            <a:ext cx="222818" cy="271869"/>
          </a:xfrm>
          <a:prstGeom prst="rect">
            <a:avLst/>
          </a:prstGeom>
          <a:ln w="12700">
            <a:miter lim="400000"/>
          </a:ln>
        </p:spPr>
        <p:txBody>
          <a:bodyPr wrap="none" lIns="50800" tIns="50800" rIns="50800" bIns="50800">
            <a:spAutoFit/>
          </a:bodyPr>
          <a:lstStyle>
            <a:lvl1pPr>
              <a:defRPr sz="1100" b="1">
                <a:latin typeface="Myriad Pro Cond" panose="020B0506030403020204" pitchFamily="34" charset="0"/>
                <a:ea typeface="+mn-ea"/>
                <a:cs typeface="+mn-cs"/>
                <a:sym typeface="Myriad Pro Condensed"/>
              </a:defRPr>
            </a:lvl1pPr>
          </a:lstStyle>
          <a:p>
            <a:fld id="{500A70BB-5A55-46AB-B3F3-14A85E4A7B1D}" type="slidenum">
              <a:rPr lang="en-US" smtClean="0"/>
              <a:t>‹#›</a:t>
            </a:fld>
            <a:endParaRPr lang="en-US"/>
          </a:p>
        </p:txBody>
      </p:sp>
    </p:spTree>
    <p:extLst>
      <p:ext uri="{BB962C8B-B14F-4D97-AF65-F5344CB8AC3E}">
        <p14:creationId xmlns:p14="http://schemas.microsoft.com/office/powerpoint/2010/main" val="30514380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ransition spd="med"/>
  <p:txStyles>
    <p:titleStyle>
      <a:lvl1pPr marL="0" marR="0" indent="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1pPr>
      <a:lvl2pPr marL="0" marR="0" indent="1143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2pPr>
      <a:lvl3pPr marL="0" marR="0" indent="2286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3pPr>
      <a:lvl4pPr marL="0" marR="0" indent="3429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4pPr>
      <a:lvl5pPr marL="0" marR="0" indent="4572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5pPr>
      <a:lvl6pPr marL="0" marR="0" indent="5715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6pPr>
      <a:lvl7pPr marL="0" marR="0" indent="6858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7pPr>
      <a:lvl8pPr marL="0" marR="0" indent="8001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8pPr>
      <a:lvl9pPr marL="0" marR="0" indent="914400" algn="l" defTabSz="412750" rtl="0" eaLnBrk="1" latinLnBrk="0" hangingPunct="1">
        <a:lnSpc>
          <a:spcPct val="100000"/>
        </a:lnSpc>
        <a:spcBef>
          <a:spcPts val="0"/>
        </a:spcBef>
        <a:spcAft>
          <a:spcPts val="0"/>
        </a:spcAft>
        <a:buClrTx/>
        <a:buSzTx/>
        <a:buFontTx/>
        <a:buNone/>
        <a:tabLst/>
        <a:defRPr sz="4200" b="1" i="0" u="none" strike="noStrike" cap="none" spc="0" baseline="0">
          <a:ln>
            <a:noFill/>
          </a:ln>
          <a:solidFill>
            <a:srgbClr val="000000"/>
          </a:solidFill>
          <a:uFillTx/>
          <a:latin typeface="+mn-lt"/>
          <a:ea typeface="+mn-ea"/>
          <a:cs typeface="+mn-cs"/>
          <a:sym typeface="Myriad Pro Condensed"/>
        </a:defRPr>
      </a:lvl9pPr>
    </p:titleStyle>
    <p:bodyStyle>
      <a:lvl1pPr marL="400050" marR="0" indent="-400050" algn="l" defTabSz="412750" rtl="0" eaLnBrk="1" latinLnBrk="0" hangingPunct="1">
        <a:lnSpc>
          <a:spcPct val="100000"/>
        </a:lnSpc>
        <a:spcBef>
          <a:spcPts val="700"/>
        </a:spcBef>
        <a:spcAft>
          <a:spcPts val="0"/>
        </a:spcAft>
        <a:buClrTx/>
        <a:buSzPct val="120000"/>
        <a:buFont typeface="Lucida Grande"/>
        <a:buChar char="▪"/>
        <a:tabLst/>
        <a:defRPr sz="28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1pPr>
      <a:lvl2pPr marL="71755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2pPr>
      <a:lvl3pPr marL="105410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3pPr>
      <a:lvl4pPr marL="138430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4pPr>
      <a:lvl5pPr marL="172085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yriad Pro Cond" panose="020B0506030403020204" pitchFamily="34" charset="0"/>
          <a:ea typeface="+mn-ea"/>
          <a:cs typeface="+mn-cs"/>
          <a:sym typeface="Myriad Pro Condensed"/>
        </a:defRPr>
      </a:lvl5pPr>
      <a:lvl6pPr marL="205740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n-lt"/>
          <a:ea typeface="+mn-ea"/>
          <a:cs typeface="+mn-cs"/>
          <a:sym typeface="Myriad Pro Condensed"/>
        </a:defRPr>
      </a:lvl6pPr>
      <a:lvl7pPr marL="239395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n-lt"/>
          <a:ea typeface="+mn-ea"/>
          <a:cs typeface="+mn-cs"/>
          <a:sym typeface="Myriad Pro Condensed"/>
        </a:defRPr>
      </a:lvl7pPr>
      <a:lvl8pPr marL="273050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n-lt"/>
          <a:ea typeface="+mn-ea"/>
          <a:cs typeface="+mn-cs"/>
          <a:sym typeface="Myriad Pro Condensed"/>
        </a:defRPr>
      </a:lvl8pPr>
      <a:lvl9pPr marL="3067050" marR="0" indent="-317500" algn="l" defTabSz="412750" rtl="0" eaLnBrk="1" latinLnBrk="0" hangingPunct="1">
        <a:lnSpc>
          <a:spcPct val="100000"/>
        </a:lnSpc>
        <a:spcBef>
          <a:spcPts val="700"/>
        </a:spcBef>
        <a:spcAft>
          <a:spcPts val="0"/>
        </a:spcAft>
        <a:buClrTx/>
        <a:buSzPct val="130000"/>
        <a:buFont typeface="Lucida Grande"/>
        <a:buChar char="▪"/>
        <a:tabLst/>
        <a:defRPr sz="2800" b="1" i="0" u="none" strike="noStrike" cap="none" spc="0" baseline="0">
          <a:ln>
            <a:noFill/>
          </a:ln>
          <a:solidFill>
            <a:srgbClr val="000000"/>
          </a:solidFill>
          <a:uFillTx/>
          <a:latin typeface="+mn-lt"/>
          <a:ea typeface="+mn-ea"/>
          <a:cs typeface="+mn-cs"/>
          <a:sym typeface="Myriad Pro Condensed"/>
        </a:defRPr>
      </a:lvl9pPr>
    </p:bodyStyle>
    <p:otherStyle>
      <a:lvl1pPr marL="0" marR="0" indent="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1pPr>
      <a:lvl2pPr marL="0" marR="0" indent="1143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2pPr>
      <a:lvl3pPr marL="0" marR="0" indent="2286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3pPr>
      <a:lvl4pPr marL="0" marR="0" indent="3429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4pPr>
      <a:lvl5pPr marL="0" marR="0" indent="4572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5pPr>
      <a:lvl6pPr marL="0" marR="0" indent="5715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6pPr>
      <a:lvl7pPr marL="0" marR="0" indent="6858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7pPr>
      <a:lvl8pPr marL="0" marR="0" indent="8001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8pPr>
      <a:lvl9pPr marL="0" marR="0" indent="914400" algn="ctr" defTabSz="412750" eaLnBrk="1" latinLnBrk="0" hangingPunct="1">
        <a:lnSpc>
          <a:spcPct val="100000"/>
        </a:lnSpc>
        <a:spcBef>
          <a:spcPts val="0"/>
        </a:spcBef>
        <a:spcAft>
          <a:spcPts val="0"/>
        </a:spcAft>
        <a:buClrTx/>
        <a:buSzTx/>
        <a:buFontTx/>
        <a:buNone/>
        <a:tabLst/>
        <a:defRPr sz="1100" b="1" i="0" u="none" strike="noStrike" cap="none" spc="0" baseline="0">
          <a:ln>
            <a:noFill/>
          </a:ln>
          <a:solidFill>
            <a:schemeClr val="tx1"/>
          </a:solidFill>
          <a:uFillTx/>
          <a:latin typeface="+mn-lt"/>
          <a:ea typeface="+mn-ea"/>
          <a:cs typeface="+mn-cs"/>
          <a:sym typeface="Myriad Pro Condensed"/>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8" Type="http://schemas.openxmlformats.org/officeDocument/2006/relationships/hyperlink" Target="http://bprail.github.io/contech/" TargetMode="External"/><Relationship Id="rId3" Type="http://schemas.openxmlformats.org/officeDocument/2006/relationships/hyperlink" Target="https://perf.wiki.kernel.org/index.php/Main_Page" TargetMode="External"/><Relationship Id="rId7" Type="http://schemas.openxmlformats.org/officeDocument/2006/relationships/hyperlink" Target="https://software.intel.com/en-us/articles/pin-a-dynamic-binary-instrumentation-tool" TargetMode="External"/><Relationship Id="rId2" Type="http://schemas.openxmlformats.org/officeDocument/2006/relationships/hyperlink" Target="https://sourceware.org/binutils/docs/gprof/" TargetMode="External"/><Relationship Id="rId1" Type="http://schemas.openxmlformats.org/officeDocument/2006/relationships/slideLayout" Target="../slideLayouts/slideLayout3.xml"/><Relationship Id="rId6" Type="http://schemas.openxmlformats.org/officeDocument/2006/relationships/hyperlink" Target="https://github.com/google/sanitizers" TargetMode="External"/><Relationship Id="rId5" Type="http://schemas.openxmlformats.org/officeDocument/2006/relationships/hyperlink" Target="http://valgrind.org/" TargetMode="External"/><Relationship Id="rId4" Type="http://schemas.openxmlformats.org/officeDocument/2006/relationships/hyperlink" Target="https://software.intel.com/en-us/qualify-for-free-software/student" TargetMode="External"/></Relationships>
</file>

<file path=ppt/slides/_rels/slide48.xml.rels><?xml version="1.0" encoding="UTF-8" standalone="yes"?>
<Relationships xmlns="http://schemas.openxmlformats.org/package/2006/relationships"><Relationship Id="rId2" Type="http://schemas.openxmlformats.org/officeDocument/2006/relationships/hyperlink" Target="http://queue.acm.org/detail.cfm?id=1117403"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600" b="1" dirty="0">
                <a:latin typeface="+mn-lt"/>
                <a:cs typeface="Times New Roman" panose="02020603050405020304" pitchFamily="18" charset="0"/>
              </a:rPr>
              <a:t>Performance Monitoring Tools</a:t>
            </a:r>
          </a:p>
        </p:txBody>
      </p:sp>
      <p:sp>
        <p:nvSpPr>
          <p:cNvPr id="5" name="Text Placeholder 4"/>
          <p:cNvSpPr>
            <a:spLocks noGrp="1"/>
          </p:cNvSpPr>
          <p:nvPr>
            <p:ph type="body" sz="quarter" idx="13"/>
          </p:nvPr>
        </p:nvSpPr>
        <p:spPr>
          <a:xfrm>
            <a:off x="3534552" y="1698328"/>
            <a:ext cx="2074286" cy="718145"/>
          </a:xfrm>
        </p:spPr>
        <p:txBody>
          <a:bodyPr/>
          <a:lstStyle/>
          <a:p>
            <a:r>
              <a:rPr lang="en-US" sz="4000" dirty="0"/>
              <a:t>Lecture 17:</a:t>
            </a:r>
          </a:p>
        </p:txBody>
      </p:sp>
    </p:spTree>
    <p:extLst>
      <p:ext uri="{BB962C8B-B14F-4D97-AF65-F5344CB8AC3E}">
        <p14:creationId xmlns:p14="http://schemas.microsoft.com/office/powerpoint/2010/main" val="201956674"/>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Instrumentation Tool Families</a:t>
            </a:r>
          </a:p>
        </p:txBody>
      </p:sp>
      <p:sp>
        <p:nvSpPr>
          <p:cNvPr id="3" name="Content Placeholder 2"/>
          <p:cNvSpPr>
            <a:spLocks noGrp="1"/>
          </p:cNvSpPr>
          <p:nvPr>
            <p:ph idx="1"/>
          </p:nvPr>
        </p:nvSpPr>
        <p:spPr/>
        <p:txBody>
          <a:bodyPr>
            <a:normAutofit/>
          </a:bodyPr>
          <a:lstStyle/>
          <a:p>
            <a:r>
              <a:rPr lang="en-US" b="1" dirty="0"/>
              <a:t>Program Optimization</a:t>
            </a:r>
          </a:p>
          <a:p>
            <a:pPr lvl="1"/>
            <a:r>
              <a:rPr lang="en-US" b="1" dirty="0" err="1"/>
              <a:t>Gprof</a:t>
            </a:r>
            <a:endParaRPr lang="en-US" b="1" dirty="0"/>
          </a:p>
          <a:p>
            <a:pPr lvl="1"/>
            <a:r>
              <a:rPr lang="en-US" b="1" dirty="0"/>
              <a:t>Perf</a:t>
            </a:r>
          </a:p>
          <a:p>
            <a:pPr lvl="1"/>
            <a:r>
              <a:rPr lang="en-US" b="1" dirty="0" err="1"/>
              <a:t>VTune</a:t>
            </a:r>
            <a:endParaRPr lang="en-US" b="1" dirty="0"/>
          </a:p>
          <a:p>
            <a:r>
              <a:rPr lang="en-US" b="0" dirty="0"/>
              <a:t>Program Debugging</a:t>
            </a:r>
          </a:p>
          <a:p>
            <a:pPr lvl="1"/>
            <a:r>
              <a:rPr lang="en-US" b="0" dirty="0" err="1"/>
              <a:t>Valgrind</a:t>
            </a:r>
            <a:endParaRPr lang="en-US" b="0" dirty="0"/>
          </a:p>
          <a:p>
            <a:pPr lvl="1"/>
            <a:r>
              <a:rPr lang="en-US" b="0" dirty="0"/>
              <a:t>Sanitizers</a:t>
            </a:r>
          </a:p>
          <a:p>
            <a:r>
              <a:rPr lang="en-US" b="0" dirty="0"/>
              <a:t>Advanced Analysis</a:t>
            </a:r>
          </a:p>
          <a:p>
            <a:pPr lvl="1"/>
            <a:r>
              <a:rPr lang="en-US" b="0" dirty="0"/>
              <a:t>Pin</a:t>
            </a:r>
          </a:p>
          <a:p>
            <a:pPr lvl="1"/>
            <a:r>
              <a:rPr lang="en-US" b="0" dirty="0"/>
              <a:t>Contech</a:t>
            </a:r>
          </a:p>
        </p:txBody>
      </p:sp>
    </p:spTree>
    <p:extLst>
      <p:ext uri="{BB962C8B-B14F-4D97-AF65-F5344CB8AC3E}">
        <p14:creationId xmlns:p14="http://schemas.microsoft.com/office/powerpoint/2010/main" val="1996909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Amdahl’s Law Revisited</a:t>
            </a:r>
          </a:p>
        </p:txBody>
      </p:sp>
      <p:sp>
        <p:nvSpPr>
          <p:cNvPr id="3" name="Content Placeholder 2"/>
          <p:cNvSpPr>
            <a:spLocks noGrp="1"/>
          </p:cNvSpPr>
          <p:nvPr>
            <p:ph idx="1"/>
          </p:nvPr>
        </p:nvSpPr>
        <p:spPr/>
        <p:txBody>
          <a:bodyPr>
            <a:normAutofit/>
          </a:bodyPr>
          <a:lstStyle/>
          <a:p>
            <a:r>
              <a:rPr lang="en-US"/>
              <a:t>1- s </a:t>
            </a:r>
            <a:r>
              <a:rPr lang="en-US" dirty="0"/>
              <a:t>– a component of the program</a:t>
            </a:r>
          </a:p>
          <a:p>
            <a:r>
              <a:rPr lang="en-US" dirty="0"/>
              <a:t>p – speedup of that component</a:t>
            </a:r>
          </a:p>
          <a:p>
            <a:pPr marL="0" indent="0">
              <a:buNone/>
            </a:pPr>
            <a:endParaRPr lang="en-US" dirty="0"/>
          </a:p>
          <a:p>
            <a:r>
              <a:rPr lang="en-US" dirty="0"/>
              <a:t>The more time something takes</a:t>
            </a:r>
          </a:p>
          <a:p>
            <a:pPr lvl="1"/>
            <a:r>
              <a:rPr lang="en-US" dirty="0"/>
              <a:t>The more speedup small improvements make</a:t>
            </a:r>
          </a:p>
          <a:p>
            <a:endParaRPr lang="en-US" dirty="0"/>
          </a:p>
          <a:p>
            <a:r>
              <a:rPr lang="en-US" dirty="0"/>
              <a:t>Concentrate program optimization on:</a:t>
            </a:r>
          </a:p>
          <a:p>
            <a:pPr lvl="1"/>
            <a:r>
              <a:rPr lang="en-US" dirty="0"/>
              <a:t>Hot code</a:t>
            </a:r>
          </a:p>
          <a:p>
            <a:pPr lvl="1"/>
            <a:r>
              <a:rPr lang="en-US" dirty="0"/>
              <a:t>Common cases</a:t>
            </a:r>
          </a:p>
        </p:txBody>
      </p:sp>
      <p:pic>
        <p:nvPicPr>
          <p:cNvPr id="4" name="Picture 3"/>
          <p:cNvPicPr>
            <a:picLocks noChangeAspect="1"/>
          </p:cNvPicPr>
          <p:nvPr/>
        </p:nvPicPr>
        <p:blipFill>
          <a:blip r:embed="rId2"/>
          <a:stretch>
            <a:fillRect/>
          </a:stretch>
        </p:blipFill>
        <p:spPr>
          <a:xfrm>
            <a:off x="6093258" y="1406910"/>
            <a:ext cx="2819400" cy="1657350"/>
          </a:xfrm>
          <a:prstGeom prst="rect">
            <a:avLst/>
          </a:prstGeom>
        </p:spPr>
      </p:pic>
    </p:spTree>
    <p:extLst>
      <p:ext uri="{BB962C8B-B14F-4D97-AF65-F5344CB8AC3E}">
        <p14:creationId xmlns:p14="http://schemas.microsoft.com/office/powerpoint/2010/main" val="2173888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GProf</a:t>
            </a:r>
            <a:endParaRPr lang="en-US" dirty="0"/>
          </a:p>
        </p:txBody>
      </p:sp>
      <p:sp>
        <p:nvSpPr>
          <p:cNvPr id="3" name="Content Placeholder 2"/>
          <p:cNvSpPr>
            <a:spLocks noGrp="1"/>
          </p:cNvSpPr>
          <p:nvPr>
            <p:ph idx="1"/>
          </p:nvPr>
        </p:nvSpPr>
        <p:spPr/>
        <p:txBody>
          <a:bodyPr/>
          <a:lstStyle/>
          <a:p>
            <a:r>
              <a:rPr lang="en-US" dirty="0"/>
              <a:t>Enabled with “-</a:t>
            </a:r>
            <a:r>
              <a:rPr lang="en-US" dirty="0" err="1"/>
              <a:t>pg</a:t>
            </a:r>
            <a:r>
              <a:rPr lang="en-US" dirty="0"/>
              <a:t>” compiler flag</a:t>
            </a:r>
          </a:p>
          <a:p>
            <a:r>
              <a:rPr lang="en-US" dirty="0"/>
              <a:t>Places a call into every function</a:t>
            </a:r>
          </a:p>
          <a:p>
            <a:pPr lvl="1"/>
            <a:r>
              <a:rPr lang="en-US" dirty="0"/>
              <a:t>Calls record the call graph</a:t>
            </a:r>
          </a:p>
          <a:p>
            <a:pPr lvl="1"/>
            <a:r>
              <a:rPr lang="en-US" dirty="0"/>
              <a:t>Calls record time elapsed</a:t>
            </a:r>
          </a:p>
          <a:p>
            <a:pPr lvl="1"/>
            <a:endParaRPr lang="en-US" dirty="0"/>
          </a:p>
          <a:p>
            <a:r>
              <a:rPr lang="en-US" dirty="0"/>
              <a:t>Run the program.</a:t>
            </a:r>
          </a:p>
          <a:p>
            <a:r>
              <a:rPr lang="en-US" dirty="0"/>
              <a:t>Run </a:t>
            </a:r>
            <a:r>
              <a:rPr lang="en-US" dirty="0" err="1"/>
              <a:t>gprof</a:t>
            </a:r>
            <a:r>
              <a:rPr lang="en-US" dirty="0"/>
              <a:t> &lt;</a:t>
            </a:r>
            <a:r>
              <a:rPr lang="en-US" dirty="0" err="1"/>
              <a:t>prog</a:t>
            </a:r>
            <a:r>
              <a:rPr lang="en-US" dirty="0"/>
              <a:t> name&gt;</a:t>
            </a:r>
          </a:p>
        </p:txBody>
      </p:sp>
    </p:spTree>
    <p:extLst>
      <p:ext uri="{BB962C8B-B14F-4D97-AF65-F5344CB8AC3E}">
        <p14:creationId xmlns:p14="http://schemas.microsoft.com/office/powerpoint/2010/main" val="1527971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GProf</a:t>
            </a:r>
            <a:r>
              <a:rPr lang="en-US" dirty="0"/>
              <a:t> </a:t>
            </a:r>
            <a:r>
              <a:rPr lang="en-US" dirty="0" err="1"/>
              <a:t>cont</a:t>
            </a:r>
            <a:endParaRPr lang="en-US" dirty="0"/>
          </a:p>
        </p:txBody>
      </p:sp>
      <p:sp>
        <p:nvSpPr>
          <p:cNvPr id="3" name="Content Placeholder 2"/>
          <p:cNvSpPr>
            <a:spLocks noGrp="1"/>
          </p:cNvSpPr>
          <p:nvPr>
            <p:ph idx="1"/>
          </p:nvPr>
        </p:nvSpPr>
        <p:spPr/>
        <p:txBody>
          <a:bodyPr/>
          <a:lstStyle/>
          <a:p>
            <a:r>
              <a:rPr lang="en-US" dirty="0"/>
              <a:t>Output shows both the total time in each function</a:t>
            </a:r>
          </a:p>
          <a:p>
            <a:pPr lvl="1"/>
            <a:r>
              <a:rPr lang="en-US" dirty="0"/>
              <a:t>And cumulative time in calling trees</a:t>
            </a:r>
          </a:p>
          <a:p>
            <a:pPr lvl="1"/>
            <a:endParaRPr lang="en-US" dirty="0"/>
          </a:p>
          <a:p>
            <a:r>
              <a:rPr lang="en-US" dirty="0"/>
              <a:t>Can be useful with large call graphs</a:t>
            </a:r>
          </a:p>
          <a:p>
            <a:endParaRPr lang="en-US" dirty="0"/>
          </a:p>
          <a:p>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paraGraph</a:t>
            </a: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pagerank</a:t>
            </a:r>
            <a:r>
              <a:rPr lang="en-US" sz="2000" dirty="0">
                <a:latin typeface="Courier New" panose="02070309020205020404" pitchFamily="49" charset="0"/>
                <a:cs typeface="Courier New" panose="02070309020205020404" pitchFamily="49" charset="0"/>
              </a:rPr>
              <a:t> -t 8 -r soc-pokec_30m.graph</a:t>
            </a:r>
          </a:p>
          <a:p>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gprof</a:t>
            </a:r>
            <a:endParaRPr lang="en-US" dirty="0">
              <a:latin typeface="Courier New" panose="02070309020205020404" pitchFamily="49" charset="0"/>
              <a:cs typeface="Courier New" panose="02070309020205020404" pitchFamily="49" charset="0"/>
            </a:endParaRPr>
          </a:p>
        </p:txBody>
      </p:sp>
      <p:sp>
        <p:nvSpPr>
          <p:cNvPr id="4" name="TextBox 3"/>
          <p:cNvSpPr txBox="1"/>
          <p:nvPr/>
        </p:nvSpPr>
        <p:spPr>
          <a:xfrm>
            <a:off x="76218" y="4954310"/>
            <a:ext cx="8991564" cy="1600438"/>
          </a:xfrm>
          <a:prstGeom prst="rect">
            <a:avLst/>
          </a:prstGeom>
          <a:noFill/>
        </p:spPr>
        <p:txBody>
          <a:bodyPr wrap="none" rtlCol="0">
            <a:spAutoFit/>
          </a:bodyPr>
          <a:lstStyle/>
          <a:p>
            <a:pPr algn="l"/>
            <a:r>
              <a:rPr lang="en-US" sz="1400" dirty="0">
                <a:latin typeface="Courier New" panose="02070309020205020404" pitchFamily="49" charset="0"/>
                <a:cs typeface="Courier New" panose="02070309020205020404" pitchFamily="49" charset="0"/>
              </a:rPr>
              <a:t> %   cumulative   self              </a:t>
            </a:r>
            <a:r>
              <a:rPr lang="en-US" sz="1400" dirty="0" err="1">
                <a:latin typeface="Courier New" panose="02070309020205020404" pitchFamily="49" charset="0"/>
                <a:cs typeface="Courier New" panose="02070309020205020404" pitchFamily="49" charset="0"/>
              </a:rPr>
              <a:t>self</a:t>
            </a:r>
            <a:r>
              <a:rPr lang="en-US" sz="1400" dirty="0">
                <a:latin typeface="Courier New" panose="02070309020205020404" pitchFamily="49" charset="0"/>
                <a:cs typeface="Courier New" panose="02070309020205020404" pitchFamily="49" charset="0"/>
              </a:rPr>
              <a:t>     total</a:t>
            </a:r>
          </a:p>
          <a:p>
            <a:pPr algn="l"/>
            <a:r>
              <a:rPr lang="en-US" sz="1400" dirty="0">
                <a:latin typeface="Courier New" panose="02070309020205020404" pitchFamily="49" charset="0"/>
                <a:cs typeface="Courier New" panose="02070309020205020404" pitchFamily="49" charset="0"/>
              </a:rPr>
              <a:t> time   seconds   </a:t>
            </a:r>
            <a:r>
              <a:rPr lang="en-US" sz="1400" dirty="0" err="1">
                <a:latin typeface="Courier New" panose="02070309020205020404" pitchFamily="49" charset="0"/>
                <a:cs typeface="Courier New" panose="02070309020205020404" pitchFamily="49" charset="0"/>
              </a:rPr>
              <a:t>seconds</a:t>
            </a:r>
            <a:r>
              <a:rPr lang="en-US" sz="1400" dirty="0">
                <a:latin typeface="Courier New" panose="02070309020205020404" pitchFamily="49" charset="0"/>
                <a:cs typeface="Courier New" panose="02070309020205020404" pitchFamily="49" charset="0"/>
              </a:rPr>
              <a:t>    calls  </a:t>
            </a:r>
            <a:r>
              <a:rPr lang="en-US" sz="1400" dirty="0" err="1">
                <a:latin typeface="Courier New" panose="02070309020205020404" pitchFamily="49" charset="0"/>
                <a:cs typeface="Courier New" panose="02070309020205020404" pitchFamily="49" charset="0"/>
              </a:rPr>
              <a:t>ms</a:t>
            </a:r>
            <a:r>
              <a:rPr lang="en-US" sz="1400" dirty="0">
                <a:latin typeface="Courier New" panose="02070309020205020404" pitchFamily="49" charset="0"/>
                <a:cs typeface="Courier New" panose="02070309020205020404" pitchFamily="49" charset="0"/>
              </a:rPr>
              <a:t>/call  </a:t>
            </a:r>
            <a:r>
              <a:rPr lang="en-US" sz="1400" dirty="0" err="1">
                <a:latin typeface="Courier New" panose="02070309020205020404" pitchFamily="49" charset="0"/>
                <a:cs typeface="Courier New" panose="02070309020205020404" pitchFamily="49" charset="0"/>
              </a:rPr>
              <a:t>ms</a:t>
            </a:r>
            <a:r>
              <a:rPr lang="en-US" sz="1400" dirty="0">
                <a:latin typeface="Courier New" panose="02070309020205020404" pitchFamily="49" charset="0"/>
                <a:cs typeface="Courier New" panose="02070309020205020404" pitchFamily="49" charset="0"/>
              </a:rPr>
              <a:t>/call  name</a:t>
            </a:r>
          </a:p>
          <a:p>
            <a:pPr algn="l"/>
            <a:r>
              <a:rPr lang="en-US" sz="1400" dirty="0">
                <a:latin typeface="Courier New" panose="02070309020205020404" pitchFamily="49" charset="0"/>
                <a:cs typeface="Courier New" panose="02070309020205020404" pitchFamily="49" charset="0"/>
              </a:rPr>
              <a:t> 69.35      0.43     0.43        1   430.00   430.00  </a:t>
            </a:r>
            <a:r>
              <a:rPr lang="en-US" sz="1400" dirty="0" err="1">
                <a:latin typeface="Courier New" panose="02070309020205020404" pitchFamily="49" charset="0"/>
                <a:cs typeface="Courier New" panose="02070309020205020404" pitchFamily="49" charset="0"/>
              </a:rPr>
              <a:t>build_incoming_edges</a:t>
            </a:r>
            <a:r>
              <a:rPr lang="en-US" sz="1400" dirty="0">
                <a:latin typeface="Courier New" panose="02070309020205020404" pitchFamily="49" charset="0"/>
                <a:cs typeface="Courier New" panose="02070309020205020404" pitchFamily="49" charset="0"/>
              </a:rPr>
              <a:t>(graph*)</a:t>
            </a:r>
          </a:p>
          <a:p>
            <a:pPr algn="l"/>
            <a:r>
              <a:rPr lang="en-US" sz="1400" dirty="0">
                <a:latin typeface="Courier New" panose="02070309020205020404" pitchFamily="49" charset="0"/>
                <a:cs typeface="Courier New" panose="02070309020205020404" pitchFamily="49" charset="0"/>
              </a:rPr>
              <a:t> 30.65      0.62     0.19       18    10.56    10.56  </a:t>
            </a:r>
            <a:r>
              <a:rPr lang="en-US" sz="1400" dirty="0" err="1">
                <a:latin typeface="Courier New" panose="02070309020205020404" pitchFamily="49" charset="0"/>
                <a:cs typeface="Courier New" panose="02070309020205020404" pitchFamily="49" charset="0"/>
              </a:rPr>
              <a:t>pagerank</a:t>
            </a:r>
            <a:r>
              <a:rPr lang="en-US" sz="1400" dirty="0">
                <a:latin typeface="Courier New" panose="02070309020205020404" pitchFamily="49" charset="0"/>
                <a:cs typeface="Courier New" panose="02070309020205020404" pitchFamily="49" charset="0"/>
              </a:rPr>
              <a:t>(graph*, ...)</a:t>
            </a:r>
          </a:p>
          <a:p>
            <a:pPr algn="l"/>
            <a:r>
              <a:rPr lang="en-US" sz="1400" dirty="0">
                <a:latin typeface="Courier New" panose="02070309020205020404" pitchFamily="49" charset="0"/>
                <a:cs typeface="Courier New" panose="02070309020205020404" pitchFamily="49" charset="0"/>
              </a:rPr>
              <a:t>  0.00      0.62     0.00  1632803     0.00     0.00  </a:t>
            </a:r>
            <a:r>
              <a:rPr lang="en-US" sz="1400" dirty="0" err="1">
                <a:latin typeface="Courier New" panose="02070309020205020404" pitchFamily="49" charset="0"/>
                <a:cs typeface="Courier New" panose="02070309020205020404" pitchFamily="49" charset="0"/>
              </a:rPr>
              <a:t>addVertex</a:t>
            </a:r>
            <a:r>
              <a:rPr lang="en-US" sz="14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VertexSet</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int</a:t>
            </a:r>
            <a:r>
              <a:rPr lang="en-US" sz="1400" dirty="0">
                <a:latin typeface="Courier New" panose="02070309020205020404" pitchFamily="49" charset="0"/>
                <a:cs typeface="Courier New" panose="02070309020205020404" pitchFamily="49" charset="0"/>
              </a:rPr>
              <a:t>)</a:t>
            </a:r>
          </a:p>
          <a:p>
            <a:pPr algn="l"/>
            <a:r>
              <a:rPr lang="en-US" sz="1400" dirty="0">
                <a:latin typeface="Courier New" panose="02070309020205020404" pitchFamily="49" charset="0"/>
                <a:cs typeface="Courier New" panose="02070309020205020404" pitchFamily="49" charset="0"/>
              </a:rPr>
              <a:t>  0.00      0.62     0.00        7     0.00     0.00  </a:t>
            </a:r>
            <a:r>
              <a:rPr lang="en-US" sz="1400" dirty="0" err="1">
                <a:latin typeface="Courier New" panose="02070309020205020404" pitchFamily="49" charset="0"/>
                <a:cs typeface="Courier New" panose="02070309020205020404" pitchFamily="49" charset="0"/>
              </a:rPr>
              <a:t>newVertexSet</a:t>
            </a:r>
            <a:r>
              <a:rPr lang="en-US" sz="1400" dirty="0">
                <a:latin typeface="Courier New" panose="02070309020205020404" pitchFamily="49" charset="0"/>
                <a:cs typeface="Courier New" panose="02070309020205020404" pitchFamily="49" charset="0"/>
              </a:rPr>
              <a:t>(T, </a:t>
            </a:r>
            <a:r>
              <a:rPr lang="en-US" sz="1400" dirty="0" err="1">
                <a:latin typeface="Courier New" panose="02070309020205020404" pitchFamily="49" charset="0"/>
                <a:cs typeface="Courier New" panose="02070309020205020404" pitchFamily="49" charset="0"/>
              </a:rPr>
              <a:t>int</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int</a:t>
            </a:r>
            <a:r>
              <a:rPr lang="en-US" sz="1400" dirty="0">
                <a:latin typeface="Courier New" panose="02070309020205020404" pitchFamily="49" charset="0"/>
                <a:cs typeface="Courier New" panose="02070309020205020404" pitchFamily="49" charset="0"/>
              </a:rPr>
              <a:t>)</a:t>
            </a:r>
          </a:p>
          <a:p>
            <a:pPr algn="l"/>
            <a:r>
              <a:rPr lang="en-US" sz="1400" dirty="0">
                <a:latin typeface="Courier New" panose="02070309020205020404" pitchFamily="49" charset="0"/>
                <a:cs typeface="Courier New" panose="02070309020205020404" pitchFamily="49" charset="0"/>
              </a:rPr>
              <a:t>  0.00      0.62     0.00        7     0.00     0.00  </a:t>
            </a:r>
            <a:r>
              <a:rPr lang="en-US" sz="1400" dirty="0" err="1">
                <a:latin typeface="Courier New" panose="02070309020205020404" pitchFamily="49" charset="0"/>
                <a:cs typeface="Courier New" panose="02070309020205020404" pitchFamily="49" charset="0"/>
              </a:rPr>
              <a:t>freeVertexSet</a:t>
            </a:r>
            <a:r>
              <a:rPr lang="en-US" sz="14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VertexSet</a:t>
            </a:r>
            <a:r>
              <a:rPr lang="en-US" sz="14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315952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a:t>
            </a:r>
          </a:p>
        </p:txBody>
      </p:sp>
      <p:sp>
        <p:nvSpPr>
          <p:cNvPr id="3" name="Content Placeholder 2"/>
          <p:cNvSpPr>
            <a:spLocks noGrp="1"/>
          </p:cNvSpPr>
          <p:nvPr>
            <p:ph idx="1"/>
          </p:nvPr>
        </p:nvSpPr>
        <p:spPr/>
        <p:txBody>
          <a:bodyPr>
            <a:normAutofit/>
          </a:bodyPr>
          <a:lstStyle/>
          <a:p>
            <a:r>
              <a:rPr lang="en-US" dirty="0"/>
              <a:t>Modern architectures expose performance counters</a:t>
            </a:r>
          </a:p>
          <a:p>
            <a:pPr lvl="1"/>
            <a:r>
              <a:rPr lang="en-US" dirty="0"/>
              <a:t>Cache misses, branch </a:t>
            </a:r>
            <a:r>
              <a:rPr lang="en-US" dirty="0" err="1"/>
              <a:t>mispredicts</a:t>
            </a:r>
            <a:r>
              <a:rPr lang="en-US" dirty="0"/>
              <a:t>, IPC, </a:t>
            </a:r>
            <a:r>
              <a:rPr lang="en-US" dirty="0" err="1"/>
              <a:t>etc</a:t>
            </a:r>
            <a:endParaRPr lang="en-US" dirty="0"/>
          </a:p>
          <a:p>
            <a:pPr lvl="1"/>
            <a:endParaRPr lang="en-US" dirty="0"/>
          </a:p>
          <a:p>
            <a:r>
              <a:rPr lang="en-US" dirty="0"/>
              <a:t>Perf tool provides easy access to these counters</a:t>
            </a:r>
          </a:p>
          <a:p>
            <a:pPr lvl="1"/>
            <a:r>
              <a:rPr lang="en-US" dirty="0"/>
              <a:t>perf list – list counters available on the system</a:t>
            </a:r>
          </a:p>
          <a:p>
            <a:pPr lvl="1"/>
            <a:r>
              <a:rPr lang="en-US" dirty="0"/>
              <a:t>perf stat – count the total events</a:t>
            </a:r>
          </a:p>
          <a:p>
            <a:pPr lvl="1"/>
            <a:r>
              <a:rPr lang="en-US" dirty="0"/>
              <a:t>perf record – profile using one event</a:t>
            </a:r>
          </a:p>
          <a:p>
            <a:pPr lvl="1"/>
            <a:r>
              <a:rPr lang="en-US" dirty="0"/>
              <a:t>perf report – Browse results of perf record</a:t>
            </a:r>
          </a:p>
          <a:p>
            <a:endParaRPr lang="en-US" dirty="0"/>
          </a:p>
          <a:p>
            <a:r>
              <a:rPr lang="en-US" dirty="0"/>
              <a:t>Perf is present on GHC machines tested</a:t>
            </a:r>
          </a:p>
        </p:txBody>
      </p:sp>
    </p:spTree>
    <p:extLst>
      <p:ext uri="{BB962C8B-B14F-4D97-AF65-F5344CB8AC3E}">
        <p14:creationId xmlns:p14="http://schemas.microsoft.com/office/powerpoint/2010/main" val="264110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 stat</a:t>
            </a:r>
          </a:p>
        </p:txBody>
      </p:sp>
      <p:sp>
        <p:nvSpPr>
          <p:cNvPr id="3" name="Content Placeholder 2"/>
          <p:cNvSpPr>
            <a:spLocks noGrp="1"/>
          </p:cNvSpPr>
          <p:nvPr>
            <p:ph idx="1"/>
          </p:nvPr>
        </p:nvSpPr>
        <p:spPr/>
        <p:txBody>
          <a:bodyPr/>
          <a:lstStyle/>
          <a:p>
            <a:r>
              <a:rPr lang="en-US" dirty="0"/>
              <a:t>Can be run with specific events or a general suite</a:t>
            </a:r>
          </a:p>
          <a:p>
            <a:endParaRPr lang="en-US" dirty="0"/>
          </a:p>
          <a:p>
            <a:r>
              <a:rPr lang="en-US" dirty="0"/>
              <a:t>perf stat [-e …] app</a:t>
            </a:r>
          </a:p>
          <a:p>
            <a:pPr lvl="1"/>
            <a:r>
              <a:rPr lang="en-US" dirty="0"/>
              <a:t>Many counters come in pairs, each needs a separate -e</a:t>
            </a:r>
          </a:p>
          <a:p>
            <a:pPr lvl="2"/>
            <a:r>
              <a:rPr lang="en-US" dirty="0"/>
              <a:t>cycles, instructions</a:t>
            </a:r>
          </a:p>
          <a:p>
            <a:pPr lvl="2"/>
            <a:r>
              <a:rPr lang="en-US" dirty="0"/>
              <a:t>branches, branch-misses</a:t>
            </a:r>
          </a:p>
          <a:p>
            <a:pPr lvl="2"/>
            <a:r>
              <a:rPr lang="en-US" dirty="0"/>
              <a:t>cache-references, cache-misses</a:t>
            </a:r>
          </a:p>
          <a:p>
            <a:pPr lvl="2"/>
            <a:r>
              <a:rPr lang="en-US" dirty="0"/>
              <a:t>stalled-cycles-frontend</a:t>
            </a:r>
          </a:p>
          <a:p>
            <a:pPr lvl="2"/>
            <a:r>
              <a:rPr lang="en-US" dirty="0"/>
              <a:t>stalled-cycles-backend</a:t>
            </a:r>
          </a:p>
          <a:p>
            <a:pPr lvl="1"/>
            <a:r>
              <a:rPr lang="en-US" dirty="0"/>
              <a:t>Processors can only enable ~4 counters, else it must multiplex</a:t>
            </a:r>
          </a:p>
        </p:txBody>
      </p:sp>
    </p:spTree>
    <p:extLst>
      <p:ext uri="{BB962C8B-B14F-4D97-AF65-F5344CB8AC3E}">
        <p14:creationId xmlns:p14="http://schemas.microsoft.com/office/powerpoint/2010/main" val="3408992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 stat (default) output</a:t>
            </a:r>
          </a:p>
        </p:txBody>
      </p:sp>
      <p:sp>
        <p:nvSpPr>
          <p:cNvPr id="3" name="Content Placeholder 2"/>
          <p:cNvSpPr>
            <a:spLocks noGrp="1"/>
          </p:cNvSpPr>
          <p:nvPr>
            <p:ph idx="1"/>
          </p:nvPr>
        </p:nvSpPr>
        <p:spPr/>
        <p:txBody>
          <a:bodyPr>
            <a:noAutofit/>
          </a:bodyPr>
          <a:lstStyle/>
          <a:p>
            <a:pPr marL="0" indent="0">
              <a:buNone/>
            </a:pPr>
            <a:r>
              <a:rPr lang="en-US" sz="1100" b="1" dirty="0">
                <a:latin typeface="Courier New" panose="02070309020205020404" pitchFamily="49" charset="0"/>
                <a:cs typeface="Courier New" panose="02070309020205020404" pitchFamily="49" charset="0"/>
              </a:rPr>
              <a:t>./</a:t>
            </a:r>
            <a:r>
              <a:rPr lang="en-US" sz="1100" b="1" dirty="0" err="1">
                <a:latin typeface="Courier New" panose="02070309020205020404" pitchFamily="49" charset="0"/>
                <a:cs typeface="Courier New" panose="02070309020205020404" pitchFamily="49" charset="0"/>
              </a:rPr>
              <a:t>paraGraph</a:t>
            </a:r>
            <a:r>
              <a:rPr lang="en-US" sz="1100" b="1" dirty="0">
                <a:latin typeface="Courier New" panose="02070309020205020404" pitchFamily="49" charset="0"/>
                <a:cs typeface="Courier New" panose="02070309020205020404" pitchFamily="49" charset="0"/>
              </a:rPr>
              <a:t> -t 8 -r </a:t>
            </a:r>
            <a:r>
              <a:rPr lang="en-US" sz="1100" b="1" dirty="0" err="1">
                <a:latin typeface="Courier New" panose="02070309020205020404" pitchFamily="49" charset="0"/>
                <a:cs typeface="Courier New" panose="02070309020205020404" pitchFamily="49" charset="0"/>
              </a:rPr>
              <a:t>pagerank</a:t>
            </a:r>
            <a:r>
              <a:rPr lang="en-US" sz="1100" b="1" dirty="0">
                <a:latin typeface="Courier New" panose="02070309020205020404" pitchFamily="49" charset="0"/>
                <a:cs typeface="Courier New" panose="02070309020205020404" pitchFamily="49" charset="0"/>
              </a:rPr>
              <a:t> /</a:t>
            </a:r>
            <a:r>
              <a:rPr lang="en-US" sz="1100" b="1" dirty="0" err="1">
                <a:latin typeface="Courier New" panose="02070309020205020404" pitchFamily="49" charset="0"/>
                <a:cs typeface="Courier New" panose="02070309020205020404" pitchFamily="49" charset="0"/>
              </a:rPr>
              <a:t>afs</a:t>
            </a:r>
            <a:r>
              <a:rPr lang="en-US" sz="1100" b="1" dirty="0">
                <a:latin typeface="Courier New" panose="02070309020205020404" pitchFamily="49" charset="0"/>
                <a:cs typeface="Courier New" panose="02070309020205020404" pitchFamily="49" charset="0"/>
              </a:rPr>
              <a:t>/</a:t>
            </a:r>
            <a:r>
              <a:rPr lang="en-US" sz="1100" b="1" dirty="0" err="1">
                <a:latin typeface="Courier New" panose="02070309020205020404" pitchFamily="49" charset="0"/>
                <a:cs typeface="Courier New" panose="02070309020205020404" pitchFamily="49" charset="0"/>
              </a:rPr>
              <a:t>cs</a:t>
            </a:r>
            <a:r>
              <a:rPr lang="en-US" sz="1100" b="1" dirty="0">
                <a:latin typeface="Courier New" panose="02070309020205020404" pitchFamily="49" charset="0"/>
                <a:cs typeface="Courier New" panose="02070309020205020404" pitchFamily="49" charset="0"/>
              </a:rPr>
              <a:t>/academic/class/15418-s16/public/asst3_graphs/soc-pokec_30m.graph':</a:t>
            </a:r>
          </a:p>
          <a:p>
            <a:pPr marL="0" indent="0">
              <a:buNone/>
            </a:pPr>
            <a:endParaRPr lang="en-US" sz="1100" b="1" dirty="0">
              <a:latin typeface="Courier New" panose="02070309020205020404" pitchFamily="49" charset="0"/>
              <a:cs typeface="Courier New" panose="02070309020205020404" pitchFamily="49" charset="0"/>
            </a:endParaRPr>
          </a:p>
          <a:p>
            <a:pPr marL="0" indent="0">
              <a:buNone/>
            </a:pPr>
            <a:r>
              <a:rPr lang="en-US" sz="1100" b="1" dirty="0">
                <a:latin typeface="Courier New" panose="02070309020205020404" pitchFamily="49" charset="0"/>
                <a:cs typeface="Courier New" panose="02070309020205020404" pitchFamily="49" charset="0"/>
              </a:rPr>
              <a:t>  2366.633970      task-clock (</a:t>
            </a:r>
            <a:r>
              <a:rPr lang="en-US" sz="1100" b="1" dirty="0" err="1">
                <a:latin typeface="Courier New" panose="02070309020205020404" pitchFamily="49" charset="0"/>
                <a:cs typeface="Courier New" panose="02070309020205020404" pitchFamily="49" charset="0"/>
              </a:rPr>
              <a:t>msec</a:t>
            </a:r>
            <a:r>
              <a:rPr lang="en-US" sz="1100" b="1" dirty="0">
                <a:latin typeface="Courier New" panose="02070309020205020404" pitchFamily="49" charset="0"/>
                <a:cs typeface="Courier New" panose="02070309020205020404" pitchFamily="49" charset="0"/>
              </a:rPr>
              <a:t>)         #    1.758 CPUs utilized      </a:t>
            </a:r>
          </a:p>
          <a:p>
            <a:pPr marL="0" indent="0">
              <a:buNone/>
            </a:pPr>
            <a:r>
              <a:rPr lang="en-US" sz="1100" b="1" dirty="0">
                <a:latin typeface="Courier New" panose="02070309020205020404" pitchFamily="49" charset="0"/>
                <a:cs typeface="Courier New" panose="02070309020205020404" pitchFamily="49" charset="0"/>
              </a:rPr>
              <a:t>          109      context-switches          #    0.046 K/sec              </a:t>
            </a:r>
          </a:p>
          <a:p>
            <a:pPr marL="0" indent="0">
              <a:buNone/>
            </a:pPr>
            <a:r>
              <a:rPr lang="en-US" sz="1100" b="1" dirty="0">
                <a:latin typeface="Courier New" panose="02070309020205020404" pitchFamily="49" charset="0"/>
                <a:cs typeface="Courier New" panose="02070309020205020404" pitchFamily="49" charset="0"/>
              </a:rPr>
              <a:t>            9      </a:t>
            </a:r>
            <a:r>
              <a:rPr lang="en-US" sz="1100" b="1" dirty="0" err="1">
                <a:latin typeface="Courier New" panose="02070309020205020404" pitchFamily="49" charset="0"/>
                <a:cs typeface="Courier New" panose="02070309020205020404" pitchFamily="49" charset="0"/>
              </a:rPr>
              <a:t>cpu</a:t>
            </a:r>
            <a:r>
              <a:rPr lang="en-US" sz="1100" b="1" dirty="0">
                <a:latin typeface="Courier New" panose="02070309020205020404" pitchFamily="49" charset="0"/>
                <a:cs typeface="Courier New" panose="02070309020205020404" pitchFamily="49" charset="0"/>
              </a:rPr>
              <a:t>-migrations            #    0.004 K/sec              </a:t>
            </a:r>
          </a:p>
          <a:p>
            <a:pPr marL="0" indent="0">
              <a:buNone/>
            </a:pPr>
            <a:r>
              <a:rPr lang="en-US" sz="1100" b="1" dirty="0">
                <a:latin typeface="Courier New" panose="02070309020205020404" pitchFamily="49" charset="0"/>
                <a:cs typeface="Courier New" panose="02070309020205020404" pitchFamily="49" charset="0"/>
              </a:rPr>
              <a:t>        6,168      page-faults               #    0.003 M/sec              </a:t>
            </a:r>
          </a:p>
          <a:p>
            <a:pPr marL="0" indent="0">
              <a:buNone/>
            </a:pPr>
            <a:r>
              <a:rPr lang="en-US" sz="1100" b="1" dirty="0">
                <a:latin typeface="Courier New" panose="02070309020205020404" pitchFamily="49" charset="0"/>
                <a:cs typeface="Courier New" panose="02070309020205020404" pitchFamily="49" charset="0"/>
              </a:rPr>
              <a:t>7,513,900,068      cycles                    #    3.175 GHz                   (83.23%)</a:t>
            </a:r>
          </a:p>
          <a:p>
            <a:pPr marL="0" indent="0">
              <a:buNone/>
            </a:pPr>
            <a:r>
              <a:rPr lang="en-US" sz="1100" b="1" dirty="0">
                <a:latin typeface="Courier New" panose="02070309020205020404" pitchFamily="49" charset="0"/>
                <a:cs typeface="Courier New" panose="02070309020205020404" pitchFamily="49" charset="0"/>
              </a:rPr>
              <a:t>6,327,732,886      stalled-cycles-frontend   #   84.21% frontend cycles idle  (83.42%)</a:t>
            </a:r>
          </a:p>
          <a:p>
            <a:pPr marL="0" indent="0">
              <a:buNone/>
            </a:pPr>
            <a:r>
              <a:rPr lang="en-US" sz="1100" b="1" dirty="0">
                <a:latin typeface="Courier New" panose="02070309020205020404" pitchFamily="49" charset="0"/>
                <a:cs typeface="Courier New" panose="02070309020205020404" pitchFamily="49" charset="0"/>
              </a:rPr>
              <a:t>4,019,403,839      stalled-cycles-backend    #   53.49% backend  cycles idle  (66.86%)</a:t>
            </a:r>
          </a:p>
          <a:p>
            <a:pPr marL="0" indent="0">
              <a:buNone/>
            </a:pPr>
            <a:r>
              <a:rPr lang="en-US" sz="1100" b="1" dirty="0">
                <a:latin typeface="Courier New" panose="02070309020205020404" pitchFamily="49" charset="0"/>
                <a:cs typeface="Courier New" panose="02070309020205020404" pitchFamily="49" charset="0"/>
              </a:rPr>
              <a:t>3,222,030,372      instructions              #    0.43  </a:t>
            </a:r>
            <a:r>
              <a:rPr lang="en-US" sz="1100" b="1" dirty="0" err="1">
                <a:latin typeface="Courier New" panose="02070309020205020404" pitchFamily="49" charset="0"/>
                <a:cs typeface="Courier New" panose="02070309020205020404" pitchFamily="49" charset="0"/>
              </a:rPr>
              <a:t>insns</a:t>
            </a:r>
            <a:r>
              <a:rPr lang="en-US" sz="1100" b="1" dirty="0">
                <a:latin typeface="Courier New" panose="02070309020205020404" pitchFamily="49" charset="0"/>
                <a:cs typeface="Courier New" panose="02070309020205020404" pitchFamily="49" charset="0"/>
              </a:rPr>
              <a:t> per cycle    </a:t>
            </a:r>
          </a:p>
          <a:p>
            <a:pPr marL="0" indent="0">
              <a:buNone/>
            </a:pPr>
            <a:r>
              <a:rPr lang="en-US" sz="1100" b="1" dirty="0">
                <a:latin typeface="Courier New" panose="02070309020205020404" pitchFamily="49" charset="0"/>
                <a:cs typeface="Courier New" panose="02070309020205020404" pitchFamily="49" charset="0"/>
              </a:rPr>
              <a:t>                                             #    1.96  stalled cycles per </a:t>
            </a:r>
            <a:r>
              <a:rPr lang="en-US" sz="1100" b="1" dirty="0" err="1">
                <a:latin typeface="Courier New" panose="02070309020205020404" pitchFamily="49" charset="0"/>
                <a:cs typeface="Courier New" panose="02070309020205020404" pitchFamily="49" charset="0"/>
              </a:rPr>
              <a:t>insn</a:t>
            </a:r>
            <a:r>
              <a:rPr lang="en-US" sz="1100" b="1" dirty="0">
                <a:latin typeface="Courier New" panose="02070309020205020404" pitchFamily="49" charset="0"/>
                <a:cs typeface="Courier New" panose="02070309020205020404" pitchFamily="49" charset="0"/>
              </a:rPr>
              <a:t> (83.43%)</a:t>
            </a:r>
          </a:p>
          <a:p>
            <a:pPr marL="0" indent="0">
              <a:buNone/>
            </a:pPr>
            <a:r>
              <a:rPr lang="en-US" sz="1100" b="1" dirty="0">
                <a:latin typeface="Courier New" panose="02070309020205020404" pitchFamily="49" charset="0"/>
                <a:cs typeface="Courier New" panose="02070309020205020404" pitchFamily="49" charset="0"/>
              </a:rPr>
              <a:t>  457,170,532      branches                  #  193.173 M/sec                 (83.30%)</a:t>
            </a:r>
          </a:p>
          <a:p>
            <a:pPr marL="0" indent="0">
              <a:buNone/>
            </a:pPr>
            <a:r>
              <a:rPr lang="en-US" sz="1100" b="1" dirty="0">
                <a:latin typeface="Courier New" panose="02070309020205020404" pitchFamily="49" charset="0"/>
                <a:cs typeface="Courier New" panose="02070309020205020404" pitchFamily="49" charset="0"/>
              </a:rPr>
              <a:t>   12,354,902      branch-misses             #    2.70% of all branches       (83.24%)</a:t>
            </a:r>
          </a:p>
        </p:txBody>
      </p:sp>
      <p:sp>
        <p:nvSpPr>
          <p:cNvPr id="4" name="TextBox 3"/>
          <p:cNvSpPr txBox="1"/>
          <p:nvPr/>
        </p:nvSpPr>
        <p:spPr>
          <a:xfrm>
            <a:off x="2555454" y="5788679"/>
            <a:ext cx="4033092" cy="523220"/>
          </a:xfrm>
          <a:prstGeom prst="rect">
            <a:avLst/>
          </a:prstGeom>
          <a:noFill/>
        </p:spPr>
        <p:txBody>
          <a:bodyPr wrap="none" rtlCol="0">
            <a:spAutoFit/>
          </a:bodyPr>
          <a:lstStyle/>
          <a:p>
            <a:r>
              <a:rPr lang="en-US" sz="2800" dirty="0"/>
              <a:t>So what is the bottleneck?</a:t>
            </a:r>
          </a:p>
        </p:txBody>
      </p:sp>
    </p:spTree>
    <p:extLst>
      <p:ext uri="{BB962C8B-B14F-4D97-AF65-F5344CB8AC3E}">
        <p14:creationId xmlns:p14="http://schemas.microsoft.com/office/powerpoint/2010/main" val="3345533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perf stat</a:t>
            </a:r>
          </a:p>
        </p:txBody>
      </p:sp>
      <p:sp>
        <p:nvSpPr>
          <p:cNvPr id="3" name="Content Placeholder 2"/>
          <p:cNvSpPr>
            <a:spLocks noGrp="1"/>
          </p:cNvSpPr>
          <p:nvPr>
            <p:ph idx="1"/>
          </p:nvPr>
        </p:nvSpPr>
        <p:spPr/>
        <p:txBody>
          <a:bodyPr/>
          <a:lstStyle/>
          <a:p>
            <a:r>
              <a:rPr lang="en-US" dirty="0"/>
              <a:t>Maybe memory is a bottleneck.</a:t>
            </a:r>
          </a:p>
          <a:p>
            <a:endParaRPr lang="en-US" dirty="0"/>
          </a:p>
          <a:p>
            <a:pPr marL="0" indent="0">
              <a:buNone/>
            </a:pPr>
            <a:r>
              <a:rPr lang="en-US" sz="1600" dirty="0">
                <a:latin typeface="Courier New" panose="02070309020205020404" pitchFamily="49" charset="0"/>
                <a:cs typeface="Courier New" panose="02070309020205020404" pitchFamily="49" charset="0"/>
              </a:rPr>
              <a:t>201,493,787    cache-references                                        </a:t>
            </a:r>
          </a:p>
          <a:p>
            <a:pPr marL="0" indent="0">
              <a:buNone/>
            </a:pPr>
            <a:r>
              <a:rPr lang="en-US" sz="1600" dirty="0">
                <a:latin typeface="Courier New" panose="02070309020205020404" pitchFamily="49" charset="0"/>
                <a:cs typeface="Courier New" panose="02070309020205020404" pitchFamily="49" charset="0"/>
              </a:rPr>
              <a:t> 49,347,882    cache-misses     #   24.491 % of all cache refs</a:t>
            </a:r>
          </a:p>
          <a:p>
            <a:endParaRPr lang="en-US" dirty="0"/>
          </a:p>
          <a:p>
            <a:r>
              <a:rPr lang="en-US" dirty="0"/>
              <a:t>24% misses, that’s not good.</a:t>
            </a:r>
          </a:p>
          <a:p>
            <a:endParaRPr lang="en-US" dirty="0"/>
          </a:p>
          <a:p>
            <a:r>
              <a:rPr lang="en-US" dirty="0"/>
              <a:t>But what should we do?</a:t>
            </a:r>
          </a:p>
        </p:txBody>
      </p:sp>
    </p:spTree>
    <p:extLst>
      <p:ext uri="{BB962C8B-B14F-4D97-AF65-F5344CB8AC3E}">
        <p14:creationId xmlns:p14="http://schemas.microsoft.com/office/powerpoint/2010/main" val="2730905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 record</a:t>
            </a:r>
          </a:p>
        </p:txBody>
      </p:sp>
      <p:sp>
        <p:nvSpPr>
          <p:cNvPr id="3" name="Content Placeholder 2"/>
          <p:cNvSpPr>
            <a:spLocks noGrp="1"/>
          </p:cNvSpPr>
          <p:nvPr>
            <p:ph idx="1"/>
          </p:nvPr>
        </p:nvSpPr>
        <p:spPr/>
        <p:txBody>
          <a:bodyPr>
            <a:normAutofit/>
          </a:bodyPr>
          <a:lstStyle/>
          <a:p>
            <a:r>
              <a:rPr lang="en-US" dirty="0"/>
              <a:t>Pick an event (or use the default cycles)</a:t>
            </a:r>
          </a:p>
          <a:p>
            <a:endParaRPr lang="en-US" dirty="0"/>
          </a:p>
          <a:p>
            <a:r>
              <a:rPr lang="en-US" dirty="0"/>
              <a:t>When the event’s counter overflows</a:t>
            </a:r>
          </a:p>
          <a:p>
            <a:pPr lvl="1"/>
            <a:r>
              <a:rPr lang="en-US" dirty="0"/>
              <a:t>The processor sends an interrupt</a:t>
            </a:r>
          </a:p>
          <a:p>
            <a:pPr lvl="1"/>
            <a:r>
              <a:rPr lang="en-US" dirty="0"/>
              <a:t>The kernel records where (PC value) of the program</a:t>
            </a:r>
          </a:p>
          <a:p>
            <a:pPr lvl="1"/>
            <a:endParaRPr lang="en-US" dirty="0"/>
          </a:p>
          <a:p>
            <a:r>
              <a:rPr lang="en-US" dirty="0"/>
              <a:t>NOTE: counters update in funny, </a:t>
            </a:r>
            <a:r>
              <a:rPr lang="en-US" dirty="0" err="1"/>
              <a:t>microarchitectural</a:t>
            </a:r>
            <a:r>
              <a:rPr lang="en-US" dirty="0"/>
              <a:t> ways so intuition may be required</a:t>
            </a:r>
          </a:p>
          <a:p>
            <a:pPr marL="0" indent="0">
              <a:buNone/>
            </a:pPr>
            <a:r>
              <a:rPr lang="en-US" dirty="0"/>
              <a:t>“</a:t>
            </a:r>
            <a:r>
              <a:rPr lang="en-US" sz="1800" dirty="0"/>
              <a:t>Because of latency in the microarchitecture between the generation of events and the generation of interrupts on overflow, it is sometimes difficult to generate an interrupt close to an event that caused it.”</a:t>
            </a:r>
          </a:p>
        </p:txBody>
      </p:sp>
    </p:spTree>
    <p:extLst>
      <p:ext uri="{BB962C8B-B14F-4D97-AF65-F5344CB8AC3E}">
        <p14:creationId xmlns:p14="http://schemas.microsoft.com/office/powerpoint/2010/main" val="356839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 cache misses</a:t>
            </a:r>
          </a:p>
        </p:txBody>
      </p:sp>
      <p:sp>
        <p:nvSpPr>
          <p:cNvPr id="3" name="Content Placeholder 2"/>
          <p:cNvSpPr>
            <a:spLocks noGrp="1"/>
          </p:cNvSpPr>
          <p:nvPr>
            <p:ph idx="1"/>
          </p:nvPr>
        </p:nvSpPr>
        <p:spPr/>
        <p:txBody>
          <a:bodyPr>
            <a:normAutofit/>
          </a:bodyPr>
          <a:lstStyle/>
          <a:p>
            <a:r>
              <a:rPr lang="en-US" dirty="0"/>
              <a:t>Are cache misses the problem?</a:t>
            </a:r>
          </a:p>
          <a:p>
            <a:pPr lvl="1"/>
            <a:r>
              <a:rPr lang="en-US" dirty="0"/>
              <a:t>Sort of.</a:t>
            </a:r>
          </a:p>
          <a:p>
            <a:pPr marL="0" indent="0">
              <a:buNone/>
            </a:pPr>
            <a:r>
              <a:rPr lang="en-US" sz="1600" dirty="0">
                <a:latin typeface="Courier New" panose="02070309020205020404" pitchFamily="49" charset="0"/>
                <a:cs typeface="Courier New" panose="02070309020205020404" pitchFamily="49" charset="0"/>
              </a:rPr>
              <a:t>Samples: 11K of event 'cache-misses', Event count (approx.): 181771931</a:t>
            </a:r>
          </a:p>
          <a:p>
            <a:pPr marL="0" indent="0">
              <a:buNone/>
            </a:pPr>
            <a:r>
              <a:rPr lang="en-US" sz="1600" dirty="0">
                <a:latin typeface="Courier New" panose="02070309020205020404" pitchFamily="49" charset="0"/>
                <a:cs typeface="Courier New" panose="02070309020205020404" pitchFamily="49" charset="0"/>
              </a:rPr>
              <a:t>Overhead  Command    Shared Object        Symbol</a:t>
            </a:r>
          </a:p>
          <a:p>
            <a:pPr marL="0" indent="0">
              <a:buNone/>
            </a:pPr>
            <a:r>
              <a:rPr lang="en-US" sz="1600" dirty="0">
                <a:latin typeface="Courier New" panose="02070309020205020404" pitchFamily="49" charset="0"/>
                <a:cs typeface="Courier New" panose="02070309020205020404" pitchFamily="49" charset="0"/>
              </a:rPr>
              <a:t>  47.18%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edgeMapS</a:t>
            </a:r>
            <a:r>
              <a:rPr lang="en-US" sz="1600" dirty="0">
                <a:latin typeface="Courier New" panose="02070309020205020404" pitchFamily="49" charset="0"/>
                <a:cs typeface="Courier New" panose="02070309020205020404" pitchFamily="49" charset="0"/>
              </a:rPr>
              <a:t>&lt;State&lt;float&gt; &gt;</a:t>
            </a:r>
          </a:p>
          <a:p>
            <a:pPr marL="0" indent="0">
              <a:buNone/>
            </a:pPr>
            <a:r>
              <a:rPr lang="en-US" sz="1600" dirty="0">
                <a:latin typeface="Courier New" panose="02070309020205020404" pitchFamily="49" charset="0"/>
                <a:cs typeface="Courier New" panose="02070309020205020404" pitchFamily="49" charset="0"/>
              </a:rPr>
              <a:t>  46.84%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build_incoming_edges</a:t>
            </a:r>
            <a:endParaRPr lang="en-US" sz="1600" dirty="0">
              <a:latin typeface="Courier New" panose="02070309020205020404" pitchFamily="49" charset="0"/>
              <a:cs typeface="Courier New" panose="02070309020205020404" pitchFamily="49" charset="0"/>
            </a:endParaRPr>
          </a:p>
          <a:p>
            <a:pPr marL="0" indent="0">
              <a:buNone/>
            </a:pPr>
            <a:r>
              <a:rPr lang="en-US" sz="1600" dirty="0">
                <a:latin typeface="Courier New" panose="02070309020205020404" pitchFamily="49" charset="0"/>
                <a:cs typeface="Courier New" panose="02070309020205020404" pitchFamily="49" charset="0"/>
              </a:rPr>
              <a:t>   2.70%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[unknown]      [k] 0xffffffff813b2537</a:t>
            </a:r>
          </a:p>
          <a:p>
            <a:pPr marL="0" indent="0">
              <a:buNone/>
            </a:pPr>
            <a:r>
              <a:rPr lang="en-US" sz="1600" dirty="0">
                <a:latin typeface="Courier New" panose="02070309020205020404" pitchFamily="49" charset="0"/>
                <a:cs typeface="Courier New" panose="02070309020205020404" pitchFamily="49" charset="0"/>
              </a:rPr>
              <a:t>   1.37%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[unknown]      [k] 0xffffffff813b2915</a:t>
            </a:r>
          </a:p>
          <a:p>
            <a:endParaRPr lang="en-US" dirty="0"/>
          </a:p>
        </p:txBody>
      </p:sp>
    </p:spTree>
    <p:extLst>
      <p:ext uri="{BB962C8B-B14F-4D97-AF65-F5344CB8AC3E}">
        <p14:creationId xmlns:p14="http://schemas.microsoft.com/office/powerpoint/2010/main" val="495672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a:t>
            </a:r>
          </a:p>
        </p:txBody>
      </p:sp>
      <p:sp>
        <p:nvSpPr>
          <p:cNvPr id="3" name="Content Placeholder 2"/>
          <p:cNvSpPr>
            <a:spLocks noGrp="1"/>
          </p:cNvSpPr>
          <p:nvPr>
            <p:ph idx="1"/>
          </p:nvPr>
        </p:nvSpPr>
        <p:spPr/>
        <p:txBody>
          <a:bodyPr/>
          <a:lstStyle/>
          <a:p>
            <a:r>
              <a:rPr lang="en-US" dirty="0"/>
              <a:t>Student walks into office hours and says, “My code is slow / uses lots of memory / is SIGKILLED.  I implemented X, Y, and Z.  Are those good?  What should I do next?”</a:t>
            </a:r>
          </a:p>
          <a:p>
            <a:endParaRPr lang="en-US" dirty="0"/>
          </a:p>
          <a:p>
            <a:r>
              <a:rPr lang="en-US" dirty="0"/>
              <a:t>It depends.</a:t>
            </a:r>
          </a:p>
        </p:txBody>
      </p:sp>
    </p:spTree>
    <p:extLst>
      <p:ext uri="{BB962C8B-B14F-4D97-AF65-F5344CB8AC3E}">
        <p14:creationId xmlns:p14="http://schemas.microsoft.com/office/powerpoint/2010/main" val="2666153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 report cycles</a:t>
            </a:r>
          </a:p>
        </p:txBody>
      </p:sp>
      <p:sp>
        <p:nvSpPr>
          <p:cNvPr id="3" name="Content Placeholder 2"/>
          <p:cNvSpPr>
            <a:spLocks noGrp="1"/>
          </p:cNvSpPr>
          <p:nvPr>
            <p:ph idx="1"/>
          </p:nvPr>
        </p:nvSpPr>
        <p:spPr/>
        <p:txBody>
          <a:bodyPr>
            <a:normAutofit/>
          </a:bodyPr>
          <a:lstStyle/>
          <a:p>
            <a:r>
              <a:rPr lang="en-US" dirty="0"/>
              <a:t>perf report shows analysis from record</a:t>
            </a:r>
          </a:p>
          <a:p>
            <a:pPr lvl="1"/>
            <a:r>
              <a:rPr lang="en-US" dirty="0" err="1"/>
              <a:t>Commandline</a:t>
            </a:r>
            <a:r>
              <a:rPr lang="en-US" dirty="0"/>
              <a:t> interactive interface</a:t>
            </a:r>
          </a:p>
          <a:p>
            <a:pPr marL="0" indent="0">
              <a:buNone/>
            </a:pPr>
            <a:r>
              <a:rPr lang="en-US" sz="1400" dirty="0">
                <a:latin typeface="Courier New" panose="02070309020205020404" pitchFamily="49" charset="0"/>
                <a:cs typeface="Courier New" panose="02070309020205020404" pitchFamily="49" charset="0"/>
              </a:rPr>
              <a:t>Samples: 13K of event 'cycles', Event count (approx.): 11108635969</a:t>
            </a:r>
          </a:p>
          <a:p>
            <a:pPr marL="0" indent="0">
              <a:buNone/>
            </a:pPr>
            <a:r>
              <a:rPr lang="en-US" sz="1400" dirty="0">
                <a:latin typeface="Courier New" panose="02070309020205020404" pitchFamily="49" charset="0"/>
                <a:cs typeface="Courier New" panose="02070309020205020404" pitchFamily="49" charset="0"/>
              </a:rPr>
              <a:t>Overhead  Command    Shared Object                 Symbol</a:t>
            </a:r>
          </a:p>
          <a:p>
            <a:pPr marL="0" indent="0">
              <a:buNone/>
            </a:pPr>
            <a:r>
              <a:rPr lang="en-US" sz="1400" dirty="0">
                <a:latin typeface="Courier New" panose="02070309020205020404" pitchFamily="49" charset="0"/>
                <a:cs typeface="Courier New" panose="02070309020205020404" pitchFamily="49" charset="0"/>
              </a:rPr>
              <a:t>  65.93%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 </a:t>
            </a:r>
            <a:r>
              <a:rPr lang="en-US" sz="1400" dirty="0" err="1">
                <a:latin typeface="Courier New" panose="02070309020205020404" pitchFamily="49" charset="0"/>
                <a:cs typeface="Courier New" panose="02070309020205020404" pitchFamily="49" charset="0"/>
              </a:rPr>
              <a:t>edgeMapS</a:t>
            </a:r>
            <a:r>
              <a:rPr lang="en-US" sz="1400" dirty="0">
                <a:latin typeface="Courier New" panose="02070309020205020404" pitchFamily="49" charset="0"/>
                <a:cs typeface="Courier New" panose="02070309020205020404" pitchFamily="49" charset="0"/>
              </a:rPr>
              <a:t>&lt;State&lt;float&gt; &gt;</a:t>
            </a:r>
          </a:p>
          <a:p>
            <a:pPr marL="0" indent="0">
              <a:buNone/>
            </a:pPr>
            <a:r>
              <a:rPr lang="en-US" sz="1400" dirty="0">
                <a:latin typeface="Courier New" panose="02070309020205020404" pitchFamily="49" charset="0"/>
                <a:cs typeface="Courier New" panose="02070309020205020404" pitchFamily="49" charset="0"/>
              </a:rPr>
              <a:t>  27.66%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 </a:t>
            </a:r>
            <a:r>
              <a:rPr lang="en-US" sz="1400" dirty="0" err="1">
                <a:latin typeface="Courier New" panose="02070309020205020404" pitchFamily="49" charset="0"/>
                <a:cs typeface="Courier New" panose="02070309020205020404" pitchFamily="49" charset="0"/>
              </a:rPr>
              <a:t>build_incoming_edges</a:t>
            </a:r>
            <a:endParaRPr lang="en-US" sz="1400" dirty="0">
              <a:latin typeface="Courier New" panose="02070309020205020404" pitchFamily="49" charset="0"/>
              <a:cs typeface="Courier New" panose="02070309020205020404" pitchFamily="49" charset="0"/>
            </a:endParaRPr>
          </a:p>
          <a:p>
            <a:pPr marL="0" indent="0">
              <a:buNone/>
            </a:pPr>
            <a:r>
              <a:rPr lang="en-US" sz="1400" dirty="0">
                <a:latin typeface="Courier New" panose="02070309020205020404" pitchFamily="49" charset="0"/>
                <a:cs typeface="Courier New" panose="02070309020205020404" pitchFamily="49" charset="0"/>
              </a:rPr>
              <a:t>   1.85%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 </a:t>
            </a:r>
            <a:r>
              <a:rPr lang="en-US" sz="1400" dirty="0" err="1">
                <a:latin typeface="Courier New" panose="02070309020205020404" pitchFamily="49" charset="0"/>
                <a:cs typeface="Courier New" panose="02070309020205020404" pitchFamily="49" charset="0"/>
              </a:rPr>
              <a:t>vertexMap</a:t>
            </a:r>
            <a:r>
              <a:rPr lang="en-US" sz="1400" dirty="0">
                <a:latin typeface="Courier New" panose="02070309020205020404" pitchFamily="49" charset="0"/>
                <a:cs typeface="Courier New" panose="02070309020205020404" pitchFamily="49" charset="0"/>
              </a:rPr>
              <a:t>&lt;Local&lt;float&gt; &gt;</a:t>
            </a:r>
          </a:p>
          <a:p>
            <a:pPr marL="0" indent="0">
              <a:buNone/>
            </a:pPr>
            <a:r>
              <a:rPr lang="en-US" sz="1400" dirty="0">
                <a:latin typeface="Courier New" panose="02070309020205020404" pitchFamily="49" charset="0"/>
                <a:cs typeface="Courier New" panose="02070309020205020404" pitchFamily="49" charset="0"/>
              </a:rPr>
              <a:t>   1.02%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kernel.kallsyms</a:t>
            </a:r>
            <a:r>
              <a:rPr lang="en-US" sz="1400" dirty="0">
                <a:latin typeface="Courier New" panose="02070309020205020404" pitchFamily="49" charset="0"/>
                <a:cs typeface="Courier New" panose="02070309020205020404" pitchFamily="49" charset="0"/>
              </a:rPr>
              <a:t>]      [k] </a:t>
            </a:r>
            <a:r>
              <a:rPr lang="en-US" sz="1400" dirty="0" err="1">
                <a:latin typeface="Courier New" panose="02070309020205020404" pitchFamily="49" charset="0"/>
                <a:cs typeface="Courier New" panose="02070309020205020404" pitchFamily="49" charset="0"/>
              </a:rPr>
              <a:t>clear_page_c</a:t>
            </a:r>
            <a:endParaRPr lang="en-US" sz="1400" dirty="0">
              <a:latin typeface="Courier New" panose="02070309020205020404" pitchFamily="49" charset="0"/>
              <a:cs typeface="Courier New" panose="02070309020205020404" pitchFamily="49" charset="0"/>
            </a:endParaRPr>
          </a:p>
          <a:p>
            <a:pPr marL="0" indent="0">
              <a:buNone/>
            </a:pPr>
            <a:r>
              <a:rPr lang="en-US" sz="1400" dirty="0">
                <a:latin typeface="Courier New" panose="02070309020205020404" pitchFamily="49" charset="0"/>
                <a:cs typeface="Courier New" panose="02070309020205020404" pitchFamily="49" charset="0"/>
              </a:rPr>
              <a:t>   0.88%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 </a:t>
            </a:r>
            <a:r>
              <a:rPr lang="en-US" sz="1400" dirty="0" err="1">
                <a:latin typeface="Courier New" panose="02070309020205020404" pitchFamily="49" charset="0"/>
                <a:cs typeface="Courier New" panose="02070309020205020404" pitchFamily="49" charset="0"/>
              </a:rPr>
              <a:t>addVertex</a:t>
            </a:r>
            <a:endParaRPr lang="en-US" sz="1400" dirty="0">
              <a:latin typeface="Courier New" panose="02070309020205020404" pitchFamily="49" charset="0"/>
              <a:cs typeface="Courier New" panose="02070309020205020404" pitchFamily="49" charset="0"/>
            </a:endParaRPr>
          </a:p>
          <a:p>
            <a:pPr marL="0" indent="0">
              <a:buNone/>
            </a:pPr>
            <a:r>
              <a:rPr lang="en-US" sz="1400" dirty="0">
                <a:latin typeface="Courier New" panose="02070309020205020404" pitchFamily="49" charset="0"/>
                <a:cs typeface="Courier New" panose="02070309020205020404" pitchFamily="49" charset="0"/>
              </a:rPr>
              <a:t>   0.60%  </a:t>
            </a:r>
            <a:r>
              <a:rPr lang="en-US" sz="1400" dirty="0" err="1">
                <a:latin typeface="Courier New" panose="02070309020205020404" pitchFamily="49" charset="0"/>
                <a:cs typeface="Courier New" panose="02070309020205020404" pitchFamily="49" charset="0"/>
              </a:rPr>
              <a:t>paraGraph</a:t>
            </a:r>
            <a:r>
              <a:rPr lang="en-US" sz="1400" dirty="0">
                <a:latin typeface="Courier New" panose="02070309020205020404" pitchFamily="49" charset="0"/>
                <a:cs typeface="Courier New" panose="02070309020205020404" pitchFamily="49" charset="0"/>
              </a:rPr>
              <a:t>  [</a:t>
            </a:r>
            <a:r>
              <a:rPr lang="en-US" sz="1400" dirty="0" err="1">
                <a:latin typeface="Courier New" panose="02070309020205020404" pitchFamily="49" charset="0"/>
                <a:cs typeface="Courier New" panose="02070309020205020404" pitchFamily="49" charset="0"/>
              </a:rPr>
              <a:t>kernel.kallsyms</a:t>
            </a:r>
            <a:r>
              <a:rPr lang="en-US" sz="1400" dirty="0">
                <a:latin typeface="Courier New" panose="02070309020205020404" pitchFamily="49" charset="0"/>
                <a:cs typeface="Courier New" panose="02070309020205020404" pitchFamily="49" charset="0"/>
              </a:rPr>
              <a:t>]      [k] </a:t>
            </a:r>
            <a:r>
              <a:rPr lang="en-US" sz="1400" dirty="0" err="1">
                <a:latin typeface="Courier New" panose="02070309020205020404" pitchFamily="49" charset="0"/>
                <a:cs typeface="Courier New" panose="02070309020205020404" pitchFamily="49" charset="0"/>
              </a:rPr>
              <a:t>copy_user_generic_string</a:t>
            </a:r>
            <a:endParaRPr lang="en-US" sz="1400" dirty="0">
              <a:latin typeface="Courier New" panose="02070309020205020404" pitchFamily="49" charset="0"/>
              <a:cs typeface="Courier New" panose="02070309020205020404" pitchFamily="49" charset="0"/>
            </a:endParaRPr>
          </a:p>
          <a:p>
            <a:endParaRPr lang="en-US" dirty="0"/>
          </a:p>
          <a:p>
            <a:r>
              <a:rPr lang="en-US" dirty="0"/>
              <a:t>Over 25% of program time is in creating the graph</a:t>
            </a:r>
          </a:p>
          <a:p>
            <a:pPr lvl="1"/>
            <a:r>
              <a:rPr lang="en-US" dirty="0"/>
              <a:t>This also skews the perf stats</a:t>
            </a:r>
          </a:p>
        </p:txBody>
      </p:sp>
    </p:spTree>
    <p:extLst>
      <p:ext uri="{BB962C8B-B14F-4D97-AF65-F5344CB8AC3E}">
        <p14:creationId xmlns:p14="http://schemas.microsoft.com/office/powerpoint/2010/main" val="10866706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Deep dive</a:t>
            </a:r>
          </a:p>
        </p:txBody>
      </p:sp>
      <p:sp>
        <p:nvSpPr>
          <p:cNvPr id="3" name="Content Placeholder 2"/>
          <p:cNvSpPr>
            <a:spLocks noGrp="1"/>
          </p:cNvSpPr>
          <p:nvPr>
            <p:ph idx="1"/>
          </p:nvPr>
        </p:nvSpPr>
        <p:spPr/>
        <p:txBody>
          <a:bodyPr>
            <a:normAutofit fontScale="40000" lnSpcReduction="20000"/>
          </a:bodyPr>
          <a:lstStyle/>
          <a:p>
            <a:r>
              <a:rPr lang="en-US" sz="6200" dirty="0"/>
              <a:t>Selecting a function will display its assembly with function-local %</a:t>
            </a:r>
          </a:p>
          <a:p>
            <a:pPr marL="0" indent="0">
              <a:lnSpc>
                <a:spcPct val="110000"/>
              </a:lnSpc>
              <a:spcBef>
                <a:spcPts val="0"/>
              </a:spcBef>
              <a:buNone/>
            </a:pPr>
            <a:endParaRPr lang="en-US" sz="3600" dirty="0">
              <a:latin typeface="Courier New" panose="02070309020205020404" pitchFamily="49" charset="0"/>
              <a:cs typeface="Courier New" panose="02070309020205020404" pitchFamily="49" charset="0"/>
            </a:endParaRP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       bool update(Vertex s, Vertex d)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       {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         float add = </a:t>
            </a:r>
            <a:r>
              <a:rPr lang="en-US" sz="3600" dirty="0" err="1">
                <a:latin typeface="Courier New" panose="02070309020205020404" pitchFamily="49" charset="0"/>
                <a:cs typeface="Courier New" panose="02070309020205020404" pitchFamily="49" charset="0"/>
              </a:rPr>
              <a:t>pcurr</a:t>
            </a:r>
            <a:r>
              <a:rPr lang="en-US" sz="3600" dirty="0">
                <a:latin typeface="Courier New" panose="02070309020205020404" pitchFamily="49" charset="0"/>
                <a:cs typeface="Courier New" panose="02070309020205020404" pitchFamily="49" charset="0"/>
              </a:rPr>
              <a:t>[s] / </a:t>
            </a:r>
            <a:r>
              <a:rPr lang="en-US" sz="3600" dirty="0" err="1">
                <a:latin typeface="Courier New" panose="02070309020205020404" pitchFamily="49" charset="0"/>
                <a:cs typeface="Courier New" panose="02070309020205020404" pitchFamily="49" charset="0"/>
              </a:rPr>
              <a:t>outgoing_size</a:t>
            </a:r>
            <a:r>
              <a:rPr lang="en-US" sz="3600" dirty="0">
                <a:latin typeface="Courier New" panose="02070309020205020404" pitchFamily="49" charset="0"/>
                <a:cs typeface="Courier New" panose="02070309020205020404" pitchFamily="49" charset="0"/>
              </a:rPr>
              <a:t>(graph, s);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2.97 |       </a:t>
            </a:r>
            <a:r>
              <a:rPr lang="en-US" sz="3600" dirty="0" err="1">
                <a:latin typeface="Courier New" panose="02070309020205020404" pitchFamily="49" charset="0"/>
                <a:cs typeface="Courier New" panose="02070309020205020404" pitchFamily="49" charset="0"/>
              </a:rPr>
              <a:t>divss</a:t>
            </a:r>
            <a:r>
              <a:rPr lang="en-US" sz="3600" dirty="0">
                <a:latin typeface="Courier New" panose="02070309020205020404" pitchFamily="49" charset="0"/>
                <a:cs typeface="Courier New" panose="02070309020205020404" pitchFamily="49" charset="0"/>
              </a:rPr>
              <a:t>  %xmm1,%xmm0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5.22 |       </a:t>
            </a:r>
            <a:r>
              <a:rPr lang="en-US" sz="3600" dirty="0" err="1">
                <a:latin typeface="Courier New" panose="02070309020205020404" pitchFamily="49" charset="0"/>
                <a:cs typeface="Courier New" panose="02070309020205020404" pitchFamily="49" charset="0"/>
              </a:rPr>
              <a:t>jmp</a:t>
            </a:r>
            <a:r>
              <a:rPr lang="en-US" sz="3600" dirty="0">
                <a:latin typeface="Courier New" panose="02070309020205020404" pitchFamily="49" charset="0"/>
                <a:cs typeface="Courier New" panose="02070309020205020404" pitchFamily="49" charset="0"/>
              </a:rPr>
              <a:t>    162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       </a:t>
            </a:r>
            <a:r>
              <a:rPr lang="en-US" sz="3600" dirty="0" err="1">
                <a:latin typeface="Courier New" panose="02070309020205020404" pitchFamily="49" charset="0"/>
                <a:cs typeface="Courier New" panose="02070309020205020404" pitchFamily="49" charset="0"/>
              </a:rPr>
              <a:t>nop</a:t>
            </a:r>
            <a:r>
              <a:rPr lang="en-US" sz="36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|160:   </a:t>
            </a:r>
            <a:r>
              <a:rPr lang="en-US" sz="3600" dirty="0" err="1">
                <a:latin typeface="Courier New" panose="02070309020205020404" pitchFamily="49" charset="0"/>
                <a:cs typeface="Courier New" panose="02070309020205020404" pitchFamily="49" charset="0"/>
              </a:rPr>
              <a:t>mov</a:t>
            </a:r>
            <a:r>
              <a:rPr lang="en-US" sz="3600" dirty="0">
                <a:latin typeface="Courier New" panose="02070309020205020404" pitchFamily="49" charset="0"/>
                <a:cs typeface="Courier New" panose="02070309020205020404" pitchFamily="49" charset="0"/>
              </a:rPr>
              <a:t>    %</a:t>
            </a:r>
            <a:r>
              <a:rPr lang="en-US" sz="3600" dirty="0" err="1">
                <a:latin typeface="Courier New" panose="02070309020205020404" pitchFamily="49" charset="0"/>
                <a:cs typeface="Courier New" panose="02070309020205020404" pitchFamily="49" charset="0"/>
              </a:rPr>
              <a:t>eax</a:t>
            </a:r>
            <a:r>
              <a:rPr lang="en-US" sz="3600" dirty="0">
                <a:latin typeface="Courier New" panose="02070309020205020404" pitchFamily="49" charset="0"/>
                <a:cs typeface="Courier New" panose="02070309020205020404" pitchFamily="49" charset="0"/>
              </a:rPr>
              <a:t>,%</a:t>
            </a:r>
            <a:r>
              <a:rPr lang="en-US" sz="3600" dirty="0" err="1">
                <a:latin typeface="Courier New" panose="02070309020205020404" pitchFamily="49" charset="0"/>
                <a:cs typeface="Courier New" panose="02070309020205020404" pitchFamily="49" charset="0"/>
              </a:rPr>
              <a:t>edx</a:t>
            </a:r>
            <a:r>
              <a:rPr lang="en-US" sz="36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         #pragma </a:t>
            </a:r>
            <a:r>
              <a:rPr lang="en-US" sz="3600" dirty="0" err="1">
                <a:latin typeface="Courier New" panose="02070309020205020404" pitchFamily="49" charset="0"/>
                <a:cs typeface="Courier New" panose="02070309020205020404" pitchFamily="49" charset="0"/>
              </a:rPr>
              <a:t>omp</a:t>
            </a:r>
            <a:r>
              <a:rPr lang="en-US" sz="3600" dirty="0">
                <a:latin typeface="Courier New" panose="02070309020205020404" pitchFamily="49" charset="0"/>
                <a:cs typeface="Courier New" panose="02070309020205020404" pitchFamily="49" charset="0"/>
              </a:rPr>
              <a:t> atomic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         </a:t>
            </a:r>
            <a:r>
              <a:rPr lang="en-US" sz="3600" dirty="0" err="1">
                <a:latin typeface="Courier New" panose="02070309020205020404" pitchFamily="49" charset="0"/>
                <a:cs typeface="Courier New" panose="02070309020205020404" pitchFamily="49" charset="0"/>
              </a:rPr>
              <a:t>pnext</a:t>
            </a:r>
            <a:r>
              <a:rPr lang="en-US" sz="3600" dirty="0">
                <a:latin typeface="Courier New" panose="02070309020205020404" pitchFamily="49" charset="0"/>
                <a:cs typeface="Courier New" panose="02070309020205020404" pitchFamily="49" charset="0"/>
              </a:rPr>
              <a:t>[d] += add;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0.16 |162:   </a:t>
            </a:r>
            <a:r>
              <a:rPr lang="en-US" sz="3600" dirty="0" err="1">
                <a:latin typeface="Courier New" panose="02070309020205020404" pitchFamily="49" charset="0"/>
                <a:cs typeface="Courier New" panose="02070309020205020404" pitchFamily="49" charset="0"/>
              </a:rPr>
              <a:t>mov</a:t>
            </a:r>
            <a:r>
              <a:rPr lang="en-US" sz="3600" dirty="0">
                <a:latin typeface="Courier New" panose="02070309020205020404" pitchFamily="49" charset="0"/>
                <a:cs typeface="Courier New" panose="02070309020205020404" pitchFamily="49" charset="0"/>
              </a:rPr>
              <a:t>    %edx,0x18(%</a:t>
            </a:r>
            <a:r>
              <a:rPr lang="en-US" sz="3600" dirty="0" err="1">
                <a:latin typeface="Courier New" panose="02070309020205020404" pitchFamily="49" charset="0"/>
                <a:cs typeface="Courier New" panose="02070309020205020404" pitchFamily="49" charset="0"/>
              </a:rPr>
              <a:t>rsp</a:t>
            </a:r>
            <a:r>
              <a:rPr lang="en-US" sz="36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1.28 |       </a:t>
            </a:r>
            <a:r>
              <a:rPr lang="en-US" sz="3600" dirty="0" err="1">
                <a:latin typeface="Courier New" panose="02070309020205020404" pitchFamily="49" charset="0"/>
                <a:cs typeface="Courier New" panose="02070309020205020404" pitchFamily="49" charset="0"/>
              </a:rPr>
              <a:t>mov</a:t>
            </a:r>
            <a:r>
              <a:rPr lang="en-US" sz="3600" dirty="0">
                <a:latin typeface="Courier New" panose="02070309020205020404" pitchFamily="49" charset="0"/>
                <a:cs typeface="Courier New" panose="02070309020205020404" pitchFamily="49" charset="0"/>
              </a:rPr>
              <a:t>    %</a:t>
            </a:r>
            <a:r>
              <a:rPr lang="en-US" sz="3600" dirty="0" err="1">
                <a:latin typeface="Courier New" panose="02070309020205020404" pitchFamily="49" charset="0"/>
                <a:cs typeface="Courier New" panose="02070309020205020404" pitchFamily="49" charset="0"/>
              </a:rPr>
              <a:t>edx</a:t>
            </a:r>
            <a:r>
              <a:rPr lang="en-US" sz="3600" dirty="0">
                <a:latin typeface="Courier New" panose="02070309020205020404" pitchFamily="49" charset="0"/>
                <a:cs typeface="Courier New" panose="02070309020205020404" pitchFamily="49" charset="0"/>
              </a:rPr>
              <a:t>,%</a:t>
            </a:r>
            <a:r>
              <a:rPr lang="en-US" sz="3600" dirty="0" err="1">
                <a:latin typeface="Courier New" panose="02070309020205020404" pitchFamily="49" charset="0"/>
                <a:cs typeface="Courier New" panose="02070309020205020404" pitchFamily="49" charset="0"/>
              </a:rPr>
              <a:t>eax</a:t>
            </a:r>
            <a:r>
              <a:rPr lang="en-US" sz="36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0.01 |       </a:t>
            </a:r>
            <a:r>
              <a:rPr lang="en-US" sz="3600" dirty="0" err="1">
                <a:latin typeface="Courier New" panose="02070309020205020404" pitchFamily="49" charset="0"/>
                <a:cs typeface="Courier New" panose="02070309020205020404" pitchFamily="49" charset="0"/>
              </a:rPr>
              <a:t>movss</a:t>
            </a:r>
            <a:r>
              <a:rPr lang="en-US" sz="3600" dirty="0">
                <a:latin typeface="Courier New" panose="02070309020205020404" pitchFamily="49" charset="0"/>
                <a:cs typeface="Courier New" panose="02070309020205020404" pitchFamily="49" charset="0"/>
              </a:rPr>
              <a:t>  0x18(%</a:t>
            </a:r>
            <a:r>
              <a:rPr lang="en-US" sz="3600" dirty="0" err="1">
                <a:latin typeface="Courier New" panose="02070309020205020404" pitchFamily="49" charset="0"/>
                <a:cs typeface="Courier New" panose="02070309020205020404" pitchFamily="49" charset="0"/>
              </a:rPr>
              <a:t>rsp</a:t>
            </a:r>
            <a:r>
              <a:rPr lang="en-US" sz="3600" dirty="0">
                <a:latin typeface="Courier New" panose="02070309020205020404" pitchFamily="49" charset="0"/>
                <a:cs typeface="Courier New" panose="02070309020205020404" pitchFamily="49" charset="0"/>
              </a:rPr>
              <a:t>),%xmm2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2.71 |       </a:t>
            </a:r>
            <a:r>
              <a:rPr lang="en-US" sz="3600" dirty="0" err="1">
                <a:latin typeface="Courier New" panose="02070309020205020404" pitchFamily="49" charset="0"/>
                <a:cs typeface="Courier New" panose="02070309020205020404" pitchFamily="49" charset="0"/>
              </a:rPr>
              <a:t>addss</a:t>
            </a:r>
            <a:r>
              <a:rPr lang="en-US" sz="3600" dirty="0">
                <a:latin typeface="Courier New" panose="02070309020205020404" pitchFamily="49" charset="0"/>
                <a:cs typeface="Courier New" panose="02070309020205020404" pitchFamily="49" charset="0"/>
              </a:rPr>
              <a:t>  %xmm0,%xmm2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4.63 |       </a:t>
            </a:r>
            <a:r>
              <a:rPr lang="en-US" sz="3600" dirty="0" err="1">
                <a:latin typeface="Courier New" panose="02070309020205020404" pitchFamily="49" charset="0"/>
                <a:cs typeface="Courier New" panose="02070309020205020404" pitchFamily="49" charset="0"/>
              </a:rPr>
              <a:t>movss</a:t>
            </a:r>
            <a:r>
              <a:rPr lang="en-US" sz="3600" dirty="0">
                <a:latin typeface="Courier New" panose="02070309020205020404" pitchFamily="49" charset="0"/>
                <a:cs typeface="Courier New" panose="02070309020205020404" pitchFamily="49" charset="0"/>
              </a:rPr>
              <a:t>  %xmm2,0x18(%</a:t>
            </a:r>
            <a:r>
              <a:rPr lang="en-US" sz="3600" dirty="0" err="1">
                <a:latin typeface="Courier New" panose="02070309020205020404" pitchFamily="49" charset="0"/>
                <a:cs typeface="Courier New" panose="02070309020205020404" pitchFamily="49" charset="0"/>
              </a:rPr>
              <a:t>rsp</a:t>
            </a:r>
            <a:r>
              <a:rPr lang="en-US" sz="36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1.16 |       </a:t>
            </a:r>
            <a:r>
              <a:rPr lang="en-US" sz="3600" dirty="0" err="1">
                <a:latin typeface="Courier New" panose="02070309020205020404" pitchFamily="49" charset="0"/>
                <a:cs typeface="Courier New" panose="02070309020205020404" pitchFamily="49" charset="0"/>
              </a:rPr>
              <a:t>mov</a:t>
            </a:r>
            <a:r>
              <a:rPr lang="en-US" sz="3600" dirty="0">
                <a:latin typeface="Courier New" panose="02070309020205020404" pitchFamily="49" charset="0"/>
                <a:cs typeface="Courier New" panose="02070309020205020404" pitchFamily="49" charset="0"/>
              </a:rPr>
              <a:t>    0x18(%</a:t>
            </a:r>
            <a:r>
              <a:rPr lang="en-US" sz="3600" dirty="0" err="1">
                <a:latin typeface="Courier New" panose="02070309020205020404" pitchFamily="49" charset="0"/>
                <a:cs typeface="Courier New" panose="02070309020205020404" pitchFamily="49" charset="0"/>
              </a:rPr>
              <a:t>rsp</a:t>
            </a:r>
            <a:r>
              <a:rPr lang="en-US" sz="3600" dirty="0">
                <a:latin typeface="Courier New" panose="02070309020205020404" pitchFamily="49" charset="0"/>
                <a:cs typeface="Courier New" panose="02070309020205020404" pitchFamily="49" charset="0"/>
              </a:rPr>
              <a:t>),%r15d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3.99 |       lock   </a:t>
            </a:r>
            <a:r>
              <a:rPr lang="en-US" sz="3600" dirty="0" err="1">
                <a:latin typeface="Courier New" panose="02070309020205020404" pitchFamily="49" charset="0"/>
                <a:cs typeface="Courier New" panose="02070309020205020404" pitchFamily="49" charset="0"/>
              </a:rPr>
              <a:t>cmpxchg</a:t>
            </a:r>
            <a:r>
              <a:rPr lang="en-US" sz="3600" dirty="0">
                <a:latin typeface="Courier New" panose="02070309020205020404" pitchFamily="49" charset="0"/>
                <a:cs typeface="Courier New" panose="02070309020205020404" pitchFamily="49" charset="0"/>
              </a:rPr>
              <a:t> %r15d,(%</a:t>
            </a:r>
            <a:r>
              <a:rPr lang="en-US" sz="3600" dirty="0" err="1">
                <a:latin typeface="Courier New" panose="02070309020205020404" pitchFamily="49" charset="0"/>
                <a:cs typeface="Courier New" panose="02070309020205020404" pitchFamily="49" charset="0"/>
              </a:rPr>
              <a:t>rcx</a:t>
            </a:r>
            <a:r>
              <a:rPr lang="en-US" sz="36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25.22 |       </a:t>
            </a:r>
            <a:r>
              <a:rPr lang="en-US" sz="3600" dirty="0" err="1">
                <a:latin typeface="Courier New" panose="02070309020205020404" pitchFamily="49" charset="0"/>
                <a:cs typeface="Courier New" panose="02070309020205020404" pitchFamily="49" charset="0"/>
              </a:rPr>
              <a:t>cmp</a:t>
            </a:r>
            <a:r>
              <a:rPr lang="en-US" sz="3600" dirty="0">
                <a:latin typeface="Courier New" panose="02070309020205020404" pitchFamily="49" charset="0"/>
                <a:cs typeface="Courier New" panose="02070309020205020404" pitchFamily="49" charset="0"/>
              </a:rPr>
              <a:t>    %</a:t>
            </a:r>
            <a:r>
              <a:rPr lang="en-US" sz="3600" dirty="0" err="1">
                <a:latin typeface="Courier New" panose="02070309020205020404" pitchFamily="49" charset="0"/>
                <a:cs typeface="Courier New" panose="02070309020205020404" pitchFamily="49" charset="0"/>
              </a:rPr>
              <a:t>eax</a:t>
            </a:r>
            <a:r>
              <a:rPr lang="en-US" sz="3600" dirty="0">
                <a:latin typeface="Courier New" panose="02070309020205020404" pitchFamily="49" charset="0"/>
                <a:cs typeface="Courier New" panose="02070309020205020404" pitchFamily="49" charset="0"/>
              </a:rPr>
              <a:t>,%</a:t>
            </a:r>
            <a:r>
              <a:rPr lang="en-US" sz="3600" dirty="0" err="1">
                <a:latin typeface="Courier New" panose="02070309020205020404" pitchFamily="49" charset="0"/>
                <a:cs typeface="Courier New" panose="02070309020205020404" pitchFamily="49" charset="0"/>
              </a:rPr>
              <a:t>edx</a:t>
            </a:r>
            <a:r>
              <a:rPr lang="en-US" sz="36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3600" dirty="0">
                <a:latin typeface="Courier New" panose="02070309020205020404" pitchFamily="49" charset="0"/>
                <a:cs typeface="Courier New" panose="02070309020205020404" pitchFamily="49" charset="0"/>
              </a:rPr>
              <a:t>       |       </a:t>
            </a:r>
            <a:r>
              <a:rPr lang="en-US" sz="3600" dirty="0" err="1">
                <a:latin typeface="Courier New" panose="02070309020205020404" pitchFamily="49" charset="0"/>
                <a:cs typeface="Courier New" panose="02070309020205020404" pitchFamily="49" charset="0"/>
              </a:rPr>
              <a:t>jne</a:t>
            </a:r>
            <a:r>
              <a:rPr lang="en-US" sz="3600" dirty="0">
                <a:latin typeface="Courier New" panose="02070309020205020404" pitchFamily="49" charset="0"/>
                <a:cs typeface="Courier New" panose="02070309020205020404" pitchFamily="49" charset="0"/>
              </a:rPr>
              <a:t>    160 </a:t>
            </a:r>
            <a:endParaRPr lang="en-US" dirty="0">
              <a:latin typeface="Courier New" panose="02070309020205020404" pitchFamily="49" charset="0"/>
              <a:cs typeface="Courier New" panose="02070309020205020404" pitchFamily="49" charset="0"/>
            </a:endParaRPr>
          </a:p>
        </p:txBody>
      </p:sp>
      <p:sp>
        <p:nvSpPr>
          <p:cNvPr id="4" name="TextBox 3"/>
          <p:cNvSpPr txBox="1"/>
          <p:nvPr/>
        </p:nvSpPr>
        <p:spPr>
          <a:xfrm>
            <a:off x="5081670" y="3718232"/>
            <a:ext cx="4062330" cy="1015663"/>
          </a:xfrm>
          <a:prstGeom prst="rect">
            <a:avLst/>
          </a:prstGeom>
          <a:noFill/>
        </p:spPr>
        <p:txBody>
          <a:bodyPr wrap="none" rtlCol="0">
            <a:spAutoFit/>
          </a:bodyPr>
          <a:lstStyle/>
          <a:p>
            <a:pPr marL="342900" indent="-342900">
              <a:buAutoNum type="arabicPeriod"/>
            </a:pPr>
            <a:r>
              <a:rPr lang="en-US" sz="2000" dirty="0"/>
              <a:t>OMP atomic -&gt; lock </a:t>
            </a:r>
            <a:r>
              <a:rPr lang="en-US" sz="2000" dirty="0" err="1"/>
              <a:t>cmpxchg</a:t>
            </a:r>
            <a:endParaRPr lang="en-US" sz="2000" dirty="0"/>
          </a:p>
          <a:p>
            <a:pPr marL="342900" indent="-342900">
              <a:buAutoNum type="arabicPeriod"/>
            </a:pPr>
            <a:r>
              <a:rPr lang="en-US" sz="2000" dirty="0"/>
              <a:t>This instruction is 25%*65% of </a:t>
            </a:r>
            <a:br>
              <a:rPr lang="en-US" sz="2000" dirty="0"/>
            </a:br>
            <a:r>
              <a:rPr lang="en-US" sz="2000" dirty="0"/>
              <a:t>  execution time</a:t>
            </a:r>
          </a:p>
        </p:txBody>
      </p:sp>
    </p:spTree>
    <p:extLst>
      <p:ext uri="{BB962C8B-B14F-4D97-AF65-F5344CB8AC3E}">
        <p14:creationId xmlns:p14="http://schemas.microsoft.com/office/powerpoint/2010/main" val="33702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Deep dive 2</a:t>
            </a:r>
          </a:p>
        </p:txBody>
      </p:sp>
      <p:sp>
        <p:nvSpPr>
          <p:cNvPr id="3" name="Content Placeholder 2"/>
          <p:cNvSpPr>
            <a:spLocks noGrp="1"/>
          </p:cNvSpPr>
          <p:nvPr>
            <p:ph idx="1"/>
          </p:nvPr>
        </p:nvSpPr>
        <p:spPr/>
        <p:txBody>
          <a:bodyPr>
            <a:normAutofit/>
          </a:bodyPr>
          <a:lstStyle/>
          <a:p>
            <a:r>
              <a:rPr lang="en-US" dirty="0" err="1"/>
              <a:t>kBFS</a:t>
            </a:r>
            <a:r>
              <a:rPr lang="en-US" dirty="0"/>
              <a:t> is really, really slow.  Why?</a:t>
            </a:r>
          </a:p>
          <a:p>
            <a:pPr marL="0" indent="0">
              <a:buNone/>
            </a:pPr>
            <a:r>
              <a:rPr lang="en-US" sz="1600" dirty="0">
                <a:latin typeface="Courier New" panose="02070309020205020404" pitchFamily="49" charset="0"/>
                <a:cs typeface="Courier New" panose="02070309020205020404" pitchFamily="49" charset="0"/>
              </a:rPr>
              <a:t>Samples: 48K of event 'cycles', Event count (approx.): 39218498652</a:t>
            </a:r>
          </a:p>
          <a:p>
            <a:pPr marL="0" indent="0">
              <a:buNone/>
            </a:pPr>
            <a:r>
              <a:rPr lang="en-US" sz="1600" dirty="0">
                <a:latin typeface="Courier New" panose="02070309020205020404" pitchFamily="49" charset="0"/>
                <a:cs typeface="Courier New" panose="02070309020205020404" pitchFamily="49" charset="0"/>
              </a:rPr>
              <a:t>Overhead  Command    Shared Object                 Symbol</a:t>
            </a:r>
          </a:p>
          <a:p>
            <a:pPr marL="0" indent="0">
              <a:buNone/>
            </a:pPr>
            <a:r>
              <a:rPr lang="en-US" sz="1600" dirty="0">
                <a:latin typeface="Courier New" panose="02070309020205020404" pitchFamily="49" charset="0"/>
                <a:cs typeface="Courier New" panose="02070309020205020404" pitchFamily="49" charset="0"/>
              </a:rPr>
              <a:t>  63.78%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edgeMapS</a:t>
            </a:r>
            <a:r>
              <a:rPr lang="en-US" sz="1600" dirty="0">
                <a:latin typeface="Courier New" panose="02070309020205020404" pitchFamily="49" charset="0"/>
                <a:cs typeface="Courier New" panose="02070309020205020404" pitchFamily="49" charset="0"/>
              </a:rPr>
              <a:t>&lt;</a:t>
            </a:r>
            <a:r>
              <a:rPr lang="en-US" sz="1600" dirty="0" err="1">
                <a:latin typeface="Courier New" panose="02070309020205020404" pitchFamily="49" charset="0"/>
                <a:cs typeface="Courier New" panose="02070309020205020404" pitchFamily="49" charset="0"/>
              </a:rPr>
              <a:t>RadiiUpdate</a:t>
            </a:r>
            <a:r>
              <a:rPr lang="en-US" sz="1600" dirty="0">
                <a:latin typeface="Courier New" panose="02070309020205020404" pitchFamily="49" charset="0"/>
                <a:cs typeface="Courier New" panose="02070309020205020404" pitchFamily="49" charset="0"/>
              </a:rPr>
              <a:t>&gt;</a:t>
            </a:r>
          </a:p>
          <a:p>
            <a:pPr marL="0" indent="0">
              <a:buNone/>
            </a:pPr>
            <a:r>
              <a:rPr lang="en-US" sz="1600" dirty="0">
                <a:latin typeface="Courier New" panose="02070309020205020404" pitchFamily="49" charset="0"/>
                <a:cs typeface="Courier New" panose="02070309020205020404" pitchFamily="49" charset="0"/>
              </a:rPr>
              <a:t>  19.33%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edgeMap</a:t>
            </a:r>
            <a:r>
              <a:rPr lang="en-US" sz="1600" dirty="0">
                <a:latin typeface="Courier New" panose="02070309020205020404" pitchFamily="49" charset="0"/>
                <a:cs typeface="Courier New" panose="02070309020205020404" pitchFamily="49" charset="0"/>
              </a:rPr>
              <a:t>&lt;</a:t>
            </a:r>
            <a:r>
              <a:rPr lang="en-US" sz="1600" dirty="0" err="1">
                <a:latin typeface="Courier New" panose="02070309020205020404" pitchFamily="49" charset="0"/>
                <a:cs typeface="Courier New" panose="02070309020205020404" pitchFamily="49" charset="0"/>
              </a:rPr>
              <a:t>RadiiUpdate</a:t>
            </a:r>
            <a:r>
              <a:rPr lang="en-US" sz="1600" dirty="0">
                <a:latin typeface="Courier New" panose="02070309020205020404" pitchFamily="49" charset="0"/>
                <a:cs typeface="Courier New" panose="02070309020205020404" pitchFamily="49" charset="0"/>
              </a:rPr>
              <a:t>&gt;</a:t>
            </a:r>
          </a:p>
          <a:p>
            <a:pPr marL="0" indent="0">
              <a:buNone/>
            </a:pPr>
            <a:r>
              <a:rPr lang="en-US" sz="1600" dirty="0">
                <a:latin typeface="Courier New" panose="02070309020205020404" pitchFamily="49" charset="0"/>
                <a:cs typeface="Courier New" panose="02070309020205020404" pitchFamily="49" charset="0"/>
              </a:rPr>
              <a:t>   8.21%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build_incoming_edges</a:t>
            </a:r>
            <a:endParaRPr lang="en-US" sz="1600" dirty="0">
              <a:latin typeface="Courier New" panose="02070309020205020404" pitchFamily="49" charset="0"/>
              <a:cs typeface="Courier New" panose="02070309020205020404" pitchFamily="49" charset="0"/>
            </a:endParaRPr>
          </a:p>
          <a:p>
            <a:pPr marL="0" indent="0">
              <a:buNone/>
            </a:pPr>
            <a:r>
              <a:rPr lang="en-US" sz="1600" dirty="0">
                <a:latin typeface="Courier New" panose="02070309020205020404" pitchFamily="49" charset="0"/>
                <a:cs typeface="Courier New" panose="02070309020205020404" pitchFamily="49" charset="0"/>
              </a:rPr>
              <a:t>   3.88%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vertexMap</a:t>
            </a:r>
            <a:r>
              <a:rPr lang="en-US" sz="1600" dirty="0">
                <a:latin typeface="Courier New" panose="02070309020205020404" pitchFamily="49" charset="0"/>
                <a:cs typeface="Courier New" panose="02070309020205020404" pitchFamily="49" charset="0"/>
              </a:rPr>
              <a:t>&lt;</a:t>
            </a:r>
            <a:r>
              <a:rPr lang="en-US" sz="1600" dirty="0" err="1">
                <a:latin typeface="Courier New" panose="02070309020205020404" pitchFamily="49" charset="0"/>
                <a:cs typeface="Courier New" panose="02070309020205020404" pitchFamily="49" charset="0"/>
              </a:rPr>
              <a:t>VisitedCopy</a:t>
            </a:r>
            <a:r>
              <a:rPr lang="en-US" sz="1600" dirty="0">
                <a:latin typeface="Courier New" panose="02070309020205020404" pitchFamily="49" charset="0"/>
                <a:cs typeface="Courier New" panose="02070309020205020404" pitchFamily="49" charset="0"/>
              </a:rPr>
              <a:t>&gt;</a:t>
            </a:r>
          </a:p>
          <a:p>
            <a:endParaRPr lang="en-US" dirty="0"/>
          </a:p>
          <a:p>
            <a:r>
              <a:rPr lang="en-US" dirty="0"/>
              <a:t>That’s almost all my code. :(</a:t>
            </a:r>
          </a:p>
        </p:txBody>
      </p:sp>
    </p:spTree>
    <p:extLst>
      <p:ext uri="{BB962C8B-B14F-4D97-AF65-F5344CB8AC3E}">
        <p14:creationId xmlns:p14="http://schemas.microsoft.com/office/powerpoint/2010/main" val="3329924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Disassemble it!</a:t>
            </a:r>
          </a:p>
        </p:txBody>
      </p:sp>
      <p:sp>
        <p:nvSpPr>
          <p:cNvPr id="3" name="Content Placeholder 2"/>
          <p:cNvSpPr>
            <a:spLocks noGrp="1"/>
          </p:cNvSpPr>
          <p:nvPr>
            <p:ph idx="1"/>
          </p:nvPr>
        </p:nvSpPr>
        <p:spPr/>
        <p:txBody>
          <a:bodyPr>
            <a:normAutofit fontScale="25000" lnSpcReduction="20000"/>
          </a:bodyPr>
          <a:lstStyle/>
          <a:p>
            <a:r>
              <a:rPr lang="en-US" sz="11200" dirty="0"/>
              <a:t>What is taking all of </a:t>
            </a:r>
            <a:r>
              <a:rPr lang="en-US" sz="11200" dirty="0" err="1"/>
              <a:t>kbfs’s</a:t>
            </a:r>
            <a:r>
              <a:rPr lang="en-US" sz="11200" dirty="0"/>
              <a:t> time? </a:t>
            </a:r>
          </a:p>
          <a:p>
            <a:pPr marL="0" indent="0">
              <a:buNone/>
            </a:pPr>
            <a:r>
              <a:rPr lang="en-US" sz="5600" dirty="0">
                <a:latin typeface="Courier New" panose="02070309020205020404" pitchFamily="49" charset="0"/>
                <a:cs typeface="Courier New" panose="02070309020205020404" pitchFamily="49" charset="0"/>
              </a:rPr>
              <a:t>bool update(Vertex </a:t>
            </a:r>
            <a:r>
              <a:rPr lang="en-US" sz="5600" dirty="0" err="1">
                <a:latin typeface="Courier New" panose="02070309020205020404" pitchFamily="49" charset="0"/>
                <a:cs typeface="Courier New" panose="02070309020205020404" pitchFamily="49" charset="0"/>
              </a:rPr>
              <a:t>src</a:t>
            </a:r>
            <a:r>
              <a:rPr lang="en-US" sz="5600" dirty="0">
                <a:latin typeface="Courier New" panose="02070309020205020404" pitchFamily="49" charset="0"/>
                <a:cs typeface="Courier New" panose="02070309020205020404" pitchFamily="49" charset="0"/>
              </a:rPr>
              <a:t>, Vertex </a:t>
            </a:r>
            <a:r>
              <a:rPr lang="en-US" sz="5600" dirty="0" err="1">
                <a:latin typeface="Courier New" panose="02070309020205020404" pitchFamily="49" charset="0"/>
                <a:cs typeface="Courier New" panose="02070309020205020404" pitchFamily="49" charset="0"/>
              </a:rPr>
              <a:t>dst</a:t>
            </a:r>
            <a:r>
              <a:rPr lang="en-US" sz="5600" dirty="0">
                <a:latin typeface="Courier New" panose="02070309020205020404" pitchFamily="49" charset="0"/>
                <a:cs typeface="Courier New" panose="02070309020205020404" pitchFamily="49" charset="0"/>
              </a:rPr>
              <a:t>) {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           bool changed = false;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           for (</a:t>
            </a:r>
            <a:r>
              <a:rPr lang="en-US" sz="5600" dirty="0" err="1">
                <a:latin typeface="Courier New" panose="02070309020205020404" pitchFamily="49" charset="0"/>
                <a:cs typeface="Courier New" panose="02070309020205020404" pitchFamily="49" charset="0"/>
              </a:rPr>
              <a:t>int</a:t>
            </a:r>
            <a:r>
              <a:rPr lang="en-US" sz="5600" dirty="0">
                <a:latin typeface="Courier New" panose="02070309020205020404" pitchFamily="49" charset="0"/>
                <a:cs typeface="Courier New" panose="02070309020205020404" pitchFamily="49" charset="0"/>
              </a:rPr>
              <a:t> j = 0; j &lt; NUMWORDS; </a:t>
            </a:r>
            <a:r>
              <a:rPr lang="en-US" sz="5600" dirty="0" err="1">
                <a:latin typeface="Courier New" panose="02070309020205020404" pitchFamily="49" charset="0"/>
                <a:cs typeface="Courier New" panose="02070309020205020404" pitchFamily="49" charset="0"/>
              </a:rPr>
              <a:t>j++</a:t>
            </a:r>
            <a:r>
              <a:rPr lang="en-US" sz="5600" dirty="0">
                <a:latin typeface="Courier New" panose="02070309020205020404" pitchFamily="49" charset="0"/>
                <a:cs typeface="Courier New" panose="02070309020205020404" pitchFamily="49" charset="0"/>
              </a:rPr>
              <a:t>) {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             if (visited[</a:t>
            </a:r>
            <a:r>
              <a:rPr lang="en-US" sz="5600" dirty="0" err="1">
                <a:latin typeface="Courier New" panose="02070309020205020404" pitchFamily="49" charset="0"/>
                <a:cs typeface="Courier New" panose="02070309020205020404" pitchFamily="49" charset="0"/>
              </a:rPr>
              <a:t>dst</a:t>
            </a:r>
            <a:r>
              <a:rPr lang="en-US" sz="5600" dirty="0">
                <a:latin typeface="Courier New" panose="02070309020205020404" pitchFamily="49" charset="0"/>
                <a:cs typeface="Courier New" panose="02070309020205020404" pitchFamily="49" charset="0"/>
              </a:rPr>
              <a:t>][j] != visited[</a:t>
            </a:r>
            <a:r>
              <a:rPr lang="en-US" sz="5600" dirty="0" err="1">
                <a:latin typeface="Courier New" panose="02070309020205020404" pitchFamily="49" charset="0"/>
                <a:cs typeface="Courier New" panose="02070309020205020404" pitchFamily="49" charset="0"/>
              </a:rPr>
              <a:t>src</a:t>
            </a:r>
            <a:r>
              <a:rPr lang="en-US" sz="5600" dirty="0">
                <a:latin typeface="Courier New" panose="02070309020205020404" pitchFamily="49" charset="0"/>
                <a:cs typeface="Courier New" panose="02070309020205020404" pitchFamily="49" charset="0"/>
              </a:rPr>
              <a:t>][j]) {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0.11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0x0(%r13),%</a:t>
            </a:r>
            <a:r>
              <a:rPr lang="en-US" sz="5600" dirty="0" err="1">
                <a:latin typeface="Courier New" panose="02070309020205020404" pitchFamily="49" charset="0"/>
                <a:cs typeface="Courier New" panose="02070309020205020404" pitchFamily="49" charset="0"/>
              </a:rPr>
              <a:t>rax</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0.21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(%rax,%rdi,1),%</a:t>
            </a:r>
            <a:r>
              <a:rPr lang="en-US" sz="5600" dirty="0" err="1">
                <a:latin typeface="Courier New" panose="02070309020205020404" pitchFamily="49" charset="0"/>
                <a:cs typeface="Courier New" panose="02070309020205020404" pitchFamily="49" charset="0"/>
              </a:rPr>
              <a:t>rbp</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0.20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(%rax,%rcx,8),%</a:t>
            </a:r>
            <a:r>
              <a:rPr lang="en-US" sz="5600" dirty="0" err="1">
                <a:latin typeface="Courier New" panose="02070309020205020404" pitchFamily="49" charset="0"/>
                <a:cs typeface="Courier New" panose="02070309020205020404" pitchFamily="49" charset="0"/>
              </a:rPr>
              <a:t>rax</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14.88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0x0(%</a:t>
            </a:r>
            <a:r>
              <a:rPr lang="en-US" sz="5600" dirty="0" err="1">
                <a:latin typeface="Courier New" panose="02070309020205020404" pitchFamily="49" charset="0"/>
                <a:cs typeface="Courier New" panose="02070309020205020404" pitchFamily="49" charset="0"/>
              </a:rPr>
              <a:t>rbp</a:t>
            </a:r>
            <a:r>
              <a:rPr lang="en-US" sz="5600" dirty="0">
                <a:latin typeface="Courier New" panose="02070309020205020404" pitchFamily="49" charset="0"/>
                <a:cs typeface="Courier New" panose="02070309020205020404" pitchFamily="49" charset="0"/>
              </a:rPr>
              <a:t>),%</a:t>
            </a:r>
            <a:r>
              <a:rPr lang="en-US" sz="5600" dirty="0" err="1">
                <a:latin typeface="Courier New" panose="02070309020205020404" pitchFamily="49" charset="0"/>
                <a:cs typeface="Courier New" panose="02070309020205020404" pitchFamily="49" charset="0"/>
              </a:rPr>
              <a:t>ebp</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1.15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a:t>
            </a:r>
            <a:r>
              <a:rPr lang="en-US" sz="5600" dirty="0" err="1">
                <a:latin typeface="Courier New" panose="02070309020205020404" pitchFamily="49" charset="0"/>
                <a:cs typeface="Courier New" panose="02070309020205020404" pitchFamily="49" charset="0"/>
              </a:rPr>
              <a:t>rax</a:t>
            </a:r>
            <a:r>
              <a:rPr lang="en-US" sz="5600" dirty="0">
                <a:latin typeface="Courier New" panose="02070309020205020404" pitchFamily="49" charset="0"/>
                <a:cs typeface="Courier New" panose="02070309020205020404" pitchFamily="49" charset="0"/>
              </a:rPr>
              <a:t>),%</a:t>
            </a:r>
            <a:r>
              <a:rPr lang="en-US" sz="5600" dirty="0" err="1">
                <a:latin typeface="Courier New" panose="02070309020205020404" pitchFamily="49" charset="0"/>
                <a:cs typeface="Courier New" panose="02070309020205020404" pitchFamily="49" charset="0"/>
              </a:rPr>
              <a:t>eax</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68.27 |       </a:t>
            </a:r>
            <a:r>
              <a:rPr lang="en-US" sz="5600" dirty="0" err="1">
                <a:latin typeface="Courier New" panose="02070309020205020404" pitchFamily="49" charset="0"/>
                <a:cs typeface="Courier New" panose="02070309020205020404" pitchFamily="49" charset="0"/>
              </a:rPr>
              <a:t>cmp</a:t>
            </a:r>
            <a:r>
              <a:rPr lang="en-US" sz="5600" dirty="0">
                <a:latin typeface="Courier New" panose="02070309020205020404" pitchFamily="49" charset="0"/>
                <a:cs typeface="Courier New" panose="02070309020205020404" pitchFamily="49" charset="0"/>
              </a:rPr>
              <a:t>    %</a:t>
            </a:r>
            <a:r>
              <a:rPr lang="en-US" sz="5600" dirty="0" err="1">
                <a:latin typeface="Courier New" panose="02070309020205020404" pitchFamily="49" charset="0"/>
                <a:cs typeface="Courier New" panose="02070309020205020404" pitchFamily="49" charset="0"/>
              </a:rPr>
              <a:t>eax</a:t>
            </a:r>
            <a:r>
              <a:rPr lang="en-US" sz="5600" dirty="0">
                <a:latin typeface="Courier New" panose="02070309020205020404" pitchFamily="49" charset="0"/>
                <a:cs typeface="Courier New" panose="02070309020205020404" pitchFamily="49" charset="0"/>
              </a:rPr>
              <a:t>,%</a:t>
            </a:r>
            <a:r>
              <a:rPr lang="en-US" sz="5600" dirty="0" err="1">
                <a:latin typeface="Courier New" panose="02070309020205020404" pitchFamily="49" charset="0"/>
                <a:cs typeface="Courier New" panose="02070309020205020404" pitchFamily="49" charset="0"/>
              </a:rPr>
              <a:t>ebp</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0.02 |       je     108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        // word-wide or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        __</a:t>
            </a:r>
            <a:r>
              <a:rPr lang="en-US" sz="5600" dirty="0" err="1">
                <a:latin typeface="Courier New" panose="02070309020205020404" pitchFamily="49" charset="0"/>
                <a:cs typeface="Courier New" panose="02070309020205020404" pitchFamily="49" charset="0"/>
              </a:rPr>
              <a:t>sync_fetch_and_or</a:t>
            </a:r>
            <a:r>
              <a:rPr lang="en-US" sz="5600" dirty="0">
                <a:latin typeface="Courier New" panose="02070309020205020404" pitchFamily="49" charset="0"/>
                <a:cs typeface="Courier New" panose="02070309020205020404" pitchFamily="49" charset="0"/>
              </a:rPr>
              <a:t>(&amp;(</a:t>
            </a:r>
            <a:r>
              <a:rPr lang="en-US" sz="5600" dirty="0" err="1">
                <a:latin typeface="Courier New" panose="02070309020205020404" pitchFamily="49" charset="0"/>
                <a:cs typeface="Courier New" panose="02070309020205020404" pitchFamily="49" charset="0"/>
              </a:rPr>
              <a:t>nextVisited</a:t>
            </a:r>
            <a:r>
              <a:rPr lang="en-US" sz="5600" dirty="0">
                <a:latin typeface="Courier New" panose="02070309020205020404" pitchFamily="49" charset="0"/>
                <a:cs typeface="Courier New" panose="02070309020205020404" pitchFamily="49" charset="0"/>
              </a:rPr>
              <a:t>[</a:t>
            </a:r>
            <a:r>
              <a:rPr lang="en-US" sz="5600" dirty="0" err="1">
                <a:latin typeface="Courier New" panose="02070309020205020404" pitchFamily="49" charset="0"/>
                <a:cs typeface="Courier New" panose="02070309020205020404" pitchFamily="49" charset="0"/>
              </a:rPr>
              <a:t>dst</a:t>
            </a:r>
            <a:r>
              <a:rPr lang="en-US" sz="5600" dirty="0">
                <a:latin typeface="Courier New" panose="02070309020205020404" pitchFamily="49" charset="0"/>
                <a:cs typeface="Courier New" panose="02070309020205020404" pitchFamily="49" charset="0"/>
              </a:rPr>
              <a:t>][j]), visited[</a:t>
            </a:r>
            <a:r>
              <a:rPr lang="en-US" sz="5600" dirty="0" err="1">
                <a:latin typeface="Courier New" panose="02070309020205020404" pitchFamily="49" charset="0"/>
                <a:cs typeface="Courier New" panose="02070309020205020404" pitchFamily="49" charset="0"/>
              </a:rPr>
              <a:t>dst</a:t>
            </a:r>
            <a:r>
              <a:rPr lang="en-US" sz="56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1.54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0x8(%r13),%</a:t>
            </a:r>
            <a:r>
              <a:rPr lang="en-US" sz="5600" dirty="0" err="1">
                <a:latin typeface="Courier New" panose="02070309020205020404" pitchFamily="49" charset="0"/>
                <a:cs typeface="Courier New" panose="02070309020205020404" pitchFamily="49" charset="0"/>
              </a:rPr>
              <a:t>rcx</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0.34 |       or     %</a:t>
            </a:r>
            <a:r>
              <a:rPr lang="en-US" sz="5600" dirty="0" err="1">
                <a:latin typeface="Courier New" panose="02070309020205020404" pitchFamily="49" charset="0"/>
                <a:cs typeface="Courier New" panose="02070309020205020404" pitchFamily="49" charset="0"/>
              </a:rPr>
              <a:t>eax</a:t>
            </a:r>
            <a:r>
              <a:rPr lang="en-US" sz="5600" dirty="0">
                <a:latin typeface="Courier New" panose="02070309020205020404" pitchFamily="49" charset="0"/>
                <a:cs typeface="Courier New" panose="02070309020205020404" pitchFamily="49" charset="0"/>
              </a:rPr>
              <a:t>,%</a:t>
            </a:r>
            <a:r>
              <a:rPr lang="en-US" sz="5600" dirty="0" err="1">
                <a:latin typeface="Courier New" panose="02070309020205020404" pitchFamily="49" charset="0"/>
                <a:cs typeface="Courier New" panose="02070309020205020404" pitchFamily="49" charset="0"/>
              </a:rPr>
              <a:t>ebp</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0.02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(%rcx,%rdi,1),%</a:t>
            </a:r>
            <a:r>
              <a:rPr lang="en-US" sz="5600" dirty="0" err="1">
                <a:latin typeface="Courier New" panose="02070309020205020404" pitchFamily="49" charset="0"/>
                <a:cs typeface="Courier New" panose="02070309020205020404" pitchFamily="49" charset="0"/>
              </a:rPr>
              <a:t>rcx</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0.31 |       lock   or     %</a:t>
            </a:r>
            <a:r>
              <a:rPr lang="en-US" sz="5600" dirty="0" err="1">
                <a:latin typeface="Courier New" panose="02070309020205020404" pitchFamily="49" charset="0"/>
                <a:cs typeface="Courier New" panose="02070309020205020404" pitchFamily="49" charset="0"/>
              </a:rPr>
              <a:t>ebp</a:t>
            </a:r>
            <a:r>
              <a:rPr lang="en-US" sz="5600" dirty="0">
                <a:latin typeface="Courier New" panose="02070309020205020404" pitchFamily="49" charset="0"/>
                <a:cs typeface="Courier New" panose="02070309020205020404" pitchFamily="49" charset="0"/>
              </a:rPr>
              <a:t>,(%</a:t>
            </a:r>
            <a:r>
              <a:rPr lang="en-US" sz="5600" dirty="0" err="1">
                <a:latin typeface="Courier New" panose="02070309020205020404" pitchFamily="49" charset="0"/>
                <a:cs typeface="Courier New" panose="02070309020205020404" pitchFamily="49" charset="0"/>
              </a:rPr>
              <a:t>rcx</a:t>
            </a:r>
            <a:r>
              <a:rPr lang="en-US" sz="56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               </a:t>
            </a:r>
            <a:r>
              <a:rPr lang="en-US" sz="5600" dirty="0" err="1">
                <a:latin typeface="Courier New" panose="02070309020205020404" pitchFamily="49" charset="0"/>
                <a:cs typeface="Courier New" panose="02070309020205020404" pitchFamily="49" charset="0"/>
              </a:rPr>
              <a:t>int</a:t>
            </a:r>
            <a:r>
              <a:rPr lang="en-US" sz="5600" dirty="0">
                <a:latin typeface="Courier New" panose="02070309020205020404" pitchFamily="49" charset="0"/>
                <a:cs typeface="Courier New" panose="02070309020205020404" pitchFamily="49" charset="0"/>
              </a:rPr>
              <a:t> </a:t>
            </a:r>
            <a:r>
              <a:rPr lang="en-US" sz="5600" dirty="0" err="1">
                <a:latin typeface="Courier New" panose="02070309020205020404" pitchFamily="49" charset="0"/>
                <a:cs typeface="Courier New" panose="02070309020205020404" pitchFamily="49" charset="0"/>
              </a:rPr>
              <a:t>oldRadius</a:t>
            </a:r>
            <a:r>
              <a:rPr lang="en-US" sz="5600" dirty="0">
                <a:latin typeface="Courier New" panose="02070309020205020404" pitchFamily="49" charset="0"/>
                <a:cs typeface="Courier New" panose="02070309020205020404" pitchFamily="49" charset="0"/>
              </a:rPr>
              <a:t> = radii[</a:t>
            </a:r>
            <a:r>
              <a:rPr lang="en-US" sz="5600" dirty="0" err="1">
                <a:latin typeface="Courier New" panose="02070309020205020404" pitchFamily="49" charset="0"/>
                <a:cs typeface="Courier New" panose="02070309020205020404" pitchFamily="49" charset="0"/>
              </a:rPr>
              <a:t>dst</a:t>
            </a:r>
            <a:r>
              <a:rPr lang="en-US" sz="56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               if (radii[</a:t>
            </a:r>
            <a:r>
              <a:rPr lang="en-US" sz="5600" dirty="0" err="1">
                <a:latin typeface="Courier New" panose="02070309020205020404" pitchFamily="49" charset="0"/>
                <a:cs typeface="Courier New" panose="02070309020205020404" pitchFamily="49" charset="0"/>
              </a:rPr>
              <a:t>dst</a:t>
            </a:r>
            <a:r>
              <a:rPr lang="en-US" sz="5600" dirty="0">
                <a:latin typeface="Courier New" panose="02070309020205020404" pitchFamily="49" charset="0"/>
                <a:cs typeface="Courier New" panose="02070309020205020404" pitchFamily="49" charset="0"/>
              </a:rPr>
              <a:t>] != </a:t>
            </a:r>
            <a:r>
              <a:rPr lang="en-US" sz="5600" dirty="0" err="1">
                <a:latin typeface="Courier New" panose="02070309020205020404" pitchFamily="49" charset="0"/>
                <a:cs typeface="Courier New" panose="02070309020205020404" pitchFamily="49" charset="0"/>
              </a:rPr>
              <a:t>iter</a:t>
            </a:r>
            <a:r>
              <a:rPr lang="en-US" sz="5600" dirty="0">
                <a:latin typeface="Courier New" panose="02070309020205020404" pitchFamily="49" charset="0"/>
                <a:cs typeface="Courier New" panose="02070309020205020404" pitchFamily="49" charset="0"/>
              </a:rPr>
              <a:t>) {                               </a:t>
            </a:r>
          </a:p>
          <a:p>
            <a:pPr marL="0" indent="0">
              <a:lnSpc>
                <a:spcPct val="120000"/>
              </a:lnSpc>
              <a:spcBef>
                <a:spcPts val="0"/>
              </a:spcBef>
              <a:buNone/>
            </a:pPr>
            <a:r>
              <a:rPr lang="en-US" sz="5600" dirty="0">
                <a:latin typeface="Courier New" panose="02070309020205020404" pitchFamily="49" charset="0"/>
                <a:cs typeface="Courier New" panose="02070309020205020404" pitchFamily="49" charset="0"/>
              </a:rPr>
              <a:t>  6.45 |       </a:t>
            </a:r>
            <a:r>
              <a:rPr lang="en-US" sz="5600" dirty="0" err="1">
                <a:latin typeface="Courier New" panose="02070309020205020404" pitchFamily="49" charset="0"/>
                <a:cs typeface="Courier New" panose="02070309020205020404" pitchFamily="49" charset="0"/>
              </a:rPr>
              <a:t>mov</a:t>
            </a:r>
            <a:r>
              <a:rPr lang="en-US" sz="5600" dirty="0">
                <a:latin typeface="Courier New" panose="02070309020205020404" pitchFamily="49" charset="0"/>
                <a:cs typeface="Courier New" panose="02070309020205020404" pitchFamily="49" charset="0"/>
              </a:rPr>
              <a:t>    0x18(%r13),%</a:t>
            </a:r>
            <a:r>
              <a:rPr lang="en-US" sz="5600" dirty="0" err="1">
                <a:latin typeface="Courier New" panose="02070309020205020404" pitchFamily="49" charset="0"/>
                <a:cs typeface="Courier New" panose="02070309020205020404" pitchFamily="49" charset="0"/>
              </a:rPr>
              <a:t>ebp</a:t>
            </a:r>
            <a:r>
              <a:rPr lang="en-US" sz="560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2334861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VTune</a:t>
            </a:r>
            <a:endParaRPr lang="en-US" dirty="0"/>
          </a:p>
        </p:txBody>
      </p:sp>
      <p:sp>
        <p:nvSpPr>
          <p:cNvPr id="3" name="Content Placeholder 2"/>
          <p:cNvSpPr>
            <a:spLocks noGrp="1"/>
          </p:cNvSpPr>
          <p:nvPr>
            <p:ph idx="1"/>
          </p:nvPr>
        </p:nvSpPr>
        <p:spPr/>
        <p:txBody>
          <a:bodyPr/>
          <a:lstStyle/>
          <a:p>
            <a:r>
              <a:rPr lang="en-US" dirty="0"/>
              <a:t>Part of Intel’s Parallel Studio XE</a:t>
            </a:r>
          </a:p>
          <a:p>
            <a:pPr lvl="1"/>
            <a:r>
              <a:rPr lang="en-US" dirty="0"/>
              <a:t>Requires (free student) license from Intel</a:t>
            </a:r>
          </a:p>
          <a:p>
            <a:endParaRPr lang="en-US" dirty="0"/>
          </a:p>
          <a:p>
            <a:r>
              <a:rPr lang="en-US" dirty="0"/>
              <a:t>Similar to perf</a:t>
            </a:r>
          </a:p>
          <a:p>
            <a:pPr lvl="1"/>
            <a:r>
              <a:rPr lang="en-US" dirty="0"/>
              <a:t>Also includes analysis across related counters</a:t>
            </a:r>
          </a:p>
          <a:p>
            <a:endParaRPr lang="en-US" dirty="0"/>
          </a:p>
        </p:txBody>
      </p:sp>
    </p:spTree>
    <p:extLst>
      <p:ext uri="{BB962C8B-B14F-4D97-AF65-F5344CB8AC3E}">
        <p14:creationId xmlns:p14="http://schemas.microsoft.com/office/powerpoint/2010/main" val="2922291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VTune</a:t>
            </a:r>
            <a:r>
              <a:rPr lang="en-US" dirty="0"/>
              <a:t> Memory Bound</a:t>
            </a:r>
          </a:p>
        </p:txBody>
      </p:sp>
      <p:sp>
        <p:nvSpPr>
          <p:cNvPr id="3" name="Content Placeholder 2"/>
          <p:cNvSpPr>
            <a:spLocks noGrp="1"/>
          </p:cNvSpPr>
          <p:nvPr>
            <p:ph idx="1"/>
          </p:nvPr>
        </p:nvSpPr>
        <p:spPr/>
        <p:txBody>
          <a:bodyPr/>
          <a:lstStyle/>
          <a:p>
            <a:r>
              <a:rPr lang="en-US" dirty="0"/>
              <a:t>That Spring, I asked many students in office hours:</a:t>
            </a:r>
          </a:p>
          <a:p>
            <a:pPr lvl="1"/>
            <a:r>
              <a:rPr lang="en-US" dirty="0"/>
              <a:t>“Do you think the graph code is memory bound?”</a:t>
            </a:r>
          </a:p>
          <a:p>
            <a:endParaRPr lang="en-US" dirty="0"/>
          </a:p>
          <a:p>
            <a:r>
              <a:rPr lang="en-US" dirty="0"/>
              <a:t>Let’s find out!</a:t>
            </a:r>
          </a:p>
          <a:p>
            <a:pPr lvl="1"/>
            <a:r>
              <a:rPr lang="en-US" dirty="0"/>
              <a:t>Create a project (select program + arguments to analyze)</a:t>
            </a:r>
          </a:p>
          <a:p>
            <a:pPr lvl="1"/>
            <a:r>
              <a:rPr lang="en-US" dirty="0"/>
              <a:t>Create an analysis</a:t>
            </a:r>
          </a:p>
          <a:p>
            <a:pPr lvl="2"/>
            <a:r>
              <a:rPr lang="en-US" dirty="0"/>
              <a:t>Microarchitecture -&gt; Memory Access Analysis</a:t>
            </a:r>
          </a:p>
          <a:p>
            <a:pPr lvl="1"/>
            <a:r>
              <a:rPr lang="en-US" dirty="0"/>
              <a:t>Start!</a:t>
            </a:r>
          </a:p>
        </p:txBody>
      </p:sp>
    </p:spTree>
    <p:extLst>
      <p:ext uri="{BB962C8B-B14F-4D97-AF65-F5344CB8AC3E}">
        <p14:creationId xmlns:p14="http://schemas.microsoft.com/office/powerpoint/2010/main" val="580809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Memory Access Analysis Results</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3"/>
          <a:stretch>
            <a:fillRect/>
          </a:stretch>
        </p:blipFill>
        <p:spPr>
          <a:xfrm>
            <a:off x="242887" y="1825625"/>
            <a:ext cx="8658225" cy="4705350"/>
          </a:xfrm>
          <a:prstGeom prst="rect">
            <a:avLst/>
          </a:prstGeom>
        </p:spPr>
      </p:pic>
    </p:spTree>
    <p:extLst>
      <p:ext uri="{BB962C8B-B14F-4D97-AF65-F5344CB8AC3E}">
        <p14:creationId xmlns:p14="http://schemas.microsoft.com/office/powerpoint/2010/main" val="654109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Further Analysis</a:t>
            </a:r>
          </a:p>
        </p:txBody>
      </p:sp>
      <p:sp>
        <p:nvSpPr>
          <p:cNvPr id="3" name="Content Placeholder 2"/>
          <p:cNvSpPr>
            <a:spLocks noGrp="1"/>
          </p:cNvSpPr>
          <p:nvPr>
            <p:ph idx="1"/>
          </p:nvPr>
        </p:nvSpPr>
        <p:spPr/>
        <p:txBody>
          <a:bodyPr/>
          <a:lstStyle/>
          <a:p>
            <a:r>
              <a:rPr lang="en-US" dirty="0"/>
              <a:t>Input: </a:t>
            </a:r>
            <a:r>
              <a:rPr lang="en-US" dirty="0" err="1"/>
              <a:t>soc-pokec</a:t>
            </a:r>
            <a:r>
              <a:rPr lang="en-US" dirty="0"/>
              <a:t>…</a:t>
            </a:r>
          </a:p>
        </p:txBody>
      </p:sp>
      <p:pic>
        <p:nvPicPr>
          <p:cNvPr id="4" name="Picture 3"/>
          <p:cNvPicPr>
            <a:picLocks noChangeAspect="1"/>
          </p:cNvPicPr>
          <p:nvPr/>
        </p:nvPicPr>
        <p:blipFill>
          <a:blip r:embed="rId2"/>
          <a:stretch>
            <a:fillRect/>
          </a:stretch>
        </p:blipFill>
        <p:spPr>
          <a:xfrm>
            <a:off x="714044" y="3293096"/>
            <a:ext cx="7801306" cy="930111"/>
          </a:xfrm>
          <a:prstGeom prst="rect">
            <a:avLst/>
          </a:prstGeom>
        </p:spPr>
      </p:pic>
      <p:sp>
        <p:nvSpPr>
          <p:cNvPr id="5" name="TextBox 4"/>
          <p:cNvSpPr txBox="1"/>
          <p:nvPr/>
        </p:nvSpPr>
        <p:spPr>
          <a:xfrm rot="16200000">
            <a:off x="-1201661" y="3491378"/>
            <a:ext cx="3291286" cy="400110"/>
          </a:xfrm>
          <a:prstGeom prst="rect">
            <a:avLst/>
          </a:prstGeom>
          <a:noFill/>
        </p:spPr>
        <p:txBody>
          <a:bodyPr wrap="none" rtlCol="0">
            <a:spAutoFit/>
          </a:bodyPr>
          <a:lstStyle/>
          <a:p>
            <a:r>
              <a:rPr lang="en-US" sz="2000" dirty="0"/>
              <a:t>DRAM Bandwidth (GB/sec)</a:t>
            </a:r>
          </a:p>
        </p:txBody>
      </p:sp>
      <p:sp>
        <p:nvSpPr>
          <p:cNvPr id="6" name="TextBox 5"/>
          <p:cNvSpPr txBox="1"/>
          <p:nvPr/>
        </p:nvSpPr>
        <p:spPr>
          <a:xfrm>
            <a:off x="3046037" y="2856296"/>
            <a:ext cx="2534668" cy="400110"/>
          </a:xfrm>
          <a:prstGeom prst="rect">
            <a:avLst/>
          </a:prstGeom>
          <a:noFill/>
        </p:spPr>
        <p:txBody>
          <a:bodyPr wrap="none" rtlCol="0">
            <a:spAutoFit/>
          </a:bodyPr>
          <a:lstStyle/>
          <a:p>
            <a:r>
              <a:rPr lang="en-US" sz="2000" dirty="0"/>
              <a:t>Execution Time (</a:t>
            </a:r>
            <a:r>
              <a:rPr lang="en-US" sz="2000" dirty="0" err="1"/>
              <a:t>ms</a:t>
            </a:r>
            <a:r>
              <a:rPr lang="en-US" sz="2000" dirty="0"/>
              <a:t>)</a:t>
            </a:r>
          </a:p>
        </p:txBody>
      </p:sp>
      <p:cxnSp>
        <p:nvCxnSpPr>
          <p:cNvPr id="8" name="Straight Connector 7"/>
          <p:cNvCxnSpPr/>
          <p:nvPr/>
        </p:nvCxnSpPr>
        <p:spPr>
          <a:xfrm>
            <a:off x="5872899" y="4106191"/>
            <a:ext cx="0" cy="13707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1168924" y="4741682"/>
            <a:ext cx="4572000" cy="9427"/>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6126539" y="4751109"/>
            <a:ext cx="2135171" cy="9426"/>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437022" y="4791582"/>
            <a:ext cx="2308645" cy="400110"/>
          </a:xfrm>
          <a:prstGeom prst="rect">
            <a:avLst/>
          </a:prstGeom>
          <a:noFill/>
        </p:spPr>
        <p:txBody>
          <a:bodyPr wrap="none" rtlCol="0">
            <a:spAutoFit/>
          </a:bodyPr>
          <a:lstStyle/>
          <a:p>
            <a:r>
              <a:rPr lang="en-US" sz="2000" dirty="0"/>
              <a:t>Graph Initialization</a:t>
            </a:r>
          </a:p>
        </p:txBody>
      </p:sp>
      <p:sp>
        <p:nvSpPr>
          <p:cNvPr id="14" name="TextBox 13"/>
          <p:cNvSpPr txBox="1"/>
          <p:nvPr/>
        </p:nvSpPr>
        <p:spPr>
          <a:xfrm>
            <a:off x="6254031" y="4814888"/>
            <a:ext cx="1936749" cy="400110"/>
          </a:xfrm>
          <a:prstGeom prst="rect">
            <a:avLst/>
          </a:prstGeom>
          <a:noFill/>
        </p:spPr>
        <p:txBody>
          <a:bodyPr wrap="none" rtlCol="0">
            <a:spAutoFit/>
          </a:bodyPr>
          <a:lstStyle/>
          <a:p>
            <a:r>
              <a:rPr lang="en-US" sz="2000" dirty="0" err="1"/>
              <a:t>kBFS</a:t>
            </a:r>
            <a:r>
              <a:rPr lang="en-US" sz="2000" dirty="0"/>
              <a:t> Iterations</a:t>
            </a:r>
          </a:p>
        </p:txBody>
      </p:sp>
    </p:spTree>
    <p:extLst>
      <p:ext uri="{BB962C8B-B14F-4D97-AF65-F5344CB8AC3E}">
        <p14:creationId xmlns:p14="http://schemas.microsoft.com/office/powerpoint/2010/main" val="30970339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Further Analysis</a:t>
            </a:r>
          </a:p>
        </p:txBody>
      </p:sp>
      <p:sp>
        <p:nvSpPr>
          <p:cNvPr id="3" name="Content Placeholder 2"/>
          <p:cNvSpPr>
            <a:spLocks noGrp="1"/>
          </p:cNvSpPr>
          <p:nvPr>
            <p:ph idx="1"/>
          </p:nvPr>
        </p:nvSpPr>
        <p:spPr/>
        <p:txBody>
          <a:bodyPr/>
          <a:lstStyle/>
          <a:p>
            <a:r>
              <a:rPr lang="en-US" dirty="0"/>
              <a:t>Input: com-</a:t>
            </a:r>
            <a:r>
              <a:rPr lang="en-US" dirty="0" err="1"/>
              <a:t>orkut</a:t>
            </a:r>
            <a:endParaRPr lang="en-US" dirty="0"/>
          </a:p>
        </p:txBody>
      </p:sp>
      <p:sp>
        <p:nvSpPr>
          <p:cNvPr id="5" name="TextBox 4"/>
          <p:cNvSpPr txBox="1"/>
          <p:nvPr/>
        </p:nvSpPr>
        <p:spPr>
          <a:xfrm rot="16200000">
            <a:off x="-1201658" y="3491381"/>
            <a:ext cx="3291286" cy="400110"/>
          </a:xfrm>
          <a:prstGeom prst="rect">
            <a:avLst/>
          </a:prstGeom>
          <a:noFill/>
        </p:spPr>
        <p:txBody>
          <a:bodyPr wrap="none" rtlCol="0">
            <a:spAutoFit/>
          </a:bodyPr>
          <a:lstStyle/>
          <a:p>
            <a:r>
              <a:rPr lang="en-US" sz="2000" dirty="0"/>
              <a:t>DRAM Bandwidth (GB/sec)</a:t>
            </a:r>
          </a:p>
        </p:txBody>
      </p:sp>
      <p:sp>
        <p:nvSpPr>
          <p:cNvPr id="6" name="TextBox 5"/>
          <p:cNvSpPr txBox="1"/>
          <p:nvPr/>
        </p:nvSpPr>
        <p:spPr>
          <a:xfrm>
            <a:off x="3060467" y="2856296"/>
            <a:ext cx="2321469" cy="400110"/>
          </a:xfrm>
          <a:prstGeom prst="rect">
            <a:avLst/>
          </a:prstGeom>
          <a:noFill/>
        </p:spPr>
        <p:txBody>
          <a:bodyPr wrap="none" rtlCol="0">
            <a:spAutoFit/>
          </a:bodyPr>
          <a:lstStyle/>
          <a:p>
            <a:r>
              <a:rPr lang="en-US" sz="2000" dirty="0"/>
              <a:t>Execution Time (s)</a:t>
            </a:r>
          </a:p>
        </p:txBody>
      </p:sp>
      <p:cxnSp>
        <p:nvCxnSpPr>
          <p:cNvPr id="8" name="Straight Connector 7"/>
          <p:cNvCxnSpPr/>
          <p:nvPr/>
        </p:nvCxnSpPr>
        <p:spPr>
          <a:xfrm>
            <a:off x="3129699" y="4056292"/>
            <a:ext cx="0" cy="13707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1168924" y="4741683"/>
            <a:ext cx="1932495" cy="6456"/>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3369640" y="4748139"/>
            <a:ext cx="4877489" cy="1356"/>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97511" y="4814888"/>
            <a:ext cx="2308645" cy="400110"/>
          </a:xfrm>
          <a:prstGeom prst="rect">
            <a:avLst/>
          </a:prstGeom>
          <a:noFill/>
        </p:spPr>
        <p:txBody>
          <a:bodyPr wrap="none" rtlCol="0">
            <a:spAutoFit/>
          </a:bodyPr>
          <a:lstStyle/>
          <a:p>
            <a:r>
              <a:rPr lang="en-US" sz="2000" dirty="0"/>
              <a:t>Graph Initialization</a:t>
            </a:r>
          </a:p>
        </p:txBody>
      </p:sp>
      <p:sp>
        <p:nvSpPr>
          <p:cNvPr id="14" name="TextBox 13"/>
          <p:cNvSpPr txBox="1"/>
          <p:nvPr/>
        </p:nvSpPr>
        <p:spPr>
          <a:xfrm>
            <a:off x="4840009" y="4841563"/>
            <a:ext cx="1936749" cy="400110"/>
          </a:xfrm>
          <a:prstGeom prst="rect">
            <a:avLst/>
          </a:prstGeom>
          <a:noFill/>
        </p:spPr>
        <p:txBody>
          <a:bodyPr wrap="none" rtlCol="0">
            <a:spAutoFit/>
          </a:bodyPr>
          <a:lstStyle/>
          <a:p>
            <a:r>
              <a:rPr lang="en-US" sz="2000" dirty="0" err="1"/>
              <a:t>kBFS</a:t>
            </a:r>
            <a:r>
              <a:rPr lang="en-US" sz="2000" dirty="0"/>
              <a:t> Iterations</a:t>
            </a:r>
          </a:p>
        </p:txBody>
      </p:sp>
      <p:pic>
        <p:nvPicPr>
          <p:cNvPr id="15" name="Picture 14"/>
          <p:cNvPicPr>
            <a:picLocks noChangeAspect="1"/>
          </p:cNvPicPr>
          <p:nvPr/>
        </p:nvPicPr>
        <p:blipFill>
          <a:blip r:embed="rId2"/>
          <a:stretch>
            <a:fillRect/>
          </a:stretch>
        </p:blipFill>
        <p:spPr>
          <a:xfrm>
            <a:off x="628649" y="3315828"/>
            <a:ext cx="8398662" cy="929000"/>
          </a:xfrm>
          <a:prstGeom prst="rect">
            <a:avLst/>
          </a:prstGeom>
        </p:spPr>
      </p:pic>
    </p:spTree>
    <p:extLst>
      <p:ext uri="{BB962C8B-B14F-4D97-AF65-F5344CB8AC3E}">
        <p14:creationId xmlns:p14="http://schemas.microsoft.com/office/powerpoint/2010/main" val="3868615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Instrumentation Tool Families</a:t>
            </a:r>
          </a:p>
        </p:txBody>
      </p:sp>
      <p:sp>
        <p:nvSpPr>
          <p:cNvPr id="3" name="Content Placeholder 2"/>
          <p:cNvSpPr>
            <a:spLocks noGrp="1"/>
          </p:cNvSpPr>
          <p:nvPr>
            <p:ph idx="1"/>
          </p:nvPr>
        </p:nvSpPr>
        <p:spPr/>
        <p:txBody>
          <a:bodyPr/>
          <a:lstStyle/>
          <a:p>
            <a:r>
              <a:rPr lang="en-US" b="0" dirty="0"/>
              <a:t>Program Optimization</a:t>
            </a:r>
          </a:p>
          <a:p>
            <a:pPr lvl="1"/>
            <a:r>
              <a:rPr lang="en-US" b="0" dirty="0" err="1"/>
              <a:t>Gprof</a:t>
            </a:r>
            <a:endParaRPr lang="en-US" b="0" dirty="0"/>
          </a:p>
          <a:p>
            <a:pPr lvl="1"/>
            <a:r>
              <a:rPr lang="en-US" b="0" dirty="0"/>
              <a:t>Perf</a:t>
            </a:r>
          </a:p>
          <a:p>
            <a:pPr lvl="1"/>
            <a:r>
              <a:rPr lang="en-US" b="0" dirty="0" err="1"/>
              <a:t>VTune</a:t>
            </a:r>
            <a:endParaRPr lang="en-US" b="0" dirty="0"/>
          </a:p>
          <a:p>
            <a:r>
              <a:rPr lang="en-US" b="1" dirty="0"/>
              <a:t>Program Debugging</a:t>
            </a:r>
          </a:p>
          <a:p>
            <a:pPr lvl="1"/>
            <a:r>
              <a:rPr lang="en-US" b="1" dirty="0" err="1"/>
              <a:t>Valgrind</a:t>
            </a:r>
            <a:endParaRPr lang="en-US" b="1" dirty="0"/>
          </a:p>
          <a:p>
            <a:pPr lvl="1"/>
            <a:r>
              <a:rPr lang="en-US" b="1" dirty="0"/>
              <a:t>Sanitizers</a:t>
            </a:r>
          </a:p>
          <a:p>
            <a:r>
              <a:rPr lang="en-US" b="0" dirty="0"/>
              <a:t>Advanced Analysis</a:t>
            </a:r>
          </a:p>
          <a:p>
            <a:pPr lvl="1"/>
            <a:r>
              <a:rPr lang="en-US" b="0" dirty="0"/>
              <a:t>Pin</a:t>
            </a:r>
          </a:p>
          <a:p>
            <a:pPr lvl="1"/>
            <a:r>
              <a:rPr lang="en-US" b="0" dirty="0"/>
              <a:t>Contech</a:t>
            </a:r>
          </a:p>
        </p:txBody>
      </p:sp>
    </p:spTree>
    <p:extLst>
      <p:ext uri="{BB962C8B-B14F-4D97-AF65-F5344CB8AC3E}">
        <p14:creationId xmlns:p14="http://schemas.microsoft.com/office/powerpoint/2010/main" val="1932822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my program doing?</a:t>
            </a:r>
          </a:p>
        </p:txBody>
      </p:sp>
      <p:sp>
        <p:nvSpPr>
          <p:cNvPr id="3" name="Content Placeholder 2"/>
          <p:cNvSpPr>
            <a:spLocks noGrp="1"/>
          </p:cNvSpPr>
          <p:nvPr>
            <p:ph idx="1"/>
          </p:nvPr>
        </p:nvSpPr>
        <p:spPr/>
        <p:txBody>
          <a:bodyPr/>
          <a:lstStyle/>
          <a:p>
            <a:r>
              <a:rPr lang="en-US" dirty="0"/>
              <a:t>Measurements are more valuable than insights</a:t>
            </a:r>
          </a:p>
          <a:p>
            <a:pPr lvl="1"/>
            <a:r>
              <a:rPr lang="en-US" dirty="0"/>
              <a:t>Insights are best formed from measurements!</a:t>
            </a:r>
          </a:p>
          <a:p>
            <a:endParaRPr lang="en-US" dirty="0"/>
          </a:p>
          <a:p>
            <a:r>
              <a:rPr lang="en-US" dirty="0"/>
              <a:t>We’re Computer Scientists</a:t>
            </a:r>
          </a:p>
          <a:p>
            <a:pPr lvl="1"/>
            <a:r>
              <a:rPr lang="en-US" dirty="0"/>
              <a:t>We can write programs to analyze programs</a:t>
            </a:r>
          </a:p>
        </p:txBody>
      </p:sp>
    </p:spTree>
    <p:extLst>
      <p:ext uri="{BB962C8B-B14F-4D97-AF65-F5344CB8AC3E}">
        <p14:creationId xmlns:p14="http://schemas.microsoft.com/office/powerpoint/2010/main" val="19508861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Valgrind</a:t>
            </a:r>
            <a:endParaRPr lang="en-US" dirty="0"/>
          </a:p>
        </p:txBody>
      </p:sp>
      <p:sp>
        <p:nvSpPr>
          <p:cNvPr id="3" name="Content Placeholder 2"/>
          <p:cNvSpPr>
            <a:spLocks noGrp="1"/>
          </p:cNvSpPr>
          <p:nvPr>
            <p:ph idx="1"/>
          </p:nvPr>
        </p:nvSpPr>
        <p:spPr/>
        <p:txBody>
          <a:bodyPr/>
          <a:lstStyle/>
          <a:p>
            <a:r>
              <a:rPr lang="en-US" dirty="0"/>
              <a:t>Heavy-weight binary instrumentation</a:t>
            </a:r>
          </a:p>
          <a:p>
            <a:pPr lvl="1"/>
            <a:r>
              <a:rPr lang="en-US" dirty="0"/>
              <a:t>Designed to shadow all program values: registers and memory</a:t>
            </a:r>
          </a:p>
          <a:p>
            <a:pPr lvl="1"/>
            <a:r>
              <a:rPr lang="en-US" dirty="0"/>
              <a:t>Shadowing requires serializing threads</a:t>
            </a:r>
          </a:p>
          <a:p>
            <a:pPr lvl="1"/>
            <a:r>
              <a:rPr lang="en-US" dirty="0"/>
              <a:t>4x overhead minimum</a:t>
            </a:r>
          </a:p>
          <a:p>
            <a:endParaRPr lang="en-US" dirty="0"/>
          </a:p>
          <a:p>
            <a:r>
              <a:rPr lang="en-US" dirty="0"/>
              <a:t>Comes with several useful tools</a:t>
            </a:r>
          </a:p>
          <a:p>
            <a:pPr lvl="1"/>
            <a:r>
              <a:rPr lang="en-US" dirty="0"/>
              <a:t>Usually used for </a:t>
            </a:r>
            <a:r>
              <a:rPr lang="en-US" dirty="0" err="1"/>
              <a:t>memcheck</a:t>
            </a:r>
            <a:endParaRPr lang="en-US" dirty="0"/>
          </a:p>
          <a:p>
            <a:pPr lvl="1"/>
            <a:endParaRPr lang="en-US" dirty="0"/>
          </a:p>
        </p:txBody>
      </p:sp>
    </p:spTree>
    <p:extLst>
      <p:ext uri="{BB962C8B-B14F-4D97-AF65-F5344CB8AC3E}">
        <p14:creationId xmlns:p14="http://schemas.microsoft.com/office/powerpoint/2010/main" val="21264461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Valgrind</a:t>
            </a:r>
            <a:r>
              <a:rPr lang="en-US" dirty="0"/>
              <a:t> </a:t>
            </a:r>
            <a:r>
              <a:rPr lang="en-US" dirty="0" err="1"/>
              <a:t>memcheck</a:t>
            </a:r>
            <a:endParaRPr lang="en-US" dirty="0"/>
          </a:p>
        </p:txBody>
      </p:sp>
      <p:sp>
        <p:nvSpPr>
          <p:cNvPr id="3" name="Content Placeholder 2"/>
          <p:cNvSpPr>
            <a:spLocks noGrp="1"/>
          </p:cNvSpPr>
          <p:nvPr>
            <p:ph idx="1"/>
          </p:nvPr>
        </p:nvSpPr>
        <p:spPr>
          <a:xfrm>
            <a:off x="628650" y="1079938"/>
            <a:ext cx="7886700" cy="5295224"/>
          </a:xfrm>
        </p:spPr>
        <p:txBody>
          <a:bodyPr>
            <a:normAutofit fontScale="32500" lnSpcReduction="20000"/>
          </a:bodyPr>
          <a:lstStyle/>
          <a:p>
            <a:r>
              <a:rPr lang="en-US" sz="8600" dirty="0"/>
              <a:t>Validates memory operations in a program</a:t>
            </a:r>
          </a:p>
          <a:p>
            <a:pPr lvl="1"/>
            <a:r>
              <a:rPr lang="en-US" sz="8600" dirty="0"/>
              <a:t>Each allocation is freed only once</a:t>
            </a:r>
          </a:p>
          <a:p>
            <a:pPr lvl="1"/>
            <a:r>
              <a:rPr lang="en-US" sz="8600" dirty="0"/>
              <a:t>Each access is to a currently allocated space</a:t>
            </a:r>
          </a:p>
          <a:p>
            <a:pPr lvl="1"/>
            <a:r>
              <a:rPr lang="en-US" sz="8600" dirty="0"/>
              <a:t>All reads are to locations already written</a:t>
            </a:r>
          </a:p>
          <a:p>
            <a:pPr lvl="1"/>
            <a:r>
              <a:rPr lang="en-US" sz="8600" dirty="0"/>
              <a:t>10 – 20x overhead</a:t>
            </a:r>
          </a:p>
          <a:p>
            <a:pPr lvl="1"/>
            <a:endParaRPr lang="en-US" sz="8600" dirty="0"/>
          </a:p>
          <a:p>
            <a:r>
              <a:rPr lang="en-US" sz="8600" dirty="0" err="1"/>
              <a:t>valgrind</a:t>
            </a:r>
            <a:r>
              <a:rPr lang="en-US" sz="8600" dirty="0"/>
              <a:t> --tool=</a:t>
            </a:r>
            <a:r>
              <a:rPr lang="en-US" sz="8600" dirty="0" err="1"/>
              <a:t>memcheck</a:t>
            </a:r>
            <a:r>
              <a:rPr lang="en-US" sz="8600" dirty="0"/>
              <a:t> &lt;</a:t>
            </a:r>
            <a:r>
              <a:rPr lang="en-US" sz="8600" dirty="0" err="1"/>
              <a:t>prog</a:t>
            </a:r>
            <a:r>
              <a:rPr lang="en-US" sz="8600" dirty="0"/>
              <a:t> …&gt;</a:t>
            </a:r>
            <a:endParaRPr lang="en-US" sz="3100" dirty="0"/>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HEAP SUMMARY:</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in use at exit: 2,694,466,576 bytes in 2,596 blocks</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total heap usage: 16,106 </a:t>
            </a:r>
            <a:r>
              <a:rPr lang="en-US" sz="3400" dirty="0" err="1">
                <a:latin typeface="Courier New" panose="02070309020205020404" pitchFamily="49" charset="0"/>
                <a:cs typeface="Courier New" panose="02070309020205020404" pitchFamily="49" charset="0"/>
              </a:rPr>
              <a:t>allocs</a:t>
            </a:r>
            <a:r>
              <a:rPr lang="en-US" sz="3400" dirty="0">
                <a:latin typeface="Courier New" panose="02070309020205020404" pitchFamily="49" charset="0"/>
                <a:cs typeface="Courier New" panose="02070309020205020404" pitchFamily="49" charset="0"/>
              </a:rPr>
              <a:t>, 13,510 frees, 3,001,172,305 bytes allocated</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LEAK SUMMARY:</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definitely lost: 112 bytes in 1 blocks</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indirectly lost: 0 bytes in 0 blocks</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possibly lost: 7,340,200 bytes in 7 blocks</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still reachable: 2,687,126,264 bytes in 2,588 blocks</a:t>
            </a:r>
          </a:p>
          <a:p>
            <a:pPr marL="0" indent="0">
              <a:lnSpc>
                <a:spcPct val="120000"/>
              </a:lnSpc>
              <a:spcBef>
                <a:spcPts val="0"/>
              </a:spcBef>
              <a:buNone/>
            </a:pPr>
            <a:r>
              <a:rPr lang="en-US" sz="3400" dirty="0">
                <a:latin typeface="Courier New" panose="02070309020205020404" pitchFamily="49" charset="0"/>
                <a:cs typeface="Courier New" panose="02070309020205020404" pitchFamily="49" charset="0"/>
              </a:rPr>
              <a:t>==29991==         suppressed: 0 bytes in 0 blocks</a:t>
            </a:r>
          </a:p>
        </p:txBody>
      </p:sp>
    </p:spTree>
    <p:extLst>
      <p:ext uri="{BB962C8B-B14F-4D97-AF65-F5344CB8AC3E}">
        <p14:creationId xmlns:p14="http://schemas.microsoft.com/office/powerpoint/2010/main" val="20609400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 Sanitizer</a:t>
            </a:r>
          </a:p>
        </p:txBody>
      </p:sp>
      <p:sp>
        <p:nvSpPr>
          <p:cNvPr id="3" name="Content Placeholder 2"/>
          <p:cNvSpPr>
            <a:spLocks noGrp="1"/>
          </p:cNvSpPr>
          <p:nvPr>
            <p:ph idx="1"/>
          </p:nvPr>
        </p:nvSpPr>
        <p:spPr/>
        <p:txBody>
          <a:bodyPr>
            <a:normAutofit fontScale="47500" lnSpcReduction="20000"/>
          </a:bodyPr>
          <a:lstStyle/>
          <a:p>
            <a:r>
              <a:rPr lang="en-US" sz="6000" dirty="0"/>
              <a:t>Compilation-based approach to detect memory issues</a:t>
            </a:r>
          </a:p>
          <a:p>
            <a:pPr lvl="1"/>
            <a:r>
              <a:rPr lang="en-US" sz="5600" dirty="0"/>
              <a:t>GCC and LLVM support</a:t>
            </a:r>
          </a:p>
          <a:p>
            <a:pPr lvl="1"/>
            <a:r>
              <a:rPr lang="en-US" sz="5600" dirty="0"/>
              <a:t>~2x overhead </a:t>
            </a:r>
          </a:p>
          <a:p>
            <a:endParaRPr lang="en-US" sz="6000" dirty="0"/>
          </a:p>
          <a:p>
            <a:r>
              <a:rPr lang="en-US" sz="6000" dirty="0"/>
              <a:t>Add “-</a:t>
            </a:r>
            <a:r>
              <a:rPr lang="en-US" sz="6000" dirty="0" err="1"/>
              <a:t>fsanitize</a:t>
            </a:r>
            <a:r>
              <a:rPr lang="en-US" sz="6000" dirty="0"/>
              <a:t>=address”, make clean …</a:t>
            </a:r>
          </a:p>
          <a:p>
            <a:endParaRPr lang="en-US" dirty="0"/>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==1902== ERROR: </a:t>
            </a:r>
            <a:r>
              <a:rPr lang="en-US" dirty="0" err="1">
                <a:latin typeface="Courier New" panose="02070309020205020404" pitchFamily="49" charset="0"/>
                <a:cs typeface="Courier New" panose="02070309020205020404" pitchFamily="49" charset="0"/>
              </a:rPr>
              <a:t>AddressSanitizer</a:t>
            </a:r>
            <a:r>
              <a:rPr lang="en-US" dirty="0">
                <a:latin typeface="Courier New" panose="02070309020205020404" pitchFamily="49" charset="0"/>
                <a:cs typeface="Courier New" panose="02070309020205020404" pitchFamily="49" charset="0"/>
              </a:rPr>
              <a:t>: heap-buffer-overflow on address 0x7f683e4c008c at pc 0x41cb77 </a:t>
            </a:r>
            <a:r>
              <a:rPr lang="en-US" dirty="0" err="1">
                <a:latin typeface="Courier New" panose="02070309020205020404" pitchFamily="49" charset="0"/>
                <a:cs typeface="Courier New" panose="02070309020205020404" pitchFamily="49" charset="0"/>
              </a:rPr>
              <a:t>bp</a:t>
            </a:r>
            <a:r>
              <a:rPr lang="en-US" dirty="0">
                <a:latin typeface="Courier New" panose="02070309020205020404" pitchFamily="49" charset="0"/>
                <a:cs typeface="Courier New" panose="02070309020205020404" pitchFamily="49" charset="0"/>
              </a:rPr>
              <a:t> 0x7f683bc14a20 </a:t>
            </a:r>
            <a:r>
              <a:rPr lang="en-US" dirty="0" err="1">
                <a:latin typeface="Courier New" panose="02070309020205020404" pitchFamily="49" charset="0"/>
                <a:cs typeface="Courier New" panose="02070309020205020404" pitchFamily="49" charset="0"/>
              </a:rPr>
              <a:t>sp</a:t>
            </a:r>
            <a:r>
              <a:rPr lang="en-US" dirty="0">
                <a:latin typeface="Courier New" panose="02070309020205020404" pitchFamily="49" charset="0"/>
                <a:cs typeface="Courier New" panose="02070309020205020404" pitchFamily="49" charset="0"/>
              </a:rPr>
              <a:t> 0x7f683bc14a18</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READ of size 4 at 0x7f683e4c008c thread T6</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#0 0x41cb76 (paraGraph+0x41cb76)</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#1 0x7f6852efdf62 (/usr0/local/lib/libiomp5.so+0x89f62)</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#2 0x7f6852ea7ae3 (/usr0/local/lib/libiomp5.so+0x33ae3)</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#3 0x7f6852ea620a (/usr0/local/lib/libiomp5.so+0x3220a)</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#4 0x7f6852ecab80 (/usr0/local/lib/libiomp5.so+0x56b80)</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#5 0x7f684fdb7b97 (/</a:t>
            </a:r>
            <a:r>
              <a:rPr lang="en-US" dirty="0" err="1">
                <a:latin typeface="Courier New" panose="02070309020205020404" pitchFamily="49" charset="0"/>
                <a:cs typeface="Courier New" panose="02070309020205020404" pitchFamily="49" charset="0"/>
              </a:rPr>
              <a:t>usr</a:t>
            </a:r>
            <a:r>
              <a:rPr lang="en-US" dirty="0">
                <a:latin typeface="Courier New" panose="02070309020205020404" pitchFamily="49" charset="0"/>
                <a:cs typeface="Courier New" panose="02070309020205020404" pitchFamily="49" charset="0"/>
              </a:rPr>
              <a:t>/lib/x86_64-linux-gnu/libasan.so.0.0.0+0x18b97)</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#6 0x7f684efa4181 (/lib/x86_64-linux-gnu/libpthread-2.19.so+0x8181)</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    #7 0x7f684f2b447c (/lib/x86_64-linux-gnu/libc-2.19.so+0xfa47c)</a:t>
            </a:r>
          </a:p>
          <a:p>
            <a:pPr marL="0" indent="0">
              <a:lnSpc>
                <a:spcPct val="120000"/>
              </a:lnSpc>
              <a:spcBef>
                <a:spcPts val="0"/>
              </a:spcBef>
              <a:buNone/>
            </a:pPr>
            <a:r>
              <a:rPr lang="en-US" dirty="0">
                <a:latin typeface="Courier New" panose="02070309020205020404" pitchFamily="49" charset="0"/>
                <a:cs typeface="Courier New" panose="02070309020205020404" pitchFamily="49" charset="0"/>
              </a:rPr>
              <a:t>...</a:t>
            </a:r>
          </a:p>
          <a:p>
            <a:endParaRPr lang="en-US" dirty="0"/>
          </a:p>
        </p:txBody>
      </p:sp>
    </p:spTree>
    <p:extLst>
      <p:ext uri="{BB962C8B-B14F-4D97-AF65-F5344CB8AC3E}">
        <p14:creationId xmlns:p14="http://schemas.microsoft.com/office/powerpoint/2010/main" val="28045313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Instrumentation Tool Families</a:t>
            </a:r>
          </a:p>
        </p:txBody>
      </p:sp>
      <p:sp>
        <p:nvSpPr>
          <p:cNvPr id="3" name="Content Placeholder 2"/>
          <p:cNvSpPr>
            <a:spLocks noGrp="1"/>
          </p:cNvSpPr>
          <p:nvPr>
            <p:ph idx="1"/>
          </p:nvPr>
        </p:nvSpPr>
        <p:spPr/>
        <p:txBody>
          <a:bodyPr/>
          <a:lstStyle/>
          <a:p>
            <a:r>
              <a:rPr lang="en-US" b="0" dirty="0"/>
              <a:t>Program Optimization</a:t>
            </a:r>
          </a:p>
          <a:p>
            <a:pPr lvl="1"/>
            <a:r>
              <a:rPr lang="en-US" b="0" dirty="0" err="1"/>
              <a:t>Gprof</a:t>
            </a:r>
            <a:endParaRPr lang="en-US" b="0" dirty="0"/>
          </a:p>
          <a:p>
            <a:pPr lvl="1"/>
            <a:r>
              <a:rPr lang="en-US" b="0" dirty="0"/>
              <a:t>Perf</a:t>
            </a:r>
          </a:p>
          <a:p>
            <a:pPr lvl="1"/>
            <a:r>
              <a:rPr lang="en-US" b="0" dirty="0" err="1"/>
              <a:t>VTune</a:t>
            </a:r>
            <a:endParaRPr lang="en-US" b="0" dirty="0"/>
          </a:p>
          <a:p>
            <a:r>
              <a:rPr lang="en-US" b="0" dirty="0"/>
              <a:t>Program Debugging</a:t>
            </a:r>
          </a:p>
          <a:p>
            <a:pPr lvl="1"/>
            <a:r>
              <a:rPr lang="en-US" b="0" dirty="0" err="1"/>
              <a:t>Valgrind</a:t>
            </a:r>
            <a:endParaRPr lang="en-US" b="0" dirty="0"/>
          </a:p>
          <a:p>
            <a:pPr lvl="1"/>
            <a:r>
              <a:rPr lang="en-US" b="0" dirty="0"/>
              <a:t>Sanitizers</a:t>
            </a:r>
          </a:p>
          <a:p>
            <a:r>
              <a:rPr lang="en-US" b="1" dirty="0"/>
              <a:t>Advanced Analysis</a:t>
            </a:r>
          </a:p>
          <a:p>
            <a:pPr lvl="1"/>
            <a:r>
              <a:rPr lang="en-US" b="1" dirty="0"/>
              <a:t>Pin</a:t>
            </a:r>
          </a:p>
          <a:p>
            <a:pPr lvl="1"/>
            <a:r>
              <a:rPr lang="en-US" b="1" dirty="0"/>
              <a:t>Contech</a:t>
            </a:r>
          </a:p>
        </p:txBody>
      </p:sp>
    </p:spTree>
    <p:extLst>
      <p:ext uri="{BB962C8B-B14F-4D97-AF65-F5344CB8AC3E}">
        <p14:creationId xmlns:p14="http://schemas.microsoft.com/office/powerpoint/2010/main" val="7906587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Pin</a:t>
            </a:r>
          </a:p>
        </p:txBody>
      </p:sp>
      <p:sp>
        <p:nvSpPr>
          <p:cNvPr id="3" name="Content Placeholder 2"/>
          <p:cNvSpPr>
            <a:spLocks noGrp="1"/>
          </p:cNvSpPr>
          <p:nvPr>
            <p:ph idx="1"/>
          </p:nvPr>
        </p:nvSpPr>
        <p:spPr/>
        <p:txBody>
          <a:bodyPr/>
          <a:lstStyle/>
          <a:p>
            <a:r>
              <a:rPr lang="en-US" dirty="0" err="1"/>
              <a:t>CompArch</a:t>
            </a:r>
            <a:r>
              <a:rPr lang="en-US" dirty="0"/>
              <a:t> research project, now Intel tool</a:t>
            </a:r>
          </a:p>
          <a:p>
            <a:r>
              <a:rPr lang="en-US" dirty="0"/>
              <a:t>Binary instrumentation tool framework</a:t>
            </a:r>
          </a:p>
          <a:p>
            <a:pPr lvl="1"/>
            <a:r>
              <a:rPr lang="en-US" dirty="0"/>
              <a:t>“Low” overhead </a:t>
            </a:r>
          </a:p>
          <a:p>
            <a:pPr lvl="1"/>
            <a:r>
              <a:rPr lang="en-US" dirty="0"/>
              <a:t>Provides many sample tools</a:t>
            </a:r>
          </a:p>
          <a:p>
            <a:pPr lvl="1"/>
            <a:endParaRPr lang="en-US" dirty="0"/>
          </a:p>
          <a:p>
            <a:r>
              <a:rPr lang="en-US" dirty="0"/>
              <a:t>Given its architecture roots, it is best suited to specific architectural questions about a program</a:t>
            </a:r>
          </a:p>
          <a:p>
            <a:pPr lvl="1"/>
            <a:r>
              <a:rPr lang="en-US" dirty="0"/>
              <a:t>What is the instruction mix?</a:t>
            </a:r>
          </a:p>
          <a:p>
            <a:pPr lvl="1"/>
            <a:r>
              <a:rPr lang="en-US" dirty="0"/>
              <a:t>What memory addresses does it access?</a:t>
            </a:r>
          </a:p>
          <a:p>
            <a:pPr lvl="1"/>
            <a:endParaRPr lang="en-US" dirty="0"/>
          </a:p>
        </p:txBody>
      </p:sp>
    </p:spTree>
    <p:extLst>
      <p:ext uri="{BB962C8B-B14F-4D97-AF65-F5344CB8AC3E}">
        <p14:creationId xmlns:p14="http://schemas.microsoft.com/office/powerpoint/2010/main" val="1240890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Pin cont.</a:t>
            </a:r>
          </a:p>
        </p:txBody>
      </p:sp>
      <p:sp>
        <p:nvSpPr>
          <p:cNvPr id="3" name="Content Placeholder 2"/>
          <p:cNvSpPr>
            <a:spLocks noGrp="1"/>
          </p:cNvSpPr>
          <p:nvPr>
            <p:ph idx="1"/>
          </p:nvPr>
        </p:nvSpPr>
        <p:spPr/>
        <p:txBody>
          <a:bodyPr/>
          <a:lstStyle/>
          <a:p>
            <a:r>
              <a:rPr lang="en-US" dirty="0"/>
              <a:t>Pin acts as a virtual machine</a:t>
            </a:r>
          </a:p>
          <a:p>
            <a:pPr lvl="1"/>
            <a:r>
              <a:rPr lang="en-US" dirty="0"/>
              <a:t>It reassembles the instructions with appropriate instrumentation</a:t>
            </a:r>
          </a:p>
          <a:p>
            <a:pPr lvl="1"/>
            <a:endParaRPr lang="en-US" dirty="0"/>
          </a:p>
          <a:p>
            <a:r>
              <a:rPr lang="en-US" dirty="0"/>
              <a:t>Each “</a:t>
            </a:r>
            <a:r>
              <a:rPr lang="en-US" dirty="0" err="1"/>
              <a:t>pintool</a:t>
            </a:r>
            <a:r>
              <a:rPr lang="en-US" dirty="0"/>
              <a:t>” requests specific instrumentation</a:t>
            </a:r>
          </a:p>
          <a:p>
            <a:pPr lvl="1"/>
            <a:r>
              <a:rPr lang="en-US" dirty="0"/>
              <a:t>On basic block entry, record the static instruction count</a:t>
            </a:r>
          </a:p>
          <a:p>
            <a:pPr lvl="1"/>
            <a:r>
              <a:rPr lang="en-US" dirty="0"/>
              <a:t>On every memory operation, record the address</a:t>
            </a:r>
          </a:p>
          <a:p>
            <a:pPr lvl="1"/>
            <a:r>
              <a:rPr lang="en-US" dirty="0"/>
              <a:t>…</a:t>
            </a:r>
          </a:p>
        </p:txBody>
      </p:sp>
    </p:spTree>
    <p:extLst>
      <p:ext uri="{BB962C8B-B14F-4D97-AF65-F5344CB8AC3E}">
        <p14:creationId xmlns:p14="http://schemas.microsoft.com/office/powerpoint/2010/main" val="34827115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(Pin) Instrumentation Granularity</a:t>
            </a:r>
          </a:p>
        </p:txBody>
      </p:sp>
      <p:sp>
        <p:nvSpPr>
          <p:cNvPr id="3" name="Content Placeholder 2"/>
          <p:cNvSpPr>
            <a:spLocks noGrp="1"/>
          </p:cNvSpPr>
          <p:nvPr>
            <p:ph idx="1"/>
          </p:nvPr>
        </p:nvSpPr>
        <p:spPr/>
        <p:txBody>
          <a:bodyPr/>
          <a:lstStyle/>
          <a:p>
            <a:r>
              <a:rPr lang="en-US" dirty="0"/>
              <a:t>Instruction</a:t>
            </a:r>
          </a:p>
          <a:p>
            <a:r>
              <a:rPr lang="en-US" dirty="0"/>
              <a:t>Basic Block</a:t>
            </a:r>
          </a:p>
          <a:p>
            <a:pPr lvl="1"/>
            <a:r>
              <a:rPr lang="en-US" dirty="0"/>
              <a:t>A sequence of instructions</a:t>
            </a:r>
          </a:p>
          <a:p>
            <a:pPr lvl="1"/>
            <a:r>
              <a:rPr lang="en-US" dirty="0"/>
              <a:t>Single entry, single exit</a:t>
            </a:r>
          </a:p>
          <a:p>
            <a:pPr lvl="1"/>
            <a:r>
              <a:rPr lang="en-US" dirty="0"/>
              <a:t>Terminated with one control flow instruction</a:t>
            </a:r>
          </a:p>
          <a:p>
            <a:r>
              <a:rPr lang="en-US" dirty="0"/>
              <a:t>Trace</a:t>
            </a:r>
          </a:p>
          <a:p>
            <a:pPr lvl="1"/>
            <a:r>
              <a:rPr lang="en-US" dirty="0"/>
              <a:t>A sequence of executed basic blocks</a:t>
            </a:r>
          </a:p>
          <a:p>
            <a:pPr lvl="1"/>
            <a:r>
              <a:rPr lang="en-US" dirty="0"/>
              <a:t>May span multiple functions</a:t>
            </a:r>
          </a:p>
        </p:txBody>
      </p:sp>
    </p:spTree>
    <p:extLst>
      <p:ext uri="{BB962C8B-B14F-4D97-AF65-F5344CB8AC3E}">
        <p14:creationId xmlns:p14="http://schemas.microsoft.com/office/powerpoint/2010/main" val="33067756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Pintool</a:t>
            </a:r>
            <a:r>
              <a:rPr lang="en-US" dirty="0"/>
              <a:t> Example Instruction Count</a:t>
            </a:r>
          </a:p>
        </p:txBody>
      </p:sp>
      <p:sp>
        <p:nvSpPr>
          <p:cNvPr id="3" name="Content Placeholder 2"/>
          <p:cNvSpPr>
            <a:spLocks noGrp="1"/>
          </p:cNvSpPr>
          <p:nvPr>
            <p:ph idx="1"/>
          </p:nvPr>
        </p:nvSpPr>
        <p:spPr/>
        <p:txBody>
          <a:bodyPr>
            <a:normAutofit fontScale="85000" lnSpcReduction="10000"/>
          </a:bodyPr>
          <a:lstStyle/>
          <a:p>
            <a:r>
              <a:rPr lang="en-US" dirty="0"/>
              <a:t>For every basic block in an identified trace</a:t>
            </a:r>
          </a:p>
          <a:p>
            <a:pPr lvl="1"/>
            <a:r>
              <a:rPr lang="en-US" dirty="0"/>
              <a:t>Insert somewhere in the block an instrumentation call to my routine</a:t>
            </a:r>
          </a:p>
          <a:p>
            <a:pPr lvl="1"/>
            <a:r>
              <a:rPr lang="en-US" dirty="0"/>
              <a:t>Pass my routine two arguments: number of instructions, thread ID</a:t>
            </a:r>
          </a:p>
          <a:p>
            <a:endParaRPr lang="en-US" dirty="0"/>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Pin calls this function every time a new basic block is encountered.</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It inserts a call to </a:t>
            </a:r>
            <a:r>
              <a:rPr lang="en-US" sz="1500" dirty="0" err="1">
                <a:latin typeface="Courier New" panose="02070309020205020404" pitchFamily="49" charset="0"/>
                <a:cs typeface="Courier New" panose="02070309020205020404" pitchFamily="49" charset="0"/>
              </a:rPr>
              <a:t>docount</a:t>
            </a:r>
            <a:r>
              <a:rPr lang="en-US" sz="15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VOID Trace(TRACE </a:t>
            </a:r>
            <a:r>
              <a:rPr lang="en-US" sz="1500" dirty="0" err="1">
                <a:latin typeface="Courier New" panose="02070309020205020404" pitchFamily="49" charset="0"/>
                <a:cs typeface="Courier New" panose="02070309020205020404" pitchFamily="49" charset="0"/>
              </a:rPr>
              <a:t>trace</a:t>
            </a:r>
            <a:r>
              <a:rPr lang="en-US" sz="1500" dirty="0">
                <a:latin typeface="Courier New" panose="02070309020205020404" pitchFamily="49" charset="0"/>
                <a:cs typeface="Courier New" panose="02070309020205020404" pitchFamily="49" charset="0"/>
              </a:rPr>
              <a:t>, VOID *v)</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 Visit every basic block  in the trace</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for (BBL </a:t>
            </a:r>
            <a:r>
              <a:rPr lang="en-US" sz="1500" dirty="0" err="1">
                <a:latin typeface="Courier New" panose="02070309020205020404" pitchFamily="49" charset="0"/>
                <a:cs typeface="Courier New" panose="02070309020205020404" pitchFamily="49" charset="0"/>
              </a:rPr>
              <a:t>bbl</a:t>
            </a:r>
            <a:r>
              <a:rPr lang="en-US" sz="1500" dirty="0">
                <a:latin typeface="Courier New" panose="02070309020205020404" pitchFamily="49" charset="0"/>
                <a:cs typeface="Courier New" panose="02070309020205020404" pitchFamily="49" charset="0"/>
              </a:rPr>
              <a:t> = </a:t>
            </a:r>
            <a:r>
              <a:rPr lang="en-US" sz="1500" dirty="0" err="1">
                <a:latin typeface="Courier New" panose="02070309020205020404" pitchFamily="49" charset="0"/>
                <a:cs typeface="Courier New" panose="02070309020205020404" pitchFamily="49" charset="0"/>
              </a:rPr>
              <a:t>TRACE_BblHead</a:t>
            </a:r>
            <a:r>
              <a:rPr lang="en-US" sz="1500" dirty="0">
                <a:latin typeface="Courier New" panose="02070309020205020404" pitchFamily="49" charset="0"/>
                <a:cs typeface="Courier New" panose="02070309020205020404" pitchFamily="49" charset="0"/>
              </a:rPr>
              <a:t>(trace); </a:t>
            </a:r>
            <a:r>
              <a:rPr lang="en-US" sz="1500" dirty="0" err="1">
                <a:latin typeface="Courier New" panose="02070309020205020404" pitchFamily="49" charset="0"/>
                <a:cs typeface="Courier New" panose="02070309020205020404" pitchFamily="49" charset="0"/>
              </a:rPr>
              <a:t>BBL_Valid</a:t>
            </a:r>
            <a:r>
              <a:rPr lang="en-US" sz="1500" dirty="0">
                <a:latin typeface="Courier New" panose="02070309020205020404" pitchFamily="49" charset="0"/>
                <a:cs typeface="Courier New" panose="02070309020205020404" pitchFamily="49" charset="0"/>
              </a:rPr>
              <a:t>(</a:t>
            </a:r>
            <a:r>
              <a:rPr lang="en-US" sz="1500" dirty="0" err="1">
                <a:latin typeface="Courier New" panose="02070309020205020404" pitchFamily="49" charset="0"/>
                <a:cs typeface="Courier New" panose="02070309020205020404" pitchFamily="49" charset="0"/>
              </a:rPr>
              <a:t>bbl</a:t>
            </a:r>
            <a:r>
              <a:rPr lang="en-US" sz="1500" dirty="0">
                <a:latin typeface="Courier New" panose="02070309020205020404" pitchFamily="49" charset="0"/>
                <a:cs typeface="Courier New" panose="02070309020205020404" pitchFamily="49" charset="0"/>
              </a:rPr>
              <a:t>); </a:t>
            </a:r>
            <a:r>
              <a:rPr lang="en-US" sz="1500" dirty="0" err="1">
                <a:latin typeface="Courier New" panose="02070309020205020404" pitchFamily="49" charset="0"/>
                <a:cs typeface="Courier New" panose="02070309020205020404" pitchFamily="49" charset="0"/>
              </a:rPr>
              <a:t>bbl</a:t>
            </a:r>
            <a:r>
              <a:rPr lang="en-US" sz="1500" dirty="0">
                <a:latin typeface="Courier New" panose="02070309020205020404" pitchFamily="49" charset="0"/>
                <a:cs typeface="Courier New" panose="02070309020205020404" pitchFamily="49" charset="0"/>
              </a:rPr>
              <a:t> = </a:t>
            </a:r>
            <a:r>
              <a:rPr lang="en-US" sz="1500" dirty="0" err="1">
                <a:latin typeface="Courier New" panose="02070309020205020404" pitchFamily="49" charset="0"/>
                <a:cs typeface="Courier New" panose="02070309020205020404" pitchFamily="49" charset="0"/>
              </a:rPr>
              <a:t>BBL_Next</a:t>
            </a:r>
            <a:r>
              <a:rPr lang="en-US" sz="1500" dirty="0">
                <a:latin typeface="Courier New" panose="02070309020205020404" pitchFamily="49" charset="0"/>
                <a:cs typeface="Courier New" panose="02070309020205020404" pitchFamily="49" charset="0"/>
              </a:rPr>
              <a:t>(</a:t>
            </a:r>
            <a:r>
              <a:rPr lang="en-US" sz="1500" dirty="0" err="1">
                <a:latin typeface="Courier New" panose="02070309020205020404" pitchFamily="49" charset="0"/>
                <a:cs typeface="Courier New" panose="02070309020205020404" pitchFamily="49" charset="0"/>
              </a:rPr>
              <a:t>bbl</a:t>
            </a:r>
            <a:r>
              <a:rPr lang="en-US" sz="1500"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 Insert a call to </a:t>
            </a:r>
            <a:r>
              <a:rPr lang="en-US" sz="1500" dirty="0" err="1">
                <a:latin typeface="Courier New" panose="02070309020205020404" pitchFamily="49" charset="0"/>
                <a:cs typeface="Courier New" panose="02070309020205020404" pitchFamily="49" charset="0"/>
              </a:rPr>
              <a:t>docount</a:t>
            </a:r>
            <a:r>
              <a:rPr lang="en-US" sz="1500" dirty="0">
                <a:latin typeface="Courier New" panose="02070309020205020404" pitchFamily="49" charset="0"/>
                <a:cs typeface="Courier New" panose="02070309020205020404" pitchFamily="49" charset="0"/>
              </a:rPr>
              <a:t> for every </a:t>
            </a:r>
            <a:r>
              <a:rPr lang="en-US" sz="1500" dirty="0" err="1">
                <a:latin typeface="Courier New" panose="02070309020205020404" pitchFamily="49" charset="0"/>
                <a:cs typeface="Courier New" panose="02070309020205020404" pitchFamily="49" charset="0"/>
              </a:rPr>
              <a:t>bbl</a:t>
            </a:r>
            <a:r>
              <a:rPr lang="en-US" sz="1500" dirty="0">
                <a:latin typeface="Courier New" panose="02070309020205020404" pitchFamily="49" charset="0"/>
                <a:cs typeface="Courier New" panose="02070309020205020404" pitchFamily="49" charset="0"/>
              </a:rPr>
              <a:t>, passing the number of instructions.</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a:t>
            </a:r>
            <a:r>
              <a:rPr lang="en-US" sz="1500" dirty="0" err="1">
                <a:latin typeface="Courier New" panose="02070309020205020404" pitchFamily="49" charset="0"/>
                <a:cs typeface="Courier New" panose="02070309020205020404" pitchFamily="49" charset="0"/>
              </a:rPr>
              <a:t>BBL_InsertCall</a:t>
            </a:r>
            <a:r>
              <a:rPr lang="en-US" sz="1500" dirty="0">
                <a:latin typeface="Courier New" panose="02070309020205020404" pitchFamily="49" charset="0"/>
                <a:cs typeface="Courier New" panose="02070309020205020404" pitchFamily="49" charset="0"/>
              </a:rPr>
              <a:t>(</a:t>
            </a:r>
            <a:r>
              <a:rPr lang="en-US" sz="1500" dirty="0" err="1">
                <a:latin typeface="Courier New" panose="02070309020205020404" pitchFamily="49" charset="0"/>
                <a:cs typeface="Courier New" panose="02070309020205020404" pitchFamily="49" charset="0"/>
              </a:rPr>
              <a:t>bbl</a:t>
            </a:r>
            <a:r>
              <a:rPr lang="en-US" sz="1500" dirty="0">
                <a:latin typeface="Courier New" panose="02070309020205020404" pitchFamily="49" charset="0"/>
                <a:cs typeface="Courier New" panose="02070309020205020404" pitchFamily="49" charset="0"/>
              </a:rPr>
              <a:t>, IPOINT_ANYWHERE, (AFUNPTR)</a:t>
            </a:r>
            <a:r>
              <a:rPr lang="en-US" sz="1500" dirty="0" err="1">
                <a:latin typeface="Courier New" panose="02070309020205020404" pitchFamily="49" charset="0"/>
                <a:cs typeface="Courier New" panose="02070309020205020404" pitchFamily="49" charset="0"/>
              </a:rPr>
              <a:t>docount</a:t>
            </a:r>
            <a:r>
              <a:rPr lang="en-US" sz="1500" dirty="0">
                <a:latin typeface="Courier New" panose="02070309020205020404" pitchFamily="49" charset="0"/>
                <a:cs typeface="Courier New" panose="02070309020205020404" pitchFamily="49" charset="0"/>
              </a:rPr>
              <a:t>, IARG_FAST_ANALYSIS_CALL, IARG_UINT32, </a:t>
            </a:r>
            <a:r>
              <a:rPr lang="en-US" sz="1500" dirty="0" err="1">
                <a:latin typeface="Courier New" panose="02070309020205020404" pitchFamily="49" charset="0"/>
                <a:cs typeface="Courier New" panose="02070309020205020404" pitchFamily="49" charset="0"/>
              </a:rPr>
              <a:t>BBL_NumIns</a:t>
            </a:r>
            <a:r>
              <a:rPr lang="en-US" sz="1500" dirty="0">
                <a:latin typeface="Courier New" panose="02070309020205020404" pitchFamily="49" charset="0"/>
                <a:cs typeface="Courier New" panose="02070309020205020404" pitchFamily="49" charset="0"/>
              </a:rPr>
              <a:t>(</a:t>
            </a:r>
            <a:r>
              <a:rPr lang="en-US" sz="1500" dirty="0" err="1">
                <a:latin typeface="Courier New" panose="02070309020205020404" pitchFamily="49" charset="0"/>
                <a:cs typeface="Courier New" panose="02070309020205020404" pitchFamily="49" charset="0"/>
              </a:rPr>
              <a:t>bbl</a:t>
            </a:r>
            <a:r>
              <a:rPr lang="en-US" sz="1500" dirty="0">
                <a:latin typeface="Courier New" panose="02070309020205020404" pitchFamily="49" charset="0"/>
                <a:cs typeface="Courier New" panose="02070309020205020404" pitchFamily="49" charset="0"/>
              </a:rPr>
              <a:t>), IARG_THREAD_ID, IARG_END);</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    }</a:t>
            </a:r>
          </a:p>
          <a:p>
            <a:pPr marL="0" indent="0">
              <a:lnSpc>
                <a:spcPct val="120000"/>
              </a:lnSpc>
              <a:spcBef>
                <a:spcPts val="0"/>
              </a:spcBef>
              <a:buNone/>
            </a:pPr>
            <a:r>
              <a:rPr lang="en-US" sz="15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8244259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Pintool</a:t>
            </a:r>
            <a:r>
              <a:rPr lang="en-US" dirty="0"/>
              <a:t> Instruction Count Output</a:t>
            </a:r>
          </a:p>
        </p:txBody>
      </p:sp>
      <p:sp>
        <p:nvSpPr>
          <p:cNvPr id="3" name="Content Placeholder 2"/>
          <p:cNvSpPr>
            <a:spLocks noGrp="1"/>
          </p:cNvSpPr>
          <p:nvPr>
            <p:ph idx="1"/>
          </p:nvPr>
        </p:nvSpPr>
        <p:spPr/>
        <p:txBody>
          <a:bodyPr>
            <a:normAutofit fontScale="85000" lnSpcReduction="20000"/>
          </a:bodyPr>
          <a:lstStyle/>
          <a:p>
            <a:r>
              <a:rPr lang="en-US" dirty="0"/>
              <a:t>$ pin -t pin/source/tools/ManualExamples/obj-intel64/inscount_tls.so -- ./</a:t>
            </a:r>
            <a:r>
              <a:rPr lang="en-US" dirty="0" err="1"/>
              <a:t>paraGraph</a:t>
            </a:r>
            <a:r>
              <a:rPr lang="en-US" dirty="0"/>
              <a:t> </a:t>
            </a:r>
            <a:r>
              <a:rPr lang="en-US" dirty="0" err="1"/>
              <a:t>bfs</a:t>
            </a:r>
            <a:r>
              <a:rPr lang="en-US" dirty="0"/>
              <a:t> -t 8 -r soc-pokec_30m.graph</a:t>
            </a:r>
          </a:p>
          <a:p>
            <a:r>
              <a:rPr lang="en-US" dirty="0"/>
              <a:t>$ cat </a:t>
            </a:r>
            <a:r>
              <a:rPr lang="en-US" dirty="0" err="1"/>
              <a:t>inscount_tls.out</a:t>
            </a:r>
            <a:endParaRPr lang="en-US" dirty="0"/>
          </a:p>
          <a:p>
            <a:pPr marL="0" indent="0">
              <a:buNone/>
            </a:pPr>
            <a:r>
              <a:rPr lang="en-US" dirty="0"/>
              <a:t>Total number of threads = 9</a:t>
            </a:r>
          </a:p>
          <a:p>
            <a:pPr marL="0" indent="0">
              <a:buNone/>
            </a:pPr>
            <a:r>
              <a:rPr lang="en-US" dirty="0"/>
              <a:t>Count[0]= 561617530</a:t>
            </a:r>
          </a:p>
          <a:p>
            <a:pPr marL="0" indent="0">
              <a:buNone/>
            </a:pPr>
            <a:r>
              <a:rPr lang="en-US" dirty="0"/>
              <a:t>Count[1]= 16153</a:t>
            </a:r>
          </a:p>
          <a:p>
            <a:pPr marL="0" indent="0">
              <a:buNone/>
            </a:pPr>
            <a:r>
              <a:rPr lang="en-US" dirty="0"/>
              <a:t>Count[2]= 44659367</a:t>
            </a:r>
          </a:p>
          <a:p>
            <a:pPr marL="0" indent="0">
              <a:buNone/>
            </a:pPr>
            <a:r>
              <a:rPr lang="en-US" dirty="0"/>
              <a:t>Count[3]= 44863462</a:t>
            </a:r>
          </a:p>
          <a:p>
            <a:pPr marL="0" indent="0">
              <a:buNone/>
            </a:pPr>
            <a:r>
              <a:rPr lang="en-US" dirty="0"/>
              <a:t>Count[4]= 44436576</a:t>
            </a:r>
          </a:p>
          <a:p>
            <a:pPr marL="0" indent="0">
              <a:buNone/>
            </a:pPr>
            <a:r>
              <a:rPr lang="en-US" dirty="0"/>
              <a:t>Count[5]= 44458686</a:t>
            </a:r>
          </a:p>
          <a:p>
            <a:pPr marL="0" indent="0">
              <a:buNone/>
            </a:pPr>
            <a:r>
              <a:rPr lang="en-US" dirty="0"/>
              <a:t>Count[6]= 43808683</a:t>
            </a:r>
          </a:p>
          <a:p>
            <a:pPr marL="0" indent="0">
              <a:buNone/>
            </a:pPr>
            <a:r>
              <a:rPr lang="en-US" dirty="0"/>
              <a:t>Count[7]= 44055917</a:t>
            </a:r>
          </a:p>
          <a:p>
            <a:pPr marL="0" indent="0">
              <a:buNone/>
            </a:pPr>
            <a:r>
              <a:rPr lang="en-US" dirty="0"/>
              <a:t>Count[8]= 43408645</a:t>
            </a:r>
          </a:p>
          <a:p>
            <a:endParaRPr lang="en-US" dirty="0"/>
          </a:p>
        </p:txBody>
      </p:sp>
    </p:spTree>
    <p:extLst>
      <p:ext uri="{BB962C8B-B14F-4D97-AF65-F5344CB8AC3E}">
        <p14:creationId xmlns:p14="http://schemas.microsoft.com/office/powerpoint/2010/main" val="4016995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Pin Cache Example</a:t>
            </a:r>
          </a:p>
        </p:txBody>
      </p:sp>
      <p:sp>
        <p:nvSpPr>
          <p:cNvPr id="3" name="Content Placeholder 2"/>
          <p:cNvSpPr>
            <a:spLocks noGrp="1"/>
          </p:cNvSpPr>
          <p:nvPr>
            <p:ph idx="1"/>
          </p:nvPr>
        </p:nvSpPr>
        <p:spPr/>
        <p:txBody>
          <a:bodyPr>
            <a:normAutofit fontScale="55000" lnSpcReduction="20000"/>
          </a:bodyPr>
          <a:lstStyle/>
          <a:p>
            <a:r>
              <a:rPr lang="en-US" sz="5100" dirty="0"/>
              <a:t>… -t source/tools/Memory/obj-intel64/dcache.so …</a:t>
            </a:r>
          </a:p>
          <a:p>
            <a:r>
              <a:rPr lang="en-US" sz="5100" dirty="0"/>
              <a:t>cat </a:t>
            </a:r>
            <a:r>
              <a:rPr lang="en-US" sz="5100" dirty="0" err="1"/>
              <a:t>dcache.out</a:t>
            </a:r>
            <a:endParaRPr lang="en-US" sz="5100" dirty="0"/>
          </a:p>
          <a:p>
            <a:pPr marL="0" indent="0">
              <a:lnSpc>
                <a:spcPct val="120000"/>
              </a:lnSpc>
              <a:spcBef>
                <a:spcPts val="0"/>
              </a:spcBef>
              <a:buNone/>
            </a:pPr>
            <a:r>
              <a:rPr lang="en-US" dirty="0"/>
              <a:t>PIN:MEMLATENCIES 1.0. 0x0</a:t>
            </a:r>
          </a:p>
          <a:p>
            <a:pPr marL="0" indent="0">
              <a:lnSpc>
                <a:spcPct val="120000"/>
              </a:lnSpc>
              <a:spcBef>
                <a:spcPts val="0"/>
              </a:spcBef>
              <a:buNone/>
            </a:pPr>
            <a:r>
              <a:rPr lang="en-US" dirty="0"/>
              <a:t>#</a:t>
            </a:r>
          </a:p>
          <a:p>
            <a:pPr marL="0" indent="0">
              <a:lnSpc>
                <a:spcPct val="120000"/>
              </a:lnSpc>
              <a:spcBef>
                <a:spcPts val="0"/>
              </a:spcBef>
              <a:buNone/>
            </a:pPr>
            <a:r>
              <a:rPr lang="en-US" dirty="0"/>
              <a:t># DCACHE stats</a:t>
            </a:r>
          </a:p>
          <a:p>
            <a:pPr marL="0" indent="0">
              <a:lnSpc>
                <a:spcPct val="120000"/>
              </a:lnSpc>
              <a:spcBef>
                <a:spcPts val="0"/>
              </a:spcBef>
              <a:buNone/>
            </a:pPr>
            <a:r>
              <a:rPr lang="en-US" dirty="0"/>
              <a:t>#</a:t>
            </a:r>
          </a:p>
          <a:p>
            <a:pPr marL="0" indent="0">
              <a:lnSpc>
                <a:spcPct val="120000"/>
              </a:lnSpc>
              <a:spcBef>
                <a:spcPts val="0"/>
              </a:spcBef>
              <a:buNone/>
            </a:pPr>
            <a:r>
              <a:rPr lang="en-US" dirty="0"/>
              <a:t># L1 Data Cache:</a:t>
            </a:r>
          </a:p>
          <a:p>
            <a:pPr marL="0" indent="0">
              <a:lnSpc>
                <a:spcPct val="120000"/>
              </a:lnSpc>
              <a:spcBef>
                <a:spcPts val="0"/>
              </a:spcBef>
              <a:buNone/>
            </a:pPr>
            <a:r>
              <a:rPr lang="en-US" dirty="0"/>
              <a:t># Load-Hits:            131764147   59.69%</a:t>
            </a:r>
          </a:p>
          <a:p>
            <a:pPr marL="0" indent="0">
              <a:lnSpc>
                <a:spcPct val="120000"/>
              </a:lnSpc>
              <a:spcBef>
                <a:spcPts val="0"/>
              </a:spcBef>
              <a:buNone/>
            </a:pPr>
            <a:r>
              <a:rPr lang="en-US" dirty="0"/>
              <a:t># Load-Misses:           88995193   40.31%</a:t>
            </a:r>
          </a:p>
          <a:p>
            <a:pPr marL="0" indent="0">
              <a:lnSpc>
                <a:spcPct val="120000"/>
              </a:lnSpc>
              <a:spcBef>
                <a:spcPts val="0"/>
              </a:spcBef>
              <a:buNone/>
            </a:pPr>
            <a:r>
              <a:rPr lang="en-US" dirty="0"/>
              <a:t># Load-Accesses:        220759340  100.00%</a:t>
            </a:r>
          </a:p>
          <a:p>
            <a:pPr marL="0" indent="0">
              <a:lnSpc>
                <a:spcPct val="120000"/>
              </a:lnSpc>
              <a:spcBef>
                <a:spcPts val="0"/>
              </a:spcBef>
              <a:buNone/>
            </a:pPr>
            <a:r>
              <a:rPr lang="en-US" dirty="0"/>
              <a:t>#</a:t>
            </a:r>
          </a:p>
          <a:p>
            <a:pPr marL="0" indent="0">
              <a:lnSpc>
                <a:spcPct val="120000"/>
              </a:lnSpc>
              <a:spcBef>
                <a:spcPts val="0"/>
              </a:spcBef>
              <a:buNone/>
            </a:pPr>
            <a:r>
              <a:rPr lang="en-US" dirty="0"/>
              <a:t># Store-Hits:            71830273   71.07%</a:t>
            </a:r>
          </a:p>
          <a:p>
            <a:pPr marL="0" indent="0">
              <a:lnSpc>
                <a:spcPct val="120000"/>
              </a:lnSpc>
              <a:spcBef>
                <a:spcPts val="0"/>
              </a:spcBef>
              <a:buNone/>
            </a:pPr>
            <a:r>
              <a:rPr lang="en-US" dirty="0"/>
              <a:t># Store-Misses:          29242668   28.93%</a:t>
            </a:r>
          </a:p>
          <a:p>
            <a:pPr marL="0" indent="0">
              <a:lnSpc>
                <a:spcPct val="120000"/>
              </a:lnSpc>
              <a:spcBef>
                <a:spcPts val="0"/>
              </a:spcBef>
              <a:buNone/>
            </a:pPr>
            <a:r>
              <a:rPr lang="en-US" dirty="0"/>
              <a:t># Store-Accesses:       101072941  100.00%</a:t>
            </a:r>
          </a:p>
          <a:p>
            <a:pPr marL="0" indent="0">
              <a:lnSpc>
                <a:spcPct val="120000"/>
              </a:lnSpc>
              <a:spcBef>
                <a:spcPts val="0"/>
              </a:spcBef>
              <a:buNone/>
            </a:pPr>
            <a:r>
              <a:rPr lang="en-US" dirty="0"/>
              <a:t>#</a:t>
            </a:r>
          </a:p>
          <a:p>
            <a:pPr marL="0" indent="0">
              <a:lnSpc>
                <a:spcPct val="120000"/>
              </a:lnSpc>
              <a:spcBef>
                <a:spcPts val="0"/>
              </a:spcBef>
              <a:buNone/>
            </a:pPr>
            <a:r>
              <a:rPr lang="en-US" dirty="0"/>
              <a:t># Total-Hits:           203594420   63.26%</a:t>
            </a:r>
          </a:p>
          <a:p>
            <a:pPr marL="0" indent="0">
              <a:lnSpc>
                <a:spcPct val="120000"/>
              </a:lnSpc>
              <a:spcBef>
                <a:spcPts val="0"/>
              </a:spcBef>
              <a:buNone/>
            </a:pPr>
            <a:r>
              <a:rPr lang="en-US" dirty="0"/>
              <a:t># Total-Misses:         118237861   36.74%</a:t>
            </a:r>
          </a:p>
          <a:p>
            <a:pPr marL="0" indent="0">
              <a:lnSpc>
                <a:spcPct val="120000"/>
              </a:lnSpc>
              <a:spcBef>
                <a:spcPts val="0"/>
              </a:spcBef>
              <a:buNone/>
            </a:pPr>
            <a:r>
              <a:rPr lang="en-US" dirty="0"/>
              <a:t># Total-Accesses:       321832281  100.00%</a:t>
            </a:r>
          </a:p>
        </p:txBody>
      </p:sp>
    </p:spTree>
    <p:extLst>
      <p:ext uri="{BB962C8B-B14F-4D97-AF65-F5344CB8AC3E}">
        <p14:creationId xmlns:p14="http://schemas.microsoft.com/office/powerpoint/2010/main" val="1109833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 about Examples</a:t>
            </a:r>
          </a:p>
        </p:txBody>
      </p:sp>
      <p:sp>
        <p:nvSpPr>
          <p:cNvPr id="3" name="Content Placeholder 2"/>
          <p:cNvSpPr>
            <a:spLocks noGrp="1"/>
          </p:cNvSpPr>
          <p:nvPr>
            <p:ph idx="1"/>
          </p:nvPr>
        </p:nvSpPr>
        <p:spPr/>
        <p:txBody>
          <a:bodyPr/>
          <a:lstStyle/>
          <a:p>
            <a:r>
              <a:rPr lang="en-US" dirty="0"/>
              <a:t>The example programs in today’s lecture are from Spring 2016 Assignment 3</a:t>
            </a:r>
          </a:p>
          <a:p>
            <a:pPr lvl="1"/>
            <a:r>
              <a:rPr lang="en-US" dirty="0"/>
              <a:t>OpenMP-based graph processing workload (</a:t>
            </a:r>
            <a:r>
              <a:rPr lang="en-US" dirty="0" err="1"/>
              <a:t>paraGraph</a:t>
            </a:r>
            <a:r>
              <a:rPr lang="en-US" dirty="0"/>
              <a:t>)</a:t>
            </a:r>
          </a:p>
          <a:p>
            <a:pPr lvl="1"/>
            <a:r>
              <a:rPr lang="en-US" dirty="0"/>
              <a:t>Millions to tens of millions of nodes</a:t>
            </a:r>
          </a:p>
          <a:p>
            <a:pPr lvl="1"/>
            <a:r>
              <a:rPr lang="en-US" dirty="0"/>
              <a:t>Code written for the GHC machines and Xeon Phi</a:t>
            </a:r>
          </a:p>
          <a:p>
            <a:pPr lvl="1"/>
            <a:endParaRPr lang="en-US" dirty="0"/>
          </a:p>
        </p:txBody>
      </p:sp>
    </p:spTree>
    <p:extLst>
      <p:ext uri="{BB962C8B-B14F-4D97-AF65-F5344CB8AC3E}">
        <p14:creationId xmlns:p14="http://schemas.microsoft.com/office/powerpoint/2010/main" val="201297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Pin Trace Example</a:t>
            </a:r>
          </a:p>
        </p:txBody>
      </p:sp>
      <p:sp>
        <p:nvSpPr>
          <p:cNvPr id="3" name="Content Placeholder 2"/>
          <p:cNvSpPr>
            <a:spLocks noGrp="1"/>
          </p:cNvSpPr>
          <p:nvPr>
            <p:ph idx="1"/>
          </p:nvPr>
        </p:nvSpPr>
        <p:spPr/>
        <p:txBody>
          <a:bodyPr>
            <a:normAutofit/>
          </a:bodyPr>
          <a:lstStyle/>
          <a:p>
            <a:r>
              <a:rPr lang="en-US" dirty="0"/>
              <a:t>From a prior project </a:t>
            </a:r>
          </a:p>
          <a:p>
            <a:pPr lvl="1"/>
            <a:r>
              <a:rPr lang="en-US" dirty="0"/>
              <a:t>Records the instruction count</a:t>
            </a:r>
          </a:p>
          <a:p>
            <a:pPr lvl="1"/>
            <a:r>
              <a:rPr lang="en-US" dirty="0"/>
              <a:t>Records read/write and the address</a:t>
            </a:r>
          </a:p>
          <a:p>
            <a:r>
              <a:rPr lang="en-US" dirty="0"/>
              <a:t>The trace was then used by a simulator</a:t>
            </a:r>
          </a:p>
          <a:p>
            <a:endParaRPr lang="en-US" dirty="0"/>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 Print a memory write record and the number of instructions between </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 previous memory access and this access</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VOID </a:t>
            </a:r>
            <a:r>
              <a:rPr lang="en-US" sz="1200" dirty="0" err="1">
                <a:latin typeface="Courier New" panose="02070309020205020404" pitchFamily="49" charset="0"/>
                <a:cs typeface="Courier New" panose="02070309020205020404" pitchFamily="49" charset="0"/>
              </a:rPr>
              <a:t>RecordMemWrite</a:t>
            </a:r>
            <a:r>
              <a:rPr lang="en-US" sz="1200" dirty="0">
                <a:latin typeface="Courier New" panose="02070309020205020404" pitchFamily="49" charset="0"/>
                <a:cs typeface="Courier New" panose="02070309020205020404" pitchFamily="49" charset="0"/>
              </a:rPr>
              <a:t>(UINT32 </a:t>
            </a:r>
            <a:r>
              <a:rPr lang="en-US" sz="1200" dirty="0" err="1">
                <a:latin typeface="Courier New" panose="02070309020205020404" pitchFamily="49" charset="0"/>
                <a:cs typeface="Courier New" panose="02070309020205020404" pitchFamily="49" charset="0"/>
              </a:rPr>
              <a:t>thread_id</a:t>
            </a:r>
            <a:r>
              <a:rPr lang="en-US" sz="1200" dirty="0">
                <a:latin typeface="Courier New" panose="02070309020205020404" pitchFamily="49" charset="0"/>
                <a:cs typeface="Courier New" panose="02070309020205020404" pitchFamily="49" charset="0"/>
              </a:rPr>
              <a:t>, VOID * </a:t>
            </a:r>
            <a:r>
              <a:rPr lang="en-US" sz="1200" dirty="0" err="1">
                <a:latin typeface="Courier New" panose="02070309020205020404" pitchFamily="49" charset="0"/>
                <a:cs typeface="Courier New" panose="02070309020205020404" pitchFamily="49" charset="0"/>
              </a:rPr>
              <a:t>addr</a:t>
            </a:r>
            <a:r>
              <a:rPr lang="en-US" sz="1200" dirty="0">
                <a:latin typeface="Courier New" panose="02070309020205020404" pitchFamily="49" charset="0"/>
                <a:cs typeface="Courier New" panose="02070309020205020404" pitchFamily="49" charset="0"/>
              </a:rPr>
              <a:t>)</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  // format: W - [total </a:t>
            </a:r>
            <a:r>
              <a:rPr lang="en-US" sz="1200" dirty="0" err="1">
                <a:latin typeface="Courier New" panose="02070309020205020404" pitchFamily="49" charset="0"/>
                <a:cs typeface="Courier New" panose="02070309020205020404" pitchFamily="49" charset="0"/>
              </a:rPr>
              <a:t>num</a:t>
            </a:r>
            <a:r>
              <a:rPr lang="en-US" sz="1200" dirty="0">
                <a:latin typeface="Courier New" panose="02070309020205020404" pitchFamily="49" charset="0"/>
                <a:cs typeface="Courier New" panose="02070309020205020404" pitchFamily="49" charset="0"/>
              </a:rPr>
              <a:t> ins so far] - [</a:t>
            </a:r>
            <a:r>
              <a:rPr lang="en-US" sz="1200" dirty="0" err="1">
                <a:latin typeface="Courier New" panose="02070309020205020404" pitchFamily="49" charset="0"/>
                <a:cs typeface="Courier New" panose="02070309020205020404" pitchFamily="49" charset="0"/>
              </a:rPr>
              <a:t>num</a:t>
            </a:r>
            <a:r>
              <a:rPr lang="en-US" sz="1200" dirty="0">
                <a:latin typeface="Courier New" panose="02070309020205020404" pitchFamily="49" charset="0"/>
                <a:cs typeface="Courier New" panose="02070309020205020404" pitchFamily="49" charset="0"/>
              </a:rPr>
              <a:t> ins between </a:t>
            </a:r>
            <a:r>
              <a:rPr lang="en-US" sz="1200" dirty="0" err="1">
                <a:latin typeface="Courier New" panose="02070309020205020404" pitchFamily="49" charset="0"/>
                <a:cs typeface="Courier New" panose="02070309020205020404" pitchFamily="49" charset="0"/>
              </a:rPr>
              <a:t>prev</a:t>
            </a:r>
            <a:r>
              <a:rPr lang="en-US" sz="1200" dirty="0">
                <a:latin typeface="Courier New" panose="02070309020205020404" pitchFamily="49" charset="0"/>
                <a:cs typeface="Courier New" panose="02070309020205020404" pitchFamily="49" charset="0"/>
              </a:rPr>
              <a:t> mem access and this access] - [address accessed]</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total_counts</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thread_id</a:t>
            </a:r>
            <a:r>
              <a:rPr lang="en-US" sz="1200" dirty="0">
                <a:latin typeface="Courier New" panose="02070309020205020404" pitchFamily="49" charset="0"/>
                <a:cs typeface="Courier New" panose="02070309020205020404" pitchFamily="49" charset="0"/>
              </a:rPr>
              <a:t>]++; </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  files[</a:t>
            </a:r>
            <a:r>
              <a:rPr lang="en-US" sz="1200" dirty="0" err="1">
                <a:latin typeface="Courier New" panose="02070309020205020404" pitchFamily="49" charset="0"/>
                <a:cs typeface="Courier New" panose="02070309020205020404" pitchFamily="49" charset="0"/>
              </a:rPr>
              <a:t>thread_id</a:t>
            </a:r>
            <a:r>
              <a:rPr lang="en-US" sz="1200" dirty="0">
                <a:latin typeface="Courier New" panose="02070309020205020404" pitchFamily="49" charset="0"/>
                <a:cs typeface="Courier New" panose="02070309020205020404" pitchFamily="49" charset="0"/>
              </a:rPr>
              <a:t>] &lt;&lt; "W " &lt;&lt; </a:t>
            </a:r>
            <a:r>
              <a:rPr lang="en-US" sz="1200" dirty="0" err="1">
                <a:latin typeface="Courier New" panose="02070309020205020404" pitchFamily="49" charset="0"/>
                <a:cs typeface="Courier New" panose="02070309020205020404" pitchFamily="49" charset="0"/>
              </a:rPr>
              <a:t>total_counts</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thread_id</a:t>
            </a:r>
            <a:r>
              <a:rPr lang="en-US" sz="1200" dirty="0">
                <a:latin typeface="Courier New" panose="02070309020205020404" pitchFamily="49" charset="0"/>
                <a:cs typeface="Courier New" panose="02070309020205020404" pitchFamily="49" charset="0"/>
              </a:rPr>
              <a:t>] &lt;&lt; " " &lt;&lt;  </a:t>
            </a:r>
            <a:r>
              <a:rPr lang="en-US" sz="1200" dirty="0" err="1">
                <a:latin typeface="Courier New" panose="02070309020205020404" pitchFamily="49" charset="0"/>
                <a:cs typeface="Courier New" panose="02070309020205020404" pitchFamily="49" charset="0"/>
              </a:rPr>
              <a:t>icounts</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thread_id</a:t>
            </a:r>
            <a:r>
              <a:rPr lang="en-US" sz="1200" dirty="0">
                <a:latin typeface="Courier New" panose="02070309020205020404" pitchFamily="49" charset="0"/>
                <a:cs typeface="Courier New" panose="02070309020205020404" pitchFamily="49" charset="0"/>
              </a:rPr>
              <a:t>] &lt;&lt; " " &lt;&lt; </a:t>
            </a:r>
            <a:r>
              <a:rPr lang="en-US" sz="1200" dirty="0" err="1">
                <a:latin typeface="Courier New" panose="02070309020205020404" pitchFamily="49" charset="0"/>
                <a:cs typeface="Courier New" panose="02070309020205020404" pitchFamily="49" charset="0"/>
              </a:rPr>
              <a:t>addr</a:t>
            </a:r>
            <a:r>
              <a:rPr lang="en-US" sz="1200" dirty="0">
                <a:latin typeface="Courier New" panose="02070309020205020404" pitchFamily="49" charset="0"/>
                <a:cs typeface="Courier New" panose="02070309020205020404" pitchFamily="49" charset="0"/>
              </a:rPr>
              <a:t> &lt;&lt; </a:t>
            </a:r>
            <a:r>
              <a:rPr lang="en-US" sz="1200" dirty="0" err="1">
                <a:latin typeface="Courier New" panose="02070309020205020404" pitchFamily="49" charset="0"/>
                <a:cs typeface="Courier New" panose="02070309020205020404" pitchFamily="49" charset="0"/>
              </a:rPr>
              <a:t>std</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endl</a:t>
            </a:r>
            <a:r>
              <a:rPr lang="en-US" sz="1200" dirty="0">
                <a:latin typeface="Courier New" panose="02070309020205020404" pitchFamily="49" charset="0"/>
                <a:cs typeface="Courier New" panose="02070309020205020404" pitchFamily="49" charset="0"/>
              </a:rPr>
              <a:t>;</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  </a:t>
            </a:r>
            <a:r>
              <a:rPr lang="en-US" sz="1200" dirty="0" err="1">
                <a:latin typeface="Courier New" panose="02070309020205020404" pitchFamily="49" charset="0"/>
                <a:cs typeface="Courier New" panose="02070309020205020404" pitchFamily="49" charset="0"/>
              </a:rPr>
              <a:t>reset_count</a:t>
            </a:r>
            <a:r>
              <a:rPr lang="en-US" sz="1200" dirty="0">
                <a:latin typeface="Courier New" panose="02070309020205020404" pitchFamily="49" charset="0"/>
                <a:cs typeface="Courier New" panose="02070309020205020404" pitchFamily="49" charset="0"/>
              </a:rPr>
              <a:t>(</a:t>
            </a:r>
            <a:r>
              <a:rPr lang="en-US" sz="1200" dirty="0" err="1">
                <a:latin typeface="Courier New" panose="02070309020205020404" pitchFamily="49" charset="0"/>
                <a:cs typeface="Courier New" panose="02070309020205020404" pitchFamily="49" charset="0"/>
              </a:rPr>
              <a:t>thread_id</a:t>
            </a:r>
            <a:r>
              <a:rPr lang="en-US" sz="1200" dirty="0">
                <a:latin typeface="Courier New" panose="02070309020205020404" pitchFamily="49" charset="0"/>
                <a:cs typeface="Courier New" panose="02070309020205020404" pitchFamily="49" charset="0"/>
              </a:rPr>
              <a:t>);</a:t>
            </a:r>
          </a:p>
          <a:p>
            <a:pPr marL="0" indent="0">
              <a:lnSpc>
                <a:spcPct val="110000"/>
              </a:lnSpc>
              <a:spcBef>
                <a:spcPts val="0"/>
              </a:spcBef>
              <a:buNone/>
            </a:pPr>
            <a:r>
              <a:rPr lang="en-US" sz="1200" dirty="0">
                <a:latin typeface="Courier New" panose="02070309020205020404" pitchFamily="49" charset="0"/>
                <a:cs typeface="Courier New" panose="02070309020205020404" pitchFamily="49" charset="0"/>
              </a:rPr>
              <a:t>}</a:t>
            </a:r>
            <a:endParaRPr lang="en-US" sz="1600" dirty="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36783611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Contech</a:t>
            </a:r>
          </a:p>
        </p:txBody>
      </p:sp>
      <p:sp>
        <p:nvSpPr>
          <p:cNvPr id="3" name="Content Placeholder 2"/>
          <p:cNvSpPr>
            <a:spLocks noGrp="1"/>
          </p:cNvSpPr>
          <p:nvPr>
            <p:ph idx="1"/>
          </p:nvPr>
        </p:nvSpPr>
        <p:spPr/>
        <p:txBody>
          <a:bodyPr/>
          <a:lstStyle/>
          <a:p>
            <a:r>
              <a:rPr lang="en-US" dirty="0"/>
              <a:t>Compiler-based instrumentation</a:t>
            </a:r>
          </a:p>
          <a:p>
            <a:pPr lvl="1"/>
            <a:r>
              <a:rPr lang="en-US" dirty="0"/>
              <a:t>Uses Clang and LLVM</a:t>
            </a:r>
          </a:p>
          <a:p>
            <a:pPr lvl="1"/>
            <a:r>
              <a:rPr lang="en-US" dirty="0"/>
              <a:t>Record control flow, memory accesses, concurrency</a:t>
            </a:r>
          </a:p>
          <a:p>
            <a:endParaRPr lang="en-US" dirty="0"/>
          </a:p>
          <a:p>
            <a:r>
              <a:rPr lang="en-US" dirty="0"/>
              <a:t>Multi-language: C, C++, Fortran</a:t>
            </a:r>
          </a:p>
          <a:p>
            <a:r>
              <a:rPr lang="en-US" dirty="0"/>
              <a:t>Multi-runtime: </a:t>
            </a:r>
            <a:r>
              <a:rPr lang="en-US" dirty="0" err="1"/>
              <a:t>pthreads</a:t>
            </a:r>
            <a:r>
              <a:rPr lang="en-US" dirty="0"/>
              <a:t>, OpenMP, </a:t>
            </a:r>
            <a:r>
              <a:rPr lang="en-US" dirty="0" err="1"/>
              <a:t>Cilk</a:t>
            </a:r>
            <a:r>
              <a:rPr lang="en-US" dirty="0"/>
              <a:t>, MPI</a:t>
            </a:r>
          </a:p>
          <a:p>
            <a:r>
              <a:rPr lang="en-US" dirty="0"/>
              <a:t>Multi-architecture: x86, ARM</a:t>
            </a:r>
          </a:p>
        </p:txBody>
      </p:sp>
    </p:spTree>
    <p:extLst>
      <p:ext uri="{BB962C8B-B14F-4D97-AF65-F5344CB8AC3E}">
        <p14:creationId xmlns:p14="http://schemas.microsoft.com/office/powerpoint/2010/main" val="28147529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Contech continued</a:t>
            </a:r>
          </a:p>
        </p:txBody>
      </p:sp>
      <p:sp>
        <p:nvSpPr>
          <p:cNvPr id="3" name="Content Placeholder 2"/>
          <p:cNvSpPr>
            <a:spLocks noGrp="1"/>
          </p:cNvSpPr>
          <p:nvPr>
            <p:ph idx="1"/>
          </p:nvPr>
        </p:nvSpPr>
        <p:spPr/>
        <p:txBody>
          <a:bodyPr/>
          <a:lstStyle/>
          <a:p>
            <a:r>
              <a:rPr lang="en-US" dirty="0"/>
              <a:t>Designed around writing analysis not instrumentation</a:t>
            </a:r>
          </a:p>
          <a:p>
            <a:pPr lvl="1"/>
            <a:r>
              <a:rPr lang="en-US" dirty="0"/>
              <a:t>All instrumentation is always used</a:t>
            </a:r>
          </a:p>
          <a:p>
            <a:pPr lvl="1"/>
            <a:r>
              <a:rPr lang="en-US" dirty="0"/>
              <a:t>Assumes the program is correct</a:t>
            </a:r>
          </a:p>
          <a:p>
            <a:pPr lvl="1"/>
            <a:r>
              <a:rPr lang="en-US" dirty="0"/>
              <a:t>Traces are analyzed after collection, not during</a:t>
            </a:r>
          </a:p>
          <a:p>
            <a:pPr lvl="1"/>
            <a:endParaRPr lang="en-US" dirty="0"/>
          </a:p>
          <a:p>
            <a:r>
              <a:rPr lang="en-US" dirty="0"/>
              <a:t>Sample </a:t>
            </a:r>
            <a:r>
              <a:rPr lang="en-US" dirty="0" err="1"/>
              <a:t>backends</a:t>
            </a:r>
            <a:r>
              <a:rPr lang="en-US" dirty="0"/>
              <a:t> (i.e., analysis tools) are available</a:t>
            </a:r>
          </a:p>
          <a:p>
            <a:pPr lvl="1"/>
            <a:r>
              <a:rPr lang="en-US" dirty="0"/>
              <a:t>Cache Model</a:t>
            </a:r>
          </a:p>
          <a:p>
            <a:pPr lvl="1"/>
            <a:r>
              <a:rPr lang="en-US" dirty="0"/>
              <a:t>Data race detection</a:t>
            </a:r>
          </a:p>
          <a:p>
            <a:pPr lvl="1"/>
            <a:r>
              <a:rPr lang="en-US" dirty="0"/>
              <a:t>Memory usage</a:t>
            </a:r>
          </a:p>
        </p:txBody>
      </p:sp>
    </p:spTree>
    <p:extLst>
      <p:ext uri="{BB962C8B-B14F-4D97-AF65-F5344CB8AC3E}">
        <p14:creationId xmlns:p14="http://schemas.microsoft.com/office/powerpoint/2010/main" val="23041960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Contech Trace Collection</a:t>
            </a:r>
          </a:p>
        </p:txBody>
      </p:sp>
      <p:sp>
        <p:nvSpPr>
          <p:cNvPr id="3" name="Content Placeholder 2"/>
          <p:cNvSpPr>
            <a:spLocks noGrp="1"/>
          </p:cNvSpPr>
          <p:nvPr>
            <p:ph idx="1"/>
          </p:nvPr>
        </p:nvSpPr>
        <p:spPr/>
        <p:txBody>
          <a:bodyPr/>
          <a:lstStyle/>
          <a:p>
            <a:r>
              <a:rPr lang="en-US" dirty="0">
                <a:cs typeface="Courier New" panose="02070309020205020404" pitchFamily="49" charset="0"/>
              </a:rPr>
              <a:t>Running the instrumented program generates a trace</a:t>
            </a:r>
          </a:p>
          <a:p>
            <a:pPr lvl="1"/>
            <a:r>
              <a:rPr lang="en-US" dirty="0">
                <a:cs typeface="Courier New" panose="02070309020205020404" pitchFamily="49" charset="0"/>
              </a:rPr>
              <a:t>Traces are processed into </a:t>
            </a:r>
            <a:r>
              <a:rPr lang="en-US" dirty="0" err="1">
                <a:cs typeface="Courier New" panose="02070309020205020404" pitchFamily="49" charset="0"/>
              </a:rPr>
              <a:t>taskgraphs</a:t>
            </a:r>
            <a:endParaRPr lang="en-US" dirty="0">
              <a:cs typeface="Courier New" panose="02070309020205020404" pitchFamily="49" charset="0"/>
            </a:endParaRPr>
          </a:p>
          <a:p>
            <a:pPr lvl="1"/>
            <a:r>
              <a:rPr lang="en-US" dirty="0" err="1">
                <a:cs typeface="Courier New" panose="02070309020205020404" pitchFamily="49" charset="0"/>
              </a:rPr>
              <a:t>Taskgraphs</a:t>
            </a:r>
            <a:r>
              <a:rPr lang="en-US" dirty="0">
                <a:cs typeface="Courier New" panose="02070309020205020404" pitchFamily="49" charset="0"/>
              </a:rPr>
              <a:t> store the ordering of concurrent work</a:t>
            </a:r>
          </a:p>
          <a:p>
            <a:pPr lvl="1"/>
            <a:endParaRPr lang="en-US" dirty="0">
              <a:cs typeface="Courier New" panose="02070309020205020404" pitchFamily="49" charset="0"/>
            </a:endParaRPr>
          </a:p>
          <a:p>
            <a:endParaRPr lang="en-US" dirty="0"/>
          </a:p>
          <a:p>
            <a:endParaRPr lang="en-US" dirty="0"/>
          </a:p>
        </p:txBody>
      </p:sp>
      <p:pic>
        <p:nvPicPr>
          <p:cNvPr id="4" name="Picture 3"/>
          <p:cNvPicPr>
            <a:picLocks noChangeAspect="1"/>
          </p:cNvPicPr>
          <p:nvPr/>
        </p:nvPicPr>
        <p:blipFill>
          <a:blip r:embed="rId2"/>
          <a:stretch>
            <a:fillRect/>
          </a:stretch>
        </p:blipFill>
        <p:spPr>
          <a:xfrm>
            <a:off x="628650" y="3501391"/>
            <a:ext cx="3987165" cy="3151454"/>
          </a:xfrm>
          <a:prstGeom prst="rect">
            <a:avLst/>
          </a:prstGeom>
        </p:spPr>
      </p:pic>
      <p:sp>
        <p:nvSpPr>
          <p:cNvPr id="5" name="TextBox 4"/>
          <p:cNvSpPr txBox="1"/>
          <p:nvPr/>
        </p:nvSpPr>
        <p:spPr>
          <a:xfrm>
            <a:off x="5992887" y="4572000"/>
            <a:ext cx="1524776" cy="400110"/>
          </a:xfrm>
          <a:prstGeom prst="rect">
            <a:avLst/>
          </a:prstGeom>
          <a:noFill/>
        </p:spPr>
        <p:txBody>
          <a:bodyPr wrap="none" rtlCol="0">
            <a:spAutoFit/>
          </a:bodyPr>
          <a:lstStyle/>
          <a:p>
            <a:r>
              <a:rPr lang="en-US" sz="2000" dirty="0" err="1"/>
              <a:t>Taskgraphs</a:t>
            </a:r>
            <a:endParaRPr lang="en-US" sz="2000" dirty="0"/>
          </a:p>
        </p:txBody>
      </p:sp>
      <p:cxnSp>
        <p:nvCxnSpPr>
          <p:cNvPr id="7" name="Straight Arrow Connector 6"/>
          <p:cNvCxnSpPr/>
          <p:nvPr/>
        </p:nvCxnSpPr>
        <p:spPr>
          <a:xfrm flipH="1" flipV="1">
            <a:off x="3691890" y="4320540"/>
            <a:ext cx="2446020" cy="41148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4343400" y="4756666"/>
            <a:ext cx="1794510" cy="216867"/>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5" idx="1"/>
          </p:cNvCxnSpPr>
          <p:nvPr/>
        </p:nvCxnSpPr>
        <p:spPr>
          <a:xfrm flipH="1">
            <a:off x="3969876" y="4772055"/>
            <a:ext cx="2023011" cy="1125825"/>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5609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Contech Trace Collection Example</a:t>
            </a:r>
          </a:p>
        </p:txBody>
      </p:sp>
      <p:sp>
        <p:nvSpPr>
          <p:cNvPr id="3" name="Content Placeholder 2"/>
          <p:cNvSpPr>
            <a:spLocks noGrp="1"/>
          </p:cNvSpPr>
          <p:nvPr>
            <p:ph idx="1"/>
          </p:nvPr>
        </p:nvSpPr>
        <p:spPr/>
        <p:txBody>
          <a:bodyPr>
            <a:normAutofit/>
          </a:bodyPr>
          <a:lstStyle/>
          <a:p>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paraGraph</a:t>
            </a:r>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bfs</a:t>
            </a:r>
            <a:r>
              <a:rPr lang="en-US" sz="2400" dirty="0">
                <a:latin typeface="Courier New" panose="02070309020205020404" pitchFamily="49" charset="0"/>
                <a:cs typeface="Courier New" panose="02070309020205020404" pitchFamily="49" charset="0"/>
              </a:rPr>
              <a:t> -t 8 -r soc-pokec_30m.graph</a:t>
            </a:r>
          </a:p>
          <a:p>
            <a:pPr lvl="1"/>
            <a:r>
              <a:rPr lang="en-US" sz="2800" dirty="0"/>
              <a:t>BFS Time: 0.0215s  -&gt; 0.2108s    (9.8x slowdown)</a:t>
            </a:r>
          </a:p>
          <a:p>
            <a:pPr lvl="1"/>
            <a:r>
              <a:rPr lang="en-US" sz="2800" dirty="0"/>
              <a:t>1855MB trace -&gt; 1388MB </a:t>
            </a:r>
            <a:r>
              <a:rPr lang="en-US" sz="2800" dirty="0" err="1"/>
              <a:t>taskgraph</a:t>
            </a:r>
            <a:endParaRPr lang="en-US" sz="2800" dirty="0"/>
          </a:p>
          <a:p>
            <a:pPr lvl="2"/>
            <a:r>
              <a:rPr lang="en-US" sz="2400" dirty="0"/>
              <a:t>91 million basic blocks</a:t>
            </a:r>
          </a:p>
          <a:p>
            <a:pPr lvl="2"/>
            <a:r>
              <a:rPr lang="en-US" sz="2400" dirty="0"/>
              <a:t>321 million memory accesses</a:t>
            </a:r>
          </a:p>
          <a:p>
            <a:pPr lvl="2"/>
            <a:r>
              <a:rPr lang="en-US" sz="2400" dirty="0"/>
              <a:t>3 million synchronization operations</a:t>
            </a:r>
          </a:p>
          <a:p>
            <a:endParaRPr lang="en-US" sz="3200" dirty="0"/>
          </a:p>
        </p:txBody>
      </p:sp>
    </p:spTree>
    <p:extLst>
      <p:ext uri="{BB962C8B-B14F-4D97-AF65-F5344CB8AC3E}">
        <p14:creationId xmlns:p14="http://schemas.microsoft.com/office/powerpoint/2010/main" val="13282878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Questions</a:t>
            </a:r>
          </a:p>
        </p:txBody>
      </p:sp>
      <p:sp>
        <p:nvSpPr>
          <p:cNvPr id="3" name="Content Placeholder 2"/>
          <p:cNvSpPr>
            <a:spLocks noGrp="1"/>
          </p:cNvSpPr>
          <p:nvPr>
            <p:ph idx="1"/>
          </p:nvPr>
        </p:nvSpPr>
        <p:spPr/>
        <p:txBody>
          <a:bodyPr/>
          <a:lstStyle/>
          <a:p>
            <a:r>
              <a:rPr lang="en-US" dirty="0"/>
              <a:t>If you may have a performance issue:</a:t>
            </a:r>
          </a:p>
          <a:p>
            <a:pPr lvl="1"/>
            <a:r>
              <a:rPr lang="en-US" dirty="0"/>
              <a:t>Is the issue reproducible?</a:t>
            </a:r>
          </a:p>
          <a:p>
            <a:pPr lvl="2"/>
            <a:r>
              <a:rPr lang="en-US" dirty="0"/>
              <a:t>Do you have a workload?</a:t>
            </a:r>
          </a:p>
          <a:p>
            <a:pPr lvl="2"/>
            <a:r>
              <a:rPr lang="en-US" dirty="0"/>
              <a:t>Is the system stable?</a:t>
            </a:r>
          </a:p>
          <a:p>
            <a:pPr lvl="1"/>
            <a:r>
              <a:rPr lang="en-US" dirty="0"/>
              <a:t>Is the workload at full CPU?</a:t>
            </a:r>
          </a:p>
          <a:p>
            <a:pPr lvl="2"/>
            <a:r>
              <a:rPr lang="en-US" dirty="0"/>
              <a:t>If not, are there other users / processes running?</a:t>
            </a:r>
          </a:p>
          <a:p>
            <a:pPr lvl="2"/>
            <a:r>
              <a:rPr lang="en-US" dirty="0"/>
              <a:t>Or does the workload rely heavily on IO?</a:t>
            </a:r>
          </a:p>
          <a:p>
            <a:pPr lvl="1"/>
            <a:r>
              <a:rPr lang="en-US" dirty="0"/>
              <a:t>Is the CPU time confined to a small number of functions?</a:t>
            </a:r>
          </a:p>
          <a:p>
            <a:pPr lvl="2"/>
            <a:r>
              <a:rPr lang="en-US" dirty="0"/>
              <a:t>What is the most time consuming function(s)?</a:t>
            </a:r>
          </a:p>
          <a:p>
            <a:pPr lvl="2"/>
            <a:r>
              <a:rPr lang="en-US" dirty="0"/>
              <a:t>What is their algorithmic cost and complexity?</a:t>
            </a:r>
          </a:p>
          <a:p>
            <a:pPr lvl="1"/>
            <a:endParaRPr lang="en-US" dirty="0"/>
          </a:p>
        </p:txBody>
      </p:sp>
      <p:cxnSp>
        <p:nvCxnSpPr>
          <p:cNvPr id="5" name="Straight Arrow Connector 4"/>
          <p:cNvCxnSpPr/>
          <p:nvPr/>
        </p:nvCxnSpPr>
        <p:spPr>
          <a:xfrm flipH="1" flipV="1">
            <a:off x="7660209" y="3726898"/>
            <a:ext cx="15730" cy="91654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765676" y="4000502"/>
            <a:ext cx="1236236" cy="400110"/>
          </a:xfrm>
          <a:prstGeom prst="rect">
            <a:avLst/>
          </a:prstGeom>
          <a:noFill/>
        </p:spPr>
        <p:txBody>
          <a:bodyPr wrap="none" rtlCol="0">
            <a:spAutoFit/>
          </a:bodyPr>
          <a:lstStyle/>
          <a:p>
            <a:r>
              <a:rPr lang="en-US" sz="2000" dirty="0"/>
              <a:t>time / top</a:t>
            </a:r>
          </a:p>
        </p:txBody>
      </p:sp>
      <p:cxnSp>
        <p:nvCxnSpPr>
          <p:cNvPr id="11" name="Straight Arrow Connector 10"/>
          <p:cNvCxnSpPr/>
          <p:nvPr/>
        </p:nvCxnSpPr>
        <p:spPr>
          <a:xfrm flipH="1" flipV="1">
            <a:off x="7661346" y="5058349"/>
            <a:ext cx="15730" cy="91654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744435" y="5331953"/>
            <a:ext cx="1420582" cy="400110"/>
          </a:xfrm>
          <a:prstGeom prst="rect">
            <a:avLst/>
          </a:prstGeom>
          <a:noFill/>
        </p:spPr>
        <p:txBody>
          <a:bodyPr wrap="none" rtlCol="0">
            <a:spAutoFit/>
          </a:bodyPr>
          <a:lstStyle/>
          <a:p>
            <a:r>
              <a:rPr lang="en-US" sz="2000" dirty="0" err="1"/>
              <a:t>gprof</a:t>
            </a:r>
            <a:r>
              <a:rPr lang="en-US" sz="2000" dirty="0"/>
              <a:t> / perf</a:t>
            </a:r>
          </a:p>
        </p:txBody>
      </p:sp>
    </p:spTree>
    <p:extLst>
      <p:ext uri="{BB962C8B-B14F-4D97-AF65-F5344CB8AC3E}">
        <p14:creationId xmlns:p14="http://schemas.microsoft.com/office/powerpoint/2010/main" val="2401203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Continued</a:t>
            </a:r>
          </a:p>
        </p:txBody>
      </p:sp>
      <p:sp>
        <p:nvSpPr>
          <p:cNvPr id="3" name="Content Placeholder 2"/>
          <p:cNvSpPr>
            <a:spLocks noGrp="1"/>
          </p:cNvSpPr>
          <p:nvPr>
            <p:ph idx="1"/>
          </p:nvPr>
        </p:nvSpPr>
        <p:spPr/>
        <p:txBody>
          <a:bodyPr/>
          <a:lstStyle/>
          <a:p>
            <a:r>
              <a:rPr lang="en-US" dirty="0"/>
              <a:t>You have a reproducible, stable workload</a:t>
            </a:r>
          </a:p>
          <a:p>
            <a:pPr lvl="1"/>
            <a:r>
              <a:rPr lang="en-US" dirty="0"/>
              <a:t>The machine is otherwise idle</a:t>
            </a:r>
          </a:p>
          <a:p>
            <a:pPr lvl="1"/>
            <a:r>
              <a:rPr lang="en-US" dirty="0"/>
              <a:t>The workload is fully using its CPUs</a:t>
            </a:r>
          </a:p>
          <a:p>
            <a:pPr lvl="1"/>
            <a:r>
              <a:rPr lang="en-US" dirty="0"/>
              <a:t>The algorithms are appropriate</a:t>
            </a:r>
          </a:p>
          <a:p>
            <a:pPr lvl="1"/>
            <a:endParaRPr lang="en-US" dirty="0"/>
          </a:p>
          <a:p>
            <a:r>
              <a:rPr lang="en-US" dirty="0"/>
              <a:t>Is there a small quantity of hot functions?</a:t>
            </a:r>
          </a:p>
          <a:p>
            <a:pPr lvl="1"/>
            <a:r>
              <a:rPr lang="en-US" dirty="0"/>
              <a:t>Are their cycles confined to specific functions?</a:t>
            </a:r>
          </a:p>
          <a:p>
            <a:pPr lvl="1"/>
            <a:r>
              <a:rPr lang="en-US" dirty="0"/>
              <a:t>Are the costs of the instructions understood?</a:t>
            </a:r>
          </a:p>
        </p:txBody>
      </p:sp>
      <p:cxnSp>
        <p:nvCxnSpPr>
          <p:cNvPr id="4" name="Straight Arrow Connector 3"/>
          <p:cNvCxnSpPr/>
          <p:nvPr/>
        </p:nvCxnSpPr>
        <p:spPr>
          <a:xfrm flipH="1" flipV="1">
            <a:off x="7558048" y="4035268"/>
            <a:ext cx="15730" cy="916540"/>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7598978" y="4308872"/>
            <a:ext cx="1593706" cy="400110"/>
          </a:xfrm>
          <a:prstGeom prst="rect">
            <a:avLst/>
          </a:prstGeom>
          <a:noFill/>
        </p:spPr>
        <p:txBody>
          <a:bodyPr wrap="none" rtlCol="0">
            <a:spAutoFit/>
          </a:bodyPr>
          <a:lstStyle/>
          <a:p>
            <a:r>
              <a:rPr lang="en-US" sz="2000" dirty="0"/>
              <a:t>perf / </a:t>
            </a:r>
            <a:r>
              <a:rPr lang="en-US" sz="2000" dirty="0" err="1"/>
              <a:t>VTune</a:t>
            </a:r>
            <a:endParaRPr lang="en-US" sz="2000" dirty="0"/>
          </a:p>
        </p:txBody>
      </p:sp>
    </p:spTree>
    <p:extLst>
      <p:ext uri="{BB962C8B-B14F-4D97-AF65-F5344CB8AC3E}">
        <p14:creationId xmlns:p14="http://schemas.microsoft.com/office/powerpoint/2010/main" val="35760758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Instrumentation Tool Links</a:t>
            </a:r>
          </a:p>
        </p:txBody>
      </p:sp>
      <p:sp>
        <p:nvSpPr>
          <p:cNvPr id="3" name="Content Placeholder 2"/>
          <p:cNvSpPr>
            <a:spLocks noGrp="1"/>
          </p:cNvSpPr>
          <p:nvPr>
            <p:ph idx="1"/>
          </p:nvPr>
        </p:nvSpPr>
        <p:spPr/>
        <p:txBody>
          <a:bodyPr>
            <a:normAutofit/>
          </a:bodyPr>
          <a:lstStyle/>
          <a:p>
            <a:r>
              <a:rPr lang="en-US" sz="2400" dirty="0" err="1"/>
              <a:t>Gprof</a:t>
            </a:r>
            <a:r>
              <a:rPr lang="en-US" sz="2400" dirty="0"/>
              <a:t> - </a:t>
            </a:r>
            <a:r>
              <a:rPr lang="en-US" sz="2400" dirty="0">
                <a:hlinkClick r:id="rId2"/>
              </a:rPr>
              <a:t>https://sourceware.org/binutils/docs/gprof/</a:t>
            </a:r>
            <a:r>
              <a:rPr lang="en-US" sz="2400" dirty="0"/>
              <a:t> </a:t>
            </a:r>
          </a:p>
          <a:p>
            <a:r>
              <a:rPr lang="en-US" sz="2400" dirty="0"/>
              <a:t>Perf - </a:t>
            </a:r>
            <a:r>
              <a:rPr lang="en-US" sz="2400" dirty="0">
                <a:hlinkClick r:id="rId3"/>
              </a:rPr>
              <a:t>https://perf.wiki.kernel.org/index.php/Main_Page</a:t>
            </a:r>
            <a:endParaRPr lang="en-US" sz="2400" dirty="0"/>
          </a:p>
          <a:p>
            <a:r>
              <a:rPr lang="en-US" sz="2400" dirty="0" err="1"/>
              <a:t>VTune</a:t>
            </a:r>
            <a:r>
              <a:rPr lang="en-US" sz="2400" dirty="0"/>
              <a:t> - </a:t>
            </a:r>
            <a:r>
              <a:rPr lang="en-US" sz="2400" dirty="0">
                <a:hlinkClick r:id="rId4"/>
              </a:rPr>
              <a:t>https://software.intel.com/en-us/qualify-for-free-software/student</a:t>
            </a:r>
            <a:r>
              <a:rPr lang="en-US" sz="2400" dirty="0"/>
              <a:t> </a:t>
            </a:r>
          </a:p>
          <a:p>
            <a:r>
              <a:rPr lang="en-US" sz="2400" dirty="0" err="1"/>
              <a:t>Valgrind</a:t>
            </a:r>
            <a:r>
              <a:rPr lang="en-US" sz="2400" dirty="0"/>
              <a:t> - </a:t>
            </a:r>
            <a:r>
              <a:rPr lang="en-US" sz="2400" dirty="0">
                <a:hlinkClick r:id="rId5"/>
              </a:rPr>
              <a:t>http://valgrind.org/</a:t>
            </a:r>
            <a:r>
              <a:rPr lang="en-US" sz="2400" dirty="0"/>
              <a:t> </a:t>
            </a:r>
          </a:p>
          <a:p>
            <a:r>
              <a:rPr lang="en-US" sz="2400" dirty="0"/>
              <a:t>Sanitizers - </a:t>
            </a:r>
            <a:r>
              <a:rPr lang="en-US" sz="2400" dirty="0">
                <a:hlinkClick r:id="rId6"/>
              </a:rPr>
              <a:t>https://github.com/google/sanitizers</a:t>
            </a:r>
            <a:r>
              <a:rPr lang="en-US" sz="2400" dirty="0"/>
              <a:t> </a:t>
            </a:r>
          </a:p>
          <a:p>
            <a:r>
              <a:rPr lang="en-US" sz="2400" dirty="0"/>
              <a:t>Pin - </a:t>
            </a:r>
            <a:r>
              <a:rPr lang="en-US" sz="2400" dirty="0">
                <a:hlinkClick r:id="rId7"/>
              </a:rPr>
              <a:t>https://software.intel.com/en-us/articles/pin-a-dynamic-binary-instrumentation-tool</a:t>
            </a:r>
            <a:r>
              <a:rPr lang="en-US" sz="2400" dirty="0"/>
              <a:t> </a:t>
            </a:r>
          </a:p>
          <a:p>
            <a:r>
              <a:rPr lang="en-US" sz="2400" dirty="0"/>
              <a:t>Contech - </a:t>
            </a:r>
            <a:r>
              <a:rPr lang="en-US" sz="2400" dirty="0">
                <a:hlinkClick r:id="rId8"/>
              </a:rPr>
              <a:t>http://bprail.github.io/contech/</a:t>
            </a:r>
            <a:r>
              <a:rPr lang="en-US" sz="2400" dirty="0"/>
              <a:t> </a:t>
            </a:r>
          </a:p>
        </p:txBody>
      </p:sp>
    </p:spTree>
    <p:extLst>
      <p:ext uri="{BB962C8B-B14F-4D97-AF65-F5344CB8AC3E}">
        <p14:creationId xmlns:p14="http://schemas.microsoft.com/office/powerpoint/2010/main" val="41499541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links</a:t>
            </a:r>
          </a:p>
        </p:txBody>
      </p:sp>
      <p:sp>
        <p:nvSpPr>
          <p:cNvPr id="3" name="Content Placeholder 2"/>
          <p:cNvSpPr>
            <a:spLocks noGrp="1"/>
          </p:cNvSpPr>
          <p:nvPr>
            <p:ph idx="1"/>
          </p:nvPr>
        </p:nvSpPr>
        <p:spPr/>
        <p:txBody>
          <a:bodyPr/>
          <a:lstStyle/>
          <a:p>
            <a:r>
              <a:rPr lang="en-US" dirty="0"/>
              <a:t>Performance Anti-patterns: </a:t>
            </a:r>
            <a:r>
              <a:rPr lang="en-US" dirty="0">
                <a:hlinkClick r:id="rId2"/>
              </a:rPr>
              <a:t>http://queue.acm.org/detail.cfm?id=1117403</a:t>
            </a:r>
            <a:endParaRPr lang="en-US" dirty="0"/>
          </a:p>
          <a:p>
            <a:endParaRPr lang="en-US" dirty="0"/>
          </a:p>
        </p:txBody>
      </p:sp>
    </p:spTree>
    <p:extLst>
      <p:ext uri="{BB962C8B-B14F-4D97-AF65-F5344CB8AC3E}">
        <p14:creationId xmlns:p14="http://schemas.microsoft.com/office/powerpoint/2010/main" val="2973656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program is slow today.</a:t>
            </a:r>
          </a:p>
        </p:txBody>
      </p:sp>
      <p:sp>
        <p:nvSpPr>
          <p:cNvPr id="3" name="Content Placeholder 2"/>
          <p:cNvSpPr>
            <a:spLocks noGrp="1"/>
          </p:cNvSpPr>
          <p:nvPr>
            <p:ph idx="1"/>
          </p:nvPr>
        </p:nvSpPr>
        <p:spPr/>
        <p:txBody>
          <a:bodyPr/>
          <a:lstStyle/>
          <a:p>
            <a:r>
              <a:rPr lang="en-US" dirty="0"/>
              <a:t>What else is running?</a:t>
            </a:r>
          </a:p>
          <a:p>
            <a:pPr lvl="1"/>
            <a:r>
              <a:rPr lang="en-US" dirty="0"/>
              <a:t>Try “top”</a:t>
            </a:r>
          </a:p>
        </p:txBody>
      </p:sp>
      <p:sp>
        <p:nvSpPr>
          <p:cNvPr id="4" name="TextBox 3"/>
          <p:cNvSpPr txBox="1"/>
          <p:nvPr/>
        </p:nvSpPr>
        <p:spPr>
          <a:xfrm>
            <a:off x="291020" y="2987912"/>
            <a:ext cx="8561959" cy="3323987"/>
          </a:xfrm>
          <a:prstGeom prst="rect">
            <a:avLst/>
          </a:prstGeom>
          <a:noFill/>
        </p:spPr>
        <p:txBody>
          <a:bodyPr wrap="none" rtlCol="0">
            <a:spAutoFit/>
          </a:bodyPr>
          <a:lstStyle/>
          <a:p>
            <a:pPr algn="l"/>
            <a:r>
              <a:rPr lang="en-US" sz="1400" dirty="0">
                <a:latin typeface="Courier New" panose="02070309020205020404" pitchFamily="49" charset="0"/>
                <a:cs typeface="Courier New" panose="02070309020205020404" pitchFamily="49" charset="0"/>
              </a:rPr>
              <a:t>top - 14:43:26 up 25 days,  3:46, 50 users,  load average: 0.04, 0.05, 0.01</a:t>
            </a:r>
          </a:p>
          <a:p>
            <a:pPr algn="l"/>
            <a:r>
              <a:rPr lang="en-US" sz="1400" dirty="0">
                <a:latin typeface="Courier New" panose="02070309020205020404" pitchFamily="49" charset="0"/>
                <a:cs typeface="Courier New" panose="02070309020205020404" pitchFamily="49" charset="0"/>
              </a:rPr>
              <a:t>Tasks: 1326 total,   1 running, 1319 sleeping,   2 stopped,   4 zombie</a:t>
            </a:r>
          </a:p>
          <a:p>
            <a:pPr algn="l"/>
            <a:r>
              <a:rPr lang="en-US" sz="1400" dirty="0" err="1">
                <a:latin typeface="Courier New" panose="02070309020205020404" pitchFamily="49" charset="0"/>
                <a:cs typeface="Courier New" panose="02070309020205020404" pitchFamily="49" charset="0"/>
              </a:rPr>
              <a:t>Cpu</a:t>
            </a:r>
            <a:r>
              <a:rPr lang="en-US" sz="1400" dirty="0">
                <a:latin typeface="Courier New" panose="02070309020205020404" pitchFamily="49" charset="0"/>
                <a:cs typeface="Courier New" panose="02070309020205020404" pitchFamily="49" charset="0"/>
              </a:rPr>
              <a:t>(s):  0.0%us,  0.1%sy,  0.0%ni, 99.9%id,  0.0%wa,  0.0%hi,  0.0%si,  0.0%st</a:t>
            </a:r>
          </a:p>
          <a:p>
            <a:pPr algn="l"/>
            <a:r>
              <a:rPr lang="en-US" sz="1400" dirty="0">
                <a:latin typeface="Courier New" panose="02070309020205020404" pitchFamily="49" charset="0"/>
                <a:cs typeface="Courier New" panose="02070309020205020404" pitchFamily="49" charset="0"/>
              </a:rPr>
              <a:t>Mem:  16220076k total,  7646188k used,  8573888k free,   246280k buffers</a:t>
            </a:r>
          </a:p>
          <a:p>
            <a:pPr algn="l"/>
            <a:r>
              <a:rPr lang="en-US" sz="1400" dirty="0">
                <a:latin typeface="Courier New" panose="02070309020205020404" pitchFamily="49" charset="0"/>
                <a:cs typeface="Courier New" panose="02070309020205020404" pitchFamily="49" charset="0"/>
              </a:rPr>
              <a:t>Swap:  4194296k total,     3560k used,  4190736k free,  5219176k cached</a:t>
            </a:r>
          </a:p>
          <a:p>
            <a:pPr algn="l"/>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   PID USER      PR  NI  VIRT  RES  SHR S %CPU %MEM    TIME+  COMMAND</a:t>
            </a:r>
          </a:p>
          <a:p>
            <a:pPr algn="l"/>
            <a:r>
              <a:rPr lang="en-US" sz="1400" dirty="0">
                <a:latin typeface="Courier New" panose="02070309020205020404" pitchFamily="49" charset="0"/>
                <a:cs typeface="Courier New" panose="02070309020205020404" pitchFamily="49" charset="0"/>
              </a:rPr>
              <a:t>  2801 nobody    20   0  481m 3860 1192 S  1.0  0.0  63:45.33 </a:t>
            </a:r>
            <a:r>
              <a:rPr lang="en-US" sz="1400" dirty="0" err="1">
                <a:latin typeface="Courier New" panose="02070309020205020404" pitchFamily="49" charset="0"/>
                <a:cs typeface="Courier New" panose="02070309020205020404" pitchFamily="49" charset="0"/>
              </a:rPr>
              <a:t>gmetad</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  3306 root      20   0  258m  11m 2128 S  0.7  0.1 161:54.86 </a:t>
            </a:r>
            <a:r>
              <a:rPr lang="en-US" sz="1400" dirty="0" err="1">
                <a:latin typeface="Courier New" panose="02070309020205020404" pitchFamily="49" charset="0"/>
                <a:cs typeface="Courier New" panose="02070309020205020404" pitchFamily="49" charset="0"/>
              </a:rPr>
              <a:t>lsi_mrdsnmpagen</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  4920 nobody    20   0  297m  18m 3380 S  0.7  0.1 181:11.80 </a:t>
            </a:r>
            <a:r>
              <a:rPr lang="en-US" sz="1400" dirty="0" err="1">
                <a:latin typeface="Courier New" panose="02070309020205020404" pitchFamily="49" charset="0"/>
                <a:cs typeface="Courier New" panose="02070309020205020404" pitchFamily="49" charset="0"/>
              </a:rPr>
              <a:t>gmond</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 49781 --------  20   0  106m 2144 1456 S  0.3  0.0   0:00.10 bash</a:t>
            </a:r>
          </a:p>
          <a:p>
            <a:pPr algn="l"/>
            <a:r>
              <a:rPr lang="en-US" sz="1400" dirty="0">
                <a:latin typeface="Courier New" panose="02070309020205020404" pitchFamily="49" charset="0"/>
                <a:cs typeface="Courier New" panose="02070309020205020404" pitchFamily="49" charset="0"/>
              </a:rPr>
              <a:t> 58119 </a:t>
            </a:r>
            <a:r>
              <a:rPr lang="en-US" sz="1400" dirty="0" err="1">
                <a:latin typeface="Courier New" panose="02070309020205020404" pitchFamily="49" charset="0"/>
                <a:cs typeface="Courier New" panose="02070309020205020404" pitchFamily="49" charset="0"/>
              </a:rPr>
              <a:t>bpr</a:t>
            </a:r>
            <a:r>
              <a:rPr lang="en-US" sz="1400" dirty="0">
                <a:latin typeface="Courier New" panose="02070309020205020404" pitchFamily="49" charset="0"/>
                <a:cs typeface="Courier New" panose="02070309020205020404" pitchFamily="49" charset="0"/>
              </a:rPr>
              <a:t>       20   0 15976 2220  936 R  0.3  0.0   0:00.30 top</a:t>
            </a:r>
          </a:p>
          <a:p>
            <a:pPr algn="l"/>
            <a:r>
              <a:rPr lang="en-US" sz="1400" dirty="0">
                <a:latin typeface="Courier New" panose="02070309020205020404" pitchFamily="49" charset="0"/>
                <a:cs typeface="Courier New" panose="02070309020205020404" pitchFamily="49" charset="0"/>
              </a:rPr>
              <a:t>106182 --------  20   0 24584 2184 1136 S  0.3  0.0   2:27.99 </a:t>
            </a:r>
            <a:r>
              <a:rPr lang="en-US" sz="1400" dirty="0" err="1">
                <a:latin typeface="Courier New" panose="02070309020205020404" pitchFamily="49" charset="0"/>
                <a:cs typeface="Courier New" panose="02070309020205020404" pitchFamily="49" charset="0"/>
              </a:rPr>
              <a:t>tmux</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134225 --------  20   0  143m 1732  608 S  0.3  0.0   0:02.92 </a:t>
            </a:r>
            <a:r>
              <a:rPr lang="en-US" sz="1400" dirty="0" err="1">
                <a:latin typeface="Courier New" panose="02070309020205020404" pitchFamily="49" charset="0"/>
                <a:cs typeface="Courier New" panose="02070309020205020404" pitchFamily="49" charset="0"/>
              </a:rPr>
              <a:t>intelremotemond</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a:t>
            </a:r>
          </a:p>
        </p:txBody>
      </p:sp>
      <p:sp>
        <p:nvSpPr>
          <p:cNvPr id="5" name="Oval 4"/>
          <p:cNvSpPr/>
          <p:nvPr/>
        </p:nvSpPr>
        <p:spPr>
          <a:xfrm>
            <a:off x="3895768" y="2883936"/>
            <a:ext cx="469783" cy="51100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061306" y="3314363"/>
            <a:ext cx="469783" cy="51100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626869" y="3475274"/>
            <a:ext cx="469783" cy="51100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107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else can top tell us?</a:t>
            </a:r>
          </a:p>
        </p:txBody>
      </p:sp>
      <p:sp>
        <p:nvSpPr>
          <p:cNvPr id="3" name="Content Placeholder 2"/>
          <p:cNvSpPr>
            <a:spLocks noGrp="1"/>
          </p:cNvSpPr>
          <p:nvPr>
            <p:ph idx="1"/>
          </p:nvPr>
        </p:nvSpPr>
        <p:spPr/>
        <p:txBody>
          <a:bodyPr/>
          <a:lstStyle/>
          <a:p>
            <a:r>
              <a:rPr lang="en-US" dirty="0"/>
              <a:t>CPU / Memory usage of our program</a:t>
            </a:r>
          </a:p>
          <a:p>
            <a:pPr lvl="1"/>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paraGraph</a:t>
            </a: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kbfs</a:t>
            </a:r>
            <a:r>
              <a:rPr lang="en-US" sz="2000" dirty="0">
                <a:latin typeface="Courier New" panose="02070309020205020404" pitchFamily="49" charset="0"/>
                <a:cs typeface="Courier New" panose="02070309020205020404" pitchFamily="49" charset="0"/>
              </a:rPr>
              <a:t> com-orkut_117m.graph -t 8 -r</a:t>
            </a:r>
          </a:p>
          <a:p>
            <a:pPr lvl="1"/>
            <a:endParaRPr lang="en-US" dirty="0"/>
          </a:p>
        </p:txBody>
      </p:sp>
      <p:sp>
        <p:nvSpPr>
          <p:cNvPr id="4" name="TextBox 3"/>
          <p:cNvSpPr txBox="1"/>
          <p:nvPr/>
        </p:nvSpPr>
        <p:spPr>
          <a:xfrm>
            <a:off x="237319" y="3489820"/>
            <a:ext cx="8669361" cy="2893100"/>
          </a:xfrm>
          <a:prstGeom prst="rect">
            <a:avLst/>
          </a:prstGeom>
          <a:noFill/>
        </p:spPr>
        <p:txBody>
          <a:bodyPr wrap="none" rtlCol="0">
            <a:spAutoFit/>
          </a:bodyPr>
          <a:lstStyle/>
          <a:p>
            <a:pPr algn="l"/>
            <a:r>
              <a:rPr lang="en-US" sz="1400" dirty="0">
                <a:latin typeface="Courier New" panose="02070309020205020404" pitchFamily="49" charset="0"/>
                <a:cs typeface="Courier New" panose="02070309020205020404" pitchFamily="49" charset="0"/>
              </a:rPr>
              <a:t>top - 15:54:27 up 3 days, 23:58,  6 users,  load average: 3.43, 1.15, 0.43</a:t>
            </a:r>
          </a:p>
          <a:p>
            <a:pPr algn="l"/>
            <a:r>
              <a:rPr lang="en-US" sz="1400" dirty="0">
                <a:latin typeface="Courier New" panose="02070309020205020404" pitchFamily="49" charset="0"/>
                <a:cs typeface="Courier New" panose="02070309020205020404" pitchFamily="49" charset="0"/>
              </a:rPr>
              <a:t>Tasks: 286 total,   2 running, 284 sleeping,   0 stopped,   0 zombie</a:t>
            </a:r>
          </a:p>
          <a:p>
            <a:pPr algn="l"/>
            <a:r>
              <a:rPr lang="en-US" sz="1400" dirty="0">
                <a:latin typeface="Courier New" panose="02070309020205020404" pitchFamily="49" charset="0"/>
                <a:cs typeface="Courier New" panose="02070309020205020404" pitchFamily="49" charset="0"/>
              </a:rPr>
              <a:t>%</a:t>
            </a:r>
            <a:r>
              <a:rPr lang="en-US" sz="1400" dirty="0" err="1">
                <a:latin typeface="Courier New" panose="02070309020205020404" pitchFamily="49" charset="0"/>
                <a:cs typeface="Courier New" panose="02070309020205020404" pitchFamily="49" charset="0"/>
              </a:rPr>
              <a:t>Cpu</a:t>
            </a:r>
            <a:r>
              <a:rPr lang="en-US" sz="1400" dirty="0">
                <a:latin typeface="Courier New" panose="02070309020205020404" pitchFamily="49" charset="0"/>
                <a:cs typeface="Courier New" panose="02070309020205020404" pitchFamily="49" charset="0"/>
              </a:rPr>
              <a:t>(s): 99.8 us,  0.2 </a:t>
            </a:r>
            <a:r>
              <a:rPr lang="en-US" sz="1400" dirty="0" err="1">
                <a:latin typeface="Courier New" panose="02070309020205020404" pitchFamily="49" charset="0"/>
                <a:cs typeface="Courier New" panose="02070309020205020404" pitchFamily="49" charset="0"/>
              </a:rPr>
              <a:t>sy</a:t>
            </a:r>
            <a:r>
              <a:rPr lang="en-US" sz="1400" dirty="0">
                <a:latin typeface="Courier New" panose="02070309020205020404" pitchFamily="49" charset="0"/>
                <a:cs typeface="Courier New" panose="02070309020205020404" pitchFamily="49" charset="0"/>
              </a:rPr>
              <a:t>,  0.0 </a:t>
            </a:r>
            <a:r>
              <a:rPr lang="en-US" sz="1400" dirty="0" err="1">
                <a:latin typeface="Courier New" panose="02070309020205020404" pitchFamily="49" charset="0"/>
                <a:cs typeface="Courier New" panose="02070309020205020404" pitchFamily="49" charset="0"/>
              </a:rPr>
              <a:t>ni</a:t>
            </a:r>
            <a:r>
              <a:rPr lang="en-US" sz="1400" dirty="0">
                <a:latin typeface="Courier New" panose="02070309020205020404" pitchFamily="49" charset="0"/>
                <a:cs typeface="Courier New" panose="02070309020205020404" pitchFamily="49" charset="0"/>
              </a:rPr>
              <a:t>,  0.0 id,  0.0 </a:t>
            </a:r>
            <a:r>
              <a:rPr lang="en-US" sz="1400" dirty="0" err="1">
                <a:latin typeface="Courier New" panose="02070309020205020404" pitchFamily="49" charset="0"/>
                <a:cs typeface="Courier New" panose="02070309020205020404" pitchFamily="49" charset="0"/>
              </a:rPr>
              <a:t>wa</a:t>
            </a:r>
            <a:r>
              <a:rPr lang="en-US" sz="1400" dirty="0">
                <a:latin typeface="Courier New" panose="02070309020205020404" pitchFamily="49" charset="0"/>
                <a:cs typeface="Courier New" panose="02070309020205020404" pitchFamily="49" charset="0"/>
              </a:rPr>
              <a:t>,  0.0 hi,  0.0 </a:t>
            </a:r>
            <a:r>
              <a:rPr lang="en-US" sz="1400" dirty="0" err="1">
                <a:latin typeface="Courier New" panose="02070309020205020404" pitchFamily="49" charset="0"/>
                <a:cs typeface="Courier New" panose="02070309020205020404" pitchFamily="49" charset="0"/>
              </a:rPr>
              <a:t>si</a:t>
            </a:r>
            <a:r>
              <a:rPr lang="en-US" sz="1400" dirty="0">
                <a:latin typeface="Courier New" panose="02070309020205020404" pitchFamily="49" charset="0"/>
                <a:cs typeface="Courier New" panose="02070309020205020404" pitchFamily="49" charset="0"/>
              </a:rPr>
              <a:t>,  0.0 </a:t>
            </a:r>
            <a:r>
              <a:rPr lang="en-US" sz="1400" dirty="0" err="1">
                <a:latin typeface="Courier New" panose="02070309020205020404" pitchFamily="49" charset="0"/>
                <a:cs typeface="Courier New" panose="02070309020205020404" pitchFamily="49" charset="0"/>
              </a:rPr>
              <a:t>st</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KiB Mem:  32844548 total, 31305468 used,  1539080 free,   435012 buffers</a:t>
            </a:r>
          </a:p>
          <a:p>
            <a:pPr algn="l"/>
            <a:r>
              <a:rPr lang="en-US" sz="1400" dirty="0">
                <a:latin typeface="Courier New" panose="02070309020205020404" pitchFamily="49" charset="0"/>
                <a:cs typeface="Courier New" panose="02070309020205020404" pitchFamily="49" charset="0"/>
              </a:rPr>
              <a:t>KiB Swap:  7999484 total,    13176 used,  7986308 free. 27364456 cached Mem</a:t>
            </a:r>
          </a:p>
          <a:p>
            <a:pPr algn="l"/>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  PID USER      PR  NI    VIRT    RES    SHR S  %CPU %MEM     TIME+ COMMAND</a:t>
            </a:r>
          </a:p>
          <a:p>
            <a:pPr algn="l"/>
            <a:r>
              <a:rPr lang="en-US" sz="1400" dirty="0">
                <a:latin typeface="Courier New" panose="02070309020205020404" pitchFamily="49" charset="0"/>
                <a:cs typeface="Courier New" panose="02070309020205020404" pitchFamily="49" charset="0"/>
              </a:rPr>
              <a:t>23457 </a:t>
            </a:r>
            <a:r>
              <a:rPr lang="en-US" sz="1400" dirty="0" err="1">
                <a:latin typeface="Courier New" panose="02070309020205020404" pitchFamily="49" charset="0"/>
                <a:cs typeface="Courier New" panose="02070309020205020404" pitchFamily="49" charset="0"/>
              </a:rPr>
              <a:t>bpr</a:t>
            </a:r>
            <a:r>
              <a:rPr lang="en-US" sz="1400" dirty="0">
                <a:latin typeface="Courier New" panose="02070309020205020404" pitchFamily="49" charset="0"/>
                <a:cs typeface="Courier New" panose="02070309020205020404" pitchFamily="49" charset="0"/>
              </a:rPr>
              <a:t>       20   0 1559584 979704   3420 R 796.4  3.0   0:27.91 </a:t>
            </a:r>
            <a:r>
              <a:rPr lang="en-US" sz="1400" dirty="0" err="1">
                <a:latin typeface="Courier New" panose="02070309020205020404" pitchFamily="49" charset="0"/>
                <a:cs typeface="Courier New" panose="02070309020205020404" pitchFamily="49" charset="0"/>
              </a:rPr>
              <a:t>paraGraph</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 1071 root      20   0   75892   6560   5564 S   2.0  0.0  19:58.05 cups-brows+</a:t>
            </a:r>
          </a:p>
          <a:p>
            <a:pPr algn="l"/>
            <a:r>
              <a:rPr lang="en-US" sz="1400" dirty="0">
                <a:latin typeface="Courier New" panose="02070309020205020404" pitchFamily="49" charset="0"/>
                <a:cs typeface="Courier New" panose="02070309020205020404" pitchFamily="49" charset="0"/>
              </a:rPr>
              <a:t>21506 root      20   0   87680  17300   5460 S   0.7  0.1   1:08.43 </a:t>
            </a:r>
            <a:r>
              <a:rPr lang="en-US" sz="1400" dirty="0" err="1">
                <a:latin typeface="Courier New" panose="02070309020205020404" pitchFamily="49" charset="0"/>
                <a:cs typeface="Courier New" panose="02070309020205020404" pitchFamily="49" charset="0"/>
              </a:rPr>
              <a:t>cupsd</a:t>
            </a:r>
            <a:endParaRPr lang="en-US" sz="1400" dirty="0">
              <a:latin typeface="Courier New" panose="02070309020205020404" pitchFamily="49" charset="0"/>
              <a:cs typeface="Courier New" panose="02070309020205020404" pitchFamily="49" charset="0"/>
            </a:endParaRPr>
          </a:p>
          <a:p>
            <a:pPr algn="l"/>
            <a:r>
              <a:rPr lang="en-US" sz="1400" dirty="0">
                <a:latin typeface="Courier New" panose="02070309020205020404" pitchFamily="49" charset="0"/>
                <a:cs typeface="Courier New" panose="02070309020205020404" pitchFamily="49" charset="0"/>
              </a:rPr>
              <a:t>23408 </a:t>
            </a:r>
            <a:r>
              <a:rPr lang="en-US" sz="1400" dirty="0" err="1">
                <a:latin typeface="Courier New" panose="02070309020205020404" pitchFamily="49" charset="0"/>
                <a:cs typeface="Courier New" panose="02070309020205020404" pitchFamily="49" charset="0"/>
              </a:rPr>
              <a:t>bpr</a:t>
            </a:r>
            <a:r>
              <a:rPr lang="en-US" sz="1400" dirty="0">
                <a:latin typeface="Courier New" panose="02070309020205020404" pitchFamily="49" charset="0"/>
                <a:cs typeface="Courier New" panose="02070309020205020404" pitchFamily="49" charset="0"/>
              </a:rPr>
              <a:t>       20   0   24956   3196   2588 R   0.3  0.0   0:00.18 top</a:t>
            </a:r>
          </a:p>
          <a:p>
            <a:pPr algn="l"/>
            <a:r>
              <a:rPr lang="en-US" sz="1400" dirty="0">
                <a:latin typeface="Courier New" panose="02070309020205020404" pitchFamily="49" charset="0"/>
                <a:cs typeface="Courier New" panose="02070309020205020404" pitchFamily="49" charset="0"/>
              </a:rPr>
              <a:t>    1 root      20   0   36100   4204   2632 S   0.0  0.0   0:01.02 </a:t>
            </a:r>
            <a:r>
              <a:rPr lang="en-US" sz="1400" dirty="0" err="1">
                <a:latin typeface="Courier New" panose="02070309020205020404" pitchFamily="49" charset="0"/>
                <a:cs typeface="Courier New" panose="02070309020205020404" pitchFamily="49" charset="0"/>
              </a:rPr>
              <a:t>init</a:t>
            </a:r>
            <a:endParaRPr lang="en-US" sz="1400" dirty="0">
              <a:latin typeface="Courier New" panose="02070309020205020404" pitchFamily="49" charset="0"/>
              <a:cs typeface="Courier New" panose="02070309020205020404" pitchFamily="49" charset="0"/>
            </a:endParaRPr>
          </a:p>
          <a:p>
            <a:pPr algn="l"/>
            <a:endParaRPr lang="en-US" sz="1400" dirty="0">
              <a:latin typeface="Courier New" panose="02070309020205020404" pitchFamily="49" charset="0"/>
              <a:cs typeface="Courier New" panose="02070309020205020404" pitchFamily="49" charset="0"/>
            </a:endParaRPr>
          </a:p>
        </p:txBody>
      </p:sp>
      <p:sp>
        <p:nvSpPr>
          <p:cNvPr id="5" name="Oval 4"/>
          <p:cNvSpPr/>
          <p:nvPr/>
        </p:nvSpPr>
        <p:spPr>
          <a:xfrm>
            <a:off x="7269133" y="1502272"/>
            <a:ext cx="469783" cy="51100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268287" y="4841167"/>
            <a:ext cx="469783" cy="51100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1199626" y="3787734"/>
            <a:ext cx="469783" cy="51100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837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I have to use top?</a:t>
            </a:r>
          </a:p>
        </p:txBody>
      </p:sp>
      <p:sp>
        <p:nvSpPr>
          <p:cNvPr id="3" name="Content Placeholder 2"/>
          <p:cNvSpPr>
            <a:spLocks noGrp="1"/>
          </p:cNvSpPr>
          <p:nvPr>
            <p:ph idx="1"/>
          </p:nvPr>
        </p:nvSpPr>
        <p:spPr/>
        <p:txBody>
          <a:bodyPr>
            <a:normAutofit/>
          </a:bodyPr>
          <a:lstStyle/>
          <a:p>
            <a:r>
              <a:rPr lang="en-US" dirty="0"/>
              <a:t>No.  Time was part of the assignment 3 </a:t>
            </a:r>
            <a:r>
              <a:rPr lang="en-US" dirty="0" err="1"/>
              <a:t>qsub</a:t>
            </a:r>
            <a:r>
              <a:rPr lang="en-US" dirty="0"/>
              <a:t> jobs.</a:t>
            </a:r>
          </a:p>
          <a:p>
            <a:pPr marL="457200" lvl="1" indent="0">
              <a:buNone/>
            </a:pPr>
            <a:r>
              <a:rPr lang="en-US" sz="2000" dirty="0">
                <a:latin typeface="Courier New" panose="02070309020205020404" pitchFamily="49" charset="0"/>
                <a:cs typeface="Courier New" panose="02070309020205020404" pitchFamily="49" charset="0"/>
              </a:rPr>
              <a:t>$ tail -n 1 </a:t>
            </a:r>
            <a:r>
              <a:rPr lang="en-US" sz="2000" dirty="0" err="1">
                <a:latin typeface="Courier New" panose="02070309020205020404" pitchFamily="49" charset="0"/>
                <a:cs typeface="Courier New" panose="02070309020205020404" pitchFamily="49" charset="0"/>
              </a:rPr>
              <a:t>bpr_grade_performance.job</a:t>
            </a:r>
            <a:endParaRPr lang="en-US" sz="2000" dirty="0">
              <a:latin typeface="Courier New" panose="02070309020205020404" pitchFamily="49" charset="0"/>
              <a:cs typeface="Courier New" panose="02070309020205020404" pitchFamily="49" charset="0"/>
            </a:endParaRPr>
          </a:p>
          <a:p>
            <a:pPr marL="457200" lvl="1" indent="0">
              <a:buNone/>
            </a:pPr>
            <a:r>
              <a:rPr lang="en-US" sz="2000" b="1" dirty="0">
                <a:latin typeface="Courier New" panose="02070309020205020404" pitchFamily="49" charset="0"/>
                <a:cs typeface="Courier New" panose="02070309020205020404" pitchFamily="49" charset="0"/>
              </a:rPr>
              <a:t>time</a:t>
            </a:r>
            <a:r>
              <a:rPr lang="en-US" sz="2000" dirty="0">
                <a:latin typeface="Courier New" panose="02070309020205020404" pitchFamily="49" charset="0"/>
                <a:cs typeface="Courier New" panose="02070309020205020404" pitchFamily="49" charset="0"/>
              </a:rPr>
              <a:t> ./grade_performance.py ./$exe</a:t>
            </a:r>
          </a:p>
          <a:p>
            <a:endParaRPr lang="en-US" dirty="0"/>
          </a:p>
          <a:p>
            <a:r>
              <a:rPr lang="en-US" dirty="0"/>
              <a:t>time is often a shell command, there is also the time binary</a:t>
            </a:r>
          </a:p>
          <a:p>
            <a:endParaRPr lang="en-US" dirty="0"/>
          </a:p>
          <a:p>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usr</a:t>
            </a:r>
            <a:r>
              <a:rPr lang="en-US" sz="1600" b="1" dirty="0">
                <a:latin typeface="Courier New" panose="02070309020205020404" pitchFamily="49" charset="0"/>
                <a:cs typeface="Courier New" panose="02070309020205020404" pitchFamily="49" charset="0"/>
              </a:rPr>
              <a:t>/bin/time </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paraGraph</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kbfs</a:t>
            </a:r>
            <a:r>
              <a:rPr lang="en-US" sz="1600" dirty="0">
                <a:latin typeface="Courier New" panose="02070309020205020404" pitchFamily="49" charset="0"/>
                <a:cs typeface="Courier New" panose="02070309020205020404" pitchFamily="49" charset="0"/>
              </a:rPr>
              <a:t> com-orkut_117m.graph -t 8 –r</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33.16user 0.10system 0:05.54elapsed 600%CPU (0avgtext+0avgdata 979708maxresident)k 0inputs+0outputs (0major+5624minor)</a:t>
            </a:r>
            <a:r>
              <a:rPr lang="en-US" sz="1600" dirty="0" err="1">
                <a:latin typeface="Courier New" panose="02070309020205020404" pitchFamily="49" charset="0"/>
                <a:cs typeface="Courier New" panose="02070309020205020404" pitchFamily="49" charset="0"/>
              </a:rPr>
              <a:t>pagefaults</a:t>
            </a:r>
            <a:r>
              <a:rPr lang="en-US" sz="1600" dirty="0">
                <a:latin typeface="Courier New" panose="02070309020205020404" pitchFamily="49" charset="0"/>
                <a:cs typeface="Courier New" panose="02070309020205020404" pitchFamily="49" charset="0"/>
              </a:rPr>
              <a:t> 0swaps</a:t>
            </a:r>
          </a:p>
          <a:p>
            <a:endParaRPr lang="en-US" dirty="0"/>
          </a:p>
        </p:txBody>
      </p:sp>
    </p:spTree>
    <p:extLst>
      <p:ext uri="{BB962C8B-B14F-4D97-AF65-F5344CB8AC3E}">
        <p14:creationId xmlns:p14="http://schemas.microsoft.com/office/powerpoint/2010/main" val="6036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But why is it slow?</a:t>
            </a:r>
          </a:p>
        </p:txBody>
      </p:sp>
      <p:sp>
        <p:nvSpPr>
          <p:cNvPr id="3" name="Content Placeholder 2"/>
          <p:cNvSpPr>
            <a:spLocks noGrp="1"/>
          </p:cNvSpPr>
          <p:nvPr>
            <p:ph idx="1"/>
          </p:nvPr>
        </p:nvSpPr>
        <p:spPr/>
        <p:txBody>
          <a:bodyPr/>
          <a:lstStyle/>
          <a:p>
            <a:r>
              <a:rPr lang="en-US" dirty="0"/>
              <a:t>Where is the time spent?</a:t>
            </a:r>
          </a:p>
          <a:p>
            <a:pPr lvl="1"/>
            <a:r>
              <a:rPr lang="en-US" dirty="0"/>
              <a:t>Put timing statements around probable issues</a:t>
            </a:r>
          </a:p>
          <a:p>
            <a:pPr lvl="1"/>
            <a:r>
              <a:rPr lang="en-US" dirty="0"/>
              <a:t>Print results</a:t>
            </a:r>
          </a:p>
          <a:p>
            <a:pPr lvl="1"/>
            <a:endParaRPr lang="en-US" dirty="0"/>
          </a:p>
          <a:p>
            <a:r>
              <a:rPr lang="en-US" dirty="0"/>
              <a:t>OR</a:t>
            </a:r>
          </a:p>
          <a:p>
            <a:pPr lvl="1"/>
            <a:r>
              <a:rPr lang="en-US" dirty="0"/>
              <a:t>Use a tool to insert timing statements</a:t>
            </a:r>
          </a:p>
        </p:txBody>
      </p:sp>
    </p:spTree>
    <p:extLst>
      <p:ext uri="{BB962C8B-B14F-4D97-AF65-F5344CB8AC3E}">
        <p14:creationId xmlns:p14="http://schemas.microsoft.com/office/powerpoint/2010/main" val="1733265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Instrumentation</a:t>
            </a:r>
          </a:p>
        </p:txBody>
      </p:sp>
      <p:sp>
        <p:nvSpPr>
          <p:cNvPr id="3" name="Content Placeholder 2"/>
          <p:cNvSpPr>
            <a:spLocks noGrp="1"/>
          </p:cNvSpPr>
          <p:nvPr>
            <p:ph idx="1"/>
          </p:nvPr>
        </p:nvSpPr>
        <p:spPr/>
        <p:txBody>
          <a:bodyPr/>
          <a:lstStyle/>
          <a:p>
            <a:r>
              <a:rPr lang="en-US" dirty="0"/>
              <a:t>When to inject the instrumentation?</a:t>
            </a:r>
          </a:p>
          <a:p>
            <a:pPr lvl="1"/>
            <a:r>
              <a:rPr lang="en-US" dirty="0"/>
              <a:t>When the program is compiled.</a:t>
            </a:r>
          </a:p>
          <a:p>
            <a:pPr lvl="1"/>
            <a:r>
              <a:rPr lang="en-US" dirty="0"/>
              <a:t>When the program is run.</a:t>
            </a:r>
          </a:p>
        </p:txBody>
      </p:sp>
    </p:spTree>
    <p:extLst>
      <p:ext uri="{BB962C8B-B14F-4D97-AF65-F5344CB8AC3E}">
        <p14:creationId xmlns:p14="http://schemas.microsoft.com/office/powerpoint/2010/main" val="21317708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15418f">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MPCOND">
      <a:majorFont>
        <a:latin typeface="Myriad Pro Cond"/>
        <a:ea typeface="Myriad Pro Condensed"/>
        <a:cs typeface="Myriad Pro Condensed"/>
      </a:majorFont>
      <a:minorFont>
        <a:latin typeface="Myriad Pro Cond"/>
        <a:ea typeface="Myriad Pro Condensed"/>
        <a:cs typeface="Myriad Pro Condense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4000" b="0" i="0" u="none" strike="noStrike" cap="none" spc="0" normalizeH="0" baseline="0">
            <a:ln>
              <a:noFill/>
            </a:ln>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5600" b="0" i="0" u="none" strike="noStrike" cap="none" spc="0" normalizeH="0" baseline="0">
            <a:ln>
              <a:noFill/>
            </a:ln>
            <a:solidFill>
              <a:srgbClr val="000000"/>
            </a:solidFill>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15418f" id="{5886DD50-607B-4B67-B496-61C64FE28201}" vid="{8C1FD82A-D137-4FF8-B1BB-36AD4D373B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15418f</Template>
  <TotalTime>12483</TotalTime>
  <Words>3626</Words>
  <Application>Microsoft Macintosh PowerPoint</Application>
  <PresentationFormat>On-screen Show (4:3)</PresentationFormat>
  <Paragraphs>514</Paragraphs>
  <Slides>48</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Calibri</vt:lpstr>
      <vt:lpstr>Courier New</vt:lpstr>
      <vt:lpstr>Gill Sans</vt:lpstr>
      <vt:lpstr>Lucida Grande</vt:lpstr>
      <vt:lpstr>Myriad Pro Cond</vt:lpstr>
      <vt:lpstr>15418f</vt:lpstr>
      <vt:lpstr>Performance Monitoring Tools</vt:lpstr>
      <vt:lpstr>Scenario</vt:lpstr>
      <vt:lpstr>What is my program doing?</vt:lpstr>
      <vt:lpstr>Note about Examples</vt:lpstr>
      <vt:lpstr>My program is slow today.</vt:lpstr>
      <vt:lpstr>What else can top tell us?</vt:lpstr>
      <vt:lpstr>Do I have to use top?</vt:lpstr>
      <vt:lpstr>But why is it slow?</vt:lpstr>
      <vt:lpstr>Program Instrumentation</vt:lpstr>
      <vt:lpstr>Instrumentation Tool Families</vt:lpstr>
      <vt:lpstr>Amdahl’s Law Revisited</vt:lpstr>
      <vt:lpstr>GProf</vt:lpstr>
      <vt:lpstr>GProf cont</vt:lpstr>
      <vt:lpstr>Perf</vt:lpstr>
      <vt:lpstr>Perf stat</vt:lpstr>
      <vt:lpstr>Perf stat (default) output</vt:lpstr>
      <vt:lpstr>More perf stat</vt:lpstr>
      <vt:lpstr>Perf record</vt:lpstr>
      <vt:lpstr>Perf cache misses</vt:lpstr>
      <vt:lpstr>Perf report cycles</vt:lpstr>
      <vt:lpstr>Deep dive</vt:lpstr>
      <vt:lpstr>Deep dive 2</vt:lpstr>
      <vt:lpstr>Disassemble it!</vt:lpstr>
      <vt:lpstr>VTune</vt:lpstr>
      <vt:lpstr>VTune Memory Bound</vt:lpstr>
      <vt:lpstr>Memory Access Analysis Results</vt:lpstr>
      <vt:lpstr>Further Analysis</vt:lpstr>
      <vt:lpstr>Further Analysis</vt:lpstr>
      <vt:lpstr>Instrumentation Tool Families</vt:lpstr>
      <vt:lpstr>Valgrind</vt:lpstr>
      <vt:lpstr>Valgrind memcheck</vt:lpstr>
      <vt:lpstr>Address Sanitizer</vt:lpstr>
      <vt:lpstr>Instrumentation Tool Families</vt:lpstr>
      <vt:lpstr>Pin</vt:lpstr>
      <vt:lpstr>Pin cont.</vt:lpstr>
      <vt:lpstr>(Pin) Instrumentation Granularity</vt:lpstr>
      <vt:lpstr>Pintool Example Instruction Count</vt:lpstr>
      <vt:lpstr>Pintool Instruction Count Output</vt:lpstr>
      <vt:lpstr>Pin Cache Example</vt:lpstr>
      <vt:lpstr>Pin Trace Example</vt:lpstr>
      <vt:lpstr>Contech</vt:lpstr>
      <vt:lpstr>Contech continued</vt:lpstr>
      <vt:lpstr>Contech Trace Collection</vt:lpstr>
      <vt:lpstr>Contech Trace Collection Example</vt:lpstr>
      <vt:lpstr>Summary Questions</vt:lpstr>
      <vt:lpstr>Summary Continued</vt:lpstr>
      <vt:lpstr>Instrumentation Tool Links</vt:lpstr>
      <vt:lpstr>Other 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Bonus Lecture: What is my program doing?</dc:title>
  <dc:creator>bprail</dc:creator>
  <cp:lastModifiedBy>Randal Bryant</cp:lastModifiedBy>
  <cp:revision>266</cp:revision>
  <cp:lastPrinted>2016-09-29T16:13:22Z</cp:lastPrinted>
  <dcterms:created xsi:type="dcterms:W3CDTF">2016-03-12T17:58:31Z</dcterms:created>
  <dcterms:modified xsi:type="dcterms:W3CDTF">2020-03-04T23:07:29Z</dcterms:modified>
</cp:coreProperties>
</file>