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348" r:id="rId2"/>
    <p:sldId id="371" r:id="rId3"/>
    <p:sldId id="372" r:id="rId4"/>
    <p:sldId id="373" r:id="rId5"/>
    <p:sldId id="374" r:id="rId6"/>
    <p:sldId id="328" r:id="rId7"/>
    <p:sldId id="357" r:id="rId8"/>
    <p:sldId id="303" r:id="rId9"/>
    <p:sldId id="349" r:id="rId10"/>
    <p:sldId id="358" r:id="rId11"/>
    <p:sldId id="350" r:id="rId12"/>
    <p:sldId id="359" r:id="rId13"/>
    <p:sldId id="304" r:id="rId14"/>
    <p:sldId id="305" r:id="rId15"/>
    <p:sldId id="306" r:id="rId16"/>
    <p:sldId id="307" r:id="rId17"/>
    <p:sldId id="309" r:id="rId18"/>
    <p:sldId id="310" r:id="rId19"/>
    <p:sldId id="311" r:id="rId20"/>
    <p:sldId id="312" r:id="rId21"/>
    <p:sldId id="360" r:id="rId22"/>
    <p:sldId id="361" r:id="rId23"/>
    <p:sldId id="313" r:id="rId24"/>
    <p:sldId id="319" r:id="rId25"/>
    <p:sldId id="314" r:id="rId26"/>
    <p:sldId id="322" r:id="rId27"/>
    <p:sldId id="315" r:id="rId28"/>
    <p:sldId id="317" r:id="rId29"/>
    <p:sldId id="368" r:id="rId30"/>
    <p:sldId id="318" r:id="rId31"/>
    <p:sldId id="363" r:id="rId32"/>
    <p:sldId id="380" r:id="rId33"/>
    <p:sldId id="375" r:id="rId34"/>
    <p:sldId id="370" r:id="rId35"/>
    <p:sldId id="378" r:id="rId36"/>
    <p:sldId id="377" r:id="rId37"/>
    <p:sldId id="367" r:id="rId38"/>
    <p:sldId id="364" r:id="rId39"/>
    <p:sldId id="379" r:id="rId40"/>
    <p:sldId id="339" r:id="rId41"/>
    <p:sldId id="376" r:id="rId42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FFF495"/>
    <a:srgbClr val="F38BE1"/>
    <a:srgbClr val="FFF2C5"/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44" autoAdjust="0"/>
    <p:restoredTop sz="94663" autoAdjust="0"/>
  </p:normalViewPr>
  <p:slideViewPr>
    <p:cSldViewPr>
      <p:cViewPr varScale="1">
        <p:scale>
          <a:sx n="188" d="100"/>
          <a:sy n="188" d="100"/>
        </p:scale>
        <p:origin x="3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5" d="100"/>
        <a:sy n="175" d="100"/>
      </p:scale>
      <p:origin x="0" y="9312"/>
    </p:cViewPr>
  </p:sorterViewPr>
  <p:notesViewPr>
    <p:cSldViewPr>
      <p:cViewPr varScale="1">
        <p:scale>
          <a:sx n="135" d="100"/>
          <a:sy n="135" d="100"/>
        </p:scale>
        <p:origin x="-4080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DCD70-16B9-4F01-84A2-9C7643013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97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B0300A1-889C-412D-9305-B919FBE9BD23}" type="datetimeFigureOut">
              <a:rPr lang="en-US" smtClean="0"/>
              <a:pPr/>
              <a:t>2/24/20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918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350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7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2460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81400" y="632460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3B18AE90-4419-4CF3-8E84-9F60760ACC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1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/>
              </a:defRPr>
            </a:lvl1pPr>
          </a:lstStyle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/>
              </a:defRPr>
            </a:lvl1pPr>
          </a:lstStyle>
          <a:p>
            <a:fld id="{3B18AE90-4419-4CF3-8E84-9F60760ACC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457200" y="152400"/>
            <a:ext cx="8229600" cy="228600"/>
          </a:xfrm>
          <a:prstGeom prst="rect">
            <a:avLst/>
          </a:prstGeom>
          <a:solidFill>
            <a:srgbClr val="7575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25"/>
          <p:cNvGrpSpPr>
            <a:grpSpLocks/>
          </p:cNvGrpSpPr>
          <p:nvPr userDrawn="1"/>
        </p:nvGrpSpPr>
        <p:grpSpPr bwMode="auto">
          <a:xfrm>
            <a:off x="457200" y="6129338"/>
            <a:ext cx="8229600" cy="274637"/>
            <a:chOff x="288" y="3861"/>
            <a:chExt cx="5184" cy="173"/>
          </a:xfrm>
        </p:grpSpPr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4422" y="3861"/>
              <a:ext cx="80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kumimoji="0" lang="en-US" sz="1200" b="1">
                  <a:solidFill>
                    <a:srgbClr val="FF0000"/>
                  </a:solidFill>
                  <a:latin typeface="Times New Roman" pitchFamily="18" charset="0"/>
                </a:rPr>
                <a:t>Carnegie Mellon</a:t>
              </a:r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288" y="3888"/>
              <a:ext cx="4128" cy="144"/>
            </a:xfrm>
            <a:prstGeom prst="rect">
              <a:avLst/>
            </a:prstGeom>
            <a:solidFill>
              <a:srgbClr val="7575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5232" y="3888"/>
              <a:ext cx="240" cy="144"/>
            </a:xfrm>
            <a:prstGeom prst="rect">
              <a:avLst/>
            </a:prstGeom>
            <a:solidFill>
              <a:srgbClr val="7575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2400" u="sng" kern="1200">
          <a:solidFill>
            <a:schemeClr val="tx1"/>
          </a:solidFill>
          <a:latin typeface="Calibri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libri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Calibri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Calibri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Calibri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Calibri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.cam.ac.uk/~pes20/weakmemory/" TargetMode="External"/><Relationship Id="rId2" Type="http://schemas.openxmlformats.org/officeDocument/2006/relationships/hyperlink" Target="http://infocenter.arm.com/help/topic/com.arm.doc.genc007826/Barrier_Litmus_Tests_and_Cookbook_A08.pdf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0"/>
            <a:ext cx="8534400" cy="1981199"/>
          </a:xfrm>
        </p:spPr>
        <p:txBody>
          <a:bodyPr>
            <a:noAutofit/>
          </a:bodyPr>
          <a:lstStyle/>
          <a:p>
            <a:r>
              <a:rPr lang="en-US" b="1" u="none" dirty="0"/>
              <a:t>Lecture 14:</a:t>
            </a:r>
            <a:br>
              <a:rPr lang="en-US" b="1" u="none" dirty="0"/>
            </a:br>
            <a:r>
              <a:rPr lang="en-US" sz="6000" b="1" u="none" dirty="0"/>
              <a:t>Memory Consistency</a:t>
            </a:r>
            <a:endParaRPr lang="en-US" sz="3200" b="1" u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267200"/>
            <a:ext cx="7391400" cy="13716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Parallel Computer Architecture and Programming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CMU 15-418/15-618, Spring 2020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07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Conditional Branches?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we need to wait for a conditional branch to be resolved before proceeding?</a:t>
            </a:r>
          </a:p>
          <a:p>
            <a:pPr lvl="1"/>
            <a:r>
              <a:rPr lang="en-US" dirty="0"/>
              <a:t>No!  Just </a:t>
            </a:r>
            <a:r>
              <a:rPr lang="en-US" dirty="0">
                <a:solidFill>
                  <a:srgbClr val="0000FF"/>
                </a:solidFill>
              </a:rPr>
              <a:t>predict the branch outcome and continue executing speculatively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if prediction is wrong, squash any side-effects and restart down correct path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56754" y="2514600"/>
            <a:ext cx="2737060" cy="28007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 dirty="0">
                <a:latin typeface="Courier New" pitchFamily="49" charset="0"/>
              </a:rPr>
              <a:t>x = *p;</a:t>
            </a:r>
          </a:p>
          <a:p>
            <a:r>
              <a:rPr lang="en-US" sz="2200" b="1" dirty="0">
                <a:latin typeface="Courier New" pitchFamily="49" charset="0"/>
              </a:rPr>
              <a:t>y = x + 1;</a:t>
            </a:r>
          </a:p>
          <a:p>
            <a:r>
              <a:rPr lang="en-US" sz="2200" b="1" dirty="0">
                <a:latin typeface="Courier New" pitchFamily="49" charset="0"/>
              </a:rPr>
              <a:t>z = *q;</a:t>
            </a:r>
          </a:p>
          <a:p>
            <a:r>
              <a:rPr lang="en-US" sz="2200" b="1" dirty="0">
                <a:latin typeface="Courier New" pitchFamily="49" charset="0"/>
              </a:rPr>
              <a:t>*r = c;</a:t>
            </a:r>
          </a:p>
          <a:p>
            <a:r>
              <a:rPr lang="en-US" sz="2200" b="1" dirty="0">
                <a:solidFill>
                  <a:srgbClr val="FF0066"/>
                </a:solidFill>
                <a:latin typeface="Courier New" pitchFamily="49" charset="0"/>
              </a:rPr>
              <a:t>if (x != z)</a:t>
            </a:r>
          </a:p>
          <a:p>
            <a:r>
              <a:rPr lang="en-US" sz="2200" b="1" dirty="0">
                <a:latin typeface="Courier New" pitchFamily="49" charset="0"/>
              </a:rPr>
              <a:t>  d = e – 7;</a:t>
            </a:r>
          </a:p>
          <a:p>
            <a:r>
              <a:rPr lang="en-US" sz="2200" b="1" dirty="0">
                <a:latin typeface="Courier New" pitchFamily="49" charset="0"/>
              </a:rPr>
              <a:t>else d = e + 5;</a:t>
            </a:r>
          </a:p>
          <a:p>
            <a:r>
              <a:rPr lang="en-US" sz="2200" b="1" dirty="0">
                <a:latin typeface="Courier New" pitchFamily="49" charset="0"/>
              </a:rPr>
              <a:t>…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86200" y="3810000"/>
            <a:ext cx="4806887" cy="400110"/>
            <a:chOff x="3886200" y="3810000"/>
            <a:chExt cx="4806887" cy="400110"/>
          </a:xfrm>
        </p:grpSpPr>
        <p:sp>
          <p:nvSpPr>
            <p:cNvPr id="8" name="Text Box 28"/>
            <p:cNvSpPr txBox="1">
              <a:spLocks noChangeArrowheads="1"/>
            </p:cNvSpPr>
            <p:nvPr/>
          </p:nvSpPr>
          <p:spPr bwMode="auto">
            <a:xfrm>
              <a:off x="4800600" y="3810000"/>
              <a:ext cx="389248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if hardware guesses that this is true</a:t>
              </a:r>
            </a:p>
          </p:txBody>
        </p:sp>
        <p:cxnSp>
          <p:nvCxnSpPr>
            <p:cNvPr id="11" name="Straight Arrow Connector 10"/>
            <p:cNvCxnSpPr>
              <a:stCxn id="8" idx="1"/>
            </p:cNvCxnSpPr>
            <p:nvPr/>
          </p:nvCxnSpPr>
          <p:spPr>
            <a:xfrm flipH="1">
              <a:off x="3886200" y="4010055"/>
              <a:ext cx="914400" cy="104745"/>
            </a:xfrm>
            <a:prstGeom prst="straightConnector1">
              <a:avLst/>
            </a:prstGeom>
            <a:ln w="34925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114800" y="4171890"/>
            <a:ext cx="5043533" cy="707886"/>
            <a:chOff x="4114800" y="4171890"/>
            <a:chExt cx="5043533" cy="707886"/>
          </a:xfrm>
        </p:grpSpPr>
        <p:sp>
          <p:nvSpPr>
            <p:cNvPr id="9" name="Text Box 28"/>
            <p:cNvSpPr txBox="1">
              <a:spLocks noChangeArrowheads="1"/>
            </p:cNvSpPr>
            <p:nvPr/>
          </p:nvSpPr>
          <p:spPr bwMode="auto">
            <a:xfrm>
              <a:off x="4800600" y="4171890"/>
              <a:ext cx="435773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then execute “then” part (speculatively)</a:t>
              </a:r>
            </a:p>
            <a:p>
              <a:r>
                <a:rPr lang="en-US" sz="2000" dirty="0">
                  <a:solidFill>
                    <a:srgbClr val="0000FF"/>
                  </a:solidFill>
                  <a:latin typeface="Calibri"/>
                </a:rPr>
                <a:t>(without waiting for </a:t>
              </a:r>
              <a:r>
                <a:rPr lang="en-US" sz="2000" b="1" dirty="0">
                  <a:solidFill>
                    <a:srgbClr val="0000FF"/>
                  </a:solidFill>
                  <a:latin typeface="Courier New"/>
                  <a:cs typeface="Courier New"/>
                </a:rPr>
                <a:t>x</a:t>
              </a:r>
              <a:r>
                <a:rPr lang="en-US" sz="2000" dirty="0">
                  <a:solidFill>
                    <a:srgbClr val="0000FF"/>
                  </a:solidFill>
                  <a:latin typeface="Calibri"/>
                </a:rPr>
                <a:t> or </a:t>
              </a:r>
              <a:r>
                <a:rPr lang="en-US" sz="2000" b="1" dirty="0">
                  <a:solidFill>
                    <a:srgbClr val="0000FF"/>
                  </a:solidFill>
                  <a:latin typeface="Courier New"/>
                  <a:cs typeface="Courier New"/>
                </a:rPr>
                <a:t>z</a:t>
              </a:r>
              <a:r>
                <a:rPr lang="en-US" sz="2000" dirty="0">
                  <a:solidFill>
                    <a:srgbClr val="0000FF"/>
                  </a:solidFill>
                  <a:latin typeface="Calibri"/>
                </a:rPr>
                <a:t>)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4114800" y="4343400"/>
              <a:ext cx="685800" cy="28545"/>
            </a:xfrm>
            <a:prstGeom prst="straightConnector1">
              <a:avLst/>
            </a:prstGeom>
            <a:ln w="34925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719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Out-of-Order Pipelining Works in Modern Processors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Fetch and graduate instructions in-order, but </a:t>
            </a:r>
            <a:r>
              <a:rPr lang="en-US" dirty="0">
                <a:solidFill>
                  <a:srgbClr val="FF0066"/>
                </a:solidFill>
              </a:rPr>
              <a:t>issue out-of-order</a:t>
            </a: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Intra-thread dependences are preserved, </a:t>
            </a:r>
            <a:r>
              <a:rPr lang="en-US" dirty="0"/>
              <a:t>but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FF0066"/>
                </a:solidFill>
              </a:rPr>
              <a:t>memory accesses get reordered!</a:t>
            </a:r>
          </a:p>
        </p:txBody>
      </p:sp>
      <p:sp>
        <p:nvSpPr>
          <p:cNvPr id="75" name="Date Placeholder 7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5643564" y="4951413"/>
            <a:ext cx="2528888" cy="400050"/>
            <a:chOff x="2610" y="2131"/>
            <a:chExt cx="1593" cy="252"/>
          </a:xfrm>
        </p:grpSpPr>
        <p:sp>
          <p:nvSpPr>
            <p:cNvPr id="175160" name="Text Box 56"/>
            <p:cNvSpPr txBox="1">
              <a:spLocks noChangeArrowheads="1"/>
            </p:cNvSpPr>
            <p:nvPr/>
          </p:nvSpPr>
          <p:spPr bwMode="auto">
            <a:xfrm>
              <a:off x="2915" y="2131"/>
              <a:ext cx="1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issue (cache miss)</a:t>
              </a:r>
            </a:p>
          </p:txBody>
        </p:sp>
        <p:sp>
          <p:nvSpPr>
            <p:cNvPr id="175161" name="Line 57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5109" name="Text Box 5"/>
          <p:cNvSpPr txBox="1">
            <a:spLocks noChangeArrowheads="1"/>
          </p:cNvSpPr>
          <p:nvPr/>
        </p:nvSpPr>
        <p:spPr bwMode="auto">
          <a:xfrm>
            <a:off x="3200400" y="3862388"/>
            <a:ext cx="236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pitchFamily="49" charset="0"/>
              </a:rPr>
              <a:t>0x1c:</a:t>
            </a:r>
            <a:r>
              <a:rPr lang="en-US" sz="1800">
                <a:latin typeface="Courier New" pitchFamily="49" charset="0"/>
              </a:rPr>
              <a:t> </a:t>
            </a:r>
            <a:r>
              <a:rPr lang="en-US" sz="1800" b="1">
                <a:solidFill>
                  <a:srgbClr val="0033CC"/>
                </a:solidFill>
                <a:latin typeface="Courier New" pitchFamily="49" charset="0"/>
              </a:rPr>
              <a:t>b = c / 3;</a:t>
            </a:r>
          </a:p>
        </p:txBody>
      </p:sp>
      <p:sp>
        <p:nvSpPr>
          <p:cNvPr id="175151" name="Rectangle 47"/>
          <p:cNvSpPr>
            <a:spLocks noChangeArrowheads="1"/>
          </p:cNvSpPr>
          <p:nvPr/>
        </p:nvSpPr>
        <p:spPr bwMode="auto">
          <a:xfrm>
            <a:off x="3265488" y="3895725"/>
            <a:ext cx="2844800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0" name="Text Box 6"/>
          <p:cNvSpPr txBox="1">
            <a:spLocks noChangeArrowheads="1"/>
          </p:cNvSpPr>
          <p:nvPr/>
        </p:nvSpPr>
        <p:spPr bwMode="auto">
          <a:xfrm>
            <a:off x="3200400" y="4248150"/>
            <a:ext cx="236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pitchFamily="49" charset="0"/>
              </a:rPr>
              <a:t>0x18:</a:t>
            </a:r>
            <a:r>
              <a:rPr lang="en-US" sz="1800">
                <a:latin typeface="Courier New" pitchFamily="49" charset="0"/>
              </a:rPr>
              <a:t> </a:t>
            </a:r>
            <a:r>
              <a:rPr lang="en-US" sz="1800" b="1">
                <a:solidFill>
                  <a:srgbClr val="0033CC"/>
                </a:solidFill>
                <a:latin typeface="Courier New" pitchFamily="49" charset="0"/>
              </a:rPr>
              <a:t>z = a + 2;</a:t>
            </a:r>
          </a:p>
        </p:txBody>
      </p:sp>
      <p:sp>
        <p:nvSpPr>
          <p:cNvPr id="175150" name="Rectangle 46"/>
          <p:cNvSpPr>
            <a:spLocks noChangeArrowheads="1"/>
          </p:cNvSpPr>
          <p:nvPr/>
        </p:nvSpPr>
        <p:spPr bwMode="auto">
          <a:xfrm>
            <a:off x="3241675" y="4271963"/>
            <a:ext cx="2844800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1" name="Text Box 7"/>
          <p:cNvSpPr txBox="1">
            <a:spLocks noChangeArrowheads="1"/>
          </p:cNvSpPr>
          <p:nvPr/>
        </p:nvSpPr>
        <p:spPr bwMode="auto">
          <a:xfrm>
            <a:off x="3200400" y="4614863"/>
            <a:ext cx="236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pitchFamily="49" charset="0"/>
              </a:rPr>
              <a:t>0x14:</a:t>
            </a:r>
            <a:r>
              <a:rPr lang="en-US" sz="1800">
                <a:latin typeface="Courier New" pitchFamily="49" charset="0"/>
              </a:rPr>
              <a:t> </a:t>
            </a:r>
            <a:r>
              <a:rPr lang="en-US" sz="1800" b="1">
                <a:solidFill>
                  <a:srgbClr val="0033CC"/>
                </a:solidFill>
                <a:latin typeface="Courier New" pitchFamily="49" charset="0"/>
              </a:rPr>
              <a:t>y = x + 1;</a:t>
            </a:r>
          </a:p>
        </p:txBody>
      </p:sp>
      <p:sp>
        <p:nvSpPr>
          <p:cNvPr id="175149" name="Rectangle 45"/>
          <p:cNvSpPr>
            <a:spLocks noChangeArrowheads="1"/>
          </p:cNvSpPr>
          <p:nvPr/>
        </p:nvSpPr>
        <p:spPr bwMode="auto">
          <a:xfrm>
            <a:off x="3255963" y="4648200"/>
            <a:ext cx="2844800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2" name="Text Box 8"/>
          <p:cNvSpPr txBox="1">
            <a:spLocks noChangeArrowheads="1"/>
          </p:cNvSpPr>
          <p:nvPr/>
        </p:nvSpPr>
        <p:spPr bwMode="auto">
          <a:xfrm>
            <a:off x="3200400" y="4981575"/>
            <a:ext cx="1958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pitchFamily="49" charset="0"/>
              </a:rPr>
              <a:t>0x10:</a:t>
            </a:r>
            <a:r>
              <a:rPr lang="en-US" sz="1800">
                <a:latin typeface="Courier New" pitchFamily="49" charset="0"/>
              </a:rPr>
              <a:t> </a:t>
            </a:r>
            <a:r>
              <a:rPr lang="en-US" sz="1800" b="1">
                <a:solidFill>
                  <a:srgbClr val="0033CC"/>
                </a:solidFill>
                <a:latin typeface="Courier New" pitchFamily="49" charset="0"/>
              </a:rPr>
              <a:t>x = *p;</a:t>
            </a:r>
          </a:p>
        </p:txBody>
      </p:sp>
      <p:sp>
        <p:nvSpPr>
          <p:cNvPr id="175148" name="Rectangle 44"/>
          <p:cNvSpPr>
            <a:spLocks noChangeArrowheads="1"/>
          </p:cNvSpPr>
          <p:nvPr/>
        </p:nvSpPr>
        <p:spPr bwMode="auto">
          <a:xfrm>
            <a:off x="3270250" y="5005388"/>
            <a:ext cx="2373313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3" name="Text Box 9"/>
          <p:cNvSpPr txBox="1">
            <a:spLocks noChangeArrowheads="1"/>
          </p:cNvSpPr>
          <p:nvPr/>
        </p:nvSpPr>
        <p:spPr bwMode="auto">
          <a:xfrm>
            <a:off x="254000" y="2087563"/>
            <a:ext cx="5225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  <a:latin typeface="Calibri"/>
              </a:rPr>
              <a:t>PC:</a:t>
            </a:r>
            <a:r>
              <a:rPr lang="en-US" sz="2000" dirty="0">
                <a:latin typeface="Calibri"/>
              </a:rPr>
              <a:t> </a:t>
            </a:r>
          </a:p>
        </p:txBody>
      </p:sp>
      <p:sp>
        <p:nvSpPr>
          <p:cNvPr id="175114" name="Text Box 10"/>
          <p:cNvSpPr txBox="1">
            <a:spLocks noChangeArrowheads="1"/>
          </p:cNvSpPr>
          <p:nvPr/>
        </p:nvSpPr>
        <p:spPr bwMode="auto">
          <a:xfrm>
            <a:off x="715963" y="2087563"/>
            <a:ext cx="68573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66"/>
                </a:solidFill>
                <a:latin typeface="Calibri"/>
              </a:rPr>
              <a:t>0x10</a:t>
            </a:r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1474788" y="1920875"/>
            <a:ext cx="1160462" cy="762000"/>
            <a:chOff x="929" y="1210"/>
            <a:chExt cx="731" cy="480"/>
          </a:xfrm>
        </p:grpSpPr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1104" y="1210"/>
              <a:ext cx="556" cy="480"/>
              <a:chOff x="1104" y="1210"/>
              <a:chExt cx="556" cy="480"/>
            </a:xfrm>
          </p:grpSpPr>
          <p:sp>
            <p:nvSpPr>
              <p:cNvPr id="175116" name="Rectangle 12"/>
              <p:cNvSpPr>
                <a:spLocks noChangeArrowheads="1"/>
              </p:cNvSpPr>
              <p:nvPr/>
            </p:nvSpPr>
            <p:spPr bwMode="auto">
              <a:xfrm>
                <a:off x="1104" y="1210"/>
                <a:ext cx="556" cy="480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117" name="Text Box 13"/>
              <p:cNvSpPr txBox="1">
                <a:spLocks noChangeArrowheads="1"/>
              </p:cNvSpPr>
              <p:nvPr/>
            </p:nvSpPr>
            <p:spPr bwMode="auto">
              <a:xfrm>
                <a:off x="1125" y="1210"/>
                <a:ext cx="513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>
                    <a:latin typeface="Calibri"/>
                  </a:rPr>
                  <a:t>Inst.</a:t>
                </a:r>
              </a:p>
              <a:p>
                <a:pPr algn="ctr"/>
                <a:r>
                  <a:rPr lang="en-US" sz="2000" dirty="0">
                    <a:latin typeface="Calibri"/>
                  </a:rPr>
                  <a:t>Cache</a:t>
                </a:r>
              </a:p>
            </p:txBody>
          </p:sp>
        </p:grpSp>
        <p:sp>
          <p:nvSpPr>
            <p:cNvPr id="175119" name="Line 15"/>
            <p:cNvSpPr>
              <a:spLocks noChangeShapeType="1"/>
            </p:cNvSpPr>
            <p:nvPr/>
          </p:nvSpPr>
          <p:spPr bwMode="auto">
            <a:xfrm>
              <a:off x="929" y="1440"/>
              <a:ext cx="175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598488" y="2514600"/>
            <a:ext cx="1752600" cy="1597025"/>
            <a:chOff x="377" y="1584"/>
            <a:chExt cx="1104" cy="1006"/>
          </a:xfrm>
        </p:grpSpPr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377" y="2025"/>
              <a:ext cx="1104" cy="565"/>
              <a:chOff x="1104" y="2688"/>
              <a:chExt cx="1104" cy="565"/>
            </a:xfrm>
          </p:grpSpPr>
          <p:sp>
            <p:nvSpPr>
              <p:cNvPr id="175124" name="Oval 20"/>
              <p:cNvSpPr>
                <a:spLocks noChangeArrowheads="1"/>
              </p:cNvSpPr>
              <p:nvPr/>
            </p:nvSpPr>
            <p:spPr bwMode="auto">
              <a:xfrm>
                <a:off x="1104" y="2688"/>
                <a:ext cx="1104" cy="565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123" name="Text Box 19"/>
              <p:cNvSpPr txBox="1">
                <a:spLocks noChangeArrowheads="1"/>
              </p:cNvSpPr>
              <p:nvPr/>
            </p:nvSpPr>
            <p:spPr bwMode="auto">
              <a:xfrm>
                <a:off x="1298" y="2740"/>
                <a:ext cx="722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>
                    <a:latin typeface="Calibri"/>
                  </a:rPr>
                  <a:t>Branch</a:t>
                </a:r>
              </a:p>
              <a:p>
                <a:pPr algn="ctr"/>
                <a:r>
                  <a:rPr lang="en-US" sz="2000" dirty="0">
                    <a:latin typeface="Calibri"/>
                  </a:rPr>
                  <a:t>Predictor</a:t>
                </a:r>
              </a:p>
            </p:txBody>
          </p:sp>
        </p:grpSp>
        <p:sp>
          <p:nvSpPr>
            <p:cNvPr id="175126" name="Freeform 22"/>
            <p:cNvSpPr>
              <a:spLocks/>
            </p:cNvSpPr>
            <p:nvPr/>
          </p:nvSpPr>
          <p:spPr bwMode="auto">
            <a:xfrm>
              <a:off x="384" y="1584"/>
              <a:ext cx="192" cy="480"/>
            </a:xfrm>
            <a:custGeom>
              <a:avLst/>
              <a:gdLst/>
              <a:ahLst/>
              <a:cxnLst>
                <a:cxn ang="0">
                  <a:pos x="144" y="432"/>
                </a:cxn>
                <a:cxn ang="0">
                  <a:pos x="48" y="288"/>
                </a:cxn>
                <a:cxn ang="0">
                  <a:pos x="0" y="0"/>
                </a:cxn>
              </a:cxnLst>
              <a:rect l="0" t="0" r="r" b="b"/>
              <a:pathLst>
                <a:path w="144" h="432">
                  <a:moveTo>
                    <a:pt x="144" y="432"/>
                  </a:moveTo>
                  <a:cubicBezTo>
                    <a:pt x="108" y="396"/>
                    <a:pt x="72" y="360"/>
                    <a:pt x="48" y="288"/>
                  </a:cubicBezTo>
                  <a:cubicBezTo>
                    <a:pt x="24" y="216"/>
                    <a:pt x="12" y="108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0033CC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5141" name="Text Box 37"/>
          <p:cNvSpPr txBox="1">
            <a:spLocks noChangeArrowheads="1"/>
          </p:cNvSpPr>
          <p:nvPr/>
        </p:nvSpPr>
        <p:spPr bwMode="auto">
          <a:xfrm>
            <a:off x="715963" y="2087563"/>
            <a:ext cx="68573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66"/>
                </a:solidFill>
                <a:latin typeface="Calibri"/>
              </a:rPr>
              <a:t>0x14</a:t>
            </a:r>
          </a:p>
        </p:txBody>
      </p:sp>
      <p:sp>
        <p:nvSpPr>
          <p:cNvPr id="175142" name="Text Box 38"/>
          <p:cNvSpPr txBox="1">
            <a:spLocks noChangeArrowheads="1"/>
          </p:cNvSpPr>
          <p:nvPr/>
        </p:nvSpPr>
        <p:spPr bwMode="auto">
          <a:xfrm>
            <a:off x="715963" y="2087563"/>
            <a:ext cx="68573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66"/>
                </a:solidFill>
                <a:latin typeface="Calibri"/>
              </a:rPr>
              <a:t>0x18</a:t>
            </a:r>
          </a:p>
        </p:txBody>
      </p:sp>
      <p:sp>
        <p:nvSpPr>
          <p:cNvPr id="175143" name="Text Box 39"/>
          <p:cNvSpPr txBox="1">
            <a:spLocks noChangeArrowheads="1"/>
          </p:cNvSpPr>
          <p:nvPr/>
        </p:nvSpPr>
        <p:spPr bwMode="auto">
          <a:xfrm>
            <a:off x="715963" y="2087563"/>
            <a:ext cx="66418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66"/>
                </a:solidFill>
                <a:latin typeface="Calibri"/>
              </a:rPr>
              <a:t>0x1c</a:t>
            </a:r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3200400" y="3862388"/>
            <a:ext cx="2368550" cy="1485900"/>
            <a:chOff x="4010" y="2475"/>
            <a:chExt cx="1492" cy="936"/>
          </a:xfrm>
        </p:grpSpPr>
        <p:sp>
          <p:nvSpPr>
            <p:cNvPr id="175154" name="Text Box 50"/>
            <p:cNvSpPr txBox="1">
              <a:spLocks noChangeArrowheads="1"/>
            </p:cNvSpPr>
            <p:nvPr/>
          </p:nvSpPr>
          <p:spPr bwMode="auto">
            <a:xfrm>
              <a:off x="4010" y="2475"/>
              <a:ext cx="124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dirty="0">
                  <a:latin typeface="Courier New" pitchFamily="49" charset="0"/>
                </a:rPr>
                <a:t>0x1c:</a:t>
              </a:r>
              <a:r>
                <a:rPr lang="en-US" sz="1800" dirty="0">
                  <a:latin typeface="Courier New" pitchFamily="49" charset="0"/>
                </a:rPr>
                <a:t> </a:t>
              </a:r>
              <a:r>
                <a:rPr lang="en-US" sz="1800" b="1" dirty="0">
                  <a:solidFill>
                    <a:srgbClr val="0033CC"/>
                  </a:solidFill>
                  <a:latin typeface="Courier New" pitchFamily="49" charset="0"/>
                </a:rPr>
                <a:t>*r = c;</a:t>
              </a:r>
            </a:p>
          </p:txBody>
        </p:sp>
        <p:sp>
          <p:nvSpPr>
            <p:cNvPr id="175155" name="Text Box 51"/>
            <p:cNvSpPr txBox="1">
              <a:spLocks noChangeArrowheads="1"/>
            </p:cNvSpPr>
            <p:nvPr/>
          </p:nvSpPr>
          <p:spPr bwMode="auto">
            <a:xfrm>
              <a:off x="4010" y="2718"/>
              <a:ext cx="124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 dirty="0">
                  <a:latin typeface="Courier New" pitchFamily="49" charset="0"/>
                </a:rPr>
                <a:t>0x18:</a:t>
              </a:r>
              <a:r>
                <a:rPr lang="en-US" sz="1800" dirty="0">
                  <a:latin typeface="Courier New" pitchFamily="49" charset="0"/>
                </a:rPr>
                <a:t> </a:t>
              </a:r>
              <a:r>
                <a:rPr lang="en-US" sz="1800" b="1" dirty="0">
                  <a:solidFill>
                    <a:srgbClr val="0033CC"/>
                  </a:solidFill>
                  <a:latin typeface="Courier New" pitchFamily="49" charset="0"/>
                </a:rPr>
                <a:t>z = *q;</a:t>
              </a:r>
            </a:p>
          </p:txBody>
        </p:sp>
        <p:sp>
          <p:nvSpPr>
            <p:cNvPr id="175156" name="Text Box 52"/>
            <p:cNvSpPr txBox="1">
              <a:spLocks noChangeArrowheads="1"/>
            </p:cNvSpPr>
            <p:nvPr/>
          </p:nvSpPr>
          <p:spPr bwMode="auto">
            <a:xfrm>
              <a:off x="4010" y="2949"/>
              <a:ext cx="14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0x14:</a:t>
              </a:r>
              <a:r>
                <a:rPr lang="en-US" sz="1800">
                  <a:latin typeface="Courier New" pitchFamily="49" charset="0"/>
                </a:rPr>
                <a:t> </a:t>
              </a:r>
              <a:r>
                <a:rPr lang="en-US" sz="1800" b="1">
                  <a:solidFill>
                    <a:srgbClr val="0033CC"/>
                  </a:solidFill>
                  <a:latin typeface="Courier New" pitchFamily="49" charset="0"/>
                </a:rPr>
                <a:t>y = x + 1;</a:t>
              </a:r>
            </a:p>
          </p:txBody>
        </p:sp>
        <p:sp>
          <p:nvSpPr>
            <p:cNvPr id="175157" name="Text Box 53"/>
            <p:cNvSpPr txBox="1">
              <a:spLocks noChangeArrowheads="1"/>
            </p:cNvSpPr>
            <p:nvPr/>
          </p:nvSpPr>
          <p:spPr bwMode="auto">
            <a:xfrm>
              <a:off x="4010" y="3180"/>
              <a:ext cx="12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0x10:</a:t>
              </a:r>
              <a:r>
                <a:rPr lang="en-US" sz="1800">
                  <a:latin typeface="Courier New" pitchFamily="49" charset="0"/>
                </a:rPr>
                <a:t> </a:t>
              </a:r>
              <a:r>
                <a:rPr lang="en-US" sz="1800" b="1">
                  <a:solidFill>
                    <a:srgbClr val="0033CC"/>
                  </a:solidFill>
                  <a:latin typeface="Courier New" pitchFamily="49" charset="0"/>
                </a:rPr>
                <a:t>x = *p;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2801938" y="2286000"/>
            <a:ext cx="2767013" cy="3062288"/>
            <a:chOff x="1765" y="1440"/>
            <a:chExt cx="1743" cy="1929"/>
          </a:xfrm>
        </p:grpSpPr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1765" y="1755"/>
              <a:ext cx="1743" cy="1614"/>
              <a:chOff x="1765" y="1755"/>
              <a:chExt cx="1743" cy="1614"/>
            </a:xfrm>
          </p:grpSpPr>
          <p:grpSp>
            <p:nvGrpSpPr>
              <p:cNvPr id="10" name="Group 32"/>
              <p:cNvGrpSpPr>
                <a:grpSpLocks/>
              </p:cNvGrpSpPr>
              <p:nvPr/>
            </p:nvGrpSpPr>
            <p:grpSpPr bwMode="auto">
              <a:xfrm>
                <a:off x="2016" y="1755"/>
                <a:ext cx="1492" cy="1614"/>
                <a:chOff x="1920" y="1824"/>
                <a:chExt cx="1492" cy="1614"/>
              </a:xfrm>
            </p:grpSpPr>
            <p:grpSp>
              <p:nvGrpSpPr>
                <p:cNvPr id="11" name="Group 29"/>
                <p:cNvGrpSpPr>
                  <a:grpSpLocks/>
                </p:cNvGrpSpPr>
                <p:nvPr/>
              </p:nvGrpSpPr>
              <p:grpSpPr bwMode="auto">
                <a:xfrm>
                  <a:off x="1920" y="2025"/>
                  <a:ext cx="1492" cy="1413"/>
                  <a:chOff x="1920" y="1943"/>
                  <a:chExt cx="1492" cy="1413"/>
                </a:xfrm>
              </p:grpSpPr>
              <p:sp>
                <p:nvSpPr>
                  <p:cNvPr id="175127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884"/>
                    <a:ext cx="1492" cy="236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128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1943"/>
                    <a:ext cx="1492" cy="236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129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179"/>
                    <a:ext cx="1492" cy="236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130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415"/>
                    <a:ext cx="1492" cy="236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131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651"/>
                    <a:ext cx="1492" cy="236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132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3120"/>
                    <a:ext cx="1492" cy="236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5134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1920" y="1824"/>
                  <a:ext cx="0" cy="20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5135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412" y="1824"/>
                  <a:ext cx="0" cy="20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5137" name="Text Box 33"/>
              <p:cNvSpPr txBox="1">
                <a:spLocks noChangeArrowheads="1"/>
              </p:cNvSpPr>
              <p:nvPr/>
            </p:nvSpPr>
            <p:spPr bwMode="auto">
              <a:xfrm rot="16200000">
                <a:off x="1347" y="2538"/>
                <a:ext cx="108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Calibri"/>
                  </a:rPr>
                  <a:t>Reorder Buffer</a:t>
                </a:r>
                <a:endParaRPr lang="en-US" sz="2000" dirty="0">
                  <a:solidFill>
                    <a:srgbClr val="0033CC"/>
                  </a:solidFill>
                  <a:latin typeface="Calibri"/>
                </a:endParaRPr>
              </a:p>
            </p:txBody>
          </p:sp>
        </p:grpSp>
        <p:sp>
          <p:nvSpPr>
            <p:cNvPr id="175144" name="Freeform 40"/>
            <p:cNvSpPr>
              <a:spLocks/>
            </p:cNvSpPr>
            <p:nvPr/>
          </p:nvSpPr>
          <p:spPr bwMode="auto">
            <a:xfrm>
              <a:off x="1776" y="1440"/>
              <a:ext cx="934" cy="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7" y="33"/>
                </a:cxn>
                <a:cxn ang="0">
                  <a:pos x="813" y="197"/>
                </a:cxn>
                <a:cxn ang="0">
                  <a:pos x="934" y="488"/>
                </a:cxn>
              </a:cxnLst>
              <a:rect l="0" t="0" r="r" b="b"/>
              <a:pathLst>
                <a:path w="934" h="488">
                  <a:moveTo>
                    <a:pt x="0" y="0"/>
                  </a:moveTo>
                  <a:cubicBezTo>
                    <a:pt x="73" y="5"/>
                    <a:pt x="302" y="0"/>
                    <a:pt x="437" y="33"/>
                  </a:cubicBezTo>
                  <a:cubicBezTo>
                    <a:pt x="572" y="66"/>
                    <a:pt x="730" y="121"/>
                    <a:pt x="813" y="197"/>
                  </a:cubicBezTo>
                  <a:cubicBezTo>
                    <a:pt x="896" y="273"/>
                    <a:pt x="909" y="428"/>
                    <a:pt x="934" y="488"/>
                  </a:cubicBezTo>
                </a:path>
              </a:pathLst>
            </a:custGeom>
            <a:noFill/>
            <a:ln w="38100" cap="flat" cmpd="sng">
              <a:solidFill>
                <a:srgbClr val="0033CC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5643564" y="4951413"/>
            <a:ext cx="2528888" cy="400050"/>
            <a:chOff x="2610" y="2131"/>
            <a:chExt cx="1593" cy="252"/>
          </a:xfrm>
        </p:grpSpPr>
        <p:sp>
          <p:nvSpPr>
            <p:cNvPr id="175163" name="Text Box 59"/>
            <p:cNvSpPr txBox="1">
              <a:spLocks noChangeArrowheads="1"/>
            </p:cNvSpPr>
            <p:nvPr/>
          </p:nvSpPr>
          <p:spPr bwMode="auto">
            <a:xfrm>
              <a:off x="2915" y="2131"/>
              <a:ext cx="1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libri"/>
                </a:rPr>
                <a:t>issue (cache miss)</a:t>
              </a:r>
            </a:p>
          </p:txBody>
        </p:sp>
        <p:sp>
          <p:nvSpPr>
            <p:cNvPr id="175164" name="Line 60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79"/>
          <p:cNvGrpSpPr>
            <a:grpSpLocks/>
          </p:cNvGrpSpPr>
          <p:nvPr/>
        </p:nvGrpSpPr>
        <p:grpSpPr bwMode="auto">
          <a:xfrm>
            <a:off x="5643564" y="4229100"/>
            <a:ext cx="2706688" cy="400050"/>
            <a:chOff x="3555" y="2664"/>
            <a:chExt cx="1705" cy="252"/>
          </a:xfrm>
        </p:grpSpPr>
        <p:sp>
          <p:nvSpPr>
            <p:cNvPr id="175181" name="Text Box 77"/>
            <p:cNvSpPr txBox="1">
              <a:spLocks noChangeArrowheads="1"/>
            </p:cNvSpPr>
            <p:nvPr/>
          </p:nvSpPr>
          <p:spPr bwMode="auto">
            <a:xfrm>
              <a:off x="3860" y="2664"/>
              <a:ext cx="14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issue (out-of-order)</a:t>
              </a:r>
            </a:p>
          </p:txBody>
        </p:sp>
        <p:sp>
          <p:nvSpPr>
            <p:cNvPr id="175182" name="Line 78"/>
            <p:cNvSpPr>
              <a:spLocks noChangeShapeType="1"/>
            </p:cNvSpPr>
            <p:nvPr/>
          </p:nvSpPr>
          <p:spPr bwMode="auto">
            <a:xfrm flipH="1">
              <a:off x="3555" y="2789"/>
              <a:ext cx="30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80"/>
          <p:cNvGrpSpPr>
            <a:grpSpLocks/>
          </p:cNvGrpSpPr>
          <p:nvPr/>
        </p:nvGrpSpPr>
        <p:grpSpPr bwMode="auto">
          <a:xfrm>
            <a:off x="5643564" y="3832225"/>
            <a:ext cx="2706688" cy="400050"/>
            <a:chOff x="3555" y="2664"/>
            <a:chExt cx="1705" cy="252"/>
          </a:xfrm>
        </p:grpSpPr>
        <p:sp>
          <p:nvSpPr>
            <p:cNvPr id="175185" name="Text Box 81"/>
            <p:cNvSpPr txBox="1">
              <a:spLocks noChangeArrowheads="1"/>
            </p:cNvSpPr>
            <p:nvPr/>
          </p:nvSpPr>
          <p:spPr bwMode="auto">
            <a:xfrm>
              <a:off x="3860" y="2664"/>
              <a:ext cx="14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issue (out-of-order)</a:t>
              </a:r>
            </a:p>
          </p:txBody>
        </p:sp>
        <p:sp>
          <p:nvSpPr>
            <p:cNvPr id="175186" name="Line 82"/>
            <p:cNvSpPr>
              <a:spLocks noChangeShapeType="1"/>
            </p:cNvSpPr>
            <p:nvPr/>
          </p:nvSpPr>
          <p:spPr bwMode="auto">
            <a:xfrm flipH="1">
              <a:off x="3555" y="2789"/>
              <a:ext cx="30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64"/>
          <p:cNvGrpSpPr>
            <a:grpSpLocks/>
          </p:cNvGrpSpPr>
          <p:nvPr/>
        </p:nvGrpSpPr>
        <p:grpSpPr bwMode="auto">
          <a:xfrm>
            <a:off x="5643564" y="4614863"/>
            <a:ext cx="1765300" cy="400050"/>
            <a:chOff x="2610" y="2131"/>
            <a:chExt cx="1112" cy="252"/>
          </a:xfrm>
        </p:grpSpPr>
        <p:sp>
          <p:nvSpPr>
            <p:cNvPr id="175169" name="Text Box 65"/>
            <p:cNvSpPr txBox="1">
              <a:spLocks noChangeArrowheads="1"/>
            </p:cNvSpPr>
            <p:nvPr/>
          </p:nvSpPr>
          <p:spPr bwMode="auto">
            <a:xfrm>
              <a:off x="2915" y="2131"/>
              <a:ext cx="80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can’t issue</a:t>
              </a:r>
            </a:p>
          </p:txBody>
        </p:sp>
        <p:sp>
          <p:nvSpPr>
            <p:cNvPr id="175170" name="Line 66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61"/>
          <p:cNvGrpSpPr>
            <a:grpSpLocks/>
          </p:cNvGrpSpPr>
          <p:nvPr/>
        </p:nvGrpSpPr>
        <p:grpSpPr bwMode="auto">
          <a:xfrm>
            <a:off x="5643564" y="4614863"/>
            <a:ext cx="1765300" cy="400050"/>
            <a:chOff x="2610" y="2131"/>
            <a:chExt cx="1112" cy="252"/>
          </a:xfrm>
        </p:grpSpPr>
        <p:sp>
          <p:nvSpPr>
            <p:cNvPr id="175166" name="Text Box 62"/>
            <p:cNvSpPr txBox="1">
              <a:spLocks noChangeArrowheads="1"/>
            </p:cNvSpPr>
            <p:nvPr/>
          </p:nvSpPr>
          <p:spPr bwMode="auto">
            <a:xfrm>
              <a:off x="2915" y="2131"/>
              <a:ext cx="80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libri"/>
                </a:rPr>
                <a:t>can’t issue</a:t>
              </a:r>
            </a:p>
          </p:txBody>
        </p:sp>
        <p:sp>
          <p:nvSpPr>
            <p:cNvPr id="175167" name="Line 63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70"/>
          <p:cNvGrpSpPr>
            <a:grpSpLocks/>
          </p:cNvGrpSpPr>
          <p:nvPr/>
        </p:nvGrpSpPr>
        <p:grpSpPr bwMode="auto">
          <a:xfrm>
            <a:off x="5643564" y="4229100"/>
            <a:ext cx="2706688" cy="400050"/>
            <a:chOff x="2610" y="2131"/>
            <a:chExt cx="1705" cy="252"/>
          </a:xfrm>
        </p:grpSpPr>
        <p:sp>
          <p:nvSpPr>
            <p:cNvPr id="175175" name="Text Box 71"/>
            <p:cNvSpPr txBox="1">
              <a:spLocks noChangeArrowheads="1"/>
            </p:cNvSpPr>
            <p:nvPr/>
          </p:nvSpPr>
          <p:spPr bwMode="auto">
            <a:xfrm>
              <a:off x="2915" y="2131"/>
              <a:ext cx="14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libri"/>
                </a:rPr>
                <a:t>issue (out-of-order)</a:t>
              </a:r>
            </a:p>
          </p:txBody>
        </p:sp>
        <p:sp>
          <p:nvSpPr>
            <p:cNvPr id="175176" name="Line 72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73"/>
          <p:cNvGrpSpPr>
            <a:grpSpLocks/>
          </p:cNvGrpSpPr>
          <p:nvPr/>
        </p:nvGrpSpPr>
        <p:grpSpPr bwMode="auto">
          <a:xfrm>
            <a:off x="5643564" y="3832225"/>
            <a:ext cx="2706688" cy="400050"/>
            <a:chOff x="2610" y="2131"/>
            <a:chExt cx="1705" cy="252"/>
          </a:xfrm>
        </p:grpSpPr>
        <p:sp>
          <p:nvSpPr>
            <p:cNvPr id="175178" name="Text Box 74"/>
            <p:cNvSpPr txBox="1">
              <a:spLocks noChangeArrowheads="1"/>
            </p:cNvSpPr>
            <p:nvPr/>
          </p:nvSpPr>
          <p:spPr bwMode="auto">
            <a:xfrm>
              <a:off x="2915" y="2131"/>
              <a:ext cx="14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libri"/>
                </a:rPr>
                <a:t>issue (out-of-order)</a:t>
              </a:r>
            </a:p>
          </p:txBody>
        </p:sp>
        <p:sp>
          <p:nvSpPr>
            <p:cNvPr id="175179" name="Line 75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344219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587 -0.42274 C -0.10382 -0.41556 -0.01493 -0.45031 0.00607 -0.37989 C 0.02708 -0.30947 0.00121 -0.07922 1.94444E-6 -2.54575E-6 " pathEditMode="relative" rAng="0" ptsTypes="aaa">
                                      <p:cBhvr>
                                        <p:cTn id="27" dur="2000" fill="hold"/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0" y="198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5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16423E-6 C -0.00017 -0.05443 0.02379 -0.26592 -0.00156 -0.32638 C -0.02691 -0.38684 -0.12031 -0.35487 -0.15156 -0.36229 " pathEditMode="relative" rAng="0" ptsTypes="aaa">
                                      <p:cBhvr>
                                        <p:cTn id="39" dur="2000" spd="-1000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00" y="-193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5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84688E-6 C 0.01389 -0.10957 0.02796 -0.21913 0.00313 -0.27102 C -0.0217 -0.32291 -0.08559 -0.31735 -0.14947 -0.31179 " pathEditMode="relative" ptsTypes="aaA">
                                      <p:cBhvr>
                                        <p:cTn id="51" dur="2000" spd="-1000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5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69307E-6 C -0.00156 -0.03659 0.01563 -0.17674 -0.00902 -0.21936 C -0.03368 -0.26198 -0.11944 -0.24808 -0.14843 -0.25573 " pathEditMode="relative" rAng="0" ptsTypes="aaa">
                                      <p:cBhvr>
                                        <p:cTn id="63" dur="2000" spd="-1000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00" y="-1310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75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51" grpId="0" animBg="1"/>
      <p:bldP spid="175150" grpId="0" animBg="1"/>
      <p:bldP spid="175111" grpId="0"/>
      <p:bldP spid="175149" grpId="0" animBg="1"/>
      <p:bldP spid="175112" grpId="0"/>
      <p:bldP spid="175148" grpId="0" animBg="1"/>
      <p:bldP spid="1751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Analogy: Gas Particles in Balloons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458200" cy="2209801"/>
          </a:xfrm>
        </p:spPr>
        <p:txBody>
          <a:bodyPr/>
          <a:lstStyle/>
          <a:p>
            <a:r>
              <a:rPr lang="en-US" dirty="0"/>
              <a:t>Imagine that each instruction within a thread is a gas particle inside a twisty balloon</a:t>
            </a:r>
          </a:p>
          <a:p>
            <a:r>
              <a:rPr lang="en-US" dirty="0"/>
              <a:t>They were numbered originally, but then they start to move and bounce around</a:t>
            </a:r>
          </a:p>
          <a:p>
            <a:r>
              <a:rPr lang="en-US" dirty="0">
                <a:solidFill>
                  <a:srgbClr val="0000FF"/>
                </a:solidFill>
              </a:rPr>
              <a:t>When a given thread observes memory accesses from a </a:t>
            </a:r>
            <a:r>
              <a:rPr lang="en-US" i="1" dirty="0">
                <a:solidFill>
                  <a:srgbClr val="0000FF"/>
                </a:solidFill>
              </a:rPr>
              <a:t>different</a:t>
            </a:r>
            <a:r>
              <a:rPr lang="en-US" dirty="0">
                <a:solidFill>
                  <a:srgbClr val="0000FF"/>
                </a:solidFill>
              </a:rPr>
              <a:t> thread:</a:t>
            </a:r>
          </a:p>
          <a:p>
            <a:pPr lvl="1"/>
            <a:r>
              <a:rPr lang="en-US" dirty="0"/>
              <a:t>those memory accesses can be (almost) </a:t>
            </a:r>
            <a:r>
              <a:rPr lang="en-US" dirty="0">
                <a:solidFill>
                  <a:srgbClr val="FF0066"/>
                </a:solidFill>
              </a:rPr>
              <a:t>arbitrarily jumbled around</a:t>
            </a:r>
          </a:p>
          <a:p>
            <a:pPr lvl="2"/>
            <a:r>
              <a:rPr lang="en-US" dirty="0"/>
              <a:t>like trying to locate the position of a particular gas particle in a balloon</a:t>
            </a:r>
          </a:p>
          <a:p>
            <a:r>
              <a:rPr lang="en-US" dirty="0"/>
              <a:t>As we’ll see later, the only thing that we can do is to put </a:t>
            </a:r>
            <a:r>
              <a:rPr lang="en-US" i="1" dirty="0"/>
              <a:t>twists</a:t>
            </a:r>
            <a:r>
              <a:rPr lang="en-US" dirty="0"/>
              <a:t> in the balloon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648200" y="1447800"/>
            <a:ext cx="533400" cy="2133600"/>
          </a:xfrm>
          <a:prstGeom prst="roundRect">
            <a:avLst>
              <a:gd name="adj" fmla="val 4569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670px-Make-a-Balloon-Giraffe-Step-1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5" t="-1" r="19073" b="35060"/>
          <a:stretch/>
        </p:blipFill>
        <p:spPr>
          <a:xfrm>
            <a:off x="7086600" y="1371600"/>
            <a:ext cx="1481328" cy="84124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24800" y="2146756"/>
            <a:ext cx="6053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/>
              <a:t>(</a:t>
            </a:r>
            <a:r>
              <a:rPr lang="en-US" sz="800" dirty="0" err="1"/>
              <a:t>wikiHow</a:t>
            </a:r>
            <a:r>
              <a:rPr lang="en-US" sz="800" dirty="0"/>
              <a:t>)</a:t>
            </a:r>
          </a:p>
        </p:txBody>
      </p:sp>
      <p:pic>
        <p:nvPicPr>
          <p:cNvPr id="11" name="Picture 10" descr="670px-Make-a-Balloon-Giraffe-Intr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2667000"/>
            <a:ext cx="1453287" cy="969581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4724400" y="3048000"/>
            <a:ext cx="256162" cy="261610"/>
            <a:chOff x="2639438" y="2405390"/>
            <a:chExt cx="256162" cy="261610"/>
          </a:xfrm>
        </p:grpSpPr>
        <p:sp>
          <p:nvSpPr>
            <p:cNvPr id="12" name="Oval 11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4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648200" y="2362200"/>
            <a:ext cx="256162" cy="261610"/>
            <a:chOff x="2639438" y="2405390"/>
            <a:chExt cx="256162" cy="261610"/>
          </a:xfrm>
        </p:grpSpPr>
        <p:sp>
          <p:nvSpPr>
            <p:cNvPr id="16" name="Oval 15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3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24400" y="1600200"/>
            <a:ext cx="256162" cy="261610"/>
            <a:chOff x="2639438" y="2405390"/>
            <a:chExt cx="256162" cy="261610"/>
          </a:xfrm>
        </p:grpSpPr>
        <p:sp>
          <p:nvSpPr>
            <p:cNvPr id="19" name="Oval 18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2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73038" y="1981200"/>
            <a:ext cx="261610" cy="261610"/>
            <a:chOff x="2639438" y="2405390"/>
            <a:chExt cx="261610" cy="261610"/>
          </a:xfrm>
        </p:grpSpPr>
        <p:sp>
          <p:nvSpPr>
            <p:cNvPr id="22" name="Oval 21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5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843790" y="2667000"/>
            <a:ext cx="261610" cy="261610"/>
            <a:chOff x="2639438" y="2405390"/>
            <a:chExt cx="261610" cy="261610"/>
          </a:xfrm>
        </p:grpSpPr>
        <p:sp>
          <p:nvSpPr>
            <p:cNvPr id="25" name="Oval 24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1</a:t>
              </a:r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>
            <a:off x="4953000" y="1828800"/>
            <a:ext cx="190500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029200" y="2895600"/>
            <a:ext cx="762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3" idx="2"/>
            <a:endCxn id="17" idx="0"/>
          </p:cNvCxnSpPr>
          <p:nvPr/>
        </p:nvCxnSpPr>
        <p:spPr>
          <a:xfrm flipH="1">
            <a:off x="4776281" y="2242810"/>
            <a:ext cx="127562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3"/>
          </p:cNvCxnSpPr>
          <p:nvPr/>
        </p:nvCxnSpPr>
        <p:spPr>
          <a:xfrm flipV="1">
            <a:off x="4904362" y="2438400"/>
            <a:ext cx="124838" cy="546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953000" y="3276600"/>
            <a:ext cx="1524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505200" y="1447800"/>
            <a:ext cx="533400" cy="2133600"/>
          </a:xfrm>
          <a:prstGeom prst="roundRect">
            <a:avLst>
              <a:gd name="adj" fmla="val 4569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3624590" y="2971800"/>
            <a:ext cx="261610" cy="261610"/>
            <a:chOff x="2639438" y="2405390"/>
            <a:chExt cx="261610" cy="261610"/>
          </a:xfrm>
        </p:grpSpPr>
        <p:sp>
          <p:nvSpPr>
            <p:cNvPr id="47" name="Oval 46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5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505200" y="2362200"/>
            <a:ext cx="256162" cy="261610"/>
            <a:chOff x="2639438" y="2405390"/>
            <a:chExt cx="256162" cy="261610"/>
          </a:xfrm>
        </p:grpSpPr>
        <p:sp>
          <p:nvSpPr>
            <p:cNvPr id="50" name="Oval 49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1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81400" y="1600200"/>
            <a:ext cx="256162" cy="261610"/>
            <a:chOff x="2639438" y="2405390"/>
            <a:chExt cx="256162" cy="261610"/>
          </a:xfrm>
        </p:grpSpPr>
        <p:sp>
          <p:nvSpPr>
            <p:cNvPr id="53" name="Oval 52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4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630038" y="1981200"/>
            <a:ext cx="256162" cy="261610"/>
            <a:chOff x="2639438" y="2405390"/>
            <a:chExt cx="256162" cy="261610"/>
          </a:xfrm>
        </p:grpSpPr>
        <p:sp>
          <p:nvSpPr>
            <p:cNvPr id="56" name="Oval 55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3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700790" y="2667000"/>
            <a:ext cx="261610" cy="261610"/>
            <a:chOff x="2639438" y="2405390"/>
            <a:chExt cx="261610" cy="261610"/>
          </a:xfrm>
        </p:grpSpPr>
        <p:sp>
          <p:nvSpPr>
            <p:cNvPr id="59" name="Oval 58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2</a:t>
              </a: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810000" y="1828800"/>
            <a:ext cx="190500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3581400" y="2819400"/>
            <a:ext cx="1524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3810000" y="2242810"/>
            <a:ext cx="24319" cy="1955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1" idx="3"/>
          </p:cNvCxnSpPr>
          <p:nvPr/>
        </p:nvCxnSpPr>
        <p:spPr>
          <a:xfrm>
            <a:off x="3761362" y="2493005"/>
            <a:ext cx="201038" cy="977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7" idx="4"/>
          </p:cNvCxnSpPr>
          <p:nvPr/>
        </p:nvCxnSpPr>
        <p:spPr>
          <a:xfrm flipH="1">
            <a:off x="3733800" y="3233410"/>
            <a:ext cx="32652" cy="1955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ounded Rectangle 65"/>
          <p:cNvSpPr/>
          <p:nvPr/>
        </p:nvSpPr>
        <p:spPr>
          <a:xfrm>
            <a:off x="2362200" y="1447800"/>
            <a:ext cx="533400" cy="2133600"/>
          </a:xfrm>
          <a:prstGeom prst="roundRect">
            <a:avLst>
              <a:gd name="adj" fmla="val 4569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2410838" y="3167390"/>
            <a:ext cx="256162" cy="261610"/>
            <a:chOff x="2639438" y="2405390"/>
            <a:chExt cx="256162" cy="261610"/>
          </a:xfrm>
        </p:grpSpPr>
        <p:sp>
          <p:nvSpPr>
            <p:cNvPr id="68" name="Oval 67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2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362200" y="2362200"/>
            <a:ext cx="256162" cy="261610"/>
            <a:chOff x="2639438" y="2405390"/>
            <a:chExt cx="256162" cy="261610"/>
          </a:xfrm>
        </p:grpSpPr>
        <p:sp>
          <p:nvSpPr>
            <p:cNvPr id="71" name="Oval 70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3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438400" y="1600200"/>
            <a:ext cx="261610" cy="261610"/>
            <a:chOff x="2639438" y="2405390"/>
            <a:chExt cx="261610" cy="261610"/>
          </a:xfrm>
        </p:grpSpPr>
        <p:sp>
          <p:nvSpPr>
            <p:cNvPr id="74" name="Oval 73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5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487038" y="1981200"/>
            <a:ext cx="256162" cy="261610"/>
            <a:chOff x="2639438" y="2405390"/>
            <a:chExt cx="256162" cy="261610"/>
          </a:xfrm>
        </p:grpSpPr>
        <p:sp>
          <p:nvSpPr>
            <p:cNvPr id="77" name="Oval 76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1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557790" y="2667000"/>
            <a:ext cx="261610" cy="261610"/>
            <a:chOff x="2639438" y="2405390"/>
            <a:chExt cx="261610" cy="261610"/>
          </a:xfrm>
        </p:grpSpPr>
        <p:sp>
          <p:nvSpPr>
            <p:cNvPr id="80" name="Oval 79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4</a:t>
              </a:r>
            </a:p>
          </p:txBody>
        </p:sp>
      </p:grpSp>
      <p:cxnSp>
        <p:nvCxnSpPr>
          <p:cNvPr id="82" name="Straight Arrow Connector 81"/>
          <p:cNvCxnSpPr/>
          <p:nvPr/>
        </p:nvCxnSpPr>
        <p:spPr>
          <a:xfrm flipH="1">
            <a:off x="2410838" y="1861810"/>
            <a:ext cx="141862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2438400" y="2743200"/>
            <a:ext cx="1524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2691319" y="2242810"/>
            <a:ext cx="128081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2" idx="3"/>
          </p:cNvCxnSpPr>
          <p:nvPr/>
        </p:nvCxnSpPr>
        <p:spPr>
          <a:xfrm flipV="1">
            <a:off x="2618362" y="2438400"/>
            <a:ext cx="124838" cy="546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69" idx="3"/>
          </p:cNvCxnSpPr>
          <p:nvPr/>
        </p:nvCxnSpPr>
        <p:spPr>
          <a:xfrm flipV="1">
            <a:off x="2667000" y="3167390"/>
            <a:ext cx="124838" cy="1308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ounded Rectangle 86"/>
          <p:cNvSpPr/>
          <p:nvPr/>
        </p:nvSpPr>
        <p:spPr>
          <a:xfrm>
            <a:off x="5715000" y="1447800"/>
            <a:ext cx="533400" cy="2133600"/>
          </a:xfrm>
          <a:prstGeom prst="roundRect">
            <a:avLst>
              <a:gd name="adj" fmla="val 45697"/>
            </a:avLst>
          </a:prstGeom>
          <a:solidFill>
            <a:srgbClr val="CC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8" name="Group 87"/>
          <p:cNvGrpSpPr/>
          <p:nvPr/>
        </p:nvGrpSpPr>
        <p:grpSpPr>
          <a:xfrm>
            <a:off x="5791200" y="3048000"/>
            <a:ext cx="256162" cy="261610"/>
            <a:chOff x="2639438" y="2405390"/>
            <a:chExt cx="256162" cy="261610"/>
          </a:xfrm>
        </p:grpSpPr>
        <p:sp>
          <p:nvSpPr>
            <p:cNvPr id="89" name="Oval 88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1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715000" y="2362200"/>
            <a:ext cx="256162" cy="261610"/>
            <a:chOff x="2639438" y="2405390"/>
            <a:chExt cx="256162" cy="261610"/>
          </a:xfrm>
        </p:grpSpPr>
        <p:sp>
          <p:nvSpPr>
            <p:cNvPr id="92" name="Oval 91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2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5791200" y="1600200"/>
            <a:ext cx="256162" cy="261610"/>
            <a:chOff x="2639438" y="2405390"/>
            <a:chExt cx="256162" cy="261610"/>
          </a:xfrm>
        </p:grpSpPr>
        <p:sp>
          <p:nvSpPr>
            <p:cNvPr id="95" name="Oval 94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3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839838" y="1981200"/>
            <a:ext cx="256162" cy="261610"/>
            <a:chOff x="2639438" y="2405390"/>
            <a:chExt cx="256162" cy="261610"/>
          </a:xfrm>
        </p:grpSpPr>
        <p:sp>
          <p:nvSpPr>
            <p:cNvPr id="98" name="Oval 97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4</a:t>
              </a: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910590" y="2667000"/>
            <a:ext cx="261610" cy="261610"/>
            <a:chOff x="2639438" y="2405390"/>
            <a:chExt cx="261610" cy="261610"/>
          </a:xfrm>
        </p:grpSpPr>
        <p:sp>
          <p:nvSpPr>
            <p:cNvPr id="101" name="Oval 100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5</a:t>
              </a:r>
            </a:p>
          </p:txBody>
        </p:sp>
      </p:grpSp>
      <p:cxnSp>
        <p:nvCxnSpPr>
          <p:cNvPr id="103" name="Straight Arrow Connector 102"/>
          <p:cNvCxnSpPr/>
          <p:nvPr/>
        </p:nvCxnSpPr>
        <p:spPr>
          <a:xfrm flipH="1">
            <a:off x="5763638" y="1861810"/>
            <a:ext cx="141862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H="1" flipV="1">
            <a:off x="5791200" y="2743200"/>
            <a:ext cx="1524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6044119" y="2242810"/>
            <a:ext cx="128081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93" idx="3"/>
          </p:cNvCxnSpPr>
          <p:nvPr/>
        </p:nvCxnSpPr>
        <p:spPr>
          <a:xfrm>
            <a:off x="5971162" y="2493005"/>
            <a:ext cx="124838" cy="977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89" idx="4"/>
          </p:cNvCxnSpPr>
          <p:nvPr/>
        </p:nvCxnSpPr>
        <p:spPr>
          <a:xfrm flipH="1">
            <a:off x="5867400" y="3309610"/>
            <a:ext cx="65662" cy="1955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2133600" y="1066800"/>
            <a:ext cx="922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Thread 0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3344652" y="1066800"/>
            <a:ext cx="922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Thread 1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487652" y="1066800"/>
            <a:ext cx="922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Thread 2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486400" y="1066800"/>
            <a:ext cx="922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Thread 3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1159498" y="1642646"/>
            <a:ext cx="584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/>
              <a:t>Time</a:t>
            </a:r>
          </a:p>
        </p:txBody>
      </p:sp>
      <p:cxnSp>
        <p:nvCxnSpPr>
          <p:cNvPr id="130" name="Straight Arrow Connector 129"/>
          <p:cNvCxnSpPr>
            <a:stCxn id="128" idx="2"/>
          </p:cNvCxnSpPr>
          <p:nvPr/>
        </p:nvCxnSpPr>
        <p:spPr>
          <a:xfrm flipH="1">
            <a:off x="1447800" y="1950423"/>
            <a:ext cx="4075" cy="48797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785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Uniprocessor</a:t>
            </a:r>
            <a:r>
              <a:rPr lang="en-US" dirty="0"/>
              <a:t> Memory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Memory model </a:t>
            </a:r>
            <a:r>
              <a:rPr lang="en-US" dirty="0"/>
              <a:t>specifies </a:t>
            </a:r>
            <a:r>
              <a:rPr lang="en-US" dirty="0">
                <a:solidFill>
                  <a:srgbClr val="0000FF"/>
                </a:solidFill>
              </a:rPr>
              <a:t>ordering constraints among accesses</a:t>
            </a:r>
          </a:p>
          <a:p>
            <a:pPr>
              <a:lnSpc>
                <a:spcPct val="150000"/>
              </a:lnSpc>
            </a:pPr>
            <a:r>
              <a:rPr lang="en-US" u="sng" dirty="0" err="1">
                <a:solidFill>
                  <a:srgbClr val="0000FF"/>
                </a:solidFill>
              </a:rPr>
              <a:t>Uniprocessor</a:t>
            </a:r>
            <a:r>
              <a:rPr lang="en-US" u="sng" dirty="0">
                <a:solidFill>
                  <a:srgbClr val="0000FF"/>
                </a:solidFill>
              </a:rPr>
              <a:t> model</a:t>
            </a:r>
            <a:r>
              <a:rPr lang="en-US" dirty="0"/>
              <a:t>: memory accesses </a:t>
            </a:r>
            <a:r>
              <a:rPr lang="en-US" dirty="0">
                <a:solidFill>
                  <a:srgbClr val="FF0066"/>
                </a:solidFill>
              </a:rPr>
              <a:t>atomic</a:t>
            </a:r>
            <a:r>
              <a:rPr lang="en-US" dirty="0"/>
              <a:t> and </a:t>
            </a:r>
            <a:r>
              <a:rPr lang="en-US" dirty="0">
                <a:solidFill>
                  <a:srgbClr val="FF0066"/>
                </a:solidFill>
              </a:rPr>
              <a:t>in program order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r>
              <a:rPr lang="en-US" dirty="0"/>
              <a:t>Not necessary to maintain sequential order for correctness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hardware</a:t>
            </a:r>
            <a:r>
              <a:rPr lang="en-US" dirty="0"/>
              <a:t>: buffering, pipelining</a:t>
            </a:r>
          </a:p>
          <a:p>
            <a:pPr lvl="1"/>
            <a:r>
              <a:rPr lang="fr-FR" dirty="0">
                <a:solidFill>
                  <a:srgbClr val="0000FF"/>
                </a:solidFill>
              </a:rPr>
              <a:t>compiler</a:t>
            </a:r>
            <a:r>
              <a:rPr lang="fr-FR" dirty="0"/>
              <a:t>: </a:t>
            </a:r>
            <a:r>
              <a:rPr lang="fr-FR" dirty="0" err="1"/>
              <a:t>register</a:t>
            </a:r>
            <a:r>
              <a:rPr lang="fr-FR" dirty="0"/>
              <a:t> allocation, code motion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66"/>
                </a:solidFill>
              </a:rPr>
              <a:t>Simple</a:t>
            </a:r>
            <a:r>
              <a:rPr lang="en-US" dirty="0">
                <a:solidFill>
                  <a:srgbClr val="0000FF"/>
                </a:solidFill>
              </a:rPr>
              <a:t> for programmers</a:t>
            </a:r>
          </a:p>
          <a:p>
            <a:pPr>
              <a:lnSpc>
                <a:spcPct val="150000"/>
              </a:lnSpc>
            </a:pPr>
            <a:r>
              <a:rPr lang="en-US" dirty="0"/>
              <a:t>Allows for </a:t>
            </a:r>
            <a:r>
              <a:rPr lang="en-US" dirty="0">
                <a:solidFill>
                  <a:srgbClr val="FF0066"/>
                </a:solidFill>
              </a:rPr>
              <a:t>high performance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6600" y="2362200"/>
            <a:ext cx="11496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write A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write B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read A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read B</a:t>
            </a:r>
          </a:p>
        </p:txBody>
      </p:sp>
      <p:sp>
        <p:nvSpPr>
          <p:cNvPr id="8" name="Freeform 7"/>
          <p:cNvSpPr/>
          <p:nvPr/>
        </p:nvSpPr>
        <p:spPr>
          <a:xfrm>
            <a:off x="3048000" y="2560320"/>
            <a:ext cx="264942" cy="534572"/>
          </a:xfrm>
          <a:custGeom>
            <a:avLst/>
            <a:gdLst>
              <a:gd name="connsiteX0" fmla="*/ 275492 w 282526"/>
              <a:gd name="connsiteY0" fmla="*/ 0 h 534572"/>
              <a:gd name="connsiteX1" fmla="*/ 1172 w 282526"/>
              <a:gd name="connsiteY1" fmla="*/ 239151 h 534572"/>
              <a:gd name="connsiteX2" fmla="*/ 282526 w 282526"/>
              <a:gd name="connsiteY2" fmla="*/ 534572 h 534572"/>
              <a:gd name="connsiteX0" fmla="*/ 305777 w 312811"/>
              <a:gd name="connsiteY0" fmla="*/ 9378 h 543950"/>
              <a:gd name="connsiteX1" fmla="*/ 124069 w 312811"/>
              <a:gd name="connsiteY1" fmla="*/ 39858 h 543950"/>
              <a:gd name="connsiteX2" fmla="*/ 31457 w 312811"/>
              <a:gd name="connsiteY2" fmla="*/ 248529 h 543950"/>
              <a:gd name="connsiteX3" fmla="*/ 312811 w 312811"/>
              <a:gd name="connsiteY3" fmla="*/ 543950 h 543950"/>
              <a:gd name="connsiteX0" fmla="*/ 274320 w 281354"/>
              <a:gd name="connsiteY0" fmla="*/ 9378 h 543950"/>
              <a:gd name="connsiteX1" fmla="*/ 92612 w 281354"/>
              <a:gd name="connsiteY1" fmla="*/ 39858 h 543950"/>
              <a:gd name="connsiteX2" fmla="*/ 0 w 281354"/>
              <a:gd name="connsiteY2" fmla="*/ 248529 h 543950"/>
              <a:gd name="connsiteX3" fmla="*/ 92613 w 281354"/>
              <a:gd name="connsiteY3" fmla="*/ 420858 h 543950"/>
              <a:gd name="connsiteX4" fmla="*/ 281354 w 281354"/>
              <a:gd name="connsiteY4" fmla="*/ 543950 h 543950"/>
              <a:gd name="connsiteX0" fmla="*/ 274320 w 281354"/>
              <a:gd name="connsiteY0" fmla="*/ 0 h 534572"/>
              <a:gd name="connsiteX1" fmla="*/ 92612 w 281354"/>
              <a:gd name="connsiteY1" fmla="*/ 106680 h 534572"/>
              <a:gd name="connsiteX2" fmla="*/ 0 w 281354"/>
              <a:gd name="connsiteY2" fmla="*/ 239151 h 534572"/>
              <a:gd name="connsiteX3" fmla="*/ 92613 w 281354"/>
              <a:gd name="connsiteY3" fmla="*/ 411480 h 534572"/>
              <a:gd name="connsiteX4" fmla="*/ 281354 w 281354"/>
              <a:gd name="connsiteY4" fmla="*/ 534572 h 534572"/>
              <a:gd name="connsiteX0" fmla="*/ 257908 w 264942"/>
              <a:gd name="connsiteY0" fmla="*/ 0 h 534572"/>
              <a:gd name="connsiteX1" fmla="*/ 76200 w 264942"/>
              <a:gd name="connsiteY1" fmla="*/ 106680 h 534572"/>
              <a:gd name="connsiteX2" fmla="*/ 0 w 264942"/>
              <a:gd name="connsiteY2" fmla="*/ 259080 h 534572"/>
              <a:gd name="connsiteX3" fmla="*/ 76201 w 264942"/>
              <a:gd name="connsiteY3" fmla="*/ 411480 h 534572"/>
              <a:gd name="connsiteX4" fmla="*/ 264942 w 264942"/>
              <a:gd name="connsiteY4" fmla="*/ 534572 h 534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942" h="534572">
                <a:moveTo>
                  <a:pt x="257908" y="0"/>
                </a:moveTo>
                <a:cubicBezTo>
                  <a:pt x="229773" y="16412"/>
                  <a:pt x="119185" y="63500"/>
                  <a:pt x="76200" y="106680"/>
                </a:cubicBezTo>
                <a:cubicBezTo>
                  <a:pt x="33215" y="149860"/>
                  <a:pt x="0" y="208280"/>
                  <a:pt x="0" y="259080"/>
                </a:cubicBezTo>
                <a:cubicBezTo>
                  <a:pt x="0" y="309880"/>
                  <a:pt x="32044" y="365565"/>
                  <a:pt x="76201" y="411480"/>
                </a:cubicBezTo>
                <a:cubicBezTo>
                  <a:pt x="120358" y="457395"/>
                  <a:pt x="233290" y="511126"/>
                  <a:pt x="264942" y="534572"/>
                </a:cubicBezTo>
              </a:path>
            </a:pathLst>
          </a:custGeom>
          <a:ln w="22225">
            <a:solidFill>
              <a:srgbClr val="00B050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H="1">
            <a:off x="4343400" y="2819400"/>
            <a:ext cx="264942" cy="534572"/>
          </a:xfrm>
          <a:custGeom>
            <a:avLst/>
            <a:gdLst>
              <a:gd name="connsiteX0" fmla="*/ 275492 w 282526"/>
              <a:gd name="connsiteY0" fmla="*/ 0 h 534572"/>
              <a:gd name="connsiteX1" fmla="*/ 1172 w 282526"/>
              <a:gd name="connsiteY1" fmla="*/ 239151 h 534572"/>
              <a:gd name="connsiteX2" fmla="*/ 282526 w 282526"/>
              <a:gd name="connsiteY2" fmla="*/ 534572 h 534572"/>
              <a:gd name="connsiteX0" fmla="*/ 305777 w 312811"/>
              <a:gd name="connsiteY0" fmla="*/ 9378 h 543950"/>
              <a:gd name="connsiteX1" fmla="*/ 124069 w 312811"/>
              <a:gd name="connsiteY1" fmla="*/ 39858 h 543950"/>
              <a:gd name="connsiteX2" fmla="*/ 31457 w 312811"/>
              <a:gd name="connsiteY2" fmla="*/ 248529 h 543950"/>
              <a:gd name="connsiteX3" fmla="*/ 312811 w 312811"/>
              <a:gd name="connsiteY3" fmla="*/ 543950 h 543950"/>
              <a:gd name="connsiteX0" fmla="*/ 274320 w 281354"/>
              <a:gd name="connsiteY0" fmla="*/ 9378 h 543950"/>
              <a:gd name="connsiteX1" fmla="*/ 92612 w 281354"/>
              <a:gd name="connsiteY1" fmla="*/ 39858 h 543950"/>
              <a:gd name="connsiteX2" fmla="*/ 0 w 281354"/>
              <a:gd name="connsiteY2" fmla="*/ 248529 h 543950"/>
              <a:gd name="connsiteX3" fmla="*/ 92613 w 281354"/>
              <a:gd name="connsiteY3" fmla="*/ 420858 h 543950"/>
              <a:gd name="connsiteX4" fmla="*/ 281354 w 281354"/>
              <a:gd name="connsiteY4" fmla="*/ 543950 h 543950"/>
              <a:gd name="connsiteX0" fmla="*/ 274320 w 281354"/>
              <a:gd name="connsiteY0" fmla="*/ 0 h 534572"/>
              <a:gd name="connsiteX1" fmla="*/ 92612 w 281354"/>
              <a:gd name="connsiteY1" fmla="*/ 106680 h 534572"/>
              <a:gd name="connsiteX2" fmla="*/ 0 w 281354"/>
              <a:gd name="connsiteY2" fmla="*/ 239151 h 534572"/>
              <a:gd name="connsiteX3" fmla="*/ 92613 w 281354"/>
              <a:gd name="connsiteY3" fmla="*/ 411480 h 534572"/>
              <a:gd name="connsiteX4" fmla="*/ 281354 w 281354"/>
              <a:gd name="connsiteY4" fmla="*/ 534572 h 534572"/>
              <a:gd name="connsiteX0" fmla="*/ 257908 w 264942"/>
              <a:gd name="connsiteY0" fmla="*/ 0 h 534572"/>
              <a:gd name="connsiteX1" fmla="*/ 76200 w 264942"/>
              <a:gd name="connsiteY1" fmla="*/ 106680 h 534572"/>
              <a:gd name="connsiteX2" fmla="*/ 0 w 264942"/>
              <a:gd name="connsiteY2" fmla="*/ 259080 h 534572"/>
              <a:gd name="connsiteX3" fmla="*/ 76201 w 264942"/>
              <a:gd name="connsiteY3" fmla="*/ 411480 h 534572"/>
              <a:gd name="connsiteX4" fmla="*/ 264942 w 264942"/>
              <a:gd name="connsiteY4" fmla="*/ 534572 h 534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942" h="534572">
                <a:moveTo>
                  <a:pt x="257908" y="0"/>
                </a:moveTo>
                <a:cubicBezTo>
                  <a:pt x="229773" y="16412"/>
                  <a:pt x="119185" y="63500"/>
                  <a:pt x="76200" y="106680"/>
                </a:cubicBezTo>
                <a:cubicBezTo>
                  <a:pt x="33215" y="149860"/>
                  <a:pt x="0" y="208280"/>
                  <a:pt x="0" y="259080"/>
                </a:cubicBezTo>
                <a:cubicBezTo>
                  <a:pt x="0" y="309880"/>
                  <a:pt x="32044" y="365565"/>
                  <a:pt x="76201" y="411480"/>
                </a:cubicBezTo>
                <a:cubicBezTo>
                  <a:pt x="120358" y="457395"/>
                  <a:pt x="233290" y="511126"/>
                  <a:pt x="264942" y="534572"/>
                </a:cubicBezTo>
              </a:path>
            </a:pathLst>
          </a:custGeom>
          <a:ln w="22225">
            <a:solidFill>
              <a:srgbClr val="7030A0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263244" y="2133600"/>
            <a:ext cx="2271156" cy="1947446"/>
            <a:chOff x="5365564" y="3691354"/>
            <a:chExt cx="2271156" cy="1947446"/>
          </a:xfrm>
        </p:grpSpPr>
        <p:sp>
          <p:nvSpPr>
            <p:cNvPr id="11" name="TextBox 10"/>
            <p:cNvSpPr txBox="1"/>
            <p:nvPr/>
          </p:nvSpPr>
          <p:spPr>
            <a:xfrm>
              <a:off x="5888225" y="3691354"/>
              <a:ext cx="1101346" cy="41549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91199" y="5223302"/>
              <a:ext cx="1295400" cy="415498"/>
            </a:xfrm>
            <a:prstGeom prst="rect">
              <a:avLst/>
            </a:prstGeom>
            <a:solidFill>
              <a:srgbClr val="C6D9F1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dirty="0">
                  <a:latin typeface="Calibri"/>
                </a:rPr>
                <a:t> Cache</a:t>
              </a:r>
            </a:p>
          </p:txBody>
        </p:sp>
        <p:cxnSp>
          <p:nvCxnSpPr>
            <p:cNvPr id="13" name="Elbow Connector 12"/>
            <p:cNvCxnSpPr>
              <a:stCxn id="11" idx="2"/>
            </p:cNvCxnSpPr>
            <p:nvPr/>
          </p:nvCxnSpPr>
          <p:spPr>
            <a:xfrm rot="5400000">
              <a:off x="5713200" y="4489656"/>
              <a:ext cx="1108503" cy="342895"/>
            </a:xfrm>
            <a:prstGeom prst="bentConnector3">
              <a:avLst>
                <a:gd name="adj1" fmla="val 15460"/>
              </a:avLst>
            </a:prstGeom>
            <a:ln w="28575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365564" y="4148554"/>
              <a:ext cx="666644" cy="307777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FF"/>
                  </a:solidFill>
                  <a:latin typeface="Calibri"/>
                  <a:cs typeface="Calibri"/>
                </a:rPr>
                <a:t>READS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477000" y="4453354"/>
              <a:ext cx="457200" cy="533400"/>
              <a:chOff x="6324600" y="3733800"/>
              <a:chExt cx="457200" cy="5334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6324600" y="38100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6324600" y="38862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324600" y="39624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6324600" y="40386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324600" y="41148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324600" y="41910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6324600" y="3733800"/>
                <a:ext cx="0" cy="7620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781800" y="3733800"/>
                <a:ext cx="0" cy="7620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Arrow Connector 15"/>
            <p:cNvCxnSpPr/>
            <p:nvPr/>
          </p:nvCxnSpPr>
          <p:spPr>
            <a:xfrm>
              <a:off x="6705600" y="4986754"/>
              <a:ext cx="0" cy="22860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/>
            <p:nvPr/>
          </p:nvCxnSpPr>
          <p:spPr>
            <a:xfrm>
              <a:off x="6410349" y="4281858"/>
              <a:ext cx="304800" cy="228600"/>
            </a:xfrm>
            <a:prstGeom prst="bentConnector2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806915" y="4145577"/>
              <a:ext cx="744753" cy="307777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FF"/>
                  </a:solidFill>
                  <a:latin typeface="Calibri"/>
                  <a:cs typeface="Calibri"/>
                </a:rPr>
                <a:t>WRITES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97340" y="4453354"/>
              <a:ext cx="639380" cy="523220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FF0066"/>
                  </a:solidFill>
                  <a:latin typeface="Calibri"/>
                  <a:cs typeface="Calibri"/>
                </a:rPr>
                <a:t>write</a:t>
              </a:r>
            </a:p>
            <a:p>
              <a:pPr algn="ctr"/>
              <a:r>
                <a:rPr lang="en-US" sz="1400" b="1" dirty="0">
                  <a:solidFill>
                    <a:srgbClr val="FF0066"/>
                  </a:solidFill>
                  <a:latin typeface="Calibri"/>
                  <a:cs typeface="Calibri"/>
                </a:rPr>
                <a:t>buffer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181600" y="28956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Reads check for </a:t>
            </a:r>
            <a:r>
              <a:rPr lang="en-US" sz="1600" i="1" dirty="0">
                <a:solidFill>
                  <a:srgbClr val="0000FF"/>
                </a:solidFill>
              </a:rPr>
              <a:t>matching addresses in write buffer</a:t>
            </a:r>
          </a:p>
        </p:txBody>
      </p:sp>
    </p:spTree>
    <p:extLst>
      <p:ext uri="{BB962C8B-B14F-4D97-AF65-F5344CB8AC3E}">
        <p14:creationId xmlns:p14="http://schemas.microsoft.com/office/powerpoint/2010/main" val="164467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Parallel Machines (with a Shared Address Space)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between </a:t>
            </a:r>
            <a:r>
              <a:rPr lang="en-US" dirty="0">
                <a:solidFill>
                  <a:srgbClr val="0000FF"/>
                </a:solidFill>
              </a:rPr>
              <a:t>accesses to different locations</a:t>
            </a:r>
            <a:r>
              <a:rPr lang="en-US" dirty="0"/>
              <a:t> becomes important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2514600"/>
            <a:ext cx="1723799" cy="990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1;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0968" y="3200400"/>
            <a:ext cx="3570208" cy="9771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!= 1);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… = </a:t>
            </a:r>
            <a:r>
              <a:rPr lang="en-US" sz="20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Should be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57668" y="1960602"/>
            <a:ext cx="447158" cy="52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u="sng" dirty="0">
                <a:solidFill>
                  <a:srgbClr val="0000FF"/>
                </a:solidFill>
                <a:latin typeface="Calibri"/>
                <a:cs typeface="Courier New" pitchFamily="49" charset="0"/>
              </a:rPr>
              <a:t>P1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01958" y="1981200"/>
            <a:ext cx="447158" cy="52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u="sng" dirty="0">
                <a:solidFill>
                  <a:srgbClr val="0000FF"/>
                </a:solidFill>
                <a:latin typeface="Calibri"/>
                <a:cs typeface="Courier New" pitchFamily="49" charset="0"/>
              </a:rPr>
              <a:t>P2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24200" y="1600200"/>
            <a:ext cx="2353416" cy="4411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i="1" dirty="0">
                <a:latin typeface="Calibri"/>
                <a:cs typeface="Courier New" pitchFamily="49" charset="0"/>
              </a:rPr>
              <a:t>(Initially A and Ready = 0)</a:t>
            </a:r>
          </a:p>
        </p:txBody>
      </p:sp>
    </p:spTree>
    <p:extLst>
      <p:ext uri="{BB962C8B-B14F-4D97-AF65-F5344CB8AC3E}">
        <p14:creationId xmlns:p14="http://schemas.microsoft.com/office/powerpoint/2010/main" val="328694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Unsafe Reordering Can Happen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066800"/>
          </a:xfrm>
        </p:spPr>
        <p:txBody>
          <a:bodyPr/>
          <a:lstStyle/>
          <a:p>
            <a:r>
              <a:rPr lang="en-US" dirty="0"/>
              <a:t>Distribution of memory resources</a:t>
            </a:r>
          </a:p>
          <a:p>
            <a:pPr lvl="1"/>
            <a:r>
              <a:rPr lang="en-US" dirty="0"/>
              <a:t>accesses issued in order may be observed out of 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589358" y="1524000"/>
            <a:ext cx="1219200" cy="1332131"/>
            <a:chOff x="1981200" y="1524000"/>
            <a:chExt cx="1219200" cy="1332131"/>
          </a:xfrm>
        </p:grpSpPr>
        <p:sp>
          <p:nvSpPr>
            <p:cNvPr id="8" name="TextBox 7"/>
            <p:cNvSpPr txBox="1"/>
            <p:nvPr/>
          </p:nvSpPr>
          <p:spPr>
            <a:xfrm>
              <a:off x="2050248" y="1524000"/>
              <a:ext cx="11013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81200" y="2209800"/>
              <a:ext cx="1219200" cy="64633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 Memory</a:t>
              </a:r>
            </a:p>
            <a:p>
              <a:pPr algn="ctr"/>
              <a:endParaRPr lang="en-US" dirty="0">
                <a:latin typeface="Calibri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5400000">
              <a:off x="2438400" y="20574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904302" y="1524000"/>
            <a:ext cx="1101346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/>
              </a:rPr>
              <a:t>Processor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35254" y="2209800"/>
            <a:ext cx="129540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/>
              </a:rPr>
              <a:t> Memory</a:t>
            </a:r>
          </a:p>
          <a:p>
            <a:pPr algn="ctr"/>
            <a:endParaRPr lang="en-US" dirty="0">
              <a:latin typeface="Calibri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4292454" y="20574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5715000" y="1524000"/>
            <a:ext cx="1369110" cy="1332131"/>
            <a:chOff x="1981200" y="1524000"/>
            <a:chExt cx="1219200" cy="1332131"/>
          </a:xfrm>
        </p:grpSpPr>
        <p:sp>
          <p:nvSpPr>
            <p:cNvPr id="19" name="TextBox 18"/>
            <p:cNvSpPr txBox="1"/>
            <p:nvPr/>
          </p:nvSpPr>
          <p:spPr>
            <a:xfrm>
              <a:off x="2110543" y="1524000"/>
              <a:ext cx="980755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81200" y="2209800"/>
              <a:ext cx="1219200" cy="64633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 Memory</a:t>
              </a:r>
            </a:p>
            <a:p>
              <a:pPr algn="ctr"/>
              <a:endParaRPr lang="en-US" dirty="0">
                <a:latin typeface="Calibri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5400000">
              <a:off x="2438400" y="20574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Freeform 21"/>
          <p:cNvSpPr/>
          <p:nvPr/>
        </p:nvSpPr>
        <p:spPr>
          <a:xfrm>
            <a:off x="1600200" y="2986088"/>
            <a:ext cx="5562599" cy="1550193"/>
          </a:xfrm>
          <a:custGeom>
            <a:avLst/>
            <a:gdLst>
              <a:gd name="connsiteX0" fmla="*/ 191288 w 4970457"/>
              <a:gd name="connsiteY0" fmla="*/ 235743 h 1550193"/>
              <a:gd name="connsiteX1" fmla="*/ 248438 w 4970457"/>
              <a:gd name="connsiteY1" fmla="*/ 178593 h 1550193"/>
              <a:gd name="connsiteX2" fmla="*/ 305588 w 4970457"/>
              <a:gd name="connsiteY2" fmla="*/ 142875 h 1550193"/>
              <a:gd name="connsiteX3" fmla="*/ 327019 w 4970457"/>
              <a:gd name="connsiteY3" fmla="*/ 121443 h 1550193"/>
              <a:gd name="connsiteX4" fmla="*/ 384169 w 4970457"/>
              <a:gd name="connsiteY4" fmla="*/ 78581 h 1550193"/>
              <a:gd name="connsiteX5" fmla="*/ 427032 w 4970457"/>
              <a:gd name="connsiteY5" fmla="*/ 64293 h 1550193"/>
              <a:gd name="connsiteX6" fmla="*/ 448463 w 4970457"/>
              <a:gd name="connsiteY6" fmla="*/ 57150 h 1550193"/>
              <a:gd name="connsiteX7" fmla="*/ 469894 w 4970457"/>
              <a:gd name="connsiteY7" fmla="*/ 42862 h 1550193"/>
              <a:gd name="connsiteX8" fmla="*/ 512757 w 4970457"/>
              <a:gd name="connsiteY8" fmla="*/ 28575 h 1550193"/>
              <a:gd name="connsiteX9" fmla="*/ 655632 w 4970457"/>
              <a:gd name="connsiteY9" fmla="*/ 35718 h 1550193"/>
              <a:gd name="connsiteX10" fmla="*/ 677063 w 4970457"/>
              <a:gd name="connsiteY10" fmla="*/ 42862 h 1550193"/>
              <a:gd name="connsiteX11" fmla="*/ 705638 w 4970457"/>
              <a:gd name="connsiteY11" fmla="*/ 50006 h 1550193"/>
              <a:gd name="connsiteX12" fmla="*/ 727069 w 4970457"/>
              <a:gd name="connsiteY12" fmla="*/ 57150 h 1550193"/>
              <a:gd name="connsiteX13" fmla="*/ 762788 w 4970457"/>
              <a:gd name="connsiteY13" fmla="*/ 64293 h 1550193"/>
              <a:gd name="connsiteX14" fmla="*/ 784219 w 4970457"/>
              <a:gd name="connsiteY14" fmla="*/ 71437 h 1550193"/>
              <a:gd name="connsiteX15" fmla="*/ 841369 w 4970457"/>
              <a:gd name="connsiteY15" fmla="*/ 78581 h 1550193"/>
              <a:gd name="connsiteX16" fmla="*/ 1298569 w 4970457"/>
              <a:gd name="connsiteY16" fmla="*/ 64293 h 1550193"/>
              <a:gd name="connsiteX17" fmla="*/ 1370007 w 4970457"/>
              <a:gd name="connsiteY17" fmla="*/ 42862 h 1550193"/>
              <a:gd name="connsiteX18" fmla="*/ 1391438 w 4970457"/>
              <a:gd name="connsiteY18" fmla="*/ 35718 h 1550193"/>
              <a:gd name="connsiteX19" fmla="*/ 1448588 w 4970457"/>
              <a:gd name="connsiteY19" fmla="*/ 21431 h 1550193"/>
              <a:gd name="connsiteX20" fmla="*/ 1548601 w 4970457"/>
              <a:gd name="connsiteY20" fmla="*/ 28575 h 1550193"/>
              <a:gd name="connsiteX21" fmla="*/ 1655757 w 4970457"/>
              <a:gd name="connsiteY21" fmla="*/ 42862 h 1550193"/>
              <a:gd name="connsiteX22" fmla="*/ 1727194 w 4970457"/>
              <a:gd name="connsiteY22" fmla="*/ 57150 h 1550193"/>
              <a:gd name="connsiteX23" fmla="*/ 1798632 w 4970457"/>
              <a:gd name="connsiteY23" fmla="*/ 71437 h 1550193"/>
              <a:gd name="connsiteX24" fmla="*/ 1827207 w 4970457"/>
              <a:gd name="connsiteY24" fmla="*/ 78581 h 1550193"/>
              <a:gd name="connsiteX25" fmla="*/ 1848638 w 4970457"/>
              <a:gd name="connsiteY25" fmla="*/ 85725 h 1550193"/>
              <a:gd name="connsiteX26" fmla="*/ 2020088 w 4970457"/>
              <a:gd name="connsiteY26" fmla="*/ 100012 h 1550193"/>
              <a:gd name="connsiteX27" fmla="*/ 2584444 w 4970457"/>
              <a:gd name="connsiteY27" fmla="*/ 92868 h 1550193"/>
              <a:gd name="connsiteX28" fmla="*/ 2613019 w 4970457"/>
              <a:gd name="connsiteY28" fmla="*/ 85725 h 1550193"/>
              <a:gd name="connsiteX29" fmla="*/ 2741607 w 4970457"/>
              <a:gd name="connsiteY29" fmla="*/ 78581 h 1550193"/>
              <a:gd name="connsiteX30" fmla="*/ 2791613 w 4970457"/>
              <a:gd name="connsiteY30" fmla="*/ 64293 h 1550193"/>
              <a:gd name="connsiteX31" fmla="*/ 2834476 w 4970457"/>
              <a:gd name="connsiteY31" fmla="*/ 50006 h 1550193"/>
              <a:gd name="connsiteX32" fmla="*/ 2898769 w 4970457"/>
              <a:gd name="connsiteY32" fmla="*/ 28575 h 1550193"/>
              <a:gd name="connsiteX33" fmla="*/ 2920201 w 4970457"/>
              <a:gd name="connsiteY33" fmla="*/ 21431 h 1550193"/>
              <a:gd name="connsiteX34" fmla="*/ 2941632 w 4970457"/>
              <a:gd name="connsiteY34" fmla="*/ 14287 h 1550193"/>
              <a:gd name="connsiteX35" fmla="*/ 3013069 w 4970457"/>
              <a:gd name="connsiteY35" fmla="*/ 7143 h 1550193"/>
              <a:gd name="connsiteX36" fmla="*/ 3348826 w 4970457"/>
              <a:gd name="connsiteY36" fmla="*/ 0 h 1550193"/>
              <a:gd name="connsiteX37" fmla="*/ 3455982 w 4970457"/>
              <a:gd name="connsiteY37" fmla="*/ 7143 h 1550193"/>
              <a:gd name="connsiteX38" fmla="*/ 3513132 w 4970457"/>
              <a:gd name="connsiteY38" fmla="*/ 14287 h 1550193"/>
              <a:gd name="connsiteX39" fmla="*/ 3763163 w 4970457"/>
              <a:gd name="connsiteY39" fmla="*/ 28575 h 1550193"/>
              <a:gd name="connsiteX40" fmla="*/ 3813169 w 4970457"/>
              <a:gd name="connsiteY40" fmla="*/ 21431 h 1550193"/>
              <a:gd name="connsiteX41" fmla="*/ 3884607 w 4970457"/>
              <a:gd name="connsiteY41" fmla="*/ 14287 h 1550193"/>
              <a:gd name="connsiteX42" fmla="*/ 3948901 w 4970457"/>
              <a:gd name="connsiteY42" fmla="*/ 7143 h 1550193"/>
              <a:gd name="connsiteX43" fmla="*/ 4263226 w 4970457"/>
              <a:gd name="connsiteY43" fmla="*/ 28575 h 1550193"/>
              <a:gd name="connsiteX44" fmla="*/ 4384669 w 4970457"/>
              <a:gd name="connsiteY44" fmla="*/ 42862 h 1550193"/>
              <a:gd name="connsiteX45" fmla="*/ 4448963 w 4970457"/>
              <a:gd name="connsiteY45" fmla="*/ 57150 h 1550193"/>
              <a:gd name="connsiteX46" fmla="*/ 4477538 w 4970457"/>
              <a:gd name="connsiteY46" fmla="*/ 71437 h 1550193"/>
              <a:gd name="connsiteX47" fmla="*/ 4534688 w 4970457"/>
              <a:gd name="connsiteY47" fmla="*/ 92868 h 1550193"/>
              <a:gd name="connsiteX48" fmla="*/ 4613269 w 4970457"/>
              <a:gd name="connsiteY48" fmla="*/ 114300 h 1550193"/>
              <a:gd name="connsiteX49" fmla="*/ 4634701 w 4970457"/>
              <a:gd name="connsiteY49" fmla="*/ 121443 h 1550193"/>
              <a:gd name="connsiteX50" fmla="*/ 4684707 w 4970457"/>
              <a:gd name="connsiteY50" fmla="*/ 157162 h 1550193"/>
              <a:gd name="connsiteX51" fmla="*/ 4706138 w 4970457"/>
              <a:gd name="connsiteY51" fmla="*/ 164306 h 1550193"/>
              <a:gd name="connsiteX52" fmla="*/ 4770432 w 4970457"/>
              <a:gd name="connsiteY52" fmla="*/ 200025 h 1550193"/>
              <a:gd name="connsiteX53" fmla="*/ 4813294 w 4970457"/>
              <a:gd name="connsiteY53" fmla="*/ 242887 h 1550193"/>
              <a:gd name="connsiteX54" fmla="*/ 4841869 w 4970457"/>
              <a:gd name="connsiteY54" fmla="*/ 314325 h 1550193"/>
              <a:gd name="connsiteX55" fmla="*/ 4863301 w 4970457"/>
              <a:gd name="connsiteY55" fmla="*/ 342900 h 1550193"/>
              <a:gd name="connsiteX56" fmla="*/ 4891876 w 4970457"/>
              <a:gd name="connsiteY56" fmla="*/ 392906 h 1550193"/>
              <a:gd name="connsiteX57" fmla="*/ 4906163 w 4970457"/>
              <a:gd name="connsiteY57" fmla="*/ 421481 h 1550193"/>
              <a:gd name="connsiteX58" fmla="*/ 4927594 w 4970457"/>
              <a:gd name="connsiteY58" fmla="*/ 514350 h 1550193"/>
              <a:gd name="connsiteX59" fmla="*/ 4949026 w 4970457"/>
              <a:gd name="connsiteY59" fmla="*/ 542925 h 1550193"/>
              <a:gd name="connsiteX60" fmla="*/ 4963313 w 4970457"/>
              <a:gd name="connsiteY60" fmla="*/ 585787 h 1550193"/>
              <a:gd name="connsiteX61" fmla="*/ 4970457 w 4970457"/>
              <a:gd name="connsiteY61" fmla="*/ 607218 h 1550193"/>
              <a:gd name="connsiteX62" fmla="*/ 4963313 w 4970457"/>
              <a:gd name="connsiteY62" fmla="*/ 635793 h 1550193"/>
              <a:gd name="connsiteX63" fmla="*/ 4941882 w 4970457"/>
              <a:gd name="connsiteY63" fmla="*/ 650081 h 1550193"/>
              <a:gd name="connsiteX64" fmla="*/ 4920451 w 4970457"/>
              <a:gd name="connsiteY64" fmla="*/ 671512 h 1550193"/>
              <a:gd name="connsiteX65" fmla="*/ 4891876 w 4970457"/>
              <a:gd name="connsiteY65" fmla="*/ 685800 h 1550193"/>
              <a:gd name="connsiteX66" fmla="*/ 4870444 w 4970457"/>
              <a:gd name="connsiteY66" fmla="*/ 707231 h 1550193"/>
              <a:gd name="connsiteX67" fmla="*/ 4849013 w 4970457"/>
              <a:gd name="connsiteY67" fmla="*/ 721518 h 1550193"/>
              <a:gd name="connsiteX68" fmla="*/ 4827582 w 4970457"/>
              <a:gd name="connsiteY68" fmla="*/ 764381 h 1550193"/>
              <a:gd name="connsiteX69" fmla="*/ 4813294 w 4970457"/>
              <a:gd name="connsiteY69" fmla="*/ 807243 h 1550193"/>
              <a:gd name="connsiteX70" fmla="*/ 4806151 w 4970457"/>
              <a:gd name="connsiteY70" fmla="*/ 835818 h 1550193"/>
              <a:gd name="connsiteX71" fmla="*/ 4799007 w 4970457"/>
              <a:gd name="connsiteY71" fmla="*/ 878681 h 1550193"/>
              <a:gd name="connsiteX72" fmla="*/ 4784719 w 4970457"/>
              <a:gd name="connsiteY72" fmla="*/ 921543 h 1550193"/>
              <a:gd name="connsiteX73" fmla="*/ 4777576 w 4970457"/>
              <a:gd name="connsiteY73" fmla="*/ 942975 h 1550193"/>
              <a:gd name="connsiteX74" fmla="*/ 4770432 w 4970457"/>
              <a:gd name="connsiteY74" fmla="*/ 964406 h 1550193"/>
              <a:gd name="connsiteX75" fmla="*/ 4756144 w 4970457"/>
              <a:gd name="connsiteY75" fmla="*/ 1014412 h 1550193"/>
              <a:gd name="connsiteX76" fmla="*/ 4749001 w 4970457"/>
              <a:gd name="connsiteY76" fmla="*/ 1042987 h 1550193"/>
              <a:gd name="connsiteX77" fmla="*/ 4734713 w 4970457"/>
              <a:gd name="connsiteY77" fmla="*/ 1064418 h 1550193"/>
              <a:gd name="connsiteX78" fmla="*/ 4691851 w 4970457"/>
              <a:gd name="connsiteY78" fmla="*/ 1150143 h 1550193"/>
              <a:gd name="connsiteX79" fmla="*/ 4677563 w 4970457"/>
              <a:gd name="connsiteY79" fmla="*/ 1171575 h 1550193"/>
              <a:gd name="connsiteX80" fmla="*/ 4663276 w 4970457"/>
              <a:gd name="connsiteY80" fmla="*/ 1193006 h 1550193"/>
              <a:gd name="connsiteX81" fmla="*/ 4613269 w 4970457"/>
              <a:gd name="connsiteY81" fmla="*/ 1243012 h 1550193"/>
              <a:gd name="connsiteX82" fmla="*/ 4584694 w 4970457"/>
              <a:gd name="connsiteY82" fmla="*/ 1285875 h 1550193"/>
              <a:gd name="connsiteX83" fmla="*/ 4556119 w 4970457"/>
              <a:gd name="connsiteY83" fmla="*/ 1328737 h 1550193"/>
              <a:gd name="connsiteX84" fmla="*/ 4541832 w 4970457"/>
              <a:gd name="connsiteY84" fmla="*/ 1350168 h 1550193"/>
              <a:gd name="connsiteX85" fmla="*/ 4498969 w 4970457"/>
              <a:gd name="connsiteY85" fmla="*/ 1371600 h 1550193"/>
              <a:gd name="connsiteX86" fmla="*/ 4470394 w 4970457"/>
              <a:gd name="connsiteY86" fmla="*/ 1378743 h 1550193"/>
              <a:gd name="connsiteX87" fmla="*/ 4227507 w 4970457"/>
              <a:gd name="connsiteY87" fmla="*/ 1378743 h 1550193"/>
              <a:gd name="connsiteX88" fmla="*/ 4163213 w 4970457"/>
              <a:gd name="connsiteY88" fmla="*/ 1400175 h 1550193"/>
              <a:gd name="connsiteX89" fmla="*/ 4127494 w 4970457"/>
              <a:gd name="connsiteY89" fmla="*/ 1407318 h 1550193"/>
              <a:gd name="connsiteX90" fmla="*/ 4070344 w 4970457"/>
              <a:gd name="connsiteY90" fmla="*/ 1421606 h 1550193"/>
              <a:gd name="connsiteX91" fmla="*/ 4041769 w 4970457"/>
              <a:gd name="connsiteY91" fmla="*/ 1428750 h 1550193"/>
              <a:gd name="connsiteX92" fmla="*/ 3970332 w 4970457"/>
              <a:gd name="connsiteY92" fmla="*/ 1457325 h 1550193"/>
              <a:gd name="connsiteX93" fmla="*/ 3913182 w 4970457"/>
              <a:gd name="connsiteY93" fmla="*/ 1478756 h 1550193"/>
              <a:gd name="connsiteX94" fmla="*/ 3884607 w 4970457"/>
              <a:gd name="connsiteY94" fmla="*/ 1485900 h 1550193"/>
              <a:gd name="connsiteX95" fmla="*/ 3863176 w 4970457"/>
              <a:gd name="connsiteY95" fmla="*/ 1493043 h 1550193"/>
              <a:gd name="connsiteX96" fmla="*/ 3741732 w 4970457"/>
              <a:gd name="connsiteY96" fmla="*/ 1500187 h 1550193"/>
              <a:gd name="connsiteX97" fmla="*/ 3091651 w 4970457"/>
              <a:gd name="connsiteY97" fmla="*/ 1493043 h 1550193"/>
              <a:gd name="connsiteX98" fmla="*/ 2891626 w 4970457"/>
              <a:gd name="connsiteY98" fmla="*/ 1478756 h 1550193"/>
              <a:gd name="connsiteX99" fmla="*/ 2841619 w 4970457"/>
              <a:gd name="connsiteY99" fmla="*/ 1471612 h 1550193"/>
              <a:gd name="connsiteX100" fmla="*/ 2655882 w 4970457"/>
              <a:gd name="connsiteY100" fmla="*/ 1457325 h 1550193"/>
              <a:gd name="connsiteX101" fmla="*/ 2513007 w 4970457"/>
              <a:gd name="connsiteY101" fmla="*/ 1464468 h 1550193"/>
              <a:gd name="connsiteX102" fmla="*/ 2455857 w 4970457"/>
              <a:gd name="connsiteY102" fmla="*/ 1493043 h 1550193"/>
              <a:gd name="connsiteX103" fmla="*/ 2391563 w 4970457"/>
              <a:gd name="connsiteY103" fmla="*/ 1514475 h 1550193"/>
              <a:gd name="connsiteX104" fmla="*/ 2370132 w 4970457"/>
              <a:gd name="connsiteY104" fmla="*/ 1521618 h 1550193"/>
              <a:gd name="connsiteX105" fmla="*/ 2341557 w 4970457"/>
              <a:gd name="connsiteY105" fmla="*/ 1528762 h 1550193"/>
              <a:gd name="connsiteX106" fmla="*/ 2312982 w 4970457"/>
              <a:gd name="connsiteY106" fmla="*/ 1543050 h 1550193"/>
              <a:gd name="connsiteX107" fmla="*/ 2220113 w 4970457"/>
              <a:gd name="connsiteY107" fmla="*/ 1550193 h 1550193"/>
              <a:gd name="connsiteX108" fmla="*/ 1862926 w 4970457"/>
              <a:gd name="connsiteY108" fmla="*/ 1543050 h 1550193"/>
              <a:gd name="connsiteX109" fmla="*/ 1762913 w 4970457"/>
              <a:gd name="connsiteY109" fmla="*/ 1528762 h 1550193"/>
              <a:gd name="connsiteX110" fmla="*/ 1677188 w 4970457"/>
              <a:gd name="connsiteY110" fmla="*/ 1514475 h 1550193"/>
              <a:gd name="connsiteX111" fmla="*/ 1655757 w 4970457"/>
              <a:gd name="connsiteY111" fmla="*/ 1507331 h 1550193"/>
              <a:gd name="connsiteX112" fmla="*/ 1555744 w 4970457"/>
              <a:gd name="connsiteY112" fmla="*/ 1493043 h 1550193"/>
              <a:gd name="connsiteX113" fmla="*/ 1155694 w 4970457"/>
              <a:gd name="connsiteY113" fmla="*/ 1485900 h 1550193"/>
              <a:gd name="connsiteX114" fmla="*/ 1084257 w 4970457"/>
              <a:gd name="connsiteY114" fmla="*/ 1478756 h 1550193"/>
              <a:gd name="connsiteX115" fmla="*/ 1027107 w 4970457"/>
              <a:gd name="connsiteY115" fmla="*/ 1464468 h 1550193"/>
              <a:gd name="connsiteX116" fmla="*/ 991388 w 4970457"/>
              <a:gd name="connsiteY116" fmla="*/ 1457325 h 1550193"/>
              <a:gd name="connsiteX117" fmla="*/ 962813 w 4970457"/>
              <a:gd name="connsiteY117" fmla="*/ 1450181 h 1550193"/>
              <a:gd name="connsiteX118" fmla="*/ 919951 w 4970457"/>
              <a:gd name="connsiteY118" fmla="*/ 1443037 h 1550193"/>
              <a:gd name="connsiteX119" fmla="*/ 891376 w 4970457"/>
              <a:gd name="connsiteY119" fmla="*/ 1435893 h 1550193"/>
              <a:gd name="connsiteX120" fmla="*/ 848513 w 4970457"/>
              <a:gd name="connsiteY120" fmla="*/ 1428750 h 1550193"/>
              <a:gd name="connsiteX121" fmla="*/ 791363 w 4970457"/>
              <a:gd name="connsiteY121" fmla="*/ 1414462 h 1550193"/>
              <a:gd name="connsiteX122" fmla="*/ 762788 w 4970457"/>
              <a:gd name="connsiteY122" fmla="*/ 1407318 h 1550193"/>
              <a:gd name="connsiteX123" fmla="*/ 741357 w 4970457"/>
              <a:gd name="connsiteY123" fmla="*/ 1400175 h 1550193"/>
              <a:gd name="connsiteX124" fmla="*/ 691351 w 4970457"/>
              <a:gd name="connsiteY124" fmla="*/ 1393031 h 1550193"/>
              <a:gd name="connsiteX125" fmla="*/ 634201 w 4970457"/>
              <a:gd name="connsiteY125" fmla="*/ 1378743 h 1550193"/>
              <a:gd name="connsiteX126" fmla="*/ 562763 w 4970457"/>
              <a:gd name="connsiteY126" fmla="*/ 1357312 h 1550193"/>
              <a:gd name="connsiteX127" fmla="*/ 398457 w 4970457"/>
              <a:gd name="connsiteY127" fmla="*/ 1335881 h 1550193"/>
              <a:gd name="connsiteX128" fmla="*/ 327019 w 4970457"/>
              <a:gd name="connsiteY128" fmla="*/ 1321593 h 1550193"/>
              <a:gd name="connsiteX129" fmla="*/ 284157 w 4970457"/>
              <a:gd name="connsiteY129" fmla="*/ 1314450 h 1550193"/>
              <a:gd name="connsiteX130" fmla="*/ 212719 w 4970457"/>
              <a:gd name="connsiteY130" fmla="*/ 1285875 h 1550193"/>
              <a:gd name="connsiteX131" fmla="*/ 169857 w 4970457"/>
              <a:gd name="connsiteY131" fmla="*/ 1257300 h 1550193"/>
              <a:gd name="connsiteX132" fmla="*/ 148426 w 4970457"/>
              <a:gd name="connsiteY132" fmla="*/ 1243012 h 1550193"/>
              <a:gd name="connsiteX133" fmla="*/ 126994 w 4970457"/>
              <a:gd name="connsiteY133" fmla="*/ 1228725 h 1550193"/>
              <a:gd name="connsiteX134" fmla="*/ 105563 w 4970457"/>
              <a:gd name="connsiteY134" fmla="*/ 1207293 h 1550193"/>
              <a:gd name="connsiteX135" fmla="*/ 84132 w 4970457"/>
              <a:gd name="connsiteY135" fmla="*/ 1178718 h 1550193"/>
              <a:gd name="connsiteX136" fmla="*/ 69844 w 4970457"/>
              <a:gd name="connsiteY136" fmla="*/ 1157287 h 1550193"/>
              <a:gd name="connsiteX137" fmla="*/ 48413 w 4970457"/>
              <a:gd name="connsiteY137" fmla="*/ 1135856 h 1550193"/>
              <a:gd name="connsiteX138" fmla="*/ 34126 w 4970457"/>
              <a:gd name="connsiteY138" fmla="*/ 1107281 h 1550193"/>
              <a:gd name="connsiteX139" fmla="*/ 19838 w 4970457"/>
              <a:gd name="connsiteY139" fmla="*/ 1064418 h 1550193"/>
              <a:gd name="connsiteX140" fmla="*/ 12694 w 4970457"/>
              <a:gd name="connsiteY140" fmla="*/ 1042987 h 1550193"/>
              <a:gd name="connsiteX141" fmla="*/ 5551 w 4970457"/>
              <a:gd name="connsiteY141" fmla="*/ 1007268 h 1550193"/>
              <a:gd name="connsiteX142" fmla="*/ 19838 w 4970457"/>
              <a:gd name="connsiteY142" fmla="*/ 857250 h 1550193"/>
              <a:gd name="connsiteX143" fmla="*/ 34126 w 4970457"/>
              <a:gd name="connsiteY143" fmla="*/ 828675 h 1550193"/>
              <a:gd name="connsiteX144" fmla="*/ 48413 w 4970457"/>
              <a:gd name="connsiteY144" fmla="*/ 771525 h 1550193"/>
              <a:gd name="connsiteX145" fmla="*/ 62701 w 4970457"/>
              <a:gd name="connsiteY145" fmla="*/ 671512 h 1550193"/>
              <a:gd name="connsiteX146" fmla="*/ 55557 w 4970457"/>
              <a:gd name="connsiteY146" fmla="*/ 485775 h 1550193"/>
              <a:gd name="connsiteX147" fmla="*/ 48413 w 4970457"/>
              <a:gd name="connsiteY147" fmla="*/ 464343 h 1550193"/>
              <a:gd name="connsiteX148" fmla="*/ 62701 w 4970457"/>
              <a:gd name="connsiteY148" fmla="*/ 385762 h 1550193"/>
              <a:gd name="connsiteX149" fmla="*/ 76988 w 4970457"/>
              <a:gd name="connsiteY149" fmla="*/ 364331 h 1550193"/>
              <a:gd name="connsiteX150" fmla="*/ 98419 w 4970457"/>
              <a:gd name="connsiteY150" fmla="*/ 357187 h 1550193"/>
              <a:gd name="connsiteX151" fmla="*/ 134138 w 4970457"/>
              <a:gd name="connsiteY151" fmla="*/ 328612 h 1550193"/>
              <a:gd name="connsiteX152" fmla="*/ 148426 w 4970457"/>
              <a:gd name="connsiteY152" fmla="*/ 307181 h 1550193"/>
              <a:gd name="connsiteX153" fmla="*/ 169857 w 4970457"/>
              <a:gd name="connsiteY153" fmla="*/ 292893 h 1550193"/>
              <a:gd name="connsiteX154" fmla="*/ 191288 w 4970457"/>
              <a:gd name="connsiteY154" fmla="*/ 235743 h 1550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4970457" h="1550193">
                <a:moveTo>
                  <a:pt x="191288" y="235743"/>
                </a:moveTo>
                <a:cubicBezTo>
                  <a:pt x="204385" y="216693"/>
                  <a:pt x="225592" y="192871"/>
                  <a:pt x="248438" y="178593"/>
                </a:cubicBezTo>
                <a:cubicBezTo>
                  <a:pt x="267488" y="166687"/>
                  <a:pt x="289704" y="158760"/>
                  <a:pt x="305588" y="142875"/>
                </a:cubicBezTo>
                <a:cubicBezTo>
                  <a:pt x="312732" y="135731"/>
                  <a:pt x="319200" y="127841"/>
                  <a:pt x="327019" y="121443"/>
                </a:cubicBezTo>
                <a:cubicBezTo>
                  <a:pt x="345449" y="106364"/>
                  <a:pt x="361579" y="86111"/>
                  <a:pt x="384169" y="78581"/>
                </a:cubicBezTo>
                <a:lnTo>
                  <a:pt x="427032" y="64293"/>
                </a:lnTo>
                <a:lnTo>
                  <a:pt x="448463" y="57150"/>
                </a:lnTo>
                <a:cubicBezTo>
                  <a:pt x="455607" y="52387"/>
                  <a:pt x="462048" y="46349"/>
                  <a:pt x="469894" y="42862"/>
                </a:cubicBezTo>
                <a:cubicBezTo>
                  <a:pt x="483656" y="36745"/>
                  <a:pt x="512757" y="28575"/>
                  <a:pt x="512757" y="28575"/>
                </a:cubicBezTo>
                <a:cubicBezTo>
                  <a:pt x="560382" y="30956"/>
                  <a:pt x="608127" y="31587"/>
                  <a:pt x="655632" y="35718"/>
                </a:cubicBezTo>
                <a:cubicBezTo>
                  <a:pt x="663134" y="36370"/>
                  <a:pt x="669823" y="40793"/>
                  <a:pt x="677063" y="42862"/>
                </a:cubicBezTo>
                <a:cubicBezTo>
                  <a:pt x="686503" y="45559"/>
                  <a:pt x="696198" y="47309"/>
                  <a:pt x="705638" y="50006"/>
                </a:cubicBezTo>
                <a:cubicBezTo>
                  <a:pt x="712878" y="52075"/>
                  <a:pt x="719764" y="55324"/>
                  <a:pt x="727069" y="57150"/>
                </a:cubicBezTo>
                <a:cubicBezTo>
                  <a:pt x="738849" y="60095"/>
                  <a:pt x="751008" y="61348"/>
                  <a:pt x="762788" y="64293"/>
                </a:cubicBezTo>
                <a:cubicBezTo>
                  <a:pt x="770093" y="66119"/>
                  <a:pt x="776810" y="70090"/>
                  <a:pt x="784219" y="71437"/>
                </a:cubicBezTo>
                <a:cubicBezTo>
                  <a:pt x="803108" y="74871"/>
                  <a:pt x="822319" y="76200"/>
                  <a:pt x="841369" y="78581"/>
                </a:cubicBezTo>
                <a:cubicBezTo>
                  <a:pt x="993769" y="73818"/>
                  <a:pt x="1153918" y="112508"/>
                  <a:pt x="1298569" y="64293"/>
                </a:cubicBezTo>
                <a:cubicBezTo>
                  <a:pt x="1400461" y="30330"/>
                  <a:pt x="1294411" y="64462"/>
                  <a:pt x="1370007" y="42862"/>
                </a:cubicBezTo>
                <a:cubicBezTo>
                  <a:pt x="1377247" y="40793"/>
                  <a:pt x="1384173" y="37699"/>
                  <a:pt x="1391438" y="35718"/>
                </a:cubicBezTo>
                <a:cubicBezTo>
                  <a:pt x="1410382" y="30551"/>
                  <a:pt x="1448588" y="21431"/>
                  <a:pt x="1448588" y="21431"/>
                </a:cubicBezTo>
                <a:lnTo>
                  <a:pt x="1548601" y="28575"/>
                </a:lnTo>
                <a:cubicBezTo>
                  <a:pt x="1562134" y="29805"/>
                  <a:pt x="1639654" y="40020"/>
                  <a:pt x="1655757" y="42862"/>
                </a:cubicBezTo>
                <a:cubicBezTo>
                  <a:pt x="1679671" y="47082"/>
                  <a:pt x="1703382" y="52388"/>
                  <a:pt x="1727194" y="57150"/>
                </a:cubicBezTo>
                <a:cubicBezTo>
                  <a:pt x="1727221" y="57155"/>
                  <a:pt x="1798605" y="71430"/>
                  <a:pt x="1798632" y="71437"/>
                </a:cubicBezTo>
                <a:cubicBezTo>
                  <a:pt x="1808157" y="73818"/>
                  <a:pt x="1817767" y="75884"/>
                  <a:pt x="1827207" y="78581"/>
                </a:cubicBezTo>
                <a:cubicBezTo>
                  <a:pt x="1834447" y="80650"/>
                  <a:pt x="1841195" y="84580"/>
                  <a:pt x="1848638" y="85725"/>
                </a:cubicBezTo>
                <a:cubicBezTo>
                  <a:pt x="1884918" y="91306"/>
                  <a:pt x="1991752" y="97988"/>
                  <a:pt x="2020088" y="100012"/>
                </a:cubicBezTo>
                <a:lnTo>
                  <a:pt x="2584444" y="92868"/>
                </a:lnTo>
                <a:cubicBezTo>
                  <a:pt x="2594259" y="92631"/>
                  <a:pt x="2603241" y="86614"/>
                  <a:pt x="2613019" y="85725"/>
                </a:cubicBezTo>
                <a:cubicBezTo>
                  <a:pt x="2655771" y="81839"/>
                  <a:pt x="2698744" y="80962"/>
                  <a:pt x="2741607" y="78581"/>
                </a:cubicBezTo>
                <a:cubicBezTo>
                  <a:pt x="2813592" y="54585"/>
                  <a:pt x="2701962" y="91188"/>
                  <a:pt x="2791613" y="64293"/>
                </a:cubicBezTo>
                <a:cubicBezTo>
                  <a:pt x="2806038" y="59965"/>
                  <a:pt x="2820188" y="54768"/>
                  <a:pt x="2834476" y="50006"/>
                </a:cubicBezTo>
                <a:lnTo>
                  <a:pt x="2898769" y="28575"/>
                </a:lnTo>
                <a:lnTo>
                  <a:pt x="2920201" y="21431"/>
                </a:lnTo>
                <a:cubicBezTo>
                  <a:pt x="2927345" y="19050"/>
                  <a:pt x="2934139" y="15036"/>
                  <a:pt x="2941632" y="14287"/>
                </a:cubicBezTo>
                <a:cubicBezTo>
                  <a:pt x="2965444" y="11906"/>
                  <a:pt x="2989153" y="7982"/>
                  <a:pt x="3013069" y="7143"/>
                </a:cubicBezTo>
                <a:cubicBezTo>
                  <a:pt x="3124944" y="3218"/>
                  <a:pt x="3236907" y="2381"/>
                  <a:pt x="3348826" y="0"/>
                </a:cubicBezTo>
                <a:cubicBezTo>
                  <a:pt x="3384545" y="2381"/>
                  <a:pt x="3420319" y="4042"/>
                  <a:pt x="3455982" y="7143"/>
                </a:cubicBezTo>
                <a:cubicBezTo>
                  <a:pt x="3475108" y="8806"/>
                  <a:pt x="3494006" y="12624"/>
                  <a:pt x="3513132" y="14287"/>
                </a:cubicBezTo>
                <a:cubicBezTo>
                  <a:pt x="3582915" y="20355"/>
                  <a:pt x="3697695" y="25301"/>
                  <a:pt x="3763163" y="28575"/>
                </a:cubicBezTo>
                <a:cubicBezTo>
                  <a:pt x="3779832" y="26194"/>
                  <a:pt x="3796446" y="23398"/>
                  <a:pt x="3813169" y="21431"/>
                </a:cubicBezTo>
                <a:cubicBezTo>
                  <a:pt x="3836937" y="18635"/>
                  <a:pt x="3860807" y="16792"/>
                  <a:pt x="3884607" y="14287"/>
                </a:cubicBezTo>
                <a:lnTo>
                  <a:pt x="3948901" y="7143"/>
                </a:lnTo>
                <a:cubicBezTo>
                  <a:pt x="4111026" y="14192"/>
                  <a:pt x="4106618" y="11176"/>
                  <a:pt x="4263226" y="28575"/>
                </a:cubicBezTo>
                <a:lnTo>
                  <a:pt x="4384669" y="42862"/>
                </a:lnTo>
                <a:cubicBezTo>
                  <a:pt x="4392345" y="44043"/>
                  <a:pt x="4439069" y="53440"/>
                  <a:pt x="4448963" y="57150"/>
                </a:cubicBezTo>
                <a:cubicBezTo>
                  <a:pt x="4458934" y="60889"/>
                  <a:pt x="4467807" y="67112"/>
                  <a:pt x="4477538" y="71437"/>
                </a:cubicBezTo>
                <a:cubicBezTo>
                  <a:pt x="4485976" y="75187"/>
                  <a:pt x="4521216" y="89500"/>
                  <a:pt x="4534688" y="92868"/>
                </a:cubicBezTo>
                <a:cubicBezTo>
                  <a:pt x="4615468" y="113062"/>
                  <a:pt x="4521315" y="83649"/>
                  <a:pt x="4613269" y="114300"/>
                </a:cubicBezTo>
                <a:cubicBezTo>
                  <a:pt x="4620413" y="116681"/>
                  <a:pt x="4627966" y="118075"/>
                  <a:pt x="4634701" y="121443"/>
                </a:cubicBezTo>
                <a:cubicBezTo>
                  <a:pt x="4733371" y="170780"/>
                  <a:pt x="4597821" y="99238"/>
                  <a:pt x="4684707" y="157162"/>
                </a:cubicBezTo>
                <a:cubicBezTo>
                  <a:pt x="4690972" y="161339"/>
                  <a:pt x="4699555" y="160649"/>
                  <a:pt x="4706138" y="164306"/>
                </a:cubicBezTo>
                <a:cubicBezTo>
                  <a:pt x="4779830" y="205246"/>
                  <a:pt x="4721939" y="183860"/>
                  <a:pt x="4770432" y="200025"/>
                </a:cubicBezTo>
                <a:cubicBezTo>
                  <a:pt x="4784719" y="214312"/>
                  <a:pt x="4806904" y="223719"/>
                  <a:pt x="4813294" y="242887"/>
                </a:cubicBezTo>
                <a:cubicBezTo>
                  <a:pt x="4822453" y="270364"/>
                  <a:pt x="4826855" y="290302"/>
                  <a:pt x="4841869" y="314325"/>
                </a:cubicBezTo>
                <a:cubicBezTo>
                  <a:pt x="4848179" y="324422"/>
                  <a:pt x="4856157" y="333375"/>
                  <a:pt x="4863301" y="342900"/>
                </a:cubicBezTo>
                <a:cubicBezTo>
                  <a:pt x="4877335" y="385005"/>
                  <a:pt x="4860983" y="343478"/>
                  <a:pt x="4891876" y="392906"/>
                </a:cubicBezTo>
                <a:cubicBezTo>
                  <a:pt x="4897520" y="401936"/>
                  <a:pt x="4901401" y="411956"/>
                  <a:pt x="4906163" y="421481"/>
                </a:cubicBezTo>
                <a:cubicBezTo>
                  <a:pt x="4908987" y="441249"/>
                  <a:pt x="4913752" y="495894"/>
                  <a:pt x="4927594" y="514350"/>
                </a:cubicBezTo>
                <a:lnTo>
                  <a:pt x="4949026" y="542925"/>
                </a:lnTo>
                <a:lnTo>
                  <a:pt x="4963313" y="585787"/>
                </a:lnTo>
                <a:lnTo>
                  <a:pt x="4970457" y="607218"/>
                </a:lnTo>
                <a:cubicBezTo>
                  <a:pt x="4968076" y="616743"/>
                  <a:pt x="4968759" y="627624"/>
                  <a:pt x="4963313" y="635793"/>
                </a:cubicBezTo>
                <a:cubicBezTo>
                  <a:pt x="4958551" y="642937"/>
                  <a:pt x="4948478" y="644584"/>
                  <a:pt x="4941882" y="650081"/>
                </a:cubicBezTo>
                <a:cubicBezTo>
                  <a:pt x="4934121" y="656549"/>
                  <a:pt x="4928672" y="665640"/>
                  <a:pt x="4920451" y="671512"/>
                </a:cubicBezTo>
                <a:cubicBezTo>
                  <a:pt x="4911785" y="677702"/>
                  <a:pt x="4900542" y="679610"/>
                  <a:pt x="4891876" y="685800"/>
                </a:cubicBezTo>
                <a:cubicBezTo>
                  <a:pt x="4883655" y="691672"/>
                  <a:pt x="4878205" y="700763"/>
                  <a:pt x="4870444" y="707231"/>
                </a:cubicBezTo>
                <a:cubicBezTo>
                  <a:pt x="4863848" y="712727"/>
                  <a:pt x="4856157" y="716756"/>
                  <a:pt x="4849013" y="721518"/>
                </a:cubicBezTo>
                <a:cubicBezTo>
                  <a:pt x="4822961" y="799674"/>
                  <a:pt x="4864508" y="681299"/>
                  <a:pt x="4827582" y="764381"/>
                </a:cubicBezTo>
                <a:cubicBezTo>
                  <a:pt x="4821465" y="778143"/>
                  <a:pt x="4816946" y="792632"/>
                  <a:pt x="4813294" y="807243"/>
                </a:cubicBezTo>
                <a:cubicBezTo>
                  <a:pt x="4810913" y="816768"/>
                  <a:pt x="4808076" y="826191"/>
                  <a:pt x="4806151" y="835818"/>
                </a:cubicBezTo>
                <a:cubicBezTo>
                  <a:pt x="4803310" y="850021"/>
                  <a:pt x="4802520" y="864629"/>
                  <a:pt x="4799007" y="878681"/>
                </a:cubicBezTo>
                <a:cubicBezTo>
                  <a:pt x="4795354" y="893292"/>
                  <a:pt x="4789481" y="907256"/>
                  <a:pt x="4784719" y="921543"/>
                </a:cubicBezTo>
                <a:lnTo>
                  <a:pt x="4777576" y="942975"/>
                </a:lnTo>
                <a:cubicBezTo>
                  <a:pt x="4775195" y="950119"/>
                  <a:pt x="4772258" y="957101"/>
                  <a:pt x="4770432" y="964406"/>
                </a:cubicBezTo>
                <a:cubicBezTo>
                  <a:pt x="4748085" y="1053789"/>
                  <a:pt x="4776652" y="942632"/>
                  <a:pt x="4756144" y="1014412"/>
                </a:cubicBezTo>
                <a:cubicBezTo>
                  <a:pt x="4753447" y="1023852"/>
                  <a:pt x="4752869" y="1033963"/>
                  <a:pt x="4749001" y="1042987"/>
                </a:cubicBezTo>
                <a:cubicBezTo>
                  <a:pt x="4745619" y="1050879"/>
                  <a:pt x="4739476" y="1057274"/>
                  <a:pt x="4734713" y="1064418"/>
                </a:cubicBezTo>
                <a:cubicBezTo>
                  <a:pt x="4714996" y="1123572"/>
                  <a:pt x="4728780" y="1094750"/>
                  <a:pt x="4691851" y="1150143"/>
                </a:cubicBezTo>
                <a:lnTo>
                  <a:pt x="4677563" y="1171575"/>
                </a:lnTo>
                <a:cubicBezTo>
                  <a:pt x="4672801" y="1178719"/>
                  <a:pt x="4669347" y="1186935"/>
                  <a:pt x="4663276" y="1193006"/>
                </a:cubicBezTo>
                <a:cubicBezTo>
                  <a:pt x="4646607" y="1209675"/>
                  <a:pt x="4626345" y="1223398"/>
                  <a:pt x="4613269" y="1243012"/>
                </a:cubicBezTo>
                <a:lnTo>
                  <a:pt x="4584694" y="1285875"/>
                </a:lnTo>
                <a:cubicBezTo>
                  <a:pt x="4572141" y="1323538"/>
                  <a:pt x="4585848" y="1293062"/>
                  <a:pt x="4556119" y="1328737"/>
                </a:cubicBezTo>
                <a:cubicBezTo>
                  <a:pt x="4550623" y="1335333"/>
                  <a:pt x="4547903" y="1344097"/>
                  <a:pt x="4541832" y="1350168"/>
                </a:cubicBezTo>
                <a:cubicBezTo>
                  <a:pt x="4529308" y="1362692"/>
                  <a:pt x="4515238" y="1366952"/>
                  <a:pt x="4498969" y="1371600"/>
                </a:cubicBezTo>
                <a:cubicBezTo>
                  <a:pt x="4489529" y="1374297"/>
                  <a:pt x="4479919" y="1376362"/>
                  <a:pt x="4470394" y="1378743"/>
                </a:cubicBezTo>
                <a:cubicBezTo>
                  <a:pt x="4346104" y="1372825"/>
                  <a:pt x="4335102" y="1366085"/>
                  <a:pt x="4227507" y="1378743"/>
                </a:cubicBezTo>
                <a:cubicBezTo>
                  <a:pt x="4197436" y="1382281"/>
                  <a:pt x="4193753" y="1391013"/>
                  <a:pt x="4163213" y="1400175"/>
                </a:cubicBezTo>
                <a:cubicBezTo>
                  <a:pt x="4151583" y="1403664"/>
                  <a:pt x="4139325" y="1404588"/>
                  <a:pt x="4127494" y="1407318"/>
                </a:cubicBezTo>
                <a:cubicBezTo>
                  <a:pt x="4108361" y="1411733"/>
                  <a:pt x="4089394" y="1416843"/>
                  <a:pt x="4070344" y="1421606"/>
                </a:cubicBezTo>
                <a:cubicBezTo>
                  <a:pt x="4060819" y="1423987"/>
                  <a:pt x="4050551" y="1424359"/>
                  <a:pt x="4041769" y="1428750"/>
                </a:cubicBezTo>
                <a:cubicBezTo>
                  <a:pt x="3974768" y="1462249"/>
                  <a:pt x="4058590" y="1422023"/>
                  <a:pt x="3970332" y="1457325"/>
                </a:cubicBezTo>
                <a:cubicBezTo>
                  <a:pt x="3951468" y="1464870"/>
                  <a:pt x="3932775" y="1473158"/>
                  <a:pt x="3913182" y="1478756"/>
                </a:cubicBezTo>
                <a:cubicBezTo>
                  <a:pt x="3903742" y="1481453"/>
                  <a:pt x="3894047" y="1483203"/>
                  <a:pt x="3884607" y="1485900"/>
                </a:cubicBezTo>
                <a:cubicBezTo>
                  <a:pt x="3877367" y="1487969"/>
                  <a:pt x="3870669" y="1492294"/>
                  <a:pt x="3863176" y="1493043"/>
                </a:cubicBezTo>
                <a:cubicBezTo>
                  <a:pt x="3822826" y="1497078"/>
                  <a:pt x="3782213" y="1497806"/>
                  <a:pt x="3741732" y="1500187"/>
                </a:cubicBezTo>
                <a:lnTo>
                  <a:pt x="3091651" y="1493043"/>
                </a:lnTo>
                <a:cubicBezTo>
                  <a:pt x="3032682" y="1491961"/>
                  <a:pt x="2953649" y="1486053"/>
                  <a:pt x="2891626" y="1478756"/>
                </a:cubicBezTo>
                <a:cubicBezTo>
                  <a:pt x="2874903" y="1476789"/>
                  <a:pt x="2858394" y="1473071"/>
                  <a:pt x="2841619" y="1471612"/>
                </a:cubicBezTo>
                <a:cubicBezTo>
                  <a:pt x="2444086" y="1437043"/>
                  <a:pt x="2927886" y="1484523"/>
                  <a:pt x="2655882" y="1457325"/>
                </a:cubicBezTo>
                <a:cubicBezTo>
                  <a:pt x="2608257" y="1459706"/>
                  <a:pt x="2560352" y="1458787"/>
                  <a:pt x="2513007" y="1464468"/>
                </a:cubicBezTo>
                <a:cubicBezTo>
                  <a:pt x="2470153" y="1469610"/>
                  <a:pt x="2487398" y="1479901"/>
                  <a:pt x="2455857" y="1493043"/>
                </a:cubicBezTo>
                <a:cubicBezTo>
                  <a:pt x="2435004" y="1501732"/>
                  <a:pt x="2412994" y="1507331"/>
                  <a:pt x="2391563" y="1514475"/>
                </a:cubicBezTo>
                <a:cubicBezTo>
                  <a:pt x="2384419" y="1516856"/>
                  <a:pt x="2377437" y="1519792"/>
                  <a:pt x="2370132" y="1521618"/>
                </a:cubicBezTo>
                <a:cubicBezTo>
                  <a:pt x="2360607" y="1523999"/>
                  <a:pt x="2350750" y="1525315"/>
                  <a:pt x="2341557" y="1528762"/>
                </a:cubicBezTo>
                <a:cubicBezTo>
                  <a:pt x="2331586" y="1532501"/>
                  <a:pt x="2323469" y="1541199"/>
                  <a:pt x="2312982" y="1543050"/>
                </a:cubicBezTo>
                <a:cubicBezTo>
                  <a:pt x="2282407" y="1548446"/>
                  <a:pt x="2251069" y="1547812"/>
                  <a:pt x="2220113" y="1550193"/>
                </a:cubicBezTo>
                <a:lnTo>
                  <a:pt x="1862926" y="1543050"/>
                </a:lnTo>
                <a:cubicBezTo>
                  <a:pt x="1765650" y="1539808"/>
                  <a:pt x="1821297" y="1539709"/>
                  <a:pt x="1762913" y="1528762"/>
                </a:cubicBezTo>
                <a:cubicBezTo>
                  <a:pt x="1734440" y="1523423"/>
                  <a:pt x="1677188" y="1514475"/>
                  <a:pt x="1677188" y="1514475"/>
                </a:cubicBezTo>
                <a:cubicBezTo>
                  <a:pt x="1670044" y="1512094"/>
                  <a:pt x="1663062" y="1509157"/>
                  <a:pt x="1655757" y="1507331"/>
                </a:cubicBezTo>
                <a:cubicBezTo>
                  <a:pt x="1627621" y="1500297"/>
                  <a:pt x="1581089" y="1493823"/>
                  <a:pt x="1555744" y="1493043"/>
                </a:cubicBezTo>
                <a:cubicBezTo>
                  <a:pt x="1422436" y="1488941"/>
                  <a:pt x="1289044" y="1488281"/>
                  <a:pt x="1155694" y="1485900"/>
                </a:cubicBezTo>
                <a:cubicBezTo>
                  <a:pt x="1131882" y="1483519"/>
                  <a:pt x="1107862" y="1482690"/>
                  <a:pt x="1084257" y="1478756"/>
                </a:cubicBezTo>
                <a:cubicBezTo>
                  <a:pt x="1064888" y="1475528"/>
                  <a:pt x="1046362" y="1468319"/>
                  <a:pt x="1027107" y="1464468"/>
                </a:cubicBezTo>
                <a:cubicBezTo>
                  <a:pt x="1015201" y="1462087"/>
                  <a:pt x="1003241" y="1459959"/>
                  <a:pt x="991388" y="1457325"/>
                </a:cubicBezTo>
                <a:cubicBezTo>
                  <a:pt x="981804" y="1455195"/>
                  <a:pt x="972440" y="1452107"/>
                  <a:pt x="962813" y="1450181"/>
                </a:cubicBezTo>
                <a:cubicBezTo>
                  <a:pt x="948610" y="1447340"/>
                  <a:pt x="934154" y="1445878"/>
                  <a:pt x="919951" y="1443037"/>
                </a:cubicBezTo>
                <a:cubicBezTo>
                  <a:pt x="910324" y="1441111"/>
                  <a:pt x="901004" y="1437818"/>
                  <a:pt x="891376" y="1435893"/>
                </a:cubicBezTo>
                <a:cubicBezTo>
                  <a:pt x="877173" y="1433052"/>
                  <a:pt x="862676" y="1431785"/>
                  <a:pt x="848513" y="1428750"/>
                </a:cubicBezTo>
                <a:cubicBezTo>
                  <a:pt x="829313" y="1424636"/>
                  <a:pt x="810413" y="1419225"/>
                  <a:pt x="791363" y="1414462"/>
                </a:cubicBezTo>
                <a:cubicBezTo>
                  <a:pt x="781838" y="1412081"/>
                  <a:pt x="772102" y="1410423"/>
                  <a:pt x="762788" y="1407318"/>
                </a:cubicBezTo>
                <a:cubicBezTo>
                  <a:pt x="755644" y="1404937"/>
                  <a:pt x="748741" y="1401652"/>
                  <a:pt x="741357" y="1400175"/>
                </a:cubicBezTo>
                <a:cubicBezTo>
                  <a:pt x="724846" y="1396873"/>
                  <a:pt x="708020" y="1395412"/>
                  <a:pt x="691351" y="1393031"/>
                </a:cubicBezTo>
                <a:cubicBezTo>
                  <a:pt x="626329" y="1371357"/>
                  <a:pt x="729014" y="1404601"/>
                  <a:pt x="634201" y="1378743"/>
                </a:cubicBezTo>
                <a:cubicBezTo>
                  <a:pt x="604270" y="1370580"/>
                  <a:pt x="591446" y="1362092"/>
                  <a:pt x="562763" y="1357312"/>
                </a:cubicBezTo>
                <a:cubicBezTo>
                  <a:pt x="426310" y="1334570"/>
                  <a:pt x="505886" y="1350205"/>
                  <a:pt x="398457" y="1335881"/>
                </a:cubicBezTo>
                <a:cubicBezTo>
                  <a:pt x="325001" y="1326087"/>
                  <a:pt x="383819" y="1332953"/>
                  <a:pt x="327019" y="1321593"/>
                </a:cubicBezTo>
                <a:cubicBezTo>
                  <a:pt x="312816" y="1318752"/>
                  <a:pt x="298444" y="1316831"/>
                  <a:pt x="284157" y="1314450"/>
                </a:cubicBezTo>
                <a:cubicBezTo>
                  <a:pt x="253494" y="1304229"/>
                  <a:pt x="238995" y="1301640"/>
                  <a:pt x="212719" y="1285875"/>
                </a:cubicBezTo>
                <a:cubicBezTo>
                  <a:pt x="197995" y="1277040"/>
                  <a:pt x="184144" y="1266825"/>
                  <a:pt x="169857" y="1257300"/>
                </a:cubicBezTo>
                <a:lnTo>
                  <a:pt x="148426" y="1243012"/>
                </a:lnTo>
                <a:cubicBezTo>
                  <a:pt x="141282" y="1238249"/>
                  <a:pt x="133065" y="1234796"/>
                  <a:pt x="126994" y="1228725"/>
                </a:cubicBezTo>
                <a:cubicBezTo>
                  <a:pt x="119850" y="1221581"/>
                  <a:pt x="112138" y="1214964"/>
                  <a:pt x="105563" y="1207293"/>
                </a:cubicBezTo>
                <a:cubicBezTo>
                  <a:pt x="97815" y="1198253"/>
                  <a:pt x="91052" y="1188406"/>
                  <a:pt x="84132" y="1178718"/>
                </a:cubicBezTo>
                <a:cubicBezTo>
                  <a:pt x="79142" y="1171732"/>
                  <a:pt x="75341" y="1163883"/>
                  <a:pt x="69844" y="1157287"/>
                </a:cubicBezTo>
                <a:cubicBezTo>
                  <a:pt x="63376" y="1149526"/>
                  <a:pt x="55557" y="1143000"/>
                  <a:pt x="48413" y="1135856"/>
                </a:cubicBezTo>
                <a:cubicBezTo>
                  <a:pt x="43651" y="1126331"/>
                  <a:pt x="38081" y="1117169"/>
                  <a:pt x="34126" y="1107281"/>
                </a:cubicBezTo>
                <a:cubicBezTo>
                  <a:pt x="28533" y="1093298"/>
                  <a:pt x="24601" y="1078706"/>
                  <a:pt x="19838" y="1064418"/>
                </a:cubicBezTo>
                <a:cubicBezTo>
                  <a:pt x="17457" y="1057274"/>
                  <a:pt x="14171" y="1050371"/>
                  <a:pt x="12694" y="1042987"/>
                </a:cubicBezTo>
                <a:lnTo>
                  <a:pt x="5551" y="1007268"/>
                </a:lnTo>
                <a:cubicBezTo>
                  <a:pt x="8086" y="961630"/>
                  <a:pt x="0" y="903537"/>
                  <a:pt x="19838" y="857250"/>
                </a:cubicBezTo>
                <a:cubicBezTo>
                  <a:pt x="24033" y="847462"/>
                  <a:pt x="29363" y="838200"/>
                  <a:pt x="34126" y="828675"/>
                </a:cubicBezTo>
                <a:cubicBezTo>
                  <a:pt x="38888" y="809625"/>
                  <a:pt x="45185" y="790894"/>
                  <a:pt x="48413" y="771525"/>
                </a:cubicBezTo>
                <a:cubicBezTo>
                  <a:pt x="58713" y="709725"/>
                  <a:pt x="53760" y="743035"/>
                  <a:pt x="62701" y="671512"/>
                </a:cubicBezTo>
                <a:cubicBezTo>
                  <a:pt x="60320" y="609600"/>
                  <a:pt x="59820" y="547586"/>
                  <a:pt x="55557" y="485775"/>
                </a:cubicBezTo>
                <a:cubicBezTo>
                  <a:pt x="55039" y="478262"/>
                  <a:pt x="48413" y="471873"/>
                  <a:pt x="48413" y="464343"/>
                </a:cubicBezTo>
                <a:cubicBezTo>
                  <a:pt x="48413" y="449565"/>
                  <a:pt x="52654" y="405856"/>
                  <a:pt x="62701" y="385762"/>
                </a:cubicBezTo>
                <a:cubicBezTo>
                  <a:pt x="66541" y="378083"/>
                  <a:pt x="70284" y="369694"/>
                  <a:pt x="76988" y="364331"/>
                </a:cubicBezTo>
                <a:cubicBezTo>
                  <a:pt x="82868" y="359627"/>
                  <a:pt x="91275" y="359568"/>
                  <a:pt x="98419" y="357187"/>
                </a:cubicBezTo>
                <a:cubicBezTo>
                  <a:pt x="139367" y="295768"/>
                  <a:pt x="84844" y="368047"/>
                  <a:pt x="134138" y="328612"/>
                </a:cubicBezTo>
                <a:cubicBezTo>
                  <a:pt x="140842" y="323249"/>
                  <a:pt x="142355" y="313252"/>
                  <a:pt x="148426" y="307181"/>
                </a:cubicBezTo>
                <a:cubicBezTo>
                  <a:pt x="154497" y="301110"/>
                  <a:pt x="162713" y="297656"/>
                  <a:pt x="169857" y="292893"/>
                </a:cubicBezTo>
                <a:cubicBezTo>
                  <a:pt x="177754" y="237616"/>
                  <a:pt x="178191" y="254793"/>
                  <a:pt x="191288" y="235743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667000" y="4038600"/>
            <a:ext cx="3429000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libri"/>
              </a:rPr>
              <a:t> Interconnection Network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1219200" y="2057400"/>
            <a:ext cx="76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22" idx="4"/>
          </p:cNvCxnSpPr>
          <p:nvPr/>
        </p:nvCxnSpPr>
        <p:spPr>
          <a:xfrm rot="16200000" flipH="1">
            <a:off x="1502034" y="2536567"/>
            <a:ext cx="1007268" cy="489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606654" y="20574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3079684" y="2559118"/>
            <a:ext cx="1028698" cy="252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38799" y="2057400"/>
            <a:ext cx="7620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5148264" y="2471735"/>
            <a:ext cx="914403" cy="857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667000" y="1821359"/>
            <a:ext cx="586093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Calibri"/>
              </a:rPr>
              <a:t>…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81200" y="1295400"/>
            <a:ext cx="1569886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063854" y="2514600"/>
            <a:ext cx="838200" cy="369332"/>
            <a:chOff x="7467600" y="3124200"/>
            <a:chExt cx="838200" cy="369332"/>
          </a:xfrm>
        </p:grpSpPr>
        <p:sp>
          <p:nvSpPr>
            <p:cNvPr id="55" name="TextBox 54"/>
            <p:cNvSpPr txBox="1"/>
            <p:nvPr/>
          </p:nvSpPr>
          <p:spPr>
            <a:xfrm>
              <a:off x="7543800" y="3124200"/>
              <a:ext cx="736099" cy="36933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467600" y="320040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5715000" y="2514600"/>
            <a:ext cx="1046581" cy="33855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791200" y="2590800"/>
            <a:ext cx="1219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140555" y="1457980"/>
            <a:ext cx="1741583" cy="58477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  <a:cs typeface="Courier New" pitchFamily="49" charset="0"/>
              </a:rPr>
              <a:t>wait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</a:t>
            </a:r>
            <a:r>
              <a:rPr lang="en-US" sz="1600" dirty="0">
                <a:latin typeface="Calibri"/>
                <a:cs typeface="Courier New" pitchFamily="49" charset="0"/>
              </a:rPr>
              <a:t>== 1);</a:t>
            </a:r>
          </a:p>
          <a:p>
            <a:r>
              <a:rPr lang="en-US" sz="1600" dirty="0">
                <a:latin typeface="Calibri"/>
                <a:cs typeface="Courier New" pitchFamily="49" charset="0"/>
              </a:rPr>
              <a:t>… = </a:t>
            </a:r>
            <a:r>
              <a:rPr lang="en-US" sz="16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028825" y="3048000"/>
            <a:ext cx="1323975" cy="457202"/>
            <a:chOff x="2028825" y="3048000"/>
            <a:chExt cx="1323975" cy="457202"/>
          </a:xfrm>
        </p:grpSpPr>
        <p:sp>
          <p:nvSpPr>
            <p:cNvPr id="63" name="TextBox 62"/>
            <p:cNvSpPr txBox="1"/>
            <p:nvPr/>
          </p:nvSpPr>
          <p:spPr>
            <a:xfrm>
              <a:off x="2438400" y="3048000"/>
              <a:ext cx="82907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400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</p:txBody>
        </p:sp>
        <p:sp>
          <p:nvSpPr>
            <p:cNvPr id="65" name="Freeform 64"/>
            <p:cNvSpPr/>
            <p:nvPr/>
          </p:nvSpPr>
          <p:spPr>
            <a:xfrm>
              <a:off x="2028825" y="3093244"/>
              <a:ext cx="507206" cy="300037"/>
            </a:xfrm>
            <a:custGeom>
              <a:avLst/>
              <a:gdLst>
                <a:gd name="connsiteX0" fmla="*/ 0 w 507206"/>
                <a:gd name="connsiteY0" fmla="*/ 0 h 300037"/>
                <a:gd name="connsiteX1" fmla="*/ 164306 w 507206"/>
                <a:gd name="connsiteY1" fmla="*/ 164306 h 300037"/>
                <a:gd name="connsiteX2" fmla="*/ 507206 w 507206"/>
                <a:gd name="connsiteY2" fmla="*/ 300037 h 300037"/>
                <a:gd name="connsiteX0" fmla="*/ 0 w 507206"/>
                <a:gd name="connsiteY0" fmla="*/ 0 h 300037"/>
                <a:gd name="connsiteX1" fmla="*/ 164306 w 507206"/>
                <a:gd name="connsiteY1" fmla="*/ 164306 h 300037"/>
                <a:gd name="connsiteX2" fmla="*/ 257175 w 507206"/>
                <a:gd name="connsiteY2" fmla="*/ 259556 h 300037"/>
                <a:gd name="connsiteX3" fmla="*/ 507206 w 507206"/>
                <a:gd name="connsiteY3" fmla="*/ 300037 h 300037"/>
                <a:gd name="connsiteX0" fmla="*/ 0 w 507206"/>
                <a:gd name="connsiteY0" fmla="*/ 0 h 300037"/>
                <a:gd name="connsiteX1" fmla="*/ 104775 w 507206"/>
                <a:gd name="connsiteY1" fmla="*/ 183356 h 300037"/>
                <a:gd name="connsiteX2" fmla="*/ 257175 w 507206"/>
                <a:gd name="connsiteY2" fmla="*/ 259556 h 300037"/>
                <a:gd name="connsiteX3" fmla="*/ 507206 w 507206"/>
                <a:gd name="connsiteY3" fmla="*/ 300037 h 300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06" h="300037">
                  <a:moveTo>
                    <a:pt x="0" y="0"/>
                  </a:moveTo>
                  <a:cubicBezTo>
                    <a:pt x="39886" y="57150"/>
                    <a:pt x="20241" y="133350"/>
                    <a:pt x="104775" y="183356"/>
                  </a:cubicBezTo>
                  <a:cubicBezTo>
                    <a:pt x="154781" y="221456"/>
                    <a:pt x="190103" y="240109"/>
                    <a:pt x="257175" y="259556"/>
                  </a:cubicBezTo>
                  <a:cubicBezTo>
                    <a:pt x="324247" y="279003"/>
                    <a:pt x="472678" y="288131"/>
                    <a:pt x="507206" y="300037"/>
                  </a:cubicBezTo>
                </a:path>
              </a:pathLst>
            </a:cu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Connector 67"/>
            <p:cNvCxnSpPr>
              <a:stCxn id="65" idx="3"/>
            </p:cNvCxnSpPr>
            <p:nvPr/>
          </p:nvCxnSpPr>
          <p:spPr>
            <a:xfrm>
              <a:off x="2536031" y="3393281"/>
              <a:ext cx="54769" cy="111919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2552700" y="3390900"/>
              <a:ext cx="152400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2628900" y="3390899"/>
              <a:ext cx="152401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2705100" y="3390900"/>
              <a:ext cx="152400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16200000" flipH="1">
              <a:off x="2781300" y="3390899"/>
              <a:ext cx="152401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2857500" y="3390902"/>
              <a:ext cx="152400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6200000" flipH="1">
              <a:off x="2933700" y="3390901"/>
              <a:ext cx="152401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048000" y="3429000"/>
              <a:ext cx="76200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Freeform 81"/>
            <p:cNvSpPr/>
            <p:nvPr/>
          </p:nvSpPr>
          <p:spPr>
            <a:xfrm>
              <a:off x="3124199" y="3352800"/>
              <a:ext cx="228601" cy="76200"/>
            </a:xfrm>
            <a:custGeom>
              <a:avLst/>
              <a:gdLst>
                <a:gd name="connsiteX0" fmla="*/ 0 w 278606"/>
                <a:gd name="connsiteY0" fmla="*/ 114300 h 114300"/>
                <a:gd name="connsiteX1" fmla="*/ 150019 w 278606"/>
                <a:gd name="connsiteY1" fmla="*/ 78582 h 114300"/>
                <a:gd name="connsiteX2" fmla="*/ 278606 w 278606"/>
                <a:gd name="connsiteY2" fmla="*/ 0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606" h="114300">
                  <a:moveTo>
                    <a:pt x="0" y="114300"/>
                  </a:moveTo>
                  <a:cubicBezTo>
                    <a:pt x="51792" y="105966"/>
                    <a:pt x="103585" y="97632"/>
                    <a:pt x="150019" y="78582"/>
                  </a:cubicBezTo>
                  <a:cubicBezTo>
                    <a:pt x="196453" y="59532"/>
                    <a:pt x="237529" y="29766"/>
                    <a:pt x="278606" y="0"/>
                  </a:cubicBezTo>
                </a:path>
              </a:pathLst>
            </a:custGeom>
            <a:ln w="15875">
              <a:solidFill>
                <a:srgbClr val="FF006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021681" y="3028950"/>
            <a:ext cx="4804492" cy="808434"/>
            <a:chOff x="2021681" y="3028950"/>
            <a:chExt cx="4804492" cy="808434"/>
          </a:xfrm>
        </p:grpSpPr>
        <p:sp>
          <p:nvSpPr>
            <p:cNvPr id="89" name="Freeform 88"/>
            <p:cNvSpPr/>
            <p:nvPr/>
          </p:nvSpPr>
          <p:spPr>
            <a:xfrm>
              <a:off x="2021681" y="3028950"/>
              <a:ext cx="3543300" cy="808434"/>
            </a:xfrm>
            <a:custGeom>
              <a:avLst/>
              <a:gdLst>
                <a:gd name="connsiteX0" fmla="*/ 0 w 3543300"/>
                <a:gd name="connsiteY0" fmla="*/ 71438 h 809625"/>
                <a:gd name="connsiteX1" fmla="*/ 114300 w 3543300"/>
                <a:gd name="connsiteY1" fmla="*/ 400050 h 809625"/>
                <a:gd name="connsiteX2" fmla="*/ 592932 w 3543300"/>
                <a:gd name="connsiteY2" fmla="*/ 714375 h 809625"/>
                <a:gd name="connsiteX3" fmla="*/ 1335882 w 3543300"/>
                <a:gd name="connsiteY3" fmla="*/ 792956 h 809625"/>
                <a:gd name="connsiteX4" fmla="*/ 2714625 w 3543300"/>
                <a:gd name="connsiteY4" fmla="*/ 742950 h 809625"/>
                <a:gd name="connsiteX5" fmla="*/ 3328988 w 3543300"/>
                <a:gd name="connsiteY5" fmla="*/ 392906 h 809625"/>
                <a:gd name="connsiteX6" fmla="*/ 3543300 w 3543300"/>
                <a:gd name="connsiteY6" fmla="*/ 0 h 809625"/>
                <a:gd name="connsiteX0" fmla="*/ 0 w 3543300"/>
                <a:gd name="connsiteY0" fmla="*/ 71438 h 847725"/>
                <a:gd name="connsiteX1" fmla="*/ 114300 w 3543300"/>
                <a:gd name="connsiteY1" fmla="*/ 400050 h 847725"/>
                <a:gd name="connsiteX2" fmla="*/ 592932 w 3543300"/>
                <a:gd name="connsiteY2" fmla="*/ 714375 h 847725"/>
                <a:gd name="connsiteX3" fmla="*/ 1335882 w 3543300"/>
                <a:gd name="connsiteY3" fmla="*/ 792956 h 847725"/>
                <a:gd name="connsiteX4" fmla="*/ 2474119 w 3543300"/>
                <a:gd name="connsiteY4" fmla="*/ 781050 h 847725"/>
                <a:gd name="connsiteX5" fmla="*/ 3328988 w 3543300"/>
                <a:gd name="connsiteY5" fmla="*/ 392906 h 847725"/>
                <a:gd name="connsiteX6" fmla="*/ 3543300 w 3543300"/>
                <a:gd name="connsiteY6" fmla="*/ 0 h 847725"/>
                <a:gd name="connsiteX0" fmla="*/ 0 w 3543300"/>
                <a:gd name="connsiteY0" fmla="*/ 71438 h 847725"/>
                <a:gd name="connsiteX1" fmla="*/ 114300 w 3543300"/>
                <a:gd name="connsiteY1" fmla="*/ 400050 h 847725"/>
                <a:gd name="connsiteX2" fmla="*/ 592932 w 3543300"/>
                <a:gd name="connsiteY2" fmla="*/ 714375 h 847725"/>
                <a:gd name="connsiteX3" fmla="*/ 1335882 w 3543300"/>
                <a:gd name="connsiteY3" fmla="*/ 792956 h 847725"/>
                <a:gd name="connsiteX4" fmla="*/ 2321719 w 3543300"/>
                <a:gd name="connsiteY4" fmla="*/ 781050 h 847725"/>
                <a:gd name="connsiteX5" fmla="*/ 3328988 w 3543300"/>
                <a:gd name="connsiteY5" fmla="*/ 392906 h 847725"/>
                <a:gd name="connsiteX6" fmla="*/ 3543300 w 3543300"/>
                <a:gd name="connsiteY6" fmla="*/ 0 h 847725"/>
                <a:gd name="connsiteX0" fmla="*/ 0 w 3543300"/>
                <a:gd name="connsiteY0" fmla="*/ 71438 h 808434"/>
                <a:gd name="connsiteX1" fmla="*/ 114300 w 3543300"/>
                <a:gd name="connsiteY1" fmla="*/ 400050 h 808434"/>
                <a:gd name="connsiteX2" fmla="*/ 592932 w 3543300"/>
                <a:gd name="connsiteY2" fmla="*/ 714375 h 808434"/>
                <a:gd name="connsiteX3" fmla="*/ 1335882 w 3543300"/>
                <a:gd name="connsiteY3" fmla="*/ 792956 h 808434"/>
                <a:gd name="connsiteX4" fmla="*/ 2321719 w 3543300"/>
                <a:gd name="connsiteY4" fmla="*/ 781050 h 808434"/>
                <a:gd name="connsiteX5" fmla="*/ 2931319 w 3543300"/>
                <a:gd name="connsiteY5" fmla="*/ 628650 h 808434"/>
                <a:gd name="connsiteX6" fmla="*/ 3328988 w 3543300"/>
                <a:gd name="connsiteY6" fmla="*/ 392906 h 808434"/>
                <a:gd name="connsiteX7" fmla="*/ 3543300 w 3543300"/>
                <a:gd name="connsiteY7" fmla="*/ 0 h 808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43300" h="808434">
                  <a:moveTo>
                    <a:pt x="0" y="71438"/>
                  </a:moveTo>
                  <a:cubicBezTo>
                    <a:pt x="7739" y="182166"/>
                    <a:pt x="15478" y="292894"/>
                    <a:pt x="114300" y="400050"/>
                  </a:cubicBezTo>
                  <a:cubicBezTo>
                    <a:pt x="213122" y="507206"/>
                    <a:pt x="389335" y="648891"/>
                    <a:pt x="592932" y="714375"/>
                  </a:cubicBezTo>
                  <a:cubicBezTo>
                    <a:pt x="796529" y="779859"/>
                    <a:pt x="1047751" y="781843"/>
                    <a:pt x="1335882" y="792956"/>
                  </a:cubicBezTo>
                  <a:cubicBezTo>
                    <a:pt x="1624013" y="804069"/>
                    <a:pt x="2055813" y="808434"/>
                    <a:pt x="2321719" y="781050"/>
                  </a:cubicBezTo>
                  <a:cubicBezTo>
                    <a:pt x="2587625" y="753666"/>
                    <a:pt x="2763441" y="693341"/>
                    <a:pt x="2931319" y="628650"/>
                  </a:cubicBezTo>
                  <a:cubicBezTo>
                    <a:pt x="3099197" y="563959"/>
                    <a:pt x="3226991" y="497681"/>
                    <a:pt x="3328988" y="392906"/>
                  </a:cubicBezTo>
                  <a:cubicBezTo>
                    <a:pt x="3430985" y="288131"/>
                    <a:pt x="3505200" y="134540"/>
                    <a:pt x="3543300" y="0"/>
                  </a:cubicBezTo>
                </a:path>
              </a:pathLst>
            </a:custGeom>
            <a:ln w="19050">
              <a:solidFill>
                <a:srgbClr val="0000FF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410200" y="3352800"/>
              <a:ext cx="14159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Ready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6553200" y="2526268"/>
            <a:ext cx="548548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55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build="allAtOnce" animBg="1"/>
      <p:bldP spid="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Caches Complicate Things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7200"/>
          </a:xfrm>
        </p:spPr>
        <p:txBody>
          <a:bodyPr/>
          <a:lstStyle/>
          <a:p>
            <a:r>
              <a:rPr lang="en-US" dirty="0"/>
              <a:t>Multiple copies of the same location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1752601" y="4469607"/>
            <a:ext cx="5562599" cy="1550193"/>
          </a:xfrm>
          <a:custGeom>
            <a:avLst/>
            <a:gdLst>
              <a:gd name="connsiteX0" fmla="*/ 191288 w 4970457"/>
              <a:gd name="connsiteY0" fmla="*/ 235743 h 1550193"/>
              <a:gd name="connsiteX1" fmla="*/ 248438 w 4970457"/>
              <a:gd name="connsiteY1" fmla="*/ 178593 h 1550193"/>
              <a:gd name="connsiteX2" fmla="*/ 305588 w 4970457"/>
              <a:gd name="connsiteY2" fmla="*/ 142875 h 1550193"/>
              <a:gd name="connsiteX3" fmla="*/ 327019 w 4970457"/>
              <a:gd name="connsiteY3" fmla="*/ 121443 h 1550193"/>
              <a:gd name="connsiteX4" fmla="*/ 384169 w 4970457"/>
              <a:gd name="connsiteY4" fmla="*/ 78581 h 1550193"/>
              <a:gd name="connsiteX5" fmla="*/ 427032 w 4970457"/>
              <a:gd name="connsiteY5" fmla="*/ 64293 h 1550193"/>
              <a:gd name="connsiteX6" fmla="*/ 448463 w 4970457"/>
              <a:gd name="connsiteY6" fmla="*/ 57150 h 1550193"/>
              <a:gd name="connsiteX7" fmla="*/ 469894 w 4970457"/>
              <a:gd name="connsiteY7" fmla="*/ 42862 h 1550193"/>
              <a:gd name="connsiteX8" fmla="*/ 512757 w 4970457"/>
              <a:gd name="connsiteY8" fmla="*/ 28575 h 1550193"/>
              <a:gd name="connsiteX9" fmla="*/ 655632 w 4970457"/>
              <a:gd name="connsiteY9" fmla="*/ 35718 h 1550193"/>
              <a:gd name="connsiteX10" fmla="*/ 677063 w 4970457"/>
              <a:gd name="connsiteY10" fmla="*/ 42862 h 1550193"/>
              <a:gd name="connsiteX11" fmla="*/ 705638 w 4970457"/>
              <a:gd name="connsiteY11" fmla="*/ 50006 h 1550193"/>
              <a:gd name="connsiteX12" fmla="*/ 727069 w 4970457"/>
              <a:gd name="connsiteY12" fmla="*/ 57150 h 1550193"/>
              <a:gd name="connsiteX13" fmla="*/ 762788 w 4970457"/>
              <a:gd name="connsiteY13" fmla="*/ 64293 h 1550193"/>
              <a:gd name="connsiteX14" fmla="*/ 784219 w 4970457"/>
              <a:gd name="connsiteY14" fmla="*/ 71437 h 1550193"/>
              <a:gd name="connsiteX15" fmla="*/ 841369 w 4970457"/>
              <a:gd name="connsiteY15" fmla="*/ 78581 h 1550193"/>
              <a:gd name="connsiteX16" fmla="*/ 1298569 w 4970457"/>
              <a:gd name="connsiteY16" fmla="*/ 64293 h 1550193"/>
              <a:gd name="connsiteX17" fmla="*/ 1370007 w 4970457"/>
              <a:gd name="connsiteY17" fmla="*/ 42862 h 1550193"/>
              <a:gd name="connsiteX18" fmla="*/ 1391438 w 4970457"/>
              <a:gd name="connsiteY18" fmla="*/ 35718 h 1550193"/>
              <a:gd name="connsiteX19" fmla="*/ 1448588 w 4970457"/>
              <a:gd name="connsiteY19" fmla="*/ 21431 h 1550193"/>
              <a:gd name="connsiteX20" fmla="*/ 1548601 w 4970457"/>
              <a:gd name="connsiteY20" fmla="*/ 28575 h 1550193"/>
              <a:gd name="connsiteX21" fmla="*/ 1655757 w 4970457"/>
              <a:gd name="connsiteY21" fmla="*/ 42862 h 1550193"/>
              <a:gd name="connsiteX22" fmla="*/ 1727194 w 4970457"/>
              <a:gd name="connsiteY22" fmla="*/ 57150 h 1550193"/>
              <a:gd name="connsiteX23" fmla="*/ 1798632 w 4970457"/>
              <a:gd name="connsiteY23" fmla="*/ 71437 h 1550193"/>
              <a:gd name="connsiteX24" fmla="*/ 1827207 w 4970457"/>
              <a:gd name="connsiteY24" fmla="*/ 78581 h 1550193"/>
              <a:gd name="connsiteX25" fmla="*/ 1848638 w 4970457"/>
              <a:gd name="connsiteY25" fmla="*/ 85725 h 1550193"/>
              <a:gd name="connsiteX26" fmla="*/ 2020088 w 4970457"/>
              <a:gd name="connsiteY26" fmla="*/ 100012 h 1550193"/>
              <a:gd name="connsiteX27" fmla="*/ 2584444 w 4970457"/>
              <a:gd name="connsiteY27" fmla="*/ 92868 h 1550193"/>
              <a:gd name="connsiteX28" fmla="*/ 2613019 w 4970457"/>
              <a:gd name="connsiteY28" fmla="*/ 85725 h 1550193"/>
              <a:gd name="connsiteX29" fmla="*/ 2741607 w 4970457"/>
              <a:gd name="connsiteY29" fmla="*/ 78581 h 1550193"/>
              <a:gd name="connsiteX30" fmla="*/ 2791613 w 4970457"/>
              <a:gd name="connsiteY30" fmla="*/ 64293 h 1550193"/>
              <a:gd name="connsiteX31" fmla="*/ 2834476 w 4970457"/>
              <a:gd name="connsiteY31" fmla="*/ 50006 h 1550193"/>
              <a:gd name="connsiteX32" fmla="*/ 2898769 w 4970457"/>
              <a:gd name="connsiteY32" fmla="*/ 28575 h 1550193"/>
              <a:gd name="connsiteX33" fmla="*/ 2920201 w 4970457"/>
              <a:gd name="connsiteY33" fmla="*/ 21431 h 1550193"/>
              <a:gd name="connsiteX34" fmla="*/ 2941632 w 4970457"/>
              <a:gd name="connsiteY34" fmla="*/ 14287 h 1550193"/>
              <a:gd name="connsiteX35" fmla="*/ 3013069 w 4970457"/>
              <a:gd name="connsiteY35" fmla="*/ 7143 h 1550193"/>
              <a:gd name="connsiteX36" fmla="*/ 3348826 w 4970457"/>
              <a:gd name="connsiteY36" fmla="*/ 0 h 1550193"/>
              <a:gd name="connsiteX37" fmla="*/ 3455982 w 4970457"/>
              <a:gd name="connsiteY37" fmla="*/ 7143 h 1550193"/>
              <a:gd name="connsiteX38" fmla="*/ 3513132 w 4970457"/>
              <a:gd name="connsiteY38" fmla="*/ 14287 h 1550193"/>
              <a:gd name="connsiteX39" fmla="*/ 3763163 w 4970457"/>
              <a:gd name="connsiteY39" fmla="*/ 28575 h 1550193"/>
              <a:gd name="connsiteX40" fmla="*/ 3813169 w 4970457"/>
              <a:gd name="connsiteY40" fmla="*/ 21431 h 1550193"/>
              <a:gd name="connsiteX41" fmla="*/ 3884607 w 4970457"/>
              <a:gd name="connsiteY41" fmla="*/ 14287 h 1550193"/>
              <a:gd name="connsiteX42" fmla="*/ 3948901 w 4970457"/>
              <a:gd name="connsiteY42" fmla="*/ 7143 h 1550193"/>
              <a:gd name="connsiteX43" fmla="*/ 4263226 w 4970457"/>
              <a:gd name="connsiteY43" fmla="*/ 28575 h 1550193"/>
              <a:gd name="connsiteX44" fmla="*/ 4384669 w 4970457"/>
              <a:gd name="connsiteY44" fmla="*/ 42862 h 1550193"/>
              <a:gd name="connsiteX45" fmla="*/ 4448963 w 4970457"/>
              <a:gd name="connsiteY45" fmla="*/ 57150 h 1550193"/>
              <a:gd name="connsiteX46" fmla="*/ 4477538 w 4970457"/>
              <a:gd name="connsiteY46" fmla="*/ 71437 h 1550193"/>
              <a:gd name="connsiteX47" fmla="*/ 4534688 w 4970457"/>
              <a:gd name="connsiteY47" fmla="*/ 92868 h 1550193"/>
              <a:gd name="connsiteX48" fmla="*/ 4613269 w 4970457"/>
              <a:gd name="connsiteY48" fmla="*/ 114300 h 1550193"/>
              <a:gd name="connsiteX49" fmla="*/ 4634701 w 4970457"/>
              <a:gd name="connsiteY49" fmla="*/ 121443 h 1550193"/>
              <a:gd name="connsiteX50" fmla="*/ 4684707 w 4970457"/>
              <a:gd name="connsiteY50" fmla="*/ 157162 h 1550193"/>
              <a:gd name="connsiteX51" fmla="*/ 4706138 w 4970457"/>
              <a:gd name="connsiteY51" fmla="*/ 164306 h 1550193"/>
              <a:gd name="connsiteX52" fmla="*/ 4770432 w 4970457"/>
              <a:gd name="connsiteY52" fmla="*/ 200025 h 1550193"/>
              <a:gd name="connsiteX53" fmla="*/ 4813294 w 4970457"/>
              <a:gd name="connsiteY53" fmla="*/ 242887 h 1550193"/>
              <a:gd name="connsiteX54" fmla="*/ 4841869 w 4970457"/>
              <a:gd name="connsiteY54" fmla="*/ 314325 h 1550193"/>
              <a:gd name="connsiteX55" fmla="*/ 4863301 w 4970457"/>
              <a:gd name="connsiteY55" fmla="*/ 342900 h 1550193"/>
              <a:gd name="connsiteX56" fmla="*/ 4891876 w 4970457"/>
              <a:gd name="connsiteY56" fmla="*/ 392906 h 1550193"/>
              <a:gd name="connsiteX57" fmla="*/ 4906163 w 4970457"/>
              <a:gd name="connsiteY57" fmla="*/ 421481 h 1550193"/>
              <a:gd name="connsiteX58" fmla="*/ 4927594 w 4970457"/>
              <a:gd name="connsiteY58" fmla="*/ 514350 h 1550193"/>
              <a:gd name="connsiteX59" fmla="*/ 4949026 w 4970457"/>
              <a:gd name="connsiteY59" fmla="*/ 542925 h 1550193"/>
              <a:gd name="connsiteX60" fmla="*/ 4963313 w 4970457"/>
              <a:gd name="connsiteY60" fmla="*/ 585787 h 1550193"/>
              <a:gd name="connsiteX61" fmla="*/ 4970457 w 4970457"/>
              <a:gd name="connsiteY61" fmla="*/ 607218 h 1550193"/>
              <a:gd name="connsiteX62" fmla="*/ 4963313 w 4970457"/>
              <a:gd name="connsiteY62" fmla="*/ 635793 h 1550193"/>
              <a:gd name="connsiteX63" fmla="*/ 4941882 w 4970457"/>
              <a:gd name="connsiteY63" fmla="*/ 650081 h 1550193"/>
              <a:gd name="connsiteX64" fmla="*/ 4920451 w 4970457"/>
              <a:gd name="connsiteY64" fmla="*/ 671512 h 1550193"/>
              <a:gd name="connsiteX65" fmla="*/ 4891876 w 4970457"/>
              <a:gd name="connsiteY65" fmla="*/ 685800 h 1550193"/>
              <a:gd name="connsiteX66" fmla="*/ 4870444 w 4970457"/>
              <a:gd name="connsiteY66" fmla="*/ 707231 h 1550193"/>
              <a:gd name="connsiteX67" fmla="*/ 4849013 w 4970457"/>
              <a:gd name="connsiteY67" fmla="*/ 721518 h 1550193"/>
              <a:gd name="connsiteX68" fmla="*/ 4827582 w 4970457"/>
              <a:gd name="connsiteY68" fmla="*/ 764381 h 1550193"/>
              <a:gd name="connsiteX69" fmla="*/ 4813294 w 4970457"/>
              <a:gd name="connsiteY69" fmla="*/ 807243 h 1550193"/>
              <a:gd name="connsiteX70" fmla="*/ 4806151 w 4970457"/>
              <a:gd name="connsiteY70" fmla="*/ 835818 h 1550193"/>
              <a:gd name="connsiteX71" fmla="*/ 4799007 w 4970457"/>
              <a:gd name="connsiteY71" fmla="*/ 878681 h 1550193"/>
              <a:gd name="connsiteX72" fmla="*/ 4784719 w 4970457"/>
              <a:gd name="connsiteY72" fmla="*/ 921543 h 1550193"/>
              <a:gd name="connsiteX73" fmla="*/ 4777576 w 4970457"/>
              <a:gd name="connsiteY73" fmla="*/ 942975 h 1550193"/>
              <a:gd name="connsiteX74" fmla="*/ 4770432 w 4970457"/>
              <a:gd name="connsiteY74" fmla="*/ 964406 h 1550193"/>
              <a:gd name="connsiteX75" fmla="*/ 4756144 w 4970457"/>
              <a:gd name="connsiteY75" fmla="*/ 1014412 h 1550193"/>
              <a:gd name="connsiteX76" fmla="*/ 4749001 w 4970457"/>
              <a:gd name="connsiteY76" fmla="*/ 1042987 h 1550193"/>
              <a:gd name="connsiteX77" fmla="*/ 4734713 w 4970457"/>
              <a:gd name="connsiteY77" fmla="*/ 1064418 h 1550193"/>
              <a:gd name="connsiteX78" fmla="*/ 4691851 w 4970457"/>
              <a:gd name="connsiteY78" fmla="*/ 1150143 h 1550193"/>
              <a:gd name="connsiteX79" fmla="*/ 4677563 w 4970457"/>
              <a:gd name="connsiteY79" fmla="*/ 1171575 h 1550193"/>
              <a:gd name="connsiteX80" fmla="*/ 4663276 w 4970457"/>
              <a:gd name="connsiteY80" fmla="*/ 1193006 h 1550193"/>
              <a:gd name="connsiteX81" fmla="*/ 4613269 w 4970457"/>
              <a:gd name="connsiteY81" fmla="*/ 1243012 h 1550193"/>
              <a:gd name="connsiteX82" fmla="*/ 4584694 w 4970457"/>
              <a:gd name="connsiteY82" fmla="*/ 1285875 h 1550193"/>
              <a:gd name="connsiteX83" fmla="*/ 4556119 w 4970457"/>
              <a:gd name="connsiteY83" fmla="*/ 1328737 h 1550193"/>
              <a:gd name="connsiteX84" fmla="*/ 4541832 w 4970457"/>
              <a:gd name="connsiteY84" fmla="*/ 1350168 h 1550193"/>
              <a:gd name="connsiteX85" fmla="*/ 4498969 w 4970457"/>
              <a:gd name="connsiteY85" fmla="*/ 1371600 h 1550193"/>
              <a:gd name="connsiteX86" fmla="*/ 4470394 w 4970457"/>
              <a:gd name="connsiteY86" fmla="*/ 1378743 h 1550193"/>
              <a:gd name="connsiteX87" fmla="*/ 4227507 w 4970457"/>
              <a:gd name="connsiteY87" fmla="*/ 1378743 h 1550193"/>
              <a:gd name="connsiteX88" fmla="*/ 4163213 w 4970457"/>
              <a:gd name="connsiteY88" fmla="*/ 1400175 h 1550193"/>
              <a:gd name="connsiteX89" fmla="*/ 4127494 w 4970457"/>
              <a:gd name="connsiteY89" fmla="*/ 1407318 h 1550193"/>
              <a:gd name="connsiteX90" fmla="*/ 4070344 w 4970457"/>
              <a:gd name="connsiteY90" fmla="*/ 1421606 h 1550193"/>
              <a:gd name="connsiteX91" fmla="*/ 4041769 w 4970457"/>
              <a:gd name="connsiteY91" fmla="*/ 1428750 h 1550193"/>
              <a:gd name="connsiteX92" fmla="*/ 3970332 w 4970457"/>
              <a:gd name="connsiteY92" fmla="*/ 1457325 h 1550193"/>
              <a:gd name="connsiteX93" fmla="*/ 3913182 w 4970457"/>
              <a:gd name="connsiteY93" fmla="*/ 1478756 h 1550193"/>
              <a:gd name="connsiteX94" fmla="*/ 3884607 w 4970457"/>
              <a:gd name="connsiteY94" fmla="*/ 1485900 h 1550193"/>
              <a:gd name="connsiteX95" fmla="*/ 3863176 w 4970457"/>
              <a:gd name="connsiteY95" fmla="*/ 1493043 h 1550193"/>
              <a:gd name="connsiteX96" fmla="*/ 3741732 w 4970457"/>
              <a:gd name="connsiteY96" fmla="*/ 1500187 h 1550193"/>
              <a:gd name="connsiteX97" fmla="*/ 3091651 w 4970457"/>
              <a:gd name="connsiteY97" fmla="*/ 1493043 h 1550193"/>
              <a:gd name="connsiteX98" fmla="*/ 2891626 w 4970457"/>
              <a:gd name="connsiteY98" fmla="*/ 1478756 h 1550193"/>
              <a:gd name="connsiteX99" fmla="*/ 2841619 w 4970457"/>
              <a:gd name="connsiteY99" fmla="*/ 1471612 h 1550193"/>
              <a:gd name="connsiteX100" fmla="*/ 2655882 w 4970457"/>
              <a:gd name="connsiteY100" fmla="*/ 1457325 h 1550193"/>
              <a:gd name="connsiteX101" fmla="*/ 2513007 w 4970457"/>
              <a:gd name="connsiteY101" fmla="*/ 1464468 h 1550193"/>
              <a:gd name="connsiteX102" fmla="*/ 2455857 w 4970457"/>
              <a:gd name="connsiteY102" fmla="*/ 1493043 h 1550193"/>
              <a:gd name="connsiteX103" fmla="*/ 2391563 w 4970457"/>
              <a:gd name="connsiteY103" fmla="*/ 1514475 h 1550193"/>
              <a:gd name="connsiteX104" fmla="*/ 2370132 w 4970457"/>
              <a:gd name="connsiteY104" fmla="*/ 1521618 h 1550193"/>
              <a:gd name="connsiteX105" fmla="*/ 2341557 w 4970457"/>
              <a:gd name="connsiteY105" fmla="*/ 1528762 h 1550193"/>
              <a:gd name="connsiteX106" fmla="*/ 2312982 w 4970457"/>
              <a:gd name="connsiteY106" fmla="*/ 1543050 h 1550193"/>
              <a:gd name="connsiteX107" fmla="*/ 2220113 w 4970457"/>
              <a:gd name="connsiteY107" fmla="*/ 1550193 h 1550193"/>
              <a:gd name="connsiteX108" fmla="*/ 1862926 w 4970457"/>
              <a:gd name="connsiteY108" fmla="*/ 1543050 h 1550193"/>
              <a:gd name="connsiteX109" fmla="*/ 1762913 w 4970457"/>
              <a:gd name="connsiteY109" fmla="*/ 1528762 h 1550193"/>
              <a:gd name="connsiteX110" fmla="*/ 1677188 w 4970457"/>
              <a:gd name="connsiteY110" fmla="*/ 1514475 h 1550193"/>
              <a:gd name="connsiteX111" fmla="*/ 1655757 w 4970457"/>
              <a:gd name="connsiteY111" fmla="*/ 1507331 h 1550193"/>
              <a:gd name="connsiteX112" fmla="*/ 1555744 w 4970457"/>
              <a:gd name="connsiteY112" fmla="*/ 1493043 h 1550193"/>
              <a:gd name="connsiteX113" fmla="*/ 1155694 w 4970457"/>
              <a:gd name="connsiteY113" fmla="*/ 1485900 h 1550193"/>
              <a:gd name="connsiteX114" fmla="*/ 1084257 w 4970457"/>
              <a:gd name="connsiteY114" fmla="*/ 1478756 h 1550193"/>
              <a:gd name="connsiteX115" fmla="*/ 1027107 w 4970457"/>
              <a:gd name="connsiteY115" fmla="*/ 1464468 h 1550193"/>
              <a:gd name="connsiteX116" fmla="*/ 991388 w 4970457"/>
              <a:gd name="connsiteY116" fmla="*/ 1457325 h 1550193"/>
              <a:gd name="connsiteX117" fmla="*/ 962813 w 4970457"/>
              <a:gd name="connsiteY117" fmla="*/ 1450181 h 1550193"/>
              <a:gd name="connsiteX118" fmla="*/ 919951 w 4970457"/>
              <a:gd name="connsiteY118" fmla="*/ 1443037 h 1550193"/>
              <a:gd name="connsiteX119" fmla="*/ 891376 w 4970457"/>
              <a:gd name="connsiteY119" fmla="*/ 1435893 h 1550193"/>
              <a:gd name="connsiteX120" fmla="*/ 848513 w 4970457"/>
              <a:gd name="connsiteY120" fmla="*/ 1428750 h 1550193"/>
              <a:gd name="connsiteX121" fmla="*/ 791363 w 4970457"/>
              <a:gd name="connsiteY121" fmla="*/ 1414462 h 1550193"/>
              <a:gd name="connsiteX122" fmla="*/ 762788 w 4970457"/>
              <a:gd name="connsiteY122" fmla="*/ 1407318 h 1550193"/>
              <a:gd name="connsiteX123" fmla="*/ 741357 w 4970457"/>
              <a:gd name="connsiteY123" fmla="*/ 1400175 h 1550193"/>
              <a:gd name="connsiteX124" fmla="*/ 691351 w 4970457"/>
              <a:gd name="connsiteY124" fmla="*/ 1393031 h 1550193"/>
              <a:gd name="connsiteX125" fmla="*/ 634201 w 4970457"/>
              <a:gd name="connsiteY125" fmla="*/ 1378743 h 1550193"/>
              <a:gd name="connsiteX126" fmla="*/ 562763 w 4970457"/>
              <a:gd name="connsiteY126" fmla="*/ 1357312 h 1550193"/>
              <a:gd name="connsiteX127" fmla="*/ 398457 w 4970457"/>
              <a:gd name="connsiteY127" fmla="*/ 1335881 h 1550193"/>
              <a:gd name="connsiteX128" fmla="*/ 327019 w 4970457"/>
              <a:gd name="connsiteY128" fmla="*/ 1321593 h 1550193"/>
              <a:gd name="connsiteX129" fmla="*/ 284157 w 4970457"/>
              <a:gd name="connsiteY129" fmla="*/ 1314450 h 1550193"/>
              <a:gd name="connsiteX130" fmla="*/ 212719 w 4970457"/>
              <a:gd name="connsiteY130" fmla="*/ 1285875 h 1550193"/>
              <a:gd name="connsiteX131" fmla="*/ 169857 w 4970457"/>
              <a:gd name="connsiteY131" fmla="*/ 1257300 h 1550193"/>
              <a:gd name="connsiteX132" fmla="*/ 148426 w 4970457"/>
              <a:gd name="connsiteY132" fmla="*/ 1243012 h 1550193"/>
              <a:gd name="connsiteX133" fmla="*/ 126994 w 4970457"/>
              <a:gd name="connsiteY133" fmla="*/ 1228725 h 1550193"/>
              <a:gd name="connsiteX134" fmla="*/ 105563 w 4970457"/>
              <a:gd name="connsiteY134" fmla="*/ 1207293 h 1550193"/>
              <a:gd name="connsiteX135" fmla="*/ 84132 w 4970457"/>
              <a:gd name="connsiteY135" fmla="*/ 1178718 h 1550193"/>
              <a:gd name="connsiteX136" fmla="*/ 69844 w 4970457"/>
              <a:gd name="connsiteY136" fmla="*/ 1157287 h 1550193"/>
              <a:gd name="connsiteX137" fmla="*/ 48413 w 4970457"/>
              <a:gd name="connsiteY137" fmla="*/ 1135856 h 1550193"/>
              <a:gd name="connsiteX138" fmla="*/ 34126 w 4970457"/>
              <a:gd name="connsiteY138" fmla="*/ 1107281 h 1550193"/>
              <a:gd name="connsiteX139" fmla="*/ 19838 w 4970457"/>
              <a:gd name="connsiteY139" fmla="*/ 1064418 h 1550193"/>
              <a:gd name="connsiteX140" fmla="*/ 12694 w 4970457"/>
              <a:gd name="connsiteY140" fmla="*/ 1042987 h 1550193"/>
              <a:gd name="connsiteX141" fmla="*/ 5551 w 4970457"/>
              <a:gd name="connsiteY141" fmla="*/ 1007268 h 1550193"/>
              <a:gd name="connsiteX142" fmla="*/ 19838 w 4970457"/>
              <a:gd name="connsiteY142" fmla="*/ 857250 h 1550193"/>
              <a:gd name="connsiteX143" fmla="*/ 34126 w 4970457"/>
              <a:gd name="connsiteY143" fmla="*/ 828675 h 1550193"/>
              <a:gd name="connsiteX144" fmla="*/ 48413 w 4970457"/>
              <a:gd name="connsiteY144" fmla="*/ 771525 h 1550193"/>
              <a:gd name="connsiteX145" fmla="*/ 62701 w 4970457"/>
              <a:gd name="connsiteY145" fmla="*/ 671512 h 1550193"/>
              <a:gd name="connsiteX146" fmla="*/ 55557 w 4970457"/>
              <a:gd name="connsiteY146" fmla="*/ 485775 h 1550193"/>
              <a:gd name="connsiteX147" fmla="*/ 48413 w 4970457"/>
              <a:gd name="connsiteY147" fmla="*/ 464343 h 1550193"/>
              <a:gd name="connsiteX148" fmla="*/ 62701 w 4970457"/>
              <a:gd name="connsiteY148" fmla="*/ 385762 h 1550193"/>
              <a:gd name="connsiteX149" fmla="*/ 76988 w 4970457"/>
              <a:gd name="connsiteY149" fmla="*/ 364331 h 1550193"/>
              <a:gd name="connsiteX150" fmla="*/ 98419 w 4970457"/>
              <a:gd name="connsiteY150" fmla="*/ 357187 h 1550193"/>
              <a:gd name="connsiteX151" fmla="*/ 134138 w 4970457"/>
              <a:gd name="connsiteY151" fmla="*/ 328612 h 1550193"/>
              <a:gd name="connsiteX152" fmla="*/ 148426 w 4970457"/>
              <a:gd name="connsiteY152" fmla="*/ 307181 h 1550193"/>
              <a:gd name="connsiteX153" fmla="*/ 169857 w 4970457"/>
              <a:gd name="connsiteY153" fmla="*/ 292893 h 1550193"/>
              <a:gd name="connsiteX154" fmla="*/ 191288 w 4970457"/>
              <a:gd name="connsiteY154" fmla="*/ 235743 h 1550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4970457" h="1550193">
                <a:moveTo>
                  <a:pt x="191288" y="235743"/>
                </a:moveTo>
                <a:cubicBezTo>
                  <a:pt x="204385" y="216693"/>
                  <a:pt x="225592" y="192871"/>
                  <a:pt x="248438" y="178593"/>
                </a:cubicBezTo>
                <a:cubicBezTo>
                  <a:pt x="267488" y="166687"/>
                  <a:pt x="289704" y="158760"/>
                  <a:pt x="305588" y="142875"/>
                </a:cubicBezTo>
                <a:cubicBezTo>
                  <a:pt x="312732" y="135731"/>
                  <a:pt x="319200" y="127841"/>
                  <a:pt x="327019" y="121443"/>
                </a:cubicBezTo>
                <a:cubicBezTo>
                  <a:pt x="345449" y="106364"/>
                  <a:pt x="361579" y="86111"/>
                  <a:pt x="384169" y="78581"/>
                </a:cubicBezTo>
                <a:lnTo>
                  <a:pt x="427032" y="64293"/>
                </a:lnTo>
                <a:lnTo>
                  <a:pt x="448463" y="57150"/>
                </a:lnTo>
                <a:cubicBezTo>
                  <a:pt x="455607" y="52387"/>
                  <a:pt x="462048" y="46349"/>
                  <a:pt x="469894" y="42862"/>
                </a:cubicBezTo>
                <a:cubicBezTo>
                  <a:pt x="483656" y="36745"/>
                  <a:pt x="512757" y="28575"/>
                  <a:pt x="512757" y="28575"/>
                </a:cubicBezTo>
                <a:cubicBezTo>
                  <a:pt x="560382" y="30956"/>
                  <a:pt x="608127" y="31587"/>
                  <a:pt x="655632" y="35718"/>
                </a:cubicBezTo>
                <a:cubicBezTo>
                  <a:pt x="663134" y="36370"/>
                  <a:pt x="669823" y="40793"/>
                  <a:pt x="677063" y="42862"/>
                </a:cubicBezTo>
                <a:cubicBezTo>
                  <a:pt x="686503" y="45559"/>
                  <a:pt x="696198" y="47309"/>
                  <a:pt x="705638" y="50006"/>
                </a:cubicBezTo>
                <a:cubicBezTo>
                  <a:pt x="712878" y="52075"/>
                  <a:pt x="719764" y="55324"/>
                  <a:pt x="727069" y="57150"/>
                </a:cubicBezTo>
                <a:cubicBezTo>
                  <a:pt x="738849" y="60095"/>
                  <a:pt x="751008" y="61348"/>
                  <a:pt x="762788" y="64293"/>
                </a:cubicBezTo>
                <a:cubicBezTo>
                  <a:pt x="770093" y="66119"/>
                  <a:pt x="776810" y="70090"/>
                  <a:pt x="784219" y="71437"/>
                </a:cubicBezTo>
                <a:cubicBezTo>
                  <a:pt x="803108" y="74871"/>
                  <a:pt x="822319" y="76200"/>
                  <a:pt x="841369" y="78581"/>
                </a:cubicBezTo>
                <a:cubicBezTo>
                  <a:pt x="993769" y="73818"/>
                  <a:pt x="1153918" y="112508"/>
                  <a:pt x="1298569" y="64293"/>
                </a:cubicBezTo>
                <a:cubicBezTo>
                  <a:pt x="1400461" y="30330"/>
                  <a:pt x="1294411" y="64462"/>
                  <a:pt x="1370007" y="42862"/>
                </a:cubicBezTo>
                <a:cubicBezTo>
                  <a:pt x="1377247" y="40793"/>
                  <a:pt x="1384173" y="37699"/>
                  <a:pt x="1391438" y="35718"/>
                </a:cubicBezTo>
                <a:cubicBezTo>
                  <a:pt x="1410382" y="30551"/>
                  <a:pt x="1448588" y="21431"/>
                  <a:pt x="1448588" y="21431"/>
                </a:cubicBezTo>
                <a:lnTo>
                  <a:pt x="1548601" y="28575"/>
                </a:lnTo>
                <a:cubicBezTo>
                  <a:pt x="1562134" y="29805"/>
                  <a:pt x="1639654" y="40020"/>
                  <a:pt x="1655757" y="42862"/>
                </a:cubicBezTo>
                <a:cubicBezTo>
                  <a:pt x="1679671" y="47082"/>
                  <a:pt x="1703382" y="52388"/>
                  <a:pt x="1727194" y="57150"/>
                </a:cubicBezTo>
                <a:cubicBezTo>
                  <a:pt x="1727221" y="57155"/>
                  <a:pt x="1798605" y="71430"/>
                  <a:pt x="1798632" y="71437"/>
                </a:cubicBezTo>
                <a:cubicBezTo>
                  <a:pt x="1808157" y="73818"/>
                  <a:pt x="1817767" y="75884"/>
                  <a:pt x="1827207" y="78581"/>
                </a:cubicBezTo>
                <a:cubicBezTo>
                  <a:pt x="1834447" y="80650"/>
                  <a:pt x="1841195" y="84580"/>
                  <a:pt x="1848638" y="85725"/>
                </a:cubicBezTo>
                <a:cubicBezTo>
                  <a:pt x="1884918" y="91306"/>
                  <a:pt x="1991752" y="97988"/>
                  <a:pt x="2020088" y="100012"/>
                </a:cubicBezTo>
                <a:lnTo>
                  <a:pt x="2584444" y="92868"/>
                </a:lnTo>
                <a:cubicBezTo>
                  <a:pt x="2594259" y="92631"/>
                  <a:pt x="2603241" y="86614"/>
                  <a:pt x="2613019" y="85725"/>
                </a:cubicBezTo>
                <a:cubicBezTo>
                  <a:pt x="2655771" y="81839"/>
                  <a:pt x="2698744" y="80962"/>
                  <a:pt x="2741607" y="78581"/>
                </a:cubicBezTo>
                <a:cubicBezTo>
                  <a:pt x="2813592" y="54585"/>
                  <a:pt x="2701962" y="91188"/>
                  <a:pt x="2791613" y="64293"/>
                </a:cubicBezTo>
                <a:cubicBezTo>
                  <a:pt x="2806038" y="59965"/>
                  <a:pt x="2820188" y="54768"/>
                  <a:pt x="2834476" y="50006"/>
                </a:cubicBezTo>
                <a:lnTo>
                  <a:pt x="2898769" y="28575"/>
                </a:lnTo>
                <a:lnTo>
                  <a:pt x="2920201" y="21431"/>
                </a:lnTo>
                <a:cubicBezTo>
                  <a:pt x="2927345" y="19050"/>
                  <a:pt x="2934139" y="15036"/>
                  <a:pt x="2941632" y="14287"/>
                </a:cubicBezTo>
                <a:cubicBezTo>
                  <a:pt x="2965444" y="11906"/>
                  <a:pt x="2989153" y="7982"/>
                  <a:pt x="3013069" y="7143"/>
                </a:cubicBezTo>
                <a:cubicBezTo>
                  <a:pt x="3124944" y="3218"/>
                  <a:pt x="3236907" y="2381"/>
                  <a:pt x="3348826" y="0"/>
                </a:cubicBezTo>
                <a:cubicBezTo>
                  <a:pt x="3384545" y="2381"/>
                  <a:pt x="3420319" y="4042"/>
                  <a:pt x="3455982" y="7143"/>
                </a:cubicBezTo>
                <a:cubicBezTo>
                  <a:pt x="3475108" y="8806"/>
                  <a:pt x="3494006" y="12624"/>
                  <a:pt x="3513132" y="14287"/>
                </a:cubicBezTo>
                <a:cubicBezTo>
                  <a:pt x="3582915" y="20355"/>
                  <a:pt x="3697695" y="25301"/>
                  <a:pt x="3763163" y="28575"/>
                </a:cubicBezTo>
                <a:cubicBezTo>
                  <a:pt x="3779832" y="26194"/>
                  <a:pt x="3796446" y="23398"/>
                  <a:pt x="3813169" y="21431"/>
                </a:cubicBezTo>
                <a:cubicBezTo>
                  <a:pt x="3836937" y="18635"/>
                  <a:pt x="3860807" y="16792"/>
                  <a:pt x="3884607" y="14287"/>
                </a:cubicBezTo>
                <a:lnTo>
                  <a:pt x="3948901" y="7143"/>
                </a:lnTo>
                <a:cubicBezTo>
                  <a:pt x="4111026" y="14192"/>
                  <a:pt x="4106618" y="11176"/>
                  <a:pt x="4263226" y="28575"/>
                </a:cubicBezTo>
                <a:lnTo>
                  <a:pt x="4384669" y="42862"/>
                </a:lnTo>
                <a:cubicBezTo>
                  <a:pt x="4392345" y="44043"/>
                  <a:pt x="4439069" y="53440"/>
                  <a:pt x="4448963" y="57150"/>
                </a:cubicBezTo>
                <a:cubicBezTo>
                  <a:pt x="4458934" y="60889"/>
                  <a:pt x="4467807" y="67112"/>
                  <a:pt x="4477538" y="71437"/>
                </a:cubicBezTo>
                <a:cubicBezTo>
                  <a:pt x="4485976" y="75187"/>
                  <a:pt x="4521216" y="89500"/>
                  <a:pt x="4534688" y="92868"/>
                </a:cubicBezTo>
                <a:cubicBezTo>
                  <a:pt x="4615468" y="113062"/>
                  <a:pt x="4521315" y="83649"/>
                  <a:pt x="4613269" y="114300"/>
                </a:cubicBezTo>
                <a:cubicBezTo>
                  <a:pt x="4620413" y="116681"/>
                  <a:pt x="4627966" y="118075"/>
                  <a:pt x="4634701" y="121443"/>
                </a:cubicBezTo>
                <a:cubicBezTo>
                  <a:pt x="4733371" y="170780"/>
                  <a:pt x="4597821" y="99238"/>
                  <a:pt x="4684707" y="157162"/>
                </a:cubicBezTo>
                <a:cubicBezTo>
                  <a:pt x="4690972" y="161339"/>
                  <a:pt x="4699555" y="160649"/>
                  <a:pt x="4706138" y="164306"/>
                </a:cubicBezTo>
                <a:cubicBezTo>
                  <a:pt x="4779830" y="205246"/>
                  <a:pt x="4721939" y="183860"/>
                  <a:pt x="4770432" y="200025"/>
                </a:cubicBezTo>
                <a:cubicBezTo>
                  <a:pt x="4784719" y="214312"/>
                  <a:pt x="4806904" y="223719"/>
                  <a:pt x="4813294" y="242887"/>
                </a:cubicBezTo>
                <a:cubicBezTo>
                  <a:pt x="4822453" y="270364"/>
                  <a:pt x="4826855" y="290302"/>
                  <a:pt x="4841869" y="314325"/>
                </a:cubicBezTo>
                <a:cubicBezTo>
                  <a:pt x="4848179" y="324422"/>
                  <a:pt x="4856157" y="333375"/>
                  <a:pt x="4863301" y="342900"/>
                </a:cubicBezTo>
                <a:cubicBezTo>
                  <a:pt x="4877335" y="385005"/>
                  <a:pt x="4860983" y="343478"/>
                  <a:pt x="4891876" y="392906"/>
                </a:cubicBezTo>
                <a:cubicBezTo>
                  <a:pt x="4897520" y="401936"/>
                  <a:pt x="4901401" y="411956"/>
                  <a:pt x="4906163" y="421481"/>
                </a:cubicBezTo>
                <a:cubicBezTo>
                  <a:pt x="4908987" y="441249"/>
                  <a:pt x="4913752" y="495894"/>
                  <a:pt x="4927594" y="514350"/>
                </a:cubicBezTo>
                <a:lnTo>
                  <a:pt x="4949026" y="542925"/>
                </a:lnTo>
                <a:lnTo>
                  <a:pt x="4963313" y="585787"/>
                </a:lnTo>
                <a:lnTo>
                  <a:pt x="4970457" y="607218"/>
                </a:lnTo>
                <a:cubicBezTo>
                  <a:pt x="4968076" y="616743"/>
                  <a:pt x="4968759" y="627624"/>
                  <a:pt x="4963313" y="635793"/>
                </a:cubicBezTo>
                <a:cubicBezTo>
                  <a:pt x="4958551" y="642937"/>
                  <a:pt x="4948478" y="644584"/>
                  <a:pt x="4941882" y="650081"/>
                </a:cubicBezTo>
                <a:cubicBezTo>
                  <a:pt x="4934121" y="656549"/>
                  <a:pt x="4928672" y="665640"/>
                  <a:pt x="4920451" y="671512"/>
                </a:cubicBezTo>
                <a:cubicBezTo>
                  <a:pt x="4911785" y="677702"/>
                  <a:pt x="4900542" y="679610"/>
                  <a:pt x="4891876" y="685800"/>
                </a:cubicBezTo>
                <a:cubicBezTo>
                  <a:pt x="4883655" y="691672"/>
                  <a:pt x="4878205" y="700763"/>
                  <a:pt x="4870444" y="707231"/>
                </a:cubicBezTo>
                <a:cubicBezTo>
                  <a:pt x="4863848" y="712727"/>
                  <a:pt x="4856157" y="716756"/>
                  <a:pt x="4849013" y="721518"/>
                </a:cubicBezTo>
                <a:cubicBezTo>
                  <a:pt x="4822961" y="799674"/>
                  <a:pt x="4864508" y="681299"/>
                  <a:pt x="4827582" y="764381"/>
                </a:cubicBezTo>
                <a:cubicBezTo>
                  <a:pt x="4821465" y="778143"/>
                  <a:pt x="4816946" y="792632"/>
                  <a:pt x="4813294" y="807243"/>
                </a:cubicBezTo>
                <a:cubicBezTo>
                  <a:pt x="4810913" y="816768"/>
                  <a:pt x="4808076" y="826191"/>
                  <a:pt x="4806151" y="835818"/>
                </a:cubicBezTo>
                <a:cubicBezTo>
                  <a:pt x="4803310" y="850021"/>
                  <a:pt x="4802520" y="864629"/>
                  <a:pt x="4799007" y="878681"/>
                </a:cubicBezTo>
                <a:cubicBezTo>
                  <a:pt x="4795354" y="893292"/>
                  <a:pt x="4789481" y="907256"/>
                  <a:pt x="4784719" y="921543"/>
                </a:cubicBezTo>
                <a:lnTo>
                  <a:pt x="4777576" y="942975"/>
                </a:lnTo>
                <a:cubicBezTo>
                  <a:pt x="4775195" y="950119"/>
                  <a:pt x="4772258" y="957101"/>
                  <a:pt x="4770432" y="964406"/>
                </a:cubicBezTo>
                <a:cubicBezTo>
                  <a:pt x="4748085" y="1053789"/>
                  <a:pt x="4776652" y="942632"/>
                  <a:pt x="4756144" y="1014412"/>
                </a:cubicBezTo>
                <a:cubicBezTo>
                  <a:pt x="4753447" y="1023852"/>
                  <a:pt x="4752869" y="1033963"/>
                  <a:pt x="4749001" y="1042987"/>
                </a:cubicBezTo>
                <a:cubicBezTo>
                  <a:pt x="4745619" y="1050879"/>
                  <a:pt x="4739476" y="1057274"/>
                  <a:pt x="4734713" y="1064418"/>
                </a:cubicBezTo>
                <a:cubicBezTo>
                  <a:pt x="4714996" y="1123572"/>
                  <a:pt x="4728780" y="1094750"/>
                  <a:pt x="4691851" y="1150143"/>
                </a:cubicBezTo>
                <a:lnTo>
                  <a:pt x="4677563" y="1171575"/>
                </a:lnTo>
                <a:cubicBezTo>
                  <a:pt x="4672801" y="1178719"/>
                  <a:pt x="4669347" y="1186935"/>
                  <a:pt x="4663276" y="1193006"/>
                </a:cubicBezTo>
                <a:cubicBezTo>
                  <a:pt x="4646607" y="1209675"/>
                  <a:pt x="4626345" y="1223398"/>
                  <a:pt x="4613269" y="1243012"/>
                </a:cubicBezTo>
                <a:lnTo>
                  <a:pt x="4584694" y="1285875"/>
                </a:lnTo>
                <a:cubicBezTo>
                  <a:pt x="4572141" y="1323538"/>
                  <a:pt x="4585848" y="1293062"/>
                  <a:pt x="4556119" y="1328737"/>
                </a:cubicBezTo>
                <a:cubicBezTo>
                  <a:pt x="4550623" y="1335333"/>
                  <a:pt x="4547903" y="1344097"/>
                  <a:pt x="4541832" y="1350168"/>
                </a:cubicBezTo>
                <a:cubicBezTo>
                  <a:pt x="4529308" y="1362692"/>
                  <a:pt x="4515238" y="1366952"/>
                  <a:pt x="4498969" y="1371600"/>
                </a:cubicBezTo>
                <a:cubicBezTo>
                  <a:pt x="4489529" y="1374297"/>
                  <a:pt x="4479919" y="1376362"/>
                  <a:pt x="4470394" y="1378743"/>
                </a:cubicBezTo>
                <a:cubicBezTo>
                  <a:pt x="4346104" y="1372825"/>
                  <a:pt x="4335102" y="1366085"/>
                  <a:pt x="4227507" y="1378743"/>
                </a:cubicBezTo>
                <a:cubicBezTo>
                  <a:pt x="4197436" y="1382281"/>
                  <a:pt x="4193753" y="1391013"/>
                  <a:pt x="4163213" y="1400175"/>
                </a:cubicBezTo>
                <a:cubicBezTo>
                  <a:pt x="4151583" y="1403664"/>
                  <a:pt x="4139325" y="1404588"/>
                  <a:pt x="4127494" y="1407318"/>
                </a:cubicBezTo>
                <a:cubicBezTo>
                  <a:pt x="4108361" y="1411733"/>
                  <a:pt x="4089394" y="1416843"/>
                  <a:pt x="4070344" y="1421606"/>
                </a:cubicBezTo>
                <a:cubicBezTo>
                  <a:pt x="4060819" y="1423987"/>
                  <a:pt x="4050551" y="1424359"/>
                  <a:pt x="4041769" y="1428750"/>
                </a:cubicBezTo>
                <a:cubicBezTo>
                  <a:pt x="3974768" y="1462249"/>
                  <a:pt x="4058590" y="1422023"/>
                  <a:pt x="3970332" y="1457325"/>
                </a:cubicBezTo>
                <a:cubicBezTo>
                  <a:pt x="3951468" y="1464870"/>
                  <a:pt x="3932775" y="1473158"/>
                  <a:pt x="3913182" y="1478756"/>
                </a:cubicBezTo>
                <a:cubicBezTo>
                  <a:pt x="3903742" y="1481453"/>
                  <a:pt x="3894047" y="1483203"/>
                  <a:pt x="3884607" y="1485900"/>
                </a:cubicBezTo>
                <a:cubicBezTo>
                  <a:pt x="3877367" y="1487969"/>
                  <a:pt x="3870669" y="1492294"/>
                  <a:pt x="3863176" y="1493043"/>
                </a:cubicBezTo>
                <a:cubicBezTo>
                  <a:pt x="3822826" y="1497078"/>
                  <a:pt x="3782213" y="1497806"/>
                  <a:pt x="3741732" y="1500187"/>
                </a:cubicBezTo>
                <a:lnTo>
                  <a:pt x="3091651" y="1493043"/>
                </a:lnTo>
                <a:cubicBezTo>
                  <a:pt x="3032682" y="1491961"/>
                  <a:pt x="2953649" y="1486053"/>
                  <a:pt x="2891626" y="1478756"/>
                </a:cubicBezTo>
                <a:cubicBezTo>
                  <a:pt x="2874903" y="1476789"/>
                  <a:pt x="2858394" y="1473071"/>
                  <a:pt x="2841619" y="1471612"/>
                </a:cubicBezTo>
                <a:cubicBezTo>
                  <a:pt x="2444086" y="1437043"/>
                  <a:pt x="2927886" y="1484523"/>
                  <a:pt x="2655882" y="1457325"/>
                </a:cubicBezTo>
                <a:cubicBezTo>
                  <a:pt x="2608257" y="1459706"/>
                  <a:pt x="2560352" y="1458787"/>
                  <a:pt x="2513007" y="1464468"/>
                </a:cubicBezTo>
                <a:cubicBezTo>
                  <a:pt x="2470153" y="1469610"/>
                  <a:pt x="2487398" y="1479901"/>
                  <a:pt x="2455857" y="1493043"/>
                </a:cubicBezTo>
                <a:cubicBezTo>
                  <a:pt x="2435004" y="1501732"/>
                  <a:pt x="2412994" y="1507331"/>
                  <a:pt x="2391563" y="1514475"/>
                </a:cubicBezTo>
                <a:cubicBezTo>
                  <a:pt x="2384419" y="1516856"/>
                  <a:pt x="2377437" y="1519792"/>
                  <a:pt x="2370132" y="1521618"/>
                </a:cubicBezTo>
                <a:cubicBezTo>
                  <a:pt x="2360607" y="1523999"/>
                  <a:pt x="2350750" y="1525315"/>
                  <a:pt x="2341557" y="1528762"/>
                </a:cubicBezTo>
                <a:cubicBezTo>
                  <a:pt x="2331586" y="1532501"/>
                  <a:pt x="2323469" y="1541199"/>
                  <a:pt x="2312982" y="1543050"/>
                </a:cubicBezTo>
                <a:cubicBezTo>
                  <a:pt x="2282407" y="1548446"/>
                  <a:pt x="2251069" y="1547812"/>
                  <a:pt x="2220113" y="1550193"/>
                </a:cubicBezTo>
                <a:lnTo>
                  <a:pt x="1862926" y="1543050"/>
                </a:lnTo>
                <a:cubicBezTo>
                  <a:pt x="1765650" y="1539808"/>
                  <a:pt x="1821297" y="1539709"/>
                  <a:pt x="1762913" y="1528762"/>
                </a:cubicBezTo>
                <a:cubicBezTo>
                  <a:pt x="1734440" y="1523423"/>
                  <a:pt x="1677188" y="1514475"/>
                  <a:pt x="1677188" y="1514475"/>
                </a:cubicBezTo>
                <a:cubicBezTo>
                  <a:pt x="1670044" y="1512094"/>
                  <a:pt x="1663062" y="1509157"/>
                  <a:pt x="1655757" y="1507331"/>
                </a:cubicBezTo>
                <a:cubicBezTo>
                  <a:pt x="1627621" y="1500297"/>
                  <a:pt x="1581089" y="1493823"/>
                  <a:pt x="1555744" y="1493043"/>
                </a:cubicBezTo>
                <a:cubicBezTo>
                  <a:pt x="1422436" y="1488941"/>
                  <a:pt x="1289044" y="1488281"/>
                  <a:pt x="1155694" y="1485900"/>
                </a:cubicBezTo>
                <a:cubicBezTo>
                  <a:pt x="1131882" y="1483519"/>
                  <a:pt x="1107862" y="1482690"/>
                  <a:pt x="1084257" y="1478756"/>
                </a:cubicBezTo>
                <a:cubicBezTo>
                  <a:pt x="1064888" y="1475528"/>
                  <a:pt x="1046362" y="1468319"/>
                  <a:pt x="1027107" y="1464468"/>
                </a:cubicBezTo>
                <a:cubicBezTo>
                  <a:pt x="1015201" y="1462087"/>
                  <a:pt x="1003241" y="1459959"/>
                  <a:pt x="991388" y="1457325"/>
                </a:cubicBezTo>
                <a:cubicBezTo>
                  <a:pt x="981804" y="1455195"/>
                  <a:pt x="972440" y="1452107"/>
                  <a:pt x="962813" y="1450181"/>
                </a:cubicBezTo>
                <a:cubicBezTo>
                  <a:pt x="948610" y="1447340"/>
                  <a:pt x="934154" y="1445878"/>
                  <a:pt x="919951" y="1443037"/>
                </a:cubicBezTo>
                <a:cubicBezTo>
                  <a:pt x="910324" y="1441111"/>
                  <a:pt x="901004" y="1437818"/>
                  <a:pt x="891376" y="1435893"/>
                </a:cubicBezTo>
                <a:cubicBezTo>
                  <a:pt x="877173" y="1433052"/>
                  <a:pt x="862676" y="1431785"/>
                  <a:pt x="848513" y="1428750"/>
                </a:cubicBezTo>
                <a:cubicBezTo>
                  <a:pt x="829313" y="1424636"/>
                  <a:pt x="810413" y="1419225"/>
                  <a:pt x="791363" y="1414462"/>
                </a:cubicBezTo>
                <a:cubicBezTo>
                  <a:pt x="781838" y="1412081"/>
                  <a:pt x="772102" y="1410423"/>
                  <a:pt x="762788" y="1407318"/>
                </a:cubicBezTo>
                <a:cubicBezTo>
                  <a:pt x="755644" y="1404937"/>
                  <a:pt x="748741" y="1401652"/>
                  <a:pt x="741357" y="1400175"/>
                </a:cubicBezTo>
                <a:cubicBezTo>
                  <a:pt x="724846" y="1396873"/>
                  <a:pt x="708020" y="1395412"/>
                  <a:pt x="691351" y="1393031"/>
                </a:cubicBezTo>
                <a:cubicBezTo>
                  <a:pt x="626329" y="1371357"/>
                  <a:pt x="729014" y="1404601"/>
                  <a:pt x="634201" y="1378743"/>
                </a:cubicBezTo>
                <a:cubicBezTo>
                  <a:pt x="604270" y="1370580"/>
                  <a:pt x="591446" y="1362092"/>
                  <a:pt x="562763" y="1357312"/>
                </a:cubicBezTo>
                <a:cubicBezTo>
                  <a:pt x="426310" y="1334570"/>
                  <a:pt x="505886" y="1350205"/>
                  <a:pt x="398457" y="1335881"/>
                </a:cubicBezTo>
                <a:cubicBezTo>
                  <a:pt x="325001" y="1326087"/>
                  <a:pt x="383819" y="1332953"/>
                  <a:pt x="327019" y="1321593"/>
                </a:cubicBezTo>
                <a:cubicBezTo>
                  <a:pt x="312816" y="1318752"/>
                  <a:pt x="298444" y="1316831"/>
                  <a:pt x="284157" y="1314450"/>
                </a:cubicBezTo>
                <a:cubicBezTo>
                  <a:pt x="253494" y="1304229"/>
                  <a:pt x="238995" y="1301640"/>
                  <a:pt x="212719" y="1285875"/>
                </a:cubicBezTo>
                <a:cubicBezTo>
                  <a:pt x="197995" y="1277040"/>
                  <a:pt x="184144" y="1266825"/>
                  <a:pt x="169857" y="1257300"/>
                </a:cubicBezTo>
                <a:lnTo>
                  <a:pt x="148426" y="1243012"/>
                </a:lnTo>
                <a:cubicBezTo>
                  <a:pt x="141282" y="1238249"/>
                  <a:pt x="133065" y="1234796"/>
                  <a:pt x="126994" y="1228725"/>
                </a:cubicBezTo>
                <a:cubicBezTo>
                  <a:pt x="119850" y="1221581"/>
                  <a:pt x="112138" y="1214964"/>
                  <a:pt x="105563" y="1207293"/>
                </a:cubicBezTo>
                <a:cubicBezTo>
                  <a:pt x="97815" y="1198253"/>
                  <a:pt x="91052" y="1188406"/>
                  <a:pt x="84132" y="1178718"/>
                </a:cubicBezTo>
                <a:cubicBezTo>
                  <a:pt x="79142" y="1171732"/>
                  <a:pt x="75341" y="1163883"/>
                  <a:pt x="69844" y="1157287"/>
                </a:cubicBezTo>
                <a:cubicBezTo>
                  <a:pt x="63376" y="1149526"/>
                  <a:pt x="55557" y="1143000"/>
                  <a:pt x="48413" y="1135856"/>
                </a:cubicBezTo>
                <a:cubicBezTo>
                  <a:pt x="43651" y="1126331"/>
                  <a:pt x="38081" y="1117169"/>
                  <a:pt x="34126" y="1107281"/>
                </a:cubicBezTo>
                <a:cubicBezTo>
                  <a:pt x="28533" y="1093298"/>
                  <a:pt x="24601" y="1078706"/>
                  <a:pt x="19838" y="1064418"/>
                </a:cubicBezTo>
                <a:cubicBezTo>
                  <a:pt x="17457" y="1057274"/>
                  <a:pt x="14171" y="1050371"/>
                  <a:pt x="12694" y="1042987"/>
                </a:cubicBezTo>
                <a:lnTo>
                  <a:pt x="5551" y="1007268"/>
                </a:lnTo>
                <a:cubicBezTo>
                  <a:pt x="8086" y="961630"/>
                  <a:pt x="0" y="903537"/>
                  <a:pt x="19838" y="857250"/>
                </a:cubicBezTo>
                <a:cubicBezTo>
                  <a:pt x="24033" y="847462"/>
                  <a:pt x="29363" y="838200"/>
                  <a:pt x="34126" y="828675"/>
                </a:cubicBezTo>
                <a:cubicBezTo>
                  <a:pt x="38888" y="809625"/>
                  <a:pt x="45185" y="790894"/>
                  <a:pt x="48413" y="771525"/>
                </a:cubicBezTo>
                <a:cubicBezTo>
                  <a:pt x="58713" y="709725"/>
                  <a:pt x="53760" y="743035"/>
                  <a:pt x="62701" y="671512"/>
                </a:cubicBezTo>
                <a:cubicBezTo>
                  <a:pt x="60320" y="609600"/>
                  <a:pt x="59820" y="547586"/>
                  <a:pt x="55557" y="485775"/>
                </a:cubicBezTo>
                <a:cubicBezTo>
                  <a:pt x="55039" y="478262"/>
                  <a:pt x="48413" y="471873"/>
                  <a:pt x="48413" y="464343"/>
                </a:cubicBezTo>
                <a:cubicBezTo>
                  <a:pt x="48413" y="449565"/>
                  <a:pt x="52654" y="405856"/>
                  <a:pt x="62701" y="385762"/>
                </a:cubicBezTo>
                <a:cubicBezTo>
                  <a:pt x="66541" y="378083"/>
                  <a:pt x="70284" y="369694"/>
                  <a:pt x="76988" y="364331"/>
                </a:cubicBezTo>
                <a:cubicBezTo>
                  <a:pt x="82868" y="359627"/>
                  <a:pt x="91275" y="359568"/>
                  <a:pt x="98419" y="357187"/>
                </a:cubicBezTo>
                <a:cubicBezTo>
                  <a:pt x="139367" y="295768"/>
                  <a:pt x="84844" y="368047"/>
                  <a:pt x="134138" y="328612"/>
                </a:cubicBezTo>
                <a:cubicBezTo>
                  <a:pt x="140842" y="323249"/>
                  <a:pt x="142355" y="313252"/>
                  <a:pt x="148426" y="307181"/>
                </a:cubicBezTo>
                <a:cubicBezTo>
                  <a:pt x="154497" y="301110"/>
                  <a:pt x="162713" y="297656"/>
                  <a:pt x="169857" y="292893"/>
                </a:cubicBezTo>
                <a:cubicBezTo>
                  <a:pt x="177754" y="237616"/>
                  <a:pt x="178191" y="254793"/>
                  <a:pt x="191288" y="235743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819401" y="5605046"/>
            <a:ext cx="3429000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libri"/>
              </a:rPr>
              <a:t> Interconnection Network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89202" y="1447800"/>
            <a:ext cx="101579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62733" y="1548824"/>
            <a:ext cx="1399842" cy="58477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  <a:cs typeface="Courier New" pitchFamily="49" charset="0"/>
              </a:rPr>
              <a:t>wait (</a:t>
            </a:r>
            <a:r>
              <a:rPr lang="en-US" sz="16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alibri"/>
                <a:cs typeface="Courier New" pitchFamily="49" charset="0"/>
              </a:rPr>
              <a:t>== 1);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6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2133600" y="4576762"/>
            <a:ext cx="3724673" cy="985837"/>
            <a:chOff x="2133600" y="4576762"/>
            <a:chExt cx="3724673" cy="985837"/>
          </a:xfrm>
        </p:grpSpPr>
        <p:sp>
          <p:nvSpPr>
            <p:cNvPr id="63" name="TextBox 62"/>
            <p:cNvSpPr txBox="1"/>
            <p:nvPr/>
          </p:nvSpPr>
          <p:spPr>
            <a:xfrm>
              <a:off x="5029200" y="5181600"/>
              <a:ext cx="82907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400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2133600" y="4576762"/>
              <a:ext cx="2771774" cy="985837"/>
              <a:chOff x="2181226" y="4576763"/>
              <a:chExt cx="1323975" cy="411958"/>
            </a:xfrm>
          </p:grpSpPr>
          <p:sp>
            <p:nvSpPr>
              <p:cNvPr id="65" name="Freeform 64"/>
              <p:cNvSpPr/>
              <p:nvPr/>
            </p:nvSpPr>
            <p:spPr>
              <a:xfrm>
                <a:off x="2181226" y="4576763"/>
                <a:ext cx="507206" cy="300037"/>
              </a:xfrm>
              <a:custGeom>
                <a:avLst/>
                <a:gdLst>
                  <a:gd name="connsiteX0" fmla="*/ 0 w 507206"/>
                  <a:gd name="connsiteY0" fmla="*/ 0 h 300037"/>
                  <a:gd name="connsiteX1" fmla="*/ 164306 w 507206"/>
                  <a:gd name="connsiteY1" fmla="*/ 164306 h 300037"/>
                  <a:gd name="connsiteX2" fmla="*/ 507206 w 507206"/>
                  <a:gd name="connsiteY2" fmla="*/ 300037 h 300037"/>
                  <a:gd name="connsiteX0" fmla="*/ 0 w 507206"/>
                  <a:gd name="connsiteY0" fmla="*/ 0 h 300037"/>
                  <a:gd name="connsiteX1" fmla="*/ 164306 w 507206"/>
                  <a:gd name="connsiteY1" fmla="*/ 164306 h 300037"/>
                  <a:gd name="connsiteX2" fmla="*/ 257175 w 507206"/>
                  <a:gd name="connsiteY2" fmla="*/ 259556 h 300037"/>
                  <a:gd name="connsiteX3" fmla="*/ 507206 w 507206"/>
                  <a:gd name="connsiteY3" fmla="*/ 300037 h 300037"/>
                  <a:gd name="connsiteX0" fmla="*/ 0 w 507206"/>
                  <a:gd name="connsiteY0" fmla="*/ 0 h 300037"/>
                  <a:gd name="connsiteX1" fmla="*/ 104775 w 507206"/>
                  <a:gd name="connsiteY1" fmla="*/ 183356 h 300037"/>
                  <a:gd name="connsiteX2" fmla="*/ 257175 w 507206"/>
                  <a:gd name="connsiteY2" fmla="*/ 259556 h 300037"/>
                  <a:gd name="connsiteX3" fmla="*/ 507206 w 507206"/>
                  <a:gd name="connsiteY3" fmla="*/ 300037 h 300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07206" h="300037">
                    <a:moveTo>
                      <a:pt x="0" y="0"/>
                    </a:moveTo>
                    <a:cubicBezTo>
                      <a:pt x="39886" y="57150"/>
                      <a:pt x="20241" y="133350"/>
                      <a:pt x="104775" y="183356"/>
                    </a:cubicBezTo>
                    <a:cubicBezTo>
                      <a:pt x="154781" y="221456"/>
                      <a:pt x="190103" y="240109"/>
                      <a:pt x="257175" y="259556"/>
                    </a:cubicBezTo>
                    <a:cubicBezTo>
                      <a:pt x="324247" y="279003"/>
                      <a:pt x="472678" y="288131"/>
                      <a:pt x="507206" y="300037"/>
                    </a:cubicBezTo>
                  </a:path>
                </a:pathLst>
              </a:cu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8" name="Straight Connector 67"/>
              <p:cNvCxnSpPr>
                <a:stCxn id="65" idx="3"/>
              </p:cNvCxnSpPr>
              <p:nvPr/>
            </p:nvCxnSpPr>
            <p:spPr>
              <a:xfrm>
                <a:off x="2688432" y="4876800"/>
                <a:ext cx="54769" cy="111919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705101" y="4874419"/>
                <a:ext cx="152400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2781301" y="4874418"/>
                <a:ext cx="152401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2857501" y="4874419"/>
                <a:ext cx="152400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2933701" y="4874418"/>
                <a:ext cx="152401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5400000" flipH="1" flipV="1">
                <a:off x="3009901" y="4874421"/>
                <a:ext cx="152400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6200000" flipH="1">
                <a:off x="3086101" y="4874420"/>
                <a:ext cx="152401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5400000" flipH="1" flipV="1">
                <a:off x="3200401" y="4912519"/>
                <a:ext cx="76200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Freeform 81"/>
              <p:cNvSpPr/>
              <p:nvPr/>
            </p:nvSpPr>
            <p:spPr>
              <a:xfrm>
                <a:off x="3276600" y="4836319"/>
                <a:ext cx="228601" cy="76200"/>
              </a:xfrm>
              <a:custGeom>
                <a:avLst/>
                <a:gdLst>
                  <a:gd name="connsiteX0" fmla="*/ 0 w 278606"/>
                  <a:gd name="connsiteY0" fmla="*/ 114300 h 114300"/>
                  <a:gd name="connsiteX1" fmla="*/ 150019 w 278606"/>
                  <a:gd name="connsiteY1" fmla="*/ 78582 h 114300"/>
                  <a:gd name="connsiteX2" fmla="*/ 278606 w 278606"/>
                  <a:gd name="connsiteY2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8606" h="114300">
                    <a:moveTo>
                      <a:pt x="0" y="114300"/>
                    </a:moveTo>
                    <a:cubicBezTo>
                      <a:pt x="51792" y="105966"/>
                      <a:pt x="103585" y="97632"/>
                      <a:pt x="150019" y="78582"/>
                    </a:cubicBezTo>
                    <a:cubicBezTo>
                      <a:pt x="196453" y="59532"/>
                      <a:pt x="237529" y="29766"/>
                      <a:pt x="278606" y="0"/>
                    </a:cubicBezTo>
                  </a:path>
                </a:pathLst>
              </a:custGeom>
              <a:ln w="15875">
                <a:solidFill>
                  <a:srgbClr val="FF0066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2" name="Group 111"/>
          <p:cNvGrpSpPr/>
          <p:nvPr/>
        </p:nvGrpSpPr>
        <p:grpSpPr>
          <a:xfrm>
            <a:off x="3276600" y="4512469"/>
            <a:ext cx="3726543" cy="474285"/>
            <a:chOff x="3276600" y="4512469"/>
            <a:chExt cx="3726543" cy="474285"/>
          </a:xfrm>
        </p:grpSpPr>
        <p:sp>
          <p:nvSpPr>
            <p:cNvPr id="89" name="Freeform 88"/>
            <p:cNvSpPr/>
            <p:nvPr/>
          </p:nvSpPr>
          <p:spPr>
            <a:xfrm>
              <a:off x="3276600" y="4512469"/>
              <a:ext cx="2897834" cy="364331"/>
            </a:xfrm>
            <a:custGeom>
              <a:avLst/>
              <a:gdLst>
                <a:gd name="connsiteX0" fmla="*/ 0 w 3543300"/>
                <a:gd name="connsiteY0" fmla="*/ 71438 h 809625"/>
                <a:gd name="connsiteX1" fmla="*/ 114300 w 3543300"/>
                <a:gd name="connsiteY1" fmla="*/ 400050 h 809625"/>
                <a:gd name="connsiteX2" fmla="*/ 592932 w 3543300"/>
                <a:gd name="connsiteY2" fmla="*/ 714375 h 809625"/>
                <a:gd name="connsiteX3" fmla="*/ 1335882 w 3543300"/>
                <a:gd name="connsiteY3" fmla="*/ 792956 h 809625"/>
                <a:gd name="connsiteX4" fmla="*/ 2714625 w 3543300"/>
                <a:gd name="connsiteY4" fmla="*/ 742950 h 809625"/>
                <a:gd name="connsiteX5" fmla="*/ 3328988 w 3543300"/>
                <a:gd name="connsiteY5" fmla="*/ 392906 h 809625"/>
                <a:gd name="connsiteX6" fmla="*/ 3543300 w 3543300"/>
                <a:gd name="connsiteY6" fmla="*/ 0 h 809625"/>
                <a:gd name="connsiteX0" fmla="*/ 0 w 3543300"/>
                <a:gd name="connsiteY0" fmla="*/ 71438 h 847725"/>
                <a:gd name="connsiteX1" fmla="*/ 114300 w 3543300"/>
                <a:gd name="connsiteY1" fmla="*/ 400050 h 847725"/>
                <a:gd name="connsiteX2" fmla="*/ 592932 w 3543300"/>
                <a:gd name="connsiteY2" fmla="*/ 714375 h 847725"/>
                <a:gd name="connsiteX3" fmla="*/ 1335882 w 3543300"/>
                <a:gd name="connsiteY3" fmla="*/ 792956 h 847725"/>
                <a:gd name="connsiteX4" fmla="*/ 2474119 w 3543300"/>
                <a:gd name="connsiteY4" fmla="*/ 781050 h 847725"/>
                <a:gd name="connsiteX5" fmla="*/ 3328988 w 3543300"/>
                <a:gd name="connsiteY5" fmla="*/ 392906 h 847725"/>
                <a:gd name="connsiteX6" fmla="*/ 3543300 w 3543300"/>
                <a:gd name="connsiteY6" fmla="*/ 0 h 847725"/>
                <a:gd name="connsiteX0" fmla="*/ 0 w 3543300"/>
                <a:gd name="connsiteY0" fmla="*/ 71438 h 847725"/>
                <a:gd name="connsiteX1" fmla="*/ 114300 w 3543300"/>
                <a:gd name="connsiteY1" fmla="*/ 400050 h 847725"/>
                <a:gd name="connsiteX2" fmla="*/ 592932 w 3543300"/>
                <a:gd name="connsiteY2" fmla="*/ 714375 h 847725"/>
                <a:gd name="connsiteX3" fmla="*/ 1335882 w 3543300"/>
                <a:gd name="connsiteY3" fmla="*/ 792956 h 847725"/>
                <a:gd name="connsiteX4" fmla="*/ 2321719 w 3543300"/>
                <a:gd name="connsiteY4" fmla="*/ 781050 h 847725"/>
                <a:gd name="connsiteX5" fmla="*/ 3328988 w 3543300"/>
                <a:gd name="connsiteY5" fmla="*/ 392906 h 847725"/>
                <a:gd name="connsiteX6" fmla="*/ 3543300 w 3543300"/>
                <a:gd name="connsiteY6" fmla="*/ 0 h 847725"/>
                <a:gd name="connsiteX0" fmla="*/ 0 w 3543300"/>
                <a:gd name="connsiteY0" fmla="*/ 71438 h 808434"/>
                <a:gd name="connsiteX1" fmla="*/ 114300 w 3543300"/>
                <a:gd name="connsiteY1" fmla="*/ 400050 h 808434"/>
                <a:gd name="connsiteX2" fmla="*/ 592932 w 3543300"/>
                <a:gd name="connsiteY2" fmla="*/ 714375 h 808434"/>
                <a:gd name="connsiteX3" fmla="*/ 1335882 w 3543300"/>
                <a:gd name="connsiteY3" fmla="*/ 792956 h 808434"/>
                <a:gd name="connsiteX4" fmla="*/ 2321719 w 3543300"/>
                <a:gd name="connsiteY4" fmla="*/ 781050 h 808434"/>
                <a:gd name="connsiteX5" fmla="*/ 2931319 w 3543300"/>
                <a:gd name="connsiteY5" fmla="*/ 628650 h 808434"/>
                <a:gd name="connsiteX6" fmla="*/ 3328988 w 3543300"/>
                <a:gd name="connsiteY6" fmla="*/ 392906 h 808434"/>
                <a:gd name="connsiteX7" fmla="*/ 3543300 w 3543300"/>
                <a:gd name="connsiteY7" fmla="*/ 0 h 808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43300" h="808434">
                  <a:moveTo>
                    <a:pt x="0" y="71438"/>
                  </a:moveTo>
                  <a:cubicBezTo>
                    <a:pt x="7739" y="182166"/>
                    <a:pt x="15478" y="292894"/>
                    <a:pt x="114300" y="400050"/>
                  </a:cubicBezTo>
                  <a:cubicBezTo>
                    <a:pt x="213122" y="507206"/>
                    <a:pt x="389335" y="648891"/>
                    <a:pt x="592932" y="714375"/>
                  </a:cubicBezTo>
                  <a:cubicBezTo>
                    <a:pt x="796529" y="779859"/>
                    <a:pt x="1047751" y="781843"/>
                    <a:pt x="1335882" y="792956"/>
                  </a:cubicBezTo>
                  <a:cubicBezTo>
                    <a:pt x="1624013" y="804069"/>
                    <a:pt x="2055813" y="808434"/>
                    <a:pt x="2321719" y="781050"/>
                  </a:cubicBezTo>
                  <a:cubicBezTo>
                    <a:pt x="2587625" y="753666"/>
                    <a:pt x="2763441" y="693341"/>
                    <a:pt x="2931319" y="628650"/>
                  </a:cubicBezTo>
                  <a:cubicBezTo>
                    <a:pt x="3099197" y="563959"/>
                    <a:pt x="3226991" y="497681"/>
                    <a:pt x="3328988" y="392906"/>
                  </a:cubicBezTo>
                  <a:cubicBezTo>
                    <a:pt x="3430985" y="288131"/>
                    <a:pt x="3505200" y="134540"/>
                    <a:pt x="3543300" y="0"/>
                  </a:cubicBezTo>
                </a:path>
              </a:pathLst>
            </a:custGeom>
            <a:ln w="19050">
              <a:solidFill>
                <a:srgbClr val="0000FF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943600" y="4648200"/>
              <a:ext cx="10595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85801" y="2526268"/>
            <a:ext cx="1295400" cy="1946196"/>
            <a:chOff x="685801" y="2526268"/>
            <a:chExt cx="1295400" cy="1946196"/>
          </a:xfrm>
        </p:grpSpPr>
        <p:sp>
          <p:nvSpPr>
            <p:cNvPr id="8" name="TextBox 7"/>
            <p:cNvSpPr txBox="1"/>
            <p:nvPr/>
          </p:nvSpPr>
          <p:spPr>
            <a:xfrm>
              <a:off x="782828" y="2526268"/>
              <a:ext cx="11013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5801" y="4103132"/>
              <a:ext cx="1295400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 Memory</a:t>
              </a:r>
            </a:p>
          </p:txBody>
        </p:sp>
        <p:cxnSp>
          <p:nvCxnSpPr>
            <p:cNvPr id="10" name="Straight Connector 9"/>
            <p:cNvCxnSpPr>
              <a:stCxn id="16" idx="2"/>
              <a:endCxn id="9" idx="0"/>
            </p:cNvCxnSpPr>
            <p:nvPr/>
          </p:nvCxnSpPr>
          <p:spPr>
            <a:xfrm>
              <a:off x="1333501" y="3913900"/>
              <a:ext cx="0" cy="1892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85801" y="2962870"/>
              <a:ext cx="1295400" cy="95103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Cache</a:t>
              </a:r>
            </a:p>
            <a:p>
              <a:pPr>
                <a:lnSpc>
                  <a:spcPct val="110000"/>
                </a:lnSpc>
              </a:pPr>
              <a:r>
                <a:rPr lang="en-US" b="1" dirty="0">
                  <a:latin typeface="Courier New"/>
                  <a:cs typeface="Courier New"/>
                </a:rPr>
                <a:t> </a:t>
              </a:r>
              <a:r>
                <a:rPr lang="en-US" b="1" dirty="0">
                  <a:solidFill>
                    <a:srgbClr val="FF0066"/>
                  </a:solidFill>
                  <a:latin typeface="Courier New"/>
                  <a:cs typeface="Courier New"/>
                </a:rPr>
                <a:t>A</a:t>
              </a:r>
              <a:r>
                <a:rPr lang="en-US" b="1" dirty="0">
                  <a:latin typeface="Courier New"/>
                  <a:cs typeface="Courier New"/>
                </a:rPr>
                <a:t>:0</a:t>
              </a:r>
            </a:p>
            <a:p>
              <a:pPr algn="ctr"/>
              <a:endParaRPr lang="en-US" dirty="0">
                <a:latin typeface="Calibri"/>
              </a:endParaRPr>
            </a:p>
          </p:txBody>
        </p:sp>
        <p:cxnSp>
          <p:nvCxnSpPr>
            <p:cNvPr id="38" name="Straight Connector 37"/>
            <p:cNvCxnSpPr>
              <a:stCxn id="8" idx="2"/>
              <a:endCxn id="16" idx="0"/>
            </p:cNvCxnSpPr>
            <p:nvPr/>
          </p:nvCxnSpPr>
          <p:spPr>
            <a:xfrm>
              <a:off x="1333501" y="2895600"/>
              <a:ext cx="0" cy="6727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3657600" y="2514600"/>
            <a:ext cx="1295400" cy="1946196"/>
            <a:chOff x="685801" y="2526268"/>
            <a:chExt cx="1295400" cy="1946196"/>
          </a:xfrm>
        </p:grpSpPr>
        <p:sp>
          <p:nvSpPr>
            <p:cNvPr id="71" name="TextBox 70"/>
            <p:cNvSpPr txBox="1"/>
            <p:nvPr/>
          </p:nvSpPr>
          <p:spPr>
            <a:xfrm>
              <a:off x="782828" y="2526268"/>
              <a:ext cx="11013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85801" y="4103132"/>
              <a:ext cx="1295400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 Memory</a:t>
              </a:r>
            </a:p>
          </p:txBody>
        </p:sp>
        <p:cxnSp>
          <p:nvCxnSpPr>
            <p:cNvPr id="74" name="Straight Connector 73"/>
            <p:cNvCxnSpPr>
              <a:stCxn id="75" idx="2"/>
              <a:endCxn id="73" idx="0"/>
            </p:cNvCxnSpPr>
            <p:nvPr/>
          </p:nvCxnSpPr>
          <p:spPr>
            <a:xfrm>
              <a:off x="1333501" y="3913900"/>
              <a:ext cx="0" cy="1892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685801" y="2962870"/>
              <a:ext cx="1295400" cy="95103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Cache</a:t>
              </a:r>
            </a:p>
            <a:p>
              <a:pPr>
                <a:lnSpc>
                  <a:spcPct val="110000"/>
                </a:lnSpc>
              </a:pPr>
              <a:r>
                <a:rPr lang="en-US" b="1" dirty="0">
                  <a:latin typeface="Courier New"/>
                  <a:cs typeface="Courier New"/>
                </a:rPr>
                <a:t> </a:t>
              </a:r>
              <a:r>
                <a:rPr lang="en-US" b="1" dirty="0">
                  <a:solidFill>
                    <a:srgbClr val="FF0066"/>
                  </a:solidFill>
                  <a:latin typeface="Courier New"/>
                  <a:cs typeface="Courier New"/>
                </a:rPr>
                <a:t>A</a:t>
              </a:r>
              <a:r>
                <a:rPr lang="en-US" b="1" dirty="0">
                  <a:latin typeface="Courier New"/>
                  <a:cs typeface="Courier New"/>
                </a:rPr>
                <a:t>:0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Courier New"/>
                  <a:cs typeface="Courier New"/>
                </a:rPr>
                <a:t> </a:t>
              </a:r>
              <a:r>
                <a:rPr lang="en-US" b="1" dirty="0">
                  <a:solidFill>
                    <a:srgbClr val="0000FF"/>
                  </a:solidFill>
                  <a:latin typeface="Courier New"/>
                  <a:cs typeface="Courier New"/>
                </a:rPr>
                <a:t>B</a:t>
              </a:r>
              <a:r>
                <a:rPr lang="en-US" b="1" dirty="0">
                  <a:latin typeface="Courier New"/>
                  <a:cs typeface="Courier New"/>
                </a:rPr>
                <a:t>:0</a:t>
              </a:r>
            </a:p>
          </p:txBody>
        </p:sp>
        <p:cxnSp>
          <p:nvCxnSpPr>
            <p:cNvPr id="81" name="Straight Connector 80"/>
            <p:cNvCxnSpPr>
              <a:stCxn id="71" idx="2"/>
              <a:endCxn id="75" idx="0"/>
            </p:cNvCxnSpPr>
            <p:nvPr/>
          </p:nvCxnSpPr>
          <p:spPr>
            <a:xfrm>
              <a:off x="1333501" y="2895600"/>
              <a:ext cx="0" cy="6727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6553200" y="2514600"/>
            <a:ext cx="1295400" cy="1946196"/>
            <a:chOff x="685801" y="2526268"/>
            <a:chExt cx="1295400" cy="1946196"/>
          </a:xfrm>
        </p:grpSpPr>
        <p:sp>
          <p:nvSpPr>
            <p:cNvPr id="84" name="TextBox 83"/>
            <p:cNvSpPr txBox="1"/>
            <p:nvPr/>
          </p:nvSpPr>
          <p:spPr>
            <a:xfrm>
              <a:off x="782828" y="2526268"/>
              <a:ext cx="11013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85801" y="4103132"/>
              <a:ext cx="1295400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 Memory</a:t>
              </a:r>
            </a:p>
          </p:txBody>
        </p:sp>
        <p:cxnSp>
          <p:nvCxnSpPr>
            <p:cNvPr id="86" name="Straight Connector 85"/>
            <p:cNvCxnSpPr>
              <a:stCxn id="87" idx="2"/>
              <a:endCxn id="85" idx="0"/>
            </p:cNvCxnSpPr>
            <p:nvPr/>
          </p:nvCxnSpPr>
          <p:spPr>
            <a:xfrm>
              <a:off x="1333501" y="3913900"/>
              <a:ext cx="0" cy="1892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685801" y="2962870"/>
              <a:ext cx="1295400" cy="95103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Cache</a:t>
              </a:r>
            </a:p>
            <a:p>
              <a:pPr>
                <a:lnSpc>
                  <a:spcPct val="110000"/>
                </a:lnSpc>
              </a:pPr>
              <a:r>
                <a:rPr lang="en-US" b="1" dirty="0">
                  <a:latin typeface="Courier New"/>
                  <a:cs typeface="Courier New"/>
                </a:rPr>
                <a:t> </a:t>
              </a:r>
              <a:r>
                <a:rPr lang="en-US" b="1" dirty="0">
                  <a:solidFill>
                    <a:srgbClr val="FF0066"/>
                  </a:solidFill>
                  <a:latin typeface="Courier New"/>
                  <a:cs typeface="Courier New"/>
                </a:rPr>
                <a:t>A</a:t>
              </a:r>
              <a:r>
                <a:rPr lang="en-US" b="1" dirty="0">
                  <a:latin typeface="Courier New"/>
                  <a:cs typeface="Courier New"/>
                </a:rPr>
                <a:t>:</a:t>
              </a:r>
              <a:r>
                <a:rPr lang="en-US" b="1" dirty="0">
                  <a:solidFill>
                    <a:srgbClr val="FF0066"/>
                  </a:solidFill>
                  <a:latin typeface="Courier New"/>
                  <a:cs typeface="Courier New"/>
                </a:rPr>
                <a:t>0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Courier New"/>
                  <a:cs typeface="Courier New"/>
                </a:rPr>
                <a:t> </a:t>
              </a:r>
              <a:r>
                <a:rPr lang="en-US" b="1" dirty="0">
                  <a:solidFill>
                    <a:srgbClr val="0000FF"/>
                  </a:solidFill>
                  <a:latin typeface="Courier New"/>
                  <a:cs typeface="Courier New"/>
                </a:rPr>
                <a:t>B</a:t>
              </a:r>
              <a:r>
                <a:rPr lang="en-US" b="1" dirty="0">
                  <a:latin typeface="Courier New"/>
                  <a:cs typeface="Courier New"/>
                </a:rPr>
                <a:t>:0</a:t>
              </a:r>
            </a:p>
          </p:txBody>
        </p:sp>
        <p:cxnSp>
          <p:nvCxnSpPr>
            <p:cNvPr id="92" name="Straight Connector 91"/>
            <p:cNvCxnSpPr>
              <a:stCxn id="84" idx="2"/>
              <a:endCxn id="87" idx="0"/>
            </p:cNvCxnSpPr>
            <p:nvPr/>
          </p:nvCxnSpPr>
          <p:spPr>
            <a:xfrm>
              <a:off x="1333501" y="2895600"/>
              <a:ext cx="0" cy="6727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/>
        </p:nvSpPr>
        <p:spPr>
          <a:xfrm>
            <a:off x="6458333" y="1853624"/>
            <a:ext cx="1399842" cy="58477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  <a:cs typeface="Courier New" pitchFamily="49" charset="0"/>
              </a:rPr>
              <a:t>wait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 </a:t>
            </a:r>
            <a:r>
              <a:rPr lang="en-US" sz="1600" dirty="0">
                <a:latin typeface="Calibri"/>
                <a:cs typeface="Courier New" pitchFamily="49" charset="0"/>
              </a:rPr>
              <a:t>== 1);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16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209800" y="1676400"/>
            <a:ext cx="1219200" cy="0"/>
          </a:xfrm>
          <a:prstGeom prst="straightConnector1">
            <a:avLst/>
          </a:prstGeom>
          <a:ln>
            <a:solidFill>
              <a:srgbClr val="FF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5181600" y="2057400"/>
            <a:ext cx="12192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 rot="10800000">
            <a:off x="1295401" y="3962400"/>
            <a:ext cx="838201" cy="628650"/>
          </a:xfrm>
          <a:prstGeom prst="bentConnector3">
            <a:avLst>
              <a:gd name="adj1" fmla="val 350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/>
          <p:nvPr/>
        </p:nvCxnSpPr>
        <p:spPr>
          <a:xfrm flipV="1">
            <a:off x="3276600" y="3962400"/>
            <a:ext cx="990598" cy="552450"/>
          </a:xfrm>
          <a:prstGeom prst="bentConnector3">
            <a:avLst>
              <a:gd name="adj1" fmla="val 21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/>
          <p:nvPr/>
        </p:nvCxnSpPr>
        <p:spPr>
          <a:xfrm flipV="1">
            <a:off x="6172200" y="3962400"/>
            <a:ext cx="990598" cy="552450"/>
          </a:xfrm>
          <a:prstGeom prst="bentConnector3">
            <a:avLst>
              <a:gd name="adj1" fmla="val 21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/>
          <p:cNvGrpSpPr/>
          <p:nvPr/>
        </p:nvGrpSpPr>
        <p:grpSpPr>
          <a:xfrm>
            <a:off x="2133600" y="4572001"/>
            <a:ext cx="1295400" cy="460176"/>
            <a:chOff x="2133600" y="4572001"/>
            <a:chExt cx="1295400" cy="460176"/>
          </a:xfrm>
        </p:grpSpPr>
        <p:sp>
          <p:nvSpPr>
            <p:cNvPr id="98" name="Freeform 97"/>
            <p:cNvSpPr/>
            <p:nvPr/>
          </p:nvSpPr>
          <p:spPr>
            <a:xfrm>
              <a:off x="2133600" y="4572001"/>
              <a:ext cx="1143000" cy="228600"/>
            </a:xfrm>
            <a:custGeom>
              <a:avLst/>
              <a:gdLst>
                <a:gd name="connsiteX0" fmla="*/ 0 w 3543300"/>
                <a:gd name="connsiteY0" fmla="*/ 71438 h 809625"/>
                <a:gd name="connsiteX1" fmla="*/ 114300 w 3543300"/>
                <a:gd name="connsiteY1" fmla="*/ 400050 h 809625"/>
                <a:gd name="connsiteX2" fmla="*/ 592932 w 3543300"/>
                <a:gd name="connsiteY2" fmla="*/ 714375 h 809625"/>
                <a:gd name="connsiteX3" fmla="*/ 1335882 w 3543300"/>
                <a:gd name="connsiteY3" fmla="*/ 792956 h 809625"/>
                <a:gd name="connsiteX4" fmla="*/ 2714625 w 3543300"/>
                <a:gd name="connsiteY4" fmla="*/ 742950 h 809625"/>
                <a:gd name="connsiteX5" fmla="*/ 3328988 w 3543300"/>
                <a:gd name="connsiteY5" fmla="*/ 392906 h 809625"/>
                <a:gd name="connsiteX6" fmla="*/ 3543300 w 3543300"/>
                <a:gd name="connsiteY6" fmla="*/ 0 h 809625"/>
                <a:gd name="connsiteX0" fmla="*/ 0 w 3543300"/>
                <a:gd name="connsiteY0" fmla="*/ 71438 h 847725"/>
                <a:gd name="connsiteX1" fmla="*/ 114300 w 3543300"/>
                <a:gd name="connsiteY1" fmla="*/ 400050 h 847725"/>
                <a:gd name="connsiteX2" fmla="*/ 592932 w 3543300"/>
                <a:gd name="connsiteY2" fmla="*/ 714375 h 847725"/>
                <a:gd name="connsiteX3" fmla="*/ 1335882 w 3543300"/>
                <a:gd name="connsiteY3" fmla="*/ 792956 h 847725"/>
                <a:gd name="connsiteX4" fmla="*/ 2474119 w 3543300"/>
                <a:gd name="connsiteY4" fmla="*/ 781050 h 847725"/>
                <a:gd name="connsiteX5" fmla="*/ 3328988 w 3543300"/>
                <a:gd name="connsiteY5" fmla="*/ 392906 h 847725"/>
                <a:gd name="connsiteX6" fmla="*/ 3543300 w 3543300"/>
                <a:gd name="connsiteY6" fmla="*/ 0 h 847725"/>
                <a:gd name="connsiteX0" fmla="*/ 0 w 3543300"/>
                <a:gd name="connsiteY0" fmla="*/ 71438 h 847725"/>
                <a:gd name="connsiteX1" fmla="*/ 114300 w 3543300"/>
                <a:gd name="connsiteY1" fmla="*/ 400050 h 847725"/>
                <a:gd name="connsiteX2" fmla="*/ 592932 w 3543300"/>
                <a:gd name="connsiteY2" fmla="*/ 714375 h 847725"/>
                <a:gd name="connsiteX3" fmla="*/ 1335882 w 3543300"/>
                <a:gd name="connsiteY3" fmla="*/ 792956 h 847725"/>
                <a:gd name="connsiteX4" fmla="*/ 2321719 w 3543300"/>
                <a:gd name="connsiteY4" fmla="*/ 781050 h 847725"/>
                <a:gd name="connsiteX5" fmla="*/ 3328988 w 3543300"/>
                <a:gd name="connsiteY5" fmla="*/ 392906 h 847725"/>
                <a:gd name="connsiteX6" fmla="*/ 3543300 w 3543300"/>
                <a:gd name="connsiteY6" fmla="*/ 0 h 847725"/>
                <a:gd name="connsiteX0" fmla="*/ 0 w 3543300"/>
                <a:gd name="connsiteY0" fmla="*/ 71438 h 808434"/>
                <a:gd name="connsiteX1" fmla="*/ 114300 w 3543300"/>
                <a:gd name="connsiteY1" fmla="*/ 400050 h 808434"/>
                <a:gd name="connsiteX2" fmla="*/ 592932 w 3543300"/>
                <a:gd name="connsiteY2" fmla="*/ 714375 h 808434"/>
                <a:gd name="connsiteX3" fmla="*/ 1335882 w 3543300"/>
                <a:gd name="connsiteY3" fmla="*/ 792956 h 808434"/>
                <a:gd name="connsiteX4" fmla="*/ 2321719 w 3543300"/>
                <a:gd name="connsiteY4" fmla="*/ 781050 h 808434"/>
                <a:gd name="connsiteX5" fmla="*/ 2931319 w 3543300"/>
                <a:gd name="connsiteY5" fmla="*/ 628650 h 808434"/>
                <a:gd name="connsiteX6" fmla="*/ 3328988 w 3543300"/>
                <a:gd name="connsiteY6" fmla="*/ 392906 h 808434"/>
                <a:gd name="connsiteX7" fmla="*/ 3543300 w 3543300"/>
                <a:gd name="connsiteY7" fmla="*/ 0 h 808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43300" h="808434">
                  <a:moveTo>
                    <a:pt x="0" y="71438"/>
                  </a:moveTo>
                  <a:cubicBezTo>
                    <a:pt x="7739" y="182166"/>
                    <a:pt x="15478" y="292894"/>
                    <a:pt x="114300" y="400050"/>
                  </a:cubicBezTo>
                  <a:cubicBezTo>
                    <a:pt x="213122" y="507206"/>
                    <a:pt x="389335" y="648891"/>
                    <a:pt x="592932" y="714375"/>
                  </a:cubicBezTo>
                  <a:cubicBezTo>
                    <a:pt x="796529" y="779859"/>
                    <a:pt x="1047751" y="781843"/>
                    <a:pt x="1335882" y="792956"/>
                  </a:cubicBezTo>
                  <a:cubicBezTo>
                    <a:pt x="1624013" y="804069"/>
                    <a:pt x="2055813" y="808434"/>
                    <a:pt x="2321719" y="781050"/>
                  </a:cubicBezTo>
                  <a:cubicBezTo>
                    <a:pt x="2587625" y="753666"/>
                    <a:pt x="2763441" y="693341"/>
                    <a:pt x="2931319" y="628650"/>
                  </a:cubicBezTo>
                  <a:cubicBezTo>
                    <a:pt x="3099197" y="563959"/>
                    <a:pt x="3226991" y="497681"/>
                    <a:pt x="3328988" y="392906"/>
                  </a:cubicBezTo>
                  <a:cubicBezTo>
                    <a:pt x="3430985" y="288131"/>
                    <a:pt x="3505200" y="134540"/>
                    <a:pt x="3543300" y="0"/>
                  </a:cubicBezTo>
                </a:path>
              </a:pathLst>
            </a:custGeom>
            <a:ln w="19050">
              <a:solidFill>
                <a:srgbClr val="FF0066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599927" y="4724400"/>
              <a:ext cx="82907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400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838200" y="3352800"/>
            <a:ext cx="1066800" cy="2286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1280252" y="3276600"/>
            <a:ext cx="549286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810000" y="3352800"/>
            <a:ext cx="1066800" cy="2286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3810000" y="3581400"/>
            <a:ext cx="1066800" cy="2286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4267200" y="3276600"/>
            <a:ext cx="548548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267200" y="3505200"/>
            <a:ext cx="548548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147652" y="3505200"/>
            <a:ext cx="548548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705600" y="3352800"/>
            <a:ext cx="1066800" cy="2286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6705600" y="3581400"/>
            <a:ext cx="1066800" cy="2286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8001000" y="2057400"/>
            <a:ext cx="781021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66"/>
                </a:solidFill>
                <a:latin typeface="Calibri"/>
                <a:cs typeface="Calibri"/>
                <a:sym typeface="Wingdings" pitchFamily="2" charset="2"/>
              </a:rPr>
              <a:t>Oops!</a:t>
            </a:r>
            <a:endParaRPr lang="en-US" b="1" dirty="0">
              <a:solidFill>
                <a:srgbClr val="FF006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528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103" grpId="0"/>
      <p:bldP spid="106" grpId="0"/>
      <p:bldP spid="107" grpId="0"/>
      <p:bldP spid="109" grpId="0"/>
      <p:bldP spid="1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Arrow Connector 29"/>
          <p:cNvCxnSpPr>
            <a:stCxn id="12" idx="3"/>
          </p:cNvCxnSpPr>
          <p:nvPr/>
        </p:nvCxnSpPr>
        <p:spPr>
          <a:xfrm flipV="1">
            <a:off x="4194527" y="3429000"/>
            <a:ext cx="243864" cy="43488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Intuitive Model: “Sequential Consistency” (SC)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Formalized by </a:t>
            </a:r>
            <a:r>
              <a:rPr lang="en-US" dirty="0" err="1"/>
              <a:t>Lamport</a:t>
            </a:r>
            <a:r>
              <a:rPr lang="en-US" dirty="0"/>
              <a:t> (1979)</a:t>
            </a:r>
          </a:p>
          <a:p>
            <a:pPr lvl="1"/>
            <a:r>
              <a:rPr lang="en-US" dirty="0"/>
              <a:t>accesses of each processor in </a:t>
            </a:r>
            <a:r>
              <a:rPr lang="en-US" dirty="0">
                <a:solidFill>
                  <a:srgbClr val="0000FF"/>
                </a:solidFill>
              </a:rPr>
              <a:t>program order</a:t>
            </a:r>
          </a:p>
          <a:p>
            <a:pPr lvl="1"/>
            <a:r>
              <a:rPr lang="en-US" dirty="0"/>
              <a:t>all accesses appear in </a:t>
            </a:r>
            <a:r>
              <a:rPr lang="en-US" dirty="0">
                <a:solidFill>
                  <a:srgbClr val="0000FF"/>
                </a:solidFill>
              </a:rPr>
              <a:t>sequential order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Any order implicitly assumed by programmer is maintained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17467" y="4114800"/>
            <a:ext cx="1261884" cy="1200328"/>
          </a:xfrm>
          <a:prstGeom prst="rect">
            <a:avLst/>
          </a:prstGeom>
          <a:solidFill>
            <a:srgbClr val="F88CFF"/>
          </a:solidFill>
          <a:ln w="19050" cmpd="sng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endParaRPr lang="en-US" sz="2400" dirty="0">
              <a:latin typeface="Calibri"/>
              <a:cs typeface="Calibri"/>
            </a:endParaRPr>
          </a:p>
          <a:p>
            <a:pPr algn="ctr"/>
            <a:r>
              <a:rPr lang="en-US" sz="2400" dirty="0">
                <a:latin typeface="Calibri"/>
                <a:cs typeface="Calibri"/>
              </a:rPr>
              <a:t>Memory</a:t>
            </a:r>
          </a:p>
          <a:p>
            <a:pPr algn="ctr"/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1285" y="2514600"/>
            <a:ext cx="499656" cy="461665"/>
          </a:xfrm>
          <a:prstGeom prst="rect">
            <a:avLst/>
          </a:prstGeom>
          <a:solidFill>
            <a:srgbClr val="FFFF00"/>
          </a:solidFill>
          <a:ln w="19050" cmpd="sng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alibri"/>
                <a:cs typeface="Calibri"/>
              </a:rPr>
              <a:t>P0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3286" y="2514600"/>
            <a:ext cx="499656" cy="461665"/>
          </a:xfrm>
          <a:prstGeom prst="rect">
            <a:avLst/>
          </a:prstGeom>
          <a:solidFill>
            <a:srgbClr val="FFFF00"/>
          </a:solidFill>
          <a:ln w="19050" cmpd="sng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alibri"/>
                <a:cs typeface="Calibri"/>
              </a:rPr>
              <a:t>P1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0213" y="2514600"/>
            <a:ext cx="505968" cy="461665"/>
          </a:xfrm>
          <a:prstGeom prst="rect">
            <a:avLst/>
          </a:prstGeom>
          <a:solidFill>
            <a:srgbClr val="FFFF00"/>
          </a:solidFill>
          <a:ln w="19050" cmpd="sng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latin typeface="Calibri"/>
                <a:cs typeface="Calibri"/>
              </a:rPr>
              <a:t>Pn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04545" y="2362200"/>
            <a:ext cx="432580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/>
                <a:cs typeface="Calibri"/>
              </a:rPr>
              <a:t>…</a:t>
            </a:r>
          </a:p>
        </p:txBody>
      </p:sp>
      <p:sp>
        <p:nvSpPr>
          <p:cNvPr id="12" name="Oval 11"/>
          <p:cNvSpPr/>
          <p:nvPr/>
        </p:nvSpPr>
        <p:spPr>
          <a:xfrm>
            <a:off x="4172209" y="3733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12" idx="0"/>
            <a:endCxn id="7" idx="0"/>
          </p:cNvCxnSpPr>
          <p:nvPr/>
        </p:nvCxnSpPr>
        <p:spPr>
          <a:xfrm>
            <a:off x="4248409" y="3733800"/>
            <a:ext cx="0" cy="3810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5052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962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724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9" idx="2"/>
            <a:endCxn id="18" idx="1"/>
          </p:cNvCxnSpPr>
          <p:nvPr/>
        </p:nvCxnSpPr>
        <p:spPr>
          <a:xfrm>
            <a:off x="3061113" y="2976265"/>
            <a:ext cx="466405" cy="39885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2"/>
            <a:endCxn id="19" idx="5"/>
          </p:cNvCxnSpPr>
          <p:nvPr/>
        </p:nvCxnSpPr>
        <p:spPr>
          <a:xfrm>
            <a:off x="3823114" y="2976265"/>
            <a:ext cx="269368" cy="50661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2"/>
            <a:endCxn id="20" idx="2"/>
          </p:cNvCxnSpPr>
          <p:nvPr/>
        </p:nvCxnSpPr>
        <p:spPr>
          <a:xfrm flipH="1">
            <a:off x="4724400" y="2976265"/>
            <a:ext cx="488797" cy="45273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264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Sequential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Simple Synchronization: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</a:t>
            </a:r>
            <a:r>
              <a:rPr lang="en-US" u="sng" dirty="0"/>
              <a:t>P0</a:t>
            </a:r>
            <a:r>
              <a:rPr lang="en-US" dirty="0"/>
              <a:t>			 </a:t>
            </a:r>
            <a:r>
              <a:rPr lang="en-US" u="sng" dirty="0"/>
              <a:t>P1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dirty="0"/>
              <a:t>	        (a)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</a:t>
            </a:r>
            <a:r>
              <a:rPr lang="en-US" dirty="0"/>
              <a:t>  (b)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dirty="0"/>
              <a:t>(c)</a:t>
            </a:r>
          </a:p>
          <a:p>
            <a:pPr>
              <a:buNone/>
            </a:pPr>
            <a:r>
              <a:rPr lang="en-US" dirty="0"/>
              <a:t>		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/>
              <a:t>(d)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050" dirty="0"/>
          </a:p>
          <a:p>
            <a:pPr>
              <a:lnSpc>
                <a:spcPct val="110000"/>
              </a:lnSpc>
            </a:pPr>
            <a:r>
              <a:rPr lang="en-US" dirty="0"/>
              <a:t>all locations are initialized to 0</a:t>
            </a:r>
          </a:p>
          <a:p>
            <a:pPr>
              <a:lnSpc>
                <a:spcPct val="110000"/>
              </a:lnSpc>
            </a:pPr>
            <a:r>
              <a:rPr lang="en-US" dirty="0"/>
              <a:t>possible outcomes for (</a:t>
            </a:r>
            <a:r>
              <a:rPr lang="en-US" dirty="0" err="1"/>
              <a:t>x,y</a:t>
            </a:r>
            <a:r>
              <a:rPr lang="en-US" dirty="0"/>
              <a:t>): 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rgbClr val="0000FF"/>
                </a:solidFill>
              </a:rPr>
              <a:t>(0,0), (0,1), (1,1)</a:t>
            </a:r>
          </a:p>
          <a:p>
            <a:pPr>
              <a:lnSpc>
                <a:spcPct val="110000"/>
              </a:lnSpc>
            </a:pP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 = </a:t>
            </a:r>
            <a:r>
              <a:rPr lang="en-US" dirty="0">
                <a:solidFill>
                  <a:srgbClr val="FF0066"/>
                </a:solidFill>
              </a:rPr>
              <a:t>(1,0) </a:t>
            </a:r>
            <a:r>
              <a:rPr lang="en-US" dirty="0"/>
              <a:t>is</a:t>
            </a:r>
            <a:r>
              <a:rPr lang="en-US" dirty="0">
                <a:solidFill>
                  <a:srgbClr val="FF0066"/>
                </a:solidFill>
              </a:rPr>
              <a:t> not a possible outcome</a:t>
            </a:r>
            <a:r>
              <a:rPr lang="en-US" dirty="0"/>
              <a:t> (i.e.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Ready</a:t>
            </a:r>
            <a:r>
              <a:rPr lang="en-US" dirty="0"/>
              <a:t> = </a:t>
            </a:r>
            <a:r>
              <a:rPr lang="en-US" dirty="0">
                <a:solidFill>
                  <a:srgbClr val="FF0066"/>
                </a:solidFill>
              </a:rPr>
              <a:t>1</a:t>
            </a:r>
            <a:r>
              <a:rPr lang="en-US" dirty="0"/>
              <a:t>,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lang="en-US" dirty="0"/>
              <a:t> = </a:t>
            </a:r>
            <a:r>
              <a:rPr lang="en-US" dirty="0">
                <a:solidFill>
                  <a:srgbClr val="FF0066"/>
                </a:solidFill>
              </a:rPr>
              <a:t>0</a:t>
            </a:r>
            <a:r>
              <a:rPr lang="en-US" dirty="0"/>
              <a:t>):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we know a-&gt;b and c-&gt;d by program order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b-&gt;c  implies that a-&gt;d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y==0 implies d-&gt;a which leads to a contradiction</a:t>
            </a:r>
          </a:p>
          <a:p>
            <a:pPr lvl="1">
              <a:lnSpc>
                <a:spcPct val="110000"/>
              </a:lnSpc>
            </a:pPr>
            <a:r>
              <a:rPr lang="en-US" i="1" dirty="0">
                <a:solidFill>
                  <a:srgbClr val="FF0066"/>
                </a:solidFill>
              </a:rPr>
              <a:t>but real hardware will do this!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63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 with Sequential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/>
              <a:t>Stripped-down version of a 2-process </a:t>
            </a:r>
            <a:r>
              <a:rPr lang="en-US" u="sng" dirty="0" err="1"/>
              <a:t>mutex</a:t>
            </a:r>
            <a:r>
              <a:rPr lang="en-US" u="sng" dirty="0"/>
              <a:t> (minus the turn-taking):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</a:t>
            </a:r>
            <a:r>
              <a:rPr lang="en-US" u="sng" dirty="0"/>
              <a:t>P0</a:t>
            </a:r>
            <a:r>
              <a:rPr lang="en-US" dirty="0"/>
              <a:t>				 </a:t>
            </a:r>
            <a:r>
              <a:rPr lang="en-US" u="sng" dirty="0"/>
              <a:t>P1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want[0]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dirty="0"/>
              <a:t>     (a)		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want[1]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dirty="0"/>
              <a:t>   (c)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want[1]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  (b)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want[0]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(d) </a:t>
            </a:r>
          </a:p>
          <a:p>
            <a:pPr>
              <a:buNone/>
            </a:pPr>
            <a:r>
              <a:rPr lang="en-US" dirty="0"/>
              <a:t>					</a:t>
            </a:r>
          </a:p>
          <a:p>
            <a:r>
              <a:rPr lang="en-US" dirty="0"/>
              <a:t>all locations are initialized to 0</a:t>
            </a:r>
          </a:p>
          <a:p>
            <a:r>
              <a:rPr lang="en-US" dirty="0"/>
              <a:t>possible outcomes for (</a:t>
            </a:r>
            <a:r>
              <a:rPr lang="en-US" dirty="0" err="1"/>
              <a:t>x,y</a:t>
            </a:r>
            <a:r>
              <a:rPr lang="en-US" dirty="0"/>
              <a:t>): 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(0,1), (1,0), (1,1)</a:t>
            </a:r>
          </a:p>
          <a:p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 = </a:t>
            </a:r>
            <a:r>
              <a:rPr lang="en-US" dirty="0">
                <a:solidFill>
                  <a:srgbClr val="FF0066"/>
                </a:solidFill>
              </a:rPr>
              <a:t>(0,0)</a:t>
            </a:r>
            <a:r>
              <a:rPr lang="en-US" dirty="0"/>
              <a:t> is </a:t>
            </a:r>
            <a:r>
              <a:rPr lang="en-US" dirty="0">
                <a:solidFill>
                  <a:srgbClr val="FF0066"/>
                </a:solidFill>
              </a:rPr>
              <a:t>not a possible outcome</a:t>
            </a:r>
            <a:r>
              <a:rPr lang="en-US" dirty="0"/>
              <a:t> (i.e.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want[0]</a:t>
            </a:r>
            <a:r>
              <a:rPr lang="en-US" dirty="0"/>
              <a:t>= </a:t>
            </a:r>
            <a:r>
              <a:rPr lang="en-US" b="1" dirty="0">
                <a:solidFill>
                  <a:srgbClr val="FF0066"/>
                </a:solidFill>
              </a:rPr>
              <a:t>0</a:t>
            </a:r>
            <a:r>
              <a:rPr lang="en-US" dirty="0"/>
              <a:t>,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want[1]</a:t>
            </a:r>
            <a:r>
              <a:rPr lang="en-US" dirty="0"/>
              <a:t>= </a:t>
            </a:r>
            <a:r>
              <a:rPr lang="en-US" b="1" dirty="0">
                <a:solidFill>
                  <a:srgbClr val="FF0066"/>
                </a:solidFill>
              </a:rPr>
              <a:t>0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a-&gt;b and c-&gt;d implied by program order</a:t>
            </a:r>
          </a:p>
          <a:p>
            <a:pPr lvl="1"/>
            <a:r>
              <a:rPr lang="en-US" dirty="0"/>
              <a:t>x = 0 implies b-&gt;c which implies a-&gt;d</a:t>
            </a:r>
          </a:p>
          <a:p>
            <a:pPr lvl="1"/>
            <a:r>
              <a:rPr lang="en-US" dirty="0"/>
              <a:t>a-&gt;d says y = 1 which leads to a contradiction</a:t>
            </a:r>
          </a:p>
          <a:p>
            <a:pPr lvl="1"/>
            <a:r>
              <a:rPr lang="en-US" dirty="0"/>
              <a:t>similarly, y = 0 implies x = 1 which is also a contradiction</a:t>
            </a:r>
          </a:p>
          <a:p>
            <a:pPr lvl="1"/>
            <a:r>
              <a:rPr lang="en-US" i="1" dirty="0">
                <a:solidFill>
                  <a:srgbClr val="FF0066"/>
                </a:solidFill>
              </a:rPr>
              <a:t>but real hardware will do this!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61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What is Correct Behavior for a Parallel Memory Hierarchy?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Note: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side-effects of writes</a:t>
            </a:r>
            <a:r>
              <a:rPr lang="en-US">
                <a:latin typeface="Calibri" charset="0"/>
              </a:rPr>
              <a:t> are only 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observable </a:t>
            </a:r>
            <a:r>
              <a:rPr lang="en-US">
                <a:latin typeface="Calibri" charset="0"/>
              </a:rPr>
              <a:t>when </a:t>
            </a:r>
            <a:r>
              <a:rPr lang="en-US" i="1">
                <a:solidFill>
                  <a:srgbClr val="0000FF"/>
                </a:solidFill>
                <a:latin typeface="Calibri" charset="0"/>
              </a:rPr>
              <a:t>reads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en-US">
                <a:latin typeface="Calibri" charset="0"/>
              </a:rPr>
              <a:t>occur</a:t>
            </a:r>
          </a:p>
          <a:p>
            <a:pPr lvl="1" eaLnBrk="1" hangingPunct="1"/>
            <a:r>
              <a:rPr lang="en-US">
                <a:latin typeface="Calibri" charset="0"/>
              </a:rPr>
              <a:t>so we will focus on the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values returned by reads</a:t>
            </a:r>
          </a:p>
          <a:p>
            <a:pPr lvl="1" eaLnBrk="1" hangingPunct="1"/>
            <a:endParaRPr lang="en-US">
              <a:solidFill>
                <a:srgbClr val="0000FF"/>
              </a:solidFill>
              <a:latin typeface="Calibri" charset="0"/>
            </a:endParaRPr>
          </a:p>
          <a:p>
            <a:pPr eaLnBrk="1" hangingPunct="1"/>
            <a:r>
              <a:rPr lang="en-US" u="sng">
                <a:latin typeface="Calibri" charset="0"/>
              </a:rPr>
              <a:t>Intuitive answer</a:t>
            </a:r>
            <a:r>
              <a:rPr lang="en-US">
                <a:latin typeface="Calibri" charset="0"/>
              </a:rPr>
              <a:t>:</a:t>
            </a:r>
          </a:p>
          <a:p>
            <a:pPr lvl="1" eaLnBrk="1" hangingPunct="1"/>
            <a:r>
              <a:rPr lang="en-US">
                <a:solidFill>
                  <a:srgbClr val="0000FF"/>
                </a:solidFill>
                <a:latin typeface="Calibri" charset="0"/>
              </a:rPr>
              <a:t>reading a location</a:t>
            </a:r>
            <a:r>
              <a:rPr lang="en-US">
                <a:latin typeface="Calibri" charset="0"/>
              </a:rPr>
              <a:t> should return the 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latest value written</a:t>
            </a:r>
            <a:r>
              <a:rPr lang="en-US">
                <a:latin typeface="Calibri" charset="0"/>
              </a:rPr>
              <a:t> (by any thread)</a:t>
            </a:r>
          </a:p>
          <a:p>
            <a:pPr lvl="1" eaLnBrk="1" hangingPunct="1"/>
            <a:endParaRPr lang="en-US">
              <a:latin typeface="Calibri" charset="0"/>
            </a:endParaRPr>
          </a:p>
          <a:p>
            <a:pPr eaLnBrk="1" hangingPunct="1"/>
            <a:r>
              <a:rPr lang="en-US">
                <a:latin typeface="Calibri" charset="0"/>
              </a:rPr>
              <a:t>Hmm… 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what does “latest” mean exactly?</a:t>
            </a:r>
          </a:p>
          <a:p>
            <a:pPr lvl="1" eaLnBrk="1" hangingPunct="1"/>
            <a:r>
              <a:rPr lang="en-US">
                <a:latin typeface="Calibri" charset="0"/>
              </a:rPr>
              <a:t>within a thread, it can be defined by program order</a:t>
            </a:r>
          </a:p>
          <a:p>
            <a:pPr lvl="1" eaLnBrk="1" hangingPunct="1"/>
            <a:r>
              <a:rPr lang="en-US">
                <a:latin typeface="Calibri" charset="0"/>
              </a:rPr>
              <a:t>but what about 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across threads?</a:t>
            </a:r>
          </a:p>
          <a:p>
            <a:pPr lvl="2" eaLnBrk="1" hangingPunct="1"/>
            <a:r>
              <a:rPr lang="en-US">
                <a:latin typeface="Calibri" charset="0"/>
              </a:rPr>
              <a:t>the most recent write in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physical time</a:t>
            </a:r>
            <a:r>
              <a:rPr lang="en-US">
                <a:latin typeface="Calibri" charset="0"/>
              </a:rPr>
              <a:t>?</a:t>
            </a:r>
          </a:p>
          <a:p>
            <a:pPr lvl="3" eaLnBrk="1" hangingPunct="1"/>
            <a:r>
              <a:rPr lang="en-US">
                <a:latin typeface="Calibri" charset="0"/>
              </a:rPr>
              <a:t>hopefully not, because there is no way that the hardware can pull that off</a:t>
            </a:r>
          </a:p>
          <a:p>
            <a:pPr lvl="4" eaLnBrk="1" hangingPunct="1"/>
            <a:r>
              <a:rPr lang="en-US">
                <a:latin typeface="Calibri" charset="0"/>
              </a:rPr>
              <a:t>e.g., if it takes &gt;10 cycles to communicate between processors, there is no way that processor 0 can know what processor 1 did 2 clock ticks ago</a:t>
            </a:r>
          </a:p>
          <a:p>
            <a:pPr lvl="2" eaLnBrk="1" hangingPunct="1"/>
            <a:r>
              <a:rPr lang="en-US">
                <a:latin typeface="Calibri" charset="0"/>
              </a:rPr>
              <a:t>most recent based upon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something else</a:t>
            </a:r>
            <a:r>
              <a:rPr lang="en-US">
                <a:latin typeface="Calibri" charset="0"/>
              </a:rPr>
              <a:t>? </a:t>
            </a:r>
          </a:p>
          <a:p>
            <a:pPr lvl="3" eaLnBrk="1" hangingPunct="1"/>
            <a:r>
              <a:rPr lang="en-US">
                <a:latin typeface="Calibri" charset="0"/>
              </a:rPr>
              <a:t>Hmm…</a:t>
            </a:r>
          </a:p>
          <a:p>
            <a:pPr lvl="1" eaLnBrk="1" hangingPunct="1"/>
            <a:endParaRPr lang="en-US">
              <a:latin typeface="Calibri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3720D-6856-7E42-ACC9-15CC7F0B3798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11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Approach to Implementing Sequential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fr-FR" dirty="0" err="1">
                <a:solidFill>
                  <a:srgbClr val="000000"/>
                </a:solidFill>
              </a:rPr>
              <a:t>Implement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>
                <a:solidFill>
                  <a:srgbClr val="FF0066"/>
                </a:solidFill>
              </a:rPr>
              <a:t>cache </a:t>
            </a:r>
            <a:r>
              <a:rPr lang="fr-FR" dirty="0" err="1">
                <a:solidFill>
                  <a:srgbClr val="FF0066"/>
                </a:solidFill>
              </a:rPr>
              <a:t>coherence</a:t>
            </a:r>
            <a:endParaRPr lang="fr-FR" dirty="0">
              <a:solidFill>
                <a:srgbClr val="FF0066"/>
              </a:solidFill>
            </a:endParaRPr>
          </a:p>
          <a:p>
            <a:pPr lvl="1">
              <a:buFont typeface="Wingdings" charset="0"/>
              <a:buChar char="à"/>
            </a:pPr>
            <a:r>
              <a:rPr lang="fr-FR" dirty="0" err="1">
                <a:solidFill>
                  <a:srgbClr val="000000"/>
                </a:solidFill>
              </a:rPr>
              <a:t>writes</a:t>
            </a:r>
            <a:r>
              <a:rPr lang="fr-FR" dirty="0">
                <a:solidFill>
                  <a:srgbClr val="000000"/>
                </a:solidFill>
              </a:rPr>
              <a:t> to the </a:t>
            </a:r>
            <a:r>
              <a:rPr lang="fr-FR" dirty="0" err="1">
                <a:solidFill>
                  <a:srgbClr val="0000FF"/>
                </a:solidFill>
              </a:rPr>
              <a:t>same</a:t>
            </a:r>
            <a:r>
              <a:rPr lang="fr-FR" dirty="0">
                <a:solidFill>
                  <a:srgbClr val="0000FF"/>
                </a:solidFill>
              </a:rPr>
              <a:t> location</a:t>
            </a:r>
            <a:r>
              <a:rPr lang="fr-FR" dirty="0">
                <a:solidFill>
                  <a:srgbClr val="000000"/>
                </a:solidFill>
              </a:rPr>
              <a:t> are </a:t>
            </a:r>
            <a:r>
              <a:rPr lang="fr-FR" dirty="0" err="1">
                <a:solidFill>
                  <a:srgbClr val="000000"/>
                </a:solidFill>
              </a:rPr>
              <a:t>observed</a:t>
            </a:r>
            <a:r>
              <a:rPr lang="fr-FR" dirty="0">
                <a:solidFill>
                  <a:srgbClr val="000000"/>
                </a:solidFill>
              </a:rPr>
              <a:t> in </a:t>
            </a:r>
            <a:r>
              <a:rPr lang="fr-FR" dirty="0" err="1">
                <a:solidFill>
                  <a:srgbClr val="000000"/>
                </a:solidFill>
              </a:rPr>
              <a:t>same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err="1">
                <a:solidFill>
                  <a:srgbClr val="000000"/>
                </a:solidFill>
              </a:rPr>
              <a:t>order</a:t>
            </a:r>
            <a:r>
              <a:rPr lang="fr-FR" dirty="0">
                <a:solidFill>
                  <a:srgbClr val="000000"/>
                </a:solidFill>
              </a:rPr>
              <a:t> by all processors</a:t>
            </a:r>
          </a:p>
          <a:p>
            <a:pPr lvl="1">
              <a:buFont typeface="Wingdings" charset="0"/>
              <a:buChar char="à"/>
            </a:pPr>
            <a:endParaRPr lang="fr-FR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dirty="0">
                <a:solidFill>
                  <a:srgbClr val="000000"/>
                </a:solidFill>
              </a:rPr>
              <a:t>For </a:t>
            </a:r>
            <a:r>
              <a:rPr lang="fr-FR" dirty="0" err="1">
                <a:solidFill>
                  <a:srgbClr val="000000"/>
                </a:solidFill>
              </a:rPr>
              <a:t>each</a:t>
            </a:r>
            <a:r>
              <a:rPr lang="fr-FR" dirty="0">
                <a:solidFill>
                  <a:srgbClr val="000000"/>
                </a:solidFill>
              </a:rPr>
              <a:t> processor, </a:t>
            </a:r>
            <a:r>
              <a:rPr lang="fr-FR" dirty="0" err="1">
                <a:solidFill>
                  <a:srgbClr val="0000FF"/>
                </a:solidFill>
              </a:rPr>
              <a:t>delay</a:t>
            </a:r>
            <a:r>
              <a:rPr lang="fr-FR" dirty="0">
                <a:solidFill>
                  <a:srgbClr val="0000FF"/>
                </a:solidFill>
              </a:rPr>
              <a:t> </a:t>
            </a:r>
            <a:r>
              <a:rPr lang="fr-FR" dirty="0" err="1">
                <a:solidFill>
                  <a:srgbClr val="0000FF"/>
                </a:solidFill>
              </a:rPr>
              <a:t>start</a:t>
            </a:r>
            <a:r>
              <a:rPr lang="fr-FR" dirty="0">
                <a:solidFill>
                  <a:srgbClr val="0000FF"/>
                </a:solidFill>
              </a:rPr>
              <a:t> of </a:t>
            </a:r>
            <a:r>
              <a:rPr lang="fr-FR" dirty="0" err="1">
                <a:solidFill>
                  <a:srgbClr val="0000FF"/>
                </a:solidFill>
              </a:rPr>
              <a:t>memory</a:t>
            </a:r>
            <a:r>
              <a:rPr lang="fr-FR" dirty="0">
                <a:solidFill>
                  <a:srgbClr val="0000FF"/>
                </a:solidFill>
              </a:rPr>
              <a:t> </a:t>
            </a:r>
            <a:r>
              <a:rPr lang="fr-FR" dirty="0" err="1">
                <a:solidFill>
                  <a:srgbClr val="0000FF"/>
                </a:solidFill>
              </a:rPr>
              <a:t>access</a:t>
            </a:r>
            <a:r>
              <a:rPr lang="fr-FR" dirty="0">
                <a:solidFill>
                  <a:srgbClr val="0000FF"/>
                </a:solidFill>
              </a:rPr>
              <a:t> </a:t>
            </a:r>
            <a:r>
              <a:rPr lang="fr-FR" dirty="0" err="1">
                <a:solidFill>
                  <a:srgbClr val="0000FF"/>
                </a:solidFill>
              </a:rPr>
              <a:t>until</a:t>
            </a:r>
            <a:r>
              <a:rPr lang="fr-FR" dirty="0">
                <a:solidFill>
                  <a:srgbClr val="0000FF"/>
                </a:solidFill>
              </a:rPr>
              <a:t> </a:t>
            </a:r>
            <a:r>
              <a:rPr lang="fr-FR" dirty="0" err="1">
                <a:solidFill>
                  <a:srgbClr val="0000FF"/>
                </a:solidFill>
              </a:rPr>
              <a:t>previous</a:t>
            </a:r>
            <a:r>
              <a:rPr lang="fr-FR" dirty="0">
                <a:solidFill>
                  <a:srgbClr val="0000FF"/>
                </a:solidFill>
              </a:rPr>
              <a:t> one </a:t>
            </a:r>
            <a:r>
              <a:rPr lang="fr-FR" dirty="0" err="1">
                <a:solidFill>
                  <a:srgbClr val="FF0066"/>
                </a:solidFill>
              </a:rPr>
              <a:t>completes</a:t>
            </a:r>
            <a:endParaRPr lang="fr-FR" dirty="0">
              <a:solidFill>
                <a:srgbClr val="FF0066"/>
              </a:solidFill>
            </a:endParaRPr>
          </a:p>
          <a:p>
            <a:pPr lvl="1">
              <a:buFont typeface="Wingdings" charset="0"/>
              <a:buChar char="à"/>
            </a:pPr>
            <a:r>
              <a:rPr lang="fr-FR" dirty="0" err="1">
                <a:solidFill>
                  <a:srgbClr val="000000"/>
                </a:solidFill>
                <a:sym typeface="Wingdings"/>
              </a:rPr>
              <a:t>each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processor has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only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one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outstanding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memory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access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at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a time</a:t>
            </a:r>
          </a:p>
          <a:p>
            <a:pPr lvl="1">
              <a:buFont typeface="Wingdings" charset="0"/>
              <a:buChar char="à"/>
            </a:pPr>
            <a:endParaRPr lang="fr-FR" dirty="0">
              <a:solidFill>
                <a:srgbClr val="000000"/>
              </a:solidFill>
              <a:sym typeface="Wingdings"/>
            </a:endParaRPr>
          </a:p>
          <a:p>
            <a:pPr lvl="1">
              <a:buFont typeface="Wingdings" charset="0"/>
              <a:buChar char="à"/>
            </a:pPr>
            <a:endParaRPr lang="fr-FR" dirty="0">
              <a:solidFill>
                <a:srgbClr val="000000"/>
              </a:solidFill>
              <a:sym typeface="Wingdings"/>
            </a:endParaRPr>
          </a:p>
          <a:p>
            <a:r>
              <a:rPr lang="fr-FR" dirty="0" err="1">
                <a:solidFill>
                  <a:srgbClr val="000000"/>
                </a:solidFill>
                <a:sym typeface="Wingdings"/>
              </a:rPr>
              <a:t>What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does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it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mean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for a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memory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access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to </a:t>
            </a:r>
            <a:r>
              <a:rPr lang="fr-FR" dirty="0" err="1">
                <a:solidFill>
                  <a:srgbClr val="FF0066"/>
                </a:solidFill>
                <a:sym typeface="Wingdings"/>
              </a:rPr>
              <a:t>complete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?</a:t>
            </a:r>
            <a:endParaRPr lang="fr-FR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lvl="2"/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38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Memory Accesses Complete?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solidFill>
                  <a:srgbClr val="0000FF"/>
                </a:solidFill>
              </a:rPr>
              <a:t>Memory Reads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 read completes </a:t>
            </a:r>
            <a:r>
              <a:rPr lang="en-US" dirty="0">
                <a:solidFill>
                  <a:srgbClr val="FF0066"/>
                </a:solidFill>
              </a:rPr>
              <a:t>when its return value is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1981200"/>
            <a:ext cx="185310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load r1 </a:t>
            </a:r>
            <a:r>
              <a:rPr lang="en-US" b="1" dirty="0">
                <a:latin typeface="Courier New"/>
                <a:cs typeface="Courier New"/>
                <a:sym typeface="Wingdings"/>
              </a:rPr>
              <a:t>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Wingdings"/>
              </a:rPr>
              <a:t>X</a:t>
            </a:r>
            <a:r>
              <a:rPr lang="en-US" b="1" dirty="0">
                <a:latin typeface="Courier New"/>
                <a:cs typeface="Courier New"/>
                <a:sym typeface="Wingdings"/>
              </a:rPr>
              <a:t> </a:t>
            </a:r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29200" y="2286000"/>
            <a:ext cx="762000" cy="152400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29200" y="1905000"/>
            <a:ext cx="87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= ???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1200" y="2450068"/>
            <a:ext cx="2725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(Find </a:t>
            </a:r>
            <a:r>
              <a:rPr lang="en-US" b="1" i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i="1" dirty="0"/>
              <a:t>in memory system)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029200" y="2895600"/>
            <a:ext cx="762000" cy="152400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53000" y="2590800"/>
            <a:ext cx="77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= </a:t>
            </a:r>
            <a:r>
              <a:rPr lang="en-US" b="1" dirty="0">
                <a:solidFill>
                  <a:srgbClr val="FF0066"/>
                </a:solidFill>
              </a:rPr>
              <a:t>17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91000" y="3059668"/>
            <a:ext cx="915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r1</a:t>
            </a:r>
            <a:r>
              <a:rPr lang="en-US" dirty="0"/>
              <a:t> = </a:t>
            </a:r>
            <a:r>
              <a:rPr lang="en-US" b="1" dirty="0">
                <a:solidFill>
                  <a:srgbClr val="FF0066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117762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Memory Accesses Complete?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458200" cy="4876800"/>
          </a:xfrm>
        </p:spPr>
        <p:txBody>
          <a:bodyPr/>
          <a:lstStyle/>
          <a:p>
            <a:r>
              <a:rPr lang="en-US" u="sng" dirty="0">
                <a:solidFill>
                  <a:srgbClr val="0000FF"/>
                </a:solidFill>
              </a:rPr>
              <a:t>Memory Reads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 read completes </a:t>
            </a:r>
            <a:r>
              <a:rPr lang="en-US" dirty="0">
                <a:solidFill>
                  <a:srgbClr val="FF0066"/>
                </a:solidFill>
              </a:rPr>
              <a:t>when its return value is bound</a:t>
            </a:r>
          </a:p>
          <a:p>
            <a:r>
              <a:rPr lang="en-US" u="sng" dirty="0">
                <a:solidFill>
                  <a:srgbClr val="0000FF"/>
                </a:solidFill>
              </a:rPr>
              <a:t>Memory Writes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 write completes </a:t>
            </a:r>
            <a:r>
              <a:rPr lang="en-US" dirty="0">
                <a:solidFill>
                  <a:srgbClr val="FF0066"/>
                </a:solidFill>
              </a:rPr>
              <a:t>when the new value is “visible” to other processors</a:t>
            </a:r>
          </a:p>
          <a:p>
            <a:pPr lvl="1"/>
            <a:endParaRPr lang="en-US" dirty="0">
              <a:solidFill>
                <a:srgbClr val="FF0066"/>
              </a:solidFill>
            </a:endParaRPr>
          </a:p>
          <a:p>
            <a:pPr lvl="1"/>
            <a:endParaRPr lang="en-US" dirty="0">
              <a:solidFill>
                <a:srgbClr val="FF0066"/>
              </a:solidFill>
            </a:endParaRPr>
          </a:p>
          <a:p>
            <a:pPr lvl="1"/>
            <a:endParaRPr lang="en-US" dirty="0">
              <a:solidFill>
                <a:srgbClr val="FF0066"/>
              </a:solidFill>
            </a:endParaRPr>
          </a:p>
          <a:p>
            <a:pPr lvl="1"/>
            <a:endParaRPr lang="en-US" dirty="0">
              <a:solidFill>
                <a:srgbClr val="FF0066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What does “visible” mean?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it does NOT mean that other processors have necessarily seen the value yet</a:t>
            </a:r>
          </a:p>
          <a:p>
            <a:pPr lvl="1"/>
            <a:r>
              <a:rPr lang="en-US" dirty="0">
                <a:solidFill>
                  <a:srgbClr val="000000"/>
                </a:solidFill>
                <a:sym typeface="Wingdings"/>
              </a:rPr>
              <a:t>it means the </a:t>
            </a:r>
            <a:r>
              <a:rPr lang="en-US" dirty="0">
                <a:solidFill>
                  <a:srgbClr val="FF0066"/>
                </a:solidFill>
              </a:rPr>
              <a:t>new value is committed to the hypothetical </a:t>
            </a:r>
            <a:r>
              <a:rPr lang="en-US" dirty="0" err="1">
                <a:solidFill>
                  <a:srgbClr val="FF0066"/>
                </a:solidFill>
              </a:rPr>
              <a:t>serializable</a:t>
            </a:r>
            <a:r>
              <a:rPr lang="en-US" dirty="0">
                <a:solidFill>
                  <a:srgbClr val="FF0066"/>
                </a:solidFill>
              </a:rPr>
              <a:t> order (HSO)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</a:rPr>
              <a:t>a later read of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1800" dirty="0">
                <a:solidFill>
                  <a:srgbClr val="0000FF"/>
                </a:solidFill>
              </a:rPr>
              <a:t> in the HSO will see either this value or a later one</a:t>
            </a:r>
          </a:p>
          <a:p>
            <a:pPr lvl="1"/>
            <a:r>
              <a:rPr lang="en-US" dirty="0"/>
              <a:t>(for simplicity, assume that writes occur atomically)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2743200"/>
            <a:ext cx="19345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store 23 </a:t>
            </a:r>
            <a:r>
              <a:rPr lang="en-US" b="1" dirty="0">
                <a:latin typeface="Courier New"/>
                <a:cs typeface="Courier New"/>
                <a:sym typeface="Wingdings"/>
              </a:rPr>
              <a:t> X </a:t>
            </a:r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648200" y="3048000"/>
            <a:ext cx="762000" cy="152400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48200" y="2667000"/>
            <a:ext cx="77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= 23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10200" y="3124200"/>
            <a:ext cx="2749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(Commit to memory order)</a:t>
            </a:r>
          </a:p>
          <a:p>
            <a:pPr algn="ctr"/>
            <a:r>
              <a:rPr lang="en-US" i="1" dirty="0"/>
              <a:t>(aka “serialize”)</a:t>
            </a:r>
          </a:p>
        </p:txBody>
      </p:sp>
    </p:spTree>
    <p:extLst>
      <p:ext uri="{BB962C8B-B14F-4D97-AF65-F5344CB8AC3E}">
        <p14:creationId xmlns:p14="http://schemas.microsoft.com/office/powerpoint/2010/main" val="49256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for Sequential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Maintain order between shared accesses in each processor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000000"/>
                </a:solidFill>
              </a:rPr>
              <a:t>Balloon analogy: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like putting a twist between each individual (ordered) gas particle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Severely restricts common hardware and compiler optimizations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38078" y="175260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5362" y="175260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7887" y="175260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09575" y="175260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38078" y="268611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03583" y="268611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7692" y="268611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3587" y="268611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115758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505200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29200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553200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670px-Make-Balloon-Animals-Step-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600" y="4038600"/>
            <a:ext cx="2336800" cy="155554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315200" y="1905000"/>
            <a:ext cx="1669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Don’t start until</a:t>
            </a:r>
          </a:p>
          <a:p>
            <a:r>
              <a:rPr lang="en-US" dirty="0">
                <a:solidFill>
                  <a:srgbClr val="0000FF"/>
                </a:solidFill>
              </a:rPr>
              <a:t>previous access</a:t>
            </a:r>
          </a:p>
          <a:p>
            <a:r>
              <a:rPr lang="en-US" dirty="0">
                <a:solidFill>
                  <a:srgbClr val="0000FF"/>
                </a:solidFill>
              </a:rPr>
              <a:t>completes</a:t>
            </a:r>
          </a:p>
        </p:txBody>
      </p:sp>
      <p:cxnSp>
        <p:nvCxnSpPr>
          <p:cNvPr id="22" name="Straight Arrow Connector 21"/>
          <p:cNvCxnSpPr>
            <a:stCxn id="17" idx="1"/>
          </p:cNvCxnSpPr>
          <p:nvPr/>
        </p:nvCxnSpPr>
        <p:spPr>
          <a:xfrm flipH="1">
            <a:off x="6629400" y="2366665"/>
            <a:ext cx="685800" cy="71735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105400" y="2362200"/>
            <a:ext cx="685800" cy="71735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81400" y="2357735"/>
            <a:ext cx="685800" cy="71735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2209800" y="2362200"/>
            <a:ext cx="685800" cy="71735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39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Processor issues accesses </a:t>
            </a:r>
            <a:r>
              <a:rPr lang="en-US" dirty="0">
                <a:solidFill>
                  <a:srgbClr val="0000FF"/>
                </a:solidFill>
              </a:rPr>
              <a:t>one-at-a-time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stalls for completion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Low processor utilization </a:t>
            </a:r>
            <a:r>
              <a:rPr lang="en-US" dirty="0"/>
              <a:t>(17% - 42%) </a:t>
            </a:r>
            <a:r>
              <a:rPr lang="en-US" dirty="0">
                <a:solidFill>
                  <a:srgbClr val="FF0066"/>
                </a:solidFill>
              </a:rPr>
              <a:t>even with caching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Sequential Consistency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Picture 6" descr="out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1657734"/>
            <a:ext cx="5053434" cy="36757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53200" y="4419600"/>
            <a:ext cx="24384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/>
              <a:t>From Gupta et al, “Comparative evaluation of latency reducing and tolerating techniques.” In Proceedings of the 18th annual International Symposium on Computer Architecture (ISCA '91)</a:t>
            </a:r>
          </a:p>
        </p:txBody>
      </p:sp>
    </p:spTree>
    <p:extLst>
      <p:ext uri="{BB962C8B-B14F-4D97-AF65-F5344CB8AC3E}">
        <p14:creationId xmlns:p14="http://schemas.microsoft.com/office/powerpoint/2010/main" val="9199382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Alternatives to Sequential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Relax constraints on memory 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38078" y="175260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5362" y="175260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7887" y="1752600"/>
            <a:ext cx="866944" cy="400110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09575" y="175260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38078" y="268611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03583" y="268611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7692" y="2686110"/>
            <a:ext cx="755360" cy="400110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3587" y="268611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115758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505200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53200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411" y="3163669"/>
            <a:ext cx="422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alibri"/>
                <a:cs typeface="Calibri"/>
              </a:rPr>
              <a:t>Total Store Ordering (TSO) </a:t>
            </a:r>
            <a:r>
              <a:rPr lang="en-US" dirty="0">
                <a:latin typeface="Calibri"/>
                <a:cs typeface="Calibri"/>
              </a:rPr>
              <a:t>(Similar to Intel)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738078" y="4152780"/>
            <a:ext cx="5252453" cy="1779152"/>
            <a:chOff x="1738078" y="4152780"/>
            <a:chExt cx="5252453" cy="1779152"/>
          </a:xfrm>
        </p:grpSpPr>
        <p:sp>
          <p:nvSpPr>
            <p:cNvPr id="20" name="TextBox 19"/>
            <p:cNvSpPr txBox="1"/>
            <p:nvPr/>
          </p:nvSpPr>
          <p:spPr>
            <a:xfrm>
              <a:off x="1738078" y="4152780"/>
              <a:ext cx="755360" cy="4001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READ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45362" y="4152780"/>
              <a:ext cx="755360" cy="4001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READ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7887" y="4152780"/>
              <a:ext cx="866944" cy="400110"/>
            </a:xfrm>
            <a:prstGeom prst="rect">
              <a:avLst/>
            </a:prstGeom>
            <a:solidFill>
              <a:srgbClr val="FFFF00"/>
            </a:solidFill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WRITE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09575" y="4152780"/>
              <a:ext cx="866944" cy="400110"/>
            </a:xfrm>
            <a:prstGeom prst="rect">
              <a:avLst/>
            </a:prstGeom>
            <a:solidFill>
              <a:srgbClr val="FFFF00"/>
            </a:solidFill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WRITE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38078" y="5086290"/>
              <a:ext cx="755360" cy="4001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READ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03583" y="5086290"/>
              <a:ext cx="866944" cy="4001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WRITE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647692" y="5086290"/>
              <a:ext cx="755360" cy="400110"/>
            </a:xfrm>
            <a:prstGeom prst="rect">
              <a:avLst/>
            </a:prstGeom>
            <a:solidFill>
              <a:srgbClr val="FFFF00"/>
            </a:solidFill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READ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123587" y="5086290"/>
              <a:ext cx="866944" cy="400110"/>
            </a:xfrm>
            <a:prstGeom prst="rect">
              <a:avLst/>
            </a:prstGeom>
            <a:solidFill>
              <a:srgbClr val="FFFF00"/>
            </a:solidFill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WRITE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2115758" y="4552890"/>
              <a:ext cx="0" cy="5334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3505200" y="4552890"/>
              <a:ext cx="0" cy="5334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859729" y="5562600"/>
              <a:ext cx="2795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alibri"/>
                  <a:cs typeface="Calibri"/>
                </a:rPr>
                <a:t>Partial Store Ordering (PSO)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04768" y="3505200"/>
            <a:ext cx="785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See Section 8.2 of “Intel® 64 and IA-32 Architectures Software Developer’s Manual, Volume 3A: System Programming Guide, Part 1”,</a:t>
            </a:r>
          </a:p>
          <a:p>
            <a:pPr algn="ctr"/>
            <a:r>
              <a:rPr lang="en-US" sz="1000" dirty="0"/>
              <a:t>http://</a:t>
            </a:r>
            <a:r>
              <a:rPr lang="en-US" sz="1000" dirty="0" err="1"/>
              <a:t>www.intel.com</a:t>
            </a:r>
            <a:r>
              <a:rPr lang="en-US" sz="1000" dirty="0"/>
              <a:t>/content/dam/www/public/us/en/documents/manuals/64-ia-32-architectures-software-developer-vol-3a-part-1-manual.pdf</a:t>
            </a:r>
          </a:p>
        </p:txBody>
      </p:sp>
    </p:spTree>
    <p:extLst>
      <p:ext uri="{BB962C8B-B14F-4D97-AF65-F5344CB8AC3E}">
        <p14:creationId xmlns:p14="http://schemas.microsoft.com/office/powerpoint/2010/main" val="140785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Impact of TSO vs. SC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7620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Can use a </a:t>
            </a:r>
            <a:r>
              <a:rPr lang="en-US" dirty="0">
                <a:solidFill>
                  <a:srgbClr val="FF0066"/>
                </a:solidFill>
              </a:rPr>
              <a:t>write buffer</a:t>
            </a:r>
          </a:p>
          <a:p>
            <a:r>
              <a:rPr lang="en-US" dirty="0"/>
              <a:t>Write latency is effectively hidden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9" name="Picture 8" descr="perf-rw-overla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057513"/>
            <a:ext cx="5638800" cy="42017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00800" y="1600200"/>
            <a:ext cx="1299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“Base” = SC</a:t>
            </a:r>
          </a:p>
          <a:p>
            <a:r>
              <a:rPr lang="en-US" dirty="0">
                <a:solidFill>
                  <a:srgbClr val="0000FF"/>
                </a:solidFill>
              </a:rPr>
              <a:t>“WR” = TSO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7010400" y="4114800"/>
            <a:ext cx="1815373" cy="1542530"/>
            <a:chOff x="5316943" y="3691354"/>
            <a:chExt cx="2319777" cy="1971124"/>
          </a:xfrm>
        </p:grpSpPr>
        <p:sp>
          <p:nvSpPr>
            <p:cNvPr id="11" name="TextBox 10"/>
            <p:cNvSpPr txBox="1"/>
            <p:nvPr/>
          </p:nvSpPr>
          <p:spPr>
            <a:xfrm>
              <a:off x="5862068" y="3691354"/>
              <a:ext cx="1153658" cy="43917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US" sz="1400" dirty="0">
                  <a:latin typeface="Calibri"/>
                </a:rPr>
                <a:t>Processor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91198" y="5223301"/>
              <a:ext cx="1295400" cy="439177"/>
            </a:xfrm>
            <a:prstGeom prst="rect">
              <a:avLst/>
            </a:prstGeom>
            <a:solidFill>
              <a:srgbClr val="C6D9F1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 dirty="0">
                  <a:latin typeface="Calibri"/>
                </a:rPr>
                <a:t> Cache</a:t>
              </a:r>
            </a:p>
          </p:txBody>
        </p:sp>
        <p:cxnSp>
          <p:nvCxnSpPr>
            <p:cNvPr id="13" name="Elbow Connector 12"/>
            <p:cNvCxnSpPr>
              <a:stCxn id="11" idx="2"/>
            </p:cNvCxnSpPr>
            <p:nvPr/>
          </p:nvCxnSpPr>
          <p:spPr>
            <a:xfrm rot="5400000">
              <a:off x="5725041" y="4501497"/>
              <a:ext cx="1084823" cy="342892"/>
            </a:xfrm>
            <a:prstGeom prst="bentConnector3">
              <a:avLst>
                <a:gd name="adj1" fmla="val 14801"/>
              </a:avLst>
            </a:prstGeom>
            <a:ln w="28575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316943" y="4148554"/>
              <a:ext cx="763887" cy="353964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FF"/>
                  </a:solidFill>
                  <a:latin typeface="Calibri"/>
                  <a:cs typeface="Calibri"/>
                </a:rPr>
                <a:t>READS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477000" y="4453354"/>
              <a:ext cx="457200" cy="533400"/>
              <a:chOff x="6324600" y="3733800"/>
              <a:chExt cx="457200" cy="5334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6324600" y="38100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6324600" y="38862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324600" y="39624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6324600" y="40386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324600" y="41148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324600" y="41910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6324600" y="3733800"/>
                <a:ext cx="0" cy="7620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781800" y="3733800"/>
                <a:ext cx="0" cy="7620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Arrow Connector 15"/>
            <p:cNvCxnSpPr/>
            <p:nvPr/>
          </p:nvCxnSpPr>
          <p:spPr>
            <a:xfrm>
              <a:off x="6705600" y="4986754"/>
              <a:ext cx="0" cy="22860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/>
            <p:nvPr/>
          </p:nvCxnSpPr>
          <p:spPr>
            <a:xfrm>
              <a:off x="6410349" y="4281858"/>
              <a:ext cx="304800" cy="228600"/>
            </a:xfrm>
            <a:prstGeom prst="bentConnector2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754573" y="4145576"/>
              <a:ext cx="849439" cy="353964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FF"/>
                  </a:solidFill>
                  <a:latin typeface="Calibri"/>
                  <a:cs typeface="Calibri"/>
                </a:rPr>
                <a:t>WRITES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97340" y="4453354"/>
              <a:ext cx="639380" cy="523220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FF0066"/>
                  </a:solidFill>
                  <a:latin typeface="Calibri"/>
                  <a:cs typeface="Calibri"/>
                </a:rPr>
                <a:t>write</a:t>
              </a:r>
            </a:p>
            <a:p>
              <a:pPr algn="ctr"/>
              <a:r>
                <a:rPr lang="en-US" sz="1400" b="1" dirty="0">
                  <a:solidFill>
                    <a:srgbClr val="FF0066"/>
                  </a:solidFill>
                  <a:latin typeface="Calibri"/>
                  <a:cs typeface="Calibri"/>
                </a:rPr>
                <a:t>buffer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8844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Can Programs Live with Weaker Memory Orders?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>
                <a:solidFill>
                  <a:srgbClr val="FF0066"/>
                </a:solidFill>
              </a:rPr>
              <a:t>Correctness</a:t>
            </a:r>
            <a:r>
              <a:rPr lang="en-US" dirty="0"/>
              <a:t>”: </a:t>
            </a:r>
            <a:r>
              <a:rPr lang="en-US" dirty="0">
                <a:solidFill>
                  <a:srgbClr val="0000FF"/>
                </a:solidFill>
              </a:rPr>
              <a:t>same results as sequential consistency</a:t>
            </a:r>
          </a:p>
          <a:p>
            <a:r>
              <a:rPr lang="en-US" dirty="0"/>
              <a:t>Most programs don’t require strict ordering (all of the time) for “correctness”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how do we know when a program will behave correctly?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06599" y="1981200"/>
            <a:ext cx="159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solidFill>
                  <a:srgbClr val="0000FF"/>
                </a:solidFill>
                <a:latin typeface="Calibri"/>
                <a:cs typeface="Calibri"/>
              </a:rPr>
              <a:t>Program Order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2362200"/>
            <a:ext cx="1431364" cy="14696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1" dirty="0">
                <a:latin typeface="Courier New"/>
                <a:cs typeface="Courier New"/>
              </a:rPr>
              <a:t>A = 1;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1" dirty="0">
                <a:latin typeface="Courier New"/>
                <a:cs typeface="Courier New"/>
              </a:rPr>
              <a:t>B = 1;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1" dirty="0">
                <a:latin typeface="Courier New"/>
                <a:cs typeface="Courier New"/>
              </a:rPr>
              <a:t>unlock L;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31880" y="3352800"/>
            <a:ext cx="1154320" cy="14696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1" dirty="0">
                <a:latin typeface="Courier New"/>
                <a:cs typeface="Courier New"/>
              </a:rPr>
              <a:t>lock L;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1" dirty="0">
                <a:latin typeface="Courier New"/>
                <a:cs typeface="Courier New"/>
              </a:rPr>
              <a:t>… = A;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1" dirty="0">
                <a:latin typeface="Courier New"/>
                <a:cs typeface="Courier New"/>
              </a:rPr>
              <a:t>… = B;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371600" y="2819400"/>
            <a:ext cx="0" cy="228600"/>
          </a:xfrm>
          <a:prstGeom prst="straightConnector1">
            <a:avLst/>
          </a:prstGeom>
          <a:ln w="38100" cmpd="sng">
            <a:solidFill>
              <a:srgbClr val="FF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371600" y="3276600"/>
            <a:ext cx="0" cy="228600"/>
          </a:xfrm>
          <a:prstGeom prst="straightConnector1">
            <a:avLst/>
          </a:prstGeom>
          <a:ln w="38100" cmpd="sng">
            <a:solidFill>
              <a:srgbClr val="FF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124200" y="3810000"/>
            <a:ext cx="0" cy="228600"/>
          </a:xfrm>
          <a:prstGeom prst="straightConnector1">
            <a:avLst/>
          </a:prstGeom>
          <a:ln w="38100" cmpd="sng">
            <a:solidFill>
              <a:srgbClr val="FF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124200" y="4267200"/>
            <a:ext cx="0" cy="228600"/>
          </a:xfrm>
          <a:prstGeom prst="straightConnector1">
            <a:avLst/>
          </a:prstGeom>
          <a:ln w="38100" cmpd="sng">
            <a:solidFill>
              <a:srgbClr val="FF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91635" y="1981200"/>
            <a:ext cx="3309365" cy="2841233"/>
            <a:chOff x="4691635" y="1981200"/>
            <a:chExt cx="3309365" cy="2841233"/>
          </a:xfrm>
        </p:grpSpPr>
        <p:sp>
          <p:nvSpPr>
            <p:cNvPr id="9" name="TextBox 8"/>
            <p:cNvSpPr txBox="1"/>
            <p:nvPr/>
          </p:nvSpPr>
          <p:spPr>
            <a:xfrm>
              <a:off x="5598202" y="1981200"/>
              <a:ext cx="1664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>
                  <a:solidFill>
                    <a:srgbClr val="0000FF"/>
                  </a:solidFill>
                  <a:latin typeface="Calibri"/>
                  <a:cs typeface="Calibri"/>
                </a:rPr>
                <a:t>Sufficient Order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76800" y="2362200"/>
              <a:ext cx="1431364" cy="14696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</a:pPr>
              <a:r>
                <a:rPr lang="en-US" b="1" dirty="0">
                  <a:latin typeface="Courier New"/>
                  <a:cs typeface="Courier New"/>
                </a:rPr>
                <a:t>A = 1;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</a:pPr>
              <a:r>
                <a:rPr lang="en-US" b="1" dirty="0">
                  <a:latin typeface="Courier New"/>
                  <a:cs typeface="Courier New"/>
                </a:rPr>
                <a:t>B = 1;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</a:pPr>
              <a:r>
                <a:rPr lang="en-US" b="1" dirty="0">
                  <a:latin typeface="Courier New"/>
                  <a:cs typeface="Courier New"/>
                </a:rPr>
                <a:t>unlock L;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46680" y="3352800"/>
              <a:ext cx="1154320" cy="14696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</a:pPr>
              <a:r>
                <a:rPr lang="en-US" b="1" dirty="0">
                  <a:latin typeface="Courier New"/>
                  <a:cs typeface="Courier New"/>
                </a:rPr>
                <a:t>lock L;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</a:pPr>
              <a:r>
                <a:rPr lang="en-US" b="1" dirty="0">
                  <a:latin typeface="Courier New"/>
                  <a:cs typeface="Courier New"/>
                </a:rPr>
                <a:t>… = A;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</a:pPr>
              <a:r>
                <a:rPr lang="en-US" b="1" dirty="0">
                  <a:latin typeface="Courier New"/>
                  <a:cs typeface="Courier New"/>
                </a:rPr>
                <a:t>… = B;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5257800" y="3276600"/>
              <a:ext cx="0" cy="228600"/>
            </a:xfrm>
            <a:prstGeom prst="straightConnector1">
              <a:avLst/>
            </a:prstGeom>
            <a:ln w="38100" cmpd="sng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7239000" y="3810000"/>
              <a:ext cx="0" cy="228600"/>
            </a:xfrm>
            <a:prstGeom prst="straightConnector1">
              <a:avLst/>
            </a:prstGeom>
            <a:ln w="38100" cmpd="sng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reeform 31"/>
            <p:cNvSpPr/>
            <p:nvPr/>
          </p:nvSpPr>
          <p:spPr>
            <a:xfrm>
              <a:off x="4691635" y="2810222"/>
              <a:ext cx="337565" cy="729012"/>
            </a:xfrm>
            <a:custGeom>
              <a:avLst/>
              <a:gdLst>
                <a:gd name="connsiteX0" fmla="*/ 435454 w 435454"/>
                <a:gd name="connsiteY0" fmla="*/ 0 h 729012"/>
                <a:gd name="connsiteX1" fmla="*/ 375 w 435454"/>
                <a:gd name="connsiteY1" fmla="*/ 376264 h 729012"/>
                <a:gd name="connsiteX2" fmla="*/ 353142 w 435454"/>
                <a:gd name="connsiteY2" fmla="*/ 729012 h 729012"/>
                <a:gd name="connsiteX3" fmla="*/ 353142 w 435454"/>
                <a:gd name="connsiteY3" fmla="*/ 729012 h 729012"/>
                <a:gd name="connsiteX4" fmla="*/ 353142 w 435454"/>
                <a:gd name="connsiteY4" fmla="*/ 729012 h 729012"/>
                <a:gd name="connsiteX5" fmla="*/ 353142 w 435454"/>
                <a:gd name="connsiteY5" fmla="*/ 729012 h 729012"/>
                <a:gd name="connsiteX0" fmla="*/ 451431 w 451431"/>
                <a:gd name="connsiteY0" fmla="*/ 0 h 729012"/>
                <a:gd name="connsiteX1" fmla="*/ 98665 w 451431"/>
                <a:gd name="connsiteY1" fmla="*/ 129341 h 729012"/>
                <a:gd name="connsiteX2" fmla="*/ 16352 w 451431"/>
                <a:gd name="connsiteY2" fmla="*/ 376264 h 729012"/>
                <a:gd name="connsiteX3" fmla="*/ 369119 w 451431"/>
                <a:gd name="connsiteY3" fmla="*/ 729012 h 729012"/>
                <a:gd name="connsiteX4" fmla="*/ 369119 w 451431"/>
                <a:gd name="connsiteY4" fmla="*/ 729012 h 729012"/>
                <a:gd name="connsiteX5" fmla="*/ 369119 w 451431"/>
                <a:gd name="connsiteY5" fmla="*/ 729012 h 729012"/>
                <a:gd name="connsiteX6" fmla="*/ 369119 w 451431"/>
                <a:gd name="connsiteY6" fmla="*/ 729012 h 729012"/>
                <a:gd name="connsiteX0" fmla="*/ 435685 w 435685"/>
                <a:gd name="connsiteY0" fmla="*/ 0 h 729012"/>
                <a:gd name="connsiteX1" fmla="*/ 82919 w 435685"/>
                <a:gd name="connsiteY1" fmla="*/ 129341 h 729012"/>
                <a:gd name="connsiteX2" fmla="*/ 606 w 435685"/>
                <a:gd name="connsiteY2" fmla="*/ 376264 h 729012"/>
                <a:gd name="connsiteX3" fmla="*/ 106438 w 435685"/>
                <a:gd name="connsiteY3" fmla="*/ 587913 h 729012"/>
                <a:gd name="connsiteX4" fmla="*/ 353373 w 435685"/>
                <a:gd name="connsiteY4" fmla="*/ 729012 h 729012"/>
                <a:gd name="connsiteX5" fmla="*/ 353373 w 435685"/>
                <a:gd name="connsiteY5" fmla="*/ 729012 h 729012"/>
                <a:gd name="connsiteX6" fmla="*/ 353373 w 435685"/>
                <a:gd name="connsiteY6" fmla="*/ 729012 h 729012"/>
                <a:gd name="connsiteX7" fmla="*/ 353373 w 435685"/>
                <a:gd name="connsiteY7" fmla="*/ 729012 h 729012"/>
                <a:gd name="connsiteX0" fmla="*/ 435292 w 435292"/>
                <a:gd name="connsiteY0" fmla="*/ 0 h 729012"/>
                <a:gd name="connsiteX1" fmla="*/ 129562 w 435292"/>
                <a:gd name="connsiteY1" fmla="*/ 141099 h 729012"/>
                <a:gd name="connsiteX2" fmla="*/ 213 w 435292"/>
                <a:gd name="connsiteY2" fmla="*/ 376264 h 729012"/>
                <a:gd name="connsiteX3" fmla="*/ 106045 w 435292"/>
                <a:gd name="connsiteY3" fmla="*/ 587913 h 729012"/>
                <a:gd name="connsiteX4" fmla="*/ 352980 w 435292"/>
                <a:gd name="connsiteY4" fmla="*/ 729012 h 729012"/>
                <a:gd name="connsiteX5" fmla="*/ 352980 w 435292"/>
                <a:gd name="connsiteY5" fmla="*/ 729012 h 729012"/>
                <a:gd name="connsiteX6" fmla="*/ 352980 w 435292"/>
                <a:gd name="connsiteY6" fmla="*/ 729012 h 729012"/>
                <a:gd name="connsiteX7" fmla="*/ 352980 w 435292"/>
                <a:gd name="connsiteY7" fmla="*/ 729012 h 729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5292" h="729012">
                  <a:moveTo>
                    <a:pt x="435292" y="0"/>
                  </a:moveTo>
                  <a:cubicBezTo>
                    <a:pt x="386297" y="25476"/>
                    <a:pt x="202075" y="78388"/>
                    <a:pt x="129562" y="141099"/>
                  </a:cubicBezTo>
                  <a:cubicBezTo>
                    <a:pt x="57049" y="203810"/>
                    <a:pt x="4132" y="301795"/>
                    <a:pt x="213" y="376264"/>
                  </a:cubicBezTo>
                  <a:cubicBezTo>
                    <a:pt x="-3706" y="450733"/>
                    <a:pt x="47251" y="529122"/>
                    <a:pt x="106045" y="587913"/>
                  </a:cubicBezTo>
                  <a:cubicBezTo>
                    <a:pt x="164840" y="646704"/>
                    <a:pt x="311824" y="705496"/>
                    <a:pt x="352980" y="729012"/>
                  </a:cubicBezTo>
                  <a:lnTo>
                    <a:pt x="352980" y="729012"/>
                  </a:lnTo>
                  <a:lnTo>
                    <a:pt x="352980" y="729012"/>
                  </a:lnTo>
                  <a:lnTo>
                    <a:pt x="352980" y="729012"/>
                  </a:lnTo>
                </a:path>
              </a:pathLst>
            </a:custGeom>
            <a:ln w="3810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 flipH="1">
              <a:off x="7511035" y="3810000"/>
              <a:ext cx="337565" cy="729012"/>
            </a:xfrm>
            <a:custGeom>
              <a:avLst/>
              <a:gdLst>
                <a:gd name="connsiteX0" fmla="*/ 435454 w 435454"/>
                <a:gd name="connsiteY0" fmla="*/ 0 h 729012"/>
                <a:gd name="connsiteX1" fmla="*/ 375 w 435454"/>
                <a:gd name="connsiteY1" fmla="*/ 376264 h 729012"/>
                <a:gd name="connsiteX2" fmla="*/ 353142 w 435454"/>
                <a:gd name="connsiteY2" fmla="*/ 729012 h 729012"/>
                <a:gd name="connsiteX3" fmla="*/ 353142 w 435454"/>
                <a:gd name="connsiteY3" fmla="*/ 729012 h 729012"/>
                <a:gd name="connsiteX4" fmla="*/ 353142 w 435454"/>
                <a:gd name="connsiteY4" fmla="*/ 729012 h 729012"/>
                <a:gd name="connsiteX5" fmla="*/ 353142 w 435454"/>
                <a:gd name="connsiteY5" fmla="*/ 729012 h 729012"/>
                <a:gd name="connsiteX0" fmla="*/ 451431 w 451431"/>
                <a:gd name="connsiteY0" fmla="*/ 0 h 729012"/>
                <a:gd name="connsiteX1" fmla="*/ 98665 w 451431"/>
                <a:gd name="connsiteY1" fmla="*/ 129341 h 729012"/>
                <a:gd name="connsiteX2" fmla="*/ 16352 w 451431"/>
                <a:gd name="connsiteY2" fmla="*/ 376264 h 729012"/>
                <a:gd name="connsiteX3" fmla="*/ 369119 w 451431"/>
                <a:gd name="connsiteY3" fmla="*/ 729012 h 729012"/>
                <a:gd name="connsiteX4" fmla="*/ 369119 w 451431"/>
                <a:gd name="connsiteY4" fmla="*/ 729012 h 729012"/>
                <a:gd name="connsiteX5" fmla="*/ 369119 w 451431"/>
                <a:gd name="connsiteY5" fmla="*/ 729012 h 729012"/>
                <a:gd name="connsiteX6" fmla="*/ 369119 w 451431"/>
                <a:gd name="connsiteY6" fmla="*/ 729012 h 729012"/>
                <a:gd name="connsiteX0" fmla="*/ 435685 w 435685"/>
                <a:gd name="connsiteY0" fmla="*/ 0 h 729012"/>
                <a:gd name="connsiteX1" fmla="*/ 82919 w 435685"/>
                <a:gd name="connsiteY1" fmla="*/ 129341 h 729012"/>
                <a:gd name="connsiteX2" fmla="*/ 606 w 435685"/>
                <a:gd name="connsiteY2" fmla="*/ 376264 h 729012"/>
                <a:gd name="connsiteX3" fmla="*/ 106438 w 435685"/>
                <a:gd name="connsiteY3" fmla="*/ 587913 h 729012"/>
                <a:gd name="connsiteX4" fmla="*/ 353373 w 435685"/>
                <a:gd name="connsiteY4" fmla="*/ 729012 h 729012"/>
                <a:gd name="connsiteX5" fmla="*/ 353373 w 435685"/>
                <a:gd name="connsiteY5" fmla="*/ 729012 h 729012"/>
                <a:gd name="connsiteX6" fmla="*/ 353373 w 435685"/>
                <a:gd name="connsiteY6" fmla="*/ 729012 h 729012"/>
                <a:gd name="connsiteX7" fmla="*/ 353373 w 435685"/>
                <a:gd name="connsiteY7" fmla="*/ 729012 h 729012"/>
                <a:gd name="connsiteX0" fmla="*/ 435292 w 435292"/>
                <a:gd name="connsiteY0" fmla="*/ 0 h 729012"/>
                <a:gd name="connsiteX1" fmla="*/ 129562 w 435292"/>
                <a:gd name="connsiteY1" fmla="*/ 141099 h 729012"/>
                <a:gd name="connsiteX2" fmla="*/ 213 w 435292"/>
                <a:gd name="connsiteY2" fmla="*/ 376264 h 729012"/>
                <a:gd name="connsiteX3" fmla="*/ 106045 w 435292"/>
                <a:gd name="connsiteY3" fmla="*/ 587913 h 729012"/>
                <a:gd name="connsiteX4" fmla="*/ 352980 w 435292"/>
                <a:gd name="connsiteY4" fmla="*/ 729012 h 729012"/>
                <a:gd name="connsiteX5" fmla="*/ 352980 w 435292"/>
                <a:gd name="connsiteY5" fmla="*/ 729012 h 729012"/>
                <a:gd name="connsiteX6" fmla="*/ 352980 w 435292"/>
                <a:gd name="connsiteY6" fmla="*/ 729012 h 729012"/>
                <a:gd name="connsiteX7" fmla="*/ 352980 w 435292"/>
                <a:gd name="connsiteY7" fmla="*/ 729012 h 729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5292" h="729012">
                  <a:moveTo>
                    <a:pt x="435292" y="0"/>
                  </a:moveTo>
                  <a:cubicBezTo>
                    <a:pt x="386297" y="25476"/>
                    <a:pt x="202075" y="78388"/>
                    <a:pt x="129562" y="141099"/>
                  </a:cubicBezTo>
                  <a:cubicBezTo>
                    <a:pt x="57049" y="203810"/>
                    <a:pt x="4132" y="301795"/>
                    <a:pt x="213" y="376264"/>
                  </a:cubicBezTo>
                  <a:cubicBezTo>
                    <a:pt x="-3706" y="450733"/>
                    <a:pt x="47251" y="529122"/>
                    <a:pt x="106045" y="587913"/>
                  </a:cubicBezTo>
                  <a:cubicBezTo>
                    <a:pt x="164840" y="646704"/>
                    <a:pt x="311824" y="705496"/>
                    <a:pt x="352980" y="729012"/>
                  </a:cubicBezTo>
                  <a:lnTo>
                    <a:pt x="352980" y="729012"/>
                  </a:lnTo>
                  <a:lnTo>
                    <a:pt x="352980" y="729012"/>
                  </a:lnTo>
                  <a:lnTo>
                    <a:pt x="352980" y="729012"/>
                  </a:lnTo>
                </a:path>
              </a:pathLst>
            </a:custGeom>
            <a:ln w="3810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093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Data Races and 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/>
              <a:t>Two accesses </a:t>
            </a:r>
            <a:r>
              <a:rPr lang="en-US" i="1" dirty="0">
                <a:solidFill>
                  <a:srgbClr val="FF0066"/>
                </a:solidFill>
              </a:rPr>
              <a:t>conflict</a:t>
            </a:r>
            <a:r>
              <a:rPr lang="en-US" i="1" dirty="0"/>
              <a:t> </a:t>
            </a:r>
            <a:r>
              <a:rPr lang="en-US" dirty="0"/>
              <a:t>if:</a:t>
            </a:r>
          </a:p>
          <a:p>
            <a:pPr lvl="1"/>
            <a:r>
              <a:rPr lang="en-US" sz="1600" dirty="0"/>
              <a:t>(</a:t>
            </a:r>
            <a:r>
              <a:rPr lang="en-US" sz="1600" dirty="0" err="1"/>
              <a:t>i</a:t>
            </a:r>
            <a:r>
              <a:rPr lang="en-US" sz="1600" dirty="0"/>
              <a:t>) access </a:t>
            </a:r>
            <a:r>
              <a:rPr lang="en-US" sz="1600" dirty="0">
                <a:solidFill>
                  <a:srgbClr val="0000FF"/>
                </a:solidFill>
              </a:rPr>
              <a:t>same location, </a:t>
            </a:r>
            <a:r>
              <a:rPr lang="en-US" sz="1600" dirty="0"/>
              <a:t>and (ii) at least one is a </a:t>
            </a:r>
            <a:r>
              <a:rPr lang="en-US" sz="1600" dirty="0">
                <a:solidFill>
                  <a:srgbClr val="0000FF"/>
                </a:solidFill>
              </a:rPr>
              <a:t>write</a:t>
            </a:r>
          </a:p>
          <a:p>
            <a:r>
              <a:rPr lang="en-US" dirty="0">
                <a:solidFill>
                  <a:srgbClr val="0000FF"/>
                </a:solidFill>
              </a:rPr>
              <a:t>Order accesses by:</a:t>
            </a:r>
          </a:p>
          <a:p>
            <a:pPr lvl="1"/>
            <a:r>
              <a:rPr lang="en-US" sz="1600" dirty="0">
                <a:solidFill>
                  <a:srgbClr val="00B050"/>
                </a:solidFill>
              </a:rPr>
              <a:t>program order </a:t>
            </a:r>
            <a:r>
              <a:rPr lang="en-US" sz="1600" dirty="0"/>
              <a:t>(</a:t>
            </a:r>
            <a:r>
              <a:rPr lang="en-US" sz="1600" dirty="0" err="1">
                <a:solidFill>
                  <a:srgbClr val="00B050"/>
                </a:solidFill>
              </a:rPr>
              <a:t>po</a:t>
            </a:r>
            <a:r>
              <a:rPr lang="en-US" sz="1600" dirty="0"/>
              <a:t>)</a:t>
            </a:r>
          </a:p>
          <a:p>
            <a:pPr lvl="1"/>
            <a:r>
              <a:rPr lang="en-US" sz="1600" dirty="0">
                <a:solidFill>
                  <a:srgbClr val="FF0066"/>
                </a:solidFill>
              </a:rPr>
              <a:t>dependence order</a:t>
            </a:r>
            <a:r>
              <a:rPr lang="en-US" sz="1600" dirty="0"/>
              <a:t> (</a:t>
            </a:r>
            <a:r>
              <a:rPr lang="en-US" sz="1600" dirty="0">
                <a:solidFill>
                  <a:srgbClr val="FF0066"/>
                </a:solidFill>
              </a:rPr>
              <a:t>do</a:t>
            </a:r>
            <a:r>
              <a:rPr lang="en-US" sz="1600" dirty="0"/>
              <a:t>): op1 --&gt; op2 if op2 reads op1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r>
              <a:rPr lang="en-US" u="sng" dirty="0">
                <a:solidFill>
                  <a:srgbClr val="0000FF"/>
                </a:solidFill>
              </a:rPr>
              <a:t>Data Race</a:t>
            </a:r>
            <a:r>
              <a:rPr lang="en-US" dirty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en-US" sz="1600" dirty="0"/>
              <a:t>two conflicting accesses on different processors</a:t>
            </a:r>
          </a:p>
          <a:p>
            <a:pPr lvl="1"/>
            <a:r>
              <a:rPr lang="en-US" sz="1600" dirty="0"/>
              <a:t>not ordered by intervening accesses</a:t>
            </a:r>
            <a:endParaRPr lang="en-US" dirty="0"/>
          </a:p>
          <a:p>
            <a:r>
              <a:rPr lang="en-US" u="sng" dirty="0">
                <a:solidFill>
                  <a:srgbClr val="0000FF"/>
                </a:solidFill>
              </a:rPr>
              <a:t>Properly Synchronized Programs:</a:t>
            </a:r>
          </a:p>
          <a:p>
            <a:pPr lvl="1"/>
            <a:r>
              <a:rPr lang="en-US" sz="1600" dirty="0">
                <a:solidFill>
                  <a:srgbClr val="FF0066"/>
                </a:solidFill>
              </a:rPr>
              <a:t>all synchronizations are explicitly identified</a:t>
            </a:r>
          </a:p>
          <a:p>
            <a:pPr lvl="1"/>
            <a:r>
              <a:rPr lang="en-US" sz="1600" dirty="0">
                <a:solidFill>
                  <a:srgbClr val="FF0066"/>
                </a:solidFill>
              </a:rPr>
              <a:t>all data accesses are ordered through synchronization</a:t>
            </a: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2590800"/>
            <a:ext cx="487680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u="sng" dirty="0">
                <a:latin typeface="Calibri"/>
              </a:rPr>
              <a:t>P1</a:t>
            </a:r>
            <a:r>
              <a:rPr lang="en-US" dirty="0">
                <a:latin typeface="Calibri"/>
              </a:rPr>
              <a:t>			 </a:t>
            </a:r>
            <a:r>
              <a:rPr lang="en-US" u="sng" dirty="0">
                <a:latin typeface="Calibri"/>
              </a:rPr>
              <a:t>P2</a:t>
            </a:r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  <a:latin typeface="Calibri"/>
                <a:cs typeface="Courier New" pitchFamily="49" charset="0"/>
              </a:rPr>
              <a:t>Write A</a:t>
            </a:r>
          </a:p>
          <a:p>
            <a:pPr>
              <a:buNone/>
            </a:pPr>
            <a:endParaRPr lang="en-US" b="1" dirty="0">
              <a:solidFill>
                <a:srgbClr val="FF0000"/>
              </a:solidFill>
              <a:latin typeface="Calibri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  <a:latin typeface="Calibri"/>
                <a:cs typeface="Courier New" pitchFamily="49" charset="0"/>
              </a:rPr>
              <a:t>Write Flag		Read Flag</a:t>
            </a:r>
          </a:p>
          <a:p>
            <a:pPr>
              <a:buNone/>
            </a:pPr>
            <a:endParaRPr lang="en-US" b="1" dirty="0">
              <a:solidFill>
                <a:srgbClr val="FF0000"/>
              </a:solidFill>
              <a:latin typeface="Calibri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  <a:latin typeface="Calibri"/>
                <a:cs typeface="Courier New" pitchFamily="49" charset="0"/>
              </a:rPr>
              <a:t>			Read A</a:t>
            </a:r>
          </a:p>
          <a:p>
            <a:pPr>
              <a:buNone/>
            </a:pPr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047206" y="3276600"/>
            <a:ext cx="3201194" cy="914400"/>
            <a:chOff x="3047206" y="3733800"/>
            <a:chExt cx="3201194" cy="914400"/>
          </a:xfrm>
        </p:grpSpPr>
        <p:grpSp>
          <p:nvGrpSpPr>
            <p:cNvPr id="16" name="Group 15"/>
            <p:cNvGrpSpPr/>
            <p:nvPr/>
          </p:nvGrpSpPr>
          <p:grpSpPr>
            <a:xfrm>
              <a:off x="3047206" y="3733800"/>
              <a:ext cx="505316" cy="369332"/>
              <a:chOff x="3047206" y="3733800"/>
              <a:chExt cx="505316" cy="369332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 rot="5400000">
                <a:off x="2933700" y="3924300"/>
                <a:ext cx="228600" cy="1588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3124200" y="3733800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>
                    <a:solidFill>
                      <a:srgbClr val="00B050"/>
                    </a:solidFill>
                    <a:latin typeface="Calibri"/>
                  </a:rPr>
                  <a:t>po</a:t>
                </a:r>
                <a:endParaRPr lang="en-US" dirty="0">
                  <a:solidFill>
                    <a:srgbClr val="00B050"/>
                  </a:solidFill>
                  <a:latin typeface="Calibri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5715000" y="4278868"/>
              <a:ext cx="533400" cy="369332"/>
              <a:chOff x="5715000" y="4278868"/>
              <a:chExt cx="533400" cy="369332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rot="5400000">
                <a:off x="5601494" y="4456906"/>
                <a:ext cx="228600" cy="1588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5820078" y="4278868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>
                    <a:solidFill>
                      <a:srgbClr val="00B050"/>
                    </a:solidFill>
                    <a:latin typeface="Calibri"/>
                  </a:rPr>
                  <a:t>po</a:t>
                </a:r>
                <a:endParaRPr lang="en-US" dirty="0">
                  <a:solidFill>
                    <a:srgbClr val="00B050"/>
                  </a:solidFill>
                  <a:latin typeface="Calibri"/>
                </a:endParaRP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3887788" y="3364468"/>
            <a:ext cx="1370012" cy="370920"/>
            <a:chOff x="3887788" y="3821668"/>
            <a:chExt cx="1370012" cy="37092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3887788" y="4191000"/>
              <a:ext cx="1370012" cy="1588"/>
            </a:xfrm>
            <a:prstGeom prst="straightConnector1">
              <a:avLst/>
            </a:prstGeom>
            <a:ln w="25400">
              <a:solidFill>
                <a:srgbClr val="FF0066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372278" y="3821668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66"/>
                  </a:solidFill>
                  <a:latin typeface="Calibri"/>
                </a:rPr>
                <a:t>do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961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Optimizations for Synchronized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r>
              <a:rPr lang="en-US" u="sng" dirty="0"/>
              <a:t>Intuition</a:t>
            </a:r>
            <a:r>
              <a:rPr lang="en-US" dirty="0"/>
              <a:t>: many parallel programs have mixtures of “private” and “public” parts</a:t>
            </a:r>
            <a:r>
              <a:rPr lang="en-US" b="1" baseline="30000" dirty="0">
                <a:solidFill>
                  <a:srgbClr val="0000FF"/>
                </a:solidFill>
              </a:rPr>
              <a:t>*</a:t>
            </a:r>
          </a:p>
          <a:p>
            <a:pPr lvl="1"/>
            <a:r>
              <a:rPr lang="en-US" dirty="0"/>
              <a:t>the “</a:t>
            </a:r>
            <a:r>
              <a:rPr lang="en-US" dirty="0">
                <a:solidFill>
                  <a:srgbClr val="0000FF"/>
                </a:solidFill>
              </a:rPr>
              <a:t>private</a:t>
            </a:r>
            <a:r>
              <a:rPr lang="en-US" dirty="0"/>
              <a:t>” parts must be </a:t>
            </a:r>
            <a:r>
              <a:rPr lang="en-US" dirty="0">
                <a:solidFill>
                  <a:srgbClr val="0000FF"/>
                </a:solidFill>
              </a:rPr>
              <a:t>protected by synchronization</a:t>
            </a:r>
            <a:r>
              <a:rPr lang="en-US" dirty="0"/>
              <a:t> (e.g., locks)</a:t>
            </a:r>
          </a:p>
          <a:p>
            <a:pPr lvl="1"/>
            <a:r>
              <a:rPr lang="en-US" dirty="0"/>
              <a:t>can we </a:t>
            </a:r>
            <a:r>
              <a:rPr lang="en-US" dirty="0">
                <a:solidFill>
                  <a:srgbClr val="FF0066"/>
                </a:solidFill>
              </a:rPr>
              <a:t>take advantage of synchronization to improve performance?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03468" y="2438400"/>
            <a:ext cx="1266292" cy="6217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3468" y="3881836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03468" y="5321891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62303" y="3352800"/>
            <a:ext cx="748622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solidFill>
                  <a:srgbClr val="FF0066"/>
                </a:solidFill>
                <a:latin typeface="Calibri"/>
                <a:cs typeface="Calibri"/>
              </a:rPr>
              <a:t>SYNCH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62303" y="4752201"/>
            <a:ext cx="748622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solidFill>
                  <a:srgbClr val="FF0066"/>
                </a:solidFill>
                <a:latin typeface="Calibri"/>
                <a:cs typeface="Calibri"/>
              </a:rPr>
              <a:t>SYNCH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936614" y="30601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905000" y="35935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905000" y="4495800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905000" y="50413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743200" y="2754868"/>
            <a:ext cx="2226836" cy="902732"/>
            <a:chOff x="2743200" y="2069068"/>
            <a:chExt cx="2226836" cy="902732"/>
          </a:xfrm>
        </p:grpSpPr>
        <p:sp>
          <p:nvSpPr>
            <p:cNvPr id="14" name="TextBox 13"/>
            <p:cNvSpPr txBox="1"/>
            <p:nvPr/>
          </p:nvSpPr>
          <p:spPr>
            <a:xfrm>
              <a:off x="3733800" y="2069068"/>
              <a:ext cx="10431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Example: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733800" y="2602468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66"/>
                  </a:solidFill>
                </a:rPr>
                <a:t>Grab a lock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H="1">
              <a:off x="2743200" y="2819400"/>
              <a:ext cx="914400" cy="0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743200" y="4659868"/>
            <a:ext cx="2694049" cy="369332"/>
            <a:chOff x="2743200" y="3974068"/>
            <a:chExt cx="269404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3733800" y="3974068"/>
              <a:ext cx="17034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66"/>
                  </a:solidFill>
                </a:rPr>
                <a:t>Release the lock</a:t>
              </a: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H="1">
              <a:off x="2743200" y="4190999"/>
              <a:ext cx="914400" cy="1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2743200" y="3886200"/>
            <a:ext cx="4038600" cy="369332"/>
            <a:chOff x="2743200" y="3352800"/>
            <a:chExt cx="4038600" cy="369332"/>
          </a:xfrm>
        </p:grpSpPr>
        <p:sp>
          <p:nvSpPr>
            <p:cNvPr id="28" name="TextBox 27"/>
            <p:cNvSpPr txBox="1"/>
            <p:nvPr/>
          </p:nvSpPr>
          <p:spPr>
            <a:xfrm>
              <a:off x="3712969" y="3352800"/>
              <a:ext cx="30688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Insert node into data structure</a:t>
              </a: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H="1">
              <a:off x="2743200" y="3581399"/>
              <a:ext cx="914400" cy="1"/>
            </a:xfrm>
            <a:prstGeom prst="straightConnector1">
              <a:avLst/>
            </a:prstGeom>
            <a:ln w="31750"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3936038" y="4191000"/>
            <a:ext cx="4826962" cy="1131332"/>
            <a:chOff x="3936038" y="3505200"/>
            <a:chExt cx="4826962" cy="1131332"/>
          </a:xfrm>
        </p:grpSpPr>
        <p:sp>
          <p:nvSpPr>
            <p:cNvPr id="7" name="TextBox 6"/>
            <p:cNvSpPr txBox="1"/>
            <p:nvPr/>
          </p:nvSpPr>
          <p:spPr>
            <a:xfrm>
              <a:off x="3936038" y="3505200"/>
              <a:ext cx="4826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n-US" dirty="0"/>
                <a:t>Essentially a “private” activity; reordering is ok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36038" y="4267200"/>
              <a:ext cx="46089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n-US" dirty="0"/>
                <a:t>Now we make it “public” to the other nodes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895600" y="5562600"/>
            <a:ext cx="5936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baseline="30000" dirty="0">
                <a:solidFill>
                  <a:srgbClr val="0000FF"/>
                </a:solidFill>
              </a:rPr>
              <a:t>*</a:t>
            </a:r>
            <a:r>
              <a:rPr lang="en-US" i="1" dirty="0"/>
              <a:t>Caveat: shared data is in fact always visible to other threads.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056122" y="552570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4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Refining Our Intuition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27432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What would be some clearly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illegal combinations </a:t>
            </a:r>
            <a:r>
              <a:rPr lang="en-US">
                <a:latin typeface="Calibri" charset="0"/>
              </a:rPr>
              <a:t>of (</a:t>
            </a:r>
            <a:r>
              <a:rPr lang="en-US" b="1">
                <a:solidFill>
                  <a:srgbClr val="FF0066"/>
                </a:solidFill>
                <a:latin typeface="Courier New" charset="0"/>
                <a:cs typeface="Courier New" charset="0"/>
              </a:rPr>
              <a:t>A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,</a:t>
            </a:r>
            <a:r>
              <a:rPr lang="en-US" b="1">
                <a:solidFill>
                  <a:srgbClr val="FF0066"/>
                </a:solidFill>
                <a:latin typeface="Courier New" charset="0"/>
                <a:cs typeface="Courier New" charset="0"/>
              </a:rPr>
              <a:t>B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,</a:t>
            </a:r>
            <a:r>
              <a:rPr lang="en-US" b="1">
                <a:solidFill>
                  <a:srgbClr val="FF0066"/>
                </a:solidFill>
                <a:latin typeface="Courier New" charset="0"/>
                <a:cs typeface="Courier New" charset="0"/>
              </a:rPr>
              <a:t>C</a:t>
            </a:r>
            <a:r>
              <a:rPr lang="en-US">
                <a:solidFill>
                  <a:srgbClr val="000000"/>
                </a:solidFill>
                <a:latin typeface="Calibri" charset="0"/>
              </a:rPr>
              <a:t>)</a:t>
            </a:r>
            <a:r>
              <a:rPr lang="en-US">
                <a:latin typeface="Calibri" charset="0"/>
              </a:rPr>
              <a:t>?</a:t>
            </a:r>
          </a:p>
          <a:p>
            <a:pPr eaLnBrk="1" hangingPunct="1"/>
            <a:r>
              <a:rPr lang="en-US">
                <a:latin typeface="Calibri" charset="0"/>
              </a:rPr>
              <a:t>How about:</a:t>
            </a:r>
          </a:p>
          <a:p>
            <a:pPr lvl="1" eaLnBrk="1" hangingPunct="1"/>
            <a:endParaRPr lang="en-US">
              <a:latin typeface="Calibri" charset="0"/>
            </a:endParaRPr>
          </a:p>
          <a:p>
            <a:pPr eaLnBrk="1" hangingPunct="1"/>
            <a:r>
              <a:rPr lang="en-US">
                <a:latin typeface="Calibri" charset="0"/>
              </a:rPr>
              <a:t>What can we generalize from this?</a:t>
            </a:r>
          </a:p>
          <a:p>
            <a:pPr lvl="1" eaLnBrk="1" hangingPunct="1"/>
            <a:r>
              <a:rPr lang="en-US">
                <a:latin typeface="Calibri" charset="0"/>
              </a:rPr>
              <a:t>writes from any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particular thread</a:t>
            </a:r>
            <a:r>
              <a:rPr lang="en-US">
                <a:latin typeface="Calibri" charset="0"/>
              </a:rPr>
              <a:t> must be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consistent with program order</a:t>
            </a:r>
          </a:p>
          <a:p>
            <a:pPr lvl="2" eaLnBrk="1" hangingPunct="1"/>
            <a:r>
              <a:rPr lang="en-US">
                <a:latin typeface="Calibri" charset="0"/>
              </a:rPr>
              <a:t>in this example, observed even numbers must be increasing (ditto for odds)</a:t>
            </a:r>
          </a:p>
          <a:p>
            <a:pPr lvl="1" eaLnBrk="1" hangingPunct="1"/>
            <a:r>
              <a:rPr lang="en-US" u="sng">
                <a:solidFill>
                  <a:srgbClr val="0000FF"/>
                </a:solidFill>
                <a:latin typeface="Calibri" charset="0"/>
              </a:rPr>
              <a:t>across threads</a:t>
            </a:r>
            <a:r>
              <a:rPr lang="en-US">
                <a:latin typeface="Calibri" charset="0"/>
              </a:rPr>
              <a:t>: writes must be consistent with </a:t>
            </a:r>
            <a:r>
              <a:rPr lang="en-US" i="1">
                <a:solidFill>
                  <a:srgbClr val="FF0066"/>
                </a:solidFill>
                <a:latin typeface="Calibri" charset="0"/>
              </a:rPr>
              <a:t>a valid interleaving of threads</a:t>
            </a:r>
          </a:p>
          <a:p>
            <a:pPr lvl="2" eaLnBrk="1" hangingPunct="1"/>
            <a:r>
              <a:rPr lang="en-US">
                <a:latin typeface="Calibri" charset="0"/>
              </a:rPr>
              <a:t>not physical time! (programmer cannot rely upon that)</a:t>
            </a:r>
            <a:endParaRPr lang="en-US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ECFB3-8A6A-E04D-AC63-6C87B92D72BE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9113" y="1447800"/>
            <a:ext cx="2908300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latin typeface="Courier New"/>
                <a:ea typeface="+mn-ea"/>
                <a:cs typeface="Courier New"/>
              </a:rPr>
              <a:t>// write </a:t>
            </a:r>
            <a:r>
              <a:rPr lang="en-US" sz="1600" i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evens</a:t>
            </a:r>
            <a:r>
              <a:rPr lang="en-US" sz="1600" i="1" dirty="0">
                <a:latin typeface="Courier New"/>
                <a:ea typeface="+mn-ea"/>
                <a:cs typeface="Courier New"/>
              </a:rPr>
              <a:t> to 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for (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0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&lt;N;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+=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2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}</a:t>
            </a:r>
          </a:p>
        </p:txBody>
      </p:sp>
      <p:sp>
        <p:nvSpPr>
          <p:cNvPr id="45063" name="TextBox 7"/>
          <p:cNvSpPr txBox="1">
            <a:spLocks noChangeArrowheads="1"/>
          </p:cNvSpPr>
          <p:nvPr/>
        </p:nvSpPr>
        <p:spPr bwMode="auto">
          <a:xfrm>
            <a:off x="1400175" y="1066800"/>
            <a:ext cx="1014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0288" y="1447800"/>
            <a:ext cx="2906712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latin typeface="Courier New"/>
                <a:ea typeface="+mn-ea"/>
                <a:cs typeface="Courier New"/>
              </a:rPr>
              <a:t>// write </a:t>
            </a:r>
            <a:r>
              <a:rPr lang="en-US" sz="1600" i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odds </a:t>
            </a:r>
            <a:r>
              <a:rPr lang="en-US" sz="1600" i="1" dirty="0">
                <a:latin typeface="Courier New"/>
                <a:ea typeface="+mn-ea"/>
                <a:cs typeface="Courier New"/>
              </a:rPr>
              <a:t>to 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for (j=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1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 j&lt;N; j+=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2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j;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}</a:t>
            </a:r>
          </a:p>
        </p:txBody>
      </p:sp>
      <p:sp>
        <p:nvSpPr>
          <p:cNvPr id="45065" name="TextBox 9"/>
          <p:cNvSpPr txBox="1">
            <a:spLocks noChangeArrowheads="1"/>
          </p:cNvSpPr>
          <p:nvPr/>
        </p:nvSpPr>
        <p:spPr bwMode="auto">
          <a:xfrm>
            <a:off x="4449763" y="1066800"/>
            <a:ext cx="101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24675" y="1447800"/>
            <a:ext cx="923925" cy="181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A</a:t>
            </a:r>
            <a:r>
              <a:rPr lang="en-US" sz="1600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B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C</a:t>
            </a:r>
            <a:r>
              <a:rPr lang="en-US" sz="1600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</p:txBody>
      </p:sp>
      <p:sp>
        <p:nvSpPr>
          <p:cNvPr id="45067" name="TextBox 11"/>
          <p:cNvSpPr txBox="1">
            <a:spLocks noChangeArrowheads="1"/>
          </p:cNvSpPr>
          <p:nvPr/>
        </p:nvSpPr>
        <p:spPr bwMode="auto">
          <a:xfrm>
            <a:off x="6902450" y="1066800"/>
            <a:ext cx="1014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2</a:t>
            </a:r>
          </a:p>
        </p:txBody>
      </p:sp>
      <p:sp>
        <p:nvSpPr>
          <p:cNvPr id="45068" name="TextBox 12"/>
          <p:cNvSpPr txBox="1">
            <a:spLocks noChangeArrowheads="1"/>
          </p:cNvSpPr>
          <p:nvPr/>
        </p:nvSpPr>
        <p:spPr bwMode="auto">
          <a:xfrm>
            <a:off x="1143000" y="2819400"/>
            <a:ext cx="49323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(Assume: X=0 initially, and these are the only writes to X.)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371600" y="3973513"/>
            <a:ext cx="898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(</a:t>
            </a:r>
            <a:r>
              <a:rPr lang="en-US" sz="1800">
                <a:solidFill>
                  <a:srgbClr val="FF0066"/>
                </a:solidFill>
              </a:rPr>
              <a:t>4,8,1</a:t>
            </a:r>
            <a:r>
              <a:rPr lang="en-US" sz="1800"/>
              <a:t>)?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024188" y="3962400"/>
            <a:ext cx="10144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(</a:t>
            </a:r>
            <a:r>
              <a:rPr lang="en-US" sz="1800">
                <a:solidFill>
                  <a:srgbClr val="FF0066"/>
                </a:solidFill>
              </a:rPr>
              <a:t>9,12,3</a:t>
            </a:r>
            <a:r>
              <a:rPr lang="en-US" sz="1800"/>
              <a:t>)?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886325" y="3962400"/>
            <a:ext cx="1133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(</a:t>
            </a:r>
            <a:r>
              <a:rPr lang="en-US" sz="1800">
                <a:solidFill>
                  <a:srgbClr val="FF0066"/>
                </a:solidFill>
              </a:rPr>
              <a:t>7,19,31</a:t>
            </a:r>
            <a:r>
              <a:rPr lang="en-US" sz="1800"/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271802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Optimizations for Synchronized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r>
              <a:rPr lang="en-US" dirty="0"/>
              <a:t>Exploit information about synchronization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200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properly synchronized programs </a:t>
            </a:r>
            <a:r>
              <a:rPr lang="en-US" dirty="0"/>
              <a:t>should yield the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FF0066"/>
                </a:solidFill>
              </a:rPr>
              <a:t>same result as on an SC machine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03468" y="1752600"/>
            <a:ext cx="1266292" cy="6217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3468" y="3196036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03468" y="4636091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62303" y="2667000"/>
            <a:ext cx="748622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solidFill>
                  <a:srgbClr val="FF0066"/>
                </a:solidFill>
                <a:latin typeface="Calibri"/>
                <a:cs typeface="Calibri"/>
              </a:rPr>
              <a:t>SYNCH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62303" y="4066401"/>
            <a:ext cx="748622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solidFill>
                  <a:srgbClr val="FF0066"/>
                </a:solidFill>
                <a:latin typeface="Calibri"/>
                <a:cs typeface="Calibri"/>
              </a:rPr>
              <a:t>SYNCH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936614" y="23743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905000" y="29077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905000" y="3810000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905000" y="43555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40221" y="5269468"/>
            <a:ext cx="2344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alibri"/>
                <a:cs typeface="Calibri"/>
              </a:rPr>
              <a:t>“Weak Ordering” (WO)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2667000" y="3048000"/>
            <a:ext cx="5886147" cy="923330"/>
            <a:chOff x="2667000" y="3048000"/>
            <a:chExt cx="5886147" cy="923330"/>
          </a:xfrm>
        </p:grpSpPr>
        <p:sp>
          <p:nvSpPr>
            <p:cNvPr id="7" name="TextBox 6"/>
            <p:cNvSpPr txBox="1"/>
            <p:nvPr/>
          </p:nvSpPr>
          <p:spPr>
            <a:xfrm>
              <a:off x="3200400" y="3048000"/>
              <a:ext cx="535274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66"/>
                  </a:solidFill>
                </a:rPr>
                <a:t>Between</a:t>
              </a:r>
              <a:r>
                <a:rPr lang="en-US" dirty="0">
                  <a:solidFill>
                    <a:srgbClr val="FF0066"/>
                  </a:solidFill>
                </a:rPr>
                <a:t> </a:t>
              </a:r>
              <a:r>
                <a:rPr lang="en-US" dirty="0"/>
                <a:t>synchronization operations: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/>
                <a:t>we can </a:t>
              </a:r>
              <a:r>
                <a:rPr lang="en-US" dirty="0">
                  <a:solidFill>
                    <a:srgbClr val="0000FF"/>
                  </a:solidFill>
                </a:rPr>
                <a:t>allow reordering</a:t>
              </a:r>
              <a:r>
                <a:rPr lang="en-US" dirty="0"/>
                <a:t> of memory operations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i="1" dirty="0"/>
                <a:t>(as long as intra-thread dependences are preserved)</a:t>
              </a:r>
            </a:p>
          </p:txBody>
        </p:sp>
        <p:cxnSp>
          <p:nvCxnSpPr>
            <p:cNvPr id="25" name="Straight Arrow Connector 24"/>
            <p:cNvCxnSpPr>
              <a:stCxn id="7" idx="1"/>
            </p:cNvCxnSpPr>
            <p:nvPr/>
          </p:nvCxnSpPr>
          <p:spPr>
            <a:xfrm flipH="1" flipV="1">
              <a:off x="2667000" y="3505200"/>
              <a:ext cx="533400" cy="4465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1905000" y="3962400"/>
            <a:ext cx="6801292" cy="874931"/>
            <a:chOff x="1905000" y="3962400"/>
            <a:chExt cx="6801292" cy="874931"/>
          </a:xfrm>
        </p:grpSpPr>
        <p:sp>
          <p:nvSpPr>
            <p:cNvPr id="41" name="TextBox 40"/>
            <p:cNvSpPr txBox="1"/>
            <p:nvPr/>
          </p:nvSpPr>
          <p:spPr>
            <a:xfrm>
              <a:off x="3276600" y="4191000"/>
              <a:ext cx="54296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66"/>
                  </a:solidFill>
                </a:rPr>
                <a:t>Just before and just after </a:t>
              </a:r>
              <a:r>
                <a:rPr lang="en-US" dirty="0"/>
                <a:t>synchronization operations: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>
                  <a:solidFill>
                    <a:srgbClr val="0000FF"/>
                  </a:solidFill>
                </a:rPr>
                <a:t>thread must wait for all prior operations to complete</a:t>
              </a:r>
            </a:p>
          </p:txBody>
        </p:sp>
        <p:cxnSp>
          <p:nvCxnSpPr>
            <p:cNvPr id="42" name="Straight Arrow Connector 41"/>
            <p:cNvCxnSpPr>
              <a:stCxn id="41" idx="1"/>
            </p:cNvCxnSpPr>
            <p:nvPr/>
          </p:nvCxnSpPr>
          <p:spPr>
            <a:xfrm flipH="1" flipV="1">
              <a:off x="1981200" y="3962400"/>
              <a:ext cx="1295400" cy="551766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H="1">
              <a:off x="1905000" y="4495800"/>
              <a:ext cx="1371600" cy="0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497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MFENCE (Memory Fence)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>
                <a:solidFill>
                  <a:srgbClr val="FF0066"/>
                </a:solidFill>
              </a:rPr>
              <a:t>MFENCE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operation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enforces the ordering seen on the previous slide: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does not begin until all prior reads &amp; writes from that thread have completed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no subsequent read or write from that thread can start until after it finishes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55868" y="2438400"/>
            <a:ext cx="1266292" cy="6217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5868" y="3881836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5868" y="5321891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40714" y="3352800"/>
            <a:ext cx="896600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b="1" dirty="0">
                <a:solidFill>
                  <a:srgbClr val="FF0066"/>
                </a:solidFill>
                <a:latin typeface="Calibri"/>
                <a:cs typeface="Calibri"/>
              </a:rPr>
              <a:t>MFENCE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37960" y="4752201"/>
            <a:ext cx="902110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b="1" dirty="0">
                <a:solidFill>
                  <a:srgbClr val="FF0066"/>
                </a:solidFill>
                <a:latin typeface="Calibri"/>
                <a:cs typeface="Calibri"/>
              </a:rPr>
              <a:t>MFENCE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089014" y="30601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057400" y="35935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057400" y="4495800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057400" y="50413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4038600" y="2362200"/>
            <a:ext cx="4138235" cy="2971800"/>
            <a:chOff x="4038600" y="2362200"/>
            <a:chExt cx="4138235" cy="2971800"/>
          </a:xfrm>
        </p:grpSpPr>
        <p:sp>
          <p:nvSpPr>
            <p:cNvPr id="24" name="TextBox 23"/>
            <p:cNvSpPr txBox="1"/>
            <p:nvPr/>
          </p:nvSpPr>
          <p:spPr>
            <a:xfrm>
              <a:off x="4038600" y="2362200"/>
              <a:ext cx="41382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Balloon analogy</a:t>
              </a:r>
              <a:r>
                <a:rPr lang="en-US" dirty="0"/>
                <a:t>: it is a twist in the balloon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/>
                <a:t>no gas particles can pass through it</a:t>
              </a:r>
            </a:p>
          </p:txBody>
        </p:sp>
        <p:pic>
          <p:nvPicPr>
            <p:cNvPr id="25" name="Picture 24" descr="670px-Make-a-Balloon-Giraffe-Step-3-Version-2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5800" y="3124200"/>
              <a:ext cx="3048000" cy="2033516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7010400" y="5118556"/>
              <a:ext cx="62892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i="1" dirty="0"/>
                <a:t>(</a:t>
              </a:r>
              <a:r>
                <a:rPr lang="en-US" sz="800" i="1" dirty="0" err="1"/>
                <a:t>wikiHow</a:t>
              </a:r>
              <a:r>
                <a:rPr lang="en-US" sz="800" i="1" dirty="0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227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8229600" cy="609600"/>
          </a:xfrm>
        </p:spPr>
        <p:txBody>
          <a:bodyPr/>
          <a:lstStyle/>
          <a:p>
            <a:r>
              <a:rPr lang="en-US" dirty="0"/>
              <a:t>Implementing Lock with </a:t>
            </a:r>
            <a:r>
              <a:rPr lang="en-US" dirty="0" err="1"/>
              <a:t>Xchg</a:t>
            </a:r>
            <a:endParaRPr lang="en-US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9600" y="3200400"/>
            <a:ext cx="3740064" cy="28007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 dirty="0">
                <a:latin typeface="Courier New" pitchFamily="49" charset="0"/>
              </a:rPr>
              <a:t>acquire():</a:t>
            </a:r>
          </a:p>
          <a:p>
            <a:endParaRPr lang="en-US" sz="2200" b="1" dirty="0">
              <a:latin typeface="Courier New" pitchFamily="49" charset="0"/>
            </a:endParaRPr>
          </a:p>
          <a:p>
            <a:r>
              <a:rPr lang="en-US" sz="2200" b="1" dirty="0">
                <a:latin typeface="Courier New" pitchFamily="49" charset="0"/>
              </a:rPr>
              <a:t>  while (1) {</a:t>
            </a:r>
          </a:p>
          <a:p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</a:rPr>
              <a:t>reg</a:t>
            </a:r>
            <a:r>
              <a:rPr lang="en-US" sz="2200" b="1" dirty="0">
                <a:latin typeface="Courier New" pitchFamily="49" charset="0"/>
              </a:rPr>
              <a:t> = 1;</a:t>
            </a:r>
          </a:p>
          <a:p>
            <a:r>
              <a:rPr lang="en-US" sz="2200" b="1" dirty="0">
                <a:latin typeface="Courier New" pitchFamily="49" charset="0"/>
              </a:rPr>
              <a:t>    </a:t>
            </a:r>
            <a:r>
              <a:rPr lang="en-US" sz="2200" b="1" dirty="0" err="1">
                <a:latin typeface="Courier New" pitchFamily="49" charset="0"/>
              </a:rPr>
              <a:t>xchg</a:t>
            </a:r>
            <a:r>
              <a:rPr lang="en-US" sz="2200" b="1" dirty="0">
                <a:latin typeface="Courier New" pitchFamily="49" charset="0"/>
              </a:rPr>
              <a:t>(&amp;lock, </a:t>
            </a:r>
            <a:r>
              <a:rPr lang="en-US" sz="2200" b="1" dirty="0" err="1">
                <a:latin typeface="Courier New" pitchFamily="49" charset="0"/>
              </a:rPr>
              <a:t>reg</a:t>
            </a:r>
            <a:r>
              <a:rPr lang="en-US" sz="2200" b="1" dirty="0">
                <a:latin typeface="Courier New" pitchFamily="49" charset="0"/>
              </a:rPr>
              <a:t>);</a:t>
            </a:r>
          </a:p>
          <a:p>
            <a:r>
              <a:rPr lang="en-US" sz="2200" b="1" dirty="0">
                <a:latin typeface="Courier New" pitchFamily="49" charset="0"/>
              </a:rPr>
              <a:t>    if (</a:t>
            </a:r>
            <a:r>
              <a:rPr lang="en-US" sz="2200" b="1" dirty="0" err="1">
                <a:latin typeface="Courier New" pitchFamily="49" charset="0"/>
              </a:rPr>
              <a:t>reg</a:t>
            </a:r>
            <a:r>
              <a:rPr lang="en-US" sz="2200" b="1" dirty="0">
                <a:latin typeface="Courier New" pitchFamily="49" charset="0"/>
              </a:rPr>
              <a:t> == 0)</a:t>
            </a:r>
          </a:p>
          <a:p>
            <a:r>
              <a:rPr lang="en-US" sz="2200" b="1" dirty="0">
                <a:latin typeface="Courier New" pitchFamily="49" charset="0"/>
              </a:rPr>
              <a:t>      break;</a:t>
            </a:r>
          </a:p>
          <a:p>
            <a:r>
              <a:rPr lang="en-US" sz="2200" b="1" dirty="0">
                <a:latin typeface="Courier New" pitchFamily="49" charset="0"/>
              </a:rPr>
              <a:t>  }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72000" y="3200400"/>
            <a:ext cx="3401455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 dirty="0">
                <a:latin typeface="Courier New" pitchFamily="49" charset="0"/>
              </a:rPr>
              <a:t>release():</a:t>
            </a:r>
          </a:p>
          <a:p>
            <a:r>
              <a:rPr lang="en-US" sz="2200" b="1" dirty="0">
                <a:latin typeface="Courier New" pitchFamily="49" charset="0"/>
              </a:rPr>
              <a:t>  </a:t>
            </a:r>
            <a:r>
              <a:rPr lang="en-US" sz="2200" b="1" dirty="0" err="1">
                <a:latin typeface="Courier New" pitchFamily="49" charset="0"/>
              </a:rPr>
              <a:t>reg</a:t>
            </a:r>
            <a:r>
              <a:rPr lang="en-US" sz="2200" b="1" dirty="0">
                <a:latin typeface="Courier New" pitchFamily="49" charset="0"/>
              </a:rPr>
              <a:t> = 0;</a:t>
            </a:r>
          </a:p>
          <a:p>
            <a:r>
              <a:rPr lang="en-US" sz="2200" b="1" dirty="0">
                <a:latin typeface="Courier New" pitchFamily="49" charset="0"/>
              </a:rPr>
              <a:t>  </a:t>
            </a:r>
            <a:r>
              <a:rPr lang="en-US" sz="2200" b="1" dirty="0" err="1">
                <a:latin typeface="Courier New" pitchFamily="49" charset="0"/>
              </a:rPr>
              <a:t>xchg</a:t>
            </a:r>
            <a:r>
              <a:rPr lang="en-US" sz="2200" b="1" dirty="0">
                <a:latin typeface="Courier New" pitchFamily="49" charset="0"/>
              </a:rPr>
              <a:t>(&amp;lock, </a:t>
            </a:r>
            <a:r>
              <a:rPr lang="en-US" sz="2200" b="1" dirty="0" err="1">
                <a:latin typeface="Courier New" pitchFamily="49" charset="0"/>
              </a:rPr>
              <a:t>reg</a:t>
            </a:r>
            <a:r>
              <a:rPr lang="en-US" sz="2200" b="1" dirty="0">
                <a:latin typeface="Courier New" pitchFamily="49" charset="0"/>
              </a:rPr>
              <a:t>);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9600" y="1676400"/>
            <a:ext cx="2554931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 dirty="0" err="1">
                <a:latin typeface="Courier New" pitchFamily="49" charset="0"/>
              </a:rPr>
              <a:t>xchg</a:t>
            </a:r>
            <a:r>
              <a:rPr lang="en-US" sz="2200" b="1" dirty="0">
                <a:latin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</a:rPr>
              <a:t>mem</a:t>
            </a:r>
            <a:r>
              <a:rPr lang="en-US" sz="2200" b="1" dirty="0">
                <a:latin typeface="Courier New" pitchFamily="49" charset="0"/>
              </a:rPr>
              <a:t>, </a:t>
            </a:r>
            <a:r>
              <a:rPr lang="en-US" sz="2200" b="1" dirty="0" err="1">
                <a:latin typeface="Courier New" pitchFamily="49" charset="0"/>
              </a:rPr>
              <a:t>reg</a:t>
            </a:r>
            <a:r>
              <a:rPr lang="en-US" sz="2200" b="1" dirty="0">
                <a:latin typeface="Courier New" pitchFamily="49" charset="0"/>
              </a:rPr>
              <a:t>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810000" y="1371600"/>
            <a:ext cx="2216322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 dirty="0">
                <a:latin typeface="Courier New" pitchFamily="49" charset="0"/>
              </a:rPr>
              <a:t>temp = *</a:t>
            </a:r>
            <a:r>
              <a:rPr lang="en-US" sz="2200" b="1" dirty="0" err="1">
                <a:latin typeface="Courier New" pitchFamily="49" charset="0"/>
              </a:rPr>
              <a:t>mem</a:t>
            </a:r>
            <a:r>
              <a:rPr lang="en-US" sz="2200" b="1" dirty="0">
                <a:latin typeface="Courier New" pitchFamily="49" charset="0"/>
              </a:rPr>
              <a:t>;</a:t>
            </a:r>
          </a:p>
          <a:p>
            <a:r>
              <a:rPr lang="en-US" sz="2200" b="1" dirty="0">
                <a:latin typeface="Courier New" pitchFamily="49" charset="0"/>
              </a:rPr>
              <a:t>*</a:t>
            </a:r>
            <a:r>
              <a:rPr lang="en-US" sz="2200" b="1" dirty="0" err="1">
                <a:latin typeface="Courier New" pitchFamily="49" charset="0"/>
              </a:rPr>
              <a:t>mem</a:t>
            </a:r>
            <a:r>
              <a:rPr lang="en-US" sz="2200" b="1" dirty="0">
                <a:latin typeface="Courier New" pitchFamily="49" charset="0"/>
              </a:rPr>
              <a:t> = </a:t>
            </a:r>
            <a:r>
              <a:rPr lang="en-US" sz="2200" b="1" dirty="0" err="1">
                <a:latin typeface="Courier New" pitchFamily="49" charset="0"/>
              </a:rPr>
              <a:t>reg</a:t>
            </a:r>
            <a:r>
              <a:rPr lang="en-US" sz="2200" b="1" dirty="0">
                <a:latin typeface="Courier New" pitchFamily="49" charset="0"/>
              </a:rPr>
              <a:t>;</a:t>
            </a:r>
          </a:p>
          <a:p>
            <a:r>
              <a:rPr lang="en-US" sz="2200" b="1" dirty="0" err="1">
                <a:latin typeface="Courier New" pitchFamily="49" charset="0"/>
              </a:rPr>
              <a:t>reg</a:t>
            </a:r>
            <a:r>
              <a:rPr lang="en-US" sz="2200" b="1" dirty="0">
                <a:latin typeface="Courier New" pitchFamily="49" charset="0"/>
              </a:rPr>
              <a:t> = temp;</a:t>
            </a:r>
          </a:p>
        </p:txBody>
      </p:sp>
      <p:sp>
        <p:nvSpPr>
          <p:cNvPr id="12" name="Right Brace 11"/>
          <p:cNvSpPr/>
          <p:nvPr/>
        </p:nvSpPr>
        <p:spPr>
          <a:xfrm>
            <a:off x="6172200" y="1371600"/>
            <a:ext cx="304800" cy="1066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53200" y="1676400"/>
            <a:ext cx="170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Done atomically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6600" y="1524000"/>
            <a:ext cx="3890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=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14B6BE-0219-D64F-B16A-699D97418470}"/>
              </a:ext>
            </a:extLst>
          </p:cNvPr>
          <p:cNvSpPr/>
          <p:nvPr/>
        </p:nvSpPr>
        <p:spPr>
          <a:xfrm>
            <a:off x="4648200" y="4790942"/>
            <a:ext cx="409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ym typeface="Wingdings"/>
              </a:rPr>
              <a:t>Good news: </a:t>
            </a:r>
            <a:r>
              <a:rPr lang="en-US" b="1" dirty="0" err="1">
                <a:solidFill>
                  <a:srgbClr val="FF0066"/>
                </a:solidFill>
                <a:latin typeface="Courier New"/>
                <a:cs typeface="Courier New"/>
              </a:rPr>
              <a:t>xchg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also performs MFENCE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2578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ARM Processors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ARM processors have a </a:t>
            </a:r>
            <a:r>
              <a:rPr lang="en-US" dirty="0">
                <a:solidFill>
                  <a:srgbClr val="0000FF"/>
                </a:solidFill>
              </a:rPr>
              <a:t>very relaxed consistency model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/>
              <a:t>ARM has some great examples in their programmer’s reference:</a:t>
            </a:r>
          </a:p>
          <a:p>
            <a:pPr lvl="1"/>
            <a:r>
              <a:rPr lang="en-US" sz="1200" b="1" dirty="0">
                <a:latin typeface="Courier New"/>
                <a:cs typeface="Courier New"/>
                <a:hlinkClick r:id="rId2"/>
              </a:rPr>
              <a:t>http://infocenter.arm.com/help/topic/com.arm.doc.genc007826/Barrier_Litmus_Tests_and_Cookbook_A08.pdf</a:t>
            </a:r>
            <a:endParaRPr lang="en-US" sz="1200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dirty="0">
                <a:latin typeface="+mn-lt"/>
                <a:cs typeface="Courier New"/>
              </a:rPr>
              <a:t>A great list regarding relaxed memory consistency in general:</a:t>
            </a:r>
          </a:p>
          <a:p>
            <a:pPr lvl="1"/>
            <a:r>
              <a:rPr lang="en-US" sz="1400" b="1" dirty="0">
                <a:latin typeface="Courier New"/>
                <a:cs typeface="Courier New"/>
                <a:hlinkClick r:id="rId3"/>
              </a:rPr>
              <a:t>http://</a:t>
            </a:r>
            <a:r>
              <a:rPr lang="en-US" sz="1400" b="1" dirty="0" err="1">
                <a:latin typeface="Courier New"/>
                <a:cs typeface="Courier New"/>
                <a:hlinkClick r:id="rId3"/>
              </a:rPr>
              <a:t>www.cl.cam.ac.uk</a:t>
            </a:r>
            <a:r>
              <a:rPr lang="en-US" sz="1400" b="1" dirty="0">
                <a:latin typeface="Courier New"/>
                <a:cs typeface="Courier New"/>
                <a:hlinkClick r:id="rId3"/>
              </a:rPr>
              <a:t>/~pes20/</a:t>
            </a:r>
            <a:r>
              <a:rPr lang="en-US" sz="1400" b="1" dirty="0" err="1">
                <a:latin typeface="Courier New"/>
                <a:cs typeface="Courier New"/>
                <a:hlinkClick r:id="rId3"/>
              </a:rPr>
              <a:t>weakmemory</a:t>
            </a:r>
            <a:r>
              <a:rPr lang="en-US" sz="1400" b="1" dirty="0">
                <a:latin typeface="Courier New"/>
                <a:cs typeface="Courier New"/>
                <a:hlinkClick r:id="rId3"/>
              </a:rPr>
              <a:t>/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729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Misconception about MFENCE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MFENCE operation </a:t>
            </a:r>
            <a:r>
              <a:rPr lang="en-US" dirty="0">
                <a:solidFill>
                  <a:srgbClr val="FF0066"/>
                </a:solidFill>
              </a:rPr>
              <a:t>does</a:t>
            </a:r>
            <a:r>
              <a:rPr lang="en-US" dirty="0"/>
              <a:t> </a:t>
            </a:r>
            <a:r>
              <a:rPr lang="en-US" dirty="0">
                <a:solidFill>
                  <a:srgbClr val="FF0066"/>
                </a:solidFill>
              </a:rPr>
              <a:t>NOT </a:t>
            </a:r>
            <a:r>
              <a:rPr lang="en-US" dirty="0">
                <a:solidFill>
                  <a:srgbClr val="0000FF"/>
                </a:solidFill>
              </a:rPr>
              <a:t>push values out to other threads</a:t>
            </a:r>
          </a:p>
          <a:p>
            <a:pPr lvl="1"/>
            <a:r>
              <a:rPr lang="en-US" dirty="0"/>
              <a:t>it is not a magic “make every thread up-to-date” operation</a:t>
            </a:r>
          </a:p>
          <a:p>
            <a:r>
              <a:rPr lang="en-US" dirty="0"/>
              <a:t>It simply </a:t>
            </a:r>
            <a:r>
              <a:rPr lang="en-US" dirty="0">
                <a:solidFill>
                  <a:srgbClr val="0000FF"/>
                </a:solidFill>
              </a:rPr>
              <a:t>stalls the thread that performs the MFENCE until write buffer empty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55868" y="2438400"/>
            <a:ext cx="1266292" cy="6217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5868" y="3881836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5868" y="5321891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40714" y="3352800"/>
            <a:ext cx="896600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b="1" dirty="0">
                <a:solidFill>
                  <a:srgbClr val="FF0066"/>
                </a:solidFill>
                <a:latin typeface="Calibri"/>
                <a:cs typeface="Calibri"/>
              </a:rPr>
              <a:t>MFENCE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37960" y="4752201"/>
            <a:ext cx="902110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b="1" dirty="0">
                <a:solidFill>
                  <a:srgbClr val="FF0066"/>
                </a:solidFill>
                <a:latin typeface="Calibri"/>
                <a:cs typeface="Calibri"/>
              </a:rPr>
              <a:t>MFENCE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089014" y="30601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057400" y="35935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057400" y="4495800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057400" y="50413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6" name="Group 115"/>
          <p:cNvGrpSpPr/>
          <p:nvPr/>
        </p:nvGrpSpPr>
        <p:grpSpPr>
          <a:xfrm>
            <a:off x="3530047" y="2667000"/>
            <a:ext cx="4928153" cy="3389531"/>
            <a:chOff x="3530047" y="2667000"/>
            <a:chExt cx="4928153" cy="3389531"/>
          </a:xfrm>
        </p:grpSpPr>
        <p:sp>
          <p:nvSpPr>
            <p:cNvPr id="109" name="Rounded Rectangle 108"/>
            <p:cNvSpPr/>
            <p:nvPr/>
          </p:nvSpPr>
          <p:spPr>
            <a:xfrm>
              <a:off x="6705600" y="3505200"/>
              <a:ext cx="533400" cy="1676400"/>
            </a:xfrm>
            <a:prstGeom prst="roundRect">
              <a:avLst>
                <a:gd name="adj" fmla="val 45697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697452" y="3048000"/>
              <a:ext cx="533400" cy="457200"/>
            </a:xfrm>
            <a:prstGeom prst="roundRect">
              <a:avLst>
                <a:gd name="adj" fmla="val 45697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6781800" y="4648200"/>
              <a:ext cx="256162" cy="261610"/>
              <a:chOff x="2639438" y="2405390"/>
              <a:chExt cx="256162" cy="26161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4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6705600" y="3962400"/>
              <a:ext cx="256162" cy="261610"/>
              <a:chOff x="2639438" y="2405390"/>
              <a:chExt cx="256162" cy="26161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3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6773652" y="3124200"/>
              <a:ext cx="256162" cy="261610"/>
              <a:chOff x="2639438" y="2405390"/>
              <a:chExt cx="256162" cy="26161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1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6830438" y="3581400"/>
              <a:ext cx="261610" cy="261610"/>
              <a:chOff x="2639438" y="2405390"/>
              <a:chExt cx="261610" cy="26161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5</a:t>
                </a: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6901190" y="4267200"/>
              <a:ext cx="261610" cy="261610"/>
              <a:chOff x="2639438" y="2405390"/>
              <a:chExt cx="261610" cy="26161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2</a:t>
                </a:r>
              </a:p>
            </p:txBody>
          </p:sp>
        </p:grpSp>
        <p:cxnSp>
          <p:nvCxnSpPr>
            <p:cNvPr id="32" name="Straight Arrow Connector 31"/>
            <p:cNvCxnSpPr/>
            <p:nvPr/>
          </p:nvCxnSpPr>
          <p:spPr>
            <a:xfrm>
              <a:off x="7002252" y="3352800"/>
              <a:ext cx="190500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7086600" y="4495800"/>
              <a:ext cx="762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28" idx="2"/>
              <a:endCxn id="22" idx="0"/>
            </p:cNvCxnSpPr>
            <p:nvPr/>
          </p:nvCxnSpPr>
          <p:spPr>
            <a:xfrm flipH="1">
              <a:off x="6833681" y="3843010"/>
              <a:ext cx="127562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2" idx="3"/>
            </p:cNvCxnSpPr>
            <p:nvPr/>
          </p:nvCxnSpPr>
          <p:spPr>
            <a:xfrm flipV="1">
              <a:off x="6961762" y="4038600"/>
              <a:ext cx="124838" cy="5460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7010400" y="4876800"/>
              <a:ext cx="152400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5554452" y="3048000"/>
              <a:ext cx="533400" cy="2133600"/>
            </a:xfrm>
            <a:prstGeom prst="roundRect">
              <a:avLst>
                <a:gd name="adj" fmla="val 45697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5673842" y="4572000"/>
              <a:ext cx="261610" cy="261610"/>
              <a:chOff x="2639438" y="2405390"/>
              <a:chExt cx="261610" cy="26161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5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5554452" y="3962400"/>
              <a:ext cx="256162" cy="261610"/>
              <a:chOff x="2639438" y="2405390"/>
              <a:chExt cx="256162" cy="261610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1</a:t>
                </a: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5630652" y="3200400"/>
              <a:ext cx="256162" cy="261610"/>
              <a:chOff x="2639438" y="2405390"/>
              <a:chExt cx="256162" cy="26161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4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5679290" y="3581400"/>
              <a:ext cx="256162" cy="261610"/>
              <a:chOff x="2639438" y="2405390"/>
              <a:chExt cx="256162" cy="261610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3</a:t>
                </a: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5750042" y="4267200"/>
              <a:ext cx="261610" cy="261610"/>
              <a:chOff x="2639438" y="2405390"/>
              <a:chExt cx="261610" cy="261610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2</a:t>
                </a:r>
              </a:p>
            </p:txBody>
          </p:sp>
        </p:grpSp>
        <p:cxnSp>
          <p:nvCxnSpPr>
            <p:cNvPr id="53" name="Straight Arrow Connector 52"/>
            <p:cNvCxnSpPr/>
            <p:nvPr/>
          </p:nvCxnSpPr>
          <p:spPr>
            <a:xfrm>
              <a:off x="5859252" y="3429000"/>
              <a:ext cx="190500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5630652" y="4419600"/>
              <a:ext cx="152400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H="1">
              <a:off x="5859252" y="3843010"/>
              <a:ext cx="24319" cy="1955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43" idx="3"/>
            </p:cNvCxnSpPr>
            <p:nvPr/>
          </p:nvCxnSpPr>
          <p:spPr>
            <a:xfrm>
              <a:off x="5810614" y="4093205"/>
              <a:ext cx="201038" cy="9779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39" idx="4"/>
            </p:cNvCxnSpPr>
            <p:nvPr/>
          </p:nvCxnSpPr>
          <p:spPr>
            <a:xfrm flipH="1">
              <a:off x="5783052" y="4833610"/>
              <a:ext cx="32652" cy="1955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ounded Rectangle 57"/>
            <p:cNvSpPr/>
            <p:nvPr/>
          </p:nvSpPr>
          <p:spPr>
            <a:xfrm>
              <a:off x="4411452" y="3048000"/>
              <a:ext cx="533400" cy="1219200"/>
            </a:xfrm>
            <a:prstGeom prst="roundRect">
              <a:avLst>
                <a:gd name="adj" fmla="val 45697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4419600" y="3886200"/>
              <a:ext cx="256162" cy="261610"/>
              <a:chOff x="2639438" y="2405390"/>
              <a:chExt cx="256162" cy="261610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3</a:t>
                </a:r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4487652" y="3200400"/>
              <a:ext cx="261610" cy="261610"/>
              <a:chOff x="2639438" y="2405390"/>
              <a:chExt cx="261610" cy="261610"/>
            </a:xfrm>
          </p:grpSpPr>
          <p:sp>
            <p:nvSpPr>
              <p:cNvPr id="66" name="Oval 65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2</a:t>
                </a: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4536290" y="3505200"/>
              <a:ext cx="256162" cy="261610"/>
              <a:chOff x="2639438" y="2405390"/>
              <a:chExt cx="256162" cy="261610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1</a:t>
                </a:r>
              </a:p>
            </p:txBody>
          </p:sp>
        </p:grpSp>
        <p:cxnSp>
          <p:nvCxnSpPr>
            <p:cNvPr id="74" name="Straight Arrow Connector 73"/>
            <p:cNvCxnSpPr/>
            <p:nvPr/>
          </p:nvCxnSpPr>
          <p:spPr>
            <a:xfrm flipH="1">
              <a:off x="4460090" y="3462010"/>
              <a:ext cx="141862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>
              <a:off x="4740571" y="3766810"/>
              <a:ext cx="128081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64" idx="3"/>
            </p:cNvCxnSpPr>
            <p:nvPr/>
          </p:nvCxnSpPr>
          <p:spPr>
            <a:xfrm flipV="1">
              <a:off x="4675762" y="3962400"/>
              <a:ext cx="124838" cy="5460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ounded Rectangle 78"/>
            <p:cNvSpPr/>
            <p:nvPr/>
          </p:nvSpPr>
          <p:spPr>
            <a:xfrm>
              <a:off x="7764252" y="3048000"/>
              <a:ext cx="533400" cy="2133600"/>
            </a:xfrm>
            <a:prstGeom prst="roundRect">
              <a:avLst>
                <a:gd name="adj" fmla="val 45697"/>
              </a:avLst>
            </a:prstGeom>
            <a:solidFill>
              <a:srgbClr val="CCFFCC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7840452" y="4648200"/>
              <a:ext cx="256162" cy="261610"/>
              <a:chOff x="2639438" y="2405390"/>
              <a:chExt cx="256162" cy="261610"/>
            </a:xfrm>
          </p:grpSpPr>
          <p:sp>
            <p:nvSpPr>
              <p:cNvPr id="81" name="Oval 80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1</a:t>
                </a: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7764252" y="3962400"/>
              <a:ext cx="256162" cy="261610"/>
              <a:chOff x="2639438" y="2405390"/>
              <a:chExt cx="256162" cy="261610"/>
            </a:xfrm>
          </p:grpSpPr>
          <p:sp>
            <p:nvSpPr>
              <p:cNvPr id="84" name="Oval 83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2</a:t>
                </a:r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7840452" y="3200400"/>
              <a:ext cx="256162" cy="261610"/>
              <a:chOff x="2639438" y="2405390"/>
              <a:chExt cx="256162" cy="261610"/>
            </a:xfrm>
          </p:grpSpPr>
          <p:sp>
            <p:nvSpPr>
              <p:cNvPr id="87" name="Oval 86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3</a:t>
                </a: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7889090" y="3581400"/>
              <a:ext cx="256162" cy="261610"/>
              <a:chOff x="2639438" y="2405390"/>
              <a:chExt cx="256162" cy="261610"/>
            </a:xfrm>
          </p:grpSpPr>
          <p:sp>
            <p:nvSpPr>
              <p:cNvPr id="90" name="Oval 89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4</a:t>
                </a: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7959842" y="4267200"/>
              <a:ext cx="261610" cy="261610"/>
              <a:chOff x="2639438" y="2405390"/>
              <a:chExt cx="261610" cy="261610"/>
            </a:xfrm>
          </p:grpSpPr>
          <p:sp>
            <p:nvSpPr>
              <p:cNvPr id="93" name="Oval 92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5</a:t>
                </a:r>
              </a:p>
            </p:txBody>
          </p:sp>
        </p:grpSp>
        <p:cxnSp>
          <p:nvCxnSpPr>
            <p:cNvPr id="95" name="Straight Arrow Connector 94"/>
            <p:cNvCxnSpPr/>
            <p:nvPr/>
          </p:nvCxnSpPr>
          <p:spPr>
            <a:xfrm flipH="1">
              <a:off x="7812890" y="3462010"/>
              <a:ext cx="141862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flipH="1" flipV="1">
              <a:off x="7840452" y="4343400"/>
              <a:ext cx="152400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8093371" y="3843010"/>
              <a:ext cx="128081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85" idx="3"/>
            </p:cNvCxnSpPr>
            <p:nvPr/>
          </p:nvCxnSpPr>
          <p:spPr>
            <a:xfrm>
              <a:off x="8020414" y="4093205"/>
              <a:ext cx="124838" cy="9779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81" idx="4"/>
            </p:cNvCxnSpPr>
            <p:nvPr/>
          </p:nvCxnSpPr>
          <p:spPr>
            <a:xfrm flipH="1">
              <a:off x="7916652" y="4909810"/>
              <a:ext cx="65662" cy="1955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4182852" y="2667000"/>
              <a:ext cx="922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Thread 0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393904" y="2667000"/>
              <a:ext cx="922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Thread 1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536904" y="2667000"/>
              <a:ext cx="922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Thread 2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535652" y="2667000"/>
              <a:ext cx="922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Thread 3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530047" y="3242846"/>
              <a:ext cx="5847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i="1" dirty="0"/>
                <a:t>Time</a:t>
              </a:r>
            </a:p>
          </p:txBody>
        </p:sp>
        <p:cxnSp>
          <p:nvCxnSpPr>
            <p:cNvPr id="105" name="Straight Arrow Connector 104"/>
            <p:cNvCxnSpPr>
              <a:stCxn id="104" idx="2"/>
            </p:cNvCxnSpPr>
            <p:nvPr/>
          </p:nvCxnSpPr>
          <p:spPr>
            <a:xfrm flipH="1">
              <a:off x="3818349" y="3550623"/>
              <a:ext cx="4075" cy="48797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Rounded Rectangle 105"/>
            <p:cNvSpPr/>
            <p:nvPr/>
          </p:nvSpPr>
          <p:spPr>
            <a:xfrm>
              <a:off x="4419600" y="4267200"/>
              <a:ext cx="533400" cy="914400"/>
            </a:xfrm>
            <a:prstGeom prst="roundRect">
              <a:avLst>
                <a:gd name="adj" fmla="val 37194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4419600" y="4767590"/>
              <a:ext cx="256162" cy="261610"/>
              <a:chOff x="2639438" y="2405390"/>
              <a:chExt cx="256162" cy="261610"/>
            </a:xfrm>
          </p:grpSpPr>
          <p:sp>
            <p:nvSpPr>
              <p:cNvPr id="60" name="Oval 59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4</a:t>
                </a: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4566552" y="4386590"/>
              <a:ext cx="261610" cy="261610"/>
              <a:chOff x="2639438" y="2405390"/>
              <a:chExt cx="261610" cy="26161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5</a:t>
                </a:r>
              </a:p>
            </p:txBody>
          </p:sp>
        </p:grpSp>
        <p:cxnSp>
          <p:nvCxnSpPr>
            <p:cNvPr id="75" name="Straight Arrow Connector 74"/>
            <p:cNvCxnSpPr/>
            <p:nvPr/>
          </p:nvCxnSpPr>
          <p:spPr>
            <a:xfrm flipH="1" flipV="1">
              <a:off x="4447162" y="4462790"/>
              <a:ext cx="152400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61" idx="3"/>
            </p:cNvCxnSpPr>
            <p:nvPr/>
          </p:nvCxnSpPr>
          <p:spPr>
            <a:xfrm flipV="1">
              <a:off x="4675762" y="4767590"/>
              <a:ext cx="124838" cy="13080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4419600" y="4267200"/>
              <a:ext cx="533400" cy="0"/>
            </a:xfrm>
            <a:prstGeom prst="line">
              <a:avLst/>
            </a:prstGeom>
            <a:ln w="38100">
              <a:solidFill>
                <a:srgbClr val="FF0066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6705600" y="3505200"/>
              <a:ext cx="533400" cy="0"/>
            </a:xfrm>
            <a:prstGeom prst="line">
              <a:avLst/>
            </a:prstGeom>
            <a:ln w="38100">
              <a:solidFill>
                <a:srgbClr val="FF0066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3886200" y="5410200"/>
              <a:ext cx="43033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MFENCE operations create </a:t>
              </a:r>
              <a:r>
                <a:rPr lang="en-US" i="1" dirty="0">
                  <a:solidFill>
                    <a:srgbClr val="FF0066"/>
                  </a:solidFill>
                </a:rPr>
                <a:t>partial orderings</a:t>
              </a:r>
              <a:r>
                <a:rPr lang="en-US" dirty="0"/>
                <a:t> 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/>
                <a:t>that are observable across threads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15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Earlier (Broken) Example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Where exactly should we insert MFENCE operations to fix this?</a:t>
            </a:r>
          </a:p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(Assume machine does not provide consistency guarantees.)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</a:t>
            </a:r>
            <a:r>
              <a:rPr lang="en-US" u="sng" dirty="0"/>
              <a:t>P0</a:t>
            </a:r>
            <a:r>
              <a:rPr lang="en-US" dirty="0"/>
              <a:t>			 </a:t>
            </a:r>
            <a:r>
              <a:rPr lang="en-US" u="sng" dirty="0"/>
              <a:t>P1</a:t>
            </a:r>
          </a:p>
          <a:p>
            <a:pPr>
              <a:buNone/>
            </a:pPr>
            <a:r>
              <a:rPr lang="en-US" i="1" dirty="0"/>
              <a:t>		</a:t>
            </a:r>
            <a:r>
              <a:rPr lang="en-US" i="1" dirty="0">
                <a:solidFill>
                  <a:srgbClr val="FF0066"/>
                </a:solidFill>
              </a:rPr>
              <a:t>[1: Here?]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dirty="0"/>
              <a:t>	</a:t>
            </a:r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[2: Here?]		[4: Here?]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</a:t>
            </a:r>
            <a:r>
              <a:rPr lang="en-US" dirty="0"/>
              <a:t> 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</a:t>
            </a:r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[3: Here?]		[5: Here?]</a:t>
            </a:r>
          </a:p>
          <a:p>
            <a:pPr>
              <a:buNone/>
            </a:pPr>
            <a:r>
              <a:rPr lang="en-US" dirty="0"/>
              <a:t>		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			[6: Here?]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US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8050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Earlier (Broken) Example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Where exactly should we insert MFENCE operations to fix this?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</a:t>
            </a:r>
            <a:r>
              <a:rPr lang="en-US" u="sng" dirty="0"/>
              <a:t>P0</a:t>
            </a:r>
            <a:r>
              <a:rPr lang="en-US" dirty="0"/>
              <a:t>			 </a:t>
            </a:r>
            <a:r>
              <a:rPr lang="en-US" u="sng" dirty="0"/>
              <a:t>P1</a:t>
            </a:r>
          </a:p>
          <a:p>
            <a:pPr>
              <a:buNone/>
            </a:pPr>
            <a:r>
              <a:rPr lang="en-US" i="1" dirty="0"/>
              <a:t>		</a:t>
            </a:r>
            <a:r>
              <a:rPr lang="en-US" i="1" dirty="0">
                <a:solidFill>
                  <a:srgbClr val="FF0066"/>
                </a:solidFill>
              </a:rPr>
              <a:t>[1: Here?]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dirty="0"/>
              <a:t>	</a:t>
            </a:r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MFENCE			[4: Here?]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</a:t>
            </a:r>
            <a:r>
              <a:rPr lang="en-US" dirty="0"/>
              <a:t> 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</a:t>
            </a:r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[3: Here?]		MFENCE</a:t>
            </a:r>
          </a:p>
          <a:p>
            <a:pPr>
              <a:buNone/>
            </a:pPr>
            <a:r>
              <a:rPr lang="en-US" dirty="0"/>
              <a:t>		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			[6: Here?]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US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3893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0" y="2667000"/>
            <a:ext cx="1849186" cy="2362200"/>
            <a:chOff x="0" y="2667000"/>
            <a:chExt cx="1849186" cy="2362200"/>
          </a:xfrm>
        </p:grpSpPr>
        <p:sp>
          <p:nvSpPr>
            <p:cNvPr id="41" name="Rounded Rectangle 40"/>
            <p:cNvSpPr/>
            <p:nvPr/>
          </p:nvSpPr>
          <p:spPr>
            <a:xfrm>
              <a:off x="1544386" y="4724400"/>
              <a:ext cx="304800" cy="304800"/>
            </a:xfrm>
            <a:prstGeom prst="roundRect">
              <a:avLst/>
            </a:prstGeom>
            <a:solidFill>
              <a:srgbClr val="F38BE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544386" y="2743200"/>
              <a:ext cx="304800" cy="304800"/>
            </a:xfrm>
            <a:prstGeom prst="roundRect">
              <a:avLst/>
            </a:prstGeom>
            <a:solidFill>
              <a:srgbClr val="F38BE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0" y="2667000"/>
              <a:ext cx="1263988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66"/>
                  </a:solidFill>
                </a:rPr>
                <a:t>Overly</a:t>
              </a:r>
            </a:p>
            <a:p>
              <a:pPr algn="ctr"/>
              <a:r>
                <a:rPr lang="en-US" sz="1600" dirty="0">
                  <a:solidFill>
                    <a:srgbClr val="FF0066"/>
                  </a:solidFill>
                </a:rPr>
                <a:t>Conservative</a:t>
              </a: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1066800" y="2895600"/>
              <a:ext cx="457200" cy="0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Freeform 43"/>
            <p:cNvSpPr/>
            <p:nvPr/>
          </p:nvSpPr>
          <p:spPr>
            <a:xfrm>
              <a:off x="544974" y="3265534"/>
              <a:ext cx="936662" cy="1632773"/>
            </a:xfrm>
            <a:custGeom>
              <a:avLst/>
              <a:gdLst>
                <a:gd name="connsiteX0" fmla="*/ 37097 w 936662"/>
                <a:gd name="connsiteY0" fmla="*/ 0 h 1632773"/>
                <a:gd name="connsiteX1" fmla="*/ 37097 w 936662"/>
                <a:gd name="connsiteY1" fmla="*/ 1073394 h 1632773"/>
                <a:gd name="connsiteX2" fmla="*/ 422625 w 936662"/>
                <a:gd name="connsiteY2" fmla="*/ 1542058 h 1632773"/>
                <a:gd name="connsiteX3" fmla="*/ 936662 w 936662"/>
                <a:gd name="connsiteY3" fmla="*/ 1632767 h 1632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662" h="1632773">
                  <a:moveTo>
                    <a:pt x="37097" y="0"/>
                  </a:moveTo>
                  <a:cubicBezTo>
                    <a:pt x="4969" y="408192"/>
                    <a:pt x="-27158" y="816384"/>
                    <a:pt x="37097" y="1073394"/>
                  </a:cubicBezTo>
                  <a:cubicBezTo>
                    <a:pt x="101352" y="1330404"/>
                    <a:pt x="272698" y="1448829"/>
                    <a:pt x="422625" y="1542058"/>
                  </a:cubicBezTo>
                  <a:cubicBezTo>
                    <a:pt x="572553" y="1635287"/>
                    <a:pt x="936662" y="1632767"/>
                    <a:pt x="936662" y="1632767"/>
                  </a:cubicBezTo>
                </a:path>
              </a:pathLst>
            </a:cu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Asymmetry in Synchronization: “Release Consistency”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r>
              <a:rPr lang="en-US" u="sng" dirty="0">
                <a:solidFill>
                  <a:srgbClr val="0000FF"/>
                </a:solidFill>
              </a:rPr>
              <a:t>Lock</a:t>
            </a:r>
            <a:r>
              <a:rPr lang="en-US" u="sng" dirty="0"/>
              <a:t> operation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only gains</a:t>
            </a:r>
            <a:r>
              <a:rPr lang="en-US" dirty="0"/>
              <a:t> (“</a:t>
            </a:r>
            <a:r>
              <a:rPr lang="en-US" dirty="0">
                <a:solidFill>
                  <a:srgbClr val="FF0066"/>
                </a:solidFill>
              </a:rPr>
              <a:t>acquires</a:t>
            </a:r>
            <a:r>
              <a:rPr lang="en-US" dirty="0"/>
              <a:t>”) </a:t>
            </a:r>
            <a:r>
              <a:rPr lang="en-US" dirty="0">
                <a:solidFill>
                  <a:srgbClr val="0000FF"/>
                </a:solidFill>
              </a:rPr>
              <a:t>permission</a:t>
            </a:r>
            <a:r>
              <a:rPr lang="en-US" dirty="0"/>
              <a:t> to access data</a:t>
            </a:r>
          </a:p>
          <a:p>
            <a:r>
              <a:rPr lang="en-US" u="sng" dirty="0">
                <a:solidFill>
                  <a:srgbClr val="0000FF"/>
                </a:solidFill>
              </a:rPr>
              <a:t>Unlock</a:t>
            </a:r>
            <a:r>
              <a:rPr lang="en-US" u="sng" dirty="0"/>
              <a:t> operation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only gives away</a:t>
            </a:r>
            <a:r>
              <a:rPr lang="en-US" dirty="0"/>
              <a:t> (“</a:t>
            </a:r>
            <a:r>
              <a:rPr lang="en-US" dirty="0">
                <a:solidFill>
                  <a:srgbClr val="FF0066"/>
                </a:solidFill>
              </a:rPr>
              <a:t>releases</a:t>
            </a:r>
            <a:r>
              <a:rPr lang="en-US" dirty="0"/>
              <a:t>”) </a:t>
            </a:r>
            <a:r>
              <a:rPr lang="en-US" dirty="0">
                <a:solidFill>
                  <a:srgbClr val="0000FF"/>
                </a:solidFill>
              </a:rPr>
              <a:t>permission</a:t>
            </a:r>
            <a:r>
              <a:rPr lang="en-US" dirty="0"/>
              <a:t> to access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74868" y="2133600"/>
            <a:ext cx="1266292" cy="6217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4868" y="3577036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4868" y="5017091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96621" y="3048000"/>
            <a:ext cx="622787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solidFill>
                  <a:srgbClr val="FF0066"/>
                </a:solidFill>
                <a:latin typeface="Calibri"/>
                <a:cs typeface="Calibri"/>
              </a:rPr>
              <a:t>LOCK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64574" y="4447401"/>
            <a:ext cx="886881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solidFill>
                  <a:srgbClr val="FF0066"/>
                </a:solidFill>
                <a:latin typeface="Calibri"/>
                <a:cs typeface="Calibri"/>
              </a:rPr>
              <a:t>UNLOCK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708014" y="27553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676400" y="32887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676400" y="4191000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676400" y="47365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06186" y="5650468"/>
            <a:ext cx="2155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alibri"/>
                <a:cs typeface="Calibri"/>
              </a:rPr>
              <a:t>Weak Ordering (WO)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14600" y="2286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66"/>
                </a:solidFill>
                <a:latin typeface="Calibri"/>
                <a:cs typeface="Calibri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14600" y="36692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66"/>
                </a:solidFill>
                <a:latin typeface="Calibri"/>
                <a:cs typeface="Calibri"/>
              </a:rPr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514600" y="51170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66"/>
                </a:solidFill>
                <a:latin typeface="Calibri"/>
                <a:cs typeface="Calibri"/>
              </a:rPr>
              <a:t>3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3066554" y="2020889"/>
            <a:ext cx="5810287" cy="3936325"/>
            <a:chOff x="3409913" y="2667000"/>
            <a:chExt cx="5810287" cy="3936325"/>
          </a:xfrm>
        </p:grpSpPr>
        <p:sp>
          <p:nvSpPr>
            <p:cNvPr id="29" name="TextBox 28"/>
            <p:cNvSpPr txBox="1"/>
            <p:nvPr/>
          </p:nvSpPr>
          <p:spPr>
            <a:xfrm>
              <a:off x="3409913" y="4572000"/>
              <a:ext cx="5793317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alibri"/>
                  <a:cs typeface="Calibri"/>
                </a:rPr>
                <a:t>Release Consistency (RC)</a:t>
              </a:r>
            </a:p>
            <a:p>
              <a:pPr algn="ctr"/>
              <a:r>
                <a:rPr lang="en-US" dirty="0">
                  <a:solidFill>
                    <a:srgbClr val="0000FF"/>
                  </a:solidFill>
                  <a:latin typeface="Calibri"/>
                  <a:cs typeface="Calibri"/>
                </a:rPr>
                <a:t>Make sure writes completed before exit critical section</a:t>
              </a:r>
            </a:p>
            <a:p>
              <a:pPr algn="ctr"/>
              <a:r>
                <a:rPr lang="en-US" dirty="0">
                  <a:solidFill>
                    <a:srgbClr val="0000FF"/>
                  </a:solidFill>
                  <a:latin typeface="Calibri"/>
                  <a:cs typeface="Calibri"/>
                </a:rPr>
                <a:t>Make sure don’t read/write shared state until lock acquired</a:t>
              </a:r>
            </a:p>
            <a:p>
              <a:pPr algn="ctr"/>
              <a:endParaRPr lang="en-US" dirty="0">
                <a:solidFill>
                  <a:srgbClr val="0000FF"/>
                </a:solidFill>
                <a:latin typeface="Calibri"/>
                <a:cs typeface="Calibri"/>
              </a:endParaRPr>
            </a:p>
            <a:p>
              <a:r>
                <a:rPr lang="en-US" dirty="0">
                  <a:solidFill>
                    <a:srgbClr val="0000FF"/>
                  </a:solidFill>
                  <a:latin typeface="Calibri"/>
                  <a:cs typeface="Calibri"/>
                </a:rPr>
                <a:t>Allowed overlaps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00FF"/>
                  </a:solidFill>
                  <a:latin typeface="Calibri"/>
                  <a:cs typeface="Calibri"/>
                </a:rPr>
                <a:t>Read/write private state in 1 with critical section (2)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rgbClr val="0000FF"/>
                  </a:solidFill>
                  <a:latin typeface="Calibri"/>
                  <a:cs typeface="Calibri"/>
                </a:rPr>
                <a:t>Read/write private state in 3 with critical section (2)</a:t>
              </a: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3579281" y="2667000"/>
              <a:ext cx="5640919" cy="1676400"/>
              <a:chOff x="3579281" y="2667000"/>
              <a:chExt cx="5640919" cy="167640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484281" y="3196036"/>
                <a:ext cx="1266292" cy="621709"/>
              </a:xfrm>
              <a:prstGeom prst="rect">
                <a:avLst/>
              </a:prstGeom>
              <a:solidFill>
                <a:srgbClr val="C6D9F1"/>
              </a:solidFill>
              <a:ln w="28575" cmpd="sng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sz="1600" dirty="0">
                    <a:latin typeface="Calibri"/>
                    <a:cs typeface="Calibri"/>
                  </a:rPr>
                  <a:t>READ/WRITE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sz="1600" dirty="0">
                    <a:latin typeface="Calibri"/>
                    <a:cs typeface="Calibri"/>
                  </a:rPr>
                  <a:t>…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sz="1600" dirty="0">
                    <a:latin typeface="Calibri"/>
                    <a:cs typeface="Calibri"/>
                  </a:rPr>
                  <a:t>READ/WRITE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644532" y="2667000"/>
                <a:ext cx="945792" cy="276999"/>
              </a:xfrm>
              <a:prstGeom prst="rect">
                <a:avLst/>
              </a:prstGeom>
              <a:solidFill>
                <a:srgbClr val="FFFF00"/>
              </a:solidFill>
              <a:ln w="28575" cmpd="sng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sz="1600" dirty="0">
                    <a:solidFill>
                      <a:srgbClr val="FF0066"/>
                    </a:solidFill>
                    <a:latin typeface="Calibri"/>
                    <a:cs typeface="Calibri"/>
                  </a:rPr>
                  <a:t>ACQUIRE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669479" y="4066401"/>
                <a:ext cx="895898" cy="276999"/>
              </a:xfrm>
              <a:prstGeom prst="rect">
                <a:avLst/>
              </a:prstGeom>
              <a:solidFill>
                <a:srgbClr val="FFFF00"/>
              </a:solidFill>
              <a:ln w="28575" cmpd="sng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sz="1600" dirty="0">
                    <a:solidFill>
                      <a:srgbClr val="FF0066"/>
                    </a:solidFill>
                    <a:latin typeface="Calibri"/>
                    <a:cs typeface="Calibri"/>
                  </a:rPr>
                  <a:t>RELEASE</a:t>
                </a: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 flipH="1">
                <a:off x="6085813" y="2907709"/>
                <a:ext cx="1" cy="292691"/>
              </a:xfrm>
              <a:prstGeom prst="straightConnector1">
                <a:avLst/>
              </a:prstGeom>
              <a:ln w="38100" cmpd="sng"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 flipH="1">
                <a:off x="6085813" y="3810000"/>
                <a:ext cx="1" cy="292691"/>
              </a:xfrm>
              <a:prstGeom prst="straightConnector1">
                <a:avLst/>
              </a:prstGeom>
              <a:ln w="38100" cmpd="sng"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Group 14"/>
              <p:cNvGrpSpPr/>
              <p:nvPr/>
            </p:nvGrpSpPr>
            <p:grpSpPr>
              <a:xfrm>
                <a:off x="3579281" y="2807291"/>
                <a:ext cx="1807463" cy="621709"/>
                <a:chOff x="5736337" y="1752600"/>
                <a:chExt cx="1807463" cy="621709"/>
              </a:xfrm>
            </p:grpSpPr>
            <p:sp>
              <p:nvSpPr>
                <p:cNvPr id="20" name="TextBox 19"/>
                <p:cNvSpPr txBox="1"/>
                <p:nvPr/>
              </p:nvSpPr>
              <p:spPr>
                <a:xfrm>
                  <a:off x="5736337" y="1752600"/>
                  <a:ext cx="1266292" cy="621709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28575" cmpd="sng"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600" dirty="0">
                      <a:latin typeface="Calibri"/>
                      <a:cs typeface="Calibri"/>
                    </a:rPr>
                    <a:t>READ/WRITE</a:t>
                  </a:r>
                </a:p>
                <a:p>
                  <a:pPr algn="ctr">
                    <a:lnSpc>
                      <a:spcPct val="70000"/>
                    </a:lnSpc>
                  </a:pPr>
                  <a:r>
                    <a:rPr lang="en-US" sz="1600" dirty="0">
                      <a:latin typeface="Calibri"/>
                      <a:cs typeface="Calibri"/>
                    </a:rPr>
                    <a:t>…</a:t>
                  </a:r>
                </a:p>
                <a:p>
                  <a:pPr algn="ctr">
                    <a:lnSpc>
                      <a:spcPct val="70000"/>
                    </a:lnSpc>
                  </a:pPr>
                  <a:r>
                    <a:rPr lang="en-US" sz="1600" dirty="0">
                      <a:latin typeface="Calibri"/>
                      <a:cs typeface="Calibri"/>
                    </a:rPr>
                    <a:t>READ/WRITE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162800" y="1916668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solidFill>
                        <a:srgbClr val="FF0066"/>
                      </a:solidFill>
                      <a:latin typeface="Calibri"/>
                      <a:cs typeface="Calibri"/>
                    </a:rPr>
                    <a:t>1</a:t>
                  </a:r>
                </a:p>
              </p:txBody>
            </p:sp>
          </p:grpSp>
          <p:sp>
            <p:nvSpPr>
              <p:cNvPr id="34" name="TextBox 33"/>
              <p:cNvSpPr txBox="1"/>
              <p:nvPr/>
            </p:nvSpPr>
            <p:spPr>
              <a:xfrm>
                <a:off x="6910744" y="32766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66"/>
                    </a:solidFill>
                    <a:latin typeface="Calibri"/>
                    <a:cs typeface="Calibri"/>
                  </a:rPr>
                  <a:t>2</a:t>
                </a: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7412737" y="3581400"/>
                <a:ext cx="1807463" cy="621709"/>
                <a:chOff x="5736337" y="4636091"/>
                <a:chExt cx="1807463" cy="621709"/>
              </a:xfrm>
            </p:grpSpPr>
            <p:sp>
              <p:nvSpPr>
                <p:cNvPr id="22" name="TextBox 21"/>
                <p:cNvSpPr txBox="1"/>
                <p:nvPr/>
              </p:nvSpPr>
              <p:spPr>
                <a:xfrm>
                  <a:off x="5736337" y="4636091"/>
                  <a:ext cx="1266292" cy="621709"/>
                </a:xfrm>
                <a:prstGeom prst="rect">
                  <a:avLst/>
                </a:prstGeom>
                <a:solidFill>
                  <a:srgbClr val="C6D9F1"/>
                </a:solidFill>
                <a:ln w="28575" cmpd="sng"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600" dirty="0">
                      <a:latin typeface="Calibri"/>
                      <a:cs typeface="Calibri"/>
                    </a:rPr>
                    <a:t>READ/WRITE</a:t>
                  </a:r>
                </a:p>
                <a:p>
                  <a:pPr algn="ctr">
                    <a:lnSpc>
                      <a:spcPct val="70000"/>
                    </a:lnSpc>
                  </a:pPr>
                  <a:r>
                    <a:rPr lang="en-US" sz="1600" dirty="0">
                      <a:latin typeface="Calibri"/>
                      <a:cs typeface="Calibri"/>
                    </a:rPr>
                    <a:t>…</a:t>
                  </a:r>
                </a:p>
                <a:p>
                  <a:pPr algn="ctr">
                    <a:lnSpc>
                      <a:spcPct val="70000"/>
                    </a:lnSpc>
                  </a:pPr>
                  <a:r>
                    <a:rPr lang="en-US" sz="1600" dirty="0">
                      <a:latin typeface="Calibri"/>
                      <a:cs typeface="Calibri"/>
                    </a:rPr>
                    <a:t>READ/WRITE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7162800" y="4724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solidFill>
                        <a:srgbClr val="FF0066"/>
                      </a:solidFill>
                      <a:latin typeface="Calibri"/>
                      <a:cs typeface="Calibri"/>
                    </a:rPr>
                    <a:t>3</a:t>
                  </a:r>
                </a:p>
              </p:txBody>
            </p:sp>
          </p:grpSp>
          <p:sp>
            <p:nvSpPr>
              <p:cNvPr id="37" name="Freeform 36"/>
              <p:cNvSpPr/>
              <p:nvPr/>
            </p:nvSpPr>
            <p:spPr>
              <a:xfrm>
                <a:off x="4280233" y="3429000"/>
                <a:ext cx="1399307" cy="587913"/>
              </a:xfrm>
              <a:custGeom>
                <a:avLst/>
                <a:gdLst>
                  <a:gd name="connsiteX0" fmla="*/ 0 w 1399307"/>
                  <a:gd name="connsiteY0" fmla="*/ 0 h 587913"/>
                  <a:gd name="connsiteX1" fmla="*/ 188142 w 1399307"/>
                  <a:gd name="connsiteY1" fmla="*/ 376264 h 587913"/>
                  <a:gd name="connsiteX2" fmla="*/ 1105335 w 1399307"/>
                  <a:gd name="connsiteY2" fmla="*/ 470330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188142 w 1399307"/>
                  <a:gd name="connsiteY1" fmla="*/ 305714 h 587913"/>
                  <a:gd name="connsiteX2" fmla="*/ 1105335 w 1399307"/>
                  <a:gd name="connsiteY2" fmla="*/ 470330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188142 w 1399307"/>
                  <a:gd name="connsiteY1" fmla="*/ 305714 h 587913"/>
                  <a:gd name="connsiteX2" fmla="*/ 1011264 w 1399307"/>
                  <a:gd name="connsiteY2" fmla="*/ 458571 h 587913"/>
                  <a:gd name="connsiteX3" fmla="*/ 1399307 w 1399307"/>
                  <a:gd name="connsiteY3" fmla="*/ 587913 h 587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99307" h="587913">
                    <a:moveTo>
                      <a:pt x="0" y="0"/>
                    </a:moveTo>
                    <a:cubicBezTo>
                      <a:pt x="1960" y="148938"/>
                      <a:pt x="19598" y="229286"/>
                      <a:pt x="188142" y="305714"/>
                    </a:cubicBezTo>
                    <a:cubicBezTo>
                      <a:pt x="356686" y="382142"/>
                      <a:pt x="809403" y="411538"/>
                      <a:pt x="1011264" y="458571"/>
                    </a:cubicBezTo>
                    <a:cubicBezTo>
                      <a:pt x="1213125" y="505604"/>
                      <a:pt x="1399307" y="587913"/>
                      <a:pt x="1399307" y="587913"/>
                    </a:cubicBezTo>
                  </a:path>
                </a:pathLst>
              </a:custGeom>
              <a:ln w="41275"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6525493" y="2917287"/>
                <a:ext cx="1475507" cy="664113"/>
              </a:xfrm>
              <a:custGeom>
                <a:avLst/>
                <a:gdLst>
                  <a:gd name="connsiteX0" fmla="*/ 0 w 1399307"/>
                  <a:gd name="connsiteY0" fmla="*/ 0 h 587913"/>
                  <a:gd name="connsiteX1" fmla="*/ 188142 w 1399307"/>
                  <a:gd name="connsiteY1" fmla="*/ 376264 h 587913"/>
                  <a:gd name="connsiteX2" fmla="*/ 1105335 w 1399307"/>
                  <a:gd name="connsiteY2" fmla="*/ 470330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188142 w 1399307"/>
                  <a:gd name="connsiteY1" fmla="*/ 305714 h 587913"/>
                  <a:gd name="connsiteX2" fmla="*/ 1105335 w 1399307"/>
                  <a:gd name="connsiteY2" fmla="*/ 470330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188142 w 1399307"/>
                  <a:gd name="connsiteY1" fmla="*/ 305714 h 587913"/>
                  <a:gd name="connsiteX2" fmla="*/ 1011264 w 1399307"/>
                  <a:gd name="connsiteY2" fmla="*/ 458571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188142 w 1399307"/>
                  <a:gd name="connsiteY1" fmla="*/ 305714 h 587913"/>
                  <a:gd name="connsiteX2" fmla="*/ 1033568 w 1399307"/>
                  <a:gd name="connsiteY2" fmla="*/ 375298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478084 w 1399307"/>
                  <a:gd name="connsiteY1" fmla="*/ 170396 h 587913"/>
                  <a:gd name="connsiteX2" fmla="*/ 1033568 w 1399307"/>
                  <a:gd name="connsiteY2" fmla="*/ 375298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478084 w 1399307"/>
                  <a:gd name="connsiteY1" fmla="*/ 170396 h 587913"/>
                  <a:gd name="connsiteX2" fmla="*/ 1100479 w 1399307"/>
                  <a:gd name="connsiteY2" fmla="*/ 271207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478084 w 1399307"/>
                  <a:gd name="connsiteY1" fmla="*/ 170396 h 587913"/>
                  <a:gd name="connsiteX2" fmla="*/ 1245450 w 1399307"/>
                  <a:gd name="connsiteY2" fmla="*/ 344070 h 587913"/>
                  <a:gd name="connsiteX3" fmla="*/ 1399307 w 1399307"/>
                  <a:gd name="connsiteY3" fmla="*/ 587913 h 587913"/>
                  <a:gd name="connsiteX0" fmla="*/ 0 w 1399353"/>
                  <a:gd name="connsiteY0" fmla="*/ 0 h 587913"/>
                  <a:gd name="connsiteX1" fmla="*/ 433478 w 1399353"/>
                  <a:gd name="connsiteY1" fmla="*/ 170396 h 587913"/>
                  <a:gd name="connsiteX2" fmla="*/ 1245450 w 1399353"/>
                  <a:gd name="connsiteY2" fmla="*/ 344070 h 587913"/>
                  <a:gd name="connsiteX3" fmla="*/ 1399307 w 1399353"/>
                  <a:gd name="connsiteY3" fmla="*/ 587913 h 587913"/>
                  <a:gd name="connsiteX0" fmla="*/ 0 w 1399307"/>
                  <a:gd name="connsiteY0" fmla="*/ 0 h 587913"/>
                  <a:gd name="connsiteX1" fmla="*/ 433478 w 1399307"/>
                  <a:gd name="connsiteY1" fmla="*/ 170396 h 587913"/>
                  <a:gd name="connsiteX2" fmla="*/ 1133934 w 1399307"/>
                  <a:gd name="connsiteY2" fmla="*/ 292024 h 587913"/>
                  <a:gd name="connsiteX3" fmla="*/ 1399307 w 1399307"/>
                  <a:gd name="connsiteY3" fmla="*/ 587913 h 587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99307" h="587913">
                    <a:moveTo>
                      <a:pt x="0" y="0"/>
                    </a:moveTo>
                    <a:cubicBezTo>
                      <a:pt x="1960" y="148938"/>
                      <a:pt x="244489" y="121725"/>
                      <a:pt x="433478" y="170396"/>
                    </a:cubicBezTo>
                    <a:cubicBezTo>
                      <a:pt x="622467" y="219067"/>
                      <a:pt x="972963" y="222438"/>
                      <a:pt x="1133934" y="292024"/>
                    </a:cubicBezTo>
                    <a:cubicBezTo>
                      <a:pt x="1294905" y="361610"/>
                      <a:pt x="1399307" y="587913"/>
                      <a:pt x="1399307" y="587913"/>
                    </a:cubicBezTo>
                  </a:path>
                </a:pathLst>
              </a:custGeom>
              <a:ln w="41275"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824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Full Set of Fence Operations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 to </a:t>
            </a:r>
            <a:r>
              <a:rPr lang="en-US" b="1" dirty="0">
                <a:solidFill>
                  <a:srgbClr val="0000FF"/>
                </a:solidFill>
              </a:rPr>
              <a:t>MFENCE</a:t>
            </a:r>
            <a:r>
              <a:rPr lang="en-US" dirty="0"/>
              <a:t>, Intel also supports two other fence operations: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LFENCE</a:t>
            </a:r>
            <a:r>
              <a:rPr lang="en-US" dirty="0"/>
              <a:t>: serializes only with respect to </a:t>
            </a:r>
            <a:r>
              <a:rPr lang="en-US" dirty="0">
                <a:solidFill>
                  <a:srgbClr val="0000FF"/>
                </a:solidFill>
              </a:rPr>
              <a:t>load</a:t>
            </a:r>
            <a:r>
              <a:rPr lang="en-US" dirty="0"/>
              <a:t> operations (not stores!)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SFENCE</a:t>
            </a:r>
            <a:r>
              <a:rPr lang="en-US" dirty="0"/>
              <a:t>: serializes only with respect to </a:t>
            </a:r>
            <a:r>
              <a:rPr lang="en-US" dirty="0">
                <a:solidFill>
                  <a:srgbClr val="0000FF"/>
                </a:solidFill>
              </a:rPr>
              <a:t>store</a:t>
            </a:r>
            <a:r>
              <a:rPr lang="en-US" dirty="0"/>
              <a:t> operations (not loads!)</a:t>
            </a:r>
          </a:p>
          <a:p>
            <a:pPr lvl="2"/>
            <a:r>
              <a:rPr lang="en-US" dirty="0"/>
              <a:t>Note: It does slightly more than this; see the spec for details:</a:t>
            </a:r>
          </a:p>
          <a:p>
            <a:pPr lvl="3"/>
            <a:r>
              <a:rPr lang="en-US" i="1" dirty="0"/>
              <a:t>Section 8.2.5 of “Intel® 64 and IA-32 Architectures Software Developer’s Manual, Volume 3A: System Programming Guide, Part 1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In practice, </a:t>
            </a:r>
            <a:r>
              <a:rPr lang="en-US" dirty="0">
                <a:solidFill>
                  <a:srgbClr val="0000FF"/>
                </a:solidFill>
              </a:rPr>
              <a:t>you are most likely to use</a:t>
            </a:r>
            <a:r>
              <a:rPr lang="en-US" dirty="0"/>
              <a:t>: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MFENCE</a:t>
            </a:r>
          </a:p>
          <a:p>
            <a:pPr lvl="1"/>
            <a:r>
              <a:rPr lang="en-US" b="1" dirty="0" err="1">
                <a:solidFill>
                  <a:srgbClr val="FF0066"/>
                </a:solidFill>
              </a:rPr>
              <a:t>xchg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Earlier (Broken) Example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Where exactly should we insert FENCE operations to fix this?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</a:t>
            </a:r>
            <a:r>
              <a:rPr lang="en-US" u="sng" dirty="0"/>
              <a:t>P0</a:t>
            </a:r>
            <a:r>
              <a:rPr lang="en-US" dirty="0"/>
              <a:t>			 </a:t>
            </a:r>
            <a:r>
              <a:rPr lang="en-US" u="sng" dirty="0"/>
              <a:t>P1</a:t>
            </a:r>
          </a:p>
          <a:p>
            <a:pPr>
              <a:buNone/>
            </a:pPr>
            <a:r>
              <a:rPr lang="en-US" i="1" dirty="0"/>
              <a:t>		</a:t>
            </a:r>
            <a:r>
              <a:rPr lang="en-US" i="1" dirty="0">
                <a:solidFill>
                  <a:srgbClr val="FF0066"/>
                </a:solidFill>
              </a:rPr>
              <a:t>[1: Here?]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dirty="0"/>
              <a:t>	</a:t>
            </a:r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SFENCE			[4: Here?]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</a:t>
            </a:r>
            <a:r>
              <a:rPr lang="en-US" dirty="0"/>
              <a:t> 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</a:t>
            </a:r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[3: Here?]		LFENCE</a:t>
            </a:r>
          </a:p>
          <a:p>
            <a:pPr>
              <a:buNone/>
            </a:pPr>
            <a:r>
              <a:rPr lang="en-US" dirty="0"/>
              <a:t>		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			[6: Here?]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US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5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Visualizing Our Intuition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1524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  <a:latin typeface="Calibri" charset="0"/>
              </a:rPr>
              <a:t>Each</a:t>
            </a:r>
            <a:r>
              <a:rPr lang="en-US">
                <a:latin typeface="Calibri" charset="0"/>
              </a:rPr>
              <a:t>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thread</a:t>
            </a:r>
            <a:r>
              <a:rPr lang="en-US">
                <a:latin typeface="Calibri" charset="0"/>
              </a:rPr>
              <a:t> proceeds in 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program order</a:t>
            </a:r>
          </a:p>
          <a:p>
            <a:pPr eaLnBrk="1" hangingPunct="1"/>
            <a:r>
              <a:rPr lang="en-US">
                <a:solidFill>
                  <a:srgbClr val="FF0066"/>
                </a:solidFill>
                <a:latin typeface="Calibri" charset="0"/>
              </a:rPr>
              <a:t>Memory accesses interleaved</a:t>
            </a:r>
            <a:r>
              <a:rPr lang="en-US">
                <a:latin typeface="Calibri" charset="0"/>
              </a:rPr>
              <a:t> (one at a time) to a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single-ported memory</a:t>
            </a:r>
          </a:p>
          <a:p>
            <a:pPr lvl="1" eaLnBrk="1" hangingPunct="1"/>
            <a:r>
              <a:rPr lang="en-US">
                <a:latin typeface="Calibri" charset="0"/>
              </a:rPr>
              <a:t>rate of progress of each thread is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unpredictable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79B97-3028-1E46-90B0-3794228A5F8E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9113" y="1447800"/>
            <a:ext cx="2908300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latin typeface="Courier New"/>
                <a:ea typeface="+mn-ea"/>
                <a:cs typeface="Courier New"/>
              </a:rPr>
              <a:t>// write </a:t>
            </a:r>
            <a:r>
              <a:rPr lang="en-US" sz="1600" i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evens</a:t>
            </a:r>
            <a:r>
              <a:rPr lang="en-US" sz="1600" i="1" dirty="0">
                <a:latin typeface="Courier New"/>
                <a:ea typeface="+mn-ea"/>
                <a:cs typeface="Courier New"/>
              </a:rPr>
              <a:t> to 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for (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0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&lt;N;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+=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2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}</a:t>
            </a:r>
          </a:p>
        </p:txBody>
      </p:sp>
      <p:sp>
        <p:nvSpPr>
          <p:cNvPr id="46087" name="TextBox 7"/>
          <p:cNvSpPr txBox="1">
            <a:spLocks noChangeArrowheads="1"/>
          </p:cNvSpPr>
          <p:nvPr/>
        </p:nvSpPr>
        <p:spPr bwMode="auto">
          <a:xfrm>
            <a:off x="1400175" y="1066800"/>
            <a:ext cx="1014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0288" y="1447800"/>
            <a:ext cx="2906712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latin typeface="Courier New"/>
                <a:ea typeface="+mn-ea"/>
                <a:cs typeface="Courier New"/>
              </a:rPr>
              <a:t>// write </a:t>
            </a:r>
            <a:r>
              <a:rPr lang="en-US" sz="1600" i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odds </a:t>
            </a:r>
            <a:r>
              <a:rPr lang="en-US" sz="1600" i="1" dirty="0">
                <a:latin typeface="Courier New"/>
                <a:ea typeface="+mn-ea"/>
                <a:cs typeface="Courier New"/>
              </a:rPr>
              <a:t>to 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for (j=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1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 j&lt;N; j+=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2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j;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}</a:t>
            </a:r>
          </a:p>
        </p:txBody>
      </p:sp>
      <p:sp>
        <p:nvSpPr>
          <p:cNvPr id="46089" name="TextBox 9"/>
          <p:cNvSpPr txBox="1">
            <a:spLocks noChangeArrowheads="1"/>
          </p:cNvSpPr>
          <p:nvPr/>
        </p:nvSpPr>
        <p:spPr bwMode="auto">
          <a:xfrm>
            <a:off x="4449763" y="1066800"/>
            <a:ext cx="101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24675" y="1447800"/>
            <a:ext cx="923925" cy="181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A</a:t>
            </a:r>
            <a:r>
              <a:rPr lang="en-US" sz="1600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B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C</a:t>
            </a:r>
            <a:r>
              <a:rPr lang="en-US" sz="1600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</p:txBody>
      </p:sp>
      <p:sp>
        <p:nvSpPr>
          <p:cNvPr id="46091" name="TextBox 11"/>
          <p:cNvSpPr txBox="1">
            <a:spLocks noChangeArrowheads="1"/>
          </p:cNvSpPr>
          <p:nvPr/>
        </p:nvSpPr>
        <p:spPr bwMode="auto">
          <a:xfrm>
            <a:off x="6902450" y="1066800"/>
            <a:ext cx="1014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2</a:t>
            </a:r>
          </a:p>
        </p:txBody>
      </p:sp>
      <p:grpSp>
        <p:nvGrpSpPr>
          <p:cNvPr id="46092" name="Group 12"/>
          <p:cNvGrpSpPr>
            <a:grpSpLocks/>
          </p:cNvGrpSpPr>
          <p:nvPr/>
        </p:nvGrpSpPr>
        <p:grpSpPr bwMode="auto">
          <a:xfrm>
            <a:off x="1447800" y="2971800"/>
            <a:ext cx="682625" cy="493713"/>
            <a:chOff x="2495602" y="3240860"/>
            <a:chExt cx="682098" cy="492940"/>
          </a:xfrm>
        </p:grpSpPr>
        <p:sp>
          <p:nvSpPr>
            <p:cNvPr id="14" name="Oval 13"/>
            <p:cNvSpPr/>
            <p:nvPr/>
          </p:nvSpPr>
          <p:spPr>
            <a:xfrm>
              <a:off x="2549535" y="3240860"/>
              <a:ext cx="574231" cy="492940"/>
            </a:xfrm>
            <a:prstGeom prst="ellipse">
              <a:avLst/>
            </a:prstGeom>
            <a:solidFill>
              <a:srgbClr val="FFF49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108" name="TextBox 14"/>
            <p:cNvSpPr txBox="1">
              <a:spLocks noChangeArrowheads="1"/>
            </p:cNvSpPr>
            <p:nvPr/>
          </p:nvSpPr>
          <p:spPr bwMode="auto">
            <a:xfrm>
              <a:off x="2495602" y="3319046"/>
              <a:ext cx="682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600"/>
                <a:t>CPU 0</a:t>
              </a:r>
            </a:p>
          </p:txBody>
        </p:sp>
      </p:grpSp>
      <p:grpSp>
        <p:nvGrpSpPr>
          <p:cNvPr id="46093" name="Group 19"/>
          <p:cNvGrpSpPr>
            <a:grpSpLocks/>
          </p:cNvGrpSpPr>
          <p:nvPr/>
        </p:nvGrpSpPr>
        <p:grpSpPr bwMode="auto">
          <a:xfrm>
            <a:off x="4572000" y="2971800"/>
            <a:ext cx="682625" cy="493713"/>
            <a:chOff x="3257602" y="3240860"/>
            <a:chExt cx="682098" cy="492940"/>
          </a:xfrm>
        </p:grpSpPr>
        <p:sp>
          <p:nvSpPr>
            <p:cNvPr id="16" name="Oval 15"/>
            <p:cNvSpPr/>
            <p:nvPr/>
          </p:nvSpPr>
          <p:spPr>
            <a:xfrm>
              <a:off x="3311535" y="3240860"/>
              <a:ext cx="574231" cy="492940"/>
            </a:xfrm>
            <a:prstGeom prst="ellipse">
              <a:avLst/>
            </a:prstGeom>
            <a:solidFill>
              <a:srgbClr val="FFF49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106" name="TextBox 16"/>
            <p:cNvSpPr txBox="1">
              <a:spLocks noChangeArrowheads="1"/>
            </p:cNvSpPr>
            <p:nvPr/>
          </p:nvSpPr>
          <p:spPr bwMode="auto">
            <a:xfrm>
              <a:off x="3257602" y="3319046"/>
              <a:ext cx="682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600"/>
                <a:t>CPU 1</a:t>
              </a:r>
            </a:p>
          </p:txBody>
        </p:sp>
      </p:grpSp>
      <p:grpSp>
        <p:nvGrpSpPr>
          <p:cNvPr id="46094" name="Group 20"/>
          <p:cNvGrpSpPr>
            <a:grpSpLocks/>
          </p:cNvGrpSpPr>
          <p:nvPr/>
        </p:nvGrpSpPr>
        <p:grpSpPr bwMode="auto">
          <a:xfrm>
            <a:off x="7013575" y="2971800"/>
            <a:ext cx="682625" cy="493713"/>
            <a:chOff x="4019602" y="3240860"/>
            <a:chExt cx="682098" cy="492940"/>
          </a:xfrm>
        </p:grpSpPr>
        <p:sp>
          <p:nvSpPr>
            <p:cNvPr id="18" name="Oval 17"/>
            <p:cNvSpPr/>
            <p:nvPr/>
          </p:nvSpPr>
          <p:spPr>
            <a:xfrm>
              <a:off x="4073535" y="3240860"/>
              <a:ext cx="574231" cy="492940"/>
            </a:xfrm>
            <a:prstGeom prst="ellipse">
              <a:avLst/>
            </a:prstGeom>
            <a:solidFill>
              <a:srgbClr val="FFF49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104" name="TextBox 18"/>
            <p:cNvSpPr txBox="1">
              <a:spLocks noChangeArrowheads="1"/>
            </p:cNvSpPr>
            <p:nvPr/>
          </p:nvSpPr>
          <p:spPr bwMode="auto">
            <a:xfrm>
              <a:off x="4019602" y="3319046"/>
              <a:ext cx="682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600"/>
                <a:t>CPU 2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667000" y="4455340"/>
            <a:ext cx="3200400" cy="609600"/>
            <a:chOff x="2286000" y="4191000"/>
            <a:chExt cx="3200400" cy="838200"/>
          </a:xfrm>
          <a:solidFill>
            <a:srgbClr val="FFF495"/>
          </a:solidFill>
        </p:grpSpPr>
        <p:sp>
          <p:nvSpPr>
            <p:cNvPr id="24" name="Rounded Rectangle 23"/>
            <p:cNvSpPr/>
            <p:nvPr/>
          </p:nvSpPr>
          <p:spPr>
            <a:xfrm>
              <a:off x="2286000" y="4191000"/>
              <a:ext cx="3200400" cy="838200"/>
            </a:xfrm>
            <a:prstGeom prst="round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31642" y="4355068"/>
              <a:ext cx="987958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ea typeface="+mn-ea"/>
                  <a:cs typeface="+mn-cs"/>
                </a:rPr>
                <a:t>Memory</a:t>
              </a:r>
            </a:p>
          </p:txBody>
        </p:sp>
      </p:grpSp>
      <p:cxnSp>
        <p:nvCxnSpPr>
          <p:cNvPr id="26" name="Straight Arrow Connector 25"/>
          <p:cNvCxnSpPr>
            <a:stCxn id="14" idx="4"/>
          </p:cNvCxnSpPr>
          <p:nvPr/>
        </p:nvCxnSpPr>
        <p:spPr>
          <a:xfrm>
            <a:off x="1789113" y="3465513"/>
            <a:ext cx="1944687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8" idx="4"/>
          </p:cNvCxnSpPr>
          <p:nvPr/>
        </p:nvCxnSpPr>
        <p:spPr>
          <a:xfrm flipH="1">
            <a:off x="4648200" y="3465513"/>
            <a:ext cx="2706688" cy="4572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6" idx="4"/>
          </p:cNvCxnSpPr>
          <p:nvPr/>
        </p:nvCxnSpPr>
        <p:spPr>
          <a:xfrm flipH="1">
            <a:off x="4419600" y="3465513"/>
            <a:ext cx="493713" cy="268287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0"/>
          </p:cNvCxnSpPr>
          <p:nvPr/>
        </p:nvCxnSpPr>
        <p:spPr>
          <a:xfrm flipV="1">
            <a:off x="4267200" y="4151313"/>
            <a:ext cx="0" cy="304800"/>
          </a:xfrm>
          <a:prstGeom prst="line">
            <a:avLst/>
          </a:prstGeom>
          <a:ln w="28575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4191000" y="4075113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4" name="Straight Arrow Connector 33"/>
          <p:cNvCxnSpPr>
            <a:stCxn id="33" idx="1"/>
          </p:cNvCxnSpPr>
          <p:nvPr/>
        </p:nvCxnSpPr>
        <p:spPr>
          <a:xfrm flipH="1" flipV="1">
            <a:off x="3886200" y="3733800"/>
            <a:ext cx="327025" cy="363538"/>
          </a:xfrm>
          <a:prstGeom prst="straightConnector1">
            <a:avLst/>
          </a:prstGeom>
          <a:ln w="28575">
            <a:solidFill>
              <a:srgbClr val="0000FF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102" name="TextBox 48"/>
          <p:cNvSpPr txBox="1">
            <a:spLocks noChangeArrowheads="1"/>
          </p:cNvSpPr>
          <p:nvPr/>
        </p:nvSpPr>
        <p:spPr bwMode="auto">
          <a:xfrm>
            <a:off x="4343400" y="4038600"/>
            <a:ext cx="2082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1">
                <a:solidFill>
                  <a:srgbClr val="0000FF"/>
                </a:solidFill>
              </a:rPr>
              <a:t>Single port to memory</a:t>
            </a:r>
          </a:p>
        </p:txBody>
      </p:sp>
    </p:spTree>
    <p:extLst>
      <p:ext uri="{BB962C8B-B14F-4D97-AF65-F5344CB8AC3E}">
        <p14:creationId xmlns:p14="http://schemas.microsoft.com/office/powerpoint/2010/main" val="18637698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Take-Away Messages on Memory Consistency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DON’T</a:t>
            </a:r>
            <a:r>
              <a:rPr lang="en-US" dirty="0"/>
              <a:t> use only</a:t>
            </a:r>
            <a:r>
              <a:rPr lang="en-US" dirty="0">
                <a:solidFill>
                  <a:srgbClr val="0000FF"/>
                </a:solidFill>
              </a:rPr>
              <a:t> normal memory operations for synchronization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e.g., Peterson’s solution for mutual exclusion</a:t>
            </a: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DO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use either</a:t>
            </a:r>
            <a:r>
              <a:rPr lang="en-US" dirty="0">
                <a:solidFill>
                  <a:srgbClr val="0000FF"/>
                </a:solidFill>
              </a:rPr>
              <a:t> explicit synchronization operations </a:t>
            </a:r>
            <a:r>
              <a:rPr lang="en-US" dirty="0">
                <a:solidFill>
                  <a:srgbClr val="000000"/>
                </a:solidFill>
              </a:rPr>
              <a:t>(e.g., 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Courier New"/>
              </a:rPr>
              <a:t>xchg</a:t>
            </a:r>
            <a:r>
              <a:rPr lang="en-US" dirty="0">
                <a:solidFill>
                  <a:srgbClr val="000000"/>
                </a:solidFill>
              </a:rPr>
              <a:t>) or </a:t>
            </a:r>
            <a:r>
              <a:rPr lang="en-US" dirty="0">
                <a:solidFill>
                  <a:srgbClr val="0000FF"/>
                </a:solidFill>
              </a:rPr>
              <a:t>fences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0" y="2971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1990704"/>
            <a:ext cx="4495800" cy="2505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 err="1">
                <a:solidFill>
                  <a:srgbClr val="000000"/>
                </a:solidFill>
                <a:latin typeface="Courier New" charset="0"/>
              </a:rPr>
              <a:t>boolean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 dirty="0">
                <a:solidFill>
                  <a:srgbClr val="FF0066"/>
                </a:solidFill>
                <a:latin typeface="Courier New" charset="0"/>
              </a:rPr>
              <a:t>want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[2] = {false, false};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 err="1">
                <a:solidFill>
                  <a:srgbClr val="000000"/>
                </a:solidFill>
                <a:latin typeface="Courier New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 turn = 0;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1600" b="1" dirty="0">
              <a:solidFill>
                <a:srgbClr val="000000"/>
              </a:solidFill>
              <a:latin typeface="Courier New" charset="0"/>
            </a:endParaRP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solidFill>
                  <a:srgbClr val="FF0066"/>
                </a:solidFill>
                <a:latin typeface="Courier New" charset="0"/>
              </a:rPr>
              <a:t>want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[</a:t>
            </a:r>
            <a:r>
              <a:rPr lang="en-US" sz="1600" b="1" dirty="0" err="1">
                <a:solidFill>
                  <a:srgbClr val="000000"/>
                </a:solidFill>
                <a:latin typeface="Courier New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] = true;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turn = 1-i;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while (</a:t>
            </a:r>
            <a:r>
              <a:rPr lang="en-US" sz="1600" b="1" dirty="0">
                <a:solidFill>
                  <a:srgbClr val="FF0066"/>
                </a:solidFill>
                <a:latin typeface="Courier New" charset="0"/>
              </a:rPr>
              <a:t>want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[1-i] &amp;&amp; turn == 1-i)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    continue;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i="1" dirty="0">
                <a:solidFill>
                  <a:srgbClr val="000000"/>
                </a:solidFill>
              </a:rPr>
              <a:t>… critical section …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solidFill>
                  <a:srgbClr val="FF0066"/>
                </a:solidFill>
                <a:latin typeface="Courier New" charset="0"/>
              </a:rPr>
              <a:t>want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[</a:t>
            </a:r>
            <a:r>
              <a:rPr lang="en-US" sz="1600" b="1" dirty="0" err="1">
                <a:solidFill>
                  <a:srgbClr val="000000"/>
                </a:solidFill>
                <a:latin typeface="Courier New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] = false;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2200" y="2667000"/>
            <a:ext cx="2438400" cy="1200329"/>
          </a:xfrm>
          <a:prstGeom prst="rect">
            <a:avLst/>
          </a:prstGeom>
          <a:solidFill>
            <a:srgbClr val="FFF2C5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Exercise for the reader:</a:t>
            </a:r>
          </a:p>
          <a:p>
            <a:r>
              <a:rPr lang="en-US" dirty="0"/>
              <a:t>Where should we add fences (and which type) to fix this?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09800" y="4876800"/>
            <a:ext cx="4495800" cy="1136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9000"/>
              </a:lnSpc>
              <a:spcBef>
                <a:spcPts val="425"/>
              </a:spcBef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latin typeface="Courier New" charset="0"/>
              </a:rPr>
              <a:t>while (!</a:t>
            </a:r>
            <a:r>
              <a:rPr lang="en-US" sz="1600" b="1" dirty="0" err="1">
                <a:solidFill>
                  <a:srgbClr val="FF0066"/>
                </a:solidFill>
                <a:latin typeface="Courier New" charset="0"/>
              </a:rPr>
              <a:t>xchg</a:t>
            </a:r>
            <a:r>
              <a:rPr lang="en-US" sz="1600" b="1" dirty="0">
                <a:latin typeface="Courier New" charset="0"/>
              </a:rPr>
              <a:t>(&amp;</a:t>
            </a:r>
            <a:r>
              <a:rPr lang="en-US" sz="1600" b="1" dirty="0" err="1">
                <a:latin typeface="Courier New" charset="0"/>
              </a:rPr>
              <a:t>lock_available</a:t>
            </a:r>
            <a:r>
              <a:rPr lang="en-US" sz="1600" b="1" dirty="0">
                <a:latin typeface="Courier New" charset="0"/>
              </a:rPr>
              <a:t>, 0)</a:t>
            </a:r>
          </a:p>
          <a:p>
            <a:pPr>
              <a:lnSpc>
                <a:spcPct val="89000"/>
              </a:lnSpc>
              <a:spcBef>
                <a:spcPts val="425"/>
              </a:spcBef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latin typeface="Courier New" charset="0"/>
              </a:rPr>
              <a:t>  continue;</a:t>
            </a:r>
          </a:p>
          <a:p>
            <a:pPr>
              <a:lnSpc>
                <a:spcPct val="89000"/>
              </a:lnSpc>
              <a:spcBef>
                <a:spcPts val="425"/>
              </a:spcBef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i="1" dirty="0"/>
              <a:t>… critical section …</a:t>
            </a:r>
          </a:p>
          <a:p>
            <a:pPr>
              <a:lnSpc>
                <a:spcPct val="89000"/>
              </a:lnSpc>
              <a:spcBef>
                <a:spcPts val="425"/>
              </a:spcBef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 err="1">
                <a:solidFill>
                  <a:srgbClr val="FF0066"/>
                </a:solidFill>
                <a:latin typeface="Courier New" charset="0"/>
              </a:rPr>
              <a:t>xchg</a:t>
            </a:r>
            <a:r>
              <a:rPr lang="en-US" sz="1600" b="1" dirty="0">
                <a:latin typeface="Courier New" charset="0"/>
              </a:rPr>
              <a:t>(&amp;</a:t>
            </a:r>
            <a:r>
              <a:rPr lang="en-US" sz="1600" b="1" dirty="0" err="1">
                <a:latin typeface="Courier New" charset="0"/>
              </a:rPr>
              <a:t>lock_available</a:t>
            </a:r>
            <a:r>
              <a:rPr lang="en-US" sz="1600" b="1" dirty="0">
                <a:latin typeface="Courier New" charset="0"/>
              </a:rPr>
              <a:t>, 1); </a:t>
            </a:r>
          </a:p>
        </p:txBody>
      </p:sp>
    </p:spTree>
    <p:extLst>
      <p:ext uri="{BB962C8B-B14F-4D97-AF65-F5344CB8AC3E}">
        <p14:creationId xmlns:p14="http://schemas.microsoft.com/office/powerpoint/2010/main" val="145146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Relaxed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Motivation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obtain </a:t>
            </a:r>
            <a:r>
              <a:rPr lang="en-US" dirty="0">
                <a:solidFill>
                  <a:srgbClr val="0000FF"/>
                </a:solidFill>
              </a:rPr>
              <a:t>higher performance</a:t>
            </a:r>
            <a:r>
              <a:rPr lang="en-US" dirty="0"/>
              <a:t> by allowing reordering of memory operations</a:t>
            </a:r>
          </a:p>
          <a:p>
            <a:pPr lvl="2"/>
            <a:r>
              <a:rPr lang="en-US" dirty="0"/>
              <a:t>(reordering is not allowed by sequential consistency)</a:t>
            </a:r>
          </a:p>
          <a:p>
            <a:endParaRPr lang="en-US" dirty="0"/>
          </a:p>
          <a:p>
            <a:r>
              <a:rPr lang="en-US" dirty="0"/>
              <a:t>One cost is </a:t>
            </a:r>
            <a:r>
              <a:rPr lang="en-US" dirty="0">
                <a:solidFill>
                  <a:srgbClr val="0000FF"/>
                </a:solidFill>
              </a:rPr>
              <a:t>software complexity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programmer or compiler must </a:t>
            </a:r>
            <a:r>
              <a:rPr lang="en-US" dirty="0">
                <a:solidFill>
                  <a:srgbClr val="FF0066"/>
                </a:solidFill>
              </a:rPr>
              <a:t>insert synchronization</a:t>
            </a:r>
          </a:p>
          <a:p>
            <a:pPr lvl="2"/>
            <a:r>
              <a:rPr lang="en-US" dirty="0"/>
              <a:t>to ensure certain specific orderings when needed</a:t>
            </a:r>
          </a:p>
          <a:p>
            <a:pPr lvl="2"/>
            <a:endParaRPr lang="en-US" dirty="0"/>
          </a:p>
          <a:p>
            <a:r>
              <a:rPr lang="en-US" u="sng" dirty="0"/>
              <a:t>In practice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complexities often encapsulated in libraries that provide intuitive primitives</a:t>
            </a:r>
          </a:p>
          <a:p>
            <a:pPr lvl="2"/>
            <a:r>
              <a:rPr lang="en-US" dirty="0"/>
              <a:t>e.g., lock/unlock, barriers (or lower-level primitives like fence)</a:t>
            </a:r>
          </a:p>
          <a:p>
            <a:pPr lvl="1"/>
            <a:r>
              <a:rPr lang="en-US" dirty="0"/>
              <a:t>It’s risky to implement your own synchronization primitives</a:t>
            </a:r>
          </a:p>
          <a:p>
            <a:pPr lvl="2"/>
            <a:r>
              <a:rPr lang="en-US" dirty="0"/>
              <a:t>Hard to make portable</a:t>
            </a:r>
          </a:p>
          <a:p>
            <a:pPr lvl="2"/>
            <a:endParaRPr lang="en-US" dirty="0"/>
          </a:p>
          <a:p>
            <a:r>
              <a:rPr lang="en-US" dirty="0"/>
              <a:t>Relaxed models differ in which memory ordering constraints they ignore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68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Correctness Revisited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1524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u="sng" dirty="0">
                <a:latin typeface="Calibri" charset="0"/>
              </a:rPr>
              <a:t>Recall</a:t>
            </a:r>
            <a:r>
              <a:rPr lang="en-US" dirty="0">
                <a:solidFill>
                  <a:srgbClr val="0000FF"/>
                </a:solidFill>
                <a:latin typeface="Calibri" charset="0"/>
              </a:rPr>
              <a:t>: “reading a location</a:t>
            </a:r>
            <a:r>
              <a:rPr lang="en-US" dirty="0">
                <a:latin typeface="Calibri" charset="0"/>
              </a:rPr>
              <a:t> should return the </a:t>
            </a:r>
            <a:r>
              <a:rPr lang="en-US" u="sng" dirty="0">
                <a:solidFill>
                  <a:srgbClr val="FF0066"/>
                </a:solidFill>
                <a:latin typeface="Calibri" charset="0"/>
              </a:rPr>
              <a:t>latest</a:t>
            </a:r>
            <a:r>
              <a:rPr lang="en-US" dirty="0">
                <a:solidFill>
                  <a:srgbClr val="FF0066"/>
                </a:solidFill>
                <a:latin typeface="Calibri" charset="0"/>
              </a:rPr>
              <a:t> value written</a:t>
            </a:r>
            <a:r>
              <a:rPr lang="en-US" dirty="0">
                <a:latin typeface="Calibri" charset="0"/>
              </a:rPr>
              <a:t> (by any thread)”</a:t>
            </a:r>
          </a:p>
          <a:p>
            <a:pPr lvl="1" eaLnBrk="1" hangingPunct="1">
              <a:buFont typeface="Wingdings" charset="0"/>
              <a:buChar char="à"/>
            </a:pPr>
            <a:r>
              <a:rPr lang="en-US" dirty="0">
                <a:latin typeface="Calibri" charset="0"/>
              </a:rPr>
              <a:t>“</a:t>
            </a:r>
            <a:r>
              <a:rPr lang="en-US" altLang="ja-JP" dirty="0">
                <a:solidFill>
                  <a:srgbClr val="FF0066"/>
                </a:solidFill>
                <a:latin typeface="Calibri" charset="0"/>
              </a:rPr>
              <a:t>latest</a:t>
            </a:r>
            <a:r>
              <a:rPr lang="en-US" dirty="0">
                <a:latin typeface="Calibri" charset="0"/>
              </a:rPr>
              <a:t>”</a:t>
            </a:r>
            <a:r>
              <a:rPr lang="en-US" altLang="ja-JP" dirty="0">
                <a:latin typeface="Calibri" charset="0"/>
              </a:rPr>
              <a:t> means consistent with </a:t>
            </a:r>
            <a:r>
              <a:rPr lang="en-US" altLang="ja-JP" dirty="0">
                <a:solidFill>
                  <a:srgbClr val="0000FF"/>
                </a:solidFill>
                <a:latin typeface="Calibri" charset="0"/>
              </a:rPr>
              <a:t>some interleaving that matches this model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this is a</a:t>
            </a:r>
            <a:r>
              <a:rPr lang="en-US" dirty="0">
                <a:solidFill>
                  <a:srgbClr val="0000FF"/>
                </a:solidFill>
                <a:latin typeface="Calibri" charset="0"/>
              </a:rPr>
              <a:t> hypothetical interleaving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; the machine didn’t necessarily do this!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B61F0-40B1-1A47-AA25-BBFCB8F1D2AC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9113" y="1447800"/>
            <a:ext cx="2908300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latin typeface="Courier New"/>
                <a:ea typeface="+mn-ea"/>
                <a:cs typeface="Courier New"/>
              </a:rPr>
              <a:t>// write </a:t>
            </a:r>
            <a:r>
              <a:rPr lang="en-US" sz="1600" i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evens</a:t>
            </a:r>
            <a:r>
              <a:rPr lang="en-US" sz="1600" i="1" dirty="0">
                <a:latin typeface="Courier New"/>
                <a:ea typeface="+mn-ea"/>
                <a:cs typeface="Courier New"/>
              </a:rPr>
              <a:t> to 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for (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0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&lt;N;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+=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2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}</a:t>
            </a:r>
          </a:p>
        </p:txBody>
      </p:sp>
      <p:sp>
        <p:nvSpPr>
          <p:cNvPr id="47111" name="TextBox 7"/>
          <p:cNvSpPr txBox="1">
            <a:spLocks noChangeArrowheads="1"/>
          </p:cNvSpPr>
          <p:nvPr/>
        </p:nvSpPr>
        <p:spPr bwMode="auto">
          <a:xfrm>
            <a:off x="1400175" y="1066800"/>
            <a:ext cx="1014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0288" y="1447800"/>
            <a:ext cx="2906712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latin typeface="Courier New"/>
                <a:ea typeface="+mn-ea"/>
                <a:cs typeface="Courier New"/>
              </a:rPr>
              <a:t>// write </a:t>
            </a:r>
            <a:r>
              <a:rPr lang="en-US" sz="1600" i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odds </a:t>
            </a:r>
            <a:r>
              <a:rPr lang="en-US" sz="1600" i="1" dirty="0">
                <a:latin typeface="Courier New"/>
                <a:ea typeface="+mn-ea"/>
                <a:cs typeface="Courier New"/>
              </a:rPr>
              <a:t>to 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for (j=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1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 j&lt;N; j+=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2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j;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}</a:t>
            </a:r>
          </a:p>
        </p:txBody>
      </p:sp>
      <p:sp>
        <p:nvSpPr>
          <p:cNvPr id="47113" name="TextBox 9"/>
          <p:cNvSpPr txBox="1">
            <a:spLocks noChangeArrowheads="1"/>
          </p:cNvSpPr>
          <p:nvPr/>
        </p:nvSpPr>
        <p:spPr bwMode="auto">
          <a:xfrm>
            <a:off x="4449763" y="1066800"/>
            <a:ext cx="101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24675" y="1447800"/>
            <a:ext cx="923925" cy="181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A</a:t>
            </a:r>
            <a:r>
              <a:rPr lang="en-US" sz="1600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B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C</a:t>
            </a:r>
            <a:r>
              <a:rPr lang="en-US" sz="1600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</p:txBody>
      </p:sp>
      <p:sp>
        <p:nvSpPr>
          <p:cNvPr id="47115" name="TextBox 11"/>
          <p:cNvSpPr txBox="1">
            <a:spLocks noChangeArrowheads="1"/>
          </p:cNvSpPr>
          <p:nvPr/>
        </p:nvSpPr>
        <p:spPr bwMode="auto">
          <a:xfrm>
            <a:off x="6902450" y="1066800"/>
            <a:ext cx="1014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2</a:t>
            </a:r>
          </a:p>
        </p:txBody>
      </p:sp>
      <p:grpSp>
        <p:nvGrpSpPr>
          <p:cNvPr id="47116" name="Group 12"/>
          <p:cNvGrpSpPr>
            <a:grpSpLocks/>
          </p:cNvGrpSpPr>
          <p:nvPr/>
        </p:nvGrpSpPr>
        <p:grpSpPr bwMode="auto">
          <a:xfrm>
            <a:off x="1447800" y="2971800"/>
            <a:ext cx="682625" cy="493713"/>
            <a:chOff x="2495602" y="3240860"/>
            <a:chExt cx="682098" cy="492940"/>
          </a:xfrm>
        </p:grpSpPr>
        <p:sp>
          <p:nvSpPr>
            <p:cNvPr id="14" name="Oval 13"/>
            <p:cNvSpPr/>
            <p:nvPr/>
          </p:nvSpPr>
          <p:spPr>
            <a:xfrm>
              <a:off x="2549535" y="3240860"/>
              <a:ext cx="574231" cy="492940"/>
            </a:xfrm>
            <a:prstGeom prst="ellipse">
              <a:avLst/>
            </a:prstGeom>
            <a:solidFill>
              <a:srgbClr val="FFF49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132" name="TextBox 14"/>
            <p:cNvSpPr txBox="1">
              <a:spLocks noChangeArrowheads="1"/>
            </p:cNvSpPr>
            <p:nvPr/>
          </p:nvSpPr>
          <p:spPr bwMode="auto">
            <a:xfrm>
              <a:off x="2495602" y="3319046"/>
              <a:ext cx="682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600"/>
                <a:t>CPU 0</a:t>
              </a:r>
            </a:p>
          </p:txBody>
        </p:sp>
      </p:grpSp>
      <p:grpSp>
        <p:nvGrpSpPr>
          <p:cNvPr id="47117" name="Group 19"/>
          <p:cNvGrpSpPr>
            <a:grpSpLocks/>
          </p:cNvGrpSpPr>
          <p:nvPr/>
        </p:nvGrpSpPr>
        <p:grpSpPr bwMode="auto">
          <a:xfrm>
            <a:off x="4572000" y="2971800"/>
            <a:ext cx="682625" cy="493713"/>
            <a:chOff x="3257602" y="3240860"/>
            <a:chExt cx="682098" cy="492940"/>
          </a:xfrm>
        </p:grpSpPr>
        <p:sp>
          <p:nvSpPr>
            <p:cNvPr id="16" name="Oval 15"/>
            <p:cNvSpPr/>
            <p:nvPr/>
          </p:nvSpPr>
          <p:spPr>
            <a:xfrm>
              <a:off x="3311535" y="3240860"/>
              <a:ext cx="574231" cy="492940"/>
            </a:xfrm>
            <a:prstGeom prst="ellipse">
              <a:avLst/>
            </a:prstGeom>
            <a:solidFill>
              <a:srgbClr val="FFF49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130" name="TextBox 16"/>
            <p:cNvSpPr txBox="1">
              <a:spLocks noChangeArrowheads="1"/>
            </p:cNvSpPr>
            <p:nvPr/>
          </p:nvSpPr>
          <p:spPr bwMode="auto">
            <a:xfrm>
              <a:off x="3257602" y="3319046"/>
              <a:ext cx="682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600"/>
                <a:t>CPU 1</a:t>
              </a:r>
            </a:p>
          </p:txBody>
        </p:sp>
      </p:grpSp>
      <p:grpSp>
        <p:nvGrpSpPr>
          <p:cNvPr id="47118" name="Group 20"/>
          <p:cNvGrpSpPr>
            <a:grpSpLocks/>
          </p:cNvGrpSpPr>
          <p:nvPr/>
        </p:nvGrpSpPr>
        <p:grpSpPr bwMode="auto">
          <a:xfrm>
            <a:off x="7013575" y="2971800"/>
            <a:ext cx="682625" cy="493713"/>
            <a:chOff x="4019602" y="3240860"/>
            <a:chExt cx="682098" cy="492940"/>
          </a:xfrm>
        </p:grpSpPr>
        <p:sp>
          <p:nvSpPr>
            <p:cNvPr id="18" name="Oval 17"/>
            <p:cNvSpPr/>
            <p:nvPr/>
          </p:nvSpPr>
          <p:spPr>
            <a:xfrm>
              <a:off x="4073535" y="3240860"/>
              <a:ext cx="574231" cy="492940"/>
            </a:xfrm>
            <a:prstGeom prst="ellipse">
              <a:avLst/>
            </a:prstGeom>
            <a:solidFill>
              <a:srgbClr val="FFF49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128" name="TextBox 18"/>
            <p:cNvSpPr txBox="1">
              <a:spLocks noChangeArrowheads="1"/>
            </p:cNvSpPr>
            <p:nvPr/>
          </p:nvSpPr>
          <p:spPr bwMode="auto">
            <a:xfrm>
              <a:off x="4019602" y="3319046"/>
              <a:ext cx="682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600"/>
                <a:t>CPU 2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667000" y="4455340"/>
            <a:ext cx="3200400" cy="609600"/>
            <a:chOff x="2286000" y="4191000"/>
            <a:chExt cx="3200400" cy="838200"/>
          </a:xfrm>
          <a:solidFill>
            <a:srgbClr val="FFF495"/>
          </a:solidFill>
        </p:grpSpPr>
        <p:sp>
          <p:nvSpPr>
            <p:cNvPr id="24" name="Rounded Rectangle 23"/>
            <p:cNvSpPr/>
            <p:nvPr/>
          </p:nvSpPr>
          <p:spPr>
            <a:xfrm>
              <a:off x="2286000" y="4191000"/>
              <a:ext cx="3200400" cy="838200"/>
            </a:xfrm>
            <a:prstGeom prst="round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31642" y="4355068"/>
              <a:ext cx="987958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ea typeface="+mn-ea"/>
                  <a:cs typeface="+mn-cs"/>
                </a:rPr>
                <a:t>Memory</a:t>
              </a:r>
            </a:p>
          </p:txBody>
        </p:sp>
      </p:grpSp>
      <p:cxnSp>
        <p:nvCxnSpPr>
          <p:cNvPr id="26" name="Straight Arrow Connector 25"/>
          <p:cNvCxnSpPr>
            <a:stCxn id="14" idx="4"/>
          </p:cNvCxnSpPr>
          <p:nvPr/>
        </p:nvCxnSpPr>
        <p:spPr>
          <a:xfrm>
            <a:off x="1789113" y="3465513"/>
            <a:ext cx="1944687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8" idx="4"/>
          </p:cNvCxnSpPr>
          <p:nvPr/>
        </p:nvCxnSpPr>
        <p:spPr>
          <a:xfrm flipH="1">
            <a:off x="4648200" y="3465513"/>
            <a:ext cx="2706688" cy="4572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6" idx="4"/>
          </p:cNvCxnSpPr>
          <p:nvPr/>
        </p:nvCxnSpPr>
        <p:spPr>
          <a:xfrm flipH="1">
            <a:off x="4419600" y="3465513"/>
            <a:ext cx="493713" cy="268287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0"/>
          </p:cNvCxnSpPr>
          <p:nvPr/>
        </p:nvCxnSpPr>
        <p:spPr>
          <a:xfrm flipV="1">
            <a:off x="4267200" y="4151313"/>
            <a:ext cx="0" cy="304800"/>
          </a:xfrm>
          <a:prstGeom prst="line">
            <a:avLst/>
          </a:prstGeom>
          <a:ln w="28575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4191000" y="4075113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4" name="Straight Arrow Connector 33"/>
          <p:cNvCxnSpPr>
            <a:stCxn id="33" idx="1"/>
          </p:cNvCxnSpPr>
          <p:nvPr/>
        </p:nvCxnSpPr>
        <p:spPr>
          <a:xfrm flipH="1" flipV="1">
            <a:off x="3886200" y="3733800"/>
            <a:ext cx="327025" cy="363538"/>
          </a:xfrm>
          <a:prstGeom prst="straightConnector1">
            <a:avLst/>
          </a:prstGeom>
          <a:ln w="28575">
            <a:solidFill>
              <a:srgbClr val="0000FF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126" name="TextBox 48"/>
          <p:cNvSpPr txBox="1">
            <a:spLocks noChangeArrowheads="1"/>
          </p:cNvSpPr>
          <p:nvPr/>
        </p:nvSpPr>
        <p:spPr bwMode="auto">
          <a:xfrm>
            <a:off x="4343400" y="4038600"/>
            <a:ext cx="2082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1">
                <a:solidFill>
                  <a:srgbClr val="0000FF"/>
                </a:solidFill>
              </a:rPr>
              <a:t>Single port to memory</a:t>
            </a:r>
          </a:p>
        </p:txBody>
      </p:sp>
    </p:spTree>
    <p:extLst>
      <p:ext uri="{BB962C8B-B14F-4D97-AF65-F5344CB8AC3E}">
        <p14:creationId xmlns:p14="http://schemas.microsoft.com/office/powerpoint/2010/main" val="54745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304800" y="2097861"/>
            <a:ext cx="8229600" cy="914400"/>
          </a:xfrm>
          <a:prstGeom prst="roundRect">
            <a:avLst/>
          </a:prstGeom>
          <a:solidFill>
            <a:srgbClr val="FFF49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 of Memory Correctness: Memory Consistency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“</a:t>
            </a:r>
            <a:r>
              <a:rPr lang="en-US" dirty="0">
                <a:solidFill>
                  <a:srgbClr val="0000FF"/>
                </a:solidFill>
              </a:rPr>
              <a:t>Cache Coherence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do all loads and stores to a </a:t>
            </a:r>
            <a:r>
              <a:rPr lang="en-US" dirty="0">
                <a:solidFill>
                  <a:srgbClr val="FF0066"/>
                </a:solidFill>
              </a:rPr>
              <a:t>given memory location</a:t>
            </a:r>
            <a:r>
              <a:rPr lang="en-US" dirty="0"/>
              <a:t> behave correctly?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“</a:t>
            </a:r>
            <a:r>
              <a:rPr lang="en-US" dirty="0">
                <a:solidFill>
                  <a:srgbClr val="0000FF"/>
                </a:solidFill>
              </a:rPr>
              <a:t>Memory Consistency Model</a:t>
            </a:r>
            <a:r>
              <a:rPr lang="en-US" dirty="0"/>
              <a:t>” (sometimes called “Memory Ordering”)</a:t>
            </a:r>
          </a:p>
          <a:p>
            <a:pPr lvl="1"/>
            <a:r>
              <a:rPr lang="en-US" dirty="0"/>
              <a:t>do all loads and stores, even to </a:t>
            </a:r>
            <a:r>
              <a:rPr lang="en-US" dirty="0">
                <a:solidFill>
                  <a:srgbClr val="FF0066"/>
                </a:solidFill>
              </a:rPr>
              <a:t>separate memory locations</a:t>
            </a:r>
            <a:r>
              <a:rPr lang="en-US" dirty="0"/>
              <a:t>, behave correctly?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u="sng" dirty="0"/>
              <a:t>Recall</a:t>
            </a:r>
            <a:r>
              <a:rPr lang="en-US" dirty="0"/>
              <a:t>: our </a:t>
            </a:r>
            <a:r>
              <a:rPr lang="en-US" dirty="0">
                <a:solidFill>
                  <a:srgbClr val="0000FF"/>
                </a:solidFill>
              </a:rPr>
              <a:t>intuition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1447800" y="3774260"/>
            <a:ext cx="6248400" cy="2093140"/>
            <a:chOff x="1447800" y="3774260"/>
            <a:chExt cx="6248400" cy="2093140"/>
          </a:xfrm>
        </p:grpSpPr>
        <p:grpSp>
          <p:nvGrpSpPr>
            <p:cNvPr id="7" name="Group 6"/>
            <p:cNvGrpSpPr/>
            <p:nvPr/>
          </p:nvGrpSpPr>
          <p:grpSpPr>
            <a:xfrm>
              <a:off x="1447800" y="3774260"/>
              <a:ext cx="682098" cy="492940"/>
              <a:chOff x="2495602" y="3240860"/>
              <a:chExt cx="682098" cy="49294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2549103" y="3240860"/>
                <a:ext cx="575097" cy="492940"/>
              </a:xfrm>
              <a:prstGeom prst="ellipse">
                <a:avLst/>
              </a:prstGeom>
              <a:solidFill>
                <a:srgbClr val="FFF495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495602" y="3319046"/>
                <a:ext cx="6820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/>
                  <a:t>CPU 0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4572000" y="3774260"/>
              <a:ext cx="682098" cy="492940"/>
              <a:chOff x="3257602" y="3240860"/>
              <a:chExt cx="682098" cy="49294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3311102" y="3240860"/>
                <a:ext cx="575097" cy="492940"/>
              </a:xfrm>
              <a:prstGeom prst="ellipse">
                <a:avLst/>
              </a:prstGeom>
              <a:solidFill>
                <a:srgbClr val="FFF495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257602" y="3319046"/>
                <a:ext cx="6820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/>
                  <a:t>CPU 1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7014102" y="3774260"/>
              <a:ext cx="682098" cy="492940"/>
              <a:chOff x="4019602" y="3240860"/>
              <a:chExt cx="682098" cy="49294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4073102" y="3240860"/>
                <a:ext cx="575097" cy="492940"/>
              </a:xfrm>
              <a:prstGeom prst="ellipse">
                <a:avLst/>
              </a:prstGeom>
              <a:solidFill>
                <a:srgbClr val="FFF495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019602" y="3319046"/>
                <a:ext cx="6820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/>
                  <a:t>CPU 2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667000" y="5257800"/>
              <a:ext cx="3200400" cy="609600"/>
              <a:chOff x="2286000" y="4191000"/>
              <a:chExt cx="3200400" cy="838200"/>
            </a:xfrm>
            <a:solidFill>
              <a:srgbClr val="FFF495"/>
            </a:solidFill>
          </p:grpSpPr>
          <p:sp>
            <p:nvSpPr>
              <p:cNvPr id="17" name="Rounded Rectangle 16"/>
              <p:cNvSpPr/>
              <p:nvPr/>
            </p:nvSpPr>
            <p:spPr>
              <a:xfrm>
                <a:off x="2286000" y="4191000"/>
                <a:ext cx="3200400" cy="838200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431642" y="4355068"/>
                <a:ext cx="987958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Memory</a:t>
                </a:r>
              </a:p>
            </p:txBody>
          </p:sp>
        </p:grpSp>
        <p:cxnSp>
          <p:nvCxnSpPr>
            <p:cNvPr id="19" name="Straight Arrow Connector 18"/>
            <p:cNvCxnSpPr>
              <a:stCxn id="8" idx="4"/>
            </p:cNvCxnSpPr>
            <p:nvPr/>
          </p:nvCxnSpPr>
          <p:spPr>
            <a:xfrm>
              <a:off x="1788850" y="4267200"/>
              <a:ext cx="194495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4" idx="4"/>
            </p:cNvCxnSpPr>
            <p:nvPr/>
          </p:nvCxnSpPr>
          <p:spPr>
            <a:xfrm flipH="1">
              <a:off x="4648200" y="4267200"/>
              <a:ext cx="2706951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1" idx="4"/>
            </p:cNvCxnSpPr>
            <p:nvPr/>
          </p:nvCxnSpPr>
          <p:spPr>
            <a:xfrm flipH="1">
              <a:off x="4419600" y="4267200"/>
              <a:ext cx="493449" cy="26906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7" idx="0"/>
            </p:cNvCxnSpPr>
            <p:nvPr/>
          </p:nvCxnSpPr>
          <p:spPr>
            <a:xfrm flipV="1">
              <a:off x="4267200" y="4953000"/>
              <a:ext cx="0" cy="304800"/>
            </a:xfrm>
            <a:prstGeom prst="line">
              <a:avLst/>
            </a:prstGeom>
            <a:ln w="28575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4191000" y="48768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>
              <a:stCxn id="23" idx="1"/>
            </p:cNvCxnSpPr>
            <p:nvPr/>
          </p:nvCxnSpPr>
          <p:spPr>
            <a:xfrm flipH="1" flipV="1">
              <a:off x="3886200" y="4536260"/>
              <a:ext cx="327118" cy="362858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343400" y="4841060"/>
              <a:ext cx="20824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0000FF"/>
                  </a:solidFill>
                </a:rPr>
                <a:t>Single port to memory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160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so complicated?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458200" cy="4876800"/>
          </a:xfrm>
        </p:spPr>
        <p:txBody>
          <a:bodyPr/>
          <a:lstStyle/>
          <a:p>
            <a:r>
              <a:rPr lang="en-US" u="sng" dirty="0"/>
              <a:t>Fundamental issue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loads and stores are very expensive</a:t>
            </a:r>
            <a:r>
              <a:rPr lang="en-US" dirty="0"/>
              <a:t>, even on a uniprocessor</a:t>
            </a:r>
          </a:p>
          <a:p>
            <a:pPr lvl="2"/>
            <a:r>
              <a:rPr lang="en-US" dirty="0"/>
              <a:t>can easily take 10’s to 100’s of cycles </a:t>
            </a:r>
          </a:p>
          <a:p>
            <a:pPr lvl="2"/>
            <a:endParaRPr lang="en-US" dirty="0"/>
          </a:p>
          <a:p>
            <a:r>
              <a:rPr lang="en-US" u="sng" dirty="0"/>
              <a:t>What programmers intuitively expect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processor atomically performs </a:t>
            </a:r>
            <a:r>
              <a:rPr lang="en-US" dirty="0">
                <a:solidFill>
                  <a:srgbClr val="0000FF"/>
                </a:solidFill>
              </a:rPr>
              <a:t>one instruction at a time, in program order</a:t>
            </a:r>
          </a:p>
          <a:p>
            <a:pPr lvl="2"/>
            <a:endParaRPr lang="en-US" dirty="0"/>
          </a:p>
          <a:p>
            <a:r>
              <a:rPr lang="en-US" u="sng" dirty="0"/>
              <a:t>In reality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if the processor actually operated this way, it would be painfully slow</a:t>
            </a:r>
          </a:p>
          <a:p>
            <a:pPr lvl="1"/>
            <a:r>
              <a:rPr lang="en-US" dirty="0"/>
              <a:t>instead, the processor </a:t>
            </a:r>
            <a:r>
              <a:rPr lang="en-US" i="1" dirty="0">
                <a:solidFill>
                  <a:srgbClr val="0000FF"/>
                </a:solidFill>
              </a:rPr>
              <a:t>aggressively reorders instructions</a:t>
            </a:r>
            <a:r>
              <a:rPr lang="en-US" dirty="0"/>
              <a:t> to hide memory latency</a:t>
            </a:r>
          </a:p>
          <a:p>
            <a:pPr lvl="1"/>
            <a:endParaRPr lang="en-US" dirty="0"/>
          </a:p>
          <a:p>
            <a:r>
              <a:rPr lang="en-US" u="sng" dirty="0"/>
              <a:t>Upshot</a:t>
            </a:r>
            <a:r>
              <a:rPr lang="en-US" dirty="0"/>
              <a:t>:</a:t>
            </a:r>
          </a:p>
          <a:p>
            <a:pPr lvl="1"/>
            <a:r>
              <a:rPr lang="en-US" i="1" dirty="0">
                <a:solidFill>
                  <a:srgbClr val="FF0066"/>
                </a:solidFill>
              </a:rPr>
              <a:t>within a given thread</a:t>
            </a:r>
            <a:r>
              <a:rPr lang="en-US" dirty="0"/>
              <a:t>, the processor preserves the </a:t>
            </a:r>
            <a:r>
              <a:rPr lang="en-US" dirty="0">
                <a:solidFill>
                  <a:srgbClr val="0000FF"/>
                </a:solidFill>
              </a:rPr>
              <a:t>program order illusion</a:t>
            </a:r>
          </a:p>
          <a:p>
            <a:pPr lvl="1"/>
            <a:r>
              <a:rPr lang="en-US" dirty="0"/>
              <a:t>but this illusion has </a:t>
            </a:r>
            <a:r>
              <a:rPr lang="en-US" dirty="0">
                <a:solidFill>
                  <a:srgbClr val="0000FF"/>
                </a:solidFill>
              </a:rPr>
              <a:t>nothing to do with what happens in physical time!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from the perspective of </a:t>
            </a:r>
            <a:r>
              <a:rPr lang="en-US" i="1" dirty="0">
                <a:solidFill>
                  <a:srgbClr val="FF0066"/>
                </a:solidFill>
              </a:rPr>
              <a:t>other threads</a:t>
            </a:r>
            <a:r>
              <a:rPr lang="en-US" dirty="0">
                <a:solidFill>
                  <a:srgbClr val="FF0066"/>
                </a:solidFill>
              </a:rPr>
              <a:t>, all bets are off!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16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 Memory Latency is Important for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Idea</a:t>
            </a:r>
            <a:r>
              <a:rPr lang="en-US" dirty="0"/>
              <a:t>: </a:t>
            </a:r>
            <a:r>
              <a:rPr lang="en-US" i="1" dirty="0">
                <a:solidFill>
                  <a:srgbClr val="FF0066"/>
                </a:solidFill>
              </a:rPr>
              <a:t>overlap</a:t>
            </a:r>
            <a:r>
              <a:rPr lang="en-US" dirty="0"/>
              <a:t> </a:t>
            </a:r>
            <a:r>
              <a:rPr lang="en-US" dirty="0">
                <a:solidFill>
                  <a:srgbClr val="FF0066"/>
                </a:solidFill>
              </a:rPr>
              <a:t>memory accesses </a:t>
            </a:r>
            <a:r>
              <a:rPr lang="en-US" dirty="0"/>
              <a:t>with </a:t>
            </a:r>
            <a:r>
              <a:rPr lang="en-US" dirty="0">
                <a:solidFill>
                  <a:srgbClr val="0000FF"/>
                </a:solidFill>
              </a:rPr>
              <a:t>other accesses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computation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Hiding </a:t>
            </a:r>
            <a:r>
              <a:rPr lang="en-US" dirty="0">
                <a:solidFill>
                  <a:srgbClr val="0000FF"/>
                </a:solidFill>
              </a:rPr>
              <a:t>write</a:t>
            </a:r>
            <a:r>
              <a:rPr lang="en-US" dirty="0"/>
              <a:t> latency is simple in uniprocessors:</a:t>
            </a:r>
          </a:p>
          <a:p>
            <a:pPr lvl="1"/>
            <a:r>
              <a:rPr lang="en-US" dirty="0"/>
              <a:t>add a </a:t>
            </a:r>
            <a:r>
              <a:rPr lang="en-US" dirty="0">
                <a:solidFill>
                  <a:srgbClr val="FF0066"/>
                </a:solidFill>
              </a:rPr>
              <a:t>write buffer 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(more on this later)</a:t>
            </a:r>
            <a:endParaRPr lang="en-US" dirty="0"/>
          </a:p>
          <a:p>
            <a:endParaRPr lang="en-US" dirty="0"/>
          </a:p>
          <a:p>
            <a:r>
              <a:rPr lang="en-US" dirty="0"/>
              <a:t>(But this affects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FF0066"/>
                </a:solidFill>
              </a:rPr>
              <a:t>correctness</a:t>
            </a:r>
            <a:r>
              <a:rPr lang="en-US" dirty="0">
                <a:solidFill>
                  <a:srgbClr val="0000FF"/>
                </a:solidFill>
              </a:rPr>
              <a:t> in multiprocessors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1905000" y="1688068"/>
            <a:ext cx="1447800" cy="1055132"/>
            <a:chOff x="1905000" y="1688068"/>
            <a:chExt cx="1447800" cy="1055132"/>
          </a:xfrm>
        </p:grpSpPr>
        <p:sp>
          <p:nvSpPr>
            <p:cNvPr id="8" name="TextBox 7"/>
            <p:cNvSpPr txBox="1"/>
            <p:nvPr/>
          </p:nvSpPr>
          <p:spPr>
            <a:xfrm>
              <a:off x="1905000" y="1688068"/>
              <a:ext cx="1149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write A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200400" y="1905000"/>
              <a:ext cx="152400" cy="838200"/>
              <a:chOff x="3200400" y="2286000"/>
              <a:chExt cx="152400" cy="83820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 rot="5400000">
                <a:off x="2857500" y="2705100"/>
                <a:ext cx="838200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3200400" y="2286000"/>
                <a:ext cx="152400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3200400" y="3124200"/>
                <a:ext cx="152400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/>
          <p:cNvGrpSpPr/>
          <p:nvPr/>
        </p:nvGrpSpPr>
        <p:grpSpPr>
          <a:xfrm>
            <a:off x="1981200" y="2678668"/>
            <a:ext cx="1371600" cy="1055132"/>
            <a:chOff x="1981200" y="2678668"/>
            <a:chExt cx="1371600" cy="1055132"/>
          </a:xfrm>
        </p:grpSpPr>
        <p:sp>
          <p:nvSpPr>
            <p:cNvPr id="15" name="TextBox 14"/>
            <p:cNvSpPr txBox="1"/>
            <p:nvPr/>
          </p:nvSpPr>
          <p:spPr>
            <a:xfrm>
              <a:off x="1981200" y="2678668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read B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3200400" y="2895600"/>
              <a:ext cx="152400" cy="838200"/>
              <a:chOff x="3200400" y="2286000"/>
              <a:chExt cx="152400" cy="838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rot="5400000">
                <a:off x="2857500" y="2705100"/>
                <a:ext cx="838200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3200400" y="2286000"/>
                <a:ext cx="152400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3200400" y="3124200"/>
                <a:ext cx="152400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Group 21"/>
          <p:cNvGrpSpPr/>
          <p:nvPr/>
        </p:nvGrpSpPr>
        <p:grpSpPr>
          <a:xfrm>
            <a:off x="4800600" y="1676400"/>
            <a:ext cx="1447800" cy="1055132"/>
            <a:chOff x="1905000" y="1688068"/>
            <a:chExt cx="1447800" cy="1055132"/>
          </a:xfrm>
        </p:grpSpPr>
        <p:sp>
          <p:nvSpPr>
            <p:cNvPr id="23" name="TextBox 22"/>
            <p:cNvSpPr txBox="1"/>
            <p:nvPr/>
          </p:nvSpPr>
          <p:spPr>
            <a:xfrm>
              <a:off x="1905000" y="1688068"/>
              <a:ext cx="1149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write A</a:t>
              </a:r>
            </a:p>
          </p:txBody>
        </p:sp>
        <p:grpSp>
          <p:nvGrpSpPr>
            <p:cNvPr id="24" name="Group 13"/>
            <p:cNvGrpSpPr/>
            <p:nvPr/>
          </p:nvGrpSpPr>
          <p:grpSpPr>
            <a:xfrm>
              <a:off x="3200400" y="1905000"/>
              <a:ext cx="152400" cy="838200"/>
              <a:chOff x="3200400" y="2286000"/>
              <a:chExt cx="152400" cy="838200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rot="5400000">
                <a:off x="2857500" y="2705100"/>
                <a:ext cx="838200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3200400" y="2286000"/>
                <a:ext cx="152400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3200400" y="3124200"/>
                <a:ext cx="152400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Group 34"/>
          <p:cNvGrpSpPr/>
          <p:nvPr/>
        </p:nvGrpSpPr>
        <p:grpSpPr>
          <a:xfrm>
            <a:off x="4876800" y="1916668"/>
            <a:ext cx="1600200" cy="1055132"/>
            <a:chOff x="4876800" y="1916668"/>
            <a:chExt cx="1600200" cy="1055132"/>
          </a:xfrm>
        </p:grpSpPr>
        <p:sp>
          <p:nvSpPr>
            <p:cNvPr id="30" name="TextBox 29"/>
            <p:cNvSpPr txBox="1"/>
            <p:nvPr/>
          </p:nvSpPr>
          <p:spPr>
            <a:xfrm>
              <a:off x="4876800" y="1916668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read B</a:t>
              </a:r>
            </a:p>
          </p:txBody>
        </p:sp>
        <p:grpSp>
          <p:nvGrpSpPr>
            <p:cNvPr id="31" name="Group 15"/>
            <p:cNvGrpSpPr/>
            <p:nvPr/>
          </p:nvGrpSpPr>
          <p:grpSpPr>
            <a:xfrm>
              <a:off x="6324600" y="2133600"/>
              <a:ext cx="152400" cy="838200"/>
              <a:chOff x="3200400" y="2286000"/>
              <a:chExt cx="152400" cy="83820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5400000">
                <a:off x="2857500" y="2705100"/>
                <a:ext cx="838200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3200400" y="2286000"/>
                <a:ext cx="152400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3200400" y="3124200"/>
                <a:ext cx="152400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Right Arrow 35"/>
          <p:cNvSpPr/>
          <p:nvPr/>
        </p:nvSpPr>
        <p:spPr>
          <a:xfrm>
            <a:off x="3962400" y="2590800"/>
            <a:ext cx="381000" cy="304800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6187044" y="3657600"/>
            <a:ext cx="2271156" cy="1947446"/>
            <a:chOff x="5365564" y="3691354"/>
            <a:chExt cx="2271156" cy="1947446"/>
          </a:xfrm>
        </p:grpSpPr>
        <p:sp>
          <p:nvSpPr>
            <p:cNvPr id="37" name="TextBox 36"/>
            <p:cNvSpPr txBox="1"/>
            <p:nvPr/>
          </p:nvSpPr>
          <p:spPr>
            <a:xfrm>
              <a:off x="5888225" y="3691354"/>
              <a:ext cx="1101346" cy="41549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791199" y="5223302"/>
              <a:ext cx="1295400" cy="415498"/>
            </a:xfrm>
            <a:prstGeom prst="rect">
              <a:avLst/>
            </a:prstGeom>
            <a:solidFill>
              <a:srgbClr val="C6D9F1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dirty="0">
                  <a:latin typeface="Calibri"/>
                </a:rPr>
                <a:t> Cache</a:t>
              </a:r>
            </a:p>
          </p:txBody>
        </p:sp>
        <p:cxnSp>
          <p:nvCxnSpPr>
            <p:cNvPr id="43" name="Elbow Connector 42"/>
            <p:cNvCxnSpPr>
              <a:stCxn id="37" idx="2"/>
            </p:cNvCxnSpPr>
            <p:nvPr/>
          </p:nvCxnSpPr>
          <p:spPr>
            <a:xfrm rot="5400000">
              <a:off x="5713200" y="4489656"/>
              <a:ext cx="1108503" cy="342895"/>
            </a:xfrm>
            <a:prstGeom prst="bentConnector3">
              <a:avLst>
                <a:gd name="adj1" fmla="val 15460"/>
              </a:avLst>
            </a:prstGeom>
            <a:ln w="28575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5365564" y="4148554"/>
              <a:ext cx="666644" cy="307777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FF"/>
                  </a:solidFill>
                  <a:latin typeface="Calibri"/>
                  <a:cs typeface="Calibri"/>
                </a:rPr>
                <a:t>READS</a:t>
              </a: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6477000" y="4453354"/>
              <a:ext cx="457200" cy="533400"/>
              <a:chOff x="6324600" y="3733800"/>
              <a:chExt cx="457200" cy="5334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324600" y="38100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324600" y="38862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324600" y="39624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324600" y="40386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324600" y="41148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6324600" y="41910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6324600" y="3733800"/>
                <a:ext cx="0" cy="7620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6781800" y="3733800"/>
                <a:ext cx="0" cy="7620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" name="Straight Arrow Connector 53"/>
            <p:cNvCxnSpPr/>
            <p:nvPr/>
          </p:nvCxnSpPr>
          <p:spPr>
            <a:xfrm>
              <a:off x="6705600" y="4986754"/>
              <a:ext cx="0" cy="22860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Elbow Connector 54"/>
            <p:cNvCxnSpPr/>
            <p:nvPr/>
          </p:nvCxnSpPr>
          <p:spPr>
            <a:xfrm>
              <a:off x="6410349" y="4281858"/>
              <a:ext cx="304800" cy="228600"/>
            </a:xfrm>
            <a:prstGeom prst="bentConnector2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806915" y="4145577"/>
              <a:ext cx="744753" cy="307777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FF"/>
                  </a:solidFill>
                  <a:latin typeface="Calibri"/>
                  <a:cs typeface="Calibri"/>
                </a:rPr>
                <a:t>WRITES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997340" y="4453354"/>
              <a:ext cx="639380" cy="523220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FF0066"/>
                  </a:solidFill>
                  <a:latin typeface="Calibri"/>
                  <a:cs typeface="Calibri"/>
                </a:rPr>
                <a:t>write</a:t>
              </a:r>
            </a:p>
            <a:p>
              <a:pPr algn="ctr"/>
              <a:r>
                <a:rPr lang="en-US" sz="1400" b="1" dirty="0">
                  <a:solidFill>
                    <a:srgbClr val="FF0066"/>
                  </a:solidFill>
                  <a:latin typeface="Calibri"/>
                  <a:cs typeface="Calibri"/>
                </a:rPr>
                <a:t>buffer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315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14375 L 0.00417 -0.00069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Hide the Latency of Memory Reads?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u="sng" dirty="0">
                <a:solidFill>
                  <a:srgbClr val="0000FF"/>
                </a:solidFill>
              </a:rPr>
              <a:t>“Out of order” pipelining:</a:t>
            </a:r>
          </a:p>
          <a:p>
            <a:pPr lvl="1"/>
            <a:r>
              <a:rPr lang="en-US" dirty="0"/>
              <a:t>when an instruction is stuck, perhaps there are subsequent instructions that can be executed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u="sng" dirty="0"/>
              <a:t>Implication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memory accesses may be </a:t>
            </a:r>
            <a:r>
              <a:rPr lang="en-US" dirty="0">
                <a:solidFill>
                  <a:srgbClr val="FF0066"/>
                </a:solidFill>
              </a:rPr>
              <a:t>performed out-of-order!!!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2020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993517" y="2941638"/>
            <a:ext cx="4210050" cy="400050"/>
            <a:chOff x="2610" y="2131"/>
            <a:chExt cx="2652" cy="252"/>
          </a:xfrm>
        </p:grpSpPr>
        <p:sp>
          <p:nvSpPr>
            <p:cNvPr id="174093" name="Text Box 13"/>
            <p:cNvSpPr txBox="1">
              <a:spLocks noChangeArrowheads="1"/>
            </p:cNvSpPr>
            <p:nvPr/>
          </p:nvSpPr>
          <p:spPr bwMode="auto">
            <a:xfrm>
              <a:off x="2915" y="2131"/>
              <a:ext cx="234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stuck waiting on true dependence</a:t>
              </a:r>
            </a:p>
          </p:txBody>
        </p:sp>
        <p:sp>
          <p:nvSpPr>
            <p:cNvPr id="174094" name="Line 14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993517" y="2941638"/>
            <a:ext cx="4210050" cy="400050"/>
            <a:chOff x="2610" y="2131"/>
            <a:chExt cx="2652" cy="252"/>
          </a:xfrm>
        </p:grpSpPr>
        <p:sp>
          <p:nvSpPr>
            <p:cNvPr id="174102" name="Text Box 22"/>
            <p:cNvSpPr txBox="1">
              <a:spLocks noChangeArrowheads="1"/>
            </p:cNvSpPr>
            <p:nvPr/>
          </p:nvSpPr>
          <p:spPr bwMode="auto">
            <a:xfrm>
              <a:off x="2915" y="2131"/>
              <a:ext cx="234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libri"/>
                </a:rPr>
                <a:t>stuck waiting on true dependence</a:t>
              </a:r>
            </a:p>
          </p:txBody>
        </p:sp>
        <p:sp>
          <p:nvSpPr>
            <p:cNvPr id="174103" name="Line 23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966529" y="2544763"/>
            <a:ext cx="3649663" cy="400050"/>
            <a:chOff x="2610" y="2131"/>
            <a:chExt cx="2299" cy="252"/>
          </a:xfrm>
        </p:grpSpPr>
        <p:sp>
          <p:nvSpPr>
            <p:cNvPr id="174086" name="Text Box 6"/>
            <p:cNvSpPr txBox="1">
              <a:spLocks noChangeArrowheads="1"/>
            </p:cNvSpPr>
            <p:nvPr/>
          </p:nvSpPr>
          <p:spPr bwMode="auto">
            <a:xfrm>
              <a:off x="2915" y="2131"/>
              <a:ext cx="19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suffers expensive cache miss</a:t>
              </a:r>
            </a:p>
          </p:txBody>
        </p:sp>
        <p:sp>
          <p:nvSpPr>
            <p:cNvPr id="174087" name="Line 7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966529" y="2544772"/>
            <a:ext cx="3649663" cy="400051"/>
            <a:chOff x="2610" y="2131"/>
            <a:chExt cx="2299" cy="252"/>
          </a:xfrm>
        </p:grpSpPr>
        <p:sp>
          <p:nvSpPr>
            <p:cNvPr id="174096" name="Text Box 16"/>
            <p:cNvSpPr txBox="1">
              <a:spLocks noChangeArrowheads="1"/>
            </p:cNvSpPr>
            <p:nvPr/>
          </p:nvSpPr>
          <p:spPr bwMode="auto">
            <a:xfrm>
              <a:off x="2915" y="2131"/>
              <a:ext cx="19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libri"/>
                </a:rPr>
                <a:t>suffers expensive cache miss</a:t>
              </a:r>
            </a:p>
          </p:txBody>
        </p:sp>
        <p:sp>
          <p:nvSpPr>
            <p:cNvPr id="174097" name="Line 17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1956754" y="2514600"/>
            <a:ext cx="1883849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 dirty="0">
                <a:latin typeface="Courier New" pitchFamily="49" charset="0"/>
              </a:rPr>
              <a:t>x = *p;</a:t>
            </a:r>
          </a:p>
          <a:p>
            <a:r>
              <a:rPr lang="en-US" sz="2200" b="1" dirty="0">
                <a:latin typeface="Courier New" pitchFamily="49" charset="0"/>
              </a:rPr>
              <a:t>y = x + 1;</a:t>
            </a:r>
          </a:p>
          <a:p>
            <a:r>
              <a:rPr lang="en-US" sz="2200" b="1" dirty="0">
                <a:latin typeface="Courier New" pitchFamily="49" charset="0"/>
              </a:rPr>
              <a:t>z = *q;</a:t>
            </a:r>
          </a:p>
          <a:p>
            <a:r>
              <a:rPr lang="en-US" sz="2200" b="1" dirty="0">
                <a:latin typeface="Courier New" pitchFamily="49" charset="0"/>
              </a:rPr>
              <a:t>*r = c;</a:t>
            </a:r>
          </a:p>
        </p:txBody>
      </p:sp>
      <p:sp>
        <p:nvSpPr>
          <p:cNvPr id="174104" name="Line 24"/>
          <p:cNvSpPr>
            <a:spLocks noChangeShapeType="1"/>
          </p:cNvSpPr>
          <p:nvPr/>
        </p:nvSpPr>
        <p:spPr bwMode="auto">
          <a:xfrm>
            <a:off x="2185354" y="2819400"/>
            <a:ext cx="533400" cy="198438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861754" y="3124200"/>
            <a:ext cx="3843338" cy="923925"/>
            <a:chOff x="2832" y="1389"/>
            <a:chExt cx="2421" cy="582"/>
          </a:xfrm>
        </p:grpSpPr>
        <p:sp>
          <p:nvSpPr>
            <p:cNvPr id="174106" name="Text Box 26"/>
            <p:cNvSpPr txBox="1">
              <a:spLocks noChangeArrowheads="1"/>
            </p:cNvSpPr>
            <p:nvPr/>
          </p:nvSpPr>
          <p:spPr bwMode="auto">
            <a:xfrm>
              <a:off x="2832" y="1389"/>
              <a:ext cx="254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400" dirty="0">
                  <a:solidFill>
                    <a:srgbClr val="FF0066"/>
                  </a:solidFill>
                  <a:latin typeface="Calibri"/>
                </a:rPr>
                <a:t>}</a:t>
              </a:r>
            </a:p>
          </p:txBody>
        </p:sp>
        <p:sp>
          <p:nvSpPr>
            <p:cNvPr id="174107" name="Line 27"/>
            <p:cNvSpPr>
              <a:spLocks noChangeShapeType="1"/>
            </p:cNvSpPr>
            <p:nvPr/>
          </p:nvSpPr>
          <p:spPr bwMode="auto">
            <a:xfrm flipH="1">
              <a:off x="3124" y="1680"/>
              <a:ext cx="284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108" name="Text Box 28"/>
            <p:cNvSpPr txBox="1">
              <a:spLocks noChangeArrowheads="1"/>
            </p:cNvSpPr>
            <p:nvPr/>
          </p:nvSpPr>
          <p:spPr bwMode="auto">
            <a:xfrm>
              <a:off x="3443" y="1560"/>
              <a:ext cx="18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these do not need to wait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93903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4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4327</TotalTime>
  <Words>4186</Words>
  <Application>Microsoft Macintosh PowerPoint</Application>
  <PresentationFormat>On-screen Show (4:3)</PresentationFormat>
  <Paragraphs>1005</Paragraphs>
  <Slides>41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ＭＳ Ｐゴシック</vt:lpstr>
      <vt:lpstr>Arial</vt:lpstr>
      <vt:lpstr>Calibri</vt:lpstr>
      <vt:lpstr>Courier New</vt:lpstr>
      <vt:lpstr>Times New Roman</vt:lpstr>
      <vt:lpstr>Wingdings</vt:lpstr>
      <vt:lpstr>Office Theme</vt:lpstr>
      <vt:lpstr>Lecture 14: Memory Consistency</vt:lpstr>
      <vt:lpstr>What is Correct Behavior for a Parallel Memory Hierarchy?</vt:lpstr>
      <vt:lpstr>Refining Our Intuition</vt:lpstr>
      <vt:lpstr>Visualizing Our Intuition</vt:lpstr>
      <vt:lpstr>Correctness Revisited</vt:lpstr>
      <vt:lpstr>Part 2 of Memory Correctness: Memory Consistency Model</vt:lpstr>
      <vt:lpstr>Why is this so complicated?</vt:lpstr>
      <vt:lpstr>Hiding Memory Latency is Important for Performance</vt:lpstr>
      <vt:lpstr>How Can We Hide the Latency of Memory Reads?</vt:lpstr>
      <vt:lpstr>What About Conditional Branches?</vt:lpstr>
      <vt:lpstr>How Out-of-Order Pipelining Works in Modern Processors</vt:lpstr>
      <vt:lpstr>Analogy: Gas Particles in Balloons</vt:lpstr>
      <vt:lpstr>Uniprocessor Memory Model</vt:lpstr>
      <vt:lpstr>In Parallel Machines (with a Shared Address Space)</vt:lpstr>
      <vt:lpstr>How Unsafe Reordering Can Happen</vt:lpstr>
      <vt:lpstr>Caches Complicate Things More</vt:lpstr>
      <vt:lpstr>Our Intuitive Model: “Sequential Consistency” (SC)</vt:lpstr>
      <vt:lpstr>Example with Sequential Consistency</vt:lpstr>
      <vt:lpstr>Another Example with Sequential Consistency</vt:lpstr>
      <vt:lpstr>One Approach to Implementing Sequential Consistency</vt:lpstr>
      <vt:lpstr>When Do Memory Accesses Complete?</vt:lpstr>
      <vt:lpstr>When Do Memory Accesses Complete?</vt:lpstr>
      <vt:lpstr>Summary for Sequential Consistency</vt:lpstr>
      <vt:lpstr>Performance of Sequential Consistency</vt:lpstr>
      <vt:lpstr>Alternatives to Sequential Consistency</vt:lpstr>
      <vt:lpstr>Performance Impact of TSO vs. SC</vt:lpstr>
      <vt:lpstr>But Can Programs Live with Weaker Memory Orders?</vt:lpstr>
      <vt:lpstr>Identifying Data Races and Synchronization</vt:lpstr>
      <vt:lpstr>Optimizations for Synchronized Programs</vt:lpstr>
      <vt:lpstr>Optimizations for Synchronized Programs</vt:lpstr>
      <vt:lpstr>Intel’s MFENCE (Memory Fence) Operation</vt:lpstr>
      <vt:lpstr>Implementing Lock with Xchg</vt:lpstr>
      <vt:lpstr>ARM Processors</vt:lpstr>
      <vt:lpstr>Common Misconception about MFENCE</vt:lpstr>
      <vt:lpstr>Earlier (Broken) Example Revisited</vt:lpstr>
      <vt:lpstr>Earlier (Broken) Example Revisited</vt:lpstr>
      <vt:lpstr>Exploiting Asymmetry in Synchronization: “Release Consistency”</vt:lpstr>
      <vt:lpstr>Intel’s Full Set of Fence Operations </vt:lpstr>
      <vt:lpstr>Earlier (Broken) Example Revisited</vt:lpstr>
      <vt:lpstr>Take-Away Messages on Memory Consistency Models</vt:lpstr>
      <vt:lpstr>Summary: Relaxed Consistency</vt:lpstr>
    </vt:vector>
  </TitlesOfParts>
  <Manager/>
  <Company>Carnegie Mellon University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Todd C. Mowry</dc:creator>
  <cp:keywords/>
  <dc:description/>
  <cp:lastModifiedBy>Randal Bryant</cp:lastModifiedBy>
  <cp:revision>2847</cp:revision>
  <cp:lastPrinted>2018-02-26T15:24:56Z</cp:lastPrinted>
  <dcterms:created xsi:type="dcterms:W3CDTF">2010-12-27T17:06:29Z</dcterms:created>
  <dcterms:modified xsi:type="dcterms:W3CDTF">2020-02-24T19:19:44Z</dcterms:modified>
  <cp:category/>
</cp:coreProperties>
</file>