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1"/>
  </p:notesMasterIdLst>
  <p:sldIdLst>
    <p:sldId id="256" r:id="rId2"/>
    <p:sldId id="381" r:id="rId3"/>
    <p:sldId id="437" r:id="rId4"/>
    <p:sldId id="415" r:id="rId5"/>
    <p:sldId id="470" r:id="rId6"/>
    <p:sldId id="471" r:id="rId7"/>
    <p:sldId id="474" r:id="rId8"/>
    <p:sldId id="475" r:id="rId9"/>
    <p:sldId id="472" r:id="rId10"/>
    <p:sldId id="473" r:id="rId11"/>
    <p:sldId id="476" r:id="rId12"/>
    <p:sldId id="477" r:id="rId13"/>
    <p:sldId id="478" r:id="rId14"/>
    <p:sldId id="480" r:id="rId15"/>
    <p:sldId id="481" r:id="rId16"/>
    <p:sldId id="489" r:id="rId17"/>
    <p:sldId id="482" r:id="rId18"/>
    <p:sldId id="479" r:id="rId19"/>
    <p:sldId id="487" r:id="rId20"/>
    <p:sldId id="483" r:id="rId21"/>
    <p:sldId id="484" r:id="rId22"/>
    <p:sldId id="485" r:id="rId23"/>
    <p:sldId id="486" r:id="rId24"/>
    <p:sldId id="488" r:id="rId25"/>
    <p:sldId id="491" r:id="rId26"/>
    <p:sldId id="493" r:id="rId27"/>
    <p:sldId id="492" r:id="rId28"/>
    <p:sldId id="494" r:id="rId29"/>
    <p:sldId id="495" r:id="rId30"/>
    <p:sldId id="496" r:id="rId31"/>
    <p:sldId id="497" r:id="rId32"/>
    <p:sldId id="498" r:id="rId33"/>
    <p:sldId id="499" r:id="rId34"/>
    <p:sldId id="500" r:id="rId35"/>
    <p:sldId id="501" r:id="rId36"/>
    <p:sldId id="502" r:id="rId37"/>
    <p:sldId id="503" r:id="rId38"/>
    <p:sldId id="504" r:id="rId39"/>
    <p:sldId id="505" r:id="rId40"/>
    <p:sldId id="506" r:id="rId41"/>
    <p:sldId id="507" r:id="rId42"/>
    <p:sldId id="508" r:id="rId43"/>
    <p:sldId id="509" r:id="rId44"/>
    <p:sldId id="510" r:id="rId45"/>
    <p:sldId id="523" r:id="rId46"/>
    <p:sldId id="511" r:id="rId47"/>
    <p:sldId id="513" r:id="rId48"/>
    <p:sldId id="525" r:id="rId49"/>
    <p:sldId id="526" r:id="rId50"/>
    <p:sldId id="527" r:id="rId51"/>
    <p:sldId id="530" r:id="rId52"/>
    <p:sldId id="528" r:id="rId53"/>
    <p:sldId id="529" r:id="rId54"/>
    <p:sldId id="515" r:id="rId55"/>
    <p:sldId id="512" r:id="rId56"/>
    <p:sldId id="520" r:id="rId57"/>
    <p:sldId id="521" r:id="rId58"/>
    <p:sldId id="519" r:id="rId59"/>
    <p:sldId id="522" r:id="rId6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han Beckmann" initials="NB" lastIdx="1" clrIdx="0">
    <p:extLst>
      <p:ext uri="{19B8F6BF-5375-455C-9EA6-DF929625EA0E}">
        <p15:presenceInfo xmlns:p15="http://schemas.microsoft.com/office/powerpoint/2012/main" userId="Nathan Beckm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F7FFAF"/>
    <a:srgbClr val="FF8B8B"/>
    <a:srgbClr val="FFABAB"/>
    <a:srgbClr val="93D1FF"/>
    <a:srgbClr val="FFE3A3"/>
    <a:srgbClr val="FFF8E5"/>
    <a:srgbClr val="BFFFAB"/>
    <a:srgbClr val="97FFD2"/>
    <a:srgbClr val="C8A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6" autoAdjust="0"/>
    <p:restoredTop sz="95285" autoAdjust="0"/>
  </p:normalViewPr>
  <p:slideViewPr>
    <p:cSldViewPr snapToGrid="0">
      <p:cViewPr varScale="1">
        <p:scale>
          <a:sx n="160" d="100"/>
          <a:sy n="160" d="100"/>
        </p:scale>
        <p:origin x="4086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D6666-5D28-4EFE-A107-8233B89E1E32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BEB5D-64EF-4873-9A8C-91DDEA6CC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3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BEB5D-64EF-4873-9A8C-91DDEA6CC57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75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7772400" cy="294806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286490"/>
            <a:ext cx="6858000" cy="132336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D9B94-21B3-46B4-BD92-9A745EDAA7C8}" type="datetime1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6547287-81AC-4385-9DD3-F70FE8D0673F}"/>
              </a:ext>
            </a:extLst>
          </p:cNvPr>
          <p:cNvCxnSpPr/>
          <p:nvPr userDrawn="1"/>
        </p:nvCxnSpPr>
        <p:spPr>
          <a:xfrm>
            <a:off x="1143000" y="4163904"/>
            <a:ext cx="6858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11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D307-C06D-445B-B2F6-D177114451C9}" type="datetime1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38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39E0-A9C5-416A-AD68-F27398B3D3E4}" type="datetime1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5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8442-8597-4E6B-B8C9-528FC1216B19}" type="datetime1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8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3729-B2FB-40AA-8CA3-CAD9263A3532}" type="datetime1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7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0153-81B9-403B-A149-35934ED49D86}" type="datetime1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3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4238-1115-4443-8F1C-D23E0C3A2F59}" type="datetime1">
              <a:rPr lang="en-US" smtClean="0"/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6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FED50-4361-4844-8A85-D4E1BFFC82C6}" type="datetime1">
              <a:rPr lang="en-US" smtClean="0"/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4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26452-53C1-45A5-AD89-BB30BAB7A80D}" type="datetime1">
              <a:rPr lang="en-US" smtClean="0"/>
              <a:t>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39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C1C4-D7CF-4F6E-B476-2FF665687670}" type="datetime1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3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2FF59-308E-41D0-A822-AEA91145FB0C}" type="datetime1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9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92D2C-2B0D-4E54-AFB0-5D791AEFA2BF}" type="datetime1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CMU 15-418/15-618,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92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image" Target="../media/image7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0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86081-C38A-4B55-8C86-FD3DDD3A00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Recitation 4:</a:t>
            </a:r>
            <a:br>
              <a:rPr lang="en-US" dirty="0"/>
            </a:br>
            <a:r>
              <a:rPr lang="en-US" dirty="0"/>
              <a:t>OpenMP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D411D4-D97F-411D-BAAE-04D617039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286490"/>
            <a:ext cx="9144000" cy="1323365"/>
          </a:xfrm>
        </p:spPr>
        <p:txBody>
          <a:bodyPr>
            <a:normAutofit/>
          </a:bodyPr>
          <a:lstStyle/>
          <a:p>
            <a:r>
              <a:rPr lang="en-US" dirty="0"/>
              <a:t>15-418 Parallel Computer Architecture and Programming</a:t>
            </a:r>
          </a:p>
          <a:p>
            <a:r>
              <a:rPr lang="en-US" dirty="0"/>
              <a:t>CMU 15-418/15-618, Spring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D8BE7-9558-49BD-B24A-28453F871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313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673E776-056C-4BDC-BEDA-8245AE9D3391}"/>
              </a:ext>
            </a:extLst>
          </p:cNvPr>
          <p:cNvGrpSpPr/>
          <p:nvPr/>
        </p:nvGrpSpPr>
        <p:grpSpPr>
          <a:xfrm>
            <a:off x="3168868" y="2296509"/>
            <a:ext cx="5612524" cy="262758"/>
            <a:chOff x="3168869" y="2307021"/>
            <a:chExt cx="5612524" cy="26275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850C9A7-B321-4381-8BCF-ADBF1361997C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CBD31AD-54D4-4AF5-A7E3-0DAE664E7B02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317FF08-91B1-4563-94DA-8802977E3105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B92641B-093F-418C-99BD-D3A4FA976F2D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43276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C252DA1-1688-4866-B62A-4A81E3DB7411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CD67BE9-1073-4081-BE1E-958315590D02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CF6C87F-C3B0-4965-9CA4-971D5EFAE8A5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57B4722-8AB9-48E4-AFFB-1E196EC3FC97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77F260D-0434-49B5-9A01-FEDED9EDED98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18AF6F5B-CD29-471F-B9A7-3F247CBD2C65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F9AAD0A-07BB-47AF-AEDF-58B8A2177EBC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E9143B6-547C-4565-B7D7-4A2685A567BE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A8977A5-370A-45EA-A52B-F3B2A24F960E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4FF283A-3D73-4ACA-968C-D5DA60C6BDA3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AED657D-7A05-4623-B400-3138F56B25C5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2CC7768-4B79-4AC0-9D9C-718C2D247322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515ED82-7E9B-4FFF-BED0-236563505795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10455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82AF055-7939-4D92-A99B-A31461D2F5FD}"/>
              </a:ext>
            </a:extLst>
          </p:cNvPr>
          <p:cNvCxnSpPr>
            <a:cxnSpLocks/>
            <a:stCxn id="12" idx="2"/>
          </p:cNvCxnSpPr>
          <p:nvPr/>
        </p:nvCxnSpPr>
        <p:spPr>
          <a:xfrm flipH="1">
            <a:off x="3326524" y="2569779"/>
            <a:ext cx="158455" cy="1056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164A339-E006-459A-8FAC-FEE7B478AB97}"/>
              </a:ext>
            </a:extLst>
          </p:cNvPr>
          <p:cNvCxnSpPr>
            <a:cxnSpLocks/>
            <a:stCxn id="13" idx="2"/>
          </p:cNvCxnSpPr>
          <p:nvPr/>
        </p:nvCxnSpPr>
        <p:spPr>
          <a:xfrm flipH="1">
            <a:off x="3484979" y="2584504"/>
            <a:ext cx="663287" cy="1041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C7C7BBD-ADDD-49CD-B206-98B58A30A941}"/>
              </a:ext>
            </a:extLst>
          </p:cNvPr>
          <p:cNvCxnSpPr>
            <a:cxnSpLocks/>
            <a:stCxn id="14" idx="2"/>
          </p:cNvCxnSpPr>
          <p:nvPr/>
        </p:nvCxnSpPr>
        <p:spPr>
          <a:xfrm flipH="1">
            <a:off x="3671217" y="2584504"/>
            <a:ext cx="1017182" cy="1041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888A8B5-2964-477B-9CC9-7F9725AD4C3D}"/>
              </a:ext>
            </a:extLst>
          </p:cNvPr>
          <p:cNvCxnSpPr>
            <a:cxnSpLocks/>
            <a:stCxn id="15" idx="2"/>
          </p:cNvCxnSpPr>
          <p:nvPr/>
        </p:nvCxnSpPr>
        <p:spPr>
          <a:xfrm flipH="1">
            <a:off x="3857456" y="2569779"/>
            <a:ext cx="1381336" cy="1056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BBD3C1A-88EE-4DFB-9FF5-3EB61DBFDC75}"/>
              </a:ext>
            </a:extLst>
          </p:cNvPr>
          <p:cNvCxnSpPr>
            <a:cxnSpLocks/>
            <a:stCxn id="16" idx="2"/>
          </p:cNvCxnSpPr>
          <p:nvPr/>
        </p:nvCxnSpPr>
        <p:spPr>
          <a:xfrm flipH="1">
            <a:off x="4043696" y="2577142"/>
            <a:ext cx="1819424" cy="1034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50744B7-D148-426C-A02A-3144C634D5E9}"/>
              </a:ext>
            </a:extLst>
          </p:cNvPr>
          <p:cNvCxnSpPr>
            <a:cxnSpLocks/>
            <a:stCxn id="17" idx="2"/>
          </p:cNvCxnSpPr>
          <p:nvPr/>
        </p:nvCxnSpPr>
        <p:spPr>
          <a:xfrm flipH="1">
            <a:off x="4229936" y="2578208"/>
            <a:ext cx="2427690" cy="1040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C855E08-95F9-4AF1-943B-998ACC016297}"/>
              </a:ext>
            </a:extLst>
          </p:cNvPr>
          <p:cNvCxnSpPr>
            <a:cxnSpLocks/>
            <a:stCxn id="18" idx="2"/>
          </p:cNvCxnSpPr>
          <p:nvPr/>
        </p:nvCxnSpPr>
        <p:spPr>
          <a:xfrm flipH="1">
            <a:off x="4416177" y="2584504"/>
            <a:ext cx="3332174" cy="1035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5422213-B61F-4FD2-A1CC-74ACD801EEE4}"/>
              </a:ext>
            </a:extLst>
          </p:cNvPr>
          <p:cNvCxnSpPr>
            <a:cxnSpLocks/>
            <a:stCxn id="19" idx="2"/>
          </p:cNvCxnSpPr>
          <p:nvPr/>
        </p:nvCxnSpPr>
        <p:spPr>
          <a:xfrm flipH="1">
            <a:off x="4602418" y="2569779"/>
            <a:ext cx="3902230" cy="1056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BA8EBE0-9ABF-4A3E-A1A2-8B9478FDECC8}"/>
              </a:ext>
            </a:extLst>
          </p:cNvPr>
          <p:cNvSpPr txBox="1"/>
          <p:nvPr/>
        </p:nvSpPr>
        <p:spPr>
          <a:xfrm>
            <a:off x="4996860" y="3599059"/>
            <a:ext cx="377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1"/>
                </a:solidFill>
              </a:rPr>
              <a:t>(Compact non-zeroes into dense format)</a:t>
            </a:r>
          </a:p>
        </p:txBody>
      </p:sp>
    </p:spTree>
    <p:extLst>
      <p:ext uri="{BB962C8B-B14F-4D97-AF65-F5344CB8AC3E}">
        <p14:creationId xmlns:p14="http://schemas.microsoft.com/office/powerpoint/2010/main" val="129146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111C6FC-0410-4663-9292-E40ECEDBBF01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</a:t>
            </a:r>
          </a:p>
        </p:txBody>
      </p:sp>
      <p:sp>
        <p:nvSpPr>
          <p:cNvPr id="34" name="Left Brace 33">
            <a:extLst>
              <a:ext uri="{FF2B5EF4-FFF2-40B4-BE49-F238E27FC236}">
                <a16:creationId xmlns:a16="http://schemas.microsoft.com/office/drawing/2014/main" id="{F2CBCB03-588D-4336-A197-C2069CC67F64}"/>
              </a:ext>
            </a:extLst>
          </p:cNvPr>
          <p:cNvSpPr/>
          <p:nvPr/>
        </p:nvSpPr>
        <p:spPr>
          <a:xfrm rot="16200000">
            <a:off x="3149617" y="2698208"/>
            <a:ext cx="246994" cy="208492"/>
          </a:xfrm>
          <a:prstGeom prst="leftBrace">
            <a:avLst/>
          </a:prstGeom>
          <a:ln w="127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E2AC1D6-0E42-441B-8A4B-ED47D837BCA4}"/>
              </a:ext>
            </a:extLst>
          </p:cNvPr>
          <p:cNvCxnSpPr>
            <a:stCxn id="34" idx="1"/>
          </p:cNvCxnSpPr>
          <p:nvPr/>
        </p:nvCxnSpPr>
        <p:spPr>
          <a:xfrm>
            <a:off x="3273114" y="2925951"/>
            <a:ext cx="6114" cy="122182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8EC0F98-BA53-4C0B-8337-2367CE1557BD}"/>
              </a:ext>
            </a:extLst>
          </p:cNvPr>
          <p:cNvSpPr txBox="1"/>
          <p:nvPr/>
        </p:nvSpPr>
        <p:spPr>
          <a:xfrm>
            <a:off x="4996860" y="4147779"/>
            <a:ext cx="3651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4"/>
                </a:solidFill>
              </a:rPr>
              <a:t>(Position corresponding to each value)</a:t>
            </a:r>
          </a:p>
        </p:txBody>
      </p:sp>
    </p:spTree>
    <p:extLst>
      <p:ext uri="{BB962C8B-B14F-4D97-AF65-F5344CB8AC3E}">
        <p14:creationId xmlns:p14="http://schemas.microsoft.com/office/powerpoint/2010/main" val="86856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111C6FC-0410-4663-9292-E40ECEDBBF01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</a:t>
            </a:r>
          </a:p>
        </p:txBody>
      </p:sp>
      <p:sp>
        <p:nvSpPr>
          <p:cNvPr id="34" name="Left Brace 33">
            <a:extLst>
              <a:ext uri="{FF2B5EF4-FFF2-40B4-BE49-F238E27FC236}">
                <a16:creationId xmlns:a16="http://schemas.microsoft.com/office/drawing/2014/main" id="{F2CBCB03-588D-4336-A197-C2069CC67F64}"/>
              </a:ext>
            </a:extLst>
          </p:cNvPr>
          <p:cNvSpPr/>
          <p:nvPr/>
        </p:nvSpPr>
        <p:spPr>
          <a:xfrm rot="16200000">
            <a:off x="3481259" y="2366566"/>
            <a:ext cx="246994" cy="871776"/>
          </a:xfrm>
          <a:prstGeom prst="leftBrace">
            <a:avLst/>
          </a:prstGeom>
          <a:ln w="127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E2AC1D6-0E42-441B-8A4B-ED47D837BCA4}"/>
              </a:ext>
            </a:extLst>
          </p:cNvPr>
          <p:cNvCxnSpPr>
            <a:cxnSpLocks/>
            <a:stCxn id="34" idx="1"/>
          </p:cNvCxnSpPr>
          <p:nvPr/>
        </p:nvCxnSpPr>
        <p:spPr>
          <a:xfrm flipH="1">
            <a:off x="3499945" y="2925951"/>
            <a:ext cx="104811" cy="122182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B60F2B1F-B07E-4ECE-A2E0-89DD0076F4DF}"/>
              </a:ext>
            </a:extLst>
          </p:cNvPr>
          <p:cNvSpPr txBox="1"/>
          <p:nvPr/>
        </p:nvSpPr>
        <p:spPr>
          <a:xfrm>
            <a:off x="4996860" y="4147779"/>
            <a:ext cx="3651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4"/>
                </a:solidFill>
              </a:rPr>
              <a:t>(Position corresponding to each value)</a:t>
            </a:r>
          </a:p>
        </p:txBody>
      </p:sp>
    </p:spTree>
    <p:extLst>
      <p:ext uri="{BB962C8B-B14F-4D97-AF65-F5344CB8AC3E}">
        <p14:creationId xmlns:p14="http://schemas.microsoft.com/office/powerpoint/2010/main" val="158660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111C6FC-0410-4663-9292-E40ECEDBBF01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</a:t>
            </a:r>
          </a:p>
        </p:txBody>
      </p:sp>
      <p:sp>
        <p:nvSpPr>
          <p:cNvPr id="34" name="Left Brace 33">
            <a:extLst>
              <a:ext uri="{FF2B5EF4-FFF2-40B4-BE49-F238E27FC236}">
                <a16:creationId xmlns:a16="http://schemas.microsoft.com/office/drawing/2014/main" id="{F2CBCB03-588D-4336-A197-C2069CC67F64}"/>
              </a:ext>
            </a:extLst>
          </p:cNvPr>
          <p:cNvSpPr/>
          <p:nvPr/>
        </p:nvSpPr>
        <p:spPr>
          <a:xfrm rot="16200000">
            <a:off x="4422227" y="2776178"/>
            <a:ext cx="246994" cy="52551"/>
          </a:xfrm>
          <a:prstGeom prst="leftBrace">
            <a:avLst/>
          </a:prstGeom>
          <a:ln w="127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E2AC1D6-0E42-441B-8A4B-ED47D837BCA4}"/>
              </a:ext>
            </a:extLst>
          </p:cNvPr>
          <p:cNvCxnSpPr>
            <a:cxnSpLocks/>
            <a:stCxn id="34" idx="1"/>
          </p:cNvCxnSpPr>
          <p:nvPr/>
        </p:nvCxnSpPr>
        <p:spPr>
          <a:xfrm flipH="1">
            <a:off x="3657601" y="2925951"/>
            <a:ext cx="888124" cy="122182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6D19087-4DDC-4327-9D43-2FFBFC025584}"/>
              </a:ext>
            </a:extLst>
          </p:cNvPr>
          <p:cNvSpPr txBox="1"/>
          <p:nvPr/>
        </p:nvSpPr>
        <p:spPr>
          <a:xfrm>
            <a:off x="4996860" y="4147779"/>
            <a:ext cx="3651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4"/>
                </a:solidFill>
              </a:rPr>
              <a:t>(Position corresponding to each value)</a:t>
            </a:r>
          </a:p>
        </p:txBody>
      </p:sp>
    </p:spTree>
    <p:extLst>
      <p:ext uri="{BB962C8B-B14F-4D97-AF65-F5344CB8AC3E}">
        <p14:creationId xmlns:p14="http://schemas.microsoft.com/office/powerpoint/2010/main" val="19464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111C6FC-0410-4663-9292-E40ECEDBBF01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1 5 0 3</a:t>
            </a:r>
          </a:p>
        </p:txBody>
      </p:sp>
      <p:sp>
        <p:nvSpPr>
          <p:cNvPr id="34" name="Left Brace 33">
            <a:extLst>
              <a:ext uri="{FF2B5EF4-FFF2-40B4-BE49-F238E27FC236}">
                <a16:creationId xmlns:a16="http://schemas.microsoft.com/office/drawing/2014/main" id="{F2CBCB03-588D-4336-A197-C2069CC67F64}"/>
              </a:ext>
            </a:extLst>
          </p:cNvPr>
          <p:cNvSpPr/>
          <p:nvPr/>
        </p:nvSpPr>
        <p:spPr>
          <a:xfrm rot="16200000">
            <a:off x="4728091" y="2522868"/>
            <a:ext cx="246994" cy="559171"/>
          </a:xfrm>
          <a:prstGeom prst="leftBrace">
            <a:avLst/>
          </a:prstGeom>
          <a:ln w="127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E2AC1D6-0E42-441B-8A4B-ED47D837BCA4}"/>
              </a:ext>
            </a:extLst>
          </p:cNvPr>
          <p:cNvCxnSpPr>
            <a:cxnSpLocks/>
            <a:stCxn id="34" idx="1"/>
          </p:cNvCxnSpPr>
          <p:nvPr/>
        </p:nvCxnSpPr>
        <p:spPr>
          <a:xfrm flipH="1">
            <a:off x="3872847" y="2925951"/>
            <a:ext cx="978742" cy="122182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6D19087-4DDC-4327-9D43-2FFBFC025584}"/>
              </a:ext>
            </a:extLst>
          </p:cNvPr>
          <p:cNvSpPr txBox="1"/>
          <p:nvPr/>
        </p:nvSpPr>
        <p:spPr>
          <a:xfrm>
            <a:off x="4996860" y="4147779"/>
            <a:ext cx="3651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4"/>
                </a:solidFill>
              </a:rPr>
              <a:t>(Position corresponding to each value)</a:t>
            </a:r>
          </a:p>
        </p:txBody>
      </p:sp>
    </p:spTree>
    <p:extLst>
      <p:ext uri="{BB962C8B-B14F-4D97-AF65-F5344CB8AC3E}">
        <p14:creationId xmlns:p14="http://schemas.microsoft.com/office/powerpoint/2010/main" val="3058995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111C6FC-0410-4663-9292-E40ECEDBBF01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1 5 0 3 7 4 1 6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E892695-C881-43F9-B5A0-F1A627A537C7}"/>
              </a:ext>
            </a:extLst>
          </p:cNvPr>
          <p:cNvSpPr txBox="1"/>
          <p:nvPr/>
        </p:nvSpPr>
        <p:spPr>
          <a:xfrm>
            <a:off x="4996860" y="4147779"/>
            <a:ext cx="3651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4"/>
                </a:solidFill>
              </a:rPr>
              <a:t>(Position corresponding to each value)</a:t>
            </a:r>
          </a:p>
        </p:txBody>
      </p:sp>
    </p:spTree>
    <p:extLst>
      <p:ext uri="{BB962C8B-B14F-4D97-AF65-F5344CB8AC3E}">
        <p14:creationId xmlns:p14="http://schemas.microsoft.com/office/powerpoint/2010/main" val="962516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7B0F72-E049-4A3B-A270-861129A76AFD}"/>
              </a:ext>
            </a:extLst>
          </p:cNvPr>
          <p:cNvSpPr txBox="1"/>
          <p:nvPr/>
        </p:nvSpPr>
        <p:spPr>
          <a:xfrm>
            <a:off x="2323899" y="4696499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Offsets: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3EA80A-F852-44AF-910A-C7E810D87440}"/>
              </a:ext>
            </a:extLst>
          </p:cNvPr>
          <p:cNvSpPr/>
          <p:nvPr/>
        </p:nvSpPr>
        <p:spPr>
          <a:xfrm>
            <a:off x="3154511" y="4749786"/>
            <a:ext cx="1028732" cy="262758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F579E60-7ED6-416E-9866-B94AB99DFD16}"/>
              </a:ext>
            </a:extLst>
          </p:cNvPr>
          <p:cNvSpPr txBox="1"/>
          <p:nvPr/>
        </p:nvSpPr>
        <p:spPr>
          <a:xfrm>
            <a:off x="4960758" y="4696499"/>
            <a:ext cx="233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/>
                </a:solidFill>
              </a:rPr>
              <a:t>(Where each row starts)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047EDE5-37DF-4B9D-9A68-DC9474A0C7CF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1 5 0 3 7 4 1 6</a:t>
            </a:r>
          </a:p>
        </p:txBody>
      </p:sp>
    </p:spTree>
    <p:extLst>
      <p:ext uri="{BB962C8B-B14F-4D97-AF65-F5344CB8AC3E}">
        <p14:creationId xmlns:p14="http://schemas.microsoft.com/office/powerpoint/2010/main" val="101818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7B0F72-E049-4A3B-A270-861129A76AFD}"/>
              </a:ext>
            </a:extLst>
          </p:cNvPr>
          <p:cNvSpPr txBox="1"/>
          <p:nvPr/>
        </p:nvSpPr>
        <p:spPr>
          <a:xfrm>
            <a:off x="2323899" y="4696499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Offsets: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3EA80A-F852-44AF-910A-C7E810D87440}"/>
              </a:ext>
            </a:extLst>
          </p:cNvPr>
          <p:cNvSpPr/>
          <p:nvPr/>
        </p:nvSpPr>
        <p:spPr>
          <a:xfrm>
            <a:off x="3154511" y="4749786"/>
            <a:ext cx="1028732" cy="262758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F579E60-7ED6-416E-9866-B94AB99DFD16}"/>
              </a:ext>
            </a:extLst>
          </p:cNvPr>
          <p:cNvSpPr txBox="1"/>
          <p:nvPr/>
        </p:nvSpPr>
        <p:spPr>
          <a:xfrm>
            <a:off x="4960758" y="4696499"/>
            <a:ext cx="233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/>
                </a:solidFill>
              </a:rPr>
              <a:t>(Where each row starts)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78DCAB-6EC6-4186-9831-C7880DF3A95E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1 5 0 3 7 4 1 6</a:t>
            </a:r>
          </a:p>
        </p:txBody>
      </p:sp>
    </p:spTree>
    <p:extLst>
      <p:ext uri="{BB962C8B-B14F-4D97-AF65-F5344CB8AC3E}">
        <p14:creationId xmlns:p14="http://schemas.microsoft.com/office/powerpoint/2010/main" val="259037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F1365-BFAC-4674-8A32-655077235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03055-EF3D-4DAF-9FF2-D30B0BB4A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Learn to use Open MP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Sparse matrix-vector code</a:t>
            </a:r>
          </a:p>
          <a:p>
            <a:pPr lvl="1"/>
            <a:r>
              <a:rPr lang="en-US" dirty="0"/>
              <a:t>Understand “CSR” sparse matrix format</a:t>
            </a:r>
          </a:p>
          <a:p>
            <a:pPr lvl="1"/>
            <a:r>
              <a:rPr lang="en-US" dirty="0"/>
              <a:t>Simplest OpenMP features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Parallelize array sum via OpenMP reductions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Parallelize radix sort</a:t>
            </a:r>
          </a:p>
          <a:p>
            <a:pPr lvl="1"/>
            <a:r>
              <a:rPr lang="en-US" dirty="0"/>
              <a:t>More complex OpenMP example</a:t>
            </a:r>
          </a:p>
          <a:p>
            <a:endParaRPr lang="en-US" dirty="0"/>
          </a:p>
          <a:p>
            <a:r>
              <a:rPr lang="en-US" dirty="0"/>
              <a:t>Most of all,</a:t>
            </a:r>
          </a:p>
          <a:p>
            <a:pPr marL="0" indent="0" algn="ctr">
              <a:buNone/>
            </a:pPr>
            <a:r>
              <a:rPr lang="en-US" sz="4800" u="sng" dirty="0"/>
              <a:t>ANSWER YOUR QUESTIONS!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7DA419-3668-48B1-B3B3-9DB007DC5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1274899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19504AB1-452A-4D63-85D7-46FBDD2EFEE0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1 5 0 3 7 4 1 6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CMU 15-418/15-618, Spring 2019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7B0F72-E049-4A3B-A270-861129A76AFD}"/>
              </a:ext>
            </a:extLst>
          </p:cNvPr>
          <p:cNvSpPr txBox="1"/>
          <p:nvPr/>
        </p:nvSpPr>
        <p:spPr>
          <a:xfrm>
            <a:off x="2323899" y="4696499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Offsets: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3EA80A-F852-44AF-910A-C7E810D87440}"/>
              </a:ext>
            </a:extLst>
          </p:cNvPr>
          <p:cNvSpPr/>
          <p:nvPr/>
        </p:nvSpPr>
        <p:spPr>
          <a:xfrm>
            <a:off x="3154510" y="4749786"/>
            <a:ext cx="1101377" cy="262758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0 2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F579E60-7ED6-416E-9866-B94AB99DFD16}"/>
              </a:ext>
            </a:extLst>
          </p:cNvPr>
          <p:cNvSpPr txBox="1"/>
          <p:nvPr/>
        </p:nvSpPr>
        <p:spPr>
          <a:xfrm>
            <a:off x="4960758" y="4696499"/>
            <a:ext cx="233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/>
                </a:solidFill>
              </a:rPr>
              <a:t>(Where each row starts)</a:t>
            </a:r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7BDBCF44-1FAE-4B0E-B43F-9DBA0DCCF691}"/>
              </a:ext>
            </a:extLst>
          </p:cNvPr>
          <p:cNvSpPr/>
          <p:nvPr/>
        </p:nvSpPr>
        <p:spPr>
          <a:xfrm rot="16200000">
            <a:off x="3292363" y="3830574"/>
            <a:ext cx="246994" cy="493990"/>
          </a:xfrm>
          <a:prstGeom prst="leftBrac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8D7F03E-7258-4DD3-94BB-3DCBE2E4596E}"/>
              </a:ext>
            </a:extLst>
          </p:cNvPr>
          <p:cNvCxnSpPr>
            <a:cxnSpLocks/>
            <a:stCxn id="38" idx="1"/>
          </p:cNvCxnSpPr>
          <p:nvPr/>
        </p:nvCxnSpPr>
        <p:spPr>
          <a:xfrm>
            <a:off x="3415860" y="4201066"/>
            <a:ext cx="73574" cy="495433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88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7B0F72-E049-4A3B-A270-861129A76AFD}"/>
              </a:ext>
            </a:extLst>
          </p:cNvPr>
          <p:cNvSpPr txBox="1"/>
          <p:nvPr/>
        </p:nvSpPr>
        <p:spPr>
          <a:xfrm>
            <a:off x="2323899" y="4696499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Offsets: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94D0882-B058-4B62-A1F6-BBA2B9FD68BE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1 5 0 3 7 4 1 6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3EA80A-F852-44AF-910A-C7E810D87440}"/>
              </a:ext>
            </a:extLst>
          </p:cNvPr>
          <p:cNvSpPr/>
          <p:nvPr/>
        </p:nvSpPr>
        <p:spPr>
          <a:xfrm>
            <a:off x="3154510" y="4749786"/>
            <a:ext cx="1101377" cy="262758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0 2 5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F579E60-7ED6-416E-9866-B94AB99DFD16}"/>
              </a:ext>
            </a:extLst>
          </p:cNvPr>
          <p:cNvSpPr txBox="1"/>
          <p:nvPr/>
        </p:nvSpPr>
        <p:spPr>
          <a:xfrm>
            <a:off x="4960758" y="4696499"/>
            <a:ext cx="233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/>
                </a:solidFill>
              </a:rPr>
              <a:t>(Where each row starts)</a:t>
            </a:r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7BDBCF44-1FAE-4B0E-B43F-9DBA0DCCF691}"/>
              </a:ext>
            </a:extLst>
          </p:cNvPr>
          <p:cNvSpPr/>
          <p:nvPr/>
        </p:nvSpPr>
        <p:spPr>
          <a:xfrm rot="16200000">
            <a:off x="3568259" y="3554677"/>
            <a:ext cx="246994" cy="1045783"/>
          </a:xfrm>
          <a:prstGeom prst="leftBrac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8D7F03E-7258-4DD3-94BB-3DCBE2E4596E}"/>
              </a:ext>
            </a:extLst>
          </p:cNvPr>
          <p:cNvCxnSpPr>
            <a:cxnSpLocks/>
            <a:stCxn id="38" idx="1"/>
          </p:cNvCxnSpPr>
          <p:nvPr/>
        </p:nvCxnSpPr>
        <p:spPr>
          <a:xfrm>
            <a:off x="3691757" y="4201066"/>
            <a:ext cx="0" cy="495433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504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7B0F72-E049-4A3B-A270-861129A76AFD}"/>
              </a:ext>
            </a:extLst>
          </p:cNvPr>
          <p:cNvSpPr txBox="1"/>
          <p:nvPr/>
        </p:nvSpPr>
        <p:spPr>
          <a:xfrm>
            <a:off x="2323899" y="4696499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Offsets: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94D0882-B058-4B62-A1F6-BBA2B9FD68BE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1 5 0 3 7 4 1 6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3EA80A-F852-44AF-910A-C7E810D87440}"/>
              </a:ext>
            </a:extLst>
          </p:cNvPr>
          <p:cNvSpPr/>
          <p:nvPr/>
        </p:nvSpPr>
        <p:spPr>
          <a:xfrm>
            <a:off x="3154510" y="4749786"/>
            <a:ext cx="1101377" cy="262758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0 2 5 6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F579E60-7ED6-416E-9866-B94AB99DFD16}"/>
              </a:ext>
            </a:extLst>
          </p:cNvPr>
          <p:cNvSpPr txBox="1"/>
          <p:nvPr/>
        </p:nvSpPr>
        <p:spPr>
          <a:xfrm>
            <a:off x="4960758" y="4696499"/>
            <a:ext cx="233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/>
                </a:solidFill>
              </a:rPr>
              <a:t>(Where each row starts)</a:t>
            </a:r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7BDBCF44-1FAE-4B0E-B43F-9DBA0DCCF691}"/>
              </a:ext>
            </a:extLst>
          </p:cNvPr>
          <p:cNvSpPr/>
          <p:nvPr/>
        </p:nvSpPr>
        <p:spPr>
          <a:xfrm rot="16200000">
            <a:off x="3668110" y="3454827"/>
            <a:ext cx="246994" cy="1245483"/>
          </a:xfrm>
          <a:prstGeom prst="leftBrac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8D7F03E-7258-4DD3-94BB-3DCBE2E4596E}"/>
              </a:ext>
            </a:extLst>
          </p:cNvPr>
          <p:cNvCxnSpPr>
            <a:cxnSpLocks/>
            <a:stCxn id="38" idx="1"/>
          </p:cNvCxnSpPr>
          <p:nvPr/>
        </p:nvCxnSpPr>
        <p:spPr>
          <a:xfrm>
            <a:off x="3791608" y="4201066"/>
            <a:ext cx="81454" cy="495433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206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7B0F72-E049-4A3B-A270-861129A76AFD}"/>
              </a:ext>
            </a:extLst>
          </p:cNvPr>
          <p:cNvSpPr txBox="1"/>
          <p:nvPr/>
        </p:nvSpPr>
        <p:spPr>
          <a:xfrm>
            <a:off x="2323899" y="4696499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Offsets: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94D0882-B058-4B62-A1F6-BBA2B9FD68BE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1 5 0 3 7 4 1 6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3EA80A-F852-44AF-910A-C7E810D87440}"/>
              </a:ext>
            </a:extLst>
          </p:cNvPr>
          <p:cNvSpPr/>
          <p:nvPr/>
        </p:nvSpPr>
        <p:spPr>
          <a:xfrm>
            <a:off x="3154511" y="4749786"/>
            <a:ext cx="1101378" cy="262758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0 2 5 6 8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F579E60-7ED6-416E-9866-B94AB99DFD16}"/>
              </a:ext>
            </a:extLst>
          </p:cNvPr>
          <p:cNvSpPr txBox="1"/>
          <p:nvPr/>
        </p:nvSpPr>
        <p:spPr>
          <a:xfrm>
            <a:off x="4960758" y="4696499"/>
            <a:ext cx="233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/>
                </a:solidFill>
              </a:rPr>
              <a:t>(Where each row starts)</a:t>
            </a:r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7BDBCF44-1FAE-4B0E-B43F-9DBA0DCCF691}"/>
              </a:ext>
            </a:extLst>
          </p:cNvPr>
          <p:cNvSpPr/>
          <p:nvPr/>
        </p:nvSpPr>
        <p:spPr>
          <a:xfrm rot="16200000">
            <a:off x="3891453" y="3231484"/>
            <a:ext cx="246994" cy="1692169"/>
          </a:xfrm>
          <a:prstGeom prst="leftBrac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8D7F03E-7258-4DD3-94BB-3DCBE2E4596E}"/>
              </a:ext>
            </a:extLst>
          </p:cNvPr>
          <p:cNvCxnSpPr>
            <a:cxnSpLocks/>
            <a:stCxn id="38" idx="1"/>
          </p:cNvCxnSpPr>
          <p:nvPr/>
        </p:nvCxnSpPr>
        <p:spPr>
          <a:xfrm>
            <a:off x="4014951" y="4201066"/>
            <a:ext cx="25693" cy="495433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62081C9-D382-4582-B2A4-274AC89E08A8}"/>
                  </a:ext>
                </a:extLst>
              </p:cNvPr>
              <p:cNvSpPr txBox="1"/>
              <p:nvPr/>
            </p:nvSpPr>
            <p:spPr>
              <a:xfrm rot="1577521">
                <a:off x="3890204" y="5704897"/>
                <a:ext cx="37155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US" i="1" dirty="0">
                    <a:solidFill>
                      <a:schemeClr val="accent6"/>
                    </a:solidFill>
                  </a:rPr>
                  <a:t> Dummy row…explained momentarily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62081C9-D382-4582-B2A4-274AC89E08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577521">
                <a:off x="3890204" y="5704897"/>
                <a:ext cx="3715504" cy="369332"/>
              </a:xfrm>
              <a:prstGeom prst="rect">
                <a:avLst/>
              </a:prstGeom>
              <a:blipFill>
                <a:blip r:embed="rId2"/>
                <a:stretch>
                  <a:fillRect r="-1045" b="-4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571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C153-1E4F-493C-9D0C-D2DE9382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sparse-row (CSR) matrix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A8CB-547C-4B1A-9583-F14BF53B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Dense matrix:</a:t>
            </a:r>
          </a:p>
          <a:p>
            <a:endParaRPr lang="en-US" dirty="0"/>
          </a:p>
          <a:p>
            <a:r>
              <a:rPr lang="en-US" dirty="0"/>
              <a:t>CSR matrix: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B8F66-190C-4FE4-8BC9-49A97C05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B42191-9451-4F1D-81E7-2C77605298E6}"/>
              </a:ext>
            </a:extLst>
          </p:cNvPr>
          <p:cNvGrpSpPr/>
          <p:nvPr/>
        </p:nvGrpSpPr>
        <p:grpSpPr>
          <a:xfrm>
            <a:off x="3168869" y="2307021"/>
            <a:ext cx="5612524" cy="262758"/>
            <a:chOff x="3168869" y="2307021"/>
            <a:chExt cx="5612524" cy="26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187E75-8324-4136-B87F-F3D6D69E7408}"/>
                </a:ext>
              </a:extLst>
            </p:cNvPr>
            <p:cNvSpPr/>
            <p:nvPr/>
          </p:nvSpPr>
          <p:spPr>
            <a:xfrm>
              <a:off x="3168869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FE4A5-CA9E-4158-93EA-8DB04E3C4727}"/>
                </a:ext>
              </a:extLst>
            </p:cNvPr>
            <p:cNvSpPr/>
            <p:nvPr/>
          </p:nvSpPr>
          <p:spPr>
            <a:xfrm>
              <a:off x="4572000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F417D1-8680-41BA-9614-580806A5E3DD}"/>
                </a:ext>
              </a:extLst>
            </p:cNvPr>
            <p:cNvSpPr/>
            <p:nvPr/>
          </p:nvSpPr>
          <p:spPr>
            <a:xfrm>
              <a:off x="5975131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A3E64B-A4BF-47A6-B97D-CA0120007457}"/>
                </a:ext>
              </a:extLst>
            </p:cNvPr>
            <p:cNvSpPr/>
            <p:nvPr/>
          </p:nvSpPr>
          <p:spPr>
            <a:xfrm>
              <a:off x="7378262" y="2307021"/>
              <a:ext cx="1403131" cy="262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Left Brace 8">
            <a:extLst>
              <a:ext uri="{FF2B5EF4-FFF2-40B4-BE49-F238E27FC236}">
                <a16:creationId xmlns:a16="http://schemas.microsoft.com/office/drawing/2014/main" id="{0B150D76-9736-4D71-96A8-A1BABB96789B}"/>
              </a:ext>
            </a:extLst>
          </p:cNvPr>
          <p:cNvSpPr/>
          <p:nvPr/>
        </p:nvSpPr>
        <p:spPr>
          <a:xfrm rot="5400000">
            <a:off x="3746937" y="1425191"/>
            <a:ext cx="246994" cy="14031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A9417-DB0F-4808-86A1-9CF57E4AB786}"/>
              </a:ext>
            </a:extLst>
          </p:cNvPr>
          <p:cNvSpPr txBox="1"/>
          <p:nvPr/>
        </p:nvSpPr>
        <p:spPr>
          <a:xfrm>
            <a:off x="3592601" y="1690689"/>
            <a:ext cx="55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947F74-D39C-4976-899F-E521EF1A4B4A}"/>
              </a:ext>
            </a:extLst>
          </p:cNvPr>
          <p:cNvSpPr/>
          <p:nvPr/>
        </p:nvSpPr>
        <p:spPr>
          <a:xfrm>
            <a:off x="3377357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107E3-01E0-4DDE-889A-4FD2F7A7D9C9}"/>
              </a:ext>
            </a:extLst>
          </p:cNvPr>
          <p:cNvSpPr/>
          <p:nvPr/>
        </p:nvSpPr>
        <p:spPr>
          <a:xfrm>
            <a:off x="4040644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61148-02C4-43E1-BAD9-F718D0A72E50}"/>
              </a:ext>
            </a:extLst>
          </p:cNvPr>
          <p:cNvSpPr/>
          <p:nvPr/>
        </p:nvSpPr>
        <p:spPr>
          <a:xfrm>
            <a:off x="4580777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EDAAD9-29FB-4117-8438-E337D42211EB}"/>
              </a:ext>
            </a:extLst>
          </p:cNvPr>
          <p:cNvSpPr/>
          <p:nvPr/>
        </p:nvSpPr>
        <p:spPr>
          <a:xfrm>
            <a:off x="5131170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0E7C5-6A3B-408B-90BF-48B102C1EB07}"/>
              </a:ext>
            </a:extLst>
          </p:cNvPr>
          <p:cNvSpPr/>
          <p:nvPr/>
        </p:nvSpPr>
        <p:spPr>
          <a:xfrm>
            <a:off x="5755498" y="2314384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D6F5-F4F9-41AB-A120-21073BFA663D}"/>
              </a:ext>
            </a:extLst>
          </p:cNvPr>
          <p:cNvSpPr/>
          <p:nvPr/>
        </p:nvSpPr>
        <p:spPr>
          <a:xfrm>
            <a:off x="6550004" y="2315450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E31A92-7ADA-4D79-8C39-9D8B176A0076}"/>
              </a:ext>
            </a:extLst>
          </p:cNvPr>
          <p:cNvSpPr/>
          <p:nvPr/>
        </p:nvSpPr>
        <p:spPr>
          <a:xfrm>
            <a:off x="7640729" y="2321746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BC0D91-AAD5-4406-BE0F-226448A18DAF}"/>
              </a:ext>
            </a:extLst>
          </p:cNvPr>
          <p:cNvSpPr/>
          <p:nvPr/>
        </p:nvSpPr>
        <p:spPr>
          <a:xfrm>
            <a:off x="8397026" y="2307021"/>
            <a:ext cx="215244" cy="2627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5F442F-28B5-4BF7-BBFD-48A675354F59}"/>
              </a:ext>
            </a:extLst>
          </p:cNvPr>
          <p:cNvSpPr/>
          <p:nvPr/>
        </p:nvSpPr>
        <p:spPr>
          <a:xfrm>
            <a:off x="3168866" y="3652346"/>
            <a:ext cx="1692167" cy="26275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6 2 4 1 2 9 3 1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19F8B6-4A86-4265-AE97-5EF87DBF27E4}"/>
              </a:ext>
            </a:extLst>
          </p:cNvPr>
          <p:cNvSpPr txBox="1"/>
          <p:nvPr/>
        </p:nvSpPr>
        <p:spPr>
          <a:xfrm>
            <a:off x="2323899" y="3599059"/>
            <a:ext cx="83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Values: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06F3A3-755F-4EAB-892F-66011B8A584A}"/>
              </a:ext>
            </a:extLst>
          </p:cNvPr>
          <p:cNvSpPr txBox="1"/>
          <p:nvPr/>
        </p:nvSpPr>
        <p:spPr>
          <a:xfrm>
            <a:off x="2323899" y="41477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Indices: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7B0F72-E049-4A3B-A270-861129A76AFD}"/>
              </a:ext>
            </a:extLst>
          </p:cNvPr>
          <p:cNvSpPr txBox="1"/>
          <p:nvPr/>
        </p:nvSpPr>
        <p:spPr>
          <a:xfrm>
            <a:off x="2323899" y="4696499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Offsets: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94D0882-B058-4B62-A1F6-BBA2B9FD68BE}"/>
              </a:ext>
            </a:extLst>
          </p:cNvPr>
          <p:cNvSpPr/>
          <p:nvPr/>
        </p:nvSpPr>
        <p:spPr>
          <a:xfrm>
            <a:off x="3154511" y="4201066"/>
            <a:ext cx="1692167" cy="262758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1 5 0 3 7 4 1 6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3EA80A-F852-44AF-910A-C7E810D87440}"/>
              </a:ext>
            </a:extLst>
          </p:cNvPr>
          <p:cNvSpPr/>
          <p:nvPr/>
        </p:nvSpPr>
        <p:spPr>
          <a:xfrm>
            <a:off x="3154511" y="4749786"/>
            <a:ext cx="1101378" cy="262758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0 2 5 6 8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F579E60-7ED6-416E-9866-B94AB99DFD16}"/>
              </a:ext>
            </a:extLst>
          </p:cNvPr>
          <p:cNvSpPr txBox="1"/>
          <p:nvPr/>
        </p:nvSpPr>
        <p:spPr>
          <a:xfrm>
            <a:off x="4960758" y="4696499"/>
            <a:ext cx="233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/>
                </a:solidFill>
              </a:rPr>
              <a:t>(Where each row starts)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1564E53-E454-4871-A305-6608C6EAF7D1}"/>
              </a:ext>
            </a:extLst>
          </p:cNvPr>
          <p:cNvSpPr txBox="1"/>
          <p:nvPr/>
        </p:nvSpPr>
        <p:spPr>
          <a:xfrm>
            <a:off x="4996860" y="4147779"/>
            <a:ext cx="3651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4"/>
                </a:solidFill>
              </a:rPr>
              <a:t>(Position corresponding to each value)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C9472C-E998-465D-82F3-2F9B8A3A005D}"/>
              </a:ext>
            </a:extLst>
          </p:cNvPr>
          <p:cNvSpPr txBox="1"/>
          <p:nvPr/>
        </p:nvSpPr>
        <p:spPr>
          <a:xfrm>
            <a:off x="4996860" y="3599059"/>
            <a:ext cx="377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1"/>
                </a:solidFill>
              </a:rPr>
              <a:t>(Compact non-zeroes into dense format)</a:t>
            </a:r>
          </a:p>
        </p:txBody>
      </p:sp>
    </p:spTree>
    <p:extLst>
      <p:ext uri="{BB962C8B-B14F-4D97-AF65-F5344CB8AC3E}">
        <p14:creationId xmlns:p14="http://schemas.microsoft.com/office/powerpoint/2010/main" val="2005051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matrix-vector multiplication (</a:t>
            </a:r>
            <a:r>
              <a:rPr lang="en-US" dirty="0" err="1"/>
              <a:t>spmv</a:t>
            </a:r>
            <a:r>
              <a:rPr lang="en-US" dirty="0"/>
              <a:t>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float </a:t>
            </a:r>
            <a:r>
              <a:rPr lang="en-US" sz="1200" dirty="0" err="1">
                <a:latin typeface="Lucida Sans Typewriter" panose="020B0509030504030204" pitchFamily="49" charset="0"/>
              </a:rPr>
              <a:t>rvp_csr_seq</a:t>
            </a:r>
            <a:r>
              <a:rPr lang="en-US" sz="1200" dirty="0">
                <a:latin typeface="Lucida Sans Typewriter" panose="020B0509030504030204" pitchFamily="49" charset="0"/>
              </a:rPr>
              <a:t>(</a:t>
            </a:r>
            <a:r>
              <a:rPr lang="en-US" sz="1200" dirty="0" err="1">
                <a:latin typeface="Lucida Sans Typewriter" panose="020B0509030504030204" pitchFamily="49" charset="0"/>
              </a:rPr>
              <a:t>csr_t</a:t>
            </a:r>
            <a:r>
              <a:rPr lang="en-US" sz="1200" dirty="0">
                <a:latin typeface="Lucida Sans Typewriter" panose="020B0509030504030204" pitchFamily="49" charset="0"/>
              </a:rPr>
              <a:t> *m, </a:t>
            </a:r>
            <a:r>
              <a:rPr lang="en-US" sz="1200" dirty="0" err="1">
                <a:latin typeface="Lucida Sans Typewriter" panose="020B0509030504030204" pitchFamily="49" charset="0"/>
              </a:rPr>
              <a:t>vec_t</a:t>
            </a:r>
            <a:r>
              <a:rPr lang="en-US" sz="1200" dirty="0">
                <a:latin typeface="Lucida Sans Typewriter" panose="020B0509030504030204" pitchFamily="49" charset="0"/>
              </a:rPr>
              <a:t> *x, </a:t>
            </a:r>
            <a:r>
              <a:rPr lang="en-US" sz="1200" dirty="0" err="1">
                <a:latin typeface="Lucida Sans Typewriter" panose="020B0509030504030204" pitchFamily="49" charset="0"/>
              </a:rPr>
              <a:t>index_t</a:t>
            </a:r>
            <a:r>
              <a:rPr lang="en-US" sz="1200" dirty="0">
                <a:latin typeface="Lucida Sans Typewriter" panose="020B0509030504030204" pitchFamily="49" charset="0"/>
              </a:rPr>
              <a:t> r) {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</a:t>
            </a:r>
            <a:r>
              <a:rPr lang="en-US" sz="1200" dirty="0" err="1">
                <a:latin typeface="Lucida Sans Typewriter" panose="020B0509030504030204" pitchFamily="49" charset="0"/>
              </a:rPr>
              <a:t>index_t</a:t>
            </a:r>
            <a:r>
              <a:rPr lang="en-US" sz="1200" dirty="0">
                <a:latin typeface="Lucida Sans Typewriter" panose="020B0509030504030204" pitchFamily="49" charset="0"/>
              </a:rPr>
              <a:t> </a:t>
            </a:r>
            <a:r>
              <a:rPr lang="en-US" sz="1200" dirty="0" err="1">
                <a:latin typeface="Lucida Sans Typewriter" panose="020B0509030504030204" pitchFamily="49" charset="0"/>
              </a:rPr>
              <a:t>idxmin</a:t>
            </a:r>
            <a:r>
              <a:rPr lang="en-US" sz="1200" dirty="0">
                <a:latin typeface="Lucida Sans Typewriter" panose="020B0509030504030204" pitchFamily="49" charset="0"/>
              </a:rPr>
              <a:t> = m-&gt;</a:t>
            </a:r>
            <a:r>
              <a:rPr lang="en-US" sz="1200" dirty="0" err="1">
                <a:latin typeface="Lucida Sans Typewriter" panose="020B0509030504030204" pitchFamily="49" charset="0"/>
              </a:rPr>
              <a:t>rowstart</a:t>
            </a:r>
            <a:r>
              <a:rPr lang="en-US" sz="1200" dirty="0">
                <a:latin typeface="Lucida Sans Typewriter" panose="020B0509030504030204" pitchFamily="49" charset="0"/>
              </a:rPr>
              <a:t>[r];	</a:t>
            </a:r>
            <a:r>
              <a:rPr lang="en-US" sz="1200" dirty="0">
                <a:solidFill>
                  <a:srgbClr val="00B050"/>
                </a:solidFill>
                <a:latin typeface="Lucida Sans Typewriter" panose="020B0509030504030204" pitchFamily="49" charset="0"/>
              </a:rPr>
              <a:t>/* 1. get indices from offsets */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</a:t>
            </a:r>
            <a:r>
              <a:rPr lang="en-US" sz="1200" dirty="0" err="1">
                <a:latin typeface="Lucida Sans Typewriter" panose="020B0509030504030204" pitchFamily="49" charset="0"/>
              </a:rPr>
              <a:t>index_t</a:t>
            </a:r>
            <a:r>
              <a:rPr lang="en-US" sz="1200" dirty="0">
                <a:latin typeface="Lucida Sans Typewriter" panose="020B0509030504030204" pitchFamily="49" charset="0"/>
              </a:rPr>
              <a:t> </a:t>
            </a:r>
            <a:r>
              <a:rPr lang="en-US" sz="1200" dirty="0" err="1">
                <a:latin typeface="Lucida Sans Typewriter" panose="020B0509030504030204" pitchFamily="49" charset="0"/>
              </a:rPr>
              <a:t>idxmax</a:t>
            </a:r>
            <a:r>
              <a:rPr lang="en-US" sz="1200" dirty="0">
                <a:latin typeface="Lucida Sans Typewriter" panose="020B0509030504030204" pitchFamily="49" charset="0"/>
              </a:rPr>
              <a:t> = m-&gt;</a:t>
            </a:r>
            <a:r>
              <a:rPr lang="en-US" sz="1200" dirty="0" err="1">
                <a:latin typeface="Lucida Sans Typewriter" panose="020B0509030504030204" pitchFamily="49" charset="0"/>
              </a:rPr>
              <a:t>rowstart</a:t>
            </a:r>
            <a:r>
              <a:rPr lang="en-US" sz="1200" dirty="0">
                <a:latin typeface="Lucida Sans Typewriter" panose="020B0509030504030204" pitchFamily="49" charset="0"/>
              </a:rPr>
              <a:t>[r+1];</a:t>
            </a:r>
            <a:br>
              <a:rPr lang="en-US" sz="1200" dirty="0">
                <a:latin typeface="Lucida Sans Typewriter" panose="020B0509030504030204" pitchFamily="49" charset="0"/>
              </a:rPr>
            </a:b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float </a:t>
            </a:r>
            <a:r>
              <a:rPr lang="en-US" sz="1200" dirty="0" err="1">
                <a:latin typeface="Lucida Sans Typewriter" panose="020B0509030504030204" pitchFamily="49" charset="0"/>
              </a:rPr>
              <a:t>val</a:t>
            </a:r>
            <a:r>
              <a:rPr lang="en-US" sz="1200" dirty="0">
                <a:latin typeface="Lucida Sans Typewriter" panose="020B0509030504030204" pitchFamily="49" charset="0"/>
              </a:rPr>
              <a:t> = 0.0;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for (</a:t>
            </a:r>
            <a:r>
              <a:rPr lang="en-US" sz="1200" dirty="0" err="1">
                <a:latin typeface="Lucida Sans Typewriter" panose="020B0509030504030204" pitchFamily="49" charset="0"/>
              </a:rPr>
              <a:t>index_t</a:t>
            </a:r>
            <a:r>
              <a:rPr lang="en-US" sz="1200" dirty="0">
                <a:latin typeface="Lucida Sans Typewriter" panose="020B0509030504030204" pitchFamily="49" charset="0"/>
              </a:rPr>
              <a:t> </a:t>
            </a:r>
            <a:r>
              <a:rPr lang="en-US" sz="1200" dirty="0" err="1">
                <a:latin typeface="Lucida Sans Typewriter" panose="020B0509030504030204" pitchFamily="49" charset="0"/>
              </a:rPr>
              <a:t>idx</a:t>
            </a:r>
            <a:r>
              <a:rPr lang="en-US" sz="1200" dirty="0">
                <a:latin typeface="Lucida Sans Typewriter" panose="020B0509030504030204" pitchFamily="49" charset="0"/>
              </a:rPr>
              <a:t> = </a:t>
            </a:r>
            <a:r>
              <a:rPr lang="en-US" sz="1200" dirty="0" err="1">
                <a:latin typeface="Lucida Sans Typewriter" panose="020B0509030504030204" pitchFamily="49" charset="0"/>
              </a:rPr>
              <a:t>idxmin</a:t>
            </a:r>
            <a:r>
              <a:rPr lang="en-US" sz="1200" dirty="0">
                <a:latin typeface="Lucida Sans Typewriter" panose="020B0509030504030204" pitchFamily="49" charset="0"/>
              </a:rPr>
              <a:t>; </a:t>
            </a:r>
            <a:r>
              <a:rPr lang="en-US" sz="1200" dirty="0" err="1">
                <a:latin typeface="Lucida Sans Typewriter" panose="020B0509030504030204" pitchFamily="49" charset="0"/>
              </a:rPr>
              <a:t>idx</a:t>
            </a:r>
            <a:r>
              <a:rPr lang="en-US" sz="1200" dirty="0">
                <a:latin typeface="Lucida Sans Typewriter" panose="020B0509030504030204" pitchFamily="49" charset="0"/>
              </a:rPr>
              <a:t> &lt; </a:t>
            </a:r>
            <a:r>
              <a:rPr lang="en-US" sz="1200" dirty="0" err="1">
                <a:latin typeface="Lucida Sans Typewriter" panose="020B0509030504030204" pitchFamily="49" charset="0"/>
              </a:rPr>
              <a:t>idxmax</a:t>
            </a:r>
            <a:r>
              <a:rPr lang="en-US" sz="1200" dirty="0">
                <a:latin typeface="Lucida Sans Typewriter" panose="020B0509030504030204" pitchFamily="49" charset="0"/>
              </a:rPr>
              <a:t>; </a:t>
            </a:r>
            <a:r>
              <a:rPr lang="en-US" sz="1200" dirty="0" err="1">
                <a:latin typeface="Lucida Sans Typewriter" panose="020B0509030504030204" pitchFamily="49" charset="0"/>
              </a:rPr>
              <a:t>idx</a:t>
            </a:r>
            <a:r>
              <a:rPr lang="en-US" sz="1200" dirty="0">
                <a:latin typeface="Lucida Sans Typewriter" panose="020B0509030504030204" pitchFamily="49" charset="0"/>
              </a:rPr>
              <a:t>++) {  </a:t>
            </a:r>
            <a:r>
              <a:rPr lang="en-US" sz="1200" dirty="0">
                <a:solidFill>
                  <a:srgbClr val="00B050"/>
                </a:solidFill>
                <a:latin typeface="Lucida Sans Typewriter" panose="020B0509030504030204" pitchFamily="49" charset="0"/>
              </a:rPr>
              <a:t>/* 2. iterate over row */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    </a:t>
            </a:r>
            <a:r>
              <a:rPr lang="en-US" sz="1200" dirty="0" err="1">
                <a:latin typeface="Lucida Sans Typewriter" panose="020B0509030504030204" pitchFamily="49" charset="0"/>
              </a:rPr>
              <a:t>index_t</a:t>
            </a:r>
            <a:r>
              <a:rPr lang="en-US" sz="1200" dirty="0">
                <a:latin typeface="Lucida Sans Typewriter" panose="020B0509030504030204" pitchFamily="49" charset="0"/>
              </a:rPr>
              <a:t> c = m-&gt;</a:t>
            </a:r>
            <a:r>
              <a:rPr lang="en-US" sz="1200" dirty="0" err="1">
                <a:latin typeface="Lucida Sans Typewriter" panose="020B0509030504030204" pitchFamily="49" charset="0"/>
              </a:rPr>
              <a:t>cindex</a:t>
            </a:r>
            <a:r>
              <a:rPr lang="en-US" sz="1200" dirty="0">
                <a:latin typeface="Lucida Sans Typewriter" panose="020B0509030504030204" pitchFamily="49" charset="0"/>
              </a:rPr>
              <a:t>[</a:t>
            </a:r>
            <a:r>
              <a:rPr lang="en-US" sz="1200" dirty="0" err="1">
                <a:latin typeface="Lucida Sans Typewriter" panose="020B0509030504030204" pitchFamily="49" charset="0"/>
              </a:rPr>
              <a:t>idx</a:t>
            </a:r>
            <a:r>
              <a:rPr lang="en-US" sz="1200" dirty="0">
                <a:latin typeface="Lucida Sans Typewriter" panose="020B0509030504030204" pitchFamily="49" charset="0"/>
              </a:rPr>
              <a:t>];	</a:t>
            </a:r>
            <a:r>
              <a:rPr lang="en-US" sz="1200" dirty="0">
                <a:solidFill>
                  <a:srgbClr val="00B050"/>
                </a:solidFill>
                <a:latin typeface="Lucida Sans Typewriter" panose="020B0509030504030204" pitchFamily="49" charset="0"/>
              </a:rPr>
              <a:t>/* 3. find corresponding index in vector */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    </a:t>
            </a:r>
            <a:r>
              <a:rPr lang="en-US" sz="1200" dirty="0" err="1">
                <a:latin typeface="Lucida Sans Typewriter" panose="020B0509030504030204" pitchFamily="49" charset="0"/>
              </a:rPr>
              <a:t>data_t</a:t>
            </a:r>
            <a:r>
              <a:rPr lang="en-US" sz="1200" dirty="0">
                <a:latin typeface="Lucida Sans Typewriter" panose="020B0509030504030204" pitchFamily="49" charset="0"/>
              </a:rPr>
              <a:t> </a:t>
            </a:r>
            <a:r>
              <a:rPr lang="en-US" sz="1200" dirty="0" err="1">
                <a:latin typeface="Lucida Sans Typewriter" panose="020B0509030504030204" pitchFamily="49" charset="0"/>
              </a:rPr>
              <a:t>mval</a:t>
            </a:r>
            <a:r>
              <a:rPr lang="en-US" sz="1200" dirty="0">
                <a:latin typeface="Lucida Sans Typewriter" panose="020B0509030504030204" pitchFamily="49" charset="0"/>
              </a:rPr>
              <a:t> = m-&gt;value[</a:t>
            </a:r>
            <a:r>
              <a:rPr lang="en-US" sz="1200" dirty="0" err="1">
                <a:latin typeface="Lucida Sans Typewriter" panose="020B0509030504030204" pitchFamily="49" charset="0"/>
              </a:rPr>
              <a:t>idx</a:t>
            </a:r>
            <a:r>
              <a:rPr lang="en-US" sz="1200" dirty="0">
                <a:latin typeface="Lucida Sans Typewriter" panose="020B0509030504030204" pitchFamily="49" charset="0"/>
              </a:rPr>
              <a:t>];	</a:t>
            </a:r>
            <a:r>
              <a:rPr lang="en-US" sz="1200" dirty="0">
                <a:solidFill>
                  <a:srgbClr val="00B050"/>
                </a:solidFill>
                <a:latin typeface="Lucida Sans Typewriter" panose="020B0509030504030204" pitchFamily="49" charset="0"/>
              </a:rPr>
              <a:t>/* read matrix (using </a:t>
            </a:r>
            <a:r>
              <a:rPr lang="en-US" sz="1200" dirty="0" err="1">
                <a:solidFill>
                  <a:srgbClr val="00B050"/>
                </a:solidFill>
                <a:latin typeface="Lucida Sans Typewriter" panose="020B0509030504030204" pitchFamily="49" charset="0"/>
              </a:rPr>
              <a:t>idx</a:t>
            </a:r>
            <a:r>
              <a:rPr lang="en-US" sz="1200" dirty="0">
                <a:solidFill>
                  <a:srgbClr val="00B050"/>
                </a:solidFill>
                <a:latin typeface="Lucida Sans Typewriter" panose="020B0509030504030204" pitchFamily="49" charset="0"/>
              </a:rPr>
              <a:t>) */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    </a:t>
            </a:r>
            <a:r>
              <a:rPr lang="en-US" sz="1200" dirty="0" err="1">
                <a:latin typeface="Lucida Sans Typewriter" panose="020B0509030504030204" pitchFamily="49" charset="0"/>
              </a:rPr>
              <a:t>data_t</a:t>
            </a:r>
            <a:r>
              <a:rPr lang="en-US" sz="1200" dirty="0">
                <a:latin typeface="Lucida Sans Typewriter" panose="020B0509030504030204" pitchFamily="49" charset="0"/>
              </a:rPr>
              <a:t> </a:t>
            </a:r>
            <a:r>
              <a:rPr lang="en-US" sz="1200" dirty="0" err="1">
                <a:latin typeface="Lucida Sans Typewriter" panose="020B0509030504030204" pitchFamily="49" charset="0"/>
              </a:rPr>
              <a:t>xval</a:t>
            </a:r>
            <a:r>
              <a:rPr lang="en-US" sz="1200" dirty="0">
                <a:latin typeface="Lucida Sans Typewriter" panose="020B0509030504030204" pitchFamily="49" charset="0"/>
              </a:rPr>
              <a:t> = x-&gt;value[c];	</a:t>
            </a:r>
            <a:r>
              <a:rPr lang="en-US" sz="1200" dirty="0">
                <a:solidFill>
                  <a:srgbClr val="00B050"/>
                </a:solidFill>
                <a:latin typeface="Lucida Sans Typewriter" panose="020B0509030504030204" pitchFamily="49" charset="0"/>
              </a:rPr>
              <a:t>/* read vector (using c) */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    </a:t>
            </a:r>
            <a:r>
              <a:rPr lang="en-US" sz="1200" dirty="0" err="1">
                <a:latin typeface="Lucida Sans Typewriter" panose="020B0509030504030204" pitchFamily="49" charset="0"/>
              </a:rPr>
              <a:t>val</a:t>
            </a:r>
            <a:r>
              <a:rPr lang="en-US" sz="1200" dirty="0">
                <a:latin typeface="Lucida Sans Typewriter" panose="020B0509030504030204" pitchFamily="49" charset="0"/>
              </a:rPr>
              <a:t> += </a:t>
            </a:r>
            <a:r>
              <a:rPr lang="en-US" sz="1200" dirty="0" err="1">
                <a:latin typeface="Lucida Sans Typewriter" panose="020B0509030504030204" pitchFamily="49" charset="0"/>
              </a:rPr>
              <a:t>mval</a:t>
            </a:r>
            <a:r>
              <a:rPr lang="en-US" sz="1200" dirty="0">
                <a:latin typeface="Lucida Sans Typewriter" panose="020B0509030504030204" pitchFamily="49" charset="0"/>
              </a:rPr>
              <a:t> * </a:t>
            </a:r>
            <a:r>
              <a:rPr lang="en-US" sz="1200" dirty="0" err="1">
                <a:latin typeface="Lucida Sans Typewriter" panose="020B0509030504030204" pitchFamily="49" charset="0"/>
              </a:rPr>
              <a:t>xval</a:t>
            </a:r>
            <a:r>
              <a:rPr lang="en-US" sz="1200" dirty="0">
                <a:latin typeface="Lucida Sans Typewriter" panose="020B0509030504030204" pitchFamily="49" charset="0"/>
              </a:rPr>
              <a:t>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}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return </a:t>
            </a:r>
            <a:r>
              <a:rPr lang="en-US" sz="1200" dirty="0" err="1">
                <a:latin typeface="Lucida Sans Typewriter" panose="020B0509030504030204" pitchFamily="49" charset="0"/>
              </a:rPr>
              <a:t>val</a:t>
            </a:r>
            <a:r>
              <a:rPr lang="en-US" sz="1200" dirty="0">
                <a:latin typeface="Lucida Sans Typewriter" panose="020B0509030504030204" pitchFamily="49" charset="0"/>
              </a:rPr>
              <a:t>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}</a:t>
            </a:r>
          </a:p>
          <a:p>
            <a:pPr marL="0" indent="0">
              <a:buNone/>
            </a:pPr>
            <a:br>
              <a:rPr lang="en-US" sz="1200" dirty="0">
                <a:solidFill>
                  <a:srgbClr val="00B050"/>
                </a:solidFill>
                <a:latin typeface="Lucida Sans Typewriter" panose="020B0509030504030204" pitchFamily="49" charset="0"/>
              </a:rPr>
            </a:br>
            <a:r>
              <a:rPr lang="en-US" sz="1200" dirty="0">
                <a:solidFill>
                  <a:srgbClr val="00B050"/>
                </a:solidFill>
                <a:latin typeface="Lucida Sans Typewriter" panose="020B0509030504030204" pitchFamily="49" charset="0"/>
              </a:rPr>
              <a:t>/* the outer loop (across rows) doesn’t change */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void </a:t>
            </a:r>
            <a:r>
              <a:rPr lang="en-US" sz="1200" dirty="0" err="1">
                <a:latin typeface="Lucida Sans Typewriter" panose="020B0509030504030204" pitchFamily="49" charset="0"/>
              </a:rPr>
              <a:t>mvp_csr_seq</a:t>
            </a:r>
            <a:r>
              <a:rPr lang="en-US" sz="1200" dirty="0">
                <a:latin typeface="Lucida Sans Typewriter" panose="020B0509030504030204" pitchFamily="49" charset="0"/>
              </a:rPr>
              <a:t>(</a:t>
            </a:r>
            <a:r>
              <a:rPr lang="en-US" sz="1200" dirty="0" err="1">
                <a:latin typeface="Lucida Sans Typewriter" panose="020B0509030504030204" pitchFamily="49" charset="0"/>
              </a:rPr>
              <a:t>csr_t</a:t>
            </a:r>
            <a:r>
              <a:rPr lang="en-US" sz="1200" dirty="0">
                <a:latin typeface="Lucida Sans Typewriter" panose="020B0509030504030204" pitchFamily="49" charset="0"/>
              </a:rPr>
              <a:t> *m, </a:t>
            </a:r>
            <a:r>
              <a:rPr lang="en-US" sz="1200" dirty="0" err="1">
                <a:latin typeface="Lucida Sans Typewriter" panose="020B0509030504030204" pitchFamily="49" charset="0"/>
              </a:rPr>
              <a:t>vec_t</a:t>
            </a:r>
            <a:r>
              <a:rPr lang="en-US" sz="1200" dirty="0">
                <a:latin typeface="Lucida Sans Typewriter" panose="020B0509030504030204" pitchFamily="49" charset="0"/>
              </a:rPr>
              <a:t> *x, </a:t>
            </a:r>
            <a:r>
              <a:rPr lang="en-US" sz="1200" dirty="0" err="1">
                <a:latin typeface="Lucida Sans Typewriter" panose="020B0509030504030204" pitchFamily="49" charset="0"/>
              </a:rPr>
              <a:t>vec_t</a:t>
            </a:r>
            <a:r>
              <a:rPr lang="en-US" sz="1200" dirty="0">
                <a:latin typeface="Lucida Sans Typewriter" panose="020B0509030504030204" pitchFamily="49" charset="0"/>
              </a:rPr>
              <a:t> *y, </a:t>
            </a:r>
            <a:r>
              <a:rPr lang="en-US" sz="1200" dirty="0" err="1">
                <a:latin typeface="Lucida Sans Typewriter" panose="020B0509030504030204" pitchFamily="49" charset="0"/>
              </a:rPr>
              <a:t>rvp_csr_t</a:t>
            </a:r>
            <a:r>
              <a:rPr lang="en-US" sz="1200" dirty="0">
                <a:latin typeface="Lucida Sans Typewriter" panose="020B0509030504030204" pitchFamily="49" charset="0"/>
              </a:rPr>
              <a:t> </a:t>
            </a:r>
            <a:r>
              <a:rPr lang="en-US" sz="1200" dirty="0" err="1">
                <a:latin typeface="Lucida Sans Typewriter" panose="020B0509030504030204" pitchFamily="49" charset="0"/>
              </a:rPr>
              <a:t>rp_fun</a:t>
            </a:r>
            <a:r>
              <a:rPr lang="en-US" sz="1200" dirty="0">
                <a:latin typeface="Lucida Sans Typewriter" panose="020B0509030504030204" pitchFamily="49" charset="0"/>
              </a:rPr>
              <a:t>) {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</a:t>
            </a:r>
            <a:r>
              <a:rPr lang="en-US" sz="1200" dirty="0" err="1">
                <a:latin typeface="Lucida Sans Typewriter" panose="020B0509030504030204" pitchFamily="49" charset="0"/>
              </a:rPr>
              <a:t>index_t</a:t>
            </a:r>
            <a:r>
              <a:rPr lang="en-US" sz="1200" dirty="0">
                <a:latin typeface="Lucida Sans Typewriter" panose="020B0509030504030204" pitchFamily="49" charset="0"/>
              </a:rPr>
              <a:t> </a:t>
            </a:r>
            <a:r>
              <a:rPr lang="en-US" sz="1200" dirty="0" err="1">
                <a:latin typeface="Lucida Sans Typewriter" panose="020B0509030504030204" pitchFamily="49" charset="0"/>
              </a:rPr>
              <a:t>nrow</a:t>
            </a:r>
            <a:r>
              <a:rPr lang="en-US" sz="1200" dirty="0">
                <a:latin typeface="Lucida Sans Typewriter" panose="020B0509030504030204" pitchFamily="49" charset="0"/>
              </a:rPr>
              <a:t> = m-&gt;</a:t>
            </a:r>
            <a:r>
              <a:rPr lang="en-US" sz="1200" dirty="0" err="1">
                <a:latin typeface="Lucida Sans Typewriter" panose="020B0509030504030204" pitchFamily="49" charset="0"/>
              </a:rPr>
              <a:t>nrow</a:t>
            </a:r>
            <a:r>
              <a:rPr lang="en-US" sz="1200" dirty="0">
                <a:latin typeface="Lucida Sans Typewriter" panose="020B0509030504030204" pitchFamily="49" charset="0"/>
              </a:rPr>
              <a:t>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for (</a:t>
            </a:r>
            <a:r>
              <a:rPr lang="en-US" sz="1200" dirty="0" err="1">
                <a:latin typeface="Lucida Sans Typewriter" panose="020B0509030504030204" pitchFamily="49" charset="0"/>
              </a:rPr>
              <a:t>index_t</a:t>
            </a:r>
            <a:r>
              <a:rPr lang="en-US" sz="1200" dirty="0">
                <a:latin typeface="Lucida Sans Typewriter" panose="020B0509030504030204" pitchFamily="49" charset="0"/>
              </a:rPr>
              <a:t> r = 0; r &lt; </a:t>
            </a:r>
            <a:r>
              <a:rPr lang="en-US" sz="1200" dirty="0" err="1">
                <a:latin typeface="Lucida Sans Typewriter" panose="020B0509030504030204" pitchFamily="49" charset="0"/>
              </a:rPr>
              <a:t>nrow</a:t>
            </a:r>
            <a:r>
              <a:rPr lang="en-US" sz="1200" dirty="0">
                <a:latin typeface="Lucida Sans Typewriter" panose="020B0509030504030204" pitchFamily="49" charset="0"/>
              </a:rPr>
              <a:t>; r++) {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    y-&gt;value[r] = </a:t>
            </a:r>
            <a:r>
              <a:rPr lang="en-US" sz="1200" dirty="0" err="1">
                <a:latin typeface="Lucida Sans Typewriter" panose="020B0509030504030204" pitchFamily="49" charset="0"/>
              </a:rPr>
              <a:t>rp_fun</a:t>
            </a:r>
            <a:r>
              <a:rPr lang="en-US" sz="1200" dirty="0">
                <a:latin typeface="Lucida Sans Typewriter" panose="020B0509030504030204" pitchFamily="49" charset="0"/>
              </a:rPr>
              <a:t>(m, x, r);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}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23791214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12202-68E1-450E-A6D3-F0901A5C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dense mat-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372EF-84CB-4E45-B679-9F86D076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BE4DC3-0608-402D-836D-547BAE8D9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>
                <a:latin typeface="Lucida Console" panose="020B0609040504020204" pitchFamily="49" charset="0"/>
              </a:rPr>
              <a:t>$ ./mrun -l 3 -d 10 -t r –D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Dense	3	10	r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MVP	RVP	GF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seq	seq	0.12</a:t>
            </a:r>
          </a:p>
        </p:txBody>
      </p:sp>
    </p:spTree>
    <p:extLst>
      <p:ext uri="{BB962C8B-B14F-4D97-AF65-F5344CB8AC3E}">
        <p14:creationId xmlns:p14="http://schemas.microsoft.com/office/powerpoint/2010/main" val="22160268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C73732A-2C1A-427E-9C1F-0725368748C2}"/>
              </a:ext>
            </a:extLst>
          </p:cNvPr>
          <p:cNvSpPr/>
          <p:nvPr/>
        </p:nvSpPr>
        <p:spPr>
          <a:xfrm>
            <a:off x="3336305" y="2957399"/>
            <a:ext cx="1093806" cy="471601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E12202-68E1-450E-A6D3-F0901A5C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</a:t>
            </a:r>
            <a:r>
              <a:rPr lang="en-US" dirty="0" err="1"/>
              <a:t>spmv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372EF-84CB-4E45-B679-9F86D076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3CBE4DC3-0608-402D-836D-547BAE8D9B3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pt-BR" dirty="0">
                    <a:latin typeface="Lucida Console" panose="020B0609040504020204" pitchFamily="49" charset="0"/>
                  </a:rPr>
                  <a:t>$ ./mrun -l 3 -d 10 -t r</a:t>
                </a:r>
                <a:br>
                  <a:rPr lang="pt-BR" dirty="0">
                    <a:latin typeface="Lucida Console" panose="020B0609040504020204" pitchFamily="49" charset="0"/>
                  </a:rPr>
                </a:br>
                <a:r>
                  <a:rPr lang="pt-BR" dirty="0">
                    <a:latin typeface="Lucida Console" panose="020B0609040504020204" pitchFamily="49" charset="0"/>
                  </a:rPr>
                  <a:t>Sparse	3	10	r</a:t>
                </a:r>
                <a:br>
                  <a:rPr lang="pt-BR" dirty="0">
                    <a:latin typeface="Lucida Console" panose="020B0609040504020204" pitchFamily="49" charset="0"/>
                  </a:rPr>
                </a:br>
                <a:r>
                  <a:rPr lang="pt-BR" dirty="0">
                    <a:latin typeface="Lucida Console" panose="020B0609040504020204" pitchFamily="49" charset="0"/>
                  </a:rPr>
                  <a:t>	MVP	RVP	GF</a:t>
                </a:r>
                <a:br>
                  <a:rPr lang="pt-BR" dirty="0">
                    <a:latin typeface="Lucida Console" panose="020B0609040504020204" pitchFamily="49" charset="0"/>
                  </a:rPr>
                </a:br>
                <a:r>
                  <a:rPr lang="pt-BR" dirty="0">
                    <a:latin typeface="Lucida Console" panose="020B0609040504020204" pitchFamily="49" charset="0"/>
                  </a:rPr>
                  <a:t>	seq	seq	1.15</a:t>
                </a:r>
              </a:p>
              <a:p>
                <a:pPr marL="0" indent="0">
                  <a:buNone/>
                </a:pPr>
                <a:endParaRPr lang="pt-BR" dirty="0">
                  <a:latin typeface="Lucida Console" panose="020B0609040504020204" pitchFamily="49" charset="0"/>
                </a:endParaRPr>
              </a:p>
              <a:p>
                <a:r>
                  <a:rPr lang="pt-BR" dirty="0">
                    <a:latin typeface="+mj-lt"/>
                  </a:rPr>
                  <a:t>This matrix is 10% dense (-d parameter)</a:t>
                </a:r>
              </a:p>
              <a:p>
                <a:r>
                  <a:rPr lang="pt-BR" dirty="0">
                    <a:latin typeface="+mj-lt"/>
                  </a:rPr>
                  <a:t>CSR gives 9.6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pt-BR" dirty="0">
                    <a:latin typeface="+mj-lt"/>
                  </a:rPr>
                  <a:t> speedup!</a:t>
                </a: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3CBE4DC3-0608-402D-836D-547BAE8D9B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  <a:blipFill>
                <a:blip r:embed="rId2"/>
                <a:stretch>
                  <a:fillRect l="-1546" t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2239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45AEC-B3AE-4FE8-9CA8-B23661D62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optimize this code!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1EA6B-4DD6-4183-83A7-D2ACEEFF8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i="1" u="sng" dirty="0"/>
          </a:p>
          <a:p>
            <a:pPr marL="0" indent="0" algn="ctr">
              <a:buNone/>
            </a:pPr>
            <a:r>
              <a:rPr lang="en-US" sz="4000" i="1" u="sng" dirty="0"/>
              <a:t>Exploit parallelism at multiple levels</a:t>
            </a:r>
            <a:endParaRPr lang="en-US" sz="4000" u="sng" dirty="0"/>
          </a:p>
          <a:p>
            <a:endParaRPr lang="en-US" sz="4000" dirty="0"/>
          </a:p>
          <a:p>
            <a:r>
              <a:rPr lang="en-US" sz="4000" dirty="0"/>
              <a:t>ILP</a:t>
            </a:r>
          </a:p>
          <a:p>
            <a:r>
              <a:rPr lang="en-US" sz="4000" dirty="0"/>
              <a:t>SIMD</a:t>
            </a:r>
          </a:p>
          <a:p>
            <a:r>
              <a:rPr lang="en-US" sz="4000" dirty="0"/>
              <a:t>Threads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74AE28-FFFE-4775-A137-4A12C62C4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C19A428-141F-4D80-BDFC-7FD3722A33D9}"/>
              </a:ext>
            </a:extLst>
          </p:cNvPr>
          <p:cNvSpPr/>
          <p:nvPr/>
        </p:nvSpPr>
        <p:spPr>
          <a:xfrm>
            <a:off x="360096" y="3750658"/>
            <a:ext cx="1533440" cy="760652"/>
          </a:xfrm>
          <a:prstGeom prst="ellipse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CB83E3-D072-4F8D-8FEF-7507E7EB46AC}"/>
              </a:ext>
            </a:extLst>
          </p:cNvPr>
          <p:cNvSpPr txBox="1"/>
          <p:nvPr/>
        </p:nvSpPr>
        <p:spPr>
          <a:xfrm>
            <a:off x="1893536" y="3715485"/>
            <a:ext cx="52961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To properly measure parallel speedup, need to start from an optimized baseline</a:t>
            </a:r>
          </a:p>
        </p:txBody>
      </p:sp>
    </p:spTree>
    <p:extLst>
      <p:ext uri="{BB962C8B-B14F-4D97-AF65-F5344CB8AC3E}">
        <p14:creationId xmlns:p14="http://schemas.microsoft.com/office/powerpoint/2010/main" val="272643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22603-BC3C-4F2A-A181-62907E73C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ILP of </a:t>
            </a:r>
            <a:r>
              <a:rPr lang="en-US" dirty="0" err="1"/>
              <a:t>spmv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9CA6E7-D5A2-49B1-AFAE-A23D41C8F8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GHC machines: 2x LD @ 1 cycle &amp; 2x FMA @ 3 cycle</a:t>
                </a:r>
              </a:p>
              <a:p>
                <a:r>
                  <a:rPr lang="en-US" dirty="0"/>
                  <a:t>Q: How many operations per iteration?</a:t>
                </a:r>
              </a:p>
              <a:p>
                <a:r>
                  <a:rPr lang="en-US" dirty="0"/>
                  <a:t>A: 3 loads, 1 FMA</a:t>
                </a:r>
              </a:p>
              <a:p>
                <a:r>
                  <a:rPr lang="en-US" dirty="0"/>
                  <a:t>Iteration takes at least: 3 cycles (latency bound)</a:t>
                </a:r>
              </a:p>
              <a:p>
                <a:r>
                  <a:rPr lang="en-US" dirty="0"/>
                  <a:t>Expected: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3.2 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𝐺𝐻𝑧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𝑐𝑦𝑐𝑙𝑒𝑠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𝑝𝑒𝑟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𝑖𝑡𝑒𝑟𝑎𝑡𝑖𝑜𝑛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=1.07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𝐺𝐹𝑙𝑜𝑝𝑠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Pretty close to what we observe</a:t>
                </a:r>
              </a:p>
              <a:p>
                <a:r>
                  <a:rPr lang="en-US" dirty="0"/>
                  <a:t>Machine utilization low: FMA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/>
                  <a:t> 17%, LD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/>
                  <a:t> 50%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9CA6E7-D5A2-49B1-AFAE-A23D41C8F8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14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D16249-4826-4AF2-AF3B-55A14802C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125197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102FA-6519-42DA-A930-FF1226AF1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Matrix-matrix multiplication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F0F09-E54A-4275-8BD2-9546102CD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BFEFF4-9705-49A5-99FE-74D397E3B2AF}"/>
              </a:ext>
            </a:extLst>
          </p:cNvPr>
          <p:cNvSpPr/>
          <p:nvPr/>
        </p:nvSpPr>
        <p:spPr>
          <a:xfrm>
            <a:off x="1144761" y="2890709"/>
            <a:ext cx="1724628" cy="180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E929F6-3CBF-4B4C-9A5C-1664F6F6CFBA}"/>
              </a:ext>
            </a:extLst>
          </p:cNvPr>
          <p:cNvSpPr/>
          <p:nvPr/>
        </p:nvSpPr>
        <p:spPr>
          <a:xfrm>
            <a:off x="3805250" y="2890709"/>
            <a:ext cx="1724628" cy="180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D0BF0D-D588-49CF-87C3-6C138C9D56EA}"/>
              </a:ext>
            </a:extLst>
          </p:cNvPr>
          <p:cNvSpPr/>
          <p:nvPr/>
        </p:nvSpPr>
        <p:spPr>
          <a:xfrm>
            <a:off x="6465739" y="2890709"/>
            <a:ext cx="1724628" cy="180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8" name="Equals 7">
            <a:extLst>
              <a:ext uri="{FF2B5EF4-FFF2-40B4-BE49-F238E27FC236}">
                <a16:creationId xmlns:a16="http://schemas.microsoft.com/office/drawing/2014/main" id="{8EB5C256-C7A3-472F-90B9-826B0E56FA44}"/>
              </a:ext>
            </a:extLst>
          </p:cNvPr>
          <p:cNvSpPr/>
          <p:nvPr/>
        </p:nvSpPr>
        <p:spPr>
          <a:xfrm>
            <a:off x="3060007" y="3511883"/>
            <a:ext cx="551726" cy="55944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7A214DA9-0A84-40F9-BE28-324D3831984F}"/>
              </a:ext>
            </a:extLst>
          </p:cNvPr>
          <p:cNvSpPr/>
          <p:nvPr/>
        </p:nvSpPr>
        <p:spPr>
          <a:xfrm>
            <a:off x="5643514" y="3450152"/>
            <a:ext cx="708589" cy="68290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A9B00D-A69C-4ACE-824D-C98B5802892A}"/>
              </a:ext>
            </a:extLst>
          </p:cNvPr>
          <p:cNvSpPr/>
          <p:nvPr/>
        </p:nvSpPr>
        <p:spPr>
          <a:xfrm>
            <a:off x="1488146" y="3206120"/>
            <a:ext cx="64587" cy="501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721062B-FE1B-4D56-865E-5D62649D4767}"/>
                  </a:ext>
                </a:extLst>
              </p:cNvPr>
              <p:cNvSpPr/>
              <p:nvPr/>
            </p:nvSpPr>
            <p:spPr>
              <a:xfrm>
                <a:off x="3805250" y="3206120"/>
                <a:ext cx="1724627" cy="50107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)→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721062B-FE1B-4D56-865E-5D62649D47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250" y="3206120"/>
                <a:ext cx="1724627" cy="50107"/>
              </a:xfrm>
              <a:prstGeom prst="rect">
                <a:avLst/>
              </a:prstGeom>
              <a:blipFill>
                <a:blip r:embed="rId2"/>
                <a:stretch>
                  <a:fillRect t="-190000" b="-34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3736961-EB70-4433-9E9E-778F73A95B44}"/>
                  </a:ext>
                </a:extLst>
              </p:cNvPr>
              <p:cNvSpPr/>
              <p:nvPr/>
            </p:nvSpPr>
            <p:spPr>
              <a:xfrm>
                <a:off x="6860429" y="2890709"/>
                <a:ext cx="45719" cy="1801793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)→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3736961-EB70-4433-9E9E-778F73A95B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0429" y="2890709"/>
                <a:ext cx="45719" cy="1801793"/>
              </a:xfrm>
              <a:prstGeom prst="rect">
                <a:avLst/>
              </a:prstGeom>
              <a:blipFill>
                <a:blip r:embed="rId3"/>
                <a:stretch>
                  <a:fillRect l="-160000" r="-10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478F253-D75B-4F57-8B29-F51827156793}"/>
                  </a:ext>
                </a:extLst>
              </p:cNvPr>
              <p:cNvSpPr/>
              <p:nvPr/>
            </p:nvSpPr>
            <p:spPr>
              <a:xfrm>
                <a:off x="2915251" y="2333158"/>
                <a:ext cx="1287597" cy="12873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/>
                      </m:nary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478F253-D75B-4F57-8B29-F518271567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251" y="2333158"/>
                <a:ext cx="1287597" cy="12873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1B3EF7-9D11-402C-B111-94A03A399EED}"/>
                  </a:ext>
                </a:extLst>
              </p:cNvPr>
              <p:cNvSpPr txBox="1"/>
              <p:nvPr/>
            </p:nvSpPr>
            <p:spPr>
              <a:xfrm>
                <a:off x="1264728" y="2890709"/>
                <a:ext cx="5114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1B3EF7-9D11-402C-B111-94A03A399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4728" y="2890709"/>
                <a:ext cx="511422" cy="276999"/>
              </a:xfrm>
              <a:prstGeom prst="rect">
                <a:avLst/>
              </a:prstGeom>
              <a:blipFill>
                <a:blip r:embed="rId5"/>
                <a:stretch>
                  <a:fillRect l="-14286" t="-2174" r="-15476" b="-3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D496F9A-ABFD-4C75-A0AC-2135DDB37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3"/>
          </a:xfrm>
        </p:spPr>
        <p:txBody>
          <a:bodyPr/>
          <a:lstStyle/>
          <a:p>
            <a:r>
              <a:rPr lang="pt-BR" dirty="0"/>
              <a:t>Recall from recitation 2...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3974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149DE69-7F11-4D92-BE6B-572C4F7A49F8}"/>
              </a:ext>
            </a:extLst>
          </p:cNvPr>
          <p:cNvSpPr/>
          <p:nvPr/>
        </p:nvSpPr>
        <p:spPr>
          <a:xfrm>
            <a:off x="1185506" y="5644164"/>
            <a:ext cx="4448040" cy="712187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3FB8133-C5F7-4F23-8B67-7F72F214F054}"/>
              </a:ext>
            </a:extLst>
          </p:cNvPr>
          <p:cNvCxnSpPr>
            <a:cxnSpLocks/>
          </p:cNvCxnSpPr>
          <p:nvPr/>
        </p:nvCxnSpPr>
        <p:spPr>
          <a:xfrm flipH="1">
            <a:off x="3841355" y="5130254"/>
            <a:ext cx="94769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72FE82E-4D77-4E00-B389-5756D35061EA}"/>
              </a:ext>
            </a:extLst>
          </p:cNvPr>
          <p:cNvSpPr/>
          <p:nvPr/>
        </p:nvSpPr>
        <p:spPr>
          <a:xfrm>
            <a:off x="1143464" y="3147848"/>
            <a:ext cx="6881183" cy="1481959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CE68C05-4C3C-46D6-956D-A1B022C1F61D}"/>
              </a:ext>
            </a:extLst>
          </p:cNvPr>
          <p:cNvSpPr/>
          <p:nvPr/>
        </p:nvSpPr>
        <p:spPr>
          <a:xfrm>
            <a:off x="1101423" y="2449272"/>
            <a:ext cx="2524646" cy="293928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214D8-922D-4417-91B3-E9C81AA74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</a:t>
            </a:r>
            <a:r>
              <a:rPr lang="en-US" dirty="0" err="1"/>
              <a:t>spmv</a:t>
            </a:r>
            <a:r>
              <a:rPr lang="en-US" dirty="0"/>
              <a:t> ILP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250D2-16CE-4AD7-B898-E0216925D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9585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500" dirty="0">
                <a:latin typeface="Lucida Console" panose="020B0609040504020204" pitchFamily="49" charset="0"/>
              </a:rPr>
              <a:t>#define UNROLL 3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float </a:t>
            </a:r>
            <a:r>
              <a:rPr lang="en-US" sz="2500" dirty="0" err="1">
                <a:latin typeface="Lucida Console" panose="020B0609040504020204" pitchFamily="49" charset="0"/>
              </a:rPr>
              <a:t>rvp_csr_par</a:t>
            </a:r>
            <a:r>
              <a:rPr lang="en-US" sz="2500" dirty="0">
                <a:latin typeface="Lucida Console" panose="020B0609040504020204" pitchFamily="49" charset="0"/>
              </a:rPr>
              <a:t>(</a:t>
            </a:r>
            <a:r>
              <a:rPr lang="en-US" sz="2500" dirty="0" err="1">
                <a:latin typeface="Lucida Console" panose="020B0609040504020204" pitchFamily="49" charset="0"/>
              </a:rPr>
              <a:t>csr_t</a:t>
            </a:r>
            <a:r>
              <a:rPr lang="en-US" sz="2500" dirty="0">
                <a:latin typeface="Lucida Console" panose="020B0609040504020204" pitchFamily="49" charset="0"/>
              </a:rPr>
              <a:t> *m, </a:t>
            </a:r>
            <a:r>
              <a:rPr lang="en-US" sz="2500" dirty="0" err="1">
                <a:latin typeface="Lucida Console" panose="020B0609040504020204" pitchFamily="49" charset="0"/>
              </a:rPr>
              <a:t>vec_t</a:t>
            </a:r>
            <a:r>
              <a:rPr lang="en-US" sz="2500" dirty="0">
                <a:latin typeface="Lucida Console" panose="020B0609040504020204" pitchFamily="49" charset="0"/>
              </a:rPr>
              <a:t> *x, </a:t>
            </a:r>
            <a:r>
              <a:rPr lang="en-US" sz="2500" dirty="0" err="1">
                <a:latin typeface="Lucida Console" panose="020B0609040504020204" pitchFamily="49" charset="0"/>
              </a:rPr>
              <a:t>index_t</a:t>
            </a:r>
            <a:r>
              <a:rPr lang="en-US" sz="2500" dirty="0">
                <a:latin typeface="Lucida Console" panose="020B0609040504020204" pitchFamily="49" charset="0"/>
              </a:rPr>
              <a:t> r) {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</a:t>
            </a:r>
            <a:r>
              <a:rPr lang="en-US" sz="2500" dirty="0" err="1">
                <a:latin typeface="Lucida Console" panose="020B0609040504020204" pitchFamily="49" charset="0"/>
              </a:rPr>
              <a:t>index_t</a:t>
            </a:r>
            <a:r>
              <a:rPr lang="en-US" sz="2500" dirty="0">
                <a:latin typeface="Lucida Console" panose="020B0609040504020204" pitchFamily="49" charset="0"/>
              </a:rPr>
              <a:t> </a:t>
            </a:r>
            <a:r>
              <a:rPr lang="en-US" sz="2500" dirty="0" err="1">
                <a:latin typeface="Lucida Console" panose="020B0609040504020204" pitchFamily="49" charset="0"/>
              </a:rPr>
              <a:t>idxmin</a:t>
            </a:r>
            <a:r>
              <a:rPr lang="en-US" sz="2500" dirty="0">
                <a:latin typeface="Lucida Console" panose="020B0609040504020204" pitchFamily="49" charset="0"/>
              </a:rPr>
              <a:t> = m-&gt;</a:t>
            </a:r>
            <a:r>
              <a:rPr lang="en-US" sz="2500" dirty="0" err="1">
                <a:latin typeface="Lucida Console" panose="020B0609040504020204" pitchFamily="49" charset="0"/>
              </a:rPr>
              <a:t>rowstart</a:t>
            </a:r>
            <a:r>
              <a:rPr lang="en-US" sz="2500" dirty="0">
                <a:latin typeface="Lucida Console" panose="020B0609040504020204" pitchFamily="49" charset="0"/>
              </a:rPr>
              <a:t>[r], </a:t>
            </a:r>
            <a:r>
              <a:rPr lang="en-US" sz="2500" dirty="0" err="1">
                <a:latin typeface="Lucida Console" panose="020B0609040504020204" pitchFamily="49" charset="0"/>
              </a:rPr>
              <a:t>idxmax</a:t>
            </a:r>
            <a:r>
              <a:rPr lang="en-US" sz="2500" dirty="0">
                <a:latin typeface="Lucida Console" panose="020B0609040504020204" pitchFamily="49" charset="0"/>
              </a:rPr>
              <a:t> = m-&gt;</a:t>
            </a:r>
            <a:r>
              <a:rPr lang="en-US" sz="2500" dirty="0" err="1">
                <a:latin typeface="Lucida Console" panose="020B0609040504020204" pitchFamily="49" charset="0"/>
              </a:rPr>
              <a:t>rowstart</a:t>
            </a:r>
            <a:r>
              <a:rPr lang="en-US" sz="2500" dirty="0">
                <a:latin typeface="Lucida Console" panose="020B0609040504020204" pitchFamily="49" charset="0"/>
              </a:rPr>
              <a:t>[r+1];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</a:t>
            </a:r>
            <a:r>
              <a:rPr lang="en-US" sz="2500" dirty="0" err="1">
                <a:latin typeface="Lucida Console" panose="020B0609040504020204" pitchFamily="49" charset="0"/>
              </a:rPr>
              <a:t>index_t</a:t>
            </a:r>
            <a:r>
              <a:rPr lang="en-US" sz="2500" dirty="0">
                <a:latin typeface="Lucida Console" panose="020B0609040504020204" pitchFamily="49" charset="0"/>
              </a:rPr>
              <a:t> </a:t>
            </a:r>
            <a:r>
              <a:rPr lang="en-US" sz="2500" dirty="0" err="1">
                <a:latin typeface="Lucida Console" panose="020B0609040504020204" pitchFamily="49" charset="0"/>
              </a:rPr>
              <a:t>idx</a:t>
            </a:r>
            <a:r>
              <a:rPr lang="en-US" sz="2500" dirty="0">
                <a:latin typeface="Lucida Console" panose="020B0609040504020204" pitchFamily="49" charset="0"/>
              </a:rPr>
              <a:t>;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float </a:t>
            </a:r>
            <a:r>
              <a:rPr lang="en-US" sz="2500" dirty="0" err="1">
                <a:latin typeface="Lucida Console" panose="020B0609040504020204" pitchFamily="49" charset="0"/>
              </a:rPr>
              <a:t>uval</a:t>
            </a:r>
            <a:r>
              <a:rPr lang="en-US" sz="2500" dirty="0">
                <a:latin typeface="Lucida Console" panose="020B0609040504020204" pitchFamily="49" charset="0"/>
              </a:rPr>
              <a:t>[UNROLL];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float </a:t>
            </a:r>
            <a:r>
              <a:rPr lang="en-US" sz="2500" dirty="0" err="1">
                <a:latin typeface="Lucida Console" panose="020B0609040504020204" pitchFamily="49" charset="0"/>
              </a:rPr>
              <a:t>val</a:t>
            </a:r>
            <a:r>
              <a:rPr lang="en-US" sz="2500" dirty="0">
                <a:latin typeface="Lucida Console" panose="020B0609040504020204" pitchFamily="49" charset="0"/>
              </a:rPr>
              <a:t> = 0.0;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for (</a:t>
            </a:r>
            <a:r>
              <a:rPr lang="en-US" sz="2500" dirty="0" err="1">
                <a:latin typeface="Lucida Console" panose="020B0609040504020204" pitchFamily="49" charset="0"/>
              </a:rPr>
              <a:t>index_t</a:t>
            </a:r>
            <a:r>
              <a:rPr lang="en-US" sz="2500" dirty="0">
                <a:latin typeface="Lucida Console" panose="020B0609040504020204" pitchFamily="49" charset="0"/>
              </a:rPr>
              <a:t> </a:t>
            </a:r>
            <a:r>
              <a:rPr lang="en-US" sz="2500" dirty="0" err="1">
                <a:latin typeface="Lucida Console" panose="020B0609040504020204" pitchFamily="49" charset="0"/>
              </a:rPr>
              <a:t>i</a:t>
            </a:r>
            <a:r>
              <a:rPr lang="en-US" sz="2500" dirty="0">
                <a:latin typeface="Lucida Console" panose="020B0609040504020204" pitchFamily="49" charset="0"/>
              </a:rPr>
              <a:t> = 0; </a:t>
            </a:r>
            <a:r>
              <a:rPr lang="en-US" sz="2500" dirty="0" err="1">
                <a:latin typeface="Lucida Console" panose="020B0609040504020204" pitchFamily="49" charset="0"/>
              </a:rPr>
              <a:t>i</a:t>
            </a:r>
            <a:r>
              <a:rPr lang="en-US" sz="2500" dirty="0">
                <a:latin typeface="Lucida Console" panose="020B0609040504020204" pitchFamily="49" charset="0"/>
              </a:rPr>
              <a:t> &lt; UNROLL; </a:t>
            </a:r>
            <a:r>
              <a:rPr lang="en-US" sz="2500" dirty="0" err="1">
                <a:latin typeface="Lucida Console" panose="020B0609040504020204" pitchFamily="49" charset="0"/>
              </a:rPr>
              <a:t>i</a:t>
            </a:r>
            <a:r>
              <a:rPr lang="en-US" sz="2500" dirty="0">
                <a:latin typeface="Lucida Console" panose="020B0609040504020204" pitchFamily="49" charset="0"/>
              </a:rPr>
              <a:t>++)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    </a:t>
            </a:r>
            <a:r>
              <a:rPr lang="en-US" sz="2500" dirty="0" err="1">
                <a:latin typeface="Lucida Console" panose="020B0609040504020204" pitchFamily="49" charset="0"/>
              </a:rPr>
              <a:t>uval</a:t>
            </a:r>
            <a:r>
              <a:rPr lang="en-US" sz="2500" dirty="0">
                <a:latin typeface="Lucida Console" panose="020B0609040504020204" pitchFamily="49" charset="0"/>
              </a:rPr>
              <a:t>[</a:t>
            </a:r>
            <a:r>
              <a:rPr lang="en-US" sz="2500" dirty="0" err="1">
                <a:latin typeface="Lucida Console" panose="020B0609040504020204" pitchFamily="49" charset="0"/>
              </a:rPr>
              <a:t>i</a:t>
            </a:r>
            <a:r>
              <a:rPr lang="en-US" sz="2500" dirty="0">
                <a:latin typeface="Lucida Console" panose="020B0609040504020204" pitchFamily="49" charset="0"/>
              </a:rPr>
              <a:t>] = 0.0;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for (</a:t>
            </a:r>
            <a:r>
              <a:rPr lang="en-US" sz="2500" dirty="0" err="1">
                <a:latin typeface="Lucida Console" panose="020B0609040504020204" pitchFamily="49" charset="0"/>
              </a:rPr>
              <a:t>idx</a:t>
            </a:r>
            <a:r>
              <a:rPr lang="en-US" sz="2500" dirty="0">
                <a:latin typeface="Lucida Console" panose="020B0609040504020204" pitchFamily="49" charset="0"/>
              </a:rPr>
              <a:t> = </a:t>
            </a:r>
            <a:r>
              <a:rPr lang="en-US" sz="2500" dirty="0" err="1">
                <a:latin typeface="Lucida Console" panose="020B0609040504020204" pitchFamily="49" charset="0"/>
              </a:rPr>
              <a:t>idxmin</a:t>
            </a:r>
            <a:r>
              <a:rPr lang="en-US" sz="2500" dirty="0">
                <a:latin typeface="Lucida Console" panose="020B0609040504020204" pitchFamily="49" charset="0"/>
              </a:rPr>
              <a:t>; </a:t>
            </a:r>
            <a:r>
              <a:rPr lang="en-US" sz="2500" dirty="0" err="1">
                <a:latin typeface="Lucida Console" panose="020B0609040504020204" pitchFamily="49" charset="0"/>
              </a:rPr>
              <a:t>idx+UNROLL</a:t>
            </a:r>
            <a:r>
              <a:rPr lang="en-US" sz="2500" dirty="0">
                <a:latin typeface="Lucida Console" panose="020B0609040504020204" pitchFamily="49" charset="0"/>
              </a:rPr>
              <a:t> &lt;= </a:t>
            </a:r>
            <a:r>
              <a:rPr lang="en-US" sz="2500" dirty="0" err="1">
                <a:latin typeface="Lucida Console" panose="020B0609040504020204" pitchFamily="49" charset="0"/>
              </a:rPr>
              <a:t>idxmax</a:t>
            </a:r>
            <a:r>
              <a:rPr lang="en-US" sz="2500" dirty="0">
                <a:latin typeface="Lucida Console" panose="020B0609040504020204" pitchFamily="49" charset="0"/>
              </a:rPr>
              <a:t>; </a:t>
            </a:r>
            <a:r>
              <a:rPr lang="en-US" sz="2500" dirty="0" err="1">
                <a:latin typeface="Lucida Console" panose="020B0609040504020204" pitchFamily="49" charset="0"/>
              </a:rPr>
              <a:t>idx</a:t>
            </a:r>
            <a:r>
              <a:rPr lang="en-US" sz="2500" dirty="0">
                <a:latin typeface="Lucida Console" panose="020B0609040504020204" pitchFamily="49" charset="0"/>
              </a:rPr>
              <a:t>+=UNROLL) {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    for (</a:t>
            </a:r>
            <a:r>
              <a:rPr lang="en-US" sz="2500" dirty="0" err="1">
                <a:latin typeface="Lucida Console" panose="020B0609040504020204" pitchFamily="49" charset="0"/>
              </a:rPr>
              <a:t>index_t</a:t>
            </a:r>
            <a:r>
              <a:rPr lang="en-US" sz="2500" dirty="0">
                <a:latin typeface="Lucida Console" panose="020B0609040504020204" pitchFamily="49" charset="0"/>
              </a:rPr>
              <a:t> </a:t>
            </a:r>
            <a:r>
              <a:rPr lang="en-US" sz="2500" dirty="0" err="1">
                <a:latin typeface="Lucida Console" panose="020B0609040504020204" pitchFamily="49" charset="0"/>
              </a:rPr>
              <a:t>i</a:t>
            </a:r>
            <a:r>
              <a:rPr lang="en-US" sz="2500" dirty="0">
                <a:latin typeface="Lucida Console" panose="020B0609040504020204" pitchFamily="49" charset="0"/>
              </a:rPr>
              <a:t> = 0; </a:t>
            </a:r>
            <a:r>
              <a:rPr lang="en-US" sz="2500" dirty="0" err="1">
                <a:latin typeface="Lucida Console" panose="020B0609040504020204" pitchFamily="49" charset="0"/>
              </a:rPr>
              <a:t>i</a:t>
            </a:r>
            <a:r>
              <a:rPr lang="en-US" sz="2500" dirty="0">
                <a:latin typeface="Lucida Console" panose="020B0609040504020204" pitchFamily="49" charset="0"/>
              </a:rPr>
              <a:t> &lt; UNROLL; </a:t>
            </a:r>
            <a:r>
              <a:rPr lang="en-US" sz="2500" dirty="0" err="1">
                <a:latin typeface="Lucida Console" panose="020B0609040504020204" pitchFamily="49" charset="0"/>
              </a:rPr>
              <a:t>i</a:t>
            </a:r>
            <a:r>
              <a:rPr lang="en-US" sz="2500" dirty="0">
                <a:latin typeface="Lucida Console" panose="020B0609040504020204" pitchFamily="49" charset="0"/>
              </a:rPr>
              <a:t>++) {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        </a:t>
            </a:r>
            <a:r>
              <a:rPr lang="en-US" sz="2500" dirty="0" err="1">
                <a:latin typeface="Lucida Console" panose="020B0609040504020204" pitchFamily="49" charset="0"/>
              </a:rPr>
              <a:t>index_t</a:t>
            </a:r>
            <a:r>
              <a:rPr lang="en-US" sz="2500" dirty="0">
                <a:latin typeface="Lucida Console" panose="020B0609040504020204" pitchFamily="49" charset="0"/>
              </a:rPr>
              <a:t> c = m-&gt;</a:t>
            </a:r>
            <a:r>
              <a:rPr lang="en-US" sz="2500" dirty="0" err="1">
                <a:latin typeface="Lucida Console" panose="020B0609040504020204" pitchFamily="49" charset="0"/>
              </a:rPr>
              <a:t>cindex</a:t>
            </a:r>
            <a:r>
              <a:rPr lang="en-US" sz="2500" dirty="0">
                <a:latin typeface="Lucida Console" panose="020B0609040504020204" pitchFamily="49" charset="0"/>
              </a:rPr>
              <a:t>[</a:t>
            </a:r>
            <a:r>
              <a:rPr lang="en-US" sz="2500" dirty="0" err="1">
                <a:latin typeface="Lucida Console" panose="020B0609040504020204" pitchFamily="49" charset="0"/>
              </a:rPr>
              <a:t>idx+i</a:t>
            </a:r>
            <a:r>
              <a:rPr lang="en-US" sz="2500" dirty="0">
                <a:latin typeface="Lucida Console" panose="020B0609040504020204" pitchFamily="49" charset="0"/>
              </a:rPr>
              <a:t>];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        </a:t>
            </a:r>
            <a:r>
              <a:rPr lang="en-US" sz="2500" dirty="0" err="1">
                <a:latin typeface="Lucida Console" panose="020B0609040504020204" pitchFamily="49" charset="0"/>
              </a:rPr>
              <a:t>data_t</a:t>
            </a:r>
            <a:r>
              <a:rPr lang="en-US" sz="2500" dirty="0">
                <a:latin typeface="Lucida Console" panose="020B0609040504020204" pitchFamily="49" charset="0"/>
              </a:rPr>
              <a:t> </a:t>
            </a:r>
            <a:r>
              <a:rPr lang="en-US" sz="2500" dirty="0" err="1">
                <a:latin typeface="Lucida Console" panose="020B0609040504020204" pitchFamily="49" charset="0"/>
              </a:rPr>
              <a:t>mval</a:t>
            </a:r>
            <a:r>
              <a:rPr lang="en-US" sz="2500" dirty="0">
                <a:latin typeface="Lucida Console" panose="020B0609040504020204" pitchFamily="49" charset="0"/>
              </a:rPr>
              <a:t> = m-&gt;value[</a:t>
            </a:r>
            <a:r>
              <a:rPr lang="en-US" sz="2500" dirty="0" err="1">
                <a:latin typeface="Lucida Console" panose="020B0609040504020204" pitchFamily="49" charset="0"/>
              </a:rPr>
              <a:t>idx+i</a:t>
            </a:r>
            <a:r>
              <a:rPr lang="en-US" sz="2500" dirty="0">
                <a:latin typeface="Lucida Console" panose="020B0609040504020204" pitchFamily="49" charset="0"/>
              </a:rPr>
              <a:t>];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        </a:t>
            </a:r>
            <a:r>
              <a:rPr lang="en-US" sz="2500" dirty="0" err="1">
                <a:latin typeface="Lucida Console" panose="020B0609040504020204" pitchFamily="49" charset="0"/>
              </a:rPr>
              <a:t>data_t</a:t>
            </a:r>
            <a:r>
              <a:rPr lang="en-US" sz="2500" dirty="0">
                <a:latin typeface="Lucida Console" panose="020B0609040504020204" pitchFamily="49" charset="0"/>
              </a:rPr>
              <a:t> </a:t>
            </a:r>
            <a:r>
              <a:rPr lang="en-US" sz="2500" dirty="0" err="1">
                <a:latin typeface="Lucida Console" panose="020B0609040504020204" pitchFamily="49" charset="0"/>
              </a:rPr>
              <a:t>xval</a:t>
            </a:r>
            <a:r>
              <a:rPr lang="en-US" sz="2500" dirty="0">
                <a:latin typeface="Lucida Console" panose="020B0609040504020204" pitchFamily="49" charset="0"/>
              </a:rPr>
              <a:t> = x-&gt;value[c];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        </a:t>
            </a:r>
            <a:r>
              <a:rPr lang="en-US" sz="2500" dirty="0" err="1">
                <a:latin typeface="Lucida Console" panose="020B0609040504020204" pitchFamily="49" charset="0"/>
              </a:rPr>
              <a:t>uval</a:t>
            </a:r>
            <a:r>
              <a:rPr lang="en-US" sz="2500" dirty="0">
                <a:latin typeface="Lucida Console" panose="020B0609040504020204" pitchFamily="49" charset="0"/>
              </a:rPr>
              <a:t>[</a:t>
            </a:r>
            <a:r>
              <a:rPr lang="en-US" sz="2500" dirty="0" err="1">
                <a:latin typeface="Lucida Console" panose="020B0609040504020204" pitchFamily="49" charset="0"/>
              </a:rPr>
              <a:t>i</a:t>
            </a:r>
            <a:r>
              <a:rPr lang="en-US" sz="2500" dirty="0">
                <a:latin typeface="Lucida Console" panose="020B0609040504020204" pitchFamily="49" charset="0"/>
              </a:rPr>
              <a:t>] += </a:t>
            </a:r>
            <a:r>
              <a:rPr lang="en-US" sz="2500" dirty="0" err="1">
                <a:latin typeface="Lucida Console" panose="020B0609040504020204" pitchFamily="49" charset="0"/>
              </a:rPr>
              <a:t>mval</a:t>
            </a:r>
            <a:r>
              <a:rPr lang="en-US" sz="2500" dirty="0">
                <a:latin typeface="Lucida Console" panose="020B0609040504020204" pitchFamily="49" charset="0"/>
              </a:rPr>
              <a:t> * </a:t>
            </a:r>
            <a:r>
              <a:rPr lang="en-US" sz="2500" dirty="0" err="1">
                <a:latin typeface="Lucida Console" panose="020B0609040504020204" pitchFamily="49" charset="0"/>
              </a:rPr>
              <a:t>xval</a:t>
            </a:r>
            <a:r>
              <a:rPr lang="en-US" sz="2500" dirty="0">
                <a:latin typeface="Lucida Console" panose="020B0609040504020204" pitchFamily="49" charset="0"/>
              </a:rPr>
              <a:t>;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    }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}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for (; </a:t>
            </a:r>
            <a:r>
              <a:rPr lang="en-US" sz="2500" dirty="0" err="1">
                <a:latin typeface="Lucida Console" panose="020B0609040504020204" pitchFamily="49" charset="0"/>
              </a:rPr>
              <a:t>idx</a:t>
            </a:r>
            <a:r>
              <a:rPr lang="en-US" sz="2500" dirty="0">
                <a:latin typeface="Lucida Console" panose="020B0609040504020204" pitchFamily="49" charset="0"/>
              </a:rPr>
              <a:t> &lt; </a:t>
            </a:r>
            <a:r>
              <a:rPr lang="en-US" sz="2500" dirty="0" err="1">
                <a:latin typeface="Lucida Console" panose="020B0609040504020204" pitchFamily="49" charset="0"/>
              </a:rPr>
              <a:t>idxmax</a:t>
            </a:r>
            <a:r>
              <a:rPr lang="en-US" sz="2500" dirty="0">
                <a:latin typeface="Lucida Console" panose="020B0609040504020204" pitchFamily="49" charset="0"/>
              </a:rPr>
              <a:t>; </a:t>
            </a:r>
            <a:r>
              <a:rPr lang="en-US" sz="2500" dirty="0" err="1">
                <a:latin typeface="Lucida Console" panose="020B0609040504020204" pitchFamily="49" charset="0"/>
              </a:rPr>
              <a:t>idx</a:t>
            </a:r>
            <a:r>
              <a:rPr lang="en-US" sz="2500" dirty="0">
                <a:latin typeface="Lucida Console" panose="020B0609040504020204" pitchFamily="49" charset="0"/>
              </a:rPr>
              <a:t> ++) {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    </a:t>
            </a:r>
            <a:r>
              <a:rPr lang="en-US" sz="2500" dirty="0" err="1">
                <a:latin typeface="Lucida Console" panose="020B0609040504020204" pitchFamily="49" charset="0"/>
              </a:rPr>
              <a:t>index_t</a:t>
            </a:r>
            <a:r>
              <a:rPr lang="en-US" sz="2500" dirty="0">
                <a:latin typeface="Lucida Console" panose="020B0609040504020204" pitchFamily="49" charset="0"/>
              </a:rPr>
              <a:t> c = m-&gt;</a:t>
            </a:r>
            <a:r>
              <a:rPr lang="en-US" sz="2500" dirty="0" err="1">
                <a:latin typeface="Lucida Console" panose="020B0609040504020204" pitchFamily="49" charset="0"/>
              </a:rPr>
              <a:t>cindex</a:t>
            </a:r>
            <a:r>
              <a:rPr lang="en-US" sz="2500" dirty="0">
                <a:latin typeface="Lucida Console" panose="020B0609040504020204" pitchFamily="49" charset="0"/>
              </a:rPr>
              <a:t>[</a:t>
            </a:r>
            <a:r>
              <a:rPr lang="en-US" sz="2500" dirty="0" err="1">
                <a:latin typeface="Lucida Console" panose="020B0609040504020204" pitchFamily="49" charset="0"/>
              </a:rPr>
              <a:t>idx</a:t>
            </a:r>
            <a:r>
              <a:rPr lang="en-US" sz="2500" dirty="0">
                <a:latin typeface="Lucida Console" panose="020B0609040504020204" pitchFamily="49" charset="0"/>
              </a:rPr>
              <a:t>];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    </a:t>
            </a:r>
            <a:r>
              <a:rPr lang="en-US" sz="2500" dirty="0" err="1">
                <a:latin typeface="Lucida Console" panose="020B0609040504020204" pitchFamily="49" charset="0"/>
              </a:rPr>
              <a:t>data_t</a:t>
            </a:r>
            <a:r>
              <a:rPr lang="en-US" sz="2500" dirty="0">
                <a:latin typeface="Lucida Console" panose="020B0609040504020204" pitchFamily="49" charset="0"/>
              </a:rPr>
              <a:t> </a:t>
            </a:r>
            <a:r>
              <a:rPr lang="en-US" sz="2500" dirty="0" err="1">
                <a:latin typeface="Lucida Console" panose="020B0609040504020204" pitchFamily="49" charset="0"/>
              </a:rPr>
              <a:t>mval</a:t>
            </a:r>
            <a:r>
              <a:rPr lang="en-US" sz="2500" dirty="0">
                <a:latin typeface="Lucida Console" panose="020B0609040504020204" pitchFamily="49" charset="0"/>
              </a:rPr>
              <a:t> = m-&gt;value[</a:t>
            </a:r>
            <a:r>
              <a:rPr lang="en-US" sz="2500" dirty="0" err="1">
                <a:latin typeface="Lucida Console" panose="020B0609040504020204" pitchFamily="49" charset="0"/>
              </a:rPr>
              <a:t>idx</a:t>
            </a:r>
            <a:r>
              <a:rPr lang="en-US" sz="2500" dirty="0">
                <a:latin typeface="Lucida Console" panose="020B0609040504020204" pitchFamily="49" charset="0"/>
              </a:rPr>
              <a:t>];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    </a:t>
            </a:r>
            <a:r>
              <a:rPr lang="en-US" sz="2500" dirty="0" err="1">
                <a:latin typeface="Lucida Console" panose="020B0609040504020204" pitchFamily="49" charset="0"/>
              </a:rPr>
              <a:t>data_t</a:t>
            </a:r>
            <a:r>
              <a:rPr lang="en-US" sz="2500" dirty="0">
                <a:latin typeface="Lucida Console" panose="020B0609040504020204" pitchFamily="49" charset="0"/>
              </a:rPr>
              <a:t> </a:t>
            </a:r>
            <a:r>
              <a:rPr lang="en-US" sz="2500" dirty="0" err="1">
                <a:latin typeface="Lucida Console" panose="020B0609040504020204" pitchFamily="49" charset="0"/>
              </a:rPr>
              <a:t>xval</a:t>
            </a:r>
            <a:r>
              <a:rPr lang="en-US" sz="2500" dirty="0">
                <a:latin typeface="Lucida Console" panose="020B0609040504020204" pitchFamily="49" charset="0"/>
              </a:rPr>
              <a:t> = x-&gt;value[c];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    </a:t>
            </a:r>
            <a:r>
              <a:rPr lang="en-US" sz="2500" dirty="0" err="1">
                <a:latin typeface="Lucida Console" panose="020B0609040504020204" pitchFamily="49" charset="0"/>
              </a:rPr>
              <a:t>val</a:t>
            </a:r>
            <a:r>
              <a:rPr lang="en-US" sz="2500" dirty="0">
                <a:latin typeface="Lucida Console" panose="020B0609040504020204" pitchFamily="49" charset="0"/>
              </a:rPr>
              <a:t> += </a:t>
            </a:r>
            <a:r>
              <a:rPr lang="en-US" sz="2500" dirty="0" err="1">
                <a:latin typeface="Lucida Console" panose="020B0609040504020204" pitchFamily="49" charset="0"/>
              </a:rPr>
              <a:t>mval</a:t>
            </a:r>
            <a:r>
              <a:rPr lang="en-US" sz="2500" dirty="0">
                <a:latin typeface="Lucida Console" panose="020B0609040504020204" pitchFamily="49" charset="0"/>
              </a:rPr>
              <a:t> * </a:t>
            </a:r>
            <a:r>
              <a:rPr lang="en-US" sz="2500" dirty="0" err="1">
                <a:latin typeface="Lucida Console" panose="020B0609040504020204" pitchFamily="49" charset="0"/>
              </a:rPr>
              <a:t>xval</a:t>
            </a:r>
            <a:r>
              <a:rPr lang="en-US" sz="2500" dirty="0">
                <a:latin typeface="Lucida Console" panose="020B0609040504020204" pitchFamily="49" charset="0"/>
              </a:rPr>
              <a:t>;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}</a:t>
            </a:r>
            <a:br>
              <a:rPr lang="en-US" sz="2500" dirty="0">
                <a:latin typeface="Lucida Console" panose="020B0609040504020204" pitchFamily="49" charset="0"/>
              </a:rPr>
            </a:b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for (</a:t>
            </a:r>
            <a:r>
              <a:rPr lang="en-US" sz="2500" dirty="0" err="1">
                <a:latin typeface="Lucida Console" panose="020B0609040504020204" pitchFamily="49" charset="0"/>
              </a:rPr>
              <a:t>index_t</a:t>
            </a:r>
            <a:r>
              <a:rPr lang="en-US" sz="2500" dirty="0">
                <a:latin typeface="Lucida Console" panose="020B0609040504020204" pitchFamily="49" charset="0"/>
              </a:rPr>
              <a:t> </a:t>
            </a:r>
            <a:r>
              <a:rPr lang="en-US" sz="2500" dirty="0" err="1">
                <a:latin typeface="Lucida Console" panose="020B0609040504020204" pitchFamily="49" charset="0"/>
              </a:rPr>
              <a:t>i</a:t>
            </a:r>
            <a:r>
              <a:rPr lang="en-US" sz="2500" dirty="0">
                <a:latin typeface="Lucida Console" panose="020B0609040504020204" pitchFamily="49" charset="0"/>
              </a:rPr>
              <a:t> = 0; </a:t>
            </a:r>
            <a:r>
              <a:rPr lang="en-US" sz="2500" dirty="0" err="1">
                <a:latin typeface="Lucida Console" panose="020B0609040504020204" pitchFamily="49" charset="0"/>
              </a:rPr>
              <a:t>i</a:t>
            </a:r>
            <a:r>
              <a:rPr lang="en-US" sz="2500" dirty="0">
                <a:latin typeface="Lucida Console" panose="020B0609040504020204" pitchFamily="49" charset="0"/>
              </a:rPr>
              <a:t> &lt; UNROLL; </a:t>
            </a:r>
            <a:r>
              <a:rPr lang="en-US" sz="2500" dirty="0" err="1">
                <a:latin typeface="Lucida Console" panose="020B0609040504020204" pitchFamily="49" charset="0"/>
              </a:rPr>
              <a:t>i</a:t>
            </a:r>
            <a:r>
              <a:rPr lang="en-US" sz="2500" dirty="0">
                <a:latin typeface="Lucida Console" panose="020B0609040504020204" pitchFamily="49" charset="0"/>
              </a:rPr>
              <a:t>++)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    </a:t>
            </a:r>
            <a:r>
              <a:rPr lang="en-US" sz="2500" dirty="0" err="1">
                <a:latin typeface="Lucida Console" panose="020B0609040504020204" pitchFamily="49" charset="0"/>
              </a:rPr>
              <a:t>val</a:t>
            </a:r>
            <a:r>
              <a:rPr lang="en-US" sz="2500" dirty="0">
                <a:latin typeface="Lucida Console" panose="020B0609040504020204" pitchFamily="49" charset="0"/>
              </a:rPr>
              <a:t> += </a:t>
            </a:r>
            <a:r>
              <a:rPr lang="en-US" sz="2500" dirty="0" err="1">
                <a:latin typeface="Lucida Console" panose="020B0609040504020204" pitchFamily="49" charset="0"/>
              </a:rPr>
              <a:t>uval</a:t>
            </a:r>
            <a:r>
              <a:rPr lang="en-US" sz="2500" dirty="0">
                <a:latin typeface="Lucida Console" panose="020B0609040504020204" pitchFamily="49" charset="0"/>
              </a:rPr>
              <a:t>[</a:t>
            </a:r>
            <a:r>
              <a:rPr lang="en-US" sz="2500" dirty="0" err="1">
                <a:latin typeface="Lucida Console" panose="020B0609040504020204" pitchFamily="49" charset="0"/>
              </a:rPr>
              <a:t>i</a:t>
            </a:r>
            <a:r>
              <a:rPr lang="en-US" sz="2500" dirty="0">
                <a:latin typeface="Lucida Console" panose="020B0609040504020204" pitchFamily="49" charset="0"/>
              </a:rPr>
              <a:t>];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    return </a:t>
            </a:r>
            <a:r>
              <a:rPr lang="en-US" sz="2500" dirty="0" err="1">
                <a:latin typeface="Lucida Console" panose="020B0609040504020204" pitchFamily="49" charset="0"/>
              </a:rPr>
              <a:t>val</a:t>
            </a:r>
            <a:r>
              <a:rPr lang="en-US" sz="2500" dirty="0">
                <a:latin typeface="Lucida Console" panose="020B0609040504020204" pitchFamily="49" charset="0"/>
              </a:rPr>
              <a:t>;</a:t>
            </a:r>
            <a:br>
              <a:rPr lang="en-US" sz="2500" dirty="0">
                <a:latin typeface="Lucida Console" panose="020B0609040504020204" pitchFamily="49" charset="0"/>
              </a:rPr>
            </a:br>
            <a:r>
              <a:rPr lang="en-US" sz="25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200F48-D3BD-454B-9C6E-24896C9D4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BEDB6D-7E22-4F83-8626-229E5DA8608E}"/>
              </a:ext>
            </a:extLst>
          </p:cNvPr>
          <p:cNvSpPr txBox="1"/>
          <p:nvPr/>
        </p:nvSpPr>
        <p:spPr>
          <a:xfrm>
            <a:off x="3894082" y="2449272"/>
            <a:ext cx="452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Accumulate elements mod UNROLL in </a:t>
            </a:r>
            <a:r>
              <a:rPr lang="en-US" i="1" dirty="0" err="1">
                <a:solidFill>
                  <a:srgbClr val="00B050"/>
                </a:solidFill>
              </a:rPr>
              <a:t>uval</a:t>
            </a:r>
            <a:r>
              <a:rPr lang="en-US" i="1" dirty="0">
                <a:solidFill>
                  <a:srgbClr val="00B050"/>
                </a:solidFill>
              </a:rPr>
              <a:t> array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BFDD2B8-360F-453F-BAAE-001BA4E0AFB8}"/>
              </a:ext>
            </a:extLst>
          </p:cNvPr>
          <p:cNvCxnSpPr/>
          <p:nvPr/>
        </p:nvCxnSpPr>
        <p:spPr>
          <a:xfrm>
            <a:off x="6174828" y="2827283"/>
            <a:ext cx="0" cy="32056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B0DB759-B061-4EF0-BE7A-A88BFE0E1260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3626069" y="2633938"/>
            <a:ext cx="268013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3CA442B-BB47-4339-AB93-EA6D4A1B4041}"/>
              </a:ext>
            </a:extLst>
          </p:cNvPr>
          <p:cNvSpPr txBox="1"/>
          <p:nvPr/>
        </p:nvSpPr>
        <p:spPr>
          <a:xfrm>
            <a:off x="5743902" y="5710838"/>
            <a:ext cx="2881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Return sum of </a:t>
            </a:r>
            <a:r>
              <a:rPr lang="en-US" i="1" dirty="0" err="1">
                <a:solidFill>
                  <a:srgbClr val="00B050"/>
                </a:solidFill>
              </a:rPr>
              <a:t>uval</a:t>
            </a:r>
            <a:r>
              <a:rPr lang="en-US" i="1" dirty="0">
                <a:solidFill>
                  <a:srgbClr val="00B050"/>
                </a:solidFill>
              </a:rPr>
              <a:t> array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053D20-B2CA-4C97-8D42-D4E22FC4D2F5}"/>
              </a:ext>
            </a:extLst>
          </p:cNvPr>
          <p:cNvSpPr txBox="1"/>
          <p:nvPr/>
        </p:nvSpPr>
        <p:spPr>
          <a:xfrm>
            <a:off x="5785945" y="744593"/>
            <a:ext cx="2787211" cy="646331"/>
          </a:xfrm>
          <a:prstGeom prst="rect">
            <a:avLst/>
          </a:prstGeom>
          <a:solidFill>
            <a:srgbClr val="F7FFA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00B050"/>
                </a:solidFill>
              </a:rPr>
              <a:t>Note: </a:t>
            </a:r>
            <a:r>
              <a:rPr lang="en-US" i="1" dirty="0" err="1">
                <a:solidFill>
                  <a:srgbClr val="00B050"/>
                </a:solidFill>
              </a:rPr>
              <a:t>gcc</a:t>
            </a:r>
            <a:r>
              <a:rPr lang="en-US" i="1" dirty="0">
                <a:solidFill>
                  <a:srgbClr val="00B050"/>
                </a:solidFill>
              </a:rPr>
              <a:t> with –O3 will unroll these loops for us</a:t>
            </a:r>
          </a:p>
        </p:txBody>
      </p:sp>
    </p:spTree>
    <p:extLst>
      <p:ext uri="{BB962C8B-B14F-4D97-AF65-F5344CB8AC3E}">
        <p14:creationId xmlns:p14="http://schemas.microsoft.com/office/powerpoint/2010/main" val="18164198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C73732A-2C1A-427E-9C1F-0725368748C2}"/>
              </a:ext>
            </a:extLst>
          </p:cNvPr>
          <p:cNvSpPr/>
          <p:nvPr/>
        </p:nvSpPr>
        <p:spPr>
          <a:xfrm>
            <a:off x="3152374" y="1785496"/>
            <a:ext cx="542012" cy="471601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E12202-68E1-450E-A6D3-F0901A5C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</a:t>
            </a:r>
            <a:r>
              <a:rPr lang="en-US" dirty="0" err="1"/>
              <a:t>spmv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372EF-84CB-4E45-B679-9F86D076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BE4DC3-0608-402D-836D-547BAE8D9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>
                <a:latin typeface="Lucida Console" panose="020B0609040504020204" pitchFamily="49" charset="0"/>
              </a:rPr>
              <a:t>$ ./mrun -l 4 -d 10 -t r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Sparse	4	10	r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MVP	RVP	GF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seq	seq	1.40</a:t>
            </a:r>
          </a:p>
          <a:p>
            <a:pPr marL="0" indent="0">
              <a:buNone/>
            </a:pPr>
            <a:endParaRPr lang="pt-BR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82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C73732A-2C1A-427E-9C1F-0725368748C2}"/>
              </a:ext>
            </a:extLst>
          </p:cNvPr>
          <p:cNvSpPr/>
          <p:nvPr/>
        </p:nvSpPr>
        <p:spPr>
          <a:xfrm>
            <a:off x="1597572" y="3330516"/>
            <a:ext cx="2822028" cy="471601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E12202-68E1-450E-A6D3-F0901A5C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Benchmarking unrolled </a:t>
            </a:r>
            <a:r>
              <a:rPr lang="en-US" dirty="0" err="1"/>
              <a:t>spmv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372EF-84CB-4E45-B679-9F86D076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3CBE4DC3-0608-402D-836D-547BAE8D9B3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pt-BR" dirty="0">
                    <a:latin typeface="Lucida Console" panose="020B0609040504020204" pitchFamily="49" charset="0"/>
                  </a:rPr>
                  <a:t>$ ./mrun –l 4 –d 10 -t r</a:t>
                </a:r>
                <a:br>
                  <a:rPr lang="pt-BR" dirty="0">
                    <a:latin typeface="Lucida Console" panose="020B0609040504020204" pitchFamily="49" charset="0"/>
                  </a:rPr>
                </a:br>
                <a:r>
                  <a:rPr lang="pt-BR" dirty="0">
                    <a:latin typeface="Lucida Console" panose="020B0609040504020204" pitchFamily="49" charset="0"/>
                  </a:rPr>
                  <a:t>Sparse	4	10	r</a:t>
                </a:r>
                <a:br>
                  <a:rPr lang="pt-BR" dirty="0">
                    <a:latin typeface="Lucida Console" panose="020B0609040504020204" pitchFamily="49" charset="0"/>
                  </a:rPr>
                </a:br>
                <a:r>
                  <a:rPr lang="pt-BR" dirty="0">
                    <a:latin typeface="Lucida Console" panose="020B0609040504020204" pitchFamily="49" charset="0"/>
                  </a:rPr>
                  <a:t>	MVP	RVP	GF</a:t>
                </a:r>
                <a:br>
                  <a:rPr lang="pt-BR" dirty="0">
                    <a:latin typeface="Lucida Console" panose="020B0609040504020204" pitchFamily="49" charset="0"/>
                  </a:rPr>
                </a:br>
                <a:r>
                  <a:rPr lang="pt-BR" dirty="0">
                    <a:latin typeface="Lucida Console" panose="020B0609040504020204" pitchFamily="49" charset="0"/>
                  </a:rPr>
                  <a:t>	seq	seq	1.40</a:t>
                </a:r>
                <a:br>
                  <a:rPr lang="pt-BR" dirty="0">
                    <a:latin typeface="Lucida Console" panose="020B0609040504020204" pitchFamily="49" charset="0"/>
                  </a:rPr>
                </a:br>
                <a:r>
                  <a:rPr lang="pt-BR" dirty="0">
                    <a:latin typeface="Lucida Console" panose="020B0609040504020204" pitchFamily="49" charset="0"/>
                  </a:rPr>
                  <a:t>	seq	par	2.72</a:t>
                </a:r>
              </a:p>
              <a:p>
                <a:pPr marL="0" indent="0">
                  <a:buNone/>
                </a:pPr>
                <a:endParaRPr lang="pt-BR" dirty="0">
                  <a:latin typeface="Lucida Console" panose="020B0609040504020204" pitchFamily="49" charset="0"/>
                </a:endParaRPr>
              </a:p>
              <a:p>
                <a:r>
                  <a:rPr lang="en-US" dirty="0">
                    <a:latin typeface="+mj-lt"/>
                  </a:rPr>
                  <a:t>3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pt-BR" dirty="0">
                    <a:latin typeface="+mj-lt"/>
                  </a:rPr>
                  <a:t> unrolling gives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pt-BR" dirty="0">
                    <a:latin typeface="+mj-lt"/>
                  </a:rPr>
                  <a:t> speedup</a:t>
                </a:r>
              </a:p>
              <a:p>
                <a:r>
                  <a:rPr lang="pt-BR" dirty="0">
                    <a:latin typeface="+mj-lt"/>
                  </a:rPr>
                  <a:t>More unrolling doesn’t help (3 slightly better than 2)</a:t>
                </a:r>
              </a:p>
              <a:p>
                <a:r>
                  <a:rPr lang="pt-BR" dirty="0">
                    <a:latin typeface="+mj-lt"/>
                  </a:rPr>
                  <a:t>Why?</a:t>
                </a: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3CBE4DC3-0608-402D-836D-547BAE8D9B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  <a:blipFill>
                <a:blip r:embed="rId2"/>
                <a:stretch>
                  <a:fillRect l="-1546" t="-2521" r="-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88D09271-945F-4DE6-A83E-DCCAB09B3F43}"/>
              </a:ext>
            </a:extLst>
          </p:cNvPr>
          <p:cNvSpPr txBox="1"/>
          <p:nvPr/>
        </p:nvSpPr>
        <p:spPr>
          <a:xfrm>
            <a:off x="1772156" y="5307008"/>
            <a:ext cx="73718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</a:rPr>
              <a:t>With 100% hits, LD utilization = 100% when unrolled twice</a:t>
            </a:r>
            <a:br>
              <a:rPr lang="en-US" sz="2400" i="1" dirty="0">
                <a:solidFill>
                  <a:srgbClr val="C00000"/>
                </a:solidFill>
              </a:rPr>
            </a:br>
            <a:r>
              <a:rPr lang="en-US" sz="2400" i="1" dirty="0">
                <a:solidFill>
                  <a:srgbClr val="C00000"/>
                </a:solidFill>
              </a:rPr>
              <a:t>Unrolling thrice helps a bit, probably by hiding misses on sparse vector loads</a:t>
            </a:r>
          </a:p>
        </p:txBody>
      </p:sp>
    </p:spTree>
    <p:extLst>
      <p:ext uri="{BB962C8B-B14F-4D97-AF65-F5344CB8AC3E}">
        <p14:creationId xmlns:p14="http://schemas.microsoft.com/office/powerpoint/2010/main" val="297545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45AEC-B3AE-4FE8-9CA8-B23661D62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optimize this code!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1EA6B-4DD6-4183-83A7-D2ACEEFF8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i="1" u="sng" dirty="0"/>
          </a:p>
          <a:p>
            <a:pPr marL="0" indent="0" algn="ctr">
              <a:buNone/>
            </a:pPr>
            <a:r>
              <a:rPr lang="en-US" sz="4000" i="1" u="sng" dirty="0"/>
              <a:t>Exploit parallelism at multiple levels</a:t>
            </a:r>
            <a:endParaRPr lang="en-US" sz="4000" u="sng" dirty="0"/>
          </a:p>
          <a:p>
            <a:endParaRPr lang="en-US" sz="4000" dirty="0"/>
          </a:p>
          <a:p>
            <a:r>
              <a:rPr lang="en-US" sz="4000" dirty="0"/>
              <a:t>ILP</a:t>
            </a:r>
            <a:endParaRPr lang="en-US" sz="4000" b="1" dirty="0">
              <a:solidFill>
                <a:srgbClr val="00B050"/>
              </a:solidFill>
            </a:endParaRPr>
          </a:p>
          <a:p>
            <a:r>
              <a:rPr lang="en-US" sz="4000" dirty="0"/>
              <a:t>SIMD</a:t>
            </a:r>
          </a:p>
          <a:p>
            <a:r>
              <a:rPr lang="en-US" sz="4000" dirty="0"/>
              <a:t>Threads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74AE28-FFFE-4775-A137-4A12C62C4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E22BF6C-943F-458A-AD19-1062B1EC5505}"/>
              </a:ext>
            </a:extLst>
          </p:cNvPr>
          <p:cNvSpPr/>
          <p:nvPr/>
        </p:nvSpPr>
        <p:spPr>
          <a:xfrm>
            <a:off x="525982" y="5125679"/>
            <a:ext cx="2241493" cy="760652"/>
          </a:xfrm>
          <a:prstGeom prst="ellipse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612BA2-028B-4F6D-80CA-C787B2358990}"/>
              </a:ext>
            </a:extLst>
          </p:cNvPr>
          <p:cNvSpPr/>
          <p:nvPr/>
        </p:nvSpPr>
        <p:spPr>
          <a:xfrm>
            <a:off x="1470277" y="3649291"/>
            <a:ext cx="83388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>
                <a:solidFill>
                  <a:srgbClr val="00B050"/>
                </a:solidFill>
                <a:sym typeface="Wingdings 2" panose="05020102010507070707" pitchFamily="18" charset="2"/>
              </a:rPr>
              <a:t>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82626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6D078-4051-4396-9382-0813A074C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parallelism with OpenMP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2C119-2394-48D9-8A22-E2C124265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OpenMP is supported by </a:t>
            </a:r>
            <a:r>
              <a:rPr lang="en-US" dirty="0" err="1"/>
              <a:t>gcc</a:t>
            </a:r>
            <a:endParaRPr lang="en-US" dirty="0"/>
          </a:p>
          <a:p>
            <a:endParaRPr lang="en-US" dirty="0"/>
          </a:p>
          <a:p>
            <a:r>
              <a:rPr lang="en-US" dirty="0"/>
              <a:t>“Decorate” your code with </a:t>
            </a:r>
            <a:r>
              <a:rPr lang="en-US" sz="2000" dirty="0">
                <a:latin typeface="Lucida Console" panose="020B0609040504020204" pitchFamily="49" charset="0"/>
              </a:rPr>
              <a:t>#pragma</a:t>
            </a:r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We will cover only a few of OpenMP’s features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535604-EAF8-4BB0-A0AA-938A53AA8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37605065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E7B13-8AB3-46A2-8B02-A8B3E188A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Parallelizing </a:t>
            </a:r>
            <a:r>
              <a:rPr lang="en-US" dirty="0" err="1"/>
              <a:t>spmv</a:t>
            </a:r>
            <a:r>
              <a:rPr lang="en-US" dirty="0"/>
              <a:t> with OpenMP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EA0A4-4CA7-4A63-927A-D32697A9D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Focus on the outer loop</a:t>
            </a:r>
          </a:p>
          <a:p>
            <a:pPr marL="0" indent="0">
              <a:buNone/>
            </a:pP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void </a:t>
            </a:r>
            <a:r>
              <a:rPr lang="en-US" sz="2000" dirty="0" err="1">
                <a:latin typeface="Lucida Sans Typewriter" panose="020B0509030504030204" pitchFamily="49" charset="0"/>
              </a:rPr>
              <a:t>mvp_csr_seq</a:t>
            </a:r>
            <a:r>
              <a:rPr lang="en-US" sz="2000" dirty="0">
                <a:latin typeface="Lucida Sans Typewriter" panose="020B0509030504030204" pitchFamily="49" charset="0"/>
              </a:rPr>
              <a:t>(</a:t>
            </a:r>
            <a:r>
              <a:rPr lang="en-US" sz="2000" dirty="0" err="1">
                <a:latin typeface="Lucida Sans Typewriter" panose="020B0509030504030204" pitchFamily="49" charset="0"/>
              </a:rPr>
              <a:t>csr_t</a:t>
            </a:r>
            <a:r>
              <a:rPr lang="en-US" sz="2000" dirty="0">
                <a:latin typeface="Lucida Sans Typewriter" panose="020B0509030504030204" pitchFamily="49" charset="0"/>
              </a:rPr>
              <a:t> *m, </a:t>
            </a:r>
            <a:r>
              <a:rPr lang="en-US" sz="2000" dirty="0" err="1">
                <a:latin typeface="Lucida Sans Typewriter" panose="020B0509030504030204" pitchFamily="49" charset="0"/>
              </a:rPr>
              <a:t>vec_t</a:t>
            </a:r>
            <a:r>
              <a:rPr lang="en-US" sz="2000" dirty="0">
                <a:latin typeface="Lucida Sans Typewriter" panose="020B0509030504030204" pitchFamily="49" charset="0"/>
              </a:rPr>
              <a:t> *x, </a:t>
            </a:r>
            <a:r>
              <a:rPr lang="en-US" sz="2000" dirty="0" err="1">
                <a:latin typeface="Lucida Sans Typewriter" panose="020B0509030504030204" pitchFamily="49" charset="0"/>
              </a:rPr>
              <a:t>vec_t</a:t>
            </a:r>
            <a:r>
              <a:rPr lang="en-US" sz="2000" dirty="0">
                <a:latin typeface="Lucida Sans Typewriter" panose="020B0509030504030204" pitchFamily="49" charset="0"/>
              </a:rPr>
              <a:t> *y,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             </a:t>
            </a:r>
            <a:r>
              <a:rPr lang="en-US" sz="2000" dirty="0" err="1">
                <a:latin typeface="Lucida Sans Typewriter" panose="020B0509030504030204" pitchFamily="49" charset="0"/>
              </a:rPr>
              <a:t>rvp_csr_t</a:t>
            </a:r>
            <a:r>
              <a:rPr lang="en-US" sz="2000" dirty="0">
                <a:latin typeface="Lucida Sans Typewriter" panose="020B0509030504030204" pitchFamily="49" charset="0"/>
              </a:rPr>
              <a:t> </a:t>
            </a:r>
            <a:r>
              <a:rPr lang="en-US" sz="2000" dirty="0" err="1">
                <a:latin typeface="Lucida Sans Typewriter" panose="020B0509030504030204" pitchFamily="49" charset="0"/>
              </a:rPr>
              <a:t>rp_fun</a:t>
            </a:r>
            <a:r>
              <a:rPr lang="en-US" sz="2000" dirty="0">
                <a:latin typeface="Lucida Sans Typewriter" panose="020B0509030504030204" pitchFamily="49" charset="0"/>
              </a:rPr>
              <a:t>) {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</a:t>
            </a:r>
            <a:r>
              <a:rPr lang="en-US" sz="2000" dirty="0" err="1">
                <a:latin typeface="Lucida Sans Typewriter" panose="020B0509030504030204" pitchFamily="49" charset="0"/>
              </a:rPr>
              <a:t>index_t</a:t>
            </a:r>
            <a:r>
              <a:rPr lang="en-US" sz="2000" dirty="0">
                <a:latin typeface="Lucida Sans Typewriter" panose="020B0509030504030204" pitchFamily="49" charset="0"/>
              </a:rPr>
              <a:t> </a:t>
            </a:r>
            <a:r>
              <a:rPr lang="en-US" sz="2000" dirty="0" err="1">
                <a:latin typeface="Lucida Sans Typewriter" panose="020B0509030504030204" pitchFamily="49" charset="0"/>
              </a:rPr>
              <a:t>nrow</a:t>
            </a:r>
            <a:r>
              <a:rPr lang="en-US" sz="2000" dirty="0">
                <a:latin typeface="Lucida Sans Typewriter" panose="020B0509030504030204" pitchFamily="49" charset="0"/>
              </a:rPr>
              <a:t> = m-&gt;</a:t>
            </a:r>
            <a:r>
              <a:rPr lang="en-US" sz="2000" dirty="0" err="1">
                <a:latin typeface="Lucida Sans Typewriter" panose="020B0509030504030204" pitchFamily="49" charset="0"/>
              </a:rPr>
              <a:t>nrow</a:t>
            </a:r>
            <a:r>
              <a:rPr lang="en-US" sz="2000" dirty="0">
                <a:latin typeface="Lucida Sans Typewriter" panose="020B0509030504030204" pitchFamily="49" charset="0"/>
              </a:rPr>
              <a:t>;</a:t>
            </a:r>
            <a:br>
              <a:rPr lang="en-US" sz="2000" dirty="0">
                <a:latin typeface="Lucida Sans Typewriter" panose="020B0509030504030204" pitchFamily="49" charset="0"/>
              </a:rPr>
            </a:b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for (</a:t>
            </a:r>
            <a:r>
              <a:rPr lang="en-US" sz="2000" dirty="0" err="1">
                <a:latin typeface="Lucida Sans Typewriter" panose="020B0509030504030204" pitchFamily="49" charset="0"/>
              </a:rPr>
              <a:t>index_t</a:t>
            </a:r>
            <a:r>
              <a:rPr lang="en-US" sz="2000" dirty="0">
                <a:latin typeface="Lucida Sans Typewriter" panose="020B0509030504030204" pitchFamily="49" charset="0"/>
              </a:rPr>
              <a:t> r = 0; r &lt; </a:t>
            </a:r>
            <a:r>
              <a:rPr lang="en-US" sz="2000" dirty="0" err="1">
                <a:latin typeface="Lucida Sans Typewriter" panose="020B0509030504030204" pitchFamily="49" charset="0"/>
              </a:rPr>
              <a:t>nrow</a:t>
            </a:r>
            <a:r>
              <a:rPr lang="en-US" sz="2000" dirty="0">
                <a:latin typeface="Lucida Sans Typewriter" panose="020B0509030504030204" pitchFamily="49" charset="0"/>
              </a:rPr>
              <a:t>; r++) {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    y-&gt;value[r] = </a:t>
            </a:r>
            <a:r>
              <a:rPr lang="en-US" sz="2000" dirty="0" err="1">
                <a:latin typeface="Lucida Sans Typewriter" panose="020B0509030504030204" pitchFamily="49" charset="0"/>
              </a:rPr>
              <a:t>rp_fun</a:t>
            </a:r>
            <a:r>
              <a:rPr lang="en-US" sz="2000" dirty="0">
                <a:latin typeface="Lucida Sans Typewriter" panose="020B0509030504030204" pitchFamily="49" charset="0"/>
              </a:rPr>
              <a:t>(m, x, r);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}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}</a:t>
            </a:r>
            <a:endParaRPr lang="en-US" sz="2000" dirty="0">
              <a:latin typeface="Lucida Console" panose="020B06090405040202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C8BB24-D38D-4010-8937-EC13C6E7A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37086904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88E6B7D-2F9B-4FF9-A961-D83C1887D145}"/>
              </a:ext>
            </a:extLst>
          </p:cNvPr>
          <p:cNvSpPr/>
          <p:nvPr/>
        </p:nvSpPr>
        <p:spPr>
          <a:xfrm>
            <a:off x="716145" y="3429001"/>
            <a:ext cx="6263236" cy="333796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CE7B13-8AB3-46A2-8B02-A8B3E188A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Parallelizing </a:t>
            </a:r>
            <a:r>
              <a:rPr lang="en-US" dirty="0" err="1"/>
              <a:t>spmv</a:t>
            </a:r>
            <a:r>
              <a:rPr lang="en-US" dirty="0"/>
              <a:t> with OpenMP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EA0A4-4CA7-4A63-927A-D32697A9D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Focus on the outer loop</a:t>
            </a:r>
          </a:p>
          <a:p>
            <a:pPr marL="0" indent="0">
              <a:buNone/>
            </a:pP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void </a:t>
            </a:r>
            <a:r>
              <a:rPr lang="en-US" sz="2000" dirty="0" err="1">
                <a:latin typeface="Lucida Console" panose="020B0609040504020204" pitchFamily="49" charset="0"/>
              </a:rPr>
              <a:t>mvp_csr_mps</a:t>
            </a:r>
            <a:r>
              <a:rPr lang="en-US" sz="2000" dirty="0">
                <a:latin typeface="Lucida Console" panose="020B0609040504020204" pitchFamily="49" charset="0"/>
              </a:rPr>
              <a:t>(</a:t>
            </a:r>
            <a:r>
              <a:rPr lang="en-US" sz="2000" dirty="0" err="1">
                <a:latin typeface="Lucida Console" panose="020B0609040504020204" pitchFamily="49" charset="0"/>
              </a:rPr>
              <a:t>csr_t</a:t>
            </a:r>
            <a:r>
              <a:rPr lang="en-US" sz="2000" dirty="0">
                <a:latin typeface="Lucida Console" panose="020B0609040504020204" pitchFamily="49" charset="0"/>
              </a:rPr>
              <a:t> *m, </a:t>
            </a:r>
            <a:r>
              <a:rPr lang="en-US" sz="2000" dirty="0" err="1">
                <a:latin typeface="Lucida Console" panose="020B0609040504020204" pitchFamily="49" charset="0"/>
              </a:rPr>
              <a:t>vec_t</a:t>
            </a:r>
            <a:r>
              <a:rPr lang="en-US" sz="2000" dirty="0">
                <a:latin typeface="Lucida Console" panose="020B0609040504020204" pitchFamily="49" charset="0"/>
              </a:rPr>
              <a:t> *x, </a:t>
            </a:r>
            <a:r>
              <a:rPr lang="en-US" sz="2000" dirty="0" err="1">
                <a:latin typeface="Lucida Console" panose="020B0609040504020204" pitchFamily="49" charset="0"/>
              </a:rPr>
              <a:t>vec_t</a:t>
            </a:r>
            <a:r>
              <a:rPr lang="en-US" sz="2000" dirty="0">
                <a:latin typeface="Lucida Console" panose="020B0609040504020204" pitchFamily="49" charset="0"/>
              </a:rPr>
              <a:t> *y, 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                 </a:t>
            </a:r>
            <a:r>
              <a:rPr lang="en-US" sz="2000" dirty="0" err="1">
                <a:latin typeface="Lucida Console" panose="020B0609040504020204" pitchFamily="49" charset="0"/>
              </a:rPr>
              <a:t>rvp_csr_t</a:t>
            </a:r>
            <a:r>
              <a:rPr lang="en-US" sz="2000" dirty="0"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latin typeface="Lucida Console" panose="020B0609040504020204" pitchFamily="49" charset="0"/>
              </a:rPr>
              <a:t>rp_fun</a:t>
            </a:r>
            <a:r>
              <a:rPr lang="en-US" sz="2000" dirty="0">
                <a:latin typeface="Lucida Console" panose="020B0609040504020204" pitchFamily="49" charset="0"/>
              </a:rPr>
              <a:t>) {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    </a:t>
            </a:r>
            <a:r>
              <a:rPr lang="en-US" sz="2000" dirty="0" err="1">
                <a:latin typeface="Lucida Console" panose="020B0609040504020204" pitchFamily="49" charset="0"/>
              </a:rPr>
              <a:t>index_t</a:t>
            </a:r>
            <a:r>
              <a:rPr lang="en-US" sz="2000" dirty="0"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latin typeface="Lucida Console" panose="020B0609040504020204" pitchFamily="49" charset="0"/>
              </a:rPr>
              <a:t>nrow</a:t>
            </a:r>
            <a:r>
              <a:rPr lang="en-US" sz="2000" dirty="0">
                <a:latin typeface="Lucida Console" panose="020B0609040504020204" pitchFamily="49" charset="0"/>
              </a:rPr>
              <a:t> = m-&gt;</a:t>
            </a:r>
            <a:r>
              <a:rPr lang="en-US" sz="2000" dirty="0" err="1">
                <a:latin typeface="Lucida Console" panose="020B0609040504020204" pitchFamily="49" charset="0"/>
              </a:rPr>
              <a:t>nrow</a:t>
            </a:r>
            <a:r>
              <a:rPr lang="en-US" sz="2000" dirty="0">
                <a:latin typeface="Lucida Console" panose="020B0609040504020204" pitchFamily="49" charset="0"/>
              </a:rPr>
              <a:t>;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#pragma </a:t>
            </a:r>
            <a:r>
              <a:rPr lang="en-US" sz="2000" dirty="0" err="1">
                <a:latin typeface="Lucida Console" panose="020B0609040504020204" pitchFamily="49" charset="0"/>
              </a:rPr>
              <a:t>omp</a:t>
            </a:r>
            <a:r>
              <a:rPr lang="en-US" sz="2000" dirty="0">
                <a:latin typeface="Lucida Console" panose="020B0609040504020204" pitchFamily="49" charset="0"/>
              </a:rPr>
              <a:t> parallel for schedule(static)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    for (</a:t>
            </a:r>
            <a:r>
              <a:rPr lang="en-US" sz="2000" dirty="0" err="1">
                <a:latin typeface="Lucida Console" panose="020B0609040504020204" pitchFamily="49" charset="0"/>
              </a:rPr>
              <a:t>index_t</a:t>
            </a:r>
            <a:r>
              <a:rPr lang="en-US" sz="2000" dirty="0">
                <a:latin typeface="Lucida Console" panose="020B0609040504020204" pitchFamily="49" charset="0"/>
              </a:rPr>
              <a:t> r = 0; r &lt; </a:t>
            </a:r>
            <a:r>
              <a:rPr lang="en-US" sz="2000" dirty="0" err="1">
                <a:latin typeface="Lucida Console" panose="020B0609040504020204" pitchFamily="49" charset="0"/>
              </a:rPr>
              <a:t>nrow</a:t>
            </a:r>
            <a:r>
              <a:rPr lang="en-US" sz="2000" dirty="0">
                <a:latin typeface="Lucida Console" panose="020B0609040504020204" pitchFamily="49" charset="0"/>
              </a:rPr>
              <a:t>; r++) {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        y-&gt;value[r] = </a:t>
            </a:r>
            <a:r>
              <a:rPr lang="en-US" sz="2000" dirty="0" err="1">
                <a:latin typeface="Lucida Console" panose="020B0609040504020204" pitchFamily="49" charset="0"/>
              </a:rPr>
              <a:t>rp_fun</a:t>
            </a:r>
            <a:r>
              <a:rPr lang="en-US" sz="2000" dirty="0">
                <a:latin typeface="Lucida Console" panose="020B0609040504020204" pitchFamily="49" charset="0"/>
              </a:rPr>
              <a:t>(m, x, r);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    }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}</a:t>
            </a:r>
          </a:p>
          <a:p>
            <a:r>
              <a:rPr lang="en-US" sz="2200" dirty="0">
                <a:latin typeface="Lucida Console" panose="020B0609040504020204" pitchFamily="49" charset="0"/>
              </a:rPr>
              <a:t>schedule(static) </a:t>
            </a:r>
            <a:r>
              <a:rPr lang="en-US" dirty="0"/>
              <a:t>divides loop statically across system cores (including </a:t>
            </a:r>
            <a:r>
              <a:rPr lang="en-US" dirty="0" err="1"/>
              <a:t>hyperthreads</a:t>
            </a:r>
            <a:r>
              <a:rPr lang="en-US" dirty="0"/>
              <a:t>)</a:t>
            </a:r>
          </a:p>
          <a:p>
            <a:endParaRPr lang="en-US" sz="2000" dirty="0">
              <a:latin typeface="Lucida Console" panose="020B06090405040202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C8BB24-D38D-4010-8937-EC13C6E7A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3679605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C73732A-2C1A-427E-9C1F-0725368748C2}"/>
              </a:ext>
            </a:extLst>
          </p:cNvPr>
          <p:cNvSpPr/>
          <p:nvPr/>
        </p:nvSpPr>
        <p:spPr>
          <a:xfrm>
            <a:off x="1597572" y="3795164"/>
            <a:ext cx="3010842" cy="837526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E12202-68E1-450E-A6D3-F0901A5C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threaded </a:t>
            </a:r>
            <a:r>
              <a:rPr lang="en-US" dirty="0" err="1"/>
              <a:t>spmv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372EF-84CB-4E45-B679-9F86D076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3CBE4DC3-0608-402D-836D-547BAE8D9B3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pt-BR" dirty="0">
                    <a:latin typeface="Lucida Console" panose="020B0609040504020204" pitchFamily="49" charset="0"/>
                  </a:rPr>
                  <a:t>$ ./mrun –l 4 –d 10 -t r</a:t>
                </a:r>
                <a:br>
                  <a:rPr lang="pt-BR" dirty="0">
                    <a:latin typeface="Lucida Console" panose="020B0609040504020204" pitchFamily="49" charset="0"/>
                  </a:rPr>
                </a:br>
                <a:r>
                  <a:rPr lang="pt-BR" dirty="0">
                    <a:latin typeface="Lucida Console" panose="020B0609040504020204" pitchFamily="49" charset="0"/>
                  </a:rPr>
                  <a:t>Sparse	4	10	r</a:t>
                </a:r>
                <a:br>
                  <a:rPr lang="pt-BR" dirty="0">
                    <a:latin typeface="Lucida Console" panose="020B0609040504020204" pitchFamily="49" charset="0"/>
                  </a:rPr>
                </a:br>
                <a:r>
                  <a:rPr lang="pt-BR" dirty="0">
                    <a:latin typeface="Lucida Console" panose="020B0609040504020204" pitchFamily="49" charset="0"/>
                  </a:rPr>
                  <a:t>	MVP	RVP	GF</a:t>
                </a:r>
                <a:br>
                  <a:rPr lang="pt-BR" dirty="0">
                    <a:latin typeface="Lucida Console" panose="020B0609040504020204" pitchFamily="49" charset="0"/>
                  </a:rPr>
                </a:br>
                <a:r>
                  <a:rPr lang="pt-BR" dirty="0">
                    <a:latin typeface="Lucida Console" panose="020B0609040504020204" pitchFamily="49" charset="0"/>
                  </a:rPr>
                  <a:t>	seq	seq	1.40</a:t>
                </a:r>
                <a:br>
                  <a:rPr lang="pt-BR" dirty="0">
                    <a:latin typeface="Lucida Console" panose="020B0609040504020204" pitchFamily="49" charset="0"/>
                  </a:rPr>
                </a:br>
                <a:r>
                  <a:rPr lang="pt-BR" dirty="0">
                    <a:latin typeface="Lucida Console" panose="020B0609040504020204" pitchFamily="49" charset="0"/>
                  </a:rPr>
                  <a:t>	seq	par	2.72</a:t>
                </a:r>
                <a:br>
                  <a:rPr lang="pt-BR" dirty="0">
                    <a:latin typeface="Lucida Console" panose="020B0609040504020204" pitchFamily="49" charset="0"/>
                  </a:rPr>
                </a:br>
                <a:r>
                  <a:rPr lang="pt-BR" dirty="0">
                    <a:latin typeface="Lucida Console" panose="020B0609040504020204" pitchFamily="49" charset="0"/>
                  </a:rPr>
                  <a:t>...</a:t>
                </a:r>
                <a:br>
                  <a:rPr lang="pt-BR" dirty="0">
                    <a:latin typeface="Lucida Console" panose="020B0609040504020204" pitchFamily="49" charset="0"/>
                  </a:rPr>
                </a:br>
                <a:r>
                  <a:rPr lang="fr-FR" dirty="0">
                    <a:latin typeface="Lucida Console" panose="020B0609040504020204" pitchFamily="49" charset="0"/>
                  </a:rPr>
                  <a:t>	</a:t>
                </a:r>
                <a:r>
                  <a:rPr lang="fr-FR" dirty="0" err="1">
                    <a:latin typeface="Lucida Console" panose="020B0609040504020204" pitchFamily="49" charset="0"/>
                  </a:rPr>
                  <a:t>mps</a:t>
                </a:r>
                <a:r>
                  <a:rPr lang="fr-FR" dirty="0">
                    <a:latin typeface="Lucida Console" panose="020B0609040504020204" pitchFamily="49" charset="0"/>
                  </a:rPr>
                  <a:t>	</a:t>
                </a:r>
                <a:r>
                  <a:rPr lang="fr-FR" dirty="0" err="1">
                    <a:latin typeface="Lucida Console" panose="020B0609040504020204" pitchFamily="49" charset="0"/>
                  </a:rPr>
                  <a:t>seq</a:t>
                </a:r>
                <a:r>
                  <a:rPr lang="fr-FR" dirty="0">
                    <a:latin typeface="Lucida Console" panose="020B0609040504020204" pitchFamily="49" charset="0"/>
                  </a:rPr>
                  <a:t>	9.92</a:t>
                </a:r>
                <a:br>
                  <a:rPr lang="fr-FR" dirty="0">
                    <a:latin typeface="Lucida Console" panose="020B0609040504020204" pitchFamily="49" charset="0"/>
                  </a:rPr>
                </a:br>
                <a:r>
                  <a:rPr lang="fr-FR" dirty="0">
                    <a:latin typeface="Lucida Console" panose="020B0609040504020204" pitchFamily="49" charset="0"/>
                  </a:rPr>
                  <a:t>	</a:t>
                </a:r>
                <a:r>
                  <a:rPr lang="fr-FR" dirty="0" err="1">
                    <a:latin typeface="Lucida Console" panose="020B0609040504020204" pitchFamily="49" charset="0"/>
                  </a:rPr>
                  <a:t>mps</a:t>
                </a:r>
                <a:r>
                  <a:rPr lang="fr-FR" dirty="0">
                    <a:latin typeface="Lucida Console" panose="020B0609040504020204" pitchFamily="49" charset="0"/>
                  </a:rPr>
                  <a:t>	par	10.44</a:t>
                </a:r>
              </a:p>
              <a:p>
                <a:pPr marL="0" indent="0">
                  <a:buNone/>
                </a:pPr>
                <a:endParaRPr lang="pt-BR" dirty="0">
                  <a:latin typeface="Lucida Console" panose="020B0609040504020204" pitchFamily="49" charset="0"/>
                </a:endParaRPr>
              </a:p>
              <a:p>
                <a:r>
                  <a:rPr lang="pt-BR" dirty="0"/>
                  <a:t>Threading gives 7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pt-BR" dirty="0"/>
                  <a:t> for naive, 4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pt-BR" dirty="0"/>
                  <a:t> for unrolled</a:t>
                </a:r>
              </a:p>
              <a:p>
                <a:r>
                  <a:rPr lang="pt-BR" dirty="0"/>
                  <a:t>We have 8x2-hyperthread = 16 cores</a:t>
                </a: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3CBE4DC3-0608-402D-836D-547BAE8D9B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  <a:blipFill>
                <a:blip r:embed="rId2"/>
                <a:stretch>
                  <a:fillRect l="-1546" t="-3361" b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753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E25A1-394C-4865-81D1-60A1EE530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poor threading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AEF5-6842-4C16-A499-C67ECE7B7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Sources of poor parallel speedup:</a:t>
            </a:r>
          </a:p>
          <a:p>
            <a:endParaRPr lang="en-US" dirty="0"/>
          </a:p>
          <a:p>
            <a:r>
              <a:rPr lang="en-US" dirty="0"/>
              <a:t>Communication/synchronization?</a:t>
            </a:r>
          </a:p>
          <a:p>
            <a:endParaRPr lang="en-US" dirty="0"/>
          </a:p>
          <a:p>
            <a:r>
              <a:rPr lang="en-US" dirty="0"/>
              <a:t>Throughput limitations?</a:t>
            </a:r>
          </a:p>
          <a:p>
            <a:endParaRPr lang="en-US" dirty="0"/>
          </a:p>
          <a:p>
            <a:r>
              <a:rPr lang="en-US" dirty="0"/>
              <a:t>Load imbalance?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6FA230-866E-42B8-A65E-9F420603D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5C9CDF7-51C7-4717-99FA-E42168C10B17}"/>
                  </a:ext>
                </a:extLst>
              </p:cNvPr>
              <p:cNvSpPr txBox="1"/>
              <p:nvPr/>
            </p:nvSpPr>
            <p:spPr>
              <a:xfrm>
                <a:off x="5619919" y="2668139"/>
                <a:ext cx="307497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solidFill>
                      <a:srgbClr val="C00000"/>
                    </a:solidFill>
                  </a:rPr>
                  <a:t>No, static work division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400" i="1" dirty="0">
                    <a:solidFill>
                      <a:srgbClr val="C00000"/>
                    </a:solidFill>
                  </a:rPr>
                  <a:t>zero overhead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5C9CDF7-51C7-4717-99FA-E42168C10B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919" y="2668139"/>
                <a:ext cx="3074973" cy="830997"/>
              </a:xfrm>
              <a:prstGeom prst="rect">
                <a:avLst/>
              </a:prstGeom>
              <a:blipFill>
                <a:blip r:embed="rId2"/>
                <a:stretch>
                  <a:fillRect l="-3175" t="-5882" r="-198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6266F59-C6CB-462B-B434-5C6438604D1B}"/>
                  </a:ext>
                </a:extLst>
              </p:cNvPr>
              <p:cNvSpPr txBox="1"/>
              <p:nvPr/>
            </p:nvSpPr>
            <p:spPr>
              <a:xfrm>
                <a:off x="4230786" y="3634072"/>
                <a:ext cx="491321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solidFill>
                      <a:srgbClr val="C00000"/>
                    </a:solidFill>
                  </a:rPr>
                  <a:t>Not execution units… ‘</a:t>
                </a:r>
                <a:r>
                  <a:rPr lang="en-US" sz="2400" i="1" dirty="0" err="1">
                    <a:solidFill>
                      <a:srgbClr val="C00000"/>
                    </a:solidFill>
                  </a:rPr>
                  <a:t>mps</a:t>
                </a:r>
                <a:r>
                  <a:rPr lang="en-US" sz="2400" i="1" dirty="0">
                    <a:solidFill>
                      <a:srgbClr val="C00000"/>
                    </a:solidFill>
                  </a:rPr>
                  <a:t>/seq’ has poor FMA utilization, and ‘</a:t>
                </a:r>
                <a:r>
                  <a:rPr lang="en-US" sz="2400" i="1" dirty="0" err="1">
                    <a:solidFill>
                      <a:srgbClr val="C00000"/>
                    </a:solidFill>
                  </a:rPr>
                  <a:t>mps</a:t>
                </a:r>
                <a:r>
                  <a:rPr lang="en-US" sz="2400" i="1" dirty="0">
                    <a:solidFill>
                      <a:srgbClr val="C00000"/>
                    </a:solidFill>
                  </a:rPr>
                  <a:t>/par’ only gets 4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2400" i="1" dirty="0">
                    <a:solidFill>
                      <a:srgbClr val="C00000"/>
                    </a:solidFill>
                  </a:rPr>
                  <a:t> speedup from 8 cores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6266F59-C6CB-462B-B434-5C6438604D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786" y="3634072"/>
                <a:ext cx="4913214" cy="1200329"/>
              </a:xfrm>
              <a:prstGeom prst="rect">
                <a:avLst/>
              </a:prstGeom>
              <a:blipFill>
                <a:blip r:embed="rId3"/>
                <a:stretch>
                  <a:fillRect l="-1861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FC8A2A62-B957-460C-A2B9-14FC5929FB45}"/>
              </a:ext>
            </a:extLst>
          </p:cNvPr>
          <p:cNvSpPr txBox="1"/>
          <p:nvPr/>
        </p:nvSpPr>
        <p:spPr>
          <a:xfrm>
            <a:off x="3416187" y="4867043"/>
            <a:ext cx="5602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</a:rPr>
              <a:t>Maybe…how many elements are there per row? A: its random</a:t>
            </a:r>
          </a:p>
        </p:txBody>
      </p:sp>
    </p:spTree>
    <p:extLst>
      <p:ext uri="{BB962C8B-B14F-4D97-AF65-F5344CB8AC3E}">
        <p14:creationId xmlns:p14="http://schemas.microsoft.com/office/powerpoint/2010/main" val="224803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C73732A-2C1A-427E-9C1F-0725368748C2}"/>
              </a:ext>
            </a:extLst>
          </p:cNvPr>
          <p:cNvSpPr/>
          <p:nvPr/>
        </p:nvSpPr>
        <p:spPr>
          <a:xfrm>
            <a:off x="4572000" y="1690689"/>
            <a:ext cx="1105167" cy="590719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E12202-68E1-450E-A6D3-F0901A5C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threaded </a:t>
            </a:r>
            <a:r>
              <a:rPr lang="en-US" dirty="0" err="1"/>
              <a:t>spmv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372EF-84CB-4E45-B679-9F86D076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BE4DC3-0608-402D-836D-547BAE8D9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>
                <a:latin typeface="Lucida Console" panose="020B0609040504020204" pitchFamily="49" charset="0"/>
              </a:rPr>
              <a:t>$ ./mrun –l 4 –d 10 -t s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Sparse	4	10	s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MVP	RVP	GF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seq	seq	1.40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seq	par	3.30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...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fr-FR" dirty="0">
                <a:latin typeface="Lucida Console" panose="020B0609040504020204" pitchFamily="49" charset="0"/>
              </a:rPr>
              <a:t>	</a:t>
            </a:r>
            <a:r>
              <a:rPr lang="fr-FR" dirty="0" err="1">
                <a:latin typeface="Lucida Console" panose="020B0609040504020204" pitchFamily="49" charset="0"/>
              </a:rPr>
              <a:t>mps</a:t>
            </a:r>
            <a:r>
              <a:rPr lang="fr-FR" dirty="0">
                <a:latin typeface="Lucida Console" panose="020B0609040504020204" pitchFamily="49" charset="0"/>
              </a:rPr>
              <a:t>	</a:t>
            </a:r>
            <a:r>
              <a:rPr lang="fr-FR" dirty="0" err="1">
                <a:latin typeface="Lucida Console" panose="020B0609040504020204" pitchFamily="49" charset="0"/>
              </a:rPr>
              <a:t>seq</a:t>
            </a:r>
            <a:r>
              <a:rPr lang="fr-FR" dirty="0">
                <a:latin typeface="Lucida Console" panose="020B0609040504020204" pitchFamily="49" charset="0"/>
              </a:rPr>
              <a:t>	2.10</a:t>
            </a:r>
            <a:br>
              <a:rPr lang="fr-FR" dirty="0">
                <a:latin typeface="Lucida Console" panose="020B0609040504020204" pitchFamily="49" charset="0"/>
              </a:rPr>
            </a:br>
            <a:r>
              <a:rPr lang="fr-FR" dirty="0">
                <a:latin typeface="Lucida Console" panose="020B0609040504020204" pitchFamily="49" charset="0"/>
              </a:rPr>
              <a:t>	</a:t>
            </a:r>
            <a:r>
              <a:rPr lang="fr-FR" dirty="0" err="1">
                <a:latin typeface="Lucida Console" panose="020B0609040504020204" pitchFamily="49" charset="0"/>
              </a:rPr>
              <a:t>mps</a:t>
            </a:r>
            <a:r>
              <a:rPr lang="fr-FR" dirty="0">
                <a:latin typeface="Lucida Console" panose="020B0609040504020204" pitchFamily="49" charset="0"/>
              </a:rPr>
              <a:t>	par	4.24</a:t>
            </a:r>
          </a:p>
          <a:p>
            <a:pPr marL="0" indent="0">
              <a:buNone/>
            </a:pPr>
            <a:endParaRPr lang="pt-BR" dirty="0">
              <a:latin typeface="Lucida Console" panose="020B0609040504020204" pitchFamily="49" charset="0"/>
            </a:endParaRPr>
          </a:p>
          <a:p>
            <a:r>
              <a:rPr lang="en-US" dirty="0"/>
              <a:t>Increasing skew (all non-zero elements are in first 10% of rows) reduces speedup significantly</a:t>
            </a:r>
          </a:p>
          <a:p>
            <a:r>
              <a:rPr lang="en-US" dirty="0"/>
              <a:t>Single-thread is faster (why?), OpenMP is slower (why?)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8256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Matrix-matrix multiplication (</a:t>
            </a:r>
            <a:r>
              <a:rPr lang="en-US" dirty="0" err="1"/>
              <a:t>matmul</a:t>
            </a:r>
            <a:r>
              <a:rPr lang="en-US" dirty="0"/>
              <a:t>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Simple C++ implementation:</a:t>
            </a:r>
          </a:p>
          <a:p>
            <a:pPr marL="0" indent="0">
              <a:buNone/>
            </a:pPr>
            <a:endParaRPr lang="en-US" sz="1200" dirty="0">
              <a:latin typeface="Lucida Sans Typewriter" panose="020B05090305040302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/* Find element based on row-major ordering */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#define RM(r, c, width) ((r) * (width) + (c))</a:t>
            </a:r>
          </a:p>
          <a:p>
            <a:pPr marL="0" indent="0">
              <a:buNone/>
            </a:pPr>
            <a:endParaRPr lang="en-US" sz="1200" dirty="0">
              <a:latin typeface="Lucida Sans Typewriter" panose="020B05090305040302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// Standard multiplication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void </a:t>
            </a:r>
            <a:r>
              <a:rPr lang="en-US" sz="1200" dirty="0" err="1">
                <a:latin typeface="Lucida Sans Typewriter" panose="020B0509030504030204" pitchFamily="49" charset="0"/>
              </a:rPr>
              <a:t>multMatrixSimple</a:t>
            </a:r>
            <a:r>
              <a:rPr lang="en-US" sz="1200" dirty="0">
                <a:latin typeface="Lucida Sans Typewriter" panose="020B0509030504030204" pitchFamily="49" charset="0"/>
              </a:rPr>
              <a:t>(int N, float *</a:t>
            </a:r>
            <a:r>
              <a:rPr lang="en-US" sz="1200" dirty="0" err="1">
                <a:latin typeface="Lucida Sans Typewriter" panose="020B0509030504030204" pitchFamily="49" charset="0"/>
              </a:rPr>
              <a:t>matA</a:t>
            </a:r>
            <a:r>
              <a:rPr lang="en-US" sz="1200" dirty="0">
                <a:latin typeface="Lucida Sans Typewriter" panose="020B0509030504030204" pitchFamily="49" charset="0"/>
              </a:rPr>
              <a:t>, float *</a:t>
            </a:r>
            <a:r>
              <a:rPr lang="en-US" sz="1200" dirty="0" err="1">
                <a:latin typeface="Lucida Sans Typewriter" panose="020B0509030504030204" pitchFamily="49" charset="0"/>
              </a:rPr>
              <a:t>matB</a:t>
            </a:r>
            <a:r>
              <a:rPr lang="en-US" sz="1200" dirty="0">
                <a:latin typeface="Lucida Sans Typewriter" panose="020B0509030504030204" pitchFamily="49" charset="0"/>
              </a:rPr>
              <a:t>, float *</a:t>
            </a:r>
            <a:r>
              <a:rPr lang="en-US" sz="1200" dirty="0" err="1">
                <a:latin typeface="Lucida Sans Typewriter" panose="020B0509030504030204" pitchFamily="49" charset="0"/>
              </a:rPr>
              <a:t>matC</a:t>
            </a:r>
            <a:r>
              <a:rPr lang="en-US" sz="1200" dirty="0">
                <a:latin typeface="Lucida Sans Typewriter" panose="020B05090305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for (int </a:t>
            </a:r>
            <a:r>
              <a:rPr lang="en-US" sz="1200" dirty="0" err="1">
                <a:latin typeface="Lucida Sans Typewriter" panose="020B0509030504030204" pitchFamily="49" charset="0"/>
              </a:rPr>
              <a:t>i</a:t>
            </a:r>
            <a:r>
              <a:rPr lang="en-US" sz="1200" dirty="0">
                <a:latin typeface="Lucida Sans Typewriter" panose="020B0509030504030204" pitchFamily="49" charset="0"/>
              </a:rPr>
              <a:t> = 0; </a:t>
            </a:r>
            <a:r>
              <a:rPr lang="en-US" sz="1200" dirty="0" err="1">
                <a:latin typeface="Lucida Sans Typewriter" panose="020B0509030504030204" pitchFamily="49" charset="0"/>
              </a:rPr>
              <a:t>i</a:t>
            </a:r>
            <a:r>
              <a:rPr lang="en-US" sz="1200" dirty="0">
                <a:latin typeface="Lucida Sans Typewriter" panose="020B0509030504030204" pitchFamily="49" charset="0"/>
              </a:rPr>
              <a:t> &lt; N; </a:t>
            </a:r>
            <a:r>
              <a:rPr lang="en-US" sz="1200" dirty="0" err="1">
                <a:latin typeface="Lucida Sans Typewriter" panose="020B0509030504030204" pitchFamily="49" charset="0"/>
              </a:rPr>
              <a:t>i</a:t>
            </a:r>
            <a:r>
              <a:rPr lang="en-US" sz="1200" dirty="0">
                <a:latin typeface="Lucida Sans Typewriter" panose="020B05090305040302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for (int j = 0; j &lt; N; </a:t>
            </a:r>
            <a:r>
              <a:rPr lang="en-US" sz="1200" dirty="0" err="1">
                <a:latin typeface="Lucida Sans Typewriter" panose="020B0509030504030204" pitchFamily="49" charset="0"/>
              </a:rPr>
              <a:t>j++</a:t>
            </a:r>
            <a:r>
              <a:rPr lang="en-US" sz="1200" dirty="0">
                <a:latin typeface="Lucida Sans Typewriter" panose="020B05090305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    float sum = 0.0;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    for (int k = 0; k &lt; N; k++)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        sum += </a:t>
            </a:r>
            <a:r>
              <a:rPr lang="en-US" sz="1200" dirty="0" err="1">
                <a:latin typeface="Lucida Sans Typewriter" panose="020B0509030504030204" pitchFamily="49" charset="0"/>
              </a:rPr>
              <a:t>matA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i,k,N</a:t>
            </a:r>
            <a:r>
              <a:rPr lang="en-US" sz="1200" dirty="0">
                <a:latin typeface="Lucida Sans Typewriter" panose="020B0509030504030204" pitchFamily="49" charset="0"/>
              </a:rPr>
              <a:t>)] * </a:t>
            </a:r>
            <a:r>
              <a:rPr lang="en-US" sz="1200" dirty="0" err="1">
                <a:latin typeface="Lucida Sans Typewriter" panose="020B0509030504030204" pitchFamily="49" charset="0"/>
              </a:rPr>
              <a:t>matB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k,j,N</a:t>
            </a:r>
            <a:r>
              <a:rPr lang="en-US" sz="1200" dirty="0">
                <a:latin typeface="Lucida Sans Typewriter" panose="020B0509030504030204" pitchFamily="49" charset="0"/>
              </a:rPr>
              <a:t>)];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    </a:t>
            </a:r>
            <a:r>
              <a:rPr lang="en-US" sz="1200" dirty="0" err="1">
                <a:latin typeface="Lucida Sans Typewriter" panose="020B0509030504030204" pitchFamily="49" charset="0"/>
              </a:rPr>
              <a:t>matC</a:t>
            </a:r>
            <a:r>
              <a:rPr lang="en-US" sz="1200" dirty="0">
                <a:latin typeface="Lucida Sans Typewriter" panose="020B0509030504030204" pitchFamily="49" charset="0"/>
              </a:rPr>
              <a:t>[RM(</a:t>
            </a:r>
            <a:r>
              <a:rPr lang="en-US" sz="1200" dirty="0" err="1">
                <a:latin typeface="Lucida Sans Typewriter" panose="020B0509030504030204" pitchFamily="49" charset="0"/>
              </a:rPr>
              <a:t>i,j,N</a:t>
            </a:r>
            <a:r>
              <a:rPr lang="en-US" sz="1200" dirty="0">
                <a:latin typeface="Lucida Sans Typewriter" panose="020B0509030504030204" pitchFamily="49" charset="0"/>
              </a:rPr>
              <a:t>)] = sum;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34827276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C73732A-2C1A-427E-9C1F-0725368748C2}"/>
              </a:ext>
            </a:extLst>
          </p:cNvPr>
          <p:cNvSpPr/>
          <p:nvPr/>
        </p:nvSpPr>
        <p:spPr>
          <a:xfrm>
            <a:off x="4652316" y="1690689"/>
            <a:ext cx="1105167" cy="590719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E12202-68E1-450E-A6D3-F0901A5C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threaded </a:t>
            </a:r>
            <a:r>
              <a:rPr lang="en-US" dirty="0" err="1"/>
              <a:t>spmv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372EF-84CB-4E45-B679-9F86D076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BE4DC3-0608-402D-836D-547BAE8D9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>
                <a:latin typeface="Lucida Console" panose="020B0609040504020204" pitchFamily="49" charset="0"/>
              </a:rPr>
              <a:t>$ ./mrun –l 4 –d 10 -t u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Sparse	4	10	u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MVP	RVP	GF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seq	seq	1.45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seq	par	2.63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...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fr-FR" dirty="0">
                <a:latin typeface="Lucida Console" panose="020B0609040504020204" pitchFamily="49" charset="0"/>
              </a:rPr>
              <a:t>	</a:t>
            </a:r>
            <a:r>
              <a:rPr lang="fr-FR" dirty="0" err="1">
                <a:latin typeface="Lucida Console" panose="020B0609040504020204" pitchFamily="49" charset="0"/>
              </a:rPr>
              <a:t>mps</a:t>
            </a:r>
            <a:r>
              <a:rPr lang="fr-FR" dirty="0">
                <a:latin typeface="Lucida Console" panose="020B0609040504020204" pitchFamily="49" charset="0"/>
              </a:rPr>
              <a:t>	</a:t>
            </a:r>
            <a:r>
              <a:rPr lang="fr-FR" dirty="0" err="1">
                <a:latin typeface="Lucida Console" panose="020B0609040504020204" pitchFamily="49" charset="0"/>
              </a:rPr>
              <a:t>seq</a:t>
            </a:r>
            <a:r>
              <a:rPr lang="fr-FR" dirty="0">
                <a:latin typeface="Lucida Console" panose="020B0609040504020204" pitchFamily="49" charset="0"/>
              </a:rPr>
              <a:t>	10.08</a:t>
            </a:r>
            <a:br>
              <a:rPr lang="fr-FR" dirty="0">
                <a:latin typeface="Lucida Console" panose="020B0609040504020204" pitchFamily="49" charset="0"/>
              </a:rPr>
            </a:br>
            <a:r>
              <a:rPr lang="fr-FR" dirty="0">
                <a:latin typeface="Lucida Console" panose="020B0609040504020204" pitchFamily="49" charset="0"/>
              </a:rPr>
              <a:t>	</a:t>
            </a:r>
            <a:r>
              <a:rPr lang="fr-FR" dirty="0" err="1">
                <a:latin typeface="Lucida Console" panose="020B0609040504020204" pitchFamily="49" charset="0"/>
              </a:rPr>
              <a:t>mps</a:t>
            </a:r>
            <a:r>
              <a:rPr lang="fr-FR" dirty="0">
                <a:latin typeface="Lucida Console" panose="020B0609040504020204" pitchFamily="49" charset="0"/>
              </a:rPr>
              <a:t>	par	10.51</a:t>
            </a:r>
          </a:p>
          <a:p>
            <a:pPr marL="0" indent="0">
              <a:buNone/>
            </a:pPr>
            <a:endParaRPr lang="pt-BR" dirty="0">
              <a:latin typeface="Lucida Console" panose="020B0609040504020204" pitchFamily="49" charset="0"/>
            </a:endParaRPr>
          </a:p>
          <a:p>
            <a:r>
              <a:rPr lang="en-US" dirty="0"/>
              <a:t>…But forcing all rows to have the same number of non-zero elements doesn’t change much vs. random</a:t>
            </a:r>
          </a:p>
          <a:p>
            <a:r>
              <a:rPr lang="en-US" dirty="0"/>
              <a:t>Hypothesis: Memory bandwidth saturated?</a:t>
            </a:r>
          </a:p>
        </p:txBody>
      </p:sp>
    </p:spTree>
    <p:extLst>
      <p:ext uri="{BB962C8B-B14F-4D97-AF65-F5344CB8AC3E}">
        <p14:creationId xmlns:p14="http://schemas.microsoft.com/office/powerpoint/2010/main" val="3309491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E7B13-8AB3-46A2-8B02-A8B3E188A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Parallelizing </a:t>
            </a:r>
            <a:r>
              <a:rPr lang="en-US" dirty="0" err="1"/>
              <a:t>spmv</a:t>
            </a:r>
            <a:r>
              <a:rPr lang="en-US" dirty="0"/>
              <a:t> with OpenMP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EA0A4-4CA7-4A63-927A-D32697A9D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Dealing with skewed workloads</a:t>
            </a:r>
          </a:p>
          <a:p>
            <a:pPr marL="0" indent="0">
              <a:buNone/>
            </a:pP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void </a:t>
            </a:r>
            <a:r>
              <a:rPr lang="en-US" sz="2000" dirty="0" err="1">
                <a:latin typeface="Lucida Console" panose="020B0609040504020204" pitchFamily="49" charset="0"/>
              </a:rPr>
              <a:t>mvp_csr_mps</a:t>
            </a:r>
            <a:r>
              <a:rPr lang="en-US" sz="2000" dirty="0">
                <a:latin typeface="Lucida Console" panose="020B0609040504020204" pitchFamily="49" charset="0"/>
              </a:rPr>
              <a:t>(</a:t>
            </a:r>
            <a:r>
              <a:rPr lang="en-US" sz="2000" dirty="0" err="1">
                <a:latin typeface="Lucida Console" panose="020B0609040504020204" pitchFamily="49" charset="0"/>
              </a:rPr>
              <a:t>csr_t</a:t>
            </a:r>
            <a:r>
              <a:rPr lang="en-US" sz="2000" dirty="0">
                <a:latin typeface="Lucida Console" panose="020B0609040504020204" pitchFamily="49" charset="0"/>
              </a:rPr>
              <a:t> *m, </a:t>
            </a:r>
            <a:r>
              <a:rPr lang="en-US" sz="2000" dirty="0" err="1">
                <a:latin typeface="Lucida Console" panose="020B0609040504020204" pitchFamily="49" charset="0"/>
              </a:rPr>
              <a:t>vec_t</a:t>
            </a:r>
            <a:r>
              <a:rPr lang="en-US" sz="2000" dirty="0">
                <a:latin typeface="Lucida Console" panose="020B0609040504020204" pitchFamily="49" charset="0"/>
              </a:rPr>
              <a:t> *x, </a:t>
            </a:r>
            <a:r>
              <a:rPr lang="en-US" sz="2000" dirty="0" err="1">
                <a:latin typeface="Lucida Console" panose="020B0609040504020204" pitchFamily="49" charset="0"/>
              </a:rPr>
              <a:t>vec_t</a:t>
            </a:r>
            <a:r>
              <a:rPr lang="en-US" sz="2000" dirty="0">
                <a:latin typeface="Lucida Console" panose="020B0609040504020204" pitchFamily="49" charset="0"/>
              </a:rPr>
              <a:t> *y, 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                 </a:t>
            </a:r>
            <a:r>
              <a:rPr lang="en-US" sz="2000" dirty="0" err="1">
                <a:latin typeface="Lucida Console" panose="020B0609040504020204" pitchFamily="49" charset="0"/>
              </a:rPr>
              <a:t>rvp_csr_t</a:t>
            </a:r>
            <a:r>
              <a:rPr lang="en-US" sz="2000" dirty="0"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latin typeface="Lucida Console" panose="020B0609040504020204" pitchFamily="49" charset="0"/>
              </a:rPr>
              <a:t>rp_fun</a:t>
            </a:r>
            <a:r>
              <a:rPr lang="en-US" sz="2000" dirty="0">
                <a:latin typeface="Lucida Console" panose="020B0609040504020204" pitchFamily="49" charset="0"/>
              </a:rPr>
              <a:t>) {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    </a:t>
            </a:r>
            <a:r>
              <a:rPr lang="en-US" sz="2000" dirty="0" err="1">
                <a:latin typeface="Lucida Console" panose="020B0609040504020204" pitchFamily="49" charset="0"/>
              </a:rPr>
              <a:t>index_t</a:t>
            </a:r>
            <a:r>
              <a:rPr lang="en-US" sz="2000" dirty="0"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latin typeface="Lucida Console" panose="020B0609040504020204" pitchFamily="49" charset="0"/>
              </a:rPr>
              <a:t>nrow</a:t>
            </a:r>
            <a:r>
              <a:rPr lang="en-US" sz="2000" dirty="0">
                <a:latin typeface="Lucida Console" panose="020B0609040504020204" pitchFamily="49" charset="0"/>
              </a:rPr>
              <a:t> = m-&gt;</a:t>
            </a:r>
            <a:r>
              <a:rPr lang="en-US" sz="2000" dirty="0" err="1">
                <a:latin typeface="Lucida Console" panose="020B0609040504020204" pitchFamily="49" charset="0"/>
              </a:rPr>
              <a:t>nrow</a:t>
            </a:r>
            <a:r>
              <a:rPr lang="en-US" sz="2000" dirty="0">
                <a:latin typeface="Lucida Console" panose="020B0609040504020204" pitchFamily="49" charset="0"/>
              </a:rPr>
              <a:t>;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#pragma </a:t>
            </a:r>
            <a:r>
              <a:rPr lang="en-US" sz="2000" dirty="0" err="1">
                <a:latin typeface="Lucida Console" panose="020B0609040504020204" pitchFamily="49" charset="0"/>
              </a:rPr>
              <a:t>omp</a:t>
            </a:r>
            <a:r>
              <a:rPr lang="en-US" sz="2000" dirty="0">
                <a:latin typeface="Lucida Console" panose="020B0609040504020204" pitchFamily="49" charset="0"/>
              </a:rPr>
              <a:t> parallel for schedule(static)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    for (</a:t>
            </a:r>
            <a:r>
              <a:rPr lang="en-US" sz="2000" dirty="0" err="1">
                <a:latin typeface="Lucida Console" panose="020B0609040504020204" pitchFamily="49" charset="0"/>
              </a:rPr>
              <a:t>index_t</a:t>
            </a:r>
            <a:r>
              <a:rPr lang="en-US" sz="2000" dirty="0">
                <a:latin typeface="Lucida Console" panose="020B0609040504020204" pitchFamily="49" charset="0"/>
              </a:rPr>
              <a:t> r = 0; r &lt; </a:t>
            </a:r>
            <a:r>
              <a:rPr lang="en-US" sz="2000" dirty="0" err="1">
                <a:latin typeface="Lucida Console" panose="020B0609040504020204" pitchFamily="49" charset="0"/>
              </a:rPr>
              <a:t>nrow</a:t>
            </a:r>
            <a:r>
              <a:rPr lang="en-US" sz="2000" dirty="0">
                <a:latin typeface="Lucida Console" panose="020B0609040504020204" pitchFamily="49" charset="0"/>
              </a:rPr>
              <a:t>; r++) {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        y-&gt;value[r] = </a:t>
            </a:r>
            <a:r>
              <a:rPr lang="en-US" sz="2000" dirty="0" err="1">
                <a:latin typeface="Lucida Console" panose="020B0609040504020204" pitchFamily="49" charset="0"/>
              </a:rPr>
              <a:t>rp_fun</a:t>
            </a:r>
            <a:r>
              <a:rPr lang="en-US" sz="2000" dirty="0">
                <a:latin typeface="Lucida Console" panose="020B0609040504020204" pitchFamily="49" charset="0"/>
              </a:rPr>
              <a:t>(m, x, r);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    }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}</a:t>
            </a:r>
          </a:p>
          <a:p>
            <a:endParaRPr lang="en-US" sz="2000" dirty="0">
              <a:latin typeface="Lucida Console" panose="020B06090405040202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C8BB24-D38D-4010-8937-EC13C6E7A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23487559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88E6B7D-2F9B-4FF9-A961-D83C1887D145}"/>
              </a:ext>
            </a:extLst>
          </p:cNvPr>
          <p:cNvSpPr/>
          <p:nvPr/>
        </p:nvSpPr>
        <p:spPr>
          <a:xfrm>
            <a:off x="5725115" y="3429001"/>
            <a:ext cx="1412060" cy="333796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CE7B13-8AB3-46A2-8B02-A8B3E188A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Parallelizing </a:t>
            </a:r>
            <a:r>
              <a:rPr lang="en-US" dirty="0" err="1"/>
              <a:t>spmv</a:t>
            </a:r>
            <a:r>
              <a:rPr lang="en-US" dirty="0"/>
              <a:t> with OpenMP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EA0A4-4CA7-4A63-927A-D32697A9D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Dealing with skewed workloads</a:t>
            </a:r>
          </a:p>
          <a:p>
            <a:pPr marL="0" indent="0">
              <a:buNone/>
            </a:pP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void </a:t>
            </a:r>
            <a:r>
              <a:rPr lang="en-US" sz="2000" dirty="0" err="1">
                <a:latin typeface="Lucida Console" panose="020B0609040504020204" pitchFamily="49" charset="0"/>
              </a:rPr>
              <a:t>mvp_csr_mps</a:t>
            </a:r>
            <a:r>
              <a:rPr lang="en-US" sz="2000" dirty="0">
                <a:latin typeface="Lucida Console" panose="020B0609040504020204" pitchFamily="49" charset="0"/>
              </a:rPr>
              <a:t>(</a:t>
            </a:r>
            <a:r>
              <a:rPr lang="en-US" sz="2000" dirty="0" err="1">
                <a:latin typeface="Lucida Console" panose="020B0609040504020204" pitchFamily="49" charset="0"/>
              </a:rPr>
              <a:t>csr_t</a:t>
            </a:r>
            <a:r>
              <a:rPr lang="en-US" sz="2000" dirty="0">
                <a:latin typeface="Lucida Console" panose="020B0609040504020204" pitchFamily="49" charset="0"/>
              </a:rPr>
              <a:t> *m, </a:t>
            </a:r>
            <a:r>
              <a:rPr lang="en-US" sz="2000" dirty="0" err="1">
                <a:latin typeface="Lucida Console" panose="020B0609040504020204" pitchFamily="49" charset="0"/>
              </a:rPr>
              <a:t>vec_t</a:t>
            </a:r>
            <a:r>
              <a:rPr lang="en-US" sz="2000" dirty="0">
                <a:latin typeface="Lucida Console" panose="020B0609040504020204" pitchFamily="49" charset="0"/>
              </a:rPr>
              <a:t> *x, </a:t>
            </a:r>
            <a:r>
              <a:rPr lang="en-US" sz="2000" dirty="0" err="1">
                <a:latin typeface="Lucida Console" panose="020B0609040504020204" pitchFamily="49" charset="0"/>
              </a:rPr>
              <a:t>vec_t</a:t>
            </a:r>
            <a:r>
              <a:rPr lang="en-US" sz="2000" dirty="0">
                <a:latin typeface="Lucida Console" panose="020B0609040504020204" pitchFamily="49" charset="0"/>
              </a:rPr>
              <a:t> *y, 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                 </a:t>
            </a:r>
            <a:r>
              <a:rPr lang="en-US" sz="2000" dirty="0" err="1">
                <a:latin typeface="Lucida Console" panose="020B0609040504020204" pitchFamily="49" charset="0"/>
              </a:rPr>
              <a:t>rvp_csr_t</a:t>
            </a:r>
            <a:r>
              <a:rPr lang="en-US" sz="2000" dirty="0"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latin typeface="Lucida Console" panose="020B0609040504020204" pitchFamily="49" charset="0"/>
              </a:rPr>
              <a:t>rp_fun</a:t>
            </a:r>
            <a:r>
              <a:rPr lang="en-US" sz="2000" dirty="0">
                <a:latin typeface="Lucida Console" panose="020B0609040504020204" pitchFamily="49" charset="0"/>
              </a:rPr>
              <a:t>) {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    </a:t>
            </a:r>
            <a:r>
              <a:rPr lang="en-US" sz="2000" dirty="0" err="1">
                <a:latin typeface="Lucida Console" panose="020B0609040504020204" pitchFamily="49" charset="0"/>
              </a:rPr>
              <a:t>index_t</a:t>
            </a:r>
            <a:r>
              <a:rPr lang="en-US" sz="2000" dirty="0"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latin typeface="Lucida Console" panose="020B0609040504020204" pitchFamily="49" charset="0"/>
              </a:rPr>
              <a:t>nrow</a:t>
            </a:r>
            <a:r>
              <a:rPr lang="en-US" sz="2000" dirty="0">
                <a:latin typeface="Lucida Console" panose="020B0609040504020204" pitchFamily="49" charset="0"/>
              </a:rPr>
              <a:t> = m-&gt;</a:t>
            </a:r>
            <a:r>
              <a:rPr lang="en-US" sz="2000" dirty="0" err="1">
                <a:latin typeface="Lucida Console" panose="020B0609040504020204" pitchFamily="49" charset="0"/>
              </a:rPr>
              <a:t>nrow</a:t>
            </a:r>
            <a:r>
              <a:rPr lang="en-US" sz="2000" dirty="0">
                <a:latin typeface="Lucida Console" panose="020B0609040504020204" pitchFamily="49" charset="0"/>
              </a:rPr>
              <a:t>;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#pragma </a:t>
            </a:r>
            <a:r>
              <a:rPr lang="en-US" sz="2000" dirty="0" err="1">
                <a:latin typeface="Lucida Console" panose="020B0609040504020204" pitchFamily="49" charset="0"/>
              </a:rPr>
              <a:t>omp</a:t>
            </a:r>
            <a:r>
              <a:rPr lang="en-US" sz="2000" dirty="0">
                <a:latin typeface="Lucida Console" panose="020B0609040504020204" pitchFamily="49" charset="0"/>
              </a:rPr>
              <a:t> parallel for schedule(dynamic)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    for (</a:t>
            </a:r>
            <a:r>
              <a:rPr lang="en-US" sz="2000" dirty="0" err="1">
                <a:latin typeface="Lucida Console" panose="020B0609040504020204" pitchFamily="49" charset="0"/>
              </a:rPr>
              <a:t>index_t</a:t>
            </a:r>
            <a:r>
              <a:rPr lang="en-US" sz="2000" dirty="0">
                <a:latin typeface="Lucida Console" panose="020B0609040504020204" pitchFamily="49" charset="0"/>
              </a:rPr>
              <a:t> r = 0; r &lt; </a:t>
            </a:r>
            <a:r>
              <a:rPr lang="en-US" sz="2000" dirty="0" err="1">
                <a:latin typeface="Lucida Console" panose="020B0609040504020204" pitchFamily="49" charset="0"/>
              </a:rPr>
              <a:t>nrow</a:t>
            </a:r>
            <a:r>
              <a:rPr lang="en-US" sz="2000" dirty="0">
                <a:latin typeface="Lucida Console" panose="020B0609040504020204" pitchFamily="49" charset="0"/>
              </a:rPr>
              <a:t>; r++) {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        y-&gt;value[r] = </a:t>
            </a:r>
            <a:r>
              <a:rPr lang="en-US" sz="2000" dirty="0" err="1">
                <a:latin typeface="Lucida Console" panose="020B0609040504020204" pitchFamily="49" charset="0"/>
              </a:rPr>
              <a:t>rp_fun</a:t>
            </a:r>
            <a:r>
              <a:rPr lang="en-US" sz="2000" dirty="0">
                <a:latin typeface="Lucida Console" panose="020B0609040504020204" pitchFamily="49" charset="0"/>
              </a:rPr>
              <a:t>(m, x, r);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    }</a:t>
            </a:r>
            <a:br>
              <a:rPr lang="en-US" sz="2000" dirty="0">
                <a:latin typeface="Lucida Console" panose="020B0609040504020204" pitchFamily="49" charset="0"/>
              </a:rPr>
            </a:br>
            <a:r>
              <a:rPr lang="en-US" sz="2000" dirty="0">
                <a:latin typeface="Lucida Console" panose="020B0609040504020204" pitchFamily="49" charset="0"/>
              </a:rPr>
              <a:t>}</a:t>
            </a:r>
          </a:p>
          <a:p>
            <a:r>
              <a:rPr lang="en-US" sz="2200" dirty="0">
                <a:latin typeface="Lucida Console" panose="020B0609040504020204" pitchFamily="49" charset="0"/>
              </a:rPr>
              <a:t>schedule(dynamic) </a:t>
            </a:r>
            <a:r>
              <a:rPr lang="en-US" dirty="0"/>
              <a:t>divides loop into many small chunks and load balances them across threads</a:t>
            </a:r>
          </a:p>
          <a:p>
            <a:endParaRPr lang="en-US" sz="2000" dirty="0">
              <a:latin typeface="Lucida Console" panose="020B06090405040202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C8BB24-D38D-4010-8937-EC13C6E7A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313502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7050D0A-EDAE-4059-B030-47DCCF5BBE75}"/>
              </a:ext>
            </a:extLst>
          </p:cNvPr>
          <p:cNvSpPr/>
          <p:nvPr/>
        </p:nvSpPr>
        <p:spPr>
          <a:xfrm>
            <a:off x="3344708" y="3794619"/>
            <a:ext cx="1105167" cy="914946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C73732A-2C1A-427E-9C1F-0725368748C2}"/>
              </a:ext>
            </a:extLst>
          </p:cNvPr>
          <p:cNvSpPr/>
          <p:nvPr/>
        </p:nvSpPr>
        <p:spPr>
          <a:xfrm>
            <a:off x="1395877" y="3794619"/>
            <a:ext cx="1105167" cy="914946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E12202-68E1-450E-A6D3-F0901A5C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threaded </a:t>
            </a:r>
            <a:r>
              <a:rPr lang="en-US" dirty="0" err="1"/>
              <a:t>spmv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372EF-84CB-4E45-B679-9F86D076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259F1DB-D076-4932-B48F-86AF00EC351B}"/>
              </a:ext>
            </a:extLst>
          </p:cNvPr>
          <p:cNvSpPr/>
          <p:nvPr/>
        </p:nvSpPr>
        <p:spPr>
          <a:xfrm>
            <a:off x="4886241" y="1535592"/>
            <a:ext cx="1105167" cy="914946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BE4DC3-0608-402D-836D-547BAE8D9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>
                <a:latin typeface="Lucida Console" panose="020B0609040504020204" pitchFamily="49" charset="0"/>
              </a:rPr>
              <a:t>$ ./mrun –l 4 –d 10 -t s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Sparse	4	10	s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MVP	RVP	GF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seq	seq	1.36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seq	par	3.17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...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fr-FR" dirty="0">
                <a:latin typeface="Lucida Console" panose="020B0609040504020204" pitchFamily="49" charset="0"/>
              </a:rPr>
              <a:t>	</a:t>
            </a:r>
            <a:r>
              <a:rPr lang="fr-FR" dirty="0" err="1">
                <a:latin typeface="Lucida Console" panose="020B0609040504020204" pitchFamily="49" charset="0"/>
              </a:rPr>
              <a:t>mpd</a:t>
            </a:r>
            <a:r>
              <a:rPr lang="fr-FR" dirty="0">
                <a:latin typeface="Lucida Console" panose="020B0609040504020204" pitchFamily="49" charset="0"/>
              </a:rPr>
              <a:t>	</a:t>
            </a:r>
            <a:r>
              <a:rPr lang="fr-FR" dirty="0" err="1">
                <a:latin typeface="Lucida Console" panose="020B0609040504020204" pitchFamily="49" charset="0"/>
              </a:rPr>
              <a:t>seq</a:t>
            </a:r>
            <a:r>
              <a:rPr lang="fr-FR" dirty="0">
                <a:latin typeface="Lucida Console" panose="020B0609040504020204" pitchFamily="49" charset="0"/>
              </a:rPr>
              <a:t>	8.05</a:t>
            </a:r>
            <a:br>
              <a:rPr lang="fr-FR" dirty="0">
                <a:latin typeface="Lucida Console" panose="020B0609040504020204" pitchFamily="49" charset="0"/>
              </a:rPr>
            </a:br>
            <a:r>
              <a:rPr lang="fr-FR" dirty="0">
                <a:latin typeface="Lucida Console" panose="020B0609040504020204" pitchFamily="49" charset="0"/>
              </a:rPr>
              <a:t>	</a:t>
            </a:r>
            <a:r>
              <a:rPr lang="fr-FR" dirty="0" err="1">
                <a:latin typeface="Lucida Console" panose="020B0609040504020204" pitchFamily="49" charset="0"/>
              </a:rPr>
              <a:t>mpd</a:t>
            </a:r>
            <a:r>
              <a:rPr lang="fr-FR" dirty="0">
                <a:latin typeface="Lucida Console" panose="020B0609040504020204" pitchFamily="49" charset="0"/>
              </a:rPr>
              <a:t>	par	8.24</a:t>
            </a:r>
          </a:p>
          <a:p>
            <a:pPr marL="0" indent="0">
              <a:buNone/>
            </a:pPr>
            <a:endParaRPr lang="pt-BR" dirty="0">
              <a:latin typeface="Lucida Console" panose="020B0609040504020204" pitchFamily="49" charset="0"/>
            </a:endParaRPr>
          </a:p>
          <a:p>
            <a:r>
              <a:rPr lang="en-US" dirty="0"/>
              <a:t>Dynamic scheduling increases performance on heavily skewed workloads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1638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7050D0A-EDAE-4059-B030-47DCCF5BBE75}"/>
              </a:ext>
            </a:extLst>
          </p:cNvPr>
          <p:cNvSpPr/>
          <p:nvPr/>
        </p:nvSpPr>
        <p:spPr>
          <a:xfrm>
            <a:off x="3344708" y="4106161"/>
            <a:ext cx="1364857" cy="914946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C73732A-2C1A-427E-9C1F-0725368748C2}"/>
              </a:ext>
            </a:extLst>
          </p:cNvPr>
          <p:cNvSpPr/>
          <p:nvPr/>
        </p:nvSpPr>
        <p:spPr>
          <a:xfrm>
            <a:off x="1395877" y="4106161"/>
            <a:ext cx="1105167" cy="914946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E12202-68E1-450E-A6D3-F0901A5C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threaded </a:t>
            </a:r>
            <a:r>
              <a:rPr lang="en-US" dirty="0" err="1"/>
              <a:t>spmv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372EF-84CB-4E45-B679-9F86D076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BB0177C-A338-4E9C-8D1F-1F15555FBCFA}"/>
              </a:ext>
            </a:extLst>
          </p:cNvPr>
          <p:cNvSpPr/>
          <p:nvPr/>
        </p:nvSpPr>
        <p:spPr>
          <a:xfrm>
            <a:off x="4971208" y="1600328"/>
            <a:ext cx="1105167" cy="914946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BE4DC3-0608-402D-836D-547BAE8D9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latin typeface="Lucida Console" panose="020B0609040504020204" pitchFamily="49" charset="0"/>
              </a:rPr>
              <a:t>$ ./mrun –l 4 –d 10 -t r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Sparse	4	10	r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MVP	RVP	GF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seq	seq	1.36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seq	par	3.17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...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fr-FR" dirty="0">
                <a:latin typeface="Lucida Console" panose="020B0609040504020204" pitchFamily="49" charset="0"/>
              </a:rPr>
              <a:t>	</a:t>
            </a:r>
            <a:r>
              <a:rPr lang="fr-FR" dirty="0" err="1">
                <a:latin typeface="Lucida Console" panose="020B0609040504020204" pitchFamily="49" charset="0"/>
              </a:rPr>
              <a:t>mpd</a:t>
            </a:r>
            <a:r>
              <a:rPr lang="fr-FR" dirty="0">
                <a:latin typeface="Lucida Console" panose="020B0609040504020204" pitchFamily="49" charset="0"/>
              </a:rPr>
              <a:t>	</a:t>
            </a:r>
            <a:r>
              <a:rPr lang="fr-FR" dirty="0" err="1">
                <a:latin typeface="Lucida Console" panose="020B0609040504020204" pitchFamily="49" charset="0"/>
              </a:rPr>
              <a:t>seq</a:t>
            </a:r>
            <a:r>
              <a:rPr lang="fr-FR" dirty="0">
                <a:latin typeface="Lucida Console" panose="020B0609040504020204" pitchFamily="49" charset="0"/>
              </a:rPr>
              <a:t>	10.52</a:t>
            </a:r>
            <a:br>
              <a:rPr lang="fr-FR" dirty="0">
                <a:latin typeface="Lucida Console" panose="020B0609040504020204" pitchFamily="49" charset="0"/>
              </a:rPr>
            </a:br>
            <a:r>
              <a:rPr lang="fr-FR" dirty="0">
                <a:latin typeface="Lucida Console" panose="020B0609040504020204" pitchFamily="49" charset="0"/>
              </a:rPr>
              <a:t>	</a:t>
            </a:r>
            <a:r>
              <a:rPr lang="fr-FR" dirty="0" err="1">
                <a:latin typeface="Lucida Console" panose="020B0609040504020204" pitchFamily="49" charset="0"/>
              </a:rPr>
              <a:t>mpd</a:t>
            </a:r>
            <a:r>
              <a:rPr lang="fr-FR" dirty="0">
                <a:latin typeface="Lucida Console" panose="020B0609040504020204" pitchFamily="49" charset="0"/>
              </a:rPr>
              <a:t>	par	11.24</a:t>
            </a:r>
          </a:p>
          <a:p>
            <a:pPr marL="0" indent="0">
              <a:buNone/>
            </a:pPr>
            <a:endParaRPr lang="pt-BR" dirty="0">
              <a:latin typeface="Lucida Console" panose="020B0609040504020204" pitchFamily="49" charset="0"/>
            </a:endParaRPr>
          </a:p>
          <a:p>
            <a:r>
              <a:rPr lang="en-US" dirty="0"/>
              <a:t>…And some on slightly skewed workloads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646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45AEC-B3AE-4FE8-9CA8-B23661D62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optimize this code!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1EA6B-4DD6-4183-83A7-D2ACEEFF8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i="1" u="sng" dirty="0"/>
          </a:p>
          <a:p>
            <a:pPr marL="0" indent="0" algn="ctr">
              <a:buNone/>
            </a:pPr>
            <a:r>
              <a:rPr lang="en-US" sz="4000" i="1" u="sng" dirty="0"/>
              <a:t>Exploit parallelism at multiple levels</a:t>
            </a:r>
            <a:endParaRPr lang="en-US" sz="4000" u="sng" dirty="0"/>
          </a:p>
          <a:p>
            <a:endParaRPr lang="en-US" sz="4000" dirty="0"/>
          </a:p>
          <a:p>
            <a:r>
              <a:rPr lang="en-US" sz="4000" dirty="0"/>
              <a:t>ILP</a:t>
            </a:r>
            <a:endParaRPr lang="en-US" sz="4000" b="1" dirty="0">
              <a:solidFill>
                <a:srgbClr val="00B050"/>
              </a:solidFill>
            </a:endParaRPr>
          </a:p>
          <a:p>
            <a:r>
              <a:rPr lang="en-US" sz="4000" dirty="0"/>
              <a:t>SIMD</a:t>
            </a:r>
          </a:p>
          <a:p>
            <a:r>
              <a:rPr lang="en-US" sz="4000" dirty="0"/>
              <a:t>Threads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74AE28-FFFE-4775-A137-4A12C62C4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E22BF6C-943F-458A-AD19-1062B1EC5505}"/>
              </a:ext>
            </a:extLst>
          </p:cNvPr>
          <p:cNvSpPr/>
          <p:nvPr/>
        </p:nvSpPr>
        <p:spPr>
          <a:xfrm>
            <a:off x="349530" y="4466655"/>
            <a:ext cx="2241493" cy="760652"/>
          </a:xfrm>
          <a:prstGeom prst="ellipse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612BA2-028B-4F6D-80CA-C787B2358990}"/>
              </a:ext>
            </a:extLst>
          </p:cNvPr>
          <p:cNvSpPr/>
          <p:nvPr/>
        </p:nvSpPr>
        <p:spPr>
          <a:xfrm>
            <a:off x="1470277" y="3649291"/>
            <a:ext cx="83388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>
                <a:solidFill>
                  <a:srgbClr val="00B050"/>
                </a:solidFill>
                <a:sym typeface="Wingdings 2" panose="05020102010507070707" pitchFamily="18" charset="2"/>
              </a:rPr>
              <a:t></a:t>
            </a:r>
            <a:endParaRPr lang="en-US" sz="6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F2D1E7-1DA7-45F1-B644-ECB71E841746}"/>
              </a:ext>
            </a:extLst>
          </p:cNvPr>
          <p:cNvSpPr/>
          <p:nvPr/>
        </p:nvSpPr>
        <p:spPr>
          <a:xfrm>
            <a:off x="2549215" y="4989797"/>
            <a:ext cx="83388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>
                <a:solidFill>
                  <a:srgbClr val="00B050"/>
                </a:solidFill>
                <a:sym typeface="Wingdings 2" panose="05020102010507070707" pitchFamily="18" charset="2"/>
              </a:rPr>
              <a:t></a:t>
            </a:r>
            <a:endParaRPr lang="en-US" sz="6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729EEC-E9BA-429C-8123-1220BDE64282}"/>
              </a:ext>
            </a:extLst>
          </p:cNvPr>
          <p:cNvSpPr txBox="1"/>
          <p:nvPr/>
        </p:nvSpPr>
        <p:spPr>
          <a:xfrm>
            <a:off x="2591023" y="4394910"/>
            <a:ext cx="4224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There’s code for this in the tar, but I’m not going to talk about it</a:t>
            </a:r>
          </a:p>
        </p:txBody>
      </p:sp>
    </p:spTree>
    <p:extLst>
      <p:ext uri="{BB962C8B-B14F-4D97-AF65-F5344CB8AC3E}">
        <p14:creationId xmlns:p14="http://schemas.microsoft.com/office/powerpoint/2010/main" val="2332948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785DEB6-1A05-4DC2-AF00-4BC85A248724}"/>
              </a:ext>
            </a:extLst>
          </p:cNvPr>
          <p:cNvSpPr/>
          <p:nvPr/>
        </p:nvSpPr>
        <p:spPr>
          <a:xfrm>
            <a:off x="686476" y="3847763"/>
            <a:ext cx="6349549" cy="372233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43A23A-1795-452D-89DB-1E340E54F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Reductions in OpenMP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74C98-4B78-46ED-9963-53B7347F8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OpenMP will automatically parallelize reductions (e.g., summation of an array)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300" dirty="0">
                <a:latin typeface="Lucida Console" panose="020B0609040504020204" pitchFamily="49" charset="0"/>
              </a:rPr>
              <a:t>float </a:t>
            </a:r>
            <a:r>
              <a:rPr lang="en-US" sz="2300" dirty="0" err="1">
                <a:latin typeface="Lucida Console" panose="020B0609040504020204" pitchFamily="49" charset="0"/>
              </a:rPr>
              <a:t>rvp_csr_mpr</a:t>
            </a:r>
            <a:r>
              <a:rPr lang="en-US" sz="2300" dirty="0">
                <a:latin typeface="Lucida Console" panose="020B0609040504020204" pitchFamily="49" charset="0"/>
              </a:rPr>
              <a:t>(</a:t>
            </a:r>
            <a:r>
              <a:rPr lang="en-US" sz="2300" dirty="0" err="1">
                <a:latin typeface="Lucida Console" panose="020B0609040504020204" pitchFamily="49" charset="0"/>
              </a:rPr>
              <a:t>csr_t</a:t>
            </a:r>
            <a:r>
              <a:rPr lang="en-US" sz="2300" dirty="0">
                <a:latin typeface="Lucida Console" panose="020B0609040504020204" pitchFamily="49" charset="0"/>
              </a:rPr>
              <a:t> *m, </a:t>
            </a:r>
            <a:r>
              <a:rPr lang="en-US" sz="2300" dirty="0" err="1">
                <a:latin typeface="Lucida Console" panose="020B0609040504020204" pitchFamily="49" charset="0"/>
              </a:rPr>
              <a:t>vec_t</a:t>
            </a:r>
            <a:r>
              <a:rPr lang="en-US" sz="2300" dirty="0">
                <a:latin typeface="Lucida Console" panose="020B0609040504020204" pitchFamily="49" charset="0"/>
              </a:rPr>
              <a:t> *x, </a:t>
            </a:r>
            <a:r>
              <a:rPr lang="en-US" sz="2300" dirty="0" err="1">
                <a:latin typeface="Lucida Console" panose="020B0609040504020204" pitchFamily="49" charset="0"/>
              </a:rPr>
              <a:t>index_t</a:t>
            </a:r>
            <a:r>
              <a:rPr lang="en-US" sz="2300" dirty="0">
                <a:latin typeface="Lucida Console" panose="020B0609040504020204" pitchFamily="49" charset="0"/>
              </a:rPr>
              <a:t> r) {</a:t>
            </a:r>
            <a:br>
              <a:rPr lang="en-US" sz="2300" dirty="0">
                <a:latin typeface="Lucida Console" panose="020B0609040504020204" pitchFamily="49" charset="0"/>
              </a:rPr>
            </a:br>
            <a:r>
              <a:rPr lang="en-US" sz="2300" dirty="0">
                <a:latin typeface="Lucida Console" panose="020B0609040504020204" pitchFamily="49" charset="0"/>
              </a:rPr>
              <a:t>    </a:t>
            </a:r>
            <a:r>
              <a:rPr lang="en-US" sz="2300" dirty="0" err="1">
                <a:latin typeface="Lucida Console" panose="020B0609040504020204" pitchFamily="49" charset="0"/>
              </a:rPr>
              <a:t>index_t</a:t>
            </a:r>
            <a:r>
              <a:rPr lang="en-US" sz="2300" dirty="0">
                <a:latin typeface="Lucida Console" panose="020B0609040504020204" pitchFamily="49" charset="0"/>
              </a:rPr>
              <a:t> </a:t>
            </a:r>
            <a:r>
              <a:rPr lang="en-US" sz="2300" dirty="0" err="1">
                <a:latin typeface="Lucida Console" panose="020B0609040504020204" pitchFamily="49" charset="0"/>
              </a:rPr>
              <a:t>idxmin</a:t>
            </a:r>
            <a:r>
              <a:rPr lang="en-US" sz="2300" dirty="0">
                <a:latin typeface="Lucida Console" panose="020B0609040504020204" pitchFamily="49" charset="0"/>
              </a:rPr>
              <a:t> = m-&gt;</a:t>
            </a:r>
            <a:r>
              <a:rPr lang="en-US" sz="2300" dirty="0" err="1">
                <a:latin typeface="Lucida Console" panose="020B0609040504020204" pitchFamily="49" charset="0"/>
              </a:rPr>
              <a:t>rowstart</a:t>
            </a:r>
            <a:r>
              <a:rPr lang="en-US" sz="2300" dirty="0">
                <a:latin typeface="Lucida Console" panose="020B0609040504020204" pitchFamily="49" charset="0"/>
              </a:rPr>
              <a:t>[r]</a:t>
            </a:r>
            <a:br>
              <a:rPr lang="en-US" sz="2300" dirty="0">
                <a:latin typeface="Lucida Console" panose="020B0609040504020204" pitchFamily="49" charset="0"/>
              </a:rPr>
            </a:br>
            <a:r>
              <a:rPr lang="en-US" sz="2300" dirty="0">
                <a:latin typeface="Lucida Console" panose="020B0609040504020204" pitchFamily="49" charset="0"/>
              </a:rPr>
              <a:t>    </a:t>
            </a:r>
            <a:r>
              <a:rPr lang="en-US" sz="2300" dirty="0" err="1">
                <a:latin typeface="Lucida Console" panose="020B0609040504020204" pitchFamily="49" charset="0"/>
              </a:rPr>
              <a:t>index_t</a:t>
            </a:r>
            <a:r>
              <a:rPr lang="en-US" sz="2300" dirty="0">
                <a:latin typeface="Lucida Console" panose="020B0609040504020204" pitchFamily="49" charset="0"/>
              </a:rPr>
              <a:t> </a:t>
            </a:r>
            <a:r>
              <a:rPr lang="en-US" sz="2300" dirty="0" err="1">
                <a:latin typeface="Lucida Console" panose="020B0609040504020204" pitchFamily="49" charset="0"/>
              </a:rPr>
              <a:t>idxmax</a:t>
            </a:r>
            <a:r>
              <a:rPr lang="en-US" sz="2300" dirty="0">
                <a:latin typeface="Lucida Console" panose="020B0609040504020204" pitchFamily="49" charset="0"/>
              </a:rPr>
              <a:t> = m-&gt;</a:t>
            </a:r>
            <a:r>
              <a:rPr lang="en-US" sz="2300" dirty="0" err="1">
                <a:latin typeface="Lucida Console" panose="020B0609040504020204" pitchFamily="49" charset="0"/>
              </a:rPr>
              <a:t>rowstart</a:t>
            </a:r>
            <a:r>
              <a:rPr lang="en-US" sz="2300" dirty="0">
                <a:latin typeface="Lucida Console" panose="020B0609040504020204" pitchFamily="49" charset="0"/>
              </a:rPr>
              <a:t>[r+1];</a:t>
            </a:r>
            <a:br>
              <a:rPr lang="en-US" sz="2300" dirty="0">
                <a:latin typeface="Lucida Console" panose="020B0609040504020204" pitchFamily="49" charset="0"/>
              </a:rPr>
            </a:br>
            <a:r>
              <a:rPr lang="en-US" sz="2300" dirty="0">
                <a:latin typeface="Lucida Console" panose="020B0609040504020204" pitchFamily="49" charset="0"/>
              </a:rPr>
              <a:t>    float </a:t>
            </a:r>
            <a:r>
              <a:rPr lang="en-US" sz="2300" dirty="0" err="1">
                <a:latin typeface="Lucida Console" panose="020B0609040504020204" pitchFamily="49" charset="0"/>
              </a:rPr>
              <a:t>val</a:t>
            </a:r>
            <a:r>
              <a:rPr lang="en-US" sz="2300" dirty="0">
                <a:latin typeface="Lucida Console" panose="020B0609040504020204" pitchFamily="49" charset="0"/>
              </a:rPr>
              <a:t> = 0.0;</a:t>
            </a:r>
            <a:br>
              <a:rPr lang="en-US" sz="2300" dirty="0">
                <a:latin typeface="Lucida Console" panose="020B0609040504020204" pitchFamily="49" charset="0"/>
              </a:rPr>
            </a:br>
            <a:br>
              <a:rPr lang="en-US" sz="2300" dirty="0">
                <a:latin typeface="Lucida Console" panose="020B0609040504020204" pitchFamily="49" charset="0"/>
              </a:rPr>
            </a:br>
            <a:r>
              <a:rPr lang="en-US" sz="2300" dirty="0">
                <a:latin typeface="Lucida Console" panose="020B0609040504020204" pitchFamily="49" charset="0"/>
              </a:rPr>
              <a:t>#pragma </a:t>
            </a:r>
            <a:r>
              <a:rPr lang="en-US" sz="2300" dirty="0" err="1">
                <a:latin typeface="Lucida Console" panose="020B0609040504020204" pitchFamily="49" charset="0"/>
              </a:rPr>
              <a:t>omp</a:t>
            </a:r>
            <a:r>
              <a:rPr lang="en-US" sz="2300" dirty="0">
                <a:latin typeface="Lucida Console" panose="020B0609040504020204" pitchFamily="49" charset="0"/>
              </a:rPr>
              <a:t> parallel for reduction(+:</a:t>
            </a:r>
            <a:r>
              <a:rPr lang="en-US" sz="2300" dirty="0" err="1">
                <a:latin typeface="Lucida Console" panose="020B0609040504020204" pitchFamily="49" charset="0"/>
              </a:rPr>
              <a:t>val</a:t>
            </a:r>
            <a:r>
              <a:rPr lang="en-US" sz="2300" dirty="0">
                <a:latin typeface="Lucida Console" panose="020B0609040504020204" pitchFamily="49" charset="0"/>
              </a:rPr>
              <a:t>)</a:t>
            </a:r>
            <a:br>
              <a:rPr lang="en-US" sz="2300" dirty="0">
                <a:latin typeface="Lucida Console" panose="020B0609040504020204" pitchFamily="49" charset="0"/>
              </a:rPr>
            </a:br>
            <a:r>
              <a:rPr lang="en-US" sz="2300" dirty="0">
                <a:latin typeface="Lucida Console" panose="020B0609040504020204" pitchFamily="49" charset="0"/>
              </a:rPr>
              <a:t>    for (</a:t>
            </a:r>
            <a:r>
              <a:rPr lang="en-US" sz="2300" dirty="0" err="1">
                <a:latin typeface="Lucida Console" panose="020B0609040504020204" pitchFamily="49" charset="0"/>
              </a:rPr>
              <a:t>index_t</a:t>
            </a:r>
            <a:r>
              <a:rPr lang="en-US" sz="2300" dirty="0">
                <a:latin typeface="Lucida Console" panose="020B0609040504020204" pitchFamily="49" charset="0"/>
              </a:rPr>
              <a:t> </a:t>
            </a:r>
            <a:r>
              <a:rPr lang="en-US" sz="2300" dirty="0" err="1">
                <a:latin typeface="Lucida Console" panose="020B0609040504020204" pitchFamily="49" charset="0"/>
              </a:rPr>
              <a:t>idx</a:t>
            </a:r>
            <a:r>
              <a:rPr lang="en-US" sz="2300" dirty="0">
                <a:latin typeface="Lucida Console" panose="020B0609040504020204" pitchFamily="49" charset="0"/>
              </a:rPr>
              <a:t> = </a:t>
            </a:r>
            <a:r>
              <a:rPr lang="en-US" sz="2300" dirty="0" err="1">
                <a:latin typeface="Lucida Console" panose="020B0609040504020204" pitchFamily="49" charset="0"/>
              </a:rPr>
              <a:t>idxmin</a:t>
            </a:r>
            <a:r>
              <a:rPr lang="en-US" sz="2300" dirty="0">
                <a:latin typeface="Lucida Console" panose="020B0609040504020204" pitchFamily="49" charset="0"/>
              </a:rPr>
              <a:t>;</a:t>
            </a:r>
            <a:br>
              <a:rPr lang="en-US" sz="2300" dirty="0">
                <a:latin typeface="Lucida Console" panose="020B0609040504020204" pitchFamily="49" charset="0"/>
              </a:rPr>
            </a:br>
            <a:r>
              <a:rPr lang="en-US" sz="2300" dirty="0">
                <a:latin typeface="Lucida Console" panose="020B0609040504020204" pitchFamily="49" charset="0"/>
              </a:rPr>
              <a:t>         </a:t>
            </a:r>
            <a:r>
              <a:rPr lang="en-US" sz="2300" dirty="0" err="1">
                <a:latin typeface="Lucida Console" panose="020B0609040504020204" pitchFamily="49" charset="0"/>
              </a:rPr>
              <a:t>idx</a:t>
            </a:r>
            <a:r>
              <a:rPr lang="en-US" sz="2300" dirty="0">
                <a:latin typeface="Lucida Console" panose="020B0609040504020204" pitchFamily="49" charset="0"/>
              </a:rPr>
              <a:t> &lt; </a:t>
            </a:r>
            <a:r>
              <a:rPr lang="en-US" sz="2300" dirty="0" err="1">
                <a:latin typeface="Lucida Console" panose="020B0609040504020204" pitchFamily="49" charset="0"/>
              </a:rPr>
              <a:t>idxmax</a:t>
            </a:r>
            <a:r>
              <a:rPr lang="en-US" sz="2300" dirty="0">
                <a:latin typeface="Lucida Console" panose="020B0609040504020204" pitchFamily="49" charset="0"/>
              </a:rPr>
              <a:t>; </a:t>
            </a:r>
            <a:r>
              <a:rPr lang="en-US" sz="2300" dirty="0" err="1">
                <a:latin typeface="Lucida Console" panose="020B0609040504020204" pitchFamily="49" charset="0"/>
              </a:rPr>
              <a:t>idx</a:t>
            </a:r>
            <a:r>
              <a:rPr lang="en-US" sz="2300" dirty="0">
                <a:latin typeface="Lucida Console" panose="020B0609040504020204" pitchFamily="49" charset="0"/>
              </a:rPr>
              <a:t>++) {</a:t>
            </a:r>
            <a:br>
              <a:rPr lang="en-US" sz="2300" dirty="0">
                <a:latin typeface="Lucida Console" panose="020B0609040504020204" pitchFamily="49" charset="0"/>
              </a:rPr>
            </a:br>
            <a:r>
              <a:rPr lang="en-US" sz="2300" dirty="0">
                <a:latin typeface="Lucida Console" panose="020B0609040504020204" pitchFamily="49" charset="0"/>
              </a:rPr>
              <a:t>        </a:t>
            </a:r>
            <a:r>
              <a:rPr lang="en-US" sz="2300" dirty="0" err="1">
                <a:latin typeface="Lucida Console" panose="020B0609040504020204" pitchFamily="49" charset="0"/>
              </a:rPr>
              <a:t>index_t</a:t>
            </a:r>
            <a:r>
              <a:rPr lang="en-US" sz="2300" dirty="0">
                <a:latin typeface="Lucida Console" panose="020B0609040504020204" pitchFamily="49" charset="0"/>
              </a:rPr>
              <a:t> c = m-&gt;</a:t>
            </a:r>
            <a:r>
              <a:rPr lang="en-US" sz="2300" dirty="0" err="1">
                <a:latin typeface="Lucida Console" panose="020B0609040504020204" pitchFamily="49" charset="0"/>
              </a:rPr>
              <a:t>cindex</a:t>
            </a:r>
            <a:r>
              <a:rPr lang="en-US" sz="2300" dirty="0">
                <a:latin typeface="Lucida Console" panose="020B0609040504020204" pitchFamily="49" charset="0"/>
              </a:rPr>
              <a:t>[</a:t>
            </a:r>
            <a:r>
              <a:rPr lang="en-US" sz="2300" dirty="0" err="1">
                <a:latin typeface="Lucida Console" panose="020B0609040504020204" pitchFamily="49" charset="0"/>
              </a:rPr>
              <a:t>idx</a:t>
            </a:r>
            <a:r>
              <a:rPr lang="en-US" sz="2300" dirty="0">
                <a:latin typeface="Lucida Console" panose="020B0609040504020204" pitchFamily="49" charset="0"/>
              </a:rPr>
              <a:t>];</a:t>
            </a:r>
            <a:br>
              <a:rPr lang="en-US" sz="2300" dirty="0">
                <a:latin typeface="Lucida Console" panose="020B0609040504020204" pitchFamily="49" charset="0"/>
              </a:rPr>
            </a:br>
            <a:r>
              <a:rPr lang="en-US" sz="2300" dirty="0">
                <a:latin typeface="Lucida Console" panose="020B0609040504020204" pitchFamily="49" charset="0"/>
              </a:rPr>
              <a:t>        </a:t>
            </a:r>
            <a:r>
              <a:rPr lang="en-US" sz="2300" dirty="0" err="1">
                <a:latin typeface="Lucida Console" panose="020B0609040504020204" pitchFamily="49" charset="0"/>
              </a:rPr>
              <a:t>data_t</a:t>
            </a:r>
            <a:r>
              <a:rPr lang="en-US" sz="2300" dirty="0">
                <a:latin typeface="Lucida Console" panose="020B0609040504020204" pitchFamily="49" charset="0"/>
              </a:rPr>
              <a:t> </a:t>
            </a:r>
            <a:r>
              <a:rPr lang="en-US" sz="2300" dirty="0" err="1">
                <a:latin typeface="Lucida Console" panose="020B0609040504020204" pitchFamily="49" charset="0"/>
              </a:rPr>
              <a:t>mval</a:t>
            </a:r>
            <a:r>
              <a:rPr lang="en-US" sz="2300" dirty="0">
                <a:latin typeface="Lucida Console" panose="020B0609040504020204" pitchFamily="49" charset="0"/>
              </a:rPr>
              <a:t> = m-&gt;value[</a:t>
            </a:r>
            <a:r>
              <a:rPr lang="en-US" sz="2300" dirty="0" err="1">
                <a:latin typeface="Lucida Console" panose="020B0609040504020204" pitchFamily="49" charset="0"/>
              </a:rPr>
              <a:t>idx</a:t>
            </a:r>
            <a:r>
              <a:rPr lang="en-US" sz="2300" dirty="0">
                <a:latin typeface="Lucida Console" panose="020B0609040504020204" pitchFamily="49" charset="0"/>
              </a:rPr>
              <a:t>];</a:t>
            </a:r>
            <a:br>
              <a:rPr lang="en-US" sz="2300" dirty="0">
                <a:latin typeface="Lucida Console" panose="020B0609040504020204" pitchFamily="49" charset="0"/>
              </a:rPr>
            </a:br>
            <a:r>
              <a:rPr lang="en-US" sz="2300" dirty="0">
                <a:latin typeface="Lucida Console" panose="020B0609040504020204" pitchFamily="49" charset="0"/>
              </a:rPr>
              <a:t>        </a:t>
            </a:r>
            <a:r>
              <a:rPr lang="en-US" sz="2300" dirty="0" err="1">
                <a:latin typeface="Lucida Console" panose="020B0609040504020204" pitchFamily="49" charset="0"/>
              </a:rPr>
              <a:t>data_t</a:t>
            </a:r>
            <a:r>
              <a:rPr lang="en-US" sz="2300" dirty="0">
                <a:latin typeface="Lucida Console" panose="020B0609040504020204" pitchFamily="49" charset="0"/>
              </a:rPr>
              <a:t> </a:t>
            </a:r>
            <a:r>
              <a:rPr lang="en-US" sz="2300" dirty="0" err="1">
                <a:latin typeface="Lucida Console" panose="020B0609040504020204" pitchFamily="49" charset="0"/>
              </a:rPr>
              <a:t>xval</a:t>
            </a:r>
            <a:r>
              <a:rPr lang="en-US" sz="2300" dirty="0">
                <a:latin typeface="Lucida Console" panose="020B0609040504020204" pitchFamily="49" charset="0"/>
              </a:rPr>
              <a:t> = x-&gt;value[c];</a:t>
            </a:r>
            <a:br>
              <a:rPr lang="en-US" sz="2300" dirty="0">
                <a:latin typeface="Lucida Console" panose="020B0609040504020204" pitchFamily="49" charset="0"/>
              </a:rPr>
            </a:br>
            <a:r>
              <a:rPr lang="en-US" sz="2300" dirty="0">
                <a:latin typeface="Lucida Console" panose="020B0609040504020204" pitchFamily="49" charset="0"/>
              </a:rPr>
              <a:t>        </a:t>
            </a:r>
            <a:r>
              <a:rPr lang="en-US" sz="2300" dirty="0" err="1">
                <a:latin typeface="Lucida Console" panose="020B0609040504020204" pitchFamily="49" charset="0"/>
              </a:rPr>
              <a:t>val</a:t>
            </a:r>
            <a:r>
              <a:rPr lang="en-US" sz="2300" dirty="0">
                <a:latin typeface="Lucida Console" panose="020B0609040504020204" pitchFamily="49" charset="0"/>
              </a:rPr>
              <a:t> += </a:t>
            </a:r>
            <a:r>
              <a:rPr lang="en-US" sz="2300" dirty="0" err="1">
                <a:latin typeface="Lucida Console" panose="020B0609040504020204" pitchFamily="49" charset="0"/>
              </a:rPr>
              <a:t>mval</a:t>
            </a:r>
            <a:r>
              <a:rPr lang="en-US" sz="2300" dirty="0">
                <a:latin typeface="Lucida Console" panose="020B0609040504020204" pitchFamily="49" charset="0"/>
              </a:rPr>
              <a:t> * </a:t>
            </a:r>
            <a:r>
              <a:rPr lang="en-US" sz="2300" dirty="0" err="1">
                <a:latin typeface="Lucida Console" panose="020B0609040504020204" pitchFamily="49" charset="0"/>
              </a:rPr>
              <a:t>xval</a:t>
            </a:r>
            <a:r>
              <a:rPr lang="en-US" sz="2300" dirty="0">
                <a:latin typeface="Lucida Console" panose="020B0609040504020204" pitchFamily="49" charset="0"/>
              </a:rPr>
              <a:t>;</a:t>
            </a:r>
            <a:br>
              <a:rPr lang="en-US" sz="2300" dirty="0">
                <a:latin typeface="Lucida Console" panose="020B0609040504020204" pitchFamily="49" charset="0"/>
              </a:rPr>
            </a:br>
            <a:r>
              <a:rPr lang="en-US" sz="2300" dirty="0">
                <a:latin typeface="Lucida Console" panose="020B0609040504020204" pitchFamily="49" charset="0"/>
              </a:rPr>
              <a:t>    }</a:t>
            </a:r>
            <a:br>
              <a:rPr lang="en-US" sz="2300" dirty="0">
                <a:latin typeface="Lucida Console" panose="020B0609040504020204" pitchFamily="49" charset="0"/>
              </a:rPr>
            </a:br>
            <a:r>
              <a:rPr lang="en-US" sz="2300" dirty="0">
                <a:latin typeface="Lucida Console" panose="020B0609040504020204" pitchFamily="49" charset="0"/>
              </a:rPr>
              <a:t>    return </a:t>
            </a:r>
            <a:r>
              <a:rPr lang="en-US" sz="2300" dirty="0" err="1">
                <a:latin typeface="Lucida Console" panose="020B0609040504020204" pitchFamily="49" charset="0"/>
              </a:rPr>
              <a:t>val</a:t>
            </a:r>
            <a:r>
              <a:rPr lang="en-US" sz="2300" dirty="0">
                <a:latin typeface="Lucida Console" panose="020B0609040504020204" pitchFamily="49" charset="0"/>
              </a:rPr>
              <a:t>;</a:t>
            </a:r>
            <a:br>
              <a:rPr lang="en-US" sz="2300" dirty="0">
                <a:latin typeface="Lucida Console" panose="020B0609040504020204" pitchFamily="49" charset="0"/>
              </a:rPr>
            </a:br>
            <a:r>
              <a:rPr lang="en-US" sz="23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E51D76-9D7C-4711-B0AC-D7111E09F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35090729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7050D0A-EDAE-4059-B030-47DCCF5BBE75}"/>
              </a:ext>
            </a:extLst>
          </p:cNvPr>
          <p:cNvSpPr/>
          <p:nvPr/>
        </p:nvSpPr>
        <p:spPr>
          <a:xfrm>
            <a:off x="2427612" y="3721789"/>
            <a:ext cx="1966196" cy="465839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E12202-68E1-450E-A6D3-F0901A5C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</a:t>
            </a:r>
            <a:r>
              <a:rPr lang="en-US" dirty="0" err="1"/>
              <a:t>spmv</a:t>
            </a:r>
            <a:r>
              <a:rPr lang="en-US" dirty="0"/>
              <a:t> w/ OpenMP parallel reductions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372EF-84CB-4E45-B679-9F86D076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BE4DC3-0608-402D-836D-547BAE8D9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latin typeface="Lucida Console" panose="020B0609040504020204" pitchFamily="49" charset="0"/>
              </a:rPr>
              <a:t>$ ./mrun –l 4 –d 10 -t r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Sparse	4	10	r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MVP	RVP	GF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seq	seq	1.36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seq	par	3.17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seq mpr	0.50</a:t>
            </a:r>
            <a:br>
              <a:rPr lang="pt-BR" dirty="0">
                <a:latin typeface="Lucida Console" panose="020B0609040504020204" pitchFamily="49" charset="0"/>
              </a:rPr>
            </a:br>
            <a:endParaRPr lang="pt-BR" dirty="0">
              <a:latin typeface="Lucida Console" panose="020B0609040504020204" pitchFamily="49" charset="0"/>
            </a:endParaRPr>
          </a:p>
          <a:p>
            <a:r>
              <a:rPr lang="en-US" dirty="0"/>
              <a:t>Parallel reduction too expensive in this case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357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B3642-3C3D-4D1F-8969-23D0195E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Summing an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0B857-92B6-418E-8603-65E05EF04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Lucida Sans Typewriter" panose="020B0509030504030204" pitchFamily="49" charset="0"/>
              </a:rPr>
              <a:t>double </a:t>
            </a:r>
            <a:r>
              <a:rPr lang="en-US" sz="2000" dirty="0" err="1">
                <a:latin typeface="Lucida Sans Typewriter" panose="020B0509030504030204" pitchFamily="49" charset="0"/>
              </a:rPr>
              <a:t>sum_array</a:t>
            </a:r>
            <a:r>
              <a:rPr lang="en-US" sz="2000" dirty="0">
                <a:latin typeface="Lucida Sans Typewriter" panose="020B0509030504030204" pitchFamily="49" charset="0"/>
              </a:rPr>
              <a:t>(double *d, int n) {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int 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;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double sum = 0.0;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for (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 = 0; 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 &lt; n ; 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++) {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    double </a:t>
            </a:r>
            <a:r>
              <a:rPr lang="en-US" sz="2000" dirty="0" err="1">
                <a:latin typeface="Lucida Sans Typewriter" panose="020B0509030504030204" pitchFamily="49" charset="0"/>
              </a:rPr>
              <a:t>val</a:t>
            </a:r>
            <a:r>
              <a:rPr lang="en-US" sz="2000" dirty="0">
                <a:latin typeface="Lucida Sans Typewriter" panose="020B0509030504030204" pitchFamily="49" charset="0"/>
              </a:rPr>
              <a:t> = d[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];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    sum += </a:t>
            </a:r>
            <a:r>
              <a:rPr lang="en-US" sz="2000" dirty="0" err="1">
                <a:latin typeface="Lucida Sans Typewriter" panose="020B0509030504030204" pitchFamily="49" charset="0"/>
              </a:rPr>
              <a:t>val</a:t>
            </a:r>
            <a:r>
              <a:rPr lang="en-US" sz="2000" dirty="0">
                <a:latin typeface="Lucida Sans Typewriter" panose="020B0509030504030204" pitchFamily="49" charset="0"/>
              </a:rPr>
              <a:t>;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}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return sum;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Lucida Sans Typewriter" panose="020B05090305040302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EC643-2741-4594-A260-D74DF30E7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10277774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6590C3D-BD63-4F24-B64A-68BA25B16182}"/>
              </a:ext>
            </a:extLst>
          </p:cNvPr>
          <p:cNvSpPr/>
          <p:nvPr/>
        </p:nvSpPr>
        <p:spPr>
          <a:xfrm>
            <a:off x="628650" y="2766024"/>
            <a:ext cx="6349549" cy="372233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AB3642-3C3D-4D1F-8969-23D0195E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Parallelizing array sum w/ OpenMP (Attempt #1)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0B857-92B6-418E-8603-65E05EF04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99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Lucida Sans Typewriter" panose="020B0509030504030204" pitchFamily="49" charset="0"/>
              </a:rPr>
              <a:t>double </a:t>
            </a:r>
            <a:r>
              <a:rPr lang="en-US" sz="2000" dirty="0" err="1">
                <a:latin typeface="Lucida Sans Typewriter" panose="020B0509030504030204" pitchFamily="49" charset="0"/>
              </a:rPr>
              <a:t>sum_array</a:t>
            </a:r>
            <a:r>
              <a:rPr lang="en-US" sz="2000" dirty="0">
                <a:latin typeface="Lucida Sans Typewriter" panose="020B0509030504030204" pitchFamily="49" charset="0"/>
              </a:rPr>
              <a:t>(double *d, int n) {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int 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;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double sum = 0.0;</a:t>
            </a:r>
          </a:p>
          <a:p>
            <a:pPr marL="0" indent="0">
              <a:buNone/>
            </a:pPr>
            <a:r>
              <a:rPr lang="en-US" sz="2000" dirty="0">
                <a:latin typeface="Lucida Sans Typewriter" panose="020B0509030504030204" pitchFamily="49" charset="0"/>
              </a:rPr>
              <a:t>#pragma </a:t>
            </a:r>
            <a:r>
              <a:rPr lang="en-US" sz="2000" dirty="0" err="1">
                <a:latin typeface="Lucida Sans Typewriter" panose="020B0509030504030204" pitchFamily="49" charset="0"/>
              </a:rPr>
              <a:t>omp</a:t>
            </a:r>
            <a:r>
              <a:rPr lang="en-US" sz="2000" dirty="0">
                <a:latin typeface="Lucida Sans Typewriter" panose="020B0509030504030204" pitchFamily="49" charset="0"/>
              </a:rPr>
              <a:t> parallel for schedule(static)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for (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 = 0; 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 &lt; n ; 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++) {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    double </a:t>
            </a:r>
            <a:r>
              <a:rPr lang="en-US" sz="2000" dirty="0" err="1">
                <a:latin typeface="Lucida Sans Typewriter" panose="020B0509030504030204" pitchFamily="49" charset="0"/>
              </a:rPr>
              <a:t>val</a:t>
            </a:r>
            <a:r>
              <a:rPr lang="en-US" sz="2000" dirty="0">
                <a:latin typeface="Lucida Sans Typewriter" panose="020B0509030504030204" pitchFamily="49" charset="0"/>
              </a:rPr>
              <a:t> = d[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];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    sum += </a:t>
            </a:r>
            <a:r>
              <a:rPr lang="en-US" sz="2000" dirty="0" err="1">
                <a:latin typeface="Lucida Sans Typewriter" panose="020B0509030504030204" pitchFamily="49" charset="0"/>
              </a:rPr>
              <a:t>val</a:t>
            </a:r>
            <a:r>
              <a:rPr lang="en-US" sz="2000" dirty="0">
                <a:latin typeface="Lucida Sans Typewriter" panose="020B0509030504030204" pitchFamily="49" charset="0"/>
              </a:rPr>
              <a:t>;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}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return sum;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}</a:t>
            </a:r>
          </a:p>
          <a:p>
            <a:pPr marL="0" indent="0">
              <a:buNone/>
            </a:pPr>
            <a:endParaRPr lang="pt-BR" sz="2000" dirty="0">
              <a:latin typeface="Lucida Console" panose="020B0609040504020204" pitchFamily="49" charset="0"/>
            </a:endParaRPr>
          </a:p>
          <a:p>
            <a:r>
              <a:rPr lang="en-US" dirty="0"/>
              <a:t>Q: Is this OK?</a:t>
            </a:r>
          </a:p>
          <a:p>
            <a:r>
              <a:rPr lang="en-US" dirty="0"/>
              <a:t>A: No, concurrent updates to sum</a:t>
            </a:r>
            <a:endParaRPr lang="pt-BR" dirty="0"/>
          </a:p>
          <a:p>
            <a:pPr marL="0" indent="0">
              <a:buNone/>
            </a:pPr>
            <a:endParaRPr lang="en-US" sz="2000" dirty="0">
              <a:latin typeface="Lucida Sans Typewriter" panose="020B05090305040302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EC643-2741-4594-A260-D74DF30E7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186053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102FA-6519-42DA-A930-FF1226AF1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Today: Matrix-vector multiplication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F0F09-E54A-4275-8BD2-9546102CD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BFEFF4-9705-49A5-99FE-74D397E3B2AF}"/>
              </a:ext>
            </a:extLst>
          </p:cNvPr>
          <p:cNvSpPr/>
          <p:nvPr/>
        </p:nvSpPr>
        <p:spPr>
          <a:xfrm>
            <a:off x="2653416" y="2528103"/>
            <a:ext cx="147655" cy="180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E929F6-3CBF-4B4C-9A5C-1664F6F6CFBA}"/>
              </a:ext>
            </a:extLst>
          </p:cNvPr>
          <p:cNvSpPr/>
          <p:nvPr/>
        </p:nvSpPr>
        <p:spPr>
          <a:xfrm>
            <a:off x="3736933" y="2528103"/>
            <a:ext cx="1724628" cy="180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D0BF0D-D588-49CF-87C3-6C138C9D56EA}"/>
              </a:ext>
            </a:extLst>
          </p:cNvPr>
          <p:cNvSpPr/>
          <p:nvPr/>
        </p:nvSpPr>
        <p:spPr>
          <a:xfrm>
            <a:off x="6397422" y="2528103"/>
            <a:ext cx="124247" cy="180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8" name="Equals 7">
            <a:extLst>
              <a:ext uri="{FF2B5EF4-FFF2-40B4-BE49-F238E27FC236}">
                <a16:creationId xmlns:a16="http://schemas.microsoft.com/office/drawing/2014/main" id="{8EB5C256-C7A3-472F-90B9-826B0E56FA44}"/>
              </a:ext>
            </a:extLst>
          </p:cNvPr>
          <p:cNvSpPr/>
          <p:nvPr/>
        </p:nvSpPr>
        <p:spPr>
          <a:xfrm>
            <a:off x="2991690" y="3149277"/>
            <a:ext cx="551726" cy="55944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7A214DA9-0A84-40F9-BE28-324D3831984F}"/>
              </a:ext>
            </a:extLst>
          </p:cNvPr>
          <p:cNvSpPr/>
          <p:nvPr/>
        </p:nvSpPr>
        <p:spPr>
          <a:xfrm>
            <a:off x="5575197" y="3087546"/>
            <a:ext cx="708589" cy="68290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A9B00D-A69C-4ACE-824D-C98B5802892A}"/>
              </a:ext>
            </a:extLst>
          </p:cNvPr>
          <p:cNvSpPr/>
          <p:nvPr/>
        </p:nvSpPr>
        <p:spPr>
          <a:xfrm>
            <a:off x="2653417" y="2871429"/>
            <a:ext cx="147654" cy="7148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721062B-FE1B-4D56-865E-5D62649D4767}"/>
                  </a:ext>
                </a:extLst>
              </p:cNvPr>
              <p:cNvSpPr/>
              <p:nvPr/>
            </p:nvSpPr>
            <p:spPr>
              <a:xfrm>
                <a:off x="3736933" y="2843514"/>
                <a:ext cx="1724627" cy="50107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)→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721062B-FE1B-4D56-865E-5D62649D47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933" y="2843514"/>
                <a:ext cx="1724627" cy="50107"/>
              </a:xfrm>
              <a:prstGeom prst="rect">
                <a:avLst/>
              </a:prstGeom>
              <a:blipFill>
                <a:blip r:embed="rId2"/>
                <a:stretch>
                  <a:fillRect t="-163636" b="-30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478F253-D75B-4F57-8B29-F51827156793}"/>
                  </a:ext>
                </a:extLst>
              </p:cNvPr>
              <p:cNvSpPr/>
              <p:nvPr/>
            </p:nvSpPr>
            <p:spPr>
              <a:xfrm>
                <a:off x="2846934" y="1970552"/>
                <a:ext cx="1287597" cy="12873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/>
                      </m:nary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478F253-D75B-4F57-8B29-F518271567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6934" y="1970552"/>
                <a:ext cx="1287597" cy="12873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1B3EF7-9D11-402C-B111-94A03A399EED}"/>
                  </a:ext>
                </a:extLst>
              </p:cNvPr>
              <p:cNvSpPr txBox="1"/>
              <p:nvPr/>
            </p:nvSpPr>
            <p:spPr>
              <a:xfrm>
                <a:off x="2477602" y="2566515"/>
                <a:ext cx="5114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1B3EF7-9D11-402C-B111-94A03A399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602" y="2566515"/>
                <a:ext cx="511422" cy="276999"/>
              </a:xfrm>
              <a:prstGeom prst="rect">
                <a:avLst/>
              </a:prstGeom>
              <a:blipFill>
                <a:blip r:embed="rId5"/>
                <a:stretch>
                  <a:fillRect l="-14286" t="-2222" r="-15476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06959B1-6C44-4168-936C-3F5836B43F7B}"/>
                  </a:ext>
                </a:extLst>
              </p:cNvPr>
              <p:cNvSpPr/>
              <p:nvPr/>
            </p:nvSpPr>
            <p:spPr>
              <a:xfrm rot="5400000">
                <a:off x="6203088" y="3335607"/>
                <a:ext cx="10064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06959B1-6C44-4168-936C-3F5836B43F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203088" y="3335607"/>
                <a:ext cx="1006493" cy="369332"/>
              </a:xfrm>
              <a:prstGeom prst="rect">
                <a:avLst/>
              </a:prstGeom>
              <a:blipFill>
                <a:blip r:embed="rId6"/>
                <a:stretch>
                  <a:fillRect l="-13333" t="-1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5">
                <a:extLst>
                  <a:ext uri="{FF2B5EF4-FFF2-40B4-BE49-F238E27FC236}">
                    <a16:creationId xmlns:a16="http://schemas.microsoft.com/office/drawing/2014/main" id="{C6C8F277-7019-4BDD-A77F-3D5DEB683D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5050221"/>
                <a:ext cx="7886700" cy="1126741"/>
              </a:xfrm>
            </p:spPr>
            <p:txBody>
              <a:bodyPr>
                <a:normAutofit fontScale="92500"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×1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⇒(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×1)</m:t>
                    </m:r>
                  </m:oMath>
                </a14:m>
                <a:r>
                  <a:rPr lang="pt-BR" dirty="0"/>
                  <a:t> output vector</a:t>
                </a:r>
              </a:p>
              <a:p>
                <a:r>
                  <a:rPr lang="pt-BR" dirty="0"/>
                  <a:t>Output = dot-products of rows from A and the vector B</a:t>
                </a:r>
                <a:endParaRPr lang="en-US" sz="1200" dirty="0">
                  <a:latin typeface="Lucida Sans Typewriter" panose="020B0509030504030204" pitchFamily="49" charset="0"/>
                </a:endParaRPr>
              </a:p>
            </p:txBody>
          </p:sp>
        </mc:Choice>
        <mc:Fallback xmlns="">
          <p:sp>
            <p:nvSpPr>
              <p:cNvPr id="15" name="Content Placeholder 5">
                <a:extLst>
                  <a:ext uri="{FF2B5EF4-FFF2-40B4-BE49-F238E27FC236}">
                    <a16:creationId xmlns:a16="http://schemas.microsoft.com/office/drawing/2014/main" id="{C6C8F277-7019-4BDD-A77F-3D5DEB683D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5050221"/>
                <a:ext cx="7886700" cy="1126741"/>
              </a:xfrm>
              <a:blipFill>
                <a:blip r:embed="rId7"/>
                <a:stretch>
                  <a:fillRect l="-1159" t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62033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F38EFDD-AA1A-461A-AC28-19BE75F53E39}"/>
              </a:ext>
            </a:extLst>
          </p:cNvPr>
          <p:cNvSpPr/>
          <p:nvPr/>
        </p:nvSpPr>
        <p:spPr>
          <a:xfrm>
            <a:off x="628650" y="3706424"/>
            <a:ext cx="3268009" cy="372233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6590C3D-BD63-4F24-B64A-68BA25B16182}"/>
              </a:ext>
            </a:extLst>
          </p:cNvPr>
          <p:cNvSpPr/>
          <p:nvPr/>
        </p:nvSpPr>
        <p:spPr>
          <a:xfrm>
            <a:off x="628650" y="2766024"/>
            <a:ext cx="6349549" cy="372233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AB3642-3C3D-4D1F-8969-23D0195E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Parallelizing array sum w/ OpenMP (Attempt #2)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0B857-92B6-418E-8603-65E05EF04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99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Lucida Sans Typewriter" panose="020B0509030504030204" pitchFamily="49" charset="0"/>
              </a:rPr>
              <a:t>double </a:t>
            </a:r>
            <a:r>
              <a:rPr lang="en-US" sz="2000" dirty="0" err="1">
                <a:latin typeface="Lucida Sans Typewriter" panose="020B0509030504030204" pitchFamily="49" charset="0"/>
              </a:rPr>
              <a:t>sum_array</a:t>
            </a:r>
            <a:r>
              <a:rPr lang="en-US" sz="2000" dirty="0">
                <a:latin typeface="Lucida Sans Typewriter" panose="020B0509030504030204" pitchFamily="49" charset="0"/>
              </a:rPr>
              <a:t>(double *d, int n) {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int 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;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double sum = 0.0;</a:t>
            </a:r>
          </a:p>
          <a:p>
            <a:pPr marL="0" indent="0">
              <a:buNone/>
            </a:pPr>
            <a:r>
              <a:rPr lang="en-US" sz="2000" dirty="0">
                <a:latin typeface="Lucida Sans Typewriter" panose="020B0509030504030204" pitchFamily="49" charset="0"/>
              </a:rPr>
              <a:t>#pragma </a:t>
            </a:r>
            <a:r>
              <a:rPr lang="en-US" sz="2000" dirty="0" err="1">
                <a:latin typeface="Lucida Sans Typewriter" panose="020B0509030504030204" pitchFamily="49" charset="0"/>
              </a:rPr>
              <a:t>omp</a:t>
            </a:r>
            <a:r>
              <a:rPr lang="en-US" sz="2000" dirty="0">
                <a:latin typeface="Lucida Sans Typewriter" panose="020B0509030504030204" pitchFamily="49" charset="0"/>
              </a:rPr>
              <a:t> parallel for schedule(static)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for (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 = 0; 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 &lt; n ; 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++) {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    double </a:t>
            </a:r>
            <a:r>
              <a:rPr lang="en-US" sz="2000" dirty="0" err="1">
                <a:latin typeface="Lucida Sans Typewriter" panose="020B0509030504030204" pitchFamily="49" charset="0"/>
              </a:rPr>
              <a:t>val</a:t>
            </a:r>
            <a:r>
              <a:rPr lang="en-US" sz="2000" dirty="0">
                <a:latin typeface="Lucida Sans Typewriter" panose="020B0509030504030204" pitchFamily="49" charset="0"/>
              </a:rPr>
              <a:t> = d[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000" dirty="0">
                <a:latin typeface="Lucida Sans Typewriter" panose="020B0509030504030204" pitchFamily="49" charset="0"/>
              </a:rPr>
              <a:t>#pragma </a:t>
            </a:r>
            <a:r>
              <a:rPr lang="en-US" sz="2000" dirty="0" err="1">
                <a:latin typeface="Lucida Sans Typewriter" panose="020B0509030504030204" pitchFamily="49" charset="0"/>
              </a:rPr>
              <a:t>omp</a:t>
            </a:r>
            <a:r>
              <a:rPr lang="en-US" sz="2000" dirty="0">
                <a:latin typeface="Lucida Sans Typewriter" panose="020B0509030504030204" pitchFamily="49" charset="0"/>
              </a:rPr>
              <a:t> critical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    sum += </a:t>
            </a:r>
            <a:r>
              <a:rPr lang="en-US" sz="2000" dirty="0" err="1">
                <a:latin typeface="Lucida Sans Typewriter" panose="020B0509030504030204" pitchFamily="49" charset="0"/>
              </a:rPr>
              <a:t>val</a:t>
            </a:r>
            <a:r>
              <a:rPr lang="en-US" sz="2000" dirty="0">
                <a:latin typeface="Lucida Sans Typewriter" panose="020B0509030504030204" pitchFamily="49" charset="0"/>
              </a:rPr>
              <a:t>;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}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return sum;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}</a:t>
            </a:r>
            <a:endParaRPr lang="pt-BR" sz="2000" dirty="0">
              <a:latin typeface="Lucida Console" panose="020B0609040504020204" pitchFamily="49" charset="0"/>
            </a:endParaRPr>
          </a:p>
          <a:p>
            <a:r>
              <a:rPr lang="en-US" dirty="0"/>
              <a:t>Q: Is this OK?</a:t>
            </a:r>
          </a:p>
          <a:p>
            <a:r>
              <a:rPr lang="en-US" dirty="0"/>
              <a:t>A: Its correct, but won’t speedup (threads serialize)</a:t>
            </a:r>
            <a:endParaRPr lang="pt-BR" dirty="0"/>
          </a:p>
          <a:p>
            <a:pPr marL="0" indent="0">
              <a:buNone/>
            </a:pPr>
            <a:endParaRPr lang="en-US" sz="2000" dirty="0">
              <a:latin typeface="Lucida Sans Typewriter" panose="020B05090305040302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EC643-2741-4594-A260-D74DF30E7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396376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F38EFDD-AA1A-461A-AC28-19BE75F53E39}"/>
              </a:ext>
            </a:extLst>
          </p:cNvPr>
          <p:cNvSpPr/>
          <p:nvPr/>
        </p:nvSpPr>
        <p:spPr>
          <a:xfrm>
            <a:off x="1870634" y="3706424"/>
            <a:ext cx="4990353" cy="372233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6590C3D-BD63-4F24-B64A-68BA25B16182}"/>
              </a:ext>
            </a:extLst>
          </p:cNvPr>
          <p:cNvSpPr/>
          <p:nvPr/>
        </p:nvSpPr>
        <p:spPr>
          <a:xfrm>
            <a:off x="628650" y="2766024"/>
            <a:ext cx="6349549" cy="372233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AB3642-3C3D-4D1F-8969-23D0195E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Parallelizing array sum w/ OpenMP (Attempt #3)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0B857-92B6-418E-8603-65E05EF04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99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Lucida Sans Typewriter" panose="020B0509030504030204" pitchFamily="49" charset="0"/>
              </a:rPr>
              <a:t>double </a:t>
            </a:r>
            <a:r>
              <a:rPr lang="en-US" sz="2000" dirty="0" err="1">
                <a:latin typeface="Lucida Sans Typewriter" panose="020B0509030504030204" pitchFamily="49" charset="0"/>
              </a:rPr>
              <a:t>sum_array</a:t>
            </a:r>
            <a:r>
              <a:rPr lang="en-US" sz="2000" dirty="0">
                <a:latin typeface="Lucida Sans Typewriter" panose="020B0509030504030204" pitchFamily="49" charset="0"/>
              </a:rPr>
              <a:t>(double *d, int n) {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int 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;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double sum = 0.0;</a:t>
            </a:r>
          </a:p>
          <a:p>
            <a:pPr marL="0" indent="0">
              <a:buNone/>
            </a:pPr>
            <a:r>
              <a:rPr lang="en-US" sz="2000" dirty="0">
                <a:latin typeface="Lucida Sans Typewriter" panose="020B0509030504030204" pitchFamily="49" charset="0"/>
              </a:rPr>
              <a:t>#pragma </a:t>
            </a:r>
            <a:r>
              <a:rPr lang="en-US" sz="2000" dirty="0" err="1">
                <a:latin typeface="Lucida Sans Typewriter" panose="020B0509030504030204" pitchFamily="49" charset="0"/>
              </a:rPr>
              <a:t>omp</a:t>
            </a:r>
            <a:r>
              <a:rPr lang="en-US" sz="2000" dirty="0">
                <a:latin typeface="Lucida Sans Typewriter" panose="020B0509030504030204" pitchFamily="49" charset="0"/>
              </a:rPr>
              <a:t> parallel for schedule(static)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for (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 = 0; 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 &lt; n ; 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++) {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    double </a:t>
            </a:r>
            <a:r>
              <a:rPr lang="en-US" sz="2000" dirty="0" err="1">
                <a:latin typeface="Lucida Sans Typewriter" panose="020B0509030504030204" pitchFamily="49" charset="0"/>
              </a:rPr>
              <a:t>val</a:t>
            </a:r>
            <a:r>
              <a:rPr lang="en-US" sz="2000" dirty="0">
                <a:latin typeface="Lucida Sans Typewriter" panose="020B0509030504030204" pitchFamily="49" charset="0"/>
              </a:rPr>
              <a:t> = d[</a:t>
            </a:r>
            <a:r>
              <a:rPr lang="en-US" sz="2000" dirty="0" err="1">
                <a:latin typeface="Lucida Sans Typewriter" panose="020B0509030504030204" pitchFamily="49" charset="0"/>
              </a:rPr>
              <a:t>i</a:t>
            </a:r>
            <a:r>
              <a:rPr lang="en-US" sz="2000" dirty="0">
                <a:latin typeface="Lucida Sans Typewriter" panose="020B05090305040302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000" dirty="0">
                <a:latin typeface="Lucida Sans Typewriter" panose="020B0509030504030204" pitchFamily="49" charset="0"/>
              </a:rPr>
              <a:t>        __</a:t>
            </a:r>
            <a:r>
              <a:rPr lang="en-US" sz="2000" dirty="0" err="1">
                <a:latin typeface="Lucida Sans Typewriter" panose="020B0509030504030204" pitchFamily="49" charset="0"/>
              </a:rPr>
              <a:t>sync_fetch_and_add</a:t>
            </a:r>
            <a:r>
              <a:rPr lang="en-US" sz="2000" dirty="0">
                <a:latin typeface="Lucida Sans Typewriter" panose="020B0509030504030204" pitchFamily="49" charset="0"/>
              </a:rPr>
              <a:t>(&amp;sum, </a:t>
            </a:r>
            <a:r>
              <a:rPr lang="en-US" sz="2000" dirty="0" err="1">
                <a:latin typeface="Lucida Sans Typewriter" panose="020B0509030504030204" pitchFamily="49" charset="0"/>
              </a:rPr>
              <a:t>val</a:t>
            </a:r>
            <a:r>
              <a:rPr lang="en-US" sz="2000" dirty="0">
                <a:latin typeface="Lucida Sans Typewriter" panose="020B0509030504030204" pitchFamily="49" charset="0"/>
              </a:rPr>
              <a:t>);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}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    return sum;</a:t>
            </a:r>
            <a:br>
              <a:rPr lang="en-US" sz="2000" dirty="0">
                <a:latin typeface="Lucida Sans Typewriter" panose="020B0509030504030204" pitchFamily="49" charset="0"/>
              </a:rPr>
            </a:br>
            <a:r>
              <a:rPr lang="en-US" sz="2000" dirty="0">
                <a:latin typeface="Lucida Sans Typewriter" panose="020B0509030504030204" pitchFamily="49" charset="0"/>
              </a:rPr>
              <a:t>}</a:t>
            </a:r>
            <a:endParaRPr lang="pt-BR" sz="2000" dirty="0">
              <a:latin typeface="Lucida Console" panose="020B0609040504020204" pitchFamily="49" charset="0"/>
            </a:endParaRPr>
          </a:p>
          <a:p>
            <a:r>
              <a:rPr lang="en-US" dirty="0"/>
              <a:t>GCC __sync_* </a:t>
            </a:r>
            <a:r>
              <a:rPr lang="en-US" dirty="0" err="1"/>
              <a:t>intrinsics</a:t>
            </a:r>
            <a:r>
              <a:rPr lang="en-US" dirty="0"/>
              <a:t> compile to x86 atomic instructions (vs. locks for #pragma </a:t>
            </a:r>
            <a:r>
              <a:rPr lang="en-US" dirty="0" err="1"/>
              <a:t>omp</a:t>
            </a:r>
            <a:r>
              <a:rPr lang="en-US" dirty="0"/>
              <a:t> critical)</a:t>
            </a:r>
          </a:p>
          <a:p>
            <a:r>
              <a:rPr lang="en-US" dirty="0"/>
              <a:t>Faster, but threads still serialize!</a:t>
            </a:r>
            <a:endParaRPr lang="pt-BR" dirty="0"/>
          </a:p>
          <a:p>
            <a:pPr marL="0" indent="0">
              <a:buNone/>
            </a:pPr>
            <a:endParaRPr lang="en-US" sz="2000" dirty="0">
              <a:latin typeface="Lucida Sans Typewriter" panose="020B05090305040302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EC643-2741-4594-A260-D74DF30E7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419323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6590C3D-BD63-4F24-B64A-68BA25B16182}"/>
              </a:ext>
            </a:extLst>
          </p:cNvPr>
          <p:cNvSpPr/>
          <p:nvPr/>
        </p:nvSpPr>
        <p:spPr>
          <a:xfrm>
            <a:off x="1566956" y="3056767"/>
            <a:ext cx="2760009" cy="372233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AB3642-3C3D-4D1F-8969-23D0195E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Parallelizing array sum w/ OpenMP (Attempt #4)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90B857-92B6-418E-8603-65E05EF04E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59908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dirty="0">
                    <a:latin typeface="Lucida Sans Typewriter" panose="020B0509030504030204" pitchFamily="49" charset="0"/>
                  </a:rPr>
                  <a:t>double </a:t>
                </a:r>
                <a:r>
                  <a:rPr lang="en-US" sz="2000" dirty="0" err="1">
                    <a:latin typeface="Lucida Sans Typewriter" panose="020B0509030504030204" pitchFamily="49" charset="0"/>
                  </a:rPr>
                  <a:t>sum_array</a:t>
                </a:r>
                <a:r>
                  <a:rPr lang="en-US" sz="2000" dirty="0">
                    <a:latin typeface="Lucida Sans Typewriter" panose="020B0509030504030204" pitchFamily="49" charset="0"/>
                  </a:rPr>
                  <a:t>(double *d, int n) {</a:t>
                </a:r>
                <a:br>
                  <a:rPr lang="en-US" sz="2000" dirty="0">
                    <a:latin typeface="Lucida Sans Typewriter" panose="020B0509030504030204" pitchFamily="49" charset="0"/>
                  </a:rPr>
                </a:br>
                <a:r>
                  <a:rPr lang="en-US" sz="2000" dirty="0">
                    <a:latin typeface="Lucida Sans Typewriter" panose="020B0509030504030204" pitchFamily="49" charset="0"/>
                  </a:rPr>
                  <a:t>    int </a:t>
                </a:r>
                <a:r>
                  <a:rPr lang="en-US" sz="2000" dirty="0" err="1">
                    <a:latin typeface="Lucida Sans Typewriter" panose="020B0509030504030204" pitchFamily="49" charset="0"/>
                  </a:rPr>
                  <a:t>i</a:t>
                </a:r>
                <a:r>
                  <a:rPr lang="en-US" sz="2000" dirty="0">
                    <a:latin typeface="Lucida Sans Typewriter" panose="020B0509030504030204" pitchFamily="49" charset="0"/>
                  </a:rPr>
                  <a:t>;</a:t>
                </a:r>
                <a:br>
                  <a:rPr lang="en-US" sz="2000" dirty="0">
                    <a:latin typeface="Lucida Sans Typewriter" panose="020B0509030504030204" pitchFamily="49" charset="0"/>
                  </a:rPr>
                </a:br>
                <a:r>
                  <a:rPr lang="en-US" sz="2000" dirty="0">
                    <a:latin typeface="Lucida Sans Typewriter" panose="020B0509030504030204" pitchFamily="49" charset="0"/>
                  </a:rPr>
                  <a:t>    double sum = 0.0;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Lucida Sans Typewriter" panose="020B0509030504030204" pitchFamily="49" charset="0"/>
                  </a:rPr>
                  <a:t>#pragma </a:t>
                </a:r>
                <a:r>
                  <a:rPr lang="en-US" sz="2000" dirty="0" err="1">
                    <a:latin typeface="Lucida Sans Typewriter" panose="020B0509030504030204" pitchFamily="49" charset="0"/>
                  </a:rPr>
                  <a:t>omp</a:t>
                </a:r>
                <a:r>
                  <a:rPr lang="en-US" sz="2000" dirty="0">
                    <a:latin typeface="Lucida Sans Typewriter" panose="020B0509030504030204" pitchFamily="49" charset="0"/>
                  </a:rPr>
                  <a:t> parallel for schedule(static) \ 	reduction (+:sum)</a:t>
                </a:r>
                <a:br>
                  <a:rPr lang="en-US" sz="2000" dirty="0">
                    <a:latin typeface="Lucida Sans Typewriter" panose="020B0509030504030204" pitchFamily="49" charset="0"/>
                  </a:rPr>
                </a:br>
                <a:r>
                  <a:rPr lang="en-US" sz="2000" dirty="0">
                    <a:latin typeface="Lucida Sans Typewriter" panose="020B0509030504030204" pitchFamily="49" charset="0"/>
                  </a:rPr>
                  <a:t>    for (</a:t>
                </a:r>
                <a:r>
                  <a:rPr lang="en-US" sz="2000" dirty="0" err="1">
                    <a:latin typeface="Lucida Sans Typewriter" panose="020B0509030504030204" pitchFamily="49" charset="0"/>
                  </a:rPr>
                  <a:t>i</a:t>
                </a:r>
                <a:r>
                  <a:rPr lang="en-US" sz="2000" dirty="0">
                    <a:latin typeface="Lucida Sans Typewriter" panose="020B0509030504030204" pitchFamily="49" charset="0"/>
                  </a:rPr>
                  <a:t> = 0; </a:t>
                </a:r>
                <a:r>
                  <a:rPr lang="en-US" sz="2000" dirty="0" err="1">
                    <a:latin typeface="Lucida Sans Typewriter" panose="020B0509030504030204" pitchFamily="49" charset="0"/>
                  </a:rPr>
                  <a:t>i</a:t>
                </a:r>
                <a:r>
                  <a:rPr lang="en-US" sz="2000" dirty="0">
                    <a:latin typeface="Lucida Sans Typewriter" panose="020B0509030504030204" pitchFamily="49" charset="0"/>
                  </a:rPr>
                  <a:t> &lt; n ; </a:t>
                </a:r>
                <a:r>
                  <a:rPr lang="en-US" sz="2000" dirty="0" err="1">
                    <a:latin typeface="Lucida Sans Typewriter" panose="020B0509030504030204" pitchFamily="49" charset="0"/>
                  </a:rPr>
                  <a:t>i</a:t>
                </a:r>
                <a:r>
                  <a:rPr lang="en-US" sz="2000" dirty="0">
                    <a:latin typeface="Lucida Sans Typewriter" panose="020B0509030504030204" pitchFamily="49" charset="0"/>
                  </a:rPr>
                  <a:t>++) {</a:t>
                </a:r>
                <a:br>
                  <a:rPr lang="en-US" sz="2000" dirty="0">
                    <a:latin typeface="Lucida Sans Typewriter" panose="020B0509030504030204" pitchFamily="49" charset="0"/>
                  </a:rPr>
                </a:br>
                <a:r>
                  <a:rPr lang="en-US" sz="2000" dirty="0">
                    <a:latin typeface="Lucida Sans Typewriter" panose="020B0509030504030204" pitchFamily="49" charset="0"/>
                  </a:rPr>
                  <a:t>        double </a:t>
                </a:r>
                <a:r>
                  <a:rPr lang="en-US" sz="2000" dirty="0" err="1">
                    <a:latin typeface="Lucida Sans Typewriter" panose="020B0509030504030204" pitchFamily="49" charset="0"/>
                  </a:rPr>
                  <a:t>val</a:t>
                </a:r>
                <a:r>
                  <a:rPr lang="en-US" sz="2000" dirty="0">
                    <a:latin typeface="Lucida Sans Typewriter" panose="020B0509030504030204" pitchFamily="49" charset="0"/>
                  </a:rPr>
                  <a:t> = d[</a:t>
                </a:r>
                <a:r>
                  <a:rPr lang="en-US" sz="2000" dirty="0" err="1">
                    <a:latin typeface="Lucida Sans Typewriter" panose="020B0509030504030204" pitchFamily="49" charset="0"/>
                  </a:rPr>
                  <a:t>i</a:t>
                </a:r>
                <a:r>
                  <a:rPr lang="en-US" sz="2000" dirty="0">
                    <a:latin typeface="Lucida Sans Typewriter" panose="020B0509030504030204" pitchFamily="49" charset="0"/>
                  </a:rPr>
                  <a:t>];</a:t>
                </a:r>
                <a:br>
                  <a:rPr lang="en-US" sz="2000" dirty="0">
                    <a:latin typeface="Lucida Sans Typewriter" panose="020B0509030504030204" pitchFamily="49" charset="0"/>
                  </a:rPr>
                </a:br>
                <a:r>
                  <a:rPr lang="en-US" sz="2000" dirty="0">
                    <a:latin typeface="Lucida Sans Typewriter" panose="020B0509030504030204" pitchFamily="49" charset="0"/>
                  </a:rPr>
                  <a:t>        sum += </a:t>
                </a:r>
                <a:r>
                  <a:rPr lang="en-US" sz="2000" dirty="0" err="1">
                    <a:latin typeface="Lucida Sans Typewriter" panose="020B0509030504030204" pitchFamily="49" charset="0"/>
                  </a:rPr>
                  <a:t>val</a:t>
                </a:r>
                <a:r>
                  <a:rPr lang="en-US" sz="2000" dirty="0">
                    <a:latin typeface="Lucida Sans Typewriter" panose="020B0509030504030204" pitchFamily="49" charset="0"/>
                  </a:rPr>
                  <a:t>;</a:t>
                </a:r>
                <a:br>
                  <a:rPr lang="en-US" sz="2000" dirty="0">
                    <a:latin typeface="Lucida Sans Typewriter" panose="020B0509030504030204" pitchFamily="49" charset="0"/>
                  </a:rPr>
                </a:br>
                <a:r>
                  <a:rPr lang="en-US" sz="2000" dirty="0">
                    <a:latin typeface="Lucida Sans Typewriter" panose="020B0509030504030204" pitchFamily="49" charset="0"/>
                  </a:rPr>
                  <a:t>    }</a:t>
                </a:r>
                <a:br>
                  <a:rPr lang="en-US" sz="2000" dirty="0">
                    <a:latin typeface="Lucida Sans Typewriter" panose="020B0509030504030204" pitchFamily="49" charset="0"/>
                  </a:rPr>
                </a:br>
                <a:r>
                  <a:rPr lang="en-US" sz="2000" dirty="0">
                    <a:latin typeface="Lucida Sans Typewriter" panose="020B0509030504030204" pitchFamily="49" charset="0"/>
                  </a:rPr>
                  <a:t>    return sum;</a:t>
                </a:r>
                <a:br>
                  <a:rPr lang="en-US" sz="2000" dirty="0">
                    <a:latin typeface="Lucida Sans Typewriter" panose="020B0509030504030204" pitchFamily="49" charset="0"/>
                  </a:rPr>
                </a:br>
                <a:r>
                  <a:rPr lang="en-US" sz="2000" dirty="0">
                    <a:latin typeface="Lucida Sans Typewriter" panose="020B0509030504030204" pitchFamily="49" charset="0"/>
                  </a:rPr>
                  <a:t>}</a:t>
                </a:r>
                <a:endParaRPr lang="en-US" dirty="0"/>
              </a:p>
              <a:p>
                <a:r>
                  <a:rPr lang="en-US" dirty="0"/>
                  <a:t>OpenMP has specialized support for this pattern</a:t>
                </a:r>
              </a:p>
              <a:p>
                <a:pPr lvl="1"/>
                <a:r>
                  <a:rPr lang="en-US" dirty="0"/>
                  <a:t>Syntax: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𝑜𝑝𝑒𝑟𝑎𝑛𝑑</m:t>
                    </m:r>
                  </m:oMath>
                </a14:m>
                <a:r>
                  <a:rPr lang="pt-BR" dirty="0"/>
                  <a:t>: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𝑣𝑎𝑟𝑖𝑎𝑏𝑙𝑒</m:t>
                    </m:r>
                  </m:oMath>
                </a14:m>
                <a:r>
                  <a:rPr lang="pt-BR" dirty="0"/>
                  <a:t>)</a:t>
                </a:r>
              </a:p>
              <a:p>
                <a:pPr marL="0" indent="0">
                  <a:buNone/>
                </a:pPr>
                <a:endParaRPr lang="en-US" sz="2000" dirty="0">
                  <a:latin typeface="Lucida Sans Typewriter" panose="020B0509030504030204" pitchFamily="49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90B857-92B6-418E-8603-65E05EF04E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599081"/>
              </a:xfrm>
              <a:blipFill>
                <a:blip r:embed="rId2"/>
                <a:stretch>
                  <a:fillRect l="-1314" t="-13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EC643-2741-4594-A260-D74DF30E7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547776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BBFFCFF-F683-431B-8BBF-59107F9F0E54}"/>
              </a:ext>
            </a:extLst>
          </p:cNvPr>
          <p:cNvSpPr/>
          <p:nvPr/>
        </p:nvSpPr>
        <p:spPr>
          <a:xfrm>
            <a:off x="4201459" y="2557929"/>
            <a:ext cx="1225176" cy="1619624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D686BD-690B-4BDC-B71F-40F9A414E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array sum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9E4F76-7D18-48D9-8D0C-0EEAC9D7163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dirty="0">
                    <a:latin typeface="Lucida Sans Typewriter" panose="020B0509030504030204" pitchFamily="49" charset="0"/>
                  </a:rPr>
                  <a:t>$ ./</a:t>
                </a:r>
                <a:r>
                  <a:rPr lang="en-US" sz="2000" dirty="0" err="1">
                    <a:latin typeface="Lucida Sans Typewriter" panose="020B0509030504030204" pitchFamily="49" charset="0"/>
                  </a:rPr>
                  <a:t>bigsum</a:t>
                </a:r>
                <a:endParaRPr lang="en-US" sz="2000" dirty="0">
                  <a:latin typeface="Lucida Sans Typewriter" panose="020B0509030504030204" pitchFamily="49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Lucida Sans Typewriter" panose="020B0509030504030204" pitchFamily="49" charset="0"/>
                  </a:rPr>
                  <a:t>Function		…	16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Lucida Sans Typewriter" panose="020B0509030504030204" pitchFamily="49" charset="0"/>
                  </a:rPr>
                  <a:t>OMP critical	…	0.005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Lucida Sans Typewriter" panose="020B0509030504030204" pitchFamily="49" charset="0"/>
                  </a:rPr>
                  <a:t>GCC atomic		…	0.037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Lucida Sans Typewriter" panose="020B0509030504030204" pitchFamily="49" charset="0"/>
                  </a:rPr>
                  <a:t>…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Lucida Sans Typewriter" panose="020B0509030504030204" pitchFamily="49" charset="0"/>
                  </a:rPr>
                  <a:t>OMP reduce		…	12.828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Atomics are much faster than locks (7.4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 speedup)</a:t>
                </a:r>
              </a:p>
              <a:p>
                <a:r>
                  <a:rPr lang="en-US" dirty="0"/>
                  <a:t>Reduction avoids serialization (346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 speedup)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9E4F76-7D18-48D9-8D0C-0EEAC9D716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14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A646FB-03F9-480B-A12B-A47766449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6030284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D8134-1672-4740-930A-074B9FC5F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complex example:</a:t>
            </a:r>
            <a:br>
              <a:rPr lang="en-US" dirty="0"/>
            </a:br>
            <a:r>
              <a:rPr lang="en-US" dirty="0"/>
              <a:t>Radix sort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AF606-3C2B-4D4E-95EC-CDAC6267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F5F3BF-8B0C-4A90-8FA8-FBFCDC64C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Sort numbers digit-by-digit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18763BE-81B1-46D8-AC14-6A26247D2145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699817"/>
          <a:ext cx="65680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804">
                  <a:extLst>
                    <a:ext uri="{9D8B030D-6E8A-4147-A177-3AD203B41FA5}">
                      <a16:colId xmlns:a16="http://schemas.microsoft.com/office/drawing/2014/main" val="10058224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574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1037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147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832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144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92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975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74290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51267DB-47D9-4037-BC77-84F76B656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611483"/>
              </p:ext>
            </p:extLst>
          </p:nvPr>
        </p:nvGraphicFramePr>
        <p:xfrm>
          <a:off x="3038615" y="2699817"/>
          <a:ext cx="65680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804">
                  <a:extLst>
                    <a:ext uri="{9D8B030D-6E8A-4147-A177-3AD203B41FA5}">
                      <a16:colId xmlns:a16="http://schemas.microsoft.com/office/drawing/2014/main" val="10058224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574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1037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147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832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144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92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975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74290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2AFF217-4657-46B8-8629-AB99414585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655543"/>
              </p:ext>
            </p:extLst>
          </p:nvPr>
        </p:nvGraphicFramePr>
        <p:xfrm>
          <a:off x="5448580" y="2699817"/>
          <a:ext cx="65680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804">
                  <a:extLst>
                    <a:ext uri="{9D8B030D-6E8A-4147-A177-3AD203B41FA5}">
                      <a16:colId xmlns:a16="http://schemas.microsoft.com/office/drawing/2014/main" val="10058224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574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521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1037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147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832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144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92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975499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33103D6-E6A9-4615-B6A5-B20F6768AE46}"/>
              </a:ext>
            </a:extLst>
          </p:cNvPr>
          <p:cNvGraphicFramePr>
            <a:graphicFrameLocks noGrp="1"/>
          </p:cNvGraphicFramePr>
          <p:nvPr/>
        </p:nvGraphicFramePr>
        <p:xfrm>
          <a:off x="7858546" y="2699817"/>
          <a:ext cx="65680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804">
                  <a:extLst>
                    <a:ext uri="{9D8B030D-6E8A-4147-A177-3AD203B41FA5}">
                      <a16:colId xmlns:a16="http://schemas.microsoft.com/office/drawing/2014/main" val="10058224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574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1037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147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832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144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92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975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742902"/>
                  </a:ext>
                </a:extLst>
              </a:tr>
            </a:tbl>
          </a:graphicData>
        </a:graphic>
      </p:graphicFrame>
      <p:sp>
        <p:nvSpPr>
          <p:cNvPr id="11" name="Arrow: Right 10">
            <a:extLst>
              <a:ext uri="{FF2B5EF4-FFF2-40B4-BE49-F238E27FC236}">
                <a16:creationId xmlns:a16="http://schemas.microsoft.com/office/drawing/2014/main" id="{3A8AA8F1-FA0D-44C2-A2EC-29F78716F2C0}"/>
              </a:ext>
            </a:extLst>
          </p:cNvPr>
          <p:cNvSpPr/>
          <p:nvPr/>
        </p:nvSpPr>
        <p:spPr>
          <a:xfrm>
            <a:off x="1508603" y="3707770"/>
            <a:ext cx="1306863" cy="9508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Last digit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3B8826D5-FB3D-4BD7-B329-026179CF97D1}"/>
              </a:ext>
            </a:extLst>
          </p:cNvPr>
          <p:cNvSpPr/>
          <p:nvPr/>
        </p:nvSpPr>
        <p:spPr>
          <a:xfrm>
            <a:off x="3918568" y="3707770"/>
            <a:ext cx="1306863" cy="9508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Middle digit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B48EAFE8-9534-42D8-B45D-11CD0F7138B2}"/>
              </a:ext>
            </a:extLst>
          </p:cNvPr>
          <p:cNvSpPr/>
          <p:nvPr/>
        </p:nvSpPr>
        <p:spPr>
          <a:xfrm>
            <a:off x="6328533" y="3707770"/>
            <a:ext cx="1306863" cy="9508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First digit</a:t>
            </a:r>
          </a:p>
        </p:txBody>
      </p:sp>
    </p:spTree>
    <p:extLst>
      <p:ext uri="{BB962C8B-B14F-4D97-AF65-F5344CB8AC3E}">
        <p14:creationId xmlns:p14="http://schemas.microsoft.com/office/powerpoint/2010/main" val="3882388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D8134-1672-4740-930A-074B9FC5F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complex example:</a:t>
            </a:r>
            <a:br>
              <a:rPr lang="en-US" dirty="0"/>
            </a:br>
            <a:r>
              <a:rPr lang="en-US" dirty="0"/>
              <a:t>Radix sort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A803A-F2F6-4B8E-8756-CA6BBD8BD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void </a:t>
            </a:r>
            <a:r>
              <a:rPr lang="en-US" dirty="0" err="1">
                <a:latin typeface="Lucida Console" panose="020B0609040504020204" pitchFamily="49" charset="0"/>
              </a:rPr>
              <a:t>seq_radix_sort</a:t>
            </a:r>
            <a:r>
              <a:rPr lang="en-US" dirty="0">
                <a:latin typeface="Lucida Console" panose="020B0609040504020204" pitchFamily="49" charset="0"/>
              </a:rPr>
              <a:t>(</a:t>
            </a:r>
            <a:r>
              <a:rPr lang="en-US" dirty="0" err="1">
                <a:latin typeface="Lucida Console" panose="020B0609040504020204" pitchFamily="49" charset="0"/>
              </a:rPr>
              <a:t>index_t</a:t>
            </a:r>
            <a:r>
              <a:rPr lang="en-US" dirty="0">
                <a:latin typeface="Lucida Console" panose="020B0609040504020204" pitchFamily="49" charset="0"/>
              </a:rPr>
              <a:t> N, </a:t>
            </a:r>
            <a:r>
              <a:rPr lang="en-US" dirty="0" err="1">
                <a:latin typeface="Lucida Console" panose="020B0609040504020204" pitchFamily="49" charset="0"/>
              </a:rPr>
              <a:t>data_t</a:t>
            </a:r>
            <a:r>
              <a:rPr lang="en-US" dirty="0">
                <a:latin typeface="Lucida Console" panose="020B0609040504020204" pitchFamily="49" charset="0"/>
              </a:rPr>
              <a:t> *</a:t>
            </a:r>
            <a:r>
              <a:rPr lang="en-US" dirty="0" err="1">
                <a:latin typeface="Lucida Console" panose="020B0609040504020204" pitchFamily="49" charset="0"/>
              </a:rPr>
              <a:t>indata</a:t>
            </a:r>
            <a:r>
              <a:rPr lang="en-US" dirty="0">
                <a:latin typeface="Lucida Console" panose="020B0609040504020204" pitchFamily="49" charset="0"/>
              </a:rPr>
              <a:t>,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            </a:t>
            </a:r>
            <a:r>
              <a:rPr lang="en-US" dirty="0" err="1">
                <a:latin typeface="Lucida Console" panose="020B0609040504020204" pitchFamily="49" charset="0"/>
              </a:rPr>
              <a:t>data_t</a:t>
            </a:r>
            <a:r>
              <a:rPr lang="en-US" dirty="0">
                <a:latin typeface="Lucida Console" panose="020B0609040504020204" pitchFamily="49" charset="0"/>
              </a:rPr>
              <a:t> *</a:t>
            </a:r>
            <a:r>
              <a:rPr lang="en-US" dirty="0" err="1">
                <a:latin typeface="Lucida Console" panose="020B0609040504020204" pitchFamily="49" charset="0"/>
              </a:rPr>
              <a:t>outdata</a:t>
            </a:r>
            <a:r>
              <a:rPr lang="en-US" dirty="0">
                <a:latin typeface="Lucida Console" panose="020B0609040504020204" pitchFamily="49" charset="0"/>
              </a:rPr>
              <a:t>, </a:t>
            </a:r>
            <a:r>
              <a:rPr lang="en-US" dirty="0" err="1">
                <a:latin typeface="Lucida Console" panose="020B0609040504020204" pitchFamily="49" charset="0"/>
              </a:rPr>
              <a:t>data_t</a:t>
            </a:r>
            <a:r>
              <a:rPr lang="en-US" dirty="0">
                <a:latin typeface="Lucida Console" panose="020B0609040504020204" pitchFamily="49" charset="0"/>
              </a:rPr>
              <a:t> *</a:t>
            </a:r>
            <a:r>
              <a:rPr lang="en-US" dirty="0" err="1">
                <a:latin typeface="Lucida Console" panose="020B0609040504020204" pitchFamily="49" charset="0"/>
              </a:rPr>
              <a:t>scratchdata</a:t>
            </a:r>
            <a:r>
              <a:rPr lang="en-US" dirty="0">
                <a:latin typeface="Lucida Console" panose="020B0609040504020204" pitchFamily="49" charset="0"/>
              </a:rPr>
              <a:t>)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</a:t>
            </a:r>
            <a:r>
              <a:rPr lang="en-US" dirty="0" err="1">
                <a:latin typeface="Lucida Console" panose="020B0609040504020204" pitchFamily="49" charset="0"/>
              </a:rPr>
              <a:t>data_t</a:t>
            </a:r>
            <a:r>
              <a:rPr lang="en-US" dirty="0">
                <a:latin typeface="Lucida Console" panose="020B0609040504020204" pitchFamily="49" charset="0"/>
              </a:rPr>
              <a:t> *</a:t>
            </a:r>
            <a:r>
              <a:rPr lang="en-US" dirty="0" err="1">
                <a:latin typeface="Lucida Console" panose="020B0609040504020204" pitchFamily="49" charset="0"/>
              </a:rPr>
              <a:t>src</a:t>
            </a:r>
            <a:r>
              <a:rPr lang="en-US" dirty="0">
                <a:latin typeface="Lucida Console" panose="020B0609040504020204" pitchFamily="49" charset="0"/>
              </a:rPr>
              <a:t> = </a:t>
            </a:r>
            <a:r>
              <a:rPr lang="en-US" dirty="0" err="1">
                <a:latin typeface="Lucida Console" panose="020B0609040504020204" pitchFamily="49" charset="0"/>
              </a:rPr>
              <a:t>indata</a:t>
            </a:r>
            <a:r>
              <a:rPr lang="en-US" dirty="0">
                <a:latin typeface="Lucida Console" panose="020B0609040504020204" pitchFamily="49" charset="0"/>
              </a:rPr>
              <a:t>;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</a:t>
            </a:r>
            <a:r>
              <a:rPr lang="en-US" dirty="0" err="1">
                <a:latin typeface="Lucida Console" panose="020B0609040504020204" pitchFamily="49" charset="0"/>
              </a:rPr>
              <a:t>data_t</a:t>
            </a:r>
            <a:r>
              <a:rPr lang="en-US" dirty="0">
                <a:latin typeface="Lucida Console" panose="020B0609040504020204" pitchFamily="49" charset="0"/>
              </a:rPr>
              <a:t> *</a:t>
            </a:r>
            <a:r>
              <a:rPr lang="en-US" dirty="0" err="1">
                <a:latin typeface="Lucida Console" panose="020B0609040504020204" pitchFamily="49" charset="0"/>
              </a:rPr>
              <a:t>dest</a:t>
            </a:r>
            <a:r>
              <a:rPr lang="en-US" dirty="0">
                <a:latin typeface="Lucida Console" panose="020B0609040504020204" pitchFamily="49" charset="0"/>
              </a:rPr>
              <a:t> = </a:t>
            </a:r>
            <a:r>
              <a:rPr lang="en-US" dirty="0" err="1">
                <a:latin typeface="Lucida Console" panose="020B0609040504020204" pitchFamily="49" charset="0"/>
              </a:rPr>
              <a:t>scratchdata</a:t>
            </a:r>
            <a:r>
              <a:rPr lang="en-US" dirty="0">
                <a:latin typeface="Lucida Console" panose="020B0609040504020204" pitchFamily="49" charset="0"/>
              </a:rPr>
              <a:t>;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</a:t>
            </a:r>
            <a:r>
              <a:rPr lang="en-US" dirty="0" err="1">
                <a:latin typeface="Lucida Console" panose="020B0609040504020204" pitchFamily="49" charset="0"/>
              </a:rPr>
              <a:t>index_t</a:t>
            </a:r>
            <a:r>
              <a:rPr lang="en-US" dirty="0">
                <a:latin typeface="Lucida Console" panose="020B0609040504020204" pitchFamily="49" charset="0"/>
              </a:rPr>
              <a:t> count[BASE];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</a:t>
            </a:r>
            <a:r>
              <a:rPr lang="en-US" dirty="0" err="1">
                <a:latin typeface="Lucida Console" panose="020B0609040504020204" pitchFamily="49" charset="0"/>
              </a:rPr>
              <a:t>index_t</a:t>
            </a:r>
            <a:r>
              <a:rPr lang="en-US" dirty="0">
                <a:latin typeface="Lucida Console" panose="020B0609040504020204" pitchFamily="49" charset="0"/>
              </a:rPr>
              <a:t> offset[BASE];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</a:t>
            </a:r>
            <a:r>
              <a:rPr lang="en-US" dirty="0" err="1">
                <a:latin typeface="Lucida Console" panose="020B0609040504020204" pitchFamily="49" charset="0"/>
              </a:rPr>
              <a:t>index_t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 err="1">
                <a:latin typeface="Lucida Console" panose="020B0609040504020204" pitchFamily="49" charset="0"/>
              </a:rPr>
              <a:t>total_digits</a:t>
            </a:r>
            <a:r>
              <a:rPr lang="en-US" dirty="0">
                <a:latin typeface="Lucida Console" panose="020B0609040504020204" pitchFamily="49" charset="0"/>
              </a:rPr>
              <a:t> = </a:t>
            </a:r>
            <a:r>
              <a:rPr lang="en-US" dirty="0" err="1">
                <a:latin typeface="Lucida Console" panose="020B0609040504020204" pitchFamily="49" charset="0"/>
              </a:rPr>
              <a:t>sizeof</a:t>
            </a:r>
            <a:r>
              <a:rPr lang="en-US" dirty="0">
                <a:latin typeface="Lucida Console" panose="020B0609040504020204" pitchFamily="49" charset="0"/>
              </a:rPr>
              <a:t>(</a:t>
            </a:r>
            <a:r>
              <a:rPr lang="en-US" dirty="0" err="1">
                <a:latin typeface="Lucida Console" panose="020B0609040504020204" pitchFamily="49" charset="0"/>
              </a:rPr>
              <a:t>data_t</a:t>
            </a:r>
            <a:r>
              <a:rPr lang="en-US" dirty="0">
                <a:latin typeface="Lucida Console" panose="020B0609040504020204" pitchFamily="49" charset="0"/>
              </a:rPr>
              <a:t>) * 8;</a:t>
            </a:r>
            <a:br>
              <a:rPr lang="en-US" dirty="0">
                <a:latin typeface="Lucida Console" panose="020B0609040504020204" pitchFamily="49" charset="0"/>
              </a:rPr>
            </a:b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for (</a:t>
            </a:r>
            <a:r>
              <a:rPr lang="en-US" dirty="0" err="1">
                <a:latin typeface="Lucida Console" panose="020B0609040504020204" pitchFamily="49" charset="0"/>
              </a:rPr>
              <a:t>index_t</a:t>
            </a:r>
            <a:r>
              <a:rPr lang="en-US" dirty="0">
                <a:latin typeface="Lucida Console" panose="020B0609040504020204" pitchFamily="49" charset="0"/>
              </a:rPr>
              <a:t> shift = 0; shift &lt; </a:t>
            </a:r>
            <a:r>
              <a:rPr lang="en-US" dirty="0" err="1">
                <a:latin typeface="Lucida Console" panose="020B0609040504020204" pitchFamily="49" charset="0"/>
              </a:rPr>
              <a:t>total_digits</a:t>
            </a:r>
            <a:r>
              <a:rPr lang="en-US" dirty="0">
                <a:latin typeface="Lucida Console" panose="020B0609040504020204" pitchFamily="49" charset="0"/>
              </a:rPr>
              <a:t>; shift += BASE_BITS) {</a:t>
            </a:r>
            <a:br>
              <a:rPr lang="en-US" dirty="0">
                <a:latin typeface="Lucida Console" panose="020B0609040504020204" pitchFamily="49" charset="0"/>
              </a:rPr>
            </a:b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</a:t>
            </a:r>
            <a:r>
              <a:rPr lang="en-US" dirty="0">
                <a:solidFill>
                  <a:srgbClr val="00B050"/>
                </a:solidFill>
                <a:latin typeface="Lucida Console" panose="020B0609040504020204" pitchFamily="49" charset="0"/>
              </a:rPr>
              <a:t>// Accumulate count for each key value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</a:t>
            </a:r>
            <a:r>
              <a:rPr lang="en-US" dirty="0" err="1">
                <a:latin typeface="Lucida Console" panose="020B0609040504020204" pitchFamily="49" charset="0"/>
              </a:rPr>
              <a:t>memset</a:t>
            </a:r>
            <a:r>
              <a:rPr lang="en-US" dirty="0">
                <a:latin typeface="Lucida Console" panose="020B0609040504020204" pitchFamily="49" charset="0"/>
              </a:rPr>
              <a:t>(count, 0, BASE*</a:t>
            </a:r>
            <a:r>
              <a:rPr lang="en-US" dirty="0" err="1">
                <a:latin typeface="Lucida Console" panose="020B0609040504020204" pitchFamily="49" charset="0"/>
              </a:rPr>
              <a:t>sizeof</a:t>
            </a:r>
            <a:r>
              <a:rPr lang="en-US" dirty="0">
                <a:latin typeface="Lucida Console" panose="020B0609040504020204" pitchFamily="49" charset="0"/>
              </a:rPr>
              <a:t>(</a:t>
            </a:r>
            <a:r>
              <a:rPr lang="en-US" dirty="0" err="1">
                <a:latin typeface="Lucida Console" panose="020B0609040504020204" pitchFamily="49" charset="0"/>
              </a:rPr>
              <a:t>index_t</a:t>
            </a:r>
            <a:r>
              <a:rPr lang="en-US" dirty="0">
                <a:latin typeface="Lucida Console" panose="020B0609040504020204" pitchFamily="49" charset="0"/>
              </a:rPr>
              <a:t>));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for (</a:t>
            </a:r>
            <a:r>
              <a:rPr lang="en-US" dirty="0" err="1">
                <a:latin typeface="Lucida Console" panose="020B0609040504020204" pitchFamily="49" charset="0"/>
              </a:rPr>
              <a:t>index_t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>
                <a:latin typeface="Lucida Console" panose="020B0609040504020204" pitchFamily="49" charset="0"/>
              </a:rPr>
              <a:t> = 0; 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>
                <a:latin typeface="Lucida Console" panose="020B0609040504020204" pitchFamily="49" charset="0"/>
              </a:rPr>
              <a:t> &lt; N; 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>
                <a:latin typeface="Lucida Console" panose="020B0609040504020204" pitchFamily="49" charset="0"/>
              </a:rPr>
              <a:t>++)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    </a:t>
            </a:r>
            <a:r>
              <a:rPr lang="en-US" dirty="0" err="1">
                <a:latin typeface="Lucida Console" panose="020B0609040504020204" pitchFamily="49" charset="0"/>
              </a:rPr>
              <a:t>data_t</a:t>
            </a:r>
            <a:r>
              <a:rPr lang="en-US" dirty="0">
                <a:latin typeface="Lucida Console" panose="020B0609040504020204" pitchFamily="49" charset="0"/>
              </a:rPr>
              <a:t> key = DIGITS(</a:t>
            </a:r>
            <a:r>
              <a:rPr lang="en-US" dirty="0" err="1">
                <a:latin typeface="Lucida Console" panose="020B0609040504020204" pitchFamily="49" charset="0"/>
              </a:rPr>
              <a:t>src</a:t>
            </a:r>
            <a:r>
              <a:rPr lang="en-US" dirty="0">
                <a:latin typeface="Lucida Console" panose="020B0609040504020204" pitchFamily="49" charset="0"/>
              </a:rPr>
              <a:t>[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>
                <a:latin typeface="Lucida Console" panose="020B0609040504020204" pitchFamily="49" charset="0"/>
              </a:rPr>
              <a:t>], shift);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    count[key]++;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}</a:t>
            </a:r>
            <a:br>
              <a:rPr lang="en-US" dirty="0">
                <a:latin typeface="Lucida Console" panose="020B0609040504020204" pitchFamily="49" charset="0"/>
              </a:rPr>
            </a:b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</a:t>
            </a:r>
            <a:r>
              <a:rPr lang="en-US" dirty="0">
                <a:solidFill>
                  <a:srgbClr val="00B050"/>
                </a:solidFill>
                <a:latin typeface="Lucida Console" panose="020B0609040504020204" pitchFamily="49" charset="0"/>
              </a:rPr>
              <a:t>// Compute offsets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offset[0] = 0;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for (</a:t>
            </a:r>
            <a:r>
              <a:rPr lang="en-US" dirty="0" err="1">
                <a:latin typeface="Lucida Console" panose="020B0609040504020204" pitchFamily="49" charset="0"/>
              </a:rPr>
              <a:t>index_t</a:t>
            </a:r>
            <a:r>
              <a:rPr lang="en-US" dirty="0">
                <a:latin typeface="Lucida Console" panose="020B0609040504020204" pitchFamily="49" charset="0"/>
              </a:rPr>
              <a:t> b = 1; b &lt; BASE; b++)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    offset[b] = offset[b-1] + count[b-1];</a:t>
            </a:r>
            <a:br>
              <a:rPr lang="en-US" dirty="0">
                <a:latin typeface="Lucida Console" panose="020B0609040504020204" pitchFamily="49" charset="0"/>
              </a:rPr>
            </a:b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</a:t>
            </a:r>
            <a:r>
              <a:rPr lang="en-US" dirty="0">
                <a:solidFill>
                  <a:srgbClr val="00B050"/>
                </a:solidFill>
                <a:latin typeface="Lucida Console" panose="020B0609040504020204" pitchFamily="49" charset="0"/>
              </a:rPr>
              <a:t>// Distribute data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for (</a:t>
            </a:r>
            <a:r>
              <a:rPr lang="en-US" dirty="0" err="1">
                <a:latin typeface="Lucida Console" panose="020B0609040504020204" pitchFamily="49" charset="0"/>
              </a:rPr>
              <a:t>index_t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>
                <a:latin typeface="Lucida Console" panose="020B0609040504020204" pitchFamily="49" charset="0"/>
              </a:rPr>
              <a:t> = 0; 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>
                <a:latin typeface="Lucida Console" panose="020B0609040504020204" pitchFamily="49" charset="0"/>
              </a:rPr>
              <a:t> &lt; N; 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>
                <a:latin typeface="Lucida Console" panose="020B0609040504020204" pitchFamily="49" charset="0"/>
              </a:rPr>
              <a:t>++)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    </a:t>
            </a:r>
            <a:r>
              <a:rPr lang="en-US" dirty="0" err="1">
                <a:latin typeface="Lucida Console" panose="020B0609040504020204" pitchFamily="49" charset="0"/>
              </a:rPr>
              <a:t>data_t</a:t>
            </a:r>
            <a:r>
              <a:rPr lang="en-US" dirty="0">
                <a:latin typeface="Lucida Console" panose="020B0609040504020204" pitchFamily="49" charset="0"/>
              </a:rPr>
              <a:t> key = DIGITS(</a:t>
            </a:r>
            <a:r>
              <a:rPr lang="en-US" dirty="0" err="1">
                <a:latin typeface="Lucida Console" panose="020B0609040504020204" pitchFamily="49" charset="0"/>
              </a:rPr>
              <a:t>src</a:t>
            </a:r>
            <a:r>
              <a:rPr lang="en-US" dirty="0">
                <a:latin typeface="Lucida Console" panose="020B0609040504020204" pitchFamily="49" charset="0"/>
              </a:rPr>
              <a:t>[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>
                <a:latin typeface="Lucida Console" panose="020B0609040504020204" pitchFamily="49" charset="0"/>
              </a:rPr>
              <a:t>], shift);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    </a:t>
            </a:r>
            <a:r>
              <a:rPr lang="en-US" dirty="0" err="1">
                <a:latin typeface="Lucida Console" panose="020B0609040504020204" pitchFamily="49" charset="0"/>
              </a:rPr>
              <a:t>index_t</a:t>
            </a:r>
            <a:r>
              <a:rPr lang="en-US" dirty="0">
                <a:latin typeface="Lucida Console" panose="020B0609040504020204" pitchFamily="49" charset="0"/>
              </a:rPr>
              <a:t> pos = offset[key]++;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    </a:t>
            </a:r>
            <a:r>
              <a:rPr lang="en-US" dirty="0" err="1">
                <a:latin typeface="Lucida Console" panose="020B0609040504020204" pitchFamily="49" charset="0"/>
              </a:rPr>
              <a:t>dest</a:t>
            </a:r>
            <a:r>
              <a:rPr lang="en-US" dirty="0">
                <a:latin typeface="Lucida Console" panose="020B0609040504020204" pitchFamily="49" charset="0"/>
              </a:rPr>
              <a:t>[pos] = </a:t>
            </a:r>
            <a:r>
              <a:rPr lang="en-US" dirty="0" err="1">
                <a:latin typeface="Lucida Console" panose="020B0609040504020204" pitchFamily="49" charset="0"/>
              </a:rPr>
              <a:t>src</a:t>
            </a:r>
            <a:r>
              <a:rPr lang="en-US" dirty="0">
                <a:latin typeface="Lucida Console" panose="020B0609040504020204" pitchFamily="49" charset="0"/>
              </a:rPr>
              <a:t>[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>
                <a:latin typeface="Lucida Console" panose="020B0609040504020204" pitchFamily="49" charset="0"/>
              </a:rPr>
              <a:t>];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}</a:t>
            </a:r>
            <a:br>
              <a:rPr lang="en-US" dirty="0">
                <a:latin typeface="Lucida Console" panose="020B0609040504020204" pitchFamily="49" charset="0"/>
              </a:rPr>
            </a:b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solidFill>
                  <a:srgbClr val="00B050"/>
                </a:solidFill>
                <a:latin typeface="Lucida Console" panose="020B0609040504020204" pitchFamily="49" charset="0"/>
              </a:rPr>
              <a:t>        // Swap </a:t>
            </a:r>
            <a:r>
              <a:rPr lang="en-US" dirty="0" err="1">
                <a:solidFill>
                  <a:srgbClr val="00B050"/>
                </a:solidFill>
                <a:latin typeface="Lucida Console" panose="020B0609040504020204" pitchFamily="49" charset="0"/>
              </a:rPr>
              <a:t>src</a:t>
            </a:r>
            <a:r>
              <a:rPr lang="en-US" dirty="0">
                <a:solidFill>
                  <a:srgbClr val="00B050"/>
                </a:solidFill>
                <a:latin typeface="Lucida Console" panose="020B0609040504020204" pitchFamily="49" charset="0"/>
              </a:rPr>
              <a:t>/</a:t>
            </a:r>
            <a:r>
              <a:rPr lang="en-US" dirty="0" err="1">
                <a:solidFill>
                  <a:srgbClr val="00B050"/>
                </a:solidFill>
                <a:latin typeface="Lucida Console" panose="020B0609040504020204" pitchFamily="49" charset="0"/>
              </a:rPr>
              <a:t>dest</a:t>
            </a:r>
            <a:r>
              <a:rPr lang="en-US" dirty="0">
                <a:solidFill>
                  <a:srgbClr val="00B050"/>
                </a:solidFill>
                <a:latin typeface="Lucida Console" panose="020B0609040504020204" pitchFamily="49" charset="0"/>
              </a:rPr>
              <a:t> (only keep two buffers)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</a:t>
            </a:r>
            <a:r>
              <a:rPr lang="en-US" dirty="0" err="1">
                <a:latin typeface="Lucida Console" panose="020B0609040504020204" pitchFamily="49" charset="0"/>
              </a:rPr>
              <a:t>src</a:t>
            </a:r>
            <a:r>
              <a:rPr lang="en-US" dirty="0">
                <a:latin typeface="Lucida Console" panose="020B0609040504020204" pitchFamily="49" charset="0"/>
              </a:rPr>
              <a:t> = </a:t>
            </a:r>
            <a:r>
              <a:rPr lang="en-US" dirty="0" err="1">
                <a:latin typeface="Lucida Console" panose="020B0609040504020204" pitchFamily="49" charset="0"/>
              </a:rPr>
              <a:t>dest</a:t>
            </a:r>
            <a:r>
              <a:rPr lang="en-US" dirty="0">
                <a:latin typeface="Lucida Console" panose="020B0609040504020204" pitchFamily="49" charset="0"/>
              </a:rPr>
              <a:t>;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    </a:t>
            </a:r>
            <a:r>
              <a:rPr lang="en-US" dirty="0" err="1">
                <a:latin typeface="Lucida Console" panose="020B0609040504020204" pitchFamily="49" charset="0"/>
              </a:rPr>
              <a:t>dest</a:t>
            </a:r>
            <a:r>
              <a:rPr lang="en-US" dirty="0">
                <a:latin typeface="Lucida Console" panose="020B0609040504020204" pitchFamily="49" charset="0"/>
              </a:rPr>
              <a:t> = (</a:t>
            </a:r>
            <a:r>
              <a:rPr lang="en-US" dirty="0" err="1">
                <a:latin typeface="Lucida Console" panose="020B0609040504020204" pitchFamily="49" charset="0"/>
              </a:rPr>
              <a:t>dest</a:t>
            </a:r>
            <a:r>
              <a:rPr lang="en-US" dirty="0">
                <a:latin typeface="Lucida Console" panose="020B0609040504020204" pitchFamily="49" charset="0"/>
              </a:rPr>
              <a:t> == </a:t>
            </a:r>
            <a:r>
              <a:rPr lang="en-US" dirty="0" err="1">
                <a:latin typeface="Lucida Console" panose="020B0609040504020204" pitchFamily="49" charset="0"/>
              </a:rPr>
              <a:t>outdata</a:t>
            </a:r>
            <a:r>
              <a:rPr lang="en-US" dirty="0">
                <a:latin typeface="Lucida Console" panose="020B0609040504020204" pitchFamily="49" charset="0"/>
              </a:rPr>
              <a:t>) ? </a:t>
            </a:r>
            <a:r>
              <a:rPr lang="en-US" dirty="0" err="1">
                <a:latin typeface="Lucida Console" panose="020B0609040504020204" pitchFamily="49" charset="0"/>
              </a:rPr>
              <a:t>scratchdata</a:t>
            </a:r>
            <a:r>
              <a:rPr lang="en-US" dirty="0">
                <a:latin typeface="Lucida Console" panose="020B0609040504020204" pitchFamily="49" charset="0"/>
              </a:rPr>
              <a:t> : </a:t>
            </a:r>
            <a:r>
              <a:rPr lang="en-US" dirty="0" err="1">
                <a:latin typeface="Lucida Console" panose="020B0609040504020204" pitchFamily="49" charset="0"/>
              </a:rPr>
              <a:t>outdata</a:t>
            </a:r>
            <a:r>
              <a:rPr lang="en-US" dirty="0">
                <a:latin typeface="Lucida Console" panose="020B0609040504020204" pitchFamily="49" charset="0"/>
              </a:rPr>
              <a:t>;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}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AF606-3C2B-4D4E-95EC-CDAC6267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288384229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7A34B-36F9-4DDF-813B-A96C6A521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Translating CUDA </a:t>
            </a:r>
            <a:r>
              <a:rPr lang="en-US" dirty="0">
                <a:sym typeface="Wingdings" panose="05000000000000000000" pitchFamily="2" charset="2"/>
              </a:rPr>
              <a:t> OpenMP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E5E03D5-AFF3-4C9C-91B2-9DC97E9D2F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789026"/>
              </p:ext>
            </p:extLst>
          </p:nvPr>
        </p:nvGraphicFramePr>
        <p:xfrm>
          <a:off x="628650" y="1825625"/>
          <a:ext cx="78867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5000">
                  <a:extLst>
                    <a:ext uri="{9D8B030D-6E8A-4147-A177-3AD203B41FA5}">
                      <a16:colId xmlns:a16="http://schemas.microsoft.com/office/drawing/2014/main" val="971901498"/>
                    </a:ext>
                  </a:extLst>
                </a:gridCol>
                <a:gridCol w="4501700">
                  <a:extLst>
                    <a:ext uri="{9D8B030D-6E8A-4147-A177-3AD203B41FA5}">
                      <a16:colId xmlns:a16="http://schemas.microsoft.com/office/drawing/2014/main" val="2379628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OpenMP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262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__global__ function (kernel)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#pragma </a:t>
                      </a:r>
                      <a:r>
                        <a:rPr lang="en-US" dirty="0" err="1"/>
                        <a:t>omp</a:t>
                      </a:r>
                      <a:r>
                        <a:rPr lang="en-US" dirty="0"/>
                        <a:t> parallel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677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if (</a:t>
                      </a:r>
                      <a:r>
                        <a:rPr lang="en-US" dirty="0" err="1"/>
                        <a:t>threadId</a:t>
                      </a:r>
                      <a:r>
                        <a:rPr lang="en-US" dirty="0"/>
                        <a:t> == 0) { … 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#pragma </a:t>
                      </a:r>
                      <a:r>
                        <a:rPr lang="en-US" dirty="0" err="1"/>
                        <a:t>omp</a:t>
                      </a:r>
                      <a:r>
                        <a:rPr lang="en-US" dirty="0"/>
                        <a:t> single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459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__</a:t>
                      </a:r>
                      <a:r>
                        <a:rPr lang="en-US" dirty="0" err="1"/>
                        <a:t>sync_threads</a:t>
                      </a:r>
                      <a:r>
                        <a:rPr lang="en-US" dirty="0"/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#pragma </a:t>
                      </a:r>
                      <a:r>
                        <a:rPr lang="en-US" dirty="0" err="1"/>
                        <a:t>omp</a:t>
                      </a:r>
                      <a:r>
                        <a:rPr lang="en-US" dirty="0"/>
                        <a:t> barrier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9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Spin lock using ‘</a:t>
                      </a:r>
                      <a:r>
                        <a:rPr lang="en-US" dirty="0" err="1"/>
                        <a:t>atomicExch</a:t>
                      </a:r>
                      <a:r>
                        <a:rPr lang="en-US" dirty="0"/>
                        <a:t>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#pragma </a:t>
                      </a:r>
                      <a:r>
                        <a:rPr lang="en-US" dirty="0" err="1"/>
                        <a:t>omp</a:t>
                      </a:r>
                      <a:r>
                        <a:rPr lang="en-US" dirty="0"/>
                        <a:t> critical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874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for-loop (with iterations computed from </a:t>
                      </a:r>
                      <a:r>
                        <a:rPr lang="en-US" dirty="0" err="1"/>
                        <a:t>threadId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#pragma </a:t>
                      </a:r>
                      <a:r>
                        <a:rPr lang="en-US" dirty="0" err="1"/>
                        <a:t>omp</a:t>
                      </a:r>
                      <a:r>
                        <a:rPr lang="en-US" dirty="0"/>
                        <a:t> for schedule(static/dynamic)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39394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8A082A-06B5-4C65-89C2-CEEF0CB11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356508699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0626503-42F3-48A8-B8F6-8EF3F9C4C093}"/>
              </a:ext>
            </a:extLst>
          </p:cNvPr>
          <p:cNvSpPr/>
          <p:nvPr/>
        </p:nvSpPr>
        <p:spPr>
          <a:xfrm>
            <a:off x="5506716" y="3213920"/>
            <a:ext cx="2272427" cy="171300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888718D-EC7B-45A9-A6E6-E115B3A71995}"/>
              </a:ext>
            </a:extLst>
          </p:cNvPr>
          <p:cNvSpPr/>
          <p:nvPr/>
        </p:nvSpPr>
        <p:spPr>
          <a:xfrm>
            <a:off x="5506716" y="1838917"/>
            <a:ext cx="2577227" cy="273103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981BA50-CCA3-4B4D-A76B-3C266730493D}"/>
              </a:ext>
            </a:extLst>
          </p:cNvPr>
          <p:cNvSpPr/>
          <p:nvPr/>
        </p:nvSpPr>
        <p:spPr>
          <a:xfrm>
            <a:off x="5777546" y="2968410"/>
            <a:ext cx="1379859" cy="171300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BBCE89F-5773-49BB-8779-5D42C7FEF956}"/>
              </a:ext>
            </a:extLst>
          </p:cNvPr>
          <p:cNvSpPr/>
          <p:nvPr/>
        </p:nvSpPr>
        <p:spPr>
          <a:xfrm>
            <a:off x="1518438" y="4560740"/>
            <a:ext cx="1401103" cy="159981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F89E221-F394-483D-8FD5-E863720F1BDC}"/>
              </a:ext>
            </a:extLst>
          </p:cNvPr>
          <p:cNvSpPr/>
          <p:nvPr/>
        </p:nvSpPr>
        <p:spPr>
          <a:xfrm>
            <a:off x="1518438" y="4723308"/>
            <a:ext cx="1401103" cy="159981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42B566F-3FCF-48AB-9332-FE344EC4DEFF}"/>
              </a:ext>
            </a:extLst>
          </p:cNvPr>
          <p:cNvSpPr/>
          <p:nvPr/>
        </p:nvSpPr>
        <p:spPr>
          <a:xfrm>
            <a:off x="1518438" y="4073373"/>
            <a:ext cx="1401103" cy="159981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8A656EA-9B85-4FBC-82B1-487D36410E48}"/>
              </a:ext>
            </a:extLst>
          </p:cNvPr>
          <p:cNvSpPr/>
          <p:nvPr/>
        </p:nvSpPr>
        <p:spPr>
          <a:xfrm>
            <a:off x="1518438" y="3469589"/>
            <a:ext cx="2709649" cy="159981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8F51758-8EFB-46E4-95A8-8B6B28F2973C}"/>
              </a:ext>
            </a:extLst>
          </p:cNvPr>
          <p:cNvSpPr/>
          <p:nvPr/>
        </p:nvSpPr>
        <p:spPr>
          <a:xfrm>
            <a:off x="1232520" y="2985415"/>
            <a:ext cx="1429760" cy="125973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1D8134-1672-4740-930A-074B9FC5F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Radix sort in OpenMP</a:t>
            </a:r>
            <a:br>
              <a:rPr lang="en-US" dirty="0"/>
            </a:br>
            <a:r>
              <a:rPr lang="en-US" dirty="0"/>
              <a:t>(credit: </a:t>
            </a:r>
            <a:r>
              <a:rPr lang="en-US" dirty="0" err="1"/>
              <a:t>Haichuan</a:t>
            </a:r>
            <a:r>
              <a:rPr lang="en-US" dirty="0"/>
              <a:t> Wang, UIUC)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A803A-F2F6-4B8E-8756-CA6BBD8BDC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900" dirty="0">
                <a:latin typeface="Lucida Console" panose="020B0609040504020204" pitchFamily="49" charset="0"/>
              </a:rPr>
              <a:t>void </a:t>
            </a:r>
            <a:r>
              <a:rPr lang="en-US" sz="900" dirty="0" err="1">
                <a:latin typeface="Lucida Console" panose="020B0609040504020204" pitchFamily="49" charset="0"/>
              </a:rPr>
              <a:t>full_par_radix_sort</a:t>
            </a:r>
            <a:r>
              <a:rPr lang="en-US" sz="900" dirty="0">
                <a:latin typeface="Lucida Console" panose="020B0609040504020204" pitchFamily="49" charset="0"/>
              </a:rPr>
              <a:t>(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N, </a:t>
            </a:r>
            <a:r>
              <a:rPr lang="en-US" sz="900" dirty="0" err="1">
                <a:latin typeface="Lucida Console" panose="020B0609040504020204" pitchFamily="49" charset="0"/>
              </a:rPr>
              <a:t>data_t</a:t>
            </a:r>
            <a:r>
              <a:rPr lang="en-US" sz="900" dirty="0">
                <a:latin typeface="Lucida Console" panose="020B0609040504020204" pitchFamily="49" charset="0"/>
              </a:rPr>
              <a:t> *</a:t>
            </a:r>
            <a:r>
              <a:rPr lang="en-US" sz="900" dirty="0" err="1">
                <a:latin typeface="Lucida Console" panose="020B0609040504020204" pitchFamily="49" charset="0"/>
              </a:rPr>
              <a:t>indata</a:t>
            </a:r>
            <a:r>
              <a:rPr lang="en-US" sz="900" dirty="0">
                <a:latin typeface="Lucida Console" panose="020B0609040504020204" pitchFamily="49" charset="0"/>
              </a:rPr>
              <a:t>,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</a:t>
            </a:r>
            <a:r>
              <a:rPr lang="en-US" sz="900" dirty="0" err="1">
                <a:latin typeface="Lucida Console" panose="020B0609040504020204" pitchFamily="49" charset="0"/>
              </a:rPr>
              <a:t>data_t</a:t>
            </a:r>
            <a:r>
              <a:rPr lang="en-US" sz="900" dirty="0">
                <a:latin typeface="Lucida Console" panose="020B0609040504020204" pitchFamily="49" charset="0"/>
              </a:rPr>
              <a:t> *</a:t>
            </a:r>
            <a:r>
              <a:rPr lang="en-US" sz="900" dirty="0" err="1">
                <a:latin typeface="Lucida Console" panose="020B0609040504020204" pitchFamily="49" charset="0"/>
              </a:rPr>
              <a:t>outdata</a:t>
            </a:r>
            <a:r>
              <a:rPr lang="en-US" sz="900" dirty="0">
                <a:latin typeface="Lucida Console" panose="020B0609040504020204" pitchFamily="49" charset="0"/>
              </a:rPr>
              <a:t>, </a:t>
            </a:r>
            <a:r>
              <a:rPr lang="en-US" sz="900" dirty="0" err="1">
                <a:latin typeface="Lucida Console" panose="020B0609040504020204" pitchFamily="49" charset="0"/>
              </a:rPr>
              <a:t>data_t</a:t>
            </a:r>
            <a:r>
              <a:rPr lang="en-US" sz="900" dirty="0">
                <a:latin typeface="Lucida Console" panose="020B0609040504020204" pitchFamily="49" charset="0"/>
              </a:rPr>
              <a:t> *</a:t>
            </a:r>
            <a:r>
              <a:rPr lang="en-US" sz="900" dirty="0" err="1">
                <a:latin typeface="Lucida Console" panose="020B0609040504020204" pitchFamily="49" charset="0"/>
              </a:rPr>
              <a:t>scratchdata</a:t>
            </a:r>
            <a:r>
              <a:rPr lang="en-US" sz="900" dirty="0">
                <a:latin typeface="Lucida Console" panose="020B0609040504020204" pitchFamily="49" charset="0"/>
              </a:rPr>
              <a:t>) {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</a:t>
            </a:r>
            <a:r>
              <a:rPr lang="en-US" sz="900" dirty="0" err="1">
                <a:latin typeface="Lucida Console" panose="020B0609040504020204" pitchFamily="49" charset="0"/>
              </a:rPr>
              <a:t>data_t</a:t>
            </a:r>
            <a:r>
              <a:rPr lang="en-US" sz="900" dirty="0">
                <a:latin typeface="Lucida Console" panose="020B0609040504020204" pitchFamily="49" charset="0"/>
              </a:rPr>
              <a:t> *</a:t>
            </a:r>
            <a:r>
              <a:rPr lang="en-US" sz="900" dirty="0" err="1">
                <a:latin typeface="Lucida Console" panose="020B0609040504020204" pitchFamily="49" charset="0"/>
              </a:rPr>
              <a:t>src</a:t>
            </a:r>
            <a:r>
              <a:rPr lang="en-US" sz="900" dirty="0">
                <a:latin typeface="Lucida Console" panose="020B0609040504020204" pitchFamily="49" charset="0"/>
              </a:rPr>
              <a:t> = </a:t>
            </a:r>
            <a:r>
              <a:rPr lang="en-US" sz="900" dirty="0" err="1">
                <a:latin typeface="Lucida Console" panose="020B0609040504020204" pitchFamily="49" charset="0"/>
              </a:rPr>
              <a:t>indata</a:t>
            </a:r>
            <a:r>
              <a:rPr lang="en-US" sz="900" dirty="0">
                <a:latin typeface="Lucida Console" panose="020B0609040504020204" pitchFamily="49" charset="0"/>
              </a:rPr>
              <a:t>, *</a:t>
            </a:r>
            <a:r>
              <a:rPr lang="en-US" sz="900" dirty="0" err="1">
                <a:latin typeface="Lucida Console" panose="020B0609040504020204" pitchFamily="49" charset="0"/>
              </a:rPr>
              <a:t>dest</a:t>
            </a:r>
            <a:r>
              <a:rPr lang="en-US" sz="900" dirty="0">
                <a:latin typeface="Lucida Console" panose="020B0609040504020204" pitchFamily="49" charset="0"/>
              </a:rPr>
              <a:t> = </a:t>
            </a:r>
            <a:r>
              <a:rPr lang="en-US" sz="900" dirty="0" err="1">
                <a:latin typeface="Lucida Console" panose="020B0609040504020204" pitchFamily="49" charset="0"/>
              </a:rPr>
              <a:t>scratchdata</a:t>
            </a:r>
            <a:r>
              <a:rPr lang="en-US" sz="900" dirty="0">
                <a:latin typeface="Lucida Console" panose="020B0609040504020204" pitchFamily="49" charset="0"/>
              </a:rPr>
              <a:t>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latin typeface="Lucida Console" panose="020B0609040504020204" pitchFamily="49" charset="0"/>
              </a:rPr>
              <a:t>total_digits</a:t>
            </a:r>
            <a:r>
              <a:rPr lang="en-US" sz="900" dirty="0">
                <a:latin typeface="Lucida Console" panose="020B0609040504020204" pitchFamily="49" charset="0"/>
              </a:rPr>
              <a:t> = </a:t>
            </a:r>
            <a:r>
              <a:rPr lang="en-US" sz="900" dirty="0" err="1">
                <a:latin typeface="Lucida Console" panose="020B0609040504020204" pitchFamily="49" charset="0"/>
              </a:rPr>
              <a:t>sizeof</a:t>
            </a:r>
            <a:r>
              <a:rPr lang="en-US" sz="900" dirty="0">
                <a:latin typeface="Lucida Console" panose="020B0609040504020204" pitchFamily="49" charset="0"/>
              </a:rPr>
              <a:t>(</a:t>
            </a:r>
            <a:r>
              <a:rPr lang="en-US" sz="900" dirty="0" err="1">
                <a:latin typeface="Lucida Console" panose="020B0609040504020204" pitchFamily="49" charset="0"/>
              </a:rPr>
              <a:t>data_t</a:t>
            </a:r>
            <a:r>
              <a:rPr lang="en-US" sz="900" dirty="0">
                <a:latin typeface="Lucida Console" panose="020B0609040504020204" pitchFamily="49" charset="0"/>
              </a:rPr>
              <a:t>) * 8;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count[BASE], offset[BASE];</a:t>
            </a:r>
            <a:br>
              <a:rPr lang="en-US" sz="900" dirty="0">
                <a:latin typeface="Lucida Console" panose="020B0609040504020204" pitchFamily="49" charset="0"/>
              </a:rPr>
            </a:b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for(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shift = 0; shift &lt; </a:t>
            </a:r>
            <a:r>
              <a:rPr lang="en-US" sz="900" dirty="0" err="1">
                <a:latin typeface="Lucida Console" panose="020B0609040504020204" pitchFamily="49" charset="0"/>
              </a:rPr>
              <a:t>total_digits</a:t>
            </a:r>
            <a:r>
              <a:rPr lang="en-US" sz="900" dirty="0">
                <a:latin typeface="Lucida Console" panose="020B0609040504020204" pitchFamily="49" charset="0"/>
              </a:rPr>
              <a:t>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shift+=BASE_BITS) {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</a:t>
            </a:r>
            <a:r>
              <a:rPr lang="en-US" sz="900" dirty="0" err="1">
                <a:latin typeface="Lucida Console" panose="020B0609040504020204" pitchFamily="49" charset="0"/>
              </a:rPr>
              <a:t>memset</a:t>
            </a:r>
            <a:r>
              <a:rPr lang="en-US" sz="900" dirty="0">
                <a:latin typeface="Lucida Console" panose="020B0609040504020204" pitchFamily="49" charset="0"/>
              </a:rPr>
              <a:t>(count, 0, BASE*</a:t>
            </a:r>
            <a:r>
              <a:rPr lang="en-US" sz="900" dirty="0" err="1">
                <a:latin typeface="Lucida Console" panose="020B0609040504020204" pitchFamily="49" charset="0"/>
              </a:rPr>
              <a:t>sizeof</a:t>
            </a:r>
            <a:r>
              <a:rPr lang="en-US" sz="900" dirty="0">
                <a:latin typeface="Lucida Console" panose="020B0609040504020204" pitchFamily="49" charset="0"/>
              </a:rPr>
              <a:t>(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));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#pragma </a:t>
            </a:r>
            <a:r>
              <a:rPr lang="en-US" sz="900" dirty="0" err="1">
                <a:latin typeface="Lucida Console" panose="020B0609040504020204" pitchFamily="49" charset="0"/>
              </a:rPr>
              <a:t>omp</a:t>
            </a:r>
            <a:r>
              <a:rPr lang="en-US" sz="900" dirty="0">
                <a:latin typeface="Lucida Console" panose="020B0609040504020204" pitchFamily="49" charset="0"/>
              </a:rPr>
              <a:t> parallel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{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latin typeface="Lucida Console" panose="020B0609040504020204" pitchFamily="49" charset="0"/>
              </a:rPr>
              <a:t>local_count</a:t>
            </a:r>
            <a:r>
              <a:rPr lang="en-US" sz="900" dirty="0">
                <a:latin typeface="Lucida Console" panose="020B0609040504020204" pitchFamily="49" charset="0"/>
              </a:rPr>
              <a:t>[BASE] = {0};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latin typeface="Lucida Console" panose="020B0609040504020204" pitchFamily="49" charset="0"/>
              </a:rPr>
              <a:t>local_offset</a:t>
            </a:r>
            <a:r>
              <a:rPr lang="en-US" sz="900" dirty="0">
                <a:latin typeface="Lucida Console" panose="020B0609040504020204" pitchFamily="49" charset="0"/>
              </a:rPr>
              <a:t>[BASE];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#pragma </a:t>
            </a:r>
            <a:r>
              <a:rPr lang="en-US" sz="900" dirty="0" err="1">
                <a:latin typeface="Lucida Console" panose="020B0609040504020204" pitchFamily="49" charset="0"/>
              </a:rPr>
              <a:t>omp</a:t>
            </a:r>
            <a:r>
              <a:rPr lang="en-US" sz="900" dirty="0">
                <a:latin typeface="Lucida Console" panose="020B0609040504020204" pitchFamily="49" charset="0"/>
              </a:rPr>
              <a:t> for schedule(static) </a:t>
            </a:r>
            <a:r>
              <a:rPr lang="en-US" sz="900" dirty="0" err="1">
                <a:latin typeface="Lucida Console" panose="020B0609040504020204" pitchFamily="49" charset="0"/>
              </a:rPr>
              <a:t>nowait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for(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latin typeface="Lucida Console" panose="020B0609040504020204" pitchFamily="49" charset="0"/>
              </a:rPr>
              <a:t>i</a:t>
            </a:r>
            <a:r>
              <a:rPr lang="en-US" sz="900" dirty="0">
                <a:latin typeface="Lucida Console" panose="020B0609040504020204" pitchFamily="49" charset="0"/>
              </a:rPr>
              <a:t> = 0; </a:t>
            </a:r>
            <a:r>
              <a:rPr lang="en-US" sz="900" dirty="0" err="1">
                <a:latin typeface="Lucida Console" panose="020B0609040504020204" pitchFamily="49" charset="0"/>
              </a:rPr>
              <a:t>i</a:t>
            </a:r>
            <a:r>
              <a:rPr lang="en-US" sz="900" dirty="0">
                <a:latin typeface="Lucida Console" panose="020B0609040504020204" pitchFamily="49" charset="0"/>
              </a:rPr>
              <a:t> &lt; N; </a:t>
            </a:r>
            <a:r>
              <a:rPr lang="en-US" sz="900" dirty="0" err="1">
                <a:latin typeface="Lucida Console" panose="020B0609040504020204" pitchFamily="49" charset="0"/>
              </a:rPr>
              <a:t>i</a:t>
            </a:r>
            <a:r>
              <a:rPr lang="en-US" sz="900" dirty="0">
                <a:latin typeface="Lucida Console" panose="020B0609040504020204" pitchFamily="49" charset="0"/>
              </a:rPr>
              <a:t>++){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</a:t>
            </a:r>
            <a:r>
              <a:rPr lang="en-US" sz="900" dirty="0" err="1">
                <a:latin typeface="Lucida Console" panose="020B0609040504020204" pitchFamily="49" charset="0"/>
              </a:rPr>
              <a:t>data_t</a:t>
            </a:r>
            <a:r>
              <a:rPr lang="en-US" sz="900" dirty="0">
                <a:latin typeface="Lucida Console" panose="020B0609040504020204" pitchFamily="49" charset="0"/>
              </a:rPr>
              <a:t> key = DIGITS(</a:t>
            </a:r>
            <a:r>
              <a:rPr lang="en-US" sz="900" dirty="0" err="1">
                <a:latin typeface="Lucida Console" panose="020B0609040504020204" pitchFamily="49" charset="0"/>
              </a:rPr>
              <a:t>src</a:t>
            </a:r>
            <a:r>
              <a:rPr lang="en-US" sz="900" dirty="0">
                <a:latin typeface="Lucida Console" panose="020B0609040504020204" pitchFamily="49" charset="0"/>
              </a:rPr>
              <a:t>[</a:t>
            </a:r>
            <a:r>
              <a:rPr lang="en-US" sz="900" dirty="0" err="1">
                <a:latin typeface="Lucida Console" panose="020B0609040504020204" pitchFamily="49" charset="0"/>
              </a:rPr>
              <a:t>i</a:t>
            </a:r>
            <a:r>
              <a:rPr lang="en-US" sz="900" dirty="0">
                <a:latin typeface="Lucida Console" panose="020B0609040504020204" pitchFamily="49" charset="0"/>
              </a:rPr>
              <a:t>], shift);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</a:t>
            </a:r>
            <a:r>
              <a:rPr lang="en-US" sz="900" dirty="0" err="1">
                <a:latin typeface="Lucida Console" panose="020B0609040504020204" pitchFamily="49" charset="0"/>
              </a:rPr>
              <a:t>local_count</a:t>
            </a:r>
            <a:r>
              <a:rPr lang="en-US" sz="900" dirty="0">
                <a:latin typeface="Lucida Console" panose="020B0609040504020204" pitchFamily="49" charset="0"/>
              </a:rPr>
              <a:t>[key]++;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}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#pragma </a:t>
            </a:r>
            <a:r>
              <a:rPr lang="en-US" sz="900" dirty="0" err="1">
                <a:latin typeface="Lucida Console" panose="020B0609040504020204" pitchFamily="49" charset="0"/>
              </a:rPr>
              <a:t>omp</a:t>
            </a:r>
            <a:r>
              <a:rPr lang="en-US" sz="900" dirty="0">
                <a:latin typeface="Lucida Console" panose="020B0609040504020204" pitchFamily="49" charset="0"/>
              </a:rPr>
              <a:t> critical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for(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b = 0; b &lt; BASE; b++) {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count[b] += </a:t>
            </a:r>
            <a:r>
              <a:rPr lang="en-US" sz="900" dirty="0" err="1">
                <a:latin typeface="Lucida Console" panose="020B0609040504020204" pitchFamily="49" charset="0"/>
              </a:rPr>
              <a:t>local_count</a:t>
            </a:r>
            <a:r>
              <a:rPr lang="en-US" sz="900" dirty="0">
                <a:latin typeface="Lucida Console" panose="020B0609040504020204" pitchFamily="49" charset="0"/>
              </a:rPr>
              <a:t>[b];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}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#pragma </a:t>
            </a:r>
            <a:r>
              <a:rPr lang="en-US" sz="900" dirty="0" err="1">
                <a:latin typeface="Lucida Console" panose="020B0609040504020204" pitchFamily="49" charset="0"/>
              </a:rPr>
              <a:t>omp</a:t>
            </a:r>
            <a:r>
              <a:rPr lang="en-US" sz="900" dirty="0">
                <a:latin typeface="Lucida Console" panose="020B0609040504020204" pitchFamily="49" charset="0"/>
              </a:rPr>
              <a:t> barrier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#pragma </a:t>
            </a:r>
            <a:r>
              <a:rPr lang="en-US" sz="900" dirty="0" err="1">
                <a:latin typeface="Lucida Console" panose="020B0609040504020204" pitchFamily="49" charset="0"/>
              </a:rPr>
              <a:t>omp</a:t>
            </a:r>
            <a:r>
              <a:rPr lang="en-US" sz="900" dirty="0">
                <a:latin typeface="Lucida Console" panose="020B0609040504020204" pitchFamily="49" charset="0"/>
              </a:rPr>
              <a:t> single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{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offset[0] = 0;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for (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b = 1; b &lt; BASE; b++)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    offset[b]=count[b-1]+offset[b-1];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}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79AE867-D0FE-4B38-BF9E-D22163D3652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00" dirty="0">
                <a:latin typeface="Lucida Console" panose="020B0609040504020204" pitchFamily="49" charset="0"/>
              </a:rPr>
              <a:t>            int </a:t>
            </a:r>
            <a:r>
              <a:rPr lang="en-US" sz="900" dirty="0" err="1">
                <a:latin typeface="Lucida Console" panose="020B0609040504020204" pitchFamily="49" charset="0"/>
              </a:rPr>
              <a:t>nthreads</a:t>
            </a:r>
            <a:r>
              <a:rPr lang="en-US" sz="900" dirty="0">
                <a:latin typeface="Lucida Console" panose="020B0609040504020204" pitchFamily="49" charset="0"/>
              </a:rPr>
              <a:t> = </a:t>
            </a:r>
            <a:r>
              <a:rPr lang="en-US" sz="900" dirty="0" err="1">
                <a:latin typeface="Lucida Console" panose="020B0609040504020204" pitchFamily="49" charset="0"/>
              </a:rPr>
              <a:t>omp_get_num_threads</a:t>
            </a:r>
            <a:r>
              <a:rPr lang="en-US" sz="900" dirty="0">
                <a:latin typeface="Lucida Console" panose="020B0609040504020204" pitchFamily="49" charset="0"/>
              </a:rPr>
              <a:t>();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int </a:t>
            </a:r>
            <a:r>
              <a:rPr lang="en-US" sz="900" dirty="0" err="1">
                <a:latin typeface="Lucida Console" panose="020B0609040504020204" pitchFamily="49" charset="0"/>
              </a:rPr>
              <a:t>tid</a:t>
            </a:r>
            <a:r>
              <a:rPr lang="en-US" sz="900" dirty="0">
                <a:latin typeface="Lucida Console" panose="020B0609040504020204" pitchFamily="49" charset="0"/>
              </a:rPr>
              <a:t> = </a:t>
            </a:r>
            <a:r>
              <a:rPr lang="en-US" sz="900" dirty="0" err="1">
                <a:latin typeface="Lucida Console" panose="020B0609040504020204" pitchFamily="49" charset="0"/>
              </a:rPr>
              <a:t>omp_get_thread_num</a:t>
            </a:r>
            <a:r>
              <a:rPr lang="en-US" sz="900" dirty="0">
                <a:latin typeface="Lucida Console" panose="020B0609040504020204" pitchFamily="49" charset="0"/>
              </a:rPr>
              <a:t>();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for (int t = 0; t &lt; </a:t>
            </a:r>
            <a:r>
              <a:rPr lang="en-US" sz="900" dirty="0" err="1">
                <a:latin typeface="Lucida Console" panose="020B0609040504020204" pitchFamily="49" charset="0"/>
              </a:rPr>
              <a:t>nthreads</a:t>
            </a:r>
            <a:r>
              <a:rPr lang="en-US" sz="900" dirty="0">
                <a:latin typeface="Lucida Console" panose="020B0609040504020204" pitchFamily="49" charset="0"/>
              </a:rPr>
              <a:t>; t++) {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if(t == </a:t>
            </a:r>
            <a:r>
              <a:rPr lang="en-US" sz="900" dirty="0" err="1">
                <a:latin typeface="Lucida Console" panose="020B0609040504020204" pitchFamily="49" charset="0"/>
              </a:rPr>
              <a:t>tid</a:t>
            </a:r>
            <a:r>
              <a:rPr lang="en-US" sz="900" dirty="0">
                <a:latin typeface="Lucida Console" panose="020B0609040504020204" pitchFamily="49" charset="0"/>
              </a:rPr>
              <a:t>) {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    for(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b = 0; b &lt; BASE; b++){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        </a:t>
            </a:r>
            <a:r>
              <a:rPr lang="en-US" sz="900" dirty="0" err="1">
                <a:latin typeface="Lucida Console" panose="020B0609040504020204" pitchFamily="49" charset="0"/>
              </a:rPr>
              <a:t>local_offset</a:t>
            </a:r>
            <a:r>
              <a:rPr lang="en-US" sz="900" dirty="0">
                <a:latin typeface="Lucida Console" panose="020B0609040504020204" pitchFamily="49" charset="0"/>
              </a:rPr>
              <a:t>[b] = offset[b];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        offset[b] += </a:t>
            </a:r>
            <a:r>
              <a:rPr lang="en-US" sz="900" dirty="0" err="1">
                <a:latin typeface="Lucida Console" panose="020B0609040504020204" pitchFamily="49" charset="0"/>
              </a:rPr>
              <a:t>local_count</a:t>
            </a:r>
            <a:r>
              <a:rPr lang="en-US" sz="900" dirty="0">
                <a:latin typeface="Lucida Console" panose="020B0609040504020204" pitchFamily="49" charset="0"/>
              </a:rPr>
              <a:t>[b];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    }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}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#pragma </a:t>
            </a:r>
            <a:r>
              <a:rPr lang="en-US" sz="900" dirty="0" err="1">
                <a:latin typeface="Lucida Console" panose="020B0609040504020204" pitchFamily="49" charset="0"/>
              </a:rPr>
              <a:t>omp</a:t>
            </a:r>
            <a:r>
              <a:rPr lang="en-US" sz="900" dirty="0">
                <a:latin typeface="Lucida Console" panose="020B0609040504020204" pitchFamily="49" charset="0"/>
              </a:rPr>
              <a:t> barrier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}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#pragma </a:t>
            </a:r>
            <a:r>
              <a:rPr lang="en-US" sz="900" dirty="0" err="1">
                <a:latin typeface="Lucida Console" panose="020B0609040504020204" pitchFamily="49" charset="0"/>
              </a:rPr>
              <a:t>omp</a:t>
            </a:r>
            <a:r>
              <a:rPr lang="en-US" sz="900" dirty="0">
                <a:latin typeface="Lucida Console" panose="020B0609040504020204" pitchFamily="49" charset="0"/>
              </a:rPr>
              <a:t> for schedule(static)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for(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latin typeface="Lucida Console" panose="020B0609040504020204" pitchFamily="49" charset="0"/>
              </a:rPr>
              <a:t>i</a:t>
            </a:r>
            <a:r>
              <a:rPr lang="en-US" sz="900" dirty="0">
                <a:latin typeface="Lucida Console" panose="020B0609040504020204" pitchFamily="49" charset="0"/>
              </a:rPr>
              <a:t> = 0; </a:t>
            </a:r>
            <a:r>
              <a:rPr lang="en-US" sz="900" dirty="0" err="1">
                <a:latin typeface="Lucida Console" panose="020B0609040504020204" pitchFamily="49" charset="0"/>
              </a:rPr>
              <a:t>i</a:t>
            </a:r>
            <a:r>
              <a:rPr lang="en-US" sz="900" dirty="0">
                <a:latin typeface="Lucida Console" panose="020B0609040504020204" pitchFamily="49" charset="0"/>
              </a:rPr>
              <a:t> &lt; N; </a:t>
            </a:r>
            <a:r>
              <a:rPr lang="en-US" sz="900" dirty="0" err="1">
                <a:latin typeface="Lucida Console" panose="020B0609040504020204" pitchFamily="49" charset="0"/>
              </a:rPr>
              <a:t>i</a:t>
            </a:r>
            <a:r>
              <a:rPr lang="en-US" sz="900" dirty="0">
                <a:latin typeface="Lucida Console" panose="020B0609040504020204" pitchFamily="49" charset="0"/>
              </a:rPr>
              <a:t>++) {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</a:t>
            </a:r>
            <a:r>
              <a:rPr lang="en-US" sz="900" dirty="0" err="1">
                <a:latin typeface="Lucida Console" panose="020B0609040504020204" pitchFamily="49" charset="0"/>
              </a:rPr>
              <a:t>data_t</a:t>
            </a:r>
            <a:r>
              <a:rPr lang="en-US" sz="900" dirty="0">
                <a:latin typeface="Lucida Console" panose="020B0609040504020204" pitchFamily="49" charset="0"/>
              </a:rPr>
              <a:t> key = DIGITS(</a:t>
            </a:r>
            <a:r>
              <a:rPr lang="en-US" sz="900" dirty="0" err="1">
                <a:latin typeface="Lucida Console" panose="020B0609040504020204" pitchFamily="49" charset="0"/>
              </a:rPr>
              <a:t>src</a:t>
            </a:r>
            <a:r>
              <a:rPr lang="en-US" sz="900" dirty="0">
                <a:latin typeface="Lucida Console" panose="020B0609040504020204" pitchFamily="49" charset="0"/>
              </a:rPr>
              <a:t>[</a:t>
            </a:r>
            <a:r>
              <a:rPr lang="en-US" sz="900" dirty="0" err="1">
                <a:latin typeface="Lucida Console" panose="020B0609040504020204" pitchFamily="49" charset="0"/>
              </a:rPr>
              <a:t>i</a:t>
            </a:r>
            <a:r>
              <a:rPr lang="en-US" sz="900" dirty="0">
                <a:latin typeface="Lucida Console" panose="020B0609040504020204" pitchFamily="49" charset="0"/>
              </a:rPr>
              <a:t>], shift);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pos = </a:t>
            </a:r>
            <a:r>
              <a:rPr lang="en-US" sz="900" dirty="0" err="1">
                <a:latin typeface="Lucida Console" panose="020B0609040504020204" pitchFamily="49" charset="0"/>
              </a:rPr>
              <a:t>local_offset</a:t>
            </a:r>
            <a:r>
              <a:rPr lang="en-US" sz="900" dirty="0">
                <a:latin typeface="Lucida Console" panose="020B0609040504020204" pitchFamily="49" charset="0"/>
              </a:rPr>
              <a:t>[key]++;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</a:t>
            </a:r>
            <a:r>
              <a:rPr lang="en-US" sz="900" dirty="0" err="1">
                <a:latin typeface="Lucida Console" panose="020B0609040504020204" pitchFamily="49" charset="0"/>
              </a:rPr>
              <a:t>dest</a:t>
            </a:r>
            <a:r>
              <a:rPr lang="en-US" sz="900" dirty="0">
                <a:latin typeface="Lucida Console" panose="020B0609040504020204" pitchFamily="49" charset="0"/>
              </a:rPr>
              <a:t>[pos] = </a:t>
            </a:r>
            <a:r>
              <a:rPr lang="en-US" sz="900" dirty="0" err="1">
                <a:latin typeface="Lucida Console" panose="020B0609040504020204" pitchFamily="49" charset="0"/>
              </a:rPr>
              <a:t>src</a:t>
            </a:r>
            <a:r>
              <a:rPr lang="en-US" sz="900" dirty="0">
                <a:latin typeface="Lucida Console" panose="020B0609040504020204" pitchFamily="49" charset="0"/>
              </a:rPr>
              <a:t>[</a:t>
            </a:r>
            <a:r>
              <a:rPr lang="en-US" sz="900" dirty="0" err="1">
                <a:latin typeface="Lucida Console" panose="020B0609040504020204" pitchFamily="49" charset="0"/>
              </a:rPr>
              <a:t>i</a:t>
            </a:r>
            <a:r>
              <a:rPr lang="en-US" sz="900" dirty="0">
                <a:latin typeface="Lucida Console" panose="020B0609040504020204" pitchFamily="49" charset="0"/>
              </a:rPr>
              <a:t>];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}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}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</a:t>
            </a:r>
            <a:r>
              <a:rPr lang="en-US" sz="900" dirty="0" err="1">
                <a:latin typeface="Lucida Console" panose="020B0609040504020204" pitchFamily="49" charset="0"/>
              </a:rPr>
              <a:t>src</a:t>
            </a:r>
            <a:r>
              <a:rPr lang="en-US" sz="900" dirty="0">
                <a:latin typeface="Lucida Console" panose="020B0609040504020204" pitchFamily="49" charset="0"/>
              </a:rPr>
              <a:t> = </a:t>
            </a:r>
            <a:r>
              <a:rPr lang="en-US" sz="900" dirty="0" err="1">
                <a:latin typeface="Lucida Console" panose="020B0609040504020204" pitchFamily="49" charset="0"/>
              </a:rPr>
              <a:t>dest</a:t>
            </a:r>
            <a:r>
              <a:rPr lang="en-US" sz="900" dirty="0">
                <a:latin typeface="Lucida Console" panose="020B0609040504020204" pitchFamily="49" charset="0"/>
              </a:rPr>
              <a:t>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</a:t>
            </a:r>
            <a:r>
              <a:rPr lang="en-US" sz="900" dirty="0" err="1">
                <a:latin typeface="Lucida Console" panose="020B0609040504020204" pitchFamily="49" charset="0"/>
              </a:rPr>
              <a:t>dest</a:t>
            </a:r>
            <a:r>
              <a:rPr lang="en-US" sz="900" dirty="0">
                <a:latin typeface="Lucida Console" panose="020B0609040504020204" pitchFamily="49" charset="0"/>
              </a:rPr>
              <a:t> = (</a:t>
            </a:r>
            <a:r>
              <a:rPr lang="en-US" sz="900" dirty="0" err="1">
                <a:latin typeface="Lucida Console" panose="020B0609040504020204" pitchFamily="49" charset="0"/>
              </a:rPr>
              <a:t>dest</a:t>
            </a:r>
            <a:r>
              <a:rPr lang="en-US" sz="900" dirty="0">
                <a:latin typeface="Lucida Console" panose="020B0609040504020204" pitchFamily="49" charset="0"/>
              </a:rPr>
              <a:t> == </a:t>
            </a:r>
            <a:r>
              <a:rPr lang="en-US" sz="900" dirty="0" err="1">
                <a:latin typeface="Lucida Console" panose="020B0609040504020204" pitchFamily="49" charset="0"/>
              </a:rPr>
              <a:t>outdata</a:t>
            </a:r>
            <a:r>
              <a:rPr lang="en-US" sz="900" dirty="0">
                <a:latin typeface="Lucida Console" panose="020B0609040504020204" pitchFamily="49" charset="0"/>
              </a:rPr>
              <a:t>) ?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</a:t>
            </a:r>
            <a:r>
              <a:rPr lang="en-US" sz="900" dirty="0" err="1">
                <a:latin typeface="Lucida Console" panose="020B0609040504020204" pitchFamily="49" charset="0"/>
              </a:rPr>
              <a:t>scratchdata</a:t>
            </a:r>
            <a:r>
              <a:rPr lang="en-US" sz="900" dirty="0">
                <a:latin typeface="Lucida Console" panose="020B0609040504020204" pitchFamily="49" charset="0"/>
              </a:rPr>
              <a:t> : </a:t>
            </a:r>
            <a:r>
              <a:rPr lang="en-US" sz="900" dirty="0" err="1">
                <a:latin typeface="Lucida Console" panose="020B0609040504020204" pitchFamily="49" charset="0"/>
              </a:rPr>
              <a:t>outdata</a:t>
            </a:r>
            <a:r>
              <a:rPr lang="en-US" sz="900" dirty="0">
                <a:latin typeface="Lucida Console" panose="020B0609040504020204" pitchFamily="49" charset="0"/>
              </a:rPr>
              <a:t>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}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}</a:t>
            </a:r>
            <a:endParaRPr lang="en-US" sz="9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1E51FD-90B0-4C08-80A5-A8EAC1FBFBBA}"/>
              </a:ext>
            </a:extLst>
          </p:cNvPr>
          <p:cNvSpPr txBox="1"/>
          <p:nvPr/>
        </p:nvSpPr>
        <p:spPr>
          <a:xfrm>
            <a:off x="53788" y="2601708"/>
            <a:ext cx="1178732" cy="73866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>
                <a:solidFill>
                  <a:srgbClr val="00B050"/>
                </a:solidFill>
              </a:rPr>
              <a:t>Run this code in parallel in each thread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7CC515-3EF3-4378-AFC3-5C5E214ABEFA}"/>
              </a:ext>
            </a:extLst>
          </p:cNvPr>
          <p:cNvSpPr txBox="1"/>
          <p:nvPr/>
        </p:nvSpPr>
        <p:spPr>
          <a:xfrm>
            <a:off x="117334" y="3377281"/>
            <a:ext cx="1401103" cy="73866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>
                <a:solidFill>
                  <a:srgbClr val="00B050"/>
                </a:solidFill>
              </a:rPr>
              <a:t>Split loop across threads, don’t join at the end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579595-492E-44E4-8AE4-48722990AF4B}"/>
              </a:ext>
            </a:extLst>
          </p:cNvPr>
          <p:cNvSpPr txBox="1"/>
          <p:nvPr/>
        </p:nvSpPr>
        <p:spPr>
          <a:xfrm>
            <a:off x="117333" y="4164602"/>
            <a:ext cx="1401103" cy="30777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>
                <a:solidFill>
                  <a:srgbClr val="00B050"/>
                </a:solidFill>
              </a:rPr>
              <a:t>Critical section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45C21A-1FFD-45B5-83E6-7FDD4120C830}"/>
              </a:ext>
            </a:extLst>
          </p:cNvPr>
          <p:cNvSpPr txBox="1"/>
          <p:nvPr/>
        </p:nvSpPr>
        <p:spPr>
          <a:xfrm>
            <a:off x="833480" y="4499652"/>
            <a:ext cx="684955" cy="30777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>
                <a:solidFill>
                  <a:srgbClr val="00B050"/>
                </a:solidFill>
              </a:rPr>
              <a:t>Barrier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12636F-4C3B-4E9A-8CD2-307570CBDA8C}"/>
              </a:ext>
            </a:extLst>
          </p:cNvPr>
          <p:cNvSpPr txBox="1"/>
          <p:nvPr/>
        </p:nvSpPr>
        <p:spPr>
          <a:xfrm>
            <a:off x="157796" y="4844338"/>
            <a:ext cx="1360639" cy="52322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>
                <a:solidFill>
                  <a:srgbClr val="00B050"/>
                </a:solidFill>
              </a:rPr>
              <a:t>Only one thread runs this code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EEE7EC-6B44-4FC1-AB61-584D31E61144}"/>
              </a:ext>
            </a:extLst>
          </p:cNvPr>
          <p:cNvSpPr txBox="1"/>
          <p:nvPr/>
        </p:nvSpPr>
        <p:spPr>
          <a:xfrm>
            <a:off x="7217084" y="2894512"/>
            <a:ext cx="1379859" cy="30777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Another barrier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7AF4F6-4DDB-4478-913F-FE899FF54CA6}"/>
              </a:ext>
            </a:extLst>
          </p:cNvPr>
          <p:cNvSpPr txBox="1"/>
          <p:nvPr/>
        </p:nvSpPr>
        <p:spPr>
          <a:xfrm>
            <a:off x="7646807" y="1334054"/>
            <a:ext cx="1379859" cy="52322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Figure out which thread we are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B23966D-D0E3-459A-88FE-AB6C18553F4B}"/>
              </a:ext>
            </a:extLst>
          </p:cNvPr>
          <p:cNvSpPr txBox="1"/>
          <p:nvPr/>
        </p:nvSpPr>
        <p:spPr>
          <a:xfrm>
            <a:off x="7179171" y="3760988"/>
            <a:ext cx="1758481" cy="52322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Another loop, with an implicit barrier on exit</a:t>
            </a:r>
          </a:p>
        </p:txBody>
      </p:sp>
    </p:spTree>
    <p:extLst>
      <p:ext uri="{BB962C8B-B14F-4D97-AF65-F5344CB8AC3E}">
        <p14:creationId xmlns:p14="http://schemas.microsoft.com/office/powerpoint/2010/main" val="298240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7" grpId="0" animBg="1"/>
      <p:bldP spid="15" grpId="0" animBg="1"/>
      <p:bldP spid="12" grpId="0" animBg="1"/>
      <p:bldP spid="13" grpId="0" animBg="1"/>
      <p:bldP spid="10" grpId="0" animBg="1"/>
      <p:bldP spid="7" grpId="0" animBg="1"/>
      <p:bldP spid="4" grpId="0" animBg="1"/>
      <p:bldP spid="6" grpId="0" animBg="1"/>
      <p:bldP spid="8" grpId="0" animBg="1"/>
      <p:bldP spid="9" grpId="0" animBg="1"/>
      <p:bldP spid="11" grpId="0" animBg="1"/>
      <p:bldP spid="14" grpId="0" animBg="1"/>
      <p:bldP spid="16" grpId="0" animBg="1"/>
      <p:bldP spid="18" grpId="0" animBg="1"/>
      <p:bldP spid="20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43DF854F-A8EB-41F0-AFD9-7410AD9CEE4E}"/>
              </a:ext>
            </a:extLst>
          </p:cNvPr>
          <p:cNvSpPr/>
          <p:nvPr/>
        </p:nvSpPr>
        <p:spPr>
          <a:xfrm>
            <a:off x="5507304" y="3230215"/>
            <a:ext cx="2746573" cy="771079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831A61E9-86C4-413B-9744-FF65CF71D145}"/>
              </a:ext>
            </a:extLst>
          </p:cNvPr>
          <p:cNvSpPr/>
          <p:nvPr/>
        </p:nvSpPr>
        <p:spPr>
          <a:xfrm>
            <a:off x="5507305" y="1836094"/>
            <a:ext cx="2940779" cy="1424995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B98B5019-85C6-4631-B75C-4D5EAB120EB6}"/>
              </a:ext>
            </a:extLst>
          </p:cNvPr>
          <p:cNvSpPr/>
          <p:nvPr/>
        </p:nvSpPr>
        <p:spPr>
          <a:xfrm>
            <a:off x="1474775" y="4813276"/>
            <a:ext cx="2777590" cy="693834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462453E-2AEA-46E0-9926-07C5279AD9A8}"/>
              </a:ext>
            </a:extLst>
          </p:cNvPr>
          <p:cNvSpPr/>
          <p:nvPr/>
        </p:nvSpPr>
        <p:spPr>
          <a:xfrm>
            <a:off x="1474775" y="4118845"/>
            <a:ext cx="2777590" cy="477431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7D447AA7-8554-40D1-82EC-080A22BD1784}"/>
              </a:ext>
            </a:extLst>
          </p:cNvPr>
          <p:cNvSpPr/>
          <p:nvPr/>
        </p:nvSpPr>
        <p:spPr>
          <a:xfrm>
            <a:off x="1474775" y="3213889"/>
            <a:ext cx="2777590" cy="904957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1D8134-1672-4740-930A-074B9FC5F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Radix sort in OpenMP</a:t>
            </a:r>
            <a:br>
              <a:rPr lang="en-US" dirty="0"/>
            </a:br>
            <a:r>
              <a:rPr lang="en-US" dirty="0"/>
              <a:t>(credit: </a:t>
            </a:r>
            <a:r>
              <a:rPr lang="en-US" dirty="0" err="1"/>
              <a:t>Haichuan</a:t>
            </a:r>
            <a:r>
              <a:rPr lang="en-US" dirty="0"/>
              <a:t> Wang, UIUC)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A803A-F2F6-4B8E-8756-CA6BBD8BDC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900" dirty="0">
                <a:latin typeface="Lucida Console" panose="020B0609040504020204" pitchFamily="49" charset="0"/>
              </a:rPr>
              <a:t>void </a:t>
            </a:r>
            <a:r>
              <a:rPr lang="en-US" sz="900" dirty="0" err="1">
                <a:latin typeface="Lucida Console" panose="020B0609040504020204" pitchFamily="49" charset="0"/>
              </a:rPr>
              <a:t>full_par_radix_sort</a:t>
            </a:r>
            <a:r>
              <a:rPr lang="en-US" sz="900" dirty="0">
                <a:latin typeface="Lucida Console" panose="020B0609040504020204" pitchFamily="49" charset="0"/>
              </a:rPr>
              <a:t>(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N, </a:t>
            </a:r>
            <a:r>
              <a:rPr lang="en-US" sz="900" dirty="0" err="1">
                <a:latin typeface="Lucida Console" panose="020B0609040504020204" pitchFamily="49" charset="0"/>
              </a:rPr>
              <a:t>data_t</a:t>
            </a:r>
            <a:r>
              <a:rPr lang="en-US" sz="900" dirty="0">
                <a:latin typeface="Lucida Console" panose="020B0609040504020204" pitchFamily="49" charset="0"/>
              </a:rPr>
              <a:t> *</a:t>
            </a:r>
            <a:r>
              <a:rPr lang="en-US" sz="900" dirty="0" err="1">
                <a:latin typeface="Lucida Console" panose="020B0609040504020204" pitchFamily="49" charset="0"/>
              </a:rPr>
              <a:t>indata</a:t>
            </a:r>
            <a:r>
              <a:rPr lang="en-US" sz="900" dirty="0">
                <a:latin typeface="Lucida Console" panose="020B0609040504020204" pitchFamily="49" charset="0"/>
              </a:rPr>
              <a:t>,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</a:t>
            </a:r>
            <a:r>
              <a:rPr lang="en-US" sz="900" dirty="0" err="1">
                <a:latin typeface="Lucida Console" panose="020B0609040504020204" pitchFamily="49" charset="0"/>
              </a:rPr>
              <a:t>data_t</a:t>
            </a:r>
            <a:r>
              <a:rPr lang="en-US" sz="900" dirty="0">
                <a:latin typeface="Lucida Console" panose="020B0609040504020204" pitchFamily="49" charset="0"/>
              </a:rPr>
              <a:t> *</a:t>
            </a:r>
            <a:r>
              <a:rPr lang="en-US" sz="900" dirty="0" err="1">
                <a:latin typeface="Lucida Console" panose="020B0609040504020204" pitchFamily="49" charset="0"/>
              </a:rPr>
              <a:t>outdata</a:t>
            </a:r>
            <a:r>
              <a:rPr lang="en-US" sz="900" dirty="0">
                <a:latin typeface="Lucida Console" panose="020B0609040504020204" pitchFamily="49" charset="0"/>
              </a:rPr>
              <a:t>, </a:t>
            </a:r>
            <a:r>
              <a:rPr lang="en-US" sz="900" dirty="0" err="1">
                <a:latin typeface="Lucida Console" panose="020B0609040504020204" pitchFamily="49" charset="0"/>
              </a:rPr>
              <a:t>data_t</a:t>
            </a:r>
            <a:r>
              <a:rPr lang="en-US" sz="900" dirty="0">
                <a:latin typeface="Lucida Console" panose="020B0609040504020204" pitchFamily="49" charset="0"/>
              </a:rPr>
              <a:t> *</a:t>
            </a:r>
            <a:r>
              <a:rPr lang="en-US" sz="900" dirty="0" err="1">
                <a:latin typeface="Lucida Console" panose="020B0609040504020204" pitchFamily="49" charset="0"/>
              </a:rPr>
              <a:t>scratchdata</a:t>
            </a:r>
            <a:r>
              <a:rPr lang="en-US" sz="900" dirty="0">
                <a:latin typeface="Lucida Console" panose="020B0609040504020204" pitchFamily="49" charset="0"/>
              </a:rPr>
              <a:t>) {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</a:t>
            </a:r>
            <a:r>
              <a:rPr lang="en-US" sz="900" dirty="0" err="1">
                <a:latin typeface="Lucida Console" panose="020B0609040504020204" pitchFamily="49" charset="0"/>
              </a:rPr>
              <a:t>data_t</a:t>
            </a:r>
            <a:r>
              <a:rPr lang="en-US" sz="900" dirty="0">
                <a:latin typeface="Lucida Console" panose="020B0609040504020204" pitchFamily="49" charset="0"/>
              </a:rPr>
              <a:t> *</a:t>
            </a:r>
            <a:r>
              <a:rPr lang="en-US" sz="900" dirty="0" err="1">
                <a:latin typeface="Lucida Console" panose="020B0609040504020204" pitchFamily="49" charset="0"/>
              </a:rPr>
              <a:t>src</a:t>
            </a:r>
            <a:r>
              <a:rPr lang="en-US" sz="900" dirty="0">
                <a:latin typeface="Lucida Console" panose="020B0609040504020204" pitchFamily="49" charset="0"/>
              </a:rPr>
              <a:t> = </a:t>
            </a:r>
            <a:r>
              <a:rPr lang="en-US" sz="900" dirty="0" err="1">
                <a:latin typeface="Lucida Console" panose="020B0609040504020204" pitchFamily="49" charset="0"/>
              </a:rPr>
              <a:t>indata</a:t>
            </a:r>
            <a:r>
              <a:rPr lang="en-US" sz="900" dirty="0">
                <a:latin typeface="Lucida Console" panose="020B0609040504020204" pitchFamily="49" charset="0"/>
              </a:rPr>
              <a:t>, *</a:t>
            </a:r>
            <a:r>
              <a:rPr lang="en-US" sz="900" dirty="0" err="1">
                <a:latin typeface="Lucida Console" panose="020B0609040504020204" pitchFamily="49" charset="0"/>
              </a:rPr>
              <a:t>dest</a:t>
            </a:r>
            <a:r>
              <a:rPr lang="en-US" sz="900" dirty="0">
                <a:latin typeface="Lucida Console" panose="020B0609040504020204" pitchFamily="49" charset="0"/>
              </a:rPr>
              <a:t> = </a:t>
            </a:r>
            <a:r>
              <a:rPr lang="en-US" sz="900" dirty="0" err="1">
                <a:latin typeface="Lucida Console" panose="020B0609040504020204" pitchFamily="49" charset="0"/>
              </a:rPr>
              <a:t>scratchdata</a:t>
            </a:r>
            <a:r>
              <a:rPr lang="en-US" sz="900" dirty="0">
                <a:latin typeface="Lucida Console" panose="020B0609040504020204" pitchFamily="49" charset="0"/>
              </a:rPr>
              <a:t>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latin typeface="Lucida Console" panose="020B0609040504020204" pitchFamily="49" charset="0"/>
              </a:rPr>
              <a:t>total_digits</a:t>
            </a:r>
            <a:r>
              <a:rPr lang="en-US" sz="900" dirty="0">
                <a:latin typeface="Lucida Console" panose="020B0609040504020204" pitchFamily="49" charset="0"/>
              </a:rPr>
              <a:t> = </a:t>
            </a:r>
            <a:r>
              <a:rPr lang="en-US" sz="900" dirty="0" err="1">
                <a:latin typeface="Lucida Console" panose="020B0609040504020204" pitchFamily="49" charset="0"/>
              </a:rPr>
              <a:t>sizeof</a:t>
            </a:r>
            <a:r>
              <a:rPr lang="en-US" sz="900" dirty="0">
                <a:latin typeface="Lucida Console" panose="020B0609040504020204" pitchFamily="49" charset="0"/>
              </a:rPr>
              <a:t>(</a:t>
            </a:r>
            <a:r>
              <a:rPr lang="en-US" sz="900" dirty="0" err="1">
                <a:latin typeface="Lucida Console" panose="020B0609040504020204" pitchFamily="49" charset="0"/>
              </a:rPr>
              <a:t>data_t</a:t>
            </a:r>
            <a:r>
              <a:rPr lang="en-US" sz="900" dirty="0">
                <a:latin typeface="Lucida Console" panose="020B0609040504020204" pitchFamily="49" charset="0"/>
              </a:rPr>
              <a:t>) * 8;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count[BASE], offset[BASE];</a:t>
            </a:r>
            <a:br>
              <a:rPr lang="en-US" sz="900" dirty="0">
                <a:latin typeface="Lucida Console" panose="020B0609040504020204" pitchFamily="49" charset="0"/>
              </a:rPr>
            </a:b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for(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shift = 0; shift &lt; </a:t>
            </a:r>
            <a:r>
              <a:rPr lang="en-US" sz="900" dirty="0" err="1">
                <a:latin typeface="Lucida Console" panose="020B0609040504020204" pitchFamily="49" charset="0"/>
              </a:rPr>
              <a:t>total_digits</a:t>
            </a:r>
            <a:r>
              <a:rPr lang="en-US" sz="900" dirty="0">
                <a:latin typeface="Lucida Console" panose="020B0609040504020204" pitchFamily="49" charset="0"/>
              </a:rPr>
              <a:t>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shift+=BASE_BITS) {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</a:t>
            </a:r>
            <a:r>
              <a:rPr lang="en-US" sz="900" dirty="0" err="1">
                <a:latin typeface="Lucida Console" panose="020B0609040504020204" pitchFamily="49" charset="0"/>
              </a:rPr>
              <a:t>memset</a:t>
            </a:r>
            <a:r>
              <a:rPr lang="en-US" sz="900" dirty="0">
                <a:latin typeface="Lucida Console" panose="020B0609040504020204" pitchFamily="49" charset="0"/>
              </a:rPr>
              <a:t>(count, 0, BASE*</a:t>
            </a:r>
            <a:r>
              <a:rPr lang="en-US" sz="900" dirty="0" err="1">
                <a:latin typeface="Lucida Console" panose="020B0609040504020204" pitchFamily="49" charset="0"/>
              </a:rPr>
              <a:t>sizeof</a:t>
            </a:r>
            <a:r>
              <a:rPr lang="en-US" sz="900" dirty="0">
                <a:latin typeface="Lucida Console" panose="020B0609040504020204" pitchFamily="49" charset="0"/>
              </a:rPr>
              <a:t>(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));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#pragma </a:t>
            </a:r>
            <a:r>
              <a:rPr lang="en-US" sz="900" dirty="0" err="1">
                <a:latin typeface="Lucida Console" panose="020B0609040504020204" pitchFamily="49" charset="0"/>
              </a:rPr>
              <a:t>omp</a:t>
            </a:r>
            <a:r>
              <a:rPr lang="en-US" sz="900" dirty="0">
                <a:latin typeface="Lucida Console" panose="020B0609040504020204" pitchFamily="49" charset="0"/>
              </a:rPr>
              <a:t> parallel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{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latin typeface="Lucida Console" panose="020B0609040504020204" pitchFamily="49" charset="0"/>
              </a:rPr>
              <a:t>local_count</a:t>
            </a:r>
            <a:r>
              <a:rPr lang="en-US" sz="900" dirty="0">
                <a:latin typeface="Lucida Console" panose="020B0609040504020204" pitchFamily="49" charset="0"/>
              </a:rPr>
              <a:t>[BASE] = {0};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latin typeface="Lucida Console" panose="020B0609040504020204" pitchFamily="49" charset="0"/>
              </a:rPr>
              <a:t>local_offset</a:t>
            </a:r>
            <a:r>
              <a:rPr lang="en-US" sz="900" dirty="0">
                <a:latin typeface="Lucida Console" panose="020B0609040504020204" pitchFamily="49" charset="0"/>
              </a:rPr>
              <a:t>[BASE];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#pragma </a:t>
            </a:r>
            <a:r>
              <a:rPr lang="en-US" sz="900" dirty="0" err="1">
                <a:latin typeface="Lucida Console" panose="020B0609040504020204" pitchFamily="49" charset="0"/>
              </a:rPr>
              <a:t>omp</a:t>
            </a:r>
            <a:r>
              <a:rPr lang="en-US" sz="900" dirty="0">
                <a:latin typeface="Lucida Console" panose="020B0609040504020204" pitchFamily="49" charset="0"/>
              </a:rPr>
              <a:t> for schedule(static) </a:t>
            </a:r>
            <a:r>
              <a:rPr lang="en-US" sz="900" dirty="0" err="1">
                <a:latin typeface="Lucida Console" panose="020B0609040504020204" pitchFamily="49" charset="0"/>
              </a:rPr>
              <a:t>nowait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for(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latin typeface="Lucida Console" panose="020B0609040504020204" pitchFamily="49" charset="0"/>
              </a:rPr>
              <a:t>i</a:t>
            </a:r>
            <a:r>
              <a:rPr lang="en-US" sz="900" dirty="0">
                <a:latin typeface="Lucida Console" panose="020B0609040504020204" pitchFamily="49" charset="0"/>
              </a:rPr>
              <a:t> = 0; </a:t>
            </a:r>
            <a:r>
              <a:rPr lang="en-US" sz="900" dirty="0" err="1">
                <a:latin typeface="Lucida Console" panose="020B0609040504020204" pitchFamily="49" charset="0"/>
              </a:rPr>
              <a:t>i</a:t>
            </a:r>
            <a:r>
              <a:rPr lang="en-US" sz="900" dirty="0">
                <a:latin typeface="Lucida Console" panose="020B0609040504020204" pitchFamily="49" charset="0"/>
              </a:rPr>
              <a:t> &lt; N; </a:t>
            </a:r>
            <a:r>
              <a:rPr lang="en-US" sz="900" dirty="0" err="1">
                <a:latin typeface="Lucida Console" panose="020B0609040504020204" pitchFamily="49" charset="0"/>
              </a:rPr>
              <a:t>i</a:t>
            </a:r>
            <a:r>
              <a:rPr lang="en-US" sz="900" dirty="0">
                <a:latin typeface="Lucida Console" panose="020B0609040504020204" pitchFamily="49" charset="0"/>
              </a:rPr>
              <a:t>++){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</a:t>
            </a:r>
            <a:r>
              <a:rPr lang="en-US" sz="900" dirty="0" err="1">
                <a:latin typeface="Lucida Console" panose="020B0609040504020204" pitchFamily="49" charset="0"/>
              </a:rPr>
              <a:t>data_t</a:t>
            </a:r>
            <a:r>
              <a:rPr lang="en-US" sz="900" dirty="0">
                <a:latin typeface="Lucida Console" panose="020B0609040504020204" pitchFamily="49" charset="0"/>
              </a:rPr>
              <a:t> key = DIGITS(</a:t>
            </a:r>
            <a:r>
              <a:rPr lang="en-US" sz="900" dirty="0" err="1">
                <a:latin typeface="Lucida Console" panose="020B0609040504020204" pitchFamily="49" charset="0"/>
              </a:rPr>
              <a:t>src</a:t>
            </a:r>
            <a:r>
              <a:rPr lang="en-US" sz="900" dirty="0">
                <a:latin typeface="Lucida Console" panose="020B0609040504020204" pitchFamily="49" charset="0"/>
              </a:rPr>
              <a:t>[</a:t>
            </a:r>
            <a:r>
              <a:rPr lang="en-US" sz="900" dirty="0" err="1">
                <a:latin typeface="Lucida Console" panose="020B0609040504020204" pitchFamily="49" charset="0"/>
              </a:rPr>
              <a:t>i</a:t>
            </a:r>
            <a:r>
              <a:rPr lang="en-US" sz="900" dirty="0">
                <a:latin typeface="Lucida Console" panose="020B0609040504020204" pitchFamily="49" charset="0"/>
              </a:rPr>
              <a:t>], shift);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</a:t>
            </a:r>
            <a:r>
              <a:rPr lang="en-US" sz="900" dirty="0" err="1">
                <a:latin typeface="Lucida Console" panose="020B0609040504020204" pitchFamily="49" charset="0"/>
              </a:rPr>
              <a:t>local_count</a:t>
            </a:r>
            <a:r>
              <a:rPr lang="en-US" sz="900" dirty="0">
                <a:latin typeface="Lucida Console" panose="020B0609040504020204" pitchFamily="49" charset="0"/>
              </a:rPr>
              <a:t>[key]++;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}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#pragma </a:t>
            </a:r>
            <a:r>
              <a:rPr lang="en-US" sz="900" dirty="0" err="1">
                <a:latin typeface="Lucida Console" panose="020B0609040504020204" pitchFamily="49" charset="0"/>
              </a:rPr>
              <a:t>omp</a:t>
            </a:r>
            <a:r>
              <a:rPr lang="en-US" sz="900" dirty="0">
                <a:latin typeface="Lucida Console" panose="020B0609040504020204" pitchFamily="49" charset="0"/>
              </a:rPr>
              <a:t> critical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for(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b = 0; b &lt; BASE; b++) {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count[b] += </a:t>
            </a:r>
            <a:r>
              <a:rPr lang="en-US" sz="900" dirty="0" err="1">
                <a:latin typeface="Lucida Console" panose="020B0609040504020204" pitchFamily="49" charset="0"/>
              </a:rPr>
              <a:t>local_count</a:t>
            </a:r>
            <a:r>
              <a:rPr lang="en-US" sz="900" dirty="0">
                <a:latin typeface="Lucida Console" panose="020B0609040504020204" pitchFamily="49" charset="0"/>
              </a:rPr>
              <a:t>[b];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}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#pragma </a:t>
            </a:r>
            <a:r>
              <a:rPr lang="en-US" sz="900" dirty="0" err="1">
                <a:latin typeface="Lucida Console" panose="020B0609040504020204" pitchFamily="49" charset="0"/>
              </a:rPr>
              <a:t>omp</a:t>
            </a:r>
            <a:r>
              <a:rPr lang="en-US" sz="900" dirty="0">
                <a:latin typeface="Lucida Console" panose="020B0609040504020204" pitchFamily="49" charset="0"/>
              </a:rPr>
              <a:t> barrier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#pragma </a:t>
            </a:r>
            <a:r>
              <a:rPr lang="en-US" sz="900" dirty="0" err="1">
                <a:latin typeface="Lucida Console" panose="020B0609040504020204" pitchFamily="49" charset="0"/>
              </a:rPr>
              <a:t>omp</a:t>
            </a:r>
            <a:r>
              <a:rPr lang="en-US" sz="900" dirty="0">
                <a:latin typeface="Lucida Console" panose="020B0609040504020204" pitchFamily="49" charset="0"/>
              </a:rPr>
              <a:t> single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{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offset[0] = 0;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for (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b = 1; b &lt; BASE; b++)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    offset[b]=count[b-1]+offset[b-1];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}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79AE867-D0FE-4B38-BF9E-D22163D3652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00" dirty="0">
                <a:latin typeface="Lucida Console" panose="020B0609040504020204" pitchFamily="49" charset="0"/>
              </a:rPr>
              <a:t>            int </a:t>
            </a:r>
            <a:r>
              <a:rPr lang="en-US" sz="900" dirty="0" err="1">
                <a:latin typeface="Lucida Console" panose="020B0609040504020204" pitchFamily="49" charset="0"/>
              </a:rPr>
              <a:t>nthreads</a:t>
            </a:r>
            <a:r>
              <a:rPr lang="en-US" sz="900" dirty="0">
                <a:latin typeface="Lucida Console" panose="020B0609040504020204" pitchFamily="49" charset="0"/>
              </a:rPr>
              <a:t> = </a:t>
            </a:r>
            <a:r>
              <a:rPr lang="en-US" sz="900" dirty="0" err="1">
                <a:latin typeface="Lucida Console" panose="020B0609040504020204" pitchFamily="49" charset="0"/>
              </a:rPr>
              <a:t>omp_get_num_threads</a:t>
            </a:r>
            <a:r>
              <a:rPr lang="en-US" sz="900" dirty="0">
                <a:latin typeface="Lucida Console" panose="020B0609040504020204" pitchFamily="49" charset="0"/>
              </a:rPr>
              <a:t>();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int </a:t>
            </a:r>
            <a:r>
              <a:rPr lang="en-US" sz="900" dirty="0" err="1">
                <a:latin typeface="Lucida Console" panose="020B0609040504020204" pitchFamily="49" charset="0"/>
              </a:rPr>
              <a:t>tid</a:t>
            </a:r>
            <a:r>
              <a:rPr lang="en-US" sz="900" dirty="0">
                <a:latin typeface="Lucida Console" panose="020B0609040504020204" pitchFamily="49" charset="0"/>
              </a:rPr>
              <a:t> = </a:t>
            </a:r>
            <a:r>
              <a:rPr lang="en-US" sz="900" dirty="0" err="1">
                <a:latin typeface="Lucida Console" panose="020B0609040504020204" pitchFamily="49" charset="0"/>
              </a:rPr>
              <a:t>omp_get_thread_num</a:t>
            </a:r>
            <a:r>
              <a:rPr lang="en-US" sz="900" dirty="0">
                <a:latin typeface="Lucida Console" panose="020B0609040504020204" pitchFamily="49" charset="0"/>
              </a:rPr>
              <a:t>();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for (int t = 0; t &lt; </a:t>
            </a:r>
            <a:r>
              <a:rPr lang="en-US" sz="900" dirty="0" err="1">
                <a:latin typeface="Lucida Console" panose="020B0609040504020204" pitchFamily="49" charset="0"/>
              </a:rPr>
              <a:t>nthreads</a:t>
            </a:r>
            <a:r>
              <a:rPr lang="en-US" sz="900" dirty="0">
                <a:latin typeface="Lucida Console" panose="020B0609040504020204" pitchFamily="49" charset="0"/>
              </a:rPr>
              <a:t>; t++) {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if(t == </a:t>
            </a:r>
            <a:r>
              <a:rPr lang="en-US" sz="900" dirty="0" err="1">
                <a:latin typeface="Lucida Console" panose="020B0609040504020204" pitchFamily="49" charset="0"/>
              </a:rPr>
              <a:t>tid</a:t>
            </a:r>
            <a:r>
              <a:rPr lang="en-US" sz="900" dirty="0">
                <a:latin typeface="Lucida Console" panose="020B0609040504020204" pitchFamily="49" charset="0"/>
              </a:rPr>
              <a:t>) {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    for(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b = 0; b &lt; BASE; b++){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        </a:t>
            </a:r>
            <a:r>
              <a:rPr lang="en-US" sz="900" dirty="0" err="1">
                <a:latin typeface="Lucida Console" panose="020B0609040504020204" pitchFamily="49" charset="0"/>
              </a:rPr>
              <a:t>local_offset</a:t>
            </a:r>
            <a:r>
              <a:rPr lang="en-US" sz="900" dirty="0">
                <a:latin typeface="Lucida Console" panose="020B0609040504020204" pitchFamily="49" charset="0"/>
              </a:rPr>
              <a:t>[b] = offset[b];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        offset[b] += </a:t>
            </a:r>
            <a:r>
              <a:rPr lang="en-US" sz="900" dirty="0" err="1">
                <a:latin typeface="Lucida Console" panose="020B0609040504020204" pitchFamily="49" charset="0"/>
              </a:rPr>
              <a:t>local_count</a:t>
            </a:r>
            <a:r>
              <a:rPr lang="en-US" sz="900" dirty="0">
                <a:latin typeface="Lucida Console" panose="020B0609040504020204" pitchFamily="49" charset="0"/>
              </a:rPr>
              <a:t>[b];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    }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}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#pragma </a:t>
            </a:r>
            <a:r>
              <a:rPr lang="en-US" sz="900" dirty="0" err="1">
                <a:latin typeface="Lucida Console" panose="020B0609040504020204" pitchFamily="49" charset="0"/>
              </a:rPr>
              <a:t>omp</a:t>
            </a:r>
            <a:r>
              <a:rPr lang="en-US" sz="900" dirty="0">
                <a:latin typeface="Lucida Console" panose="020B0609040504020204" pitchFamily="49" charset="0"/>
              </a:rPr>
              <a:t> barrier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}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#pragma </a:t>
            </a:r>
            <a:r>
              <a:rPr lang="en-US" sz="900" dirty="0" err="1">
                <a:latin typeface="Lucida Console" panose="020B0609040504020204" pitchFamily="49" charset="0"/>
              </a:rPr>
              <a:t>omp</a:t>
            </a:r>
            <a:r>
              <a:rPr lang="en-US" sz="900" dirty="0">
                <a:latin typeface="Lucida Console" panose="020B0609040504020204" pitchFamily="49" charset="0"/>
              </a:rPr>
              <a:t> for schedule(static)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for(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latin typeface="Lucida Console" panose="020B0609040504020204" pitchFamily="49" charset="0"/>
              </a:rPr>
              <a:t>i</a:t>
            </a:r>
            <a:r>
              <a:rPr lang="en-US" sz="900" dirty="0">
                <a:latin typeface="Lucida Console" panose="020B0609040504020204" pitchFamily="49" charset="0"/>
              </a:rPr>
              <a:t> = 0; </a:t>
            </a:r>
            <a:r>
              <a:rPr lang="en-US" sz="900" dirty="0" err="1">
                <a:latin typeface="Lucida Console" panose="020B0609040504020204" pitchFamily="49" charset="0"/>
              </a:rPr>
              <a:t>i</a:t>
            </a:r>
            <a:r>
              <a:rPr lang="en-US" sz="900" dirty="0">
                <a:latin typeface="Lucida Console" panose="020B0609040504020204" pitchFamily="49" charset="0"/>
              </a:rPr>
              <a:t> &lt; N; </a:t>
            </a:r>
            <a:r>
              <a:rPr lang="en-US" sz="900" dirty="0" err="1">
                <a:latin typeface="Lucida Console" panose="020B0609040504020204" pitchFamily="49" charset="0"/>
              </a:rPr>
              <a:t>i</a:t>
            </a:r>
            <a:r>
              <a:rPr lang="en-US" sz="900" dirty="0">
                <a:latin typeface="Lucida Console" panose="020B0609040504020204" pitchFamily="49" charset="0"/>
              </a:rPr>
              <a:t>++) {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</a:t>
            </a:r>
            <a:r>
              <a:rPr lang="en-US" sz="900" dirty="0" err="1">
                <a:latin typeface="Lucida Console" panose="020B0609040504020204" pitchFamily="49" charset="0"/>
              </a:rPr>
              <a:t>data_t</a:t>
            </a:r>
            <a:r>
              <a:rPr lang="en-US" sz="900" dirty="0">
                <a:latin typeface="Lucida Console" panose="020B0609040504020204" pitchFamily="49" charset="0"/>
              </a:rPr>
              <a:t> key = DIGITS(</a:t>
            </a:r>
            <a:r>
              <a:rPr lang="en-US" sz="900" dirty="0" err="1">
                <a:latin typeface="Lucida Console" panose="020B0609040504020204" pitchFamily="49" charset="0"/>
              </a:rPr>
              <a:t>src</a:t>
            </a:r>
            <a:r>
              <a:rPr lang="en-US" sz="900" dirty="0">
                <a:latin typeface="Lucida Console" panose="020B0609040504020204" pitchFamily="49" charset="0"/>
              </a:rPr>
              <a:t>[</a:t>
            </a:r>
            <a:r>
              <a:rPr lang="en-US" sz="900" dirty="0" err="1">
                <a:latin typeface="Lucida Console" panose="020B0609040504020204" pitchFamily="49" charset="0"/>
              </a:rPr>
              <a:t>i</a:t>
            </a:r>
            <a:r>
              <a:rPr lang="en-US" sz="900" dirty="0">
                <a:latin typeface="Lucida Console" panose="020B0609040504020204" pitchFamily="49" charset="0"/>
              </a:rPr>
              <a:t>], shift);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</a:t>
            </a:r>
            <a:r>
              <a:rPr lang="en-US" sz="900" dirty="0" err="1">
                <a:latin typeface="Lucida Console" panose="020B0609040504020204" pitchFamily="49" charset="0"/>
              </a:rPr>
              <a:t>index_t</a:t>
            </a:r>
            <a:r>
              <a:rPr lang="en-US" sz="900" dirty="0">
                <a:latin typeface="Lucida Console" panose="020B0609040504020204" pitchFamily="49" charset="0"/>
              </a:rPr>
              <a:t> pos = </a:t>
            </a:r>
            <a:r>
              <a:rPr lang="en-US" sz="900" dirty="0" err="1">
                <a:latin typeface="Lucida Console" panose="020B0609040504020204" pitchFamily="49" charset="0"/>
              </a:rPr>
              <a:t>local_offset</a:t>
            </a:r>
            <a:r>
              <a:rPr lang="en-US" sz="900" dirty="0">
                <a:latin typeface="Lucida Console" panose="020B0609040504020204" pitchFamily="49" charset="0"/>
              </a:rPr>
              <a:t>[key]++;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    </a:t>
            </a:r>
            <a:r>
              <a:rPr lang="en-US" sz="900" dirty="0" err="1">
                <a:latin typeface="Lucida Console" panose="020B0609040504020204" pitchFamily="49" charset="0"/>
              </a:rPr>
              <a:t>dest</a:t>
            </a:r>
            <a:r>
              <a:rPr lang="en-US" sz="900" dirty="0">
                <a:latin typeface="Lucida Console" panose="020B0609040504020204" pitchFamily="49" charset="0"/>
              </a:rPr>
              <a:t>[pos] = </a:t>
            </a:r>
            <a:r>
              <a:rPr lang="en-US" sz="900" dirty="0" err="1">
                <a:latin typeface="Lucida Console" panose="020B0609040504020204" pitchFamily="49" charset="0"/>
              </a:rPr>
              <a:t>src</a:t>
            </a:r>
            <a:r>
              <a:rPr lang="en-US" sz="900" dirty="0">
                <a:latin typeface="Lucida Console" panose="020B0609040504020204" pitchFamily="49" charset="0"/>
              </a:rPr>
              <a:t>[</a:t>
            </a:r>
            <a:r>
              <a:rPr lang="en-US" sz="900" dirty="0" err="1">
                <a:latin typeface="Lucida Console" panose="020B0609040504020204" pitchFamily="49" charset="0"/>
              </a:rPr>
              <a:t>i</a:t>
            </a:r>
            <a:r>
              <a:rPr lang="en-US" sz="900" dirty="0">
                <a:latin typeface="Lucida Console" panose="020B0609040504020204" pitchFamily="49" charset="0"/>
              </a:rPr>
              <a:t>];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}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}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</a:t>
            </a:r>
            <a:r>
              <a:rPr lang="en-US" sz="900" dirty="0" err="1">
                <a:latin typeface="Lucida Console" panose="020B0609040504020204" pitchFamily="49" charset="0"/>
              </a:rPr>
              <a:t>src</a:t>
            </a:r>
            <a:r>
              <a:rPr lang="en-US" sz="900" dirty="0">
                <a:latin typeface="Lucida Console" panose="020B0609040504020204" pitchFamily="49" charset="0"/>
              </a:rPr>
              <a:t> = </a:t>
            </a:r>
            <a:r>
              <a:rPr lang="en-US" sz="900" dirty="0" err="1">
                <a:latin typeface="Lucida Console" panose="020B0609040504020204" pitchFamily="49" charset="0"/>
              </a:rPr>
              <a:t>dest</a:t>
            </a:r>
            <a:r>
              <a:rPr lang="en-US" sz="900" dirty="0">
                <a:latin typeface="Lucida Console" panose="020B0609040504020204" pitchFamily="49" charset="0"/>
              </a:rPr>
              <a:t>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</a:t>
            </a:r>
            <a:r>
              <a:rPr lang="en-US" sz="900" dirty="0" err="1">
                <a:latin typeface="Lucida Console" panose="020B0609040504020204" pitchFamily="49" charset="0"/>
              </a:rPr>
              <a:t>dest</a:t>
            </a:r>
            <a:r>
              <a:rPr lang="en-US" sz="900" dirty="0">
                <a:latin typeface="Lucida Console" panose="020B0609040504020204" pitchFamily="49" charset="0"/>
              </a:rPr>
              <a:t> = (</a:t>
            </a:r>
            <a:r>
              <a:rPr lang="en-US" sz="900" dirty="0" err="1">
                <a:latin typeface="Lucida Console" panose="020B0609040504020204" pitchFamily="49" charset="0"/>
              </a:rPr>
              <a:t>dest</a:t>
            </a:r>
            <a:r>
              <a:rPr lang="en-US" sz="900" dirty="0">
                <a:latin typeface="Lucida Console" panose="020B0609040504020204" pitchFamily="49" charset="0"/>
              </a:rPr>
              <a:t> == </a:t>
            </a:r>
            <a:r>
              <a:rPr lang="en-US" sz="900" dirty="0" err="1">
                <a:latin typeface="Lucida Console" panose="020B0609040504020204" pitchFamily="49" charset="0"/>
              </a:rPr>
              <a:t>outdata</a:t>
            </a:r>
            <a:r>
              <a:rPr lang="en-US" sz="900" dirty="0">
                <a:latin typeface="Lucida Console" panose="020B0609040504020204" pitchFamily="49" charset="0"/>
              </a:rPr>
              <a:t>) ?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        </a:t>
            </a:r>
            <a:r>
              <a:rPr lang="en-US" sz="900" dirty="0" err="1">
                <a:latin typeface="Lucida Console" panose="020B0609040504020204" pitchFamily="49" charset="0"/>
              </a:rPr>
              <a:t>scratchdata</a:t>
            </a:r>
            <a:r>
              <a:rPr lang="en-US" sz="900" dirty="0">
                <a:latin typeface="Lucida Console" panose="020B0609040504020204" pitchFamily="49" charset="0"/>
              </a:rPr>
              <a:t> : </a:t>
            </a:r>
            <a:r>
              <a:rPr lang="en-US" sz="900" dirty="0" err="1">
                <a:latin typeface="Lucida Console" panose="020B0609040504020204" pitchFamily="49" charset="0"/>
              </a:rPr>
              <a:t>outdata</a:t>
            </a:r>
            <a:r>
              <a:rPr lang="en-US" sz="900" dirty="0">
                <a:latin typeface="Lucida Console" panose="020B0609040504020204" pitchFamily="49" charset="0"/>
              </a:rPr>
              <a:t>;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    }</a:t>
            </a:r>
            <a:br>
              <a:rPr lang="en-US" sz="900" dirty="0">
                <a:latin typeface="Lucida Console" panose="020B0609040504020204" pitchFamily="49" charset="0"/>
              </a:rPr>
            </a:br>
            <a:r>
              <a:rPr lang="en-US" sz="900" dirty="0">
                <a:latin typeface="Lucida Console" panose="020B0609040504020204" pitchFamily="49" charset="0"/>
              </a:rPr>
              <a:t>}</a:t>
            </a:r>
            <a:endParaRPr lang="en-US" sz="9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20F75FF-3F93-4A1F-B8E0-2696E25A143F}"/>
              </a:ext>
            </a:extLst>
          </p:cNvPr>
          <p:cNvSpPr txBox="1"/>
          <p:nvPr/>
        </p:nvSpPr>
        <p:spPr>
          <a:xfrm>
            <a:off x="0" y="3404757"/>
            <a:ext cx="1474775" cy="52322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>
                <a:solidFill>
                  <a:srgbClr val="00B050"/>
                </a:solidFill>
              </a:rPr>
              <a:t>Each thread counts digits locally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5C12975-8D73-481D-B59B-A2AE3E006F26}"/>
              </a:ext>
            </a:extLst>
          </p:cNvPr>
          <p:cNvSpPr txBox="1"/>
          <p:nvPr/>
        </p:nvSpPr>
        <p:spPr>
          <a:xfrm>
            <a:off x="0" y="4001294"/>
            <a:ext cx="1474775" cy="73866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>
                <a:solidFill>
                  <a:srgbClr val="00B050"/>
                </a:solidFill>
              </a:rPr>
              <a:t>Threads add their local counts into  the global count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49FDAE9-D5AA-4AB1-AAD9-6B57B83FAE39}"/>
              </a:ext>
            </a:extLst>
          </p:cNvPr>
          <p:cNvSpPr txBox="1"/>
          <p:nvPr/>
        </p:nvSpPr>
        <p:spPr>
          <a:xfrm>
            <a:off x="250853" y="4791637"/>
            <a:ext cx="1223922" cy="73866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>
                <a:solidFill>
                  <a:srgbClr val="00B050"/>
                </a:solidFill>
              </a:rPr>
              <a:t>A single thread computes the offsets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9447E37-A7EE-4624-9650-3EADC5D37D59}"/>
              </a:ext>
            </a:extLst>
          </p:cNvPr>
          <p:cNvSpPr txBox="1"/>
          <p:nvPr/>
        </p:nvSpPr>
        <p:spPr>
          <a:xfrm>
            <a:off x="4410159" y="2012956"/>
            <a:ext cx="1097145" cy="95410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>
                <a:solidFill>
                  <a:srgbClr val="00B050"/>
                </a:solidFill>
              </a:rPr>
              <a:t>Threads claim parts of the output array in turn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CDC3CF2-8A84-4744-8068-A2A10D888A00}"/>
              </a:ext>
            </a:extLst>
          </p:cNvPr>
          <p:cNvSpPr txBox="1"/>
          <p:nvPr/>
        </p:nvSpPr>
        <p:spPr>
          <a:xfrm>
            <a:off x="4252363" y="3230215"/>
            <a:ext cx="1223923" cy="73866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>
                <a:solidFill>
                  <a:srgbClr val="00B050"/>
                </a:solidFill>
              </a:rPr>
              <a:t>Finally, threads distribute their values</a:t>
            </a:r>
          </a:p>
        </p:txBody>
      </p:sp>
    </p:spTree>
    <p:extLst>
      <p:ext uri="{BB962C8B-B14F-4D97-AF65-F5344CB8AC3E}">
        <p14:creationId xmlns:p14="http://schemas.microsoft.com/office/powerpoint/2010/main" val="104512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7" grpId="0" animBg="1"/>
      <p:bldP spid="25" grpId="0" animBg="1"/>
      <p:bldP spid="23" grpId="0" animBg="1"/>
      <p:bldP spid="21" grpId="0" animBg="1"/>
      <p:bldP spid="22" grpId="0" animBg="1"/>
      <p:bldP spid="24" grpId="0" animBg="1"/>
      <p:bldP spid="26" grpId="0" animBg="1"/>
      <p:bldP spid="28" grpId="0" animBg="1"/>
      <p:bldP spid="30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5612EF8-56E6-4D5D-BC9D-AE937BED7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radix sort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89035C-88DC-41CB-868A-2F2726835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./rsort -n 10000000 -r 10</a:t>
            </a:r>
          </a:p>
          <a:p>
            <a:endParaRPr lang="pt-BR" dirty="0"/>
          </a:p>
          <a:p>
            <a:r>
              <a:rPr lang="pt-BR" dirty="0"/>
              <a:t>Standard library (Quicksort): 28.83</a:t>
            </a:r>
          </a:p>
          <a:p>
            <a:endParaRPr lang="pt-BR" dirty="0"/>
          </a:p>
          <a:p>
            <a:r>
              <a:rPr lang="pt-BR" dirty="0"/>
              <a:t>Sequential radix sort: 34.50</a:t>
            </a:r>
          </a:p>
          <a:p>
            <a:endParaRPr lang="pt-BR" dirty="0"/>
          </a:p>
          <a:p>
            <a:r>
              <a:rPr lang="pt-BR" dirty="0"/>
              <a:t>OpenMP radix sort: 176.4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CC034-E35B-423E-8363-A34C99C0B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184576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Matrix-vector multiplication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59CAE618-8B4F-41E3-A8D3-40F52E1F1A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pt-BR" sz="2400" dirty="0"/>
                  <a:t>Simple C++ implementation (discards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pt-BR" sz="2400" dirty="0"/>
                  <a:t> loop from matmul):</a:t>
                </a:r>
              </a:p>
              <a:p>
                <a:pPr marL="0" indent="0">
                  <a:buNone/>
                </a:pPr>
                <a:endParaRPr lang="en-US" sz="1200" dirty="0">
                  <a:latin typeface="Lucida Sans Typewriter" panose="020B0509030504030204" pitchFamily="49" charset="0"/>
                </a:endParaRPr>
              </a:p>
              <a:p>
                <a:pPr marL="0" indent="0">
                  <a:buNone/>
                </a:pPr>
                <a:r>
                  <a:rPr lang="en-US" sz="1200" dirty="0">
                    <a:latin typeface="Lucida Sans Typewriter" panose="020B0509030504030204" pitchFamily="49" charset="0"/>
                  </a:rPr>
                  <a:t>/* Find element based on row-major ordering */</a:t>
                </a:r>
              </a:p>
              <a:p>
                <a:pPr marL="0" indent="0">
                  <a:buNone/>
                </a:pPr>
                <a:r>
                  <a:rPr lang="en-US" sz="1200" dirty="0">
                    <a:latin typeface="Lucida Sans Typewriter" panose="020B0509030504030204" pitchFamily="49" charset="0"/>
                  </a:rPr>
                  <a:t>#define RM(r, c, width) ((r) * (width) + (c))</a:t>
                </a:r>
              </a:p>
              <a:p>
                <a:pPr marL="0" indent="0">
                  <a:buNone/>
                </a:pPr>
                <a:endParaRPr lang="en-US" sz="1200" dirty="0">
                  <a:latin typeface="Lucida Sans Typewriter" panose="020B0509030504030204" pitchFamily="49" charset="0"/>
                </a:endParaRPr>
              </a:p>
              <a:p>
                <a:pPr marL="0" indent="0">
                  <a:buNone/>
                </a:pPr>
                <a:r>
                  <a:rPr lang="en-US" sz="1200" dirty="0">
                    <a:latin typeface="Lucida Sans Typewriter" panose="020B0509030504030204" pitchFamily="49" charset="0"/>
                  </a:rPr>
                  <a:t>void </a:t>
                </a:r>
                <a:r>
                  <a:rPr lang="en-US" sz="1200" dirty="0" err="1">
                    <a:latin typeface="Lucida Sans Typewriter" panose="020B0509030504030204" pitchFamily="49" charset="0"/>
                  </a:rPr>
                  <a:t>matrixVectorProduct</a:t>
                </a:r>
                <a:r>
                  <a:rPr lang="en-US" sz="1200" dirty="0">
                    <a:latin typeface="Lucida Sans Typewriter" panose="020B0509030504030204" pitchFamily="49" charset="0"/>
                  </a:rPr>
                  <a:t>(int N, float *</a:t>
                </a:r>
                <a:r>
                  <a:rPr lang="en-US" sz="1200" dirty="0" err="1">
                    <a:latin typeface="Lucida Sans Typewriter" panose="020B0509030504030204" pitchFamily="49" charset="0"/>
                  </a:rPr>
                  <a:t>matA</a:t>
                </a:r>
                <a:r>
                  <a:rPr lang="en-US" sz="1200" dirty="0">
                    <a:latin typeface="Lucida Sans Typewriter" panose="020B0509030504030204" pitchFamily="49" charset="0"/>
                  </a:rPr>
                  <a:t>, float *</a:t>
                </a:r>
                <a:r>
                  <a:rPr lang="en-US" sz="1200" dirty="0" err="1">
                    <a:latin typeface="Lucida Sans Typewriter" panose="020B0509030504030204" pitchFamily="49" charset="0"/>
                  </a:rPr>
                  <a:t>vecB</a:t>
                </a:r>
                <a:r>
                  <a:rPr lang="en-US" sz="1200" dirty="0">
                    <a:latin typeface="Lucida Sans Typewriter" panose="020B0509030504030204" pitchFamily="49" charset="0"/>
                  </a:rPr>
                  <a:t>, float *</a:t>
                </a:r>
                <a:r>
                  <a:rPr lang="en-US" sz="1200" dirty="0" err="1">
                    <a:latin typeface="Lucida Sans Typewriter" panose="020B0509030504030204" pitchFamily="49" charset="0"/>
                  </a:rPr>
                  <a:t>vecC</a:t>
                </a:r>
                <a:r>
                  <a:rPr lang="en-US" sz="1200" dirty="0">
                    <a:latin typeface="Lucida Sans Typewriter" panose="020B0509030504030204" pitchFamily="49" charset="0"/>
                  </a:rPr>
                  <a:t>) {</a:t>
                </a:r>
              </a:p>
              <a:p>
                <a:pPr marL="0" indent="0">
                  <a:buNone/>
                </a:pPr>
                <a:r>
                  <a:rPr lang="en-US" sz="1200" dirty="0">
                    <a:latin typeface="Lucida Sans Typewriter" panose="020B0509030504030204" pitchFamily="49" charset="0"/>
                  </a:rPr>
                  <a:t>    for (int </a:t>
                </a:r>
                <a:r>
                  <a:rPr lang="en-US" sz="1200" dirty="0" err="1">
                    <a:latin typeface="Lucida Sans Typewriter" panose="020B0509030504030204" pitchFamily="49" charset="0"/>
                  </a:rPr>
                  <a:t>i</a:t>
                </a:r>
                <a:r>
                  <a:rPr lang="en-US" sz="1200" dirty="0">
                    <a:latin typeface="Lucida Sans Typewriter" panose="020B0509030504030204" pitchFamily="49" charset="0"/>
                  </a:rPr>
                  <a:t> = 0; </a:t>
                </a:r>
                <a:r>
                  <a:rPr lang="en-US" sz="1200" dirty="0" err="1">
                    <a:latin typeface="Lucida Sans Typewriter" panose="020B0509030504030204" pitchFamily="49" charset="0"/>
                  </a:rPr>
                  <a:t>i</a:t>
                </a:r>
                <a:r>
                  <a:rPr lang="en-US" sz="1200" dirty="0">
                    <a:latin typeface="Lucida Sans Typewriter" panose="020B0509030504030204" pitchFamily="49" charset="0"/>
                  </a:rPr>
                  <a:t> &lt; N; </a:t>
                </a:r>
                <a:r>
                  <a:rPr lang="en-US" sz="1200" dirty="0" err="1">
                    <a:latin typeface="Lucida Sans Typewriter" panose="020B0509030504030204" pitchFamily="49" charset="0"/>
                  </a:rPr>
                  <a:t>i</a:t>
                </a:r>
                <a:r>
                  <a:rPr lang="en-US" sz="1200" dirty="0">
                    <a:latin typeface="Lucida Sans Typewriter" panose="020B0509030504030204" pitchFamily="49" charset="0"/>
                  </a:rPr>
                  <a:t>++)</a:t>
                </a:r>
              </a:p>
              <a:p>
                <a:pPr marL="0" indent="0">
                  <a:buNone/>
                </a:pPr>
                <a:r>
                  <a:rPr lang="en-US" sz="1200" dirty="0">
                    <a:latin typeface="Lucida Sans Typewriter" panose="020B0509030504030204" pitchFamily="49" charset="0"/>
                  </a:rPr>
                  <a:t>        float sum = 0.0;</a:t>
                </a:r>
              </a:p>
              <a:p>
                <a:pPr marL="0" indent="0">
                  <a:buNone/>
                </a:pPr>
                <a:r>
                  <a:rPr lang="en-US" sz="1200" dirty="0">
                    <a:latin typeface="Lucida Sans Typewriter" panose="020B0509030504030204" pitchFamily="49" charset="0"/>
                  </a:rPr>
                  <a:t>        for (int k = 0; k &lt; N; k++)</a:t>
                </a:r>
              </a:p>
              <a:p>
                <a:pPr marL="0" indent="0">
                  <a:buNone/>
                </a:pPr>
                <a:r>
                  <a:rPr lang="en-US" sz="1200" dirty="0">
                    <a:latin typeface="Lucida Sans Typewriter" panose="020B0509030504030204" pitchFamily="49" charset="0"/>
                  </a:rPr>
                  <a:t>            sum += </a:t>
                </a:r>
                <a:r>
                  <a:rPr lang="en-US" sz="1200" dirty="0" err="1">
                    <a:latin typeface="Lucida Sans Typewriter" panose="020B0509030504030204" pitchFamily="49" charset="0"/>
                  </a:rPr>
                  <a:t>matA</a:t>
                </a:r>
                <a:r>
                  <a:rPr lang="en-US" sz="1200" dirty="0">
                    <a:latin typeface="Lucida Sans Typewriter" panose="020B0509030504030204" pitchFamily="49" charset="0"/>
                  </a:rPr>
                  <a:t>[RM(</a:t>
                </a:r>
                <a:r>
                  <a:rPr lang="en-US" sz="1200" dirty="0" err="1">
                    <a:latin typeface="Lucida Sans Typewriter" panose="020B0509030504030204" pitchFamily="49" charset="0"/>
                  </a:rPr>
                  <a:t>i,k,N</a:t>
                </a:r>
                <a:r>
                  <a:rPr lang="en-US" sz="1200" dirty="0">
                    <a:latin typeface="Lucida Sans Typewriter" panose="020B0509030504030204" pitchFamily="49" charset="0"/>
                  </a:rPr>
                  <a:t>)] * </a:t>
                </a:r>
                <a:r>
                  <a:rPr lang="en-US" sz="1200" dirty="0" err="1">
                    <a:latin typeface="Lucida Sans Typewriter" panose="020B0509030504030204" pitchFamily="49" charset="0"/>
                  </a:rPr>
                  <a:t>vecB</a:t>
                </a:r>
                <a:r>
                  <a:rPr lang="en-US" sz="1200" dirty="0">
                    <a:latin typeface="Lucida Sans Typewriter" panose="020B0509030504030204" pitchFamily="49" charset="0"/>
                  </a:rPr>
                  <a:t>[k];</a:t>
                </a:r>
              </a:p>
              <a:p>
                <a:pPr marL="0" indent="0">
                  <a:buNone/>
                </a:pPr>
                <a:r>
                  <a:rPr lang="en-US" sz="1200" dirty="0">
                    <a:latin typeface="Lucida Sans Typewriter" panose="020B0509030504030204" pitchFamily="49" charset="0"/>
                  </a:rPr>
                  <a:t>        </a:t>
                </a:r>
                <a:r>
                  <a:rPr lang="en-US" sz="1200" dirty="0" err="1">
                    <a:latin typeface="Lucida Sans Typewriter" panose="020B0509030504030204" pitchFamily="49" charset="0"/>
                  </a:rPr>
                  <a:t>vecC</a:t>
                </a:r>
                <a:r>
                  <a:rPr lang="en-US" sz="1200" dirty="0">
                    <a:latin typeface="Lucida Sans Typewriter" panose="020B0509030504030204" pitchFamily="49" charset="0"/>
                  </a:rPr>
                  <a:t>[</a:t>
                </a:r>
                <a:r>
                  <a:rPr lang="en-US" sz="1200" dirty="0" err="1">
                    <a:latin typeface="Lucida Sans Typewriter" panose="020B0509030504030204" pitchFamily="49" charset="0"/>
                  </a:rPr>
                  <a:t>i</a:t>
                </a:r>
                <a:r>
                  <a:rPr lang="en-US" sz="1200" dirty="0">
                    <a:latin typeface="Lucida Sans Typewriter" panose="020B0509030504030204" pitchFamily="49" charset="0"/>
                  </a:rPr>
                  <a:t>] = sum;</a:t>
                </a:r>
              </a:p>
              <a:p>
                <a:pPr marL="0" indent="0">
                  <a:buNone/>
                </a:pPr>
                <a:r>
                  <a:rPr lang="en-US" sz="1200" dirty="0">
                    <a:latin typeface="Lucida Sans Typewriter" panose="020B0509030504030204" pitchFamily="49" charset="0"/>
                  </a:rPr>
                  <a:t>    }</a:t>
                </a:r>
              </a:p>
              <a:p>
                <a:pPr marL="0" indent="0">
                  <a:buNone/>
                </a:pPr>
                <a:r>
                  <a:rPr lang="en-US" sz="1200" dirty="0">
                    <a:latin typeface="Lucida Sans Typewriter" panose="020B0509030504030204" pitchFamily="49" charset="0"/>
                  </a:rPr>
                  <a:t>}</a:t>
                </a: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59CAE618-8B4F-41E3-A8D3-40F52E1F1A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</p:spTree>
    <p:extLst>
      <p:ext uri="{BB962C8B-B14F-4D97-AF65-F5344CB8AC3E}">
        <p14:creationId xmlns:p14="http://schemas.microsoft.com/office/powerpoint/2010/main" val="1101652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E22A-1E18-4BC9-A4C0-5861986E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Matrix-vector multiplication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CAE618-8B4F-41E3-A8D3-40F52E1F1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Our code is slightly refactored:</a:t>
            </a:r>
            <a:endParaRPr lang="pt-BR" sz="2400" dirty="0"/>
          </a:p>
          <a:p>
            <a:pPr marL="0" indent="0">
              <a:buNone/>
            </a:pPr>
            <a:endParaRPr lang="en-US" sz="1200" dirty="0">
              <a:latin typeface="Lucida Sans Typewriter" panose="020B05090305040302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Lucida Sans Typewriter" panose="020B0509030504030204" pitchFamily="49" charset="0"/>
              </a:rPr>
              <a:t>float </a:t>
            </a:r>
            <a:r>
              <a:rPr lang="en-US" sz="1200" dirty="0" err="1">
                <a:latin typeface="Lucida Sans Typewriter" panose="020B0509030504030204" pitchFamily="49" charset="0"/>
              </a:rPr>
              <a:t>rvp_dense_seq</a:t>
            </a:r>
            <a:r>
              <a:rPr lang="en-US" sz="1200" dirty="0">
                <a:latin typeface="Lucida Sans Typewriter" panose="020B0509030504030204" pitchFamily="49" charset="0"/>
              </a:rPr>
              <a:t>(</a:t>
            </a:r>
            <a:r>
              <a:rPr lang="en-US" sz="1200" dirty="0" err="1">
                <a:latin typeface="Lucida Sans Typewriter" panose="020B0509030504030204" pitchFamily="49" charset="0"/>
              </a:rPr>
              <a:t>dense_t</a:t>
            </a:r>
            <a:r>
              <a:rPr lang="en-US" sz="1200" dirty="0">
                <a:latin typeface="Lucida Sans Typewriter" panose="020B0509030504030204" pitchFamily="49" charset="0"/>
              </a:rPr>
              <a:t> *m, </a:t>
            </a:r>
            <a:r>
              <a:rPr lang="en-US" sz="1200" dirty="0" err="1">
                <a:latin typeface="Lucida Sans Typewriter" panose="020B0509030504030204" pitchFamily="49" charset="0"/>
              </a:rPr>
              <a:t>vec_t</a:t>
            </a:r>
            <a:r>
              <a:rPr lang="en-US" sz="1200" dirty="0">
                <a:latin typeface="Lucida Sans Typewriter" panose="020B0509030504030204" pitchFamily="49" charset="0"/>
              </a:rPr>
              <a:t> *x, </a:t>
            </a:r>
            <a:r>
              <a:rPr lang="en-US" sz="1200" dirty="0" err="1">
                <a:latin typeface="Lucida Sans Typewriter" panose="020B0509030504030204" pitchFamily="49" charset="0"/>
              </a:rPr>
              <a:t>index_t</a:t>
            </a:r>
            <a:r>
              <a:rPr lang="en-US" sz="1200" dirty="0">
                <a:latin typeface="Lucida Sans Typewriter" panose="020B0509030504030204" pitchFamily="49" charset="0"/>
              </a:rPr>
              <a:t> r) {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</a:t>
            </a:r>
            <a:r>
              <a:rPr lang="en-US" sz="1200" dirty="0" err="1">
                <a:latin typeface="Lucida Sans Typewriter" panose="020B0509030504030204" pitchFamily="49" charset="0"/>
              </a:rPr>
              <a:t>index_t</a:t>
            </a:r>
            <a:r>
              <a:rPr lang="en-US" sz="1200" dirty="0">
                <a:latin typeface="Lucida Sans Typewriter" panose="020B0509030504030204" pitchFamily="49" charset="0"/>
              </a:rPr>
              <a:t> </a:t>
            </a:r>
            <a:r>
              <a:rPr lang="en-US" sz="1200" dirty="0" err="1">
                <a:latin typeface="Lucida Sans Typewriter" panose="020B0509030504030204" pitchFamily="49" charset="0"/>
              </a:rPr>
              <a:t>nrow</a:t>
            </a:r>
            <a:r>
              <a:rPr lang="en-US" sz="1200" dirty="0">
                <a:latin typeface="Lucida Sans Typewriter" panose="020B0509030504030204" pitchFamily="49" charset="0"/>
              </a:rPr>
              <a:t> = m-&gt;</a:t>
            </a:r>
            <a:r>
              <a:rPr lang="en-US" sz="1200" dirty="0" err="1">
                <a:latin typeface="Lucida Sans Typewriter" panose="020B0509030504030204" pitchFamily="49" charset="0"/>
              </a:rPr>
              <a:t>nrow</a:t>
            </a:r>
            <a:r>
              <a:rPr lang="en-US" sz="1200" dirty="0">
                <a:latin typeface="Lucida Sans Typewriter" panose="020B0509030504030204" pitchFamily="49" charset="0"/>
              </a:rPr>
              <a:t>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</a:t>
            </a:r>
            <a:r>
              <a:rPr lang="en-US" sz="1200" dirty="0" err="1">
                <a:latin typeface="Lucida Sans Typewriter" panose="020B0509030504030204" pitchFamily="49" charset="0"/>
              </a:rPr>
              <a:t>index_t</a:t>
            </a:r>
            <a:r>
              <a:rPr lang="en-US" sz="1200" dirty="0">
                <a:latin typeface="Lucida Sans Typewriter" panose="020B0509030504030204" pitchFamily="49" charset="0"/>
              </a:rPr>
              <a:t> </a:t>
            </a:r>
            <a:r>
              <a:rPr lang="en-US" sz="1200" dirty="0" err="1">
                <a:latin typeface="Lucida Sans Typewriter" panose="020B0509030504030204" pitchFamily="49" charset="0"/>
              </a:rPr>
              <a:t>idx</a:t>
            </a:r>
            <a:r>
              <a:rPr lang="en-US" sz="1200" dirty="0">
                <a:latin typeface="Lucida Sans Typewriter" panose="020B0509030504030204" pitchFamily="49" charset="0"/>
              </a:rPr>
              <a:t> = r*</a:t>
            </a:r>
            <a:r>
              <a:rPr lang="en-US" sz="1200" dirty="0" err="1">
                <a:latin typeface="Lucida Sans Typewriter" panose="020B0509030504030204" pitchFamily="49" charset="0"/>
              </a:rPr>
              <a:t>nrow</a:t>
            </a:r>
            <a:r>
              <a:rPr lang="en-US" sz="1200" dirty="0">
                <a:latin typeface="Lucida Sans Typewriter" panose="020B0509030504030204" pitchFamily="49" charset="0"/>
              </a:rPr>
              <a:t>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float </a:t>
            </a:r>
            <a:r>
              <a:rPr lang="en-US" sz="1200" dirty="0" err="1">
                <a:latin typeface="Lucida Sans Typewriter" panose="020B0509030504030204" pitchFamily="49" charset="0"/>
              </a:rPr>
              <a:t>val</a:t>
            </a:r>
            <a:r>
              <a:rPr lang="en-US" sz="1200" dirty="0">
                <a:latin typeface="Lucida Sans Typewriter" panose="020B0509030504030204" pitchFamily="49" charset="0"/>
              </a:rPr>
              <a:t> = 0.0;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for (</a:t>
            </a:r>
            <a:r>
              <a:rPr lang="en-US" sz="1200" dirty="0" err="1">
                <a:latin typeface="Lucida Sans Typewriter" panose="020B0509030504030204" pitchFamily="49" charset="0"/>
              </a:rPr>
              <a:t>index_t</a:t>
            </a:r>
            <a:r>
              <a:rPr lang="en-US" sz="1200" dirty="0">
                <a:latin typeface="Lucida Sans Typewriter" panose="020B0509030504030204" pitchFamily="49" charset="0"/>
              </a:rPr>
              <a:t> c = 0; c &lt; </a:t>
            </a:r>
            <a:r>
              <a:rPr lang="en-US" sz="1200" dirty="0" err="1">
                <a:latin typeface="Lucida Sans Typewriter" panose="020B0509030504030204" pitchFamily="49" charset="0"/>
              </a:rPr>
              <a:t>nrow</a:t>
            </a:r>
            <a:r>
              <a:rPr lang="en-US" sz="1200" dirty="0">
                <a:latin typeface="Lucida Sans Typewriter" panose="020B0509030504030204" pitchFamily="49" charset="0"/>
              </a:rPr>
              <a:t>; </a:t>
            </a:r>
            <a:r>
              <a:rPr lang="en-US" sz="1200" dirty="0" err="1">
                <a:latin typeface="Lucida Sans Typewriter" panose="020B0509030504030204" pitchFamily="49" charset="0"/>
              </a:rPr>
              <a:t>c++</a:t>
            </a:r>
            <a:r>
              <a:rPr lang="en-US" sz="1200" dirty="0">
                <a:latin typeface="Lucida Sans Typewriter" panose="020B0509030504030204" pitchFamily="49" charset="0"/>
              </a:rPr>
              <a:t>)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    </a:t>
            </a:r>
            <a:r>
              <a:rPr lang="en-US" sz="1200" dirty="0" err="1">
                <a:latin typeface="Lucida Sans Typewriter" panose="020B0509030504030204" pitchFamily="49" charset="0"/>
              </a:rPr>
              <a:t>val</a:t>
            </a:r>
            <a:r>
              <a:rPr lang="en-US" sz="1200" dirty="0">
                <a:latin typeface="Lucida Sans Typewriter" panose="020B0509030504030204" pitchFamily="49" charset="0"/>
              </a:rPr>
              <a:t> += x-&gt;value[c] * m-&gt;value[</a:t>
            </a:r>
            <a:r>
              <a:rPr lang="en-US" sz="1200" dirty="0" err="1">
                <a:latin typeface="Lucida Sans Typewriter" panose="020B0509030504030204" pitchFamily="49" charset="0"/>
              </a:rPr>
              <a:t>idx</a:t>
            </a:r>
            <a:r>
              <a:rPr lang="en-US" sz="1200" dirty="0">
                <a:latin typeface="Lucida Sans Typewriter" panose="020B0509030504030204" pitchFamily="49" charset="0"/>
              </a:rPr>
              <a:t>++];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return </a:t>
            </a:r>
            <a:r>
              <a:rPr lang="en-US" sz="1200" dirty="0" err="1">
                <a:latin typeface="Lucida Sans Typewriter" panose="020B0509030504030204" pitchFamily="49" charset="0"/>
              </a:rPr>
              <a:t>val</a:t>
            </a:r>
            <a:r>
              <a:rPr lang="en-US" sz="1200" dirty="0">
                <a:latin typeface="Lucida Sans Typewriter" panose="020B0509030504030204" pitchFamily="49" charset="0"/>
              </a:rPr>
              <a:t>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}</a:t>
            </a:r>
            <a:br>
              <a:rPr lang="en-US" sz="1200" dirty="0">
                <a:latin typeface="Lucida Sans Typewriter" panose="020B0509030504030204" pitchFamily="49" charset="0"/>
              </a:rPr>
            </a:b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void </a:t>
            </a:r>
            <a:r>
              <a:rPr lang="en-US" sz="1200" dirty="0" err="1">
                <a:latin typeface="Lucida Sans Typewriter" panose="020B0509030504030204" pitchFamily="49" charset="0"/>
              </a:rPr>
              <a:t>mvp_dense_seq</a:t>
            </a:r>
            <a:r>
              <a:rPr lang="en-US" sz="1200" dirty="0">
                <a:latin typeface="Lucida Sans Typewriter" panose="020B0509030504030204" pitchFamily="49" charset="0"/>
              </a:rPr>
              <a:t>(</a:t>
            </a:r>
            <a:r>
              <a:rPr lang="en-US" sz="1200" dirty="0" err="1">
                <a:latin typeface="Lucida Sans Typewriter" panose="020B0509030504030204" pitchFamily="49" charset="0"/>
              </a:rPr>
              <a:t>dense_t</a:t>
            </a:r>
            <a:r>
              <a:rPr lang="en-US" sz="1200" dirty="0">
                <a:latin typeface="Lucida Sans Typewriter" panose="020B0509030504030204" pitchFamily="49" charset="0"/>
              </a:rPr>
              <a:t> *m, </a:t>
            </a:r>
            <a:r>
              <a:rPr lang="en-US" sz="1200" dirty="0" err="1">
                <a:latin typeface="Lucida Sans Typewriter" panose="020B0509030504030204" pitchFamily="49" charset="0"/>
              </a:rPr>
              <a:t>vec_t</a:t>
            </a:r>
            <a:r>
              <a:rPr lang="en-US" sz="1200" dirty="0">
                <a:latin typeface="Lucida Sans Typewriter" panose="020B0509030504030204" pitchFamily="49" charset="0"/>
              </a:rPr>
              <a:t> *x, </a:t>
            </a:r>
            <a:r>
              <a:rPr lang="en-US" sz="1200" dirty="0" err="1">
                <a:latin typeface="Lucida Sans Typewriter" panose="020B0509030504030204" pitchFamily="49" charset="0"/>
              </a:rPr>
              <a:t>vec_t</a:t>
            </a:r>
            <a:r>
              <a:rPr lang="en-US" sz="1200" dirty="0">
                <a:latin typeface="Lucida Sans Typewriter" panose="020B0509030504030204" pitchFamily="49" charset="0"/>
              </a:rPr>
              <a:t> *y, </a:t>
            </a:r>
            <a:r>
              <a:rPr lang="en-US" sz="1200" dirty="0" err="1">
                <a:latin typeface="Lucida Sans Typewriter" panose="020B0509030504030204" pitchFamily="49" charset="0"/>
              </a:rPr>
              <a:t>rvp_dense_t</a:t>
            </a:r>
            <a:r>
              <a:rPr lang="en-US" sz="1200" dirty="0">
                <a:latin typeface="Lucida Sans Typewriter" panose="020B0509030504030204" pitchFamily="49" charset="0"/>
              </a:rPr>
              <a:t> </a:t>
            </a:r>
            <a:r>
              <a:rPr lang="en-US" sz="1200" dirty="0" err="1">
                <a:latin typeface="Lucida Sans Typewriter" panose="020B0509030504030204" pitchFamily="49" charset="0"/>
              </a:rPr>
              <a:t>rp_fun</a:t>
            </a:r>
            <a:r>
              <a:rPr lang="en-US" sz="1200" dirty="0">
                <a:latin typeface="Lucida Sans Typewriter" panose="020B0509030504030204" pitchFamily="49" charset="0"/>
              </a:rPr>
              <a:t>) {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</a:t>
            </a:r>
            <a:r>
              <a:rPr lang="en-US" sz="1200" dirty="0" err="1">
                <a:latin typeface="Lucida Sans Typewriter" panose="020B0509030504030204" pitchFamily="49" charset="0"/>
              </a:rPr>
              <a:t>index_t</a:t>
            </a:r>
            <a:r>
              <a:rPr lang="en-US" sz="1200" dirty="0">
                <a:latin typeface="Lucida Sans Typewriter" panose="020B0509030504030204" pitchFamily="49" charset="0"/>
              </a:rPr>
              <a:t> </a:t>
            </a:r>
            <a:r>
              <a:rPr lang="en-US" sz="1200" dirty="0" err="1">
                <a:latin typeface="Lucida Sans Typewriter" panose="020B0509030504030204" pitchFamily="49" charset="0"/>
              </a:rPr>
              <a:t>nrow</a:t>
            </a:r>
            <a:r>
              <a:rPr lang="en-US" sz="1200" dirty="0">
                <a:latin typeface="Lucida Sans Typewriter" panose="020B0509030504030204" pitchFamily="49" charset="0"/>
              </a:rPr>
              <a:t> = m-&gt;</a:t>
            </a:r>
            <a:r>
              <a:rPr lang="en-US" sz="1200" dirty="0" err="1">
                <a:latin typeface="Lucida Sans Typewriter" panose="020B0509030504030204" pitchFamily="49" charset="0"/>
              </a:rPr>
              <a:t>nrow</a:t>
            </a:r>
            <a:r>
              <a:rPr lang="en-US" sz="1200" dirty="0">
                <a:latin typeface="Lucida Sans Typewriter" panose="020B0509030504030204" pitchFamily="49" charset="0"/>
              </a:rPr>
              <a:t>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for (</a:t>
            </a:r>
            <a:r>
              <a:rPr lang="en-US" sz="1200" dirty="0" err="1">
                <a:latin typeface="Lucida Sans Typewriter" panose="020B0509030504030204" pitchFamily="49" charset="0"/>
              </a:rPr>
              <a:t>index_t</a:t>
            </a:r>
            <a:r>
              <a:rPr lang="en-US" sz="1200" dirty="0">
                <a:latin typeface="Lucida Sans Typewriter" panose="020B0509030504030204" pitchFamily="49" charset="0"/>
              </a:rPr>
              <a:t> r = 0; r &lt; </a:t>
            </a:r>
            <a:r>
              <a:rPr lang="en-US" sz="1200" dirty="0" err="1">
                <a:latin typeface="Lucida Sans Typewriter" panose="020B0509030504030204" pitchFamily="49" charset="0"/>
              </a:rPr>
              <a:t>nrow</a:t>
            </a:r>
            <a:r>
              <a:rPr lang="en-US" sz="1200" dirty="0">
                <a:latin typeface="Lucida Sans Typewriter" panose="020B0509030504030204" pitchFamily="49" charset="0"/>
              </a:rPr>
              <a:t>; r++) {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    y-&gt;value[r] = </a:t>
            </a:r>
            <a:r>
              <a:rPr lang="en-US" sz="1200" dirty="0" err="1">
                <a:latin typeface="Lucida Sans Typewriter" panose="020B0509030504030204" pitchFamily="49" charset="0"/>
              </a:rPr>
              <a:t>rp_fun</a:t>
            </a:r>
            <a:r>
              <a:rPr lang="en-US" sz="1200" dirty="0">
                <a:latin typeface="Lucida Sans Typewriter" panose="020B0509030504030204" pitchFamily="49" charset="0"/>
              </a:rPr>
              <a:t>(m, x, r);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    }</a:t>
            </a:r>
            <a:br>
              <a:rPr lang="en-US" sz="1200" dirty="0">
                <a:latin typeface="Lucida Sans Typewriter" panose="020B0509030504030204" pitchFamily="49" charset="0"/>
              </a:rPr>
            </a:br>
            <a:r>
              <a:rPr lang="en-US" sz="1200" dirty="0">
                <a:latin typeface="Lucida Sans Typewriter" panose="020B0509030504030204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A812C6-7742-44A4-B2E1-F7789D24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C9AA9E0B-6918-4297-BEFC-C2F208FCE07C}"/>
                  </a:ext>
                </a:extLst>
              </p:cNvPr>
              <p:cNvSpPr/>
              <p:nvPr/>
            </p:nvSpPr>
            <p:spPr>
              <a:xfrm>
                <a:off x="5997390" y="2967939"/>
                <a:ext cx="1748117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>
                    <a:solidFill>
                      <a:srgbClr val="00B050"/>
                    </a:solidFill>
                    <a:latin typeface="+mj-lt"/>
                  </a:rPr>
                  <a:t>Row dot product (the inner loop over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solidFill>
                      <a:srgbClr val="00B050"/>
                    </a:solidFill>
                    <a:latin typeface="+mj-lt"/>
                  </a:rPr>
                  <a:t> in original code)</a:t>
                </a: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C9AA9E0B-6918-4297-BEFC-C2F208FCE0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390" y="2967939"/>
                <a:ext cx="1748117" cy="738664"/>
              </a:xfrm>
              <a:prstGeom prst="rect">
                <a:avLst/>
              </a:prstGeom>
              <a:blipFill>
                <a:blip r:embed="rId2"/>
                <a:stretch>
                  <a:fillRect l="-1045" t="-826" b="-8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1D7BE13-3960-49C0-AB93-9A9C332B1B24}"/>
                  </a:ext>
                </a:extLst>
              </p:cNvPr>
              <p:cNvSpPr/>
              <p:nvPr/>
            </p:nvSpPr>
            <p:spPr>
              <a:xfrm>
                <a:off x="5997389" y="4564980"/>
                <a:ext cx="195729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>
                    <a:solidFill>
                      <a:srgbClr val="00B050"/>
                    </a:solidFill>
                    <a:latin typeface="+mj-lt"/>
                  </a:rPr>
                  <a:t>The inner loop over rows (over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400" dirty="0">
                    <a:solidFill>
                      <a:srgbClr val="00B050"/>
                    </a:solidFill>
                    <a:latin typeface="+mj-lt"/>
                  </a:rPr>
                  <a:t> in original code)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1D7BE13-3960-49C0-AB93-9A9C332B1B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389" y="4564980"/>
                <a:ext cx="1957293" cy="523220"/>
              </a:xfrm>
              <a:prstGeom prst="rect">
                <a:avLst/>
              </a:prstGeom>
              <a:blipFill>
                <a:blip r:embed="rId3"/>
                <a:stretch>
                  <a:fillRect l="-935" t="-1163" r="-935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1220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C73732A-2C1A-427E-9C1F-0725368748C2}"/>
              </a:ext>
            </a:extLst>
          </p:cNvPr>
          <p:cNvSpPr/>
          <p:nvPr/>
        </p:nvSpPr>
        <p:spPr>
          <a:xfrm>
            <a:off x="3336305" y="2957399"/>
            <a:ext cx="1093806" cy="471601"/>
          </a:xfrm>
          <a:prstGeom prst="roundRect">
            <a:avLst/>
          </a:prstGeom>
          <a:solidFill>
            <a:srgbClr val="F7F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E12202-68E1-450E-A6D3-F0901A5C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dense mat-</a:t>
            </a:r>
            <a:r>
              <a:rPr lang="en-US" dirty="0" err="1"/>
              <a:t>vec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372EF-84CB-4E45-B679-9F86D076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BE4DC3-0608-402D-836D-547BAE8D9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>
                <a:latin typeface="Lucida Console" panose="020B0609040504020204" pitchFamily="49" charset="0"/>
              </a:rPr>
              <a:t>$ ./mrun -l 3 -d 10 -t r –D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Dense	3	10	r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MVP	RVP	GF</a:t>
            </a:r>
            <a:br>
              <a:rPr lang="pt-BR" dirty="0">
                <a:latin typeface="Lucida Console" panose="020B0609040504020204" pitchFamily="49" charset="0"/>
              </a:rPr>
            </a:br>
            <a:r>
              <a:rPr lang="pt-BR" dirty="0">
                <a:latin typeface="Lucida Console" panose="020B0609040504020204" pitchFamily="49" charset="0"/>
              </a:rPr>
              <a:t>	seq	seq	0.12</a:t>
            </a:r>
          </a:p>
          <a:p>
            <a:pPr marL="0" indent="0">
              <a:buNone/>
            </a:pPr>
            <a:endParaRPr lang="pt-BR" dirty="0">
              <a:latin typeface="Lucida Console" panose="020B0609040504020204" pitchFamily="49" charset="0"/>
            </a:endParaRPr>
          </a:p>
          <a:p>
            <a:r>
              <a:rPr lang="en-US" dirty="0"/>
              <a:t>0.12 </a:t>
            </a:r>
            <a:r>
              <a:rPr lang="en-US" dirty="0" err="1"/>
              <a:t>GFLops</a:t>
            </a:r>
            <a:r>
              <a:rPr lang="en-US" dirty="0"/>
              <a:t> … machine capable of 6.4 </a:t>
            </a:r>
            <a:r>
              <a:rPr lang="en-US" dirty="0" err="1"/>
              <a:t>Gflops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 This is bad performance</a:t>
            </a:r>
          </a:p>
          <a:p>
            <a:r>
              <a:rPr lang="en-US" dirty="0">
                <a:sym typeface="Wingdings" panose="05000000000000000000" pitchFamily="2" charset="2"/>
              </a:rPr>
              <a:t>Why? </a:t>
            </a:r>
            <a:r>
              <a:rPr lang="en-US" dirty="0"/>
              <a:t>We are only counting non-zero entries of matrix</a:t>
            </a:r>
          </a:p>
          <a:p>
            <a:endParaRPr lang="en-US" dirty="0"/>
          </a:p>
          <a:p>
            <a:pPr marL="0" indent="0">
              <a:buNone/>
            </a:pPr>
            <a:endParaRPr lang="pt-BR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552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1E362-29E7-4406-813F-767BB330F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A is mostly zeroes? (This is common)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Idea: We should only compute on non-zeros in A</a:t>
            </a:r>
          </a:p>
          <a:p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Need new </a:t>
            </a:r>
            <a:r>
              <a:rPr lang="en-US" u="sng" dirty="0"/>
              <a:t>sparse</a:t>
            </a:r>
            <a:r>
              <a:rPr lang="en-US" dirty="0"/>
              <a:t> matrix representation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BCCD6E-7CFD-420E-8CB0-6FE408616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Sparse</a:t>
            </a:r>
            <a:r>
              <a:rPr lang="en-US" dirty="0"/>
              <a:t> matrix-vector multiplication</a:t>
            </a:r>
            <a:endParaRPr lang="en-US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B27513-0C3F-45FA-B25B-A41AC867A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2019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F245AB-F368-4072-B333-F98F0CD1B4D5}"/>
              </a:ext>
            </a:extLst>
          </p:cNvPr>
          <p:cNvSpPr/>
          <p:nvPr/>
        </p:nvSpPr>
        <p:spPr>
          <a:xfrm>
            <a:off x="2627140" y="2832906"/>
            <a:ext cx="147655" cy="180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DE35BF-AF41-485A-A0A0-49E4AC83D750}"/>
              </a:ext>
            </a:extLst>
          </p:cNvPr>
          <p:cNvSpPr/>
          <p:nvPr/>
        </p:nvSpPr>
        <p:spPr>
          <a:xfrm>
            <a:off x="3710657" y="2832906"/>
            <a:ext cx="1724628" cy="18017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555BF1-DAC3-4964-8E4E-015A36E4D7B0}"/>
              </a:ext>
            </a:extLst>
          </p:cNvPr>
          <p:cNvSpPr/>
          <p:nvPr/>
        </p:nvSpPr>
        <p:spPr>
          <a:xfrm>
            <a:off x="6371146" y="2832906"/>
            <a:ext cx="124247" cy="180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8" name="Equals 7">
            <a:extLst>
              <a:ext uri="{FF2B5EF4-FFF2-40B4-BE49-F238E27FC236}">
                <a16:creationId xmlns:a16="http://schemas.microsoft.com/office/drawing/2014/main" id="{1FF13152-DE7B-4825-8D3C-1D24BB977D2C}"/>
              </a:ext>
            </a:extLst>
          </p:cNvPr>
          <p:cNvSpPr/>
          <p:nvPr/>
        </p:nvSpPr>
        <p:spPr>
          <a:xfrm>
            <a:off x="2965414" y="3454080"/>
            <a:ext cx="551726" cy="55944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9538B889-10D1-46D7-A6AB-97A5037E1C1A}"/>
              </a:ext>
            </a:extLst>
          </p:cNvPr>
          <p:cNvSpPr/>
          <p:nvPr/>
        </p:nvSpPr>
        <p:spPr>
          <a:xfrm>
            <a:off x="5548921" y="3392349"/>
            <a:ext cx="708589" cy="68290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C98438-35E9-4AE6-BDE1-844FAA0948BF}"/>
              </a:ext>
            </a:extLst>
          </p:cNvPr>
          <p:cNvSpPr/>
          <p:nvPr/>
        </p:nvSpPr>
        <p:spPr>
          <a:xfrm>
            <a:off x="2627141" y="3176232"/>
            <a:ext cx="147654" cy="7148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073B9D1-ED71-412F-9085-30B4F7CCBAEA}"/>
                  </a:ext>
                </a:extLst>
              </p:cNvPr>
              <p:cNvSpPr/>
              <p:nvPr/>
            </p:nvSpPr>
            <p:spPr>
              <a:xfrm>
                <a:off x="3710657" y="3148317"/>
                <a:ext cx="1724627" cy="5010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)→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073B9D1-ED71-412F-9085-30B4F7CCBA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657" y="3148317"/>
                <a:ext cx="1724627" cy="50107"/>
              </a:xfrm>
              <a:prstGeom prst="rect">
                <a:avLst/>
              </a:prstGeom>
              <a:blipFill>
                <a:blip r:embed="rId2"/>
                <a:stretch>
                  <a:fillRect t="-163636" b="-30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BAEC68C-AF6A-4DA0-9B5E-9A764F184BBF}"/>
                  </a:ext>
                </a:extLst>
              </p:cNvPr>
              <p:cNvSpPr/>
              <p:nvPr/>
            </p:nvSpPr>
            <p:spPr>
              <a:xfrm>
                <a:off x="2820658" y="2275355"/>
                <a:ext cx="1287597" cy="12873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/>
                      </m:nary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BAEC68C-AF6A-4DA0-9B5E-9A764F184B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0658" y="2275355"/>
                <a:ext cx="1287597" cy="12873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592B474-EB3B-4E29-AF20-1B33DBE94D2B}"/>
                  </a:ext>
                </a:extLst>
              </p:cNvPr>
              <p:cNvSpPr txBox="1"/>
              <p:nvPr/>
            </p:nvSpPr>
            <p:spPr>
              <a:xfrm>
                <a:off x="2451326" y="2871318"/>
                <a:ext cx="5114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592B474-EB3B-4E29-AF20-1B33DBE94D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326" y="2871318"/>
                <a:ext cx="511422" cy="276999"/>
              </a:xfrm>
              <a:prstGeom prst="rect">
                <a:avLst/>
              </a:prstGeom>
              <a:blipFill>
                <a:blip r:embed="rId4"/>
                <a:stretch>
                  <a:fillRect l="-14286" t="-2222" r="-15476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747C54A-1147-4357-80BC-2270E5CD35DC}"/>
                  </a:ext>
                </a:extLst>
              </p:cNvPr>
              <p:cNvSpPr/>
              <p:nvPr/>
            </p:nvSpPr>
            <p:spPr>
              <a:xfrm rot="5400000">
                <a:off x="6176812" y="3640410"/>
                <a:ext cx="10064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747C54A-1147-4357-80BC-2270E5CD35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176812" y="3640410"/>
                <a:ext cx="1006493" cy="369332"/>
              </a:xfrm>
              <a:prstGeom prst="rect">
                <a:avLst/>
              </a:prstGeom>
              <a:blipFill>
                <a:blip r:embed="rId5"/>
                <a:stretch>
                  <a:fillRect l="-13333" t="-1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569E90D4-A1BA-4AD7-B298-7316294F80A9}"/>
              </a:ext>
            </a:extLst>
          </p:cNvPr>
          <p:cNvSpPr/>
          <p:nvPr/>
        </p:nvSpPr>
        <p:spPr>
          <a:xfrm>
            <a:off x="3852747" y="2935200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612D288-61C9-4008-B4DB-C1512DDF17C0}"/>
              </a:ext>
            </a:extLst>
          </p:cNvPr>
          <p:cNvSpPr/>
          <p:nvPr/>
        </p:nvSpPr>
        <p:spPr>
          <a:xfrm>
            <a:off x="3993146" y="3123629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A71E02E-30DD-4A5E-82CB-A6EA4BA48BCF}"/>
              </a:ext>
            </a:extLst>
          </p:cNvPr>
          <p:cNvSpPr/>
          <p:nvPr/>
        </p:nvSpPr>
        <p:spPr>
          <a:xfrm>
            <a:off x="5027151" y="3132244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2503C9-210D-408C-BF2B-680995F46352}"/>
              </a:ext>
            </a:extLst>
          </p:cNvPr>
          <p:cNvSpPr/>
          <p:nvPr/>
        </p:nvSpPr>
        <p:spPr>
          <a:xfrm>
            <a:off x="4986561" y="2833352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41A8944-EE2F-4153-9A48-437FB28A2C57}"/>
              </a:ext>
            </a:extLst>
          </p:cNvPr>
          <p:cNvSpPr/>
          <p:nvPr/>
        </p:nvSpPr>
        <p:spPr>
          <a:xfrm>
            <a:off x="4108255" y="4042129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72E611F-7AA6-454E-805B-FEE9BD87F00F}"/>
              </a:ext>
            </a:extLst>
          </p:cNvPr>
          <p:cNvSpPr/>
          <p:nvPr/>
        </p:nvSpPr>
        <p:spPr>
          <a:xfrm>
            <a:off x="4844767" y="3775335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B1662D4-5351-4E2A-B9CB-33AB373EBF09}"/>
              </a:ext>
            </a:extLst>
          </p:cNvPr>
          <p:cNvSpPr/>
          <p:nvPr/>
        </p:nvSpPr>
        <p:spPr>
          <a:xfrm>
            <a:off x="4986561" y="4354618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DFE0F1D-BFA9-4B46-9D90-4570134B22F2}"/>
              </a:ext>
            </a:extLst>
          </p:cNvPr>
          <p:cNvSpPr/>
          <p:nvPr/>
        </p:nvSpPr>
        <p:spPr>
          <a:xfrm>
            <a:off x="5179589" y="3864397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F91CF97-108F-4E33-B34F-F8FBE3BD5E7F}"/>
              </a:ext>
            </a:extLst>
          </p:cNvPr>
          <p:cNvSpPr/>
          <p:nvPr/>
        </p:nvSpPr>
        <p:spPr>
          <a:xfrm>
            <a:off x="5320176" y="3377812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B101F9A-A9DD-4567-B67E-4D13FA81DD1C}"/>
              </a:ext>
            </a:extLst>
          </p:cNvPr>
          <p:cNvSpPr/>
          <p:nvPr/>
        </p:nvSpPr>
        <p:spPr>
          <a:xfrm>
            <a:off x="3707759" y="3568703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3E53965-6AC3-40D0-8622-7B27D8C0B0CF}"/>
              </a:ext>
            </a:extLst>
          </p:cNvPr>
          <p:cNvSpPr/>
          <p:nvPr/>
        </p:nvSpPr>
        <p:spPr>
          <a:xfrm>
            <a:off x="3707758" y="4454100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A96E235-50A5-45C9-862D-02E0CC06D412}"/>
              </a:ext>
            </a:extLst>
          </p:cNvPr>
          <p:cNvSpPr/>
          <p:nvPr/>
        </p:nvSpPr>
        <p:spPr>
          <a:xfrm>
            <a:off x="4289604" y="4535217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556441F-8DDF-4F0E-80DF-08C1BF6564DD}"/>
              </a:ext>
            </a:extLst>
          </p:cNvPr>
          <p:cNvSpPr/>
          <p:nvPr/>
        </p:nvSpPr>
        <p:spPr>
          <a:xfrm>
            <a:off x="4633740" y="4141611"/>
            <a:ext cx="115109" cy="99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9929</TotalTime>
  <Words>2484</Words>
  <Application>Microsoft Office PowerPoint</Application>
  <PresentationFormat>On-screen Show (4:3)</PresentationFormat>
  <Paragraphs>649</Paragraphs>
  <Slides>59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8" baseType="lpstr">
      <vt:lpstr>Arial</vt:lpstr>
      <vt:lpstr>Calibri</vt:lpstr>
      <vt:lpstr>Cambria Math</vt:lpstr>
      <vt:lpstr>Lucida Console</vt:lpstr>
      <vt:lpstr>Lucida Sans Typewriter</vt:lpstr>
      <vt:lpstr>Tw Cen MT</vt:lpstr>
      <vt:lpstr>Wingdings</vt:lpstr>
      <vt:lpstr>Wingdings 2</vt:lpstr>
      <vt:lpstr>Office Theme</vt:lpstr>
      <vt:lpstr>Recitation 4: OpenMP Programming</vt:lpstr>
      <vt:lpstr>Goals for today</vt:lpstr>
      <vt:lpstr>Matrix-matrix multiplication</vt:lpstr>
      <vt:lpstr>Matrix-matrix multiplication (matmul)</vt:lpstr>
      <vt:lpstr>Today: Matrix-vector multiplication</vt:lpstr>
      <vt:lpstr>Matrix-vector multiplication</vt:lpstr>
      <vt:lpstr>Matrix-vector multiplication</vt:lpstr>
      <vt:lpstr>Benchmarking dense mat-vec</vt:lpstr>
      <vt:lpstr>Sparse matrix-vector multiplication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Compressed sparse-row (CSR) matrix format</vt:lpstr>
      <vt:lpstr>Sparse matrix-vector multiplication (spmv)</vt:lpstr>
      <vt:lpstr>Benchmarking dense mat-vec</vt:lpstr>
      <vt:lpstr>Benchmarking spmv</vt:lpstr>
      <vt:lpstr>Let’s optimize this code!</vt:lpstr>
      <vt:lpstr>What’s the ILP of spmv?</vt:lpstr>
      <vt:lpstr>Improving spmv ILP</vt:lpstr>
      <vt:lpstr>Benchmarking spmv</vt:lpstr>
      <vt:lpstr>Benchmarking unrolled spmv</vt:lpstr>
      <vt:lpstr>Let’s optimize this code!</vt:lpstr>
      <vt:lpstr>Thread parallelism with OpenMP</vt:lpstr>
      <vt:lpstr>Parallelizing spmv with OpenMP</vt:lpstr>
      <vt:lpstr>Parallelizing spmv with OpenMP</vt:lpstr>
      <vt:lpstr>Benchmarking threaded spmv</vt:lpstr>
      <vt:lpstr>Analyzing poor threading performance</vt:lpstr>
      <vt:lpstr>Benchmarking threaded spmv</vt:lpstr>
      <vt:lpstr>Benchmarking threaded spmv</vt:lpstr>
      <vt:lpstr>Parallelizing spmv with OpenMP</vt:lpstr>
      <vt:lpstr>Parallelizing spmv with OpenMP</vt:lpstr>
      <vt:lpstr>Benchmarking threaded spmv</vt:lpstr>
      <vt:lpstr>Benchmarking threaded spmv</vt:lpstr>
      <vt:lpstr>Let’s optimize this code!</vt:lpstr>
      <vt:lpstr>Reductions in OpenMP</vt:lpstr>
      <vt:lpstr>Benchmarking spmv w/ OpenMP parallel reductions</vt:lpstr>
      <vt:lpstr>Example: Summing an array</vt:lpstr>
      <vt:lpstr>Parallelizing array sum w/ OpenMP (Attempt #1)</vt:lpstr>
      <vt:lpstr>Parallelizing array sum w/ OpenMP (Attempt #2)</vt:lpstr>
      <vt:lpstr>Parallelizing array sum w/ OpenMP (Attempt #3)</vt:lpstr>
      <vt:lpstr>Parallelizing array sum w/ OpenMP (Attempt #4)</vt:lpstr>
      <vt:lpstr>Benchmarking array sum</vt:lpstr>
      <vt:lpstr>More complex example: Radix sort</vt:lpstr>
      <vt:lpstr>More complex example: Radix sort</vt:lpstr>
      <vt:lpstr>Translating CUDA  OpenMP</vt:lpstr>
      <vt:lpstr>Radix sort in OpenMP (credit: Haichuan Wang, UIUC)</vt:lpstr>
      <vt:lpstr>Radix sort in OpenMP (credit: Haichuan Wang, UIUC)</vt:lpstr>
      <vt:lpstr>Benchmarking radix sort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 Architecture: Instruction-Level Parallelism</dc:title>
  <dc:creator>Nathan Beckmann</dc:creator>
  <cp:lastModifiedBy>beckmann</cp:lastModifiedBy>
  <cp:revision>248</cp:revision>
  <dcterms:created xsi:type="dcterms:W3CDTF">2019-01-05T05:15:07Z</dcterms:created>
  <dcterms:modified xsi:type="dcterms:W3CDTF">2019-02-19T19:45:34Z</dcterms:modified>
</cp:coreProperties>
</file>