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2" r:id="rId2"/>
    <p:sldId id="604" r:id="rId3"/>
    <p:sldId id="615" r:id="rId4"/>
    <p:sldId id="643" r:id="rId5"/>
    <p:sldId id="616" r:id="rId6"/>
    <p:sldId id="617" r:id="rId7"/>
    <p:sldId id="619" r:id="rId8"/>
    <p:sldId id="623" r:id="rId9"/>
    <p:sldId id="622" r:id="rId10"/>
    <p:sldId id="624" r:id="rId11"/>
    <p:sldId id="645" r:id="rId12"/>
    <p:sldId id="646" r:id="rId13"/>
    <p:sldId id="625" r:id="rId14"/>
    <p:sldId id="620" r:id="rId15"/>
    <p:sldId id="621" r:id="rId16"/>
    <p:sldId id="642" r:id="rId17"/>
    <p:sldId id="628" r:id="rId18"/>
    <p:sldId id="627" r:id="rId19"/>
    <p:sldId id="644" r:id="rId20"/>
    <p:sldId id="629" r:id="rId21"/>
    <p:sldId id="631" r:id="rId22"/>
    <p:sldId id="632" r:id="rId23"/>
    <p:sldId id="633" r:id="rId24"/>
    <p:sldId id="630" r:id="rId25"/>
    <p:sldId id="634" r:id="rId26"/>
    <p:sldId id="635" r:id="rId27"/>
    <p:sldId id="636" r:id="rId28"/>
    <p:sldId id="647" r:id="rId29"/>
    <p:sldId id="648" r:id="rId30"/>
    <p:sldId id="639" r:id="rId31"/>
    <p:sldId id="640" r:id="rId32"/>
    <p:sldId id="641" r:id="rId33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990000"/>
    <a:srgbClr val="D5F1CF"/>
    <a:srgbClr val="F1C7C7"/>
    <a:srgbClr val="F6F5BD"/>
    <a:srgbClr val="EBAFAF"/>
    <a:srgbClr val="DB6F6F"/>
    <a:srgbClr val="E49494"/>
    <a:srgbClr val="D09E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81" autoAdjust="0"/>
    <p:restoredTop sz="94626" autoAdjust="0"/>
  </p:normalViewPr>
  <p:slideViewPr>
    <p:cSldViewPr>
      <p:cViewPr>
        <p:scale>
          <a:sx n="116" d="100"/>
          <a:sy n="116" d="100"/>
        </p:scale>
        <p:origin x="-1936" y="-272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gs" Target="tags/tag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ini%20HD:Users:bryant:Documents:Classes:CS%20418%20S'19:labs:asst3:figs:cost-func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ini%20HD:Users:bryant:Documents:Classes:CS%20418%20S'19:labs:asst3:figs:cost-func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ini%20HD:Users:bryant:Documents:Classes:CS%20418%20S'19:labs:asst3:figs:cost-func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Reward Function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Revised!$A$20</c:f>
              <c:strCache>
                <c:ptCount val="1"/>
                <c:pt idx="0">
                  <c:v>ILF 1.25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Revised!$B$19:$CX$19</c:f>
              <c:numCache>
                <c:formatCode>General</c:formatCode>
                <c:ptCount val="10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1.900000000000001</c:v>
                </c:pt>
                <c:pt idx="20">
                  <c:v>2.0</c:v>
                </c:pt>
                <c:pt idx="21">
                  <c:v>2.100000000000001</c:v>
                </c:pt>
                <c:pt idx="22">
                  <c:v>2.200000000000001</c:v>
                </c:pt>
                <c:pt idx="23">
                  <c:v>2.300000000000001</c:v>
                </c:pt>
                <c:pt idx="24">
                  <c:v>2.400000000000001</c:v>
                </c:pt>
                <c:pt idx="25">
                  <c:v>2.500000000000001</c:v>
                </c:pt>
                <c:pt idx="26">
                  <c:v>2.600000000000001</c:v>
                </c:pt>
                <c:pt idx="27">
                  <c:v>2.700000000000001</c:v>
                </c:pt>
                <c:pt idx="28">
                  <c:v>2.800000000000001</c:v>
                </c:pt>
                <c:pt idx="29">
                  <c:v>2.900000000000001</c:v>
                </c:pt>
                <c:pt idx="30">
                  <c:v>3.000000000000001</c:v>
                </c:pt>
                <c:pt idx="31">
                  <c:v>3.100000000000001</c:v>
                </c:pt>
                <c:pt idx="32">
                  <c:v>3.200000000000001</c:v>
                </c:pt>
                <c:pt idx="33">
                  <c:v>3.300000000000002</c:v>
                </c:pt>
                <c:pt idx="34">
                  <c:v>3.400000000000002</c:v>
                </c:pt>
                <c:pt idx="35">
                  <c:v>3.500000000000002</c:v>
                </c:pt>
                <c:pt idx="36">
                  <c:v>3.600000000000002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</c:v>
                </c:pt>
                <c:pt idx="40">
                  <c:v>4.000000000000002</c:v>
                </c:pt>
                <c:pt idx="41">
                  <c:v>4.100000000000001</c:v>
                </c:pt>
                <c:pt idx="42">
                  <c:v>4.200000000000001</c:v>
                </c:pt>
                <c:pt idx="43">
                  <c:v>4.300000000000001</c:v>
                </c:pt>
                <c:pt idx="44">
                  <c:v>4.4</c:v>
                </c:pt>
                <c:pt idx="45">
                  <c:v>4.5</c:v>
                </c:pt>
                <c:pt idx="46">
                  <c:v>4.6</c:v>
                </c:pt>
                <c:pt idx="47">
                  <c:v>4.699999999999999</c:v>
                </c:pt>
                <c:pt idx="48">
                  <c:v>4.799999999999999</c:v>
                </c:pt>
                <c:pt idx="49">
                  <c:v>4.899999999999999</c:v>
                </c:pt>
                <c:pt idx="50">
                  <c:v>4.999999999999998</c:v>
                </c:pt>
                <c:pt idx="51">
                  <c:v>5.099999999999998</c:v>
                </c:pt>
                <c:pt idx="52">
                  <c:v>5.199999999999997</c:v>
                </c:pt>
                <c:pt idx="53">
                  <c:v>5.299999999999997</c:v>
                </c:pt>
                <c:pt idx="54">
                  <c:v>5.399999999999997</c:v>
                </c:pt>
                <c:pt idx="55">
                  <c:v>5.499999999999996</c:v>
                </c:pt>
                <c:pt idx="56">
                  <c:v>5.599999999999996</c:v>
                </c:pt>
                <c:pt idx="57">
                  <c:v>5.699999999999996</c:v>
                </c:pt>
                <c:pt idx="58">
                  <c:v>5.799999999999995</c:v>
                </c:pt>
                <c:pt idx="59">
                  <c:v>5.899999999999995</c:v>
                </c:pt>
                <c:pt idx="60">
                  <c:v>5.999999999999994</c:v>
                </c:pt>
                <c:pt idx="61">
                  <c:v>6.099999999999994</c:v>
                </c:pt>
                <c:pt idx="62">
                  <c:v>6.199999999999994</c:v>
                </c:pt>
                <c:pt idx="63">
                  <c:v>6.299999999999994</c:v>
                </c:pt>
                <c:pt idx="64">
                  <c:v>6.399999999999993</c:v>
                </c:pt>
                <c:pt idx="65">
                  <c:v>6.499999999999993</c:v>
                </c:pt>
                <c:pt idx="66">
                  <c:v>6.599999999999993</c:v>
                </c:pt>
                <c:pt idx="67">
                  <c:v>6.699999999999992</c:v>
                </c:pt>
                <c:pt idx="68">
                  <c:v>6.799999999999992</c:v>
                </c:pt>
                <c:pt idx="69">
                  <c:v>6.899999999999991</c:v>
                </c:pt>
                <c:pt idx="70">
                  <c:v>6.999999999999991</c:v>
                </c:pt>
                <c:pt idx="71">
                  <c:v>7.099999999999991</c:v>
                </c:pt>
                <c:pt idx="72">
                  <c:v>7.19999999999999</c:v>
                </c:pt>
                <c:pt idx="73">
                  <c:v>7.29999999999999</c:v>
                </c:pt>
                <c:pt idx="74">
                  <c:v>7.39999999999999</c:v>
                </c:pt>
                <c:pt idx="75">
                  <c:v>7.49999999999999</c:v>
                </c:pt>
                <c:pt idx="76">
                  <c:v>7.599999999999989</c:v>
                </c:pt>
                <c:pt idx="77">
                  <c:v>7.699999999999989</c:v>
                </c:pt>
                <c:pt idx="78">
                  <c:v>7.799999999999988</c:v>
                </c:pt>
                <c:pt idx="79">
                  <c:v>7.899999999999988</c:v>
                </c:pt>
                <c:pt idx="80">
                  <c:v>7.999999999999987</c:v>
                </c:pt>
                <c:pt idx="81">
                  <c:v>8.099999999999987</c:v>
                </c:pt>
                <c:pt idx="82">
                  <c:v>8.199999999999986</c:v>
                </c:pt>
                <c:pt idx="83">
                  <c:v>8.299999999999986</c:v>
                </c:pt>
                <c:pt idx="84">
                  <c:v>8.399999999999986</c:v>
                </c:pt>
                <c:pt idx="85">
                  <c:v>8.499999999999985</c:v>
                </c:pt>
                <c:pt idx="86">
                  <c:v>8.599999999999985</c:v>
                </c:pt>
                <c:pt idx="87">
                  <c:v>8.699999999999984</c:v>
                </c:pt>
                <c:pt idx="88">
                  <c:v>8.799999999999984</c:v>
                </c:pt>
                <c:pt idx="89">
                  <c:v>8.899999999999984</c:v>
                </c:pt>
                <c:pt idx="90">
                  <c:v>8.999999999999983</c:v>
                </c:pt>
                <c:pt idx="91">
                  <c:v>9.099999999999983</c:v>
                </c:pt>
                <c:pt idx="92">
                  <c:v>9.199999999999983</c:v>
                </c:pt>
                <c:pt idx="93">
                  <c:v>9.299999999999982</c:v>
                </c:pt>
                <c:pt idx="94">
                  <c:v>9.39999999999998</c:v>
                </c:pt>
                <c:pt idx="95">
                  <c:v>9.49999999999998</c:v>
                </c:pt>
                <c:pt idx="96">
                  <c:v>9.59999999999998</c:v>
                </c:pt>
                <c:pt idx="97">
                  <c:v>9.69999999999998</c:v>
                </c:pt>
                <c:pt idx="98">
                  <c:v>9.79999999999998</c:v>
                </c:pt>
                <c:pt idx="99">
                  <c:v>9.89999999999998</c:v>
                </c:pt>
                <c:pt idx="100">
                  <c:v>9.99999999999998</c:v>
                </c:pt>
              </c:numCache>
            </c:numRef>
          </c:xVal>
          <c:yVal>
            <c:numRef>
              <c:f>Revised!$B$20:$CX$20</c:f>
              <c:numCache>
                <c:formatCode>General</c:formatCode>
                <c:ptCount val="101"/>
                <c:pt idx="0">
                  <c:v>0.5</c:v>
                </c:pt>
                <c:pt idx="1">
                  <c:v>0.558576421388153</c:v>
                </c:pt>
                <c:pt idx="2">
                  <c:v>0.618199870370013</c:v>
                </c:pt>
                <c:pt idx="3">
                  <c:v>0.677676309277838</c:v>
                </c:pt>
                <c:pt idx="4">
                  <c:v>0.735643129537631</c:v>
                </c:pt>
                <c:pt idx="5">
                  <c:v>0.790647868996421</c:v>
                </c:pt>
                <c:pt idx="6">
                  <c:v>0.841251038345451</c:v>
                </c:pt>
                <c:pt idx="7">
                  <c:v>0.886140475554512</c:v>
                </c:pt>
                <c:pt idx="8">
                  <c:v>0.924239969786919</c:v>
                </c:pt>
                <c:pt idx="9">
                  <c:v>0.954794278927411</c:v>
                </c:pt>
                <c:pt idx="10">
                  <c:v>0.977416842100821</c:v>
                </c:pt>
                <c:pt idx="11">
                  <c:v>0.992094339848314</c:v>
                </c:pt>
                <c:pt idx="12">
                  <c:v>0.999151211588486</c:v>
                </c:pt>
                <c:pt idx="13">
                  <c:v>0.999184469176127</c:v>
                </c:pt>
                <c:pt idx="14">
                  <c:v>0.99298278861927</c:v>
                </c:pt>
                <c:pt idx="15">
                  <c:v>0.981443630302869</c:v>
                </c:pt>
                <c:pt idx="16">
                  <c:v>0.965499062384382</c:v>
                </c:pt>
                <c:pt idx="17">
                  <c:v>0.946056640942155</c:v>
                </c:pt>
                <c:pt idx="18">
                  <c:v>0.923957560142359</c:v>
                </c:pt>
                <c:pt idx="19">
                  <c:v>0.899951179817267</c:v>
                </c:pt>
                <c:pt idx="20">
                  <c:v>0.874683217884999</c:v>
                </c:pt>
                <c:pt idx="21">
                  <c:v>0.84869419839689</c:v>
                </c:pt>
                <c:pt idx="22">
                  <c:v>0.822424828601558</c:v>
                </c:pt>
                <c:pt idx="23">
                  <c:v>0.796225488115942</c:v>
                </c:pt>
                <c:pt idx="24">
                  <c:v>0.770367677812059</c:v>
                </c:pt>
                <c:pt idx="25">
                  <c:v>0.745055924045767</c:v>
                </c:pt>
                <c:pt idx="26">
                  <c:v>0.720439179788676</c:v>
                </c:pt>
                <c:pt idx="27">
                  <c:v>0.696621181108118</c:v>
                </c:pt>
                <c:pt idx="28">
                  <c:v>0.673669511590945</c:v>
                </c:pt>
                <c:pt idx="29">
                  <c:v>0.651623319914936</c:v>
                </c:pt>
                <c:pt idx="30">
                  <c:v>0.63049975164991</c:v>
                </c:pt>
                <c:pt idx="31">
                  <c:v>0.61029921819372</c:v>
                </c:pt>
                <c:pt idx="32">
                  <c:v>0.591009651809422</c:v>
                </c:pt>
                <c:pt idx="33">
                  <c:v>0.572609899641336</c:v>
                </c:pt>
                <c:pt idx="34">
                  <c:v>0.555072400873997</c:v>
                </c:pt>
                <c:pt idx="35">
                  <c:v>0.538365276175726</c:v>
                </c:pt>
                <c:pt idx="36">
                  <c:v>0.522453941207652</c:v>
                </c:pt>
                <c:pt idx="37">
                  <c:v>0.507302338622226</c:v>
                </c:pt>
                <c:pt idx="38">
                  <c:v>0.492873866887901</c:v>
                </c:pt>
                <c:pt idx="39">
                  <c:v>0.47913207004127</c:v>
                </c:pt>
                <c:pt idx="40">
                  <c:v>0.466041140256584</c:v>
                </c:pt>
                <c:pt idx="41">
                  <c:v>0.453566274875057</c:v>
                </c:pt>
                <c:pt idx="42">
                  <c:v>0.441673921074881</c:v>
                </c:pt>
                <c:pt idx="43">
                  <c:v>0.43033193446115</c:v>
                </c:pt>
                <c:pt idx="44">
                  <c:v>0.41950967227837</c:v>
                </c:pt>
                <c:pt idx="45">
                  <c:v>0.409178037476108</c:v>
                </c:pt>
                <c:pt idx="46">
                  <c:v>0.399309486293325</c:v>
                </c:pt>
                <c:pt idx="47">
                  <c:v>0.389878009199022</c:v>
                </c:pt>
                <c:pt idx="48">
                  <c:v>0.380859092793086</c:v>
                </c:pt>
                <c:pt idx="49">
                  <c:v>0.372229668512989</c:v>
                </c:pt>
                <c:pt idx="50">
                  <c:v>0.363968052612782</c:v>
                </c:pt>
                <c:pt idx="51">
                  <c:v>0.356053880802127</c:v>
                </c:pt>
                <c:pt idx="52">
                  <c:v>0.348468040092112</c:v>
                </c:pt>
                <c:pt idx="53">
                  <c:v>0.341192599740964</c:v>
                </c:pt>
                <c:pt idx="54">
                  <c:v>0.334210742686517</c:v>
                </c:pt>
                <c:pt idx="55">
                  <c:v>0.327506698461718</c:v>
                </c:pt>
                <c:pt idx="56">
                  <c:v>0.321065678289473</c:v>
                </c:pt>
                <c:pt idx="57">
                  <c:v>0.314873812823934</c:v>
                </c:pt>
                <c:pt idx="58">
                  <c:v>0.308918092831436</c:v>
                </c:pt>
                <c:pt idx="59">
                  <c:v>0.303186312973343</c:v>
                </c:pt>
                <c:pt idx="60">
                  <c:v>0.297667018755515</c:v>
                </c:pt>
                <c:pt idx="61">
                  <c:v>0.292349456637443</c:v>
                </c:pt>
                <c:pt idx="62">
                  <c:v>0.287223527242326</c:v>
                </c:pt>
                <c:pt idx="63">
                  <c:v>0.282279741572968</c:v>
                </c:pt>
                <c:pt idx="64">
                  <c:v>0.277509180113673</c:v>
                </c:pt>
                <c:pt idx="65">
                  <c:v>0.272903454682555</c:v>
                </c:pt>
                <c:pt idx="66">
                  <c:v>0.26845467288958</c:v>
                </c:pt>
                <c:pt idx="67">
                  <c:v>0.264155405051664</c:v>
                </c:pt>
                <c:pt idx="68">
                  <c:v>0.259998653415784</c:v>
                </c:pt>
                <c:pt idx="69">
                  <c:v>0.255977823543398</c:v>
                </c:pt>
                <c:pt idx="70">
                  <c:v>0.252086697713741</c:v>
                </c:pt>
                <c:pt idx="71">
                  <c:v>0.248319410209063</c:v>
                </c:pt>
                <c:pt idx="72">
                  <c:v>0.244670424351302</c:v>
                </c:pt>
                <c:pt idx="73">
                  <c:v>0.24113451116652</c:v>
                </c:pt>
                <c:pt idx="74">
                  <c:v>0.237706729560577</c:v>
                </c:pt>
                <c:pt idx="75">
                  <c:v>0.234382407896655</c:v>
                </c:pt>
                <c:pt idx="76">
                  <c:v>0.23115712687234</c:v>
                </c:pt>
                <c:pt idx="77">
                  <c:v>0.228026703600804</c:v>
                </c:pt>
                <c:pt idx="78">
                  <c:v>0.224987176807278</c:v>
                </c:pt>
                <c:pt idx="79">
                  <c:v>0.222034793058308</c:v>
                </c:pt>
                <c:pt idx="80">
                  <c:v>0.219165993947247</c:v>
                </c:pt>
                <c:pt idx="81">
                  <c:v>0.216377404165083</c:v>
                </c:pt>
                <c:pt idx="82">
                  <c:v>0.213665820390981</c:v>
                </c:pt>
                <c:pt idx="83">
                  <c:v>0.211028200941852</c:v>
                </c:pt>
                <c:pt idx="84">
                  <c:v>0.208461656124859</c:v>
                </c:pt>
                <c:pt idx="85">
                  <c:v>0.205963439241052</c:v>
                </c:pt>
                <c:pt idx="86">
                  <c:v>0.203530938192282</c:v>
                </c:pt>
                <c:pt idx="87">
                  <c:v>0.201161667647222</c:v>
                </c:pt>
                <c:pt idx="88">
                  <c:v>0.19885326172573</c:v>
                </c:pt>
                <c:pt idx="89">
                  <c:v>0.196603467163885</c:v>
                </c:pt>
                <c:pt idx="90">
                  <c:v>0.194410136924996</c:v>
                </c:pt>
                <c:pt idx="91">
                  <c:v>0.192271224224471</c:v>
                </c:pt>
                <c:pt idx="92">
                  <c:v>0.190184776938958</c:v>
                </c:pt>
                <c:pt idx="93">
                  <c:v>0.188148932372419</c:v>
                </c:pt>
                <c:pt idx="94">
                  <c:v>0.186161912353858</c:v>
                </c:pt>
                <c:pt idx="95">
                  <c:v>0.1842220186434</c:v>
                </c:pt>
                <c:pt idx="96">
                  <c:v>0.18232762862515</c:v>
                </c:pt>
                <c:pt idx="97">
                  <c:v>0.180477191266892</c:v>
                </c:pt>
                <c:pt idx="98">
                  <c:v>0.178669223328219</c:v>
                </c:pt>
                <c:pt idx="99">
                  <c:v>0.176902305800031</c:v>
                </c:pt>
                <c:pt idx="100">
                  <c:v>0.17517508055963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2C5A-B248-B22B-BA4CA88BA446}"/>
            </c:ext>
          </c:extLst>
        </c:ser>
        <c:ser>
          <c:idx val="0"/>
          <c:order val="1"/>
          <c:tx>
            <c:strRef>
              <c:f>Revised!$A$21</c:f>
              <c:strCache>
                <c:ptCount val="1"/>
                <c:pt idx="0">
                  <c:v>ILF 1.75</c:v>
                </c:pt>
              </c:strCache>
            </c:strRef>
          </c:tx>
          <c:marker>
            <c:symbol val="none"/>
          </c:marker>
          <c:xVal>
            <c:numRef>
              <c:f>Revised!$B$19:$CX$19</c:f>
              <c:numCache>
                <c:formatCode>General</c:formatCode>
                <c:ptCount val="10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1.900000000000001</c:v>
                </c:pt>
                <c:pt idx="20">
                  <c:v>2.0</c:v>
                </c:pt>
                <c:pt idx="21">
                  <c:v>2.100000000000001</c:v>
                </c:pt>
                <c:pt idx="22">
                  <c:v>2.200000000000001</c:v>
                </c:pt>
                <c:pt idx="23">
                  <c:v>2.300000000000001</c:v>
                </c:pt>
                <c:pt idx="24">
                  <c:v>2.400000000000001</c:v>
                </c:pt>
                <c:pt idx="25">
                  <c:v>2.500000000000001</c:v>
                </c:pt>
                <c:pt idx="26">
                  <c:v>2.600000000000001</c:v>
                </c:pt>
                <c:pt idx="27">
                  <c:v>2.700000000000001</c:v>
                </c:pt>
                <c:pt idx="28">
                  <c:v>2.800000000000001</c:v>
                </c:pt>
                <c:pt idx="29">
                  <c:v>2.900000000000001</c:v>
                </c:pt>
                <c:pt idx="30">
                  <c:v>3.000000000000001</c:v>
                </c:pt>
                <c:pt idx="31">
                  <c:v>3.100000000000001</c:v>
                </c:pt>
                <c:pt idx="32">
                  <c:v>3.200000000000001</c:v>
                </c:pt>
                <c:pt idx="33">
                  <c:v>3.300000000000002</c:v>
                </c:pt>
                <c:pt idx="34">
                  <c:v>3.400000000000002</c:v>
                </c:pt>
                <c:pt idx="35">
                  <c:v>3.500000000000002</c:v>
                </c:pt>
                <c:pt idx="36">
                  <c:v>3.600000000000002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</c:v>
                </c:pt>
                <c:pt idx="40">
                  <c:v>4.000000000000002</c:v>
                </c:pt>
                <c:pt idx="41">
                  <c:v>4.100000000000001</c:v>
                </c:pt>
                <c:pt idx="42">
                  <c:v>4.200000000000001</c:v>
                </c:pt>
                <c:pt idx="43">
                  <c:v>4.300000000000001</c:v>
                </c:pt>
                <c:pt idx="44">
                  <c:v>4.4</c:v>
                </c:pt>
                <c:pt idx="45">
                  <c:v>4.5</c:v>
                </c:pt>
                <c:pt idx="46">
                  <c:v>4.6</c:v>
                </c:pt>
                <c:pt idx="47">
                  <c:v>4.699999999999999</c:v>
                </c:pt>
                <c:pt idx="48">
                  <c:v>4.799999999999999</c:v>
                </c:pt>
                <c:pt idx="49">
                  <c:v>4.899999999999999</c:v>
                </c:pt>
                <c:pt idx="50">
                  <c:v>4.999999999999998</c:v>
                </c:pt>
                <c:pt idx="51">
                  <c:v>5.099999999999998</c:v>
                </c:pt>
                <c:pt idx="52">
                  <c:v>5.199999999999997</c:v>
                </c:pt>
                <c:pt idx="53">
                  <c:v>5.299999999999997</c:v>
                </c:pt>
                <c:pt idx="54">
                  <c:v>5.399999999999997</c:v>
                </c:pt>
                <c:pt idx="55">
                  <c:v>5.499999999999996</c:v>
                </c:pt>
                <c:pt idx="56">
                  <c:v>5.599999999999996</c:v>
                </c:pt>
                <c:pt idx="57">
                  <c:v>5.699999999999996</c:v>
                </c:pt>
                <c:pt idx="58">
                  <c:v>5.799999999999995</c:v>
                </c:pt>
                <c:pt idx="59">
                  <c:v>5.899999999999995</c:v>
                </c:pt>
                <c:pt idx="60">
                  <c:v>5.999999999999994</c:v>
                </c:pt>
                <c:pt idx="61">
                  <c:v>6.099999999999994</c:v>
                </c:pt>
                <c:pt idx="62">
                  <c:v>6.199999999999994</c:v>
                </c:pt>
                <c:pt idx="63">
                  <c:v>6.299999999999994</c:v>
                </c:pt>
                <c:pt idx="64">
                  <c:v>6.399999999999993</c:v>
                </c:pt>
                <c:pt idx="65">
                  <c:v>6.499999999999993</c:v>
                </c:pt>
                <c:pt idx="66">
                  <c:v>6.599999999999993</c:v>
                </c:pt>
                <c:pt idx="67">
                  <c:v>6.699999999999992</c:v>
                </c:pt>
                <c:pt idx="68">
                  <c:v>6.799999999999992</c:v>
                </c:pt>
                <c:pt idx="69">
                  <c:v>6.899999999999991</c:v>
                </c:pt>
                <c:pt idx="70">
                  <c:v>6.999999999999991</c:v>
                </c:pt>
                <c:pt idx="71">
                  <c:v>7.099999999999991</c:v>
                </c:pt>
                <c:pt idx="72">
                  <c:v>7.19999999999999</c:v>
                </c:pt>
                <c:pt idx="73">
                  <c:v>7.29999999999999</c:v>
                </c:pt>
                <c:pt idx="74">
                  <c:v>7.39999999999999</c:v>
                </c:pt>
                <c:pt idx="75">
                  <c:v>7.49999999999999</c:v>
                </c:pt>
                <c:pt idx="76">
                  <c:v>7.599999999999989</c:v>
                </c:pt>
                <c:pt idx="77">
                  <c:v>7.699999999999989</c:v>
                </c:pt>
                <c:pt idx="78">
                  <c:v>7.799999999999988</c:v>
                </c:pt>
                <c:pt idx="79">
                  <c:v>7.899999999999988</c:v>
                </c:pt>
                <c:pt idx="80">
                  <c:v>7.999999999999987</c:v>
                </c:pt>
                <c:pt idx="81">
                  <c:v>8.099999999999987</c:v>
                </c:pt>
                <c:pt idx="82">
                  <c:v>8.199999999999986</c:v>
                </c:pt>
                <c:pt idx="83">
                  <c:v>8.299999999999986</c:v>
                </c:pt>
                <c:pt idx="84">
                  <c:v>8.399999999999986</c:v>
                </c:pt>
                <c:pt idx="85">
                  <c:v>8.499999999999985</c:v>
                </c:pt>
                <c:pt idx="86">
                  <c:v>8.599999999999985</c:v>
                </c:pt>
                <c:pt idx="87">
                  <c:v>8.699999999999984</c:v>
                </c:pt>
                <c:pt idx="88">
                  <c:v>8.799999999999984</c:v>
                </c:pt>
                <c:pt idx="89">
                  <c:v>8.899999999999984</c:v>
                </c:pt>
                <c:pt idx="90">
                  <c:v>8.999999999999983</c:v>
                </c:pt>
                <c:pt idx="91">
                  <c:v>9.099999999999983</c:v>
                </c:pt>
                <c:pt idx="92">
                  <c:v>9.199999999999983</c:v>
                </c:pt>
                <c:pt idx="93">
                  <c:v>9.299999999999982</c:v>
                </c:pt>
                <c:pt idx="94">
                  <c:v>9.39999999999998</c:v>
                </c:pt>
                <c:pt idx="95">
                  <c:v>9.49999999999998</c:v>
                </c:pt>
                <c:pt idx="96">
                  <c:v>9.59999999999998</c:v>
                </c:pt>
                <c:pt idx="97">
                  <c:v>9.69999999999998</c:v>
                </c:pt>
                <c:pt idx="98">
                  <c:v>9.79999999999998</c:v>
                </c:pt>
                <c:pt idx="99">
                  <c:v>9.89999999999998</c:v>
                </c:pt>
                <c:pt idx="100">
                  <c:v>9.99999999999998</c:v>
                </c:pt>
              </c:numCache>
            </c:numRef>
          </c:xVal>
          <c:yVal>
            <c:numRef>
              <c:f>Revised!$B$21:$CX$21</c:f>
              <c:numCache>
                <c:formatCode>General</c:formatCode>
                <c:ptCount val="101"/>
                <c:pt idx="0">
                  <c:v>0.2489389304624</c:v>
                </c:pt>
                <c:pt idx="1">
                  <c:v>0.292196006671804</c:v>
                </c:pt>
                <c:pt idx="2">
                  <c:v>0.339142060257649</c:v>
                </c:pt>
                <c:pt idx="3">
                  <c:v>0.389658572872526</c:v>
                </c:pt>
                <c:pt idx="4">
                  <c:v>0.443447344202123</c:v>
                </c:pt>
                <c:pt idx="5">
                  <c:v>0.5</c:v>
                </c:pt>
                <c:pt idx="6">
                  <c:v>0.558576421388153</c:v>
                </c:pt>
                <c:pt idx="7">
                  <c:v>0.618199870370013</c:v>
                </c:pt>
                <c:pt idx="8">
                  <c:v>0.677676309277838</c:v>
                </c:pt>
                <c:pt idx="9">
                  <c:v>0.735643129537631</c:v>
                </c:pt>
                <c:pt idx="10">
                  <c:v>0.790647868996421</c:v>
                </c:pt>
                <c:pt idx="11">
                  <c:v>0.841251038345451</c:v>
                </c:pt>
                <c:pt idx="12">
                  <c:v>0.886140475554512</c:v>
                </c:pt>
                <c:pt idx="13">
                  <c:v>0.924239969786919</c:v>
                </c:pt>
                <c:pt idx="14">
                  <c:v>0.954794278927411</c:v>
                </c:pt>
                <c:pt idx="15">
                  <c:v>0.977416842100821</c:v>
                </c:pt>
                <c:pt idx="16">
                  <c:v>0.992094339848314</c:v>
                </c:pt>
                <c:pt idx="17">
                  <c:v>0.999151211588486</c:v>
                </c:pt>
                <c:pt idx="18">
                  <c:v>0.999184469176127</c:v>
                </c:pt>
                <c:pt idx="19">
                  <c:v>0.99298278861927</c:v>
                </c:pt>
                <c:pt idx="20">
                  <c:v>0.981443630302869</c:v>
                </c:pt>
                <c:pt idx="21">
                  <c:v>0.965499062384382</c:v>
                </c:pt>
                <c:pt idx="22">
                  <c:v>0.946056640942155</c:v>
                </c:pt>
                <c:pt idx="23">
                  <c:v>0.923957560142359</c:v>
                </c:pt>
                <c:pt idx="24">
                  <c:v>0.899951179817267</c:v>
                </c:pt>
                <c:pt idx="25">
                  <c:v>0.874683217884999</c:v>
                </c:pt>
                <c:pt idx="26">
                  <c:v>0.84869419839689</c:v>
                </c:pt>
                <c:pt idx="27">
                  <c:v>0.822424828601558</c:v>
                </c:pt>
                <c:pt idx="28">
                  <c:v>0.796225488115942</c:v>
                </c:pt>
                <c:pt idx="29">
                  <c:v>0.770367677812059</c:v>
                </c:pt>
                <c:pt idx="30">
                  <c:v>0.745055924045767</c:v>
                </c:pt>
                <c:pt idx="31">
                  <c:v>0.720439179788676</c:v>
                </c:pt>
                <c:pt idx="32">
                  <c:v>0.696621181108118</c:v>
                </c:pt>
                <c:pt idx="33">
                  <c:v>0.673669511590945</c:v>
                </c:pt>
                <c:pt idx="34">
                  <c:v>0.651623319914936</c:v>
                </c:pt>
                <c:pt idx="35">
                  <c:v>0.63049975164991</c:v>
                </c:pt>
                <c:pt idx="36">
                  <c:v>0.61029921819372</c:v>
                </c:pt>
                <c:pt idx="37">
                  <c:v>0.591009651809422</c:v>
                </c:pt>
                <c:pt idx="38">
                  <c:v>0.572609899641336</c:v>
                </c:pt>
                <c:pt idx="39">
                  <c:v>0.555072400873997</c:v>
                </c:pt>
                <c:pt idx="40">
                  <c:v>0.538365276175726</c:v>
                </c:pt>
                <c:pt idx="41">
                  <c:v>0.522453941207652</c:v>
                </c:pt>
                <c:pt idx="42">
                  <c:v>0.507302338622226</c:v>
                </c:pt>
                <c:pt idx="43">
                  <c:v>0.492873866887901</c:v>
                </c:pt>
                <c:pt idx="44">
                  <c:v>0.47913207004127</c:v>
                </c:pt>
                <c:pt idx="45">
                  <c:v>0.466041140256585</c:v>
                </c:pt>
                <c:pt idx="46">
                  <c:v>0.453566274875057</c:v>
                </c:pt>
                <c:pt idx="47">
                  <c:v>0.441673921074882</c:v>
                </c:pt>
                <c:pt idx="48">
                  <c:v>0.430331934461151</c:v>
                </c:pt>
                <c:pt idx="49">
                  <c:v>0.41950967227837</c:v>
                </c:pt>
                <c:pt idx="50">
                  <c:v>0.409178037476109</c:v>
                </c:pt>
                <c:pt idx="51">
                  <c:v>0.399309486293325</c:v>
                </c:pt>
                <c:pt idx="52">
                  <c:v>0.389878009199022</c:v>
                </c:pt>
                <c:pt idx="53">
                  <c:v>0.380859092793086</c:v>
                </c:pt>
                <c:pt idx="54">
                  <c:v>0.372229668512989</c:v>
                </c:pt>
                <c:pt idx="55">
                  <c:v>0.363968052612782</c:v>
                </c:pt>
                <c:pt idx="56">
                  <c:v>0.356053880802127</c:v>
                </c:pt>
                <c:pt idx="57">
                  <c:v>0.348468040092112</c:v>
                </c:pt>
                <c:pt idx="58">
                  <c:v>0.341192599740964</c:v>
                </c:pt>
                <c:pt idx="59">
                  <c:v>0.334210742686517</c:v>
                </c:pt>
                <c:pt idx="60">
                  <c:v>0.327506698461718</c:v>
                </c:pt>
                <c:pt idx="61">
                  <c:v>0.321065678289473</c:v>
                </c:pt>
                <c:pt idx="62">
                  <c:v>0.314873812823934</c:v>
                </c:pt>
                <c:pt idx="63">
                  <c:v>0.308918092831436</c:v>
                </c:pt>
                <c:pt idx="64">
                  <c:v>0.303186312973343</c:v>
                </c:pt>
                <c:pt idx="65">
                  <c:v>0.297667018755515</c:v>
                </c:pt>
                <c:pt idx="66">
                  <c:v>0.292349456637443</c:v>
                </c:pt>
                <c:pt idx="67">
                  <c:v>0.287223527242326</c:v>
                </c:pt>
                <c:pt idx="68">
                  <c:v>0.282279741572968</c:v>
                </c:pt>
                <c:pt idx="69">
                  <c:v>0.277509180113673</c:v>
                </c:pt>
                <c:pt idx="70">
                  <c:v>0.272903454682555</c:v>
                </c:pt>
                <c:pt idx="71">
                  <c:v>0.26845467288958</c:v>
                </c:pt>
                <c:pt idx="72">
                  <c:v>0.264155405051664</c:v>
                </c:pt>
                <c:pt idx="73">
                  <c:v>0.259998653415784</c:v>
                </c:pt>
                <c:pt idx="74">
                  <c:v>0.255977823543398</c:v>
                </c:pt>
                <c:pt idx="75">
                  <c:v>0.252086697713741</c:v>
                </c:pt>
                <c:pt idx="76">
                  <c:v>0.248319410209063</c:v>
                </c:pt>
                <c:pt idx="77">
                  <c:v>0.244670424351302</c:v>
                </c:pt>
                <c:pt idx="78">
                  <c:v>0.24113451116652</c:v>
                </c:pt>
                <c:pt idx="79">
                  <c:v>0.237706729560577</c:v>
                </c:pt>
                <c:pt idx="80">
                  <c:v>0.234382407896655</c:v>
                </c:pt>
                <c:pt idx="81">
                  <c:v>0.23115712687234</c:v>
                </c:pt>
                <c:pt idx="82">
                  <c:v>0.228026703600804</c:v>
                </c:pt>
                <c:pt idx="83">
                  <c:v>0.224987176807278</c:v>
                </c:pt>
                <c:pt idx="84">
                  <c:v>0.222034793058308</c:v>
                </c:pt>
                <c:pt idx="85">
                  <c:v>0.219165993947247</c:v>
                </c:pt>
                <c:pt idx="86">
                  <c:v>0.216377404165083</c:v>
                </c:pt>
                <c:pt idx="87">
                  <c:v>0.213665820390981</c:v>
                </c:pt>
                <c:pt idx="88">
                  <c:v>0.211028200941852</c:v>
                </c:pt>
                <c:pt idx="89">
                  <c:v>0.208461656124859</c:v>
                </c:pt>
                <c:pt idx="90">
                  <c:v>0.205963439241052</c:v>
                </c:pt>
                <c:pt idx="91">
                  <c:v>0.203530938192282</c:v>
                </c:pt>
                <c:pt idx="92">
                  <c:v>0.201161667647222</c:v>
                </c:pt>
                <c:pt idx="93">
                  <c:v>0.19885326172573</c:v>
                </c:pt>
                <c:pt idx="94">
                  <c:v>0.196603467163885</c:v>
                </c:pt>
                <c:pt idx="95">
                  <c:v>0.194410136924996</c:v>
                </c:pt>
                <c:pt idx="96">
                  <c:v>0.192271224224471</c:v>
                </c:pt>
                <c:pt idx="97">
                  <c:v>0.190184776938959</c:v>
                </c:pt>
                <c:pt idx="98">
                  <c:v>0.188148932372419</c:v>
                </c:pt>
                <c:pt idx="99">
                  <c:v>0.186161912353858</c:v>
                </c:pt>
                <c:pt idx="100">
                  <c:v>0.1842220186434</c:v>
                </c:pt>
              </c:numCache>
            </c:numRef>
          </c:yVal>
          <c:smooth val="0"/>
        </c:ser>
        <c:ser>
          <c:idx val="1"/>
          <c:order val="2"/>
          <c:tx>
            <c:strRef>
              <c:f>Revised!$A$22</c:f>
              <c:strCache>
                <c:ptCount val="1"/>
                <c:pt idx="0">
                  <c:v>ILF 2.25</c:v>
                </c:pt>
              </c:strCache>
            </c:strRef>
          </c:tx>
          <c:marker>
            <c:symbol val="none"/>
          </c:marker>
          <c:xVal>
            <c:numRef>
              <c:f>Revised!$B$19:$CX$19</c:f>
              <c:numCache>
                <c:formatCode>General</c:formatCode>
                <c:ptCount val="10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1.900000000000001</c:v>
                </c:pt>
                <c:pt idx="20">
                  <c:v>2.0</c:v>
                </c:pt>
                <c:pt idx="21">
                  <c:v>2.100000000000001</c:v>
                </c:pt>
                <c:pt idx="22">
                  <c:v>2.200000000000001</c:v>
                </c:pt>
                <c:pt idx="23">
                  <c:v>2.300000000000001</c:v>
                </c:pt>
                <c:pt idx="24">
                  <c:v>2.400000000000001</c:v>
                </c:pt>
                <c:pt idx="25">
                  <c:v>2.500000000000001</c:v>
                </c:pt>
                <c:pt idx="26">
                  <c:v>2.600000000000001</c:v>
                </c:pt>
                <c:pt idx="27">
                  <c:v>2.700000000000001</c:v>
                </c:pt>
                <c:pt idx="28">
                  <c:v>2.800000000000001</c:v>
                </c:pt>
                <c:pt idx="29">
                  <c:v>2.900000000000001</c:v>
                </c:pt>
                <c:pt idx="30">
                  <c:v>3.000000000000001</c:v>
                </c:pt>
                <c:pt idx="31">
                  <c:v>3.100000000000001</c:v>
                </c:pt>
                <c:pt idx="32">
                  <c:v>3.200000000000001</c:v>
                </c:pt>
                <c:pt idx="33">
                  <c:v>3.300000000000002</c:v>
                </c:pt>
                <c:pt idx="34">
                  <c:v>3.400000000000002</c:v>
                </c:pt>
                <c:pt idx="35">
                  <c:v>3.500000000000002</c:v>
                </c:pt>
                <c:pt idx="36">
                  <c:v>3.600000000000002</c:v>
                </c:pt>
                <c:pt idx="37">
                  <c:v>3.700000000000002</c:v>
                </c:pt>
                <c:pt idx="38">
                  <c:v>3.800000000000002</c:v>
                </c:pt>
                <c:pt idx="39">
                  <c:v>3.900000000000002</c:v>
                </c:pt>
                <c:pt idx="40">
                  <c:v>4.000000000000002</c:v>
                </c:pt>
                <c:pt idx="41">
                  <c:v>4.100000000000001</c:v>
                </c:pt>
                <c:pt idx="42">
                  <c:v>4.200000000000001</c:v>
                </c:pt>
                <c:pt idx="43">
                  <c:v>4.300000000000001</c:v>
                </c:pt>
                <c:pt idx="44">
                  <c:v>4.4</c:v>
                </c:pt>
                <c:pt idx="45">
                  <c:v>4.5</c:v>
                </c:pt>
                <c:pt idx="46">
                  <c:v>4.6</c:v>
                </c:pt>
                <c:pt idx="47">
                  <c:v>4.699999999999999</c:v>
                </c:pt>
                <c:pt idx="48">
                  <c:v>4.799999999999999</c:v>
                </c:pt>
                <c:pt idx="49">
                  <c:v>4.899999999999999</c:v>
                </c:pt>
                <c:pt idx="50">
                  <c:v>4.999999999999998</c:v>
                </c:pt>
                <c:pt idx="51">
                  <c:v>5.099999999999998</c:v>
                </c:pt>
                <c:pt idx="52">
                  <c:v>5.199999999999997</c:v>
                </c:pt>
                <c:pt idx="53">
                  <c:v>5.299999999999997</c:v>
                </c:pt>
                <c:pt idx="54">
                  <c:v>5.399999999999997</c:v>
                </c:pt>
                <c:pt idx="55">
                  <c:v>5.499999999999996</c:v>
                </c:pt>
                <c:pt idx="56">
                  <c:v>5.599999999999996</c:v>
                </c:pt>
                <c:pt idx="57">
                  <c:v>5.699999999999996</c:v>
                </c:pt>
                <c:pt idx="58">
                  <c:v>5.799999999999995</c:v>
                </c:pt>
                <c:pt idx="59">
                  <c:v>5.899999999999995</c:v>
                </c:pt>
                <c:pt idx="60">
                  <c:v>5.999999999999994</c:v>
                </c:pt>
                <c:pt idx="61">
                  <c:v>6.099999999999994</c:v>
                </c:pt>
                <c:pt idx="62">
                  <c:v>6.199999999999994</c:v>
                </c:pt>
                <c:pt idx="63">
                  <c:v>6.299999999999994</c:v>
                </c:pt>
                <c:pt idx="64">
                  <c:v>6.399999999999993</c:v>
                </c:pt>
                <c:pt idx="65">
                  <c:v>6.499999999999993</c:v>
                </c:pt>
                <c:pt idx="66">
                  <c:v>6.599999999999993</c:v>
                </c:pt>
                <c:pt idx="67">
                  <c:v>6.699999999999992</c:v>
                </c:pt>
                <c:pt idx="68">
                  <c:v>6.799999999999992</c:v>
                </c:pt>
                <c:pt idx="69">
                  <c:v>6.899999999999991</c:v>
                </c:pt>
                <c:pt idx="70">
                  <c:v>6.999999999999991</c:v>
                </c:pt>
                <c:pt idx="71">
                  <c:v>7.099999999999991</c:v>
                </c:pt>
                <c:pt idx="72">
                  <c:v>7.19999999999999</c:v>
                </c:pt>
                <c:pt idx="73">
                  <c:v>7.29999999999999</c:v>
                </c:pt>
                <c:pt idx="74">
                  <c:v>7.39999999999999</c:v>
                </c:pt>
                <c:pt idx="75">
                  <c:v>7.49999999999999</c:v>
                </c:pt>
                <c:pt idx="76">
                  <c:v>7.599999999999989</c:v>
                </c:pt>
                <c:pt idx="77">
                  <c:v>7.699999999999989</c:v>
                </c:pt>
                <c:pt idx="78">
                  <c:v>7.799999999999988</c:v>
                </c:pt>
                <c:pt idx="79">
                  <c:v>7.899999999999988</c:v>
                </c:pt>
                <c:pt idx="80">
                  <c:v>7.999999999999987</c:v>
                </c:pt>
                <c:pt idx="81">
                  <c:v>8.099999999999987</c:v>
                </c:pt>
                <c:pt idx="82">
                  <c:v>8.199999999999986</c:v>
                </c:pt>
                <c:pt idx="83">
                  <c:v>8.299999999999986</c:v>
                </c:pt>
                <c:pt idx="84">
                  <c:v>8.399999999999986</c:v>
                </c:pt>
                <c:pt idx="85">
                  <c:v>8.499999999999985</c:v>
                </c:pt>
                <c:pt idx="86">
                  <c:v>8.599999999999985</c:v>
                </c:pt>
                <c:pt idx="87">
                  <c:v>8.699999999999984</c:v>
                </c:pt>
                <c:pt idx="88">
                  <c:v>8.799999999999984</c:v>
                </c:pt>
                <c:pt idx="89">
                  <c:v>8.899999999999984</c:v>
                </c:pt>
                <c:pt idx="90">
                  <c:v>8.999999999999983</c:v>
                </c:pt>
                <c:pt idx="91">
                  <c:v>9.099999999999983</c:v>
                </c:pt>
                <c:pt idx="92">
                  <c:v>9.199999999999983</c:v>
                </c:pt>
                <c:pt idx="93">
                  <c:v>9.299999999999982</c:v>
                </c:pt>
                <c:pt idx="94">
                  <c:v>9.39999999999998</c:v>
                </c:pt>
                <c:pt idx="95">
                  <c:v>9.49999999999998</c:v>
                </c:pt>
                <c:pt idx="96">
                  <c:v>9.59999999999998</c:v>
                </c:pt>
                <c:pt idx="97">
                  <c:v>9.69999999999998</c:v>
                </c:pt>
                <c:pt idx="98">
                  <c:v>9.79999999999998</c:v>
                </c:pt>
                <c:pt idx="99">
                  <c:v>9.89999999999998</c:v>
                </c:pt>
                <c:pt idx="100">
                  <c:v>9.99999999999998</c:v>
                </c:pt>
              </c:numCache>
            </c:numRef>
          </c:xVal>
          <c:yVal>
            <c:numRef>
              <c:f>Revised!$B$22:$CX$22</c:f>
              <c:numCache>
                <c:formatCode>General</c:formatCode>
                <c:ptCount val="101"/>
                <c:pt idx="0">
                  <c:v>0.0830895605580053</c:v>
                </c:pt>
                <c:pt idx="1">
                  <c:v>0.110549281950724</c:v>
                </c:pt>
                <c:pt idx="2">
                  <c:v>0.140442819940798</c:v>
                </c:pt>
                <c:pt idx="3">
                  <c:v>0.173258856995224</c:v>
                </c:pt>
                <c:pt idx="4">
                  <c:v>0.209342206537763</c:v>
                </c:pt>
                <c:pt idx="5">
                  <c:v>0.2489389304624</c:v>
                </c:pt>
                <c:pt idx="6">
                  <c:v>0.292196006671804</c:v>
                </c:pt>
                <c:pt idx="7">
                  <c:v>0.339142060257649</c:v>
                </c:pt>
                <c:pt idx="8">
                  <c:v>0.389658572872525</c:v>
                </c:pt>
                <c:pt idx="9">
                  <c:v>0.443447344202123</c:v>
                </c:pt>
                <c:pt idx="10">
                  <c:v>0.5</c:v>
                </c:pt>
                <c:pt idx="11">
                  <c:v>0.558576421388153</c:v>
                </c:pt>
                <c:pt idx="12">
                  <c:v>0.618199870370013</c:v>
                </c:pt>
                <c:pt idx="13">
                  <c:v>0.677676309277838</c:v>
                </c:pt>
                <c:pt idx="14">
                  <c:v>0.735643129537631</c:v>
                </c:pt>
                <c:pt idx="15">
                  <c:v>0.790647868996421</c:v>
                </c:pt>
                <c:pt idx="16">
                  <c:v>0.841251038345452</c:v>
                </c:pt>
                <c:pt idx="17">
                  <c:v>0.886140475554512</c:v>
                </c:pt>
                <c:pt idx="18">
                  <c:v>0.924239969786919</c:v>
                </c:pt>
                <c:pt idx="19">
                  <c:v>0.954794278927411</c:v>
                </c:pt>
                <c:pt idx="20">
                  <c:v>0.977416842100821</c:v>
                </c:pt>
                <c:pt idx="21">
                  <c:v>0.992094339848314</c:v>
                </c:pt>
                <c:pt idx="22">
                  <c:v>0.999151211588486</c:v>
                </c:pt>
                <c:pt idx="23">
                  <c:v>0.999184469176127</c:v>
                </c:pt>
                <c:pt idx="24">
                  <c:v>0.99298278861927</c:v>
                </c:pt>
                <c:pt idx="25">
                  <c:v>0.981443630302869</c:v>
                </c:pt>
                <c:pt idx="26">
                  <c:v>0.965499062384382</c:v>
                </c:pt>
                <c:pt idx="27">
                  <c:v>0.946056640942155</c:v>
                </c:pt>
                <c:pt idx="28">
                  <c:v>0.923957560142359</c:v>
                </c:pt>
                <c:pt idx="29">
                  <c:v>0.899951179817266</c:v>
                </c:pt>
                <c:pt idx="30">
                  <c:v>0.874683217884999</c:v>
                </c:pt>
                <c:pt idx="31">
                  <c:v>0.84869419839689</c:v>
                </c:pt>
                <c:pt idx="32">
                  <c:v>0.822424828601558</c:v>
                </c:pt>
                <c:pt idx="33">
                  <c:v>0.796225488115942</c:v>
                </c:pt>
                <c:pt idx="34">
                  <c:v>0.770367677812059</c:v>
                </c:pt>
                <c:pt idx="35">
                  <c:v>0.745055924045767</c:v>
                </c:pt>
                <c:pt idx="36">
                  <c:v>0.720439179788676</c:v>
                </c:pt>
                <c:pt idx="37">
                  <c:v>0.696621181108118</c:v>
                </c:pt>
                <c:pt idx="38">
                  <c:v>0.673669511590944</c:v>
                </c:pt>
                <c:pt idx="39">
                  <c:v>0.651623319914936</c:v>
                </c:pt>
                <c:pt idx="40">
                  <c:v>0.63049975164991</c:v>
                </c:pt>
                <c:pt idx="41">
                  <c:v>0.61029921819372</c:v>
                </c:pt>
                <c:pt idx="42">
                  <c:v>0.591009651809423</c:v>
                </c:pt>
                <c:pt idx="43">
                  <c:v>0.572609899641337</c:v>
                </c:pt>
                <c:pt idx="44">
                  <c:v>0.555072400873997</c:v>
                </c:pt>
                <c:pt idx="45">
                  <c:v>0.538365276175727</c:v>
                </c:pt>
                <c:pt idx="46">
                  <c:v>0.522453941207652</c:v>
                </c:pt>
                <c:pt idx="47">
                  <c:v>0.507302338622226</c:v>
                </c:pt>
                <c:pt idx="48">
                  <c:v>0.492873866887901</c:v>
                </c:pt>
                <c:pt idx="49">
                  <c:v>0.47913207004127</c:v>
                </c:pt>
                <c:pt idx="50">
                  <c:v>0.466041140256585</c:v>
                </c:pt>
                <c:pt idx="51">
                  <c:v>0.453566274875057</c:v>
                </c:pt>
                <c:pt idx="52">
                  <c:v>0.441673921074882</c:v>
                </c:pt>
                <c:pt idx="53">
                  <c:v>0.430331934461151</c:v>
                </c:pt>
                <c:pt idx="54">
                  <c:v>0.41950967227837</c:v>
                </c:pt>
                <c:pt idx="55">
                  <c:v>0.409178037476109</c:v>
                </c:pt>
                <c:pt idx="56">
                  <c:v>0.399309486293325</c:v>
                </c:pt>
                <c:pt idx="57">
                  <c:v>0.389878009199022</c:v>
                </c:pt>
                <c:pt idx="58">
                  <c:v>0.380859092793086</c:v>
                </c:pt>
                <c:pt idx="59">
                  <c:v>0.372229668512989</c:v>
                </c:pt>
                <c:pt idx="60">
                  <c:v>0.363968052612782</c:v>
                </c:pt>
                <c:pt idx="61">
                  <c:v>0.356053880802127</c:v>
                </c:pt>
                <c:pt idx="62">
                  <c:v>0.348468040092112</c:v>
                </c:pt>
                <c:pt idx="63">
                  <c:v>0.341192599740964</c:v>
                </c:pt>
                <c:pt idx="64">
                  <c:v>0.334210742686517</c:v>
                </c:pt>
                <c:pt idx="65">
                  <c:v>0.327506698461718</c:v>
                </c:pt>
                <c:pt idx="66">
                  <c:v>0.321065678289473</c:v>
                </c:pt>
                <c:pt idx="67">
                  <c:v>0.314873812823934</c:v>
                </c:pt>
                <c:pt idx="68">
                  <c:v>0.308918092831436</c:v>
                </c:pt>
                <c:pt idx="69">
                  <c:v>0.303186312973343</c:v>
                </c:pt>
                <c:pt idx="70">
                  <c:v>0.297667018755515</c:v>
                </c:pt>
                <c:pt idx="71">
                  <c:v>0.292349456637443</c:v>
                </c:pt>
                <c:pt idx="72">
                  <c:v>0.287223527242327</c:v>
                </c:pt>
                <c:pt idx="73">
                  <c:v>0.282279741572968</c:v>
                </c:pt>
                <c:pt idx="74">
                  <c:v>0.277509180113673</c:v>
                </c:pt>
                <c:pt idx="75">
                  <c:v>0.272903454682555</c:v>
                </c:pt>
                <c:pt idx="76">
                  <c:v>0.26845467288958</c:v>
                </c:pt>
                <c:pt idx="77">
                  <c:v>0.264155405051664</c:v>
                </c:pt>
                <c:pt idx="78">
                  <c:v>0.259998653415784</c:v>
                </c:pt>
                <c:pt idx="79">
                  <c:v>0.255977823543398</c:v>
                </c:pt>
                <c:pt idx="80">
                  <c:v>0.252086697713741</c:v>
                </c:pt>
                <c:pt idx="81">
                  <c:v>0.248319410209063</c:v>
                </c:pt>
                <c:pt idx="82">
                  <c:v>0.244670424351302</c:v>
                </c:pt>
                <c:pt idx="83">
                  <c:v>0.24113451116652</c:v>
                </c:pt>
                <c:pt idx="84">
                  <c:v>0.237706729560577</c:v>
                </c:pt>
                <c:pt idx="85">
                  <c:v>0.234382407896655</c:v>
                </c:pt>
                <c:pt idx="86">
                  <c:v>0.231157126872341</c:v>
                </c:pt>
                <c:pt idx="87">
                  <c:v>0.228026703600804</c:v>
                </c:pt>
                <c:pt idx="88">
                  <c:v>0.224987176807278</c:v>
                </c:pt>
                <c:pt idx="89">
                  <c:v>0.222034793058308</c:v>
                </c:pt>
                <c:pt idx="90">
                  <c:v>0.219165993947247</c:v>
                </c:pt>
                <c:pt idx="91">
                  <c:v>0.216377404165083</c:v>
                </c:pt>
                <c:pt idx="92">
                  <c:v>0.213665820390981</c:v>
                </c:pt>
                <c:pt idx="93">
                  <c:v>0.211028200941852</c:v>
                </c:pt>
                <c:pt idx="94">
                  <c:v>0.208461656124859</c:v>
                </c:pt>
                <c:pt idx="95">
                  <c:v>0.205963439241052</c:v>
                </c:pt>
                <c:pt idx="96">
                  <c:v>0.203530938192282</c:v>
                </c:pt>
                <c:pt idx="97">
                  <c:v>0.201161667647223</c:v>
                </c:pt>
                <c:pt idx="98">
                  <c:v>0.19885326172573</c:v>
                </c:pt>
                <c:pt idx="99">
                  <c:v>0.196603467163885</c:v>
                </c:pt>
                <c:pt idx="100">
                  <c:v>0.194410136924996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6853464"/>
        <c:axId val="-2108798472"/>
      </c:scatterChart>
      <c:valAx>
        <c:axId val="-2106853464"/>
        <c:scaling>
          <c:orientation val="minMax"/>
          <c:max val="1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Load</a:t>
                </a:r>
                <a:r>
                  <a:rPr lang="en-US" sz="1800" baseline="0">
                    <a:solidFill>
                      <a:schemeClr val="tx1"/>
                    </a:solidFill>
                  </a:rPr>
                  <a:t> Factor</a:t>
                </a:r>
                <a:endParaRPr lang="en-US" sz="180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8798472"/>
        <c:crosses val="autoZero"/>
        <c:crossBetween val="midCat"/>
        <c:minorUnit val="0.25"/>
      </c:valAx>
      <c:valAx>
        <c:axId val="-2108798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6853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1"/>
      <c:spPr>
        <a:ln w="12700"/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Reward Function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Revised!$A$65</c:f>
              <c:strCache>
                <c:ptCount val="1"/>
                <c:pt idx="0">
                  <c:v>ILF 1.25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Revised!$B$64:$CX$64</c:f>
              <c:numCache>
                <c:formatCode>General</c:formatCode>
                <c:ptCount val="101"/>
                <c:pt idx="0">
                  <c:v>1.0</c:v>
                </c:pt>
                <c:pt idx="1">
                  <c:v>1.14</c:v>
                </c:pt>
                <c:pt idx="2">
                  <c:v>1.2996</c:v>
                </c:pt>
                <c:pt idx="3">
                  <c:v>1.481544</c:v>
                </c:pt>
                <c:pt idx="4">
                  <c:v>1.688960159999999</c:v>
                </c:pt>
                <c:pt idx="5">
                  <c:v>1.925414582399999</c:v>
                </c:pt>
                <c:pt idx="6">
                  <c:v>2.194972623935999</c:v>
                </c:pt>
                <c:pt idx="7">
                  <c:v>2.502268791287038</c:v>
                </c:pt>
                <c:pt idx="8">
                  <c:v>2.852586422067223</c:v>
                </c:pt>
                <c:pt idx="9">
                  <c:v>3.251948521156634</c:v>
                </c:pt>
                <c:pt idx="10">
                  <c:v>3.707221314118563</c:v>
                </c:pt>
                <c:pt idx="11">
                  <c:v>4.226232298095161</c:v>
                </c:pt>
                <c:pt idx="12">
                  <c:v>4.817904819828484</c:v>
                </c:pt>
                <c:pt idx="13">
                  <c:v>5.49241149460447</c:v>
                </c:pt>
                <c:pt idx="14">
                  <c:v>6.261349103849096</c:v>
                </c:pt>
                <c:pt idx="15">
                  <c:v>7.13793797838797</c:v>
                </c:pt>
                <c:pt idx="16">
                  <c:v>8.137249295362284</c:v>
                </c:pt>
                <c:pt idx="17">
                  <c:v>9.276464196713003</c:v>
                </c:pt>
                <c:pt idx="18">
                  <c:v>10.57516918425282</c:v>
                </c:pt>
                <c:pt idx="19">
                  <c:v>12.05569287004822</c:v>
                </c:pt>
                <c:pt idx="20">
                  <c:v>13.74348987185497</c:v>
                </c:pt>
                <c:pt idx="21">
                  <c:v>15.66757845391466</c:v>
                </c:pt>
                <c:pt idx="22">
                  <c:v>17.86103943746271</c:v>
                </c:pt>
                <c:pt idx="23">
                  <c:v>20.36158495870749</c:v>
                </c:pt>
                <c:pt idx="24">
                  <c:v>23.21220685292653</c:v>
                </c:pt>
                <c:pt idx="25">
                  <c:v>26.46191581233625</c:v>
                </c:pt>
                <c:pt idx="26">
                  <c:v>30.16658402606332</c:v>
                </c:pt>
                <c:pt idx="27">
                  <c:v>34.38990578971218</c:v>
                </c:pt>
                <c:pt idx="28">
                  <c:v>39.20449260027188</c:v>
                </c:pt>
                <c:pt idx="29">
                  <c:v>44.69312156430994</c:v>
                </c:pt>
                <c:pt idx="30">
                  <c:v>50.95015858331332</c:v>
                </c:pt>
                <c:pt idx="31">
                  <c:v>58.08318078497719</c:v>
                </c:pt>
                <c:pt idx="32">
                  <c:v>66.21482609487398</c:v>
                </c:pt>
                <c:pt idx="33">
                  <c:v>75.48490174815633</c:v>
                </c:pt>
                <c:pt idx="34">
                  <c:v>86.05278799289822</c:v>
                </c:pt>
                <c:pt idx="35">
                  <c:v>98.10017831190396</c:v>
                </c:pt>
                <c:pt idx="36">
                  <c:v>111.8342032755705</c:v>
                </c:pt>
                <c:pt idx="37">
                  <c:v>127.4909917341504</c:v>
                </c:pt>
                <c:pt idx="38">
                  <c:v>145.3397305769314</c:v>
                </c:pt>
                <c:pt idx="39">
                  <c:v>165.6872928577018</c:v>
                </c:pt>
                <c:pt idx="40">
                  <c:v>188.88351385778</c:v>
                </c:pt>
                <c:pt idx="41">
                  <c:v>215.3272057978692</c:v>
                </c:pt>
                <c:pt idx="42">
                  <c:v>245.4730146095709</c:v>
                </c:pt>
                <c:pt idx="43">
                  <c:v>279.8392366549108</c:v>
                </c:pt>
                <c:pt idx="44">
                  <c:v>319.0167297865983</c:v>
                </c:pt>
                <c:pt idx="45">
                  <c:v>363.679071956722</c:v>
                </c:pt>
                <c:pt idx="46">
                  <c:v>414.594142030663</c:v>
                </c:pt>
                <c:pt idx="47">
                  <c:v>472.6373219149558</c:v>
                </c:pt>
                <c:pt idx="48">
                  <c:v>538.8065469830495</c:v>
                </c:pt>
                <c:pt idx="49">
                  <c:v>614.2394635606764</c:v>
                </c:pt>
                <c:pt idx="50">
                  <c:v>700.232988459171</c:v>
                </c:pt>
                <c:pt idx="51">
                  <c:v>798.265606843455</c:v>
                </c:pt>
                <c:pt idx="52">
                  <c:v>910.0227918015386</c:v>
                </c:pt>
                <c:pt idx="53">
                  <c:v>1037.425982653754</c:v>
                </c:pt>
                <c:pt idx="54">
                  <c:v>1182.665620225279</c:v>
                </c:pt>
                <c:pt idx="56">
                  <c:v>10.0</c:v>
                </c:pt>
                <c:pt idx="57">
                  <c:v>100.0</c:v>
                </c:pt>
                <c:pt idx="58">
                  <c:v>1000.0</c:v>
                </c:pt>
              </c:numCache>
            </c:numRef>
          </c:xVal>
          <c:yVal>
            <c:numRef>
              <c:f>Revised!$B$65:$CX$65</c:f>
              <c:numCache>
                <c:formatCode>General</c:formatCode>
                <c:ptCount val="101"/>
                <c:pt idx="0">
                  <c:v>0.977416842100821</c:v>
                </c:pt>
                <c:pt idx="1">
                  <c:v>0.995803406834847</c:v>
                </c:pt>
                <c:pt idx="2">
                  <c:v>0.999197328823523</c:v>
                </c:pt>
                <c:pt idx="3">
                  <c:v>0.98393246358817</c:v>
                </c:pt>
                <c:pt idx="4">
                  <c:v>0.948348075745805</c:v>
                </c:pt>
                <c:pt idx="5">
                  <c:v>0.893625789506315</c:v>
                </c:pt>
                <c:pt idx="6">
                  <c:v>0.823746403915779</c:v>
                </c:pt>
                <c:pt idx="7">
                  <c:v>0.744489247037121</c:v>
                </c:pt>
                <c:pt idx="8">
                  <c:v>0.66196179250316</c:v>
                </c:pt>
                <c:pt idx="9">
                  <c:v>0.581341814354694</c:v>
                </c:pt>
                <c:pt idx="10">
                  <c:v>0.506236627764652</c:v>
                </c:pt>
                <c:pt idx="11">
                  <c:v>0.438646681252064</c:v>
                </c:pt>
                <c:pt idx="12">
                  <c:v>0.379286028385594</c:v>
                </c:pt>
                <c:pt idx="13">
                  <c:v>0.328006032489879</c:v>
                </c:pt>
                <c:pt idx="14">
                  <c:v>0.284169544985431</c:v>
                </c:pt>
                <c:pt idx="15">
                  <c:v>0.246921421211972</c:v>
                </c:pt>
                <c:pt idx="16">
                  <c:v>0.215358524595794</c:v>
                </c:pt>
                <c:pt idx="17">
                  <c:v>0.188623626850777</c:v>
                </c:pt>
                <c:pt idx="18">
                  <c:v>0.165949214097851</c:v>
                </c:pt>
                <c:pt idx="19">
                  <c:v>0.146671556439393</c:v>
                </c:pt>
                <c:pt idx="20">
                  <c:v>0.130228788195285</c:v>
                </c:pt>
                <c:pt idx="21">
                  <c:v>0.11615144395092</c:v>
                </c:pt>
                <c:pt idx="22">
                  <c:v>0.104050260148628</c:v>
                </c:pt>
                <c:pt idx="23">
                  <c:v>0.0936037767074069</c:v>
                </c:pt>
                <c:pt idx="24">
                  <c:v>0.0845469389302192</c:v>
                </c:pt>
                <c:pt idx="25">
                  <c:v>0.0766611609077895</c:v>
                </c:pt>
                <c:pt idx="26">
                  <c:v>0.0697659273624543</c:v>
                </c:pt>
                <c:pt idx="27">
                  <c:v>0.0637118284728081</c:v>
                </c:pt>
                <c:pt idx="28">
                  <c:v>0.0583748496481915</c:v>
                </c:pt>
                <c:pt idx="29">
                  <c:v>0.0536517222905996</c:v>
                </c:pt>
                <c:pt idx="30">
                  <c:v>0.0494561526035386</c:v>
                </c:pt>
                <c:pt idx="31">
                  <c:v>0.0457157675103196</c:v>
                </c:pt>
                <c:pt idx="32">
                  <c:v>0.0423696415289299</c:v>
                </c:pt>
                <c:pt idx="33">
                  <c:v>0.0393662921037936</c:v>
                </c:pt>
                <c:pt idx="34">
                  <c:v>0.0366620517937765</c:v>
                </c:pt>
                <c:pt idx="35">
                  <c:v>0.0342197434113634</c:v>
                </c:pt>
                <c:pt idx="36">
                  <c:v>0.0320075988124279</c:v>
                </c:pt>
                <c:pt idx="37">
                  <c:v>0.0299983738980451</c:v>
                </c:pt>
                <c:pt idx="38">
                  <c:v>0.0281686219275301</c:v>
                </c:pt>
                <c:pt idx="39">
                  <c:v>0.0264980948629831</c:v>
                </c:pt>
                <c:pt idx="40">
                  <c:v>0.0249692485331653</c:v>
                </c:pt>
                <c:pt idx="41">
                  <c:v>0.0235668322265663</c:v>
                </c:pt>
                <c:pt idx="42">
                  <c:v>0.0222775471538897</c:v>
                </c:pt>
                <c:pt idx="43">
                  <c:v>0.0210897612642886</c:v>
                </c:pt>
                <c:pt idx="44">
                  <c:v>0.0199932703217938</c:v>
                </c:pt>
                <c:pt idx="45">
                  <c:v>0.0189790970788784</c:v>
                </c:pt>
                <c:pt idx="46">
                  <c:v>0.0180393219259922</c:v>
                </c:pt>
                <c:pt idx="47">
                  <c:v>0.0171669396303479</c:v>
                </c:pt>
                <c:pt idx="48">
                  <c:v>0.0163557377680898</c:v>
                </c:pt>
                <c:pt idx="49">
                  <c:v>0.0156001932514876</c:v>
                </c:pt>
                <c:pt idx="50">
                  <c:v>0.01489538399651</c:v>
                </c:pt>
                <c:pt idx="51">
                  <c:v>0.0142369132972191</c:v>
                </c:pt>
                <c:pt idx="52">
                  <c:v>0.0136208448964871</c:v>
                </c:pt>
                <c:pt idx="53">
                  <c:v>0.0130436470870383</c:v>
                </c:pt>
                <c:pt idx="54">
                  <c:v>0.0125021444581704</c:v>
                </c:pt>
                <c:pt idx="56">
                  <c:v>0.175175080559629</c:v>
                </c:pt>
                <c:pt idx="57">
                  <c:v>0.0338822276193772</c:v>
                </c:pt>
                <c:pt idx="58">
                  <c:v>0.013201771566395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2F7-3A4F-A45A-FCF6256B1A4B}"/>
            </c:ext>
          </c:extLst>
        </c:ser>
        <c:ser>
          <c:idx val="0"/>
          <c:order val="1"/>
          <c:tx>
            <c:strRef>
              <c:f>Revised!$A$66</c:f>
              <c:strCache>
                <c:ptCount val="1"/>
                <c:pt idx="0">
                  <c:v>ILF 1.75</c:v>
                </c:pt>
              </c:strCache>
            </c:strRef>
          </c:tx>
          <c:marker>
            <c:symbol val="none"/>
          </c:marker>
          <c:xVal>
            <c:numRef>
              <c:f>Revised!$B$64:$CX$64</c:f>
              <c:numCache>
                <c:formatCode>General</c:formatCode>
                <c:ptCount val="101"/>
                <c:pt idx="0">
                  <c:v>1.0</c:v>
                </c:pt>
                <c:pt idx="1">
                  <c:v>1.14</c:v>
                </c:pt>
                <c:pt idx="2">
                  <c:v>1.2996</c:v>
                </c:pt>
                <c:pt idx="3">
                  <c:v>1.481544</c:v>
                </c:pt>
                <c:pt idx="4">
                  <c:v>1.688960159999999</c:v>
                </c:pt>
                <c:pt idx="5">
                  <c:v>1.925414582399999</c:v>
                </c:pt>
                <c:pt idx="6">
                  <c:v>2.194972623935999</c:v>
                </c:pt>
                <c:pt idx="7">
                  <c:v>2.502268791287038</c:v>
                </c:pt>
                <c:pt idx="8">
                  <c:v>2.852586422067223</c:v>
                </c:pt>
                <c:pt idx="9">
                  <c:v>3.251948521156634</c:v>
                </c:pt>
                <c:pt idx="10">
                  <c:v>3.707221314118563</c:v>
                </c:pt>
                <c:pt idx="11">
                  <c:v>4.226232298095161</c:v>
                </c:pt>
                <c:pt idx="12">
                  <c:v>4.817904819828484</c:v>
                </c:pt>
                <c:pt idx="13">
                  <c:v>5.49241149460447</c:v>
                </c:pt>
                <c:pt idx="14">
                  <c:v>6.261349103849096</c:v>
                </c:pt>
                <c:pt idx="15">
                  <c:v>7.13793797838797</c:v>
                </c:pt>
                <c:pt idx="16">
                  <c:v>8.137249295362284</c:v>
                </c:pt>
                <c:pt idx="17">
                  <c:v>9.276464196713003</c:v>
                </c:pt>
                <c:pt idx="18">
                  <c:v>10.57516918425282</c:v>
                </c:pt>
                <c:pt idx="19">
                  <c:v>12.05569287004822</c:v>
                </c:pt>
                <c:pt idx="20">
                  <c:v>13.74348987185497</c:v>
                </c:pt>
                <c:pt idx="21">
                  <c:v>15.66757845391466</c:v>
                </c:pt>
                <c:pt idx="22">
                  <c:v>17.86103943746271</c:v>
                </c:pt>
                <c:pt idx="23">
                  <c:v>20.36158495870749</c:v>
                </c:pt>
                <c:pt idx="24">
                  <c:v>23.21220685292653</c:v>
                </c:pt>
                <c:pt idx="25">
                  <c:v>26.46191581233625</c:v>
                </c:pt>
                <c:pt idx="26">
                  <c:v>30.16658402606332</c:v>
                </c:pt>
                <c:pt idx="27">
                  <c:v>34.38990578971218</c:v>
                </c:pt>
                <c:pt idx="28">
                  <c:v>39.20449260027188</c:v>
                </c:pt>
                <c:pt idx="29">
                  <c:v>44.69312156430994</c:v>
                </c:pt>
                <c:pt idx="30">
                  <c:v>50.95015858331332</c:v>
                </c:pt>
                <c:pt idx="31">
                  <c:v>58.08318078497719</c:v>
                </c:pt>
                <c:pt idx="32">
                  <c:v>66.21482609487398</c:v>
                </c:pt>
                <c:pt idx="33">
                  <c:v>75.48490174815633</c:v>
                </c:pt>
                <c:pt idx="34">
                  <c:v>86.05278799289822</c:v>
                </c:pt>
                <c:pt idx="35">
                  <c:v>98.10017831190396</c:v>
                </c:pt>
                <c:pt idx="36">
                  <c:v>111.8342032755705</c:v>
                </c:pt>
                <c:pt idx="37">
                  <c:v>127.4909917341504</c:v>
                </c:pt>
                <c:pt idx="38">
                  <c:v>145.3397305769314</c:v>
                </c:pt>
                <c:pt idx="39">
                  <c:v>165.6872928577018</c:v>
                </c:pt>
                <c:pt idx="40">
                  <c:v>188.88351385778</c:v>
                </c:pt>
                <c:pt idx="41">
                  <c:v>215.3272057978692</c:v>
                </c:pt>
                <c:pt idx="42">
                  <c:v>245.4730146095709</c:v>
                </c:pt>
                <c:pt idx="43">
                  <c:v>279.8392366549108</c:v>
                </c:pt>
                <c:pt idx="44">
                  <c:v>319.0167297865983</c:v>
                </c:pt>
                <c:pt idx="45">
                  <c:v>363.679071956722</c:v>
                </c:pt>
                <c:pt idx="46">
                  <c:v>414.594142030663</c:v>
                </c:pt>
                <c:pt idx="47">
                  <c:v>472.6373219149558</c:v>
                </c:pt>
                <c:pt idx="48">
                  <c:v>538.8065469830495</c:v>
                </c:pt>
                <c:pt idx="49">
                  <c:v>614.2394635606764</c:v>
                </c:pt>
                <c:pt idx="50">
                  <c:v>700.232988459171</c:v>
                </c:pt>
                <c:pt idx="51">
                  <c:v>798.265606843455</c:v>
                </c:pt>
                <c:pt idx="52">
                  <c:v>910.0227918015386</c:v>
                </c:pt>
                <c:pt idx="53">
                  <c:v>1037.425982653754</c:v>
                </c:pt>
                <c:pt idx="54">
                  <c:v>1182.665620225279</c:v>
                </c:pt>
                <c:pt idx="56">
                  <c:v>10.0</c:v>
                </c:pt>
                <c:pt idx="57">
                  <c:v>100.0</c:v>
                </c:pt>
                <c:pt idx="58">
                  <c:v>1000.0</c:v>
                </c:pt>
              </c:numCache>
            </c:numRef>
          </c:xVal>
          <c:yVal>
            <c:numRef>
              <c:f>Revised!$B$66:$CX$66</c:f>
              <c:numCache>
                <c:formatCode>General</c:formatCode>
                <c:ptCount val="101"/>
                <c:pt idx="0">
                  <c:v>0.790647868996421</c:v>
                </c:pt>
                <c:pt idx="1">
                  <c:v>0.859959075845906</c:v>
                </c:pt>
                <c:pt idx="2">
                  <c:v>0.924102217452757</c:v>
                </c:pt>
                <c:pt idx="3">
                  <c:v>0.973843945011213</c:v>
                </c:pt>
                <c:pt idx="4">
                  <c:v>0.998729844040919</c:v>
                </c:pt>
                <c:pt idx="5">
                  <c:v>0.990519181520712</c:v>
                </c:pt>
                <c:pt idx="6">
                  <c:v>0.947104193981595</c:v>
                </c:pt>
                <c:pt idx="7">
                  <c:v>0.874099729295426</c:v>
                </c:pt>
                <c:pt idx="8">
                  <c:v>0.782570818987867</c:v>
                </c:pt>
                <c:pt idx="9">
                  <c:v>0.684586943238686</c:v>
                </c:pt>
                <c:pt idx="10">
                  <c:v>0.589651438466932</c:v>
                </c:pt>
                <c:pt idx="11">
                  <c:v>0.503448943907427</c:v>
                </c:pt>
                <c:pt idx="12">
                  <c:v>0.428356891697295</c:v>
                </c:pt>
                <c:pt idx="13">
                  <c:v>0.364582554927562</c:v>
                </c:pt>
                <c:pt idx="14">
                  <c:v>0.311192830014485</c:v>
                </c:pt>
                <c:pt idx="15">
                  <c:v>0.266806403947076</c:v>
                </c:pt>
                <c:pt idx="16">
                  <c:v>0.22998019662037</c:v>
                </c:pt>
                <c:pt idx="17">
                  <c:v>0.199391207907148</c:v>
                </c:pt>
                <c:pt idx="18">
                  <c:v>0.173902084152525</c:v>
                </c:pt>
                <c:pt idx="19">
                  <c:v>0.152568404799292</c:v>
                </c:pt>
                <c:pt idx="20">
                  <c:v>0.134620690822159</c:v>
                </c:pt>
                <c:pt idx="21">
                  <c:v>0.119438130754029</c:v>
                </c:pt>
                <c:pt idx="22">
                  <c:v>0.106521969183003</c:v>
                </c:pt>
                <c:pt idx="23">
                  <c:v>0.0954717846555451</c:v>
                </c:pt>
                <c:pt idx="24">
                  <c:v>0.0859655934987903</c:v>
                </c:pt>
                <c:pt idx="25">
                  <c:v>0.0777436971853875</c:v>
                </c:pt>
                <c:pt idx="26">
                  <c:v>0.0705958024939705</c:v>
                </c:pt>
                <c:pt idx="27">
                  <c:v>0.0643508497326677</c:v>
                </c:pt>
                <c:pt idx="28">
                  <c:v>0.058869015900115</c:v>
                </c:pt>
                <c:pt idx="29">
                  <c:v>0.0540354357425904</c:v>
                </c:pt>
                <c:pt idx="30">
                  <c:v>0.0497552674788427</c:v>
                </c:pt>
                <c:pt idx="31">
                  <c:v>0.0459498064766413</c:v>
                </c:pt>
                <c:pt idx="32">
                  <c:v>0.0425534145511638</c:v>
                </c:pt>
                <c:pt idx="33">
                  <c:v>0.0395110844852294</c:v>
                </c:pt>
                <c:pt idx="34">
                  <c:v>0.0367765002657484</c:v>
                </c:pt>
                <c:pt idx="35">
                  <c:v>0.0343104852956516</c:v>
                </c:pt>
                <c:pt idx="36">
                  <c:v>0.0320797553263979</c:v>
                </c:pt>
                <c:pt idx="37">
                  <c:v>0.0300559116598551</c:v>
                </c:pt>
                <c:pt idx="38">
                  <c:v>0.0282146245908015</c:v>
                </c:pt>
                <c:pt idx="39">
                  <c:v>0.0265349681288652</c:v>
                </c:pt>
                <c:pt idx="40">
                  <c:v>0.0249988755461258</c:v>
                </c:pt>
                <c:pt idx="41">
                  <c:v>0.0235906918524973</c:v>
                </c:pt>
                <c:pt idx="42">
                  <c:v>0.0222968043686417</c:v>
                </c:pt>
                <c:pt idx="43">
                  <c:v>0.0211053364969819</c:v>
                </c:pt>
                <c:pt idx="44">
                  <c:v>0.0200058928518333</c:v>
                </c:pt>
                <c:pt idx="45">
                  <c:v>0.0189893463017676</c:v>
                </c:pt>
                <c:pt idx="46">
                  <c:v>0.0180476593545258</c:v>
                </c:pt>
                <c:pt idx="47">
                  <c:v>0.0171737337939043</c:v>
                </c:pt>
                <c:pt idx="48">
                  <c:v>0.0163612836482146</c:v>
                </c:pt>
                <c:pt idx="49">
                  <c:v>0.0156047274994299</c:v>
                </c:pt>
                <c:pt idx="50">
                  <c:v>0.0148990968834366</c:v>
                </c:pt>
                <c:pt idx="51">
                  <c:v>0.014239958125348</c:v>
                </c:pt>
                <c:pt idx="52">
                  <c:v>0.0136233454309125</c:v>
                </c:pt>
                <c:pt idx="53">
                  <c:v>0.0130457034399716</c:v>
                </c:pt>
                <c:pt idx="54">
                  <c:v>0.0125038377596523</c:v>
                </c:pt>
                <c:pt idx="56">
                  <c:v>0.1842220186434</c:v>
                </c:pt>
                <c:pt idx="57">
                  <c:v>0.0339699599300444</c:v>
                </c:pt>
                <c:pt idx="58">
                  <c:v>0.0132039435488712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Revised!$A$67</c:f>
              <c:strCache>
                <c:ptCount val="1"/>
                <c:pt idx="0">
                  <c:v>ILF 2.25</c:v>
                </c:pt>
              </c:strCache>
            </c:strRef>
          </c:tx>
          <c:marker>
            <c:symbol val="none"/>
          </c:marker>
          <c:xVal>
            <c:numRef>
              <c:f>Revised!$B$64:$CX$64</c:f>
              <c:numCache>
                <c:formatCode>General</c:formatCode>
                <c:ptCount val="101"/>
                <c:pt idx="0">
                  <c:v>1.0</c:v>
                </c:pt>
                <c:pt idx="1">
                  <c:v>1.14</c:v>
                </c:pt>
                <c:pt idx="2">
                  <c:v>1.2996</c:v>
                </c:pt>
                <c:pt idx="3">
                  <c:v>1.481544</c:v>
                </c:pt>
                <c:pt idx="4">
                  <c:v>1.688960159999999</c:v>
                </c:pt>
                <c:pt idx="5">
                  <c:v>1.925414582399999</c:v>
                </c:pt>
                <c:pt idx="6">
                  <c:v>2.194972623935999</c:v>
                </c:pt>
                <c:pt idx="7">
                  <c:v>2.502268791287038</c:v>
                </c:pt>
                <c:pt idx="8">
                  <c:v>2.852586422067223</c:v>
                </c:pt>
                <c:pt idx="9">
                  <c:v>3.251948521156634</c:v>
                </c:pt>
                <c:pt idx="10">
                  <c:v>3.707221314118563</c:v>
                </c:pt>
                <c:pt idx="11">
                  <c:v>4.226232298095161</c:v>
                </c:pt>
                <c:pt idx="12">
                  <c:v>4.817904819828484</c:v>
                </c:pt>
                <c:pt idx="13">
                  <c:v>5.49241149460447</c:v>
                </c:pt>
                <c:pt idx="14">
                  <c:v>6.261349103849096</c:v>
                </c:pt>
                <c:pt idx="15">
                  <c:v>7.13793797838797</c:v>
                </c:pt>
                <c:pt idx="16">
                  <c:v>8.137249295362284</c:v>
                </c:pt>
                <c:pt idx="17">
                  <c:v>9.276464196713003</c:v>
                </c:pt>
                <c:pt idx="18">
                  <c:v>10.57516918425282</c:v>
                </c:pt>
                <c:pt idx="19">
                  <c:v>12.05569287004822</c:v>
                </c:pt>
                <c:pt idx="20">
                  <c:v>13.74348987185497</c:v>
                </c:pt>
                <c:pt idx="21">
                  <c:v>15.66757845391466</c:v>
                </c:pt>
                <c:pt idx="22">
                  <c:v>17.86103943746271</c:v>
                </c:pt>
                <c:pt idx="23">
                  <c:v>20.36158495870749</c:v>
                </c:pt>
                <c:pt idx="24">
                  <c:v>23.21220685292653</c:v>
                </c:pt>
                <c:pt idx="25">
                  <c:v>26.46191581233625</c:v>
                </c:pt>
                <c:pt idx="26">
                  <c:v>30.16658402606332</c:v>
                </c:pt>
                <c:pt idx="27">
                  <c:v>34.38990578971218</c:v>
                </c:pt>
                <c:pt idx="28">
                  <c:v>39.20449260027188</c:v>
                </c:pt>
                <c:pt idx="29">
                  <c:v>44.69312156430994</c:v>
                </c:pt>
                <c:pt idx="30">
                  <c:v>50.95015858331332</c:v>
                </c:pt>
                <c:pt idx="31">
                  <c:v>58.08318078497719</c:v>
                </c:pt>
                <c:pt idx="32">
                  <c:v>66.21482609487398</c:v>
                </c:pt>
                <c:pt idx="33">
                  <c:v>75.48490174815633</c:v>
                </c:pt>
                <c:pt idx="34">
                  <c:v>86.05278799289822</c:v>
                </c:pt>
                <c:pt idx="35">
                  <c:v>98.10017831190396</c:v>
                </c:pt>
                <c:pt idx="36">
                  <c:v>111.8342032755705</c:v>
                </c:pt>
                <c:pt idx="37">
                  <c:v>127.4909917341504</c:v>
                </c:pt>
                <c:pt idx="38">
                  <c:v>145.3397305769314</c:v>
                </c:pt>
                <c:pt idx="39">
                  <c:v>165.6872928577018</c:v>
                </c:pt>
                <c:pt idx="40">
                  <c:v>188.88351385778</c:v>
                </c:pt>
                <c:pt idx="41">
                  <c:v>215.3272057978692</c:v>
                </c:pt>
                <c:pt idx="42">
                  <c:v>245.4730146095709</c:v>
                </c:pt>
                <c:pt idx="43">
                  <c:v>279.8392366549108</c:v>
                </c:pt>
                <c:pt idx="44">
                  <c:v>319.0167297865983</c:v>
                </c:pt>
                <c:pt idx="45">
                  <c:v>363.679071956722</c:v>
                </c:pt>
                <c:pt idx="46">
                  <c:v>414.594142030663</c:v>
                </c:pt>
                <c:pt idx="47">
                  <c:v>472.6373219149558</c:v>
                </c:pt>
                <c:pt idx="48">
                  <c:v>538.8065469830495</c:v>
                </c:pt>
                <c:pt idx="49">
                  <c:v>614.2394635606764</c:v>
                </c:pt>
                <c:pt idx="50">
                  <c:v>700.232988459171</c:v>
                </c:pt>
                <c:pt idx="51">
                  <c:v>798.265606843455</c:v>
                </c:pt>
                <c:pt idx="52">
                  <c:v>910.0227918015386</c:v>
                </c:pt>
                <c:pt idx="53">
                  <c:v>1037.425982653754</c:v>
                </c:pt>
                <c:pt idx="54">
                  <c:v>1182.665620225279</c:v>
                </c:pt>
                <c:pt idx="56">
                  <c:v>10.0</c:v>
                </c:pt>
                <c:pt idx="57">
                  <c:v>100.0</c:v>
                </c:pt>
                <c:pt idx="58">
                  <c:v>1000.0</c:v>
                </c:pt>
              </c:numCache>
            </c:numRef>
          </c:xVal>
          <c:yVal>
            <c:numRef>
              <c:f>Revised!$B$67:$CX$67</c:f>
              <c:numCache>
                <c:formatCode>General</c:formatCode>
                <c:ptCount val="101"/>
                <c:pt idx="0">
                  <c:v>0.5</c:v>
                </c:pt>
                <c:pt idx="1">
                  <c:v>0.58236253599307</c:v>
                </c:pt>
                <c:pt idx="2">
                  <c:v>0.677440460031241</c:v>
                </c:pt>
                <c:pt idx="3">
                  <c:v>0.780785672409766</c:v>
                </c:pt>
                <c:pt idx="4">
                  <c:v>0.881501119781398</c:v>
                </c:pt>
                <c:pt idx="5">
                  <c:v>0.961302298767752</c:v>
                </c:pt>
                <c:pt idx="6">
                  <c:v>0.998970023761127</c:v>
                </c:pt>
                <c:pt idx="7">
                  <c:v>0.981127208334067</c:v>
                </c:pt>
                <c:pt idx="8">
                  <c:v>0.911527813178339</c:v>
                </c:pt>
                <c:pt idx="9">
                  <c:v>0.80878705056536</c:v>
                </c:pt>
                <c:pt idx="10">
                  <c:v>0.694934131656847</c:v>
                </c:pt>
                <c:pt idx="11">
                  <c:v>0.586097907544812</c:v>
                </c:pt>
                <c:pt idx="12">
                  <c:v>0.490364000984839</c:v>
                </c:pt>
                <c:pt idx="13">
                  <c:v>0.409945479921943</c:v>
                </c:pt>
                <c:pt idx="14">
                  <c:v>0.343968917775931</c:v>
                </c:pt>
                <c:pt idx="15">
                  <c:v>0.29038274919541</c:v>
                </c:pt>
                <c:pt idx="16">
                  <c:v>0.246946648726849</c:v>
                </c:pt>
                <c:pt idx="17">
                  <c:v>0.21164248573493</c:v>
                </c:pt>
                <c:pt idx="18">
                  <c:v>0.182793860161111</c:v>
                </c:pt>
                <c:pt idx="19">
                  <c:v>0.159060915752944</c:v>
                </c:pt>
                <c:pt idx="20">
                  <c:v>0.139392028108151</c:v>
                </c:pt>
                <c:pt idx="21">
                  <c:v>0.122967714766206</c:v>
                </c:pt>
                <c:pt idx="22">
                  <c:v>0.10915001909177</c:v>
                </c:pt>
                <c:pt idx="23">
                  <c:v>0.0974409942800513</c:v>
                </c:pt>
                <c:pt idx="24">
                  <c:v>0.0874501340761351</c:v>
                </c:pt>
                <c:pt idx="25">
                  <c:v>0.0788693719550538</c:v>
                </c:pt>
                <c:pt idx="26">
                  <c:v>0.0714540795236701</c:v>
                </c:pt>
                <c:pt idx="27">
                  <c:v>0.0650086713091392</c:v>
                </c:pt>
                <c:pt idx="28">
                  <c:v>0.0593756914100334</c:v>
                </c:pt>
                <c:pt idx="29">
                  <c:v>0.0544275139580246</c:v>
                </c:pt>
                <c:pt idx="30">
                  <c:v>0.0500600023538225</c:v>
                </c:pt>
                <c:pt idx="31">
                  <c:v>0.0461876384561324</c:v>
                </c:pt>
                <c:pt idx="32">
                  <c:v>0.0427397585879904</c:v>
                </c:pt>
                <c:pt idx="33">
                  <c:v>0.0396576267391339</c:v>
                </c:pt>
                <c:pt idx="34">
                  <c:v>0.0368921443846273</c:v>
                </c:pt>
                <c:pt idx="35">
                  <c:v>0.0344020471746787</c:v>
                </c:pt>
                <c:pt idx="36">
                  <c:v>0.0321524761944694</c:v>
                </c:pt>
                <c:pt idx="37">
                  <c:v>0.0301138391390769</c:v>
                </c:pt>
                <c:pt idx="38">
                  <c:v>0.0282608972358674</c:v>
                </c:pt>
                <c:pt idx="39">
                  <c:v>0.0265720289972673</c:v>
                </c:pt>
                <c:pt idx="40">
                  <c:v>0.0250286332962715</c:v>
                </c:pt>
                <c:pt idx="41">
                  <c:v>0.0236146428384606</c:v>
                </c:pt>
                <c:pt idx="42">
                  <c:v>0.0223161255942773</c:v>
                </c:pt>
                <c:pt idx="43">
                  <c:v>0.0211209566909827</c:v>
                </c:pt>
                <c:pt idx="44">
                  <c:v>0.020018547038286</c:v>
                </c:pt>
                <c:pt idx="45">
                  <c:v>0.0189996178642453</c:v>
                </c:pt>
                <c:pt idx="46">
                  <c:v>0.0180560125822577</c:v>
                </c:pt>
                <c:pt idx="47">
                  <c:v>0.0171805391544078</c:v>
                </c:pt>
                <c:pt idx="48">
                  <c:v>0.0163668374794823</c:v>
                </c:pt>
                <c:pt idx="49">
                  <c:v>0.0156092674043927</c:v>
                </c:pt>
                <c:pt idx="50">
                  <c:v>0.0149028138025363</c:v>
                </c:pt>
                <c:pt idx="51">
                  <c:v>0.0142430058325372</c:v>
                </c:pt>
                <c:pt idx="52">
                  <c:v>0.0136258480245035</c:v>
                </c:pt>
                <c:pt idx="53">
                  <c:v>0.0130477612680379</c:v>
                </c:pt>
                <c:pt idx="54">
                  <c:v>0.0125055321195167</c:v>
                </c:pt>
                <c:pt idx="56">
                  <c:v>0.194410136924996</c:v>
                </c:pt>
                <c:pt idx="57">
                  <c:v>0.0340584684239871</c:v>
                </c:pt>
                <c:pt idx="58">
                  <c:v>0.0132061171508572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1763224"/>
        <c:axId val="2082107624"/>
      </c:scatterChart>
      <c:valAx>
        <c:axId val="2081763224"/>
        <c:scaling>
          <c:logBase val="10.0"/>
          <c:orientation val="minMax"/>
          <c:max val="1000.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>
                    <a:solidFill>
                      <a:schemeClr val="tx1"/>
                    </a:solidFill>
                  </a:rPr>
                  <a:t>Load</a:t>
                </a:r>
                <a:r>
                  <a:rPr lang="en-US" sz="1800" baseline="0">
                    <a:solidFill>
                      <a:schemeClr val="tx1"/>
                    </a:solidFill>
                  </a:rPr>
                  <a:t> Factor</a:t>
                </a:r>
                <a:endParaRPr lang="en-US" sz="180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2107624"/>
        <c:crosses val="autoZero"/>
        <c:crossBetween val="midCat"/>
        <c:minorUnit val="0.25"/>
      </c:valAx>
      <c:valAx>
        <c:axId val="2082107624"/>
        <c:scaling>
          <c:orientation val="minMax"/>
          <c:max val="1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1763224"/>
        <c:crossesAt val="0.01"/>
        <c:crossBetween val="midCat"/>
        <c:majorUnit val="0.1"/>
      </c:valAx>
      <c:spPr>
        <a:noFill/>
        <a:ln>
          <a:noFill/>
        </a:ln>
        <a:effectLst/>
      </c:spPr>
    </c:plotArea>
    <c:legend>
      <c:legendPos val="r"/>
      <c:layout/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marker>
            <c:symbol val="none"/>
          </c:marker>
          <c:xVal>
            <c:numRef>
              <c:f>Sheet1!$B$1:$Z$1</c:f>
              <c:numCache>
                <c:formatCode>General</c:formatCode>
                <c:ptCount val="25"/>
                <c:pt idx="0">
                  <c:v>0.01</c:v>
                </c:pt>
                <c:pt idx="1">
                  <c:v>0.0147712125471966</c:v>
                </c:pt>
                <c:pt idx="2">
                  <c:v>0.0218188720114459</c:v>
                </c:pt>
                <c:pt idx="3">
                  <c:v>0.0322291196021147</c:v>
                </c:pt>
                <c:pt idx="4">
                  <c:v>0.0476063175851857</c:v>
                </c:pt>
                <c:pt idx="5">
                  <c:v>0.0703203035640122</c:v>
                </c:pt>
                <c:pt idx="6">
                  <c:v>0.103871615032741</c:v>
                </c:pt>
                <c:pt idx="7">
                  <c:v>0.153430970326921</c:v>
                </c:pt>
                <c:pt idx="8">
                  <c:v>0.226636147402156</c:v>
                </c:pt>
                <c:pt idx="9">
                  <c:v>0.334769070415503</c:v>
                </c:pt>
                <c:pt idx="10">
                  <c:v>0.494494509333483</c:v>
                </c:pt>
                <c:pt idx="11">
                  <c:v>0.730428350078659</c:v>
                </c:pt>
                <c:pt idx="12">
                  <c:v>1.078931240951001</c:v>
                </c:pt>
                <c:pt idx="13">
                  <c:v>1.593712268389785</c:v>
                </c:pt>
                <c:pt idx="14">
                  <c:v>2.35410626554604</c:v>
                </c:pt>
                <c:pt idx="15">
                  <c:v>3.477300400706784</c:v>
                </c:pt>
                <c:pt idx="16">
                  <c:v>5.13639433092919</c:v>
                </c:pt>
                <c:pt idx="17">
                  <c:v>7.587077238837086</c:v>
                </c:pt>
                <c:pt idx="18">
                  <c:v>11.20703305068603</c:v>
                </c:pt>
                <c:pt idx="19">
                  <c:v>16.55414672151407</c:v>
                </c:pt>
                <c:pt idx="20">
                  <c:v>24.45248197609625</c:v>
                </c:pt>
                <c:pt idx="21">
                  <c:v>36.11928085754123</c:v>
                </c:pt>
                <c:pt idx="22">
                  <c:v>53.35255745986318</c:v>
                </c:pt>
                <c:pt idx="23">
                  <c:v>78.80819661761598</c:v>
                </c:pt>
                <c:pt idx="24">
                  <c:v>116.4092622700068</c:v>
                </c:pt>
              </c:numCache>
            </c:numRef>
          </c:xVal>
          <c:yVal>
            <c:numRef>
              <c:f>Sheet1!$B$2:$Z$2</c:f>
              <c:numCache>
                <c:formatCode>General</c:formatCode>
                <c:ptCount val="25"/>
                <c:pt idx="0">
                  <c:v>-1.0</c:v>
                </c:pt>
                <c:pt idx="1">
                  <c:v>-1.0</c:v>
                </c:pt>
                <c:pt idx="2">
                  <c:v>-1.0</c:v>
                </c:pt>
                <c:pt idx="3">
                  <c:v>-1.0</c:v>
                </c:pt>
                <c:pt idx="4">
                  <c:v>-1.0</c:v>
                </c:pt>
                <c:pt idx="5">
                  <c:v>-1.0</c:v>
                </c:pt>
                <c:pt idx="6">
                  <c:v>-0.983503115761912</c:v>
                </c:pt>
                <c:pt idx="7">
                  <c:v>-0.814086968388897</c:v>
                </c:pt>
                <c:pt idx="8">
                  <c:v>-0.644670821015882</c:v>
                </c:pt>
                <c:pt idx="9">
                  <c:v>-0.475254673642868</c:v>
                </c:pt>
                <c:pt idx="10">
                  <c:v>-0.305838526269853</c:v>
                </c:pt>
                <c:pt idx="11">
                  <c:v>-0.136422378896838</c:v>
                </c:pt>
                <c:pt idx="12">
                  <c:v>0.0329937684761766</c:v>
                </c:pt>
                <c:pt idx="13">
                  <c:v>0.202409915849191</c:v>
                </c:pt>
                <c:pt idx="14">
                  <c:v>0.371826063222206</c:v>
                </c:pt>
                <c:pt idx="15">
                  <c:v>0.541242210595221</c:v>
                </c:pt>
                <c:pt idx="16">
                  <c:v>0.710658357968235</c:v>
                </c:pt>
                <c:pt idx="17">
                  <c:v>0.88007450534125</c:v>
                </c:pt>
                <c:pt idx="18">
                  <c:v>1.0</c:v>
                </c:pt>
                <c:pt idx="19">
                  <c:v>1.0</c:v>
                </c:pt>
                <c:pt idx="20">
                  <c:v>1.0</c:v>
                </c:pt>
                <c:pt idx="21">
                  <c:v>1.0</c:v>
                </c:pt>
                <c:pt idx="22">
                  <c:v>1.0</c:v>
                </c:pt>
                <c:pt idx="23">
                  <c:v>1.0</c:v>
                </c:pt>
                <c:pt idx="24">
                  <c:v>1.0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115032"/>
        <c:axId val="-2022391288"/>
      </c:scatterChart>
      <c:valAx>
        <c:axId val="2130115032"/>
        <c:scaling>
          <c:logBase val="10.0"/>
          <c:orientation val="minMax"/>
          <c:max val="100.0"/>
        </c:scaling>
        <c:delete val="0"/>
        <c:axPos val="b"/>
        <c:numFmt formatCode="General" sourceLinked="1"/>
        <c:majorTickMark val="out"/>
        <c:minorTickMark val="none"/>
        <c:tickLblPos val="nextTo"/>
        <c:crossAx val="-2022391288"/>
        <c:crosses val="autoZero"/>
        <c:crossBetween val="midCat"/>
      </c:valAx>
      <c:valAx>
        <c:axId val="-2022391288"/>
        <c:scaling>
          <c:orientation val="minMax"/>
          <c:max val="1.0"/>
          <c:min val="-1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01150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val>
            <c:numRef>
              <c:f>Weights!$BJ$51</c:f>
              <c:numCache>
                <c:formatCode>0.00</c:formatCode>
                <c:ptCount val="1"/>
                <c:pt idx="0">
                  <c:v>0.224987176807277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91-0E46-A7AC-B3680B49EDBF}"/>
            </c:ext>
          </c:extLst>
        </c:ser>
        <c:ser>
          <c:idx val="1"/>
          <c:order val="1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Weights!$BK$51</c:f>
              <c:numCache>
                <c:formatCode>0.00</c:formatCode>
                <c:ptCount val="1"/>
                <c:pt idx="0">
                  <c:v>0.0708785239313988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291-0E46-A7AC-B3680B49EDBF}"/>
            </c:ext>
          </c:extLst>
        </c:ser>
        <c:ser>
          <c:idx val="2"/>
          <c:order val="2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Weights!$BL$51</c:f>
              <c:numCache>
                <c:formatCode>0.00</c:formatCode>
                <c:ptCount val="1"/>
                <c:pt idx="0">
                  <c:v>0.677676309277838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291-0E46-A7AC-B3680B49EDBF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Weights!$BM$51</c:f>
              <c:numCache>
                <c:formatCode>0.00</c:formatCode>
                <c:ptCount val="1"/>
                <c:pt idx="0">
                  <c:v>0.538365276175727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291-0E46-A7AC-B3680B49EDBF}"/>
            </c:ext>
          </c:extLst>
        </c:ser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020-F547-B661-39E714585457}"/>
              </c:ext>
            </c:extLst>
          </c:dPt>
          <c:val>
            <c:numRef>
              <c:f>Weights!$BN$51</c:f>
              <c:numCache>
                <c:formatCode>0.00</c:formatCode>
                <c:ptCount val="1"/>
                <c:pt idx="0">
                  <c:v>0.153260526310688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291-0E46-A7AC-B3680B49E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07688504"/>
        <c:axId val="-2115832872"/>
      </c:barChart>
      <c:catAx>
        <c:axId val="-2107688504"/>
        <c:scaling>
          <c:orientation val="minMax"/>
        </c:scaling>
        <c:delete val="1"/>
        <c:axPos val="l"/>
        <c:majorTickMark val="out"/>
        <c:minorTickMark val="none"/>
        <c:tickLblPos val="nextTo"/>
        <c:crossAx val="-2115832872"/>
        <c:crosses val="autoZero"/>
        <c:auto val="1"/>
        <c:lblAlgn val="ctr"/>
        <c:lblOffset val="100"/>
        <c:noMultiLvlLbl val="0"/>
      </c:catAx>
      <c:valAx>
        <c:axId val="-2115832872"/>
        <c:scaling>
          <c:orientation val="minMax"/>
          <c:max val="1.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76885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67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804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14395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15-418/618 Spring </a:t>
            </a:r>
            <a:r>
              <a:rPr lang="en-US" sz="1000" b="0" i="0" dirty="0" smtClean="0">
                <a:latin typeface="Calibri" pitchFamily="34" charset="0"/>
              </a:rPr>
              <a:t>2019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Assignment 3: </a:t>
            </a:r>
            <a:r>
              <a:rPr lang="en-US" dirty="0" err="1"/>
              <a:t>GraphRats</a:t>
            </a:r>
            <a:r>
              <a:rPr lang="en-US" dirty="0"/>
              <a:t/>
            </a:r>
            <a:br>
              <a:rPr lang="en-US" dirty="0"/>
            </a:br>
            <a:endParaRPr lang="en-US" sz="20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614A446-E59F-FA49-A279-B5FFCA4E73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14238" y="3276600"/>
            <a:ext cx="5715524" cy="1517904"/>
            <a:chOff x="1714238" y="3276600"/>
            <a:chExt cx="5715524" cy="151790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8FD7D7E4-CD9D-FF43-87E7-524E80F57CD4}"/>
                </a:ext>
              </a:extLst>
            </p:cNvPr>
            <p:cNvSpPr/>
            <p:nvPr/>
          </p:nvSpPr>
          <p:spPr>
            <a:xfrm>
              <a:off x="1714238" y="3492140"/>
              <a:ext cx="2542132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7200" b="0" dirty="0">
                  <a:solidFill>
                    <a:prstClr val="black"/>
                  </a:solidFill>
                  <a:latin typeface="Gill Sans"/>
                  <a:cs typeface="Gill Sans"/>
                </a:rPr>
                <a:t>Graph</a:t>
              </a:r>
              <a:endParaRPr lang="en-US" sz="7200" b="0" dirty="0">
                <a:solidFill>
                  <a:prstClr val="black"/>
                </a:solidFill>
                <a:latin typeface="Calibri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4C2C6242-15CF-7C47-872E-CFA34E911C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88770" y="3276600"/>
              <a:ext cx="1840992" cy="1517904"/>
            </a:xfrm>
            <a:prstGeom prst="rect">
              <a:avLst/>
            </a:prstGeom>
          </p:spPr>
        </p:pic>
        <p:pic>
          <p:nvPicPr>
            <p:cNvPr id="19" name="Picture 18" descr="CMU_Logo_Horiz_Red.png">
              <a:extLst>
                <a:ext uri="{FF2B5EF4-FFF2-40B4-BE49-F238E27FC236}">
                  <a16:creationId xmlns:a16="http://schemas.microsoft.com/office/drawing/2014/main" xmlns="" id="{4C46E15A-8DA7-A04C-9209-7CB22E8E8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8503" y="4526456"/>
              <a:ext cx="2453594" cy="218277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E55FC0F9-5509-5F40-88C0-1689D81CB05E}"/>
                </a:ext>
              </a:extLst>
            </p:cNvPr>
            <p:cNvSpPr/>
            <p:nvPr/>
          </p:nvSpPr>
          <p:spPr>
            <a:xfrm>
              <a:off x="4046254" y="3492140"/>
              <a:ext cx="1713480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7200" b="0" dirty="0">
                  <a:solidFill>
                    <a:srgbClr val="FF6600"/>
                  </a:solidFill>
                  <a:latin typeface="Gill Sans Light"/>
                  <a:cs typeface="Gill Sans Light"/>
                </a:rPr>
                <a:t>Rats</a:t>
              </a:r>
              <a:endParaRPr lang="en-US" sz="7200" b="0" dirty="0">
                <a:solidFill>
                  <a:srgbClr val="FF6600"/>
                </a:solidFill>
                <a:latin typeface="Calibri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E2E3ED-90D8-6241-A25F-79963C3C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Reward Function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16F0E1-0B6B-DA42-AD2C-CB750FD37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291" y="5029200"/>
            <a:ext cx="8491491" cy="771524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dirty="0"/>
              <a:t>Falls off gradually</a:t>
            </a:r>
          </a:p>
          <a:p>
            <a:pPr lvl="2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(1000)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= </a:t>
            </a:r>
            <a:r>
              <a:rPr lang="en-US" dirty="0" smtClean="0"/>
              <a:t>0.0132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5B5D9C0-05FE-5B4B-818E-BBF4E6008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143000"/>
            <a:ext cx="4546600" cy="711200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847188"/>
              </p:ext>
            </p:extLst>
          </p:nvPr>
        </p:nvGraphicFramePr>
        <p:xfrm>
          <a:off x="228600" y="1905000"/>
          <a:ext cx="8458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441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Ideal Load Factor (ILF)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node has count </a:t>
            </a:r>
            <a:r>
              <a:rPr lang="en-US" i="1" dirty="0" smtClean="0"/>
              <a:t>c</a:t>
            </a:r>
            <a:r>
              <a:rPr lang="en-US" i="1" baseline="-25000" dirty="0" smtClean="0"/>
              <a:t>l</a:t>
            </a:r>
            <a:r>
              <a:rPr lang="en-US" dirty="0" smtClean="0"/>
              <a:t> and neighbor has count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r</a:t>
            </a:r>
            <a:endParaRPr lang="en-US" i="1" baseline="-25000" dirty="0" smtClean="0"/>
          </a:p>
          <a:p>
            <a:r>
              <a:rPr lang="en-US" dirty="0" smtClean="0"/>
              <a:t>Compute </a:t>
            </a:r>
            <a:r>
              <a:rPr lang="en-US" i="1" dirty="0" smtClean="0"/>
              <a:t>imbalance</a:t>
            </a:r>
            <a:r>
              <a:rPr lang="en-US" dirty="0" smtClean="0"/>
              <a:t> as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257965"/>
              </p:ext>
            </p:extLst>
          </p:nvPr>
        </p:nvGraphicFramePr>
        <p:xfrm>
          <a:off x="2057400" y="3124200"/>
          <a:ext cx="4800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286000"/>
            <a:ext cx="49276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42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Ideal Load Factor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node </a:t>
            </a:r>
            <a:r>
              <a:rPr lang="en-US" i="1" dirty="0" smtClean="0"/>
              <a:t>u</a:t>
            </a:r>
            <a:r>
              <a:rPr lang="en-US" dirty="0" smtClean="0"/>
              <a:t> with population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u</a:t>
            </a:r>
            <a:r>
              <a:rPr lang="en-US" dirty="0" smtClean="0"/>
              <a:t>)</a:t>
            </a:r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dirty="0" smtClean="0"/>
              <a:t>Define ILF as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Minimum 	1.25</a:t>
            </a:r>
          </a:p>
          <a:p>
            <a:pPr lvl="1"/>
            <a:r>
              <a:rPr lang="en-US" dirty="0" smtClean="0"/>
              <a:t>When adjacent nodes much less crowded</a:t>
            </a:r>
          </a:p>
          <a:p>
            <a:r>
              <a:rPr lang="en-US" dirty="0" smtClean="0"/>
              <a:t>Maximum 	2.25</a:t>
            </a:r>
          </a:p>
          <a:p>
            <a:pPr lvl="1"/>
            <a:r>
              <a:rPr lang="en-US" dirty="0" smtClean="0"/>
              <a:t>When adjacent nodes much more crowded</a:t>
            </a:r>
          </a:p>
          <a:p>
            <a:r>
              <a:rPr lang="en-US" dirty="0" smtClean="0"/>
              <a:t>Changes as rats move around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981200"/>
            <a:ext cx="4140200" cy="431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0" y="3251200"/>
            <a:ext cx="32766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47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8A0DFA-53DB-CE47-9174-41C1EC63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Next Move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BB2651-6213-D346-BD83-4BEB90F2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5867400"/>
            <a:ext cx="7896225" cy="466724"/>
          </a:xfrm>
        </p:spPr>
        <p:txBody>
          <a:bodyPr/>
          <a:lstStyle/>
          <a:p>
            <a:pPr lvl="1"/>
            <a:r>
              <a:rPr lang="en-US" dirty="0"/>
              <a:t>Choose random number between 0 and sum of rewards</a:t>
            </a:r>
          </a:p>
          <a:p>
            <a:pPr lvl="1"/>
            <a:r>
              <a:rPr lang="en-US" dirty="0"/>
              <a:t>Move according to interval hit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CB518949-7C1C-6D44-AE4B-806F074AA00E}"/>
              </a:ext>
            </a:extLst>
          </p:cNvPr>
          <p:cNvGrpSpPr/>
          <p:nvPr/>
        </p:nvGrpSpPr>
        <p:grpSpPr>
          <a:xfrm>
            <a:off x="1524000" y="1447800"/>
            <a:ext cx="2057400" cy="2057400"/>
            <a:chOff x="1371600" y="1600200"/>
            <a:chExt cx="2057400" cy="20574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D7D0BE40-8A0F-D34C-B137-D990463DB13D}"/>
                </a:ext>
              </a:extLst>
            </p:cNvPr>
            <p:cNvSpPr/>
            <p:nvPr/>
          </p:nvSpPr>
          <p:spPr>
            <a:xfrm>
              <a:off x="2057400" y="2971800"/>
              <a:ext cx="685800" cy="685800"/>
            </a:xfrm>
            <a:prstGeom prst="rect">
              <a:avLst/>
            </a:prstGeom>
            <a:solidFill>
              <a:srgbClr val="70AD47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120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E42751A-3248-B446-9D2F-13F00890FA64}"/>
                </a:ext>
              </a:extLst>
            </p:cNvPr>
            <p:cNvSpPr/>
            <p:nvPr/>
          </p:nvSpPr>
          <p:spPr>
            <a:xfrm>
              <a:off x="2057400" y="2286000"/>
              <a:ext cx="685800" cy="685800"/>
            </a:xfrm>
            <a:prstGeom prst="rect">
              <a:avLst/>
            </a:prstGeom>
            <a:solidFill>
              <a:srgbClr val="A5A5A5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b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83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0B49F0A-BEB2-9B44-BE79-8BCE2CECD5BD}"/>
                </a:ext>
              </a:extLst>
            </p:cNvPr>
            <p:cNvSpPr/>
            <p:nvPr/>
          </p:nvSpPr>
          <p:spPr>
            <a:xfrm>
              <a:off x="2057400" y="1600200"/>
              <a:ext cx="685800" cy="685800"/>
            </a:xfrm>
            <a:prstGeom prst="rect">
              <a:avLst/>
            </a:prstGeom>
            <a:solidFill>
              <a:srgbClr val="5B9BD5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300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23A72AEC-41CF-A54C-B830-D576DBBB0104}"/>
                </a:ext>
              </a:extLst>
            </p:cNvPr>
            <p:cNvSpPr/>
            <p:nvPr/>
          </p:nvSpPr>
          <p:spPr>
            <a:xfrm>
              <a:off x="2743200" y="2286000"/>
              <a:ext cx="685800" cy="6858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40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DCED4515-FF54-B44B-BADA-38EC22A4162E}"/>
                </a:ext>
              </a:extLst>
            </p:cNvPr>
            <p:cNvSpPr/>
            <p:nvPr/>
          </p:nvSpPr>
          <p:spPr>
            <a:xfrm>
              <a:off x="1371600" y="2286000"/>
              <a:ext cx="685800" cy="685800"/>
            </a:xfrm>
            <a:prstGeom prst="rect">
              <a:avLst/>
            </a:prstGeom>
            <a:solidFill>
              <a:srgbClr val="ED7D31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E491A795-932E-DD45-B794-92AC3544A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09800" y="2348826"/>
              <a:ext cx="385896" cy="318173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957F7E6-DD85-2245-94C5-7E18CC20F2E5}"/>
              </a:ext>
            </a:extLst>
          </p:cNvPr>
          <p:cNvSpPr txBox="1"/>
          <p:nvPr/>
        </p:nvSpPr>
        <p:spPr>
          <a:xfrm>
            <a:off x="1524000" y="1066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Population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96D78CE-C2B4-6249-8D8E-EA75BA87A1E3}"/>
              </a:ext>
            </a:extLst>
          </p:cNvPr>
          <p:cNvSpPr txBox="1"/>
          <p:nvPr/>
        </p:nvSpPr>
        <p:spPr>
          <a:xfrm>
            <a:off x="5105400" y="1066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Reward (</a:t>
            </a:r>
            <a:r>
              <a:rPr lang="en-US" sz="1800" dirty="0" err="1" smtClean="0">
                <a:latin typeface="Calibri" pitchFamily="34" charset="0"/>
              </a:rPr>
              <a:t>avg</a:t>
            </a:r>
            <a:r>
              <a:rPr lang="en-US" sz="1800" dirty="0" smtClean="0">
                <a:latin typeface="Calibri" pitchFamily="34" charset="0"/>
              </a:rPr>
              <a:t> load </a:t>
            </a:r>
            <a:r>
              <a:rPr lang="en-US" sz="1800" dirty="0">
                <a:latin typeface="Calibri" pitchFamily="34" charset="0"/>
              </a:rPr>
              <a:t>= 10)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283FE72-21A1-E54F-A2F0-9EA794654FE9}"/>
              </a:ext>
            </a:extLst>
          </p:cNvPr>
          <p:cNvSpPr txBox="1"/>
          <p:nvPr/>
        </p:nvSpPr>
        <p:spPr>
          <a:xfrm>
            <a:off x="1371600" y="3773269"/>
            <a:ext cx="6324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Weighted Choices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(node followed by row-major ordering of neighbors)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334000" y="1447800"/>
            <a:ext cx="2057400" cy="2057400"/>
            <a:chOff x="6553200" y="2895600"/>
            <a:chExt cx="2057400" cy="2057400"/>
          </a:xfrm>
        </p:grpSpPr>
        <p:sp>
          <p:nvSpPr>
            <p:cNvPr id="33" name="Rectangle 32">
              <a:extLst>
                <a:ext uri="{FF2B5EF4-FFF2-40B4-BE49-F238E27FC236}">
                  <a16:creationId xmlns="" xmlns:a16="http://schemas.microsoft.com/office/drawing/2014/main" id="{E3C78ECD-8F8B-EF49-9369-3C2ABB15381A}"/>
                </a:ext>
              </a:extLst>
            </p:cNvPr>
            <p:cNvSpPr/>
            <p:nvPr/>
          </p:nvSpPr>
          <p:spPr>
            <a:xfrm>
              <a:off x="7239000" y="4267200"/>
              <a:ext cx="685800" cy="685800"/>
            </a:xfrm>
            <a:prstGeom prst="rect">
              <a:avLst/>
            </a:prstGeom>
            <a:solidFill>
              <a:srgbClr val="70AD47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0.153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="" xmlns:a16="http://schemas.microsoft.com/office/drawing/2014/main" id="{F19FAB2F-BC1E-9E46-A245-387A8B690735}"/>
                </a:ext>
              </a:extLst>
            </p:cNvPr>
            <p:cNvSpPr/>
            <p:nvPr/>
          </p:nvSpPr>
          <p:spPr>
            <a:xfrm>
              <a:off x="7239000" y="3581400"/>
              <a:ext cx="685800" cy="685800"/>
            </a:xfrm>
            <a:prstGeom prst="rect">
              <a:avLst/>
            </a:prstGeom>
            <a:solidFill>
              <a:srgbClr val="A5A5A5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0.225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29D6C2BE-6C8F-2C46-9A14-A44010011C3F}"/>
                </a:ext>
              </a:extLst>
            </p:cNvPr>
            <p:cNvSpPr/>
            <p:nvPr/>
          </p:nvSpPr>
          <p:spPr>
            <a:xfrm>
              <a:off x="7239000" y="2895600"/>
              <a:ext cx="685800" cy="685800"/>
            </a:xfrm>
            <a:prstGeom prst="rect">
              <a:avLst/>
            </a:prstGeom>
            <a:solidFill>
              <a:srgbClr val="5B9BD5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0.071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="" xmlns:a16="http://schemas.microsoft.com/office/drawing/2014/main" id="{BE6C3398-0BE8-D84C-8754-849FADD7958C}"/>
                </a:ext>
              </a:extLst>
            </p:cNvPr>
            <p:cNvSpPr/>
            <p:nvPr/>
          </p:nvSpPr>
          <p:spPr>
            <a:xfrm>
              <a:off x="7924800" y="3581400"/>
              <a:ext cx="685800" cy="685800"/>
            </a:xfrm>
            <a:prstGeom prst="rect">
              <a:avLst/>
            </a:prstGeom>
            <a:solidFill>
              <a:srgbClr val="FFC000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0.538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C7E49550-A299-7E43-BE75-0F40703157A7}"/>
                </a:ext>
              </a:extLst>
            </p:cNvPr>
            <p:cNvSpPr/>
            <p:nvPr/>
          </p:nvSpPr>
          <p:spPr>
            <a:xfrm>
              <a:off x="6553200" y="3581400"/>
              <a:ext cx="685800" cy="685800"/>
            </a:xfrm>
            <a:prstGeom prst="rect">
              <a:avLst/>
            </a:prstGeom>
            <a:solidFill>
              <a:srgbClr val="ED7D31"/>
            </a:solidFill>
            <a:ln w="254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0.678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9600" y="3581400"/>
            <a:ext cx="8151564" cy="2330009"/>
            <a:chOff x="154236" y="3429000"/>
            <a:chExt cx="8989764" cy="2558609"/>
          </a:xfrm>
        </p:grpSpPr>
        <p:graphicFrame>
          <p:nvGraphicFramePr>
            <p:cNvPr id="42" name="Chart 41">
              <a:extLst>
                <a:ext uri="{FF2B5EF4-FFF2-40B4-BE49-F238E27FC236}">
                  <a16:creationId xmlns:lc="http://schemas.openxmlformats.org/drawingml/2006/lockedCanvas" xmlns:a16="http://schemas.microsoft.com/office/drawing/2014/main" xmlns:xdr="http://schemas.openxmlformats.org/drawingml/2006/spreadsheetDrawing" xmlns="" id="{37873B57-BE23-B641-84BD-CEB25E03331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59606993"/>
                </p:ext>
              </p:extLst>
            </p:nvPr>
          </p:nvGraphicFramePr>
          <p:xfrm>
            <a:off x="154236" y="3429000"/>
            <a:ext cx="8989764" cy="25586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43" name="Group 42"/>
            <p:cNvGrpSpPr/>
            <p:nvPr/>
          </p:nvGrpSpPr>
          <p:grpSpPr>
            <a:xfrm>
              <a:off x="6173118" y="5013105"/>
              <a:ext cx="761597" cy="688777"/>
              <a:chOff x="6656950" y="5029200"/>
              <a:chExt cx="761597" cy="688777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 flipV="1">
                <a:off x="7037749" y="5029200"/>
                <a:ext cx="0" cy="457200"/>
              </a:xfrm>
              <a:prstGeom prst="straightConnector1">
                <a:avLst/>
              </a:prstGeom>
              <a:noFill/>
              <a:ln w="28575" cap="flat" cmpd="sng" algn="ctr">
                <a:solidFill>
                  <a:srgbClr val="800000"/>
                </a:solidFill>
                <a:prstDash val="solid"/>
                <a:miter lim="800000"/>
                <a:tailEnd type="arrow"/>
              </a:ln>
              <a:effectLst/>
            </p:spPr>
          </p:cxnSp>
          <p:sp>
            <p:nvSpPr>
              <p:cNvPr id="45" name="TextBox 44"/>
              <p:cNvSpPr txBox="1"/>
              <p:nvPr/>
            </p:nvSpPr>
            <p:spPr>
              <a:xfrm>
                <a:off x="6656950" y="5410200"/>
                <a:ext cx="761597" cy="307777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1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x</a:t>
                </a: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 = 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1.24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2982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8FB73D-AD49-C941-8894-82AB6C94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66180E-D496-0E4E-876E-844C81CCB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43001"/>
            <a:ext cx="7896225" cy="5191124"/>
          </a:xfrm>
        </p:spPr>
        <p:txBody>
          <a:bodyPr/>
          <a:lstStyle/>
          <a:p>
            <a:r>
              <a:rPr lang="en-US" dirty="0"/>
              <a:t>Synchronous</a:t>
            </a:r>
          </a:p>
          <a:p>
            <a:pPr lvl="1"/>
            <a:r>
              <a:rPr lang="en-US" dirty="0"/>
              <a:t>Demo 2</a:t>
            </a:r>
          </a:p>
          <a:p>
            <a:pPr lvl="1"/>
            <a:r>
              <a:rPr lang="en-US" dirty="0"/>
              <a:t>Compute next positions for all rats, and then move them</a:t>
            </a:r>
          </a:p>
          <a:p>
            <a:pPr lvl="1"/>
            <a:r>
              <a:rPr lang="en-US" dirty="0"/>
              <a:t>Causes oscillations/instabilities</a:t>
            </a:r>
          </a:p>
          <a:p>
            <a:r>
              <a:rPr lang="en-US" dirty="0"/>
              <a:t>Rat-order</a:t>
            </a:r>
          </a:p>
          <a:p>
            <a:pPr lvl="1"/>
            <a:r>
              <a:rPr lang="en-US" dirty="0"/>
              <a:t>Demo 3</a:t>
            </a:r>
          </a:p>
          <a:p>
            <a:pPr lvl="1"/>
            <a:r>
              <a:rPr lang="en-US" dirty="0"/>
              <a:t>For each rat, compute its next position and then move it</a:t>
            </a:r>
          </a:p>
          <a:p>
            <a:pPr lvl="1"/>
            <a:r>
              <a:rPr lang="en-US" dirty="0"/>
              <a:t>Smooth transitions, but costly</a:t>
            </a:r>
          </a:p>
          <a:p>
            <a:r>
              <a:rPr lang="en-US" dirty="0"/>
              <a:t>Batch</a:t>
            </a:r>
          </a:p>
          <a:p>
            <a:pPr lvl="1"/>
            <a:r>
              <a:rPr lang="en-US" dirty="0"/>
              <a:t>Demo 4</a:t>
            </a:r>
          </a:p>
          <a:p>
            <a:pPr lvl="1"/>
            <a:r>
              <a:rPr lang="en-US" dirty="0"/>
              <a:t>For each batch of B rats, compute next moves and then move them</a:t>
            </a:r>
          </a:p>
          <a:p>
            <a:pPr lvl="1"/>
            <a:r>
              <a:rPr lang="en-US" dirty="0"/>
              <a:t>B = 0.02 * </a:t>
            </a:r>
            <a:r>
              <a:rPr lang="en-US" i="1" dirty="0"/>
              <a:t>R</a:t>
            </a:r>
          </a:p>
          <a:p>
            <a:pPr lvl="1"/>
            <a:r>
              <a:rPr lang="en-US" dirty="0"/>
              <a:t>Smooth enough, with better performance possibilities</a:t>
            </a:r>
          </a:p>
        </p:txBody>
      </p:sp>
    </p:spTree>
    <p:extLst>
      <p:ext uri="{BB962C8B-B14F-4D97-AF65-F5344CB8AC3E}">
        <p14:creationId xmlns:p14="http://schemas.microsoft.com/office/powerpoint/2010/main" val="1884180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42DEA7-4D17-CA47-B3FF-CCEF5B77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Provide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13175-8CB0-AE4A-9090-F95F93DD6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version of simulator</a:t>
            </a:r>
          </a:p>
          <a:p>
            <a:pPr lvl="1"/>
            <a:r>
              <a:rPr lang="en-US" dirty="0"/>
              <a:t>Demo 4</a:t>
            </a:r>
          </a:p>
          <a:p>
            <a:pPr lvl="1"/>
            <a:r>
              <a:rPr lang="en-US" dirty="0"/>
              <a:t>Very slow</a:t>
            </a:r>
          </a:p>
          <a:p>
            <a:r>
              <a:rPr lang="en-US" dirty="0"/>
              <a:t>C version of simulator</a:t>
            </a:r>
          </a:p>
          <a:p>
            <a:pPr lvl="1"/>
            <a:r>
              <a:rPr lang="en-US" dirty="0" smtClean="0"/>
              <a:t>Fast sequential implementation</a:t>
            </a:r>
            <a:endParaRPr lang="en-US" dirty="0"/>
          </a:p>
          <a:p>
            <a:pPr lvl="1"/>
            <a:r>
              <a:rPr lang="en-US" dirty="0"/>
              <a:t>Demo 5: </a:t>
            </a:r>
            <a:r>
              <a:rPr lang="en-US" dirty="0" smtClean="0"/>
              <a:t>36X36 </a:t>
            </a:r>
            <a:r>
              <a:rPr lang="en-US" dirty="0"/>
              <a:t>grid, </a:t>
            </a:r>
            <a:r>
              <a:rPr lang="en-US" dirty="0" smtClean="0"/>
              <a:t>1,290 </a:t>
            </a:r>
            <a:r>
              <a:rPr lang="en-US" dirty="0"/>
              <a:t>rats</a:t>
            </a:r>
          </a:p>
          <a:p>
            <a:pPr lvl="1"/>
            <a:r>
              <a:rPr lang="en-US" dirty="0"/>
              <a:t>Demo 6: </a:t>
            </a:r>
            <a:r>
              <a:rPr lang="en-US" dirty="0" smtClean="0"/>
              <a:t>180X180 </a:t>
            </a:r>
            <a:r>
              <a:rPr lang="en-US" dirty="0"/>
              <a:t>grid, </a:t>
            </a:r>
            <a:r>
              <a:rPr lang="en-US" dirty="0" smtClean="0"/>
              <a:t>1,036,800 </a:t>
            </a:r>
            <a:r>
              <a:rPr lang="en-US" dirty="0"/>
              <a:t>rats</a:t>
            </a:r>
          </a:p>
          <a:p>
            <a:pPr lvl="2"/>
            <a:r>
              <a:rPr lang="en-US" dirty="0"/>
              <a:t>That’s what we’ll be using for benchmarks!</a:t>
            </a:r>
          </a:p>
          <a:p>
            <a:r>
              <a:rPr lang="en-US" dirty="0" smtClean="0"/>
              <a:t>Generate </a:t>
            </a:r>
            <a:r>
              <a:rPr lang="en-US" dirty="0"/>
              <a:t>visualizations by piping C simulator output into Python simulator</a:t>
            </a:r>
          </a:p>
          <a:p>
            <a:pPr lvl="1"/>
            <a:r>
              <a:rPr lang="en-US" dirty="0"/>
              <a:t>Operating in visualization mode</a:t>
            </a:r>
          </a:p>
          <a:p>
            <a:pPr lvl="1"/>
            <a:r>
              <a:rPr lang="en-US" dirty="0"/>
              <a:t>See </a:t>
            </a:r>
            <a:r>
              <a:rPr lang="en-US" dirty="0" err="1"/>
              <a:t>Makefile</a:t>
            </a:r>
            <a:r>
              <a:rPr lang="en-US" dirty="0"/>
              <a:t> for examples</a:t>
            </a:r>
          </a:p>
        </p:txBody>
      </p:sp>
    </p:spTree>
    <p:extLst>
      <p:ext uri="{BB962C8B-B14F-4D97-AF65-F5344CB8AC3E}">
        <p14:creationId xmlns:p14="http://schemas.microsoft.com/office/powerpoint/2010/main" val="213789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42DEA7-4D17-CA47-B3FF-CCEF5B778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13175-8CB0-AE4A-9090-F95F93DD6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Simulator is Deterministic</a:t>
            </a:r>
          </a:p>
          <a:p>
            <a:pPr lvl="1"/>
            <a:r>
              <a:rPr lang="en-US" dirty="0"/>
              <a:t>Global random seed</a:t>
            </a:r>
          </a:p>
          <a:p>
            <a:pPr lvl="1"/>
            <a:r>
              <a:rPr lang="en-US" dirty="0"/>
              <a:t>Random seeds for each rat</a:t>
            </a:r>
          </a:p>
          <a:p>
            <a:pPr lvl="1"/>
            <a:r>
              <a:rPr lang="en-US" dirty="0"/>
              <a:t>Process rats in fixed order</a:t>
            </a:r>
          </a:p>
          <a:p>
            <a:r>
              <a:rPr lang="en-US" dirty="0"/>
              <a:t>You Must Preserve Exact Same Behavior</a:t>
            </a:r>
          </a:p>
          <a:p>
            <a:pPr lvl="1"/>
            <a:r>
              <a:rPr lang="en-US" dirty="0"/>
              <a:t>Python simulator generates same result as C simulator</a:t>
            </a:r>
          </a:p>
          <a:p>
            <a:pPr lvl="1"/>
            <a:r>
              <a:rPr lang="en-US" dirty="0"/>
              <a:t>Use </a:t>
            </a:r>
            <a:r>
              <a:rPr lang="en-US" b="1" dirty="0" err="1">
                <a:latin typeface="Courier New"/>
                <a:cs typeface="Courier New"/>
              </a:rPr>
              <a:t>regress.py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dirty="0"/>
              <a:t>to </a:t>
            </a:r>
            <a:r>
              <a:rPr lang="en-US" dirty="0" smtClean="0"/>
              <a:t>check</a:t>
            </a:r>
            <a:endParaRPr lang="en-US" dirty="0"/>
          </a:p>
          <a:p>
            <a:pPr lvl="2"/>
            <a:r>
              <a:rPr lang="en-US" dirty="0" smtClean="0"/>
              <a:t>Only checks small cases</a:t>
            </a:r>
          </a:p>
          <a:p>
            <a:pPr lvl="2"/>
            <a:r>
              <a:rPr lang="en-US" dirty="0" smtClean="0"/>
              <a:t>Useful sanity check</a:t>
            </a:r>
          </a:p>
          <a:p>
            <a:pPr lvl="1"/>
            <a:r>
              <a:rPr lang="en-US" dirty="0" smtClean="0"/>
              <a:t>Benchmark program compares your results to reference solution</a:t>
            </a:r>
          </a:p>
          <a:p>
            <a:pPr lvl="2"/>
            <a:r>
              <a:rPr lang="en-US" dirty="0" smtClean="0"/>
              <a:t>Handles full-sized 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17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4CB5B-92BB-7549-B91D-EE52DCD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Graphs: </a:t>
            </a:r>
            <a:r>
              <a:rPr lang="en-US" dirty="0" smtClean="0"/>
              <a:t>Tiled </a:t>
            </a:r>
            <a:r>
              <a:rPr lang="en-US" dirty="0"/>
              <a:t>(</a:t>
            </a:r>
            <a:r>
              <a:rPr lang="en-US" dirty="0" smtClean="0"/>
              <a:t>Demos </a:t>
            </a:r>
            <a:r>
              <a:rPr lang="en-US" dirty="0" smtClean="0"/>
              <a:t>1–6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D28187-BC84-CD41-8C37-C234293F2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191000"/>
            <a:ext cx="7848600" cy="1981200"/>
          </a:xfrm>
        </p:spPr>
        <p:txBody>
          <a:bodyPr/>
          <a:lstStyle/>
          <a:p>
            <a:r>
              <a:rPr lang="en-US" dirty="0" smtClean="0"/>
              <a:t>Base grid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dirty="0" smtClean="0"/>
              <a:t>K </a:t>
            </a:r>
            <a:r>
              <a:rPr lang="en-US" dirty="0"/>
              <a:t>nodes, each with nearest neighbor </a:t>
            </a:r>
            <a:r>
              <a:rPr lang="en-US" dirty="0" smtClean="0"/>
              <a:t>connectivity</a:t>
            </a:r>
          </a:p>
          <a:p>
            <a:r>
              <a:rPr lang="en-US" dirty="0" smtClean="0"/>
              <a:t>Hub (red) nodes connect to all other nodes in region</a:t>
            </a:r>
          </a:p>
          <a:p>
            <a:r>
              <a:rPr lang="en-US" dirty="0" smtClean="0"/>
              <a:t>For K = 180</a:t>
            </a:r>
          </a:p>
          <a:p>
            <a:pPr lvl="1"/>
            <a:r>
              <a:rPr lang="en-US" dirty="0" smtClean="0"/>
              <a:t>Most nodes have degree ≤ 5</a:t>
            </a:r>
          </a:p>
          <a:p>
            <a:pPr lvl="1"/>
            <a:r>
              <a:rPr lang="en-US" dirty="0" smtClean="0"/>
              <a:t>Hubs have degree 899</a:t>
            </a:r>
            <a:endParaRPr lang="en-US" dirty="0"/>
          </a:p>
        </p:txBody>
      </p:sp>
      <p:sp>
        <p:nvSpPr>
          <p:cNvPr id="2071" name="TextBox 2070"/>
          <p:cNvSpPr txBox="1"/>
          <p:nvPr/>
        </p:nvSpPr>
        <p:spPr>
          <a:xfrm>
            <a:off x="18771" y="1752600"/>
            <a:ext cx="36702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Calibri" pitchFamily="34" charset="0"/>
              </a:rPr>
              <a:t>Rats </a:t>
            </a:r>
            <a:r>
              <a:rPr lang="en-US" sz="1800" i="1" dirty="0">
                <a:latin typeface="Calibri" pitchFamily="34" charset="0"/>
              </a:rPr>
              <a:t>spread </a:t>
            </a:r>
            <a:r>
              <a:rPr lang="en-US" sz="1800" i="1" dirty="0" smtClean="0">
                <a:latin typeface="Calibri" pitchFamily="34" charset="0"/>
              </a:rPr>
              <a:t>quickly within region</a:t>
            </a:r>
          </a:p>
          <a:p>
            <a:r>
              <a:rPr lang="en-US" sz="1800" i="1" dirty="0" smtClean="0">
                <a:latin typeface="Calibri" pitchFamily="34" charset="0"/>
              </a:rPr>
              <a:t>More slowly across regions</a:t>
            </a:r>
          </a:p>
          <a:p>
            <a:r>
              <a:rPr lang="en-US" sz="1800" i="1" dirty="0" smtClean="0">
                <a:latin typeface="Calibri" pitchFamily="34" charset="0"/>
              </a:rPr>
              <a:t>Hub nodes tend to have high counts</a:t>
            </a:r>
            <a:endParaRPr lang="en-US" sz="1800" i="1" dirty="0">
              <a:latin typeface="Calibri" pitchFamily="34" charset="0"/>
            </a:endParaRPr>
          </a:p>
        </p:txBody>
      </p:sp>
      <p:pic>
        <p:nvPicPr>
          <p:cNvPr id="2048" name="Picture 20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295400"/>
            <a:ext cx="312949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9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4CB5B-92BB-7549-B91D-EE52DCD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graphs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D28187-BC84-CD41-8C37-C234293F2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5410200"/>
            <a:ext cx="7656990" cy="619125"/>
          </a:xfrm>
        </p:spPr>
        <p:txBody>
          <a:bodyPr/>
          <a:lstStyle/>
          <a:p>
            <a:r>
              <a:rPr lang="en-US" dirty="0" smtClean="0"/>
              <a:t>Larger regions</a:t>
            </a:r>
            <a:endParaRPr lang="en-US" dirty="0"/>
          </a:p>
          <a:p>
            <a:r>
              <a:rPr lang="en-US" dirty="0"/>
              <a:t>k = </a:t>
            </a:r>
            <a:r>
              <a:rPr lang="en-US" dirty="0" smtClean="0"/>
              <a:t>180</a:t>
            </a:r>
            <a:r>
              <a:rPr lang="en-US" dirty="0"/>
              <a:t>:	</a:t>
            </a:r>
            <a:r>
              <a:rPr lang="en-US" dirty="0" smtClean="0"/>
              <a:t>Max degree = 2,699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4000"/>
            <a:ext cx="3569280" cy="3581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524000"/>
            <a:ext cx="3587471" cy="3581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7400" y="1143000"/>
            <a:ext cx="118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Horizontal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045" name="TextBox 1044"/>
          <p:cNvSpPr txBox="1"/>
          <p:nvPr/>
        </p:nvSpPr>
        <p:spPr>
          <a:xfrm>
            <a:off x="5867400" y="1143000"/>
            <a:ext cx="92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Vertical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43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E4CB5B-92BB-7549-B91D-EE52DCD16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graphs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D28187-BC84-CD41-8C37-C234293F2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953000"/>
            <a:ext cx="7656990" cy="619125"/>
          </a:xfrm>
        </p:spPr>
        <p:txBody>
          <a:bodyPr/>
          <a:lstStyle/>
          <a:p>
            <a:r>
              <a:rPr lang="en-US" dirty="0" smtClean="0"/>
              <a:t>Larger regions</a:t>
            </a:r>
            <a:endParaRPr lang="en-US" dirty="0"/>
          </a:p>
          <a:p>
            <a:r>
              <a:rPr lang="en-US" dirty="0"/>
              <a:t>k = </a:t>
            </a:r>
            <a:r>
              <a:rPr lang="en-US" dirty="0" smtClean="0"/>
              <a:t>180</a:t>
            </a:r>
            <a:r>
              <a:rPr lang="en-US" dirty="0"/>
              <a:t>:	</a:t>
            </a:r>
            <a:r>
              <a:rPr lang="en-US" dirty="0" smtClean="0"/>
              <a:t>Max degree = 2,699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47800"/>
            <a:ext cx="2971800" cy="2971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76600" y="1066800"/>
            <a:ext cx="947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Parquet</a:t>
            </a:r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0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779" y="1362075"/>
            <a:ext cx="8233821" cy="4972050"/>
          </a:xfrm>
        </p:spPr>
        <p:txBody>
          <a:bodyPr/>
          <a:lstStyle/>
          <a:p>
            <a:r>
              <a:rPr lang="en-US" dirty="0"/>
              <a:t>Application</a:t>
            </a:r>
          </a:p>
          <a:p>
            <a:r>
              <a:rPr lang="en-US" dirty="0"/>
              <a:t>Implementation Issues</a:t>
            </a:r>
          </a:p>
          <a:p>
            <a:r>
              <a:rPr lang="en-US" dirty="0" smtClean="0"/>
              <a:t>Optimizing </a:t>
            </a:r>
            <a:r>
              <a:rPr lang="en-US" dirty="0"/>
              <a:t>for Parallel Performance</a:t>
            </a:r>
          </a:p>
          <a:p>
            <a:r>
              <a:rPr lang="en-US" dirty="0"/>
              <a:t>Useful Advice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States (Parquet Graph)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68257" y="11151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Right Corner (r)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Demo 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44757" y="11151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Diagonal (d)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Demo 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21257" y="11151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Uniform (u)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Demo 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3400" y="268561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t 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24414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t = </a:t>
            </a:r>
            <a:r>
              <a:rPr lang="en-US" sz="1800" dirty="0" smtClean="0">
                <a:latin typeface="Calibri" pitchFamily="34" charset="0"/>
              </a:rPr>
              <a:t>5</a:t>
            </a:r>
            <a:endParaRPr lang="en-US" sz="1800" dirty="0">
              <a:latin typeface="Calibri" pitchFamily="34" charset="0"/>
            </a:endParaRPr>
          </a:p>
        </p:txBody>
      </p:sp>
      <p:pic>
        <p:nvPicPr>
          <p:cNvPr id="3" name="Picture 2" descr="p36-r-t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2057400" cy="2057400"/>
          </a:xfrm>
          <a:prstGeom prst="rect">
            <a:avLst/>
          </a:prstGeom>
        </p:spPr>
      </p:pic>
      <p:pic>
        <p:nvPicPr>
          <p:cNvPr id="4" name="Picture 3" descr="p36-r-t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4191000"/>
            <a:ext cx="2057400" cy="2057400"/>
          </a:xfrm>
          <a:prstGeom prst="rect">
            <a:avLst/>
          </a:prstGeom>
        </p:spPr>
      </p:pic>
      <p:pic>
        <p:nvPicPr>
          <p:cNvPr id="5" name="Picture 4" descr="p36-d-t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05000"/>
            <a:ext cx="2057400" cy="2057400"/>
          </a:xfrm>
          <a:prstGeom prst="rect">
            <a:avLst/>
          </a:prstGeom>
        </p:spPr>
      </p:pic>
      <p:pic>
        <p:nvPicPr>
          <p:cNvPr id="6" name="Picture 5" descr="p36-d-t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191000"/>
            <a:ext cx="2057400" cy="2057400"/>
          </a:xfrm>
          <a:prstGeom prst="rect">
            <a:avLst/>
          </a:prstGeom>
        </p:spPr>
      </p:pic>
      <p:pic>
        <p:nvPicPr>
          <p:cNvPr id="7" name="Picture 6" descr="p36-u-t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2057400" cy="2057400"/>
          </a:xfrm>
          <a:prstGeom prst="rect">
            <a:avLst/>
          </a:prstGeom>
        </p:spPr>
      </p:pic>
      <p:pic>
        <p:nvPicPr>
          <p:cNvPr id="11" name="Picture 10" descr="p36-u-t5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191000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60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Representation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33400" y="1295400"/>
            <a:ext cx="2207321" cy="2200941"/>
            <a:chOff x="2514600" y="1600200"/>
            <a:chExt cx="2207321" cy="2200941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2743200" y="19050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2743200" y="27432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2743200" y="35814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2743200" y="19050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657600" y="18288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4419600" y="19050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" name="Oval 2"/>
            <p:cNvSpPr/>
            <p:nvPr/>
          </p:nvSpPr>
          <p:spPr bwMode="auto">
            <a:xfrm>
              <a:off x="25146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0</a:t>
              </a:r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33528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41910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25146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3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3528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4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41910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5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5146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6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33528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7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1910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</a:rPr>
                <a:t>8</a:t>
              </a: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152400" y="5105400"/>
            <a:ext cx="19800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neighbor</a:t>
            </a:r>
            <a:r>
              <a:rPr lang="en-US" sz="1800" dirty="0">
                <a:latin typeface="Calibri" pitchFamily="34" charset="0"/>
              </a:rPr>
              <a:t>     </a:t>
            </a:r>
          </a:p>
          <a:p>
            <a:r>
              <a:rPr lang="en-US" sz="1800" dirty="0">
                <a:latin typeface="Calibri" pitchFamily="34" charset="0"/>
              </a:rPr>
              <a:t>Includes self edges</a:t>
            </a:r>
          </a:p>
          <a:p>
            <a:r>
              <a:rPr lang="en-US" sz="1800" dirty="0">
                <a:latin typeface="Calibri" pitchFamily="34" charset="0"/>
              </a:rPr>
              <a:t>length = N+M</a:t>
            </a:r>
          </a:p>
        </p:txBody>
      </p:sp>
      <p:grpSp>
        <p:nvGrpSpPr>
          <p:cNvPr id="155" name="Group 154"/>
          <p:cNvGrpSpPr/>
          <p:nvPr/>
        </p:nvGrpSpPr>
        <p:grpSpPr>
          <a:xfrm>
            <a:off x="4343400" y="1371600"/>
            <a:ext cx="4572000" cy="900500"/>
            <a:chOff x="4343400" y="1371600"/>
            <a:chExt cx="4572000" cy="900500"/>
          </a:xfrm>
        </p:grpSpPr>
        <p:grpSp>
          <p:nvGrpSpPr>
            <p:cNvPr id="129" name="Group 128"/>
            <p:cNvGrpSpPr/>
            <p:nvPr/>
          </p:nvGrpSpPr>
          <p:grpSpPr>
            <a:xfrm>
              <a:off x="4343400" y="1828800"/>
              <a:ext cx="4572000" cy="443300"/>
              <a:chOff x="4343400" y="1828800"/>
              <a:chExt cx="4572000" cy="443300"/>
            </a:xfrm>
          </p:grpSpPr>
          <p:sp>
            <p:nvSpPr>
              <p:cNvPr id="57" name="Rectangle 56"/>
              <p:cNvSpPr/>
              <p:nvPr/>
            </p:nvSpPr>
            <p:spPr bwMode="auto">
              <a:xfrm>
                <a:off x="43434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0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 bwMode="auto">
              <a:xfrm>
                <a:off x="48006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3</a:t>
                </a:r>
              </a:p>
            </p:txBody>
          </p:sp>
          <p:sp>
            <p:nvSpPr>
              <p:cNvPr id="59" name="Rectangle 58"/>
              <p:cNvSpPr/>
              <p:nvPr/>
            </p:nvSpPr>
            <p:spPr bwMode="auto">
              <a:xfrm>
                <a:off x="52578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7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 bwMode="auto">
              <a:xfrm>
                <a:off x="57150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10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 bwMode="auto">
              <a:xfrm>
                <a:off x="61722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14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 bwMode="auto">
              <a:xfrm>
                <a:off x="66294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19</a:t>
                </a:r>
              </a:p>
            </p:txBody>
          </p:sp>
          <p:sp>
            <p:nvSpPr>
              <p:cNvPr id="63" name="Rectangle 62"/>
              <p:cNvSpPr/>
              <p:nvPr/>
            </p:nvSpPr>
            <p:spPr bwMode="auto">
              <a:xfrm>
                <a:off x="70866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23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75438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26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80010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30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 bwMode="auto">
              <a:xfrm>
                <a:off x="8458200" y="1828800"/>
                <a:ext cx="457200" cy="443300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600" dirty="0">
                    <a:latin typeface="+mn-lt"/>
                  </a:rPr>
                  <a:t>33</a:t>
                </a:r>
              </a:p>
            </p:txBody>
          </p:sp>
        </p:grpSp>
        <p:sp>
          <p:nvSpPr>
            <p:cNvPr id="130" name="TextBox 129"/>
            <p:cNvSpPr txBox="1"/>
            <p:nvPr/>
          </p:nvSpPr>
          <p:spPr>
            <a:xfrm>
              <a:off x="4343400" y="1371600"/>
              <a:ext cx="37421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ourier New"/>
                  <a:cs typeface="Courier New"/>
                </a:rPr>
                <a:t>neighbor_start</a:t>
              </a:r>
              <a:r>
                <a:rPr lang="en-US" sz="1800" dirty="0">
                  <a:latin typeface="Calibri" pitchFamily="34" charset="0"/>
                </a:rPr>
                <a:t>     (length = N+1)</a:t>
              </a:r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5943601" y="594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Having pointer to end is useful (why?)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1676400" y="4114800"/>
            <a:ext cx="6400800" cy="457200"/>
            <a:chOff x="1676400" y="4114800"/>
            <a:chExt cx="6400800" cy="457200"/>
          </a:xfrm>
        </p:grpSpPr>
        <p:sp>
          <p:nvSpPr>
            <p:cNvPr id="100" name="Rectangle 99"/>
            <p:cNvSpPr/>
            <p:nvPr/>
          </p:nvSpPr>
          <p:spPr bwMode="auto">
            <a:xfrm>
              <a:off x="35052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39624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2</a:t>
              </a: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44196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3048000" y="4114800"/>
              <a:ext cx="457200" cy="4433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1</a:t>
              </a: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3048000" y="4114800"/>
              <a:ext cx="18288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21336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1</a:t>
              </a: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5908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3</a:t>
              </a: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1676400" y="4114800"/>
              <a:ext cx="457200" cy="4433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18" name="Rectangle 117"/>
            <p:cNvSpPr/>
            <p:nvPr/>
          </p:nvSpPr>
          <p:spPr bwMode="auto">
            <a:xfrm>
              <a:off x="1676400" y="4114800"/>
              <a:ext cx="13716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 bwMode="auto">
            <a:xfrm>
              <a:off x="53340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1</a:t>
              </a: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57912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5</a:t>
              </a: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4876800" y="41148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2</a:t>
              </a: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4876800" y="4114800"/>
              <a:ext cx="13716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67056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0</a:t>
              </a:r>
            </a:p>
          </p:txBody>
        </p:sp>
        <p:sp>
          <p:nvSpPr>
            <p:cNvPr id="124" name="Rectangle 123"/>
            <p:cNvSpPr/>
            <p:nvPr/>
          </p:nvSpPr>
          <p:spPr bwMode="auto">
            <a:xfrm>
              <a:off x="71628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7620000" y="41148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 bwMode="auto">
            <a:xfrm>
              <a:off x="6248400" y="41148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3</a:t>
              </a:r>
            </a:p>
          </p:txBody>
        </p:sp>
        <p:sp>
          <p:nvSpPr>
            <p:cNvPr id="142" name="Rectangle 141"/>
            <p:cNvSpPr/>
            <p:nvPr/>
          </p:nvSpPr>
          <p:spPr bwMode="auto">
            <a:xfrm>
              <a:off x="6248400" y="4114800"/>
              <a:ext cx="18288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143" name="Curved Connector 142"/>
          <p:cNvCxnSpPr>
            <a:stCxn id="142" idx="3"/>
          </p:cNvCxnSpPr>
          <p:nvPr/>
        </p:nvCxnSpPr>
        <p:spPr bwMode="auto">
          <a:xfrm flipH="1">
            <a:off x="2133600" y="4343400"/>
            <a:ext cx="5943600" cy="907450"/>
          </a:xfrm>
          <a:prstGeom prst="curvedConnector5">
            <a:avLst>
              <a:gd name="adj1" fmla="val -7589"/>
              <a:gd name="adj2" fmla="val 50383"/>
              <a:gd name="adj3" fmla="val 108525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44" name="Curved Connector 143"/>
          <p:cNvCxnSpPr>
            <a:stCxn id="156" idx="3"/>
          </p:cNvCxnSpPr>
          <p:nvPr/>
        </p:nvCxnSpPr>
        <p:spPr bwMode="auto">
          <a:xfrm flipH="1">
            <a:off x="2590800" y="5250850"/>
            <a:ext cx="5029200" cy="914400"/>
          </a:xfrm>
          <a:prstGeom prst="curvedConnector5">
            <a:avLst>
              <a:gd name="adj1" fmla="val -4545"/>
              <a:gd name="adj2" fmla="val 50000"/>
              <a:gd name="adj3" fmla="val 104545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145" name="Group 144"/>
          <p:cNvGrpSpPr/>
          <p:nvPr/>
        </p:nvGrpSpPr>
        <p:grpSpPr>
          <a:xfrm>
            <a:off x="2133600" y="5029200"/>
            <a:ext cx="5486400" cy="457200"/>
            <a:chOff x="2133600" y="5029200"/>
            <a:chExt cx="5486400" cy="457200"/>
          </a:xfrm>
        </p:grpSpPr>
        <p:sp>
          <p:nvSpPr>
            <p:cNvPr id="146" name="Rectangle 145"/>
            <p:cNvSpPr/>
            <p:nvPr/>
          </p:nvSpPr>
          <p:spPr bwMode="auto">
            <a:xfrm>
              <a:off x="25908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1</a:t>
              </a: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30480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3</a:t>
              </a:r>
            </a:p>
          </p:txBody>
        </p:sp>
        <p:sp>
          <p:nvSpPr>
            <p:cNvPr id="148" name="Rectangle 147"/>
            <p:cNvSpPr/>
            <p:nvPr/>
          </p:nvSpPr>
          <p:spPr bwMode="auto">
            <a:xfrm>
              <a:off x="35052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5</a:t>
              </a:r>
            </a:p>
          </p:txBody>
        </p:sp>
        <p:sp>
          <p:nvSpPr>
            <p:cNvPr id="149" name="Rectangle 148"/>
            <p:cNvSpPr/>
            <p:nvPr/>
          </p:nvSpPr>
          <p:spPr bwMode="auto">
            <a:xfrm>
              <a:off x="39624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7</a:t>
              </a:r>
            </a:p>
          </p:txBody>
        </p:sp>
        <p:sp>
          <p:nvSpPr>
            <p:cNvPr id="150" name="Rectangle 149"/>
            <p:cNvSpPr/>
            <p:nvPr/>
          </p:nvSpPr>
          <p:spPr bwMode="auto">
            <a:xfrm>
              <a:off x="2133600" y="50292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2133600" y="5029200"/>
              <a:ext cx="22860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57912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8</a:t>
              </a: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4419600" y="50292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5</a:t>
              </a: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67056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3</a:t>
              </a: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71628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7</a:t>
              </a: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6248400" y="50292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160" name="Rectangle 159"/>
            <p:cNvSpPr/>
            <p:nvPr/>
          </p:nvSpPr>
          <p:spPr bwMode="auto">
            <a:xfrm>
              <a:off x="6248400" y="5029200"/>
              <a:ext cx="13716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 bwMode="auto">
            <a:xfrm>
              <a:off x="48768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2</a:t>
              </a:r>
            </a:p>
          </p:txBody>
        </p:sp>
        <p:sp>
          <p:nvSpPr>
            <p:cNvPr id="162" name="Rectangle 161"/>
            <p:cNvSpPr/>
            <p:nvPr/>
          </p:nvSpPr>
          <p:spPr bwMode="auto">
            <a:xfrm>
              <a:off x="5334000" y="50292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4419600" y="5029200"/>
              <a:ext cx="18288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2590800" y="5943600"/>
            <a:ext cx="3200400" cy="457200"/>
            <a:chOff x="2590800" y="5943600"/>
            <a:chExt cx="3200400" cy="457200"/>
          </a:xfrm>
        </p:grpSpPr>
        <p:sp>
          <p:nvSpPr>
            <p:cNvPr id="165" name="Rectangle 164"/>
            <p:cNvSpPr/>
            <p:nvPr/>
          </p:nvSpPr>
          <p:spPr bwMode="auto">
            <a:xfrm>
              <a:off x="3505200" y="59436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6</a:t>
              </a: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3962400" y="59436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8</a:t>
              </a:r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2590800" y="59436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7</a:t>
              </a: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4876800" y="59436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5</a:t>
              </a: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5334000" y="59436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7</a:t>
              </a: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4419600" y="5943600"/>
              <a:ext cx="457200" cy="443300"/>
            </a:xfrm>
            <a:prstGeom prst="rect">
              <a:avLst/>
            </a:prstGeom>
            <a:solidFill>
              <a:srgbClr val="BFBFBF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8</a:t>
              </a: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4419600" y="5943600"/>
              <a:ext cx="13716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3048000" y="5943600"/>
              <a:ext cx="457200" cy="443300"/>
            </a:xfrm>
            <a:prstGeom prst="rect">
              <a:avLst/>
            </a:prstGeom>
            <a:solidFill>
              <a:schemeClr val="bg1"/>
            </a:solidFill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600" dirty="0">
                  <a:latin typeface="+mn-lt"/>
                </a:rPr>
                <a:t>4</a:t>
              </a:r>
            </a:p>
          </p:txBody>
        </p:sp>
        <p:sp>
          <p:nvSpPr>
            <p:cNvPr id="173" name="Rectangle 172"/>
            <p:cNvSpPr/>
            <p:nvPr/>
          </p:nvSpPr>
          <p:spPr bwMode="auto">
            <a:xfrm>
              <a:off x="2590800" y="5943600"/>
              <a:ext cx="1828800" cy="457200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square" rtlCol="0"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1905000" y="2272100"/>
            <a:ext cx="6781800" cy="3671500"/>
            <a:chOff x="1905000" y="2272100"/>
            <a:chExt cx="6781800" cy="3671500"/>
          </a:xfrm>
        </p:grpSpPr>
        <p:cxnSp>
          <p:nvCxnSpPr>
            <p:cNvPr id="132" name="Straight Arrow Connector 131"/>
            <p:cNvCxnSpPr>
              <a:stCxn id="57" idx="2"/>
            </p:cNvCxnSpPr>
            <p:nvPr/>
          </p:nvCxnSpPr>
          <p:spPr bwMode="auto">
            <a:xfrm flipH="1">
              <a:off x="1905000" y="2272100"/>
              <a:ext cx="2667000" cy="18427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3" name="Straight Arrow Connector 132"/>
            <p:cNvCxnSpPr/>
            <p:nvPr/>
          </p:nvCxnSpPr>
          <p:spPr bwMode="auto">
            <a:xfrm flipH="1">
              <a:off x="3352800" y="2286000"/>
              <a:ext cx="1676400" cy="18288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4" name="Straight Arrow Connector 133"/>
            <p:cNvCxnSpPr>
              <a:stCxn id="59" idx="2"/>
            </p:cNvCxnSpPr>
            <p:nvPr/>
          </p:nvCxnSpPr>
          <p:spPr bwMode="auto">
            <a:xfrm flipH="1">
              <a:off x="5105400" y="2272100"/>
              <a:ext cx="381000" cy="18427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5" name="Straight Arrow Connector 134"/>
            <p:cNvCxnSpPr/>
            <p:nvPr/>
          </p:nvCxnSpPr>
          <p:spPr bwMode="auto">
            <a:xfrm>
              <a:off x="5943600" y="2286000"/>
              <a:ext cx="533400" cy="18288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6" name="Straight Arrow Connector 135"/>
            <p:cNvCxnSpPr>
              <a:endCxn id="32" idx="0"/>
            </p:cNvCxnSpPr>
            <p:nvPr/>
          </p:nvCxnSpPr>
          <p:spPr bwMode="auto">
            <a:xfrm flipH="1">
              <a:off x="2362200" y="2286000"/>
              <a:ext cx="4038600" cy="27432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7" name="Straight Arrow Connector 136"/>
            <p:cNvCxnSpPr>
              <a:endCxn id="36" idx="0"/>
            </p:cNvCxnSpPr>
            <p:nvPr/>
          </p:nvCxnSpPr>
          <p:spPr bwMode="auto">
            <a:xfrm flipH="1">
              <a:off x="4648200" y="2286000"/>
              <a:ext cx="2209800" cy="27432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 flipH="1">
              <a:off x="6477000" y="2286000"/>
              <a:ext cx="838200" cy="27432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39" name="Straight Arrow Connector 138"/>
            <p:cNvCxnSpPr>
              <a:endCxn id="41" idx="0"/>
            </p:cNvCxnSpPr>
            <p:nvPr/>
          </p:nvCxnSpPr>
          <p:spPr bwMode="auto">
            <a:xfrm flipH="1">
              <a:off x="2819400" y="2286000"/>
              <a:ext cx="4953000" cy="36576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4648200" y="2286000"/>
              <a:ext cx="3581400" cy="36576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141" name="Straight Arrow Connector 140"/>
            <p:cNvCxnSpPr/>
            <p:nvPr/>
          </p:nvCxnSpPr>
          <p:spPr bwMode="auto">
            <a:xfrm flipH="1">
              <a:off x="6019800" y="2286000"/>
              <a:ext cx="2667000" cy="36576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AA70ABE-4AB6-3C4F-85F3-08EABC88903B}"/>
              </a:ext>
            </a:extLst>
          </p:cNvPr>
          <p:cNvSpPr txBox="1"/>
          <p:nvPr/>
        </p:nvSpPr>
        <p:spPr>
          <a:xfrm>
            <a:off x="5334000" y="685800"/>
            <a:ext cx="1794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 node, M edges</a:t>
            </a:r>
          </a:p>
        </p:txBody>
      </p:sp>
    </p:spTree>
    <p:extLst>
      <p:ext uri="{BB962C8B-B14F-4D97-AF65-F5344CB8AC3E}">
        <p14:creationId xmlns:p14="http://schemas.microsoft.com/office/powerpoint/2010/main" val="1283991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sim.c</a:t>
            </a:r>
            <a:endParaRPr lang="en-US" dirty="0"/>
          </a:p>
          <a:p>
            <a:r>
              <a:rPr lang="en-US" dirty="0"/>
              <a:t>Compute reward value for node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Simulation state stored in </a:t>
            </a:r>
            <a:r>
              <a:rPr lang="en-US" dirty="0" err="1">
                <a:latin typeface="Courier New"/>
                <a:cs typeface="Courier New"/>
              </a:rPr>
              <a:t>state_t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  <a:p>
            <a:r>
              <a:rPr lang="en-US" dirty="0"/>
              <a:t>Reward function computed by </a:t>
            </a:r>
            <a:r>
              <a:rPr lang="en-US" dirty="0" err="1">
                <a:latin typeface="Courier New"/>
                <a:cs typeface="Courier New"/>
              </a:rPr>
              <a:t>mweight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514600"/>
            <a:ext cx="7086600" cy="1813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solidFill>
                  <a:srgbClr val="E03322"/>
                </a:solidFill>
                <a:latin typeface="Courier New"/>
                <a:cs typeface="Courier New"/>
              </a:rPr>
              <a:t>/* Compute weight for node </a:t>
            </a:r>
            <a:r>
              <a:rPr lang="en-US" sz="1600" dirty="0" err="1">
                <a:solidFill>
                  <a:srgbClr val="E03322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E03322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D422FF"/>
                </a:solidFill>
                <a:latin typeface="Courier New"/>
                <a:cs typeface="Courier New"/>
              </a:rPr>
              <a:t>inline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39A428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0CDFF"/>
                </a:solidFill>
                <a:latin typeface="Courier New"/>
                <a:cs typeface="Courier New"/>
              </a:rPr>
              <a:t>compute_w</a:t>
            </a:r>
            <a:r>
              <a:rPr lang="en-US" sz="1600" dirty="0" err="1">
                <a:solidFill>
                  <a:srgbClr val="6122FF"/>
                </a:solidFill>
                <a:latin typeface="Courier New"/>
                <a:cs typeface="Courier New"/>
              </a:rPr>
              <a:t>eight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/>
                <a:cs typeface="Courier New"/>
              </a:rPr>
              <a:t>state_t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D17125"/>
                </a:solidFill>
                <a:latin typeface="Courier New"/>
                <a:cs typeface="Courier New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39A428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D17125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39A428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D17125"/>
                </a:solidFill>
                <a:latin typeface="Courier New"/>
                <a:cs typeface="Courier New"/>
              </a:rPr>
              <a:t>count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rat_count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39A428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D17125"/>
                </a:solidFill>
                <a:latin typeface="Courier New"/>
                <a:cs typeface="Courier New"/>
              </a:rPr>
              <a:t>ilf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neighbor_ilf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mweight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39A428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count/s-&gt;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load_factor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ilf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748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 dirty="0"/>
              <a:t>Sample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990600"/>
            <a:ext cx="7896225" cy="5343525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sim.c</a:t>
            </a:r>
            <a:endParaRPr lang="en-US" dirty="0"/>
          </a:p>
          <a:p>
            <a:r>
              <a:rPr lang="en-US" dirty="0"/>
              <a:t>Compute sum of reward values for </a:t>
            </a:r>
            <a:r>
              <a:rPr lang="en-US" dirty="0" smtClean="0"/>
              <a:t>node</a:t>
            </a:r>
          </a:p>
          <a:p>
            <a:r>
              <a:rPr lang="en-US" dirty="0" smtClean="0"/>
              <a:t>Store for later reuse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438400"/>
            <a:ext cx="7848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Compute sum of weights in region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inline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A0CDFF"/>
                </a:solidFill>
                <a:latin typeface="Courier New"/>
                <a:cs typeface="Courier New"/>
              </a:rPr>
              <a:t>compute_sum_weight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state_t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2D961E"/>
                </a:solidFill>
                <a:latin typeface="Courier New"/>
                <a:cs typeface="Courier New"/>
              </a:rPr>
              <a:t>graph_t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ro-RO" sz="1600" dirty="0">
                <a:solidFill>
                  <a:srgbClr val="BA8C1C"/>
                </a:solidFill>
                <a:latin typeface="Courier New"/>
                <a:cs typeface="Courier New"/>
              </a:rPr>
              <a:t>g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= s-&gt;g;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= 0.0;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neighbor_start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eid_end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neighbor_start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[nid+1];</a:t>
            </a:r>
          </a:p>
          <a:p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eid_end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 smtClean="0">
                <a:solidFill>
                  <a:srgbClr val="39A428"/>
                </a:solidFill>
                <a:latin typeface="Courier New"/>
                <a:cs typeface="Courier New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D17125"/>
                </a:solidFill>
                <a:latin typeface="Courier New"/>
                <a:cs typeface="Courier New"/>
              </a:rPr>
              <a:t>nbrnid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g-&gt;neighbor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39A428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D17125"/>
                </a:solidFill>
                <a:latin typeface="Courier New"/>
                <a:cs typeface="Courier New"/>
              </a:rPr>
              <a:t>w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compute_weight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(s,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nbrnid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mr-IN" sz="1600" dirty="0">
                <a:solidFill>
                  <a:srgbClr val="000000"/>
                </a:solidFill>
                <a:latin typeface="Courier New"/>
                <a:cs typeface="Courier New"/>
              </a:rPr>
              <a:t>        s-&gt;node_weight[nbrnid] = w;</a:t>
            </a:r>
          </a:p>
          <a:p>
            <a:r>
              <a:rPr lang="mr-IN" sz="1600" dirty="0">
                <a:solidFill>
                  <a:srgbClr val="000000"/>
                </a:solidFill>
                <a:latin typeface="Courier New"/>
                <a:cs typeface="Courier New"/>
              </a:rPr>
              <a:t>        sum += w</a:t>
            </a:r>
            <a:r>
              <a:rPr lang="mr-IN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885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592093" cy="762000"/>
          </a:xfrm>
        </p:spPr>
        <p:txBody>
          <a:bodyPr/>
          <a:lstStyle/>
          <a:p>
            <a:r>
              <a:rPr lang="en-US" dirty="0"/>
              <a:t>Sample Code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1057275"/>
            <a:ext cx="7896225" cy="4972050"/>
          </a:xfrm>
        </p:spPr>
        <p:txBody>
          <a:bodyPr/>
          <a:lstStyle/>
          <a:p>
            <a:r>
              <a:rPr lang="en-US" dirty="0"/>
              <a:t>Compute next move for </a:t>
            </a:r>
            <a:r>
              <a:rPr lang="en-US" dirty="0" smtClean="0"/>
              <a:t>rat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524000"/>
            <a:ext cx="6705600" cy="452175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inline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Courier New"/>
                <a:cs typeface="Courier New"/>
              </a:rPr>
              <a:t>next_random_move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state_t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BA8C1C"/>
                </a:solidFill>
                <a:latin typeface="Courier New"/>
                <a:cs typeface="Courier New"/>
              </a:rPr>
              <a:t>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= s-&gt;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rat_position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[r];</a:t>
            </a: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random_t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BA8C1C"/>
                </a:solidFill>
                <a:latin typeface="Courier New"/>
                <a:cs typeface="Courier New"/>
              </a:rPr>
              <a:t>seedp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&amp;s-&gt;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rat_seed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[r];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Courier New"/>
                <a:cs typeface="Courier New"/>
              </a:rPr>
              <a:t>tsum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= 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compute_sum_weight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(s, 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nid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)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ro-RO" sz="1600" dirty="0">
                <a:solidFill>
                  <a:srgbClr val="2D961E"/>
                </a:solidFill>
                <a:latin typeface="Courier New"/>
                <a:cs typeface="Courier New"/>
              </a:rPr>
              <a:t>graph_t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ro-RO" sz="1600" dirty="0">
                <a:solidFill>
                  <a:srgbClr val="BA8C1C"/>
                </a:solidFill>
                <a:latin typeface="Courier New"/>
                <a:cs typeface="Courier New"/>
              </a:rPr>
              <a:t>g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= s-&gt;g;</a:t>
            </a:r>
          </a:p>
          <a:p>
            <a:r>
              <a:rPr lang="de-DE" sz="1600" dirty="0">
                <a:solidFill>
                  <a:srgbClr val="2D961E"/>
                </a:solidFill>
                <a:latin typeface="Courier New"/>
                <a:cs typeface="Courier New"/>
              </a:rPr>
              <a:t>    double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val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 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next_random_float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seedp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tsum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BA8C1C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= 0.0;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neighbor_start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 err="1">
                <a:solidFill>
                  <a:srgbClr val="BA8C1C"/>
                </a:solidFill>
                <a:latin typeface="Courier New"/>
                <a:cs typeface="Courier New"/>
              </a:rPr>
              <a:t>eid_end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g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-&gt;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neighbor_start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[nid+1];</a:t>
            </a:r>
          </a:p>
          <a:p>
            <a:r>
              <a:rPr lang="de-DE" sz="1600" dirty="0" smtClean="0">
                <a:solidFill>
                  <a:srgbClr val="C200FF"/>
                </a:solidFill>
                <a:latin typeface="Courier New"/>
                <a:cs typeface="Courier New"/>
              </a:rPr>
              <a:t>    </a:t>
            </a:r>
            <a:r>
              <a:rPr lang="de-DE" sz="16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e-DE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eid_start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eid_end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de-DE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+= 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s-&gt;</a:t>
            </a:r>
            <a:r>
              <a:rPr lang="en-US" sz="1600" dirty="0" err="1" smtClean="0">
                <a:solidFill>
                  <a:srgbClr val="FF0000"/>
                </a:solidFill>
                <a:latin typeface="Courier New"/>
                <a:cs typeface="Courier New"/>
              </a:rPr>
              <a:t>node_weight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[neighbor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FF0000"/>
                </a:solidFill>
                <a:latin typeface="Courier New"/>
                <a:cs typeface="Courier New"/>
              </a:rPr>
              <a:t>eid</a:t>
            </a:r>
            <a:r>
              <a:rPr lang="en-US" sz="1600" dirty="0" smtClean="0">
                <a:solidFill>
                  <a:srgbClr val="FF0000"/>
                </a:solidFill>
                <a:latin typeface="Courier New"/>
                <a:cs typeface="Courier New"/>
              </a:rPr>
              <a:t>]]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return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g-&gt;neighbor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    }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162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Efficiency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move computation for rat at node with degree D</a:t>
            </a:r>
          </a:p>
          <a:p>
            <a:pPr lvl="1"/>
            <a:r>
              <a:rPr lang="en-US" dirty="0"/>
              <a:t>How many (on average) iterations of loop in </a:t>
            </a:r>
            <a:r>
              <a:rPr lang="en-US" dirty="0" err="1">
                <a:latin typeface="Courier New"/>
                <a:cs typeface="Courier New"/>
              </a:rPr>
              <a:t>next_random_move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Is there a better way?</a:t>
            </a:r>
            <a:endParaRPr lang="en-US" dirty="0"/>
          </a:p>
          <a:p>
            <a:r>
              <a:rPr lang="en-US" dirty="0" smtClean="0"/>
              <a:t>Provided code uses many optimizations</a:t>
            </a:r>
          </a:p>
          <a:p>
            <a:pPr lvl="1"/>
            <a:r>
              <a:rPr lang="en-US" dirty="0" err="1" smtClean="0"/>
              <a:t>Precompute</a:t>
            </a:r>
            <a:r>
              <a:rPr lang="en-US" dirty="0" smtClean="0"/>
              <a:t> weights at start of batch</a:t>
            </a:r>
          </a:p>
          <a:p>
            <a:pPr lvl="1"/>
            <a:r>
              <a:rPr lang="en-US" dirty="0" smtClean="0"/>
              <a:t>Fast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9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constraints</a:t>
            </a:r>
          </a:p>
          <a:p>
            <a:pPr lvl="1"/>
            <a:r>
              <a:rPr lang="en-US" dirty="0"/>
              <a:t>Must complete time steps sequentially</a:t>
            </a:r>
          </a:p>
          <a:p>
            <a:pPr lvl="1"/>
            <a:r>
              <a:rPr lang="en-US" dirty="0"/>
              <a:t>Must complete each batch before starting </a:t>
            </a:r>
            <a:r>
              <a:rPr lang="en-US" dirty="0" smtClean="0"/>
              <a:t>next</a:t>
            </a:r>
          </a:p>
          <a:p>
            <a:pPr lvl="2"/>
            <a:r>
              <a:rPr lang="en-US" dirty="0" smtClean="0"/>
              <a:t>ILF values and weights then need to be recomputed</a:t>
            </a:r>
          </a:p>
          <a:p>
            <a:r>
              <a:rPr lang="en-US" dirty="0" smtClean="0"/>
              <a:t>Sources </a:t>
            </a:r>
            <a:r>
              <a:rPr lang="en-US" dirty="0"/>
              <a:t>of parallelism</a:t>
            </a:r>
          </a:p>
          <a:p>
            <a:pPr lvl="1"/>
            <a:r>
              <a:rPr lang="en-US" dirty="0"/>
              <a:t>Over nodes</a:t>
            </a:r>
          </a:p>
          <a:p>
            <a:pPr lvl="2"/>
            <a:r>
              <a:rPr lang="en-US" dirty="0" smtClean="0"/>
              <a:t>Computing ILFs and </a:t>
            </a:r>
            <a:r>
              <a:rPr lang="en-US" dirty="0"/>
              <a:t>reward functions</a:t>
            </a:r>
          </a:p>
          <a:p>
            <a:pPr lvl="1"/>
            <a:r>
              <a:rPr lang="en-US" dirty="0"/>
              <a:t>Over rats (within a batch)</a:t>
            </a:r>
          </a:p>
          <a:p>
            <a:pPr lvl="2"/>
            <a:r>
              <a:rPr lang="en-US" dirty="0"/>
              <a:t>Computing next moves</a:t>
            </a:r>
          </a:p>
          <a:p>
            <a:pPr lvl="2"/>
            <a:r>
              <a:rPr lang="en-US" dirty="0"/>
              <a:t>Updating node counts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38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352925"/>
          </a:xfrm>
        </p:spPr>
        <p:txBody>
          <a:bodyPr/>
          <a:lstStyle/>
          <a:p>
            <a:r>
              <a:rPr lang="en-US" dirty="0" smtClean="0"/>
              <a:t>Nanoseconds per move (NPM)</a:t>
            </a:r>
            <a:endParaRPr lang="en-US" dirty="0"/>
          </a:p>
          <a:p>
            <a:pPr lvl="1"/>
            <a:r>
              <a:rPr lang="en-US" dirty="0"/>
              <a:t>R rats running for S steps</a:t>
            </a:r>
          </a:p>
          <a:p>
            <a:pPr lvl="1"/>
            <a:r>
              <a:rPr lang="en-US" dirty="0"/>
              <a:t>Requires time T</a:t>
            </a:r>
          </a:p>
          <a:p>
            <a:pPr lvl="1"/>
            <a:r>
              <a:rPr lang="en-US" dirty="0" smtClean="0"/>
              <a:t>NPM </a:t>
            </a:r>
            <a:r>
              <a:rPr lang="en-US" dirty="0"/>
              <a:t>= </a:t>
            </a: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smtClean="0"/>
              <a:t>T / (</a:t>
            </a:r>
            <a:r>
              <a:rPr lang="en-US" dirty="0" smtClean="0"/>
              <a:t>R </a:t>
            </a:r>
            <a:r>
              <a:rPr lang="en-US" dirty="0"/>
              <a:t>* </a:t>
            </a:r>
            <a:r>
              <a:rPr lang="en-US" dirty="0" smtClean="0"/>
              <a:t>S) </a:t>
            </a:r>
          </a:p>
          <a:p>
            <a:pPr lvl="1"/>
            <a:r>
              <a:rPr lang="en-US" dirty="0" smtClean="0"/>
              <a:t>Reference solution:</a:t>
            </a:r>
          </a:p>
          <a:p>
            <a:pPr lvl="2"/>
            <a:r>
              <a:rPr lang="en-US" dirty="0" smtClean="0"/>
              <a:t>665 NPM for 1 thread </a:t>
            </a:r>
          </a:p>
          <a:p>
            <a:pPr lvl="2"/>
            <a:r>
              <a:rPr lang="en-US" dirty="0" smtClean="0"/>
              <a:t>84 NPM for 12 threads</a:t>
            </a:r>
          </a:p>
          <a:p>
            <a:pPr lvl="2"/>
            <a:r>
              <a:rPr lang="en-US" dirty="0" smtClean="0"/>
              <a:t>7.9 X speedup</a:t>
            </a:r>
          </a:p>
        </p:txBody>
      </p:sp>
    </p:spTree>
    <p:extLst>
      <p:ext uri="{BB962C8B-B14F-4D97-AF65-F5344CB8AC3E}">
        <p14:creationId xmlns:p14="http://schemas.microsoft.com/office/powerpoint/2010/main" val="379042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Targets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352925"/>
          </a:xfrm>
        </p:spPr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  <a:p>
            <a:pPr lvl="1"/>
            <a:r>
              <a:rPr lang="en-US" dirty="0" smtClean="0"/>
              <a:t>6 </a:t>
            </a:r>
            <a:r>
              <a:rPr lang="en-US" dirty="0"/>
              <a:t>combinations of graph/initial state</a:t>
            </a:r>
          </a:p>
          <a:p>
            <a:pPr lvl="1"/>
            <a:r>
              <a:rPr lang="en-US" dirty="0" smtClean="0"/>
              <a:t>Each counts 15 points</a:t>
            </a:r>
            <a:endParaRPr lang="en-US" dirty="0"/>
          </a:p>
          <a:p>
            <a:r>
              <a:rPr lang="en-US" dirty="0"/>
              <a:t>Target </a:t>
            </a:r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T = measured </a:t>
            </a:r>
            <a:r>
              <a:rPr lang="en-US" dirty="0" smtClean="0"/>
              <a:t>time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r</a:t>
            </a:r>
            <a:r>
              <a:rPr lang="en-US" dirty="0" smtClean="0"/>
              <a:t> = time for reference solution</a:t>
            </a:r>
          </a:p>
          <a:p>
            <a:pPr lvl="1"/>
            <a:r>
              <a:rPr lang="en-US" dirty="0" err="1" smtClean="0"/>
              <a:t>T</a:t>
            </a:r>
            <a:r>
              <a:rPr lang="en-US" baseline="-25000" dirty="0" err="1" smtClean="0"/>
              <a:t>r</a:t>
            </a:r>
            <a:r>
              <a:rPr lang="en-US" dirty="0" smtClean="0"/>
              <a:t> / T = How well you reach reference solution performance</a:t>
            </a:r>
          </a:p>
          <a:p>
            <a:pPr lvl="2"/>
            <a:r>
              <a:rPr lang="en-US" dirty="0" smtClean="0"/>
              <a:t>Full credit when ≥ 0.9</a:t>
            </a:r>
          </a:p>
          <a:p>
            <a:pPr lvl="2"/>
            <a:r>
              <a:rPr lang="en-US" dirty="0" smtClean="0"/>
              <a:t>Partial when </a:t>
            </a:r>
            <a:r>
              <a:rPr lang="en-US" dirty="0"/>
              <a:t>≥ </a:t>
            </a:r>
            <a:r>
              <a:rPr lang="en-US" dirty="0" smtClean="0"/>
              <a:t>0.5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91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Latedays</a:t>
            </a:r>
            <a:r>
              <a:rPr lang="en-US" dirty="0" smtClean="0"/>
              <a:t> cluster</a:t>
            </a:r>
          </a:p>
          <a:p>
            <a:pPr lvl="1"/>
            <a:r>
              <a:rPr lang="en-US" dirty="0" smtClean="0"/>
              <a:t>16 worker nodes + 1 head node</a:t>
            </a:r>
          </a:p>
          <a:p>
            <a:pPr lvl="1"/>
            <a:r>
              <a:rPr lang="en-US" dirty="0" smtClean="0"/>
              <a:t>Each is 12-core Xeon processor (dual socket with 6 cores each)</a:t>
            </a:r>
          </a:p>
          <a:p>
            <a:pPr lvl="1"/>
            <a:r>
              <a:rPr lang="en-US" dirty="0" smtClean="0"/>
              <a:t>You submit jobs to batch queue</a:t>
            </a:r>
          </a:p>
          <a:p>
            <a:pPr lvl="1"/>
            <a:r>
              <a:rPr lang="en-US" dirty="0" smtClean="0"/>
              <a:t>Assigned single processor for entire run</a:t>
            </a:r>
          </a:p>
          <a:p>
            <a:pPr lvl="1"/>
            <a:r>
              <a:rPr lang="en-US" dirty="0" smtClean="0"/>
              <a:t>Python script provided</a:t>
            </a:r>
          </a:p>
          <a:p>
            <a:r>
              <a:rPr lang="en-US" dirty="0" smtClean="0"/>
              <a:t>Code Development</a:t>
            </a:r>
          </a:p>
          <a:p>
            <a:pPr lvl="1"/>
            <a:r>
              <a:rPr lang="en-US" dirty="0" smtClean="0"/>
              <a:t>OK to do code development and testing on other machines</a:t>
            </a:r>
          </a:p>
          <a:p>
            <a:pPr lvl="1"/>
            <a:r>
              <a:rPr lang="en-US" dirty="0" smtClean="0"/>
              <a:t>But, they have different performance characteristics</a:t>
            </a:r>
          </a:p>
          <a:p>
            <a:pPr lvl="1"/>
            <a:r>
              <a:rPr lang="en-US" dirty="0" smtClean="0"/>
              <a:t>Make sure to use 6 or 12 threads to ensure correct partitioning of nodes across processors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318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ECBB49-6346-524D-81F1-8433E37C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27804E-C906-0F46-99DC-1630A0D44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1066800"/>
            <a:ext cx="5181600" cy="2057400"/>
          </a:xfrm>
        </p:spPr>
        <p:txBody>
          <a:bodyPr/>
          <a:lstStyle/>
          <a:p>
            <a:r>
              <a:rPr lang="en-US" dirty="0"/>
              <a:t>Transitions</a:t>
            </a:r>
          </a:p>
          <a:p>
            <a:pPr lvl="1"/>
            <a:r>
              <a:rPr lang="en-US" dirty="0"/>
              <a:t>Each rat decides where to move next</a:t>
            </a:r>
          </a:p>
          <a:p>
            <a:pPr lvl="2"/>
            <a:r>
              <a:rPr lang="en-US" dirty="0"/>
              <a:t>Don’t like crowds</a:t>
            </a:r>
          </a:p>
          <a:p>
            <a:pPr lvl="2"/>
            <a:r>
              <a:rPr lang="en-US" dirty="0"/>
              <a:t>But also don’t like to be alone</a:t>
            </a:r>
          </a:p>
          <a:p>
            <a:pPr lvl="1"/>
            <a:r>
              <a:rPr lang="en-US" dirty="0"/>
              <a:t>Weighted random choice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2943A094-B4E2-E741-B42F-A4F81FD6C117}"/>
              </a:ext>
            </a:extLst>
          </p:cNvPr>
          <p:cNvSpPr txBox="1">
            <a:spLocks/>
          </p:cNvSpPr>
          <p:nvPr/>
        </p:nvSpPr>
        <p:spPr bwMode="auto">
          <a:xfrm>
            <a:off x="457200" y="4267200"/>
            <a:ext cx="3962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Graph</a:t>
            </a:r>
          </a:p>
          <a:p>
            <a:pPr lvl="1"/>
            <a:r>
              <a:rPr lang="en-US" b="0" kern="0" dirty="0"/>
              <a:t>K X K </a:t>
            </a:r>
            <a:r>
              <a:rPr lang="en-US" b="0" kern="0" dirty="0" smtClean="0"/>
              <a:t>grid</a:t>
            </a:r>
          </a:p>
          <a:p>
            <a:r>
              <a:rPr lang="en-US" kern="0" dirty="0" smtClean="0"/>
              <a:t>Initial State</a:t>
            </a:r>
          </a:p>
          <a:p>
            <a:pPr lvl="1"/>
            <a:r>
              <a:rPr lang="en-US" b="0" kern="0" dirty="0" smtClean="0"/>
              <a:t>Start </a:t>
            </a:r>
            <a:r>
              <a:rPr lang="en-US" b="0" kern="0" dirty="0"/>
              <a:t>with all </a:t>
            </a:r>
            <a:r>
              <a:rPr lang="en-US" b="0" i="1" kern="0" dirty="0"/>
              <a:t>R</a:t>
            </a:r>
            <a:r>
              <a:rPr lang="en-US" b="0" kern="0" dirty="0"/>
              <a:t> rats in corner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A0930D4-B4E7-C740-969F-1E1537003712}"/>
              </a:ext>
            </a:extLst>
          </p:cNvPr>
          <p:cNvGrpSpPr/>
          <p:nvPr/>
        </p:nvGrpSpPr>
        <p:grpSpPr>
          <a:xfrm>
            <a:off x="914400" y="1828800"/>
            <a:ext cx="2207321" cy="2200941"/>
            <a:chOff x="2514600" y="1600200"/>
            <a:chExt cx="2207321" cy="2200941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41E92BFE-D814-8245-A46A-2E01851F17CE}"/>
                </a:ext>
              </a:extLst>
            </p:cNvPr>
            <p:cNvCxnSpPr/>
            <p:nvPr/>
          </p:nvCxnSpPr>
          <p:spPr bwMode="auto">
            <a:xfrm>
              <a:off x="2743200" y="19050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C2426604-2BC3-8E44-BC9B-A8218BCCD908}"/>
                </a:ext>
              </a:extLst>
            </p:cNvPr>
            <p:cNvCxnSpPr/>
            <p:nvPr/>
          </p:nvCxnSpPr>
          <p:spPr bwMode="auto">
            <a:xfrm>
              <a:off x="2743200" y="27432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1AD8862C-E82C-3A4B-8C6D-FA064BAEB1AF}"/>
                </a:ext>
              </a:extLst>
            </p:cNvPr>
            <p:cNvCxnSpPr/>
            <p:nvPr/>
          </p:nvCxnSpPr>
          <p:spPr bwMode="auto">
            <a:xfrm>
              <a:off x="2743200" y="3581400"/>
              <a:ext cx="1676400" cy="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89582700-FA03-6743-B31F-7F78B60969EB}"/>
                </a:ext>
              </a:extLst>
            </p:cNvPr>
            <p:cNvCxnSpPr/>
            <p:nvPr/>
          </p:nvCxnSpPr>
          <p:spPr bwMode="auto">
            <a:xfrm flipV="1">
              <a:off x="2743200" y="19050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F75427D6-6E68-BC49-BC63-8D10785E78BA}"/>
                </a:ext>
              </a:extLst>
            </p:cNvPr>
            <p:cNvCxnSpPr/>
            <p:nvPr/>
          </p:nvCxnSpPr>
          <p:spPr bwMode="auto">
            <a:xfrm flipV="1">
              <a:off x="3657600" y="18288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DC2981E8-2953-9246-8800-E14929D330E2}"/>
                </a:ext>
              </a:extLst>
            </p:cNvPr>
            <p:cNvCxnSpPr/>
            <p:nvPr/>
          </p:nvCxnSpPr>
          <p:spPr bwMode="auto">
            <a:xfrm flipV="1">
              <a:off x="4419600" y="1905000"/>
              <a:ext cx="0" cy="1676400"/>
            </a:xfrm>
            <a:prstGeom prst="line">
              <a:avLst/>
            </a:prstGeom>
            <a:noFill/>
            <a:ln w="38100" cmpd="sng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xmlns="" id="{7954A9CF-1510-1242-BC69-71DAC2845424}"/>
                </a:ext>
              </a:extLst>
            </p:cNvPr>
            <p:cNvSpPr/>
            <p:nvPr/>
          </p:nvSpPr>
          <p:spPr bwMode="auto">
            <a:xfrm>
              <a:off x="25146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0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xmlns="" id="{4926A17C-BBE5-5641-984D-CE0CA34E73BA}"/>
                </a:ext>
              </a:extLst>
            </p:cNvPr>
            <p:cNvSpPr/>
            <p:nvPr/>
          </p:nvSpPr>
          <p:spPr bwMode="auto">
            <a:xfrm>
              <a:off x="33528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1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959FE48D-CE32-4148-B0F3-2B8AB0A11216}"/>
                </a:ext>
              </a:extLst>
            </p:cNvPr>
            <p:cNvSpPr/>
            <p:nvPr/>
          </p:nvSpPr>
          <p:spPr bwMode="auto">
            <a:xfrm>
              <a:off x="4191000" y="1600200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2</a:t>
              </a: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54DBC14D-370F-0946-A7B1-7BEE9A619336}"/>
                </a:ext>
              </a:extLst>
            </p:cNvPr>
            <p:cNvSpPr/>
            <p:nvPr/>
          </p:nvSpPr>
          <p:spPr bwMode="auto">
            <a:xfrm>
              <a:off x="25146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3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029ABDA7-BD44-8F4C-9F7C-B82BBA6B59E5}"/>
                </a:ext>
              </a:extLst>
            </p:cNvPr>
            <p:cNvSpPr/>
            <p:nvPr/>
          </p:nvSpPr>
          <p:spPr bwMode="auto">
            <a:xfrm>
              <a:off x="33528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4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9A34699F-766B-8347-8B3B-71F5C9749F4F}"/>
                </a:ext>
              </a:extLst>
            </p:cNvPr>
            <p:cNvSpPr/>
            <p:nvPr/>
          </p:nvSpPr>
          <p:spPr bwMode="auto">
            <a:xfrm>
              <a:off x="4191000" y="2429541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5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665FDC98-E27E-3240-97D1-2C0135F5641A}"/>
                </a:ext>
              </a:extLst>
            </p:cNvPr>
            <p:cNvSpPr/>
            <p:nvPr/>
          </p:nvSpPr>
          <p:spPr bwMode="auto">
            <a:xfrm>
              <a:off x="25146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6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xmlns="" id="{24876E88-8E36-CB4A-A213-8DABE2463C50}"/>
                </a:ext>
              </a:extLst>
            </p:cNvPr>
            <p:cNvSpPr/>
            <p:nvPr/>
          </p:nvSpPr>
          <p:spPr bwMode="auto">
            <a:xfrm>
              <a:off x="33528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7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xmlns="" id="{7A88CDCA-5582-314B-879E-F1ADC9E7D6BC}"/>
                </a:ext>
              </a:extLst>
            </p:cNvPr>
            <p:cNvSpPr/>
            <p:nvPr/>
          </p:nvSpPr>
          <p:spPr bwMode="auto">
            <a:xfrm>
              <a:off x="4191000" y="3258882"/>
              <a:ext cx="530921" cy="542259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990000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n-lt"/>
                </a:rPr>
                <a:t>8</a:t>
              </a:r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D574B719-ECE9-5643-8828-8ABF2A7E66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514600" y="3326841"/>
            <a:ext cx="363248" cy="299499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xmlns="" id="{E74CA6C2-8C3C-F846-B487-9F5A49B48D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667000" y="3441080"/>
            <a:ext cx="363248" cy="299499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C32FF722-5D67-3F4C-BC33-D8D38F5BFD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819400" y="3555319"/>
            <a:ext cx="363248" cy="299499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xmlns="" id="{32988369-7CCE-7841-9054-794C6BD40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971800" y="3669558"/>
            <a:ext cx="363248" cy="299499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3E096679-CC4F-5341-8C34-00944F6BBF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514600" y="3511362"/>
            <a:ext cx="363248" cy="299499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11D1AC88-678F-DB48-9F4F-419E1AD3A5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667000" y="3625601"/>
            <a:ext cx="363248" cy="29949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xmlns="" id="{D3993A08-DCA6-4744-8742-790AD5B3E3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819400" y="3739840"/>
            <a:ext cx="363248" cy="299499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xmlns="" id="{7BCBB365-9CFD-DE46-8617-219E77E45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971800" y="3854079"/>
            <a:ext cx="363248" cy="299499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xmlns="" id="{34F23B09-634B-0A40-BDC3-F61A3DD0C8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514600" y="3695883"/>
            <a:ext cx="363248" cy="29949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344B0815-958E-8A4C-90A3-B9E9212F0E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667000" y="3810122"/>
            <a:ext cx="363248" cy="299499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BFC73FD7-1B44-0F44-9382-D3985B401C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819400" y="3924361"/>
            <a:ext cx="363248" cy="299499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xmlns="" id="{E54E5512-6FCE-FC40-BE42-723B72E918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971800" y="4038600"/>
            <a:ext cx="363248" cy="2994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A107029-C635-AE4A-B677-0D880572EA07}"/>
              </a:ext>
            </a:extLst>
          </p:cNvPr>
          <p:cNvSpPr txBox="1"/>
          <p:nvPr/>
        </p:nvSpPr>
        <p:spPr>
          <a:xfrm>
            <a:off x="914400" y="14478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 = 0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324BEAAC-AB70-B941-846D-E755602323E0}"/>
              </a:ext>
            </a:extLst>
          </p:cNvPr>
          <p:cNvGrpSpPr/>
          <p:nvPr/>
        </p:nvGrpSpPr>
        <p:grpSpPr>
          <a:xfrm>
            <a:off x="5181600" y="3507419"/>
            <a:ext cx="2420648" cy="2659480"/>
            <a:chOff x="5181600" y="3507419"/>
            <a:chExt cx="2420648" cy="265948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89F8F00D-73E3-DE41-817B-52497C3C7729}"/>
                </a:ext>
              </a:extLst>
            </p:cNvPr>
            <p:cNvGrpSpPr/>
            <p:nvPr/>
          </p:nvGrpSpPr>
          <p:grpSpPr>
            <a:xfrm>
              <a:off x="5181600" y="3886200"/>
              <a:ext cx="2207321" cy="2200941"/>
              <a:chOff x="2514600" y="1600200"/>
              <a:chExt cx="2207321" cy="2200941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xmlns="" id="{AEBA2478-3CA0-D04A-BE71-0ABCD009C76D}"/>
                  </a:ext>
                </a:extLst>
              </p:cNvPr>
              <p:cNvCxnSpPr/>
              <p:nvPr/>
            </p:nvCxnSpPr>
            <p:spPr bwMode="auto">
              <a:xfrm>
                <a:off x="2743200" y="1905000"/>
                <a:ext cx="1676400" cy="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xmlns="" id="{655B95B3-4257-B14E-A39E-FE89BDB9C88A}"/>
                  </a:ext>
                </a:extLst>
              </p:cNvPr>
              <p:cNvCxnSpPr/>
              <p:nvPr/>
            </p:nvCxnSpPr>
            <p:spPr bwMode="auto">
              <a:xfrm>
                <a:off x="2743200" y="2743200"/>
                <a:ext cx="1676400" cy="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xmlns="" id="{14718D6C-F294-9349-8A88-B51E02C6C4E8}"/>
                  </a:ext>
                </a:extLst>
              </p:cNvPr>
              <p:cNvCxnSpPr/>
              <p:nvPr/>
            </p:nvCxnSpPr>
            <p:spPr bwMode="auto">
              <a:xfrm>
                <a:off x="2743200" y="3581400"/>
                <a:ext cx="1676400" cy="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xmlns="" id="{A6279603-20D3-924D-B98F-0686AE5059B1}"/>
                  </a:ext>
                </a:extLst>
              </p:cNvPr>
              <p:cNvCxnSpPr/>
              <p:nvPr/>
            </p:nvCxnSpPr>
            <p:spPr bwMode="auto">
              <a:xfrm flipV="1">
                <a:off x="2743200" y="1905000"/>
                <a:ext cx="0" cy="167640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AD3F7B3D-EFDF-014C-AB94-4335B02D19B5}"/>
                  </a:ext>
                </a:extLst>
              </p:cNvPr>
              <p:cNvCxnSpPr/>
              <p:nvPr/>
            </p:nvCxnSpPr>
            <p:spPr bwMode="auto">
              <a:xfrm flipV="1">
                <a:off x="3657600" y="1828800"/>
                <a:ext cx="0" cy="167640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EECC5552-85FD-1A47-93C8-FF34D4F54D89}"/>
                  </a:ext>
                </a:extLst>
              </p:cNvPr>
              <p:cNvCxnSpPr/>
              <p:nvPr/>
            </p:nvCxnSpPr>
            <p:spPr bwMode="auto">
              <a:xfrm flipV="1">
                <a:off x="4419600" y="1905000"/>
                <a:ext cx="0" cy="1676400"/>
              </a:xfrm>
              <a:prstGeom prst="line">
                <a:avLst/>
              </a:prstGeom>
              <a:noFill/>
              <a:ln w="38100" cmpd="sng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xmlns="" id="{9A540BCD-E3E6-8D40-B872-6254EB12DDF2}"/>
                  </a:ext>
                </a:extLst>
              </p:cNvPr>
              <p:cNvSpPr/>
              <p:nvPr/>
            </p:nvSpPr>
            <p:spPr bwMode="auto">
              <a:xfrm>
                <a:off x="2514600" y="1600200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0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xmlns="" id="{B19928B9-693A-1041-8807-146BE2A90119}"/>
                  </a:ext>
                </a:extLst>
              </p:cNvPr>
              <p:cNvSpPr/>
              <p:nvPr/>
            </p:nvSpPr>
            <p:spPr bwMode="auto">
              <a:xfrm>
                <a:off x="3352800" y="1600200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1</a:t>
                </a: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xmlns="" id="{9E608178-5072-5D4E-8171-DCD1BBBC2691}"/>
                  </a:ext>
                </a:extLst>
              </p:cNvPr>
              <p:cNvSpPr/>
              <p:nvPr/>
            </p:nvSpPr>
            <p:spPr bwMode="auto">
              <a:xfrm>
                <a:off x="4191000" y="1600200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2</a:t>
                </a: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xmlns="" id="{284BF5BF-7A6F-E849-A1F9-DCECC6FE9DA3}"/>
                  </a:ext>
                </a:extLst>
              </p:cNvPr>
              <p:cNvSpPr/>
              <p:nvPr/>
            </p:nvSpPr>
            <p:spPr bwMode="auto">
              <a:xfrm>
                <a:off x="2514600" y="2429541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3</a:t>
                </a: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xmlns="" id="{4FF0FA91-CF1F-0248-B928-CF94AED32A77}"/>
                  </a:ext>
                </a:extLst>
              </p:cNvPr>
              <p:cNvSpPr/>
              <p:nvPr/>
            </p:nvSpPr>
            <p:spPr bwMode="auto">
              <a:xfrm>
                <a:off x="3352800" y="2429541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4</a:t>
                </a: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xmlns="" id="{48CEAB01-4B47-5F40-8F45-1EBC4187E02B}"/>
                  </a:ext>
                </a:extLst>
              </p:cNvPr>
              <p:cNvSpPr/>
              <p:nvPr/>
            </p:nvSpPr>
            <p:spPr bwMode="auto">
              <a:xfrm>
                <a:off x="4191000" y="2429541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5</a:t>
                </a: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xmlns="" id="{E4EE12E4-B9E3-5C45-BB96-F74A810181C4}"/>
                  </a:ext>
                </a:extLst>
              </p:cNvPr>
              <p:cNvSpPr/>
              <p:nvPr/>
            </p:nvSpPr>
            <p:spPr bwMode="auto">
              <a:xfrm>
                <a:off x="2514600" y="3258882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6</a:t>
                </a: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xmlns="" id="{D27C340E-63E2-9441-A4A3-5A82C04AFE13}"/>
                  </a:ext>
                </a:extLst>
              </p:cNvPr>
              <p:cNvSpPr/>
              <p:nvPr/>
            </p:nvSpPr>
            <p:spPr bwMode="auto">
              <a:xfrm>
                <a:off x="3352800" y="3258882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7</a:t>
                </a: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xmlns="" id="{0295200C-0564-DD4C-86E2-BB8A4B32FE3E}"/>
                  </a:ext>
                </a:extLst>
              </p:cNvPr>
              <p:cNvSpPr/>
              <p:nvPr/>
            </p:nvSpPr>
            <p:spPr bwMode="auto">
              <a:xfrm>
                <a:off x="4191000" y="3258882"/>
                <a:ext cx="530921" cy="542259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990000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olidFill>
                      <a:schemeClr val="bg1"/>
                    </a:solidFill>
                    <a:latin typeface="+mn-lt"/>
                  </a:rPr>
                  <a:t>8</a:t>
                </a:r>
              </a:p>
            </p:txBody>
          </p:sp>
        </p:grp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xmlns="" id="{D39ACDB0-19A5-E148-821F-557AD3D56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7010400" y="5791200"/>
              <a:ext cx="363248" cy="299499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xmlns="" id="{EC4C08B7-6D2C-F644-BC6F-AC5A8E3C41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858000" y="5562600"/>
              <a:ext cx="363248" cy="299499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xmlns="" id="{D9FB5EDF-7F8B-EF4E-A57B-D99611CD3C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7239000" y="4724400"/>
              <a:ext cx="363248" cy="299499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xmlns="" id="{2219F677-1B7D-CA4C-8703-303EA59255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858000" y="4876800"/>
              <a:ext cx="363248" cy="299499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xmlns="" id="{29DAEBD4-25DB-694B-9C4C-E8355F6059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7162800" y="5029200"/>
              <a:ext cx="363248" cy="299499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xmlns="" id="{A2B7096C-D913-2C47-A683-0AC50EBA13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7010400" y="4648200"/>
              <a:ext cx="363248" cy="299499"/>
            </a:xfrm>
            <a:prstGeom prst="rect">
              <a:avLst/>
            </a:prstGeom>
          </p:spPr>
        </p:pic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xmlns="" id="{D9B77412-533D-9C4D-B3EA-7FD2CC21AB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172200" y="5715000"/>
              <a:ext cx="363248" cy="299499"/>
            </a:xfrm>
            <a:prstGeom prst="rect">
              <a:avLst/>
            </a:prstGeom>
          </p:spPr>
        </p:pic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09BC0E26-6A25-8E40-AE6D-058ADB9D3C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248400" y="5486400"/>
              <a:ext cx="363248" cy="299499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xmlns="" id="{86C4DBA8-D936-2042-8080-7881648D86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781800" y="4648200"/>
              <a:ext cx="363248" cy="299499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xmlns="" id="{B76335C5-5CBA-264E-9340-AE9A7D1079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019800" y="5486400"/>
              <a:ext cx="363248" cy="299499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xmlns="" id="{F0233265-4ADD-EC4F-90C5-9562CEF51E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5943600" y="5638800"/>
              <a:ext cx="363248" cy="299499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xmlns="" id="{A494BF91-DB63-B440-A06E-83E21298A5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/>
            <a:stretch/>
          </p:blipFill>
          <p:spPr>
            <a:xfrm>
              <a:off x="6019800" y="5867400"/>
              <a:ext cx="363248" cy="299499"/>
            </a:xfrm>
            <a:prstGeom prst="rect">
              <a:avLst/>
            </a:prstGeom>
          </p:spPr>
        </p:pic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70591D2E-90E6-9440-A83F-67202F18BE45}"/>
                </a:ext>
              </a:extLst>
            </p:cNvPr>
            <p:cNvSpPr txBox="1"/>
            <p:nvPr/>
          </p:nvSpPr>
          <p:spPr>
            <a:xfrm>
              <a:off x="5181600" y="3507419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 =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23269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Instrumenting Your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923925"/>
          </a:xfrm>
        </p:spPr>
        <p:txBody>
          <a:bodyPr/>
          <a:lstStyle/>
          <a:p>
            <a:r>
              <a:rPr lang="en-US" dirty="0"/>
              <a:t>How do you know how much time each activity takes?</a:t>
            </a:r>
          </a:p>
          <a:p>
            <a:pPr lvl="1"/>
            <a:r>
              <a:rPr lang="en-US" dirty="0"/>
              <a:t>Create simple library using </a:t>
            </a:r>
            <a:r>
              <a:rPr lang="en-US" dirty="0" err="1"/>
              <a:t>cycletimer</a:t>
            </a:r>
            <a:r>
              <a:rPr lang="en-US" dirty="0"/>
              <a:t> code</a:t>
            </a:r>
          </a:p>
          <a:p>
            <a:pPr lvl="1"/>
            <a:r>
              <a:rPr lang="en-US" dirty="0"/>
              <a:t>Bracket steps in your code with library calls</a:t>
            </a:r>
          </a:p>
          <a:p>
            <a:pPr lvl="1"/>
            <a:r>
              <a:rPr lang="en-US" dirty="0"/>
              <a:t>Use macros so that you can disable code for maximum performance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657600"/>
            <a:ext cx="8382000" cy="18133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START_ACTIVITY(ACTIVITY_NEXT);</a:t>
            </a:r>
          </a:p>
          <a:p>
            <a:r>
              <a:rPr lang="en-US" sz="1600" dirty="0">
                <a:solidFill>
                  <a:srgbClr val="E857EA"/>
                </a:solidFill>
                <a:latin typeface="Courier New"/>
                <a:cs typeface="Courier New"/>
              </a:rPr>
              <a:t>    #pragma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omp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parallel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schedule(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    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local_count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ro-RO" sz="16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ro-RO" sz="1600" dirty="0">
                <a:solidFill>
                  <a:srgbClr val="BA8C1C"/>
                </a:solidFill>
                <a:latin typeface="Courier New"/>
                <a:cs typeface="Courier New"/>
              </a:rPr>
              <a:t>rid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= ri + local_start;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s-&gt;rat_position[rid] = fast_next_random_move(s, rid);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e-DE" sz="1600" dirty="0">
                <a:solidFill>
                  <a:srgbClr val="FF0000"/>
                </a:solidFill>
                <a:latin typeface="Courier New"/>
                <a:cs typeface="Courier New"/>
              </a:rPr>
              <a:t>FINISH_ACTIVITY(ACTIVITY_NEXT);</a:t>
            </a:r>
            <a:endParaRPr lang="en-US" sz="1600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66788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Your Instrumented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953001"/>
            <a:ext cx="7896225" cy="1381124"/>
          </a:xfrm>
        </p:spPr>
        <p:txBody>
          <a:bodyPr/>
          <a:lstStyle/>
          <a:p>
            <a:r>
              <a:rPr lang="en-US" dirty="0"/>
              <a:t>Can see which activities account for most time</a:t>
            </a:r>
          </a:p>
          <a:p>
            <a:r>
              <a:rPr lang="en-US" dirty="0"/>
              <a:t>Can see which activities limit parallel speedup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0"/>
            <a:ext cx="880572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194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1.0 %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startup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2077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11.1 %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compute_weights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4029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21.6 %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compute_sums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11733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62.8 %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find_moves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651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3.5 %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set_ops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  3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0.0 %    </a:t>
            </a:r>
            <a:r>
              <a:rPr lang="de-DE" sz="1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unknown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880572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192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3.2 %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startup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426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7.0 %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compute_weights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940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15.5 %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compute_sums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3168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52.3 %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find_moves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1325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21.9 %   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set_ops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     2 </a:t>
            </a:r>
            <a:r>
              <a:rPr lang="de-DE" sz="1200" dirty="0" err="1">
                <a:solidFill>
                  <a:srgbClr val="000000"/>
                </a:solidFill>
                <a:latin typeface="Courier New"/>
                <a:cs typeface="Courier New"/>
              </a:rPr>
              <a:t>ms</a:t>
            </a:r>
            <a:r>
              <a:rPr lang="de-DE" sz="1200" dirty="0">
                <a:solidFill>
                  <a:srgbClr val="000000"/>
                </a:solidFill>
                <a:latin typeface="Courier New"/>
                <a:cs typeface="Courier New"/>
              </a:rPr>
              <a:t>      0.0 %    </a:t>
            </a:r>
            <a:r>
              <a:rPr lang="de-DE" sz="1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unknown</a:t>
            </a:r>
            <a:endParaRPr lang="de-DE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143000"/>
            <a:ext cx="993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 thread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2971800"/>
            <a:ext cx="120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12 threads</a:t>
            </a:r>
          </a:p>
        </p:txBody>
      </p:sp>
    </p:spTree>
    <p:extLst>
      <p:ext uri="{BB962C8B-B14F-4D97-AF65-F5344CB8AC3E}">
        <p14:creationId xmlns:p14="http://schemas.microsoft.com/office/powerpoint/2010/main" val="240819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Logos</a:t>
            </a:r>
          </a:p>
        </p:txBody>
      </p:sp>
      <p:pic>
        <p:nvPicPr>
          <p:cNvPr id="5" name="image2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1371600"/>
            <a:ext cx="3544442" cy="122047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048000"/>
            <a:ext cx="4876800" cy="17580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1940" y="5181600"/>
            <a:ext cx="4493260" cy="119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1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ECBB49-6346-524D-81F1-8433E37CC4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34975"/>
            <a:ext cx="7591425" cy="762000"/>
          </a:xfrm>
        </p:spPr>
        <p:txBody>
          <a:bodyPr/>
          <a:lstStyle/>
          <a:p>
            <a:r>
              <a:rPr lang="en-US" dirty="0"/>
              <a:t>Node Count </a:t>
            </a:r>
            <a:r>
              <a:rPr lang="en-US" dirty="0" smtClean="0"/>
              <a:t>Representation (K = 12)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76400"/>
            <a:ext cx="4190449" cy="42909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mr-IN" sz="1050" dirty="0">
                <a:latin typeface="Courier New"/>
                <a:cs typeface="Courier New"/>
              </a:rPr>
              <a:t>t = 0.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|576|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  <a:endParaRPr lang="en-US" sz="1050" dirty="0">
              <a:latin typeface="Courier New"/>
              <a:cs typeface="Courier New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676400"/>
            <a:ext cx="4190449" cy="42909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de-DE" sz="1050" dirty="0">
                <a:latin typeface="Courier New"/>
                <a:cs typeface="Courier New"/>
              </a:rPr>
              <a:t>t = 1.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|165|164|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|168| 79|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  <a:endParaRPr lang="de-DE" sz="105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901701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ACA73-542D-9841-9C3D-7D36E619278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34975"/>
            <a:ext cx="7591425" cy="762000"/>
          </a:xfrm>
        </p:spPr>
        <p:txBody>
          <a:bodyPr/>
          <a:lstStyle/>
          <a:p>
            <a:r>
              <a:rPr lang="en-US" dirty="0"/>
              <a:t>Simulation Example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76400"/>
            <a:ext cx="4190449" cy="42909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mr-IN" sz="1050" dirty="0">
                <a:latin typeface="Courier New"/>
                <a:cs typeface="Courier New"/>
              </a:rPr>
              <a:t>t = 0.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|576|</a:t>
            </a:r>
          </a:p>
          <a:p>
            <a:r>
              <a:rPr lang="mr-IN" sz="1050" dirty="0">
                <a:latin typeface="Courier New"/>
                <a:cs typeface="Courier New"/>
              </a:rPr>
              <a:t>+---+---+---+---+---+---+---+---+---+---+---+---+</a:t>
            </a:r>
            <a:endParaRPr lang="en-US" sz="1050" dirty="0">
              <a:latin typeface="Courier New"/>
              <a:cs typeface="Courier New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676400"/>
            <a:ext cx="4190449" cy="42909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de-DE" sz="1050" dirty="0">
                <a:latin typeface="Courier New"/>
                <a:cs typeface="Courier New"/>
              </a:rPr>
              <a:t>t = 30.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2 |   | 1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3 | 2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1 | 2 | 3 | 2 | 2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1 |   | 3 |   | 9 | 7 | 11|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2 | 2 | 1 |   | 5 | 16| 10| 11|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2 | 1 |   | 13| 12| 10| 11| 12| 7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1 | 9 | 6 | 5 | 8 | 14| 13| 11|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1 |   | 9 | 9 | 11| 7 | 10| 14| 13| 13|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1 | 1 | 10| 9 | 6 | 11| 10| 12| 12| 17|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10| 7 | 12| 11| 14| 12| 11| 10|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4 | 11| 11| 10| 9 | 10| 12| 12|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  <a:endParaRPr lang="de-DE" sz="105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19797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6ACA73-542D-9841-9C3D-7D36E619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6F27C621-C165-1945-BE01-6CFDF10674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Text (“a” for ASCII)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8BAFA8F3-BE9A-2747-80F0-FF47F58471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Heat Map (“h”)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E8E74DF-F96B-CB49-90C7-1CB009A1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09800"/>
            <a:ext cx="4190449" cy="42909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de-DE" sz="1050" dirty="0">
                <a:latin typeface="Courier New"/>
                <a:cs typeface="Courier New"/>
              </a:rPr>
              <a:t>t = 30.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  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2 |   | 1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  |   |   | 3 | 2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  |   |   | 1 | 2 | 3 | 2 | 2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1 |   | 3 |   | 9 | 7 | 11|  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2 | 2 | 1 |   | 5 | 16| 10| 11|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2 | 1 |   | 13| 12| 10| 11| 12| 7 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  | 1 | 9 | 6 | 5 | 8 | 14| 13| 11|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1 |   | 9 | 9 | 11| 7 | 10| 14| 13| 13|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1 | 1 | 10| 9 | 6 | 11| 10| 12| 12| 17|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10| 7 | 12| 11| 14| 12| 11| 10|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</a:p>
          <a:p>
            <a:r>
              <a:rPr lang="de-DE" sz="1050" dirty="0">
                <a:latin typeface="Courier New"/>
                <a:cs typeface="Courier New"/>
              </a:rPr>
              <a:t>|   |   |   | 1 | 4 | 11| 11| 10| 9 | 10| 12| 12|</a:t>
            </a:r>
          </a:p>
          <a:p>
            <a:r>
              <a:rPr lang="de-DE" sz="1050" dirty="0">
                <a:latin typeface="Courier New"/>
                <a:cs typeface="Courier New"/>
              </a:rPr>
              <a:t>+---+---+---+---+---+---+---+---+---+---+---+---+</a:t>
            </a:r>
            <a:endParaRPr lang="de-DE" sz="1050" dirty="0">
              <a:latin typeface="Courier New"/>
              <a:cs typeface="Courier New"/>
            </a:endParaRPr>
          </a:p>
        </p:txBody>
      </p:sp>
      <p:pic>
        <p:nvPicPr>
          <p:cNvPr id="4" name="Picture 3" descr="run3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209800"/>
            <a:ext cx="4267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6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0C5C41-444D-324C-9491-627FEF9A8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it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BBC2D1-D468-7048-9F6E-01C8C4BF7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971801"/>
            <a:ext cx="7896225" cy="3362324"/>
          </a:xfrm>
        </p:spPr>
        <p:txBody>
          <a:bodyPr/>
          <a:lstStyle/>
          <a:p>
            <a:r>
              <a:rPr lang="en-US" dirty="0"/>
              <a:t>Demos</a:t>
            </a:r>
          </a:p>
          <a:p>
            <a:pPr lvl="1"/>
            <a:r>
              <a:rPr lang="en-US" dirty="0"/>
              <a:t>1: Text visualization, synchronous updates</a:t>
            </a:r>
          </a:p>
          <a:p>
            <a:pPr lvl="1"/>
            <a:r>
              <a:rPr lang="en-US" dirty="0"/>
              <a:t>2: Heap-map, synchronous updates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360600-CB64-3F4D-BB2A-4FDDE3C4EE07}"/>
              </a:ext>
            </a:extLst>
          </p:cNvPr>
          <p:cNvSpPr txBox="1"/>
          <p:nvPr/>
        </p:nvSpPr>
        <p:spPr>
          <a:xfrm>
            <a:off x="228600" y="1447800"/>
            <a:ext cx="80425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cd </a:t>
            </a:r>
            <a:r>
              <a:rPr lang="en-US" sz="1800" i="1" dirty="0">
                <a:latin typeface="+mn-lt"/>
                <a:cs typeface="Courier New" panose="02070309020205020404" pitchFamily="49" charset="0"/>
              </a:rPr>
              <a:t>some directory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clone https//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github.com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/cmu15418/asst3-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s19.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git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cd asst3-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s19/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Linux&gt; make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demo</a:t>
            </a:r>
            <a:r>
              <a:rPr lang="en-US" sz="1800" i="1" dirty="0" err="1">
                <a:latin typeface="+mn-lt"/>
                <a:cs typeface="Courier New" panose="02070309020205020404" pitchFamily="49" charset="0"/>
              </a:rPr>
              <a:t>X</a:t>
            </a:r>
            <a:endParaRPr lang="en-US" sz="1800" i="1" dirty="0">
              <a:latin typeface="+mn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i="1" dirty="0">
                <a:latin typeface="+mn-lt"/>
                <a:cs typeface="Courier New" panose="02070309020205020404" pitchFamily="49" charset="0"/>
              </a:rPr>
              <a:t>X</a:t>
            </a:r>
            <a:r>
              <a:rPr lang="en-US" sz="1800" dirty="0">
                <a:latin typeface="+mn-lt"/>
                <a:cs typeface="Courier New" panose="02070309020205020404" pitchFamily="49" charset="0"/>
              </a:rPr>
              <a:t> from 1 to 10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153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E2E3ED-90D8-6241-A25F-79963C3C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Rat Moves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16F0E1-0B6B-DA42-AD2C-CB750FD37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819399"/>
            <a:ext cx="7896225" cy="3514725"/>
          </a:xfrm>
        </p:spPr>
        <p:txBody>
          <a:bodyPr/>
          <a:lstStyle/>
          <a:p>
            <a:r>
              <a:rPr lang="en-US" dirty="0"/>
              <a:t>Count number of rats at current and adjacent locations</a:t>
            </a:r>
          </a:p>
          <a:p>
            <a:pPr lvl="1"/>
            <a:r>
              <a:rPr lang="en-US" dirty="0"/>
              <a:t>Adjacency structure represented as graph</a:t>
            </a:r>
          </a:p>
          <a:p>
            <a:r>
              <a:rPr lang="en-US" dirty="0"/>
              <a:t>Compute reward value for each location</a:t>
            </a:r>
          </a:p>
          <a:p>
            <a:pPr lvl="1"/>
            <a:r>
              <a:rPr lang="en-US" dirty="0"/>
              <a:t>Based on </a:t>
            </a:r>
            <a:r>
              <a:rPr lang="en-US" i="1" dirty="0"/>
              <a:t>load factor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dirty="0"/>
              <a:t> </a:t>
            </a:r>
            <a:r>
              <a:rPr lang="en-US" dirty="0"/>
              <a:t>= count/average count</a:t>
            </a:r>
          </a:p>
          <a:p>
            <a:pPr lvl="1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/>
              <a:t>	Ideal load </a:t>
            </a:r>
            <a:r>
              <a:rPr lang="en-US" dirty="0" smtClean="0"/>
              <a:t>factor (ILF) (varying)</a:t>
            </a:r>
            <a:endParaRPr lang="en-US" dirty="0"/>
          </a:p>
          <a:p>
            <a:pPr lvl="1"/>
            <a:r>
              <a:rPr lang="en-US" dirty="0"/>
              <a:t>𝛂		Fitting parameter (= </a:t>
            </a:r>
            <a:r>
              <a:rPr lang="en-US" dirty="0" smtClean="0"/>
              <a:t>0.4)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98F4D53-38FE-F646-9BDC-E61EF9E6ED31}"/>
              </a:ext>
            </a:extLst>
          </p:cNvPr>
          <p:cNvSpPr/>
          <p:nvPr/>
        </p:nvSpPr>
        <p:spPr>
          <a:xfrm>
            <a:off x="5943600" y="1981200"/>
            <a:ext cx="685800" cy="685800"/>
          </a:xfrm>
          <a:prstGeom prst="rect">
            <a:avLst/>
          </a:prstGeom>
          <a:solidFill>
            <a:srgbClr val="70AD47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120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271A563-D699-0D4F-9035-78CC158FC53A}"/>
              </a:ext>
            </a:extLst>
          </p:cNvPr>
          <p:cNvSpPr/>
          <p:nvPr/>
        </p:nvSpPr>
        <p:spPr>
          <a:xfrm>
            <a:off x="5943600" y="1295400"/>
            <a:ext cx="685800" cy="685800"/>
          </a:xfrm>
          <a:prstGeom prst="rect">
            <a:avLst/>
          </a:prstGeom>
          <a:solidFill>
            <a:srgbClr val="A5A5A5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9C9FDA4-E008-084F-B79E-D611B1438B6F}"/>
              </a:ext>
            </a:extLst>
          </p:cNvPr>
          <p:cNvSpPr/>
          <p:nvPr/>
        </p:nvSpPr>
        <p:spPr>
          <a:xfrm>
            <a:off x="5943600" y="609600"/>
            <a:ext cx="685800" cy="685800"/>
          </a:xfrm>
          <a:prstGeom prst="rect">
            <a:avLst/>
          </a:prstGeom>
          <a:solidFill>
            <a:srgbClr val="5B9BD5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DA8E406-4714-BB4D-BCA0-DA6C25EFBBAD}"/>
              </a:ext>
            </a:extLst>
          </p:cNvPr>
          <p:cNvSpPr/>
          <p:nvPr/>
        </p:nvSpPr>
        <p:spPr>
          <a:xfrm>
            <a:off x="6629400" y="1295400"/>
            <a:ext cx="685800" cy="685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D2BB6B08-1FD8-934F-9457-033394C3D3BB}"/>
              </a:ext>
            </a:extLst>
          </p:cNvPr>
          <p:cNvSpPr/>
          <p:nvPr/>
        </p:nvSpPr>
        <p:spPr>
          <a:xfrm>
            <a:off x="5257800" y="1295400"/>
            <a:ext cx="685800" cy="685800"/>
          </a:xfrm>
          <a:prstGeom prst="rect">
            <a:avLst/>
          </a:prstGeom>
          <a:solidFill>
            <a:srgbClr val="ED7D31"/>
          </a:solidFill>
          <a:ln w="254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6BFC801-C1B3-7541-8151-EA7941B5A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58226"/>
            <a:ext cx="385896" cy="3181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D238A93D-FC3A-AB4A-99AE-025163E1B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5486400"/>
            <a:ext cx="45466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574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E2E3ED-90D8-6241-A25F-79963C3C4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Reward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16F0E1-0B6B-DA42-AD2C-CB750FD37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3291" y="5029200"/>
            <a:ext cx="8491491" cy="771524"/>
          </a:xfrm>
        </p:spPr>
        <p:txBody>
          <a:bodyPr/>
          <a:lstStyle/>
          <a:p>
            <a:endParaRPr lang="en-US" dirty="0"/>
          </a:p>
          <a:p>
            <a:pPr lvl="1"/>
            <a:r>
              <a:rPr lang="en-US" dirty="0"/>
              <a:t>Maximized at </a:t>
            </a:r>
            <a:r>
              <a:rPr lang="en-US" dirty="0" smtClean="0"/>
              <a:t>ILF</a:t>
            </a:r>
            <a:endParaRPr lang="en-US" dirty="0"/>
          </a:p>
          <a:p>
            <a:pPr lvl="2"/>
            <a:r>
              <a:rPr lang="en-US" dirty="0"/>
              <a:t>Just above average population</a:t>
            </a:r>
          </a:p>
          <a:p>
            <a:pPr lvl="2"/>
            <a:r>
              <a:rPr lang="en-US" dirty="0"/>
              <a:t>Drops for smaller loads (too few) and larger loads (too crowded)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238A93D-FC3A-AB4A-99AE-025163E1B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143000"/>
            <a:ext cx="4546600" cy="711200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618119"/>
              </p:ext>
            </p:extLst>
          </p:nvPr>
        </p:nvGraphicFramePr>
        <p:xfrm>
          <a:off x="990600" y="1828800"/>
          <a:ext cx="7391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575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15682</TotalTime>
  <Words>5719</Words>
  <Application>Microsoft Macintosh PowerPoint</Application>
  <PresentationFormat>On-screen Show (4:3)</PresentationFormat>
  <Paragraphs>515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template2007</vt:lpstr>
      <vt:lpstr>Assignment 3: GraphRats </vt:lpstr>
      <vt:lpstr>Topics</vt:lpstr>
      <vt:lpstr>Basic Idea</vt:lpstr>
      <vt:lpstr>Node Count Representation (K = 12)</vt:lpstr>
      <vt:lpstr>Simulation Example</vt:lpstr>
      <vt:lpstr>Visualizations</vt:lpstr>
      <vt:lpstr>Running it yourself</vt:lpstr>
      <vt:lpstr>Determining Rat Moves</vt:lpstr>
      <vt:lpstr>Reward Function</vt:lpstr>
      <vt:lpstr>Reward Function (cont.)</vt:lpstr>
      <vt:lpstr>Computing Ideal Load Factor (ILF)</vt:lpstr>
      <vt:lpstr>Computing Ideal Load Factor (cont.)</vt:lpstr>
      <vt:lpstr>Selecting Next Move</vt:lpstr>
      <vt:lpstr>Update Models</vt:lpstr>
      <vt:lpstr>What We Provide</vt:lpstr>
      <vt:lpstr>Correctness</vt:lpstr>
      <vt:lpstr>Graphs: Tiled (Demos 1–6)</vt:lpstr>
      <vt:lpstr>Other graphs</vt:lpstr>
      <vt:lpstr>Other graphs</vt:lpstr>
      <vt:lpstr>Initial States (Parquet Graph)</vt:lpstr>
      <vt:lpstr>Graph Representation</vt:lpstr>
      <vt:lpstr>Sample Code</vt:lpstr>
      <vt:lpstr>Sample Code</vt:lpstr>
      <vt:lpstr>Sample Code</vt:lpstr>
      <vt:lpstr>Sequential Efficiency Considerations</vt:lpstr>
      <vt:lpstr>Finding Parallelism</vt:lpstr>
      <vt:lpstr>Performance Measurements</vt:lpstr>
      <vt:lpstr>Performance Targets</vt:lpstr>
      <vt:lpstr>Machines</vt:lpstr>
      <vt:lpstr>Instrumenting Your Code</vt:lpstr>
      <vt:lpstr>Evaluating Your Instrumented Code</vt:lpstr>
      <vt:lpstr>Some Logos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837</cp:revision>
  <cp:lastPrinted>1999-09-20T15:19:18Z</cp:lastPrinted>
  <dcterms:created xsi:type="dcterms:W3CDTF">2011-01-05T21:18:09Z</dcterms:created>
  <dcterms:modified xsi:type="dcterms:W3CDTF">2019-02-15T06:24:12Z</dcterms:modified>
</cp:coreProperties>
</file>