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42"/>
  </p:notesMasterIdLst>
  <p:sldIdLst>
    <p:sldId id="256" r:id="rId2"/>
    <p:sldId id="381" r:id="rId3"/>
    <p:sldId id="382" r:id="rId4"/>
    <p:sldId id="387" r:id="rId5"/>
    <p:sldId id="388" r:id="rId6"/>
    <p:sldId id="390" r:id="rId7"/>
    <p:sldId id="389" r:id="rId8"/>
    <p:sldId id="393" r:id="rId9"/>
    <p:sldId id="391" r:id="rId10"/>
    <p:sldId id="392" r:id="rId11"/>
    <p:sldId id="394" r:id="rId12"/>
    <p:sldId id="395" r:id="rId13"/>
    <p:sldId id="396" r:id="rId14"/>
    <p:sldId id="397" r:id="rId15"/>
    <p:sldId id="398" r:id="rId16"/>
    <p:sldId id="399" r:id="rId17"/>
    <p:sldId id="400" r:id="rId18"/>
    <p:sldId id="401" r:id="rId19"/>
    <p:sldId id="402" r:id="rId20"/>
    <p:sldId id="403" r:id="rId21"/>
    <p:sldId id="404" r:id="rId22"/>
    <p:sldId id="405" r:id="rId23"/>
    <p:sldId id="407" r:id="rId24"/>
    <p:sldId id="406" r:id="rId25"/>
    <p:sldId id="408" r:id="rId26"/>
    <p:sldId id="410" r:id="rId27"/>
    <p:sldId id="411" r:id="rId28"/>
    <p:sldId id="409" r:id="rId29"/>
    <p:sldId id="412" r:id="rId30"/>
    <p:sldId id="413" r:id="rId31"/>
    <p:sldId id="414" r:id="rId32"/>
    <p:sldId id="385" r:id="rId33"/>
    <p:sldId id="415" r:id="rId34"/>
    <p:sldId id="420" r:id="rId35"/>
    <p:sldId id="421" r:id="rId36"/>
    <p:sldId id="419" r:id="rId37"/>
    <p:sldId id="418" r:id="rId38"/>
    <p:sldId id="383" r:id="rId39"/>
    <p:sldId id="416" r:id="rId40"/>
    <p:sldId id="417" r:id="rId4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Nathan Beckmann" initials="NB" lastIdx="1" clrIdx="0">
    <p:extLst>
      <p:ext uri="{19B8F6BF-5375-455C-9EA6-DF929625EA0E}">
        <p15:presenceInfo xmlns:p15="http://schemas.microsoft.com/office/powerpoint/2012/main" userId="Nathan Beckmann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8A3FF"/>
    <a:srgbClr val="93D1FF"/>
    <a:srgbClr val="BFFFAB"/>
    <a:srgbClr val="FFE3A3"/>
    <a:srgbClr val="FFABAB"/>
    <a:srgbClr val="FF8B8B"/>
    <a:srgbClr val="F7FFAF"/>
    <a:srgbClr val="97FFD2"/>
    <a:srgbClr val="FECDFF"/>
    <a:srgbClr val="FDAB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6" autoAdjust="0"/>
    <p:restoredTop sz="94660"/>
  </p:normalViewPr>
  <p:slideViewPr>
    <p:cSldViewPr snapToGrid="0">
      <p:cViewPr varScale="1">
        <p:scale>
          <a:sx n="166" d="100"/>
          <a:sy n="166" d="100"/>
        </p:scale>
        <p:origin x="3048" y="13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9D6666-5D28-4EFE-A107-8233B89E1E32}" type="datetimeFigureOut">
              <a:rPr lang="en-US" smtClean="0"/>
              <a:t>1/28/2019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9BEB5D-64EF-4873-9A8C-91DDEA6CC5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89385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2"/>
            <a:ext cx="7772400" cy="2948065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4286490"/>
            <a:ext cx="6858000" cy="1323365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D9B94-21B3-46B4-BD92-9A745EDAA7C8}" type="datetime1">
              <a:rPr lang="en-US" smtClean="0"/>
              <a:t>1/28/2019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CMU 15-418/15-618, Spring 2019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4DB4C-700B-4E54-9326-26C2BE248D07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56547287-81AC-4385-9DD3-F70FE8D0673F}"/>
              </a:ext>
            </a:extLst>
          </p:cNvPr>
          <p:cNvCxnSpPr/>
          <p:nvPr userDrawn="1"/>
        </p:nvCxnSpPr>
        <p:spPr>
          <a:xfrm>
            <a:off x="1143000" y="4163904"/>
            <a:ext cx="6858000" cy="0"/>
          </a:xfrm>
          <a:prstGeom prst="line">
            <a:avLst/>
          </a:prstGeom>
          <a:ln>
            <a:solidFill>
              <a:schemeClr val="bg2">
                <a:lumMod val="50000"/>
              </a:schemeClr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491109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9D307-C06D-445B-B2F6-D177114451C9}" type="datetime1">
              <a:rPr lang="en-US" smtClean="0"/>
              <a:t>1/28/2019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CMU 15-418/15-618, Spring 2019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4DB4C-700B-4E54-9326-26C2BE248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18380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1539E0-A9C5-416A-AD68-F27398B3D3E4}" type="datetime1">
              <a:rPr lang="en-US" smtClean="0"/>
              <a:t>1/28/2019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CMU 15-418/15-618, Spring 2019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4DB4C-700B-4E54-9326-26C2BE248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00527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228600" indent="-228600">
              <a:buFont typeface="Wingdings" panose="05000000000000000000" pitchFamily="2" charset="2"/>
              <a:buChar char="§"/>
              <a:defRPr/>
            </a:lvl1pPr>
            <a:lvl2pPr marL="685800" indent="-228600">
              <a:buFont typeface="Wingdings" panose="05000000000000000000" pitchFamily="2" charset="2"/>
              <a:buChar char="§"/>
              <a:defRPr/>
            </a:lvl2pPr>
            <a:lvl3pPr marL="1143000" indent="-228600">
              <a:buFont typeface="Wingdings" panose="05000000000000000000" pitchFamily="2" charset="2"/>
              <a:buChar char="§"/>
              <a:defRPr/>
            </a:lvl3pPr>
            <a:lvl4pPr marL="1600200" indent="-228600">
              <a:buFont typeface="Wingdings" panose="05000000000000000000" pitchFamily="2" charset="2"/>
              <a:buChar char="§"/>
              <a:defRPr/>
            </a:lvl4pPr>
            <a:lvl5pPr marL="2057400" indent="-228600">
              <a:buFont typeface="Wingdings" panose="05000000000000000000" pitchFamily="2" charset="2"/>
              <a:buChar char="§"/>
              <a:defRPr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58442-8597-4E6B-B8C9-528FC1216B19}" type="datetime1">
              <a:rPr lang="en-US" smtClean="0"/>
              <a:t>1/28/2019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CMU 15-418/15-618, Spring 2019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4DB4C-700B-4E54-9326-26C2BE248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1856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E3729-B2FB-40AA-8CA3-CAD9263A3532}" type="datetime1">
              <a:rPr lang="en-US" smtClean="0"/>
              <a:t>1/28/2019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CMU 15-418/15-618, Spring 2019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4DB4C-700B-4E54-9326-26C2BE248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17700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>
            <a:lvl1pPr marL="228600" indent="-228600">
              <a:buFont typeface="Wingdings" panose="05000000000000000000" pitchFamily="2" charset="2"/>
              <a:buChar char="§"/>
              <a:defRPr/>
            </a:lvl1pPr>
            <a:lvl2pPr marL="685800" indent="-228600">
              <a:buFont typeface="Wingdings" panose="05000000000000000000" pitchFamily="2" charset="2"/>
              <a:buChar char="§"/>
              <a:defRPr/>
            </a:lvl2pPr>
            <a:lvl3pPr marL="1143000" indent="-228600">
              <a:buFont typeface="Wingdings" panose="05000000000000000000" pitchFamily="2" charset="2"/>
              <a:buChar char="§"/>
              <a:defRPr/>
            </a:lvl3pPr>
            <a:lvl4pPr marL="1600200" indent="-228600">
              <a:buFont typeface="Wingdings" panose="05000000000000000000" pitchFamily="2" charset="2"/>
              <a:buChar char="§"/>
              <a:defRPr/>
            </a:lvl4pPr>
            <a:lvl5pPr marL="2057400" indent="-228600">
              <a:buFont typeface="Wingdings" panose="05000000000000000000" pitchFamily="2" charset="2"/>
              <a:buChar char="§"/>
              <a:defRPr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>
            <a:lvl1pPr marL="228600" indent="-228600">
              <a:buFont typeface="Wingdings" panose="05000000000000000000" pitchFamily="2" charset="2"/>
              <a:buChar char="§"/>
              <a:defRPr/>
            </a:lvl1pPr>
            <a:lvl2pPr marL="685800" indent="-228600">
              <a:buFont typeface="Wingdings" panose="05000000000000000000" pitchFamily="2" charset="2"/>
              <a:buChar char="§"/>
              <a:defRPr/>
            </a:lvl2pPr>
            <a:lvl3pPr marL="1143000" indent="-228600">
              <a:buFont typeface="Wingdings" panose="05000000000000000000" pitchFamily="2" charset="2"/>
              <a:buChar char="§"/>
              <a:defRPr/>
            </a:lvl3pPr>
            <a:lvl4pPr marL="1600200" indent="-228600">
              <a:buFont typeface="Wingdings" panose="05000000000000000000" pitchFamily="2" charset="2"/>
              <a:buChar char="§"/>
              <a:defRPr/>
            </a:lvl4pPr>
            <a:lvl5pPr marL="2057400" indent="-228600">
              <a:buFont typeface="Wingdings" panose="05000000000000000000" pitchFamily="2" charset="2"/>
              <a:buChar char="§"/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00153-81B9-403B-A149-35934ED49D86}" type="datetime1">
              <a:rPr lang="en-US" smtClean="0"/>
              <a:t>1/28/2019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CMU 15-418/15-618, Spring 2019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4DB4C-700B-4E54-9326-26C2BE248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30321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>
            <a:lvl1pPr marL="228600" indent="-228600">
              <a:buFont typeface="Wingdings" panose="05000000000000000000" pitchFamily="2" charset="2"/>
              <a:buChar char="§"/>
              <a:defRPr/>
            </a:lvl1pPr>
            <a:lvl2pPr marL="685800" indent="-228600">
              <a:buFont typeface="Wingdings" panose="05000000000000000000" pitchFamily="2" charset="2"/>
              <a:buChar char="§"/>
              <a:defRPr/>
            </a:lvl2pPr>
            <a:lvl3pPr marL="1143000" indent="-228600">
              <a:buFont typeface="Wingdings" panose="05000000000000000000" pitchFamily="2" charset="2"/>
              <a:buChar char="§"/>
              <a:defRPr/>
            </a:lvl3pPr>
            <a:lvl4pPr marL="1600200" indent="-228600">
              <a:buFont typeface="Wingdings" panose="05000000000000000000" pitchFamily="2" charset="2"/>
              <a:buChar char="§"/>
              <a:defRPr/>
            </a:lvl4pPr>
            <a:lvl5pPr marL="2057400" indent="-228600">
              <a:buFont typeface="Wingdings" panose="05000000000000000000" pitchFamily="2" charset="2"/>
              <a:buChar char="§"/>
              <a:defRPr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>
            <a:lvl1pPr marL="228600" indent="-228600">
              <a:buFont typeface="Wingdings" panose="05000000000000000000" pitchFamily="2" charset="2"/>
              <a:buChar char="§"/>
              <a:defRPr/>
            </a:lvl1pPr>
            <a:lvl2pPr marL="685800" indent="-228600">
              <a:buFont typeface="Wingdings" panose="05000000000000000000" pitchFamily="2" charset="2"/>
              <a:buChar char="§"/>
              <a:defRPr/>
            </a:lvl2pPr>
            <a:lvl3pPr marL="1143000" indent="-228600">
              <a:buFont typeface="Wingdings" panose="05000000000000000000" pitchFamily="2" charset="2"/>
              <a:buChar char="§"/>
              <a:defRPr/>
            </a:lvl3pPr>
            <a:lvl4pPr marL="1600200" indent="-228600">
              <a:buFont typeface="Wingdings" panose="05000000000000000000" pitchFamily="2" charset="2"/>
              <a:buChar char="§"/>
              <a:defRPr/>
            </a:lvl4pPr>
            <a:lvl5pPr marL="2057400" indent="-228600">
              <a:buFont typeface="Wingdings" panose="05000000000000000000" pitchFamily="2" charset="2"/>
              <a:buChar char="§"/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94238-1115-4443-8F1C-D23E0C3A2F59}" type="datetime1">
              <a:rPr lang="en-US" smtClean="0"/>
              <a:t>1/28/2019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CMU 15-418/15-618, Spring 2019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4DB4C-700B-4E54-9326-26C2BE248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83637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FED50-4361-4844-8A85-D4E1BFFC82C6}" type="datetime1">
              <a:rPr lang="en-US" smtClean="0"/>
              <a:t>1/28/2019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CMU 15-418/15-618, Spring 2019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4DB4C-700B-4E54-9326-26C2BE248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02463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26452-53C1-45A5-AD89-BB30BAB7A80D}" type="datetime1">
              <a:rPr lang="en-US" smtClean="0"/>
              <a:t>1/28/2019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CMU 15-418/15-618, Spring 2019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4DB4C-700B-4E54-9326-26C2BE248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45399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3C1C4-D7CF-4F6E-B476-2FF665687670}" type="datetime1">
              <a:rPr lang="en-US" smtClean="0"/>
              <a:t>1/28/2019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CMU 15-418/15-618, Spring 2019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4DB4C-700B-4E54-9326-26C2BE248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15348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2FF59-308E-41D0-A822-AEA91145FB0C}" type="datetime1">
              <a:rPr lang="en-US" smtClean="0"/>
              <a:t>1/28/2019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CMU 15-418/15-618, Spring 2019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4DB4C-700B-4E54-9326-26C2BE248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90924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392D2C-2B0D-4E54-AFB0-5D791AEFA2BF}" type="datetime1">
              <a:rPr lang="en-US" smtClean="0"/>
              <a:t>1/28/2019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CMU 15-418/15-618, Spring 2019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D4DB4C-700B-4E54-9326-26C2BE248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53922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png"/><Relationship Id="rId13" Type="http://schemas.openxmlformats.org/officeDocument/2006/relationships/image" Target="../media/image26.png"/><Relationship Id="rId3" Type="http://schemas.openxmlformats.org/officeDocument/2006/relationships/image" Target="../media/image16.png"/><Relationship Id="rId7" Type="http://schemas.openxmlformats.org/officeDocument/2006/relationships/image" Target="../media/image20.png"/><Relationship Id="rId12" Type="http://schemas.openxmlformats.org/officeDocument/2006/relationships/image" Target="../media/image25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png"/><Relationship Id="rId11" Type="http://schemas.openxmlformats.org/officeDocument/2006/relationships/image" Target="../media/image24.png"/><Relationship Id="rId5" Type="http://schemas.openxmlformats.org/officeDocument/2006/relationships/image" Target="../media/image18.png"/><Relationship Id="rId10" Type="http://schemas.openxmlformats.org/officeDocument/2006/relationships/image" Target="../media/image23.png"/><Relationship Id="rId4" Type="http://schemas.openxmlformats.org/officeDocument/2006/relationships/image" Target="../media/image17.png"/><Relationship Id="rId9" Type="http://schemas.openxmlformats.org/officeDocument/2006/relationships/image" Target="../media/image22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3.png"/><Relationship Id="rId13" Type="http://schemas.openxmlformats.org/officeDocument/2006/relationships/image" Target="../media/image38.png"/><Relationship Id="rId3" Type="http://schemas.openxmlformats.org/officeDocument/2006/relationships/image" Target="../media/image28.png"/><Relationship Id="rId7" Type="http://schemas.openxmlformats.org/officeDocument/2006/relationships/image" Target="../media/image32.png"/><Relationship Id="rId12" Type="http://schemas.openxmlformats.org/officeDocument/2006/relationships/image" Target="../media/image37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1.png"/><Relationship Id="rId11" Type="http://schemas.openxmlformats.org/officeDocument/2006/relationships/image" Target="../media/image36.png"/><Relationship Id="rId5" Type="http://schemas.openxmlformats.org/officeDocument/2006/relationships/image" Target="../media/image30.png"/><Relationship Id="rId10" Type="http://schemas.openxmlformats.org/officeDocument/2006/relationships/image" Target="../media/image35.png"/><Relationship Id="rId4" Type="http://schemas.openxmlformats.org/officeDocument/2006/relationships/image" Target="../media/image29.png"/><Relationship Id="rId9" Type="http://schemas.openxmlformats.org/officeDocument/2006/relationships/image" Target="../media/image34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png"/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5.png"/><Relationship Id="rId3" Type="http://schemas.openxmlformats.org/officeDocument/2006/relationships/image" Target="../media/image29.png"/><Relationship Id="rId7" Type="http://schemas.openxmlformats.org/officeDocument/2006/relationships/image" Target="../media/image34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3.png"/><Relationship Id="rId11" Type="http://schemas.openxmlformats.org/officeDocument/2006/relationships/image" Target="../media/image38.png"/><Relationship Id="rId5" Type="http://schemas.openxmlformats.org/officeDocument/2006/relationships/image" Target="../media/image31.png"/><Relationship Id="rId10" Type="http://schemas.openxmlformats.org/officeDocument/2006/relationships/image" Target="../media/image37.png"/><Relationship Id="rId4" Type="http://schemas.openxmlformats.org/officeDocument/2006/relationships/image" Target="../media/image30.png"/><Relationship Id="rId9" Type="http://schemas.openxmlformats.org/officeDocument/2006/relationships/image" Target="../media/image36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2.png"/><Relationship Id="rId2" Type="http://schemas.openxmlformats.org/officeDocument/2006/relationships/image" Target="../media/image4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8.png"/><Relationship Id="rId4" Type="http://schemas.openxmlformats.org/officeDocument/2006/relationships/image" Target="../media/image43.pn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6.png"/><Relationship Id="rId2" Type="http://schemas.openxmlformats.org/officeDocument/2006/relationships/image" Target="../media/image45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3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8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7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8.png"/><Relationship Id="rId2" Type="http://schemas.openxmlformats.org/officeDocument/2006/relationships/image" Target="../media/image47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9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1.png"/><Relationship Id="rId5" Type="http://schemas.openxmlformats.org/officeDocument/2006/relationships/image" Target="../media/image50.png"/><Relationship Id="rId4" Type="http://schemas.openxmlformats.org/officeDocument/2006/relationships/image" Target="../media/image38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3.png"/><Relationship Id="rId2" Type="http://schemas.openxmlformats.org/officeDocument/2006/relationships/image" Target="../media/image52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4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5.png"/><Relationship Id="rId4" Type="http://schemas.openxmlformats.org/officeDocument/2006/relationships/image" Target="../media/image38.png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7.png"/><Relationship Id="rId2" Type="http://schemas.openxmlformats.org/officeDocument/2006/relationships/image" Target="../media/image5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9.png"/><Relationship Id="rId2" Type="http://schemas.openxmlformats.org/officeDocument/2006/relationships/image" Target="../media/image58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1.png"/><Relationship Id="rId2" Type="http://schemas.openxmlformats.org/officeDocument/2006/relationships/image" Target="../media/image6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4.png"/><Relationship Id="rId5" Type="http://schemas.openxmlformats.org/officeDocument/2006/relationships/image" Target="../media/image63.png"/><Relationship Id="rId4" Type="http://schemas.openxmlformats.org/officeDocument/2006/relationships/image" Target="../media/image62.png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5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6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8.png"/><Relationship Id="rId2" Type="http://schemas.openxmlformats.org/officeDocument/2006/relationships/image" Target="../media/image6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0.png"/><Relationship Id="rId4" Type="http://schemas.openxmlformats.org/officeDocument/2006/relationships/image" Target="../media/image69.png"/></Relationships>
</file>

<file path=ppt/slides/_rels/slide3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7.png"/><Relationship Id="rId13" Type="http://schemas.openxmlformats.org/officeDocument/2006/relationships/image" Target="../media/image82.png"/><Relationship Id="rId3" Type="http://schemas.openxmlformats.org/officeDocument/2006/relationships/image" Target="../media/image72.png"/><Relationship Id="rId7" Type="http://schemas.openxmlformats.org/officeDocument/2006/relationships/image" Target="../media/image76.png"/><Relationship Id="rId12" Type="http://schemas.openxmlformats.org/officeDocument/2006/relationships/image" Target="../media/image81.png"/><Relationship Id="rId2" Type="http://schemas.openxmlformats.org/officeDocument/2006/relationships/image" Target="../media/image7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5.png"/><Relationship Id="rId11" Type="http://schemas.openxmlformats.org/officeDocument/2006/relationships/image" Target="../media/image80.png"/><Relationship Id="rId5" Type="http://schemas.openxmlformats.org/officeDocument/2006/relationships/image" Target="../media/image74.png"/><Relationship Id="rId10" Type="http://schemas.openxmlformats.org/officeDocument/2006/relationships/image" Target="../media/image79.png"/><Relationship Id="rId4" Type="http://schemas.openxmlformats.org/officeDocument/2006/relationships/image" Target="../media/image73.png"/><Relationship Id="rId9" Type="http://schemas.openxmlformats.org/officeDocument/2006/relationships/image" Target="../media/image78.png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3.png"/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70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80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image" Target="../media/image14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12" Type="http://schemas.openxmlformats.org/officeDocument/2006/relationships/image" Target="../media/image13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11" Type="http://schemas.openxmlformats.org/officeDocument/2006/relationships/image" Target="../media/image12.png"/><Relationship Id="rId5" Type="http://schemas.openxmlformats.org/officeDocument/2006/relationships/image" Target="../media/image6.png"/><Relationship Id="rId10" Type="http://schemas.openxmlformats.org/officeDocument/2006/relationships/image" Target="../media/image11.png"/><Relationship Id="rId4" Type="http://schemas.openxmlformats.org/officeDocument/2006/relationships/image" Target="../media/image5.png"/><Relationship Id="rId9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686081-C38A-4B55-8C86-FD3DDD3A007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Recitation 1:</a:t>
            </a:r>
            <a:br>
              <a:rPr lang="en-US" dirty="0"/>
            </a:br>
            <a:r>
              <a:rPr lang="en-US" dirty="0"/>
              <a:t>ILP, SIMD, and Thread Parallelism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CD411D4-D97F-411D-BAAE-04D617039C0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4286490"/>
            <a:ext cx="9144000" cy="1323365"/>
          </a:xfrm>
        </p:spPr>
        <p:txBody>
          <a:bodyPr>
            <a:normAutofit/>
          </a:bodyPr>
          <a:lstStyle/>
          <a:p>
            <a:r>
              <a:rPr lang="en-US" dirty="0"/>
              <a:t>15-418 Parallel Computer Architecture and Programming</a:t>
            </a:r>
          </a:p>
          <a:p>
            <a:r>
              <a:rPr lang="en-US" dirty="0"/>
              <a:t>CMU 15-418/15-618, Spring 2019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A4D8BE7-9558-49BD-B24A-28453F871F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CMU 15-418/15-618, Spring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33130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F176D9-AAD9-4FA0-9D6A-55245115CA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Intel Broadwell (GHC machines) Execution Microarchitecture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4068DB4B-F7F2-4E5D-9085-D1337989A06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43106459"/>
              </p:ext>
            </p:extLst>
          </p:nvPr>
        </p:nvGraphicFramePr>
        <p:xfrm>
          <a:off x="628650" y="1825625"/>
          <a:ext cx="7886697" cy="2214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6671">
                  <a:extLst>
                    <a:ext uri="{9D8B030D-6E8A-4147-A177-3AD203B41FA5}">
                      <a16:colId xmlns:a16="http://schemas.microsoft.com/office/drawing/2014/main" val="946265872"/>
                    </a:ext>
                  </a:extLst>
                </a:gridCol>
                <a:gridCol w="1126671">
                  <a:extLst>
                    <a:ext uri="{9D8B030D-6E8A-4147-A177-3AD203B41FA5}">
                      <a16:colId xmlns:a16="http://schemas.microsoft.com/office/drawing/2014/main" val="345604278"/>
                    </a:ext>
                  </a:extLst>
                </a:gridCol>
                <a:gridCol w="1126671">
                  <a:extLst>
                    <a:ext uri="{9D8B030D-6E8A-4147-A177-3AD203B41FA5}">
                      <a16:colId xmlns:a16="http://schemas.microsoft.com/office/drawing/2014/main" val="2400461511"/>
                    </a:ext>
                  </a:extLst>
                </a:gridCol>
                <a:gridCol w="1126671">
                  <a:extLst>
                    <a:ext uri="{9D8B030D-6E8A-4147-A177-3AD203B41FA5}">
                      <a16:colId xmlns:a16="http://schemas.microsoft.com/office/drawing/2014/main" val="3968776422"/>
                    </a:ext>
                  </a:extLst>
                </a:gridCol>
                <a:gridCol w="1126671">
                  <a:extLst>
                    <a:ext uri="{9D8B030D-6E8A-4147-A177-3AD203B41FA5}">
                      <a16:colId xmlns:a16="http://schemas.microsoft.com/office/drawing/2014/main" val="2467381879"/>
                    </a:ext>
                  </a:extLst>
                </a:gridCol>
                <a:gridCol w="1126671">
                  <a:extLst>
                    <a:ext uri="{9D8B030D-6E8A-4147-A177-3AD203B41FA5}">
                      <a16:colId xmlns:a16="http://schemas.microsoft.com/office/drawing/2014/main" val="201236560"/>
                    </a:ext>
                  </a:extLst>
                </a:gridCol>
                <a:gridCol w="1126671">
                  <a:extLst>
                    <a:ext uri="{9D8B030D-6E8A-4147-A177-3AD203B41FA5}">
                      <a16:colId xmlns:a16="http://schemas.microsoft.com/office/drawing/2014/main" val="1300799497"/>
                    </a:ext>
                  </a:extLst>
                </a:gridCol>
              </a:tblGrid>
              <a:tr h="185420">
                <a:tc rowSpan="2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dirty="0"/>
                        <a:t>Integer</a:t>
                      </a:r>
                    </a:p>
                  </a:txBody>
                  <a:tcP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dirty="0"/>
                        <a:t>Floating Point</a:t>
                      </a:r>
                    </a:p>
                  </a:txBody>
                  <a:tcP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3827280"/>
                  </a:ext>
                </a:extLst>
              </a:tr>
              <a:tr h="18542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Latency</a:t>
                      </a:r>
                    </a:p>
                  </a:txBody>
                  <a:tcPr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Pipelined?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Number</a:t>
                      </a:r>
                    </a:p>
                  </a:txBody>
                  <a:tcPr>
                    <a:lnL w="12700" cmpd="sng">
                      <a:noFill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Latency</a:t>
                      </a:r>
                    </a:p>
                  </a:txBody>
                  <a:tcPr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Pipelined?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Number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74048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Add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>
                          <a:solidFill>
                            <a:srgbClr val="00B050"/>
                          </a:solidFill>
                          <a:sym typeface="Wingdings 2" panose="05020102010507070707" pitchFamily="18" charset="2"/>
                        </a:rPr>
                        <a:t></a:t>
                      </a:r>
                      <a:endParaRPr lang="en-US" b="1" dirty="0">
                        <a:solidFill>
                          <a:srgbClr val="00B050"/>
                        </a:solidFill>
                      </a:endParaRPr>
                    </a:p>
                  </a:txBody>
                  <a:tcP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rgbClr val="00B050"/>
                          </a:solidFill>
                          <a:sym typeface="Wingdings 2" panose="05020102010507070707" pitchFamily="18" charset="2"/>
                        </a:rPr>
                        <a:t></a:t>
                      </a:r>
                      <a:endParaRPr lang="en-US" dirty="0"/>
                    </a:p>
                  </a:txBody>
                  <a:tcP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732763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Multiply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>
                          <a:solidFill>
                            <a:srgbClr val="00B050"/>
                          </a:solidFill>
                          <a:sym typeface="Wingdings 2" panose="05020102010507070707" pitchFamily="18" charset="2"/>
                        </a:rPr>
                        <a:t></a:t>
                      </a:r>
                      <a:endParaRPr lang="en-US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trike="sngStrike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5</a:t>
                      </a:r>
                      <a:r>
                        <a:rPr lang="en-US" dirty="0"/>
                        <a:t> 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>
                          <a:solidFill>
                            <a:srgbClr val="00B050"/>
                          </a:solidFill>
                          <a:sym typeface="Wingdings 2" panose="05020102010507070707" pitchFamily="18" charset="2"/>
                        </a:rPr>
                        <a:t></a:t>
                      </a:r>
                      <a:endParaRPr lang="en-US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151128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Divide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3-30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rgbClr val="C00000"/>
                          </a:solidFill>
                          <a:sym typeface="Wingdings 2" panose="05020102010507070707" pitchFamily="18" charset="2"/>
                        </a:rPr>
                        <a:t></a:t>
                      </a:r>
                      <a:endParaRPr lang="en-US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3-15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>
                          <a:solidFill>
                            <a:srgbClr val="C00000"/>
                          </a:solidFill>
                          <a:sym typeface="Wingdings 2" panose="05020102010507070707" pitchFamily="18" charset="2"/>
                        </a:rPr>
                        <a:t></a:t>
                      </a:r>
                      <a:endParaRPr lang="en-US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45016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Load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rgbClr val="00B050"/>
                          </a:solidFill>
                          <a:sym typeface="Wingdings 2" panose="05020102010507070707" pitchFamily="18" charset="2"/>
                        </a:rPr>
                        <a:t></a:t>
                      </a:r>
                      <a:endParaRPr lang="en-US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48367614"/>
                  </a:ext>
                </a:extLst>
              </a:tr>
            </a:tbl>
          </a:graphicData>
        </a:graphic>
      </p:graphicFrame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35FE781-8F5C-4130-899B-05D4BE9F72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CMU 15-418/15-618, Spring 2019</a:t>
            </a:r>
          </a:p>
        </p:txBody>
      </p:sp>
    </p:spTree>
    <p:extLst>
      <p:ext uri="{BB962C8B-B14F-4D97-AF65-F5344CB8AC3E}">
        <p14:creationId xmlns:p14="http://schemas.microsoft.com/office/powerpoint/2010/main" val="5711607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4208E3-72C3-4D69-B9F4-5B7BD88387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our </a:t>
            </a:r>
            <a:r>
              <a:rPr lang="en-US" b="1" dirty="0"/>
              <a:t>throughput bound</a:t>
            </a:r>
            <a:r>
              <a:rPr lang="en-US" dirty="0"/>
              <a:t>?</a:t>
            </a:r>
          </a:p>
        </p:txBody>
      </p:sp>
      <p:grpSp>
        <p:nvGrpSpPr>
          <p:cNvPr id="127" name="Group 126">
            <a:extLst>
              <a:ext uri="{FF2B5EF4-FFF2-40B4-BE49-F238E27FC236}">
                <a16:creationId xmlns:a16="http://schemas.microsoft.com/office/drawing/2014/main" id="{8B83C147-81EB-4BFE-BBBF-1DA45CF54BC6}"/>
              </a:ext>
            </a:extLst>
          </p:cNvPr>
          <p:cNvGrpSpPr/>
          <p:nvPr/>
        </p:nvGrpSpPr>
        <p:grpSpPr>
          <a:xfrm>
            <a:off x="95340" y="1507297"/>
            <a:ext cx="6046593" cy="3169359"/>
            <a:chOff x="-12376" y="1584651"/>
            <a:chExt cx="7772917" cy="3905316"/>
          </a:xfrm>
        </p:grpSpPr>
        <p:sp>
          <p:nvSpPr>
            <p:cNvPr id="62" name="Rectangle 61">
              <a:extLst>
                <a:ext uri="{FF2B5EF4-FFF2-40B4-BE49-F238E27FC236}">
                  <a16:creationId xmlns:a16="http://schemas.microsoft.com/office/drawing/2014/main" id="{B2016130-3EB1-4B5E-A8AA-96A85FFE2C58}"/>
                </a:ext>
              </a:extLst>
            </p:cNvPr>
            <p:cNvSpPr/>
            <p:nvPr/>
          </p:nvSpPr>
          <p:spPr>
            <a:xfrm>
              <a:off x="3714667" y="1588334"/>
              <a:ext cx="715464" cy="34132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sz="1200" b="1" dirty="0">
                  <a:latin typeface="Lucida Console" panose="020B0609040504020204" pitchFamily="49" charset="0"/>
                </a:rPr>
                <a:t>sign</a:t>
              </a:r>
              <a:endParaRPr lang="en-US" sz="1200" b="1" dirty="0"/>
            </a:p>
          </p:txBody>
        </p:sp>
        <p:sp>
          <p:nvSpPr>
            <p:cNvPr id="63" name="Rectangle 62">
              <a:extLst>
                <a:ext uri="{FF2B5EF4-FFF2-40B4-BE49-F238E27FC236}">
                  <a16:creationId xmlns:a16="http://schemas.microsoft.com/office/drawing/2014/main" id="{BCDFF3F6-4088-4D0D-BA0B-0418A4FAFE81}"/>
                </a:ext>
              </a:extLst>
            </p:cNvPr>
            <p:cNvSpPr/>
            <p:nvPr/>
          </p:nvSpPr>
          <p:spPr>
            <a:xfrm>
              <a:off x="4932802" y="1588334"/>
              <a:ext cx="834982" cy="34132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sz="1200" b="1" dirty="0" err="1">
                  <a:latin typeface="Lucida Console" panose="020B0609040504020204" pitchFamily="49" charset="0"/>
                </a:rPr>
                <a:t>numer</a:t>
              </a:r>
              <a:endParaRPr lang="en-US" sz="1200" b="1" dirty="0"/>
            </a:p>
          </p:txBody>
        </p:sp>
        <p:sp>
          <p:nvSpPr>
            <p:cNvPr id="64" name="Rectangle 63">
              <a:extLst>
                <a:ext uri="{FF2B5EF4-FFF2-40B4-BE49-F238E27FC236}">
                  <a16:creationId xmlns:a16="http://schemas.microsoft.com/office/drawing/2014/main" id="{A463CF4D-6EDD-4C58-A3D9-F768A3F679F4}"/>
                </a:ext>
              </a:extLst>
            </p:cNvPr>
            <p:cNvSpPr/>
            <p:nvPr/>
          </p:nvSpPr>
          <p:spPr>
            <a:xfrm>
              <a:off x="2809402" y="1588334"/>
              <a:ext cx="881972" cy="34132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sz="1200" b="1" dirty="0" err="1">
                  <a:latin typeface="Lucida Console" panose="020B0609040504020204" pitchFamily="49" charset="0"/>
                </a:rPr>
                <a:t>denom</a:t>
              </a:r>
              <a:endParaRPr lang="en-US" sz="1200" b="1" dirty="0"/>
            </a:p>
          </p:txBody>
        </p:sp>
        <p:sp>
          <p:nvSpPr>
            <p:cNvPr id="65" name="Rectangle 64">
              <a:extLst>
                <a:ext uri="{FF2B5EF4-FFF2-40B4-BE49-F238E27FC236}">
                  <a16:creationId xmlns:a16="http://schemas.microsoft.com/office/drawing/2014/main" id="{DC3A05E0-318D-4C29-9930-1A092201B44F}"/>
                </a:ext>
              </a:extLst>
            </p:cNvPr>
            <p:cNvSpPr/>
            <p:nvPr/>
          </p:nvSpPr>
          <p:spPr>
            <a:xfrm>
              <a:off x="7045077" y="1588334"/>
              <a:ext cx="715464" cy="341321"/>
            </a:xfrm>
            <a:prstGeom prst="rect">
              <a:avLst/>
            </a:prstGeom>
            <a:ln w="28575">
              <a:noFill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200" b="1" dirty="0">
                  <a:latin typeface="Lucida Console" panose="020B0609040504020204" pitchFamily="49" charset="0"/>
                </a:rPr>
                <a:t>x[</a:t>
              </a:r>
              <a:r>
                <a:rPr lang="en-US" sz="1200" b="1" dirty="0" err="1">
                  <a:latin typeface="Lucida Console" panose="020B0609040504020204" pitchFamily="49" charset="0"/>
                </a:rPr>
                <a:t>i</a:t>
              </a:r>
              <a:r>
                <a:rPr lang="en-US" sz="1200" b="1" dirty="0">
                  <a:latin typeface="Lucida Console" panose="020B0609040504020204" pitchFamily="49" charset="0"/>
                </a:rPr>
                <a:t>]</a:t>
              </a:r>
              <a:endParaRPr lang="en-US" sz="1200" b="1" dirty="0"/>
            </a:p>
          </p:txBody>
        </p:sp>
        <p:grpSp>
          <p:nvGrpSpPr>
            <p:cNvPr id="66" name="Group 65">
              <a:extLst>
                <a:ext uri="{FF2B5EF4-FFF2-40B4-BE49-F238E27FC236}">
                  <a16:creationId xmlns:a16="http://schemas.microsoft.com/office/drawing/2014/main" id="{0654466C-014E-4D5A-A4AF-9D35E05BD98B}"/>
                </a:ext>
              </a:extLst>
            </p:cNvPr>
            <p:cNvGrpSpPr/>
            <p:nvPr/>
          </p:nvGrpSpPr>
          <p:grpSpPr>
            <a:xfrm>
              <a:off x="5350294" y="1929654"/>
              <a:ext cx="2372555" cy="3560312"/>
              <a:chOff x="5350294" y="1929654"/>
              <a:chExt cx="2372555" cy="3560312"/>
            </a:xfrm>
          </p:grpSpPr>
          <p:cxnSp>
            <p:nvCxnSpPr>
              <p:cNvPr id="67" name="Straight Arrow Connector 66">
                <a:extLst>
                  <a:ext uri="{FF2B5EF4-FFF2-40B4-BE49-F238E27FC236}">
                    <a16:creationId xmlns:a16="http://schemas.microsoft.com/office/drawing/2014/main" id="{423BCA62-FBE7-4308-B1B2-263823D017AD}"/>
                  </a:ext>
                </a:extLst>
              </p:cNvPr>
              <p:cNvCxnSpPr>
                <a:cxnSpLocks/>
                <a:stCxn id="68" idx="3"/>
                <a:endCxn id="72" idx="7"/>
              </p:cNvCxnSpPr>
              <p:nvPr/>
            </p:nvCxnSpPr>
            <p:spPr>
              <a:xfrm flipH="1">
                <a:off x="6739301" y="3586354"/>
                <a:ext cx="437206" cy="449141"/>
              </a:xfrm>
              <a:prstGeom prst="straightConnector1">
                <a:avLst/>
              </a:prstGeom>
              <a:ln w="28575">
                <a:solidFill>
                  <a:srgbClr val="00B050"/>
                </a:solidFill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68" name="Oval 67">
                    <a:extLst>
                      <a:ext uri="{FF2B5EF4-FFF2-40B4-BE49-F238E27FC236}">
                        <a16:creationId xmlns:a16="http://schemas.microsoft.com/office/drawing/2014/main" id="{45FEEA4B-CE02-4FC1-B8FC-8810E373945F}"/>
                      </a:ext>
                    </a:extLst>
                  </p:cNvPr>
                  <p:cNvSpPr/>
                  <p:nvPr/>
                </p:nvSpPr>
                <p:spPr>
                  <a:xfrm>
                    <a:off x="7082769" y="3040012"/>
                    <a:ext cx="640080" cy="640080"/>
                  </a:xfrm>
                  <a:prstGeom prst="ellipse">
                    <a:avLst/>
                  </a:prstGeom>
                  <a:ln w="28575">
                    <a:solidFill>
                      <a:srgbClr val="00B050"/>
                    </a:solidFill>
                  </a:ln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14:m>
                      <m:oMathPara xmlns:m="http://schemas.openxmlformats.org/officeDocument/2006/math">
                        <m:oMathParaPr>
                          <m:jc m:val="center"/>
                        </m:oMathParaPr>
                        <m:oMath xmlns:m="http://schemas.openxmlformats.org/officeDocument/2006/math">
                          <m:r>
                            <a:rPr lang="en-US" sz="1200" b="1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 ×</m:t>
                          </m:r>
                        </m:oMath>
                      </m:oMathPara>
                    </a14:m>
                    <a:endParaRPr lang="en-US" sz="1200" b="1" dirty="0">
                      <a:solidFill>
                        <a:srgbClr val="00B050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68" name="Oval 67">
                    <a:extLst>
                      <a:ext uri="{FF2B5EF4-FFF2-40B4-BE49-F238E27FC236}">
                        <a16:creationId xmlns:a16="http://schemas.microsoft.com/office/drawing/2014/main" id="{45FEEA4B-CE02-4FC1-B8FC-8810E373945F}"/>
                      </a:ext>
                    </a:extLst>
                  </p:cNvPr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7082769" y="3040012"/>
                    <a:ext cx="640080" cy="640080"/>
                  </a:xfrm>
                  <a:prstGeom prst="ellipse">
                    <a:avLst/>
                  </a:prstGeom>
                  <a:blipFill>
                    <a:blip r:embed="rId2"/>
                    <a:stretch>
                      <a:fillRect/>
                    </a:stretch>
                  </a:blipFill>
                  <a:ln w="28575">
                    <a:solidFill>
                      <a:srgbClr val="00B050"/>
                    </a:solidFill>
                  </a:ln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cxnSp>
            <p:nvCxnSpPr>
              <p:cNvPr id="69" name="Straight Arrow Connector 68">
                <a:extLst>
                  <a:ext uri="{FF2B5EF4-FFF2-40B4-BE49-F238E27FC236}">
                    <a16:creationId xmlns:a16="http://schemas.microsoft.com/office/drawing/2014/main" id="{8A18B1B6-FD74-49A2-975C-35E3B4233F16}"/>
                  </a:ext>
                </a:extLst>
              </p:cNvPr>
              <p:cNvCxnSpPr>
                <a:cxnSpLocks/>
                <a:stCxn id="75" idx="4"/>
                <a:endCxn id="68" idx="1"/>
              </p:cNvCxnSpPr>
              <p:nvPr/>
            </p:nvCxnSpPr>
            <p:spPr>
              <a:xfrm flipH="1">
                <a:off x="7176507" y="2803852"/>
                <a:ext cx="226302" cy="329898"/>
              </a:xfrm>
              <a:prstGeom prst="straightConnector1">
                <a:avLst/>
              </a:prstGeom>
              <a:ln w="28575">
                <a:solidFill>
                  <a:srgbClr val="00B050"/>
                </a:solidFill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70" name="Straight Arrow Connector 69">
                <a:extLst>
                  <a:ext uri="{FF2B5EF4-FFF2-40B4-BE49-F238E27FC236}">
                    <a16:creationId xmlns:a16="http://schemas.microsoft.com/office/drawing/2014/main" id="{FA96C256-160A-4FEB-9037-33B3AEB62110}"/>
                  </a:ext>
                </a:extLst>
              </p:cNvPr>
              <p:cNvCxnSpPr>
                <a:cxnSpLocks/>
                <a:stCxn id="75" idx="4"/>
                <a:endCxn id="68" idx="7"/>
              </p:cNvCxnSpPr>
              <p:nvPr/>
            </p:nvCxnSpPr>
            <p:spPr>
              <a:xfrm>
                <a:off x="7402809" y="2803852"/>
                <a:ext cx="226302" cy="329898"/>
              </a:xfrm>
              <a:prstGeom prst="straightConnector1">
                <a:avLst/>
              </a:prstGeom>
              <a:ln w="28575">
                <a:solidFill>
                  <a:srgbClr val="00B050"/>
                </a:solidFill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71" name="Straight Arrow Connector 70">
                <a:extLst>
                  <a:ext uri="{FF2B5EF4-FFF2-40B4-BE49-F238E27FC236}">
                    <a16:creationId xmlns:a16="http://schemas.microsoft.com/office/drawing/2014/main" id="{B88D3204-5D32-4778-971C-71DE6AF59CB9}"/>
                  </a:ext>
                </a:extLst>
              </p:cNvPr>
              <p:cNvCxnSpPr>
                <a:cxnSpLocks/>
                <a:stCxn id="63" idx="2"/>
                <a:endCxn id="72" idx="1"/>
              </p:cNvCxnSpPr>
              <p:nvPr/>
            </p:nvCxnSpPr>
            <p:spPr>
              <a:xfrm>
                <a:off x="5350294" y="1929654"/>
                <a:ext cx="936403" cy="2105840"/>
              </a:xfrm>
              <a:prstGeom prst="straightConnector1">
                <a:avLst/>
              </a:prstGeom>
              <a:ln w="28575">
                <a:solidFill>
                  <a:srgbClr val="00B050"/>
                </a:solidFill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72" name="Oval 71">
                    <a:extLst>
                      <a:ext uri="{FF2B5EF4-FFF2-40B4-BE49-F238E27FC236}">
                        <a16:creationId xmlns:a16="http://schemas.microsoft.com/office/drawing/2014/main" id="{574E0C92-12DB-4C19-9031-557E7458741A}"/>
                      </a:ext>
                    </a:extLst>
                  </p:cNvPr>
                  <p:cNvSpPr/>
                  <p:nvPr/>
                </p:nvSpPr>
                <p:spPr>
                  <a:xfrm>
                    <a:off x="6192959" y="3941757"/>
                    <a:ext cx="640080" cy="640080"/>
                  </a:xfrm>
                  <a:prstGeom prst="ellipse">
                    <a:avLst/>
                  </a:prstGeom>
                  <a:ln w="28575">
                    <a:solidFill>
                      <a:srgbClr val="00B050"/>
                    </a:solidFill>
                  </a:ln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14:m>
                      <m:oMathPara xmlns:m="http://schemas.openxmlformats.org/officeDocument/2006/math">
                        <m:oMathParaPr>
                          <m:jc m:val="center"/>
                        </m:oMathParaPr>
                        <m:oMath xmlns:m="http://schemas.openxmlformats.org/officeDocument/2006/math">
                          <m:r>
                            <a:rPr lang="en-US" sz="1200" b="1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 ×</m:t>
                          </m:r>
                        </m:oMath>
                      </m:oMathPara>
                    </a14:m>
                    <a:endParaRPr lang="en-US" sz="1200" b="1" dirty="0">
                      <a:solidFill>
                        <a:srgbClr val="00B050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72" name="Oval 71">
                    <a:extLst>
                      <a:ext uri="{FF2B5EF4-FFF2-40B4-BE49-F238E27FC236}">
                        <a16:creationId xmlns:a16="http://schemas.microsoft.com/office/drawing/2014/main" id="{574E0C92-12DB-4C19-9031-557E7458741A}"/>
                      </a:ext>
                    </a:extLst>
                  </p:cNvPr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6192959" y="3941757"/>
                    <a:ext cx="640080" cy="640080"/>
                  </a:xfrm>
                  <a:prstGeom prst="ellipse">
                    <a:avLst/>
                  </a:prstGeom>
                  <a:blipFill>
                    <a:blip r:embed="rId2"/>
                    <a:stretch>
                      <a:fillRect/>
                    </a:stretch>
                  </a:blipFill>
                  <a:ln w="28575">
                    <a:solidFill>
                      <a:srgbClr val="00B050"/>
                    </a:solidFill>
                  </a:ln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cxnSp>
            <p:nvCxnSpPr>
              <p:cNvPr id="73" name="Straight Arrow Connector 72">
                <a:extLst>
                  <a:ext uri="{FF2B5EF4-FFF2-40B4-BE49-F238E27FC236}">
                    <a16:creationId xmlns:a16="http://schemas.microsoft.com/office/drawing/2014/main" id="{739044B6-0EDA-43C1-9C09-E59B1A023C23}"/>
                  </a:ext>
                </a:extLst>
              </p:cNvPr>
              <p:cNvCxnSpPr>
                <a:cxnSpLocks/>
                <a:stCxn id="72" idx="4"/>
              </p:cNvCxnSpPr>
              <p:nvPr/>
            </p:nvCxnSpPr>
            <p:spPr>
              <a:xfrm>
                <a:off x="6512999" y="4581837"/>
                <a:ext cx="0" cy="640080"/>
              </a:xfrm>
              <a:prstGeom prst="straightConnector1">
                <a:avLst/>
              </a:prstGeom>
              <a:ln w="28575">
                <a:solidFill>
                  <a:srgbClr val="00B050"/>
                </a:solidFill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74" name="Rectangle 73">
                <a:extLst>
                  <a:ext uri="{FF2B5EF4-FFF2-40B4-BE49-F238E27FC236}">
                    <a16:creationId xmlns:a16="http://schemas.microsoft.com/office/drawing/2014/main" id="{4AC10BB1-1896-443F-B088-E557E998687D}"/>
                  </a:ext>
                </a:extLst>
              </p:cNvPr>
              <p:cNvSpPr/>
              <p:nvPr/>
            </p:nvSpPr>
            <p:spPr>
              <a:xfrm>
                <a:off x="6065720" y="5148645"/>
                <a:ext cx="954501" cy="341321"/>
              </a:xfrm>
              <a:prstGeom prst="rect">
                <a:avLst/>
              </a:prstGeom>
              <a:ln w="28575">
                <a:noFill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200" b="1" dirty="0" err="1">
                    <a:solidFill>
                      <a:srgbClr val="00B050"/>
                    </a:solidFill>
                    <a:latin typeface="Lucida Console" panose="020B0609040504020204" pitchFamily="49" charset="0"/>
                  </a:rPr>
                  <a:t>numer</a:t>
                </a:r>
                <a:r>
                  <a:rPr lang="en-US" sz="1200" b="1" dirty="0">
                    <a:solidFill>
                      <a:srgbClr val="00B050"/>
                    </a:solidFill>
                    <a:latin typeface="Lucida Console" panose="020B0609040504020204" pitchFamily="49" charset="0"/>
                  </a:rPr>
                  <a:t>’</a:t>
                </a:r>
                <a:endParaRPr lang="en-US" sz="1200" b="1" dirty="0">
                  <a:solidFill>
                    <a:srgbClr val="00B050"/>
                  </a:solidFill>
                </a:endParaRPr>
              </a:p>
            </p:txBody>
          </p:sp>
          <p:sp>
            <p:nvSpPr>
              <p:cNvPr id="75" name="Oval 74">
                <a:extLst>
                  <a:ext uri="{FF2B5EF4-FFF2-40B4-BE49-F238E27FC236}">
                    <a16:creationId xmlns:a16="http://schemas.microsoft.com/office/drawing/2014/main" id="{55384AEC-3D1D-4D96-957C-7E9FC27AC99F}"/>
                  </a:ext>
                </a:extLst>
              </p:cNvPr>
              <p:cNvSpPr/>
              <p:nvPr/>
            </p:nvSpPr>
            <p:spPr>
              <a:xfrm>
                <a:off x="7082769" y="2163772"/>
                <a:ext cx="640080" cy="640080"/>
              </a:xfrm>
              <a:prstGeom prst="ellipse">
                <a:avLst/>
              </a:prstGeom>
              <a:ln w="28575">
                <a:solidFill>
                  <a:srgbClr val="00B050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b="1" dirty="0">
                    <a:solidFill>
                      <a:srgbClr val="00B050"/>
                    </a:solidFill>
                  </a:rPr>
                  <a:t>LD</a:t>
                </a:r>
              </a:p>
            </p:txBody>
          </p:sp>
          <p:cxnSp>
            <p:nvCxnSpPr>
              <p:cNvPr id="76" name="Straight Arrow Connector 75">
                <a:extLst>
                  <a:ext uri="{FF2B5EF4-FFF2-40B4-BE49-F238E27FC236}">
                    <a16:creationId xmlns:a16="http://schemas.microsoft.com/office/drawing/2014/main" id="{BEB9D980-E23E-4DF7-A058-5A47696CB61D}"/>
                  </a:ext>
                </a:extLst>
              </p:cNvPr>
              <p:cNvCxnSpPr>
                <a:cxnSpLocks/>
                <a:stCxn id="65" idx="2"/>
                <a:endCxn id="75" idx="0"/>
              </p:cNvCxnSpPr>
              <p:nvPr/>
            </p:nvCxnSpPr>
            <p:spPr>
              <a:xfrm flipH="1">
                <a:off x="7402809" y="1929655"/>
                <a:ext cx="1" cy="234116"/>
              </a:xfrm>
              <a:prstGeom prst="straightConnector1">
                <a:avLst/>
              </a:prstGeom>
              <a:ln w="28575">
                <a:solidFill>
                  <a:srgbClr val="00B050"/>
                </a:solidFill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77" name="Rectangle 76">
              <a:extLst>
                <a:ext uri="{FF2B5EF4-FFF2-40B4-BE49-F238E27FC236}">
                  <a16:creationId xmlns:a16="http://schemas.microsoft.com/office/drawing/2014/main" id="{87EFF232-030D-4D1A-87D3-937BDF89403A}"/>
                </a:ext>
              </a:extLst>
            </p:cNvPr>
            <p:cNvSpPr/>
            <p:nvPr/>
          </p:nvSpPr>
          <p:spPr>
            <a:xfrm>
              <a:off x="1893614" y="1588334"/>
              <a:ext cx="881972" cy="34132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sz="1200" b="1" dirty="0">
                  <a:latin typeface="Lucida Console" panose="020B0609040504020204" pitchFamily="49" charset="0"/>
                </a:rPr>
                <a:t>value</a:t>
              </a:r>
              <a:endParaRPr lang="en-US" sz="1200" b="1" dirty="0"/>
            </a:p>
          </p:txBody>
        </p:sp>
        <p:grpSp>
          <p:nvGrpSpPr>
            <p:cNvPr id="78" name="Group 77">
              <a:extLst>
                <a:ext uri="{FF2B5EF4-FFF2-40B4-BE49-F238E27FC236}">
                  <a16:creationId xmlns:a16="http://schemas.microsoft.com/office/drawing/2014/main" id="{3A8F6F5F-F7F7-41D3-8364-195A2483C80E}"/>
                </a:ext>
              </a:extLst>
            </p:cNvPr>
            <p:cNvGrpSpPr/>
            <p:nvPr/>
          </p:nvGrpSpPr>
          <p:grpSpPr>
            <a:xfrm>
              <a:off x="1850555" y="1929654"/>
              <a:ext cx="3499739" cy="3545734"/>
              <a:chOff x="1850555" y="1929654"/>
              <a:chExt cx="3499739" cy="3545734"/>
            </a:xfrm>
          </p:grpSpPr>
          <p:grpSp>
            <p:nvGrpSpPr>
              <p:cNvPr id="79" name="Group 78">
                <a:extLst>
                  <a:ext uri="{FF2B5EF4-FFF2-40B4-BE49-F238E27FC236}">
                    <a16:creationId xmlns:a16="http://schemas.microsoft.com/office/drawing/2014/main" id="{3757CAAC-D987-4713-B5BC-A2A5CF6069E6}"/>
                  </a:ext>
                </a:extLst>
              </p:cNvPr>
              <p:cNvGrpSpPr/>
              <p:nvPr/>
            </p:nvGrpSpPr>
            <p:grpSpPr>
              <a:xfrm>
                <a:off x="1996524" y="1929654"/>
                <a:ext cx="3353770" cy="3221680"/>
                <a:chOff x="1287963" y="2000906"/>
                <a:chExt cx="3353770" cy="3221680"/>
              </a:xfrm>
            </p:grpSpPr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81" name="Oval 80">
                      <a:extLst>
                        <a:ext uri="{FF2B5EF4-FFF2-40B4-BE49-F238E27FC236}">
                          <a16:creationId xmlns:a16="http://schemas.microsoft.com/office/drawing/2014/main" id="{8288F4E5-A791-4271-AD1C-7712C3B43031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673435" y="2367148"/>
                      <a:ext cx="640080" cy="640080"/>
                    </a:xfrm>
                    <a:prstGeom prst="ellipse">
                      <a:avLst/>
                    </a:prstGeom>
                    <a:ln w="28575"/>
                  </p:spPr>
                  <p:style>
                    <a:lnRef idx="2">
                      <a:schemeClr val="dk1"/>
                    </a:lnRef>
                    <a:fillRef idx="1">
                      <a:schemeClr val="lt1"/>
                    </a:fillRef>
                    <a:effectRef idx="0">
                      <a:schemeClr val="dk1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14:m>
                        <m:oMathPara xmlns:m="http://schemas.openxmlformats.org/officeDocument/2006/math">
                          <m:oMathParaPr>
                            <m:jc m:val="center"/>
                          </m:oMathParaPr>
                          <m:oMath xmlns:m="http://schemas.openxmlformats.org/officeDocument/2006/math">
                            <m:r>
                              <a:rPr lang="en-US" sz="1200" b="1" i="1" smtClean="0">
                                <a:latin typeface="Cambria Math" panose="02040503050406030204" pitchFamily="18" charset="0"/>
                              </a:rPr>
                              <m:t> ×</m:t>
                            </m:r>
                          </m:oMath>
                        </m:oMathPara>
                      </a14:m>
                      <a:endParaRPr lang="en-US" sz="1200" b="1" dirty="0"/>
                    </a:p>
                  </p:txBody>
                </p:sp>
              </mc:Choice>
              <mc:Fallback xmlns="">
                <p:sp>
                  <p:nvSpPr>
                    <p:cNvPr id="81" name="Oval 80">
                      <a:extLst>
                        <a:ext uri="{FF2B5EF4-FFF2-40B4-BE49-F238E27FC236}">
                          <a16:creationId xmlns:a16="http://schemas.microsoft.com/office/drawing/2014/main" id="{8288F4E5-A791-4271-AD1C-7712C3B43031}"/>
                        </a:ext>
                      </a:extLst>
                    </p:cNvPr>
                    <p:cNvSpPr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3673435" y="2367148"/>
                      <a:ext cx="640080" cy="640080"/>
                    </a:xfrm>
                    <a:prstGeom prst="ellipse">
                      <a:avLst/>
                    </a:prstGeom>
                    <a:blipFill>
                      <a:blip r:embed="rId3"/>
                      <a:stretch>
                        <a:fillRect/>
                      </a:stretch>
                    </a:blipFill>
                    <a:ln w="28575"/>
                  </p:spPr>
                  <p:txBody>
                    <a:bodyPr/>
                    <a:lstStyle/>
                    <a:p>
                      <a:r>
                        <a:rPr lang="en-US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p:cxnSp>
              <p:nvCxnSpPr>
                <p:cNvPr id="82" name="Straight Arrow Connector 81">
                  <a:extLst>
                    <a:ext uri="{FF2B5EF4-FFF2-40B4-BE49-F238E27FC236}">
                      <a16:creationId xmlns:a16="http://schemas.microsoft.com/office/drawing/2014/main" id="{C1B2D2B1-DD8D-458E-BF20-4A574C301064}"/>
                    </a:ext>
                  </a:extLst>
                </p:cNvPr>
                <p:cNvCxnSpPr>
                  <a:stCxn id="62" idx="2"/>
                  <a:endCxn id="81" idx="1"/>
                </p:cNvCxnSpPr>
                <p:nvPr/>
              </p:nvCxnSpPr>
              <p:spPr>
                <a:xfrm>
                  <a:off x="3363839" y="2000906"/>
                  <a:ext cx="403333" cy="459979"/>
                </a:xfrm>
                <a:prstGeom prst="straightConnector1">
                  <a:avLst/>
                </a:prstGeom>
                <a:ln w="28575">
                  <a:tailEnd type="triangle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83" name="Straight Arrow Connector 82">
                  <a:extLst>
                    <a:ext uri="{FF2B5EF4-FFF2-40B4-BE49-F238E27FC236}">
                      <a16:creationId xmlns:a16="http://schemas.microsoft.com/office/drawing/2014/main" id="{FE2FC63F-CB0A-44CE-B3A7-BA23645F6ED3}"/>
                    </a:ext>
                  </a:extLst>
                </p:cNvPr>
                <p:cNvCxnSpPr>
                  <a:cxnSpLocks/>
                  <a:stCxn id="63" idx="2"/>
                  <a:endCxn id="81" idx="7"/>
                </p:cNvCxnSpPr>
                <p:nvPr/>
              </p:nvCxnSpPr>
              <p:spPr>
                <a:xfrm flipH="1">
                  <a:off x="4219778" y="2000907"/>
                  <a:ext cx="421955" cy="459979"/>
                </a:xfrm>
                <a:prstGeom prst="straightConnector1">
                  <a:avLst/>
                </a:prstGeom>
                <a:ln w="28575">
                  <a:tailEnd type="triangle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84" name="Oval 83">
                      <a:extLst>
                        <a:ext uri="{FF2B5EF4-FFF2-40B4-BE49-F238E27FC236}">
                          <a16:creationId xmlns:a16="http://schemas.microsoft.com/office/drawing/2014/main" id="{690F3F84-BAD7-437B-87F1-F35B39D95D6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798876" y="3230425"/>
                      <a:ext cx="640080" cy="640080"/>
                    </a:xfrm>
                    <a:prstGeom prst="ellipse">
                      <a:avLst/>
                    </a:prstGeom>
                    <a:ln w="28575"/>
                  </p:spPr>
                  <p:style>
                    <a:lnRef idx="2">
                      <a:schemeClr val="dk1"/>
                    </a:lnRef>
                    <a:fillRef idx="1">
                      <a:schemeClr val="lt1"/>
                    </a:fillRef>
                    <a:effectRef idx="0">
                      <a:schemeClr val="dk1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14:m>
                        <m:oMathPara xmlns:m="http://schemas.openxmlformats.org/officeDocument/2006/math">
                          <m:oMathParaPr>
                            <m:jc m:val="center"/>
                          </m:oMathParaPr>
                          <m:oMath xmlns:m="http://schemas.openxmlformats.org/officeDocument/2006/math">
                            <m:r>
                              <a:rPr lang="en-US" sz="1200" b="1" i="1" smtClean="0">
                                <a:latin typeface="Cambria Math" panose="02040503050406030204" pitchFamily="18" charset="0"/>
                              </a:rPr>
                              <m:t> ÷</m:t>
                            </m:r>
                          </m:oMath>
                        </m:oMathPara>
                      </a14:m>
                      <a:endParaRPr lang="en-US" sz="1200" b="1" dirty="0"/>
                    </a:p>
                  </p:txBody>
                </p:sp>
              </mc:Choice>
              <mc:Fallback xmlns="">
                <p:sp>
                  <p:nvSpPr>
                    <p:cNvPr id="84" name="Oval 83">
                      <a:extLst>
                        <a:ext uri="{FF2B5EF4-FFF2-40B4-BE49-F238E27FC236}">
                          <a16:creationId xmlns:a16="http://schemas.microsoft.com/office/drawing/2014/main" id="{690F3F84-BAD7-437B-87F1-F35B39D95D6B}"/>
                        </a:ext>
                      </a:extLst>
                    </p:cNvPr>
                    <p:cNvSpPr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2798876" y="3230425"/>
                      <a:ext cx="640080" cy="640080"/>
                    </a:xfrm>
                    <a:prstGeom prst="ellipse">
                      <a:avLst/>
                    </a:prstGeom>
                    <a:blipFill>
                      <a:blip r:embed="rId4"/>
                      <a:stretch>
                        <a:fillRect/>
                      </a:stretch>
                    </a:blipFill>
                    <a:ln w="28575"/>
                  </p:spPr>
                  <p:txBody>
                    <a:bodyPr/>
                    <a:lstStyle/>
                    <a:p>
                      <a:r>
                        <a:rPr lang="en-US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p:cxnSp>
              <p:nvCxnSpPr>
                <p:cNvPr id="85" name="Straight Arrow Connector 84">
                  <a:extLst>
                    <a:ext uri="{FF2B5EF4-FFF2-40B4-BE49-F238E27FC236}">
                      <a16:creationId xmlns:a16="http://schemas.microsoft.com/office/drawing/2014/main" id="{599E1836-76E7-45A5-8EC7-7966509918ED}"/>
                    </a:ext>
                  </a:extLst>
                </p:cNvPr>
                <p:cNvCxnSpPr>
                  <a:cxnSpLocks/>
                  <a:stCxn id="81" idx="3"/>
                </p:cNvCxnSpPr>
                <p:nvPr/>
              </p:nvCxnSpPr>
              <p:spPr>
                <a:xfrm flipH="1">
                  <a:off x="3345218" y="2913490"/>
                  <a:ext cx="421955" cy="406255"/>
                </a:xfrm>
                <a:prstGeom prst="straightConnector1">
                  <a:avLst/>
                </a:prstGeom>
                <a:ln w="28575">
                  <a:tailEnd type="triangle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86" name="Straight Arrow Connector 85">
                  <a:extLst>
                    <a:ext uri="{FF2B5EF4-FFF2-40B4-BE49-F238E27FC236}">
                      <a16:creationId xmlns:a16="http://schemas.microsoft.com/office/drawing/2014/main" id="{A038A662-8BBA-4209-97EB-6AD3BED5AA34}"/>
                    </a:ext>
                  </a:extLst>
                </p:cNvPr>
                <p:cNvCxnSpPr>
                  <a:cxnSpLocks/>
                  <a:stCxn id="64" idx="2"/>
                  <a:endCxn id="84" idx="1"/>
                </p:cNvCxnSpPr>
                <p:nvPr/>
              </p:nvCxnSpPr>
              <p:spPr>
                <a:xfrm>
                  <a:off x="2541828" y="2000907"/>
                  <a:ext cx="350786" cy="1323256"/>
                </a:xfrm>
                <a:prstGeom prst="straightConnector1">
                  <a:avLst/>
                </a:prstGeom>
                <a:ln w="28575">
                  <a:tailEnd type="triangle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87" name="Oval 86">
                      <a:extLst>
                        <a:ext uri="{FF2B5EF4-FFF2-40B4-BE49-F238E27FC236}">
                          <a16:creationId xmlns:a16="http://schemas.microsoft.com/office/drawing/2014/main" id="{68CFD94C-749E-4CB3-AC6F-C396C5DA3390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287963" y="4118361"/>
                      <a:ext cx="640080" cy="640080"/>
                    </a:xfrm>
                    <a:prstGeom prst="ellipse">
                      <a:avLst/>
                    </a:prstGeom>
                    <a:ln w="28575"/>
                  </p:spPr>
                  <p:style>
                    <a:lnRef idx="2">
                      <a:schemeClr val="dk1"/>
                    </a:lnRef>
                    <a:fillRef idx="1">
                      <a:schemeClr val="lt1"/>
                    </a:fillRef>
                    <a:effectRef idx="0">
                      <a:schemeClr val="dk1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14:m>
                        <m:oMathPara xmlns:m="http://schemas.openxmlformats.org/officeDocument/2006/math">
                          <m:oMathParaPr>
                            <m:jc m:val="center"/>
                          </m:oMathParaPr>
                          <m:oMath xmlns:m="http://schemas.openxmlformats.org/officeDocument/2006/math">
                            <m:r>
                              <a:rPr lang="en-US" sz="1200" b="1" i="1" smtClean="0">
                                <a:latin typeface="Cambria Math" panose="02040503050406030204" pitchFamily="18" charset="0"/>
                              </a:rPr>
                              <m:t> +</m:t>
                            </m:r>
                          </m:oMath>
                        </m:oMathPara>
                      </a14:m>
                      <a:endParaRPr lang="en-US" sz="1200" b="1" dirty="0"/>
                    </a:p>
                  </p:txBody>
                </p:sp>
              </mc:Choice>
              <mc:Fallback xmlns="">
                <p:sp>
                  <p:nvSpPr>
                    <p:cNvPr id="87" name="Oval 86">
                      <a:extLst>
                        <a:ext uri="{FF2B5EF4-FFF2-40B4-BE49-F238E27FC236}">
                          <a16:creationId xmlns:a16="http://schemas.microsoft.com/office/drawing/2014/main" id="{68CFD94C-749E-4CB3-AC6F-C396C5DA3390}"/>
                        </a:ext>
                      </a:extLst>
                    </p:cNvPr>
                    <p:cNvSpPr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1287963" y="4118361"/>
                      <a:ext cx="640080" cy="640080"/>
                    </a:xfrm>
                    <a:prstGeom prst="ellipse">
                      <a:avLst/>
                    </a:prstGeom>
                    <a:blipFill>
                      <a:blip r:embed="rId5"/>
                      <a:stretch>
                        <a:fillRect/>
                      </a:stretch>
                    </a:blipFill>
                    <a:ln w="28575"/>
                  </p:spPr>
                  <p:txBody>
                    <a:bodyPr/>
                    <a:lstStyle/>
                    <a:p>
                      <a:r>
                        <a:rPr lang="en-US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p:cxnSp>
              <p:nvCxnSpPr>
                <p:cNvPr id="88" name="Straight Arrow Connector 87">
                  <a:extLst>
                    <a:ext uri="{FF2B5EF4-FFF2-40B4-BE49-F238E27FC236}">
                      <a16:creationId xmlns:a16="http://schemas.microsoft.com/office/drawing/2014/main" id="{4C915F9E-2ECA-4E54-B4C7-442A3BF588FE}"/>
                    </a:ext>
                  </a:extLst>
                </p:cNvPr>
                <p:cNvCxnSpPr>
                  <a:cxnSpLocks/>
                  <a:stCxn id="84" idx="3"/>
                  <a:endCxn id="87" idx="7"/>
                </p:cNvCxnSpPr>
                <p:nvPr/>
              </p:nvCxnSpPr>
              <p:spPr>
                <a:xfrm flipH="1">
                  <a:off x="1834305" y="3776767"/>
                  <a:ext cx="1058309" cy="435332"/>
                </a:xfrm>
                <a:prstGeom prst="straightConnector1">
                  <a:avLst/>
                </a:prstGeom>
                <a:ln w="28575">
                  <a:tailEnd type="triangle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89" name="Straight Arrow Connector 88">
                  <a:extLst>
                    <a:ext uri="{FF2B5EF4-FFF2-40B4-BE49-F238E27FC236}">
                      <a16:creationId xmlns:a16="http://schemas.microsoft.com/office/drawing/2014/main" id="{D9155DFA-F145-4712-9DA1-68773AA8E2D7}"/>
                    </a:ext>
                  </a:extLst>
                </p:cNvPr>
                <p:cNvCxnSpPr>
                  <a:cxnSpLocks/>
                  <a:stCxn id="77" idx="2"/>
                  <a:endCxn id="87" idx="0"/>
                </p:cNvCxnSpPr>
                <p:nvPr/>
              </p:nvCxnSpPr>
              <p:spPr>
                <a:xfrm flipH="1">
                  <a:off x="1608003" y="2000907"/>
                  <a:ext cx="18037" cy="2117453"/>
                </a:xfrm>
                <a:prstGeom prst="straightConnector1">
                  <a:avLst/>
                </a:prstGeom>
                <a:ln w="28575">
                  <a:tailEnd type="triangle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90" name="Straight Arrow Connector 89">
                  <a:extLst>
                    <a:ext uri="{FF2B5EF4-FFF2-40B4-BE49-F238E27FC236}">
                      <a16:creationId xmlns:a16="http://schemas.microsoft.com/office/drawing/2014/main" id="{C1858E98-407D-4F69-B4AB-8A0795D2F4BF}"/>
                    </a:ext>
                  </a:extLst>
                </p:cNvPr>
                <p:cNvCxnSpPr>
                  <a:cxnSpLocks/>
                  <a:stCxn id="87" idx="4"/>
                </p:cNvCxnSpPr>
                <p:nvPr/>
              </p:nvCxnSpPr>
              <p:spPr>
                <a:xfrm>
                  <a:off x="1608003" y="4758441"/>
                  <a:ext cx="0" cy="464145"/>
                </a:xfrm>
                <a:prstGeom prst="straightConnector1">
                  <a:avLst/>
                </a:prstGeom>
                <a:ln w="28575">
                  <a:tailEnd type="triangle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80" name="Rectangle 79">
                <a:extLst>
                  <a:ext uri="{FF2B5EF4-FFF2-40B4-BE49-F238E27FC236}">
                    <a16:creationId xmlns:a16="http://schemas.microsoft.com/office/drawing/2014/main" id="{F65B0105-B693-4351-BFF9-92EEB05C520A}"/>
                  </a:ext>
                </a:extLst>
              </p:cNvPr>
              <p:cNvSpPr/>
              <p:nvPr/>
            </p:nvSpPr>
            <p:spPr>
              <a:xfrm>
                <a:off x="1850555" y="5134067"/>
                <a:ext cx="1040272" cy="34132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sz="1200" b="1" dirty="0">
                    <a:latin typeface="Lucida Console" panose="020B0609040504020204" pitchFamily="49" charset="0"/>
                  </a:rPr>
                  <a:t>value’</a:t>
                </a:r>
                <a:endParaRPr lang="en-US" sz="1200" b="1" dirty="0"/>
              </a:p>
            </p:txBody>
          </p:sp>
        </p:grpSp>
        <p:grpSp>
          <p:nvGrpSpPr>
            <p:cNvPr id="91" name="Group 90">
              <a:extLst>
                <a:ext uri="{FF2B5EF4-FFF2-40B4-BE49-F238E27FC236}">
                  <a16:creationId xmlns:a16="http://schemas.microsoft.com/office/drawing/2014/main" id="{05E0C995-9C69-4A85-97E0-272322A31A46}"/>
                </a:ext>
              </a:extLst>
            </p:cNvPr>
            <p:cNvGrpSpPr/>
            <p:nvPr/>
          </p:nvGrpSpPr>
          <p:grpSpPr>
            <a:xfrm>
              <a:off x="4072400" y="1929654"/>
              <a:ext cx="1261451" cy="3560311"/>
              <a:chOff x="3363839" y="2000906"/>
              <a:chExt cx="1261451" cy="3560311"/>
            </a:xfrm>
          </p:grpSpPr>
          <p:sp>
            <p:nvSpPr>
              <p:cNvPr id="92" name="Rectangle 91">
                <a:extLst>
                  <a:ext uri="{FF2B5EF4-FFF2-40B4-BE49-F238E27FC236}">
                    <a16:creationId xmlns:a16="http://schemas.microsoft.com/office/drawing/2014/main" id="{7FCB0C78-87FE-40E4-8688-7B0FE8091CE7}"/>
                  </a:ext>
                </a:extLst>
              </p:cNvPr>
              <p:cNvSpPr/>
              <p:nvPr/>
            </p:nvSpPr>
            <p:spPr>
              <a:xfrm>
                <a:off x="4148864" y="3104595"/>
                <a:ext cx="476426" cy="341321"/>
              </a:xfrm>
              <a:prstGeom prst="rect">
                <a:avLst/>
              </a:prstGeom>
              <a:ln w="28575">
                <a:noFill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200" b="1" dirty="0">
                    <a:solidFill>
                      <a:srgbClr val="C00000"/>
                    </a:solidFill>
                    <a:latin typeface="Lucida Console" panose="020B0609040504020204" pitchFamily="49" charset="0"/>
                  </a:rPr>
                  <a:t>-1</a:t>
                </a:r>
                <a:endParaRPr lang="en-US" sz="1200" b="1" dirty="0">
                  <a:solidFill>
                    <a:srgbClr val="C00000"/>
                  </a:solidFill>
                </a:endParaRPr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93" name="Oval 92">
                    <a:extLst>
                      <a:ext uri="{FF2B5EF4-FFF2-40B4-BE49-F238E27FC236}">
                        <a16:creationId xmlns:a16="http://schemas.microsoft.com/office/drawing/2014/main" id="{A3B243CC-3F71-477D-9A71-FCFA1F1463A8}"/>
                      </a:ext>
                    </a:extLst>
                  </p:cNvPr>
                  <p:cNvSpPr/>
                  <p:nvPr/>
                </p:nvSpPr>
                <p:spPr>
                  <a:xfrm>
                    <a:off x="3647731" y="3590211"/>
                    <a:ext cx="640080" cy="640080"/>
                  </a:xfrm>
                  <a:prstGeom prst="ellipse">
                    <a:avLst/>
                  </a:prstGeom>
                  <a:ln w="28575">
                    <a:solidFill>
                      <a:srgbClr val="C00000"/>
                    </a:solidFill>
                  </a:ln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14:m>
                      <m:oMathPara xmlns:m="http://schemas.openxmlformats.org/officeDocument/2006/math">
                        <m:oMathParaPr>
                          <m:jc m:val="center"/>
                        </m:oMathParaPr>
                        <m:oMath xmlns:m="http://schemas.openxmlformats.org/officeDocument/2006/math">
                          <m:r>
                            <a:rPr lang="en-US" sz="12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 ×</m:t>
                          </m:r>
                        </m:oMath>
                      </m:oMathPara>
                    </a14:m>
                    <a:endParaRPr lang="en-US" sz="1200" b="1" dirty="0">
                      <a:solidFill>
                        <a:srgbClr val="C00000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93" name="Oval 92">
                    <a:extLst>
                      <a:ext uri="{FF2B5EF4-FFF2-40B4-BE49-F238E27FC236}">
                        <a16:creationId xmlns:a16="http://schemas.microsoft.com/office/drawing/2014/main" id="{A3B243CC-3F71-477D-9A71-FCFA1F1463A8}"/>
                      </a:ext>
                    </a:extLst>
                  </p:cNvPr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3647731" y="3590211"/>
                    <a:ext cx="640080" cy="640080"/>
                  </a:xfrm>
                  <a:prstGeom prst="ellipse">
                    <a:avLst/>
                  </a:prstGeom>
                  <a:blipFill>
                    <a:blip r:embed="rId6"/>
                    <a:stretch>
                      <a:fillRect/>
                    </a:stretch>
                  </a:blipFill>
                  <a:ln w="28575">
                    <a:solidFill>
                      <a:srgbClr val="C00000"/>
                    </a:solidFill>
                  </a:ln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cxnSp>
            <p:nvCxnSpPr>
              <p:cNvPr id="94" name="Straight Arrow Connector 93">
                <a:extLst>
                  <a:ext uri="{FF2B5EF4-FFF2-40B4-BE49-F238E27FC236}">
                    <a16:creationId xmlns:a16="http://schemas.microsoft.com/office/drawing/2014/main" id="{85A20EAF-709E-4D74-B6D6-2CA94B53E747}"/>
                  </a:ext>
                </a:extLst>
              </p:cNvPr>
              <p:cNvCxnSpPr>
                <a:cxnSpLocks/>
                <a:stCxn id="92" idx="2"/>
                <a:endCxn id="93" idx="7"/>
              </p:cNvCxnSpPr>
              <p:nvPr/>
            </p:nvCxnSpPr>
            <p:spPr>
              <a:xfrm flipH="1">
                <a:off x="4194073" y="3445916"/>
                <a:ext cx="193004" cy="238032"/>
              </a:xfrm>
              <a:prstGeom prst="straightConnector1">
                <a:avLst/>
              </a:prstGeom>
              <a:ln w="28575">
                <a:solidFill>
                  <a:srgbClr val="C00000"/>
                </a:solidFill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95" name="Straight Arrow Connector 94">
                <a:extLst>
                  <a:ext uri="{FF2B5EF4-FFF2-40B4-BE49-F238E27FC236}">
                    <a16:creationId xmlns:a16="http://schemas.microsoft.com/office/drawing/2014/main" id="{13758A03-8B4D-4D66-8B22-48D9AE9DAC40}"/>
                  </a:ext>
                </a:extLst>
              </p:cNvPr>
              <p:cNvCxnSpPr>
                <a:cxnSpLocks/>
                <a:stCxn id="62" idx="2"/>
                <a:endCxn id="93" idx="1"/>
              </p:cNvCxnSpPr>
              <p:nvPr/>
            </p:nvCxnSpPr>
            <p:spPr>
              <a:xfrm>
                <a:off x="3363839" y="2000906"/>
                <a:ext cx="377630" cy="1683042"/>
              </a:xfrm>
              <a:prstGeom prst="straightConnector1">
                <a:avLst/>
              </a:prstGeom>
              <a:ln w="28575">
                <a:solidFill>
                  <a:srgbClr val="C00000"/>
                </a:solidFill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96" name="Straight Arrow Connector 95">
                <a:extLst>
                  <a:ext uri="{FF2B5EF4-FFF2-40B4-BE49-F238E27FC236}">
                    <a16:creationId xmlns:a16="http://schemas.microsoft.com/office/drawing/2014/main" id="{76D03936-9661-4086-8C99-06CF2F2F0E92}"/>
                  </a:ext>
                </a:extLst>
              </p:cNvPr>
              <p:cNvCxnSpPr>
                <a:cxnSpLocks/>
                <a:stCxn id="93" idx="4"/>
              </p:cNvCxnSpPr>
              <p:nvPr/>
            </p:nvCxnSpPr>
            <p:spPr>
              <a:xfrm>
                <a:off x="3967771" y="4230291"/>
                <a:ext cx="0" cy="968123"/>
              </a:xfrm>
              <a:prstGeom prst="straightConnector1">
                <a:avLst/>
              </a:prstGeom>
              <a:ln w="28575">
                <a:solidFill>
                  <a:srgbClr val="C00000"/>
                </a:solidFill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97" name="Rectangle 96">
                <a:extLst>
                  <a:ext uri="{FF2B5EF4-FFF2-40B4-BE49-F238E27FC236}">
                    <a16:creationId xmlns:a16="http://schemas.microsoft.com/office/drawing/2014/main" id="{099FC169-1EC1-4FDF-BDCA-0A48D5C09BD7}"/>
                  </a:ext>
                </a:extLst>
              </p:cNvPr>
              <p:cNvSpPr/>
              <p:nvPr/>
            </p:nvSpPr>
            <p:spPr>
              <a:xfrm>
                <a:off x="3533076" y="5219896"/>
                <a:ext cx="975485" cy="341321"/>
              </a:xfrm>
              <a:prstGeom prst="rect">
                <a:avLst/>
              </a:prstGeom>
              <a:ln w="28575">
                <a:noFill/>
              </a:ln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sz="1200" b="1" dirty="0">
                    <a:solidFill>
                      <a:srgbClr val="C00000"/>
                    </a:solidFill>
                    <a:latin typeface="Lucida Console" panose="020B0609040504020204" pitchFamily="49" charset="0"/>
                  </a:rPr>
                  <a:t>sign’</a:t>
                </a:r>
                <a:endParaRPr lang="en-US" sz="1200" b="1" dirty="0">
                  <a:solidFill>
                    <a:srgbClr val="C00000"/>
                  </a:solidFill>
                </a:endParaRPr>
              </a:p>
            </p:txBody>
          </p:sp>
        </p:grpSp>
        <p:sp>
          <p:nvSpPr>
            <p:cNvPr id="98" name="Rectangle 97">
              <a:extLst>
                <a:ext uri="{FF2B5EF4-FFF2-40B4-BE49-F238E27FC236}">
                  <a16:creationId xmlns:a16="http://schemas.microsoft.com/office/drawing/2014/main" id="{02E034D9-F2A2-4902-B753-1D8EF402849B}"/>
                </a:ext>
              </a:extLst>
            </p:cNvPr>
            <p:cNvSpPr/>
            <p:nvPr/>
          </p:nvSpPr>
          <p:spPr>
            <a:xfrm>
              <a:off x="1004151" y="1584651"/>
              <a:ext cx="881972" cy="341321"/>
            </a:xfrm>
            <a:prstGeom prst="rect">
              <a:avLst/>
            </a:prstGeom>
            <a:ln w="28575"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1200" b="1" dirty="0">
                  <a:latin typeface="Lucida Console" panose="020B0609040504020204" pitchFamily="49" charset="0"/>
                </a:rPr>
                <a:t>j</a:t>
              </a:r>
              <a:endParaRPr lang="en-US" sz="1200" b="1" dirty="0"/>
            </a:p>
          </p:txBody>
        </p:sp>
        <p:grpSp>
          <p:nvGrpSpPr>
            <p:cNvPr id="99" name="Group 98">
              <a:extLst>
                <a:ext uri="{FF2B5EF4-FFF2-40B4-BE49-F238E27FC236}">
                  <a16:creationId xmlns:a16="http://schemas.microsoft.com/office/drawing/2014/main" id="{9BB8B1DC-8BD6-487A-BB39-7D19C1DCCD4C}"/>
                </a:ext>
              </a:extLst>
            </p:cNvPr>
            <p:cNvGrpSpPr/>
            <p:nvPr/>
          </p:nvGrpSpPr>
          <p:grpSpPr>
            <a:xfrm>
              <a:off x="801054" y="1882393"/>
              <a:ext cx="3044014" cy="3595227"/>
              <a:chOff x="801054" y="1882393"/>
              <a:chExt cx="3044014" cy="3595227"/>
            </a:xfrm>
          </p:grpSpPr>
          <p:cxnSp>
            <p:nvCxnSpPr>
              <p:cNvPr id="100" name="Straight Arrow Connector 99">
                <a:extLst>
                  <a:ext uri="{FF2B5EF4-FFF2-40B4-BE49-F238E27FC236}">
                    <a16:creationId xmlns:a16="http://schemas.microsoft.com/office/drawing/2014/main" id="{95F0F528-A8A1-4D5F-AB01-8A3A152EA950}"/>
                  </a:ext>
                </a:extLst>
              </p:cNvPr>
              <p:cNvCxnSpPr>
                <a:cxnSpLocks/>
                <a:stCxn id="102" idx="4"/>
              </p:cNvCxnSpPr>
              <p:nvPr/>
            </p:nvCxnSpPr>
            <p:spPr>
              <a:xfrm>
                <a:off x="3258318" y="4687189"/>
                <a:ext cx="0" cy="436290"/>
              </a:xfrm>
              <a:prstGeom prst="straightConnector1">
                <a:avLst/>
              </a:prstGeom>
              <a:ln w="28575">
                <a:solidFill>
                  <a:srgbClr val="0070C0"/>
                </a:solidFill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grpSp>
            <p:nvGrpSpPr>
              <p:cNvPr id="101" name="Group 100">
                <a:extLst>
                  <a:ext uri="{FF2B5EF4-FFF2-40B4-BE49-F238E27FC236}">
                    <a16:creationId xmlns:a16="http://schemas.microsoft.com/office/drawing/2014/main" id="{F5D28FC4-C01B-445B-A35A-572BDCD6A862}"/>
                  </a:ext>
                </a:extLst>
              </p:cNvPr>
              <p:cNvGrpSpPr/>
              <p:nvPr/>
            </p:nvGrpSpPr>
            <p:grpSpPr>
              <a:xfrm>
                <a:off x="801054" y="1882393"/>
                <a:ext cx="3044014" cy="3595227"/>
                <a:chOff x="801054" y="1882393"/>
                <a:chExt cx="3044014" cy="3595227"/>
              </a:xfrm>
            </p:grpSpPr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102" name="Oval 101">
                      <a:extLst>
                        <a:ext uri="{FF2B5EF4-FFF2-40B4-BE49-F238E27FC236}">
                          <a16:creationId xmlns:a16="http://schemas.microsoft.com/office/drawing/2014/main" id="{06DEEFE2-B446-4864-AC3E-5CDA84DE60D7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938278" y="4047109"/>
                      <a:ext cx="640080" cy="640080"/>
                    </a:xfrm>
                    <a:prstGeom prst="ellipse">
                      <a:avLst/>
                    </a:prstGeom>
                    <a:ln w="28575">
                      <a:solidFill>
                        <a:srgbClr val="0070C0"/>
                      </a:solidFill>
                    </a:ln>
                  </p:spPr>
                  <p:style>
                    <a:lnRef idx="2">
                      <a:schemeClr val="dk1"/>
                    </a:lnRef>
                    <a:fillRef idx="1">
                      <a:schemeClr val="lt1"/>
                    </a:fillRef>
                    <a:effectRef idx="0">
                      <a:schemeClr val="dk1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14:m>
                        <m:oMathPara xmlns:m="http://schemas.openxmlformats.org/officeDocument/2006/math">
                          <m:oMathParaPr>
                            <m:jc m:val="center"/>
                          </m:oMathParaPr>
                          <m:oMath xmlns:m="http://schemas.openxmlformats.org/officeDocument/2006/math">
                            <m:r>
                              <a:rPr lang="en-US" sz="1200" b="1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 ×</m:t>
                            </m:r>
                          </m:oMath>
                        </m:oMathPara>
                      </a14:m>
                      <a:endParaRPr lang="en-US" sz="1200" b="1" dirty="0">
                        <a:solidFill>
                          <a:srgbClr val="0070C0"/>
                        </a:solidFill>
                      </a:endParaRPr>
                    </a:p>
                  </p:txBody>
                </p:sp>
              </mc:Choice>
              <mc:Fallback xmlns="">
                <p:sp>
                  <p:nvSpPr>
                    <p:cNvPr id="102" name="Oval 101">
                      <a:extLst>
                        <a:ext uri="{FF2B5EF4-FFF2-40B4-BE49-F238E27FC236}">
                          <a16:creationId xmlns:a16="http://schemas.microsoft.com/office/drawing/2014/main" id="{06DEEFE2-B446-4864-AC3E-5CDA84DE60D7}"/>
                        </a:ext>
                      </a:extLst>
                    </p:cNvPr>
                    <p:cNvSpPr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2938278" y="4047109"/>
                      <a:ext cx="640080" cy="640080"/>
                    </a:xfrm>
                    <a:prstGeom prst="ellipse">
                      <a:avLst/>
                    </a:prstGeom>
                    <a:blipFill>
                      <a:blip r:embed="rId7"/>
                      <a:stretch>
                        <a:fillRect/>
                      </a:stretch>
                    </a:blipFill>
                    <a:ln w="28575">
                      <a:solidFill>
                        <a:srgbClr val="0070C0"/>
                      </a:solidFill>
                    </a:ln>
                  </p:spPr>
                  <p:txBody>
                    <a:bodyPr/>
                    <a:lstStyle/>
                    <a:p>
                      <a:r>
                        <a:rPr lang="en-US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p:sp>
              <p:nvSpPr>
                <p:cNvPr id="103" name="Rectangle 102">
                  <a:extLst>
                    <a:ext uri="{FF2B5EF4-FFF2-40B4-BE49-F238E27FC236}">
                      <a16:creationId xmlns:a16="http://schemas.microsoft.com/office/drawing/2014/main" id="{E26C37D9-A19D-4AEF-9BA3-F6BB16D2DDE9}"/>
                    </a:ext>
                  </a:extLst>
                </p:cNvPr>
                <p:cNvSpPr/>
                <p:nvPr/>
              </p:nvSpPr>
              <p:spPr>
                <a:xfrm>
                  <a:off x="806296" y="1882393"/>
                  <a:ext cx="356907" cy="341321"/>
                </a:xfrm>
                <a:prstGeom prst="rect">
                  <a:avLst/>
                </a:prstGeom>
                <a:ln w="28575">
                  <a:noFill/>
                </a:ln>
              </p:spPr>
              <p:txBody>
                <a:bodyPr wrap="none">
                  <a:spAutoFit/>
                </a:bodyPr>
                <a:lstStyle/>
                <a:p>
                  <a:pPr algn="ctr"/>
                  <a:r>
                    <a:rPr lang="en-US" sz="1200" b="1" dirty="0">
                      <a:solidFill>
                        <a:srgbClr val="0070C0"/>
                      </a:solidFill>
                      <a:latin typeface="Lucida Console" panose="020B0609040504020204" pitchFamily="49" charset="0"/>
                    </a:rPr>
                    <a:t>2</a:t>
                  </a:r>
                  <a:endParaRPr lang="en-US" sz="1200" b="1" dirty="0">
                    <a:solidFill>
                      <a:srgbClr val="0070C0"/>
                    </a:solidFill>
                  </a:endParaRPr>
                </a:p>
              </p:txBody>
            </p:sp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104" name="Oval 103">
                      <a:extLst>
                        <a:ext uri="{FF2B5EF4-FFF2-40B4-BE49-F238E27FC236}">
                          <a16:creationId xmlns:a16="http://schemas.microsoft.com/office/drawing/2014/main" id="{AA1C10B0-5B3A-44DE-85A8-780762DD206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115704" y="2309867"/>
                      <a:ext cx="640080" cy="640080"/>
                    </a:xfrm>
                    <a:prstGeom prst="ellipse">
                      <a:avLst/>
                    </a:prstGeom>
                    <a:ln w="28575">
                      <a:solidFill>
                        <a:srgbClr val="0070C0"/>
                      </a:solidFill>
                    </a:ln>
                  </p:spPr>
                  <p:style>
                    <a:lnRef idx="2">
                      <a:schemeClr val="dk1"/>
                    </a:lnRef>
                    <a:fillRef idx="1">
                      <a:schemeClr val="lt1"/>
                    </a:fillRef>
                    <a:effectRef idx="0">
                      <a:schemeClr val="dk1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14:m>
                        <m:oMathPara xmlns:m="http://schemas.openxmlformats.org/officeDocument/2006/math">
                          <m:oMathParaPr>
                            <m:jc m:val="center"/>
                          </m:oMathParaPr>
                          <m:oMath xmlns:m="http://schemas.openxmlformats.org/officeDocument/2006/math">
                            <m:r>
                              <a:rPr lang="en-US" sz="1200" b="1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 ×</m:t>
                            </m:r>
                          </m:oMath>
                        </m:oMathPara>
                      </a14:m>
                      <a:endParaRPr lang="en-US" sz="1200" b="1" dirty="0">
                        <a:solidFill>
                          <a:srgbClr val="0070C0"/>
                        </a:solidFill>
                      </a:endParaRPr>
                    </a:p>
                  </p:txBody>
                </p:sp>
              </mc:Choice>
              <mc:Fallback xmlns="">
                <p:sp>
                  <p:nvSpPr>
                    <p:cNvPr id="104" name="Oval 103">
                      <a:extLst>
                        <a:ext uri="{FF2B5EF4-FFF2-40B4-BE49-F238E27FC236}">
                          <a16:creationId xmlns:a16="http://schemas.microsoft.com/office/drawing/2014/main" id="{AA1C10B0-5B3A-44DE-85A8-780762DD2066}"/>
                        </a:ext>
                      </a:extLst>
                    </p:cNvPr>
                    <p:cNvSpPr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1115704" y="2309867"/>
                      <a:ext cx="640080" cy="640080"/>
                    </a:xfrm>
                    <a:prstGeom prst="ellipse">
                      <a:avLst/>
                    </a:prstGeom>
                    <a:blipFill>
                      <a:blip r:embed="rId8"/>
                      <a:stretch>
                        <a:fillRect/>
                      </a:stretch>
                    </a:blipFill>
                    <a:ln w="28575">
                      <a:solidFill>
                        <a:srgbClr val="0070C0"/>
                      </a:solidFill>
                    </a:ln>
                  </p:spPr>
                  <p:txBody>
                    <a:bodyPr/>
                    <a:lstStyle/>
                    <a:p>
                      <a:r>
                        <a:rPr lang="en-US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p:cxnSp>
              <p:nvCxnSpPr>
                <p:cNvPr id="105" name="Straight Arrow Connector 104">
                  <a:extLst>
                    <a:ext uri="{FF2B5EF4-FFF2-40B4-BE49-F238E27FC236}">
                      <a16:creationId xmlns:a16="http://schemas.microsoft.com/office/drawing/2014/main" id="{2369DDF6-063C-45EA-9ED9-2BB7AB0DA12A}"/>
                    </a:ext>
                  </a:extLst>
                </p:cNvPr>
                <p:cNvCxnSpPr>
                  <a:cxnSpLocks/>
                  <a:stCxn id="103" idx="2"/>
                  <a:endCxn id="104" idx="1"/>
                </p:cNvCxnSpPr>
                <p:nvPr/>
              </p:nvCxnSpPr>
              <p:spPr>
                <a:xfrm>
                  <a:off x="984750" y="2223714"/>
                  <a:ext cx="224692" cy="179892"/>
                </a:xfrm>
                <a:prstGeom prst="straightConnector1">
                  <a:avLst/>
                </a:prstGeom>
                <a:ln w="28575">
                  <a:solidFill>
                    <a:srgbClr val="0070C0"/>
                  </a:solidFill>
                  <a:tailEnd type="triangle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06" name="Straight Arrow Connector 105">
                  <a:extLst>
                    <a:ext uri="{FF2B5EF4-FFF2-40B4-BE49-F238E27FC236}">
                      <a16:creationId xmlns:a16="http://schemas.microsoft.com/office/drawing/2014/main" id="{3B411AD8-C3A7-4A2F-9722-AFB616617306}"/>
                    </a:ext>
                  </a:extLst>
                </p:cNvPr>
                <p:cNvCxnSpPr>
                  <a:cxnSpLocks/>
                  <a:stCxn id="98" idx="2"/>
                  <a:endCxn id="104" idx="0"/>
                </p:cNvCxnSpPr>
                <p:nvPr/>
              </p:nvCxnSpPr>
              <p:spPr>
                <a:xfrm flipH="1">
                  <a:off x="1435745" y="1925971"/>
                  <a:ext cx="9393" cy="383896"/>
                </a:xfrm>
                <a:prstGeom prst="straightConnector1">
                  <a:avLst/>
                </a:prstGeom>
                <a:ln w="28575">
                  <a:solidFill>
                    <a:srgbClr val="0070C0"/>
                  </a:solidFill>
                  <a:tailEnd type="triangle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107" name="Oval 106">
                      <a:extLst>
                        <a:ext uri="{FF2B5EF4-FFF2-40B4-BE49-F238E27FC236}">
                          <a16:creationId xmlns:a16="http://schemas.microsoft.com/office/drawing/2014/main" id="{FDD45F9C-188C-423B-856B-0D4D6FCA5D40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01054" y="3086666"/>
                      <a:ext cx="640080" cy="640080"/>
                    </a:xfrm>
                    <a:prstGeom prst="ellipse">
                      <a:avLst/>
                    </a:prstGeom>
                    <a:ln w="28575">
                      <a:solidFill>
                        <a:srgbClr val="0070C0"/>
                      </a:solidFill>
                    </a:ln>
                  </p:spPr>
                  <p:style>
                    <a:lnRef idx="2">
                      <a:schemeClr val="dk1"/>
                    </a:lnRef>
                    <a:fillRef idx="1">
                      <a:schemeClr val="lt1"/>
                    </a:fillRef>
                    <a:effectRef idx="0">
                      <a:schemeClr val="dk1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14:m>
                        <m:oMathPara xmlns:m="http://schemas.openxmlformats.org/officeDocument/2006/math">
                          <m:oMathParaPr>
                            <m:jc m:val="center"/>
                          </m:oMathParaPr>
                          <m:oMath xmlns:m="http://schemas.openxmlformats.org/officeDocument/2006/math">
                            <m:r>
                              <a:rPr lang="en-US" sz="1200" b="1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 +</m:t>
                            </m:r>
                          </m:oMath>
                        </m:oMathPara>
                      </a14:m>
                      <a:endParaRPr lang="en-US" sz="1200" b="1" dirty="0">
                        <a:solidFill>
                          <a:srgbClr val="0070C0"/>
                        </a:solidFill>
                      </a:endParaRPr>
                    </a:p>
                  </p:txBody>
                </p:sp>
              </mc:Choice>
              <mc:Fallback xmlns="">
                <p:sp>
                  <p:nvSpPr>
                    <p:cNvPr id="107" name="Oval 106">
                      <a:extLst>
                        <a:ext uri="{FF2B5EF4-FFF2-40B4-BE49-F238E27FC236}">
                          <a16:creationId xmlns:a16="http://schemas.microsoft.com/office/drawing/2014/main" id="{FDD45F9C-188C-423B-856B-0D4D6FCA5D40}"/>
                        </a:ext>
                      </a:extLst>
                    </p:cNvPr>
                    <p:cNvSpPr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801054" y="3086666"/>
                      <a:ext cx="640080" cy="640080"/>
                    </a:xfrm>
                    <a:prstGeom prst="ellipse">
                      <a:avLst/>
                    </a:prstGeom>
                    <a:blipFill>
                      <a:blip r:embed="rId9"/>
                      <a:stretch>
                        <a:fillRect/>
                      </a:stretch>
                    </a:blipFill>
                    <a:ln w="28575">
                      <a:solidFill>
                        <a:srgbClr val="0070C0"/>
                      </a:solidFill>
                    </a:ln>
                  </p:spPr>
                  <p:txBody>
                    <a:bodyPr/>
                    <a:lstStyle/>
                    <a:p>
                      <a:r>
                        <a:rPr lang="en-US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p:cxnSp>
              <p:nvCxnSpPr>
                <p:cNvPr id="108" name="Straight Arrow Connector 107">
                  <a:extLst>
                    <a:ext uri="{FF2B5EF4-FFF2-40B4-BE49-F238E27FC236}">
                      <a16:creationId xmlns:a16="http://schemas.microsoft.com/office/drawing/2014/main" id="{64729B1A-3B74-450C-B3F9-AB68F6461260}"/>
                    </a:ext>
                  </a:extLst>
                </p:cNvPr>
                <p:cNvCxnSpPr>
                  <a:cxnSpLocks/>
                  <a:stCxn id="103" idx="2"/>
                  <a:endCxn id="107" idx="0"/>
                </p:cNvCxnSpPr>
                <p:nvPr/>
              </p:nvCxnSpPr>
              <p:spPr>
                <a:xfrm>
                  <a:off x="984750" y="2223714"/>
                  <a:ext cx="136344" cy="862952"/>
                </a:xfrm>
                <a:prstGeom prst="straightConnector1">
                  <a:avLst/>
                </a:prstGeom>
                <a:ln w="28575">
                  <a:solidFill>
                    <a:srgbClr val="0070C0"/>
                  </a:solidFill>
                  <a:tailEnd type="triangle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09" name="Straight Arrow Connector 108">
                  <a:extLst>
                    <a:ext uri="{FF2B5EF4-FFF2-40B4-BE49-F238E27FC236}">
                      <a16:creationId xmlns:a16="http://schemas.microsoft.com/office/drawing/2014/main" id="{8451E377-CA74-485E-95EB-DF98627A464B}"/>
                    </a:ext>
                  </a:extLst>
                </p:cNvPr>
                <p:cNvCxnSpPr>
                  <a:cxnSpLocks/>
                  <a:stCxn id="104" idx="4"/>
                  <a:endCxn id="107" idx="7"/>
                </p:cNvCxnSpPr>
                <p:nvPr/>
              </p:nvCxnSpPr>
              <p:spPr>
                <a:xfrm flipH="1">
                  <a:off x="1347396" y="2949947"/>
                  <a:ext cx="88348" cy="230457"/>
                </a:xfrm>
                <a:prstGeom prst="straightConnector1">
                  <a:avLst/>
                </a:prstGeom>
                <a:ln w="28575">
                  <a:solidFill>
                    <a:srgbClr val="0070C0"/>
                  </a:solidFill>
                  <a:tailEnd type="triangle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110" name="Oval 109">
                      <a:extLst>
                        <a:ext uri="{FF2B5EF4-FFF2-40B4-BE49-F238E27FC236}">
                          <a16:creationId xmlns:a16="http://schemas.microsoft.com/office/drawing/2014/main" id="{DBA6571B-3FE4-4C7E-AA33-936EFBA628F5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516125" y="3086666"/>
                      <a:ext cx="640080" cy="640080"/>
                    </a:xfrm>
                    <a:prstGeom prst="ellipse">
                      <a:avLst/>
                    </a:prstGeom>
                    <a:ln w="28575">
                      <a:solidFill>
                        <a:srgbClr val="0070C0"/>
                      </a:solidFill>
                    </a:ln>
                  </p:spPr>
                  <p:style>
                    <a:lnRef idx="2">
                      <a:schemeClr val="dk1"/>
                    </a:lnRef>
                    <a:fillRef idx="1">
                      <a:schemeClr val="lt1"/>
                    </a:fillRef>
                    <a:effectRef idx="0">
                      <a:schemeClr val="dk1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14:m>
                        <m:oMathPara xmlns:m="http://schemas.openxmlformats.org/officeDocument/2006/math">
                          <m:oMathParaPr>
                            <m:jc m:val="center"/>
                          </m:oMathParaPr>
                          <m:oMath xmlns:m="http://schemas.openxmlformats.org/officeDocument/2006/math">
                            <m:r>
                              <a:rPr lang="en-US" sz="1200" b="1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 +</m:t>
                            </m:r>
                          </m:oMath>
                        </m:oMathPara>
                      </a14:m>
                      <a:endParaRPr lang="en-US" sz="1200" b="1" dirty="0">
                        <a:solidFill>
                          <a:srgbClr val="0070C0"/>
                        </a:solidFill>
                      </a:endParaRPr>
                    </a:p>
                  </p:txBody>
                </p:sp>
              </mc:Choice>
              <mc:Fallback xmlns="">
                <p:sp>
                  <p:nvSpPr>
                    <p:cNvPr id="110" name="Oval 109">
                      <a:extLst>
                        <a:ext uri="{FF2B5EF4-FFF2-40B4-BE49-F238E27FC236}">
                          <a16:creationId xmlns:a16="http://schemas.microsoft.com/office/drawing/2014/main" id="{DBA6571B-3FE4-4C7E-AA33-936EFBA628F5}"/>
                        </a:ext>
                      </a:extLst>
                    </p:cNvPr>
                    <p:cNvSpPr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1516125" y="3086666"/>
                      <a:ext cx="640080" cy="640080"/>
                    </a:xfrm>
                    <a:prstGeom prst="ellipse">
                      <a:avLst/>
                    </a:prstGeom>
                    <a:blipFill>
                      <a:blip r:embed="rId10"/>
                      <a:stretch>
                        <a:fillRect/>
                      </a:stretch>
                    </a:blipFill>
                    <a:ln w="28575">
                      <a:solidFill>
                        <a:srgbClr val="0070C0"/>
                      </a:solidFill>
                    </a:ln>
                  </p:spPr>
                  <p:txBody>
                    <a:bodyPr/>
                    <a:lstStyle/>
                    <a:p>
                      <a:r>
                        <a:rPr lang="en-US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p:cxnSp>
              <p:nvCxnSpPr>
                <p:cNvPr id="111" name="Straight Arrow Connector 110">
                  <a:extLst>
                    <a:ext uri="{FF2B5EF4-FFF2-40B4-BE49-F238E27FC236}">
                      <a16:creationId xmlns:a16="http://schemas.microsoft.com/office/drawing/2014/main" id="{E1F72C6A-6D15-4F5B-91AC-1F578F990881}"/>
                    </a:ext>
                  </a:extLst>
                </p:cNvPr>
                <p:cNvCxnSpPr>
                  <a:cxnSpLocks/>
                  <a:stCxn id="104" idx="4"/>
                  <a:endCxn id="110" idx="1"/>
                </p:cNvCxnSpPr>
                <p:nvPr/>
              </p:nvCxnSpPr>
              <p:spPr>
                <a:xfrm>
                  <a:off x="1435744" y="2949947"/>
                  <a:ext cx="174119" cy="230457"/>
                </a:xfrm>
                <a:prstGeom prst="straightConnector1">
                  <a:avLst/>
                </a:prstGeom>
                <a:ln w="28575">
                  <a:solidFill>
                    <a:srgbClr val="0070C0"/>
                  </a:solidFill>
                  <a:tailEnd type="triangle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sp>
              <p:nvSpPr>
                <p:cNvPr id="112" name="Rectangle 111">
                  <a:extLst>
                    <a:ext uri="{FF2B5EF4-FFF2-40B4-BE49-F238E27FC236}">
                      <a16:creationId xmlns:a16="http://schemas.microsoft.com/office/drawing/2014/main" id="{4939B375-1942-41C5-A7CD-DE1438269BED}"/>
                    </a:ext>
                  </a:extLst>
                </p:cNvPr>
                <p:cNvSpPr/>
                <p:nvPr/>
              </p:nvSpPr>
              <p:spPr>
                <a:xfrm>
                  <a:off x="1758014" y="2508214"/>
                  <a:ext cx="356907" cy="341321"/>
                </a:xfrm>
                <a:prstGeom prst="rect">
                  <a:avLst/>
                </a:prstGeom>
                <a:ln w="28575">
                  <a:noFill/>
                </a:ln>
              </p:spPr>
              <p:txBody>
                <a:bodyPr wrap="none">
                  <a:spAutoFit/>
                </a:bodyPr>
                <a:lstStyle/>
                <a:p>
                  <a:pPr algn="ctr"/>
                  <a:r>
                    <a:rPr lang="en-US" sz="1200" b="1" dirty="0">
                      <a:solidFill>
                        <a:srgbClr val="0070C0"/>
                      </a:solidFill>
                      <a:latin typeface="Lucida Console" panose="020B0609040504020204" pitchFamily="49" charset="0"/>
                    </a:rPr>
                    <a:t>3</a:t>
                  </a:r>
                  <a:endParaRPr lang="en-US" sz="1200" b="1" dirty="0">
                    <a:solidFill>
                      <a:srgbClr val="0070C0"/>
                    </a:solidFill>
                  </a:endParaRPr>
                </a:p>
              </p:txBody>
            </p:sp>
            <p:cxnSp>
              <p:nvCxnSpPr>
                <p:cNvPr id="113" name="Straight Arrow Connector 112">
                  <a:extLst>
                    <a:ext uri="{FF2B5EF4-FFF2-40B4-BE49-F238E27FC236}">
                      <a16:creationId xmlns:a16="http://schemas.microsoft.com/office/drawing/2014/main" id="{50012863-5F2A-44AC-A02D-ABBFC1115737}"/>
                    </a:ext>
                  </a:extLst>
                </p:cNvPr>
                <p:cNvCxnSpPr>
                  <a:cxnSpLocks/>
                  <a:stCxn id="112" idx="2"/>
                  <a:endCxn id="110" idx="0"/>
                </p:cNvCxnSpPr>
                <p:nvPr/>
              </p:nvCxnSpPr>
              <p:spPr>
                <a:xfrm flipH="1">
                  <a:off x="1836165" y="2849535"/>
                  <a:ext cx="100303" cy="237131"/>
                </a:xfrm>
                <a:prstGeom prst="straightConnector1">
                  <a:avLst/>
                </a:prstGeom>
                <a:ln w="28575">
                  <a:solidFill>
                    <a:srgbClr val="0070C0"/>
                  </a:solidFill>
                  <a:tailEnd type="triangle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114" name="Oval 113">
                      <a:extLst>
                        <a:ext uri="{FF2B5EF4-FFF2-40B4-BE49-F238E27FC236}">
                          <a16:creationId xmlns:a16="http://schemas.microsoft.com/office/drawing/2014/main" id="{4AA99685-8E05-43DE-8903-B3B4886C182E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115679" y="3820807"/>
                      <a:ext cx="640080" cy="640080"/>
                    </a:xfrm>
                    <a:prstGeom prst="ellipse">
                      <a:avLst/>
                    </a:prstGeom>
                    <a:ln w="28575">
                      <a:solidFill>
                        <a:srgbClr val="0070C0"/>
                      </a:solidFill>
                    </a:ln>
                  </p:spPr>
                  <p:style>
                    <a:lnRef idx="2">
                      <a:schemeClr val="dk1"/>
                    </a:lnRef>
                    <a:fillRef idx="1">
                      <a:schemeClr val="lt1"/>
                    </a:fillRef>
                    <a:effectRef idx="0">
                      <a:schemeClr val="dk1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14:m>
                        <m:oMathPara xmlns:m="http://schemas.openxmlformats.org/officeDocument/2006/math">
                          <m:oMathParaPr>
                            <m:jc m:val="center"/>
                          </m:oMathParaPr>
                          <m:oMath xmlns:m="http://schemas.openxmlformats.org/officeDocument/2006/math">
                            <m:r>
                              <a:rPr lang="en-US" sz="1200" b="1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 ×</m:t>
                            </m:r>
                          </m:oMath>
                        </m:oMathPara>
                      </a14:m>
                      <a:endParaRPr lang="en-US" sz="1200" b="1" dirty="0">
                        <a:solidFill>
                          <a:srgbClr val="0070C0"/>
                        </a:solidFill>
                      </a:endParaRPr>
                    </a:p>
                  </p:txBody>
                </p:sp>
              </mc:Choice>
              <mc:Fallback xmlns="">
                <p:sp>
                  <p:nvSpPr>
                    <p:cNvPr id="114" name="Oval 113">
                      <a:extLst>
                        <a:ext uri="{FF2B5EF4-FFF2-40B4-BE49-F238E27FC236}">
                          <a16:creationId xmlns:a16="http://schemas.microsoft.com/office/drawing/2014/main" id="{4AA99685-8E05-43DE-8903-B3B4886C182E}"/>
                        </a:ext>
                      </a:extLst>
                    </p:cNvPr>
                    <p:cNvSpPr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1115679" y="3820807"/>
                      <a:ext cx="640080" cy="640080"/>
                    </a:xfrm>
                    <a:prstGeom prst="ellipse">
                      <a:avLst/>
                    </a:prstGeom>
                    <a:blipFill>
                      <a:blip r:embed="rId11"/>
                      <a:stretch>
                        <a:fillRect/>
                      </a:stretch>
                    </a:blipFill>
                    <a:ln w="28575">
                      <a:solidFill>
                        <a:srgbClr val="0070C0"/>
                      </a:solidFill>
                    </a:ln>
                  </p:spPr>
                  <p:txBody>
                    <a:bodyPr/>
                    <a:lstStyle/>
                    <a:p>
                      <a:r>
                        <a:rPr lang="en-US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p:cxnSp>
              <p:nvCxnSpPr>
                <p:cNvPr id="115" name="Straight Arrow Connector 114">
                  <a:extLst>
                    <a:ext uri="{FF2B5EF4-FFF2-40B4-BE49-F238E27FC236}">
                      <a16:creationId xmlns:a16="http://schemas.microsoft.com/office/drawing/2014/main" id="{4888C723-875C-4A2A-A61D-3B7A62454C18}"/>
                    </a:ext>
                  </a:extLst>
                </p:cNvPr>
                <p:cNvCxnSpPr>
                  <a:cxnSpLocks/>
                  <a:stCxn id="110" idx="4"/>
                  <a:endCxn id="114" idx="7"/>
                </p:cNvCxnSpPr>
                <p:nvPr/>
              </p:nvCxnSpPr>
              <p:spPr>
                <a:xfrm flipH="1">
                  <a:off x="1662021" y="3726746"/>
                  <a:ext cx="174144" cy="187799"/>
                </a:xfrm>
                <a:prstGeom prst="straightConnector1">
                  <a:avLst/>
                </a:prstGeom>
                <a:ln w="28575">
                  <a:solidFill>
                    <a:srgbClr val="0070C0"/>
                  </a:solidFill>
                  <a:tailEnd type="triangle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16" name="Straight Arrow Connector 115">
                  <a:extLst>
                    <a:ext uri="{FF2B5EF4-FFF2-40B4-BE49-F238E27FC236}">
                      <a16:creationId xmlns:a16="http://schemas.microsoft.com/office/drawing/2014/main" id="{C4C44BD8-E226-41B8-A035-457478B1E312}"/>
                    </a:ext>
                  </a:extLst>
                </p:cNvPr>
                <p:cNvCxnSpPr>
                  <a:cxnSpLocks/>
                  <a:stCxn id="107" idx="4"/>
                  <a:endCxn id="114" idx="1"/>
                </p:cNvCxnSpPr>
                <p:nvPr/>
              </p:nvCxnSpPr>
              <p:spPr>
                <a:xfrm>
                  <a:off x="1121094" y="3726746"/>
                  <a:ext cx="88323" cy="187799"/>
                </a:xfrm>
                <a:prstGeom prst="straightConnector1">
                  <a:avLst/>
                </a:prstGeom>
                <a:ln w="28575">
                  <a:solidFill>
                    <a:srgbClr val="0070C0"/>
                  </a:solidFill>
                  <a:tailEnd type="triangle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17" name="Straight Arrow Connector 116">
                  <a:extLst>
                    <a:ext uri="{FF2B5EF4-FFF2-40B4-BE49-F238E27FC236}">
                      <a16:creationId xmlns:a16="http://schemas.microsoft.com/office/drawing/2014/main" id="{DCA61CBF-AC2A-450F-99D5-CF8FD9AE7D05}"/>
                    </a:ext>
                  </a:extLst>
                </p:cNvPr>
                <p:cNvCxnSpPr>
                  <a:cxnSpLocks/>
                  <a:stCxn id="64" idx="2"/>
                  <a:endCxn id="102" idx="0"/>
                </p:cNvCxnSpPr>
                <p:nvPr/>
              </p:nvCxnSpPr>
              <p:spPr>
                <a:xfrm>
                  <a:off x="3250389" y="1929654"/>
                  <a:ext cx="7929" cy="2117454"/>
                </a:xfrm>
                <a:prstGeom prst="straightConnector1">
                  <a:avLst/>
                </a:prstGeom>
                <a:ln w="28575">
                  <a:solidFill>
                    <a:srgbClr val="0070C0"/>
                  </a:solidFill>
                  <a:tailEnd type="triangle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18" name="Straight Arrow Connector 117">
                  <a:extLst>
                    <a:ext uri="{FF2B5EF4-FFF2-40B4-BE49-F238E27FC236}">
                      <a16:creationId xmlns:a16="http://schemas.microsoft.com/office/drawing/2014/main" id="{50342151-9571-4B6E-850E-7F3BE1BF9AC8}"/>
                    </a:ext>
                  </a:extLst>
                </p:cNvPr>
                <p:cNvCxnSpPr>
                  <a:cxnSpLocks/>
                  <a:stCxn id="114" idx="6"/>
                  <a:endCxn id="102" idx="2"/>
                </p:cNvCxnSpPr>
                <p:nvPr/>
              </p:nvCxnSpPr>
              <p:spPr>
                <a:xfrm>
                  <a:off x="1755759" y="4140847"/>
                  <a:ext cx="1182519" cy="226302"/>
                </a:xfrm>
                <a:prstGeom prst="straightConnector1">
                  <a:avLst/>
                </a:prstGeom>
                <a:ln w="28575">
                  <a:solidFill>
                    <a:srgbClr val="0070C0"/>
                  </a:solidFill>
                  <a:tailEnd type="triangle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sp>
              <p:nvSpPr>
                <p:cNvPr id="119" name="Rectangle 118">
                  <a:extLst>
                    <a:ext uri="{FF2B5EF4-FFF2-40B4-BE49-F238E27FC236}">
                      <a16:creationId xmlns:a16="http://schemas.microsoft.com/office/drawing/2014/main" id="{F3F1E399-4A0A-49C0-A026-F862E1748AAC}"/>
                    </a:ext>
                  </a:extLst>
                </p:cNvPr>
                <p:cNvSpPr/>
                <p:nvPr/>
              </p:nvSpPr>
              <p:spPr>
                <a:xfrm>
                  <a:off x="2804796" y="5136299"/>
                  <a:ext cx="1040272" cy="341321"/>
                </a:xfrm>
                <a:prstGeom prst="rect">
                  <a:avLst/>
                </a:prstGeom>
                <a:ln w="28575">
                  <a:noFill/>
                </a:ln>
              </p:spPr>
              <p:txBody>
                <a:bodyPr wrap="square">
                  <a:spAutoFit/>
                </a:bodyPr>
                <a:lstStyle/>
                <a:p>
                  <a:pPr algn="ctr"/>
                  <a:r>
                    <a:rPr lang="en-US" sz="1200" b="1" dirty="0" err="1">
                      <a:solidFill>
                        <a:srgbClr val="0070C0"/>
                      </a:solidFill>
                      <a:latin typeface="Lucida Console" panose="020B0609040504020204" pitchFamily="49" charset="0"/>
                    </a:rPr>
                    <a:t>denom</a:t>
                  </a:r>
                  <a:r>
                    <a:rPr lang="en-US" sz="1200" b="1" dirty="0">
                      <a:solidFill>
                        <a:srgbClr val="0070C0"/>
                      </a:solidFill>
                      <a:latin typeface="Lucida Console" panose="020B0609040504020204" pitchFamily="49" charset="0"/>
                    </a:rPr>
                    <a:t>’</a:t>
                  </a:r>
                  <a:endParaRPr lang="en-US" sz="1200" b="1" dirty="0">
                    <a:solidFill>
                      <a:srgbClr val="0070C0"/>
                    </a:solidFill>
                  </a:endParaRPr>
                </a:p>
              </p:txBody>
            </p:sp>
          </p:grpSp>
        </p:grpSp>
        <p:grpSp>
          <p:nvGrpSpPr>
            <p:cNvPr id="120" name="Group 119">
              <a:extLst>
                <a:ext uri="{FF2B5EF4-FFF2-40B4-BE49-F238E27FC236}">
                  <a16:creationId xmlns:a16="http://schemas.microsoft.com/office/drawing/2014/main" id="{13EBA412-CF62-4328-997E-9B380F7F5A2C}"/>
                </a:ext>
              </a:extLst>
            </p:cNvPr>
            <p:cNvGrpSpPr/>
            <p:nvPr/>
          </p:nvGrpSpPr>
          <p:grpSpPr>
            <a:xfrm>
              <a:off x="-12376" y="1827032"/>
              <a:ext cx="1457207" cy="3662935"/>
              <a:chOff x="-12376" y="1827032"/>
              <a:chExt cx="1457207" cy="3662935"/>
            </a:xfrm>
          </p:grpSpPr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21" name="Oval 120">
                    <a:extLst>
                      <a:ext uri="{FF2B5EF4-FFF2-40B4-BE49-F238E27FC236}">
                        <a16:creationId xmlns:a16="http://schemas.microsoft.com/office/drawing/2014/main" id="{C95E2282-1A03-4EED-BCB7-8FAE84B3D230}"/>
                      </a:ext>
                    </a:extLst>
                  </p:cNvPr>
                  <p:cNvSpPr/>
                  <p:nvPr/>
                </p:nvSpPr>
                <p:spPr>
                  <a:xfrm>
                    <a:off x="100919" y="3031470"/>
                    <a:ext cx="640080" cy="640080"/>
                  </a:xfrm>
                  <a:prstGeom prst="ellipse">
                    <a:avLst/>
                  </a:prstGeom>
                  <a:ln w="28575">
                    <a:solidFill>
                      <a:srgbClr val="7030A0"/>
                    </a:solidFill>
                  </a:ln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14:m>
                      <m:oMathPara xmlns:m="http://schemas.openxmlformats.org/officeDocument/2006/math">
                        <m:oMathParaPr>
                          <m:jc m:val="center"/>
                        </m:oMathParaPr>
                        <m:oMath xmlns:m="http://schemas.openxmlformats.org/officeDocument/2006/math">
                          <m:r>
                            <a:rPr lang="en-US" sz="1200" b="1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  <m:t> +</m:t>
                          </m:r>
                        </m:oMath>
                      </m:oMathPara>
                    </a14:m>
                    <a:endParaRPr lang="en-US" sz="1200" b="1" dirty="0">
                      <a:solidFill>
                        <a:srgbClr val="7030A0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121" name="Oval 120">
                    <a:extLst>
                      <a:ext uri="{FF2B5EF4-FFF2-40B4-BE49-F238E27FC236}">
                        <a16:creationId xmlns:a16="http://schemas.microsoft.com/office/drawing/2014/main" id="{C95E2282-1A03-4EED-BCB7-8FAE84B3D230}"/>
                      </a:ext>
                    </a:extLst>
                  </p:cNvPr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00919" y="3031470"/>
                    <a:ext cx="640080" cy="640080"/>
                  </a:xfrm>
                  <a:prstGeom prst="ellipse">
                    <a:avLst/>
                  </a:prstGeom>
                  <a:blipFill>
                    <a:blip r:embed="rId12"/>
                    <a:stretch>
                      <a:fillRect/>
                    </a:stretch>
                  </a:blipFill>
                  <a:ln w="28575">
                    <a:solidFill>
                      <a:srgbClr val="7030A0"/>
                    </a:solidFill>
                  </a:ln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sp>
            <p:nvSpPr>
              <p:cNvPr id="122" name="Rectangle 121">
                <a:extLst>
                  <a:ext uri="{FF2B5EF4-FFF2-40B4-BE49-F238E27FC236}">
                    <a16:creationId xmlns:a16="http://schemas.microsoft.com/office/drawing/2014/main" id="{C8CA5D38-ACEC-4A3A-8402-F82DED76B154}"/>
                  </a:ext>
                </a:extLst>
              </p:cNvPr>
              <p:cNvSpPr/>
              <p:nvPr/>
            </p:nvSpPr>
            <p:spPr>
              <a:xfrm>
                <a:off x="-12376" y="2588869"/>
                <a:ext cx="356907" cy="341321"/>
              </a:xfrm>
              <a:prstGeom prst="rect">
                <a:avLst/>
              </a:prstGeom>
              <a:ln w="28575">
                <a:noFill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200" b="1" dirty="0">
                    <a:solidFill>
                      <a:srgbClr val="7030A0"/>
                    </a:solidFill>
                    <a:latin typeface="Lucida Console" panose="020B0609040504020204" pitchFamily="49" charset="0"/>
                  </a:rPr>
                  <a:t>1</a:t>
                </a:r>
                <a:endParaRPr lang="en-US" sz="1200" b="1" dirty="0">
                  <a:solidFill>
                    <a:srgbClr val="7030A0"/>
                  </a:solidFill>
                </a:endParaRPr>
              </a:p>
            </p:txBody>
          </p:sp>
          <p:cxnSp>
            <p:nvCxnSpPr>
              <p:cNvPr id="123" name="Straight Arrow Connector 122">
                <a:extLst>
                  <a:ext uri="{FF2B5EF4-FFF2-40B4-BE49-F238E27FC236}">
                    <a16:creationId xmlns:a16="http://schemas.microsoft.com/office/drawing/2014/main" id="{AAB65DF7-0810-4244-8229-23C84DC13320}"/>
                  </a:ext>
                </a:extLst>
              </p:cNvPr>
              <p:cNvCxnSpPr>
                <a:cxnSpLocks/>
                <a:endCxn id="121" idx="1"/>
              </p:cNvCxnSpPr>
              <p:nvPr/>
            </p:nvCxnSpPr>
            <p:spPr>
              <a:xfrm>
                <a:off x="185862" y="2905496"/>
                <a:ext cx="8795" cy="219712"/>
              </a:xfrm>
              <a:prstGeom prst="straightConnector1">
                <a:avLst/>
              </a:prstGeom>
              <a:ln w="28575">
                <a:solidFill>
                  <a:srgbClr val="7030A0"/>
                </a:solidFill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124" name="Freeform: Shape 123">
                <a:extLst>
                  <a:ext uri="{FF2B5EF4-FFF2-40B4-BE49-F238E27FC236}">
                    <a16:creationId xmlns:a16="http://schemas.microsoft.com/office/drawing/2014/main" id="{4B084BFF-9938-4C01-8873-EA7834C3486F}"/>
                  </a:ext>
                </a:extLst>
              </p:cNvPr>
              <p:cNvSpPr/>
              <p:nvPr/>
            </p:nvSpPr>
            <p:spPr>
              <a:xfrm>
                <a:off x="573974" y="1827032"/>
                <a:ext cx="870857" cy="1228885"/>
              </a:xfrm>
              <a:custGeom>
                <a:avLst/>
                <a:gdLst>
                  <a:gd name="connsiteX0" fmla="*/ 870857 w 870857"/>
                  <a:gd name="connsiteY0" fmla="*/ 136355 h 1228885"/>
                  <a:gd name="connsiteX1" fmla="*/ 312717 w 870857"/>
                  <a:gd name="connsiteY1" fmla="*/ 96771 h 1228885"/>
                  <a:gd name="connsiteX2" fmla="*/ 0 w 870857"/>
                  <a:gd name="connsiteY2" fmla="*/ 1228885 h 122888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870857" h="1228885">
                    <a:moveTo>
                      <a:pt x="870857" y="136355"/>
                    </a:moveTo>
                    <a:cubicBezTo>
                      <a:pt x="664358" y="25519"/>
                      <a:pt x="457860" y="-85317"/>
                      <a:pt x="312717" y="96771"/>
                    </a:cubicBezTo>
                    <a:cubicBezTo>
                      <a:pt x="167574" y="278859"/>
                      <a:pt x="83787" y="753872"/>
                      <a:pt x="0" y="1228885"/>
                    </a:cubicBezTo>
                  </a:path>
                </a:pathLst>
              </a:custGeom>
              <a:noFill/>
              <a:ln w="28575">
                <a:solidFill>
                  <a:srgbClr val="7030A0"/>
                </a:solidFill>
                <a:headEnd type="none" w="med" len="med"/>
                <a:tailEnd type="triangl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cxnSp>
            <p:nvCxnSpPr>
              <p:cNvPr id="125" name="Straight Arrow Connector 124">
                <a:extLst>
                  <a:ext uri="{FF2B5EF4-FFF2-40B4-BE49-F238E27FC236}">
                    <a16:creationId xmlns:a16="http://schemas.microsoft.com/office/drawing/2014/main" id="{15284DC4-677E-4D55-9979-40C3961C5F99}"/>
                  </a:ext>
                </a:extLst>
              </p:cNvPr>
              <p:cNvCxnSpPr>
                <a:cxnSpLocks/>
                <a:stCxn id="121" idx="4"/>
              </p:cNvCxnSpPr>
              <p:nvPr/>
            </p:nvCxnSpPr>
            <p:spPr>
              <a:xfrm>
                <a:off x="420959" y="3671550"/>
                <a:ext cx="17682" cy="1451929"/>
              </a:xfrm>
              <a:prstGeom prst="straightConnector1">
                <a:avLst/>
              </a:prstGeom>
              <a:ln w="28575">
                <a:solidFill>
                  <a:srgbClr val="7030A0"/>
                </a:solidFill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126" name="Rectangle 125">
                <a:extLst>
                  <a:ext uri="{FF2B5EF4-FFF2-40B4-BE49-F238E27FC236}">
                    <a16:creationId xmlns:a16="http://schemas.microsoft.com/office/drawing/2014/main" id="{BD7BE38A-2ADB-428F-B874-D74F279CA347}"/>
                  </a:ext>
                </a:extLst>
              </p:cNvPr>
              <p:cNvSpPr/>
              <p:nvPr/>
            </p:nvSpPr>
            <p:spPr>
              <a:xfrm>
                <a:off x="29620" y="5148646"/>
                <a:ext cx="881972" cy="341321"/>
              </a:xfrm>
              <a:prstGeom prst="rect">
                <a:avLst/>
              </a:prstGeom>
              <a:ln w="28575">
                <a:noFill/>
              </a:ln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sz="1200" b="1" dirty="0">
                    <a:solidFill>
                      <a:srgbClr val="7030A0"/>
                    </a:solidFill>
                    <a:latin typeface="Lucida Console" panose="020B0609040504020204" pitchFamily="49" charset="0"/>
                  </a:rPr>
                  <a:t>j’</a:t>
                </a:r>
                <a:endParaRPr lang="en-US" sz="1200" b="1" dirty="0">
                  <a:solidFill>
                    <a:srgbClr val="7030A0"/>
                  </a:solidFill>
                </a:endParaRPr>
              </a:p>
            </p:txBody>
          </p:sp>
        </p:grpSp>
      </p:grp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39" name="Table 138">
                <a:extLst>
                  <a:ext uri="{FF2B5EF4-FFF2-40B4-BE49-F238E27FC236}">
                    <a16:creationId xmlns:a16="http://schemas.microsoft.com/office/drawing/2014/main" id="{28CACD23-4831-4A29-9D81-D8F4C0791A02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20377982"/>
                  </p:ext>
                </p:extLst>
              </p:nvPr>
            </p:nvGraphicFramePr>
            <p:xfrm>
              <a:off x="5590944" y="3623455"/>
              <a:ext cx="3553056" cy="323596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888264">
                      <a:extLst>
                        <a:ext uri="{9D8B030D-6E8A-4147-A177-3AD203B41FA5}">
                          <a16:colId xmlns:a16="http://schemas.microsoft.com/office/drawing/2014/main" val="856775759"/>
                        </a:ext>
                      </a:extLst>
                    </a:gridCol>
                    <a:gridCol w="888264">
                      <a:extLst>
                        <a:ext uri="{9D8B030D-6E8A-4147-A177-3AD203B41FA5}">
                          <a16:colId xmlns:a16="http://schemas.microsoft.com/office/drawing/2014/main" val="1311504883"/>
                        </a:ext>
                      </a:extLst>
                    </a:gridCol>
                    <a:gridCol w="888264">
                      <a:extLst>
                        <a:ext uri="{9D8B030D-6E8A-4147-A177-3AD203B41FA5}">
                          <a16:colId xmlns:a16="http://schemas.microsoft.com/office/drawing/2014/main" val="370578571"/>
                        </a:ext>
                      </a:extLst>
                    </a:gridCol>
                    <a:gridCol w="888264">
                      <a:extLst>
                        <a:ext uri="{9D8B030D-6E8A-4147-A177-3AD203B41FA5}">
                          <a16:colId xmlns:a16="http://schemas.microsoft.com/office/drawing/2014/main" val="1740192820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Op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# Code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 </a:t>
                          </a:r>
                          <a14:m>
                            <m:oMath xmlns:m="http://schemas.openxmlformats.org/officeDocument/2006/math">
                              <m: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  <m:t>𝝁</m:t>
                              </m:r>
                            </m:oMath>
                          </a14:m>
                          <a:r>
                            <a:rPr lang="en-US" dirty="0"/>
                            <a:t>Arch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err="1"/>
                            <a:t>Thput</a:t>
                          </a:r>
                          <a:r>
                            <a:rPr lang="en-US" dirty="0"/>
                            <a:t> bound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798176157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Int Add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3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4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0.75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64160775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Int </a:t>
                          </a:r>
                          <a:r>
                            <a:rPr lang="en-US" dirty="0" err="1"/>
                            <a:t>Mul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4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4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66617356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Int </a:t>
                          </a:r>
                          <a:r>
                            <a:rPr lang="en-US" dirty="0" err="1"/>
                            <a:t>Div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-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61214536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FP Add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1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86088896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FP </a:t>
                          </a:r>
                          <a:r>
                            <a:rPr lang="en-US" dirty="0" err="1"/>
                            <a:t>Mul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3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1.5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200395787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FP </a:t>
                          </a:r>
                          <a:r>
                            <a:rPr lang="en-US" dirty="0" err="1"/>
                            <a:t>Div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3-15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75605837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Load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0.5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668758512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39" name="Table 138">
                <a:extLst>
                  <a:ext uri="{FF2B5EF4-FFF2-40B4-BE49-F238E27FC236}">
                    <a16:creationId xmlns:a16="http://schemas.microsoft.com/office/drawing/2014/main" id="{28CACD23-4831-4A29-9D81-D8F4C0791A02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20377982"/>
                  </p:ext>
                </p:extLst>
              </p:nvPr>
            </p:nvGraphicFramePr>
            <p:xfrm>
              <a:off x="5590944" y="3623455"/>
              <a:ext cx="3553056" cy="323596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888264">
                      <a:extLst>
                        <a:ext uri="{9D8B030D-6E8A-4147-A177-3AD203B41FA5}">
                          <a16:colId xmlns:a16="http://schemas.microsoft.com/office/drawing/2014/main" val="856775759"/>
                        </a:ext>
                      </a:extLst>
                    </a:gridCol>
                    <a:gridCol w="888264">
                      <a:extLst>
                        <a:ext uri="{9D8B030D-6E8A-4147-A177-3AD203B41FA5}">
                          <a16:colId xmlns:a16="http://schemas.microsoft.com/office/drawing/2014/main" val="1311504883"/>
                        </a:ext>
                      </a:extLst>
                    </a:gridCol>
                    <a:gridCol w="888264">
                      <a:extLst>
                        <a:ext uri="{9D8B030D-6E8A-4147-A177-3AD203B41FA5}">
                          <a16:colId xmlns:a16="http://schemas.microsoft.com/office/drawing/2014/main" val="370578571"/>
                        </a:ext>
                      </a:extLst>
                    </a:gridCol>
                    <a:gridCol w="888264">
                      <a:extLst>
                        <a:ext uri="{9D8B030D-6E8A-4147-A177-3AD203B41FA5}">
                          <a16:colId xmlns:a16="http://schemas.microsoft.com/office/drawing/2014/main" val="1740192820"/>
                        </a:ext>
                      </a:extLst>
                    </a:gridCol>
                  </a:tblGrid>
                  <a:tr h="64008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Op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# Code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13"/>
                          <a:stretch>
                            <a:fillRect l="-202069" t="-4762" r="-104138" b="-42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err="1"/>
                            <a:t>Thput</a:t>
                          </a:r>
                          <a:r>
                            <a:rPr lang="en-US" dirty="0"/>
                            <a:t> bound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798176157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Int Add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3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4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0.75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64160775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Int </a:t>
                          </a:r>
                          <a:r>
                            <a:rPr lang="en-US" dirty="0" err="1"/>
                            <a:t>Mul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4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4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66617356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Int </a:t>
                          </a:r>
                          <a:r>
                            <a:rPr lang="en-US" dirty="0" err="1"/>
                            <a:t>Div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-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61214536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FP Add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1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86088896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FP </a:t>
                          </a:r>
                          <a:r>
                            <a:rPr lang="en-US" dirty="0" err="1"/>
                            <a:t>Mul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3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1.5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200395787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FP </a:t>
                          </a:r>
                          <a:r>
                            <a:rPr lang="en-US" dirty="0" err="1"/>
                            <a:t>Div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3-15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75605837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Load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0.5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668758512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143" name="Rectangle 142">
            <a:extLst>
              <a:ext uri="{FF2B5EF4-FFF2-40B4-BE49-F238E27FC236}">
                <a16:creationId xmlns:a16="http://schemas.microsoft.com/office/drawing/2014/main" id="{0C5341C1-038B-4761-8B94-A0C1C28EE898}"/>
              </a:ext>
            </a:extLst>
          </p:cNvPr>
          <p:cNvSpPr/>
          <p:nvPr/>
        </p:nvSpPr>
        <p:spPr>
          <a:xfrm>
            <a:off x="6467968" y="4212686"/>
            <a:ext cx="2703616" cy="43320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4" name="Rectangle 143">
            <a:extLst>
              <a:ext uri="{FF2B5EF4-FFF2-40B4-BE49-F238E27FC236}">
                <a16:creationId xmlns:a16="http://schemas.microsoft.com/office/drawing/2014/main" id="{786BD911-F4FA-4CE3-A7A2-925C1EE1C281}"/>
              </a:ext>
            </a:extLst>
          </p:cNvPr>
          <p:cNvSpPr/>
          <p:nvPr/>
        </p:nvSpPr>
        <p:spPr>
          <a:xfrm>
            <a:off x="6467968" y="4556464"/>
            <a:ext cx="2703616" cy="43320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5" name="Rectangle 144">
            <a:extLst>
              <a:ext uri="{FF2B5EF4-FFF2-40B4-BE49-F238E27FC236}">
                <a16:creationId xmlns:a16="http://schemas.microsoft.com/office/drawing/2014/main" id="{7C25BCB1-3173-4D2D-804E-F129D6B16714}"/>
              </a:ext>
            </a:extLst>
          </p:cNvPr>
          <p:cNvSpPr/>
          <p:nvPr/>
        </p:nvSpPr>
        <p:spPr>
          <a:xfrm>
            <a:off x="6467968" y="4954397"/>
            <a:ext cx="2703616" cy="43320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6" name="Rectangle 145">
            <a:extLst>
              <a:ext uri="{FF2B5EF4-FFF2-40B4-BE49-F238E27FC236}">
                <a16:creationId xmlns:a16="http://schemas.microsoft.com/office/drawing/2014/main" id="{9A787EA5-3A53-41D3-A875-6E431AC6E21E}"/>
              </a:ext>
            </a:extLst>
          </p:cNvPr>
          <p:cNvSpPr/>
          <p:nvPr/>
        </p:nvSpPr>
        <p:spPr>
          <a:xfrm>
            <a:off x="6467968" y="5298175"/>
            <a:ext cx="2703616" cy="43320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7" name="Rectangle 146">
            <a:extLst>
              <a:ext uri="{FF2B5EF4-FFF2-40B4-BE49-F238E27FC236}">
                <a16:creationId xmlns:a16="http://schemas.microsoft.com/office/drawing/2014/main" id="{FB687260-0314-4953-A420-01A9B01B9908}"/>
              </a:ext>
            </a:extLst>
          </p:cNvPr>
          <p:cNvSpPr/>
          <p:nvPr/>
        </p:nvSpPr>
        <p:spPr>
          <a:xfrm>
            <a:off x="6467968" y="5673715"/>
            <a:ext cx="2703616" cy="43320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8" name="Rectangle 147">
            <a:extLst>
              <a:ext uri="{FF2B5EF4-FFF2-40B4-BE49-F238E27FC236}">
                <a16:creationId xmlns:a16="http://schemas.microsoft.com/office/drawing/2014/main" id="{B2035B39-2AE9-4F9C-A919-1EF4639B377E}"/>
              </a:ext>
            </a:extLst>
          </p:cNvPr>
          <p:cNvSpPr/>
          <p:nvPr/>
        </p:nvSpPr>
        <p:spPr>
          <a:xfrm>
            <a:off x="6467968" y="6049255"/>
            <a:ext cx="2703616" cy="43320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9" name="Rectangle 148">
            <a:extLst>
              <a:ext uri="{FF2B5EF4-FFF2-40B4-BE49-F238E27FC236}">
                <a16:creationId xmlns:a16="http://schemas.microsoft.com/office/drawing/2014/main" id="{9DA62356-4233-41E2-9891-720E58E55097}"/>
              </a:ext>
            </a:extLst>
          </p:cNvPr>
          <p:cNvSpPr/>
          <p:nvPr/>
        </p:nvSpPr>
        <p:spPr>
          <a:xfrm>
            <a:off x="6467968" y="6424795"/>
            <a:ext cx="2703616" cy="43320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42" name="Group 141">
            <a:extLst>
              <a:ext uri="{FF2B5EF4-FFF2-40B4-BE49-F238E27FC236}">
                <a16:creationId xmlns:a16="http://schemas.microsoft.com/office/drawing/2014/main" id="{4F0DA8C3-D6DA-43F6-81D3-89F07C349389}"/>
              </a:ext>
            </a:extLst>
          </p:cNvPr>
          <p:cNvGrpSpPr/>
          <p:nvPr/>
        </p:nvGrpSpPr>
        <p:grpSpPr>
          <a:xfrm>
            <a:off x="5102431" y="5572880"/>
            <a:ext cx="3930861" cy="952019"/>
            <a:chOff x="5102431" y="5572880"/>
            <a:chExt cx="3930861" cy="952019"/>
          </a:xfrm>
        </p:grpSpPr>
        <p:sp>
          <p:nvSpPr>
            <p:cNvPr id="140" name="TextBox 139">
              <a:extLst>
                <a:ext uri="{FF2B5EF4-FFF2-40B4-BE49-F238E27FC236}">
                  <a16:creationId xmlns:a16="http://schemas.microsoft.com/office/drawing/2014/main" id="{56366530-460A-40F8-B2EE-0288968B1BD0}"/>
                </a:ext>
              </a:extLst>
            </p:cNvPr>
            <p:cNvSpPr txBox="1"/>
            <p:nvPr/>
          </p:nvSpPr>
          <p:spPr>
            <a:xfrm rot="216216">
              <a:off x="5361071" y="5572880"/>
              <a:ext cx="2909771" cy="523220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sz="2800" b="1" dirty="0">
                  <a:solidFill>
                    <a:srgbClr val="FF0000"/>
                  </a:solidFill>
                  <a:latin typeface="MV Boli" panose="02000500030200090000" pitchFamily="2" charset="0"/>
                  <a:cs typeface="MV Boli" panose="02000500030200090000" pitchFamily="2" charset="0"/>
                </a:rPr>
                <a:t>THPUT BOUND!</a:t>
              </a:r>
            </a:p>
          </p:txBody>
        </p:sp>
        <p:sp>
          <p:nvSpPr>
            <p:cNvPr id="141" name="Freeform: Shape 140">
              <a:extLst>
                <a:ext uri="{FF2B5EF4-FFF2-40B4-BE49-F238E27FC236}">
                  <a16:creationId xmlns:a16="http://schemas.microsoft.com/office/drawing/2014/main" id="{EA4A83BB-2B84-46C4-BFB3-3BC455D348BF}"/>
                </a:ext>
              </a:extLst>
            </p:cNvPr>
            <p:cNvSpPr/>
            <p:nvPr/>
          </p:nvSpPr>
          <p:spPr>
            <a:xfrm>
              <a:off x="5102431" y="5898078"/>
              <a:ext cx="3930861" cy="626821"/>
            </a:xfrm>
            <a:custGeom>
              <a:avLst/>
              <a:gdLst>
                <a:gd name="connsiteX0" fmla="*/ 0 w 3930861"/>
                <a:gd name="connsiteY0" fmla="*/ 0 h 626821"/>
                <a:gd name="connsiteX1" fmla="*/ 83127 w 3930861"/>
                <a:gd name="connsiteY1" fmla="*/ 3958 h 626821"/>
                <a:gd name="connsiteX2" fmla="*/ 102920 w 3930861"/>
                <a:gd name="connsiteY2" fmla="*/ 7917 h 626821"/>
                <a:gd name="connsiteX3" fmla="*/ 1330037 w 3930861"/>
                <a:gd name="connsiteY3" fmla="*/ 11875 h 626821"/>
                <a:gd name="connsiteX4" fmla="*/ 1373579 w 3930861"/>
                <a:gd name="connsiteY4" fmla="*/ 15834 h 626821"/>
                <a:gd name="connsiteX5" fmla="*/ 1421081 w 3930861"/>
                <a:gd name="connsiteY5" fmla="*/ 31667 h 626821"/>
                <a:gd name="connsiteX6" fmla="*/ 1436914 w 3930861"/>
                <a:gd name="connsiteY6" fmla="*/ 39584 h 626821"/>
                <a:gd name="connsiteX7" fmla="*/ 1488374 w 3930861"/>
                <a:gd name="connsiteY7" fmla="*/ 51460 h 626821"/>
                <a:gd name="connsiteX8" fmla="*/ 1567543 w 3930861"/>
                <a:gd name="connsiteY8" fmla="*/ 75210 h 626821"/>
                <a:gd name="connsiteX9" fmla="*/ 1678379 w 3930861"/>
                <a:gd name="connsiteY9" fmla="*/ 98961 h 626821"/>
                <a:gd name="connsiteX10" fmla="*/ 1702130 w 3930861"/>
                <a:gd name="connsiteY10" fmla="*/ 102919 h 626821"/>
                <a:gd name="connsiteX11" fmla="*/ 1753590 w 3930861"/>
                <a:gd name="connsiteY11" fmla="*/ 118753 h 626821"/>
                <a:gd name="connsiteX12" fmla="*/ 1769424 w 3930861"/>
                <a:gd name="connsiteY12" fmla="*/ 126670 h 626821"/>
                <a:gd name="connsiteX13" fmla="*/ 1900052 w 3930861"/>
                <a:gd name="connsiteY13" fmla="*/ 138545 h 626821"/>
                <a:gd name="connsiteX14" fmla="*/ 1951512 w 3930861"/>
                <a:gd name="connsiteY14" fmla="*/ 146462 h 626821"/>
                <a:gd name="connsiteX15" fmla="*/ 2054431 w 3930861"/>
                <a:gd name="connsiteY15" fmla="*/ 150421 h 626821"/>
                <a:gd name="connsiteX16" fmla="*/ 2094016 w 3930861"/>
                <a:gd name="connsiteY16" fmla="*/ 154379 h 626821"/>
                <a:gd name="connsiteX17" fmla="*/ 2220686 w 3930861"/>
                <a:gd name="connsiteY17" fmla="*/ 150421 h 626821"/>
                <a:gd name="connsiteX18" fmla="*/ 2236520 w 3930861"/>
                <a:gd name="connsiteY18" fmla="*/ 146462 h 626821"/>
                <a:gd name="connsiteX19" fmla="*/ 2893621 w 3930861"/>
                <a:gd name="connsiteY19" fmla="*/ 154379 h 626821"/>
                <a:gd name="connsiteX20" fmla="*/ 2925288 w 3930861"/>
                <a:gd name="connsiteY20" fmla="*/ 158338 h 626821"/>
                <a:gd name="connsiteX21" fmla="*/ 2941122 w 3930861"/>
                <a:gd name="connsiteY21" fmla="*/ 162296 h 626821"/>
                <a:gd name="connsiteX22" fmla="*/ 2988624 w 3930861"/>
                <a:gd name="connsiteY22" fmla="*/ 170213 h 626821"/>
                <a:gd name="connsiteX23" fmla="*/ 3048000 w 3930861"/>
                <a:gd name="connsiteY23" fmla="*/ 174171 h 626821"/>
                <a:gd name="connsiteX24" fmla="*/ 3083626 w 3930861"/>
                <a:gd name="connsiteY24" fmla="*/ 178130 h 626821"/>
                <a:gd name="connsiteX25" fmla="*/ 3099460 w 3930861"/>
                <a:gd name="connsiteY25" fmla="*/ 182088 h 626821"/>
                <a:gd name="connsiteX26" fmla="*/ 3269673 w 3930861"/>
                <a:gd name="connsiteY26" fmla="*/ 182088 h 626821"/>
                <a:gd name="connsiteX27" fmla="*/ 3313216 w 3930861"/>
                <a:gd name="connsiteY27" fmla="*/ 178130 h 626821"/>
                <a:gd name="connsiteX28" fmla="*/ 3333008 w 3930861"/>
                <a:gd name="connsiteY28" fmla="*/ 174171 h 626821"/>
                <a:gd name="connsiteX29" fmla="*/ 3649683 w 3930861"/>
                <a:gd name="connsiteY29" fmla="*/ 182088 h 626821"/>
                <a:gd name="connsiteX30" fmla="*/ 3669475 w 3930861"/>
                <a:gd name="connsiteY30" fmla="*/ 186047 h 626821"/>
                <a:gd name="connsiteX31" fmla="*/ 3705101 w 3930861"/>
                <a:gd name="connsiteY31" fmla="*/ 190005 h 626821"/>
                <a:gd name="connsiteX32" fmla="*/ 3764478 w 3930861"/>
                <a:gd name="connsiteY32" fmla="*/ 205839 h 626821"/>
                <a:gd name="connsiteX33" fmla="*/ 3796146 w 3930861"/>
                <a:gd name="connsiteY33" fmla="*/ 217714 h 626821"/>
                <a:gd name="connsiteX34" fmla="*/ 3808021 w 3930861"/>
                <a:gd name="connsiteY34" fmla="*/ 221673 h 626821"/>
                <a:gd name="connsiteX35" fmla="*/ 3879273 w 3930861"/>
                <a:gd name="connsiteY35" fmla="*/ 257299 h 626821"/>
                <a:gd name="connsiteX36" fmla="*/ 3887190 w 3930861"/>
                <a:gd name="connsiteY36" fmla="*/ 269174 h 626821"/>
                <a:gd name="connsiteX37" fmla="*/ 3891148 w 3930861"/>
                <a:gd name="connsiteY37" fmla="*/ 281049 h 626821"/>
                <a:gd name="connsiteX38" fmla="*/ 3906982 w 3930861"/>
                <a:gd name="connsiteY38" fmla="*/ 304800 h 626821"/>
                <a:gd name="connsiteX39" fmla="*/ 3914899 w 3930861"/>
                <a:gd name="connsiteY39" fmla="*/ 328551 h 626821"/>
                <a:gd name="connsiteX40" fmla="*/ 3918857 w 3930861"/>
                <a:gd name="connsiteY40" fmla="*/ 340426 h 626821"/>
                <a:gd name="connsiteX41" fmla="*/ 3922816 w 3930861"/>
                <a:gd name="connsiteY41" fmla="*/ 471054 h 626821"/>
                <a:gd name="connsiteX42" fmla="*/ 3930733 w 3930861"/>
                <a:gd name="connsiteY42" fmla="*/ 490847 h 626821"/>
                <a:gd name="connsiteX43" fmla="*/ 3926774 w 3930861"/>
                <a:gd name="connsiteY43" fmla="*/ 518556 h 626821"/>
                <a:gd name="connsiteX44" fmla="*/ 3903024 w 3930861"/>
                <a:gd name="connsiteY44" fmla="*/ 554182 h 626821"/>
                <a:gd name="connsiteX45" fmla="*/ 3887190 w 3930861"/>
                <a:gd name="connsiteY45" fmla="*/ 566057 h 626821"/>
                <a:gd name="connsiteX46" fmla="*/ 3871356 w 3930861"/>
                <a:gd name="connsiteY46" fmla="*/ 570016 h 626821"/>
                <a:gd name="connsiteX47" fmla="*/ 3847605 w 3930861"/>
                <a:gd name="connsiteY47" fmla="*/ 577932 h 626821"/>
                <a:gd name="connsiteX48" fmla="*/ 3796146 w 3930861"/>
                <a:gd name="connsiteY48" fmla="*/ 581891 h 626821"/>
                <a:gd name="connsiteX49" fmla="*/ 3724894 w 3930861"/>
                <a:gd name="connsiteY49" fmla="*/ 589808 h 626821"/>
                <a:gd name="connsiteX50" fmla="*/ 3709060 w 3930861"/>
                <a:gd name="connsiteY50" fmla="*/ 593766 h 626821"/>
                <a:gd name="connsiteX51" fmla="*/ 3665517 w 3930861"/>
                <a:gd name="connsiteY51" fmla="*/ 601683 h 626821"/>
                <a:gd name="connsiteX52" fmla="*/ 3610099 w 3930861"/>
                <a:gd name="connsiteY52" fmla="*/ 609600 h 626821"/>
                <a:gd name="connsiteX53" fmla="*/ 3594265 w 3930861"/>
                <a:gd name="connsiteY53" fmla="*/ 613558 h 626821"/>
                <a:gd name="connsiteX54" fmla="*/ 3554681 w 3930861"/>
                <a:gd name="connsiteY54" fmla="*/ 621475 h 626821"/>
                <a:gd name="connsiteX55" fmla="*/ 3511138 w 3930861"/>
                <a:gd name="connsiteY55" fmla="*/ 625434 h 626821"/>
                <a:gd name="connsiteX56" fmla="*/ 3368634 w 3930861"/>
                <a:gd name="connsiteY56" fmla="*/ 609600 h 626821"/>
                <a:gd name="connsiteX57" fmla="*/ 3340925 w 3930861"/>
                <a:gd name="connsiteY57" fmla="*/ 597725 h 626821"/>
                <a:gd name="connsiteX58" fmla="*/ 3309257 w 3930861"/>
                <a:gd name="connsiteY58" fmla="*/ 573974 h 626821"/>
                <a:gd name="connsiteX59" fmla="*/ 3273631 w 3930861"/>
                <a:gd name="connsiteY59" fmla="*/ 538348 h 626821"/>
                <a:gd name="connsiteX60" fmla="*/ 3234047 w 3930861"/>
                <a:gd name="connsiteY60" fmla="*/ 518556 h 626821"/>
                <a:gd name="connsiteX61" fmla="*/ 3222172 w 3930861"/>
                <a:gd name="connsiteY61" fmla="*/ 443345 h 626821"/>
                <a:gd name="connsiteX62" fmla="*/ 3210296 w 3930861"/>
                <a:gd name="connsiteY62" fmla="*/ 387927 h 626821"/>
                <a:gd name="connsiteX63" fmla="*/ 3222172 w 3930861"/>
                <a:gd name="connsiteY63" fmla="*/ 324592 h 626821"/>
                <a:gd name="connsiteX64" fmla="*/ 3238005 w 3930861"/>
                <a:gd name="connsiteY64" fmla="*/ 300841 h 626821"/>
                <a:gd name="connsiteX65" fmla="*/ 3245922 w 3930861"/>
                <a:gd name="connsiteY65" fmla="*/ 288966 h 626821"/>
                <a:gd name="connsiteX66" fmla="*/ 3257798 w 3930861"/>
                <a:gd name="connsiteY66" fmla="*/ 277091 h 626821"/>
                <a:gd name="connsiteX67" fmla="*/ 3273631 w 3930861"/>
                <a:gd name="connsiteY67" fmla="*/ 253340 h 626821"/>
                <a:gd name="connsiteX68" fmla="*/ 3281548 w 3930861"/>
                <a:gd name="connsiteY68" fmla="*/ 241465 h 626821"/>
                <a:gd name="connsiteX69" fmla="*/ 3289465 w 3930861"/>
                <a:gd name="connsiteY69" fmla="*/ 229590 h 626821"/>
                <a:gd name="connsiteX70" fmla="*/ 3301340 w 3930861"/>
                <a:gd name="connsiteY70" fmla="*/ 225631 h 626821"/>
                <a:gd name="connsiteX71" fmla="*/ 3329050 w 3930861"/>
                <a:gd name="connsiteY71" fmla="*/ 213756 h 626821"/>
                <a:gd name="connsiteX72" fmla="*/ 3352800 w 3930861"/>
                <a:gd name="connsiteY72" fmla="*/ 209797 h 626821"/>
                <a:gd name="connsiteX73" fmla="*/ 3364675 w 3930861"/>
                <a:gd name="connsiteY73" fmla="*/ 201880 h 626821"/>
                <a:gd name="connsiteX74" fmla="*/ 3376551 w 3930861"/>
                <a:gd name="connsiteY74" fmla="*/ 197922 h 626821"/>
                <a:gd name="connsiteX75" fmla="*/ 3380509 w 3930861"/>
                <a:gd name="connsiteY75" fmla="*/ 186047 h 626821"/>
                <a:gd name="connsiteX76" fmla="*/ 3392385 w 3930861"/>
                <a:gd name="connsiteY76" fmla="*/ 182088 h 626821"/>
                <a:gd name="connsiteX77" fmla="*/ 3408218 w 3930861"/>
                <a:gd name="connsiteY77" fmla="*/ 174171 h 6268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</a:cxnLst>
              <a:rect l="l" t="t" r="r" b="b"/>
              <a:pathLst>
                <a:path w="3930861" h="626821">
                  <a:moveTo>
                    <a:pt x="0" y="0"/>
                  </a:moveTo>
                  <a:cubicBezTo>
                    <a:pt x="27709" y="1319"/>
                    <a:pt x="55468" y="1830"/>
                    <a:pt x="83127" y="3958"/>
                  </a:cubicBezTo>
                  <a:cubicBezTo>
                    <a:pt x="89836" y="4474"/>
                    <a:pt x="96192" y="7874"/>
                    <a:pt x="102920" y="7917"/>
                  </a:cubicBezTo>
                  <a:lnTo>
                    <a:pt x="1330037" y="11875"/>
                  </a:lnTo>
                  <a:cubicBezTo>
                    <a:pt x="1344551" y="13195"/>
                    <a:pt x="1359133" y="13908"/>
                    <a:pt x="1373579" y="15834"/>
                  </a:cubicBezTo>
                  <a:cubicBezTo>
                    <a:pt x="1386720" y="17586"/>
                    <a:pt x="1412564" y="28118"/>
                    <a:pt x="1421081" y="31667"/>
                  </a:cubicBezTo>
                  <a:cubicBezTo>
                    <a:pt x="1426528" y="33936"/>
                    <a:pt x="1431274" y="37849"/>
                    <a:pt x="1436914" y="39584"/>
                  </a:cubicBezTo>
                  <a:cubicBezTo>
                    <a:pt x="1453740" y="44761"/>
                    <a:pt x="1471474" y="46531"/>
                    <a:pt x="1488374" y="51460"/>
                  </a:cubicBezTo>
                  <a:cubicBezTo>
                    <a:pt x="1514824" y="59174"/>
                    <a:pt x="1540366" y="70680"/>
                    <a:pt x="1567543" y="75210"/>
                  </a:cubicBezTo>
                  <a:cubicBezTo>
                    <a:pt x="1658346" y="90344"/>
                    <a:pt x="1569868" y="74300"/>
                    <a:pt x="1678379" y="98961"/>
                  </a:cubicBezTo>
                  <a:cubicBezTo>
                    <a:pt x="1686206" y="100740"/>
                    <a:pt x="1694368" y="100876"/>
                    <a:pt x="1702130" y="102919"/>
                  </a:cubicBezTo>
                  <a:cubicBezTo>
                    <a:pt x="1719486" y="107486"/>
                    <a:pt x="1736666" y="112780"/>
                    <a:pt x="1753590" y="118753"/>
                  </a:cubicBezTo>
                  <a:cubicBezTo>
                    <a:pt x="1759155" y="120717"/>
                    <a:pt x="1763664" y="125390"/>
                    <a:pt x="1769424" y="126670"/>
                  </a:cubicBezTo>
                  <a:cubicBezTo>
                    <a:pt x="1812131" y="136161"/>
                    <a:pt x="1856744" y="136266"/>
                    <a:pt x="1900052" y="138545"/>
                  </a:cubicBezTo>
                  <a:cubicBezTo>
                    <a:pt x="1917205" y="141184"/>
                    <a:pt x="1934208" y="145131"/>
                    <a:pt x="1951512" y="146462"/>
                  </a:cubicBezTo>
                  <a:cubicBezTo>
                    <a:pt x="1985743" y="149095"/>
                    <a:pt x="2020152" y="148517"/>
                    <a:pt x="2054431" y="150421"/>
                  </a:cubicBezTo>
                  <a:cubicBezTo>
                    <a:pt x="2067671" y="151157"/>
                    <a:pt x="2080821" y="153060"/>
                    <a:pt x="2094016" y="154379"/>
                  </a:cubicBezTo>
                  <a:cubicBezTo>
                    <a:pt x="2136239" y="153060"/>
                    <a:pt x="2178507" y="152764"/>
                    <a:pt x="2220686" y="150421"/>
                  </a:cubicBezTo>
                  <a:cubicBezTo>
                    <a:pt x="2226118" y="150119"/>
                    <a:pt x="2231080" y="146430"/>
                    <a:pt x="2236520" y="146462"/>
                  </a:cubicBezTo>
                  <a:lnTo>
                    <a:pt x="2893621" y="154379"/>
                  </a:lnTo>
                  <a:cubicBezTo>
                    <a:pt x="2904177" y="155699"/>
                    <a:pt x="2914795" y="156589"/>
                    <a:pt x="2925288" y="158338"/>
                  </a:cubicBezTo>
                  <a:cubicBezTo>
                    <a:pt x="2930654" y="159232"/>
                    <a:pt x="2935811" y="161116"/>
                    <a:pt x="2941122" y="162296"/>
                  </a:cubicBezTo>
                  <a:cubicBezTo>
                    <a:pt x="2955356" y="165459"/>
                    <a:pt x="2974649" y="168943"/>
                    <a:pt x="2988624" y="170213"/>
                  </a:cubicBezTo>
                  <a:cubicBezTo>
                    <a:pt x="3008378" y="172009"/>
                    <a:pt x="3028233" y="172524"/>
                    <a:pt x="3048000" y="174171"/>
                  </a:cubicBezTo>
                  <a:cubicBezTo>
                    <a:pt x="3059907" y="175163"/>
                    <a:pt x="3071751" y="176810"/>
                    <a:pt x="3083626" y="178130"/>
                  </a:cubicBezTo>
                  <a:cubicBezTo>
                    <a:pt x="3088904" y="179449"/>
                    <a:pt x="3094074" y="181319"/>
                    <a:pt x="3099460" y="182088"/>
                  </a:cubicBezTo>
                  <a:cubicBezTo>
                    <a:pt x="3161872" y="191004"/>
                    <a:pt x="3193196" y="184406"/>
                    <a:pt x="3269673" y="182088"/>
                  </a:cubicBezTo>
                  <a:cubicBezTo>
                    <a:pt x="3284187" y="180769"/>
                    <a:pt x="3298754" y="179938"/>
                    <a:pt x="3313216" y="178130"/>
                  </a:cubicBezTo>
                  <a:cubicBezTo>
                    <a:pt x="3319892" y="177295"/>
                    <a:pt x="3326280" y="174092"/>
                    <a:pt x="3333008" y="174171"/>
                  </a:cubicBezTo>
                  <a:cubicBezTo>
                    <a:pt x="3438592" y="175413"/>
                    <a:pt x="3544125" y="179449"/>
                    <a:pt x="3649683" y="182088"/>
                  </a:cubicBezTo>
                  <a:cubicBezTo>
                    <a:pt x="3656280" y="183408"/>
                    <a:pt x="3662815" y="185095"/>
                    <a:pt x="3669475" y="186047"/>
                  </a:cubicBezTo>
                  <a:cubicBezTo>
                    <a:pt x="3681303" y="187737"/>
                    <a:pt x="3693364" y="187769"/>
                    <a:pt x="3705101" y="190005"/>
                  </a:cubicBezTo>
                  <a:cubicBezTo>
                    <a:pt x="3720238" y="192888"/>
                    <a:pt x="3746428" y="199275"/>
                    <a:pt x="3764478" y="205839"/>
                  </a:cubicBezTo>
                  <a:cubicBezTo>
                    <a:pt x="3775073" y="209692"/>
                    <a:pt x="3785551" y="213861"/>
                    <a:pt x="3796146" y="217714"/>
                  </a:cubicBezTo>
                  <a:cubicBezTo>
                    <a:pt x="3800067" y="219140"/>
                    <a:pt x="3804333" y="219721"/>
                    <a:pt x="3808021" y="221673"/>
                  </a:cubicBezTo>
                  <a:cubicBezTo>
                    <a:pt x="3877205" y="258300"/>
                    <a:pt x="3840486" y="247601"/>
                    <a:pt x="3879273" y="257299"/>
                  </a:cubicBezTo>
                  <a:cubicBezTo>
                    <a:pt x="3881912" y="261257"/>
                    <a:pt x="3885062" y="264919"/>
                    <a:pt x="3887190" y="269174"/>
                  </a:cubicBezTo>
                  <a:cubicBezTo>
                    <a:pt x="3889056" y="272906"/>
                    <a:pt x="3889122" y="277402"/>
                    <a:pt x="3891148" y="281049"/>
                  </a:cubicBezTo>
                  <a:cubicBezTo>
                    <a:pt x="3895769" y="289367"/>
                    <a:pt x="3901704" y="296883"/>
                    <a:pt x="3906982" y="304800"/>
                  </a:cubicBezTo>
                  <a:lnTo>
                    <a:pt x="3914899" y="328551"/>
                  </a:lnTo>
                  <a:lnTo>
                    <a:pt x="3918857" y="340426"/>
                  </a:lnTo>
                  <a:cubicBezTo>
                    <a:pt x="3920177" y="383969"/>
                    <a:pt x="3919387" y="427626"/>
                    <a:pt x="3922816" y="471054"/>
                  </a:cubicBezTo>
                  <a:cubicBezTo>
                    <a:pt x="3923375" y="478138"/>
                    <a:pt x="3930143" y="483766"/>
                    <a:pt x="3930733" y="490847"/>
                  </a:cubicBezTo>
                  <a:cubicBezTo>
                    <a:pt x="3931508" y="500145"/>
                    <a:pt x="3928604" y="509407"/>
                    <a:pt x="3926774" y="518556"/>
                  </a:cubicBezTo>
                  <a:cubicBezTo>
                    <a:pt x="3923839" y="533229"/>
                    <a:pt x="3914090" y="544697"/>
                    <a:pt x="3903024" y="554182"/>
                  </a:cubicBezTo>
                  <a:cubicBezTo>
                    <a:pt x="3898015" y="558476"/>
                    <a:pt x="3893091" y="563107"/>
                    <a:pt x="3887190" y="566057"/>
                  </a:cubicBezTo>
                  <a:cubicBezTo>
                    <a:pt x="3882324" y="568490"/>
                    <a:pt x="3876567" y="568453"/>
                    <a:pt x="3871356" y="570016"/>
                  </a:cubicBezTo>
                  <a:cubicBezTo>
                    <a:pt x="3863363" y="572414"/>
                    <a:pt x="3855848" y="576630"/>
                    <a:pt x="3847605" y="577932"/>
                  </a:cubicBezTo>
                  <a:cubicBezTo>
                    <a:pt x="3830612" y="580615"/>
                    <a:pt x="3813299" y="580571"/>
                    <a:pt x="3796146" y="581891"/>
                  </a:cubicBezTo>
                  <a:cubicBezTo>
                    <a:pt x="3757238" y="591617"/>
                    <a:pt x="3803123" y="581116"/>
                    <a:pt x="3724894" y="589808"/>
                  </a:cubicBezTo>
                  <a:cubicBezTo>
                    <a:pt x="3719487" y="590409"/>
                    <a:pt x="3714395" y="592699"/>
                    <a:pt x="3709060" y="593766"/>
                  </a:cubicBezTo>
                  <a:cubicBezTo>
                    <a:pt x="3694594" y="596659"/>
                    <a:pt x="3680084" y="599352"/>
                    <a:pt x="3665517" y="601683"/>
                  </a:cubicBezTo>
                  <a:cubicBezTo>
                    <a:pt x="3647091" y="604631"/>
                    <a:pt x="3628505" y="606532"/>
                    <a:pt x="3610099" y="609600"/>
                  </a:cubicBezTo>
                  <a:cubicBezTo>
                    <a:pt x="3604733" y="610494"/>
                    <a:pt x="3599585" y="612418"/>
                    <a:pt x="3594265" y="613558"/>
                  </a:cubicBezTo>
                  <a:cubicBezTo>
                    <a:pt x="3581108" y="616377"/>
                    <a:pt x="3568002" y="619572"/>
                    <a:pt x="3554681" y="621475"/>
                  </a:cubicBezTo>
                  <a:cubicBezTo>
                    <a:pt x="3540253" y="623536"/>
                    <a:pt x="3525652" y="624114"/>
                    <a:pt x="3511138" y="625434"/>
                  </a:cubicBezTo>
                  <a:cubicBezTo>
                    <a:pt x="3359758" y="620387"/>
                    <a:pt x="3433125" y="639364"/>
                    <a:pt x="3368634" y="609600"/>
                  </a:cubicBezTo>
                  <a:cubicBezTo>
                    <a:pt x="3359510" y="605389"/>
                    <a:pt x="3349542" y="602895"/>
                    <a:pt x="3340925" y="597725"/>
                  </a:cubicBezTo>
                  <a:cubicBezTo>
                    <a:pt x="3329610" y="590936"/>
                    <a:pt x="3318587" y="583304"/>
                    <a:pt x="3309257" y="573974"/>
                  </a:cubicBezTo>
                  <a:cubicBezTo>
                    <a:pt x="3297382" y="562099"/>
                    <a:pt x="3288652" y="545859"/>
                    <a:pt x="3273631" y="538348"/>
                  </a:cubicBezTo>
                  <a:lnTo>
                    <a:pt x="3234047" y="518556"/>
                  </a:lnTo>
                  <a:cubicBezTo>
                    <a:pt x="3213417" y="487610"/>
                    <a:pt x="3230781" y="517960"/>
                    <a:pt x="3222172" y="443345"/>
                  </a:cubicBezTo>
                  <a:cubicBezTo>
                    <a:pt x="3220246" y="426656"/>
                    <a:pt x="3214665" y="405401"/>
                    <a:pt x="3210296" y="387927"/>
                  </a:cubicBezTo>
                  <a:cubicBezTo>
                    <a:pt x="3211657" y="377041"/>
                    <a:pt x="3215713" y="334281"/>
                    <a:pt x="3222172" y="324592"/>
                  </a:cubicBezTo>
                  <a:lnTo>
                    <a:pt x="3238005" y="300841"/>
                  </a:lnTo>
                  <a:cubicBezTo>
                    <a:pt x="3240644" y="296883"/>
                    <a:pt x="3242558" y="292330"/>
                    <a:pt x="3245922" y="288966"/>
                  </a:cubicBezTo>
                  <a:cubicBezTo>
                    <a:pt x="3249881" y="285008"/>
                    <a:pt x="3254361" y="281510"/>
                    <a:pt x="3257798" y="277091"/>
                  </a:cubicBezTo>
                  <a:cubicBezTo>
                    <a:pt x="3263640" y="269580"/>
                    <a:pt x="3268353" y="261257"/>
                    <a:pt x="3273631" y="253340"/>
                  </a:cubicBezTo>
                  <a:lnTo>
                    <a:pt x="3281548" y="241465"/>
                  </a:lnTo>
                  <a:cubicBezTo>
                    <a:pt x="3284187" y="237507"/>
                    <a:pt x="3284952" y="231095"/>
                    <a:pt x="3289465" y="229590"/>
                  </a:cubicBezTo>
                  <a:cubicBezTo>
                    <a:pt x="3293423" y="228270"/>
                    <a:pt x="3297505" y="227275"/>
                    <a:pt x="3301340" y="225631"/>
                  </a:cubicBezTo>
                  <a:cubicBezTo>
                    <a:pt x="3314378" y="220043"/>
                    <a:pt x="3316192" y="216613"/>
                    <a:pt x="3329050" y="213756"/>
                  </a:cubicBezTo>
                  <a:cubicBezTo>
                    <a:pt x="3336885" y="212015"/>
                    <a:pt x="3344883" y="211117"/>
                    <a:pt x="3352800" y="209797"/>
                  </a:cubicBezTo>
                  <a:cubicBezTo>
                    <a:pt x="3356758" y="207158"/>
                    <a:pt x="3360420" y="204007"/>
                    <a:pt x="3364675" y="201880"/>
                  </a:cubicBezTo>
                  <a:cubicBezTo>
                    <a:pt x="3368407" y="200014"/>
                    <a:pt x="3373600" y="200872"/>
                    <a:pt x="3376551" y="197922"/>
                  </a:cubicBezTo>
                  <a:cubicBezTo>
                    <a:pt x="3379501" y="194972"/>
                    <a:pt x="3377559" y="188997"/>
                    <a:pt x="3380509" y="186047"/>
                  </a:cubicBezTo>
                  <a:cubicBezTo>
                    <a:pt x="3383460" y="183096"/>
                    <a:pt x="3388653" y="183954"/>
                    <a:pt x="3392385" y="182088"/>
                  </a:cubicBezTo>
                  <a:cubicBezTo>
                    <a:pt x="3409682" y="173439"/>
                    <a:pt x="3398303" y="174171"/>
                    <a:pt x="3408218" y="174171"/>
                  </a:cubicBezTo>
                </a:path>
              </a:pathLst>
            </a:custGeom>
            <a:noFill/>
            <a:ln w="762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836929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" grpId="0" animBg="1"/>
      <p:bldP spid="144" grpId="0" animBg="1"/>
      <p:bldP spid="145" grpId="0" animBg="1"/>
      <p:bldP spid="146" grpId="0" animBg="1"/>
      <p:bldP spid="147" grpId="0" animBg="1"/>
      <p:bldP spid="148" grpId="0" animBg="1"/>
      <p:bldP spid="149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4208E3-72C3-4D69-B9F4-5B7BD88387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our </a:t>
            </a:r>
            <a:r>
              <a:rPr lang="en-US" b="1" dirty="0"/>
              <a:t>latency bound</a:t>
            </a:r>
            <a:r>
              <a:rPr lang="en-US" dirty="0"/>
              <a:t>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31357B-AF60-4315-8DAC-CE03FCA998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</p:spPr>
        <p:txBody>
          <a:bodyPr/>
          <a:lstStyle/>
          <a:p>
            <a:r>
              <a:rPr lang="en-US" dirty="0"/>
              <a:t>Find the critical path in the dataflow graph</a:t>
            </a:r>
          </a:p>
        </p:txBody>
      </p:sp>
      <p:grpSp>
        <p:nvGrpSpPr>
          <p:cNvPr id="127" name="Group 126">
            <a:extLst>
              <a:ext uri="{FF2B5EF4-FFF2-40B4-BE49-F238E27FC236}">
                <a16:creationId xmlns:a16="http://schemas.microsoft.com/office/drawing/2014/main" id="{8B83C147-81EB-4BFE-BBBF-1DA45CF54BC6}"/>
              </a:ext>
            </a:extLst>
          </p:cNvPr>
          <p:cNvGrpSpPr/>
          <p:nvPr/>
        </p:nvGrpSpPr>
        <p:grpSpPr>
          <a:xfrm>
            <a:off x="745299" y="2333332"/>
            <a:ext cx="7770051" cy="3933325"/>
            <a:chOff x="4014" y="1584651"/>
            <a:chExt cx="7770051" cy="3933325"/>
          </a:xfrm>
        </p:grpSpPr>
        <p:sp>
          <p:nvSpPr>
            <p:cNvPr id="62" name="Rectangle 61">
              <a:extLst>
                <a:ext uri="{FF2B5EF4-FFF2-40B4-BE49-F238E27FC236}">
                  <a16:creationId xmlns:a16="http://schemas.microsoft.com/office/drawing/2014/main" id="{B2016130-3EB1-4B5E-A8AA-96A85FFE2C58}"/>
                </a:ext>
              </a:extLst>
            </p:cNvPr>
            <p:cNvSpPr/>
            <p:nvPr/>
          </p:nvSpPr>
          <p:spPr>
            <a:xfrm>
              <a:off x="3701144" y="1588334"/>
              <a:ext cx="742511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b="1" dirty="0">
                  <a:latin typeface="Lucida Console" panose="020B0609040504020204" pitchFamily="49" charset="0"/>
                </a:rPr>
                <a:t>sign</a:t>
              </a:r>
              <a:endParaRPr lang="en-US" b="1" dirty="0"/>
            </a:p>
          </p:txBody>
        </p:sp>
        <p:sp>
          <p:nvSpPr>
            <p:cNvPr id="63" name="Rectangle 62">
              <a:extLst>
                <a:ext uri="{FF2B5EF4-FFF2-40B4-BE49-F238E27FC236}">
                  <a16:creationId xmlns:a16="http://schemas.microsoft.com/office/drawing/2014/main" id="{BCDFF3F6-4088-4D0D-BA0B-0418A4FAFE81}"/>
                </a:ext>
              </a:extLst>
            </p:cNvPr>
            <p:cNvSpPr/>
            <p:nvPr/>
          </p:nvSpPr>
          <p:spPr>
            <a:xfrm>
              <a:off x="4909305" y="1588334"/>
              <a:ext cx="881973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b="1" dirty="0" err="1">
                  <a:latin typeface="Lucida Console" panose="020B0609040504020204" pitchFamily="49" charset="0"/>
                </a:rPr>
                <a:t>numer</a:t>
              </a:r>
              <a:endParaRPr lang="en-US" b="1" dirty="0"/>
            </a:p>
          </p:txBody>
        </p:sp>
        <p:sp>
          <p:nvSpPr>
            <p:cNvPr id="64" name="Rectangle 63">
              <a:extLst>
                <a:ext uri="{FF2B5EF4-FFF2-40B4-BE49-F238E27FC236}">
                  <a16:creationId xmlns:a16="http://schemas.microsoft.com/office/drawing/2014/main" id="{A463CF4D-6EDD-4C58-A3D9-F768A3F679F4}"/>
                </a:ext>
              </a:extLst>
            </p:cNvPr>
            <p:cNvSpPr/>
            <p:nvPr/>
          </p:nvSpPr>
          <p:spPr>
            <a:xfrm>
              <a:off x="2809402" y="1588334"/>
              <a:ext cx="881973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b="1" dirty="0" err="1">
                  <a:latin typeface="Lucida Console" panose="020B0609040504020204" pitchFamily="49" charset="0"/>
                </a:rPr>
                <a:t>denom</a:t>
              </a:r>
              <a:endParaRPr lang="en-US" b="1" dirty="0"/>
            </a:p>
          </p:txBody>
        </p:sp>
        <p:sp>
          <p:nvSpPr>
            <p:cNvPr id="65" name="Rectangle 64">
              <a:extLst>
                <a:ext uri="{FF2B5EF4-FFF2-40B4-BE49-F238E27FC236}">
                  <a16:creationId xmlns:a16="http://schemas.microsoft.com/office/drawing/2014/main" id="{DC3A05E0-318D-4C29-9930-1A092201B44F}"/>
                </a:ext>
              </a:extLst>
            </p:cNvPr>
            <p:cNvSpPr/>
            <p:nvPr/>
          </p:nvSpPr>
          <p:spPr>
            <a:xfrm>
              <a:off x="7031554" y="1588334"/>
              <a:ext cx="742511" cy="369332"/>
            </a:xfrm>
            <a:prstGeom prst="rect">
              <a:avLst/>
            </a:prstGeom>
            <a:ln w="28575">
              <a:noFill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b="1" dirty="0">
                  <a:latin typeface="Lucida Console" panose="020B0609040504020204" pitchFamily="49" charset="0"/>
                </a:rPr>
                <a:t>x[</a:t>
              </a:r>
              <a:r>
                <a:rPr lang="en-US" b="1" dirty="0" err="1">
                  <a:latin typeface="Lucida Console" panose="020B0609040504020204" pitchFamily="49" charset="0"/>
                </a:rPr>
                <a:t>i</a:t>
              </a:r>
              <a:r>
                <a:rPr lang="en-US" b="1" dirty="0">
                  <a:latin typeface="Lucida Console" panose="020B0609040504020204" pitchFamily="49" charset="0"/>
                </a:rPr>
                <a:t>]</a:t>
              </a:r>
              <a:endParaRPr lang="en-US" b="1" dirty="0"/>
            </a:p>
          </p:txBody>
        </p:sp>
        <p:grpSp>
          <p:nvGrpSpPr>
            <p:cNvPr id="66" name="Group 65">
              <a:extLst>
                <a:ext uri="{FF2B5EF4-FFF2-40B4-BE49-F238E27FC236}">
                  <a16:creationId xmlns:a16="http://schemas.microsoft.com/office/drawing/2014/main" id="{0654466C-014E-4D5A-A4AF-9D35E05BD98B}"/>
                </a:ext>
              </a:extLst>
            </p:cNvPr>
            <p:cNvGrpSpPr/>
            <p:nvPr/>
          </p:nvGrpSpPr>
          <p:grpSpPr>
            <a:xfrm>
              <a:off x="5350292" y="1957666"/>
              <a:ext cx="2372557" cy="3560310"/>
              <a:chOff x="5350292" y="1957666"/>
              <a:chExt cx="2372557" cy="3560310"/>
            </a:xfrm>
          </p:grpSpPr>
          <p:cxnSp>
            <p:nvCxnSpPr>
              <p:cNvPr id="67" name="Straight Arrow Connector 66">
                <a:extLst>
                  <a:ext uri="{FF2B5EF4-FFF2-40B4-BE49-F238E27FC236}">
                    <a16:creationId xmlns:a16="http://schemas.microsoft.com/office/drawing/2014/main" id="{423BCA62-FBE7-4308-B1B2-263823D017AD}"/>
                  </a:ext>
                </a:extLst>
              </p:cNvPr>
              <p:cNvCxnSpPr>
                <a:cxnSpLocks/>
                <a:stCxn id="68" idx="3"/>
                <a:endCxn id="72" idx="7"/>
              </p:cNvCxnSpPr>
              <p:nvPr/>
            </p:nvCxnSpPr>
            <p:spPr>
              <a:xfrm flipH="1">
                <a:off x="6739301" y="3586354"/>
                <a:ext cx="437206" cy="449141"/>
              </a:xfrm>
              <a:prstGeom prst="straightConnector1">
                <a:avLst/>
              </a:prstGeom>
              <a:ln w="28575">
                <a:solidFill>
                  <a:srgbClr val="00B050"/>
                </a:solidFill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68" name="Oval 67">
                    <a:extLst>
                      <a:ext uri="{FF2B5EF4-FFF2-40B4-BE49-F238E27FC236}">
                        <a16:creationId xmlns:a16="http://schemas.microsoft.com/office/drawing/2014/main" id="{45FEEA4B-CE02-4FC1-B8FC-8810E373945F}"/>
                      </a:ext>
                    </a:extLst>
                  </p:cNvPr>
                  <p:cNvSpPr/>
                  <p:nvPr/>
                </p:nvSpPr>
                <p:spPr>
                  <a:xfrm>
                    <a:off x="7082769" y="3040012"/>
                    <a:ext cx="640080" cy="640080"/>
                  </a:xfrm>
                  <a:prstGeom prst="ellipse">
                    <a:avLst/>
                  </a:prstGeom>
                  <a:ln w="28575">
                    <a:solidFill>
                      <a:srgbClr val="00B050"/>
                    </a:solidFill>
                  </a:ln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14:m>
                      <m:oMathPara xmlns:m="http://schemas.openxmlformats.org/officeDocument/2006/math">
                        <m:oMathParaPr>
                          <m:jc m:val="center"/>
                        </m:oMathParaPr>
                        <m:oMath xmlns:m="http://schemas.openxmlformats.org/officeDocument/2006/math">
                          <m:r>
                            <a:rPr lang="en-US" b="1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 ×</m:t>
                          </m:r>
                        </m:oMath>
                      </m:oMathPara>
                    </a14:m>
                    <a:endParaRPr lang="en-US" b="1" dirty="0">
                      <a:solidFill>
                        <a:srgbClr val="00B050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68" name="Oval 67">
                    <a:extLst>
                      <a:ext uri="{FF2B5EF4-FFF2-40B4-BE49-F238E27FC236}">
                        <a16:creationId xmlns:a16="http://schemas.microsoft.com/office/drawing/2014/main" id="{45FEEA4B-CE02-4FC1-B8FC-8810E373945F}"/>
                      </a:ext>
                    </a:extLst>
                  </p:cNvPr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7082769" y="3040012"/>
                    <a:ext cx="640080" cy="640080"/>
                  </a:xfrm>
                  <a:prstGeom prst="ellipse">
                    <a:avLst/>
                  </a:prstGeom>
                  <a:blipFill>
                    <a:blip r:embed="rId2"/>
                    <a:stretch>
                      <a:fillRect/>
                    </a:stretch>
                  </a:blipFill>
                  <a:ln w="28575">
                    <a:solidFill>
                      <a:srgbClr val="00B050"/>
                    </a:solidFill>
                  </a:ln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cxnSp>
            <p:nvCxnSpPr>
              <p:cNvPr id="69" name="Straight Arrow Connector 68">
                <a:extLst>
                  <a:ext uri="{FF2B5EF4-FFF2-40B4-BE49-F238E27FC236}">
                    <a16:creationId xmlns:a16="http://schemas.microsoft.com/office/drawing/2014/main" id="{8A18B1B6-FD74-49A2-975C-35E3B4233F16}"/>
                  </a:ext>
                </a:extLst>
              </p:cNvPr>
              <p:cNvCxnSpPr>
                <a:cxnSpLocks/>
                <a:stCxn id="75" idx="4"/>
                <a:endCxn id="68" idx="1"/>
              </p:cNvCxnSpPr>
              <p:nvPr/>
            </p:nvCxnSpPr>
            <p:spPr>
              <a:xfrm flipH="1">
                <a:off x="7176507" y="2803852"/>
                <a:ext cx="226302" cy="329898"/>
              </a:xfrm>
              <a:prstGeom prst="straightConnector1">
                <a:avLst/>
              </a:prstGeom>
              <a:ln w="28575">
                <a:solidFill>
                  <a:srgbClr val="00B050"/>
                </a:solidFill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70" name="Straight Arrow Connector 69">
                <a:extLst>
                  <a:ext uri="{FF2B5EF4-FFF2-40B4-BE49-F238E27FC236}">
                    <a16:creationId xmlns:a16="http://schemas.microsoft.com/office/drawing/2014/main" id="{FA96C256-160A-4FEB-9037-33B3AEB62110}"/>
                  </a:ext>
                </a:extLst>
              </p:cNvPr>
              <p:cNvCxnSpPr>
                <a:cxnSpLocks/>
                <a:stCxn id="75" idx="4"/>
                <a:endCxn id="68" idx="7"/>
              </p:cNvCxnSpPr>
              <p:nvPr/>
            </p:nvCxnSpPr>
            <p:spPr>
              <a:xfrm>
                <a:off x="7402809" y="2803852"/>
                <a:ext cx="226302" cy="329898"/>
              </a:xfrm>
              <a:prstGeom prst="straightConnector1">
                <a:avLst/>
              </a:prstGeom>
              <a:ln w="28575">
                <a:solidFill>
                  <a:srgbClr val="00B050"/>
                </a:solidFill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71" name="Straight Arrow Connector 70">
                <a:extLst>
                  <a:ext uri="{FF2B5EF4-FFF2-40B4-BE49-F238E27FC236}">
                    <a16:creationId xmlns:a16="http://schemas.microsoft.com/office/drawing/2014/main" id="{B88D3204-5D32-4778-971C-71DE6AF59CB9}"/>
                  </a:ext>
                </a:extLst>
              </p:cNvPr>
              <p:cNvCxnSpPr>
                <a:cxnSpLocks/>
                <a:stCxn id="63" idx="2"/>
                <a:endCxn id="72" idx="1"/>
              </p:cNvCxnSpPr>
              <p:nvPr/>
            </p:nvCxnSpPr>
            <p:spPr>
              <a:xfrm>
                <a:off x="5350292" y="1957666"/>
                <a:ext cx="936405" cy="2077829"/>
              </a:xfrm>
              <a:prstGeom prst="straightConnector1">
                <a:avLst/>
              </a:prstGeom>
              <a:ln w="28575">
                <a:solidFill>
                  <a:srgbClr val="00B050"/>
                </a:solidFill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72" name="Oval 71">
                    <a:extLst>
                      <a:ext uri="{FF2B5EF4-FFF2-40B4-BE49-F238E27FC236}">
                        <a16:creationId xmlns:a16="http://schemas.microsoft.com/office/drawing/2014/main" id="{574E0C92-12DB-4C19-9031-557E7458741A}"/>
                      </a:ext>
                    </a:extLst>
                  </p:cNvPr>
                  <p:cNvSpPr/>
                  <p:nvPr/>
                </p:nvSpPr>
                <p:spPr>
                  <a:xfrm>
                    <a:off x="6192959" y="3941757"/>
                    <a:ext cx="640080" cy="640080"/>
                  </a:xfrm>
                  <a:prstGeom prst="ellipse">
                    <a:avLst/>
                  </a:prstGeom>
                  <a:ln w="28575">
                    <a:solidFill>
                      <a:srgbClr val="00B050"/>
                    </a:solidFill>
                  </a:ln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14:m>
                      <m:oMathPara xmlns:m="http://schemas.openxmlformats.org/officeDocument/2006/math">
                        <m:oMathParaPr>
                          <m:jc m:val="center"/>
                        </m:oMathParaPr>
                        <m:oMath xmlns:m="http://schemas.openxmlformats.org/officeDocument/2006/math">
                          <m:r>
                            <a:rPr lang="en-US" b="1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 ×</m:t>
                          </m:r>
                        </m:oMath>
                      </m:oMathPara>
                    </a14:m>
                    <a:endParaRPr lang="en-US" b="1" dirty="0">
                      <a:solidFill>
                        <a:srgbClr val="00B050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72" name="Oval 71">
                    <a:extLst>
                      <a:ext uri="{FF2B5EF4-FFF2-40B4-BE49-F238E27FC236}">
                        <a16:creationId xmlns:a16="http://schemas.microsoft.com/office/drawing/2014/main" id="{574E0C92-12DB-4C19-9031-557E7458741A}"/>
                      </a:ext>
                    </a:extLst>
                  </p:cNvPr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6192959" y="3941757"/>
                    <a:ext cx="640080" cy="640080"/>
                  </a:xfrm>
                  <a:prstGeom prst="ellipse">
                    <a:avLst/>
                  </a:prstGeom>
                  <a:blipFill>
                    <a:blip r:embed="rId3"/>
                    <a:stretch>
                      <a:fillRect/>
                    </a:stretch>
                  </a:blipFill>
                  <a:ln w="28575">
                    <a:solidFill>
                      <a:srgbClr val="00B050"/>
                    </a:solidFill>
                  </a:ln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cxnSp>
            <p:nvCxnSpPr>
              <p:cNvPr id="73" name="Straight Arrow Connector 72">
                <a:extLst>
                  <a:ext uri="{FF2B5EF4-FFF2-40B4-BE49-F238E27FC236}">
                    <a16:creationId xmlns:a16="http://schemas.microsoft.com/office/drawing/2014/main" id="{739044B6-0EDA-43C1-9C09-E59B1A023C23}"/>
                  </a:ext>
                </a:extLst>
              </p:cNvPr>
              <p:cNvCxnSpPr>
                <a:cxnSpLocks/>
                <a:stCxn id="72" idx="4"/>
              </p:cNvCxnSpPr>
              <p:nvPr/>
            </p:nvCxnSpPr>
            <p:spPr>
              <a:xfrm>
                <a:off x="6512999" y="4581837"/>
                <a:ext cx="0" cy="640080"/>
              </a:xfrm>
              <a:prstGeom prst="straightConnector1">
                <a:avLst/>
              </a:prstGeom>
              <a:ln w="28575">
                <a:solidFill>
                  <a:srgbClr val="00B050"/>
                </a:solidFill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74" name="Rectangle 73">
                <a:extLst>
                  <a:ext uri="{FF2B5EF4-FFF2-40B4-BE49-F238E27FC236}">
                    <a16:creationId xmlns:a16="http://schemas.microsoft.com/office/drawing/2014/main" id="{4AC10BB1-1896-443F-B088-E557E998687D}"/>
                  </a:ext>
                </a:extLst>
              </p:cNvPr>
              <p:cNvSpPr/>
              <p:nvPr/>
            </p:nvSpPr>
            <p:spPr>
              <a:xfrm>
                <a:off x="6032253" y="5148644"/>
                <a:ext cx="1021434" cy="369332"/>
              </a:xfrm>
              <a:prstGeom prst="rect">
                <a:avLst/>
              </a:prstGeom>
              <a:ln w="28575">
                <a:noFill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b="1" dirty="0" err="1">
                    <a:solidFill>
                      <a:srgbClr val="00B050"/>
                    </a:solidFill>
                    <a:latin typeface="Lucida Console" panose="020B0609040504020204" pitchFamily="49" charset="0"/>
                  </a:rPr>
                  <a:t>numer</a:t>
                </a:r>
                <a:r>
                  <a:rPr lang="en-US" b="1" dirty="0">
                    <a:solidFill>
                      <a:srgbClr val="00B050"/>
                    </a:solidFill>
                    <a:latin typeface="Lucida Console" panose="020B0609040504020204" pitchFamily="49" charset="0"/>
                  </a:rPr>
                  <a:t>’</a:t>
                </a:r>
                <a:endParaRPr lang="en-US" b="1" dirty="0">
                  <a:solidFill>
                    <a:srgbClr val="00B050"/>
                  </a:solidFill>
                </a:endParaRPr>
              </a:p>
            </p:txBody>
          </p:sp>
          <p:sp>
            <p:nvSpPr>
              <p:cNvPr id="75" name="Oval 74">
                <a:extLst>
                  <a:ext uri="{FF2B5EF4-FFF2-40B4-BE49-F238E27FC236}">
                    <a16:creationId xmlns:a16="http://schemas.microsoft.com/office/drawing/2014/main" id="{55384AEC-3D1D-4D96-957C-7E9FC27AC99F}"/>
                  </a:ext>
                </a:extLst>
              </p:cNvPr>
              <p:cNvSpPr/>
              <p:nvPr/>
            </p:nvSpPr>
            <p:spPr>
              <a:xfrm>
                <a:off x="7082769" y="2163772"/>
                <a:ext cx="640080" cy="640080"/>
              </a:xfrm>
              <a:prstGeom prst="ellipse">
                <a:avLst/>
              </a:prstGeom>
              <a:ln w="28575">
                <a:solidFill>
                  <a:srgbClr val="00B050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b="1" dirty="0">
                    <a:solidFill>
                      <a:srgbClr val="00B050"/>
                    </a:solidFill>
                  </a:rPr>
                  <a:t>LD</a:t>
                </a:r>
              </a:p>
            </p:txBody>
          </p:sp>
          <p:cxnSp>
            <p:nvCxnSpPr>
              <p:cNvPr id="76" name="Straight Arrow Connector 75">
                <a:extLst>
                  <a:ext uri="{FF2B5EF4-FFF2-40B4-BE49-F238E27FC236}">
                    <a16:creationId xmlns:a16="http://schemas.microsoft.com/office/drawing/2014/main" id="{BEB9D980-E23E-4DF7-A058-5A47696CB61D}"/>
                  </a:ext>
                </a:extLst>
              </p:cNvPr>
              <p:cNvCxnSpPr>
                <a:cxnSpLocks/>
                <a:stCxn id="65" idx="2"/>
                <a:endCxn id="75" idx="0"/>
              </p:cNvCxnSpPr>
              <p:nvPr/>
            </p:nvCxnSpPr>
            <p:spPr>
              <a:xfrm flipH="1">
                <a:off x="7402809" y="1957666"/>
                <a:ext cx="1" cy="206106"/>
              </a:xfrm>
              <a:prstGeom prst="straightConnector1">
                <a:avLst/>
              </a:prstGeom>
              <a:ln w="28575">
                <a:solidFill>
                  <a:srgbClr val="00B050"/>
                </a:solidFill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77" name="Rectangle 76">
              <a:extLst>
                <a:ext uri="{FF2B5EF4-FFF2-40B4-BE49-F238E27FC236}">
                  <a16:creationId xmlns:a16="http://schemas.microsoft.com/office/drawing/2014/main" id="{87EFF232-030D-4D1A-87D3-937BDF89403A}"/>
                </a:ext>
              </a:extLst>
            </p:cNvPr>
            <p:cNvSpPr/>
            <p:nvPr/>
          </p:nvSpPr>
          <p:spPr>
            <a:xfrm>
              <a:off x="1893613" y="1588334"/>
              <a:ext cx="881973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b="1" dirty="0">
                  <a:latin typeface="Lucida Console" panose="020B0609040504020204" pitchFamily="49" charset="0"/>
                </a:rPr>
                <a:t>value</a:t>
              </a:r>
              <a:endParaRPr lang="en-US" b="1" dirty="0"/>
            </a:p>
          </p:txBody>
        </p:sp>
        <p:grpSp>
          <p:nvGrpSpPr>
            <p:cNvPr id="78" name="Group 77">
              <a:extLst>
                <a:ext uri="{FF2B5EF4-FFF2-40B4-BE49-F238E27FC236}">
                  <a16:creationId xmlns:a16="http://schemas.microsoft.com/office/drawing/2014/main" id="{3A8F6F5F-F7F7-41D3-8364-195A2483C80E}"/>
                </a:ext>
              </a:extLst>
            </p:cNvPr>
            <p:cNvGrpSpPr/>
            <p:nvPr/>
          </p:nvGrpSpPr>
          <p:grpSpPr>
            <a:xfrm>
              <a:off x="1850555" y="1957666"/>
              <a:ext cx="3499737" cy="3545732"/>
              <a:chOff x="1850555" y="1957666"/>
              <a:chExt cx="3499737" cy="3545732"/>
            </a:xfrm>
          </p:grpSpPr>
          <p:grpSp>
            <p:nvGrpSpPr>
              <p:cNvPr id="79" name="Group 78">
                <a:extLst>
                  <a:ext uri="{FF2B5EF4-FFF2-40B4-BE49-F238E27FC236}">
                    <a16:creationId xmlns:a16="http://schemas.microsoft.com/office/drawing/2014/main" id="{3757CAAC-D987-4713-B5BC-A2A5CF6069E6}"/>
                  </a:ext>
                </a:extLst>
              </p:cNvPr>
              <p:cNvGrpSpPr/>
              <p:nvPr/>
            </p:nvGrpSpPr>
            <p:grpSpPr>
              <a:xfrm>
                <a:off x="1996524" y="1957666"/>
                <a:ext cx="3353768" cy="3193668"/>
                <a:chOff x="1287963" y="2028918"/>
                <a:chExt cx="3353768" cy="3193668"/>
              </a:xfrm>
            </p:grpSpPr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81" name="Oval 80">
                      <a:extLst>
                        <a:ext uri="{FF2B5EF4-FFF2-40B4-BE49-F238E27FC236}">
                          <a16:creationId xmlns:a16="http://schemas.microsoft.com/office/drawing/2014/main" id="{8288F4E5-A791-4271-AD1C-7712C3B43031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673435" y="2367148"/>
                      <a:ext cx="640080" cy="640080"/>
                    </a:xfrm>
                    <a:prstGeom prst="ellipse">
                      <a:avLst/>
                    </a:prstGeom>
                    <a:ln w="28575"/>
                  </p:spPr>
                  <p:style>
                    <a:lnRef idx="2">
                      <a:schemeClr val="dk1"/>
                    </a:lnRef>
                    <a:fillRef idx="1">
                      <a:schemeClr val="lt1"/>
                    </a:fillRef>
                    <a:effectRef idx="0">
                      <a:schemeClr val="dk1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14:m>
                        <m:oMathPara xmlns:m="http://schemas.openxmlformats.org/officeDocument/2006/math">
                          <m:oMathParaPr>
                            <m:jc m:val="center"/>
                          </m:oMathParaPr>
                          <m:oMath xmlns:m="http://schemas.openxmlformats.org/officeDocument/2006/math">
                            <m:r>
                              <a:rPr lang="en-US" b="1" i="1" smtClean="0">
                                <a:latin typeface="Cambria Math" panose="02040503050406030204" pitchFamily="18" charset="0"/>
                              </a:rPr>
                              <m:t> ×</m:t>
                            </m:r>
                          </m:oMath>
                        </m:oMathPara>
                      </a14:m>
                      <a:endParaRPr lang="en-US" b="1" dirty="0"/>
                    </a:p>
                  </p:txBody>
                </p:sp>
              </mc:Choice>
              <mc:Fallback xmlns="">
                <p:sp>
                  <p:nvSpPr>
                    <p:cNvPr id="81" name="Oval 80">
                      <a:extLst>
                        <a:ext uri="{FF2B5EF4-FFF2-40B4-BE49-F238E27FC236}">
                          <a16:creationId xmlns:a16="http://schemas.microsoft.com/office/drawing/2014/main" id="{8288F4E5-A791-4271-AD1C-7712C3B43031}"/>
                        </a:ext>
                      </a:extLst>
                    </p:cNvPr>
                    <p:cNvSpPr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3673435" y="2367148"/>
                      <a:ext cx="640080" cy="640080"/>
                    </a:xfrm>
                    <a:prstGeom prst="ellipse">
                      <a:avLst/>
                    </a:prstGeom>
                    <a:blipFill>
                      <a:blip r:embed="rId4"/>
                      <a:stretch>
                        <a:fillRect/>
                      </a:stretch>
                    </a:blipFill>
                    <a:ln w="28575"/>
                  </p:spPr>
                  <p:txBody>
                    <a:bodyPr/>
                    <a:lstStyle/>
                    <a:p>
                      <a:r>
                        <a:rPr lang="en-US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p:cxnSp>
              <p:nvCxnSpPr>
                <p:cNvPr id="82" name="Straight Arrow Connector 81">
                  <a:extLst>
                    <a:ext uri="{FF2B5EF4-FFF2-40B4-BE49-F238E27FC236}">
                      <a16:creationId xmlns:a16="http://schemas.microsoft.com/office/drawing/2014/main" id="{C1B2D2B1-DD8D-458E-BF20-4A574C301064}"/>
                    </a:ext>
                  </a:extLst>
                </p:cNvPr>
                <p:cNvCxnSpPr>
                  <a:stCxn id="62" idx="2"/>
                  <a:endCxn id="81" idx="1"/>
                </p:cNvCxnSpPr>
                <p:nvPr/>
              </p:nvCxnSpPr>
              <p:spPr>
                <a:xfrm>
                  <a:off x="3363839" y="2028918"/>
                  <a:ext cx="403334" cy="431968"/>
                </a:xfrm>
                <a:prstGeom prst="straightConnector1">
                  <a:avLst/>
                </a:prstGeom>
                <a:ln w="28575">
                  <a:tailEnd type="triangle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83" name="Straight Arrow Connector 82">
                  <a:extLst>
                    <a:ext uri="{FF2B5EF4-FFF2-40B4-BE49-F238E27FC236}">
                      <a16:creationId xmlns:a16="http://schemas.microsoft.com/office/drawing/2014/main" id="{FE2FC63F-CB0A-44CE-B3A7-BA23645F6ED3}"/>
                    </a:ext>
                  </a:extLst>
                </p:cNvPr>
                <p:cNvCxnSpPr>
                  <a:cxnSpLocks/>
                  <a:stCxn id="63" idx="2"/>
                  <a:endCxn id="81" idx="7"/>
                </p:cNvCxnSpPr>
                <p:nvPr/>
              </p:nvCxnSpPr>
              <p:spPr>
                <a:xfrm flipH="1">
                  <a:off x="4219777" y="2028918"/>
                  <a:ext cx="421954" cy="431968"/>
                </a:xfrm>
                <a:prstGeom prst="straightConnector1">
                  <a:avLst/>
                </a:prstGeom>
                <a:ln w="28575">
                  <a:tailEnd type="triangle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84" name="Oval 83">
                      <a:extLst>
                        <a:ext uri="{FF2B5EF4-FFF2-40B4-BE49-F238E27FC236}">
                          <a16:creationId xmlns:a16="http://schemas.microsoft.com/office/drawing/2014/main" id="{690F3F84-BAD7-437B-87F1-F35B39D95D6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798876" y="3230425"/>
                      <a:ext cx="640080" cy="640080"/>
                    </a:xfrm>
                    <a:prstGeom prst="ellipse">
                      <a:avLst/>
                    </a:prstGeom>
                    <a:ln w="28575"/>
                  </p:spPr>
                  <p:style>
                    <a:lnRef idx="2">
                      <a:schemeClr val="dk1"/>
                    </a:lnRef>
                    <a:fillRef idx="1">
                      <a:schemeClr val="lt1"/>
                    </a:fillRef>
                    <a:effectRef idx="0">
                      <a:schemeClr val="dk1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14:m>
                        <m:oMathPara xmlns:m="http://schemas.openxmlformats.org/officeDocument/2006/math">
                          <m:oMathParaPr>
                            <m:jc m:val="center"/>
                          </m:oMathParaPr>
                          <m:oMath xmlns:m="http://schemas.openxmlformats.org/officeDocument/2006/math">
                            <m:r>
                              <a:rPr lang="en-US" b="1" i="1" smtClean="0">
                                <a:latin typeface="Cambria Math" panose="02040503050406030204" pitchFamily="18" charset="0"/>
                              </a:rPr>
                              <m:t> ÷</m:t>
                            </m:r>
                          </m:oMath>
                        </m:oMathPara>
                      </a14:m>
                      <a:endParaRPr lang="en-US" b="1" dirty="0"/>
                    </a:p>
                  </p:txBody>
                </p:sp>
              </mc:Choice>
              <mc:Fallback xmlns="">
                <p:sp>
                  <p:nvSpPr>
                    <p:cNvPr id="84" name="Oval 83">
                      <a:extLst>
                        <a:ext uri="{FF2B5EF4-FFF2-40B4-BE49-F238E27FC236}">
                          <a16:creationId xmlns:a16="http://schemas.microsoft.com/office/drawing/2014/main" id="{690F3F84-BAD7-437B-87F1-F35B39D95D6B}"/>
                        </a:ext>
                      </a:extLst>
                    </p:cNvPr>
                    <p:cNvSpPr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2798876" y="3230425"/>
                      <a:ext cx="640080" cy="640080"/>
                    </a:xfrm>
                    <a:prstGeom prst="ellipse">
                      <a:avLst/>
                    </a:prstGeom>
                    <a:blipFill>
                      <a:blip r:embed="rId5"/>
                      <a:stretch>
                        <a:fillRect/>
                      </a:stretch>
                    </a:blipFill>
                    <a:ln w="28575"/>
                  </p:spPr>
                  <p:txBody>
                    <a:bodyPr/>
                    <a:lstStyle/>
                    <a:p>
                      <a:r>
                        <a:rPr lang="en-US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p:cxnSp>
              <p:nvCxnSpPr>
                <p:cNvPr id="85" name="Straight Arrow Connector 84">
                  <a:extLst>
                    <a:ext uri="{FF2B5EF4-FFF2-40B4-BE49-F238E27FC236}">
                      <a16:creationId xmlns:a16="http://schemas.microsoft.com/office/drawing/2014/main" id="{599E1836-76E7-45A5-8EC7-7966509918ED}"/>
                    </a:ext>
                  </a:extLst>
                </p:cNvPr>
                <p:cNvCxnSpPr>
                  <a:cxnSpLocks/>
                  <a:stCxn id="81" idx="3"/>
                </p:cNvCxnSpPr>
                <p:nvPr/>
              </p:nvCxnSpPr>
              <p:spPr>
                <a:xfrm flipH="1">
                  <a:off x="3345218" y="2913490"/>
                  <a:ext cx="421955" cy="406255"/>
                </a:xfrm>
                <a:prstGeom prst="straightConnector1">
                  <a:avLst/>
                </a:prstGeom>
                <a:ln w="28575">
                  <a:tailEnd type="triangle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86" name="Straight Arrow Connector 85">
                  <a:extLst>
                    <a:ext uri="{FF2B5EF4-FFF2-40B4-BE49-F238E27FC236}">
                      <a16:creationId xmlns:a16="http://schemas.microsoft.com/office/drawing/2014/main" id="{A038A662-8BBA-4209-97EB-6AD3BED5AA34}"/>
                    </a:ext>
                  </a:extLst>
                </p:cNvPr>
                <p:cNvCxnSpPr>
                  <a:cxnSpLocks/>
                  <a:stCxn id="64" idx="2"/>
                  <a:endCxn id="84" idx="1"/>
                </p:cNvCxnSpPr>
                <p:nvPr/>
              </p:nvCxnSpPr>
              <p:spPr>
                <a:xfrm>
                  <a:off x="2541828" y="2028918"/>
                  <a:ext cx="350786" cy="1295245"/>
                </a:xfrm>
                <a:prstGeom prst="straightConnector1">
                  <a:avLst/>
                </a:prstGeom>
                <a:ln w="28575">
                  <a:tailEnd type="triangle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87" name="Oval 86">
                      <a:extLst>
                        <a:ext uri="{FF2B5EF4-FFF2-40B4-BE49-F238E27FC236}">
                          <a16:creationId xmlns:a16="http://schemas.microsoft.com/office/drawing/2014/main" id="{68CFD94C-749E-4CB3-AC6F-C396C5DA3390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287963" y="4118361"/>
                      <a:ext cx="640080" cy="640080"/>
                    </a:xfrm>
                    <a:prstGeom prst="ellipse">
                      <a:avLst/>
                    </a:prstGeom>
                    <a:ln w="28575"/>
                  </p:spPr>
                  <p:style>
                    <a:lnRef idx="2">
                      <a:schemeClr val="dk1"/>
                    </a:lnRef>
                    <a:fillRef idx="1">
                      <a:schemeClr val="lt1"/>
                    </a:fillRef>
                    <a:effectRef idx="0">
                      <a:schemeClr val="dk1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14:m>
                        <m:oMathPara xmlns:m="http://schemas.openxmlformats.org/officeDocument/2006/math">
                          <m:oMathParaPr>
                            <m:jc m:val="center"/>
                          </m:oMathParaPr>
                          <m:oMath xmlns:m="http://schemas.openxmlformats.org/officeDocument/2006/math">
                            <m:r>
                              <a:rPr lang="en-US" b="1" i="1" smtClean="0">
                                <a:latin typeface="Cambria Math" panose="02040503050406030204" pitchFamily="18" charset="0"/>
                              </a:rPr>
                              <m:t> +</m:t>
                            </m:r>
                          </m:oMath>
                        </m:oMathPara>
                      </a14:m>
                      <a:endParaRPr lang="en-US" b="1" dirty="0"/>
                    </a:p>
                  </p:txBody>
                </p:sp>
              </mc:Choice>
              <mc:Fallback xmlns="">
                <p:sp>
                  <p:nvSpPr>
                    <p:cNvPr id="87" name="Oval 86">
                      <a:extLst>
                        <a:ext uri="{FF2B5EF4-FFF2-40B4-BE49-F238E27FC236}">
                          <a16:creationId xmlns:a16="http://schemas.microsoft.com/office/drawing/2014/main" id="{68CFD94C-749E-4CB3-AC6F-C396C5DA3390}"/>
                        </a:ext>
                      </a:extLst>
                    </p:cNvPr>
                    <p:cNvSpPr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1287963" y="4118361"/>
                      <a:ext cx="640080" cy="640080"/>
                    </a:xfrm>
                    <a:prstGeom prst="ellipse">
                      <a:avLst/>
                    </a:prstGeom>
                    <a:blipFill>
                      <a:blip r:embed="rId6"/>
                      <a:stretch>
                        <a:fillRect/>
                      </a:stretch>
                    </a:blipFill>
                    <a:ln w="28575"/>
                  </p:spPr>
                  <p:txBody>
                    <a:bodyPr/>
                    <a:lstStyle/>
                    <a:p>
                      <a:r>
                        <a:rPr lang="en-US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p:cxnSp>
              <p:nvCxnSpPr>
                <p:cNvPr id="88" name="Straight Arrow Connector 87">
                  <a:extLst>
                    <a:ext uri="{FF2B5EF4-FFF2-40B4-BE49-F238E27FC236}">
                      <a16:creationId xmlns:a16="http://schemas.microsoft.com/office/drawing/2014/main" id="{4C915F9E-2ECA-4E54-B4C7-442A3BF588FE}"/>
                    </a:ext>
                  </a:extLst>
                </p:cNvPr>
                <p:cNvCxnSpPr>
                  <a:cxnSpLocks/>
                  <a:stCxn id="84" idx="3"/>
                  <a:endCxn id="87" idx="7"/>
                </p:cNvCxnSpPr>
                <p:nvPr/>
              </p:nvCxnSpPr>
              <p:spPr>
                <a:xfrm flipH="1">
                  <a:off x="1834305" y="3776767"/>
                  <a:ext cx="1058309" cy="435332"/>
                </a:xfrm>
                <a:prstGeom prst="straightConnector1">
                  <a:avLst/>
                </a:prstGeom>
                <a:ln w="28575">
                  <a:tailEnd type="triangle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89" name="Straight Arrow Connector 88">
                  <a:extLst>
                    <a:ext uri="{FF2B5EF4-FFF2-40B4-BE49-F238E27FC236}">
                      <a16:creationId xmlns:a16="http://schemas.microsoft.com/office/drawing/2014/main" id="{D9155DFA-F145-4712-9DA1-68773AA8E2D7}"/>
                    </a:ext>
                  </a:extLst>
                </p:cNvPr>
                <p:cNvCxnSpPr>
                  <a:cxnSpLocks/>
                  <a:stCxn id="77" idx="2"/>
                  <a:endCxn id="87" idx="0"/>
                </p:cNvCxnSpPr>
                <p:nvPr/>
              </p:nvCxnSpPr>
              <p:spPr>
                <a:xfrm flipH="1">
                  <a:off x="1608003" y="2028918"/>
                  <a:ext cx="18036" cy="2089443"/>
                </a:xfrm>
                <a:prstGeom prst="straightConnector1">
                  <a:avLst/>
                </a:prstGeom>
                <a:ln w="28575">
                  <a:tailEnd type="triangle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90" name="Straight Arrow Connector 89">
                  <a:extLst>
                    <a:ext uri="{FF2B5EF4-FFF2-40B4-BE49-F238E27FC236}">
                      <a16:creationId xmlns:a16="http://schemas.microsoft.com/office/drawing/2014/main" id="{C1858E98-407D-4F69-B4AB-8A0795D2F4BF}"/>
                    </a:ext>
                  </a:extLst>
                </p:cNvPr>
                <p:cNvCxnSpPr>
                  <a:cxnSpLocks/>
                  <a:stCxn id="87" idx="4"/>
                </p:cNvCxnSpPr>
                <p:nvPr/>
              </p:nvCxnSpPr>
              <p:spPr>
                <a:xfrm>
                  <a:off x="1608003" y="4758441"/>
                  <a:ext cx="0" cy="464145"/>
                </a:xfrm>
                <a:prstGeom prst="straightConnector1">
                  <a:avLst/>
                </a:prstGeom>
                <a:ln w="28575">
                  <a:tailEnd type="triangle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80" name="Rectangle 79">
                <a:extLst>
                  <a:ext uri="{FF2B5EF4-FFF2-40B4-BE49-F238E27FC236}">
                    <a16:creationId xmlns:a16="http://schemas.microsoft.com/office/drawing/2014/main" id="{F65B0105-B693-4351-BFF9-92EEB05C520A}"/>
                  </a:ext>
                </a:extLst>
              </p:cNvPr>
              <p:cNvSpPr/>
              <p:nvPr/>
            </p:nvSpPr>
            <p:spPr>
              <a:xfrm>
                <a:off x="1850555" y="5134066"/>
                <a:ext cx="1040272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b="1" dirty="0">
                    <a:latin typeface="Lucida Console" panose="020B0609040504020204" pitchFamily="49" charset="0"/>
                  </a:rPr>
                  <a:t>value’</a:t>
                </a:r>
                <a:endParaRPr lang="en-US" b="1" dirty="0"/>
              </a:p>
            </p:txBody>
          </p:sp>
        </p:grpSp>
        <p:grpSp>
          <p:nvGrpSpPr>
            <p:cNvPr id="91" name="Group 90">
              <a:extLst>
                <a:ext uri="{FF2B5EF4-FFF2-40B4-BE49-F238E27FC236}">
                  <a16:creationId xmlns:a16="http://schemas.microsoft.com/office/drawing/2014/main" id="{05E0C995-9C69-4A85-97E0-272322A31A46}"/>
                </a:ext>
              </a:extLst>
            </p:cNvPr>
            <p:cNvGrpSpPr/>
            <p:nvPr/>
          </p:nvGrpSpPr>
          <p:grpSpPr>
            <a:xfrm>
              <a:off x="4072400" y="1957666"/>
              <a:ext cx="1255032" cy="3560310"/>
              <a:chOff x="3363839" y="2028918"/>
              <a:chExt cx="1255032" cy="3560310"/>
            </a:xfrm>
          </p:grpSpPr>
          <p:sp>
            <p:nvSpPr>
              <p:cNvPr id="92" name="Rectangle 91">
                <a:extLst>
                  <a:ext uri="{FF2B5EF4-FFF2-40B4-BE49-F238E27FC236}">
                    <a16:creationId xmlns:a16="http://schemas.microsoft.com/office/drawing/2014/main" id="{7FCB0C78-87FE-40E4-8688-7B0FE8091CE7}"/>
                  </a:ext>
                </a:extLst>
              </p:cNvPr>
              <p:cNvSpPr/>
              <p:nvPr/>
            </p:nvSpPr>
            <p:spPr>
              <a:xfrm>
                <a:off x="4155282" y="3104595"/>
                <a:ext cx="463589" cy="369332"/>
              </a:xfrm>
              <a:prstGeom prst="rect">
                <a:avLst/>
              </a:prstGeom>
              <a:ln w="28575">
                <a:noFill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b="1" dirty="0">
                    <a:solidFill>
                      <a:srgbClr val="C00000"/>
                    </a:solidFill>
                    <a:latin typeface="Lucida Console" panose="020B0609040504020204" pitchFamily="49" charset="0"/>
                  </a:rPr>
                  <a:t>-1</a:t>
                </a:r>
                <a:endParaRPr lang="en-US" b="1" dirty="0">
                  <a:solidFill>
                    <a:srgbClr val="C00000"/>
                  </a:solidFill>
                </a:endParaRPr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93" name="Oval 92">
                    <a:extLst>
                      <a:ext uri="{FF2B5EF4-FFF2-40B4-BE49-F238E27FC236}">
                        <a16:creationId xmlns:a16="http://schemas.microsoft.com/office/drawing/2014/main" id="{A3B243CC-3F71-477D-9A71-FCFA1F1463A8}"/>
                      </a:ext>
                    </a:extLst>
                  </p:cNvPr>
                  <p:cNvSpPr/>
                  <p:nvPr/>
                </p:nvSpPr>
                <p:spPr>
                  <a:xfrm>
                    <a:off x="3647731" y="3590211"/>
                    <a:ext cx="640080" cy="640080"/>
                  </a:xfrm>
                  <a:prstGeom prst="ellipse">
                    <a:avLst/>
                  </a:prstGeom>
                  <a:ln w="28575">
                    <a:solidFill>
                      <a:srgbClr val="C00000"/>
                    </a:solidFill>
                  </a:ln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14:m>
                      <m:oMathPara xmlns:m="http://schemas.openxmlformats.org/officeDocument/2006/math">
                        <m:oMathParaPr>
                          <m:jc m:val="center"/>
                        </m:oMathParaPr>
                        <m:oMath xmlns:m="http://schemas.openxmlformats.org/officeDocument/2006/math">
                          <m: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 ×</m:t>
                          </m:r>
                        </m:oMath>
                      </m:oMathPara>
                    </a14:m>
                    <a:endParaRPr lang="en-US" b="1" dirty="0">
                      <a:solidFill>
                        <a:srgbClr val="C00000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93" name="Oval 92">
                    <a:extLst>
                      <a:ext uri="{FF2B5EF4-FFF2-40B4-BE49-F238E27FC236}">
                        <a16:creationId xmlns:a16="http://schemas.microsoft.com/office/drawing/2014/main" id="{A3B243CC-3F71-477D-9A71-FCFA1F1463A8}"/>
                      </a:ext>
                    </a:extLst>
                  </p:cNvPr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3647731" y="3590211"/>
                    <a:ext cx="640080" cy="640080"/>
                  </a:xfrm>
                  <a:prstGeom prst="ellipse">
                    <a:avLst/>
                  </a:prstGeom>
                  <a:blipFill>
                    <a:blip r:embed="rId7"/>
                    <a:stretch>
                      <a:fillRect/>
                    </a:stretch>
                  </a:blipFill>
                  <a:ln w="28575">
                    <a:solidFill>
                      <a:srgbClr val="C00000"/>
                    </a:solidFill>
                  </a:ln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cxnSp>
            <p:nvCxnSpPr>
              <p:cNvPr id="94" name="Straight Arrow Connector 93">
                <a:extLst>
                  <a:ext uri="{FF2B5EF4-FFF2-40B4-BE49-F238E27FC236}">
                    <a16:creationId xmlns:a16="http://schemas.microsoft.com/office/drawing/2014/main" id="{85A20EAF-709E-4D74-B6D6-2CA94B53E747}"/>
                  </a:ext>
                </a:extLst>
              </p:cNvPr>
              <p:cNvCxnSpPr>
                <a:cxnSpLocks/>
                <a:stCxn id="92" idx="2"/>
                <a:endCxn id="93" idx="7"/>
              </p:cNvCxnSpPr>
              <p:nvPr/>
            </p:nvCxnSpPr>
            <p:spPr>
              <a:xfrm flipH="1">
                <a:off x="4194073" y="3473927"/>
                <a:ext cx="193004" cy="210022"/>
              </a:xfrm>
              <a:prstGeom prst="straightConnector1">
                <a:avLst/>
              </a:prstGeom>
              <a:ln w="28575">
                <a:solidFill>
                  <a:srgbClr val="C00000"/>
                </a:solidFill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95" name="Straight Arrow Connector 94">
                <a:extLst>
                  <a:ext uri="{FF2B5EF4-FFF2-40B4-BE49-F238E27FC236}">
                    <a16:creationId xmlns:a16="http://schemas.microsoft.com/office/drawing/2014/main" id="{13758A03-8B4D-4D66-8B22-48D9AE9DAC40}"/>
                  </a:ext>
                </a:extLst>
              </p:cNvPr>
              <p:cNvCxnSpPr>
                <a:cxnSpLocks/>
                <a:stCxn id="62" idx="2"/>
                <a:endCxn id="93" idx="1"/>
              </p:cNvCxnSpPr>
              <p:nvPr/>
            </p:nvCxnSpPr>
            <p:spPr>
              <a:xfrm>
                <a:off x="3363839" y="2028918"/>
                <a:ext cx="377630" cy="1655031"/>
              </a:xfrm>
              <a:prstGeom prst="straightConnector1">
                <a:avLst/>
              </a:prstGeom>
              <a:ln w="28575">
                <a:solidFill>
                  <a:srgbClr val="C00000"/>
                </a:solidFill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96" name="Straight Arrow Connector 95">
                <a:extLst>
                  <a:ext uri="{FF2B5EF4-FFF2-40B4-BE49-F238E27FC236}">
                    <a16:creationId xmlns:a16="http://schemas.microsoft.com/office/drawing/2014/main" id="{76D03936-9661-4086-8C99-06CF2F2F0E92}"/>
                  </a:ext>
                </a:extLst>
              </p:cNvPr>
              <p:cNvCxnSpPr>
                <a:cxnSpLocks/>
                <a:stCxn id="93" idx="4"/>
              </p:cNvCxnSpPr>
              <p:nvPr/>
            </p:nvCxnSpPr>
            <p:spPr>
              <a:xfrm>
                <a:off x="3967771" y="4230291"/>
                <a:ext cx="0" cy="968123"/>
              </a:xfrm>
              <a:prstGeom prst="straightConnector1">
                <a:avLst/>
              </a:prstGeom>
              <a:ln w="28575">
                <a:solidFill>
                  <a:srgbClr val="C00000"/>
                </a:solidFill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97" name="Rectangle 96">
                <a:extLst>
                  <a:ext uri="{FF2B5EF4-FFF2-40B4-BE49-F238E27FC236}">
                    <a16:creationId xmlns:a16="http://schemas.microsoft.com/office/drawing/2014/main" id="{099FC169-1EC1-4FDF-BDCA-0A48D5C09BD7}"/>
                  </a:ext>
                </a:extLst>
              </p:cNvPr>
              <p:cNvSpPr/>
              <p:nvPr/>
            </p:nvSpPr>
            <p:spPr>
              <a:xfrm>
                <a:off x="3533077" y="5219896"/>
                <a:ext cx="975485" cy="369332"/>
              </a:xfrm>
              <a:prstGeom prst="rect">
                <a:avLst/>
              </a:prstGeom>
              <a:ln w="28575">
                <a:noFill/>
              </a:ln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b="1" dirty="0">
                    <a:solidFill>
                      <a:srgbClr val="C00000"/>
                    </a:solidFill>
                    <a:latin typeface="Lucida Console" panose="020B0609040504020204" pitchFamily="49" charset="0"/>
                  </a:rPr>
                  <a:t>sign’</a:t>
                </a:r>
                <a:endParaRPr lang="en-US" b="1" dirty="0">
                  <a:solidFill>
                    <a:srgbClr val="C00000"/>
                  </a:solidFill>
                </a:endParaRPr>
              </a:p>
            </p:txBody>
          </p:sp>
        </p:grpSp>
        <p:sp>
          <p:nvSpPr>
            <p:cNvPr id="98" name="Rectangle 97">
              <a:extLst>
                <a:ext uri="{FF2B5EF4-FFF2-40B4-BE49-F238E27FC236}">
                  <a16:creationId xmlns:a16="http://schemas.microsoft.com/office/drawing/2014/main" id="{02E034D9-F2A2-4902-B753-1D8EF402849B}"/>
                </a:ext>
              </a:extLst>
            </p:cNvPr>
            <p:cNvSpPr/>
            <p:nvPr/>
          </p:nvSpPr>
          <p:spPr>
            <a:xfrm>
              <a:off x="1004151" y="1584651"/>
              <a:ext cx="881973" cy="369332"/>
            </a:xfrm>
            <a:prstGeom prst="rect">
              <a:avLst/>
            </a:prstGeom>
            <a:ln w="28575"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b="1" dirty="0">
                  <a:latin typeface="Lucida Console" panose="020B0609040504020204" pitchFamily="49" charset="0"/>
                </a:rPr>
                <a:t>j</a:t>
              </a:r>
              <a:endParaRPr lang="en-US" b="1" dirty="0"/>
            </a:p>
          </p:txBody>
        </p:sp>
        <p:grpSp>
          <p:nvGrpSpPr>
            <p:cNvPr id="99" name="Group 98">
              <a:extLst>
                <a:ext uri="{FF2B5EF4-FFF2-40B4-BE49-F238E27FC236}">
                  <a16:creationId xmlns:a16="http://schemas.microsoft.com/office/drawing/2014/main" id="{9BB8B1DC-8BD6-487A-BB39-7D19C1DCCD4C}"/>
                </a:ext>
              </a:extLst>
            </p:cNvPr>
            <p:cNvGrpSpPr/>
            <p:nvPr/>
          </p:nvGrpSpPr>
          <p:grpSpPr>
            <a:xfrm>
              <a:off x="801054" y="1882393"/>
              <a:ext cx="3044014" cy="3623238"/>
              <a:chOff x="801054" y="1882393"/>
              <a:chExt cx="3044014" cy="3623238"/>
            </a:xfrm>
          </p:grpSpPr>
          <p:cxnSp>
            <p:nvCxnSpPr>
              <p:cNvPr id="100" name="Straight Arrow Connector 99">
                <a:extLst>
                  <a:ext uri="{FF2B5EF4-FFF2-40B4-BE49-F238E27FC236}">
                    <a16:creationId xmlns:a16="http://schemas.microsoft.com/office/drawing/2014/main" id="{95F0F528-A8A1-4D5F-AB01-8A3A152EA950}"/>
                  </a:ext>
                </a:extLst>
              </p:cNvPr>
              <p:cNvCxnSpPr>
                <a:cxnSpLocks/>
                <a:stCxn id="102" idx="4"/>
              </p:cNvCxnSpPr>
              <p:nvPr/>
            </p:nvCxnSpPr>
            <p:spPr>
              <a:xfrm>
                <a:off x="3258318" y="4687189"/>
                <a:ext cx="0" cy="436290"/>
              </a:xfrm>
              <a:prstGeom prst="straightConnector1">
                <a:avLst/>
              </a:prstGeom>
              <a:ln w="28575">
                <a:solidFill>
                  <a:srgbClr val="0070C0"/>
                </a:solidFill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grpSp>
            <p:nvGrpSpPr>
              <p:cNvPr id="101" name="Group 100">
                <a:extLst>
                  <a:ext uri="{FF2B5EF4-FFF2-40B4-BE49-F238E27FC236}">
                    <a16:creationId xmlns:a16="http://schemas.microsoft.com/office/drawing/2014/main" id="{F5D28FC4-C01B-445B-A35A-572BDCD6A862}"/>
                  </a:ext>
                </a:extLst>
              </p:cNvPr>
              <p:cNvGrpSpPr/>
              <p:nvPr/>
            </p:nvGrpSpPr>
            <p:grpSpPr>
              <a:xfrm>
                <a:off x="801054" y="1882393"/>
                <a:ext cx="3044014" cy="3623238"/>
                <a:chOff x="801054" y="1882393"/>
                <a:chExt cx="3044014" cy="3623238"/>
              </a:xfrm>
            </p:grpSpPr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102" name="Oval 101">
                      <a:extLst>
                        <a:ext uri="{FF2B5EF4-FFF2-40B4-BE49-F238E27FC236}">
                          <a16:creationId xmlns:a16="http://schemas.microsoft.com/office/drawing/2014/main" id="{06DEEFE2-B446-4864-AC3E-5CDA84DE60D7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938278" y="4047109"/>
                      <a:ext cx="640080" cy="640080"/>
                    </a:xfrm>
                    <a:prstGeom prst="ellipse">
                      <a:avLst/>
                    </a:prstGeom>
                    <a:ln w="28575">
                      <a:solidFill>
                        <a:srgbClr val="0070C0"/>
                      </a:solidFill>
                    </a:ln>
                  </p:spPr>
                  <p:style>
                    <a:lnRef idx="2">
                      <a:schemeClr val="dk1"/>
                    </a:lnRef>
                    <a:fillRef idx="1">
                      <a:schemeClr val="lt1"/>
                    </a:fillRef>
                    <a:effectRef idx="0">
                      <a:schemeClr val="dk1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14:m>
                        <m:oMathPara xmlns:m="http://schemas.openxmlformats.org/officeDocument/2006/math">
                          <m:oMathParaPr>
                            <m:jc m:val="center"/>
                          </m:oMathParaPr>
                          <m:oMath xmlns:m="http://schemas.openxmlformats.org/officeDocument/2006/math">
                            <m:r>
                              <a:rPr lang="en-US" b="1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 ×</m:t>
                            </m:r>
                          </m:oMath>
                        </m:oMathPara>
                      </a14:m>
                      <a:endParaRPr lang="en-US" b="1" dirty="0">
                        <a:solidFill>
                          <a:srgbClr val="0070C0"/>
                        </a:solidFill>
                      </a:endParaRPr>
                    </a:p>
                  </p:txBody>
                </p:sp>
              </mc:Choice>
              <mc:Fallback xmlns="">
                <p:sp>
                  <p:nvSpPr>
                    <p:cNvPr id="102" name="Oval 101">
                      <a:extLst>
                        <a:ext uri="{FF2B5EF4-FFF2-40B4-BE49-F238E27FC236}">
                          <a16:creationId xmlns:a16="http://schemas.microsoft.com/office/drawing/2014/main" id="{06DEEFE2-B446-4864-AC3E-5CDA84DE60D7}"/>
                        </a:ext>
                      </a:extLst>
                    </p:cNvPr>
                    <p:cNvSpPr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2938278" y="4047109"/>
                      <a:ext cx="640080" cy="640080"/>
                    </a:xfrm>
                    <a:prstGeom prst="ellipse">
                      <a:avLst/>
                    </a:prstGeom>
                    <a:blipFill>
                      <a:blip r:embed="rId8"/>
                      <a:stretch>
                        <a:fillRect/>
                      </a:stretch>
                    </a:blipFill>
                    <a:ln w="28575">
                      <a:solidFill>
                        <a:srgbClr val="0070C0"/>
                      </a:solidFill>
                    </a:ln>
                  </p:spPr>
                  <p:txBody>
                    <a:bodyPr/>
                    <a:lstStyle/>
                    <a:p>
                      <a:r>
                        <a:rPr lang="en-US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p:sp>
              <p:nvSpPr>
                <p:cNvPr id="103" name="Rectangle 102">
                  <a:extLst>
                    <a:ext uri="{FF2B5EF4-FFF2-40B4-BE49-F238E27FC236}">
                      <a16:creationId xmlns:a16="http://schemas.microsoft.com/office/drawing/2014/main" id="{E26C37D9-A19D-4AEF-9BA3-F6BB16D2DDE9}"/>
                    </a:ext>
                  </a:extLst>
                </p:cNvPr>
                <p:cNvSpPr/>
                <p:nvPr/>
              </p:nvSpPr>
              <p:spPr>
                <a:xfrm>
                  <a:off x="822686" y="1882393"/>
                  <a:ext cx="324128" cy="369332"/>
                </a:xfrm>
                <a:prstGeom prst="rect">
                  <a:avLst/>
                </a:prstGeom>
                <a:ln w="28575">
                  <a:noFill/>
                </a:ln>
              </p:spPr>
              <p:txBody>
                <a:bodyPr wrap="none">
                  <a:spAutoFit/>
                </a:bodyPr>
                <a:lstStyle/>
                <a:p>
                  <a:pPr algn="ctr"/>
                  <a:r>
                    <a:rPr lang="en-US" b="1" dirty="0">
                      <a:solidFill>
                        <a:srgbClr val="0070C0"/>
                      </a:solidFill>
                      <a:latin typeface="Lucida Console" panose="020B0609040504020204" pitchFamily="49" charset="0"/>
                    </a:rPr>
                    <a:t>2</a:t>
                  </a:r>
                  <a:endParaRPr lang="en-US" b="1" dirty="0">
                    <a:solidFill>
                      <a:srgbClr val="0070C0"/>
                    </a:solidFill>
                  </a:endParaRPr>
                </a:p>
              </p:txBody>
            </p:sp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104" name="Oval 103">
                      <a:extLst>
                        <a:ext uri="{FF2B5EF4-FFF2-40B4-BE49-F238E27FC236}">
                          <a16:creationId xmlns:a16="http://schemas.microsoft.com/office/drawing/2014/main" id="{AA1C10B0-5B3A-44DE-85A8-780762DD206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115704" y="2309867"/>
                      <a:ext cx="640080" cy="640080"/>
                    </a:xfrm>
                    <a:prstGeom prst="ellipse">
                      <a:avLst/>
                    </a:prstGeom>
                    <a:ln w="28575">
                      <a:solidFill>
                        <a:srgbClr val="0070C0"/>
                      </a:solidFill>
                    </a:ln>
                  </p:spPr>
                  <p:style>
                    <a:lnRef idx="2">
                      <a:schemeClr val="dk1"/>
                    </a:lnRef>
                    <a:fillRef idx="1">
                      <a:schemeClr val="lt1"/>
                    </a:fillRef>
                    <a:effectRef idx="0">
                      <a:schemeClr val="dk1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14:m>
                        <m:oMathPara xmlns:m="http://schemas.openxmlformats.org/officeDocument/2006/math">
                          <m:oMathParaPr>
                            <m:jc m:val="center"/>
                          </m:oMathParaPr>
                          <m:oMath xmlns:m="http://schemas.openxmlformats.org/officeDocument/2006/math">
                            <m:r>
                              <a:rPr lang="en-US" b="1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 ×</m:t>
                            </m:r>
                          </m:oMath>
                        </m:oMathPara>
                      </a14:m>
                      <a:endParaRPr lang="en-US" b="1" dirty="0">
                        <a:solidFill>
                          <a:srgbClr val="0070C0"/>
                        </a:solidFill>
                      </a:endParaRPr>
                    </a:p>
                  </p:txBody>
                </p:sp>
              </mc:Choice>
              <mc:Fallback xmlns="">
                <p:sp>
                  <p:nvSpPr>
                    <p:cNvPr id="104" name="Oval 103">
                      <a:extLst>
                        <a:ext uri="{FF2B5EF4-FFF2-40B4-BE49-F238E27FC236}">
                          <a16:creationId xmlns:a16="http://schemas.microsoft.com/office/drawing/2014/main" id="{AA1C10B0-5B3A-44DE-85A8-780762DD2066}"/>
                        </a:ext>
                      </a:extLst>
                    </p:cNvPr>
                    <p:cNvSpPr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1115704" y="2309867"/>
                      <a:ext cx="640080" cy="640080"/>
                    </a:xfrm>
                    <a:prstGeom prst="ellipse">
                      <a:avLst/>
                    </a:prstGeom>
                    <a:blipFill>
                      <a:blip r:embed="rId9"/>
                      <a:stretch>
                        <a:fillRect/>
                      </a:stretch>
                    </a:blipFill>
                    <a:ln w="28575">
                      <a:solidFill>
                        <a:srgbClr val="0070C0"/>
                      </a:solidFill>
                    </a:ln>
                  </p:spPr>
                  <p:txBody>
                    <a:bodyPr/>
                    <a:lstStyle/>
                    <a:p>
                      <a:r>
                        <a:rPr lang="en-US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p:cxnSp>
              <p:nvCxnSpPr>
                <p:cNvPr id="105" name="Straight Arrow Connector 104">
                  <a:extLst>
                    <a:ext uri="{FF2B5EF4-FFF2-40B4-BE49-F238E27FC236}">
                      <a16:creationId xmlns:a16="http://schemas.microsoft.com/office/drawing/2014/main" id="{2369DDF6-063C-45EA-9ED9-2BB7AB0DA12A}"/>
                    </a:ext>
                  </a:extLst>
                </p:cNvPr>
                <p:cNvCxnSpPr>
                  <a:cxnSpLocks/>
                  <a:stCxn id="103" idx="2"/>
                  <a:endCxn id="104" idx="1"/>
                </p:cNvCxnSpPr>
                <p:nvPr/>
              </p:nvCxnSpPr>
              <p:spPr>
                <a:xfrm>
                  <a:off x="984750" y="2251725"/>
                  <a:ext cx="224692" cy="151880"/>
                </a:xfrm>
                <a:prstGeom prst="straightConnector1">
                  <a:avLst/>
                </a:prstGeom>
                <a:ln w="28575">
                  <a:solidFill>
                    <a:srgbClr val="0070C0"/>
                  </a:solidFill>
                  <a:tailEnd type="triangle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06" name="Straight Arrow Connector 105">
                  <a:extLst>
                    <a:ext uri="{FF2B5EF4-FFF2-40B4-BE49-F238E27FC236}">
                      <a16:creationId xmlns:a16="http://schemas.microsoft.com/office/drawing/2014/main" id="{3B411AD8-C3A7-4A2F-9722-AFB616617306}"/>
                    </a:ext>
                  </a:extLst>
                </p:cNvPr>
                <p:cNvCxnSpPr>
                  <a:cxnSpLocks/>
                  <a:stCxn id="98" idx="2"/>
                  <a:endCxn id="104" idx="0"/>
                </p:cNvCxnSpPr>
                <p:nvPr/>
              </p:nvCxnSpPr>
              <p:spPr>
                <a:xfrm flipH="1">
                  <a:off x="1435744" y="1953983"/>
                  <a:ext cx="9394" cy="355884"/>
                </a:xfrm>
                <a:prstGeom prst="straightConnector1">
                  <a:avLst/>
                </a:prstGeom>
                <a:ln w="28575">
                  <a:solidFill>
                    <a:srgbClr val="0070C0"/>
                  </a:solidFill>
                  <a:tailEnd type="triangle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107" name="Oval 106">
                      <a:extLst>
                        <a:ext uri="{FF2B5EF4-FFF2-40B4-BE49-F238E27FC236}">
                          <a16:creationId xmlns:a16="http://schemas.microsoft.com/office/drawing/2014/main" id="{FDD45F9C-188C-423B-856B-0D4D6FCA5D40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01054" y="3086666"/>
                      <a:ext cx="640080" cy="640080"/>
                    </a:xfrm>
                    <a:prstGeom prst="ellipse">
                      <a:avLst/>
                    </a:prstGeom>
                    <a:ln w="28575">
                      <a:solidFill>
                        <a:srgbClr val="0070C0"/>
                      </a:solidFill>
                    </a:ln>
                  </p:spPr>
                  <p:style>
                    <a:lnRef idx="2">
                      <a:schemeClr val="dk1"/>
                    </a:lnRef>
                    <a:fillRef idx="1">
                      <a:schemeClr val="lt1"/>
                    </a:fillRef>
                    <a:effectRef idx="0">
                      <a:schemeClr val="dk1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14:m>
                        <m:oMathPara xmlns:m="http://schemas.openxmlformats.org/officeDocument/2006/math">
                          <m:oMathParaPr>
                            <m:jc m:val="center"/>
                          </m:oMathParaPr>
                          <m:oMath xmlns:m="http://schemas.openxmlformats.org/officeDocument/2006/math">
                            <m:r>
                              <a:rPr lang="en-US" b="1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 +</m:t>
                            </m:r>
                          </m:oMath>
                        </m:oMathPara>
                      </a14:m>
                      <a:endParaRPr lang="en-US" b="1" dirty="0">
                        <a:solidFill>
                          <a:srgbClr val="0070C0"/>
                        </a:solidFill>
                      </a:endParaRPr>
                    </a:p>
                  </p:txBody>
                </p:sp>
              </mc:Choice>
              <mc:Fallback xmlns="">
                <p:sp>
                  <p:nvSpPr>
                    <p:cNvPr id="107" name="Oval 106">
                      <a:extLst>
                        <a:ext uri="{FF2B5EF4-FFF2-40B4-BE49-F238E27FC236}">
                          <a16:creationId xmlns:a16="http://schemas.microsoft.com/office/drawing/2014/main" id="{FDD45F9C-188C-423B-856B-0D4D6FCA5D40}"/>
                        </a:ext>
                      </a:extLst>
                    </p:cNvPr>
                    <p:cNvSpPr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801054" y="3086666"/>
                      <a:ext cx="640080" cy="640080"/>
                    </a:xfrm>
                    <a:prstGeom prst="ellipse">
                      <a:avLst/>
                    </a:prstGeom>
                    <a:blipFill>
                      <a:blip r:embed="rId10"/>
                      <a:stretch>
                        <a:fillRect/>
                      </a:stretch>
                    </a:blipFill>
                    <a:ln w="28575">
                      <a:solidFill>
                        <a:srgbClr val="0070C0"/>
                      </a:solidFill>
                    </a:ln>
                  </p:spPr>
                  <p:txBody>
                    <a:bodyPr/>
                    <a:lstStyle/>
                    <a:p>
                      <a:r>
                        <a:rPr lang="en-US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p:cxnSp>
              <p:nvCxnSpPr>
                <p:cNvPr id="108" name="Straight Arrow Connector 107">
                  <a:extLst>
                    <a:ext uri="{FF2B5EF4-FFF2-40B4-BE49-F238E27FC236}">
                      <a16:creationId xmlns:a16="http://schemas.microsoft.com/office/drawing/2014/main" id="{64729B1A-3B74-450C-B3F9-AB68F6461260}"/>
                    </a:ext>
                  </a:extLst>
                </p:cNvPr>
                <p:cNvCxnSpPr>
                  <a:cxnSpLocks/>
                  <a:stCxn id="103" idx="2"/>
                  <a:endCxn id="107" idx="0"/>
                </p:cNvCxnSpPr>
                <p:nvPr/>
              </p:nvCxnSpPr>
              <p:spPr>
                <a:xfrm>
                  <a:off x="984750" y="2251725"/>
                  <a:ext cx="136344" cy="834941"/>
                </a:xfrm>
                <a:prstGeom prst="straightConnector1">
                  <a:avLst/>
                </a:prstGeom>
                <a:ln w="28575">
                  <a:solidFill>
                    <a:srgbClr val="0070C0"/>
                  </a:solidFill>
                  <a:tailEnd type="triangle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09" name="Straight Arrow Connector 108">
                  <a:extLst>
                    <a:ext uri="{FF2B5EF4-FFF2-40B4-BE49-F238E27FC236}">
                      <a16:creationId xmlns:a16="http://schemas.microsoft.com/office/drawing/2014/main" id="{8451E377-CA74-485E-95EB-DF98627A464B}"/>
                    </a:ext>
                  </a:extLst>
                </p:cNvPr>
                <p:cNvCxnSpPr>
                  <a:cxnSpLocks/>
                  <a:stCxn id="104" idx="4"/>
                  <a:endCxn id="107" idx="7"/>
                </p:cNvCxnSpPr>
                <p:nvPr/>
              </p:nvCxnSpPr>
              <p:spPr>
                <a:xfrm flipH="1">
                  <a:off x="1347396" y="2949947"/>
                  <a:ext cx="88348" cy="230457"/>
                </a:xfrm>
                <a:prstGeom prst="straightConnector1">
                  <a:avLst/>
                </a:prstGeom>
                <a:ln w="28575">
                  <a:solidFill>
                    <a:srgbClr val="0070C0"/>
                  </a:solidFill>
                  <a:tailEnd type="triangle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110" name="Oval 109">
                      <a:extLst>
                        <a:ext uri="{FF2B5EF4-FFF2-40B4-BE49-F238E27FC236}">
                          <a16:creationId xmlns:a16="http://schemas.microsoft.com/office/drawing/2014/main" id="{DBA6571B-3FE4-4C7E-AA33-936EFBA628F5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516125" y="3086666"/>
                      <a:ext cx="640080" cy="640080"/>
                    </a:xfrm>
                    <a:prstGeom prst="ellipse">
                      <a:avLst/>
                    </a:prstGeom>
                    <a:ln w="28575">
                      <a:solidFill>
                        <a:srgbClr val="0070C0"/>
                      </a:solidFill>
                    </a:ln>
                  </p:spPr>
                  <p:style>
                    <a:lnRef idx="2">
                      <a:schemeClr val="dk1"/>
                    </a:lnRef>
                    <a:fillRef idx="1">
                      <a:schemeClr val="lt1"/>
                    </a:fillRef>
                    <a:effectRef idx="0">
                      <a:schemeClr val="dk1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14:m>
                        <m:oMathPara xmlns:m="http://schemas.openxmlformats.org/officeDocument/2006/math">
                          <m:oMathParaPr>
                            <m:jc m:val="center"/>
                          </m:oMathParaPr>
                          <m:oMath xmlns:m="http://schemas.openxmlformats.org/officeDocument/2006/math">
                            <m:r>
                              <a:rPr lang="en-US" b="1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 +</m:t>
                            </m:r>
                          </m:oMath>
                        </m:oMathPara>
                      </a14:m>
                      <a:endParaRPr lang="en-US" b="1" dirty="0">
                        <a:solidFill>
                          <a:srgbClr val="0070C0"/>
                        </a:solidFill>
                      </a:endParaRPr>
                    </a:p>
                  </p:txBody>
                </p:sp>
              </mc:Choice>
              <mc:Fallback xmlns="">
                <p:sp>
                  <p:nvSpPr>
                    <p:cNvPr id="110" name="Oval 109">
                      <a:extLst>
                        <a:ext uri="{FF2B5EF4-FFF2-40B4-BE49-F238E27FC236}">
                          <a16:creationId xmlns:a16="http://schemas.microsoft.com/office/drawing/2014/main" id="{DBA6571B-3FE4-4C7E-AA33-936EFBA628F5}"/>
                        </a:ext>
                      </a:extLst>
                    </p:cNvPr>
                    <p:cNvSpPr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1516125" y="3086666"/>
                      <a:ext cx="640080" cy="640080"/>
                    </a:xfrm>
                    <a:prstGeom prst="ellipse">
                      <a:avLst/>
                    </a:prstGeom>
                    <a:blipFill>
                      <a:blip r:embed="rId11"/>
                      <a:stretch>
                        <a:fillRect/>
                      </a:stretch>
                    </a:blipFill>
                    <a:ln w="28575">
                      <a:solidFill>
                        <a:srgbClr val="0070C0"/>
                      </a:solidFill>
                    </a:ln>
                  </p:spPr>
                  <p:txBody>
                    <a:bodyPr/>
                    <a:lstStyle/>
                    <a:p>
                      <a:r>
                        <a:rPr lang="en-US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p:cxnSp>
              <p:nvCxnSpPr>
                <p:cNvPr id="111" name="Straight Arrow Connector 110">
                  <a:extLst>
                    <a:ext uri="{FF2B5EF4-FFF2-40B4-BE49-F238E27FC236}">
                      <a16:creationId xmlns:a16="http://schemas.microsoft.com/office/drawing/2014/main" id="{E1F72C6A-6D15-4F5B-91AC-1F578F990881}"/>
                    </a:ext>
                  </a:extLst>
                </p:cNvPr>
                <p:cNvCxnSpPr>
                  <a:cxnSpLocks/>
                  <a:stCxn id="104" idx="4"/>
                  <a:endCxn id="110" idx="1"/>
                </p:cNvCxnSpPr>
                <p:nvPr/>
              </p:nvCxnSpPr>
              <p:spPr>
                <a:xfrm>
                  <a:off x="1435744" y="2949947"/>
                  <a:ext cx="174119" cy="230457"/>
                </a:xfrm>
                <a:prstGeom prst="straightConnector1">
                  <a:avLst/>
                </a:prstGeom>
                <a:ln w="28575">
                  <a:solidFill>
                    <a:srgbClr val="0070C0"/>
                  </a:solidFill>
                  <a:tailEnd type="triangle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sp>
              <p:nvSpPr>
                <p:cNvPr id="112" name="Rectangle 111">
                  <a:extLst>
                    <a:ext uri="{FF2B5EF4-FFF2-40B4-BE49-F238E27FC236}">
                      <a16:creationId xmlns:a16="http://schemas.microsoft.com/office/drawing/2014/main" id="{4939B375-1942-41C5-A7CD-DE1438269BED}"/>
                    </a:ext>
                  </a:extLst>
                </p:cNvPr>
                <p:cNvSpPr/>
                <p:nvPr/>
              </p:nvSpPr>
              <p:spPr>
                <a:xfrm>
                  <a:off x="1774405" y="2508214"/>
                  <a:ext cx="324128" cy="369332"/>
                </a:xfrm>
                <a:prstGeom prst="rect">
                  <a:avLst/>
                </a:prstGeom>
                <a:ln w="28575">
                  <a:noFill/>
                </a:ln>
              </p:spPr>
              <p:txBody>
                <a:bodyPr wrap="none">
                  <a:spAutoFit/>
                </a:bodyPr>
                <a:lstStyle/>
                <a:p>
                  <a:pPr algn="ctr"/>
                  <a:r>
                    <a:rPr lang="en-US" b="1" dirty="0">
                      <a:solidFill>
                        <a:srgbClr val="0070C0"/>
                      </a:solidFill>
                      <a:latin typeface="Lucida Console" panose="020B0609040504020204" pitchFamily="49" charset="0"/>
                    </a:rPr>
                    <a:t>3</a:t>
                  </a:r>
                  <a:endParaRPr lang="en-US" b="1" dirty="0">
                    <a:solidFill>
                      <a:srgbClr val="0070C0"/>
                    </a:solidFill>
                  </a:endParaRPr>
                </a:p>
              </p:txBody>
            </p:sp>
            <p:cxnSp>
              <p:nvCxnSpPr>
                <p:cNvPr id="113" name="Straight Arrow Connector 112">
                  <a:extLst>
                    <a:ext uri="{FF2B5EF4-FFF2-40B4-BE49-F238E27FC236}">
                      <a16:creationId xmlns:a16="http://schemas.microsoft.com/office/drawing/2014/main" id="{50012863-5F2A-44AC-A02D-ABBFC1115737}"/>
                    </a:ext>
                  </a:extLst>
                </p:cNvPr>
                <p:cNvCxnSpPr>
                  <a:cxnSpLocks/>
                  <a:stCxn id="112" idx="2"/>
                  <a:endCxn id="110" idx="0"/>
                </p:cNvCxnSpPr>
                <p:nvPr/>
              </p:nvCxnSpPr>
              <p:spPr>
                <a:xfrm flipH="1">
                  <a:off x="1836165" y="2877546"/>
                  <a:ext cx="100304" cy="209120"/>
                </a:xfrm>
                <a:prstGeom prst="straightConnector1">
                  <a:avLst/>
                </a:prstGeom>
                <a:ln w="28575">
                  <a:solidFill>
                    <a:srgbClr val="0070C0"/>
                  </a:solidFill>
                  <a:tailEnd type="triangle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114" name="Oval 113">
                      <a:extLst>
                        <a:ext uri="{FF2B5EF4-FFF2-40B4-BE49-F238E27FC236}">
                          <a16:creationId xmlns:a16="http://schemas.microsoft.com/office/drawing/2014/main" id="{4AA99685-8E05-43DE-8903-B3B4886C182E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115679" y="3820807"/>
                      <a:ext cx="640080" cy="640080"/>
                    </a:xfrm>
                    <a:prstGeom prst="ellipse">
                      <a:avLst/>
                    </a:prstGeom>
                    <a:ln w="28575">
                      <a:solidFill>
                        <a:srgbClr val="0070C0"/>
                      </a:solidFill>
                    </a:ln>
                  </p:spPr>
                  <p:style>
                    <a:lnRef idx="2">
                      <a:schemeClr val="dk1"/>
                    </a:lnRef>
                    <a:fillRef idx="1">
                      <a:schemeClr val="lt1"/>
                    </a:fillRef>
                    <a:effectRef idx="0">
                      <a:schemeClr val="dk1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14:m>
                        <m:oMathPara xmlns:m="http://schemas.openxmlformats.org/officeDocument/2006/math">
                          <m:oMathParaPr>
                            <m:jc m:val="center"/>
                          </m:oMathParaPr>
                          <m:oMath xmlns:m="http://schemas.openxmlformats.org/officeDocument/2006/math">
                            <m:r>
                              <a:rPr lang="en-US" b="1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 ×</m:t>
                            </m:r>
                          </m:oMath>
                        </m:oMathPara>
                      </a14:m>
                      <a:endParaRPr lang="en-US" b="1" dirty="0">
                        <a:solidFill>
                          <a:srgbClr val="0070C0"/>
                        </a:solidFill>
                      </a:endParaRPr>
                    </a:p>
                  </p:txBody>
                </p:sp>
              </mc:Choice>
              <mc:Fallback xmlns="">
                <p:sp>
                  <p:nvSpPr>
                    <p:cNvPr id="114" name="Oval 113">
                      <a:extLst>
                        <a:ext uri="{FF2B5EF4-FFF2-40B4-BE49-F238E27FC236}">
                          <a16:creationId xmlns:a16="http://schemas.microsoft.com/office/drawing/2014/main" id="{4AA99685-8E05-43DE-8903-B3B4886C182E}"/>
                        </a:ext>
                      </a:extLst>
                    </p:cNvPr>
                    <p:cNvSpPr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1115679" y="3820807"/>
                      <a:ext cx="640080" cy="640080"/>
                    </a:xfrm>
                    <a:prstGeom prst="ellipse">
                      <a:avLst/>
                    </a:prstGeom>
                    <a:blipFill>
                      <a:blip r:embed="rId12"/>
                      <a:stretch>
                        <a:fillRect/>
                      </a:stretch>
                    </a:blipFill>
                    <a:ln w="28575">
                      <a:solidFill>
                        <a:srgbClr val="0070C0"/>
                      </a:solidFill>
                    </a:ln>
                  </p:spPr>
                  <p:txBody>
                    <a:bodyPr/>
                    <a:lstStyle/>
                    <a:p>
                      <a:r>
                        <a:rPr lang="en-US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p:cxnSp>
              <p:nvCxnSpPr>
                <p:cNvPr id="115" name="Straight Arrow Connector 114">
                  <a:extLst>
                    <a:ext uri="{FF2B5EF4-FFF2-40B4-BE49-F238E27FC236}">
                      <a16:creationId xmlns:a16="http://schemas.microsoft.com/office/drawing/2014/main" id="{4888C723-875C-4A2A-A61D-3B7A62454C18}"/>
                    </a:ext>
                  </a:extLst>
                </p:cNvPr>
                <p:cNvCxnSpPr>
                  <a:cxnSpLocks/>
                  <a:stCxn id="110" idx="4"/>
                  <a:endCxn id="114" idx="7"/>
                </p:cNvCxnSpPr>
                <p:nvPr/>
              </p:nvCxnSpPr>
              <p:spPr>
                <a:xfrm flipH="1">
                  <a:off x="1662021" y="3726746"/>
                  <a:ext cx="174144" cy="187799"/>
                </a:xfrm>
                <a:prstGeom prst="straightConnector1">
                  <a:avLst/>
                </a:prstGeom>
                <a:ln w="28575">
                  <a:solidFill>
                    <a:srgbClr val="0070C0"/>
                  </a:solidFill>
                  <a:tailEnd type="triangle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16" name="Straight Arrow Connector 115">
                  <a:extLst>
                    <a:ext uri="{FF2B5EF4-FFF2-40B4-BE49-F238E27FC236}">
                      <a16:creationId xmlns:a16="http://schemas.microsoft.com/office/drawing/2014/main" id="{C4C44BD8-E226-41B8-A035-457478B1E312}"/>
                    </a:ext>
                  </a:extLst>
                </p:cNvPr>
                <p:cNvCxnSpPr>
                  <a:cxnSpLocks/>
                  <a:stCxn id="107" idx="4"/>
                  <a:endCxn id="114" idx="1"/>
                </p:cNvCxnSpPr>
                <p:nvPr/>
              </p:nvCxnSpPr>
              <p:spPr>
                <a:xfrm>
                  <a:off x="1121094" y="3726746"/>
                  <a:ext cx="88323" cy="187799"/>
                </a:xfrm>
                <a:prstGeom prst="straightConnector1">
                  <a:avLst/>
                </a:prstGeom>
                <a:ln w="28575">
                  <a:solidFill>
                    <a:srgbClr val="0070C0"/>
                  </a:solidFill>
                  <a:tailEnd type="triangle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17" name="Straight Arrow Connector 116">
                  <a:extLst>
                    <a:ext uri="{FF2B5EF4-FFF2-40B4-BE49-F238E27FC236}">
                      <a16:creationId xmlns:a16="http://schemas.microsoft.com/office/drawing/2014/main" id="{DCA61CBF-AC2A-450F-99D5-CF8FD9AE7D05}"/>
                    </a:ext>
                  </a:extLst>
                </p:cNvPr>
                <p:cNvCxnSpPr>
                  <a:cxnSpLocks/>
                  <a:stCxn id="64" idx="2"/>
                  <a:endCxn id="102" idx="0"/>
                </p:cNvCxnSpPr>
                <p:nvPr/>
              </p:nvCxnSpPr>
              <p:spPr>
                <a:xfrm>
                  <a:off x="3250389" y="1957666"/>
                  <a:ext cx="7929" cy="2089443"/>
                </a:xfrm>
                <a:prstGeom prst="straightConnector1">
                  <a:avLst/>
                </a:prstGeom>
                <a:ln w="28575">
                  <a:solidFill>
                    <a:srgbClr val="0070C0"/>
                  </a:solidFill>
                  <a:tailEnd type="triangle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18" name="Straight Arrow Connector 117">
                  <a:extLst>
                    <a:ext uri="{FF2B5EF4-FFF2-40B4-BE49-F238E27FC236}">
                      <a16:creationId xmlns:a16="http://schemas.microsoft.com/office/drawing/2014/main" id="{50342151-9571-4B6E-850E-7F3BE1BF9AC8}"/>
                    </a:ext>
                  </a:extLst>
                </p:cNvPr>
                <p:cNvCxnSpPr>
                  <a:cxnSpLocks/>
                  <a:stCxn id="114" idx="6"/>
                  <a:endCxn id="102" idx="2"/>
                </p:cNvCxnSpPr>
                <p:nvPr/>
              </p:nvCxnSpPr>
              <p:spPr>
                <a:xfrm>
                  <a:off x="1755759" y="4140847"/>
                  <a:ext cx="1182519" cy="226302"/>
                </a:xfrm>
                <a:prstGeom prst="straightConnector1">
                  <a:avLst/>
                </a:prstGeom>
                <a:ln w="28575">
                  <a:solidFill>
                    <a:srgbClr val="0070C0"/>
                  </a:solidFill>
                  <a:tailEnd type="triangle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sp>
              <p:nvSpPr>
                <p:cNvPr id="119" name="Rectangle 118">
                  <a:extLst>
                    <a:ext uri="{FF2B5EF4-FFF2-40B4-BE49-F238E27FC236}">
                      <a16:creationId xmlns:a16="http://schemas.microsoft.com/office/drawing/2014/main" id="{F3F1E399-4A0A-49C0-A026-F862E1748AAC}"/>
                    </a:ext>
                  </a:extLst>
                </p:cNvPr>
                <p:cNvSpPr/>
                <p:nvPr/>
              </p:nvSpPr>
              <p:spPr>
                <a:xfrm>
                  <a:off x="2804796" y="5136299"/>
                  <a:ext cx="1040272" cy="369332"/>
                </a:xfrm>
                <a:prstGeom prst="rect">
                  <a:avLst/>
                </a:prstGeom>
                <a:ln w="28575">
                  <a:noFill/>
                </a:ln>
              </p:spPr>
              <p:txBody>
                <a:bodyPr wrap="square">
                  <a:spAutoFit/>
                </a:bodyPr>
                <a:lstStyle/>
                <a:p>
                  <a:pPr algn="ctr"/>
                  <a:r>
                    <a:rPr lang="en-US" b="1" dirty="0" err="1">
                      <a:solidFill>
                        <a:srgbClr val="0070C0"/>
                      </a:solidFill>
                      <a:latin typeface="Lucida Console" panose="020B0609040504020204" pitchFamily="49" charset="0"/>
                    </a:rPr>
                    <a:t>denom</a:t>
                  </a:r>
                  <a:r>
                    <a:rPr lang="en-US" b="1" dirty="0">
                      <a:solidFill>
                        <a:srgbClr val="0070C0"/>
                      </a:solidFill>
                      <a:latin typeface="Lucida Console" panose="020B0609040504020204" pitchFamily="49" charset="0"/>
                    </a:rPr>
                    <a:t>’</a:t>
                  </a:r>
                  <a:endParaRPr lang="en-US" b="1" dirty="0">
                    <a:solidFill>
                      <a:srgbClr val="0070C0"/>
                    </a:solidFill>
                  </a:endParaRPr>
                </a:p>
              </p:txBody>
            </p:sp>
          </p:grpSp>
        </p:grpSp>
        <p:grpSp>
          <p:nvGrpSpPr>
            <p:cNvPr id="120" name="Group 119">
              <a:extLst>
                <a:ext uri="{FF2B5EF4-FFF2-40B4-BE49-F238E27FC236}">
                  <a16:creationId xmlns:a16="http://schemas.microsoft.com/office/drawing/2014/main" id="{13EBA412-CF62-4328-997E-9B380F7F5A2C}"/>
                </a:ext>
              </a:extLst>
            </p:cNvPr>
            <p:cNvGrpSpPr/>
            <p:nvPr/>
          </p:nvGrpSpPr>
          <p:grpSpPr>
            <a:xfrm>
              <a:off x="4014" y="1827032"/>
              <a:ext cx="1440817" cy="3690944"/>
              <a:chOff x="4014" y="1827032"/>
              <a:chExt cx="1440817" cy="3690944"/>
            </a:xfrm>
          </p:grpSpPr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21" name="Oval 120">
                    <a:extLst>
                      <a:ext uri="{FF2B5EF4-FFF2-40B4-BE49-F238E27FC236}">
                        <a16:creationId xmlns:a16="http://schemas.microsoft.com/office/drawing/2014/main" id="{C95E2282-1A03-4EED-BCB7-8FAE84B3D230}"/>
                      </a:ext>
                    </a:extLst>
                  </p:cNvPr>
                  <p:cNvSpPr/>
                  <p:nvPr/>
                </p:nvSpPr>
                <p:spPr>
                  <a:xfrm>
                    <a:off x="100919" y="3031470"/>
                    <a:ext cx="640080" cy="640080"/>
                  </a:xfrm>
                  <a:prstGeom prst="ellipse">
                    <a:avLst/>
                  </a:prstGeom>
                  <a:ln w="28575">
                    <a:solidFill>
                      <a:srgbClr val="7030A0"/>
                    </a:solidFill>
                  </a:ln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14:m>
                      <m:oMathPara xmlns:m="http://schemas.openxmlformats.org/officeDocument/2006/math">
                        <m:oMathParaPr>
                          <m:jc m:val="center"/>
                        </m:oMathParaPr>
                        <m:oMath xmlns:m="http://schemas.openxmlformats.org/officeDocument/2006/math">
                          <m:r>
                            <a:rPr lang="en-US" b="1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  <m:t> +</m:t>
                          </m:r>
                        </m:oMath>
                      </m:oMathPara>
                    </a14:m>
                    <a:endParaRPr lang="en-US" b="1" dirty="0">
                      <a:solidFill>
                        <a:srgbClr val="7030A0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121" name="Oval 120">
                    <a:extLst>
                      <a:ext uri="{FF2B5EF4-FFF2-40B4-BE49-F238E27FC236}">
                        <a16:creationId xmlns:a16="http://schemas.microsoft.com/office/drawing/2014/main" id="{C95E2282-1A03-4EED-BCB7-8FAE84B3D230}"/>
                      </a:ext>
                    </a:extLst>
                  </p:cNvPr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00919" y="3031470"/>
                    <a:ext cx="640080" cy="640080"/>
                  </a:xfrm>
                  <a:prstGeom prst="ellipse">
                    <a:avLst/>
                  </a:prstGeom>
                  <a:blipFill>
                    <a:blip r:embed="rId13"/>
                    <a:stretch>
                      <a:fillRect/>
                    </a:stretch>
                  </a:blipFill>
                  <a:ln w="28575">
                    <a:solidFill>
                      <a:srgbClr val="7030A0"/>
                    </a:solidFill>
                  </a:ln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sp>
            <p:nvSpPr>
              <p:cNvPr id="122" name="Rectangle 121">
                <a:extLst>
                  <a:ext uri="{FF2B5EF4-FFF2-40B4-BE49-F238E27FC236}">
                    <a16:creationId xmlns:a16="http://schemas.microsoft.com/office/drawing/2014/main" id="{C8CA5D38-ACEC-4A3A-8402-F82DED76B154}"/>
                  </a:ext>
                </a:extLst>
              </p:cNvPr>
              <p:cNvSpPr/>
              <p:nvPr/>
            </p:nvSpPr>
            <p:spPr>
              <a:xfrm>
                <a:off x="4014" y="2588869"/>
                <a:ext cx="324128" cy="369332"/>
              </a:xfrm>
              <a:prstGeom prst="rect">
                <a:avLst/>
              </a:prstGeom>
              <a:ln w="28575">
                <a:noFill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b="1" dirty="0">
                    <a:solidFill>
                      <a:srgbClr val="7030A0"/>
                    </a:solidFill>
                    <a:latin typeface="Lucida Console" panose="020B0609040504020204" pitchFamily="49" charset="0"/>
                  </a:rPr>
                  <a:t>1</a:t>
                </a:r>
                <a:endParaRPr lang="en-US" b="1" dirty="0">
                  <a:solidFill>
                    <a:srgbClr val="7030A0"/>
                  </a:solidFill>
                </a:endParaRPr>
              </a:p>
            </p:txBody>
          </p:sp>
          <p:cxnSp>
            <p:nvCxnSpPr>
              <p:cNvPr id="123" name="Straight Arrow Connector 122">
                <a:extLst>
                  <a:ext uri="{FF2B5EF4-FFF2-40B4-BE49-F238E27FC236}">
                    <a16:creationId xmlns:a16="http://schemas.microsoft.com/office/drawing/2014/main" id="{AAB65DF7-0810-4244-8229-23C84DC13320}"/>
                  </a:ext>
                </a:extLst>
              </p:cNvPr>
              <p:cNvCxnSpPr>
                <a:cxnSpLocks/>
                <a:endCxn id="121" idx="1"/>
              </p:cNvCxnSpPr>
              <p:nvPr/>
            </p:nvCxnSpPr>
            <p:spPr>
              <a:xfrm>
                <a:off x="185862" y="2905496"/>
                <a:ext cx="8795" cy="219712"/>
              </a:xfrm>
              <a:prstGeom prst="straightConnector1">
                <a:avLst/>
              </a:prstGeom>
              <a:ln w="28575">
                <a:solidFill>
                  <a:srgbClr val="7030A0"/>
                </a:solidFill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124" name="Freeform: Shape 123">
                <a:extLst>
                  <a:ext uri="{FF2B5EF4-FFF2-40B4-BE49-F238E27FC236}">
                    <a16:creationId xmlns:a16="http://schemas.microsoft.com/office/drawing/2014/main" id="{4B084BFF-9938-4C01-8873-EA7834C3486F}"/>
                  </a:ext>
                </a:extLst>
              </p:cNvPr>
              <p:cNvSpPr/>
              <p:nvPr/>
            </p:nvSpPr>
            <p:spPr>
              <a:xfrm>
                <a:off x="573974" y="1827032"/>
                <a:ext cx="870857" cy="1228885"/>
              </a:xfrm>
              <a:custGeom>
                <a:avLst/>
                <a:gdLst>
                  <a:gd name="connsiteX0" fmla="*/ 870857 w 870857"/>
                  <a:gd name="connsiteY0" fmla="*/ 136355 h 1228885"/>
                  <a:gd name="connsiteX1" fmla="*/ 312717 w 870857"/>
                  <a:gd name="connsiteY1" fmla="*/ 96771 h 1228885"/>
                  <a:gd name="connsiteX2" fmla="*/ 0 w 870857"/>
                  <a:gd name="connsiteY2" fmla="*/ 1228885 h 122888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870857" h="1228885">
                    <a:moveTo>
                      <a:pt x="870857" y="136355"/>
                    </a:moveTo>
                    <a:cubicBezTo>
                      <a:pt x="664358" y="25519"/>
                      <a:pt x="457860" y="-85317"/>
                      <a:pt x="312717" y="96771"/>
                    </a:cubicBezTo>
                    <a:cubicBezTo>
                      <a:pt x="167574" y="278859"/>
                      <a:pt x="83787" y="753872"/>
                      <a:pt x="0" y="1228885"/>
                    </a:cubicBezTo>
                  </a:path>
                </a:pathLst>
              </a:custGeom>
              <a:noFill/>
              <a:ln w="28575">
                <a:solidFill>
                  <a:srgbClr val="7030A0"/>
                </a:solidFill>
                <a:headEnd type="none" w="med" len="med"/>
                <a:tailEnd type="triangl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25" name="Straight Arrow Connector 124">
                <a:extLst>
                  <a:ext uri="{FF2B5EF4-FFF2-40B4-BE49-F238E27FC236}">
                    <a16:creationId xmlns:a16="http://schemas.microsoft.com/office/drawing/2014/main" id="{15284DC4-677E-4D55-9979-40C3961C5F99}"/>
                  </a:ext>
                </a:extLst>
              </p:cNvPr>
              <p:cNvCxnSpPr>
                <a:cxnSpLocks/>
                <a:stCxn id="121" idx="4"/>
              </p:cNvCxnSpPr>
              <p:nvPr/>
            </p:nvCxnSpPr>
            <p:spPr>
              <a:xfrm>
                <a:off x="420959" y="3671550"/>
                <a:ext cx="17682" cy="1451929"/>
              </a:xfrm>
              <a:prstGeom prst="straightConnector1">
                <a:avLst/>
              </a:prstGeom>
              <a:ln w="28575">
                <a:solidFill>
                  <a:srgbClr val="7030A0"/>
                </a:solidFill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126" name="Rectangle 125">
                <a:extLst>
                  <a:ext uri="{FF2B5EF4-FFF2-40B4-BE49-F238E27FC236}">
                    <a16:creationId xmlns:a16="http://schemas.microsoft.com/office/drawing/2014/main" id="{BD7BE38A-2ADB-428F-B874-D74F279CA347}"/>
                  </a:ext>
                </a:extLst>
              </p:cNvPr>
              <p:cNvSpPr/>
              <p:nvPr/>
            </p:nvSpPr>
            <p:spPr>
              <a:xfrm>
                <a:off x="29620" y="5148644"/>
                <a:ext cx="881973" cy="369332"/>
              </a:xfrm>
              <a:prstGeom prst="rect">
                <a:avLst/>
              </a:prstGeom>
              <a:ln w="28575">
                <a:noFill/>
              </a:ln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b="1" dirty="0">
                    <a:solidFill>
                      <a:srgbClr val="7030A0"/>
                    </a:solidFill>
                    <a:latin typeface="Lucida Console" panose="020B0609040504020204" pitchFamily="49" charset="0"/>
                  </a:rPr>
                  <a:t>j’</a:t>
                </a:r>
                <a:endParaRPr lang="en-US" b="1" dirty="0">
                  <a:solidFill>
                    <a:srgbClr val="7030A0"/>
                  </a:solidFill>
                </a:endParaRPr>
              </a:p>
            </p:txBody>
          </p:sp>
        </p:grpSp>
      </p:grpSp>
      <p:sp>
        <p:nvSpPr>
          <p:cNvPr id="130" name="Rectangle 129">
            <a:extLst>
              <a:ext uri="{FF2B5EF4-FFF2-40B4-BE49-F238E27FC236}">
                <a16:creationId xmlns:a16="http://schemas.microsoft.com/office/drawing/2014/main" id="{965F4654-CA85-4C07-9DF4-9D1BB69677B2}"/>
              </a:ext>
            </a:extLst>
          </p:cNvPr>
          <p:cNvSpPr/>
          <p:nvPr/>
        </p:nvSpPr>
        <p:spPr>
          <a:xfrm>
            <a:off x="3403558" y="6302433"/>
            <a:ext cx="1577200" cy="369332"/>
          </a:xfrm>
          <a:prstGeom prst="rect">
            <a:avLst/>
          </a:prstGeom>
          <a:ln w="127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b="1" dirty="0">
                <a:solidFill>
                  <a:srgbClr val="0070C0"/>
                </a:solidFill>
              </a:rPr>
              <a:t>3+1+3+3=10</a:t>
            </a:r>
          </a:p>
        </p:txBody>
      </p:sp>
      <p:sp>
        <p:nvSpPr>
          <p:cNvPr id="131" name="Rectangle 130">
            <a:extLst>
              <a:ext uri="{FF2B5EF4-FFF2-40B4-BE49-F238E27FC236}">
                <a16:creationId xmlns:a16="http://schemas.microsoft.com/office/drawing/2014/main" id="{6D8E0A79-9BB3-4ECE-818B-691C0E3F0795}"/>
              </a:ext>
            </a:extLst>
          </p:cNvPr>
          <p:cNvSpPr/>
          <p:nvPr/>
        </p:nvSpPr>
        <p:spPr>
          <a:xfrm>
            <a:off x="5182481" y="6300113"/>
            <a:ext cx="620869" cy="369332"/>
          </a:xfrm>
          <a:prstGeom prst="rect">
            <a:avLst/>
          </a:prstGeom>
          <a:ln w="127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b="1" dirty="0">
                <a:solidFill>
                  <a:srgbClr val="C00000"/>
                </a:solidFill>
              </a:rPr>
              <a:t>3</a:t>
            </a:r>
          </a:p>
        </p:txBody>
      </p:sp>
      <p:sp>
        <p:nvSpPr>
          <p:cNvPr id="132" name="Rectangle 131">
            <a:extLst>
              <a:ext uri="{FF2B5EF4-FFF2-40B4-BE49-F238E27FC236}">
                <a16:creationId xmlns:a16="http://schemas.microsoft.com/office/drawing/2014/main" id="{830FBD58-F59D-4BBA-9FAD-63AC7E1A4BBA}"/>
              </a:ext>
            </a:extLst>
          </p:cNvPr>
          <p:cNvSpPr/>
          <p:nvPr/>
        </p:nvSpPr>
        <p:spPr>
          <a:xfrm>
            <a:off x="6586799" y="6302433"/>
            <a:ext cx="1133645" cy="369332"/>
          </a:xfrm>
          <a:prstGeom prst="rect">
            <a:avLst/>
          </a:prstGeom>
          <a:ln w="12700"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pPr algn="ctr"/>
            <a:r>
              <a:rPr lang="en-US" b="1" dirty="0">
                <a:solidFill>
                  <a:srgbClr val="00B050"/>
                </a:solidFill>
              </a:rPr>
              <a:t>1+3+3=7</a:t>
            </a:r>
          </a:p>
        </p:txBody>
      </p:sp>
      <p:sp>
        <p:nvSpPr>
          <p:cNvPr id="134" name="Rectangle 133">
            <a:extLst>
              <a:ext uri="{FF2B5EF4-FFF2-40B4-BE49-F238E27FC236}">
                <a16:creationId xmlns:a16="http://schemas.microsoft.com/office/drawing/2014/main" id="{A5B4E16C-07D8-45C5-B97F-5AA81D0BE9F1}"/>
              </a:ext>
            </a:extLst>
          </p:cNvPr>
          <p:cNvSpPr/>
          <p:nvPr/>
        </p:nvSpPr>
        <p:spPr>
          <a:xfrm>
            <a:off x="745299" y="6300113"/>
            <a:ext cx="881973" cy="369332"/>
          </a:xfrm>
          <a:prstGeom prst="rect">
            <a:avLst/>
          </a:prstGeom>
          <a:ln w="127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b="1" dirty="0">
                <a:solidFill>
                  <a:srgbClr val="7030A0"/>
                </a:solidFill>
              </a:rPr>
              <a:t>1</a:t>
            </a:r>
          </a:p>
        </p:txBody>
      </p:sp>
      <p:sp>
        <p:nvSpPr>
          <p:cNvPr id="135" name="Rectangle 134">
            <a:extLst>
              <a:ext uri="{FF2B5EF4-FFF2-40B4-BE49-F238E27FC236}">
                <a16:creationId xmlns:a16="http://schemas.microsoft.com/office/drawing/2014/main" id="{C6E001A9-3636-4916-BB8E-07454852E703}"/>
              </a:ext>
            </a:extLst>
          </p:cNvPr>
          <p:cNvSpPr/>
          <p:nvPr/>
        </p:nvSpPr>
        <p:spPr>
          <a:xfrm>
            <a:off x="1792252" y="6211669"/>
            <a:ext cx="1409583" cy="646331"/>
          </a:xfrm>
          <a:prstGeom prst="rect">
            <a:avLst/>
          </a:prstGeom>
          <a:ln w="127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b="1" dirty="0"/>
              <a:t>3+(3/15)+3=9 to </a:t>
            </a:r>
            <a:r>
              <a:rPr lang="en-US" b="1" u="sng" dirty="0"/>
              <a:t>21</a:t>
            </a:r>
          </a:p>
        </p:txBody>
      </p:sp>
      <p:grpSp>
        <p:nvGrpSpPr>
          <p:cNvPr id="138" name="Group 137">
            <a:extLst>
              <a:ext uri="{FF2B5EF4-FFF2-40B4-BE49-F238E27FC236}">
                <a16:creationId xmlns:a16="http://schemas.microsoft.com/office/drawing/2014/main" id="{81C8BD60-8100-41E6-BDB4-3C00D8ACFB8C}"/>
              </a:ext>
            </a:extLst>
          </p:cNvPr>
          <p:cNvGrpSpPr/>
          <p:nvPr/>
        </p:nvGrpSpPr>
        <p:grpSpPr>
          <a:xfrm>
            <a:off x="2494608" y="2671948"/>
            <a:ext cx="3593475" cy="3242792"/>
            <a:chOff x="2494608" y="2671948"/>
            <a:chExt cx="3593475" cy="3242792"/>
          </a:xfrm>
        </p:grpSpPr>
        <p:sp>
          <p:nvSpPr>
            <p:cNvPr id="137" name="TextBox 136">
              <a:extLst>
                <a:ext uri="{FF2B5EF4-FFF2-40B4-BE49-F238E27FC236}">
                  <a16:creationId xmlns:a16="http://schemas.microsoft.com/office/drawing/2014/main" id="{FBC8463D-E3CC-4635-A035-B366E0F56210}"/>
                </a:ext>
              </a:extLst>
            </p:cNvPr>
            <p:cNvSpPr txBox="1"/>
            <p:nvPr/>
          </p:nvSpPr>
          <p:spPr>
            <a:xfrm rot="19548500">
              <a:off x="2494608" y="3820547"/>
              <a:ext cx="3340979" cy="523220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sz="2800" b="1" dirty="0">
                  <a:solidFill>
                    <a:srgbClr val="FF0000"/>
                  </a:solidFill>
                  <a:latin typeface="MV Boli" panose="02000500030200090000" pitchFamily="2" charset="0"/>
                  <a:cs typeface="MV Boli" panose="02000500030200090000" pitchFamily="2" charset="0"/>
                </a:rPr>
                <a:t>LATENCY BOUND!</a:t>
              </a:r>
            </a:p>
          </p:txBody>
        </p:sp>
        <p:sp>
          <p:nvSpPr>
            <p:cNvPr id="136" name="Freeform: Shape 135">
              <a:extLst>
                <a:ext uri="{FF2B5EF4-FFF2-40B4-BE49-F238E27FC236}">
                  <a16:creationId xmlns:a16="http://schemas.microsoft.com/office/drawing/2014/main" id="{CA4520C6-E08A-4142-96F7-9D3895DBA6F6}"/>
                </a:ext>
              </a:extLst>
            </p:cNvPr>
            <p:cNvSpPr/>
            <p:nvPr/>
          </p:nvSpPr>
          <p:spPr>
            <a:xfrm>
              <a:off x="2949039" y="2671948"/>
              <a:ext cx="3139044" cy="3242792"/>
            </a:xfrm>
            <a:custGeom>
              <a:avLst/>
              <a:gdLst>
                <a:gd name="connsiteX0" fmla="*/ 3139044 w 3139044"/>
                <a:gd name="connsiteY0" fmla="*/ 0 h 3242792"/>
                <a:gd name="connsiteX1" fmla="*/ 3071751 w 3139044"/>
                <a:gd name="connsiteY1" fmla="*/ 51460 h 3242792"/>
                <a:gd name="connsiteX2" fmla="*/ 3051958 w 3139044"/>
                <a:gd name="connsiteY2" fmla="*/ 55418 h 3242792"/>
                <a:gd name="connsiteX3" fmla="*/ 3036125 w 3139044"/>
                <a:gd name="connsiteY3" fmla="*/ 63335 h 3242792"/>
                <a:gd name="connsiteX4" fmla="*/ 3008416 w 3139044"/>
                <a:gd name="connsiteY4" fmla="*/ 75210 h 3242792"/>
                <a:gd name="connsiteX5" fmla="*/ 2996540 w 3139044"/>
                <a:gd name="connsiteY5" fmla="*/ 83127 h 3242792"/>
                <a:gd name="connsiteX6" fmla="*/ 2980706 w 3139044"/>
                <a:gd name="connsiteY6" fmla="*/ 98961 h 3242792"/>
                <a:gd name="connsiteX7" fmla="*/ 2945080 w 3139044"/>
                <a:gd name="connsiteY7" fmla="*/ 114795 h 3242792"/>
                <a:gd name="connsiteX8" fmla="*/ 2889662 w 3139044"/>
                <a:gd name="connsiteY8" fmla="*/ 162296 h 3242792"/>
                <a:gd name="connsiteX9" fmla="*/ 2850078 w 3139044"/>
                <a:gd name="connsiteY9" fmla="*/ 190005 h 3242792"/>
                <a:gd name="connsiteX10" fmla="*/ 2838203 w 3139044"/>
                <a:gd name="connsiteY10" fmla="*/ 205839 h 3242792"/>
                <a:gd name="connsiteX11" fmla="*/ 2814452 w 3139044"/>
                <a:gd name="connsiteY11" fmla="*/ 229590 h 3242792"/>
                <a:gd name="connsiteX12" fmla="*/ 2802577 w 3139044"/>
                <a:gd name="connsiteY12" fmla="*/ 253340 h 3242792"/>
                <a:gd name="connsiteX13" fmla="*/ 2778826 w 3139044"/>
                <a:gd name="connsiteY13" fmla="*/ 285008 h 3242792"/>
                <a:gd name="connsiteX14" fmla="*/ 2755075 w 3139044"/>
                <a:gd name="connsiteY14" fmla="*/ 328551 h 3242792"/>
                <a:gd name="connsiteX15" fmla="*/ 2739242 w 3139044"/>
                <a:gd name="connsiteY15" fmla="*/ 344384 h 3242792"/>
                <a:gd name="connsiteX16" fmla="*/ 2727366 w 3139044"/>
                <a:gd name="connsiteY16" fmla="*/ 360218 h 3242792"/>
                <a:gd name="connsiteX17" fmla="*/ 2711532 w 3139044"/>
                <a:gd name="connsiteY17" fmla="*/ 368135 h 3242792"/>
                <a:gd name="connsiteX18" fmla="*/ 2687782 w 3139044"/>
                <a:gd name="connsiteY18" fmla="*/ 380010 h 3242792"/>
                <a:gd name="connsiteX19" fmla="*/ 2664031 w 3139044"/>
                <a:gd name="connsiteY19" fmla="*/ 395844 h 3242792"/>
                <a:gd name="connsiteX20" fmla="*/ 2656114 w 3139044"/>
                <a:gd name="connsiteY20" fmla="*/ 407720 h 3242792"/>
                <a:gd name="connsiteX21" fmla="*/ 2640280 w 3139044"/>
                <a:gd name="connsiteY21" fmla="*/ 415636 h 3242792"/>
                <a:gd name="connsiteX22" fmla="*/ 2624447 w 3139044"/>
                <a:gd name="connsiteY22" fmla="*/ 427512 h 3242792"/>
                <a:gd name="connsiteX23" fmla="*/ 2600696 w 3139044"/>
                <a:gd name="connsiteY23" fmla="*/ 451262 h 3242792"/>
                <a:gd name="connsiteX24" fmla="*/ 2569029 w 3139044"/>
                <a:gd name="connsiteY24" fmla="*/ 475013 h 3242792"/>
                <a:gd name="connsiteX25" fmla="*/ 2553195 w 3139044"/>
                <a:gd name="connsiteY25" fmla="*/ 486888 h 3242792"/>
                <a:gd name="connsiteX26" fmla="*/ 2537361 w 3139044"/>
                <a:gd name="connsiteY26" fmla="*/ 510639 h 3242792"/>
                <a:gd name="connsiteX27" fmla="*/ 2525486 w 3139044"/>
                <a:gd name="connsiteY27" fmla="*/ 538348 h 3242792"/>
                <a:gd name="connsiteX28" fmla="*/ 2505693 w 3139044"/>
                <a:gd name="connsiteY28" fmla="*/ 562099 h 3242792"/>
                <a:gd name="connsiteX29" fmla="*/ 2489860 w 3139044"/>
                <a:gd name="connsiteY29" fmla="*/ 601683 h 3242792"/>
                <a:gd name="connsiteX30" fmla="*/ 2477984 w 3139044"/>
                <a:gd name="connsiteY30" fmla="*/ 621475 h 3242792"/>
                <a:gd name="connsiteX31" fmla="*/ 2462151 w 3139044"/>
                <a:gd name="connsiteY31" fmla="*/ 649184 h 3242792"/>
                <a:gd name="connsiteX32" fmla="*/ 2446317 w 3139044"/>
                <a:gd name="connsiteY32" fmla="*/ 692727 h 3242792"/>
                <a:gd name="connsiteX33" fmla="*/ 2410691 w 3139044"/>
                <a:gd name="connsiteY33" fmla="*/ 740229 h 3242792"/>
                <a:gd name="connsiteX34" fmla="*/ 2390899 w 3139044"/>
                <a:gd name="connsiteY34" fmla="*/ 775855 h 3242792"/>
                <a:gd name="connsiteX35" fmla="*/ 2379023 w 3139044"/>
                <a:gd name="connsiteY35" fmla="*/ 787730 h 3242792"/>
                <a:gd name="connsiteX36" fmla="*/ 2367148 w 3139044"/>
                <a:gd name="connsiteY36" fmla="*/ 807522 h 3242792"/>
                <a:gd name="connsiteX37" fmla="*/ 2347356 w 3139044"/>
                <a:gd name="connsiteY37" fmla="*/ 835231 h 3242792"/>
                <a:gd name="connsiteX38" fmla="*/ 2331522 w 3139044"/>
                <a:gd name="connsiteY38" fmla="*/ 862940 h 3242792"/>
                <a:gd name="connsiteX39" fmla="*/ 2307771 w 3139044"/>
                <a:gd name="connsiteY39" fmla="*/ 898566 h 3242792"/>
                <a:gd name="connsiteX40" fmla="*/ 2287979 w 3139044"/>
                <a:gd name="connsiteY40" fmla="*/ 914400 h 3242792"/>
                <a:gd name="connsiteX41" fmla="*/ 2280062 w 3139044"/>
                <a:gd name="connsiteY41" fmla="*/ 926275 h 3242792"/>
                <a:gd name="connsiteX42" fmla="*/ 2256312 w 3139044"/>
                <a:gd name="connsiteY42" fmla="*/ 938151 h 3242792"/>
                <a:gd name="connsiteX43" fmla="*/ 2244436 w 3139044"/>
                <a:gd name="connsiteY43" fmla="*/ 946068 h 3242792"/>
                <a:gd name="connsiteX44" fmla="*/ 2216727 w 3139044"/>
                <a:gd name="connsiteY44" fmla="*/ 961901 h 3242792"/>
                <a:gd name="connsiteX45" fmla="*/ 2204852 w 3139044"/>
                <a:gd name="connsiteY45" fmla="*/ 973777 h 3242792"/>
                <a:gd name="connsiteX46" fmla="*/ 2192977 w 3139044"/>
                <a:gd name="connsiteY46" fmla="*/ 981694 h 3242792"/>
                <a:gd name="connsiteX47" fmla="*/ 2157351 w 3139044"/>
                <a:gd name="connsiteY47" fmla="*/ 1017320 h 3242792"/>
                <a:gd name="connsiteX48" fmla="*/ 2141517 w 3139044"/>
                <a:gd name="connsiteY48" fmla="*/ 1033153 h 3242792"/>
                <a:gd name="connsiteX49" fmla="*/ 2105891 w 3139044"/>
                <a:gd name="connsiteY49" fmla="*/ 1056904 h 3242792"/>
                <a:gd name="connsiteX50" fmla="*/ 2094016 w 3139044"/>
                <a:gd name="connsiteY50" fmla="*/ 1072738 h 3242792"/>
                <a:gd name="connsiteX51" fmla="*/ 2042556 w 3139044"/>
                <a:gd name="connsiteY51" fmla="*/ 1116281 h 3242792"/>
                <a:gd name="connsiteX52" fmla="*/ 2034639 w 3139044"/>
                <a:gd name="connsiteY52" fmla="*/ 1128156 h 3242792"/>
                <a:gd name="connsiteX53" fmla="*/ 2006930 w 3139044"/>
                <a:gd name="connsiteY53" fmla="*/ 1155865 h 3242792"/>
                <a:gd name="connsiteX54" fmla="*/ 1987138 w 3139044"/>
                <a:gd name="connsiteY54" fmla="*/ 1179616 h 3242792"/>
                <a:gd name="connsiteX55" fmla="*/ 1975262 w 3139044"/>
                <a:gd name="connsiteY55" fmla="*/ 1187533 h 3242792"/>
                <a:gd name="connsiteX56" fmla="*/ 1955470 w 3139044"/>
                <a:gd name="connsiteY56" fmla="*/ 1203366 h 3242792"/>
                <a:gd name="connsiteX57" fmla="*/ 1943595 w 3139044"/>
                <a:gd name="connsiteY57" fmla="*/ 1211283 h 3242792"/>
                <a:gd name="connsiteX58" fmla="*/ 1900052 w 3139044"/>
                <a:gd name="connsiteY58" fmla="*/ 1246909 h 3242792"/>
                <a:gd name="connsiteX59" fmla="*/ 1880260 w 3139044"/>
                <a:gd name="connsiteY59" fmla="*/ 1262743 h 3242792"/>
                <a:gd name="connsiteX60" fmla="*/ 1844634 w 3139044"/>
                <a:gd name="connsiteY60" fmla="*/ 1282535 h 3242792"/>
                <a:gd name="connsiteX61" fmla="*/ 1820883 w 3139044"/>
                <a:gd name="connsiteY61" fmla="*/ 1306286 h 3242792"/>
                <a:gd name="connsiteX62" fmla="*/ 1812966 w 3139044"/>
                <a:gd name="connsiteY62" fmla="*/ 1318161 h 3242792"/>
                <a:gd name="connsiteX63" fmla="*/ 1797132 w 3139044"/>
                <a:gd name="connsiteY63" fmla="*/ 1326078 h 3242792"/>
                <a:gd name="connsiteX64" fmla="*/ 1789216 w 3139044"/>
                <a:gd name="connsiteY64" fmla="*/ 1345870 h 3242792"/>
                <a:gd name="connsiteX65" fmla="*/ 1769423 w 3139044"/>
                <a:gd name="connsiteY65" fmla="*/ 1361704 h 3242792"/>
                <a:gd name="connsiteX66" fmla="*/ 1717964 w 3139044"/>
                <a:gd name="connsiteY66" fmla="*/ 1409205 h 3242792"/>
                <a:gd name="connsiteX67" fmla="*/ 1690255 w 3139044"/>
                <a:gd name="connsiteY67" fmla="*/ 1436914 h 3242792"/>
                <a:gd name="connsiteX68" fmla="*/ 1658587 w 3139044"/>
                <a:gd name="connsiteY68" fmla="*/ 1472540 h 3242792"/>
                <a:gd name="connsiteX69" fmla="*/ 1642753 w 3139044"/>
                <a:gd name="connsiteY69" fmla="*/ 1488374 h 3242792"/>
                <a:gd name="connsiteX70" fmla="*/ 1607127 w 3139044"/>
                <a:gd name="connsiteY70" fmla="*/ 1531917 h 3242792"/>
                <a:gd name="connsiteX71" fmla="*/ 1567543 w 3139044"/>
                <a:gd name="connsiteY71" fmla="*/ 1583377 h 3242792"/>
                <a:gd name="connsiteX72" fmla="*/ 1543792 w 3139044"/>
                <a:gd name="connsiteY72" fmla="*/ 1615044 h 3242792"/>
                <a:gd name="connsiteX73" fmla="*/ 1535875 w 3139044"/>
                <a:gd name="connsiteY73" fmla="*/ 1626920 h 3242792"/>
                <a:gd name="connsiteX74" fmla="*/ 1520042 w 3139044"/>
                <a:gd name="connsiteY74" fmla="*/ 1638795 h 3242792"/>
                <a:gd name="connsiteX75" fmla="*/ 1508166 w 3139044"/>
                <a:gd name="connsiteY75" fmla="*/ 1654629 h 3242792"/>
                <a:gd name="connsiteX76" fmla="*/ 1464623 w 3139044"/>
                <a:gd name="connsiteY76" fmla="*/ 1694213 h 3242792"/>
                <a:gd name="connsiteX77" fmla="*/ 1428997 w 3139044"/>
                <a:gd name="connsiteY77" fmla="*/ 1725881 h 3242792"/>
                <a:gd name="connsiteX78" fmla="*/ 1417122 w 3139044"/>
                <a:gd name="connsiteY78" fmla="*/ 1729839 h 3242792"/>
                <a:gd name="connsiteX79" fmla="*/ 1405247 w 3139044"/>
                <a:gd name="connsiteY79" fmla="*/ 1737756 h 3242792"/>
                <a:gd name="connsiteX80" fmla="*/ 1393371 w 3139044"/>
                <a:gd name="connsiteY80" fmla="*/ 1741714 h 3242792"/>
                <a:gd name="connsiteX81" fmla="*/ 1361704 w 3139044"/>
                <a:gd name="connsiteY81" fmla="*/ 1749631 h 3242792"/>
                <a:gd name="connsiteX82" fmla="*/ 1310244 w 3139044"/>
                <a:gd name="connsiteY82" fmla="*/ 1769423 h 3242792"/>
                <a:gd name="connsiteX83" fmla="*/ 1207325 w 3139044"/>
                <a:gd name="connsiteY83" fmla="*/ 1797133 h 3242792"/>
                <a:gd name="connsiteX84" fmla="*/ 1167740 w 3139044"/>
                <a:gd name="connsiteY84" fmla="*/ 1812966 h 3242792"/>
                <a:gd name="connsiteX85" fmla="*/ 1140031 w 3139044"/>
                <a:gd name="connsiteY85" fmla="*/ 1820883 h 3242792"/>
                <a:gd name="connsiteX86" fmla="*/ 1076696 w 3139044"/>
                <a:gd name="connsiteY86" fmla="*/ 1848592 h 3242792"/>
                <a:gd name="connsiteX87" fmla="*/ 1041070 w 3139044"/>
                <a:gd name="connsiteY87" fmla="*/ 1860468 h 3242792"/>
                <a:gd name="connsiteX88" fmla="*/ 1001486 w 3139044"/>
                <a:gd name="connsiteY88" fmla="*/ 1872343 h 3242792"/>
                <a:gd name="connsiteX89" fmla="*/ 961901 w 3139044"/>
                <a:gd name="connsiteY89" fmla="*/ 1888177 h 3242792"/>
                <a:gd name="connsiteX90" fmla="*/ 890649 w 3139044"/>
                <a:gd name="connsiteY90" fmla="*/ 1919844 h 3242792"/>
                <a:gd name="connsiteX91" fmla="*/ 827314 w 3139044"/>
                <a:gd name="connsiteY91" fmla="*/ 1947553 h 3242792"/>
                <a:gd name="connsiteX92" fmla="*/ 771896 w 3139044"/>
                <a:gd name="connsiteY92" fmla="*/ 1963387 h 3242792"/>
                <a:gd name="connsiteX93" fmla="*/ 708561 w 3139044"/>
                <a:gd name="connsiteY93" fmla="*/ 1979221 h 3242792"/>
                <a:gd name="connsiteX94" fmla="*/ 676893 w 3139044"/>
                <a:gd name="connsiteY94" fmla="*/ 1995055 h 3242792"/>
                <a:gd name="connsiteX95" fmla="*/ 601683 w 3139044"/>
                <a:gd name="connsiteY95" fmla="*/ 2018805 h 3242792"/>
                <a:gd name="connsiteX96" fmla="*/ 589808 w 3139044"/>
                <a:gd name="connsiteY96" fmla="*/ 2022764 h 3242792"/>
                <a:gd name="connsiteX97" fmla="*/ 562099 w 3139044"/>
                <a:gd name="connsiteY97" fmla="*/ 2034639 h 3242792"/>
                <a:gd name="connsiteX98" fmla="*/ 530431 w 3139044"/>
                <a:gd name="connsiteY98" fmla="*/ 2046514 h 3242792"/>
                <a:gd name="connsiteX99" fmla="*/ 494805 w 3139044"/>
                <a:gd name="connsiteY99" fmla="*/ 2062348 h 3242792"/>
                <a:gd name="connsiteX100" fmla="*/ 467096 w 3139044"/>
                <a:gd name="connsiteY100" fmla="*/ 2082140 h 3242792"/>
                <a:gd name="connsiteX101" fmla="*/ 435429 w 3139044"/>
                <a:gd name="connsiteY101" fmla="*/ 2097974 h 3242792"/>
                <a:gd name="connsiteX102" fmla="*/ 427512 w 3139044"/>
                <a:gd name="connsiteY102" fmla="*/ 2109849 h 3242792"/>
                <a:gd name="connsiteX103" fmla="*/ 407719 w 3139044"/>
                <a:gd name="connsiteY103" fmla="*/ 2121725 h 3242792"/>
                <a:gd name="connsiteX104" fmla="*/ 391886 w 3139044"/>
                <a:gd name="connsiteY104" fmla="*/ 2137558 h 3242792"/>
                <a:gd name="connsiteX105" fmla="*/ 344384 w 3139044"/>
                <a:gd name="connsiteY105" fmla="*/ 2173184 h 3242792"/>
                <a:gd name="connsiteX106" fmla="*/ 296883 w 3139044"/>
                <a:gd name="connsiteY106" fmla="*/ 2220686 h 3242792"/>
                <a:gd name="connsiteX107" fmla="*/ 261257 w 3139044"/>
                <a:gd name="connsiteY107" fmla="*/ 2264229 h 3242792"/>
                <a:gd name="connsiteX108" fmla="*/ 237506 w 3139044"/>
                <a:gd name="connsiteY108" fmla="*/ 2291938 h 3242792"/>
                <a:gd name="connsiteX109" fmla="*/ 193964 w 3139044"/>
                <a:gd name="connsiteY109" fmla="*/ 2335481 h 3242792"/>
                <a:gd name="connsiteX110" fmla="*/ 150421 w 3139044"/>
                <a:gd name="connsiteY110" fmla="*/ 2402774 h 3242792"/>
                <a:gd name="connsiteX111" fmla="*/ 142504 w 3139044"/>
                <a:gd name="connsiteY111" fmla="*/ 2414649 h 3242792"/>
                <a:gd name="connsiteX112" fmla="*/ 118753 w 3139044"/>
                <a:gd name="connsiteY112" fmla="*/ 2450275 h 3242792"/>
                <a:gd name="connsiteX113" fmla="*/ 91044 w 3139044"/>
                <a:gd name="connsiteY113" fmla="*/ 2505694 h 3242792"/>
                <a:gd name="connsiteX114" fmla="*/ 87086 w 3139044"/>
                <a:gd name="connsiteY114" fmla="*/ 2521527 h 3242792"/>
                <a:gd name="connsiteX115" fmla="*/ 79169 w 3139044"/>
                <a:gd name="connsiteY115" fmla="*/ 2537361 h 3242792"/>
                <a:gd name="connsiteX116" fmla="*/ 71252 w 3139044"/>
                <a:gd name="connsiteY116" fmla="*/ 2576946 h 3242792"/>
                <a:gd name="connsiteX117" fmla="*/ 67293 w 3139044"/>
                <a:gd name="connsiteY117" fmla="*/ 2588821 h 3242792"/>
                <a:gd name="connsiteX118" fmla="*/ 59377 w 3139044"/>
                <a:gd name="connsiteY118" fmla="*/ 2608613 h 3242792"/>
                <a:gd name="connsiteX119" fmla="*/ 55418 w 3139044"/>
                <a:gd name="connsiteY119" fmla="*/ 2628405 h 3242792"/>
                <a:gd name="connsiteX120" fmla="*/ 51460 w 3139044"/>
                <a:gd name="connsiteY120" fmla="*/ 2640281 h 3242792"/>
                <a:gd name="connsiteX121" fmla="*/ 47501 w 3139044"/>
                <a:gd name="connsiteY121" fmla="*/ 2671948 h 3242792"/>
                <a:gd name="connsiteX122" fmla="*/ 39584 w 3139044"/>
                <a:gd name="connsiteY122" fmla="*/ 2695699 h 3242792"/>
                <a:gd name="connsiteX123" fmla="*/ 35626 w 3139044"/>
                <a:gd name="connsiteY123" fmla="*/ 2707574 h 3242792"/>
                <a:gd name="connsiteX124" fmla="*/ 27709 w 3139044"/>
                <a:gd name="connsiteY124" fmla="*/ 2751117 h 3242792"/>
                <a:gd name="connsiteX125" fmla="*/ 15834 w 3139044"/>
                <a:gd name="connsiteY125" fmla="*/ 2834244 h 3242792"/>
                <a:gd name="connsiteX126" fmla="*/ 7917 w 3139044"/>
                <a:gd name="connsiteY126" fmla="*/ 2865912 h 3242792"/>
                <a:gd name="connsiteX127" fmla="*/ 0 w 3139044"/>
                <a:gd name="connsiteY127" fmla="*/ 2881746 h 3242792"/>
                <a:gd name="connsiteX128" fmla="*/ 3958 w 3139044"/>
                <a:gd name="connsiteY128" fmla="*/ 3087584 h 3242792"/>
                <a:gd name="connsiteX129" fmla="*/ 7917 w 3139044"/>
                <a:gd name="connsiteY129" fmla="*/ 3099460 h 3242792"/>
                <a:gd name="connsiteX130" fmla="*/ 11875 w 3139044"/>
                <a:gd name="connsiteY130" fmla="*/ 3186546 h 3242792"/>
                <a:gd name="connsiteX131" fmla="*/ 15834 w 3139044"/>
                <a:gd name="connsiteY131" fmla="*/ 3206338 h 3242792"/>
                <a:gd name="connsiteX132" fmla="*/ 27709 w 3139044"/>
                <a:gd name="connsiteY132" fmla="*/ 3234047 h 32427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</a:cxnLst>
              <a:rect l="l" t="t" r="r" b="b"/>
              <a:pathLst>
                <a:path w="3139044" h="3242792">
                  <a:moveTo>
                    <a:pt x="3139044" y="0"/>
                  </a:moveTo>
                  <a:cubicBezTo>
                    <a:pt x="3112534" y="26510"/>
                    <a:pt x="3110286" y="32193"/>
                    <a:pt x="3071751" y="51460"/>
                  </a:cubicBezTo>
                  <a:cubicBezTo>
                    <a:pt x="3065733" y="54469"/>
                    <a:pt x="3058556" y="54099"/>
                    <a:pt x="3051958" y="55418"/>
                  </a:cubicBezTo>
                  <a:cubicBezTo>
                    <a:pt x="3046680" y="58057"/>
                    <a:pt x="3041549" y="61010"/>
                    <a:pt x="3036125" y="63335"/>
                  </a:cubicBezTo>
                  <a:cubicBezTo>
                    <a:pt x="3013920" y="72852"/>
                    <a:pt x="3034672" y="60207"/>
                    <a:pt x="3008416" y="75210"/>
                  </a:cubicBezTo>
                  <a:cubicBezTo>
                    <a:pt x="3004285" y="77570"/>
                    <a:pt x="3000152" y="80031"/>
                    <a:pt x="2996540" y="83127"/>
                  </a:cubicBezTo>
                  <a:cubicBezTo>
                    <a:pt x="2990873" y="87985"/>
                    <a:pt x="2987106" y="95121"/>
                    <a:pt x="2980706" y="98961"/>
                  </a:cubicBezTo>
                  <a:cubicBezTo>
                    <a:pt x="2950044" y="117359"/>
                    <a:pt x="2965267" y="97132"/>
                    <a:pt x="2945080" y="114795"/>
                  </a:cubicBezTo>
                  <a:cubicBezTo>
                    <a:pt x="2918053" y="138443"/>
                    <a:pt x="2927166" y="139794"/>
                    <a:pt x="2889662" y="162296"/>
                  </a:cubicBezTo>
                  <a:cubicBezTo>
                    <a:pt x="2874372" y="171470"/>
                    <a:pt x="2862978" y="177104"/>
                    <a:pt x="2850078" y="190005"/>
                  </a:cubicBezTo>
                  <a:cubicBezTo>
                    <a:pt x="2845413" y="194670"/>
                    <a:pt x="2842616" y="200935"/>
                    <a:pt x="2838203" y="205839"/>
                  </a:cubicBezTo>
                  <a:cubicBezTo>
                    <a:pt x="2830713" y="214161"/>
                    <a:pt x="2821170" y="220633"/>
                    <a:pt x="2814452" y="229590"/>
                  </a:cubicBezTo>
                  <a:cubicBezTo>
                    <a:pt x="2809141" y="236671"/>
                    <a:pt x="2807363" y="245895"/>
                    <a:pt x="2802577" y="253340"/>
                  </a:cubicBezTo>
                  <a:cubicBezTo>
                    <a:pt x="2795442" y="264439"/>
                    <a:pt x="2786145" y="274029"/>
                    <a:pt x="2778826" y="285008"/>
                  </a:cubicBezTo>
                  <a:cubicBezTo>
                    <a:pt x="2746674" y="333236"/>
                    <a:pt x="2808950" y="254473"/>
                    <a:pt x="2755075" y="328551"/>
                  </a:cubicBezTo>
                  <a:cubicBezTo>
                    <a:pt x="2750685" y="334587"/>
                    <a:pt x="2744157" y="338767"/>
                    <a:pt x="2739242" y="344384"/>
                  </a:cubicBezTo>
                  <a:cubicBezTo>
                    <a:pt x="2734897" y="349349"/>
                    <a:pt x="2732375" y="355924"/>
                    <a:pt x="2727366" y="360218"/>
                  </a:cubicBezTo>
                  <a:cubicBezTo>
                    <a:pt x="2722886" y="364058"/>
                    <a:pt x="2716655" y="365207"/>
                    <a:pt x="2711532" y="368135"/>
                  </a:cubicBezTo>
                  <a:cubicBezTo>
                    <a:pt x="2690047" y="380413"/>
                    <a:pt x="2709554" y="372753"/>
                    <a:pt x="2687782" y="380010"/>
                  </a:cubicBezTo>
                  <a:cubicBezTo>
                    <a:pt x="2679865" y="385288"/>
                    <a:pt x="2669309" y="387927"/>
                    <a:pt x="2664031" y="395844"/>
                  </a:cubicBezTo>
                  <a:cubicBezTo>
                    <a:pt x="2661392" y="399803"/>
                    <a:pt x="2659769" y="404674"/>
                    <a:pt x="2656114" y="407720"/>
                  </a:cubicBezTo>
                  <a:cubicBezTo>
                    <a:pt x="2651581" y="411498"/>
                    <a:pt x="2645284" y="412509"/>
                    <a:pt x="2640280" y="415636"/>
                  </a:cubicBezTo>
                  <a:cubicBezTo>
                    <a:pt x="2634685" y="419133"/>
                    <a:pt x="2629351" y="423099"/>
                    <a:pt x="2624447" y="427512"/>
                  </a:cubicBezTo>
                  <a:cubicBezTo>
                    <a:pt x="2616125" y="435002"/>
                    <a:pt x="2609653" y="444544"/>
                    <a:pt x="2600696" y="451262"/>
                  </a:cubicBezTo>
                  <a:lnTo>
                    <a:pt x="2569029" y="475013"/>
                  </a:lnTo>
                  <a:lnTo>
                    <a:pt x="2553195" y="486888"/>
                  </a:lnTo>
                  <a:cubicBezTo>
                    <a:pt x="2547917" y="494805"/>
                    <a:pt x="2541872" y="502261"/>
                    <a:pt x="2537361" y="510639"/>
                  </a:cubicBezTo>
                  <a:cubicBezTo>
                    <a:pt x="2532597" y="519487"/>
                    <a:pt x="2529980" y="529360"/>
                    <a:pt x="2525486" y="538348"/>
                  </a:cubicBezTo>
                  <a:cubicBezTo>
                    <a:pt x="2519975" y="549369"/>
                    <a:pt x="2514447" y="553345"/>
                    <a:pt x="2505693" y="562099"/>
                  </a:cubicBezTo>
                  <a:cubicBezTo>
                    <a:pt x="2500415" y="575294"/>
                    <a:pt x="2497172" y="589497"/>
                    <a:pt x="2489860" y="601683"/>
                  </a:cubicBezTo>
                  <a:cubicBezTo>
                    <a:pt x="2485901" y="608280"/>
                    <a:pt x="2481721" y="614749"/>
                    <a:pt x="2477984" y="621475"/>
                  </a:cubicBezTo>
                  <a:cubicBezTo>
                    <a:pt x="2461236" y="651619"/>
                    <a:pt x="2478744" y="624293"/>
                    <a:pt x="2462151" y="649184"/>
                  </a:cubicBezTo>
                  <a:cubicBezTo>
                    <a:pt x="2456227" y="669918"/>
                    <a:pt x="2456310" y="676072"/>
                    <a:pt x="2446317" y="692727"/>
                  </a:cubicBezTo>
                  <a:cubicBezTo>
                    <a:pt x="2403290" y="764437"/>
                    <a:pt x="2459835" y="666512"/>
                    <a:pt x="2410691" y="740229"/>
                  </a:cubicBezTo>
                  <a:cubicBezTo>
                    <a:pt x="2397221" y="760434"/>
                    <a:pt x="2403439" y="760807"/>
                    <a:pt x="2390899" y="775855"/>
                  </a:cubicBezTo>
                  <a:cubicBezTo>
                    <a:pt x="2387315" y="780156"/>
                    <a:pt x="2382382" y="783252"/>
                    <a:pt x="2379023" y="787730"/>
                  </a:cubicBezTo>
                  <a:cubicBezTo>
                    <a:pt x="2374407" y="793885"/>
                    <a:pt x="2371416" y="801120"/>
                    <a:pt x="2367148" y="807522"/>
                  </a:cubicBezTo>
                  <a:cubicBezTo>
                    <a:pt x="2360852" y="816966"/>
                    <a:pt x="2353494" y="825683"/>
                    <a:pt x="2347356" y="835231"/>
                  </a:cubicBezTo>
                  <a:cubicBezTo>
                    <a:pt x="2341603" y="844179"/>
                    <a:pt x="2337160" y="853919"/>
                    <a:pt x="2331522" y="862940"/>
                  </a:cubicBezTo>
                  <a:cubicBezTo>
                    <a:pt x="2323958" y="875043"/>
                    <a:pt x="2315688" y="886691"/>
                    <a:pt x="2307771" y="898566"/>
                  </a:cubicBezTo>
                  <a:cubicBezTo>
                    <a:pt x="2297539" y="913915"/>
                    <a:pt x="2304370" y="908937"/>
                    <a:pt x="2287979" y="914400"/>
                  </a:cubicBezTo>
                  <a:cubicBezTo>
                    <a:pt x="2285340" y="918358"/>
                    <a:pt x="2283426" y="922911"/>
                    <a:pt x="2280062" y="926275"/>
                  </a:cubicBezTo>
                  <a:cubicBezTo>
                    <a:pt x="2268719" y="937618"/>
                    <a:pt x="2269189" y="931712"/>
                    <a:pt x="2256312" y="938151"/>
                  </a:cubicBezTo>
                  <a:cubicBezTo>
                    <a:pt x="2252057" y="940279"/>
                    <a:pt x="2248395" y="943429"/>
                    <a:pt x="2244436" y="946068"/>
                  </a:cubicBezTo>
                  <a:cubicBezTo>
                    <a:pt x="2227598" y="971324"/>
                    <a:pt x="2248523" y="946003"/>
                    <a:pt x="2216727" y="961901"/>
                  </a:cubicBezTo>
                  <a:cubicBezTo>
                    <a:pt x="2211720" y="964405"/>
                    <a:pt x="2209153" y="970193"/>
                    <a:pt x="2204852" y="973777"/>
                  </a:cubicBezTo>
                  <a:cubicBezTo>
                    <a:pt x="2201197" y="976823"/>
                    <a:pt x="2196533" y="978533"/>
                    <a:pt x="2192977" y="981694"/>
                  </a:cubicBezTo>
                  <a:cubicBezTo>
                    <a:pt x="2192937" y="981730"/>
                    <a:pt x="2163308" y="1011363"/>
                    <a:pt x="2157351" y="1017320"/>
                  </a:cubicBezTo>
                  <a:cubicBezTo>
                    <a:pt x="2152073" y="1022598"/>
                    <a:pt x="2147727" y="1029013"/>
                    <a:pt x="2141517" y="1033153"/>
                  </a:cubicBezTo>
                  <a:lnTo>
                    <a:pt x="2105891" y="1056904"/>
                  </a:lnTo>
                  <a:cubicBezTo>
                    <a:pt x="2101933" y="1062182"/>
                    <a:pt x="2098898" y="1068300"/>
                    <a:pt x="2094016" y="1072738"/>
                  </a:cubicBezTo>
                  <a:cubicBezTo>
                    <a:pt x="2053412" y="1109651"/>
                    <a:pt x="2072719" y="1081809"/>
                    <a:pt x="2042556" y="1116281"/>
                  </a:cubicBezTo>
                  <a:cubicBezTo>
                    <a:pt x="2039423" y="1119861"/>
                    <a:pt x="2037822" y="1124620"/>
                    <a:pt x="2034639" y="1128156"/>
                  </a:cubicBezTo>
                  <a:cubicBezTo>
                    <a:pt x="2025901" y="1137865"/>
                    <a:pt x="2015790" y="1146267"/>
                    <a:pt x="2006930" y="1155865"/>
                  </a:cubicBezTo>
                  <a:cubicBezTo>
                    <a:pt x="1999940" y="1163438"/>
                    <a:pt x="1994425" y="1172329"/>
                    <a:pt x="1987138" y="1179616"/>
                  </a:cubicBezTo>
                  <a:cubicBezTo>
                    <a:pt x="1983774" y="1182980"/>
                    <a:pt x="1979068" y="1184678"/>
                    <a:pt x="1975262" y="1187533"/>
                  </a:cubicBezTo>
                  <a:cubicBezTo>
                    <a:pt x="1968503" y="1192602"/>
                    <a:pt x="1962229" y="1198297"/>
                    <a:pt x="1955470" y="1203366"/>
                  </a:cubicBezTo>
                  <a:cubicBezTo>
                    <a:pt x="1951664" y="1206220"/>
                    <a:pt x="1947336" y="1208344"/>
                    <a:pt x="1943595" y="1211283"/>
                  </a:cubicBezTo>
                  <a:cubicBezTo>
                    <a:pt x="1928849" y="1222869"/>
                    <a:pt x="1914607" y="1235083"/>
                    <a:pt x="1900052" y="1246909"/>
                  </a:cubicBezTo>
                  <a:cubicBezTo>
                    <a:pt x="1893495" y="1252237"/>
                    <a:pt x="1887817" y="1258965"/>
                    <a:pt x="1880260" y="1262743"/>
                  </a:cubicBezTo>
                  <a:cubicBezTo>
                    <a:pt x="1876115" y="1264815"/>
                    <a:pt x="1851049" y="1276120"/>
                    <a:pt x="1844634" y="1282535"/>
                  </a:cubicBezTo>
                  <a:cubicBezTo>
                    <a:pt x="1815174" y="1311995"/>
                    <a:pt x="1848868" y="1287628"/>
                    <a:pt x="1820883" y="1306286"/>
                  </a:cubicBezTo>
                  <a:cubicBezTo>
                    <a:pt x="1818244" y="1310244"/>
                    <a:pt x="1816621" y="1315115"/>
                    <a:pt x="1812966" y="1318161"/>
                  </a:cubicBezTo>
                  <a:cubicBezTo>
                    <a:pt x="1808433" y="1321939"/>
                    <a:pt x="1800972" y="1321598"/>
                    <a:pt x="1797132" y="1326078"/>
                  </a:cubicBezTo>
                  <a:cubicBezTo>
                    <a:pt x="1792508" y="1331473"/>
                    <a:pt x="1793578" y="1340261"/>
                    <a:pt x="1789216" y="1345870"/>
                  </a:cubicBezTo>
                  <a:cubicBezTo>
                    <a:pt x="1784029" y="1352539"/>
                    <a:pt x="1775600" y="1355939"/>
                    <a:pt x="1769423" y="1361704"/>
                  </a:cubicBezTo>
                  <a:cubicBezTo>
                    <a:pt x="1715735" y="1411812"/>
                    <a:pt x="1748103" y="1389111"/>
                    <a:pt x="1717964" y="1409205"/>
                  </a:cubicBezTo>
                  <a:cubicBezTo>
                    <a:pt x="1703435" y="1430999"/>
                    <a:pt x="1717182" y="1412980"/>
                    <a:pt x="1690255" y="1436914"/>
                  </a:cubicBezTo>
                  <a:cubicBezTo>
                    <a:pt x="1669125" y="1455696"/>
                    <a:pt x="1678316" y="1450345"/>
                    <a:pt x="1658587" y="1472540"/>
                  </a:cubicBezTo>
                  <a:cubicBezTo>
                    <a:pt x="1653628" y="1478119"/>
                    <a:pt x="1647642" y="1482733"/>
                    <a:pt x="1642753" y="1488374"/>
                  </a:cubicBezTo>
                  <a:cubicBezTo>
                    <a:pt x="1630471" y="1502546"/>
                    <a:pt x="1617529" y="1516313"/>
                    <a:pt x="1607127" y="1531917"/>
                  </a:cubicBezTo>
                  <a:cubicBezTo>
                    <a:pt x="1579237" y="1573754"/>
                    <a:pt x="1593469" y="1557451"/>
                    <a:pt x="1567543" y="1583377"/>
                  </a:cubicBezTo>
                  <a:cubicBezTo>
                    <a:pt x="1559850" y="1606451"/>
                    <a:pt x="1568285" y="1587052"/>
                    <a:pt x="1543792" y="1615044"/>
                  </a:cubicBezTo>
                  <a:cubicBezTo>
                    <a:pt x="1540659" y="1618625"/>
                    <a:pt x="1539239" y="1623556"/>
                    <a:pt x="1535875" y="1626920"/>
                  </a:cubicBezTo>
                  <a:cubicBezTo>
                    <a:pt x="1531210" y="1631585"/>
                    <a:pt x="1524707" y="1634130"/>
                    <a:pt x="1520042" y="1638795"/>
                  </a:cubicBezTo>
                  <a:cubicBezTo>
                    <a:pt x="1515377" y="1643460"/>
                    <a:pt x="1512604" y="1649747"/>
                    <a:pt x="1508166" y="1654629"/>
                  </a:cubicBezTo>
                  <a:cubicBezTo>
                    <a:pt x="1456885" y="1711037"/>
                    <a:pt x="1500456" y="1662362"/>
                    <a:pt x="1464623" y="1694213"/>
                  </a:cubicBezTo>
                  <a:cubicBezTo>
                    <a:pt x="1450140" y="1707086"/>
                    <a:pt x="1445242" y="1716598"/>
                    <a:pt x="1428997" y="1725881"/>
                  </a:cubicBezTo>
                  <a:cubicBezTo>
                    <a:pt x="1425374" y="1727951"/>
                    <a:pt x="1421080" y="1728520"/>
                    <a:pt x="1417122" y="1729839"/>
                  </a:cubicBezTo>
                  <a:cubicBezTo>
                    <a:pt x="1413164" y="1732478"/>
                    <a:pt x="1409502" y="1735629"/>
                    <a:pt x="1405247" y="1737756"/>
                  </a:cubicBezTo>
                  <a:cubicBezTo>
                    <a:pt x="1401515" y="1739622"/>
                    <a:pt x="1397397" y="1740616"/>
                    <a:pt x="1393371" y="1741714"/>
                  </a:cubicBezTo>
                  <a:cubicBezTo>
                    <a:pt x="1382874" y="1744577"/>
                    <a:pt x="1371859" y="1745725"/>
                    <a:pt x="1361704" y="1749631"/>
                  </a:cubicBezTo>
                  <a:cubicBezTo>
                    <a:pt x="1344551" y="1756228"/>
                    <a:pt x="1327865" y="1764202"/>
                    <a:pt x="1310244" y="1769423"/>
                  </a:cubicBezTo>
                  <a:cubicBezTo>
                    <a:pt x="1247344" y="1788060"/>
                    <a:pt x="1264941" y="1772441"/>
                    <a:pt x="1207325" y="1797133"/>
                  </a:cubicBezTo>
                  <a:cubicBezTo>
                    <a:pt x="1189130" y="1804931"/>
                    <a:pt x="1183606" y="1808206"/>
                    <a:pt x="1167740" y="1812966"/>
                  </a:cubicBezTo>
                  <a:cubicBezTo>
                    <a:pt x="1158539" y="1815726"/>
                    <a:pt x="1148976" y="1817383"/>
                    <a:pt x="1140031" y="1820883"/>
                  </a:cubicBezTo>
                  <a:cubicBezTo>
                    <a:pt x="1118572" y="1829280"/>
                    <a:pt x="1098557" y="1841305"/>
                    <a:pt x="1076696" y="1848592"/>
                  </a:cubicBezTo>
                  <a:lnTo>
                    <a:pt x="1041070" y="1860468"/>
                  </a:lnTo>
                  <a:cubicBezTo>
                    <a:pt x="1027934" y="1864616"/>
                    <a:pt x="1014488" y="1867792"/>
                    <a:pt x="1001486" y="1872343"/>
                  </a:cubicBezTo>
                  <a:cubicBezTo>
                    <a:pt x="988072" y="1877038"/>
                    <a:pt x="974963" y="1882579"/>
                    <a:pt x="961901" y="1888177"/>
                  </a:cubicBezTo>
                  <a:cubicBezTo>
                    <a:pt x="938012" y="1898415"/>
                    <a:pt x="913466" y="1907398"/>
                    <a:pt x="890649" y="1919844"/>
                  </a:cubicBezTo>
                  <a:cubicBezTo>
                    <a:pt x="841200" y="1946817"/>
                    <a:pt x="863318" y="1940353"/>
                    <a:pt x="827314" y="1947553"/>
                  </a:cubicBezTo>
                  <a:cubicBezTo>
                    <a:pt x="750481" y="1980483"/>
                    <a:pt x="847200" y="1941872"/>
                    <a:pt x="771896" y="1963387"/>
                  </a:cubicBezTo>
                  <a:cubicBezTo>
                    <a:pt x="701542" y="1983487"/>
                    <a:pt x="791822" y="1969968"/>
                    <a:pt x="708561" y="1979221"/>
                  </a:cubicBezTo>
                  <a:cubicBezTo>
                    <a:pt x="698005" y="1984499"/>
                    <a:pt x="687960" y="1990956"/>
                    <a:pt x="676893" y="1995055"/>
                  </a:cubicBezTo>
                  <a:cubicBezTo>
                    <a:pt x="652239" y="2004186"/>
                    <a:pt x="626624" y="2010490"/>
                    <a:pt x="601683" y="2018805"/>
                  </a:cubicBezTo>
                  <a:cubicBezTo>
                    <a:pt x="597725" y="2020125"/>
                    <a:pt x="593682" y="2021214"/>
                    <a:pt x="589808" y="2022764"/>
                  </a:cubicBezTo>
                  <a:cubicBezTo>
                    <a:pt x="580478" y="2026496"/>
                    <a:pt x="571429" y="2030907"/>
                    <a:pt x="562099" y="2034639"/>
                  </a:cubicBezTo>
                  <a:cubicBezTo>
                    <a:pt x="551632" y="2038826"/>
                    <a:pt x="540793" y="2042073"/>
                    <a:pt x="530431" y="2046514"/>
                  </a:cubicBezTo>
                  <a:cubicBezTo>
                    <a:pt x="482336" y="2067126"/>
                    <a:pt x="524793" y="2052353"/>
                    <a:pt x="494805" y="2062348"/>
                  </a:cubicBezTo>
                  <a:cubicBezTo>
                    <a:pt x="485569" y="2068945"/>
                    <a:pt x="476829" y="2076300"/>
                    <a:pt x="467096" y="2082140"/>
                  </a:cubicBezTo>
                  <a:cubicBezTo>
                    <a:pt x="456976" y="2088212"/>
                    <a:pt x="445097" y="2091206"/>
                    <a:pt x="435429" y="2097974"/>
                  </a:cubicBezTo>
                  <a:cubicBezTo>
                    <a:pt x="431532" y="2100702"/>
                    <a:pt x="431124" y="2106753"/>
                    <a:pt x="427512" y="2109849"/>
                  </a:cubicBezTo>
                  <a:cubicBezTo>
                    <a:pt x="421670" y="2114856"/>
                    <a:pt x="413792" y="2117001"/>
                    <a:pt x="407719" y="2121725"/>
                  </a:cubicBezTo>
                  <a:cubicBezTo>
                    <a:pt x="401827" y="2126307"/>
                    <a:pt x="397714" y="2132895"/>
                    <a:pt x="391886" y="2137558"/>
                  </a:cubicBezTo>
                  <a:cubicBezTo>
                    <a:pt x="351789" y="2169636"/>
                    <a:pt x="383862" y="2135899"/>
                    <a:pt x="344384" y="2173184"/>
                  </a:cubicBezTo>
                  <a:cubicBezTo>
                    <a:pt x="328104" y="2188559"/>
                    <a:pt x="308404" y="2201485"/>
                    <a:pt x="296883" y="2220686"/>
                  </a:cubicBezTo>
                  <a:cubicBezTo>
                    <a:pt x="276383" y="2254854"/>
                    <a:pt x="294618" y="2228089"/>
                    <a:pt x="261257" y="2264229"/>
                  </a:cubicBezTo>
                  <a:cubicBezTo>
                    <a:pt x="253006" y="2273168"/>
                    <a:pt x="246108" y="2283336"/>
                    <a:pt x="237506" y="2291938"/>
                  </a:cubicBezTo>
                  <a:cubicBezTo>
                    <a:pt x="204782" y="2324662"/>
                    <a:pt x="221410" y="2297479"/>
                    <a:pt x="193964" y="2335481"/>
                  </a:cubicBezTo>
                  <a:cubicBezTo>
                    <a:pt x="160679" y="2381568"/>
                    <a:pt x="171015" y="2369824"/>
                    <a:pt x="150421" y="2402774"/>
                  </a:cubicBezTo>
                  <a:cubicBezTo>
                    <a:pt x="147900" y="2406808"/>
                    <a:pt x="145269" y="2410778"/>
                    <a:pt x="142504" y="2414649"/>
                  </a:cubicBezTo>
                  <a:cubicBezTo>
                    <a:pt x="132929" y="2428054"/>
                    <a:pt x="125958" y="2434837"/>
                    <a:pt x="118753" y="2450275"/>
                  </a:cubicBezTo>
                  <a:cubicBezTo>
                    <a:pt x="92400" y="2506745"/>
                    <a:pt x="115192" y="2473496"/>
                    <a:pt x="91044" y="2505694"/>
                  </a:cubicBezTo>
                  <a:cubicBezTo>
                    <a:pt x="89725" y="2510972"/>
                    <a:pt x="88996" y="2516433"/>
                    <a:pt x="87086" y="2521527"/>
                  </a:cubicBezTo>
                  <a:cubicBezTo>
                    <a:pt x="85014" y="2527052"/>
                    <a:pt x="80790" y="2531687"/>
                    <a:pt x="79169" y="2537361"/>
                  </a:cubicBezTo>
                  <a:cubicBezTo>
                    <a:pt x="75472" y="2550300"/>
                    <a:pt x="75508" y="2564180"/>
                    <a:pt x="71252" y="2576946"/>
                  </a:cubicBezTo>
                  <a:cubicBezTo>
                    <a:pt x="69932" y="2580904"/>
                    <a:pt x="68758" y="2584914"/>
                    <a:pt x="67293" y="2588821"/>
                  </a:cubicBezTo>
                  <a:cubicBezTo>
                    <a:pt x="64798" y="2595474"/>
                    <a:pt x="61419" y="2601807"/>
                    <a:pt x="59377" y="2608613"/>
                  </a:cubicBezTo>
                  <a:cubicBezTo>
                    <a:pt x="57444" y="2615057"/>
                    <a:pt x="57050" y="2621878"/>
                    <a:pt x="55418" y="2628405"/>
                  </a:cubicBezTo>
                  <a:cubicBezTo>
                    <a:pt x="54406" y="2632453"/>
                    <a:pt x="52779" y="2636322"/>
                    <a:pt x="51460" y="2640281"/>
                  </a:cubicBezTo>
                  <a:cubicBezTo>
                    <a:pt x="50140" y="2650837"/>
                    <a:pt x="49730" y="2661546"/>
                    <a:pt x="47501" y="2671948"/>
                  </a:cubicBezTo>
                  <a:cubicBezTo>
                    <a:pt x="45752" y="2680108"/>
                    <a:pt x="42223" y="2687782"/>
                    <a:pt x="39584" y="2695699"/>
                  </a:cubicBezTo>
                  <a:cubicBezTo>
                    <a:pt x="38265" y="2699657"/>
                    <a:pt x="36444" y="2703483"/>
                    <a:pt x="35626" y="2707574"/>
                  </a:cubicBezTo>
                  <a:cubicBezTo>
                    <a:pt x="32516" y="2723120"/>
                    <a:pt x="29882" y="2735184"/>
                    <a:pt x="27709" y="2751117"/>
                  </a:cubicBezTo>
                  <a:cubicBezTo>
                    <a:pt x="22730" y="2787630"/>
                    <a:pt x="22771" y="2804182"/>
                    <a:pt x="15834" y="2834244"/>
                  </a:cubicBezTo>
                  <a:cubicBezTo>
                    <a:pt x="13387" y="2844846"/>
                    <a:pt x="12783" y="2856180"/>
                    <a:pt x="7917" y="2865912"/>
                  </a:cubicBezTo>
                  <a:lnTo>
                    <a:pt x="0" y="2881746"/>
                  </a:lnTo>
                  <a:cubicBezTo>
                    <a:pt x="1319" y="2950359"/>
                    <a:pt x="1464" y="3019004"/>
                    <a:pt x="3958" y="3087584"/>
                  </a:cubicBezTo>
                  <a:cubicBezTo>
                    <a:pt x="4110" y="3091754"/>
                    <a:pt x="7584" y="3095300"/>
                    <a:pt x="7917" y="3099460"/>
                  </a:cubicBezTo>
                  <a:cubicBezTo>
                    <a:pt x="10234" y="3128426"/>
                    <a:pt x="9728" y="3157567"/>
                    <a:pt x="11875" y="3186546"/>
                  </a:cubicBezTo>
                  <a:cubicBezTo>
                    <a:pt x="12372" y="3193256"/>
                    <a:pt x="14882" y="3199678"/>
                    <a:pt x="15834" y="3206338"/>
                  </a:cubicBezTo>
                  <a:cubicBezTo>
                    <a:pt x="21297" y="3244580"/>
                    <a:pt x="11002" y="3250754"/>
                    <a:pt x="27709" y="3234047"/>
                  </a:cubicBezTo>
                </a:path>
              </a:pathLst>
            </a:custGeom>
            <a:noFill/>
            <a:ln w="762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7408093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0" grpId="0" animBg="1"/>
      <p:bldP spid="131" grpId="0" animBg="1"/>
      <p:bldP spid="132" grpId="0" animBg="1"/>
      <p:bldP spid="134" grpId="0" animBg="1"/>
      <p:bldP spid="13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7585AB-0DA1-4CB3-9AB6-AE85549801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Takeaways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B8EEF1-EA82-4FB7-832B-B5CAE05754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Observe performance of 23 cycles / element</a:t>
            </a:r>
          </a:p>
          <a:p>
            <a:endParaRPr lang="en-US" dirty="0"/>
          </a:p>
          <a:p>
            <a:r>
              <a:rPr lang="en-US" dirty="0"/>
              <a:t>Latency bound dominates throughput bound</a:t>
            </a:r>
            <a:br>
              <a:rPr lang="en-US" dirty="0"/>
            </a:br>
            <a:r>
              <a:rPr lang="en-US" dirty="0">
                <a:sym typeface="Wingdings" panose="05000000000000000000" pitchFamily="2" charset="2"/>
              </a:rPr>
              <a:t> We are latency bound!</a:t>
            </a:r>
            <a:endParaRPr lang="en-US" dirty="0"/>
          </a:p>
          <a:p>
            <a:endParaRPr lang="en-US" dirty="0"/>
          </a:p>
          <a:p>
            <a:r>
              <a:rPr lang="en-US" dirty="0"/>
              <a:t>Notes</a:t>
            </a:r>
          </a:p>
          <a:p>
            <a:pPr lvl="1"/>
            <a:r>
              <a:rPr lang="en-US" dirty="0"/>
              <a:t>This analysis can often be “eyeballed” w/out full dataflow</a:t>
            </a:r>
          </a:p>
          <a:p>
            <a:pPr lvl="1"/>
            <a:r>
              <a:rPr lang="en-US" dirty="0"/>
              <a:t>Actual execution is more complicated, but latency/</a:t>
            </a:r>
            <a:r>
              <a:rPr lang="en-US" dirty="0" err="1"/>
              <a:t>thput</a:t>
            </a:r>
            <a:r>
              <a:rPr lang="en-US" dirty="0"/>
              <a:t> bounds are good approximation</a:t>
            </a:r>
          </a:p>
          <a:p>
            <a:pPr lvl="1"/>
            <a:r>
              <a:rPr lang="en-US" dirty="0"/>
              <a:t>(Also, avoid division!!!)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49746BB-540A-4F0A-9077-B05F8E3883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CMU 15-418/15-618, Spring 2019</a:t>
            </a:r>
          </a:p>
        </p:txBody>
      </p:sp>
    </p:spTree>
    <p:extLst>
      <p:ext uri="{BB962C8B-B14F-4D97-AF65-F5344CB8AC3E}">
        <p14:creationId xmlns:p14="http://schemas.microsoft.com/office/powerpoint/2010/main" val="265069682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DED2BAC5-E046-4E22-B224-D726676FE1F2}"/>
              </a:ext>
            </a:extLst>
          </p:cNvPr>
          <p:cNvSpPr/>
          <p:nvPr/>
        </p:nvSpPr>
        <p:spPr>
          <a:xfrm>
            <a:off x="1341390" y="4655127"/>
            <a:ext cx="3893068" cy="285008"/>
          </a:xfrm>
          <a:prstGeom prst="roundRect">
            <a:avLst/>
          </a:prstGeom>
          <a:solidFill>
            <a:schemeClr val="accent4">
              <a:alpha val="39000"/>
            </a:schemeClr>
          </a:solidFill>
          <a:ln w="571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C8556E8F-34E9-49DF-A5DF-010AEF6F1D9A}"/>
              </a:ext>
            </a:extLst>
          </p:cNvPr>
          <p:cNvSpPr/>
          <p:nvPr/>
        </p:nvSpPr>
        <p:spPr>
          <a:xfrm>
            <a:off x="1341390" y="5083337"/>
            <a:ext cx="3893068" cy="285008"/>
          </a:xfrm>
          <a:prstGeom prst="roundRect">
            <a:avLst/>
          </a:prstGeom>
          <a:solidFill>
            <a:schemeClr val="accent4">
              <a:alpha val="39000"/>
            </a:schemeClr>
          </a:solidFill>
          <a:ln w="571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E14C90EA-023E-4D80-850A-42F68FB203F2}"/>
              </a:ext>
            </a:extLst>
          </p:cNvPr>
          <p:cNvSpPr/>
          <p:nvPr/>
        </p:nvSpPr>
        <p:spPr>
          <a:xfrm>
            <a:off x="1341390" y="3190724"/>
            <a:ext cx="3893068" cy="462917"/>
          </a:xfrm>
          <a:prstGeom prst="roundRect">
            <a:avLst/>
          </a:prstGeom>
          <a:solidFill>
            <a:schemeClr val="accent4">
              <a:alpha val="39000"/>
            </a:schemeClr>
          </a:solidFill>
          <a:ln w="571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5FE99514-60AC-4ABF-91C4-EDD1B9D75871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/>
            <p:txBody>
              <a:bodyPr/>
              <a:lstStyle/>
              <a:p>
                <a:r>
                  <a:rPr lang="en-US" dirty="0"/>
                  <a:t>Speeding up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</a:rPr>
                      <m:t>sin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⁡(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/>
                  <a:t>: Attempt #1</a:t>
                </a:r>
              </a:p>
            </p:txBody>
          </p:sp>
        </mc:Choice>
        <mc:Fallback xmlns="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5FE99514-60AC-4ABF-91C4-EDD1B9D7587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>
                <a:blip r:embed="rId2"/>
                <a:stretch>
                  <a:fillRect l="-309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DE2CAE-ADBF-4251-A45C-CB6DABF0FF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</p:spPr>
        <p:txBody>
          <a:bodyPr/>
          <a:lstStyle/>
          <a:p>
            <a:r>
              <a:rPr lang="en-US" dirty="0"/>
              <a:t>What if we eliminate unnecessary work?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021C177-4261-4C17-9CCD-74858E31A8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CMU 15-418/15-618, Spring 2019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674503B-F2EC-462C-9E2E-A32D146C568A}"/>
              </a:ext>
            </a:extLst>
          </p:cNvPr>
          <p:cNvSpPr/>
          <p:nvPr/>
        </p:nvSpPr>
        <p:spPr>
          <a:xfrm>
            <a:off x="623949" y="2296339"/>
            <a:ext cx="4985163" cy="41857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latin typeface="Lucida Console" panose="020B0609040504020204" pitchFamily="49" charset="0"/>
              </a:rPr>
              <a:t>void </a:t>
            </a:r>
            <a:r>
              <a:rPr lang="en-US" sz="1400" dirty="0" err="1">
                <a:latin typeface="Lucida Console" panose="020B0609040504020204" pitchFamily="49" charset="0"/>
              </a:rPr>
              <a:t>sinx_better</a:t>
            </a:r>
            <a:r>
              <a:rPr lang="en-US" sz="1400" dirty="0">
                <a:latin typeface="Lucida Console" panose="020B0609040504020204" pitchFamily="49" charset="0"/>
              </a:rPr>
              <a:t>(int N, int terms, float * x, </a:t>
            </a:r>
          </a:p>
          <a:p>
            <a:r>
              <a:rPr lang="en-US" sz="1400" dirty="0">
                <a:latin typeface="Lucida Console" panose="020B0609040504020204" pitchFamily="49" charset="0"/>
              </a:rPr>
              <a:t>		 		float *result) {                                                                                                                                                                                                                                                             </a:t>
            </a:r>
          </a:p>
          <a:p>
            <a:r>
              <a:rPr lang="en-US" sz="1400" dirty="0">
                <a:latin typeface="Lucida Console" panose="020B0609040504020204" pitchFamily="49" charset="0"/>
              </a:rPr>
              <a:t>    for (int </a:t>
            </a:r>
            <a:r>
              <a:rPr lang="en-US" sz="1400" dirty="0" err="1">
                <a:latin typeface="Lucida Console" panose="020B0609040504020204" pitchFamily="49" charset="0"/>
              </a:rPr>
              <a:t>i</a:t>
            </a:r>
            <a:r>
              <a:rPr lang="en-US" sz="1400" dirty="0">
                <a:latin typeface="Lucida Console" panose="020B0609040504020204" pitchFamily="49" charset="0"/>
              </a:rPr>
              <a:t>=0; </a:t>
            </a:r>
            <a:r>
              <a:rPr lang="en-US" sz="1400" dirty="0" err="1">
                <a:latin typeface="Lucida Console" panose="020B0609040504020204" pitchFamily="49" charset="0"/>
              </a:rPr>
              <a:t>i</a:t>
            </a:r>
            <a:r>
              <a:rPr lang="en-US" sz="1400" dirty="0">
                <a:latin typeface="Lucida Console" panose="020B0609040504020204" pitchFamily="49" charset="0"/>
              </a:rPr>
              <a:t>&lt;N; </a:t>
            </a:r>
            <a:r>
              <a:rPr lang="en-US" sz="1400" dirty="0" err="1">
                <a:latin typeface="Lucida Console" panose="020B0609040504020204" pitchFamily="49" charset="0"/>
              </a:rPr>
              <a:t>i</a:t>
            </a:r>
            <a:r>
              <a:rPr lang="en-US" sz="1400" dirty="0">
                <a:latin typeface="Lucida Console" panose="020B0609040504020204" pitchFamily="49" charset="0"/>
              </a:rPr>
              <a:t>++) {</a:t>
            </a:r>
          </a:p>
          <a:p>
            <a:r>
              <a:rPr lang="en-US" sz="1400" dirty="0">
                <a:latin typeface="Lucida Console" panose="020B0609040504020204" pitchFamily="49" charset="0"/>
              </a:rPr>
              <a:t>        float value = x[</a:t>
            </a:r>
            <a:r>
              <a:rPr lang="en-US" sz="1400" dirty="0" err="1">
                <a:latin typeface="Lucida Console" panose="020B0609040504020204" pitchFamily="49" charset="0"/>
              </a:rPr>
              <a:t>i</a:t>
            </a:r>
            <a:r>
              <a:rPr lang="en-US" sz="1400" dirty="0">
                <a:latin typeface="Lucida Console" panose="020B0609040504020204" pitchFamily="49" charset="0"/>
              </a:rPr>
              <a:t>];</a:t>
            </a:r>
          </a:p>
          <a:p>
            <a:r>
              <a:rPr lang="en-US" sz="1400" dirty="0">
                <a:latin typeface="Lucida Console" panose="020B0609040504020204" pitchFamily="49" charset="0"/>
              </a:rPr>
              <a:t>        float x2 = x[</a:t>
            </a:r>
            <a:r>
              <a:rPr lang="en-US" sz="1400" dirty="0" err="1">
                <a:latin typeface="Lucida Console" panose="020B0609040504020204" pitchFamily="49" charset="0"/>
              </a:rPr>
              <a:t>i</a:t>
            </a:r>
            <a:r>
              <a:rPr lang="en-US" sz="1400" dirty="0">
                <a:latin typeface="Lucida Console" panose="020B0609040504020204" pitchFamily="49" charset="0"/>
              </a:rPr>
              <a:t>]*x[</a:t>
            </a:r>
            <a:r>
              <a:rPr lang="en-US" sz="1400" dirty="0" err="1">
                <a:latin typeface="Lucida Console" panose="020B0609040504020204" pitchFamily="49" charset="0"/>
              </a:rPr>
              <a:t>i</a:t>
            </a:r>
            <a:r>
              <a:rPr lang="en-US" sz="1400" dirty="0">
                <a:latin typeface="Lucida Console" panose="020B0609040504020204" pitchFamily="49" charset="0"/>
              </a:rPr>
              <a:t>];</a:t>
            </a:r>
          </a:p>
          <a:p>
            <a:r>
              <a:rPr lang="en-US" sz="1400" dirty="0">
                <a:latin typeface="Lucida Console" panose="020B0609040504020204" pitchFamily="49" charset="0"/>
              </a:rPr>
              <a:t>        float </a:t>
            </a:r>
            <a:r>
              <a:rPr lang="en-US" sz="1400" dirty="0" err="1">
                <a:latin typeface="Lucida Console" panose="020B0609040504020204" pitchFamily="49" charset="0"/>
              </a:rPr>
              <a:t>numer</a:t>
            </a:r>
            <a:r>
              <a:rPr lang="en-US" sz="1400" dirty="0">
                <a:latin typeface="Lucida Console" panose="020B0609040504020204" pitchFamily="49" charset="0"/>
              </a:rPr>
              <a:t> = x2*x[</a:t>
            </a:r>
            <a:r>
              <a:rPr lang="en-US" sz="1400" dirty="0" err="1">
                <a:latin typeface="Lucida Console" panose="020B0609040504020204" pitchFamily="49" charset="0"/>
              </a:rPr>
              <a:t>i</a:t>
            </a:r>
            <a:r>
              <a:rPr lang="en-US" sz="1400" dirty="0">
                <a:latin typeface="Lucida Console" panose="020B0609040504020204" pitchFamily="49" charset="0"/>
              </a:rPr>
              <a:t>];</a:t>
            </a:r>
          </a:p>
          <a:p>
            <a:r>
              <a:rPr lang="en-US" sz="1400" dirty="0">
                <a:latin typeface="Lucida Console" panose="020B0609040504020204" pitchFamily="49" charset="0"/>
              </a:rPr>
              <a:t>        int </a:t>
            </a:r>
            <a:r>
              <a:rPr lang="en-US" sz="1400" dirty="0" err="1">
                <a:latin typeface="Lucida Console" panose="020B0609040504020204" pitchFamily="49" charset="0"/>
              </a:rPr>
              <a:t>denom</a:t>
            </a:r>
            <a:r>
              <a:rPr lang="en-US" sz="1400" dirty="0">
                <a:latin typeface="Lucida Console" panose="020B0609040504020204" pitchFamily="49" charset="0"/>
              </a:rPr>
              <a:t> = 6; // 3!</a:t>
            </a:r>
          </a:p>
          <a:p>
            <a:r>
              <a:rPr lang="en-US" sz="1400" dirty="0">
                <a:latin typeface="Lucida Console" panose="020B0609040504020204" pitchFamily="49" charset="0"/>
              </a:rPr>
              <a:t>        int sign = -1;</a:t>
            </a:r>
          </a:p>
          <a:p>
            <a:endParaRPr lang="en-US" sz="1400" dirty="0">
              <a:latin typeface="Lucida Console" panose="020B0609040504020204" pitchFamily="49" charset="0"/>
            </a:endParaRPr>
          </a:p>
          <a:p>
            <a:r>
              <a:rPr lang="en-US" sz="1400" dirty="0">
                <a:latin typeface="Lucida Console" panose="020B0609040504020204" pitchFamily="49" charset="0"/>
              </a:rPr>
              <a:t>        for (int j=1; j&lt;=terms; </a:t>
            </a:r>
            <a:r>
              <a:rPr lang="en-US" sz="1400" dirty="0" err="1">
                <a:latin typeface="Lucida Console" panose="020B0609040504020204" pitchFamily="49" charset="0"/>
              </a:rPr>
              <a:t>j++</a:t>
            </a:r>
            <a:r>
              <a:rPr lang="en-US" sz="1400" dirty="0">
                <a:latin typeface="Lucida Console" panose="020B0609040504020204" pitchFamily="49" charset="0"/>
              </a:rPr>
              <a:t>) {</a:t>
            </a:r>
          </a:p>
          <a:p>
            <a:r>
              <a:rPr lang="en-US" sz="1400" dirty="0">
                <a:latin typeface="Lucida Console" panose="020B0609040504020204" pitchFamily="49" charset="0"/>
              </a:rPr>
              <a:t>            value += sign * </a:t>
            </a:r>
            <a:r>
              <a:rPr lang="en-US" sz="1400" dirty="0" err="1">
                <a:latin typeface="Lucida Console" panose="020B0609040504020204" pitchFamily="49" charset="0"/>
              </a:rPr>
              <a:t>numer</a:t>
            </a:r>
            <a:r>
              <a:rPr lang="en-US" sz="1400" dirty="0">
                <a:latin typeface="Lucida Console" panose="020B0609040504020204" pitchFamily="49" charset="0"/>
              </a:rPr>
              <a:t> / </a:t>
            </a:r>
            <a:r>
              <a:rPr lang="en-US" sz="1400" dirty="0" err="1">
                <a:latin typeface="Lucida Console" panose="020B0609040504020204" pitchFamily="49" charset="0"/>
              </a:rPr>
              <a:t>denom</a:t>
            </a:r>
            <a:r>
              <a:rPr lang="en-US" sz="1400" dirty="0">
                <a:latin typeface="Lucida Console" panose="020B0609040504020204" pitchFamily="49" charset="0"/>
              </a:rPr>
              <a:t>;</a:t>
            </a:r>
          </a:p>
          <a:p>
            <a:r>
              <a:rPr lang="en-US" sz="1400" dirty="0">
                <a:latin typeface="Lucida Console" panose="020B0609040504020204" pitchFamily="49" charset="0"/>
              </a:rPr>
              <a:t>            </a:t>
            </a:r>
            <a:r>
              <a:rPr lang="en-US" sz="1400" dirty="0" err="1">
                <a:latin typeface="Lucida Console" panose="020B0609040504020204" pitchFamily="49" charset="0"/>
              </a:rPr>
              <a:t>numer</a:t>
            </a:r>
            <a:r>
              <a:rPr lang="en-US" sz="1400" dirty="0">
                <a:latin typeface="Lucida Console" panose="020B0609040504020204" pitchFamily="49" charset="0"/>
              </a:rPr>
              <a:t> *= x2;</a:t>
            </a:r>
          </a:p>
          <a:p>
            <a:r>
              <a:rPr lang="en-US" sz="1400" dirty="0">
                <a:latin typeface="Lucida Console" panose="020B0609040504020204" pitchFamily="49" charset="0"/>
              </a:rPr>
              <a:t>            </a:t>
            </a:r>
            <a:r>
              <a:rPr lang="en-US" sz="1400" dirty="0" err="1">
                <a:latin typeface="Lucida Console" panose="020B0609040504020204" pitchFamily="49" charset="0"/>
              </a:rPr>
              <a:t>denom</a:t>
            </a:r>
            <a:r>
              <a:rPr lang="en-US" sz="1400" dirty="0">
                <a:latin typeface="Lucida Console" panose="020B0609040504020204" pitchFamily="49" charset="0"/>
              </a:rPr>
              <a:t> *= (2*j+2) * (2*j+3);</a:t>
            </a:r>
          </a:p>
          <a:p>
            <a:r>
              <a:rPr lang="en-US" sz="1400" dirty="0">
                <a:latin typeface="Lucida Console" panose="020B0609040504020204" pitchFamily="49" charset="0"/>
              </a:rPr>
              <a:t>            sign = -sign;</a:t>
            </a:r>
          </a:p>
          <a:p>
            <a:r>
              <a:rPr lang="en-US" sz="1400" dirty="0">
                <a:latin typeface="Lucida Console" panose="020B0609040504020204" pitchFamily="49" charset="0"/>
              </a:rPr>
              <a:t>        }</a:t>
            </a:r>
          </a:p>
          <a:p>
            <a:endParaRPr lang="en-US" sz="1400" dirty="0">
              <a:latin typeface="Lucida Console" panose="020B0609040504020204" pitchFamily="49" charset="0"/>
            </a:endParaRPr>
          </a:p>
          <a:p>
            <a:r>
              <a:rPr lang="en-US" sz="1400" dirty="0">
                <a:latin typeface="Lucida Console" panose="020B0609040504020204" pitchFamily="49" charset="0"/>
              </a:rPr>
              <a:t>        result[</a:t>
            </a:r>
            <a:r>
              <a:rPr lang="en-US" sz="1400" dirty="0" err="1">
                <a:latin typeface="Lucida Console" panose="020B0609040504020204" pitchFamily="49" charset="0"/>
              </a:rPr>
              <a:t>i</a:t>
            </a:r>
            <a:r>
              <a:rPr lang="en-US" sz="1400" dirty="0">
                <a:latin typeface="Lucida Console" panose="020B0609040504020204" pitchFamily="49" charset="0"/>
              </a:rPr>
              <a:t>] = value;</a:t>
            </a:r>
          </a:p>
          <a:p>
            <a:r>
              <a:rPr lang="en-US" sz="1400" dirty="0">
                <a:latin typeface="Lucida Console" panose="020B0609040504020204" pitchFamily="49" charset="0"/>
              </a:rPr>
              <a:t>    }</a:t>
            </a:r>
          </a:p>
          <a:p>
            <a:r>
              <a:rPr lang="en-US" sz="1400" dirty="0">
                <a:latin typeface="Lucida Console" panose="020B0609040504020204" pitchFamily="49" charset="0"/>
              </a:rPr>
              <a:t>}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63E046FA-D483-4BB9-9BB1-882FE13A2816}"/>
                  </a:ext>
                </a:extLst>
              </p:cNvPr>
              <p:cNvSpPr txBox="1"/>
              <p:nvPr/>
            </p:nvSpPr>
            <p:spPr>
              <a:xfrm>
                <a:off x="5660571" y="2679865"/>
                <a:ext cx="3238005" cy="31085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dirty="0"/>
                  <a:t>A: Small improvement.</a:t>
                </a:r>
                <a:br>
                  <a:rPr lang="en-US" sz="2800" dirty="0"/>
                </a:br>
                <a:br>
                  <a:rPr lang="en-US" sz="2800" dirty="0"/>
                </a:br>
                <a:r>
                  <a:rPr lang="en-US" sz="2800" dirty="0"/>
                  <a:t>6ns / element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≈</m:t>
                    </m:r>
                  </m:oMath>
                </a14:m>
                <a:r>
                  <a:rPr lang="en-US" sz="2800" dirty="0"/>
                  <a:t> </a:t>
                </a:r>
                <a:br>
                  <a:rPr lang="en-US" sz="2800" dirty="0"/>
                </a:br>
                <a:r>
                  <a:rPr lang="en-US" sz="2800" dirty="0"/>
                  <a:t>18 cycles / element</a:t>
                </a:r>
              </a:p>
              <a:p>
                <a:endParaRPr lang="en-US" sz="2800" dirty="0"/>
              </a:p>
              <a:p>
                <a:r>
                  <a:rPr lang="en-US" sz="2800" i="1" dirty="0"/>
                  <a:t>Why not better?</a:t>
                </a:r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63E046FA-D483-4BB9-9BB1-882FE13A281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60571" y="2679865"/>
                <a:ext cx="3238005" cy="3108543"/>
              </a:xfrm>
              <a:prstGeom prst="rect">
                <a:avLst/>
              </a:prstGeom>
              <a:blipFill>
                <a:blip r:embed="rId3"/>
                <a:stretch>
                  <a:fillRect l="-3955" t="-2157" b="-451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6728395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Rectangle: Rounded Corners 138">
            <a:extLst>
              <a:ext uri="{FF2B5EF4-FFF2-40B4-BE49-F238E27FC236}">
                <a16:creationId xmlns:a16="http://schemas.microsoft.com/office/drawing/2014/main" id="{D874D12A-4B6B-4455-8626-B788B4669707}"/>
              </a:ext>
            </a:extLst>
          </p:cNvPr>
          <p:cNvSpPr/>
          <p:nvPr/>
        </p:nvSpPr>
        <p:spPr>
          <a:xfrm>
            <a:off x="4824360" y="4129929"/>
            <a:ext cx="3157396" cy="2077829"/>
          </a:xfrm>
          <a:prstGeom prst="roundRect">
            <a:avLst/>
          </a:prstGeom>
          <a:solidFill>
            <a:schemeClr val="accent4">
              <a:alpha val="39000"/>
            </a:schemeClr>
          </a:solidFill>
          <a:ln w="571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E4208E3-72C3-4D69-B9F4-5B7BD88387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our </a:t>
            </a:r>
            <a:r>
              <a:rPr lang="en-US" b="1" dirty="0"/>
              <a:t>latency bound</a:t>
            </a:r>
            <a:r>
              <a:rPr lang="en-US" dirty="0"/>
              <a:t>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31357B-AF60-4315-8DAC-CE03FCA998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</p:spPr>
        <p:txBody>
          <a:bodyPr/>
          <a:lstStyle/>
          <a:p>
            <a:r>
              <a:rPr lang="en-US" dirty="0"/>
              <a:t>Find the critical path in the dataflow graph</a:t>
            </a:r>
          </a:p>
        </p:txBody>
      </p:sp>
      <p:grpSp>
        <p:nvGrpSpPr>
          <p:cNvPr id="127" name="Group 126">
            <a:extLst>
              <a:ext uri="{FF2B5EF4-FFF2-40B4-BE49-F238E27FC236}">
                <a16:creationId xmlns:a16="http://schemas.microsoft.com/office/drawing/2014/main" id="{8B83C147-81EB-4BFE-BBBF-1DA45CF54BC6}"/>
              </a:ext>
            </a:extLst>
          </p:cNvPr>
          <p:cNvGrpSpPr/>
          <p:nvPr/>
        </p:nvGrpSpPr>
        <p:grpSpPr>
          <a:xfrm>
            <a:off x="745299" y="2333332"/>
            <a:ext cx="7630590" cy="3933325"/>
            <a:chOff x="4014" y="1584651"/>
            <a:chExt cx="7630590" cy="3933325"/>
          </a:xfrm>
        </p:grpSpPr>
        <p:sp>
          <p:nvSpPr>
            <p:cNvPr id="62" name="Rectangle 61">
              <a:extLst>
                <a:ext uri="{FF2B5EF4-FFF2-40B4-BE49-F238E27FC236}">
                  <a16:creationId xmlns:a16="http://schemas.microsoft.com/office/drawing/2014/main" id="{B2016130-3EB1-4B5E-A8AA-96A85FFE2C58}"/>
                </a:ext>
              </a:extLst>
            </p:cNvPr>
            <p:cNvSpPr/>
            <p:nvPr/>
          </p:nvSpPr>
          <p:spPr>
            <a:xfrm>
              <a:off x="3701144" y="1588334"/>
              <a:ext cx="742511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b="1" dirty="0">
                  <a:latin typeface="Lucida Console" panose="020B0609040504020204" pitchFamily="49" charset="0"/>
                </a:rPr>
                <a:t>sign</a:t>
              </a:r>
              <a:endParaRPr lang="en-US" b="1" dirty="0"/>
            </a:p>
          </p:txBody>
        </p:sp>
        <p:sp>
          <p:nvSpPr>
            <p:cNvPr id="63" name="Rectangle 62">
              <a:extLst>
                <a:ext uri="{FF2B5EF4-FFF2-40B4-BE49-F238E27FC236}">
                  <a16:creationId xmlns:a16="http://schemas.microsoft.com/office/drawing/2014/main" id="{BCDFF3F6-4088-4D0D-BA0B-0418A4FAFE81}"/>
                </a:ext>
              </a:extLst>
            </p:cNvPr>
            <p:cNvSpPr/>
            <p:nvPr/>
          </p:nvSpPr>
          <p:spPr>
            <a:xfrm>
              <a:off x="4909305" y="1588334"/>
              <a:ext cx="881973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b="1" dirty="0" err="1">
                  <a:latin typeface="Lucida Console" panose="020B0609040504020204" pitchFamily="49" charset="0"/>
                </a:rPr>
                <a:t>numer</a:t>
              </a:r>
              <a:endParaRPr lang="en-US" b="1" dirty="0"/>
            </a:p>
          </p:txBody>
        </p:sp>
        <p:sp>
          <p:nvSpPr>
            <p:cNvPr id="64" name="Rectangle 63">
              <a:extLst>
                <a:ext uri="{FF2B5EF4-FFF2-40B4-BE49-F238E27FC236}">
                  <a16:creationId xmlns:a16="http://schemas.microsoft.com/office/drawing/2014/main" id="{A463CF4D-6EDD-4C58-A3D9-F768A3F679F4}"/>
                </a:ext>
              </a:extLst>
            </p:cNvPr>
            <p:cNvSpPr/>
            <p:nvPr/>
          </p:nvSpPr>
          <p:spPr>
            <a:xfrm>
              <a:off x="2809402" y="1588334"/>
              <a:ext cx="881973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b="1" dirty="0" err="1">
                  <a:latin typeface="Lucida Console" panose="020B0609040504020204" pitchFamily="49" charset="0"/>
                </a:rPr>
                <a:t>denom</a:t>
              </a:r>
              <a:endParaRPr lang="en-US" b="1" dirty="0"/>
            </a:p>
          </p:txBody>
        </p:sp>
        <p:sp>
          <p:nvSpPr>
            <p:cNvPr id="65" name="Rectangle 64">
              <a:extLst>
                <a:ext uri="{FF2B5EF4-FFF2-40B4-BE49-F238E27FC236}">
                  <a16:creationId xmlns:a16="http://schemas.microsoft.com/office/drawing/2014/main" id="{DC3A05E0-318D-4C29-9930-1A092201B44F}"/>
                </a:ext>
              </a:extLst>
            </p:cNvPr>
            <p:cNvSpPr/>
            <p:nvPr/>
          </p:nvSpPr>
          <p:spPr>
            <a:xfrm>
              <a:off x="7171015" y="1588334"/>
              <a:ext cx="463589" cy="369332"/>
            </a:xfrm>
            <a:prstGeom prst="rect">
              <a:avLst/>
            </a:prstGeom>
            <a:ln w="28575">
              <a:noFill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b="1" dirty="0">
                  <a:latin typeface="Lucida Console" panose="020B0609040504020204" pitchFamily="49" charset="0"/>
                </a:rPr>
                <a:t>x2</a:t>
              </a:r>
              <a:endParaRPr lang="en-US" b="1" dirty="0"/>
            </a:p>
          </p:txBody>
        </p:sp>
        <p:grpSp>
          <p:nvGrpSpPr>
            <p:cNvPr id="66" name="Group 65">
              <a:extLst>
                <a:ext uri="{FF2B5EF4-FFF2-40B4-BE49-F238E27FC236}">
                  <a16:creationId xmlns:a16="http://schemas.microsoft.com/office/drawing/2014/main" id="{0654466C-014E-4D5A-A4AF-9D35E05BD98B}"/>
                </a:ext>
              </a:extLst>
            </p:cNvPr>
            <p:cNvGrpSpPr/>
            <p:nvPr/>
          </p:nvGrpSpPr>
          <p:grpSpPr>
            <a:xfrm>
              <a:off x="5350292" y="1957666"/>
              <a:ext cx="2052518" cy="3560310"/>
              <a:chOff x="5350292" y="1957666"/>
              <a:chExt cx="2052518" cy="3560310"/>
            </a:xfrm>
          </p:grpSpPr>
          <p:cxnSp>
            <p:nvCxnSpPr>
              <p:cNvPr id="70" name="Straight Arrow Connector 69">
                <a:extLst>
                  <a:ext uri="{FF2B5EF4-FFF2-40B4-BE49-F238E27FC236}">
                    <a16:creationId xmlns:a16="http://schemas.microsoft.com/office/drawing/2014/main" id="{FA96C256-160A-4FEB-9037-33B3AEB62110}"/>
                  </a:ext>
                </a:extLst>
              </p:cNvPr>
              <p:cNvCxnSpPr>
                <a:cxnSpLocks/>
                <a:stCxn id="65" idx="2"/>
                <a:endCxn id="72" idx="7"/>
              </p:cNvCxnSpPr>
              <p:nvPr/>
            </p:nvCxnSpPr>
            <p:spPr>
              <a:xfrm flipH="1">
                <a:off x="6739301" y="1957666"/>
                <a:ext cx="663509" cy="2077829"/>
              </a:xfrm>
              <a:prstGeom prst="straightConnector1">
                <a:avLst/>
              </a:prstGeom>
              <a:ln w="28575">
                <a:solidFill>
                  <a:srgbClr val="00B050"/>
                </a:solidFill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71" name="Straight Arrow Connector 70">
                <a:extLst>
                  <a:ext uri="{FF2B5EF4-FFF2-40B4-BE49-F238E27FC236}">
                    <a16:creationId xmlns:a16="http://schemas.microsoft.com/office/drawing/2014/main" id="{B88D3204-5D32-4778-971C-71DE6AF59CB9}"/>
                  </a:ext>
                </a:extLst>
              </p:cNvPr>
              <p:cNvCxnSpPr>
                <a:cxnSpLocks/>
                <a:stCxn id="63" idx="2"/>
                <a:endCxn id="72" idx="1"/>
              </p:cNvCxnSpPr>
              <p:nvPr/>
            </p:nvCxnSpPr>
            <p:spPr>
              <a:xfrm>
                <a:off x="5350292" y="1957666"/>
                <a:ext cx="936405" cy="2077829"/>
              </a:xfrm>
              <a:prstGeom prst="straightConnector1">
                <a:avLst/>
              </a:prstGeom>
              <a:ln w="28575">
                <a:solidFill>
                  <a:srgbClr val="00B050"/>
                </a:solidFill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72" name="Oval 71">
                    <a:extLst>
                      <a:ext uri="{FF2B5EF4-FFF2-40B4-BE49-F238E27FC236}">
                        <a16:creationId xmlns:a16="http://schemas.microsoft.com/office/drawing/2014/main" id="{574E0C92-12DB-4C19-9031-557E7458741A}"/>
                      </a:ext>
                    </a:extLst>
                  </p:cNvPr>
                  <p:cNvSpPr/>
                  <p:nvPr/>
                </p:nvSpPr>
                <p:spPr>
                  <a:xfrm>
                    <a:off x="6192959" y="3941757"/>
                    <a:ext cx="640080" cy="640080"/>
                  </a:xfrm>
                  <a:prstGeom prst="ellipse">
                    <a:avLst/>
                  </a:prstGeom>
                  <a:ln w="28575">
                    <a:solidFill>
                      <a:srgbClr val="00B050"/>
                    </a:solidFill>
                  </a:ln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14:m>
                      <m:oMathPara xmlns:m="http://schemas.openxmlformats.org/officeDocument/2006/math">
                        <m:oMathParaPr>
                          <m:jc m:val="center"/>
                        </m:oMathParaPr>
                        <m:oMath xmlns:m="http://schemas.openxmlformats.org/officeDocument/2006/math">
                          <m:r>
                            <a:rPr lang="en-US" b="1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 ×</m:t>
                          </m:r>
                        </m:oMath>
                      </m:oMathPara>
                    </a14:m>
                    <a:endParaRPr lang="en-US" b="1" dirty="0">
                      <a:solidFill>
                        <a:srgbClr val="00B050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72" name="Oval 71">
                    <a:extLst>
                      <a:ext uri="{FF2B5EF4-FFF2-40B4-BE49-F238E27FC236}">
                        <a16:creationId xmlns:a16="http://schemas.microsoft.com/office/drawing/2014/main" id="{574E0C92-12DB-4C19-9031-557E7458741A}"/>
                      </a:ext>
                    </a:extLst>
                  </p:cNvPr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6192959" y="3941757"/>
                    <a:ext cx="640080" cy="640080"/>
                  </a:xfrm>
                  <a:prstGeom prst="ellipse">
                    <a:avLst/>
                  </a:prstGeom>
                  <a:blipFill>
                    <a:blip r:embed="rId2"/>
                    <a:stretch>
                      <a:fillRect/>
                    </a:stretch>
                  </a:blipFill>
                  <a:ln w="28575">
                    <a:solidFill>
                      <a:srgbClr val="00B050"/>
                    </a:solidFill>
                  </a:ln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cxnSp>
            <p:nvCxnSpPr>
              <p:cNvPr id="73" name="Straight Arrow Connector 72">
                <a:extLst>
                  <a:ext uri="{FF2B5EF4-FFF2-40B4-BE49-F238E27FC236}">
                    <a16:creationId xmlns:a16="http://schemas.microsoft.com/office/drawing/2014/main" id="{739044B6-0EDA-43C1-9C09-E59B1A023C23}"/>
                  </a:ext>
                </a:extLst>
              </p:cNvPr>
              <p:cNvCxnSpPr>
                <a:cxnSpLocks/>
                <a:stCxn id="72" idx="4"/>
              </p:cNvCxnSpPr>
              <p:nvPr/>
            </p:nvCxnSpPr>
            <p:spPr>
              <a:xfrm>
                <a:off x="6512999" y="4581837"/>
                <a:ext cx="0" cy="640080"/>
              </a:xfrm>
              <a:prstGeom prst="straightConnector1">
                <a:avLst/>
              </a:prstGeom>
              <a:ln w="28575">
                <a:solidFill>
                  <a:srgbClr val="00B050"/>
                </a:solidFill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74" name="Rectangle 73">
                <a:extLst>
                  <a:ext uri="{FF2B5EF4-FFF2-40B4-BE49-F238E27FC236}">
                    <a16:creationId xmlns:a16="http://schemas.microsoft.com/office/drawing/2014/main" id="{4AC10BB1-1896-443F-B088-E557E998687D}"/>
                  </a:ext>
                </a:extLst>
              </p:cNvPr>
              <p:cNvSpPr/>
              <p:nvPr/>
            </p:nvSpPr>
            <p:spPr>
              <a:xfrm>
                <a:off x="6032253" y="5148644"/>
                <a:ext cx="1021434" cy="369332"/>
              </a:xfrm>
              <a:prstGeom prst="rect">
                <a:avLst/>
              </a:prstGeom>
              <a:ln w="28575">
                <a:noFill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b="1" dirty="0" err="1">
                    <a:solidFill>
                      <a:srgbClr val="00B050"/>
                    </a:solidFill>
                    <a:latin typeface="Lucida Console" panose="020B0609040504020204" pitchFamily="49" charset="0"/>
                  </a:rPr>
                  <a:t>numer</a:t>
                </a:r>
                <a:r>
                  <a:rPr lang="en-US" b="1" dirty="0">
                    <a:solidFill>
                      <a:srgbClr val="00B050"/>
                    </a:solidFill>
                    <a:latin typeface="Lucida Console" panose="020B0609040504020204" pitchFamily="49" charset="0"/>
                  </a:rPr>
                  <a:t>’</a:t>
                </a:r>
                <a:endParaRPr lang="en-US" b="1" dirty="0">
                  <a:solidFill>
                    <a:srgbClr val="00B050"/>
                  </a:solidFill>
                </a:endParaRPr>
              </a:p>
            </p:txBody>
          </p:sp>
        </p:grpSp>
        <p:sp>
          <p:nvSpPr>
            <p:cNvPr id="77" name="Rectangle 76">
              <a:extLst>
                <a:ext uri="{FF2B5EF4-FFF2-40B4-BE49-F238E27FC236}">
                  <a16:creationId xmlns:a16="http://schemas.microsoft.com/office/drawing/2014/main" id="{87EFF232-030D-4D1A-87D3-937BDF89403A}"/>
                </a:ext>
              </a:extLst>
            </p:cNvPr>
            <p:cNvSpPr/>
            <p:nvPr/>
          </p:nvSpPr>
          <p:spPr>
            <a:xfrm>
              <a:off x="1893613" y="1588334"/>
              <a:ext cx="881973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b="1" dirty="0">
                  <a:latin typeface="Lucida Console" panose="020B0609040504020204" pitchFamily="49" charset="0"/>
                </a:rPr>
                <a:t>value</a:t>
              </a:r>
              <a:endParaRPr lang="en-US" b="1" dirty="0"/>
            </a:p>
          </p:txBody>
        </p:sp>
        <p:grpSp>
          <p:nvGrpSpPr>
            <p:cNvPr id="78" name="Group 77">
              <a:extLst>
                <a:ext uri="{FF2B5EF4-FFF2-40B4-BE49-F238E27FC236}">
                  <a16:creationId xmlns:a16="http://schemas.microsoft.com/office/drawing/2014/main" id="{3A8F6F5F-F7F7-41D3-8364-195A2483C80E}"/>
                </a:ext>
              </a:extLst>
            </p:cNvPr>
            <p:cNvGrpSpPr/>
            <p:nvPr/>
          </p:nvGrpSpPr>
          <p:grpSpPr>
            <a:xfrm>
              <a:off x="1850555" y="1957666"/>
              <a:ext cx="3499737" cy="3545732"/>
              <a:chOff x="1850555" y="1957666"/>
              <a:chExt cx="3499737" cy="3545732"/>
            </a:xfrm>
          </p:grpSpPr>
          <p:grpSp>
            <p:nvGrpSpPr>
              <p:cNvPr id="79" name="Group 78">
                <a:extLst>
                  <a:ext uri="{FF2B5EF4-FFF2-40B4-BE49-F238E27FC236}">
                    <a16:creationId xmlns:a16="http://schemas.microsoft.com/office/drawing/2014/main" id="{3757CAAC-D987-4713-B5BC-A2A5CF6069E6}"/>
                  </a:ext>
                </a:extLst>
              </p:cNvPr>
              <p:cNvGrpSpPr/>
              <p:nvPr/>
            </p:nvGrpSpPr>
            <p:grpSpPr>
              <a:xfrm>
                <a:off x="1996524" y="1957666"/>
                <a:ext cx="3353768" cy="3193668"/>
                <a:chOff x="1287963" y="2028918"/>
                <a:chExt cx="3353768" cy="3193668"/>
              </a:xfrm>
            </p:grpSpPr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81" name="Oval 80">
                      <a:extLst>
                        <a:ext uri="{FF2B5EF4-FFF2-40B4-BE49-F238E27FC236}">
                          <a16:creationId xmlns:a16="http://schemas.microsoft.com/office/drawing/2014/main" id="{8288F4E5-A791-4271-AD1C-7712C3B43031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673435" y="2367148"/>
                      <a:ext cx="640080" cy="640080"/>
                    </a:xfrm>
                    <a:prstGeom prst="ellipse">
                      <a:avLst/>
                    </a:prstGeom>
                    <a:ln w="28575"/>
                  </p:spPr>
                  <p:style>
                    <a:lnRef idx="2">
                      <a:schemeClr val="dk1"/>
                    </a:lnRef>
                    <a:fillRef idx="1">
                      <a:schemeClr val="lt1"/>
                    </a:fillRef>
                    <a:effectRef idx="0">
                      <a:schemeClr val="dk1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14:m>
                        <m:oMathPara xmlns:m="http://schemas.openxmlformats.org/officeDocument/2006/math">
                          <m:oMathParaPr>
                            <m:jc m:val="center"/>
                          </m:oMathParaPr>
                          <m:oMath xmlns:m="http://schemas.openxmlformats.org/officeDocument/2006/math">
                            <m:r>
                              <a:rPr lang="en-US" b="1" i="1" smtClean="0">
                                <a:latin typeface="Cambria Math" panose="02040503050406030204" pitchFamily="18" charset="0"/>
                              </a:rPr>
                              <m:t> ×</m:t>
                            </m:r>
                          </m:oMath>
                        </m:oMathPara>
                      </a14:m>
                      <a:endParaRPr lang="en-US" b="1" dirty="0"/>
                    </a:p>
                  </p:txBody>
                </p:sp>
              </mc:Choice>
              <mc:Fallback xmlns="">
                <p:sp>
                  <p:nvSpPr>
                    <p:cNvPr id="81" name="Oval 80">
                      <a:extLst>
                        <a:ext uri="{FF2B5EF4-FFF2-40B4-BE49-F238E27FC236}">
                          <a16:creationId xmlns:a16="http://schemas.microsoft.com/office/drawing/2014/main" id="{8288F4E5-A791-4271-AD1C-7712C3B43031}"/>
                        </a:ext>
                      </a:extLst>
                    </p:cNvPr>
                    <p:cNvSpPr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3673435" y="2367148"/>
                      <a:ext cx="640080" cy="640080"/>
                    </a:xfrm>
                    <a:prstGeom prst="ellipse">
                      <a:avLst/>
                    </a:prstGeom>
                    <a:blipFill>
                      <a:blip r:embed="rId3"/>
                      <a:stretch>
                        <a:fillRect/>
                      </a:stretch>
                    </a:blipFill>
                    <a:ln w="28575"/>
                  </p:spPr>
                  <p:txBody>
                    <a:bodyPr/>
                    <a:lstStyle/>
                    <a:p>
                      <a:r>
                        <a:rPr lang="en-US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p:cxnSp>
              <p:nvCxnSpPr>
                <p:cNvPr id="82" name="Straight Arrow Connector 81">
                  <a:extLst>
                    <a:ext uri="{FF2B5EF4-FFF2-40B4-BE49-F238E27FC236}">
                      <a16:creationId xmlns:a16="http://schemas.microsoft.com/office/drawing/2014/main" id="{C1B2D2B1-DD8D-458E-BF20-4A574C301064}"/>
                    </a:ext>
                  </a:extLst>
                </p:cNvPr>
                <p:cNvCxnSpPr>
                  <a:cxnSpLocks/>
                  <a:stCxn id="62" idx="2"/>
                  <a:endCxn id="81" idx="1"/>
                </p:cNvCxnSpPr>
                <p:nvPr/>
              </p:nvCxnSpPr>
              <p:spPr>
                <a:xfrm>
                  <a:off x="3363839" y="2028918"/>
                  <a:ext cx="403334" cy="431968"/>
                </a:xfrm>
                <a:prstGeom prst="straightConnector1">
                  <a:avLst/>
                </a:prstGeom>
                <a:ln w="28575">
                  <a:tailEnd type="triangle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83" name="Straight Arrow Connector 82">
                  <a:extLst>
                    <a:ext uri="{FF2B5EF4-FFF2-40B4-BE49-F238E27FC236}">
                      <a16:creationId xmlns:a16="http://schemas.microsoft.com/office/drawing/2014/main" id="{FE2FC63F-CB0A-44CE-B3A7-BA23645F6ED3}"/>
                    </a:ext>
                  </a:extLst>
                </p:cNvPr>
                <p:cNvCxnSpPr>
                  <a:cxnSpLocks/>
                  <a:stCxn id="63" idx="2"/>
                  <a:endCxn id="81" idx="7"/>
                </p:cNvCxnSpPr>
                <p:nvPr/>
              </p:nvCxnSpPr>
              <p:spPr>
                <a:xfrm flipH="1">
                  <a:off x="4219777" y="2028918"/>
                  <a:ext cx="421954" cy="431968"/>
                </a:xfrm>
                <a:prstGeom prst="straightConnector1">
                  <a:avLst/>
                </a:prstGeom>
                <a:ln w="28575">
                  <a:tailEnd type="triangle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84" name="Oval 83">
                      <a:extLst>
                        <a:ext uri="{FF2B5EF4-FFF2-40B4-BE49-F238E27FC236}">
                          <a16:creationId xmlns:a16="http://schemas.microsoft.com/office/drawing/2014/main" id="{690F3F84-BAD7-437B-87F1-F35B39D95D6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798876" y="3230425"/>
                      <a:ext cx="640080" cy="640080"/>
                    </a:xfrm>
                    <a:prstGeom prst="ellipse">
                      <a:avLst/>
                    </a:prstGeom>
                    <a:ln w="28575"/>
                  </p:spPr>
                  <p:style>
                    <a:lnRef idx="2">
                      <a:schemeClr val="dk1"/>
                    </a:lnRef>
                    <a:fillRef idx="1">
                      <a:schemeClr val="lt1"/>
                    </a:fillRef>
                    <a:effectRef idx="0">
                      <a:schemeClr val="dk1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14:m>
                        <m:oMathPara xmlns:m="http://schemas.openxmlformats.org/officeDocument/2006/math">
                          <m:oMathParaPr>
                            <m:jc m:val="center"/>
                          </m:oMathParaPr>
                          <m:oMath xmlns:m="http://schemas.openxmlformats.org/officeDocument/2006/math">
                            <m:r>
                              <a:rPr lang="en-US" b="1" i="1" smtClean="0">
                                <a:latin typeface="Cambria Math" panose="02040503050406030204" pitchFamily="18" charset="0"/>
                              </a:rPr>
                              <m:t> ÷</m:t>
                            </m:r>
                          </m:oMath>
                        </m:oMathPara>
                      </a14:m>
                      <a:endParaRPr lang="en-US" b="1" dirty="0"/>
                    </a:p>
                  </p:txBody>
                </p:sp>
              </mc:Choice>
              <mc:Fallback xmlns="">
                <p:sp>
                  <p:nvSpPr>
                    <p:cNvPr id="84" name="Oval 83">
                      <a:extLst>
                        <a:ext uri="{FF2B5EF4-FFF2-40B4-BE49-F238E27FC236}">
                          <a16:creationId xmlns:a16="http://schemas.microsoft.com/office/drawing/2014/main" id="{690F3F84-BAD7-437B-87F1-F35B39D95D6B}"/>
                        </a:ext>
                      </a:extLst>
                    </p:cNvPr>
                    <p:cNvSpPr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2798876" y="3230425"/>
                      <a:ext cx="640080" cy="640080"/>
                    </a:xfrm>
                    <a:prstGeom prst="ellipse">
                      <a:avLst/>
                    </a:prstGeom>
                    <a:blipFill>
                      <a:blip r:embed="rId4"/>
                      <a:stretch>
                        <a:fillRect/>
                      </a:stretch>
                    </a:blipFill>
                    <a:ln w="28575"/>
                  </p:spPr>
                  <p:txBody>
                    <a:bodyPr/>
                    <a:lstStyle/>
                    <a:p>
                      <a:r>
                        <a:rPr lang="en-US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p:cxnSp>
              <p:nvCxnSpPr>
                <p:cNvPr id="85" name="Straight Arrow Connector 84">
                  <a:extLst>
                    <a:ext uri="{FF2B5EF4-FFF2-40B4-BE49-F238E27FC236}">
                      <a16:creationId xmlns:a16="http://schemas.microsoft.com/office/drawing/2014/main" id="{599E1836-76E7-45A5-8EC7-7966509918ED}"/>
                    </a:ext>
                  </a:extLst>
                </p:cNvPr>
                <p:cNvCxnSpPr>
                  <a:cxnSpLocks/>
                  <a:stCxn id="81" idx="3"/>
                </p:cNvCxnSpPr>
                <p:nvPr/>
              </p:nvCxnSpPr>
              <p:spPr>
                <a:xfrm flipH="1">
                  <a:off x="3345218" y="2913490"/>
                  <a:ext cx="421955" cy="406255"/>
                </a:xfrm>
                <a:prstGeom prst="straightConnector1">
                  <a:avLst/>
                </a:prstGeom>
                <a:ln w="28575">
                  <a:tailEnd type="triangle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86" name="Straight Arrow Connector 85">
                  <a:extLst>
                    <a:ext uri="{FF2B5EF4-FFF2-40B4-BE49-F238E27FC236}">
                      <a16:creationId xmlns:a16="http://schemas.microsoft.com/office/drawing/2014/main" id="{A038A662-8BBA-4209-97EB-6AD3BED5AA34}"/>
                    </a:ext>
                  </a:extLst>
                </p:cNvPr>
                <p:cNvCxnSpPr>
                  <a:cxnSpLocks/>
                  <a:stCxn id="64" idx="2"/>
                  <a:endCxn id="84" idx="1"/>
                </p:cNvCxnSpPr>
                <p:nvPr/>
              </p:nvCxnSpPr>
              <p:spPr>
                <a:xfrm>
                  <a:off x="2541828" y="2028918"/>
                  <a:ext cx="350786" cy="1295245"/>
                </a:xfrm>
                <a:prstGeom prst="straightConnector1">
                  <a:avLst/>
                </a:prstGeom>
                <a:ln w="28575">
                  <a:tailEnd type="triangle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87" name="Oval 86">
                      <a:extLst>
                        <a:ext uri="{FF2B5EF4-FFF2-40B4-BE49-F238E27FC236}">
                          <a16:creationId xmlns:a16="http://schemas.microsoft.com/office/drawing/2014/main" id="{68CFD94C-749E-4CB3-AC6F-C396C5DA3390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287963" y="4118361"/>
                      <a:ext cx="640080" cy="640080"/>
                    </a:xfrm>
                    <a:prstGeom prst="ellipse">
                      <a:avLst/>
                    </a:prstGeom>
                    <a:ln w="28575"/>
                  </p:spPr>
                  <p:style>
                    <a:lnRef idx="2">
                      <a:schemeClr val="dk1"/>
                    </a:lnRef>
                    <a:fillRef idx="1">
                      <a:schemeClr val="lt1"/>
                    </a:fillRef>
                    <a:effectRef idx="0">
                      <a:schemeClr val="dk1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14:m>
                        <m:oMathPara xmlns:m="http://schemas.openxmlformats.org/officeDocument/2006/math">
                          <m:oMathParaPr>
                            <m:jc m:val="center"/>
                          </m:oMathParaPr>
                          <m:oMath xmlns:m="http://schemas.openxmlformats.org/officeDocument/2006/math">
                            <m:r>
                              <a:rPr lang="en-US" b="1" i="1" smtClean="0">
                                <a:latin typeface="Cambria Math" panose="02040503050406030204" pitchFamily="18" charset="0"/>
                              </a:rPr>
                              <m:t> +</m:t>
                            </m:r>
                          </m:oMath>
                        </m:oMathPara>
                      </a14:m>
                      <a:endParaRPr lang="en-US" b="1" dirty="0"/>
                    </a:p>
                  </p:txBody>
                </p:sp>
              </mc:Choice>
              <mc:Fallback xmlns="">
                <p:sp>
                  <p:nvSpPr>
                    <p:cNvPr id="87" name="Oval 86">
                      <a:extLst>
                        <a:ext uri="{FF2B5EF4-FFF2-40B4-BE49-F238E27FC236}">
                          <a16:creationId xmlns:a16="http://schemas.microsoft.com/office/drawing/2014/main" id="{68CFD94C-749E-4CB3-AC6F-C396C5DA3390}"/>
                        </a:ext>
                      </a:extLst>
                    </p:cNvPr>
                    <p:cNvSpPr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1287963" y="4118361"/>
                      <a:ext cx="640080" cy="640080"/>
                    </a:xfrm>
                    <a:prstGeom prst="ellipse">
                      <a:avLst/>
                    </a:prstGeom>
                    <a:blipFill>
                      <a:blip r:embed="rId5"/>
                      <a:stretch>
                        <a:fillRect/>
                      </a:stretch>
                    </a:blipFill>
                    <a:ln w="28575"/>
                  </p:spPr>
                  <p:txBody>
                    <a:bodyPr/>
                    <a:lstStyle/>
                    <a:p>
                      <a:r>
                        <a:rPr lang="en-US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p:cxnSp>
              <p:nvCxnSpPr>
                <p:cNvPr id="88" name="Straight Arrow Connector 87">
                  <a:extLst>
                    <a:ext uri="{FF2B5EF4-FFF2-40B4-BE49-F238E27FC236}">
                      <a16:creationId xmlns:a16="http://schemas.microsoft.com/office/drawing/2014/main" id="{4C915F9E-2ECA-4E54-B4C7-442A3BF588FE}"/>
                    </a:ext>
                  </a:extLst>
                </p:cNvPr>
                <p:cNvCxnSpPr>
                  <a:cxnSpLocks/>
                  <a:stCxn id="84" idx="3"/>
                  <a:endCxn id="87" idx="7"/>
                </p:cNvCxnSpPr>
                <p:nvPr/>
              </p:nvCxnSpPr>
              <p:spPr>
                <a:xfrm flipH="1">
                  <a:off x="1834305" y="3776767"/>
                  <a:ext cx="1058309" cy="435332"/>
                </a:xfrm>
                <a:prstGeom prst="straightConnector1">
                  <a:avLst/>
                </a:prstGeom>
                <a:ln w="28575">
                  <a:tailEnd type="triangle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89" name="Straight Arrow Connector 88">
                  <a:extLst>
                    <a:ext uri="{FF2B5EF4-FFF2-40B4-BE49-F238E27FC236}">
                      <a16:creationId xmlns:a16="http://schemas.microsoft.com/office/drawing/2014/main" id="{D9155DFA-F145-4712-9DA1-68773AA8E2D7}"/>
                    </a:ext>
                  </a:extLst>
                </p:cNvPr>
                <p:cNvCxnSpPr>
                  <a:cxnSpLocks/>
                  <a:stCxn id="77" idx="2"/>
                  <a:endCxn id="87" idx="0"/>
                </p:cNvCxnSpPr>
                <p:nvPr/>
              </p:nvCxnSpPr>
              <p:spPr>
                <a:xfrm flipH="1">
                  <a:off x="1608003" y="2028918"/>
                  <a:ext cx="18036" cy="2089443"/>
                </a:xfrm>
                <a:prstGeom prst="straightConnector1">
                  <a:avLst/>
                </a:prstGeom>
                <a:ln w="28575">
                  <a:tailEnd type="triangle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90" name="Straight Arrow Connector 89">
                  <a:extLst>
                    <a:ext uri="{FF2B5EF4-FFF2-40B4-BE49-F238E27FC236}">
                      <a16:creationId xmlns:a16="http://schemas.microsoft.com/office/drawing/2014/main" id="{C1858E98-407D-4F69-B4AB-8A0795D2F4BF}"/>
                    </a:ext>
                  </a:extLst>
                </p:cNvPr>
                <p:cNvCxnSpPr>
                  <a:cxnSpLocks/>
                  <a:stCxn id="87" idx="4"/>
                </p:cNvCxnSpPr>
                <p:nvPr/>
              </p:nvCxnSpPr>
              <p:spPr>
                <a:xfrm>
                  <a:off x="1608003" y="4758441"/>
                  <a:ext cx="0" cy="464145"/>
                </a:xfrm>
                <a:prstGeom prst="straightConnector1">
                  <a:avLst/>
                </a:prstGeom>
                <a:ln w="28575">
                  <a:tailEnd type="triangle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80" name="Rectangle 79">
                <a:extLst>
                  <a:ext uri="{FF2B5EF4-FFF2-40B4-BE49-F238E27FC236}">
                    <a16:creationId xmlns:a16="http://schemas.microsoft.com/office/drawing/2014/main" id="{F65B0105-B693-4351-BFF9-92EEB05C520A}"/>
                  </a:ext>
                </a:extLst>
              </p:cNvPr>
              <p:cNvSpPr/>
              <p:nvPr/>
            </p:nvSpPr>
            <p:spPr>
              <a:xfrm>
                <a:off x="1850555" y="5134066"/>
                <a:ext cx="1040272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b="1" dirty="0">
                    <a:latin typeface="Lucida Console" panose="020B0609040504020204" pitchFamily="49" charset="0"/>
                  </a:rPr>
                  <a:t>value’</a:t>
                </a:r>
                <a:endParaRPr lang="en-US" b="1" dirty="0"/>
              </a:p>
            </p:txBody>
          </p:sp>
        </p:grpSp>
        <p:grpSp>
          <p:nvGrpSpPr>
            <p:cNvPr id="91" name="Group 90">
              <a:extLst>
                <a:ext uri="{FF2B5EF4-FFF2-40B4-BE49-F238E27FC236}">
                  <a16:creationId xmlns:a16="http://schemas.microsoft.com/office/drawing/2014/main" id="{05E0C995-9C69-4A85-97E0-272322A31A46}"/>
                </a:ext>
              </a:extLst>
            </p:cNvPr>
            <p:cNvGrpSpPr/>
            <p:nvPr/>
          </p:nvGrpSpPr>
          <p:grpSpPr>
            <a:xfrm>
              <a:off x="4072400" y="1957666"/>
              <a:ext cx="1144723" cy="3560310"/>
              <a:chOff x="3363839" y="2028918"/>
              <a:chExt cx="1144723" cy="3560310"/>
            </a:xfrm>
          </p:grpSpPr>
          <p:sp>
            <p:nvSpPr>
              <p:cNvPr id="93" name="Oval 92">
                <a:extLst>
                  <a:ext uri="{FF2B5EF4-FFF2-40B4-BE49-F238E27FC236}">
                    <a16:creationId xmlns:a16="http://schemas.microsoft.com/office/drawing/2014/main" id="{A3B243CC-3F71-477D-9A71-FCFA1F1463A8}"/>
                  </a:ext>
                </a:extLst>
              </p:cNvPr>
              <p:cNvSpPr/>
              <p:nvPr/>
            </p:nvSpPr>
            <p:spPr>
              <a:xfrm>
                <a:off x="3485926" y="3590211"/>
                <a:ext cx="927989" cy="640080"/>
              </a:xfrm>
              <a:prstGeom prst="ellipse">
                <a:avLst/>
              </a:prstGeom>
              <a:ln w="28575">
                <a:solidFill>
                  <a:srgbClr val="C00000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b="1" dirty="0">
                    <a:solidFill>
                      <a:srgbClr val="C00000"/>
                    </a:solidFill>
                  </a:rPr>
                  <a:t>NEG</a:t>
                </a:r>
              </a:p>
            </p:txBody>
          </p:sp>
          <p:cxnSp>
            <p:nvCxnSpPr>
              <p:cNvPr id="95" name="Straight Arrow Connector 94">
                <a:extLst>
                  <a:ext uri="{FF2B5EF4-FFF2-40B4-BE49-F238E27FC236}">
                    <a16:creationId xmlns:a16="http://schemas.microsoft.com/office/drawing/2014/main" id="{13758A03-8B4D-4D66-8B22-48D9AE9DAC40}"/>
                  </a:ext>
                </a:extLst>
              </p:cNvPr>
              <p:cNvCxnSpPr>
                <a:cxnSpLocks/>
                <a:stCxn id="62" idx="2"/>
                <a:endCxn id="93" idx="1"/>
              </p:cNvCxnSpPr>
              <p:nvPr/>
            </p:nvCxnSpPr>
            <p:spPr>
              <a:xfrm>
                <a:off x="3363839" y="2028918"/>
                <a:ext cx="257988" cy="1655031"/>
              </a:xfrm>
              <a:prstGeom prst="straightConnector1">
                <a:avLst/>
              </a:prstGeom>
              <a:ln w="28575">
                <a:solidFill>
                  <a:srgbClr val="C00000"/>
                </a:solidFill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96" name="Straight Arrow Connector 95">
                <a:extLst>
                  <a:ext uri="{FF2B5EF4-FFF2-40B4-BE49-F238E27FC236}">
                    <a16:creationId xmlns:a16="http://schemas.microsoft.com/office/drawing/2014/main" id="{76D03936-9661-4086-8C99-06CF2F2F0E92}"/>
                  </a:ext>
                </a:extLst>
              </p:cNvPr>
              <p:cNvCxnSpPr>
                <a:cxnSpLocks/>
                <a:stCxn id="93" idx="4"/>
              </p:cNvCxnSpPr>
              <p:nvPr/>
            </p:nvCxnSpPr>
            <p:spPr>
              <a:xfrm>
                <a:off x="3949921" y="4230291"/>
                <a:ext cx="17850" cy="968123"/>
              </a:xfrm>
              <a:prstGeom prst="straightConnector1">
                <a:avLst/>
              </a:prstGeom>
              <a:ln w="28575">
                <a:solidFill>
                  <a:srgbClr val="C00000"/>
                </a:solidFill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97" name="Rectangle 96">
                <a:extLst>
                  <a:ext uri="{FF2B5EF4-FFF2-40B4-BE49-F238E27FC236}">
                    <a16:creationId xmlns:a16="http://schemas.microsoft.com/office/drawing/2014/main" id="{099FC169-1EC1-4FDF-BDCA-0A48D5C09BD7}"/>
                  </a:ext>
                </a:extLst>
              </p:cNvPr>
              <p:cNvSpPr/>
              <p:nvPr/>
            </p:nvSpPr>
            <p:spPr>
              <a:xfrm>
                <a:off x="3533077" y="5219896"/>
                <a:ext cx="975485" cy="369332"/>
              </a:xfrm>
              <a:prstGeom prst="rect">
                <a:avLst/>
              </a:prstGeom>
              <a:ln w="28575">
                <a:noFill/>
              </a:ln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b="1" dirty="0">
                    <a:solidFill>
                      <a:srgbClr val="C00000"/>
                    </a:solidFill>
                    <a:latin typeface="Lucida Console" panose="020B0609040504020204" pitchFamily="49" charset="0"/>
                  </a:rPr>
                  <a:t>sign’</a:t>
                </a:r>
                <a:endParaRPr lang="en-US" b="1" dirty="0">
                  <a:solidFill>
                    <a:srgbClr val="C00000"/>
                  </a:solidFill>
                </a:endParaRPr>
              </a:p>
            </p:txBody>
          </p:sp>
        </p:grpSp>
        <p:sp>
          <p:nvSpPr>
            <p:cNvPr id="98" name="Rectangle 97">
              <a:extLst>
                <a:ext uri="{FF2B5EF4-FFF2-40B4-BE49-F238E27FC236}">
                  <a16:creationId xmlns:a16="http://schemas.microsoft.com/office/drawing/2014/main" id="{02E034D9-F2A2-4902-B753-1D8EF402849B}"/>
                </a:ext>
              </a:extLst>
            </p:cNvPr>
            <p:cNvSpPr/>
            <p:nvPr/>
          </p:nvSpPr>
          <p:spPr>
            <a:xfrm>
              <a:off x="1004151" y="1584651"/>
              <a:ext cx="881973" cy="369332"/>
            </a:xfrm>
            <a:prstGeom prst="rect">
              <a:avLst/>
            </a:prstGeom>
            <a:ln w="28575"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b="1" dirty="0">
                  <a:latin typeface="Lucida Console" panose="020B0609040504020204" pitchFamily="49" charset="0"/>
                </a:rPr>
                <a:t>j</a:t>
              </a:r>
              <a:endParaRPr lang="en-US" b="1" dirty="0"/>
            </a:p>
          </p:txBody>
        </p:sp>
        <p:grpSp>
          <p:nvGrpSpPr>
            <p:cNvPr id="99" name="Group 98">
              <a:extLst>
                <a:ext uri="{FF2B5EF4-FFF2-40B4-BE49-F238E27FC236}">
                  <a16:creationId xmlns:a16="http://schemas.microsoft.com/office/drawing/2014/main" id="{9BB8B1DC-8BD6-487A-BB39-7D19C1DCCD4C}"/>
                </a:ext>
              </a:extLst>
            </p:cNvPr>
            <p:cNvGrpSpPr/>
            <p:nvPr/>
          </p:nvGrpSpPr>
          <p:grpSpPr>
            <a:xfrm>
              <a:off x="801054" y="1882393"/>
              <a:ext cx="3044014" cy="3623238"/>
              <a:chOff x="801054" y="1882393"/>
              <a:chExt cx="3044014" cy="3623238"/>
            </a:xfrm>
          </p:grpSpPr>
          <p:cxnSp>
            <p:nvCxnSpPr>
              <p:cNvPr id="100" name="Straight Arrow Connector 99">
                <a:extLst>
                  <a:ext uri="{FF2B5EF4-FFF2-40B4-BE49-F238E27FC236}">
                    <a16:creationId xmlns:a16="http://schemas.microsoft.com/office/drawing/2014/main" id="{95F0F528-A8A1-4D5F-AB01-8A3A152EA950}"/>
                  </a:ext>
                </a:extLst>
              </p:cNvPr>
              <p:cNvCxnSpPr>
                <a:cxnSpLocks/>
                <a:stCxn id="102" idx="4"/>
              </p:cNvCxnSpPr>
              <p:nvPr/>
            </p:nvCxnSpPr>
            <p:spPr>
              <a:xfrm>
                <a:off x="3258318" y="4687189"/>
                <a:ext cx="0" cy="436290"/>
              </a:xfrm>
              <a:prstGeom prst="straightConnector1">
                <a:avLst/>
              </a:prstGeom>
              <a:ln w="28575">
                <a:solidFill>
                  <a:srgbClr val="0070C0"/>
                </a:solidFill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grpSp>
            <p:nvGrpSpPr>
              <p:cNvPr id="101" name="Group 100">
                <a:extLst>
                  <a:ext uri="{FF2B5EF4-FFF2-40B4-BE49-F238E27FC236}">
                    <a16:creationId xmlns:a16="http://schemas.microsoft.com/office/drawing/2014/main" id="{F5D28FC4-C01B-445B-A35A-572BDCD6A862}"/>
                  </a:ext>
                </a:extLst>
              </p:cNvPr>
              <p:cNvGrpSpPr/>
              <p:nvPr/>
            </p:nvGrpSpPr>
            <p:grpSpPr>
              <a:xfrm>
                <a:off x="801054" y="1882393"/>
                <a:ext cx="3044014" cy="3623238"/>
                <a:chOff x="801054" y="1882393"/>
                <a:chExt cx="3044014" cy="3623238"/>
              </a:xfrm>
            </p:grpSpPr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102" name="Oval 101">
                      <a:extLst>
                        <a:ext uri="{FF2B5EF4-FFF2-40B4-BE49-F238E27FC236}">
                          <a16:creationId xmlns:a16="http://schemas.microsoft.com/office/drawing/2014/main" id="{06DEEFE2-B446-4864-AC3E-5CDA84DE60D7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938278" y="4047109"/>
                      <a:ext cx="640080" cy="640080"/>
                    </a:xfrm>
                    <a:prstGeom prst="ellipse">
                      <a:avLst/>
                    </a:prstGeom>
                    <a:ln w="28575">
                      <a:solidFill>
                        <a:srgbClr val="0070C0"/>
                      </a:solidFill>
                    </a:ln>
                  </p:spPr>
                  <p:style>
                    <a:lnRef idx="2">
                      <a:schemeClr val="dk1"/>
                    </a:lnRef>
                    <a:fillRef idx="1">
                      <a:schemeClr val="lt1"/>
                    </a:fillRef>
                    <a:effectRef idx="0">
                      <a:schemeClr val="dk1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14:m>
                        <m:oMathPara xmlns:m="http://schemas.openxmlformats.org/officeDocument/2006/math">
                          <m:oMathParaPr>
                            <m:jc m:val="center"/>
                          </m:oMathParaPr>
                          <m:oMath xmlns:m="http://schemas.openxmlformats.org/officeDocument/2006/math">
                            <m:r>
                              <a:rPr lang="en-US" b="1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 ×</m:t>
                            </m:r>
                          </m:oMath>
                        </m:oMathPara>
                      </a14:m>
                      <a:endParaRPr lang="en-US" b="1" dirty="0">
                        <a:solidFill>
                          <a:srgbClr val="0070C0"/>
                        </a:solidFill>
                      </a:endParaRPr>
                    </a:p>
                  </p:txBody>
                </p:sp>
              </mc:Choice>
              <mc:Fallback xmlns="">
                <p:sp>
                  <p:nvSpPr>
                    <p:cNvPr id="102" name="Oval 101">
                      <a:extLst>
                        <a:ext uri="{FF2B5EF4-FFF2-40B4-BE49-F238E27FC236}">
                          <a16:creationId xmlns:a16="http://schemas.microsoft.com/office/drawing/2014/main" id="{06DEEFE2-B446-4864-AC3E-5CDA84DE60D7}"/>
                        </a:ext>
                      </a:extLst>
                    </p:cNvPr>
                    <p:cNvSpPr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2938278" y="4047109"/>
                      <a:ext cx="640080" cy="640080"/>
                    </a:xfrm>
                    <a:prstGeom prst="ellipse">
                      <a:avLst/>
                    </a:prstGeom>
                    <a:blipFill>
                      <a:blip r:embed="rId6"/>
                      <a:stretch>
                        <a:fillRect/>
                      </a:stretch>
                    </a:blipFill>
                    <a:ln w="28575">
                      <a:solidFill>
                        <a:srgbClr val="0070C0"/>
                      </a:solidFill>
                    </a:ln>
                  </p:spPr>
                  <p:txBody>
                    <a:bodyPr/>
                    <a:lstStyle/>
                    <a:p>
                      <a:r>
                        <a:rPr lang="en-US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p:sp>
              <p:nvSpPr>
                <p:cNvPr id="103" name="Rectangle 102">
                  <a:extLst>
                    <a:ext uri="{FF2B5EF4-FFF2-40B4-BE49-F238E27FC236}">
                      <a16:creationId xmlns:a16="http://schemas.microsoft.com/office/drawing/2014/main" id="{E26C37D9-A19D-4AEF-9BA3-F6BB16D2DDE9}"/>
                    </a:ext>
                  </a:extLst>
                </p:cNvPr>
                <p:cNvSpPr/>
                <p:nvPr/>
              </p:nvSpPr>
              <p:spPr>
                <a:xfrm>
                  <a:off x="822686" y="1882393"/>
                  <a:ext cx="324128" cy="369332"/>
                </a:xfrm>
                <a:prstGeom prst="rect">
                  <a:avLst/>
                </a:prstGeom>
                <a:ln w="28575">
                  <a:noFill/>
                </a:ln>
              </p:spPr>
              <p:txBody>
                <a:bodyPr wrap="none">
                  <a:spAutoFit/>
                </a:bodyPr>
                <a:lstStyle/>
                <a:p>
                  <a:pPr algn="ctr"/>
                  <a:r>
                    <a:rPr lang="en-US" b="1" dirty="0">
                      <a:solidFill>
                        <a:srgbClr val="0070C0"/>
                      </a:solidFill>
                      <a:latin typeface="Lucida Console" panose="020B0609040504020204" pitchFamily="49" charset="0"/>
                    </a:rPr>
                    <a:t>2</a:t>
                  </a:r>
                  <a:endParaRPr lang="en-US" b="1" dirty="0">
                    <a:solidFill>
                      <a:srgbClr val="0070C0"/>
                    </a:solidFill>
                  </a:endParaRPr>
                </a:p>
              </p:txBody>
            </p:sp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104" name="Oval 103">
                      <a:extLst>
                        <a:ext uri="{FF2B5EF4-FFF2-40B4-BE49-F238E27FC236}">
                          <a16:creationId xmlns:a16="http://schemas.microsoft.com/office/drawing/2014/main" id="{AA1C10B0-5B3A-44DE-85A8-780762DD206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115704" y="2309867"/>
                      <a:ext cx="640080" cy="640080"/>
                    </a:xfrm>
                    <a:prstGeom prst="ellipse">
                      <a:avLst/>
                    </a:prstGeom>
                    <a:ln w="28575">
                      <a:solidFill>
                        <a:srgbClr val="0070C0"/>
                      </a:solidFill>
                    </a:ln>
                  </p:spPr>
                  <p:style>
                    <a:lnRef idx="2">
                      <a:schemeClr val="dk1"/>
                    </a:lnRef>
                    <a:fillRef idx="1">
                      <a:schemeClr val="lt1"/>
                    </a:fillRef>
                    <a:effectRef idx="0">
                      <a:schemeClr val="dk1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14:m>
                        <m:oMathPara xmlns:m="http://schemas.openxmlformats.org/officeDocument/2006/math">
                          <m:oMathParaPr>
                            <m:jc m:val="center"/>
                          </m:oMathParaPr>
                          <m:oMath xmlns:m="http://schemas.openxmlformats.org/officeDocument/2006/math">
                            <m:r>
                              <a:rPr lang="en-US" b="1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 ×</m:t>
                            </m:r>
                          </m:oMath>
                        </m:oMathPara>
                      </a14:m>
                      <a:endParaRPr lang="en-US" b="1" dirty="0">
                        <a:solidFill>
                          <a:srgbClr val="0070C0"/>
                        </a:solidFill>
                      </a:endParaRPr>
                    </a:p>
                  </p:txBody>
                </p:sp>
              </mc:Choice>
              <mc:Fallback xmlns="">
                <p:sp>
                  <p:nvSpPr>
                    <p:cNvPr id="104" name="Oval 103">
                      <a:extLst>
                        <a:ext uri="{FF2B5EF4-FFF2-40B4-BE49-F238E27FC236}">
                          <a16:creationId xmlns:a16="http://schemas.microsoft.com/office/drawing/2014/main" id="{AA1C10B0-5B3A-44DE-85A8-780762DD2066}"/>
                        </a:ext>
                      </a:extLst>
                    </p:cNvPr>
                    <p:cNvSpPr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1115704" y="2309867"/>
                      <a:ext cx="640080" cy="640080"/>
                    </a:xfrm>
                    <a:prstGeom prst="ellipse">
                      <a:avLst/>
                    </a:prstGeom>
                    <a:blipFill>
                      <a:blip r:embed="rId7"/>
                      <a:stretch>
                        <a:fillRect/>
                      </a:stretch>
                    </a:blipFill>
                    <a:ln w="28575">
                      <a:solidFill>
                        <a:srgbClr val="0070C0"/>
                      </a:solidFill>
                    </a:ln>
                  </p:spPr>
                  <p:txBody>
                    <a:bodyPr/>
                    <a:lstStyle/>
                    <a:p>
                      <a:r>
                        <a:rPr lang="en-US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p:cxnSp>
              <p:nvCxnSpPr>
                <p:cNvPr id="105" name="Straight Arrow Connector 104">
                  <a:extLst>
                    <a:ext uri="{FF2B5EF4-FFF2-40B4-BE49-F238E27FC236}">
                      <a16:creationId xmlns:a16="http://schemas.microsoft.com/office/drawing/2014/main" id="{2369DDF6-063C-45EA-9ED9-2BB7AB0DA12A}"/>
                    </a:ext>
                  </a:extLst>
                </p:cNvPr>
                <p:cNvCxnSpPr>
                  <a:cxnSpLocks/>
                  <a:stCxn id="103" idx="2"/>
                  <a:endCxn id="104" idx="1"/>
                </p:cNvCxnSpPr>
                <p:nvPr/>
              </p:nvCxnSpPr>
              <p:spPr>
                <a:xfrm>
                  <a:off x="984750" y="2251725"/>
                  <a:ext cx="224692" cy="151880"/>
                </a:xfrm>
                <a:prstGeom prst="straightConnector1">
                  <a:avLst/>
                </a:prstGeom>
                <a:ln w="28575">
                  <a:solidFill>
                    <a:srgbClr val="0070C0"/>
                  </a:solidFill>
                  <a:tailEnd type="triangle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06" name="Straight Arrow Connector 105">
                  <a:extLst>
                    <a:ext uri="{FF2B5EF4-FFF2-40B4-BE49-F238E27FC236}">
                      <a16:creationId xmlns:a16="http://schemas.microsoft.com/office/drawing/2014/main" id="{3B411AD8-C3A7-4A2F-9722-AFB616617306}"/>
                    </a:ext>
                  </a:extLst>
                </p:cNvPr>
                <p:cNvCxnSpPr>
                  <a:cxnSpLocks/>
                  <a:stCxn id="98" idx="2"/>
                  <a:endCxn id="104" idx="0"/>
                </p:cNvCxnSpPr>
                <p:nvPr/>
              </p:nvCxnSpPr>
              <p:spPr>
                <a:xfrm flipH="1">
                  <a:off x="1435744" y="1953983"/>
                  <a:ext cx="9394" cy="355884"/>
                </a:xfrm>
                <a:prstGeom prst="straightConnector1">
                  <a:avLst/>
                </a:prstGeom>
                <a:ln w="28575">
                  <a:solidFill>
                    <a:srgbClr val="0070C0"/>
                  </a:solidFill>
                  <a:tailEnd type="triangle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107" name="Oval 106">
                      <a:extLst>
                        <a:ext uri="{FF2B5EF4-FFF2-40B4-BE49-F238E27FC236}">
                          <a16:creationId xmlns:a16="http://schemas.microsoft.com/office/drawing/2014/main" id="{FDD45F9C-188C-423B-856B-0D4D6FCA5D40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01054" y="3086666"/>
                      <a:ext cx="640080" cy="640080"/>
                    </a:xfrm>
                    <a:prstGeom prst="ellipse">
                      <a:avLst/>
                    </a:prstGeom>
                    <a:ln w="28575">
                      <a:solidFill>
                        <a:srgbClr val="0070C0"/>
                      </a:solidFill>
                    </a:ln>
                  </p:spPr>
                  <p:style>
                    <a:lnRef idx="2">
                      <a:schemeClr val="dk1"/>
                    </a:lnRef>
                    <a:fillRef idx="1">
                      <a:schemeClr val="lt1"/>
                    </a:fillRef>
                    <a:effectRef idx="0">
                      <a:schemeClr val="dk1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14:m>
                        <m:oMathPara xmlns:m="http://schemas.openxmlformats.org/officeDocument/2006/math">
                          <m:oMathParaPr>
                            <m:jc m:val="center"/>
                          </m:oMathParaPr>
                          <m:oMath xmlns:m="http://schemas.openxmlformats.org/officeDocument/2006/math">
                            <m:r>
                              <a:rPr lang="en-US" b="1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 +</m:t>
                            </m:r>
                          </m:oMath>
                        </m:oMathPara>
                      </a14:m>
                      <a:endParaRPr lang="en-US" b="1" dirty="0">
                        <a:solidFill>
                          <a:srgbClr val="0070C0"/>
                        </a:solidFill>
                      </a:endParaRPr>
                    </a:p>
                  </p:txBody>
                </p:sp>
              </mc:Choice>
              <mc:Fallback xmlns="">
                <p:sp>
                  <p:nvSpPr>
                    <p:cNvPr id="107" name="Oval 106">
                      <a:extLst>
                        <a:ext uri="{FF2B5EF4-FFF2-40B4-BE49-F238E27FC236}">
                          <a16:creationId xmlns:a16="http://schemas.microsoft.com/office/drawing/2014/main" id="{FDD45F9C-188C-423B-856B-0D4D6FCA5D40}"/>
                        </a:ext>
                      </a:extLst>
                    </p:cNvPr>
                    <p:cNvSpPr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801054" y="3086666"/>
                      <a:ext cx="640080" cy="640080"/>
                    </a:xfrm>
                    <a:prstGeom prst="ellipse">
                      <a:avLst/>
                    </a:prstGeom>
                    <a:blipFill>
                      <a:blip r:embed="rId8"/>
                      <a:stretch>
                        <a:fillRect/>
                      </a:stretch>
                    </a:blipFill>
                    <a:ln w="28575">
                      <a:solidFill>
                        <a:srgbClr val="0070C0"/>
                      </a:solidFill>
                    </a:ln>
                  </p:spPr>
                  <p:txBody>
                    <a:bodyPr/>
                    <a:lstStyle/>
                    <a:p>
                      <a:r>
                        <a:rPr lang="en-US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p:cxnSp>
              <p:nvCxnSpPr>
                <p:cNvPr id="108" name="Straight Arrow Connector 107">
                  <a:extLst>
                    <a:ext uri="{FF2B5EF4-FFF2-40B4-BE49-F238E27FC236}">
                      <a16:creationId xmlns:a16="http://schemas.microsoft.com/office/drawing/2014/main" id="{64729B1A-3B74-450C-B3F9-AB68F6461260}"/>
                    </a:ext>
                  </a:extLst>
                </p:cNvPr>
                <p:cNvCxnSpPr>
                  <a:cxnSpLocks/>
                  <a:stCxn id="103" idx="2"/>
                  <a:endCxn id="107" idx="0"/>
                </p:cNvCxnSpPr>
                <p:nvPr/>
              </p:nvCxnSpPr>
              <p:spPr>
                <a:xfrm>
                  <a:off x="984750" y="2251725"/>
                  <a:ext cx="136344" cy="834941"/>
                </a:xfrm>
                <a:prstGeom prst="straightConnector1">
                  <a:avLst/>
                </a:prstGeom>
                <a:ln w="28575">
                  <a:solidFill>
                    <a:srgbClr val="0070C0"/>
                  </a:solidFill>
                  <a:tailEnd type="triangle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09" name="Straight Arrow Connector 108">
                  <a:extLst>
                    <a:ext uri="{FF2B5EF4-FFF2-40B4-BE49-F238E27FC236}">
                      <a16:creationId xmlns:a16="http://schemas.microsoft.com/office/drawing/2014/main" id="{8451E377-CA74-485E-95EB-DF98627A464B}"/>
                    </a:ext>
                  </a:extLst>
                </p:cNvPr>
                <p:cNvCxnSpPr>
                  <a:cxnSpLocks/>
                  <a:stCxn id="104" idx="4"/>
                  <a:endCxn id="107" idx="7"/>
                </p:cNvCxnSpPr>
                <p:nvPr/>
              </p:nvCxnSpPr>
              <p:spPr>
                <a:xfrm flipH="1">
                  <a:off x="1347396" y="2949947"/>
                  <a:ext cx="88348" cy="230457"/>
                </a:xfrm>
                <a:prstGeom prst="straightConnector1">
                  <a:avLst/>
                </a:prstGeom>
                <a:ln w="28575">
                  <a:solidFill>
                    <a:srgbClr val="0070C0"/>
                  </a:solidFill>
                  <a:tailEnd type="triangle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110" name="Oval 109">
                      <a:extLst>
                        <a:ext uri="{FF2B5EF4-FFF2-40B4-BE49-F238E27FC236}">
                          <a16:creationId xmlns:a16="http://schemas.microsoft.com/office/drawing/2014/main" id="{DBA6571B-3FE4-4C7E-AA33-936EFBA628F5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516125" y="3086666"/>
                      <a:ext cx="640080" cy="640080"/>
                    </a:xfrm>
                    <a:prstGeom prst="ellipse">
                      <a:avLst/>
                    </a:prstGeom>
                    <a:ln w="28575">
                      <a:solidFill>
                        <a:srgbClr val="0070C0"/>
                      </a:solidFill>
                    </a:ln>
                  </p:spPr>
                  <p:style>
                    <a:lnRef idx="2">
                      <a:schemeClr val="dk1"/>
                    </a:lnRef>
                    <a:fillRef idx="1">
                      <a:schemeClr val="lt1"/>
                    </a:fillRef>
                    <a:effectRef idx="0">
                      <a:schemeClr val="dk1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14:m>
                        <m:oMathPara xmlns:m="http://schemas.openxmlformats.org/officeDocument/2006/math">
                          <m:oMathParaPr>
                            <m:jc m:val="center"/>
                          </m:oMathParaPr>
                          <m:oMath xmlns:m="http://schemas.openxmlformats.org/officeDocument/2006/math">
                            <m:r>
                              <a:rPr lang="en-US" b="1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 +</m:t>
                            </m:r>
                          </m:oMath>
                        </m:oMathPara>
                      </a14:m>
                      <a:endParaRPr lang="en-US" b="1" dirty="0">
                        <a:solidFill>
                          <a:srgbClr val="0070C0"/>
                        </a:solidFill>
                      </a:endParaRPr>
                    </a:p>
                  </p:txBody>
                </p:sp>
              </mc:Choice>
              <mc:Fallback xmlns="">
                <p:sp>
                  <p:nvSpPr>
                    <p:cNvPr id="110" name="Oval 109">
                      <a:extLst>
                        <a:ext uri="{FF2B5EF4-FFF2-40B4-BE49-F238E27FC236}">
                          <a16:creationId xmlns:a16="http://schemas.microsoft.com/office/drawing/2014/main" id="{DBA6571B-3FE4-4C7E-AA33-936EFBA628F5}"/>
                        </a:ext>
                      </a:extLst>
                    </p:cNvPr>
                    <p:cNvSpPr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1516125" y="3086666"/>
                      <a:ext cx="640080" cy="640080"/>
                    </a:xfrm>
                    <a:prstGeom prst="ellipse">
                      <a:avLst/>
                    </a:prstGeom>
                    <a:blipFill>
                      <a:blip r:embed="rId9"/>
                      <a:stretch>
                        <a:fillRect/>
                      </a:stretch>
                    </a:blipFill>
                    <a:ln w="28575">
                      <a:solidFill>
                        <a:srgbClr val="0070C0"/>
                      </a:solidFill>
                    </a:ln>
                  </p:spPr>
                  <p:txBody>
                    <a:bodyPr/>
                    <a:lstStyle/>
                    <a:p>
                      <a:r>
                        <a:rPr lang="en-US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p:cxnSp>
              <p:nvCxnSpPr>
                <p:cNvPr id="111" name="Straight Arrow Connector 110">
                  <a:extLst>
                    <a:ext uri="{FF2B5EF4-FFF2-40B4-BE49-F238E27FC236}">
                      <a16:creationId xmlns:a16="http://schemas.microsoft.com/office/drawing/2014/main" id="{E1F72C6A-6D15-4F5B-91AC-1F578F990881}"/>
                    </a:ext>
                  </a:extLst>
                </p:cNvPr>
                <p:cNvCxnSpPr>
                  <a:cxnSpLocks/>
                  <a:stCxn id="104" idx="4"/>
                  <a:endCxn id="110" idx="1"/>
                </p:cNvCxnSpPr>
                <p:nvPr/>
              </p:nvCxnSpPr>
              <p:spPr>
                <a:xfrm>
                  <a:off x="1435744" y="2949947"/>
                  <a:ext cx="174119" cy="230457"/>
                </a:xfrm>
                <a:prstGeom prst="straightConnector1">
                  <a:avLst/>
                </a:prstGeom>
                <a:ln w="28575">
                  <a:solidFill>
                    <a:srgbClr val="0070C0"/>
                  </a:solidFill>
                  <a:tailEnd type="triangle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sp>
              <p:nvSpPr>
                <p:cNvPr id="112" name="Rectangle 111">
                  <a:extLst>
                    <a:ext uri="{FF2B5EF4-FFF2-40B4-BE49-F238E27FC236}">
                      <a16:creationId xmlns:a16="http://schemas.microsoft.com/office/drawing/2014/main" id="{4939B375-1942-41C5-A7CD-DE1438269BED}"/>
                    </a:ext>
                  </a:extLst>
                </p:cNvPr>
                <p:cNvSpPr/>
                <p:nvPr/>
              </p:nvSpPr>
              <p:spPr>
                <a:xfrm>
                  <a:off x="1774405" y="2508214"/>
                  <a:ext cx="324128" cy="369332"/>
                </a:xfrm>
                <a:prstGeom prst="rect">
                  <a:avLst/>
                </a:prstGeom>
                <a:ln w="28575">
                  <a:noFill/>
                </a:ln>
              </p:spPr>
              <p:txBody>
                <a:bodyPr wrap="none">
                  <a:spAutoFit/>
                </a:bodyPr>
                <a:lstStyle/>
                <a:p>
                  <a:pPr algn="ctr"/>
                  <a:r>
                    <a:rPr lang="en-US" b="1" dirty="0">
                      <a:solidFill>
                        <a:srgbClr val="0070C0"/>
                      </a:solidFill>
                      <a:latin typeface="Lucida Console" panose="020B0609040504020204" pitchFamily="49" charset="0"/>
                    </a:rPr>
                    <a:t>3</a:t>
                  </a:r>
                  <a:endParaRPr lang="en-US" b="1" dirty="0">
                    <a:solidFill>
                      <a:srgbClr val="0070C0"/>
                    </a:solidFill>
                  </a:endParaRPr>
                </a:p>
              </p:txBody>
            </p:sp>
            <p:cxnSp>
              <p:nvCxnSpPr>
                <p:cNvPr id="113" name="Straight Arrow Connector 112">
                  <a:extLst>
                    <a:ext uri="{FF2B5EF4-FFF2-40B4-BE49-F238E27FC236}">
                      <a16:creationId xmlns:a16="http://schemas.microsoft.com/office/drawing/2014/main" id="{50012863-5F2A-44AC-A02D-ABBFC1115737}"/>
                    </a:ext>
                  </a:extLst>
                </p:cNvPr>
                <p:cNvCxnSpPr>
                  <a:cxnSpLocks/>
                  <a:stCxn id="112" idx="2"/>
                  <a:endCxn id="110" idx="0"/>
                </p:cNvCxnSpPr>
                <p:nvPr/>
              </p:nvCxnSpPr>
              <p:spPr>
                <a:xfrm flipH="1">
                  <a:off x="1836165" y="2877546"/>
                  <a:ext cx="100304" cy="209120"/>
                </a:xfrm>
                <a:prstGeom prst="straightConnector1">
                  <a:avLst/>
                </a:prstGeom>
                <a:ln w="28575">
                  <a:solidFill>
                    <a:srgbClr val="0070C0"/>
                  </a:solidFill>
                  <a:tailEnd type="triangle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114" name="Oval 113">
                      <a:extLst>
                        <a:ext uri="{FF2B5EF4-FFF2-40B4-BE49-F238E27FC236}">
                          <a16:creationId xmlns:a16="http://schemas.microsoft.com/office/drawing/2014/main" id="{4AA99685-8E05-43DE-8903-B3B4886C182E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115679" y="3820807"/>
                      <a:ext cx="640080" cy="640080"/>
                    </a:xfrm>
                    <a:prstGeom prst="ellipse">
                      <a:avLst/>
                    </a:prstGeom>
                    <a:ln w="28575">
                      <a:solidFill>
                        <a:srgbClr val="0070C0"/>
                      </a:solidFill>
                    </a:ln>
                  </p:spPr>
                  <p:style>
                    <a:lnRef idx="2">
                      <a:schemeClr val="dk1"/>
                    </a:lnRef>
                    <a:fillRef idx="1">
                      <a:schemeClr val="lt1"/>
                    </a:fillRef>
                    <a:effectRef idx="0">
                      <a:schemeClr val="dk1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14:m>
                        <m:oMathPara xmlns:m="http://schemas.openxmlformats.org/officeDocument/2006/math">
                          <m:oMathParaPr>
                            <m:jc m:val="center"/>
                          </m:oMathParaPr>
                          <m:oMath xmlns:m="http://schemas.openxmlformats.org/officeDocument/2006/math">
                            <m:r>
                              <a:rPr lang="en-US" b="1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 ×</m:t>
                            </m:r>
                          </m:oMath>
                        </m:oMathPara>
                      </a14:m>
                      <a:endParaRPr lang="en-US" b="1" dirty="0">
                        <a:solidFill>
                          <a:srgbClr val="0070C0"/>
                        </a:solidFill>
                      </a:endParaRPr>
                    </a:p>
                  </p:txBody>
                </p:sp>
              </mc:Choice>
              <mc:Fallback xmlns="">
                <p:sp>
                  <p:nvSpPr>
                    <p:cNvPr id="114" name="Oval 113">
                      <a:extLst>
                        <a:ext uri="{FF2B5EF4-FFF2-40B4-BE49-F238E27FC236}">
                          <a16:creationId xmlns:a16="http://schemas.microsoft.com/office/drawing/2014/main" id="{4AA99685-8E05-43DE-8903-B3B4886C182E}"/>
                        </a:ext>
                      </a:extLst>
                    </p:cNvPr>
                    <p:cNvSpPr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1115679" y="3820807"/>
                      <a:ext cx="640080" cy="640080"/>
                    </a:xfrm>
                    <a:prstGeom prst="ellipse">
                      <a:avLst/>
                    </a:prstGeom>
                    <a:blipFill>
                      <a:blip r:embed="rId10"/>
                      <a:stretch>
                        <a:fillRect/>
                      </a:stretch>
                    </a:blipFill>
                    <a:ln w="28575">
                      <a:solidFill>
                        <a:srgbClr val="0070C0"/>
                      </a:solidFill>
                    </a:ln>
                  </p:spPr>
                  <p:txBody>
                    <a:bodyPr/>
                    <a:lstStyle/>
                    <a:p>
                      <a:r>
                        <a:rPr lang="en-US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p:cxnSp>
              <p:nvCxnSpPr>
                <p:cNvPr id="115" name="Straight Arrow Connector 114">
                  <a:extLst>
                    <a:ext uri="{FF2B5EF4-FFF2-40B4-BE49-F238E27FC236}">
                      <a16:creationId xmlns:a16="http://schemas.microsoft.com/office/drawing/2014/main" id="{4888C723-875C-4A2A-A61D-3B7A62454C18}"/>
                    </a:ext>
                  </a:extLst>
                </p:cNvPr>
                <p:cNvCxnSpPr>
                  <a:cxnSpLocks/>
                  <a:stCxn id="110" idx="4"/>
                  <a:endCxn id="114" idx="7"/>
                </p:cNvCxnSpPr>
                <p:nvPr/>
              </p:nvCxnSpPr>
              <p:spPr>
                <a:xfrm flipH="1">
                  <a:off x="1662021" y="3726746"/>
                  <a:ext cx="174144" cy="187799"/>
                </a:xfrm>
                <a:prstGeom prst="straightConnector1">
                  <a:avLst/>
                </a:prstGeom>
                <a:ln w="28575">
                  <a:solidFill>
                    <a:srgbClr val="0070C0"/>
                  </a:solidFill>
                  <a:tailEnd type="triangle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16" name="Straight Arrow Connector 115">
                  <a:extLst>
                    <a:ext uri="{FF2B5EF4-FFF2-40B4-BE49-F238E27FC236}">
                      <a16:creationId xmlns:a16="http://schemas.microsoft.com/office/drawing/2014/main" id="{C4C44BD8-E226-41B8-A035-457478B1E312}"/>
                    </a:ext>
                  </a:extLst>
                </p:cNvPr>
                <p:cNvCxnSpPr>
                  <a:cxnSpLocks/>
                  <a:stCxn id="107" idx="4"/>
                  <a:endCxn id="114" idx="1"/>
                </p:cNvCxnSpPr>
                <p:nvPr/>
              </p:nvCxnSpPr>
              <p:spPr>
                <a:xfrm>
                  <a:off x="1121094" y="3726746"/>
                  <a:ext cx="88323" cy="187799"/>
                </a:xfrm>
                <a:prstGeom prst="straightConnector1">
                  <a:avLst/>
                </a:prstGeom>
                <a:ln w="28575">
                  <a:solidFill>
                    <a:srgbClr val="0070C0"/>
                  </a:solidFill>
                  <a:tailEnd type="triangle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17" name="Straight Arrow Connector 116">
                  <a:extLst>
                    <a:ext uri="{FF2B5EF4-FFF2-40B4-BE49-F238E27FC236}">
                      <a16:creationId xmlns:a16="http://schemas.microsoft.com/office/drawing/2014/main" id="{DCA61CBF-AC2A-450F-99D5-CF8FD9AE7D05}"/>
                    </a:ext>
                  </a:extLst>
                </p:cNvPr>
                <p:cNvCxnSpPr>
                  <a:cxnSpLocks/>
                  <a:stCxn id="64" idx="2"/>
                  <a:endCxn id="102" idx="0"/>
                </p:cNvCxnSpPr>
                <p:nvPr/>
              </p:nvCxnSpPr>
              <p:spPr>
                <a:xfrm>
                  <a:off x="3250389" y="1957666"/>
                  <a:ext cx="7929" cy="2089443"/>
                </a:xfrm>
                <a:prstGeom prst="straightConnector1">
                  <a:avLst/>
                </a:prstGeom>
                <a:ln w="28575">
                  <a:solidFill>
                    <a:srgbClr val="0070C0"/>
                  </a:solidFill>
                  <a:tailEnd type="triangle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18" name="Straight Arrow Connector 117">
                  <a:extLst>
                    <a:ext uri="{FF2B5EF4-FFF2-40B4-BE49-F238E27FC236}">
                      <a16:creationId xmlns:a16="http://schemas.microsoft.com/office/drawing/2014/main" id="{50342151-9571-4B6E-850E-7F3BE1BF9AC8}"/>
                    </a:ext>
                  </a:extLst>
                </p:cNvPr>
                <p:cNvCxnSpPr>
                  <a:cxnSpLocks/>
                  <a:stCxn id="114" idx="6"/>
                  <a:endCxn id="102" idx="2"/>
                </p:cNvCxnSpPr>
                <p:nvPr/>
              </p:nvCxnSpPr>
              <p:spPr>
                <a:xfrm>
                  <a:off x="1755759" y="4140847"/>
                  <a:ext cx="1182519" cy="226302"/>
                </a:xfrm>
                <a:prstGeom prst="straightConnector1">
                  <a:avLst/>
                </a:prstGeom>
                <a:ln w="28575">
                  <a:solidFill>
                    <a:srgbClr val="0070C0"/>
                  </a:solidFill>
                  <a:tailEnd type="triangle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sp>
              <p:nvSpPr>
                <p:cNvPr id="119" name="Rectangle 118">
                  <a:extLst>
                    <a:ext uri="{FF2B5EF4-FFF2-40B4-BE49-F238E27FC236}">
                      <a16:creationId xmlns:a16="http://schemas.microsoft.com/office/drawing/2014/main" id="{F3F1E399-4A0A-49C0-A026-F862E1748AAC}"/>
                    </a:ext>
                  </a:extLst>
                </p:cNvPr>
                <p:cNvSpPr/>
                <p:nvPr/>
              </p:nvSpPr>
              <p:spPr>
                <a:xfrm>
                  <a:off x="2804796" y="5136299"/>
                  <a:ext cx="1040272" cy="369332"/>
                </a:xfrm>
                <a:prstGeom prst="rect">
                  <a:avLst/>
                </a:prstGeom>
                <a:ln w="28575">
                  <a:noFill/>
                </a:ln>
              </p:spPr>
              <p:txBody>
                <a:bodyPr wrap="square">
                  <a:spAutoFit/>
                </a:bodyPr>
                <a:lstStyle/>
                <a:p>
                  <a:pPr algn="ctr"/>
                  <a:r>
                    <a:rPr lang="en-US" b="1" dirty="0" err="1">
                      <a:solidFill>
                        <a:srgbClr val="0070C0"/>
                      </a:solidFill>
                      <a:latin typeface="Lucida Console" panose="020B0609040504020204" pitchFamily="49" charset="0"/>
                    </a:rPr>
                    <a:t>denom</a:t>
                  </a:r>
                  <a:r>
                    <a:rPr lang="en-US" b="1" dirty="0">
                      <a:solidFill>
                        <a:srgbClr val="0070C0"/>
                      </a:solidFill>
                      <a:latin typeface="Lucida Console" panose="020B0609040504020204" pitchFamily="49" charset="0"/>
                    </a:rPr>
                    <a:t>’</a:t>
                  </a:r>
                  <a:endParaRPr lang="en-US" b="1" dirty="0">
                    <a:solidFill>
                      <a:srgbClr val="0070C0"/>
                    </a:solidFill>
                  </a:endParaRPr>
                </a:p>
              </p:txBody>
            </p:sp>
          </p:grpSp>
        </p:grpSp>
        <p:grpSp>
          <p:nvGrpSpPr>
            <p:cNvPr id="120" name="Group 119">
              <a:extLst>
                <a:ext uri="{FF2B5EF4-FFF2-40B4-BE49-F238E27FC236}">
                  <a16:creationId xmlns:a16="http://schemas.microsoft.com/office/drawing/2014/main" id="{13EBA412-CF62-4328-997E-9B380F7F5A2C}"/>
                </a:ext>
              </a:extLst>
            </p:cNvPr>
            <p:cNvGrpSpPr/>
            <p:nvPr/>
          </p:nvGrpSpPr>
          <p:grpSpPr>
            <a:xfrm>
              <a:off x="4014" y="1827032"/>
              <a:ext cx="1440817" cy="3690944"/>
              <a:chOff x="4014" y="1827032"/>
              <a:chExt cx="1440817" cy="3690944"/>
            </a:xfrm>
          </p:grpSpPr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21" name="Oval 120">
                    <a:extLst>
                      <a:ext uri="{FF2B5EF4-FFF2-40B4-BE49-F238E27FC236}">
                        <a16:creationId xmlns:a16="http://schemas.microsoft.com/office/drawing/2014/main" id="{C95E2282-1A03-4EED-BCB7-8FAE84B3D230}"/>
                      </a:ext>
                    </a:extLst>
                  </p:cNvPr>
                  <p:cNvSpPr/>
                  <p:nvPr/>
                </p:nvSpPr>
                <p:spPr>
                  <a:xfrm>
                    <a:off x="100919" y="3031470"/>
                    <a:ext cx="640080" cy="640080"/>
                  </a:xfrm>
                  <a:prstGeom prst="ellipse">
                    <a:avLst/>
                  </a:prstGeom>
                  <a:ln w="28575">
                    <a:solidFill>
                      <a:srgbClr val="7030A0"/>
                    </a:solidFill>
                  </a:ln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14:m>
                      <m:oMathPara xmlns:m="http://schemas.openxmlformats.org/officeDocument/2006/math">
                        <m:oMathParaPr>
                          <m:jc m:val="center"/>
                        </m:oMathParaPr>
                        <m:oMath xmlns:m="http://schemas.openxmlformats.org/officeDocument/2006/math">
                          <m:r>
                            <a:rPr lang="en-US" b="1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  <m:t> +</m:t>
                          </m:r>
                        </m:oMath>
                      </m:oMathPara>
                    </a14:m>
                    <a:endParaRPr lang="en-US" b="1" dirty="0">
                      <a:solidFill>
                        <a:srgbClr val="7030A0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121" name="Oval 120">
                    <a:extLst>
                      <a:ext uri="{FF2B5EF4-FFF2-40B4-BE49-F238E27FC236}">
                        <a16:creationId xmlns:a16="http://schemas.microsoft.com/office/drawing/2014/main" id="{C95E2282-1A03-4EED-BCB7-8FAE84B3D230}"/>
                      </a:ext>
                    </a:extLst>
                  </p:cNvPr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00919" y="3031470"/>
                    <a:ext cx="640080" cy="640080"/>
                  </a:xfrm>
                  <a:prstGeom prst="ellipse">
                    <a:avLst/>
                  </a:prstGeom>
                  <a:blipFill>
                    <a:blip r:embed="rId11"/>
                    <a:stretch>
                      <a:fillRect/>
                    </a:stretch>
                  </a:blipFill>
                  <a:ln w="28575">
                    <a:solidFill>
                      <a:srgbClr val="7030A0"/>
                    </a:solidFill>
                  </a:ln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sp>
            <p:nvSpPr>
              <p:cNvPr id="122" name="Rectangle 121">
                <a:extLst>
                  <a:ext uri="{FF2B5EF4-FFF2-40B4-BE49-F238E27FC236}">
                    <a16:creationId xmlns:a16="http://schemas.microsoft.com/office/drawing/2014/main" id="{C8CA5D38-ACEC-4A3A-8402-F82DED76B154}"/>
                  </a:ext>
                </a:extLst>
              </p:cNvPr>
              <p:cNvSpPr/>
              <p:nvPr/>
            </p:nvSpPr>
            <p:spPr>
              <a:xfrm>
                <a:off x="4014" y="2588869"/>
                <a:ext cx="324128" cy="369332"/>
              </a:xfrm>
              <a:prstGeom prst="rect">
                <a:avLst/>
              </a:prstGeom>
              <a:ln w="28575">
                <a:noFill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b="1" dirty="0">
                    <a:solidFill>
                      <a:srgbClr val="7030A0"/>
                    </a:solidFill>
                    <a:latin typeface="Lucida Console" panose="020B0609040504020204" pitchFamily="49" charset="0"/>
                  </a:rPr>
                  <a:t>1</a:t>
                </a:r>
                <a:endParaRPr lang="en-US" b="1" dirty="0">
                  <a:solidFill>
                    <a:srgbClr val="7030A0"/>
                  </a:solidFill>
                </a:endParaRPr>
              </a:p>
            </p:txBody>
          </p:sp>
          <p:cxnSp>
            <p:nvCxnSpPr>
              <p:cNvPr id="123" name="Straight Arrow Connector 122">
                <a:extLst>
                  <a:ext uri="{FF2B5EF4-FFF2-40B4-BE49-F238E27FC236}">
                    <a16:creationId xmlns:a16="http://schemas.microsoft.com/office/drawing/2014/main" id="{AAB65DF7-0810-4244-8229-23C84DC13320}"/>
                  </a:ext>
                </a:extLst>
              </p:cNvPr>
              <p:cNvCxnSpPr>
                <a:cxnSpLocks/>
                <a:endCxn id="121" idx="1"/>
              </p:cNvCxnSpPr>
              <p:nvPr/>
            </p:nvCxnSpPr>
            <p:spPr>
              <a:xfrm>
                <a:off x="185862" y="2905496"/>
                <a:ext cx="8795" cy="219712"/>
              </a:xfrm>
              <a:prstGeom prst="straightConnector1">
                <a:avLst/>
              </a:prstGeom>
              <a:ln w="28575">
                <a:solidFill>
                  <a:srgbClr val="7030A0"/>
                </a:solidFill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124" name="Freeform: Shape 123">
                <a:extLst>
                  <a:ext uri="{FF2B5EF4-FFF2-40B4-BE49-F238E27FC236}">
                    <a16:creationId xmlns:a16="http://schemas.microsoft.com/office/drawing/2014/main" id="{4B084BFF-9938-4C01-8873-EA7834C3486F}"/>
                  </a:ext>
                </a:extLst>
              </p:cNvPr>
              <p:cNvSpPr/>
              <p:nvPr/>
            </p:nvSpPr>
            <p:spPr>
              <a:xfrm>
                <a:off x="573974" y="1827032"/>
                <a:ext cx="870857" cy="1228885"/>
              </a:xfrm>
              <a:custGeom>
                <a:avLst/>
                <a:gdLst>
                  <a:gd name="connsiteX0" fmla="*/ 870857 w 870857"/>
                  <a:gd name="connsiteY0" fmla="*/ 136355 h 1228885"/>
                  <a:gd name="connsiteX1" fmla="*/ 312717 w 870857"/>
                  <a:gd name="connsiteY1" fmla="*/ 96771 h 1228885"/>
                  <a:gd name="connsiteX2" fmla="*/ 0 w 870857"/>
                  <a:gd name="connsiteY2" fmla="*/ 1228885 h 122888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870857" h="1228885">
                    <a:moveTo>
                      <a:pt x="870857" y="136355"/>
                    </a:moveTo>
                    <a:cubicBezTo>
                      <a:pt x="664358" y="25519"/>
                      <a:pt x="457860" y="-85317"/>
                      <a:pt x="312717" y="96771"/>
                    </a:cubicBezTo>
                    <a:cubicBezTo>
                      <a:pt x="167574" y="278859"/>
                      <a:pt x="83787" y="753872"/>
                      <a:pt x="0" y="1228885"/>
                    </a:cubicBezTo>
                  </a:path>
                </a:pathLst>
              </a:custGeom>
              <a:noFill/>
              <a:ln w="28575">
                <a:solidFill>
                  <a:srgbClr val="7030A0"/>
                </a:solidFill>
                <a:headEnd type="none" w="med" len="med"/>
                <a:tailEnd type="triangl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25" name="Straight Arrow Connector 124">
                <a:extLst>
                  <a:ext uri="{FF2B5EF4-FFF2-40B4-BE49-F238E27FC236}">
                    <a16:creationId xmlns:a16="http://schemas.microsoft.com/office/drawing/2014/main" id="{15284DC4-677E-4D55-9979-40C3961C5F99}"/>
                  </a:ext>
                </a:extLst>
              </p:cNvPr>
              <p:cNvCxnSpPr>
                <a:cxnSpLocks/>
                <a:stCxn id="121" idx="4"/>
              </p:cNvCxnSpPr>
              <p:nvPr/>
            </p:nvCxnSpPr>
            <p:spPr>
              <a:xfrm>
                <a:off x="420959" y="3671550"/>
                <a:ext cx="17682" cy="1451929"/>
              </a:xfrm>
              <a:prstGeom prst="straightConnector1">
                <a:avLst/>
              </a:prstGeom>
              <a:ln w="28575">
                <a:solidFill>
                  <a:srgbClr val="7030A0"/>
                </a:solidFill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126" name="Rectangle 125">
                <a:extLst>
                  <a:ext uri="{FF2B5EF4-FFF2-40B4-BE49-F238E27FC236}">
                    <a16:creationId xmlns:a16="http://schemas.microsoft.com/office/drawing/2014/main" id="{BD7BE38A-2ADB-428F-B874-D74F279CA347}"/>
                  </a:ext>
                </a:extLst>
              </p:cNvPr>
              <p:cNvSpPr/>
              <p:nvPr/>
            </p:nvSpPr>
            <p:spPr>
              <a:xfrm>
                <a:off x="29620" y="5148644"/>
                <a:ext cx="881973" cy="369332"/>
              </a:xfrm>
              <a:prstGeom prst="rect">
                <a:avLst/>
              </a:prstGeom>
              <a:ln w="28575">
                <a:noFill/>
              </a:ln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b="1" dirty="0">
                    <a:solidFill>
                      <a:srgbClr val="7030A0"/>
                    </a:solidFill>
                    <a:latin typeface="Lucida Console" panose="020B0609040504020204" pitchFamily="49" charset="0"/>
                  </a:rPr>
                  <a:t>j’</a:t>
                </a:r>
                <a:endParaRPr lang="en-US" b="1" dirty="0">
                  <a:solidFill>
                    <a:srgbClr val="7030A0"/>
                  </a:solidFill>
                </a:endParaRPr>
              </a:p>
            </p:txBody>
          </p:sp>
        </p:grpSp>
      </p:grpSp>
      <p:sp>
        <p:nvSpPr>
          <p:cNvPr id="130" name="Rectangle 129">
            <a:extLst>
              <a:ext uri="{FF2B5EF4-FFF2-40B4-BE49-F238E27FC236}">
                <a16:creationId xmlns:a16="http://schemas.microsoft.com/office/drawing/2014/main" id="{965F4654-CA85-4C07-9DF4-9D1BB69677B2}"/>
              </a:ext>
            </a:extLst>
          </p:cNvPr>
          <p:cNvSpPr/>
          <p:nvPr/>
        </p:nvSpPr>
        <p:spPr>
          <a:xfrm>
            <a:off x="3403558" y="6302433"/>
            <a:ext cx="1577200" cy="369332"/>
          </a:xfrm>
          <a:prstGeom prst="rect">
            <a:avLst/>
          </a:prstGeom>
          <a:ln w="127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b="1" dirty="0">
                <a:solidFill>
                  <a:srgbClr val="0070C0"/>
                </a:solidFill>
              </a:rPr>
              <a:t>3+1+3+3=10</a:t>
            </a:r>
          </a:p>
        </p:txBody>
      </p:sp>
      <p:sp>
        <p:nvSpPr>
          <p:cNvPr id="131" name="Rectangle 130">
            <a:extLst>
              <a:ext uri="{FF2B5EF4-FFF2-40B4-BE49-F238E27FC236}">
                <a16:creationId xmlns:a16="http://schemas.microsoft.com/office/drawing/2014/main" id="{6D8E0A79-9BB3-4ECE-818B-691C0E3F0795}"/>
              </a:ext>
            </a:extLst>
          </p:cNvPr>
          <p:cNvSpPr/>
          <p:nvPr/>
        </p:nvSpPr>
        <p:spPr>
          <a:xfrm>
            <a:off x="5182481" y="6300113"/>
            <a:ext cx="620869" cy="369332"/>
          </a:xfrm>
          <a:prstGeom prst="rect">
            <a:avLst/>
          </a:prstGeom>
          <a:ln w="127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b="1" dirty="0">
                <a:solidFill>
                  <a:srgbClr val="C00000"/>
                </a:solidFill>
              </a:rPr>
              <a:t>1</a:t>
            </a:r>
          </a:p>
        </p:txBody>
      </p:sp>
      <p:sp>
        <p:nvSpPr>
          <p:cNvPr id="132" name="Rectangle 131">
            <a:extLst>
              <a:ext uri="{FF2B5EF4-FFF2-40B4-BE49-F238E27FC236}">
                <a16:creationId xmlns:a16="http://schemas.microsoft.com/office/drawing/2014/main" id="{830FBD58-F59D-4BBA-9FAD-63AC7E1A4BBA}"/>
              </a:ext>
            </a:extLst>
          </p:cNvPr>
          <p:cNvSpPr/>
          <p:nvPr/>
        </p:nvSpPr>
        <p:spPr>
          <a:xfrm>
            <a:off x="6875340" y="6300113"/>
            <a:ext cx="757888" cy="369332"/>
          </a:xfrm>
          <a:prstGeom prst="rect">
            <a:avLst/>
          </a:prstGeom>
          <a:ln w="127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b="1" dirty="0">
                <a:solidFill>
                  <a:srgbClr val="00B050"/>
                </a:solidFill>
              </a:rPr>
              <a:t>3</a:t>
            </a:r>
          </a:p>
        </p:txBody>
      </p:sp>
      <p:sp>
        <p:nvSpPr>
          <p:cNvPr id="134" name="Rectangle 133">
            <a:extLst>
              <a:ext uri="{FF2B5EF4-FFF2-40B4-BE49-F238E27FC236}">
                <a16:creationId xmlns:a16="http://schemas.microsoft.com/office/drawing/2014/main" id="{A5B4E16C-07D8-45C5-B97F-5AA81D0BE9F1}"/>
              </a:ext>
            </a:extLst>
          </p:cNvPr>
          <p:cNvSpPr/>
          <p:nvPr/>
        </p:nvSpPr>
        <p:spPr>
          <a:xfrm>
            <a:off x="745299" y="6300113"/>
            <a:ext cx="881973" cy="369332"/>
          </a:xfrm>
          <a:prstGeom prst="rect">
            <a:avLst/>
          </a:prstGeom>
          <a:ln w="127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b="1" dirty="0">
                <a:solidFill>
                  <a:srgbClr val="7030A0"/>
                </a:solidFill>
              </a:rPr>
              <a:t>1</a:t>
            </a:r>
          </a:p>
        </p:txBody>
      </p:sp>
      <p:sp>
        <p:nvSpPr>
          <p:cNvPr id="135" name="Rectangle 134">
            <a:extLst>
              <a:ext uri="{FF2B5EF4-FFF2-40B4-BE49-F238E27FC236}">
                <a16:creationId xmlns:a16="http://schemas.microsoft.com/office/drawing/2014/main" id="{C6E001A9-3636-4916-BB8E-07454852E703}"/>
              </a:ext>
            </a:extLst>
          </p:cNvPr>
          <p:cNvSpPr/>
          <p:nvPr/>
        </p:nvSpPr>
        <p:spPr>
          <a:xfrm>
            <a:off x="1792252" y="6211669"/>
            <a:ext cx="1409583" cy="646331"/>
          </a:xfrm>
          <a:prstGeom prst="rect">
            <a:avLst/>
          </a:prstGeom>
          <a:ln w="127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b="1" dirty="0"/>
              <a:t>3+(3/15)+3=9 to </a:t>
            </a:r>
            <a:r>
              <a:rPr lang="en-US" b="1" u="sng" dirty="0"/>
              <a:t>21</a:t>
            </a:r>
          </a:p>
        </p:txBody>
      </p:sp>
      <p:grpSp>
        <p:nvGrpSpPr>
          <p:cNvPr id="128" name="Group 127">
            <a:extLst>
              <a:ext uri="{FF2B5EF4-FFF2-40B4-BE49-F238E27FC236}">
                <a16:creationId xmlns:a16="http://schemas.microsoft.com/office/drawing/2014/main" id="{995EC7A4-7ACA-427C-A936-806BBCA8DF6D}"/>
              </a:ext>
            </a:extLst>
          </p:cNvPr>
          <p:cNvGrpSpPr/>
          <p:nvPr/>
        </p:nvGrpSpPr>
        <p:grpSpPr>
          <a:xfrm>
            <a:off x="2536973" y="2637722"/>
            <a:ext cx="3593475" cy="3242792"/>
            <a:chOff x="2494608" y="2671948"/>
            <a:chExt cx="3593475" cy="3242792"/>
          </a:xfrm>
        </p:grpSpPr>
        <p:sp>
          <p:nvSpPr>
            <p:cNvPr id="129" name="TextBox 128">
              <a:extLst>
                <a:ext uri="{FF2B5EF4-FFF2-40B4-BE49-F238E27FC236}">
                  <a16:creationId xmlns:a16="http://schemas.microsoft.com/office/drawing/2014/main" id="{03614A7A-81F6-4FA6-8098-0DBF60DF57A7}"/>
                </a:ext>
              </a:extLst>
            </p:cNvPr>
            <p:cNvSpPr txBox="1"/>
            <p:nvPr/>
          </p:nvSpPr>
          <p:spPr>
            <a:xfrm rot="19548500">
              <a:off x="2494608" y="3820547"/>
              <a:ext cx="3340979" cy="523220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sz="2800" b="1" dirty="0">
                  <a:solidFill>
                    <a:srgbClr val="FF0000"/>
                  </a:solidFill>
                  <a:latin typeface="MV Boli" panose="02000500030200090000" pitchFamily="2" charset="0"/>
                  <a:cs typeface="MV Boli" panose="02000500030200090000" pitchFamily="2" charset="0"/>
                </a:rPr>
                <a:t>LATENCY BOUND!</a:t>
              </a:r>
            </a:p>
          </p:txBody>
        </p:sp>
        <p:sp>
          <p:nvSpPr>
            <p:cNvPr id="133" name="Freeform: Shape 132">
              <a:extLst>
                <a:ext uri="{FF2B5EF4-FFF2-40B4-BE49-F238E27FC236}">
                  <a16:creationId xmlns:a16="http://schemas.microsoft.com/office/drawing/2014/main" id="{81EC2433-7289-4069-AE80-F7F92EB7DCCE}"/>
                </a:ext>
              </a:extLst>
            </p:cNvPr>
            <p:cNvSpPr/>
            <p:nvPr/>
          </p:nvSpPr>
          <p:spPr>
            <a:xfrm>
              <a:off x="2949039" y="2671948"/>
              <a:ext cx="3139044" cy="3242792"/>
            </a:xfrm>
            <a:custGeom>
              <a:avLst/>
              <a:gdLst>
                <a:gd name="connsiteX0" fmla="*/ 3139044 w 3139044"/>
                <a:gd name="connsiteY0" fmla="*/ 0 h 3242792"/>
                <a:gd name="connsiteX1" fmla="*/ 3071751 w 3139044"/>
                <a:gd name="connsiteY1" fmla="*/ 51460 h 3242792"/>
                <a:gd name="connsiteX2" fmla="*/ 3051958 w 3139044"/>
                <a:gd name="connsiteY2" fmla="*/ 55418 h 3242792"/>
                <a:gd name="connsiteX3" fmla="*/ 3036125 w 3139044"/>
                <a:gd name="connsiteY3" fmla="*/ 63335 h 3242792"/>
                <a:gd name="connsiteX4" fmla="*/ 3008416 w 3139044"/>
                <a:gd name="connsiteY4" fmla="*/ 75210 h 3242792"/>
                <a:gd name="connsiteX5" fmla="*/ 2996540 w 3139044"/>
                <a:gd name="connsiteY5" fmla="*/ 83127 h 3242792"/>
                <a:gd name="connsiteX6" fmla="*/ 2980706 w 3139044"/>
                <a:gd name="connsiteY6" fmla="*/ 98961 h 3242792"/>
                <a:gd name="connsiteX7" fmla="*/ 2945080 w 3139044"/>
                <a:gd name="connsiteY7" fmla="*/ 114795 h 3242792"/>
                <a:gd name="connsiteX8" fmla="*/ 2889662 w 3139044"/>
                <a:gd name="connsiteY8" fmla="*/ 162296 h 3242792"/>
                <a:gd name="connsiteX9" fmla="*/ 2850078 w 3139044"/>
                <a:gd name="connsiteY9" fmla="*/ 190005 h 3242792"/>
                <a:gd name="connsiteX10" fmla="*/ 2838203 w 3139044"/>
                <a:gd name="connsiteY10" fmla="*/ 205839 h 3242792"/>
                <a:gd name="connsiteX11" fmla="*/ 2814452 w 3139044"/>
                <a:gd name="connsiteY11" fmla="*/ 229590 h 3242792"/>
                <a:gd name="connsiteX12" fmla="*/ 2802577 w 3139044"/>
                <a:gd name="connsiteY12" fmla="*/ 253340 h 3242792"/>
                <a:gd name="connsiteX13" fmla="*/ 2778826 w 3139044"/>
                <a:gd name="connsiteY13" fmla="*/ 285008 h 3242792"/>
                <a:gd name="connsiteX14" fmla="*/ 2755075 w 3139044"/>
                <a:gd name="connsiteY14" fmla="*/ 328551 h 3242792"/>
                <a:gd name="connsiteX15" fmla="*/ 2739242 w 3139044"/>
                <a:gd name="connsiteY15" fmla="*/ 344384 h 3242792"/>
                <a:gd name="connsiteX16" fmla="*/ 2727366 w 3139044"/>
                <a:gd name="connsiteY16" fmla="*/ 360218 h 3242792"/>
                <a:gd name="connsiteX17" fmla="*/ 2711532 w 3139044"/>
                <a:gd name="connsiteY17" fmla="*/ 368135 h 3242792"/>
                <a:gd name="connsiteX18" fmla="*/ 2687782 w 3139044"/>
                <a:gd name="connsiteY18" fmla="*/ 380010 h 3242792"/>
                <a:gd name="connsiteX19" fmla="*/ 2664031 w 3139044"/>
                <a:gd name="connsiteY19" fmla="*/ 395844 h 3242792"/>
                <a:gd name="connsiteX20" fmla="*/ 2656114 w 3139044"/>
                <a:gd name="connsiteY20" fmla="*/ 407720 h 3242792"/>
                <a:gd name="connsiteX21" fmla="*/ 2640280 w 3139044"/>
                <a:gd name="connsiteY21" fmla="*/ 415636 h 3242792"/>
                <a:gd name="connsiteX22" fmla="*/ 2624447 w 3139044"/>
                <a:gd name="connsiteY22" fmla="*/ 427512 h 3242792"/>
                <a:gd name="connsiteX23" fmla="*/ 2600696 w 3139044"/>
                <a:gd name="connsiteY23" fmla="*/ 451262 h 3242792"/>
                <a:gd name="connsiteX24" fmla="*/ 2569029 w 3139044"/>
                <a:gd name="connsiteY24" fmla="*/ 475013 h 3242792"/>
                <a:gd name="connsiteX25" fmla="*/ 2553195 w 3139044"/>
                <a:gd name="connsiteY25" fmla="*/ 486888 h 3242792"/>
                <a:gd name="connsiteX26" fmla="*/ 2537361 w 3139044"/>
                <a:gd name="connsiteY26" fmla="*/ 510639 h 3242792"/>
                <a:gd name="connsiteX27" fmla="*/ 2525486 w 3139044"/>
                <a:gd name="connsiteY27" fmla="*/ 538348 h 3242792"/>
                <a:gd name="connsiteX28" fmla="*/ 2505693 w 3139044"/>
                <a:gd name="connsiteY28" fmla="*/ 562099 h 3242792"/>
                <a:gd name="connsiteX29" fmla="*/ 2489860 w 3139044"/>
                <a:gd name="connsiteY29" fmla="*/ 601683 h 3242792"/>
                <a:gd name="connsiteX30" fmla="*/ 2477984 w 3139044"/>
                <a:gd name="connsiteY30" fmla="*/ 621475 h 3242792"/>
                <a:gd name="connsiteX31" fmla="*/ 2462151 w 3139044"/>
                <a:gd name="connsiteY31" fmla="*/ 649184 h 3242792"/>
                <a:gd name="connsiteX32" fmla="*/ 2446317 w 3139044"/>
                <a:gd name="connsiteY32" fmla="*/ 692727 h 3242792"/>
                <a:gd name="connsiteX33" fmla="*/ 2410691 w 3139044"/>
                <a:gd name="connsiteY33" fmla="*/ 740229 h 3242792"/>
                <a:gd name="connsiteX34" fmla="*/ 2390899 w 3139044"/>
                <a:gd name="connsiteY34" fmla="*/ 775855 h 3242792"/>
                <a:gd name="connsiteX35" fmla="*/ 2379023 w 3139044"/>
                <a:gd name="connsiteY35" fmla="*/ 787730 h 3242792"/>
                <a:gd name="connsiteX36" fmla="*/ 2367148 w 3139044"/>
                <a:gd name="connsiteY36" fmla="*/ 807522 h 3242792"/>
                <a:gd name="connsiteX37" fmla="*/ 2347356 w 3139044"/>
                <a:gd name="connsiteY37" fmla="*/ 835231 h 3242792"/>
                <a:gd name="connsiteX38" fmla="*/ 2331522 w 3139044"/>
                <a:gd name="connsiteY38" fmla="*/ 862940 h 3242792"/>
                <a:gd name="connsiteX39" fmla="*/ 2307771 w 3139044"/>
                <a:gd name="connsiteY39" fmla="*/ 898566 h 3242792"/>
                <a:gd name="connsiteX40" fmla="*/ 2287979 w 3139044"/>
                <a:gd name="connsiteY40" fmla="*/ 914400 h 3242792"/>
                <a:gd name="connsiteX41" fmla="*/ 2280062 w 3139044"/>
                <a:gd name="connsiteY41" fmla="*/ 926275 h 3242792"/>
                <a:gd name="connsiteX42" fmla="*/ 2256312 w 3139044"/>
                <a:gd name="connsiteY42" fmla="*/ 938151 h 3242792"/>
                <a:gd name="connsiteX43" fmla="*/ 2244436 w 3139044"/>
                <a:gd name="connsiteY43" fmla="*/ 946068 h 3242792"/>
                <a:gd name="connsiteX44" fmla="*/ 2216727 w 3139044"/>
                <a:gd name="connsiteY44" fmla="*/ 961901 h 3242792"/>
                <a:gd name="connsiteX45" fmla="*/ 2204852 w 3139044"/>
                <a:gd name="connsiteY45" fmla="*/ 973777 h 3242792"/>
                <a:gd name="connsiteX46" fmla="*/ 2192977 w 3139044"/>
                <a:gd name="connsiteY46" fmla="*/ 981694 h 3242792"/>
                <a:gd name="connsiteX47" fmla="*/ 2157351 w 3139044"/>
                <a:gd name="connsiteY47" fmla="*/ 1017320 h 3242792"/>
                <a:gd name="connsiteX48" fmla="*/ 2141517 w 3139044"/>
                <a:gd name="connsiteY48" fmla="*/ 1033153 h 3242792"/>
                <a:gd name="connsiteX49" fmla="*/ 2105891 w 3139044"/>
                <a:gd name="connsiteY49" fmla="*/ 1056904 h 3242792"/>
                <a:gd name="connsiteX50" fmla="*/ 2094016 w 3139044"/>
                <a:gd name="connsiteY50" fmla="*/ 1072738 h 3242792"/>
                <a:gd name="connsiteX51" fmla="*/ 2042556 w 3139044"/>
                <a:gd name="connsiteY51" fmla="*/ 1116281 h 3242792"/>
                <a:gd name="connsiteX52" fmla="*/ 2034639 w 3139044"/>
                <a:gd name="connsiteY52" fmla="*/ 1128156 h 3242792"/>
                <a:gd name="connsiteX53" fmla="*/ 2006930 w 3139044"/>
                <a:gd name="connsiteY53" fmla="*/ 1155865 h 3242792"/>
                <a:gd name="connsiteX54" fmla="*/ 1987138 w 3139044"/>
                <a:gd name="connsiteY54" fmla="*/ 1179616 h 3242792"/>
                <a:gd name="connsiteX55" fmla="*/ 1975262 w 3139044"/>
                <a:gd name="connsiteY55" fmla="*/ 1187533 h 3242792"/>
                <a:gd name="connsiteX56" fmla="*/ 1955470 w 3139044"/>
                <a:gd name="connsiteY56" fmla="*/ 1203366 h 3242792"/>
                <a:gd name="connsiteX57" fmla="*/ 1943595 w 3139044"/>
                <a:gd name="connsiteY57" fmla="*/ 1211283 h 3242792"/>
                <a:gd name="connsiteX58" fmla="*/ 1900052 w 3139044"/>
                <a:gd name="connsiteY58" fmla="*/ 1246909 h 3242792"/>
                <a:gd name="connsiteX59" fmla="*/ 1880260 w 3139044"/>
                <a:gd name="connsiteY59" fmla="*/ 1262743 h 3242792"/>
                <a:gd name="connsiteX60" fmla="*/ 1844634 w 3139044"/>
                <a:gd name="connsiteY60" fmla="*/ 1282535 h 3242792"/>
                <a:gd name="connsiteX61" fmla="*/ 1820883 w 3139044"/>
                <a:gd name="connsiteY61" fmla="*/ 1306286 h 3242792"/>
                <a:gd name="connsiteX62" fmla="*/ 1812966 w 3139044"/>
                <a:gd name="connsiteY62" fmla="*/ 1318161 h 3242792"/>
                <a:gd name="connsiteX63" fmla="*/ 1797132 w 3139044"/>
                <a:gd name="connsiteY63" fmla="*/ 1326078 h 3242792"/>
                <a:gd name="connsiteX64" fmla="*/ 1789216 w 3139044"/>
                <a:gd name="connsiteY64" fmla="*/ 1345870 h 3242792"/>
                <a:gd name="connsiteX65" fmla="*/ 1769423 w 3139044"/>
                <a:gd name="connsiteY65" fmla="*/ 1361704 h 3242792"/>
                <a:gd name="connsiteX66" fmla="*/ 1717964 w 3139044"/>
                <a:gd name="connsiteY66" fmla="*/ 1409205 h 3242792"/>
                <a:gd name="connsiteX67" fmla="*/ 1690255 w 3139044"/>
                <a:gd name="connsiteY67" fmla="*/ 1436914 h 3242792"/>
                <a:gd name="connsiteX68" fmla="*/ 1658587 w 3139044"/>
                <a:gd name="connsiteY68" fmla="*/ 1472540 h 3242792"/>
                <a:gd name="connsiteX69" fmla="*/ 1642753 w 3139044"/>
                <a:gd name="connsiteY69" fmla="*/ 1488374 h 3242792"/>
                <a:gd name="connsiteX70" fmla="*/ 1607127 w 3139044"/>
                <a:gd name="connsiteY70" fmla="*/ 1531917 h 3242792"/>
                <a:gd name="connsiteX71" fmla="*/ 1567543 w 3139044"/>
                <a:gd name="connsiteY71" fmla="*/ 1583377 h 3242792"/>
                <a:gd name="connsiteX72" fmla="*/ 1543792 w 3139044"/>
                <a:gd name="connsiteY72" fmla="*/ 1615044 h 3242792"/>
                <a:gd name="connsiteX73" fmla="*/ 1535875 w 3139044"/>
                <a:gd name="connsiteY73" fmla="*/ 1626920 h 3242792"/>
                <a:gd name="connsiteX74" fmla="*/ 1520042 w 3139044"/>
                <a:gd name="connsiteY74" fmla="*/ 1638795 h 3242792"/>
                <a:gd name="connsiteX75" fmla="*/ 1508166 w 3139044"/>
                <a:gd name="connsiteY75" fmla="*/ 1654629 h 3242792"/>
                <a:gd name="connsiteX76" fmla="*/ 1464623 w 3139044"/>
                <a:gd name="connsiteY76" fmla="*/ 1694213 h 3242792"/>
                <a:gd name="connsiteX77" fmla="*/ 1428997 w 3139044"/>
                <a:gd name="connsiteY77" fmla="*/ 1725881 h 3242792"/>
                <a:gd name="connsiteX78" fmla="*/ 1417122 w 3139044"/>
                <a:gd name="connsiteY78" fmla="*/ 1729839 h 3242792"/>
                <a:gd name="connsiteX79" fmla="*/ 1405247 w 3139044"/>
                <a:gd name="connsiteY79" fmla="*/ 1737756 h 3242792"/>
                <a:gd name="connsiteX80" fmla="*/ 1393371 w 3139044"/>
                <a:gd name="connsiteY80" fmla="*/ 1741714 h 3242792"/>
                <a:gd name="connsiteX81" fmla="*/ 1361704 w 3139044"/>
                <a:gd name="connsiteY81" fmla="*/ 1749631 h 3242792"/>
                <a:gd name="connsiteX82" fmla="*/ 1310244 w 3139044"/>
                <a:gd name="connsiteY82" fmla="*/ 1769423 h 3242792"/>
                <a:gd name="connsiteX83" fmla="*/ 1207325 w 3139044"/>
                <a:gd name="connsiteY83" fmla="*/ 1797133 h 3242792"/>
                <a:gd name="connsiteX84" fmla="*/ 1167740 w 3139044"/>
                <a:gd name="connsiteY84" fmla="*/ 1812966 h 3242792"/>
                <a:gd name="connsiteX85" fmla="*/ 1140031 w 3139044"/>
                <a:gd name="connsiteY85" fmla="*/ 1820883 h 3242792"/>
                <a:gd name="connsiteX86" fmla="*/ 1076696 w 3139044"/>
                <a:gd name="connsiteY86" fmla="*/ 1848592 h 3242792"/>
                <a:gd name="connsiteX87" fmla="*/ 1041070 w 3139044"/>
                <a:gd name="connsiteY87" fmla="*/ 1860468 h 3242792"/>
                <a:gd name="connsiteX88" fmla="*/ 1001486 w 3139044"/>
                <a:gd name="connsiteY88" fmla="*/ 1872343 h 3242792"/>
                <a:gd name="connsiteX89" fmla="*/ 961901 w 3139044"/>
                <a:gd name="connsiteY89" fmla="*/ 1888177 h 3242792"/>
                <a:gd name="connsiteX90" fmla="*/ 890649 w 3139044"/>
                <a:gd name="connsiteY90" fmla="*/ 1919844 h 3242792"/>
                <a:gd name="connsiteX91" fmla="*/ 827314 w 3139044"/>
                <a:gd name="connsiteY91" fmla="*/ 1947553 h 3242792"/>
                <a:gd name="connsiteX92" fmla="*/ 771896 w 3139044"/>
                <a:gd name="connsiteY92" fmla="*/ 1963387 h 3242792"/>
                <a:gd name="connsiteX93" fmla="*/ 708561 w 3139044"/>
                <a:gd name="connsiteY93" fmla="*/ 1979221 h 3242792"/>
                <a:gd name="connsiteX94" fmla="*/ 676893 w 3139044"/>
                <a:gd name="connsiteY94" fmla="*/ 1995055 h 3242792"/>
                <a:gd name="connsiteX95" fmla="*/ 601683 w 3139044"/>
                <a:gd name="connsiteY95" fmla="*/ 2018805 h 3242792"/>
                <a:gd name="connsiteX96" fmla="*/ 589808 w 3139044"/>
                <a:gd name="connsiteY96" fmla="*/ 2022764 h 3242792"/>
                <a:gd name="connsiteX97" fmla="*/ 562099 w 3139044"/>
                <a:gd name="connsiteY97" fmla="*/ 2034639 h 3242792"/>
                <a:gd name="connsiteX98" fmla="*/ 530431 w 3139044"/>
                <a:gd name="connsiteY98" fmla="*/ 2046514 h 3242792"/>
                <a:gd name="connsiteX99" fmla="*/ 494805 w 3139044"/>
                <a:gd name="connsiteY99" fmla="*/ 2062348 h 3242792"/>
                <a:gd name="connsiteX100" fmla="*/ 467096 w 3139044"/>
                <a:gd name="connsiteY100" fmla="*/ 2082140 h 3242792"/>
                <a:gd name="connsiteX101" fmla="*/ 435429 w 3139044"/>
                <a:gd name="connsiteY101" fmla="*/ 2097974 h 3242792"/>
                <a:gd name="connsiteX102" fmla="*/ 427512 w 3139044"/>
                <a:gd name="connsiteY102" fmla="*/ 2109849 h 3242792"/>
                <a:gd name="connsiteX103" fmla="*/ 407719 w 3139044"/>
                <a:gd name="connsiteY103" fmla="*/ 2121725 h 3242792"/>
                <a:gd name="connsiteX104" fmla="*/ 391886 w 3139044"/>
                <a:gd name="connsiteY104" fmla="*/ 2137558 h 3242792"/>
                <a:gd name="connsiteX105" fmla="*/ 344384 w 3139044"/>
                <a:gd name="connsiteY105" fmla="*/ 2173184 h 3242792"/>
                <a:gd name="connsiteX106" fmla="*/ 296883 w 3139044"/>
                <a:gd name="connsiteY106" fmla="*/ 2220686 h 3242792"/>
                <a:gd name="connsiteX107" fmla="*/ 261257 w 3139044"/>
                <a:gd name="connsiteY107" fmla="*/ 2264229 h 3242792"/>
                <a:gd name="connsiteX108" fmla="*/ 237506 w 3139044"/>
                <a:gd name="connsiteY108" fmla="*/ 2291938 h 3242792"/>
                <a:gd name="connsiteX109" fmla="*/ 193964 w 3139044"/>
                <a:gd name="connsiteY109" fmla="*/ 2335481 h 3242792"/>
                <a:gd name="connsiteX110" fmla="*/ 150421 w 3139044"/>
                <a:gd name="connsiteY110" fmla="*/ 2402774 h 3242792"/>
                <a:gd name="connsiteX111" fmla="*/ 142504 w 3139044"/>
                <a:gd name="connsiteY111" fmla="*/ 2414649 h 3242792"/>
                <a:gd name="connsiteX112" fmla="*/ 118753 w 3139044"/>
                <a:gd name="connsiteY112" fmla="*/ 2450275 h 3242792"/>
                <a:gd name="connsiteX113" fmla="*/ 91044 w 3139044"/>
                <a:gd name="connsiteY113" fmla="*/ 2505694 h 3242792"/>
                <a:gd name="connsiteX114" fmla="*/ 87086 w 3139044"/>
                <a:gd name="connsiteY114" fmla="*/ 2521527 h 3242792"/>
                <a:gd name="connsiteX115" fmla="*/ 79169 w 3139044"/>
                <a:gd name="connsiteY115" fmla="*/ 2537361 h 3242792"/>
                <a:gd name="connsiteX116" fmla="*/ 71252 w 3139044"/>
                <a:gd name="connsiteY116" fmla="*/ 2576946 h 3242792"/>
                <a:gd name="connsiteX117" fmla="*/ 67293 w 3139044"/>
                <a:gd name="connsiteY117" fmla="*/ 2588821 h 3242792"/>
                <a:gd name="connsiteX118" fmla="*/ 59377 w 3139044"/>
                <a:gd name="connsiteY118" fmla="*/ 2608613 h 3242792"/>
                <a:gd name="connsiteX119" fmla="*/ 55418 w 3139044"/>
                <a:gd name="connsiteY119" fmla="*/ 2628405 h 3242792"/>
                <a:gd name="connsiteX120" fmla="*/ 51460 w 3139044"/>
                <a:gd name="connsiteY120" fmla="*/ 2640281 h 3242792"/>
                <a:gd name="connsiteX121" fmla="*/ 47501 w 3139044"/>
                <a:gd name="connsiteY121" fmla="*/ 2671948 h 3242792"/>
                <a:gd name="connsiteX122" fmla="*/ 39584 w 3139044"/>
                <a:gd name="connsiteY122" fmla="*/ 2695699 h 3242792"/>
                <a:gd name="connsiteX123" fmla="*/ 35626 w 3139044"/>
                <a:gd name="connsiteY123" fmla="*/ 2707574 h 3242792"/>
                <a:gd name="connsiteX124" fmla="*/ 27709 w 3139044"/>
                <a:gd name="connsiteY124" fmla="*/ 2751117 h 3242792"/>
                <a:gd name="connsiteX125" fmla="*/ 15834 w 3139044"/>
                <a:gd name="connsiteY125" fmla="*/ 2834244 h 3242792"/>
                <a:gd name="connsiteX126" fmla="*/ 7917 w 3139044"/>
                <a:gd name="connsiteY126" fmla="*/ 2865912 h 3242792"/>
                <a:gd name="connsiteX127" fmla="*/ 0 w 3139044"/>
                <a:gd name="connsiteY127" fmla="*/ 2881746 h 3242792"/>
                <a:gd name="connsiteX128" fmla="*/ 3958 w 3139044"/>
                <a:gd name="connsiteY128" fmla="*/ 3087584 h 3242792"/>
                <a:gd name="connsiteX129" fmla="*/ 7917 w 3139044"/>
                <a:gd name="connsiteY129" fmla="*/ 3099460 h 3242792"/>
                <a:gd name="connsiteX130" fmla="*/ 11875 w 3139044"/>
                <a:gd name="connsiteY130" fmla="*/ 3186546 h 3242792"/>
                <a:gd name="connsiteX131" fmla="*/ 15834 w 3139044"/>
                <a:gd name="connsiteY131" fmla="*/ 3206338 h 3242792"/>
                <a:gd name="connsiteX132" fmla="*/ 27709 w 3139044"/>
                <a:gd name="connsiteY132" fmla="*/ 3234047 h 32427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</a:cxnLst>
              <a:rect l="l" t="t" r="r" b="b"/>
              <a:pathLst>
                <a:path w="3139044" h="3242792">
                  <a:moveTo>
                    <a:pt x="3139044" y="0"/>
                  </a:moveTo>
                  <a:cubicBezTo>
                    <a:pt x="3112534" y="26510"/>
                    <a:pt x="3110286" y="32193"/>
                    <a:pt x="3071751" y="51460"/>
                  </a:cubicBezTo>
                  <a:cubicBezTo>
                    <a:pt x="3065733" y="54469"/>
                    <a:pt x="3058556" y="54099"/>
                    <a:pt x="3051958" y="55418"/>
                  </a:cubicBezTo>
                  <a:cubicBezTo>
                    <a:pt x="3046680" y="58057"/>
                    <a:pt x="3041549" y="61010"/>
                    <a:pt x="3036125" y="63335"/>
                  </a:cubicBezTo>
                  <a:cubicBezTo>
                    <a:pt x="3013920" y="72852"/>
                    <a:pt x="3034672" y="60207"/>
                    <a:pt x="3008416" y="75210"/>
                  </a:cubicBezTo>
                  <a:cubicBezTo>
                    <a:pt x="3004285" y="77570"/>
                    <a:pt x="3000152" y="80031"/>
                    <a:pt x="2996540" y="83127"/>
                  </a:cubicBezTo>
                  <a:cubicBezTo>
                    <a:pt x="2990873" y="87985"/>
                    <a:pt x="2987106" y="95121"/>
                    <a:pt x="2980706" y="98961"/>
                  </a:cubicBezTo>
                  <a:cubicBezTo>
                    <a:pt x="2950044" y="117359"/>
                    <a:pt x="2965267" y="97132"/>
                    <a:pt x="2945080" y="114795"/>
                  </a:cubicBezTo>
                  <a:cubicBezTo>
                    <a:pt x="2918053" y="138443"/>
                    <a:pt x="2927166" y="139794"/>
                    <a:pt x="2889662" y="162296"/>
                  </a:cubicBezTo>
                  <a:cubicBezTo>
                    <a:pt x="2874372" y="171470"/>
                    <a:pt x="2862978" y="177104"/>
                    <a:pt x="2850078" y="190005"/>
                  </a:cubicBezTo>
                  <a:cubicBezTo>
                    <a:pt x="2845413" y="194670"/>
                    <a:pt x="2842616" y="200935"/>
                    <a:pt x="2838203" y="205839"/>
                  </a:cubicBezTo>
                  <a:cubicBezTo>
                    <a:pt x="2830713" y="214161"/>
                    <a:pt x="2821170" y="220633"/>
                    <a:pt x="2814452" y="229590"/>
                  </a:cubicBezTo>
                  <a:cubicBezTo>
                    <a:pt x="2809141" y="236671"/>
                    <a:pt x="2807363" y="245895"/>
                    <a:pt x="2802577" y="253340"/>
                  </a:cubicBezTo>
                  <a:cubicBezTo>
                    <a:pt x="2795442" y="264439"/>
                    <a:pt x="2786145" y="274029"/>
                    <a:pt x="2778826" y="285008"/>
                  </a:cubicBezTo>
                  <a:cubicBezTo>
                    <a:pt x="2746674" y="333236"/>
                    <a:pt x="2808950" y="254473"/>
                    <a:pt x="2755075" y="328551"/>
                  </a:cubicBezTo>
                  <a:cubicBezTo>
                    <a:pt x="2750685" y="334587"/>
                    <a:pt x="2744157" y="338767"/>
                    <a:pt x="2739242" y="344384"/>
                  </a:cubicBezTo>
                  <a:cubicBezTo>
                    <a:pt x="2734897" y="349349"/>
                    <a:pt x="2732375" y="355924"/>
                    <a:pt x="2727366" y="360218"/>
                  </a:cubicBezTo>
                  <a:cubicBezTo>
                    <a:pt x="2722886" y="364058"/>
                    <a:pt x="2716655" y="365207"/>
                    <a:pt x="2711532" y="368135"/>
                  </a:cubicBezTo>
                  <a:cubicBezTo>
                    <a:pt x="2690047" y="380413"/>
                    <a:pt x="2709554" y="372753"/>
                    <a:pt x="2687782" y="380010"/>
                  </a:cubicBezTo>
                  <a:cubicBezTo>
                    <a:pt x="2679865" y="385288"/>
                    <a:pt x="2669309" y="387927"/>
                    <a:pt x="2664031" y="395844"/>
                  </a:cubicBezTo>
                  <a:cubicBezTo>
                    <a:pt x="2661392" y="399803"/>
                    <a:pt x="2659769" y="404674"/>
                    <a:pt x="2656114" y="407720"/>
                  </a:cubicBezTo>
                  <a:cubicBezTo>
                    <a:pt x="2651581" y="411498"/>
                    <a:pt x="2645284" y="412509"/>
                    <a:pt x="2640280" y="415636"/>
                  </a:cubicBezTo>
                  <a:cubicBezTo>
                    <a:pt x="2634685" y="419133"/>
                    <a:pt x="2629351" y="423099"/>
                    <a:pt x="2624447" y="427512"/>
                  </a:cubicBezTo>
                  <a:cubicBezTo>
                    <a:pt x="2616125" y="435002"/>
                    <a:pt x="2609653" y="444544"/>
                    <a:pt x="2600696" y="451262"/>
                  </a:cubicBezTo>
                  <a:lnTo>
                    <a:pt x="2569029" y="475013"/>
                  </a:lnTo>
                  <a:lnTo>
                    <a:pt x="2553195" y="486888"/>
                  </a:lnTo>
                  <a:cubicBezTo>
                    <a:pt x="2547917" y="494805"/>
                    <a:pt x="2541872" y="502261"/>
                    <a:pt x="2537361" y="510639"/>
                  </a:cubicBezTo>
                  <a:cubicBezTo>
                    <a:pt x="2532597" y="519487"/>
                    <a:pt x="2529980" y="529360"/>
                    <a:pt x="2525486" y="538348"/>
                  </a:cubicBezTo>
                  <a:cubicBezTo>
                    <a:pt x="2519975" y="549369"/>
                    <a:pt x="2514447" y="553345"/>
                    <a:pt x="2505693" y="562099"/>
                  </a:cubicBezTo>
                  <a:cubicBezTo>
                    <a:pt x="2500415" y="575294"/>
                    <a:pt x="2497172" y="589497"/>
                    <a:pt x="2489860" y="601683"/>
                  </a:cubicBezTo>
                  <a:cubicBezTo>
                    <a:pt x="2485901" y="608280"/>
                    <a:pt x="2481721" y="614749"/>
                    <a:pt x="2477984" y="621475"/>
                  </a:cubicBezTo>
                  <a:cubicBezTo>
                    <a:pt x="2461236" y="651619"/>
                    <a:pt x="2478744" y="624293"/>
                    <a:pt x="2462151" y="649184"/>
                  </a:cubicBezTo>
                  <a:cubicBezTo>
                    <a:pt x="2456227" y="669918"/>
                    <a:pt x="2456310" y="676072"/>
                    <a:pt x="2446317" y="692727"/>
                  </a:cubicBezTo>
                  <a:cubicBezTo>
                    <a:pt x="2403290" y="764437"/>
                    <a:pt x="2459835" y="666512"/>
                    <a:pt x="2410691" y="740229"/>
                  </a:cubicBezTo>
                  <a:cubicBezTo>
                    <a:pt x="2397221" y="760434"/>
                    <a:pt x="2403439" y="760807"/>
                    <a:pt x="2390899" y="775855"/>
                  </a:cubicBezTo>
                  <a:cubicBezTo>
                    <a:pt x="2387315" y="780156"/>
                    <a:pt x="2382382" y="783252"/>
                    <a:pt x="2379023" y="787730"/>
                  </a:cubicBezTo>
                  <a:cubicBezTo>
                    <a:pt x="2374407" y="793885"/>
                    <a:pt x="2371416" y="801120"/>
                    <a:pt x="2367148" y="807522"/>
                  </a:cubicBezTo>
                  <a:cubicBezTo>
                    <a:pt x="2360852" y="816966"/>
                    <a:pt x="2353494" y="825683"/>
                    <a:pt x="2347356" y="835231"/>
                  </a:cubicBezTo>
                  <a:cubicBezTo>
                    <a:pt x="2341603" y="844179"/>
                    <a:pt x="2337160" y="853919"/>
                    <a:pt x="2331522" y="862940"/>
                  </a:cubicBezTo>
                  <a:cubicBezTo>
                    <a:pt x="2323958" y="875043"/>
                    <a:pt x="2315688" y="886691"/>
                    <a:pt x="2307771" y="898566"/>
                  </a:cubicBezTo>
                  <a:cubicBezTo>
                    <a:pt x="2297539" y="913915"/>
                    <a:pt x="2304370" y="908937"/>
                    <a:pt x="2287979" y="914400"/>
                  </a:cubicBezTo>
                  <a:cubicBezTo>
                    <a:pt x="2285340" y="918358"/>
                    <a:pt x="2283426" y="922911"/>
                    <a:pt x="2280062" y="926275"/>
                  </a:cubicBezTo>
                  <a:cubicBezTo>
                    <a:pt x="2268719" y="937618"/>
                    <a:pt x="2269189" y="931712"/>
                    <a:pt x="2256312" y="938151"/>
                  </a:cubicBezTo>
                  <a:cubicBezTo>
                    <a:pt x="2252057" y="940279"/>
                    <a:pt x="2248395" y="943429"/>
                    <a:pt x="2244436" y="946068"/>
                  </a:cubicBezTo>
                  <a:cubicBezTo>
                    <a:pt x="2227598" y="971324"/>
                    <a:pt x="2248523" y="946003"/>
                    <a:pt x="2216727" y="961901"/>
                  </a:cubicBezTo>
                  <a:cubicBezTo>
                    <a:pt x="2211720" y="964405"/>
                    <a:pt x="2209153" y="970193"/>
                    <a:pt x="2204852" y="973777"/>
                  </a:cubicBezTo>
                  <a:cubicBezTo>
                    <a:pt x="2201197" y="976823"/>
                    <a:pt x="2196533" y="978533"/>
                    <a:pt x="2192977" y="981694"/>
                  </a:cubicBezTo>
                  <a:cubicBezTo>
                    <a:pt x="2192937" y="981730"/>
                    <a:pt x="2163308" y="1011363"/>
                    <a:pt x="2157351" y="1017320"/>
                  </a:cubicBezTo>
                  <a:cubicBezTo>
                    <a:pt x="2152073" y="1022598"/>
                    <a:pt x="2147727" y="1029013"/>
                    <a:pt x="2141517" y="1033153"/>
                  </a:cubicBezTo>
                  <a:lnTo>
                    <a:pt x="2105891" y="1056904"/>
                  </a:lnTo>
                  <a:cubicBezTo>
                    <a:pt x="2101933" y="1062182"/>
                    <a:pt x="2098898" y="1068300"/>
                    <a:pt x="2094016" y="1072738"/>
                  </a:cubicBezTo>
                  <a:cubicBezTo>
                    <a:pt x="2053412" y="1109651"/>
                    <a:pt x="2072719" y="1081809"/>
                    <a:pt x="2042556" y="1116281"/>
                  </a:cubicBezTo>
                  <a:cubicBezTo>
                    <a:pt x="2039423" y="1119861"/>
                    <a:pt x="2037822" y="1124620"/>
                    <a:pt x="2034639" y="1128156"/>
                  </a:cubicBezTo>
                  <a:cubicBezTo>
                    <a:pt x="2025901" y="1137865"/>
                    <a:pt x="2015790" y="1146267"/>
                    <a:pt x="2006930" y="1155865"/>
                  </a:cubicBezTo>
                  <a:cubicBezTo>
                    <a:pt x="1999940" y="1163438"/>
                    <a:pt x="1994425" y="1172329"/>
                    <a:pt x="1987138" y="1179616"/>
                  </a:cubicBezTo>
                  <a:cubicBezTo>
                    <a:pt x="1983774" y="1182980"/>
                    <a:pt x="1979068" y="1184678"/>
                    <a:pt x="1975262" y="1187533"/>
                  </a:cubicBezTo>
                  <a:cubicBezTo>
                    <a:pt x="1968503" y="1192602"/>
                    <a:pt x="1962229" y="1198297"/>
                    <a:pt x="1955470" y="1203366"/>
                  </a:cubicBezTo>
                  <a:cubicBezTo>
                    <a:pt x="1951664" y="1206220"/>
                    <a:pt x="1947336" y="1208344"/>
                    <a:pt x="1943595" y="1211283"/>
                  </a:cubicBezTo>
                  <a:cubicBezTo>
                    <a:pt x="1928849" y="1222869"/>
                    <a:pt x="1914607" y="1235083"/>
                    <a:pt x="1900052" y="1246909"/>
                  </a:cubicBezTo>
                  <a:cubicBezTo>
                    <a:pt x="1893495" y="1252237"/>
                    <a:pt x="1887817" y="1258965"/>
                    <a:pt x="1880260" y="1262743"/>
                  </a:cubicBezTo>
                  <a:cubicBezTo>
                    <a:pt x="1876115" y="1264815"/>
                    <a:pt x="1851049" y="1276120"/>
                    <a:pt x="1844634" y="1282535"/>
                  </a:cubicBezTo>
                  <a:cubicBezTo>
                    <a:pt x="1815174" y="1311995"/>
                    <a:pt x="1848868" y="1287628"/>
                    <a:pt x="1820883" y="1306286"/>
                  </a:cubicBezTo>
                  <a:cubicBezTo>
                    <a:pt x="1818244" y="1310244"/>
                    <a:pt x="1816621" y="1315115"/>
                    <a:pt x="1812966" y="1318161"/>
                  </a:cubicBezTo>
                  <a:cubicBezTo>
                    <a:pt x="1808433" y="1321939"/>
                    <a:pt x="1800972" y="1321598"/>
                    <a:pt x="1797132" y="1326078"/>
                  </a:cubicBezTo>
                  <a:cubicBezTo>
                    <a:pt x="1792508" y="1331473"/>
                    <a:pt x="1793578" y="1340261"/>
                    <a:pt x="1789216" y="1345870"/>
                  </a:cubicBezTo>
                  <a:cubicBezTo>
                    <a:pt x="1784029" y="1352539"/>
                    <a:pt x="1775600" y="1355939"/>
                    <a:pt x="1769423" y="1361704"/>
                  </a:cubicBezTo>
                  <a:cubicBezTo>
                    <a:pt x="1715735" y="1411812"/>
                    <a:pt x="1748103" y="1389111"/>
                    <a:pt x="1717964" y="1409205"/>
                  </a:cubicBezTo>
                  <a:cubicBezTo>
                    <a:pt x="1703435" y="1430999"/>
                    <a:pt x="1717182" y="1412980"/>
                    <a:pt x="1690255" y="1436914"/>
                  </a:cubicBezTo>
                  <a:cubicBezTo>
                    <a:pt x="1669125" y="1455696"/>
                    <a:pt x="1678316" y="1450345"/>
                    <a:pt x="1658587" y="1472540"/>
                  </a:cubicBezTo>
                  <a:cubicBezTo>
                    <a:pt x="1653628" y="1478119"/>
                    <a:pt x="1647642" y="1482733"/>
                    <a:pt x="1642753" y="1488374"/>
                  </a:cubicBezTo>
                  <a:cubicBezTo>
                    <a:pt x="1630471" y="1502546"/>
                    <a:pt x="1617529" y="1516313"/>
                    <a:pt x="1607127" y="1531917"/>
                  </a:cubicBezTo>
                  <a:cubicBezTo>
                    <a:pt x="1579237" y="1573754"/>
                    <a:pt x="1593469" y="1557451"/>
                    <a:pt x="1567543" y="1583377"/>
                  </a:cubicBezTo>
                  <a:cubicBezTo>
                    <a:pt x="1559850" y="1606451"/>
                    <a:pt x="1568285" y="1587052"/>
                    <a:pt x="1543792" y="1615044"/>
                  </a:cubicBezTo>
                  <a:cubicBezTo>
                    <a:pt x="1540659" y="1618625"/>
                    <a:pt x="1539239" y="1623556"/>
                    <a:pt x="1535875" y="1626920"/>
                  </a:cubicBezTo>
                  <a:cubicBezTo>
                    <a:pt x="1531210" y="1631585"/>
                    <a:pt x="1524707" y="1634130"/>
                    <a:pt x="1520042" y="1638795"/>
                  </a:cubicBezTo>
                  <a:cubicBezTo>
                    <a:pt x="1515377" y="1643460"/>
                    <a:pt x="1512604" y="1649747"/>
                    <a:pt x="1508166" y="1654629"/>
                  </a:cubicBezTo>
                  <a:cubicBezTo>
                    <a:pt x="1456885" y="1711037"/>
                    <a:pt x="1500456" y="1662362"/>
                    <a:pt x="1464623" y="1694213"/>
                  </a:cubicBezTo>
                  <a:cubicBezTo>
                    <a:pt x="1450140" y="1707086"/>
                    <a:pt x="1445242" y="1716598"/>
                    <a:pt x="1428997" y="1725881"/>
                  </a:cubicBezTo>
                  <a:cubicBezTo>
                    <a:pt x="1425374" y="1727951"/>
                    <a:pt x="1421080" y="1728520"/>
                    <a:pt x="1417122" y="1729839"/>
                  </a:cubicBezTo>
                  <a:cubicBezTo>
                    <a:pt x="1413164" y="1732478"/>
                    <a:pt x="1409502" y="1735629"/>
                    <a:pt x="1405247" y="1737756"/>
                  </a:cubicBezTo>
                  <a:cubicBezTo>
                    <a:pt x="1401515" y="1739622"/>
                    <a:pt x="1397397" y="1740616"/>
                    <a:pt x="1393371" y="1741714"/>
                  </a:cubicBezTo>
                  <a:cubicBezTo>
                    <a:pt x="1382874" y="1744577"/>
                    <a:pt x="1371859" y="1745725"/>
                    <a:pt x="1361704" y="1749631"/>
                  </a:cubicBezTo>
                  <a:cubicBezTo>
                    <a:pt x="1344551" y="1756228"/>
                    <a:pt x="1327865" y="1764202"/>
                    <a:pt x="1310244" y="1769423"/>
                  </a:cubicBezTo>
                  <a:cubicBezTo>
                    <a:pt x="1247344" y="1788060"/>
                    <a:pt x="1264941" y="1772441"/>
                    <a:pt x="1207325" y="1797133"/>
                  </a:cubicBezTo>
                  <a:cubicBezTo>
                    <a:pt x="1189130" y="1804931"/>
                    <a:pt x="1183606" y="1808206"/>
                    <a:pt x="1167740" y="1812966"/>
                  </a:cubicBezTo>
                  <a:cubicBezTo>
                    <a:pt x="1158539" y="1815726"/>
                    <a:pt x="1148976" y="1817383"/>
                    <a:pt x="1140031" y="1820883"/>
                  </a:cubicBezTo>
                  <a:cubicBezTo>
                    <a:pt x="1118572" y="1829280"/>
                    <a:pt x="1098557" y="1841305"/>
                    <a:pt x="1076696" y="1848592"/>
                  </a:cubicBezTo>
                  <a:lnTo>
                    <a:pt x="1041070" y="1860468"/>
                  </a:lnTo>
                  <a:cubicBezTo>
                    <a:pt x="1027934" y="1864616"/>
                    <a:pt x="1014488" y="1867792"/>
                    <a:pt x="1001486" y="1872343"/>
                  </a:cubicBezTo>
                  <a:cubicBezTo>
                    <a:pt x="988072" y="1877038"/>
                    <a:pt x="974963" y="1882579"/>
                    <a:pt x="961901" y="1888177"/>
                  </a:cubicBezTo>
                  <a:cubicBezTo>
                    <a:pt x="938012" y="1898415"/>
                    <a:pt x="913466" y="1907398"/>
                    <a:pt x="890649" y="1919844"/>
                  </a:cubicBezTo>
                  <a:cubicBezTo>
                    <a:pt x="841200" y="1946817"/>
                    <a:pt x="863318" y="1940353"/>
                    <a:pt x="827314" y="1947553"/>
                  </a:cubicBezTo>
                  <a:cubicBezTo>
                    <a:pt x="750481" y="1980483"/>
                    <a:pt x="847200" y="1941872"/>
                    <a:pt x="771896" y="1963387"/>
                  </a:cubicBezTo>
                  <a:cubicBezTo>
                    <a:pt x="701542" y="1983487"/>
                    <a:pt x="791822" y="1969968"/>
                    <a:pt x="708561" y="1979221"/>
                  </a:cubicBezTo>
                  <a:cubicBezTo>
                    <a:pt x="698005" y="1984499"/>
                    <a:pt x="687960" y="1990956"/>
                    <a:pt x="676893" y="1995055"/>
                  </a:cubicBezTo>
                  <a:cubicBezTo>
                    <a:pt x="652239" y="2004186"/>
                    <a:pt x="626624" y="2010490"/>
                    <a:pt x="601683" y="2018805"/>
                  </a:cubicBezTo>
                  <a:cubicBezTo>
                    <a:pt x="597725" y="2020125"/>
                    <a:pt x="593682" y="2021214"/>
                    <a:pt x="589808" y="2022764"/>
                  </a:cubicBezTo>
                  <a:cubicBezTo>
                    <a:pt x="580478" y="2026496"/>
                    <a:pt x="571429" y="2030907"/>
                    <a:pt x="562099" y="2034639"/>
                  </a:cubicBezTo>
                  <a:cubicBezTo>
                    <a:pt x="551632" y="2038826"/>
                    <a:pt x="540793" y="2042073"/>
                    <a:pt x="530431" y="2046514"/>
                  </a:cubicBezTo>
                  <a:cubicBezTo>
                    <a:pt x="482336" y="2067126"/>
                    <a:pt x="524793" y="2052353"/>
                    <a:pt x="494805" y="2062348"/>
                  </a:cubicBezTo>
                  <a:cubicBezTo>
                    <a:pt x="485569" y="2068945"/>
                    <a:pt x="476829" y="2076300"/>
                    <a:pt x="467096" y="2082140"/>
                  </a:cubicBezTo>
                  <a:cubicBezTo>
                    <a:pt x="456976" y="2088212"/>
                    <a:pt x="445097" y="2091206"/>
                    <a:pt x="435429" y="2097974"/>
                  </a:cubicBezTo>
                  <a:cubicBezTo>
                    <a:pt x="431532" y="2100702"/>
                    <a:pt x="431124" y="2106753"/>
                    <a:pt x="427512" y="2109849"/>
                  </a:cubicBezTo>
                  <a:cubicBezTo>
                    <a:pt x="421670" y="2114856"/>
                    <a:pt x="413792" y="2117001"/>
                    <a:pt x="407719" y="2121725"/>
                  </a:cubicBezTo>
                  <a:cubicBezTo>
                    <a:pt x="401827" y="2126307"/>
                    <a:pt x="397714" y="2132895"/>
                    <a:pt x="391886" y="2137558"/>
                  </a:cubicBezTo>
                  <a:cubicBezTo>
                    <a:pt x="351789" y="2169636"/>
                    <a:pt x="383862" y="2135899"/>
                    <a:pt x="344384" y="2173184"/>
                  </a:cubicBezTo>
                  <a:cubicBezTo>
                    <a:pt x="328104" y="2188559"/>
                    <a:pt x="308404" y="2201485"/>
                    <a:pt x="296883" y="2220686"/>
                  </a:cubicBezTo>
                  <a:cubicBezTo>
                    <a:pt x="276383" y="2254854"/>
                    <a:pt x="294618" y="2228089"/>
                    <a:pt x="261257" y="2264229"/>
                  </a:cubicBezTo>
                  <a:cubicBezTo>
                    <a:pt x="253006" y="2273168"/>
                    <a:pt x="246108" y="2283336"/>
                    <a:pt x="237506" y="2291938"/>
                  </a:cubicBezTo>
                  <a:cubicBezTo>
                    <a:pt x="204782" y="2324662"/>
                    <a:pt x="221410" y="2297479"/>
                    <a:pt x="193964" y="2335481"/>
                  </a:cubicBezTo>
                  <a:cubicBezTo>
                    <a:pt x="160679" y="2381568"/>
                    <a:pt x="171015" y="2369824"/>
                    <a:pt x="150421" y="2402774"/>
                  </a:cubicBezTo>
                  <a:cubicBezTo>
                    <a:pt x="147900" y="2406808"/>
                    <a:pt x="145269" y="2410778"/>
                    <a:pt x="142504" y="2414649"/>
                  </a:cubicBezTo>
                  <a:cubicBezTo>
                    <a:pt x="132929" y="2428054"/>
                    <a:pt x="125958" y="2434837"/>
                    <a:pt x="118753" y="2450275"/>
                  </a:cubicBezTo>
                  <a:cubicBezTo>
                    <a:pt x="92400" y="2506745"/>
                    <a:pt x="115192" y="2473496"/>
                    <a:pt x="91044" y="2505694"/>
                  </a:cubicBezTo>
                  <a:cubicBezTo>
                    <a:pt x="89725" y="2510972"/>
                    <a:pt x="88996" y="2516433"/>
                    <a:pt x="87086" y="2521527"/>
                  </a:cubicBezTo>
                  <a:cubicBezTo>
                    <a:pt x="85014" y="2527052"/>
                    <a:pt x="80790" y="2531687"/>
                    <a:pt x="79169" y="2537361"/>
                  </a:cubicBezTo>
                  <a:cubicBezTo>
                    <a:pt x="75472" y="2550300"/>
                    <a:pt x="75508" y="2564180"/>
                    <a:pt x="71252" y="2576946"/>
                  </a:cubicBezTo>
                  <a:cubicBezTo>
                    <a:pt x="69932" y="2580904"/>
                    <a:pt x="68758" y="2584914"/>
                    <a:pt x="67293" y="2588821"/>
                  </a:cubicBezTo>
                  <a:cubicBezTo>
                    <a:pt x="64798" y="2595474"/>
                    <a:pt x="61419" y="2601807"/>
                    <a:pt x="59377" y="2608613"/>
                  </a:cubicBezTo>
                  <a:cubicBezTo>
                    <a:pt x="57444" y="2615057"/>
                    <a:pt x="57050" y="2621878"/>
                    <a:pt x="55418" y="2628405"/>
                  </a:cubicBezTo>
                  <a:cubicBezTo>
                    <a:pt x="54406" y="2632453"/>
                    <a:pt x="52779" y="2636322"/>
                    <a:pt x="51460" y="2640281"/>
                  </a:cubicBezTo>
                  <a:cubicBezTo>
                    <a:pt x="50140" y="2650837"/>
                    <a:pt x="49730" y="2661546"/>
                    <a:pt x="47501" y="2671948"/>
                  </a:cubicBezTo>
                  <a:cubicBezTo>
                    <a:pt x="45752" y="2680108"/>
                    <a:pt x="42223" y="2687782"/>
                    <a:pt x="39584" y="2695699"/>
                  </a:cubicBezTo>
                  <a:cubicBezTo>
                    <a:pt x="38265" y="2699657"/>
                    <a:pt x="36444" y="2703483"/>
                    <a:pt x="35626" y="2707574"/>
                  </a:cubicBezTo>
                  <a:cubicBezTo>
                    <a:pt x="32516" y="2723120"/>
                    <a:pt x="29882" y="2735184"/>
                    <a:pt x="27709" y="2751117"/>
                  </a:cubicBezTo>
                  <a:cubicBezTo>
                    <a:pt x="22730" y="2787630"/>
                    <a:pt x="22771" y="2804182"/>
                    <a:pt x="15834" y="2834244"/>
                  </a:cubicBezTo>
                  <a:cubicBezTo>
                    <a:pt x="13387" y="2844846"/>
                    <a:pt x="12783" y="2856180"/>
                    <a:pt x="7917" y="2865912"/>
                  </a:cubicBezTo>
                  <a:lnTo>
                    <a:pt x="0" y="2881746"/>
                  </a:lnTo>
                  <a:cubicBezTo>
                    <a:pt x="1319" y="2950359"/>
                    <a:pt x="1464" y="3019004"/>
                    <a:pt x="3958" y="3087584"/>
                  </a:cubicBezTo>
                  <a:cubicBezTo>
                    <a:pt x="4110" y="3091754"/>
                    <a:pt x="7584" y="3095300"/>
                    <a:pt x="7917" y="3099460"/>
                  </a:cubicBezTo>
                  <a:cubicBezTo>
                    <a:pt x="10234" y="3128426"/>
                    <a:pt x="9728" y="3157567"/>
                    <a:pt x="11875" y="3186546"/>
                  </a:cubicBezTo>
                  <a:cubicBezTo>
                    <a:pt x="12372" y="3193256"/>
                    <a:pt x="14882" y="3199678"/>
                    <a:pt x="15834" y="3206338"/>
                  </a:cubicBezTo>
                  <a:cubicBezTo>
                    <a:pt x="21297" y="3244580"/>
                    <a:pt x="11002" y="3250754"/>
                    <a:pt x="27709" y="3234047"/>
                  </a:cubicBezTo>
                </a:path>
              </a:pathLst>
            </a:custGeom>
            <a:noFill/>
            <a:ln w="762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5137434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1263E5-1F6F-43A4-B1A5-E773B3B277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Attempt #1 Takeaways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813D51-B7DF-431D-B44E-52B9E9BFD6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First attempt didn’t change latency bound</a:t>
            </a:r>
          </a:p>
          <a:p>
            <a:endParaRPr lang="en-US" dirty="0"/>
          </a:p>
          <a:p>
            <a:r>
              <a:rPr lang="en-US" dirty="0"/>
              <a:t>To get real speedup, we need to focus on the performance bottleneck</a:t>
            </a:r>
          </a:p>
          <a:p>
            <a:endParaRPr lang="en-US" dirty="0"/>
          </a:p>
          <a:p>
            <a:r>
              <a:rPr lang="en-US" dirty="0"/>
              <a:t>Q: Why did we get any speedup at all?</a:t>
            </a:r>
          </a:p>
          <a:p>
            <a:r>
              <a:rPr lang="en-US" dirty="0"/>
              <a:t>A: Actual dynamic scheduling is complicated; would need to simulate execution in more detail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BDA53CE-2DA0-452F-967A-C2D2BC5428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CMU 15-418/15-618, Spring 2019</a:t>
            </a:r>
          </a:p>
        </p:txBody>
      </p:sp>
    </p:spTree>
    <p:extLst>
      <p:ext uri="{BB962C8B-B14F-4D97-AF65-F5344CB8AC3E}">
        <p14:creationId xmlns:p14="http://schemas.microsoft.com/office/powerpoint/2010/main" val="268833604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C8556E8F-34E9-49DF-A5DF-010AEF6F1D9A}"/>
              </a:ext>
            </a:extLst>
          </p:cNvPr>
          <p:cNvSpPr/>
          <p:nvPr/>
        </p:nvSpPr>
        <p:spPr>
          <a:xfrm>
            <a:off x="1341390" y="5083337"/>
            <a:ext cx="4323140" cy="285008"/>
          </a:xfrm>
          <a:prstGeom prst="roundRect">
            <a:avLst/>
          </a:prstGeom>
          <a:solidFill>
            <a:schemeClr val="accent4">
              <a:alpha val="39000"/>
            </a:schemeClr>
          </a:solidFill>
          <a:ln w="571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E14C90EA-023E-4D80-850A-42F68FB203F2}"/>
              </a:ext>
            </a:extLst>
          </p:cNvPr>
          <p:cNvSpPr/>
          <p:nvPr/>
        </p:nvSpPr>
        <p:spPr>
          <a:xfrm>
            <a:off x="1029195" y="2553196"/>
            <a:ext cx="3847605" cy="1337952"/>
          </a:xfrm>
          <a:prstGeom prst="roundRect">
            <a:avLst/>
          </a:prstGeom>
          <a:solidFill>
            <a:schemeClr val="accent4">
              <a:alpha val="39000"/>
            </a:schemeClr>
          </a:solidFill>
          <a:ln w="571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5FE99514-60AC-4ABF-91C4-EDD1B9D75871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/>
            <p:txBody>
              <a:bodyPr/>
              <a:lstStyle/>
              <a:p>
                <a:r>
                  <a:rPr lang="en-US" dirty="0"/>
                  <a:t>Speeding up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</a:rPr>
                      <m:t>sin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⁡(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/>
                  <a:t>: Attempt #2</a:t>
                </a:r>
              </a:p>
            </p:txBody>
          </p:sp>
        </mc:Choice>
        <mc:Fallback xmlns="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5FE99514-60AC-4ABF-91C4-EDD1B9D7587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>
                <a:blip r:embed="rId2"/>
                <a:stretch>
                  <a:fillRect l="-309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3FEAA02B-F4ED-4A06-93AF-ADA4E07423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Let’s focus on that pesky division…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021C177-4261-4C17-9CCD-74858E31A8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CMU 15-418/15-618, Spring 2019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674503B-F2EC-462C-9E2E-A32D146C568A}"/>
              </a:ext>
            </a:extLst>
          </p:cNvPr>
          <p:cNvSpPr/>
          <p:nvPr/>
        </p:nvSpPr>
        <p:spPr>
          <a:xfrm>
            <a:off x="623949" y="2296339"/>
            <a:ext cx="7257308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latin typeface="Lucida Console" panose="020B0609040504020204" pitchFamily="49" charset="0"/>
              </a:rPr>
              <a:t>void </a:t>
            </a:r>
            <a:r>
              <a:rPr lang="en-US" sz="1400" dirty="0" err="1">
                <a:latin typeface="Lucida Console" panose="020B0609040504020204" pitchFamily="49" charset="0"/>
              </a:rPr>
              <a:t>sinx_predenom</a:t>
            </a:r>
            <a:r>
              <a:rPr lang="en-US" sz="1400" dirty="0">
                <a:latin typeface="Lucida Console" panose="020B0609040504020204" pitchFamily="49" charset="0"/>
              </a:rPr>
              <a:t>(int N, int terms, float * x, float *result) {                                                                                                                                                                                                                                                             </a:t>
            </a:r>
          </a:p>
          <a:p>
            <a:r>
              <a:rPr lang="en-US" sz="1400" dirty="0">
                <a:latin typeface="Lucida Console" panose="020B0609040504020204" pitchFamily="49" charset="0"/>
              </a:rPr>
              <a:t>    float </a:t>
            </a:r>
            <a:r>
              <a:rPr lang="en-US" sz="1400" dirty="0" err="1">
                <a:latin typeface="Lucida Console" panose="020B0609040504020204" pitchFamily="49" charset="0"/>
              </a:rPr>
              <a:t>rdenom</a:t>
            </a:r>
            <a:r>
              <a:rPr lang="en-US" sz="1400" dirty="0">
                <a:latin typeface="Lucida Console" panose="020B0609040504020204" pitchFamily="49" charset="0"/>
              </a:rPr>
              <a:t>[MAXTERMS];</a:t>
            </a:r>
          </a:p>
          <a:p>
            <a:r>
              <a:rPr lang="en-US" sz="1400" dirty="0">
                <a:latin typeface="Lucida Console" panose="020B0609040504020204" pitchFamily="49" charset="0"/>
              </a:rPr>
              <a:t>	int </a:t>
            </a:r>
            <a:r>
              <a:rPr lang="en-US" sz="1400" dirty="0" err="1">
                <a:latin typeface="Lucida Console" panose="020B0609040504020204" pitchFamily="49" charset="0"/>
              </a:rPr>
              <a:t>denom</a:t>
            </a:r>
            <a:r>
              <a:rPr lang="en-US" sz="1400" dirty="0">
                <a:latin typeface="Lucida Console" panose="020B0609040504020204" pitchFamily="49" charset="0"/>
              </a:rPr>
              <a:t> = 6;</a:t>
            </a:r>
          </a:p>
          <a:p>
            <a:r>
              <a:rPr lang="en-US" sz="1400" dirty="0">
                <a:latin typeface="Lucida Console" panose="020B0609040504020204" pitchFamily="49" charset="0"/>
              </a:rPr>
              <a:t>	for (int j = 1; j &lt;= terms; </a:t>
            </a:r>
            <a:r>
              <a:rPr lang="en-US" sz="1400" dirty="0" err="1">
                <a:latin typeface="Lucida Console" panose="020B0609040504020204" pitchFamily="49" charset="0"/>
              </a:rPr>
              <a:t>j++</a:t>
            </a:r>
            <a:r>
              <a:rPr lang="en-US" sz="1400" dirty="0">
                <a:latin typeface="Lucida Console" panose="020B0609040504020204" pitchFamily="49" charset="0"/>
              </a:rPr>
              <a:t>) {</a:t>
            </a:r>
          </a:p>
          <a:p>
            <a:r>
              <a:rPr lang="en-US" sz="1400" dirty="0">
                <a:latin typeface="Lucida Console" panose="020B0609040504020204" pitchFamily="49" charset="0"/>
              </a:rPr>
              <a:t>        </a:t>
            </a:r>
            <a:r>
              <a:rPr lang="en-US" sz="1400" dirty="0" err="1">
                <a:latin typeface="Lucida Console" panose="020B0609040504020204" pitchFamily="49" charset="0"/>
              </a:rPr>
              <a:t>rdenom</a:t>
            </a:r>
            <a:r>
              <a:rPr lang="en-US" sz="1400" dirty="0">
                <a:latin typeface="Lucida Console" panose="020B0609040504020204" pitchFamily="49" charset="0"/>
              </a:rPr>
              <a:t>[j] = 1.0/</a:t>
            </a:r>
            <a:r>
              <a:rPr lang="en-US" sz="1400" dirty="0" err="1">
                <a:latin typeface="Lucida Console" panose="020B0609040504020204" pitchFamily="49" charset="0"/>
              </a:rPr>
              <a:t>denom</a:t>
            </a:r>
            <a:r>
              <a:rPr lang="en-US" sz="1400" dirty="0">
                <a:latin typeface="Lucida Console" panose="020B0609040504020204" pitchFamily="49" charset="0"/>
              </a:rPr>
              <a:t>;</a:t>
            </a:r>
          </a:p>
          <a:p>
            <a:r>
              <a:rPr lang="en-US" sz="1400" dirty="0">
                <a:latin typeface="Lucida Console" panose="020B0609040504020204" pitchFamily="49" charset="0"/>
              </a:rPr>
              <a:t>        </a:t>
            </a:r>
            <a:r>
              <a:rPr lang="en-US" sz="1400" dirty="0" err="1">
                <a:latin typeface="Lucida Console" panose="020B0609040504020204" pitchFamily="49" charset="0"/>
              </a:rPr>
              <a:t>denom</a:t>
            </a:r>
            <a:r>
              <a:rPr lang="en-US" sz="1400" dirty="0">
                <a:latin typeface="Lucida Console" panose="020B0609040504020204" pitchFamily="49" charset="0"/>
              </a:rPr>
              <a:t> *= (2*j+2) * (2*j+3);</a:t>
            </a:r>
          </a:p>
          <a:p>
            <a:r>
              <a:rPr lang="en-US" sz="1400" dirty="0">
                <a:latin typeface="Lucida Console" panose="020B0609040504020204" pitchFamily="49" charset="0"/>
              </a:rPr>
              <a:t>    }                              </a:t>
            </a:r>
          </a:p>
          <a:p>
            <a:r>
              <a:rPr lang="en-US" sz="1400" dirty="0">
                <a:latin typeface="Lucida Console" panose="020B0609040504020204" pitchFamily="49" charset="0"/>
              </a:rPr>
              <a:t>    for (int </a:t>
            </a:r>
            <a:r>
              <a:rPr lang="en-US" sz="1400" dirty="0" err="1">
                <a:latin typeface="Lucida Console" panose="020B0609040504020204" pitchFamily="49" charset="0"/>
              </a:rPr>
              <a:t>i</a:t>
            </a:r>
            <a:r>
              <a:rPr lang="en-US" sz="1400" dirty="0">
                <a:latin typeface="Lucida Console" panose="020B0609040504020204" pitchFamily="49" charset="0"/>
              </a:rPr>
              <a:t>=0; </a:t>
            </a:r>
            <a:r>
              <a:rPr lang="en-US" sz="1400" dirty="0" err="1">
                <a:latin typeface="Lucida Console" panose="020B0609040504020204" pitchFamily="49" charset="0"/>
              </a:rPr>
              <a:t>i</a:t>
            </a:r>
            <a:r>
              <a:rPr lang="en-US" sz="1400" dirty="0">
                <a:latin typeface="Lucida Console" panose="020B0609040504020204" pitchFamily="49" charset="0"/>
              </a:rPr>
              <a:t>&lt;N; </a:t>
            </a:r>
            <a:r>
              <a:rPr lang="en-US" sz="1400" dirty="0" err="1">
                <a:latin typeface="Lucida Console" panose="020B0609040504020204" pitchFamily="49" charset="0"/>
              </a:rPr>
              <a:t>i</a:t>
            </a:r>
            <a:r>
              <a:rPr lang="en-US" sz="1400" dirty="0">
                <a:latin typeface="Lucida Console" panose="020B0609040504020204" pitchFamily="49" charset="0"/>
              </a:rPr>
              <a:t>++) {      </a:t>
            </a:r>
          </a:p>
          <a:p>
            <a:r>
              <a:rPr lang="en-US" sz="1400" dirty="0">
                <a:latin typeface="Lucida Console" panose="020B0609040504020204" pitchFamily="49" charset="0"/>
              </a:rPr>
              <a:t>        float value = x[</a:t>
            </a:r>
            <a:r>
              <a:rPr lang="en-US" sz="1400" dirty="0" err="1">
                <a:latin typeface="Lucida Console" panose="020B0609040504020204" pitchFamily="49" charset="0"/>
              </a:rPr>
              <a:t>i</a:t>
            </a:r>
            <a:r>
              <a:rPr lang="en-US" sz="1400" dirty="0">
                <a:latin typeface="Lucida Console" panose="020B0609040504020204" pitchFamily="49" charset="0"/>
              </a:rPr>
              <a:t>];        </a:t>
            </a:r>
          </a:p>
          <a:p>
            <a:r>
              <a:rPr lang="en-US" sz="1400" dirty="0">
                <a:latin typeface="Lucida Console" panose="020B0609040504020204" pitchFamily="49" charset="0"/>
              </a:rPr>
              <a:t>        float x2 = value * value;  </a:t>
            </a:r>
          </a:p>
          <a:p>
            <a:r>
              <a:rPr lang="en-US" sz="1400" dirty="0">
                <a:latin typeface="Lucida Console" panose="020B0609040504020204" pitchFamily="49" charset="0"/>
              </a:rPr>
              <a:t>        float </a:t>
            </a:r>
            <a:r>
              <a:rPr lang="en-US" sz="1400" dirty="0" err="1">
                <a:latin typeface="Lucida Console" panose="020B0609040504020204" pitchFamily="49" charset="0"/>
              </a:rPr>
              <a:t>numer</a:t>
            </a:r>
            <a:r>
              <a:rPr lang="en-US" sz="1400" dirty="0">
                <a:latin typeface="Lucida Console" panose="020B0609040504020204" pitchFamily="49" charset="0"/>
              </a:rPr>
              <a:t> = x2 * value;  </a:t>
            </a:r>
          </a:p>
          <a:p>
            <a:r>
              <a:rPr lang="en-US" sz="1400" dirty="0">
                <a:latin typeface="Lucida Console" panose="020B0609040504020204" pitchFamily="49" charset="0"/>
              </a:rPr>
              <a:t>        int sign = -1;             </a:t>
            </a:r>
          </a:p>
          <a:p>
            <a:r>
              <a:rPr lang="en-US" sz="1400" dirty="0">
                <a:latin typeface="Lucida Console" panose="020B0609040504020204" pitchFamily="49" charset="0"/>
              </a:rPr>
              <a:t>        for (int j=1; j&lt;=terms; </a:t>
            </a:r>
            <a:r>
              <a:rPr lang="en-US" sz="1400" dirty="0" err="1">
                <a:latin typeface="Lucida Console" panose="020B0609040504020204" pitchFamily="49" charset="0"/>
              </a:rPr>
              <a:t>j++</a:t>
            </a:r>
            <a:r>
              <a:rPr lang="en-US" sz="1400" dirty="0">
                <a:latin typeface="Lucida Console" panose="020B0609040504020204" pitchFamily="49" charset="0"/>
              </a:rPr>
              <a:t>) {</a:t>
            </a:r>
          </a:p>
          <a:p>
            <a:r>
              <a:rPr lang="en-US" sz="1400" dirty="0">
                <a:latin typeface="Lucida Console" panose="020B0609040504020204" pitchFamily="49" charset="0"/>
              </a:rPr>
              <a:t>            value += sign * </a:t>
            </a:r>
            <a:r>
              <a:rPr lang="en-US" sz="1400" dirty="0" err="1">
                <a:latin typeface="Lucida Console" panose="020B0609040504020204" pitchFamily="49" charset="0"/>
              </a:rPr>
              <a:t>numer</a:t>
            </a:r>
            <a:r>
              <a:rPr lang="en-US" sz="1400" dirty="0">
                <a:latin typeface="Lucida Console" panose="020B0609040504020204" pitchFamily="49" charset="0"/>
              </a:rPr>
              <a:t> * </a:t>
            </a:r>
            <a:r>
              <a:rPr lang="en-US" sz="1400" dirty="0" err="1">
                <a:latin typeface="Lucida Console" panose="020B0609040504020204" pitchFamily="49" charset="0"/>
              </a:rPr>
              <a:t>rdenom</a:t>
            </a:r>
            <a:r>
              <a:rPr lang="en-US" sz="1400" dirty="0">
                <a:latin typeface="Lucida Console" panose="020B0609040504020204" pitchFamily="49" charset="0"/>
              </a:rPr>
              <a:t>[j];</a:t>
            </a:r>
          </a:p>
          <a:p>
            <a:r>
              <a:rPr lang="en-US" sz="1400" dirty="0">
                <a:latin typeface="Lucida Console" panose="020B0609040504020204" pitchFamily="49" charset="0"/>
              </a:rPr>
              <a:t>            </a:t>
            </a:r>
            <a:r>
              <a:rPr lang="en-US" sz="1400" dirty="0" err="1">
                <a:latin typeface="Lucida Console" panose="020B0609040504020204" pitchFamily="49" charset="0"/>
              </a:rPr>
              <a:t>numer</a:t>
            </a:r>
            <a:r>
              <a:rPr lang="en-US" sz="1400" dirty="0">
                <a:latin typeface="Lucida Console" panose="020B0609040504020204" pitchFamily="49" charset="0"/>
              </a:rPr>
              <a:t> *= x2;      </a:t>
            </a:r>
          </a:p>
          <a:p>
            <a:r>
              <a:rPr lang="en-US" sz="1400" dirty="0">
                <a:latin typeface="Lucida Console" panose="020B0609040504020204" pitchFamily="49" charset="0"/>
              </a:rPr>
              <a:t>            sign = -sign;     </a:t>
            </a:r>
          </a:p>
          <a:p>
            <a:r>
              <a:rPr lang="en-US" sz="1400" dirty="0">
                <a:latin typeface="Lucida Console" panose="020B0609040504020204" pitchFamily="49" charset="0"/>
              </a:rPr>
              <a:t>        }                     </a:t>
            </a:r>
          </a:p>
          <a:p>
            <a:r>
              <a:rPr lang="en-US" sz="1400" dirty="0">
                <a:latin typeface="Lucida Console" panose="020B0609040504020204" pitchFamily="49" charset="0"/>
              </a:rPr>
              <a:t>        result[</a:t>
            </a:r>
            <a:r>
              <a:rPr lang="en-US" sz="1400" dirty="0" err="1">
                <a:latin typeface="Lucida Console" panose="020B0609040504020204" pitchFamily="49" charset="0"/>
              </a:rPr>
              <a:t>i</a:t>
            </a:r>
            <a:r>
              <a:rPr lang="en-US" sz="1400" dirty="0">
                <a:latin typeface="Lucida Console" panose="020B0609040504020204" pitchFamily="49" charset="0"/>
              </a:rPr>
              <a:t>] = value;    </a:t>
            </a:r>
          </a:p>
          <a:p>
            <a:r>
              <a:rPr lang="en-US" sz="1400" dirty="0">
                <a:latin typeface="Lucida Console" panose="020B0609040504020204" pitchFamily="49" charset="0"/>
              </a:rPr>
              <a:t>    }                         </a:t>
            </a:r>
          </a:p>
          <a:p>
            <a:r>
              <a:rPr lang="en-US" sz="1400" dirty="0">
                <a:latin typeface="Lucida Console" panose="020B0609040504020204" pitchFamily="49" charset="0"/>
              </a:rPr>
              <a:t>}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63E046FA-D483-4BB9-9BB1-882FE13A2816}"/>
                  </a:ext>
                </a:extLst>
              </p:cNvPr>
              <p:cNvSpPr txBox="1"/>
              <p:nvPr/>
            </p:nvSpPr>
            <p:spPr>
              <a:xfrm>
                <a:off x="5905995" y="2636323"/>
                <a:ext cx="3238005" cy="181588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dirty="0"/>
                  <a:t>A: Big improvement!</a:t>
                </a:r>
                <a:br>
                  <a:rPr lang="en-US" sz="2800" dirty="0"/>
                </a:br>
                <a:br>
                  <a:rPr lang="en-US" sz="2800" dirty="0"/>
                </a:br>
                <a:r>
                  <a:rPr lang="en-US" sz="2800" dirty="0"/>
                  <a:t>2.4ns / element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≈</m:t>
                    </m:r>
                  </m:oMath>
                </a14:m>
                <a:r>
                  <a:rPr lang="en-US" sz="2800" dirty="0"/>
                  <a:t> </a:t>
                </a:r>
                <a:br>
                  <a:rPr lang="en-US" sz="2800" dirty="0"/>
                </a:br>
                <a:r>
                  <a:rPr lang="en-US" sz="2800" dirty="0"/>
                  <a:t>7.7 cycles / element</a:t>
                </a:r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63E046FA-D483-4BB9-9BB1-882FE13A281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05995" y="2636323"/>
                <a:ext cx="3238005" cy="1815882"/>
              </a:xfrm>
              <a:prstGeom prst="rect">
                <a:avLst/>
              </a:prstGeom>
              <a:blipFill>
                <a:blip r:embed="rId3"/>
                <a:stretch>
                  <a:fillRect l="-3955" t="-3356" b="-838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615701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Rectangle: Rounded Corners 138">
            <a:extLst>
              <a:ext uri="{FF2B5EF4-FFF2-40B4-BE49-F238E27FC236}">
                <a16:creationId xmlns:a16="http://schemas.microsoft.com/office/drawing/2014/main" id="{D874D12A-4B6B-4455-8626-B788B4669707}"/>
              </a:ext>
            </a:extLst>
          </p:cNvPr>
          <p:cNvSpPr/>
          <p:nvPr/>
        </p:nvSpPr>
        <p:spPr>
          <a:xfrm>
            <a:off x="2283760" y="2838203"/>
            <a:ext cx="2529926" cy="3059121"/>
          </a:xfrm>
          <a:prstGeom prst="roundRect">
            <a:avLst/>
          </a:prstGeom>
          <a:solidFill>
            <a:schemeClr val="accent4">
              <a:alpha val="39000"/>
            </a:schemeClr>
          </a:solidFill>
          <a:ln w="571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E4208E3-72C3-4D69-B9F4-5B7BD88387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our </a:t>
            </a:r>
            <a:r>
              <a:rPr lang="en-US" b="1" dirty="0"/>
              <a:t>latency bound</a:t>
            </a:r>
            <a:r>
              <a:rPr lang="en-US" dirty="0"/>
              <a:t>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31357B-AF60-4315-8DAC-CE03FCA998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</p:spPr>
        <p:txBody>
          <a:bodyPr/>
          <a:lstStyle/>
          <a:p>
            <a:r>
              <a:rPr lang="en-US" dirty="0"/>
              <a:t>Find the critical path in the dataflow graph</a:t>
            </a:r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B2016130-3EB1-4B5E-A8AA-96A85FFE2C58}"/>
              </a:ext>
            </a:extLst>
          </p:cNvPr>
          <p:cNvSpPr/>
          <p:nvPr/>
        </p:nvSpPr>
        <p:spPr>
          <a:xfrm>
            <a:off x="4442429" y="2337015"/>
            <a:ext cx="74251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b="1" dirty="0">
                <a:latin typeface="Lucida Console" panose="020B0609040504020204" pitchFamily="49" charset="0"/>
              </a:rPr>
              <a:t>sign</a:t>
            </a:r>
            <a:endParaRPr lang="en-US" b="1" dirty="0"/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BCDFF3F6-4088-4D0D-BA0B-0418A4FAFE81}"/>
              </a:ext>
            </a:extLst>
          </p:cNvPr>
          <p:cNvSpPr/>
          <p:nvPr/>
        </p:nvSpPr>
        <p:spPr>
          <a:xfrm>
            <a:off x="5650590" y="2337015"/>
            <a:ext cx="88197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b="1" dirty="0" err="1">
                <a:latin typeface="Lucida Console" panose="020B0609040504020204" pitchFamily="49" charset="0"/>
              </a:rPr>
              <a:t>numer</a:t>
            </a:r>
            <a:endParaRPr lang="en-US" b="1" dirty="0"/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A463CF4D-6EDD-4C58-A3D9-F768A3F679F4}"/>
              </a:ext>
            </a:extLst>
          </p:cNvPr>
          <p:cNvSpPr/>
          <p:nvPr/>
        </p:nvSpPr>
        <p:spPr>
          <a:xfrm>
            <a:off x="2929047" y="2333332"/>
            <a:ext cx="146861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 err="1">
                <a:latin typeface="Lucida Console" panose="020B0609040504020204" pitchFamily="49" charset="0"/>
              </a:rPr>
              <a:t>rdenom</a:t>
            </a:r>
            <a:r>
              <a:rPr lang="en-US" b="1" dirty="0">
                <a:latin typeface="Lucida Console" panose="020B0609040504020204" pitchFamily="49" charset="0"/>
              </a:rPr>
              <a:t>[j]</a:t>
            </a:r>
            <a:endParaRPr lang="en-US" b="1" dirty="0"/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DC3A05E0-318D-4C29-9930-1A092201B44F}"/>
              </a:ext>
            </a:extLst>
          </p:cNvPr>
          <p:cNvSpPr/>
          <p:nvPr/>
        </p:nvSpPr>
        <p:spPr>
          <a:xfrm>
            <a:off x="7912300" y="2337015"/>
            <a:ext cx="463589" cy="369332"/>
          </a:xfrm>
          <a:prstGeom prst="rect">
            <a:avLst/>
          </a:prstGeom>
          <a:ln w="28575">
            <a:noFill/>
          </a:ln>
        </p:spPr>
        <p:txBody>
          <a:bodyPr wrap="none">
            <a:spAutoFit/>
          </a:bodyPr>
          <a:lstStyle/>
          <a:p>
            <a:pPr algn="ctr"/>
            <a:r>
              <a:rPr lang="en-US" b="1" dirty="0">
                <a:latin typeface="Lucida Console" panose="020B0609040504020204" pitchFamily="49" charset="0"/>
              </a:rPr>
              <a:t>x2</a:t>
            </a:r>
            <a:endParaRPr lang="en-US" b="1" dirty="0"/>
          </a:p>
        </p:txBody>
      </p:sp>
      <p:grpSp>
        <p:nvGrpSpPr>
          <p:cNvPr id="66" name="Group 65">
            <a:extLst>
              <a:ext uri="{FF2B5EF4-FFF2-40B4-BE49-F238E27FC236}">
                <a16:creationId xmlns:a16="http://schemas.microsoft.com/office/drawing/2014/main" id="{0654466C-014E-4D5A-A4AF-9D35E05BD98B}"/>
              </a:ext>
            </a:extLst>
          </p:cNvPr>
          <p:cNvGrpSpPr/>
          <p:nvPr/>
        </p:nvGrpSpPr>
        <p:grpSpPr>
          <a:xfrm>
            <a:off x="6091577" y="2706347"/>
            <a:ext cx="2052518" cy="3560310"/>
            <a:chOff x="5350292" y="1957666"/>
            <a:chExt cx="2052518" cy="3560310"/>
          </a:xfrm>
        </p:grpSpPr>
        <p:cxnSp>
          <p:nvCxnSpPr>
            <p:cNvPr id="70" name="Straight Arrow Connector 69">
              <a:extLst>
                <a:ext uri="{FF2B5EF4-FFF2-40B4-BE49-F238E27FC236}">
                  <a16:creationId xmlns:a16="http://schemas.microsoft.com/office/drawing/2014/main" id="{FA96C256-160A-4FEB-9037-33B3AEB62110}"/>
                </a:ext>
              </a:extLst>
            </p:cNvPr>
            <p:cNvCxnSpPr>
              <a:cxnSpLocks/>
              <a:stCxn id="65" idx="2"/>
              <a:endCxn id="72" idx="7"/>
            </p:cNvCxnSpPr>
            <p:nvPr/>
          </p:nvCxnSpPr>
          <p:spPr>
            <a:xfrm flipH="1">
              <a:off x="6739301" y="1957666"/>
              <a:ext cx="663509" cy="2077829"/>
            </a:xfrm>
            <a:prstGeom prst="straightConnector1">
              <a:avLst/>
            </a:prstGeom>
            <a:ln w="28575">
              <a:solidFill>
                <a:srgbClr val="00B050"/>
              </a:solidFill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1" name="Straight Arrow Connector 70">
              <a:extLst>
                <a:ext uri="{FF2B5EF4-FFF2-40B4-BE49-F238E27FC236}">
                  <a16:creationId xmlns:a16="http://schemas.microsoft.com/office/drawing/2014/main" id="{B88D3204-5D32-4778-971C-71DE6AF59CB9}"/>
                </a:ext>
              </a:extLst>
            </p:cNvPr>
            <p:cNvCxnSpPr>
              <a:cxnSpLocks/>
              <a:stCxn id="63" idx="2"/>
              <a:endCxn id="72" idx="1"/>
            </p:cNvCxnSpPr>
            <p:nvPr/>
          </p:nvCxnSpPr>
          <p:spPr>
            <a:xfrm>
              <a:off x="5350292" y="1957666"/>
              <a:ext cx="936405" cy="2077829"/>
            </a:xfrm>
            <a:prstGeom prst="straightConnector1">
              <a:avLst/>
            </a:prstGeom>
            <a:ln w="28575">
              <a:solidFill>
                <a:srgbClr val="00B050"/>
              </a:solidFill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2" name="Oval 71">
                  <a:extLst>
                    <a:ext uri="{FF2B5EF4-FFF2-40B4-BE49-F238E27FC236}">
                      <a16:creationId xmlns:a16="http://schemas.microsoft.com/office/drawing/2014/main" id="{574E0C92-12DB-4C19-9031-557E7458741A}"/>
                    </a:ext>
                  </a:extLst>
                </p:cNvPr>
                <p:cNvSpPr/>
                <p:nvPr/>
              </p:nvSpPr>
              <p:spPr>
                <a:xfrm>
                  <a:off x="6192959" y="3941757"/>
                  <a:ext cx="640080" cy="640080"/>
                </a:xfrm>
                <a:prstGeom prst="ellipse">
                  <a:avLst/>
                </a:prstGeom>
                <a:ln w="28575">
                  <a:solidFill>
                    <a:srgbClr val="00B050"/>
                  </a:solidFill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"/>
                      </m:oMathParaPr>
                      <m:oMath xmlns:m="http://schemas.openxmlformats.org/officeDocument/2006/math">
                        <m:r>
                          <a:rPr lang="en-US" b="1" i="1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 ×</m:t>
                        </m:r>
                      </m:oMath>
                    </m:oMathPara>
                  </a14:m>
                  <a:endParaRPr lang="en-US" b="1" dirty="0">
                    <a:solidFill>
                      <a:srgbClr val="00B050"/>
                    </a:solidFill>
                  </a:endParaRPr>
                </a:p>
              </p:txBody>
            </p:sp>
          </mc:Choice>
          <mc:Fallback xmlns="">
            <p:sp>
              <p:nvSpPr>
                <p:cNvPr id="72" name="Oval 71">
                  <a:extLst>
                    <a:ext uri="{FF2B5EF4-FFF2-40B4-BE49-F238E27FC236}">
                      <a16:creationId xmlns:a16="http://schemas.microsoft.com/office/drawing/2014/main" id="{574E0C92-12DB-4C19-9031-557E7458741A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192959" y="3941757"/>
                  <a:ext cx="640080" cy="640080"/>
                </a:xfrm>
                <a:prstGeom prst="ellipse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 w="28575">
                  <a:solidFill>
                    <a:srgbClr val="00B050"/>
                  </a:solidFill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73" name="Straight Arrow Connector 72">
              <a:extLst>
                <a:ext uri="{FF2B5EF4-FFF2-40B4-BE49-F238E27FC236}">
                  <a16:creationId xmlns:a16="http://schemas.microsoft.com/office/drawing/2014/main" id="{739044B6-0EDA-43C1-9C09-E59B1A023C23}"/>
                </a:ext>
              </a:extLst>
            </p:cNvPr>
            <p:cNvCxnSpPr>
              <a:cxnSpLocks/>
              <a:stCxn id="72" idx="4"/>
            </p:cNvCxnSpPr>
            <p:nvPr/>
          </p:nvCxnSpPr>
          <p:spPr>
            <a:xfrm>
              <a:off x="6512999" y="4581837"/>
              <a:ext cx="0" cy="640080"/>
            </a:xfrm>
            <a:prstGeom prst="straightConnector1">
              <a:avLst/>
            </a:prstGeom>
            <a:ln w="28575">
              <a:solidFill>
                <a:srgbClr val="00B050"/>
              </a:solidFill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74" name="Rectangle 73">
              <a:extLst>
                <a:ext uri="{FF2B5EF4-FFF2-40B4-BE49-F238E27FC236}">
                  <a16:creationId xmlns:a16="http://schemas.microsoft.com/office/drawing/2014/main" id="{4AC10BB1-1896-443F-B088-E557E998687D}"/>
                </a:ext>
              </a:extLst>
            </p:cNvPr>
            <p:cNvSpPr/>
            <p:nvPr/>
          </p:nvSpPr>
          <p:spPr>
            <a:xfrm>
              <a:off x="6032253" y="5148644"/>
              <a:ext cx="1021434" cy="369332"/>
            </a:xfrm>
            <a:prstGeom prst="rect">
              <a:avLst/>
            </a:prstGeom>
            <a:ln w="28575">
              <a:noFill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b="1" dirty="0" err="1">
                  <a:solidFill>
                    <a:srgbClr val="00B050"/>
                  </a:solidFill>
                  <a:latin typeface="Lucida Console" panose="020B0609040504020204" pitchFamily="49" charset="0"/>
                </a:rPr>
                <a:t>numer</a:t>
              </a:r>
              <a:r>
                <a:rPr lang="en-US" b="1" dirty="0">
                  <a:solidFill>
                    <a:srgbClr val="00B050"/>
                  </a:solidFill>
                  <a:latin typeface="Lucida Console" panose="020B0609040504020204" pitchFamily="49" charset="0"/>
                </a:rPr>
                <a:t>’</a:t>
              </a:r>
              <a:endParaRPr lang="en-US" b="1" dirty="0">
                <a:solidFill>
                  <a:srgbClr val="00B050"/>
                </a:solidFill>
              </a:endParaRPr>
            </a:p>
          </p:txBody>
        </p:sp>
      </p:grpSp>
      <p:sp>
        <p:nvSpPr>
          <p:cNvPr id="77" name="Rectangle 76">
            <a:extLst>
              <a:ext uri="{FF2B5EF4-FFF2-40B4-BE49-F238E27FC236}">
                <a16:creationId xmlns:a16="http://schemas.microsoft.com/office/drawing/2014/main" id="{87EFF232-030D-4D1A-87D3-937BDF89403A}"/>
              </a:ext>
            </a:extLst>
          </p:cNvPr>
          <p:cNvSpPr/>
          <p:nvPr/>
        </p:nvSpPr>
        <p:spPr>
          <a:xfrm>
            <a:off x="2005733" y="2333332"/>
            <a:ext cx="88197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>
                <a:latin typeface="Lucida Console" panose="020B0609040504020204" pitchFamily="49" charset="0"/>
              </a:rPr>
              <a:t>value</a:t>
            </a:r>
            <a:endParaRPr lang="en-US" b="1" dirty="0"/>
          </a:p>
        </p:txBody>
      </p:sp>
      <p:grpSp>
        <p:nvGrpSpPr>
          <p:cNvPr id="78" name="Group 77">
            <a:extLst>
              <a:ext uri="{FF2B5EF4-FFF2-40B4-BE49-F238E27FC236}">
                <a16:creationId xmlns:a16="http://schemas.microsoft.com/office/drawing/2014/main" id="{3A8F6F5F-F7F7-41D3-8364-195A2483C80E}"/>
              </a:ext>
            </a:extLst>
          </p:cNvPr>
          <p:cNvGrpSpPr/>
          <p:nvPr/>
        </p:nvGrpSpPr>
        <p:grpSpPr>
          <a:xfrm>
            <a:off x="2446720" y="2702664"/>
            <a:ext cx="3644857" cy="3549415"/>
            <a:chOff x="1705435" y="1953983"/>
            <a:chExt cx="3644857" cy="3549415"/>
          </a:xfrm>
        </p:grpSpPr>
        <p:grpSp>
          <p:nvGrpSpPr>
            <p:cNvPr id="79" name="Group 78">
              <a:extLst>
                <a:ext uri="{FF2B5EF4-FFF2-40B4-BE49-F238E27FC236}">
                  <a16:creationId xmlns:a16="http://schemas.microsoft.com/office/drawing/2014/main" id="{3757CAAC-D987-4713-B5BC-A2A5CF6069E6}"/>
                </a:ext>
              </a:extLst>
            </p:cNvPr>
            <p:cNvGrpSpPr/>
            <p:nvPr/>
          </p:nvGrpSpPr>
          <p:grpSpPr>
            <a:xfrm>
              <a:off x="1705435" y="1953983"/>
              <a:ext cx="3644857" cy="3197351"/>
              <a:chOff x="996874" y="2025235"/>
              <a:chExt cx="3644857" cy="3197351"/>
            </a:xfrm>
          </p:grpSpPr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81" name="Oval 80">
                    <a:extLst>
                      <a:ext uri="{FF2B5EF4-FFF2-40B4-BE49-F238E27FC236}">
                        <a16:creationId xmlns:a16="http://schemas.microsoft.com/office/drawing/2014/main" id="{8288F4E5-A791-4271-AD1C-7712C3B43031}"/>
                      </a:ext>
                    </a:extLst>
                  </p:cNvPr>
                  <p:cNvSpPr/>
                  <p:nvPr/>
                </p:nvSpPr>
                <p:spPr>
                  <a:xfrm>
                    <a:off x="3673435" y="2367148"/>
                    <a:ext cx="640080" cy="640080"/>
                  </a:xfrm>
                  <a:prstGeom prst="ellipse">
                    <a:avLst/>
                  </a:prstGeom>
                  <a:ln w="28575"/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14:m>
                      <m:oMathPara xmlns:m="http://schemas.openxmlformats.org/officeDocument/2006/math">
                        <m:oMathParaPr>
                          <m:jc m:val="center"/>
                        </m:oMathParaPr>
                        <m:oMath xmlns:m="http://schemas.openxmlformats.org/officeDocument/2006/math"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 ×</m:t>
                          </m:r>
                        </m:oMath>
                      </m:oMathPara>
                    </a14:m>
                    <a:endParaRPr lang="en-US" b="1" dirty="0"/>
                  </a:p>
                </p:txBody>
              </p:sp>
            </mc:Choice>
            <mc:Fallback xmlns="">
              <p:sp>
                <p:nvSpPr>
                  <p:cNvPr id="81" name="Oval 80">
                    <a:extLst>
                      <a:ext uri="{FF2B5EF4-FFF2-40B4-BE49-F238E27FC236}">
                        <a16:creationId xmlns:a16="http://schemas.microsoft.com/office/drawing/2014/main" id="{8288F4E5-A791-4271-AD1C-7712C3B43031}"/>
                      </a:ext>
                    </a:extLst>
                  </p:cNvPr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3673435" y="2367148"/>
                    <a:ext cx="640080" cy="640080"/>
                  </a:xfrm>
                  <a:prstGeom prst="ellipse">
                    <a:avLst/>
                  </a:prstGeom>
                  <a:blipFill>
                    <a:blip r:embed="rId3"/>
                    <a:stretch>
                      <a:fillRect/>
                    </a:stretch>
                  </a:blipFill>
                  <a:ln w="28575"/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cxnSp>
            <p:nvCxnSpPr>
              <p:cNvPr id="82" name="Straight Arrow Connector 81">
                <a:extLst>
                  <a:ext uri="{FF2B5EF4-FFF2-40B4-BE49-F238E27FC236}">
                    <a16:creationId xmlns:a16="http://schemas.microsoft.com/office/drawing/2014/main" id="{C1B2D2B1-DD8D-458E-BF20-4A574C301064}"/>
                  </a:ext>
                </a:extLst>
              </p:cNvPr>
              <p:cNvCxnSpPr>
                <a:cxnSpLocks/>
                <a:stCxn id="62" idx="2"/>
                <a:endCxn id="81" idx="1"/>
              </p:cNvCxnSpPr>
              <p:nvPr/>
            </p:nvCxnSpPr>
            <p:spPr>
              <a:xfrm>
                <a:off x="3363839" y="2028918"/>
                <a:ext cx="403334" cy="431968"/>
              </a:xfrm>
              <a:prstGeom prst="straightConnector1">
                <a:avLst/>
              </a:prstGeom>
              <a:ln w="28575"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83" name="Straight Arrow Connector 82">
                <a:extLst>
                  <a:ext uri="{FF2B5EF4-FFF2-40B4-BE49-F238E27FC236}">
                    <a16:creationId xmlns:a16="http://schemas.microsoft.com/office/drawing/2014/main" id="{FE2FC63F-CB0A-44CE-B3A7-BA23645F6ED3}"/>
                  </a:ext>
                </a:extLst>
              </p:cNvPr>
              <p:cNvCxnSpPr>
                <a:cxnSpLocks/>
                <a:stCxn id="63" idx="2"/>
                <a:endCxn id="81" idx="7"/>
              </p:cNvCxnSpPr>
              <p:nvPr/>
            </p:nvCxnSpPr>
            <p:spPr>
              <a:xfrm flipH="1">
                <a:off x="4219777" y="2028918"/>
                <a:ext cx="421954" cy="431968"/>
              </a:xfrm>
              <a:prstGeom prst="straightConnector1">
                <a:avLst/>
              </a:prstGeom>
              <a:ln w="28575"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84" name="Oval 83">
                    <a:extLst>
                      <a:ext uri="{FF2B5EF4-FFF2-40B4-BE49-F238E27FC236}">
                        <a16:creationId xmlns:a16="http://schemas.microsoft.com/office/drawing/2014/main" id="{690F3F84-BAD7-437B-87F1-F35B39D95D6B}"/>
                      </a:ext>
                    </a:extLst>
                  </p:cNvPr>
                  <p:cNvSpPr/>
                  <p:nvPr/>
                </p:nvSpPr>
                <p:spPr>
                  <a:xfrm>
                    <a:off x="1525396" y="4118361"/>
                    <a:ext cx="1163460" cy="640080"/>
                  </a:xfrm>
                  <a:prstGeom prst="ellipse">
                    <a:avLst/>
                  </a:prstGeom>
                  <a:ln w="28575"/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b="1" dirty="0"/>
                      <a:t>+ &amp; </a:t>
                    </a:r>
                    <a14:m>
                      <m:oMath xmlns:m="http://schemas.openxmlformats.org/officeDocument/2006/math"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×</m:t>
                        </m:r>
                      </m:oMath>
                    </a14:m>
                    <a:endParaRPr lang="en-US" b="1" dirty="0"/>
                  </a:p>
                </p:txBody>
              </p:sp>
            </mc:Choice>
            <mc:Fallback xmlns="">
              <p:sp>
                <p:nvSpPr>
                  <p:cNvPr id="84" name="Oval 83">
                    <a:extLst>
                      <a:ext uri="{FF2B5EF4-FFF2-40B4-BE49-F238E27FC236}">
                        <a16:creationId xmlns:a16="http://schemas.microsoft.com/office/drawing/2014/main" id="{690F3F84-BAD7-437B-87F1-F35B39D95D6B}"/>
                      </a:ext>
                    </a:extLst>
                  </p:cNvPr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525396" y="4118361"/>
                    <a:ext cx="1163460" cy="640080"/>
                  </a:xfrm>
                  <a:prstGeom prst="ellipse">
                    <a:avLst/>
                  </a:prstGeom>
                  <a:blipFill>
                    <a:blip r:embed="rId4"/>
                    <a:stretch>
                      <a:fillRect/>
                    </a:stretch>
                  </a:blipFill>
                  <a:ln w="28575"/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cxnSp>
            <p:nvCxnSpPr>
              <p:cNvPr id="85" name="Straight Arrow Connector 84">
                <a:extLst>
                  <a:ext uri="{FF2B5EF4-FFF2-40B4-BE49-F238E27FC236}">
                    <a16:creationId xmlns:a16="http://schemas.microsoft.com/office/drawing/2014/main" id="{599E1836-76E7-45A5-8EC7-7966509918ED}"/>
                  </a:ext>
                </a:extLst>
              </p:cNvPr>
              <p:cNvCxnSpPr>
                <a:cxnSpLocks/>
                <a:stCxn id="81" idx="3"/>
                <a:endCxn id="84" idx="7"/>
              </p:cNvCxnSpPr>
              <p:nvPr/>
            </p:nvCxnSpPr>
            <p:spPr>
              <a:xfrm flipH="1">
                <a:off x="2518471" y="2913490"/>
                <a:ext cx="1248702" cy="1298609"/>
              </a:xfrm>
              <a:prstGeom prst="straightConnector1">
                <a:avLst/>
              </a:prstGeom>
              <a:ln w="28575"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86" name="Straight Arrow Connector 85">
                <a:extLst>
                  <a:ext uri="{FF2B5EF4-FFF2-40B4-BE49-F238E27FC236}">
                    <a16:creationId xmlns:a16="http://schemas.microsoft.com/office/drawing/2014/main" id="{A038A662-8BBA-4209-97EB-6AD3BED5AA34}"/>
                  </a:ext>
                </a:extLst>
              </p:cNvPr>
              <p:cNvCxnSpPr>
                <a:cxnSpLocks/>
                <a:stCxn id="64" idx="2"/>
                <a:endCxn id="94" idx="1"/>
              </p:cNvCxnSpPr>
              <p:nvPr/>
            </p:nvCxnSpPr>
            <p:spPr>
              <a:xfrm>
                <a:off x="2213510" y="2025235"/>
                <a:ext cx="119839" cy="435651"/>
              </a:xfrm>
              <a:prstGeom prst="straightConnector1">
                <a:avLst/>
              </a:prstGeom>
              <a:ln w="28575"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89" name="Straight Arrow Connector 88">
                <a:extLst>
                  <a:ext uri="{FF2B5EF4-FFF2-40B4-BE49-F238E27FC236}">
                    <a16:creationId xmlns:a16="http://schemas.microsoft.com/office/drawing/2014/main" id="{D9155DFA-F145-4712-9DA1-68773AA8E2D7}"/>
                  </a:ext>
                </a:extLst>
              </p:cNvPr>
              <p:cNvCxnSpPr>
                <a:cxnSpLocks/>
                <a:stCxn id="77" idx="2"/>
                <a:endCxn id="84" idx="1"/>
              </p:cNvCxnSpPr>
              <p:nvPr/>
            </p:nvCxnSpPr>
            <p:spPr>
              <a:xfrm>
                <a:off x="996874" y="2025235"/>
                <a:ext cx="698907" cy="2186864"/>
              </a:xfrm>
              <a:prstGeom prst="straightConnector1">
                <a:avLst/>
              </a:prstGeom>
              <a:ln w="28575"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90" name="Straight Arrow Connector 89">
                <a:extLst>
                  <a:ext uri="{FF2B5EF4-FFF2-40B4-BE49-F238E27FC236}">
                    <a16:creationId xmlns:a16="http://schemas.microsoft.com/office/drawing/2014/main" id="{C1858E98-407D-4F69-B4AB-8A0795D2F4B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094608" y="4758441"/>
                <a:ext cx="0" cy="464145"/>
              </a:xfrm>
              <a:prstGeom prst="straightConnector1">
                <a:avLst/>
              </a:prstGeom>
              <a:ln w="28575"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94" name="Oval 93">
                <a:extLst>
                  <a:ext uri="{FF2B5EF4-FFF2-40B4-BE49-F238E27FC236}">
                    <a16:creationId xmlns:a16="http://schemas.microsoft.com/office/drawing/2014/main" id="{38D217C2-D099-489B-820E-22950208814D}"/>
                  </a:ext>
                </a:extLst>
              </p:cNvPr>
              <p:cNvSpPr/>
              <p:nvPr/>
            </p:nvSpPr>
            <p:spPr>
              <a:xfrm>
                <a:off x="2239611" y="2367148"/>
                <a:ext cx="640080" cy="640080"/>
              </a:xfrm>
              <a:prstGeom prst="ellipse">
                <a:avLst/>
              </a:prstGeom>
              <a:ln w="28575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b="1" dirty="0"/>
                  <a:t>LD</a:t>
                </a:r>
              </a:p>
            </p:txBody>
          </p:sp>
          <p:cxnSp>
            <p:nvCxnSpPr>
              <p:cNvPr id="136" name="Straight Arrow Connector 135">
                <a:extLst>
                  <a:ext uri="{FF2B5EF4-FFF2-40B4-BE49-F238E27FC236}">
                    <a16:creationId xmlns:a16="http://schemas.microsoft.com/office/drawing/2014/main" id="{0F4DF8BA-570C-4025-B70E-1DC500FC505D}"/>
                  </a:ext>
                </a:extLst>
              </p:cNvPr>
              <p:cNvCxnSpPr>
                <a:cxnSpLocks/>
                <a:stCxn id="94" idx="4"/>
                <a:endCxn id="84" idx="0"/>
              </p:cNvCxnSpPr>
              <p:nvPr/>
            </p:nvCxnSpPr>
            <p:spPr>
              <a:xfrm flipH="1">
                <a:off x="2107126" y="3007228"/>
                <a:ext cx="452525" cy="1111133"/>
              </a:xfrm>
              <a:prstGeom prst="straightConnector1">
                <a:avLst/>
              </a:prstGeom>
              <a:ln w="28575"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80" name="Rectangle 79">
              <a:extLst>
                <a:ext uri="{FF2B5EF4-FFF2-40B4-BE49-F238E27FC236}">
                  <a16:creationId xmlns:a16="http://schemas.microsoft.com/office/drawing/2014/main" id="{F65B0105-B693-4351-BFF9-92EEB05C520A}"/>
                </a:ext>
              </a:extLst>
            </p:cNvPr>
            <p:cNvSpPr/>
            <p:nvPr/>
          </p:nvSpPr>
          <p:spPr>
            <a:xfrm>
              <a:off x="2337160" y="5134066"/>
              <a:ext cx="1040272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b="1" dirty="0">
                  <a:latin typeface="Lucida Console" panose="020B0609040504020204" pitchFamily="49" charset="0"/>
                </a:rPr>
                <a:t>value’</a:t>
              </a:r>
              <a:endParaRPr lang="en-US" b="1" dirty="0"/>
            </a:p>
          </p:txBody>
        </p:sp>
      </p:grpSp>
      <p:grpSp>
        <p:nvGrpSpPr>
          <p:cNvPr id="91" name="Group 90">
            <a:extLst>
              <a:ext uri="{FF2B5EF4-FFF2-40B4-BE49-F238E27FC236}">
                <a16:creationId xmlns:a16="http://schemas.microsoft.com/office/drawing/2014/main" id="{05E0C995-9C69-4A85-97E0-272322A31A46}"/>
              </a:ext>
            </a:extLst>
          </p:cNvPr>
          <p:cNvGrpSpPr/>
          <p:nvPr/>
        </p:nvGrpSpPr>
        <p:grpSpPr>
          <a:xfrm>
            <a:off x="4813685" y="2706347"/>
            <a:ext cx="1144723" cy="3560310"/>
            <a:chOff x="3363839" y="2028918"/>
            <a:chExt cx="1144723" cy="3560310"/>
          </a:xfrm>
        </p:grpSpPr>
        <p:sp>
          <p:nvSpPr>
            <p:cNvPr id="93" name="Oval 92">
              <a:extLst>
                <a:ext uri="{FF2B5EF4-FFF2-40B4-BE49-F238E27FC236}">
                  <a16:creationId xmlns:a16="http://schemas.microsoft.com/office/drawing/2014/main" id="{A3B243CC-3F71-477D-9A71-FCFA1F1463A8}"/>
                </a:ext>
              </a:extLst>
            </p:cNvPr>
            <p:cNvSpPr/>
            <p:nvPr/>
          </p:nvSpPr>
          <p:spPr>
            <a:xfrm>
              <a:off x="3485926" y="3590211"/>
              <a:ext cx="927989" cy="640080"/>
            </a:xfrm>
            <a:prstGeom prst="ellipse">
              <a:avLst/>
            </a:prstGeom>
            <a:ln w="28575">
              <a:solidFill>
                <a:srgbClr val="C000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solidFill>
                    <a:srgbClr val="C00000"/>
                  </a:solidFill>
                </a:rPr>
                <a:t>NEG</a:t>
              </a:r>
            </a:p>
          </p:txBody>
        </p:sp>
        <p:cxnSp>
          <p:nvCxnSpPr>
            <p:cNvPr id="95" name="Straight Arrow Connector 94">
              <a:extLst>
                <a:ext uri="{FF2B5EF4-FFF2-40B4-BE49-F238E27FC236}">
                  <a16:creationId xmlns:a16="http://schemas.microsoft.com/office/drawing/2014/main" id="{13758A03-8B4D-4D66-8B22-48D9AE9DAC40}"/>
                </a:ext>
              </a:extLst>
            </p:cNvPr>
            <p:cNvCxnSpPr>
              <a:cxnSpLocks/>
              <a:stCxn id="62" idx="2"/>
              <a:endCxn id="93" idx="1"/>
            </p:cNvCxnSpPr>
            <p:nvPr/>
          </p:nvCxnSpPr>
          <p:spPr>
            <a:xfrm>
              <a:off x="3363839" y="2028918"/>
              <a:ext cx="257988" cy="1655031"/>
            </a:xfrm>
            <a:prstGeom prst="straightConnector1">
              <a:avLst/>
            </a:prstGeom>
            <a:ln w="28575">
              <a:solidFill>
                <a:srgbClr val="C00000"/>
              </a:solidFill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6" name="Straight Arrow Connector 95">
              <a:extLst>
                <a:ext uri="{FF2B5EF4-FFF2-40B4-BE49-F238E27FC236}">
                  <a16:creationId xmlns:a16="http://schemas.microsoft.com/office/drawing/2014/main" id="{76D03936-9661-4086-8C99-06CF2F2F0E92}"/>
                </a:ext>
              </a:extLst>
            </p:cNvPr>
            <p:cNvCxnSpPr>
              <a:cxnSpLocks/>
              <a:stCxn id="93" idx="4"/>
            </p:cNvCxnSpPr>
            <p:nvPr/>
          </p:nvCxnSpPr>
          <p:spPr>
            <a:xfrm>
              <a:off x="3949921" y="4230291"/>
              <a:ext cx="17850" cy="968123"/>
            </a:xfrm>
            <a:prstGeom prst="straightConnector1">
              <a:avLst/>
            </a:prstGeom>
            <a:ln w="28575">
              <a:solidFill>
                <a:srgbClr val="C00000"/>
              </a:solidFill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97" name="Rectangle 96">
              <a:extLst>
                <a:ext uri="{FF2B5EF4-FFF2-40B4-BE49-F238E27FC236}">
                  <a16:creationId xmlns:a16="http://schemas.microsoft.com/office/drawing/2014/main" id="{099FC169-1EC1-4FDF-BDCA-0A48D5C09BD7}"/>
                </a:ext>
              </a:extLst>
            </p:cNvPr>
            <p:cNvSpPr/>
            <p:nvPr/>
          </p:nvSpPr>
          <p:spPr>
            <a:xfrm>
              <a:off x="3533077" y="5219896"/>
              <a:ext cx="975485" cy="369332"/>
            </a:xfrm>
            <a:prstGeom prst="rect">
              <a:avLst/>
            </a:prstGeom>
            <a:ln w="28575"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b="1" dirty="0">
                  <a:solidFill>
                    <a:srgbClr val="C00000"/>
                  </a:solidFill>
                  <a:latin typeface="Lucida Console" panose="020B0609040504020204" pitchFamily="49" charset="0"/>
                </a:rPr>
                <a:t>sign’</a:t>
              </a:r>
              <a:endParaRPr lang="en-US" b="1" dirty="0">
                <a:solidFill>
                  <a:srgbClr val="C00000"/>
                </a:solidFill>
              </a:endParaRPr>
            </a:p>
          </p:txBody>
        </p:sp>
      </p:grpSp>
      <p:sp>
        <p:nvSpPr>
          <p:cNvPr id="98" name="Rectangle 97">
            <a:extLst>
              <a:ext uri="{FF2B5EF4-FFF2-40B4-BE49-F238E27FC236}">
                <a16:creationId xmlns:a16="http://schemas.microsoft.com/office/drawing/2014/main" id="{02E034D9-F2A2-4902-B753-1D8EF402849B}"/>
              </a:ext>
            </a:extLst>
          </p:cNvPr>
          <p:cNvSpPr/>
          <p:nvPr/>
        </p:nvSpPr>
        <p:spPr>
          <a:xfrm>
            <a:off x="1098998" y="2337015"/>
            <a:ext cx="881973" cy="369332"/>
          </a:xfrm>
          <a:prstGeom prst="rect">
            <a:avLst/>
          </a:prstGeom>
          <a:ln w="28575"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en-US" b="1" dirty="0">
                <a:latin typeface="Lucida Console" panose="020B0609040504020204" pitchFamily="49" charset="0"/>
              </a:rPr>
              <a:t>j</a:t>
            </a:r>
            <a:endParaRPr lang="en-US" b="1" dirty="0"/>
          </a:p>
        </p:txBody>
      </p:sp>
      <p:grpSp>
        <p:nvGrpSpPr>
          <p:cNvPr id="120" name="Group 119">
            <a:extLst>
              <a:ext uri="{FF2B5EF4-FFF2-40B4-BE49-F238E27FC236}">
                <a16:creationId xmlns:a16="http://schemas.microsoft.com/office/drawing/2014/main" id="{13EBA412-CF62-4328-997E-9B380F7F5A2C}"/>
              </a:ext>
            </a:extLst>
          </p:cNvPr>
          <p:cNvGrpSpPr/>
          <p:nvPr/>
        </p:nvGrpSpPr>
        <p:grpSpPr>
          <a:xfrm>
            <a:off x="745299" y="2702664"/>
            <a:ext cx="907579" cy="3563993"/>
            <a:chOff x="4014" y="1953983"/>
            <a:chExt cx="907579" cy="3563993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21" name="Oval 120">
                  <a:extLst>
                    <a:ext uri="{FF2B5EF4-FFF2-40B4-BE49-F238E27FC236}">
                      <a16:creationId xmlns:a16="http://schemas.microsoft.com/office/drawing/2014/main" id="{C95E2282-1A03-4EED-BCB7-8FAE84B3D230}"/>
                    </a:ext>
                  </a:extLst>
                </p:cNvPr>
                <p:cNvSpPr/>
                <p:nvPr/>
              </p:nvSpPr>
              <p:spPr>
                <a:xfrm>
                  <a:off x="100919" y="3031470"/>
                  <a:ext cx="640080" cy="640080"/>
                </a:xfrm>
                <a:prstGeom prst="ellipse">
                  <a:avLst/>
                </a:prstGeom>
                <a:ln w="28575">
                  <a:solidFill>
                    <a:srgbClr val="7030A0"/>
                  </a:solidFill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"/>
                      </m:oMathParaPr>
                      <m:oMath xmlns:m="http://schemas.openxmlformats.org/officeDocument/2006/math">
                        <m:r>
                          <a:rPr lang="en-US" b="1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 +</m:t>
                        </m:r>
                      </m:oMath>
                    </m:oMathPara>
                  </a14:m>
                  <a:endParaRPr lang="en-US" b="1" dirty="0">
                    <a:solidFill>
                      <a:srgbClr val="7030A0"/>
                    </a:solidFill>
                  </a:endParaRPr>
                </a:p>
              </p:txBody>
            </p:sp>
          </mc:Choice>
          <mc:Fallback xmlns="">
            <p:sp>
              <p:nvSpPr>
                <p:cNvPr id="121" name="Oval 120">
                  <a:extLst>
                    <a:ext uri="{FF2B5EF4-FFF2-40B4-BE49-F238E27FC236}">
                      <a16:creationId xmlns:a16="http://schemas.microsoft.com/office/drawing/2014/main" id="{C95E2282-1A03-4EED-BCB7-8FAE84B3D230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00919" y="3031470"/>
                  <a:ext cx="640080" cy="640080"/>
                </a:xfrm>
                <a:prstGeom prst="ellipse">
                  <a:avLst/>
                </a:prstGeom>
                <a:blipFill>
                  <a:blip r:embed="rId5"/>
                  <a:stretch>
                    <a:fillRect/>
                  </a:stretch>
                </a:blipFill>
                <a:ln w="28575">
                  <a:solidFill>
                    <a:srgbClr val="7030A0"/>
                  </a:solidFill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22" name="Rectangle 121">
              <a:extLst>
                <a:ext uri="{FF2B5EF4-FFF2-40B4-BE49-F238E27FC236}">
                  <a16:creationId xmlns:a16="http://schemas.microsoft.com/office/drawing/2014/main" id="{C8CA5D38-ACEC-4A3A-8402-F82DED76B154}"/>
                </a:ext>
              </a:extLst>
            </p:cNvPr>
            <p:cNvSpPr/>
            <p:nvPr/>
          </p:nvSpPr>
          <p:spPr>
            <a:xfrm>
              <a:off x="4014" y="2588869"/>
              <a:ext cx="324128" cy="369332"/>
            </a:xfrm>
            <a:prstGeom prst="rect">
              <a:avLst/>
            </a:prstGeom>
            <a:ln w="28575">
              <a:noFill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b="1" dirty="0">
                  <a:solidFill>
                    <a:srgbClr val="7030A0"/>
                  </a:solidFill>
                  <a:latin typeface="Lucida Console" panose="020B0609040504020204" pitchFamily="49" charset="0"/>
                </a:rPr>
                <a:t>1</a:t>
              </a:r>
              <a:endParaRPr lang="en-US" b="1" dirty="0">
                <a:solidFill>
                  <a:srgbClr val="7030A0"/>
                </a:solidFill>
              </a:endParaRPr>
            </a:p>
          </p:txBody>
        </p:sp>
        <p:cxnSp>
          <p:nvCxnSpPr>
            <p:cNvPr id="123" name="Straight Arrow Connector 122">
              <a:extLst>
                <a:ext uri="{FF2B5EF4-FFF2-40B4-BE49-F238E27FC236}">
                  <a16:creationId xmlns:a16="http://schemas.microsoft.com/office/drawing/2014/main" id="{AAB65DF7-0810-4244-8229-23C84DC13320}"/>
                </a:ext>
              </a:extLst>
            </p:cNvPr>
            <p:cNvCxnSpPr>
              <a:cxnSpLocks/>
              <a:endCxn id="121" idx="1"/>
            </p:cNvCxnSpPr>
            <p:nvPr/>
          </p:nvCxnSpPr>
          <p:spPr>
            <a:xfrm>
              <a:off x="185862" y="2905496"/>
              <a:ext cx="8795" cy="219712"/>
            </a:xfrm>
            <a:prstGeom prst="straightConnector1">
              <a:avLst/>
            </a:prstGeom>
            <a:ln w="28575">
              <a:solidFill>
                <a:srgbClr val="7030A0"/>
              </a:solidFill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25" name="Straight Arrow Connector 124">
              <a:extLst>
                <a:ext uri="{FF2B5EF4-FFF2-40B4-BE49-F238E27FC236}">
                  <a16:creationId xmlns:a16="http://schemas.microsoft.com/office/drawing/2014/main" id="{15284DC4-677E-4D55-9979-40C3961C5F99}"/>
                </a:ext>
              </a:extLst>
            </p:cNvPr>
            <p:cNvCxnSpPr>
              <a:cxnSpLocks/>
              <a:stCxn id="121" idx="4"/>
            </p:cNvCxnSpPr>
            <p:nvPr/>
          </p:nvCxnSpPr>
          <p:spPr>
            <a:xfrm>
              <a:off x="420959" y="3671550"/>
              <a:ext cx="17682" cy="1451929"/>
            </a:xfrm>
            <a:prstGeom prst="straightConnector1">
              <a:avLst/>
            </a:prstGeom>
            <a:ln w="28575">
              <a:solidFill>
                <a:srgbClr val="7030A0"/>
              </a:solidFill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26" name="Rectangle 125">
              <a:extLst>
                <a:ext uri="{FF2B5EF4-FFF2-40B4-BE49-F238E27FC236}">
                  <a16:creationId xmlns:a16="http://schemas.microsoft.com/office/drawing/2014/main" id="{BD7BE38A-2ADB-428F-B874-D74F279CA347}"/>
                </a:ext>
              </a:extLst>
            </p:cNvPr>
            <p:cNvSpPr/>
            <p:nvPr/>
          </p:nvSpPr>
          <p:spPr>
            <a:xfrm>
              <a:off x="29620" y="5148644"/>
              <a:ext cx="881973" cy="369332"/>
            </a:xfrm>
            <a:prstGeom prst="rect">
              <a:avLst/>
            </a:prstGeom>
            <a:ln w="28575"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b="1" dirty="0">
                  <a:solidFill>
                    <a:srgbClr val="7030A0"/>
                  </a:solidFill>
                  <a:latin typeface="Lucida Console" panose="020B0609040504020204" pitchFamily="49" charset="0"/>
                </a:rPr>
                <a:t>j’</a:t>
              </a:r>
              <a:endParaRPr lang="en-US" b="1" dirty="0">
                <a:solidFill>
                  <a:srgbClr val="7030A0"/>
                </a:solidFill>
              </a:endParaRPr>
            </a:p>
          </p:txBody>
        </p:sp>
        <p:cxnSp>
          <p:nvCxnSpPr>
            <p:cNvPr id="92" name="Straight Arrow Connector 91">
              <a:extLst>
                <a:ext uri="{FF2B5EF4-FFF2-40B4-BE49-F238E27FC236}">
                  <a16:creationId xmlns:a16="http://schemas.microsoft.com/office/drawing/2014/main" id="{12DCB879-A4AA-4703-98ED-C84722C8E1B7}"/>
                </a:ext>
              </a:extLst>
            </p:cNvPr>
            <p:cNvCxnSpPr>
              <a:cxnSpLocks/>
              <a:endCxn id="121" idx="7"/>
            </p:cNvCxnSpPr>
            <p:nvPr/>
          </p:nvCxnSpPr>
          <p:spPr>
            <a:xfrm flipH="1">
              <a:off x="647261" y="1953983"/>
              <a:ext cx="136340" cy="1171225"/>
            </a:xfrm>
            <a:prstGeom prst="straightConnector1">
              <a:avLst/>
            </a:prstGeom>
            <a:ln w="28575">
              <a:solidFill>
                <a:srgbClr val="7030A0"/>
              </a:solidFill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31" name="Rectangle 130">
            <a:extLst>
              <a:ext uri="{FF2B5EF4-FFF2-40B4-BE49-F238E27FC236}">
                <a16:creationId xmlns:a16="http://schemas.microsoft.com/office/drawing/2014/main" id="{6D8E0A79-9BB3-4ECE-818B-691C0E3F0795}"/>
              </a:ext>
            </a:extLst>
          </p:cNvPr>
          <p:cNvSpPr/>
          <p:nvPr/>
        </p:nvSpPr>
        <p:spPr>
          <a:xfrm>
            <a:off x="5182481" y="6300113"/>
            <a:ext cx="620869" cy="369332"/>
          </a:xfrm>
          <a:prstGeom prst="rect">
            <a:avLst/>
          </a:prstGeom>
          <a:ln w="127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b="1" dirty="0">
                <a:solidFill>
                  <a:srgbClr val="C00000"/>
                </a:solidFill>
              </a:rPr>
              <a:t>1</a:t>
            </a:r>
          </a:p>
        </p:txBody>
      </p:sp>
      <p:sp>
        <p:nvSpPr>
          <p:cNvPr id="132" name="Rectangle 131">
            <a:extLst>
              <a:ext uri="{FF2B5EF4-FFF2-40B4-BE49-F238E27FC236}">
                <a16:creationId xmlns:a16="http://schemas.microsoft.com/office/drawing/2014/main" id="{830FBD58-F59D-4BBA-9FAD-63AC7E1A4BBA}"/>
              </a:ext>
            </a:extLst>
          </p:cNvPr>
          <p:cNvSpPr/>
          <p:nvPr/>
        </p:nvSpPr>
        <p:spPr>
          <a:xfrm>
            <a:off x="6875340" y="6300113"/>
            <a:ext cx="757888" cy="369332"/>
          </a:xfrm>
          <a:prstGeom prst="rect">
            <a:avLst/>
          </a:prstGeom>
          <a:ln w="127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b="1" dirty="0">
                <a:solidFill>
                  <a:srgbClr val="00B050"/>
                </a:solidFill>
              </a:rPr>
              <a:t>3</a:t>
            </a:r>
          </a:p>
        </p:txBody>
      </p:sp>
      <p:sp>
        <p:nvSpPr>
          <p:cNvPr id="134" name="Rectangle 133">
            <a:extLst>
              <a:ext uri="{FF2B5EF4-FFF2-40B4-BE49-F238E27FC236}">
                <a16:creationId xmlns:a16="http://schemas.microsoft.com/office/drawing/2014/main" id="{A5B4E16C-07D8-45C5-B97F-5AA81D0BE9F1}"/>
              </a:ext>
            </a:extLst>
          </p:cNvPr>
          <p:cNvSpPr/>
          <p:nvPr/>
        </p:nvSpPr>
        <p:spPr>
          <a:xfrm>
            <a:off x="745299" y="6300113"/>
            <a:ext cx="881973" cy="369332"/>
          </a:xfrm>
          <a:prstGeom prst="rect">
            <a:avLst/>
          </a:prstGeom>
          <a:ln w="127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b="1" dirty="0">
                <a:solidFill>
                  <a:srgbClr val="7030A0"/>
                </a:solidFill>
              </a:rPr>
              <a:t>1</a:t>
            </a:r>
          </a:p>
        </p:txBody>
      </p:sp>
      <p:sp>
        <p:nvSpPr>
          <p:cNvPr id="135" name="Rectangle 134">
            <a:extLst>
              <a:ext uri="{FF2B5EF4-FFF2-40B4-BE49-F238E27FC236}">
                <a16:creationId xmlns:a16="http://schemas.microsoft.com/office/drawing/2014/main" id="{C6E001A9-3636-4916-BB8E-07454852E703}"/>
              </a:ext>
            </a:extLst>
          </p:cNvPr>
          <p:cNvSpPr/>
          <p:nvPr/>
        </p:nvSpPr>
        <p:spPr>
          <a:xfrm>
            <a:off x="2796173" y="6292552"/>
            <a:ext cx="1409583" cy="369332"/>
          </a:xfrm>
          <a:prstGeom prst="rect">
            <a:avLst/>
          </a:prstGeom>
          <a:ln w="127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b="1" dirty="0"/>
              <a:t>3+3=6</a:t>
            </a:r>
            <a:endParaRPr lang="en-US" b="1" u="sng" dirty="0"/>
          </a:p>
        </p:txBody>
      </p:sp>
      <p:grpSp>
        <p:nvGrpSpPr>
          <p:cNvPr id="128" name="Group 127">
            <a:extLst>
              <a:ext uri="{FF2B5EF4-FFF2-40B4-BE49-F238E27FC236}">
                <a16:creationId xmlns:a16="http://schemas.microsoft.com/office/drawing/2014/main" id="{995EC7A4-7ACA-427C-A936-806BBCA8DF6D}"/>
              </a:ext>
            </a:extLst>
          </p:cNvPr>
          <p:cNvGrpSpPr/>
          <p:nvPr/>
        </p:nvGrpSpPr>
        <p:grpSpPr>
          <a:xfrm>
            <a:off x="2862021" y="2600317"/>
            <a:ext cx="3365377" cy="3242792"/>
            <a:chOff x="2462978" y="2671948"/>
            <a:chExt cx="3625105" cy="3242792"/>
          </a:xfrm>
        </p:grpSpPr>
        <p:sp>
          <p:nvSpPr>
            <p:cNvPr id="129" name="TextBox 128">
              <a:extLst>
                <a:ext uri="{FF2B5EF4-FFF2-40B4-BE49-F238E27FC236}">
                  <a16:creationId xmlns:a16="http://schemas.microsoft.com/office/drawing/2014/main" id="{03614A7A-81F6-4FA6-8098-0DBF60DF57A7}"/>
                </a:ext>
              </a:extLst>
            </p:cNvPr>
            <p:cNvSpPr txBox="1"/>
            <p:nvPr/>
          </p:nvSpPr>
          <p:spPr>
            <a:xfrm rot="19247053">
              <a:off x="2462978" y="3771373"/>
              <a:ext cx="3340979" cy="523220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sz="2800" b="1" dirty="0">
                  <a:solidFill>
                    <a:srgbClr val="FF0000"/>
                  </a:solidFill>
                  <a:latin typeface="MV Boli" panose="02000500030200090000" pitchFamily="2" charset="0"/>
                  <a:cs typeface="MV Boli" panose="02000500030200090000" pitchFamily="2" charset="0"/>
                </a:rPr>
                <a:t>LATENCY BOUND!</a:t>
              </a:r>
            </a:p>
          </p:txBody>
        </p:sp>
        <p:sp>
          <p:nvSpPr>
            <p:cNvPr id="133" name="Freeform: Shape 132">
              <a:extLst>
                <a:ext uri="{FF2B5EF4-FFF2-40B4-BE49-F238E27FC236}">
                  <a16:creationId xmlns:a16="http://schemas.microsoft.com/office/drawing/2014/main" id="{81EC2433-7289-4069-AE80-F7F92EB7DCCE}"/>
                </a:ext>
              </a:extLst>
            </p:cNvPr>
            <p:cNvSpPr/>
            <p:nvPr/>
          </p:nvSpPr>
          <p:spPr>
            <a:xfrm>
              <a:off x="2949039" y="2671948"/>
              <a:ext cx="3139044" cy="3242792"/>
            </a:xfrm>
            <a:custGeom>
              <a:avLst/>
              <a:gdLst>
                <a:gd name="connsiteX0" fmla="*/ 3139044 w 3139044"/>
                <a:gd name="connsiteY0" fmla="*/ 0 h 3242792"/>
                <a:gd name="connsiteX1" fmla="*/ 3071751 w 3139044"/>
                <a:gd name="connsiteY1" fmla="*/ 51460 h 3242792"/>
                <a:gd name="connsiteX2" fmla="*/ 3051958 w 3139044"/>
                <a:gd name="connsiteY2" fmla="*/ 55418 h 3242792"/>
                <a:gd name="connsiteX3" fmla="*/ 3036125 w 3139044"/>
                <a:gd name="connsiteY3" fmla="*/ 63335 h 3242792"/>
                <a:gd name="connsiteX4" fmla="*/ 3008416 w 3139044"/>
                <a:gd name="connsiteY4" fmla="*/ 75210 h 3242792"/>
                <a:gd name="connsiteX5" fmla="*/ 2996540 w 3139044"/>
                <a:gd name="connsiteY5" fmla="*/ 83127 h 3242792"/>
                <a:gd name="connsiteX6" fmla="*/ 2980706 w 3139044"/>
                <a:gd name="connsiteY6" fmla="*/ 98961 h 3242792"/>
                <a:gd name="connsiteX7" fmla="*/ 2945080 w 3139044"/>
                <a:gd name="connsiteY7" fmla="*/ 114795 h 3242792"/>
                <a:gd name="connsiteX8" fmla="*/ 2889662 w 3139044"/>
                <a:gd name="connsiteY8" fmla="*/ 162296 h 3242792"/>
                <a:gd name="connsiteX9" fmla="*/ 2850078 w 3139044"/>
                <a:gd name="connsiteY9" fmla="*/ 190005 h 3242792"/>
                <a:gd name="connsiteX10" fmla="*/ 2838203 w 3139044"/>
                <a:gd name="connsiteY10" fmla="*/ 205839 h 3242792"/>
                <a:gd name="connsiteX11" fmla="*/ 2814452 w 3139044"/>
                <a:gd name="connsiteY11" fmla="*/ 229590 h 3242792"/>
                <a:gd name="connsiteX12" fmla="*/ 2802577 w 3139044"/>
                <a:gd name="connsiteY12" fmla="*/ 253340 h 3242792"/>
                <a:gd name="connsiteX13" fmla="*/ 2778826 w 3139044"/>
                <a:gd name="connsiteY13" fmla="*/ 285008 h 3242792"/>
                <a:gd name="connsiteX14" fmla="*/ 2755075 w 3139044"/>
                <a:gd name="connsiteY14" fmla="*/ 328551 h 3242792"/>
                <a:gd name="connsiteX15" fmla="*/ 2739242 w 3139044"/>
                <a:gd name="connsiteY15" fmla="*/ 344384 h 3242792"/>
                <a:gd name="connsiteX16" fmla="*/ 2727366 w 3139044"/>
                <a:gd name="connsiteY16" fmla="*/ 360218 h 3242792"/>
                <a:gd name="connsiteX17" fmla="*/ 2711532 w 3139044"/>
                <a:gd name="connsiteY17" fmla="*/ 368135 h 3242792"/>
                <a:gd name="connsiteX18" fmla="*/ 2687782 w 3139044"/>
                <a:gd name="connsiteY18" fmla="*/ 380010 h 3242792"/>
                <a:gd name="connsiteX19" fmla="*/ 2664031 w 3139044"/>
                <a:gd name="connsiteY19" fmla="*/ 395844 h 3242792"/>
                <a:gd name="connsiteX20" fmla="*/ 2656114 w 3139044"/>
                <a:gd name="connsiteY20" fmla="*/ 407720 h 3242792"/>
                <a:gd name="connsiteX21" fmla="*/ 2640280 w 3139044"/>
                <a:gd name="connsiteY21" fmla="*/ 415636 h 3242792"/>
                <a:gd name="connsiteX22" fmla="*/ 2624447 w 3139044"/>
                <a:gd name="connsiteY22" fmla="*/ 427512 h 3242792"/>
                <a:gd name="connsiteX23" fmla="*/ 2600696 w 3139044"/>
                <a:gd name="connsiteY23" fmla="*/ 451262 h 3242792"/>
                <a:gd name="connsiteX24" fmla="*/ 2569029 w 3139044"/>
                <a:gd name="connsiteY24" fmla="*/ 475013 h 3242792"/>
                <a:gd name="connsiteX25" fmla="*/ 2553195 w 3139044"/>
                <a:gd name="connsiteY25" fmla="*/ 486888 h 3242792"/>
                <a:gd name="connsiteX26" fmla="*/ 2537361 w 3139044"/>
                <a:gd name="connsiteY26" fmla="*/ 510639 h 3242792"/>
                <a:gd name="connsiteX27" fmla="*/ 2525486 w 3139044"/>
                <a:gd name="connsiteY27" fmla="*/ 538348 h 3242792"/>
                <a:gd name="connsiteX28" fmla="*/ 2505693 w 3139044"/>
                <a:gd name="connsiteY28" fmla="*/ 562099 h 3242792"/>
                <a:gd name="connsiteX29" fmla="*/ 2489860 w 3139044"/>
                <a:gd name="connsiteY29" fmla="*/ 601683 h 3242792"/>
                <a:gd name="connsiteX30" fmla="*/ 2477984 w 3139044"/>
                <a:gd name="connsiteY30" fmla="*/ 621475 h 3242792"/>
                <a:gd name="connsiteX31" fmla="*/ 2462151 w 3139044"/>
                <a:gd name="connsiteY31" fmla="*/ 649184 h 3242792"/>
                <a:gd name="connsiteX32" fmla="*/ 2446317 w 3139044"/>
                <a:gd name="connsiteY32" fmla="*/ 692727 h 3242792"/>
                <a:gd name="connsiteX33" fmla="*/ 2410691 w 3139044"/>
                <a:gd name="connsiteY33" fmla="*/ 740229 h 3242792"/>
                <a:gd name="connsiteX34" fmla="*/ 2390899 w 3139044"/>
                <a:gd name="connsiteY34" fmla="*/ 775855 h 3242792"/>
                <a:gd name="connsiteX35" fmla="*/ 2379023 w 3139044"/>
                <a:gd name="connsiteY35" fmla="*/ 787730 h 3242792"/>
                <a:gd name="connsiteX36" fmla="*/ 2367148 w 3139044"/>
                <a:gd name="connsiteY36" fmla="*/ 807522 h 3242792"/>
                <a:gd name="connsiteX37" fmla="*/ 2347356 w 3139044"/>
                <a:gd name="connsiteY37" fmla="*/ 835231 h 3242792"/>
                <a:gd name="connsiteX38" fmla="*/ 2331522 w 3139044"/>
                <a:gd name="connsiteY38" fmla="*/ 862940 h 3242792"/>
                <a:gd name="connsiteX39" fmla="*/ 2307771 w 3139044"/>
                <a:gd name="connsiteY39" fmla="*/ 898566 h 3242792"/>
                <a:gd name="connsiteX40" fmla="*/ 2287979 w 3139044"/>
                <a:gd name="connsiteY40" fmla="*/ 914400 h 3242792"/>
                <a:gd name="connsiteX41" fmla="*/ 2280062 w 3139044"/>
                <a:gd name="connsiteY41" fmla="*/ 926275 h 3242792"/>
                <a:gd name="connsiteX42" fmla="*/ 2256312 w 3139044"/>
                <a:gd name="connsiteY42" fmla="*/ 938151 h 3242792"/>
                <a:gd name="connsiteX43" fmla="*/ 2244436 w 3139044"/>
                <a:gd name="connsiteY43" fmla="*/ 946068 h 3242792"/>
                <a:gd name="connsiteX44" fmla="*/ 2216727 w 3139044"/>
                <a:gd name="connsiteY44" fmla="*/ 961901 h 3242792"/>
                <a:gd name="connsiteX45" fmla="*/ 2204852 w 3139044"/>
                <a:gd name="connsiteY45" fmla="*/ 973777 h 3242792"/>
                <a:gd name="connsiteX46" fmla="*/ 2192977 w 3139044"/>
                <a:gd name="connsiteY46" fmla="*/ 981694 h 3242792"/>
                <a:gd name="connsiteX47" fmla="*/ 2157351 w 3139044"/>
                <a:gd name="connsiteY47" fmla="*/ 1017320 h 3242792"/>
                <a:gd name="connsiteX48" fmla="*/ 2141517 w 3139044"/>
                <a:gd name="connsiteY48" fmla="*/ 1033153 h 3242792"/>
                <a:gd name="connsiteX49" fmla="*/ 2105891 w 3139044"/>
                <a:gd name="connsiteY49" fmla="*/ 1056904 h 3242792"/>
                <a:gd name="connsiteX50" fmla="*/ 2094016 w 3139044"/>
                <a:gd name="connsiteY50" fmla="*/ 1072738 h 3242792"/>
                <a:gd name="connsiteX51" fmla="*/ 2042556 w 3139044"/>
                <a:gd name="connsiteY51" fmla="*/ 1116281 h 3242792"/>
                <a:gd name="connsiteX52" fmla="*/ 2034639 w 3139044"/>
                <a:gd name="connsiteY52" fmla="*/ 1128156 h 3242792"/>
                <a:gd name="connsiteX53" fmla="*/ 2006930 w 3139044"/>
                <a:gd name="connsiteY53" fmla="*/ 1155865 h 3242792"/>
                <a:gd name="connsiteX54" fmla="*/ 1987138 w 3139044"/>
                <a:gd name="connsiteY54" fmla="*/ 1179616 h 3242792"/>
                <a:gd name="connsiteX55" fmla="*/ 1975262 w 3139044"/>
                <a:gd name="connsiteY55" fmla="*/ 1187533 h 3242792"/>
                <a:gd name="connsiteX56" fmla="*/ 1955470 w 3139044"/>
                <a:gd name="connsiteY56" fmla="*/ 1203366 h 3242792"/>
                <a:gd name="connsiteX57" fmla="*/ 1943595 w 3139044"/>
                <a:gd name="connsiteY57" fmla="*/ 1211283 h 3242792"/>
                <a:gd name="connsiteX58" fmla="*/ 1900052 w 3139044"/>
                <a:gd name="connsiteY58" fmla="*/ 1246909 h 3242792"/>
                <a:gd name="connsiteX59" fmla="*/ 1880260 w 3139044"/>
                <a:gd name="connsiteY59" fmla="*/ 1262743 h 3242792"/>
                <a:gd name="connsiteX60" fmla="*/ 1844634 w 3139044"/>
                <a:gd name="connsiteY60" fmla="*/ 1282535 h 3242792"/>
                <a:gd name="connsiteX61" fmla="*/ 1820883 w 3139044"/>
                <a:gd name="connsiteY61" fmla="*/ 1306286 h 3242792"/>
                <a:gd name="connsiteX62" fmla="*/ 1812966 w 3139044"/>
                <a:gd name="connsiteY62" fmla="*/ 1318161 h 3242792"/>
                <a:gd name="connsiteX63" fmla="*/ 1797132 w 3139044"/>
                <a:gd name="connsiteY63" fmla="*/ 1326078 h 3242792"/>
                <a:gd name="connsiteX64" fmla="*/ 1789216 w 3139044"/>
                <a:gd name="connsiteY64" fmla="*/ 1345870 h 3242792"/>
                <a:gd name="connsiteX65" fmla="*/ 1769423 w 3139044"/>
                <a:gd name="connsiteY65" fmla="*/ 1361704 h 3242792"/>
                <a:gd name="connsiteX66" fmla="*/ 1717964 w 3139044"/>
                <a:gd name="connsiteY66" fmla="*/ 1409205 h 3242792"/>
                <a:gd name="connsiteX67" fmla="*/ 1690255 w 3139044"/>
                <a:gd name="connsiteY67" fmla="*/ 1436914 h 3242792"/>
                <a:gd name="connsiteX68" fmla="*/ 1658587 w 3139044"/>
                <a:gd name="connsiteY68" fmla="*/ 1472540 h 3242792"/>
                <a:gd name="connsiteX69" fmla="*/ 1642753 w 3139044"/>
                <a:gd name="connsiteY69" fmla="*/ 1488374 h 3242792"/>
                <a:gd name="connsiteX70" fmla="*/ 1607127 w 3139044"/>
                <a:gd name="connsiteY70" fmla="*/ 1531917 h 3242792"/>
                <a:gd name="connsiteX71" fmla="*/ 1567543 w 3139044"/>
                <a:gd name="connsiteY71" fmla="*/ 1583377 h 3242792"/>
                <a:gd name="connsiteX72" fmla="*/ 1543792 w 3139044"/>
                <a:gd name="connsiteY72" fmla="*/ 1615044 h 3242792"/>
                <a:gd name="connsiteX73" fmla="*/ 1535875 w 3139044"/>
                <a:gd name="connsiteY73" fmla="*/ 1626920 h 3242792"/>
                <a:gd name="connsiteX74" fmla="*/ 1520042 w 3139044"/>
                <a:gd name="connsiteY74" fmla="*/ 1638795 h 3242792"/>
                <a:gd name="connsiteX75" fmla="*/ 1508166 w 3139044"/>
                <a:gd name="connsiteY75" fmla="*/ 1654629 h 3242792"/>
                <a:gd name="connsiteX76" fmla="*/ 1464623 w 3139044"/>
                <a:gd name="connsiteY76" fmla="*/ 1694213 h 3242792"/>
                <a:gd name="connsiteX77" fmla="*/ 1428997 w 3139044"/>
                <a:gd name="connsiteY77" fmla="*/ 1725881 h 3242792"/>
                <a:gd name="connsiteX78" fmla="*/ 1417122 w 3139044"/>
                <a:gd name="connsiteY78" fmla="*/ 1729839 h 3242792"/>
                <a:gd name="connsiteX79" fmla="*/ 1405247 w 3139044"/>
                <a:gd name="connsiteY79" fmla="*/ 1737756 h 3242792"/>
                <a:gd name="connsiteX80" fmla="*/ 1393371 w 3139044"/>
                <a:gd name="connsiteY80" fmla="*/ 1741714 h 3242792"/>
                <a:gd name="connsiteX81" fmla="*/ 1361704 w 3139044"/>
                <a:gd name="connsiteY81" fmla="*/ 1749631 h 3242792"/>
                <a:gd name="connsiteX82" fmla="*/ 1310244 w 3139044"/>
                <a:gd name="connsiteY82" fmla="*/ 1769423 h 3242792"/>
                <a:gd name="connsiteX83" fmla="*/ 1207325 w 3139044"/>
                <a:gd name="connsiteY83" fmla="*/ 1797133 h 3242792"/>
                <a:gd name="connsiteX84" fmla="*/ 1167740 w 3139044"/>
                <a:gd name="connsiteY84" fmla="*/ 1812966 h 3242792"/>
                <a:gd name="connsiteX85" fmla="*/ 1140031 w 3139044"/>
                <a:gd name="connsiteY85" fmla="*/ 1820883 h 3242792"/>
                <a:gd name="connsiteX86" fmla="*/ 1076696 w 3139044"/>
                <a:gd name="connsiteY86" fmla="*/ 1848592 h 3242792"/>
                <a:gd name="connsiteX87" fmla="*/ 1041070 w 3139044"/>
                <a:gd name="connsiteY87" fmla="*/ 1860468 h 3242792"/>
                <a:gd name="connsiteX88" fmla="*/ 1001486 w 3139044"/>
                <a:gd name="connsiteY88" fmla="*/ 1872343 h 3242792"/>
                <a:gd name="connsiteX89" fmla="*/ 961901 w 3139044"/>
                <a:gd name="connsiteY89" fmla="*/ 1888177 h 3242792"/>
                <a:gd name="connsiteX90" fmla="*/ 890649 w 3139044"/>
                <a:gd name="connsiteY90" fmla="*/ 1919844 h 3242792"/>
                <a:gd name="connsiteX91" fmla="*/ 827314 w 3139044"/>
                <a:gd name="connsiteY91" fmla="*/ 1947553 h 3242792"/>
                <a:gd name="connsiteX92" fmla="*/ 771896 w 3139044"/>
                <a:gd name="connsiteY92" fmla="*/ 1963387 h 3242792"/>
                <a:gd name="connsiteX93" fmla="*/ 708561 w 3139044"/>
                <a:gd name="connsiteY93" fmla="*/ 1979221 h 3242792"/>
                <a:gd name="connsiteX94" fmla="*/ 676893 w 3139044"/>
                <a:gd name="connsiteY94" fmla="*/ 1995055 h 3242792"/>
                <a:gd name="connsiteX95" fmla="*/ 601683 w 3139044"/>
                <a:gd name="connsiteY95" fmla="*/ 2018805 h 3242792"/>
                <a:gd name="connsiteX96" fmla="*/ 589808 w 3139044"/>
                <a:gd name="connsiteY96" fmla="*/ 2022764 h 3242792"/>
                <a:gd name="connsiteX97" fmla="*/ 562099 w 3139044"/>
                <a:gd name="connsiteY97" fmla="*/ 2034639 h 3242792"/>
                <a:gd name="connsiteX98" fmla="*/ 530431 w 3139044"/>
                <a:gd name="connsiteY98" fmla="*/ 2046514 h 3242792"/>
                <a:gd name="connsiteX99" fmla="*/ 494805 w 3139044"/>
                <a:gd name="connsiteY99" fmla="*/ 2062348 h 3242792"/>
                <a:gd name="connsiteX100" fmla="*/ 467096 w 3139044"/>
                <a:gd name="connsiteY100" fmla="*/ 2082140 h 3242792"/>
                <a:gd name="connsiteX101" fmla="*/ 435429 w 3139044"/>
                <a:gd name="connsiteY101" fmla="*/ 2097974 h 3242792"/>
                <a:gd name="connsiteX102" fmla="*/ 427512 w 3139044"/>
                <a:gd name="connsiteY102" fmla="*/ 2109849 h 3242792"/>
                <a:gd name="connsiteX103" fmla="*/ 407719 w 3139044"/>
                <a:gd name="connsiteY103" fmla="*/ 2121725 h 3242792"/>
                <a:gd name="connsiteX104" fmla="*/ 391886 w 3139044"/>
                <a:gd name="connsiteY104" fmla="*/ 2137558 h 3242792"/>
                <a:gd name="connsiteX105" fmla="*/ 344384 w 3139044"/>
                <a:gd name="connsiteY105" fmla="*/ 2173184 h 3242792"/>
                <a:gd name="connsiteX106" fmla="*/ 296883 w 3139044"/>
                <a:gd name="connsiteY106" fmla="*/ 2220686 h 3242792"/>
                <a:gd name="connsiteX107" fmla="*/ 261257 w 3139044"/>
                <a:gd name="connsiteY107" fmla="*/ 2264229 h 3242792"/>
                <a:gd name="connsiteX108" fmla="*/ 237506 w 3139044"/>
                <a:gd name="connsiteY108" fmla="*/ 2291938 h 3242792"/>
                <a:gd name="connsiteX109" fmla="*/ 193964 w 3139044"/>
                <a:gd name="connsiteY109" fmla="*/ 2335481 h 3242792"/>
                <a:gd name="connsiteX110" fmla="*/ 150421 w 3139044"/>
                <a:gd name="connsiteY110" fmla="*/ 2402774 h 3242792"/>
                <a:gd name="connsiteX111" fmla="*/ 142504 w 3139044"/>
                <a:gd name="connsiteY111" fmla="*/ 2414649 h 3242792"/>
                <a:gd name="connsiteX112" fmla="*/ 118753 w 3139044"/>
                <a:gd name="connsiteY112" fmla="*/ 2450275 h 3242792"/>
                <a:gd name="connsiteX113" fmla="*/ 91044 w 3139044"/>
                <a:gd name="connsiteY113" fmla="*/ 2505694 h 3242792"/>
                <a:gd name="connsiteX114" fmla="*/ 87086 w 3139044"/>
                <a:gd name="connsiteY114" fmla="*/ 2521527 h 3242792"/>
                <a:gd name="connsiteX115" fmla="*/ 79169 w 3139044"/>
                <a:gd name="connsiteY115" fmla="*/ 2537361 h 3242792"/>
                <a:gd name="connsiteX116" fmla="*/ 71252 w 3139044"/>
                <a:gd name="connsiteY116" fmla="*/ 2576946 h 3242792"/>
                <a:gd name="connsiteX117" fmla="*/ 67293 w 3139044"/>
                <a:gd name="connsiteY117" fmla="*/ 2588821 h 3242792"/>
                <a:gd name="connsiteX118" fmla="*/ 59377 w 3139044"/>
                <a:gd name="connsiteY118" fmla="*/ 2608613 h 3242792"/>
                <a:gd name="connsiteX119" fmla="*/ 55418 w 3139044"/>
                <a:gd name="connsiteY119" fmla="*/ 2628405 h 3242792"/>
                <a:gd name="connsiteX120" fmla="*/ 51460 w 3139044"/>
                <a:gd name="connsiteY120" fmla="*/ 2640281 h 3242792"/>
                <a:gd name="connsiteX121" fmla="*/ 47501 w 3139044"/>
                <a:gd name="connsiteY121" fmla="*/ 2671948 h 3242792"/>
                <a:gd name="connsiteX122" fmla="*/ 39584 w 3139044"/>
                <a:gd name="connsiteY122" fmla="*/ 2695699 h 3242792"/>
                <a:gd name="connsiteX123" fmla="*/ 35626 w 3139044"/>
                <a:gd name="connsiteY123" fmla="*/ 2707574 h 3242792"/>
                <a:gd name="connsiteX124" fmla="*/ 27709 w 3139044"/>
                <a:gd name="connsiteY124" fmla="*/ 2751117 h 3242792"/>
                <a:gd name="connsiteX125" fmla="*/ 15834 w 3139044"/>
                <a:gd name="connsiteY125" fmla="*/ 2834244 h 3242792"/>
                <a:gd name="connsiteX126" fmla="*/ 7917 w 3139044"/>
                <a:gd name="connsiteY126" fmla="*/ 2865912 h 3242792"/>
                <a:gd name="connsiteX127" fmla="*/ 0 w 3139044"/>
                <a:gd name="connsiteY127" fmla="*/ 2881746 h 3242792"/>
                <a:gd name="connsiteX128" fmla="*/ 3958 w 3139044"/>
                <a:gd name="connsiteY128" fmla="*/ 3087584 h 3242792"/>
                <a:gd name="connsiteX129" fmla="*/ 7917 w 3139044"/>
                <a:gd name="connsiteY129" fmla="*/ 3099460 h 3242792"/>
                <a:gd name="connsiteX130" fmla="*/ 11875 w 3139044"/>
                <a:gd name="connsiteY130" fmla="*/ 3186546 h 3242792"/>
                <a:gd name="connsiteX131" fmla="*/ 15834 w 3139044"/>
                <a:gd name="connsiteY131" fmla="*/ 3206338 h 3242792"/>
                <a:gd name="connsiteX132" fmla="*/ 27709 w 3139044"/>
                <a:gd name="connsiteY132" fmla="*/ 3234047 h 32427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</a:cxnLst>
              <a:rect l="l" t="t" r="r" b="b"/>
              <a:pathLst>
                <a:path w="3139044" h="3242792">
                  <a:moveTo>
                    <a:pt x="3139044" y="0"/>
                  </a:moveTo>
                  <a:cubicBezTo>
                    <a:pt x="3112534" y="26510"/>
                    <a:pt x="3110286" y="32193"/>
                    <a:pt x="3071751" y="51460"/>
                  </a:cubicBezTo>
                  <a:cubicBezTo>
                    <a:pt x="3065733" y="54469"/>
                    <a:pt x="3058556" y="54099"/>
                    <a:pt x="3051958" y="55418"/>
                  </a:cubicBezTo>
                  <a:cubicBezTo>
                    <a:pt x="3046680" y="58057"/>
                    <a:pt x="3041549" y="61010"/>
                    <a:pt x="3036125" y="63335"/>
                  </a:cubicBezTo>
                  <a:cubicBezTo>
                    <a:pt x="3013920" y="72852"/>
                    <a:pt x="3034672" y="60207"/>
                    <a:pt x="3008416" y="75210"/>
                  </a:cubicBezTo>
                  <a:cubicBezTo>
                    <a:pt x="3004285" y="77570"/>
                    <a:pt x="3000152" y="80031"/>
                    <a:pt x="2996540" y="83127"/>
                  </a:cubicBezTo>
                  <a:cubicBezTo>
                    <a:pt x="2990873" y="87985"/>
                    <a:pt x="2987106" y="95121"/>
                    <a:pt x="2980706" y="98961"/>
                  </a:cubicBezTo>
                  <a:cubicBezTo>
                    <a:pt x="2950044" y="117359"/>
                    <a:pt x="2965267" y="97132"/>
                    <a:pt x="2945080" y="114795"/>
                  </a:cubicBezTo>
                  <a:cubicBezTo>
                    <a:pt x="2918053" y="138443"/>
                    <a:pt x="2927166" y="139794"/>
                    <a:pt x="2889662" y="162296"/>
                  </a:cubicBezTo>
                  <a:cubicBezTo>
                    <a:pt x="2874372" y="171470"/>
                    <a:pt x="2862978" y="177104"/>
                    <a:pt x="2850078" y="190005"/>
                  </a:cubicBezTo>
                  <a:cubicBezTo>
                    <a:pt x="2845413" y="194670"/>
                    <a:pt x="2842616" y="200935"/>
                    <a:pt x="2838203" y="205839"/>
                  </a:cubicBezTo>
                  <a:cubicBezTo>
                    <a:pt x="2830713" y="214161"/>
                    <a:pt x="2821170" y="220633"/>
                    <a:pt x="2814452" y="229590"/>
                  </a:cubicBezTo>
                  <a:cubicBezTo>
                    <a:pt x="2809141" y="236671"/>
                    <a:pt x="2807363" y="245895"/>
                    <a:pt x="2802577" y="253340"/>
                  </a:cubicBezTo>
                  <a:cubicBezTo>
                    <a:pt x="2795442" y="264439"/>
                    <a:pt x="2786145" y="274029"/>
                    <a:pt x="2778826" y="285008"/>
                  </a:cubicBezTo>
                  <a:cubicBezTo>
                    <a:pt x="2746674" y="333236"/>
                    <a:pt x="2808950" y="254473"/>
                    <a:pt x="2755075" y="328551"/>
                  </a:cubicBezTo>
                  <a:cubicBezTo>
                    <a:pt x="2750685" y="334587"/>
                    <a:pt x="2744157" y="338767"/>
                    <a:pt x="2739242" y="344384"/>
                  </a:cubicBezTo>
                  <a:cubicBezTo>
                    <a:pt x="2734897" y="349349"/>
                    <a:pt x="2732375" y="355924"/>
                    <a:pt x="2727366" y="360218"/>
                  </a:cubicBezTo>
                  <a:cubicBezTo>
                    <a:pt x="2722886" y="364058"/>
                    <a:pt x="2716655" y="365207"/>
                    <a:pt x="2711532" y="368135"/>
                  </a:cubicBezTo>
                  <a:cubicBezTo>
                    <a:pt x="2690047" y="380413"/>
                    <a:pt x="2709554" y="372753"/>
                    <a:pt x="2687782" y="380010"/>
                  </a:cubicBezTo>
                  <a:cubicBezTo>
                    <a:pt x="2679865" y="385288"/>
                    <a:pt x="2669309" y="387927"/>
                    <a:pt x="2664031" y="395844"/>
                  </a:cubicBezTo>
                  <a:cubicBezTo>
                    <a:pt x="2661392" y="399803"/>
                    <a:pt x="2659769" y="404674"/>
                    <a:pt x="2656114" y="407720"/>
                  </a:cubicBezTo>
                  <a:cubicBezTo>
                    <a:pt x="2651581" y="411498"/>
                    <a:pt x="2645284" y="412509"/>
                    <a:pt x="2640280" y="415636"/>
                  </a:cubicBezTo>
                  <a:cubicBezTo>
                    <a:pt x="2634685" y="419133"/>
                    <a:pt x="2629351" y="423099"/>
                    <a:pt x="2624447" y="427512"/>
                  </a:cubicBezTo>
                  <a:cubicBezTo>
                    <a:pt x="2616125" y="435002"/>
                    <a:pt x="2609653" y="444544"/>
                    <a:pt x="2600696" y="451262"/>
                  </a:cubicBezTo>
                  <a:lnTo>
                    <a:pt x="2569029" y="475013"/>
                  </a:lnTo>
                  <a:lnTo>
                    <a:pt x="2553195" y="486888"/>
                  </a:lnTo>
                  <a:cubicBezTo>
                    <a:pt x="2547917" y="494805"/>
                    <a:pt x="2541872" y="502261"/>
                    <a:pt x="2537361" y="510639"/>
                  </a:cubicBezTo>
                  <a:cubicBezTo>
                    <a:pt x="2532597" y="519487"/>
                    <a:pt x="2529980" y="529360"/>
                    <a:pt x="2525486" y="538348"/>
                  </a:cubicBezTo>
                  <a:cubicBezTo>
                    <a:pt x="2519975" y="549369"/>
                    <a:pt x="2514447" y="553345"/>
                    <a:pt x="2505693" y="562099"/>
                  </a:cubicBezTo>
                  <a:cubicBezTo>
                    <a:pt x="2500415" y="575294"/>
                    <a:pt x="2497172" y="589497"/>
                    <a:pt x="2489860" y="601683"/>
                  </a:cubicBezTo>
                  <a:cubicBezTo>
                    <a:pt x="2485901" y="608280"/>
                    <a:pt x="2481721" y="614749"/>
                    <a:pt x="2477984" y="621475"/>
                  </a:cubicBezTo>
                  <a:cubicBezTo>
                    <a:pt x="2461236" y="651619"/>
                    <a:pt x="2478744" y="624293"/>
                    <a:pt x="2462151" y="649184"/>
                  </a:cubicBezTo>
                  <a:cubicBezTo>
                    <a:pt x="2456227" y="669918"/>
                    <a:pt x="2456310" y="676072"/>
                    <a:pt x="2446317" y="692727"/>
                  </a:cubicBezTo>
                  <a:cubicBezTo>
                    <a:pt x="2403290" y="764437"/>
                    <a:pt x="2459835" y="666512"/>
                    <a:pt x="2410691" y="740229"/>
                  </a:cubicBezTo>
                  <a:cubicBezTo>
                    <a:pt x="2397221" y="760434"/>
                    <a:pt x="2403439" y="760807"/>
                    <a:pt x="2390899" y="775855"/>
                  </a:cubicBezTo>
                  <a:cubicBezTo>
                    <a:pt x="2387315" y="780156"/>
                    <a:pt x="2382382" y="783252"/>
                    <a:pt x="2379023" y="787730"/>
                  </a:cubicBezTo>
                  <a:cubicBezTo>
                    <a:pt x="2374407" y="793885"/>
                    <a:pt x="2371416" y="801120"/>
                    <a:pt x="2367148" y="807522"/>
                  </a:cubicBezTo>
                  <a:cubicBezTo>
                    <a:pt x="2360852" y="816966"/>
                    <a:pt x="2353494" y="825683"/>
                    <a:pt x="2347356" y="835231"/>
                  </a:cubicBezTo>
                  <a:cubicBezTo>
                    <a:pt x="2341603" y="844179"/>
                    <a:pt x="2337160" y="853919"/>
                    <a:pt x="2331522" y="862940"/>
                  </a:cubicBezTo>
                  <a:cubicBezTo>
                    <a:pt x="2323958" y="875043"/>
                    <a:pt x="2315688" y="886691"/>
                    <a:pt x="2307771" y="898566"/>
                  </a:cubicBezTo>
                  <a:cubicBezTo>
                    <a:pt x="2297539" y="913915"/>
                    <a:pt x="2304370" y="908937"/>
                    <a:pt x="2287979" y="914400"/>
                  </a:cubicBezTo>
                  <a:cubicBezTo>
                    <a:pt x="2285340" y="918358"/>
                    <a:pt x="2283426" y="922911"/>
                    <a:pt x="2280062" y="926275"/>
                  </a:cubicBezTo>
                  <a:cubicBezTo>
                    <a:pt x="2268719" y="937618"/>
                    <a:pt x="2269189" y="931712"/>
                    <a:pt x="2256312" y="938151"/>
                  </a:cubicBezTo>
                  <a:cubicBezTo>
                    <a:pt x="2252057" y="940279"/>
                    <a:pt x="2248395" y="943429"/>
                    <a:pt x="2244436" y="946068"/>
                  </a:cubicBezTo>
                  <a:cubicBezTo>
                    <a:pt x="2227598" y="971324"/>
                    <a:pt x="2248523" y="946003"/>
                    <a:pt x="2216727" y="961901"/>
                  </a:cubicBezTo>
                  <a:cubicBezTo>
                    <a:pt x="2211720" y="964405"/>
                    <a:pt x="2209153" y="970193"/>
                    <a:pt x="2204852" y="973777"/>
                  </a:cubicBezTo>
                  <a:cubicBezTo>
                    <a:pt x="2201197" y="976823"/>
                    <a:pt x="2196533" y="978533"/>
                    <a:pt x="2192977" y="981694"/>
                  </a:cubicBezTo>
                  <a:cubicBezTo>
                    <a:pt x="2192937" y="981730"/>
                    <a:pt x="2163308" y="1011363"/>
                    <a:pt x="2157351" y="1017320"/>
                  </a:cubicBezTo>
                  <a:cubicBezTo>
                    <a:pt x="2152073" y="1022598"/>
                    <a:pt x="2147727" y="1029013"/>
                    <a:pt x="2141517" y="1033153"/>
                  </a:cubicBezTo>
                  <a:lnTo>
                    <a:pt x="2105891" y="1056904"/>
                  </a:lnTo>
                  <a:cubicBezTo>
                    <a:pt x="2101933" y="1062182"/>
                    <a:pt x="2098898" y="1068300"/>
                    <a:pt x="2094016" y="1072738"/>
                  </a:cubicBezTo>
                  <a:cubicBezTo>
                    <a:pt x="2053412" y="1109651"/>
                    <a:pt x="2072719" y="1081809"/>
                    <a:pt x="2042556" y="1116281"/>
                  </a:cubicBezTo>
                  <a:cubicBezTo>
                    <a:pt x="2039423" y="1119861"/>
                    <a:pt x="2037822" y="1124620"/>
                    <a:pt x="2034639" y="1128156"/>
                  </a:cubicBezTo>
                  <a:cubicBezTo>
                    <a:pt x="2025901" y="1137865"/>
                    <a:pt x="2015790" y="1146267"/>
                    <a:pt x="2006930" y="1155865"/>
                  </a:cubicBezTo>
                  <a:cubicBezTo>
                    <a:pt x="1999940" y="1163438"/>
                    <a:pt x="1994425" y="1172329"/>
                    <a:pt x="1987138" y="1179616"/>
                  </a:cubicBezTo>
                  <a:cubicBezTo>
                    <a:pt x="1983774" y="1182980"/>
                    <a:pt x="1979068" y="1184678"/>
                    <a:pt x="1975262" y="1187533"/>
                  </a:cubicBezTo>
                  <a:cubicBezTo>
                    <a:pt x="1968503" y="1192602"/>
                    <a:pt x="1962229" y="1198297"/>
                    <a:pt x="1955470" y="1203366"/>
                  </a:cubicBezTo>
                  <a:cubicBezTo>
                    <a:pt x="1951664" y="1206220"/>
                    <a:pt x="1947336" y="1208344"/>
                    <a:pt x="1943595" y="1211283"/>
                  </a:cubicBezTo>
                  <a:cubicBezTo>
                    <a:pt x="1928849" y="1222869"/>
                    <a:pt x="1914607" y="1235083"/>
                    <a:pt x="1900052" y="1246909"/>
                  </a:cubicBezTo>
                  <a:cubicBezTo>
                    <a:pt x="1893495" y="1252237"/>
                    <a:pt x="1887817" y="1258965"/>
                    <a:pt x="1880260" y="1262743"/>
                  </a:cubicBezTo>
                  <a:cubicBezTo>
                    <a:pt x="1876115" y="1264815"/>
                    <a:pt x="1851049" y="1276120"/>
                    <a:pt x="1844634" y="1282535"/>
                  </a:cubicBezTo>
                  <a:cubicBezTo>
                    <a:pt x="1815174" y="1311995"/>
                    <a:pt x="1848868" y="1287628"/>
                    <a:pt x="1820883" y="1306286"/>
                  </a:cubicBezTo>
                  <a:cubicBezTo>
                    <a:pt x="1818244" y="1310244"/>
                    <a:pt x="1816621" y="1315115"/>
                    <a:pt x="1812966" y="1318161"/>
                  </a:cubicBezTo>
                  <a:cubicBezTo>
                    <a:pt x="1808433" y="1321939"/>
                    <a:pt x="1800972" y="1321598"/>
                    <a:pt x="1797132" y="1326078"/>
                  </a:cubicBezTo>
                  <a:cubicBezTo>
                    <a:pt x="1792508" y="1331473"/>
                    <a:pt x="1793578" y="1340261"/>
                    <a:pt x="1789216" y="1345870"/>
                  </a:cubicBezTo>
                  <a:cubicBezTo>
                    <a:pt x="1784029" y="1352539"/>
                    <a:pt x="1775600" y="1355939"/>
                    <a:pt x="1769423" y="1361704"/>
                  </a:cubicBezTo>
                  <a:cubicBezTo>
                    <a:pt x="1715735" y="1411812"/>
                    <a:pt x="1748103" y="1389111"/>
                    <a:pt x="1717964" y="1409205"/>
                  </a:cubicBezTo>
                  <a:cubicBezTo>
                    <a:pt x="1703435" y="1430999"/>
                    <a:pt x="1717182" y="1412980"/>
                    <a:pt x="1690255" y="1436914"/>
                  </a:cubicBezTo>
                  <a:cubicBezTo>
                    <a:pt x="1669125" y="1455696"/>
                    <a:pt x="1678316" y="1450345"/>
                    <a:pt x="1658587" y="1472540"/>
                  </a:cubicBezTo>
                  <a:cubicBezTo>
                    <a:pt x="1653628" y="1478119"/>
                    <a:pt x="1647642" y="1482733"/>
                    <a:pt x="1642753" y="1488374"/>
                  </a:cubicBezTo>
                  <a:cubicBezTo>
                    <a:pt x="1630471" y="1502546"/>
                    <a:pt x="1617529" y="1516313"/>
                    <a:pt x="1607127" y="1531917"/>
                  </a:cubicBezTo>
                  <a:cubicBezTo>
                    <a:pt x="1579237" y="1573754"/>
                    <a:pt x="1593469" y="1557451"/>
                    <a:pt x="1567543" y="1583377"/>
                  </a:cubicBezTo>
                  <a:cubicBezTo>
                    <a:pt x="1559850" y="1606451"/>
                    <a:pt x="1568285" y="1587052"/>
                    <a:pt x="1543792" y="1615044"/>
                  </a:cubicBezTo>
                  <a:cubicBezTo>
                    <a:pt x="1540659" y="1618625"/>
                    <a:pt x="1539239" y="1623556"/>
                    <a:pt x="1535875" y="1626920"/>
                  </a:cubicBezTo>
                  <a:cubicBezTo>
                    <a:pt x="1531210" y="1631585"/>
                    <a:pt x="1524707" y="1634130"/>
                    <a:pt x="1520042" y="1638795"/>
                  </a:cubicBezTo>
                  <a:cubicBezTo>
                    <a:pt x="1515377" y="1643460"/>
                    <a:pt x="1512604" y="1649747"/>
                    <a:pt x="1508166" y="1654629"/>
                  </a:cubicBezTo>
                  <a:cubicBezTo>
                    <a:pt x="1456885" y="1711037"/>
                    <a:pt x="1500456" y="1662362"/>
                    <a:pt x="1464623" y="1694213"/>
                  </a:cubicBezTo>
                  <a:cubicBezTo>
                    <a:pt x="1450140" y="1707086"/>
                    <a:pt x="1445242" y="1716598"/>
                    <a:pt x="1428997" y="1725881"/>
                  </a:cubicBezTo>
                  <a:cubicBezTo>
                    <a:pt x="1425374" y="1727951"/>
                    <a:pt x="1421080" y="1728520"/>
                    <a:pt x="1417122" y="1729839"/>
                  </a:cubicBezTo>
                  <a:cubicBezTo>
                    <a:pt x="1413164" y="1732478"/>
                    <a:pt x="1409502" y="1735629"/>
                    <a:pt x="1405247" y="1737756"/>
                  </a:cubicBezTo>
                  <a:cubicBezTo>
                    <a:pt x="1401515" y="1739622"/>
                    <a:pt x="1397397" y="1740616"/>
                    <a:pt x="1393371" y="1741714"/>
                  </a:cubicBezTo>
                  <a:cubicBezTo>
                    <a:pt x="1382874" y="1744577"/>
                    <a:pt x="1371859" y="1745725"/>
                    <a:pt x="1361704" y="1749631"/>
                  </a:cubicBezTo>
                  <a:cubicBezTo>
                    <a:pt x="1344551" y="1756228"/>
                    <a:pt x="1327865" y="1764202"/>
                    <a:pt x="1310244" y="1769423"/>
                  </a:cubicBezTo>
                  <a:cubicBezTo>
                    <a:pt x="1247344" y="1788060"/>
                    <a:pt x="1264941" y="1772441"/>
                    <a:pt x="1207325" y="1797133"/>
                  </a:cubicBezTo>
                  <a:cubicBezTo>
                    <a:pt x="1189130" y="1804931"/>
                    <a:pt x="1183606" y="1808206"/>
                    <a:pt x="1167740" y="1812966"/>
                  </a:cubicBezTo>
                  <a:cubicBezTo>
                    <a:pt x="1158539" y="1815726"/>
                    <a:pt x="1148976" y="1817383"/>
                    <a:pt x="1140031" y="1820883"/>
                  </a:cubicBezTo>
                  <a:cubicBezTo>
                    <a:pt x="1118572" y="1829280"/>
                    <a:pt x="1098557" y="1841305"/>
                    <a:pt x="1076696" y="1848592"/>
                  </a:cubicBezTo>
                  <a:lnTo>
                    <a:pt x="1041070" y="1860468"/>
                  </a:lnTo>
                  <a:cubicBezTo>
                    <a:pt x="1027934" y="1864616"/>
                    <a:pt x="1014488" y="1867792"/>
                    <a:pt x="1001486" y="1872343"/>
                  </a:cubicBezTo>
                  <a:cubicBezTo>
                    <a:pt x="988072" y="1877038"/>
                    <a:pt x="974963" y="1882579"/>
                    <a:pt x="961901" y="1888177"/>
                  </a:cubicBezTo>
                  <a:cubicBezTo>
                    <a:pt x="938012" y="1898415"/>
                    <a:pt x="913466" y="1907398"/>
                    <a:pt x="890649" y="1919844"/>
                  </a:cubicBezTo>
                  <a:cubicBezTo>
                    <a:pt x="841200" y="1946817"/>
                    <a:pt x="863318" y="1940353"/>
                    <a:pt x="827314" y="1947553"/>
                  </a:cubicBezTo>
                  <a:cubicBezTo>
                    <a:pt x="750481" y="1980483"/>
                    <a:pt x="847200" y="1941872"/>
                    <a:pt x="771896" y="1963387"/>
                  </a:cubicBezTo>
                  <a:cubicBezTo>
                    <a:pt x="701542" y="1983487"/>
                    <a:pt x="791822" y="1969968"/>
                    <a:pt x="708561" y="1979221"/>
                  </a:cubicBezTo>
                  <a:cubicBezTo>
                    <a:pt x="698005" y="1984499"/>
                    <a:pt x="687960" y="1990956"/>
                    <a:pt x="676893" y="1995055"/>
                  </a:cubicBezTo>
                  <a:cubicBezTo>
                    <a:pt x="652239" y="2004186"/>
                    <a:pt x="626624" y="2010490"/>
                    <a:pt x="601683" y="2018805"/>
                  </a:cubicBezTo>
                  <a:cubicBezTo>
                    <a:pt x="597725" y="2020125"/>
                    <a:pt x="593682" y="2021214"/>
                    <a:pt x="589808" y="2022764"/>
                  </a:cubicBezTo>
                  <a:cubicBezTo>
                    <a:pt x="580478" y="2026496"/>
                    <a:pt x="571429" y="2030907"/>
                    <a:pt x="562099" y="2034639"/>
                  </a:cubicBezTo>
                  <a:cubicBezTo>
                    <a:pt x="551632" y="2038826"/>
                    <a:pt x="540793" y="2042073"/>
                    <a:pt x="530431" y="2046514"/>
                  </a:cubicBezTo>
                  <a:cubicBezTo>
                    <a:pt x="482336" y="2067126"/>
                    <a:pt x="524793" y="2052353"/>
                    <a:pt x="494805" y="2062348"/>
                  </a:cubicBezTo>
                  <a:cubicBezTo>
                    <a:pt x="485569" y="2068945"/>
                    <a:pt x="476829" y="2076300"/>
                    <a:pt x="467096" y="2082140"/>
                  </a:cubicBezTo>
                  <a:cubicBezTo>
                    <a:pt x="456976" y="2088212"/>
                    <a:pt x="445097" y="2091206"/>
                    <a:pt x="435429" y="2097974"/>
                  </a:cubicBezTo>
                  <a:cubicBezTo>
                    <a:pt x="431532" y="2100702"/>
                    <a:pt x="431124" y="2106753"/>
                    <a:pt x="427512" y="2109849"/>
                  </a:cubicBezTo>
                  <a:cubicBezTo>
                    <a:pt x="421670" y="2114856"/>
                    <a:pt x="413792" y="2117001"/>
                    <a:pt x="407719" y="2121725"/>
                  </a:cubicBezTo>
                  <a:cubicBezTo>
                    <a:pt x="401827" y="2126307"/>
                    <a:pt x="397714" y="2132895"/>
                    <a:pt x="391886" y="2137558"/>
                  </a:cubicBezTo>
                  <a:cubicBezTo>
                    <a:pt x="351789" y="2169636"/>
                    <a:pt x="383862" y="2135899"/>
                    <a:pt x="344384" y="2173184"/>
                  </a:cubicBezTo>
                  <a:cubicBezTo>
                    <a:pt x="328104" y="2188559"/>
                    <a:pt x="308404" y="2201485"/>
                    <a:pt x="296883" y="2220686"/>
                  </a:cubicBezTo>
                  <a:cubicBezTo>
                    <a:pt x="276383" y="2254854"/>
                    <a:pt x="294618" y="2228089"/>
                    <a:pt x="261257" y="2264229"/>
                  </a:cubicBezTo>
                  <a:cubicBezTo>
                    <a:pt x="253006" y="2273168"/>
                    <a:pt x="246108" y="2283336"/>
                    <a:pt x="237506" y="2291938"/>
                  </a:cubicBezTo>
                  <a:cubicBezTo>
                    <a:pt x="204782" y="2324662"/>
                    <a:pt x="221410" y="2297479"/>
                    <a:pt x="193964" y="2335481"/>
                  </a:cubicBezTo>
                  <a:cubicBezTo>
                    <a:pt x="160679" y="2381568"/>
                    <a:pt x="171015" y="2369824"/>
                    <a:pt x="150421" y="2402774"/>
                  </a:cubicBezTo>
                  <a:cubicBezTo>
                    <a:pt x="147900" y="2406808"/>
                    <a:pt x="145269" y="2410778"/>
                    <a:pt x="142504" y="2414649"/>
                  </a:cubicBezTo>
                  <a:cubicBezTo>
                    <a:pt x="132929" y="2428054"/>
                    <a:pt x="125958" y="2434837"/>
                    <a:pt x="118753" y="2450275"/>
                  </a:cubicBezTo>
                  <a:cubicBezTo>
                    <a:pt x="92400" y="2506745"/>
                    <a:pt x="115192" y="2473496"/>
                    <a:pt x="91044" y="2505694"/>
                  </a:cubicBezTo>
                  <a:cubicBezTo>
                    <a:pt x="89725" y="2510972"/>
                    <a:pt x="88996" y="2516433"/>
                    <a:pt x="87086" y="2521527"/>
                  </a:cubicBezTo>
                  <a:cubicBezTo>
                    <a:pt x="85014" y="2527052"/>
                    <a:pt x="80790" y="2531687"/>
                    <a:pt x="79169" y="2537361"/>
                  </a:cubicBezTo>
                  <a:cubicBezTo>
                    <a:pt x="75472" y="2550300"/>
                    <a:pt x="75508" y="2564180"/>
                    <a:pt x="71252" y="2576946"/>
                  </a:cubicBezTo>
                  <a:cubicBezTo>
                    <a:pt x="69932" y="2580904"/>
                    <a:pt x="68758" y="2584914"/>
                    <a:pt x="67293" y="2588821"/>
                  </a:cubicBezTo>
                  <a:cubicBezTo>
                    <a:pt x="64798" y="2595474"/>
                    <a:pt x="61419" y="2601807"/>
                    <a:pt x="59377" y="2608613"/>
                  </a:cubicBezTo>
                  <a:cubicBezTo>
                    <a:pt x="57444" y="2615057"/>
                    <a:pt x="57050" y="2621878"/>
                    <a:pt x="55418" y="2628405"/>
                  </a:cubicBezTo>
                  <a:cubicBezTo>
                    <a:pt x="54406" y="2632453"/>
                    <a:pt x="52779" y="2636322"/>
                    <a:pt x="51460" y="2640281"/>
                  </a:cubicBezTo>
                  <a:cubicBezTo>
                    <a:pt x="50140" y="2650837"/>
                    <a:pt x="49730" y="2661546"/>
                    <a:pt x="47501" y="2671948"/>
                  </a:cubicBezTo>
                  <a:cubicBezTo>
                    <a:pt x="45752" y="2680108"/>
                    <a:pt x="42223" y="2687782"/>
                    <a:pt x="39584" y="2695699"/>
                  </a:cubicBezTo>
                  <a:cubicBezTo>
                    <a:pt x="38265" y="2699657"/>
                    <a:pt x="36444" y="2703483"/>
                    <a:pt x="35626" y="2707574"/>
                  </a:cubicBezTo>
                  <a:cubicBezTo>
                    <a:pt x="32516" y="2723120"/>
                    <a:pt x="29882" y="2735184"/>
                    <a:pt x="27709" y="2751117"/>
                  </a:cubicBezTo>
                  <a:cubicBezTo>
                    <a:pt x="22730" y="2787630"/>
                    <a:pt x="22771" y="2804182"/>
                    <a:pt x="15834" y="2834244"/>
                  </a:cubicBezTo>
                  <a:cubicBezTo>
                    <a:pt x="13387" y="2844846"/>
                    <a:pt x="12783" y="2856180"/>
                    <a:pt x="7917" y="2865912"/>
                  </a:cubicBezTo>
                  <a:lnTo>
                    <a:pt x="0" y="2881746"/>
                  </a:lnTo>
                  <a:cubicBezTo>
                    <a:pt x="1319" y="2950359"/>
                    <a:pt x="1464" y="3019004"/>
                    <a:pt x="3958" y="3087584"/>
                  </a:cubicBezTo>
                  <a:cubicBezTo>
                    <a:pt x="4110" y="3091754"/>
                    <a:pt x="7584" y="3095300"/>
                    <a:pt x="7917" y="3099460"/>
                  </a:cubicBezTo>
                  <a:cubicBezTo>
                    <a:pt x="10234" y="3128426"/>
                    <a:pt x="9728" y="3157567"/>
                    <a:pt x="11875" y="3186546"/>
                  </a:cubicBezTo>
                  <a:cubicBezTo>
                    <a:pt x="12372" y="3193256"/>
                    <a:pt x="14882" y="3199678"/>
                    <a:pt x="15834" y="3206338"/>
                  </a:cubicBezTo>
                  <a:cubicBezTo>
                    <a:pt x="21297" y="3244580"/>
                    <a:pt x="11002" y="3250754"/>
                    <a:pt x="27709" y="3234047"/>
                  </a:cubicBezTo>
                </a:path>
              </a:pathLst>
            </a:custGeom>
            <a:noFill/>
            <a:ln w="762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3731155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FF2867-2036-448B-9705-B099285077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Attempt #2 Takeaways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0D3B529-CC9A-49D9-8951-97102A14EEB3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Here we go! Attacking the bottleneck got nearly 3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US" dirty="0"/>
                  <a:t>!</a:t>
                </a:r>
              </a:p>
              <a:p>
                <a:endParaRPr lang="en-US" dirty="0"/>
              </a:p>
              <a:p>
                <a:r>
                  <a:rPr lang="en-US" dirty="0"/>
                  <a:t>…But performance is still near the latency bound, can we do better?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0D3B529-CC9A-49D9-8951-97102A14EEB3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314" t="-2381" r="-162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ECD2E5D-98BE-42A7-BCC1-106F67EDF6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CMU 15-418/15-618, Spring 2019</a:t>
            </a:r>
          </a:p>
        </p:txBody>
      </p:sp>
    </p:spTree>
    <p:extLst>
      <p:ext uri="{BB962C8B-B14F-4D97-AF65-F5344CB8AC3E}">
        <p14:creationId xmlns:p14="http://schemas.microsoft.com/office/powerpoint/2010/main" val="34567543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EF1365-BFAC-4674-8A32-6550772354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Goals for today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203055-EF3D-4DAF-9FF2-D30B0BB4AE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Topic is parallelism models: ILP, SIMD, threading</a:t>
            </a:r>
          </a:p>
          <a:p>
            <a:endParaRPr lang="en-US" dirty="0"/>
          </a:p>
          <a:p>
            <a:r>
              <a:rPr lang="en-US" dirty="0"/>
              <a:t>Solve some exam-style problems</a:t>
            </a:r>
          </a:p>
          <a:p>
            <a:r>
              <a:rPr lang="en-US" dirty="0"/>
              <a:t>Walk through example code</a:t>
            </a:r>
          </a:p>
          <a:p>
            <a:endParaRPr lang="en-US" dirty="0"/>
          </a:p>
          <a:p>
            <a:r>
              <a:rPr lang="en-US" dirty="0"/>
              <a:t>Most of all,</a:t>
            </a:r>
          </a:p>
          <a:p>
            <a:pPr marL="0" indent="0" algn="ctr">
              <a:buNone/>
            </a:pPr>
            <a:r>
              <a:rPr lang="en-US" sz="4800" u="sng" dirty="0"/>
              <a:t>ANSWER YOUR QUESTIONS!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77DA419-3668-48B1-B3B3-9DB007DC54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CMU 15-418/15-618, Spring 2019</a:t>
            </a:r>
          </a:p>
        </p:txBody>
      </p:sp>
    </p:spTree>
    <p:extLst>
      <p:ext uri="{BB962C8B-B14F-4D97-AF65-F5344CB8AC3E}">
        <p14:creationId xmlns:p14="http://schemas.microsoft.com/office/powerpoint/2010/main" val="127489951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E96A0AB0-D70F-42EA-9BEC-5599E13F0DC4}"/>
              </a:ext>
            </a:extLst>
          </p:cNvPr>
          <p:cNvSpPr/>
          <p:nvPr/>
        </p:nvSpPr>
        <p:spPr>
          <a:xfrm>
            <a:off x="1029195" y="3380857"/>
            <a:ext cx="3847605" cy="296883"/>
          </a:xfrm>
          <a:prstGeom prst="roundRect">
            <a:avLst/>
          </a:prstGeom>
          <a:solidFill>
            <a:schemeClr val="accent4">
              <a:alpha val="39000"/>
            </a:schemeClr>
          </a:solidFill>
          <a:ln w="571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86F25E54-58F6-4D55-A716-A26CAED19696}"/>
              </a:ext>
            </a:extLst>
          </p:cNvPr>
          <p:cNvSpPr/>
          <p:nvPr/>
        </p:nvSpPr>
        <p:spPr>
          <a:xfrm>
            <a:off x="1029195" y="3812676"/>
            <a:ext cx="3847605" cy="296883"/>
          </a:xfrm>
          <a:prstGeom prst="roundRect">
            <a:avLst/>
          </a:prstGeom>
          <a:solidFill>
            <a:schemeClr val="accent4">
              <a:alpha val="39000"/>
            </a:schemeClr>
          </a:solidFill>
          <a:ln w="571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E14C90EA-023E-4D80-850A-42F68FB203F2}"/>
              </a:ext>
            </a:extLst>
          </p:cNvPr>
          <p:cNvSpPr/>
          <p:nvPr/>
        </p:nvSpPr>
        <p:spPr>
          <a:xfrm>
            <a:off x="1029195" y="2949038"/>
            <a:ext cx="3847605" cy="296883"/>
          </a:xfrm>
          <a:prstGeom prst="roundRect">
            <a:avLst/>
          </a:prstGeom>
          <a:solidFill>
            <a:schemeClr val="accent4">
              <a:alpha val="39000"/>
            </a:schemeClr>
          </a:solidFill>
          <a:ln w="571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5FE99514-60AC-4ABF-91C4-EDD1B9D75871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/>
            <p:txBody>
              <a:bodyPr/>
              <a:lstStyle/>
              <a:p>
                <a:r>
                  <a:rPr lang="en-US" dirty="0"/>
                  <a:t>Speeding up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</a:rPr>
                      <m:t>sin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⁡(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/>
                  <a:t>: Attempt #3</a:t>
                </a:r>
              </a:p>
            </p:txBody>
          </p:sp>
        </mc:Choice>
        <mc:Fallback xmlns="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5FE99514-60AC-4ABF-91C4-EDD1B9D7587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>
                <a:blip r:embed="rId2"/>
                <a:stretch>
                  <a:fillRect l="-309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3FEAA02B-F4ED-4A06-93AF-ADA4E07423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Don’t need sign in inner-loop either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021C177-4261-4C17-9CCD-74858E31A8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CMU 15-418/15-618, Spring 2019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674503B-F2EC-462C-9E2E-A32D146C568A}"/>
              </a:ext>
            </a:extLst>
          </p:cNvPr>
          <p:cNvSpPr/>
          <p:nvPr/>
        </p:nvSpPr>
        <p:spPr>
          <a:xfrm>
            <a:off x="623949" y="2296339"/>
            <a:ext cx="7257308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latin typeface="Lucida Console" panose="020B0609040504020204" pitchFamily="49" charset="0"/>
              </a:rPr>
              <a:t>void </a:t>
            </a:r>
            <a:r>
              <a:rPr lang="en-US" sz="1400" dirty="0" err="1">
                <a:latin typeface="Lucida Console" panose="020B0609040504020204" pitchFamily="49" charset="0"/>
              </a:rPr>
              <a:t>sinx_predenoms</a:t>
            </a:r>
            <a:r>
              <a:rPr lang="en-US" sz="1400" dirty="0">
                <a:latin typeface="Lucida Console" panose="020B0609040504020204" pitchFamily="49" charset="0"/>
              </a:rPr>
              <a:t>(int N, int terms, float * x, float *result) {                                                                                                                                                                                                                                                             </a:t>
            </a:r>
          </a:p>
          <a:p>
            <a:r>
              <a:rPr lang="en-US" sz="1400" dirty="0">
                <a:latin typeface="Lucida Console" panose="020B0609040504020204" pitchFamily="49" charset="0"/>
              </a:rPr>
              <a:t>    float </a:t>
            </a:r>
            <a:r>
              <a:rPr lang="en-US" sz="1400" dirty="0" err="1">
                <a:latin typeface="Lucida Console" panose="020B0609040504020204" pitchFamily="49" charset="0"/>
              </a:rPr>
              <a:t>rdenom</a:t>
            </a:r>
            <a:r>
              <a:rPr lang="en-US" sz="1400" dirty="0">
                <a:latin typeface="Lucida Console" panose="020B0609040504020204" pitchFamily="49" charset="0"/>
              </a:rPr>
              <a:t>[MAXTERMS];</a:t>
            </a:r>
          </a:p>
          <a:p>
            <a:r>
              <a:rPr lang="en-US" sz="1400" dirty="0">
                <a:latin typeface="Lucida Console" panose="020B0609040504020204" pitchFamily="49" charset="0"/>
              </a:rPr>
              <a:t>	int </a:t>
            </a:r>
            <a:r>
              <a:rPr lang="en-US" sz="1400" dirty="0" err="1">
                <a:latin typeface="Lucida Console" panose="020B0609040504020204" pitchFamily="49" charset="0"/>
              </a:rPr>
              <a:t>denom</a:t>
            </a:r>
            <a:r>
              <a:rPr lang="en-US" sz="1400" dirty="0">
                <a:latin typeface="Lucida Console" panose="020B0609040504020204" pitchFamily="49" charset="0"/>
              </a:rPr>
              <a:t> = 6;</a:t>
            </a:r>
          </a:p>
          <a:p>
            <a:r>
              <a:rPr lang="en-US" sz="1400" dirty="0">
                <a:latin typeface="Lucida Console" panose="020B0609040504020204" pitchFamily="49" charset="0"/>
              </a:rPr>
              <a:t>    float sign = -1.0;</a:t>
            </a:r>
          </a:p>
          <a:p>
            <a:r>
              <a:rPr lang="en-US" sz="1400" dirty="0">
                <a:latin typeface="Lucida Console" panose="020B0609040504020204" pitchFamily="49" charset="0"/>
              </a:rPr>
              <a:t>	for (int j = 1; j &lt;= terms; </a:t>
            </a:r>
            <a:r>
              <a:rPr lang="en-US" sz="1400" dirty="0" err="1">
                <a:latin typeface="Lucida Console" panose="020B0609040504020204" pitchFamily="49" charset="0"/>
              </a:rPr>
              <a:t>j++</a:t>
            </a:r>
            <a:r>
              <a:rPr lang="en-US" sz="1400" dirty="0">
                <a:latin typeface="Lucida Console" panose="020B0609040504020204" pitchFamily="49" charset="0"/>
              </a:rPr>
              <a:t>) {</a:t>
            </a:r>
          </a:p>
          <a:p>
            <a:r>
              <a:rPr lang="en-US" sz="1400" dirty="0">
                <a:latin typeface="Lucida Console" panose="020B0609040504020204" pitchFamily="49" charset="0"/>
              </a:rPr>
              <a:t>        </a:t>
            </a:r>
            <a:r>
              <a:rPr lang="en-US" sz="1400" dirty="0" err="1">
                <a:latin typeface="Lucida Console" panose="020B0609040504020204" pitchFamily="49" charset="0"/>
              </a:rPr>
              <a:t>rdenom</a:t>
            </a:r>
            <a:r>
              <a:rPr lang="en-US" sz="1400" dirty="0">
                <a:latin typeface="Lucida Console" panose="020B0609040504020204" pitchFamily="49" charset="0"/>
              </a:rPr>
              <a:t>[j] = sign/</a:t>
            </a:r>
            <a:r>
              <a:rPr lang="en-US" sz="1400" dirty="0" err="1">
                <a:latin typeface="Lucida Console" panose="020B0609040504020204" pitchFamily="49" charset="0"/>
              </a:rPr>
              <a:t>denom</a:t>
            </a:r>
            <a:r>
              <a:rPr lang="en-US" sz="1400" dirty="0">
                <a:latin typeface="Lucida Console" panose="020B0609040504020204" pitchFamily="49" charset="0"/>
              </a:rPr>
              <a:t>;</a:t>
            </a:r>
          </a:p>
          <a:p>
            <a:r>
              <a:rPr lang="en-US" sz="1400" dirty="0">
                <a:latin typeface="Lucida Console" panose="020B0609040504020204" pitchFamily="49" charset="0"/>
              </a:rPr>
              <a:t>        </a:t>
            </a:r>
            <a:r>
              <a:rPr lang="en-US" sz="1400" dirty="0" err="1">
                <a:latin typeface="Lucida Console" panose="020B0609040504020204" pitchFamily="49" charset="0"/>
              </a:rPr>
              <a:t>denom</a:t>
            </a:r>
            <a:r>
              <a:rPr lang="en-US" sz="1400" dirty="0">
                <a:latin typeface="Lucida Console" panose="020B0609040504020204" pitchFamily="49" charset="0"/>
              </a:rPr>
              <a:t> *= (2*j+2) * (2*j+3);</a:t>
            </a:r>
          </a:p>
          <a:p>
            <a:r>
              <a:rPr lang="en-US" sz="1400" dirty="0">
                <a:latin typeface="Lucida Console" panose="020B0609040504020204" pitchFamily="49" charset="0"/>
              </a:rPr>
              <a:t>        sign = -sign;</a:t>
            </a:r>
          </a:p>
          <a:p>
            <a:r>
              <a:rPr lang="en-US" sz="1400" dirty="0">
                <a:latin typeface="Lucida Console" panose="020B0609040504020204" pitchFamily="49" charset="0"/>
              </a:rPr>
              <a:t>    }                              </a:t>
            </a:r>
          </a:p>
          <a:p>
            <a:r>
              <a:rPr lang="en-US" sz="1400" dirty="0">
                <a:latin typeface="Lucida Console" panose="020B0609040504020204" pitchFamily="49" charset="0"/>
              </a:rPr>
              <a:t>    for (int </a:t>
            </a:r>
            <a:r>
              <a:rPr lang="en-US" sz="1400" dirty="0" err="1">
                <a:latin typeface="Lucida Console" panose="020B0609040504020204" pitchFamily="49" charset="0"/>
              </a:rPr>
              <a:t>i</a:t>
            </a:r>
            <a:r>
              <a:rPr lang="en-US" sz="1400" dirty="0">
                <a:latin typeface="Lucida Console" panose="020B0609040504020204" pitchFamily="49" charset="0"/>
              </a:rPr>
              <a:t>=0; </a:t>
            </a:r>
            <a:r>
              <a:rPr lang="en-US" sz="1400" dirty="0" err="1">
                <a:latin typeface="Lucida Console" panose="020B0609040504020204" pitchFamily="49" charset="0"/>
              </a:rPr>
              <a:t>i</a:t>
            </a:r>
            <a:r>
              <a:rPr lang="en-US" sz="1400" dirty="0">
                <a:latin typeface="Lucida Console" panose="020B0609040504020204" pitchFamily="49" charset="0"/>
              </a:rPr>
              <a:t>&lt;N; </a:t>
            </a:r>
            <a:r>
              <a:rPr lang="en-US" sz="1400" dirty="0" err="1">
                <a:latin typeface="Lucida Console" panose="020B0609040504020204" pitchFamily="49" charset="0"/>
              </a:rPr>
              <a:t>i</a:t>
            </a:r>
            <a:r>
              <a:rPr lang="en-US" sz="1400" dirty="0">
                <a:latin typeface="Lucida Console" panose="020B0609040504020204" pitchFamily="49" charset="0"/>
              </a:rPr>
              <a:t>++) {      </a:t>
            </a:r>
          </a:p>
          <a:p>
            <a:r>
              <a:rPr lang="en-US" sz="1400" dirty="0">
                <a:latin typeface="Lucida Console" panose="020B0609040504020204" pitchFamily="49" charset="0"/>
              </a:rPr>
              <a:t>        float value = x[</a:t>
            </a:r>
            <a:r>
              <a:rPr lang="en-US" sz="1400" dirty="0" err="1">
                <a:latin typeface="Lucida Console" panose="020B0609040504020204" pitchFamily="49" charset="0"/>
              </a:rPr>
              <a:t>i</a:t>
            </a:r>
            <a:r>
              <a:rPr lang="en-US" sz="1400" dirty="0">
                <a:latin typeface="Lucida Console" panose="020B0609040504020204" pitchFamily="49" charset="0"/>
              </a:rPr>
              <a:t>];        </a:t>
            </a:r>
          </a:p>
          <a:p>
            <a:r>
              <a:rPr lang="en-US" sz="1400" dirty="0">
                <a:latin typeface="Lucida Console" panose="020B0609040504020204" pitchFamily="49" charset="0"/>
              </a:rPr>
              <a:t>        float x2 = value * value;  </a:t>
            </a:r>
          </a:p>
          <a:p>
            <a:r>
              <a:rPr lang="en-US" sz="1400" dirty="0">
                <a:latin typeface="Lucida Console" panose="020B0609040504020204" pitchFamily="49" charset="0"/>
              </a:rPr>
              <a:t>        float </a:t>
            </a:r>
            <a:r>
              <a:rPr lang="en-US" sz="1400" dirty="0" err="1">
                <a:latin typeface="Lucida Console" panose="020B0609040504020204" pitchFamily="49" charset="0"/>
              </a:rPr>
              <a:t>numer</a:t>
            </a:r>
            <a:r>
              <a:rPr lang="en-US" sz="1400" dirty="0">
                <a:latin typeface="Lucida Console" panose="020B0609040504020204" pitchFamily="49" charset="0"/>
              </a:rPr>
              <a:t> = x2 * value;               </a:t>
            </a:r>
          </a:p>
          <a:p>
            <a:r>
              <a:rPr lang="en-US" sz="1400" dirty="0">
                <a:latin typeface="Lucida Console" panose="020B0609040504020204" pitchFamily="49" charset="0"/>
              </a:rPr>
              <a:t>        for (int j=1; j&lt;=terms; </a:t>
            </a:r>
            <a:r>
              <a:rPr lang="en-US" sz="1400" dirty="0" err="1">
                <a:latin typeface="Lucida Console" panose="020B0609040504020204" pitchFamily="49" charset="0"/>
              </a:rPr>
              <a:t>j++</a:t>
            </a:r>
            <a:r>
              <a:rPr lang="en-US" sz="1400" dirty="0">
                <a:latin typeface="Lucida Console" panose="020B0609040504020204" pitchFamily="49" charset="0"/>
              </a:rPr>
              <a:t>) {</a:t>
            </a:r>
          </a:p>
          <a:p>
            <a:r>
              <a:rPr lang="en-US" sz="1400" dirty="0">
                <a:latin typeface="Lucida Console" panose="020B0609040504020204" pitchFamily="49" charset="0"/>
              </a:rPr>
              <a:t>            value += </a:t>
            </a:r>
            <a:r>
              <a:rPr lang="en-US" sz="1400" dirty="0" err="1">
                <a:latin typeface="Lucida Console" panose="020B0609040504020204" pitchFamily="49" charset="0"/>
              </a:rPr>
              <a:t>numer</a:t>
            </a:r>
            <a:r>
              <a:rPr lang="en-US" sz="1400" dirty="0">
                <a:latin typeface="Lucida Console" panose="020B0609040504020204" pitchFamily="49" charset="0"/>
              </a:rPr>
              <a:t> * </a:t>
            </a:r>
            <a:r>
              <a:rPr lang="en-US" sz="1400" dirty="0" err="1">
                <a:latin typeface="Lucida Console" panose="020B0609040504020204" pitchFamily="49" charset="0"/>
              </a:rPr>
              <a:t>rdenom</a:t>
            </a:r>
            <a:r>
              <a:rPr lang="en-US" sz="1400" dirty="0">
                <a:latin typeface="Lucida Console" panose="020B0609040504020204" pitchFamily="49" charset="0"/>
              </a:rPr>
              <a:t>[j];</a:t>
            </a:r>
          </a:p>
          <a:p>
            <a:r>
              <a:rPr lang="en-US" sz="1400" dirty="0">
                <a:latin typeface="Lucida Console" panose="020B0609040504020204" pitchFamily="49" charset="0"/>
              </a:rPr>
              <a:t>            </a:t>
            </a:r>
            <a:r>
              <a:rPr lang="en-US" sz="1400" dirty="0" err="1">
                <a:latin typeface="Lucida Console" panose="020B0609040504020204" pitchFamily="49" charset="0"/>
              </a:rPr>
              <a:t>numer</a:t>
            </a:r>
            <a:r>
              <a:rPr lang="en-US" sz="1400" dirty="0">
                <a:latin typeface="Lucida Console" panose="020B0609040504020204" pitchFamily="49" charset="0"/>
              </a:rPr>
              <a:t> *= x2;</a:t>
            </a:r>
          </a:p>
          <a:p>
            <a:r>
              <a:rPr lang="en-US" sz="1400" dirty="0">
                <a:latin typeface="Lucida Console" panose="020B0609040504020204" pitchFamily="49" charset="0"/>
              </a:rPr>
              <a:t>        }                     </a:t>
            </a:r>
          </a:p>
          <a:p>
            <a:r>
              <a:rPr lang="en-US" sz="1400" dirty="0">
                <a:latin typeface="Lucida Console" panose="020B0609040504020204" pitchFamily="49" charset="0"/>
              </a:rPr>
              <a:t>        result[</a:t>
            </a:r>
            <a:r>
              <a:rPr lang="en-US" sz="1400" dirty="0" err="1">
                <a:latin typeface="Lucida Console" panose="020B0609040504020204" pitchFamily="49" charset="0"/>
              </a:rPr>
              <a:t>i</a:t>
            </a:r>
            <a:r>
              <a:rPr lang="en-US" sz="1400" dirty="0">
                <a:latin typeface="Lucida Console" panose="020B0609040504020204" pitchFamily="49" charset="0"/>
              </a:rPr>
              <a:t>] = value;    </a:t>
            </a:r>
          </a:p>
          <a:p>
            <a:r>
              <a:rPr lang="en-US" sz="1400" dirty="0">
                <a:latin typeface="Lucida Console" panose="020B0609040504020204" pitchFamily="49" charset="0"/>
              </a:rPr>
              <a:t>    }                         </a:t>
            </a:r>
          </a:p>
          <a:p>
            <a:r>
              <a:rPr lang="en-US" sz="1400" dirty="0">
                <a:latin typeface="Lucida Console" panose="020B0609040504020204" pitchFamily="49" charset="0"/>
              </a:rPr>
              <a:t>}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63E046FA-D483-4BB9-9BB1-882FE13A2816}"/>
                  </a:ext>
                </a:extLst>
              </p:cNvPr>
              <p:cNvSpPr txBox="1"/>
              <p:nvPr/>
            </p:nvSpPr>
            <p:spPr>
              <a:xfrm>
                <a:off x="5905995" y="3166754"/>
                <a:ext cx="3238005" cy="9541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dirty="0"/>
                  <a:t>1.1ns / element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≈</m:t>
                    </m:r>
                  </m:oMath>
                </a14:m>
                <a:r>
                  <a:rPr lang="en-US" sz="2800" dirty="0"/>
                  <a:t> </a:t>
                </a:r>
                <a:br>
                  <a:rPr lang="en-US" sz="2800" dirty="0"/>
                </a:br>
                <a:r>
                  <a:rPr lang="en-US" sz="2800" dirty="0"/>
                  <a:t>3.5 cycles / element</a:t>
                </a:r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63E046FA-D483-4BB9-9BB1-882FE13A281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05995" y="3166754"/>
                <a:ext cx="3238005" cy="954107"/>
              </a:xfrm>
              <a:prstGeom prst="rect">
                <a:avLst/>
              </a:prstGeom>
              <a:blipFill>
                <a:blip r:embed="rId3"/>
                <a:stretch>
                  <a:fillRect l="-3955" t="-6369" b="-1656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94225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Rectangle: Rounded Corners 138">
            <a:extLst>
              <a:ext uri="{FF2B5EF4-FFF2-40B4-BE49-F238E27FC236}">
                <a16:creationId xmlns:a16="http://schemas.microsoft.com/office/drawing/2014/main" id="{D874D12A-4B6B-4455-8626-B788B4669707}"/>
              </a:ext>
            </a:extLst>
          </p:cNvPr>
          <p:cNvSpPr/>
          <p:nvPr/>
        </p:nvSpPr>
        <p:spPr>
          <a:xfrm>
            <a:off x="4457845" y="3075679"/>
            <a:ext cx="1644467" cy="1917622"/>
          </a:xfrm>
          <a:prstGeom prst="roundRect">
            <a:avLst/>
          </a:prstGeom>
          <a:solidFill>
            <a:schemeClr val="accent4">
              <a:alpha val="39000"/>
            </a:schemeClr>
          </a:solidFill>
          <a:ln w="571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E4208E3-72C3-4D69-B9F4-5B7BD88387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our </a:t>
            </a:r>
            <a:r>
              <a:rPr lang="en-US" b="1" dirty="0"/>
              <a:t>latency bound</a:t>
            </a:r>
            <a:r>
              <a:rPr lang="en-US" dirty="0"/>
              <a:t>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31357B-AF60-4315-8DAC-CE03FCA998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</p:spPr>
        <p:txBody>
          <a:bodyPr/>
          <a:lstStyle/>
          <a:p>
            <a:r>
              <a:rPr lang="en-US" dirty="0"/>
              <a:t>Find the critical path in the dataflow graph</a:t>
            </a: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BCDFF3F6-4088-4D0D-BA0B-0418A4FAFE81}"/>
              </a:ext>
            </a:extLst>
          </p:cNvPr>
          <p:cNvSpPr/>
          <p:nvPr/>
        </p:nvSpPr>
        <p:spPr>
          <a:xfrm>
            <a:off x="5650590" y="2337015"/>
            <a:ext cx="88197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b="1" dirty="0" err="1">
                <a:latin typeface="Lucida Console" panose="020B0609040504020204" pitchFamily="49" charset="0"/>
              </a:rPr>
              <a:t>numer</a:t>
            </a:r>
            <a:endParaRPr lang="en-US" b="1" dirty="0"/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A463CF4D-6EDD-4C58-A3D9-F768A3F679F4}"/>
              </a:ext>
            </a:extLst>
          </p:cNvPr>
          <p:cNvSpPr/>
          <p:nvPr/>
        </p:nvSpPr>
        <p:spPr>
          <a:xfrm>
            <a:off x="2929047" y="2333332"/>
            <a:ext cx="146861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 err="1">
                <a:latin typeface="Lucida Console" panose="020B0609040504020204" pitchFamily="49" charset="0"/>
              </a:rPr>
              <a:t>rdenom</a:t>
            </a:r>
            <a:r>
              <a:rPr lang="en-US" b="1" dirty="0">
                <a:latin typeface="Lucida Console" panose="020B0609040504020204" pitchFamily="49" charset="0"/>
              </a:rPr>
              <a:t>[j]</a:t>
            </a:r>
            <a:endParaRPr lang="en-US" b="1" dirty="0"/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DC3A05E0-318D-4C29-9930-1A092201B44F}"/>
              </a:ext>
            </a:extLst>
          </p:cNvPr>
          <p:cNvSpPr/>
          <p:nvPr/>
        </p:nvSpPr>
        <p:spPr>
          <a:xfrm>
            <a:off x="7912300" y="2337015"/>
            <a:ext cx="463589" cy="369332"/>
          </a:xfrm>
          <a:prstGeom prst="rect">
            <a:avLst/>
          </a:prstGeom>
          <a:ln w="28575">
            <a:noFill/>
          </a:ln>
        </p:spPr>
        <p:txBody>
          <a:bodyPr wrap="none">
            <a:spAutoFit/>
          </a:bodyPr>
          <a:lstStyle/>
          <a:p>
            <a:pPr algn="ctr"/>
            <a:r>
              <a:rPr lang="en-US" b="1" dirty="0">
                <a:latin typeface="Lucida Console" panose="020B0609040504020204" pitchFamily="49" charset="0"/>
              </a:rPr>
              <a:t>x2</a:t>
            </a:r>
            <a:endParaRPr lang="en-US" b="1" dirty="0"/>
          </a:p>
        </p:txBody>
      </p:sp>
      <p:grpSp>
        <p:nvGrpSpPr>
          <p:cNvPr id="66" name="Group 65">
            <a:extLst>
              <a:ext uri="{FF2B5EF4-FFF2-40B4-BE49-F238E27FC236}">
                <a16:creationId xmlns:a16="http://schemas.microsoft.com/office/drawing/2014/main" id="{0654466C-014E-4D5A-A4AF-9D35E05BD98B}"/>
              </a:ext>
            </a:extLst>
          </p:cNvPr>
          <p:cNvGrpSpPr/>
          <p:nvPr/>
        </p:nvGrpSpPr>
        <p:grpSpPr>
          <a:xfrm>
            <a:off x="6091577" y="2706347"/>
            <a:ext cx="2052518" cy="3560310"/>
            <a:chOff x="5350292" y="1957666"/>
            <a:chExt cx="2052518" cy="3560310"/>
          </a:xfrm>
        </p:grpSpPr>
        <p:cxnSp>
          <p:nvCxnSpPr>
            <p:cNvPr id="70" name="Straight Arrow Connector 69">
              <a:extLst>
                <a:ext uri="{FF2B5EF4-FFF2-40B4-BE49-F238E27FC236}">
                  <a16:creationId xmlns:a16="http://schemas.microsoft.com/office/drawing/2014/main" id="{FA96C256-160A-4FEB-9037-33B3AEB62110}"/>
                </a:ext>
              </a:extLst>
            </p:cNvPr>
            <p:cNvCxnSpPr>
              <a:cxnSpLocks/>
              <a:stCxn id="65" idx="2"/>
              <a:endCxn id="72" idx="7"/>
            </p:cNvCxnSpPr>
            <p:nvPr/>
          </p:nvCxnSpPr>
          <p:spPr>
            <a:xfrm flipH="1">
              <a:off x="6739301" y="1957666"/>
              <a:ext cx="663509" cy="2077829"/>
            </a:xfrm>
            <a:prstGeom prst="straightConnector1">
              <a:avLst/>
            </a:prstGeom>
            <a:ln w="28575">
              <a:solidFill>
                <a:srgbClr val="00B050"/>
              </a:solidFill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1" name="Straight Arrow Connector 70">
              <a:extLst>
                <a:ext uri="{FF2B5EF4-FFF2-40B4-BE49-F238E27FC236}">
                  <a16:creationId xmlns:a16="http://schemas.microsoft.com/office/drawing/2014/main" id="{B88D3204-5D32-4778-971C-71DE6AF59CB9}"/>
                </a:ext>
              </a:extLst>
            </p:cNvPr>
            <p:cNvCxnSpPr>
              <a:cxnSpLocks/>
              <a:stCxn id="63" idx="2"/>
              <a:endCxn id="72" idx="1"/>
            </p:cNvCxnSpPr>
            <p:nvPr/>
          </p:nvCxnSpPr>
          <p:spPr>
            <a:xfrm>
              <a:off x="5350292" y="1957666"/>
              <a:ext cx="936405" cy="2077829"/>
            </a:xfrm>
            <a:prstGeom prst="straightConnector1">
              <a:avLst/>
            </a:prstGeom>
            <a:ln w="28575">
              <a:solidFill>
                <a:srgbClr val="00B050"/>
              </a:solidFill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2" name="Oval 71">
                  <a:extLst>
                    <a:ext uri="{FF2B5EF4-FFF2-40B4-BE49-F238E27FC236}">
                      <a16:creationId xmlns:a16="http://schemas.microsoft.com/office/drawing/2014/main" id="{574E0C92-12DB-4C19-9031-557E7458741A}"/>
                    </a:ext>
                  </a:extLst>
                </p:cNvPr>
                <p:cNvSpPr/>
                <p:nvPr/>
              </p:nvSpPr>
              <p:spPr>
                <a:xfrm>
                  <a:off x="6192959" y="3941757"/>
                  <a:ext cx="640080" cy="640080"/>
                </a:xfrm>
                <a:prstGeom prst="ellipse">
                  <a:avLst/>
                </a:prstGeom>
                <a:ln w="28575">
                  <a:solidFill>
                    <a:srgbClr val="00B050"/>
                  </a:solidFill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"/>
                      </m:oMathParaPr>
                      <m:oMath xmlns:m="http://schemas.openxmlformats.org/officeDocument/2006/math">
                        <m:r>
                          <a:rPr lang="en-US" b="1" i="1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 ×</m:t>
                        </m:r>
                      </m:oMath>
                    </m:oMathPara>
                  </a14:m>
                  <a:endParaRPr lang="en-US" b="1" dirty="0">
                    <a:solidFill>
                      <a:srgbClr val="00B050"/>
                    </a:solidFill>
                  </a:endParaRPr>
                </a:p>
              </p:txBody>
            </p:sp>
          </mc:Choice>
          <mc:Fallback xmlns="">
            <p:sp>
              <p:nvSpPr>
                <p:cNvPr id="72" name="Oval 71">
                  <a:extLst>
                    <a:ext uri="{FF2B5EF4-FFF2-40B4-BE49-F238E27FC236}">
                      <a16:creationId xmlns:a16="http://schemas.microsoft.com/office/drawing/2014/main" id="{574E0C92-12DB-4C19-9031-557E7458741A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192959" y="3941757"/>
                  <a:ext cx="640080" cy="640080"/>
                </a:xfrm>
                <a:prstGeom prst="ellipse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 w="28575">
                  <a:solidFill>
                    <a:srgbClr val="00B050"/>
                  </a:solidFill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73" name="Straight Arrow Connector 72">
              <a:extLst>
                <a:ext uri="{FF2B5EF4-FFF2-40B4-BE49-F238E27FC236}">
                  <a16:creationId xmlns:a16="http://schemas.microsoft.com/office/drawing/2014/main" id="{739044B6-0EDA-43C1-9C09-E59B1A023C23}"/>
                </a:ext>
              </a:extLst>
            </p:cNvPr>
            <p:cNvCxnSpPr>
              <a:cxnSpLocks/>
              <a:stCxn id="72" idx="4"/>
            </p:cNvCxnSpPr>
            <p:nvPr/>
          </p:nvCxnSpPr>
          <p:spPr>
            <a:xfrm>
              <a:off x="6512999" y="4581837"/>
              <a:ext cx="0" cy="640080"/>
            </a:xfrm>
            <a:prstGeom prst="straightConnector1">
              <a:avLst/>
            </a:prstGeom>
            <a:ln w="28575">
              <a:solidFill>
                <a:srgbClr val="00B050"/>
              </a:solidFill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74" name="Rectangle 73">
              <a:extLst>
                <a:ext uri="{FF2B5EF4-FFF2-40B4-BE49-F238E27FC236}">
                  <a16:creationId xmlns:a16="http://schemas.microsoft.com/office/drawing/2014/main" id="{4AC10BB1-1896-443F-B088-E557E998687D}"/>
                </a:ext>
              </a:extLst>
            </p:cNvPr>
            <p:cNvSpPr/>
            <p:nvPr/>
          </p:nvSpPr>
          <p:spPr>
            <a:xfrm>
              <a:off x="6032253" y="5148644"/>
              <a:ext cx="1021434" cy="369332"/>
            </a:xfrm>
            <a:prstGeom prst="rect">
              <a:avLst/>
            </a:prstGeom>
            <a:ln w="28575">
              <a:noFill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b="1" dirty="0" err="1">
                  <a:solidFill>
                    <a:srgbClr val="00B050"/>
                  </a:solidFill>
                  <a:latin typeface="Lucida Console" panose="020B0609040504020204" pitchFamily="49" charset="0"/>
                </a:rPr>
                <a:t>numer</a:t>
              </a:r>
              <a:r>
                <a:rPr lang="en-US" b="1" dirty="0">
                  <a:solidFill>
                    <a:srgbClr val="00B050"/>
                  </a:solidFill>
                  <a:latin typeface="Lucida Console" panose="020B0609040504020204" pitchFamily="49" charset="0"/>
                </a:rPr>
                <a:t>’</a:t>
              </a:r>
              <a:endParaRPr lang="en-US" b="1" dirty="0">
                <a:solidFill>
                  <a:srgbClr val="00B050"/>
                </a:solidFill>
              </a:endParaRPr>
            </a:p>
          </p:txBody>
        </p:sp>
      </p:grpSp>
      <p:sp>
        <p:nvSpPr>
          <p:cNvPr id="77" name="Rectangle 76">
            <a:extLst>
              <a:ext uri="{FF2B5EF4-FFF2-40B4-BE49-F238E27FC236}">
                <a16:creationId xmlns:a16="http://schemas.microsoft.com/office/drawing/2014/main" id="{87EFF232-030D-4D1A-87D3-937BDF89403A}"/>
              </a:ext>
            </a:extLst>
          </p:cNvPr>
          <p:cNvSpPr/>
          <p:nvPr/>
        </p:nvSpPr>
        <p:spPr>
          <a:xfrm>
            <a:off x="2005733" y="2333332"/>
            <a:ext cx="88197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>
                <a:latin typeface="Lucida Console" panose="020B0609040504020204" pitchFamily="49" charset="0"/>
              </a:rPr>
              <a:t>value</a:t>
            </a:r>
            <a:endParaRPr lang="en-US" b="1" dirty="0"/>
          </a:p>
        </p:txBody>
      </p:sp>
      <p:grpSp>
        <p:nvGrpSpPr>
          <p:cNvPr id="78" name="Group 77">
            <a:extLst>
              <a:ext uri="{FF2B5EF4-FFF2-40B4-BE49-F238E27FC236}">
                <a16:creationId xmlns:a16="http://schemas.microsoft.com/office/drawing/2014/main" id="{3A8F6F5F-F7F7-41D3-8364-195A2483C80E}"/>
              </a:ext>
            </a:extLst>
          </p:cNvPr>
          <p:cNvGrpSpPr/>
          <p:nvPr/>
        </p:nvGrpSpPr>
        <p:grpSpPr>
          <a:xfrm>
            <a:off x="2446720" y="2702664"/>
            <a:ext cx="3644857" cy="3549415"/>
            <a:chOff x="1705435" y="1953983"/>
            <a:chExt cx="3644857" cy="3549415"/>
          </a:xfrm>
        </p:grpSpPr>
        <p:grpSp>
          <p:nvGrpSpPr>
            <p:cNvPr id="79" name="Group 78">
              <a:extLst>
                <a:ext uri="{FF2B5EF4-FFF2-40B4-BE49-F238E27FC236}">
                  <a16:creationId xmlns:a16="http://schemas.microsoft.com/office/drawing/2014/main" id="{3757CAAC-D987-4713-B5BC-A2A5CF6069E6}"/>
                </a:ext>
              </a:extLst>
            </p:cNvPr>
            <p:cNvGrpSpPr/>
            <p:nvPr/>
          </p:nvGrpSpPr>
          <p:grpSpPr>
            <a:xfrm>
              <a:off x="1705435" y="1953983"/>
              <a:ext cx="3644857" cy="3197351"/>
              <a:chOff x="996874" y="2025235"/>
              <a:chExt cx="3644857" cy="3197351"/>
            </a:xfrm>
          </p:grpSpPr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84" name="Oval 83">
                    <a:extLst>
                      <a:ext uri="{FF2B5EF4-FFF2-40B4-BE49-F238E27FC236}">
                        <a16:creationId xmlns:a16="http://schemas.microsoft.com/office/drawing/2014/main" id="{690F3F84-BAD7-437B-87F1-F35B39D95D6B}"/>
                      </a:ext>
                    </a:extLst>
                  </p:cNvPr>
                  <p:cNvSpPr/>
                  <p:nvPr/>
                </p:nvSpPr>
                <p:spPr>
                  <a:xfrm>
                    <a:off x="1525396" y="4118361"/>
                    <a:ext cx="1163460" cy="640080"/>
                  </a:xfrm>
                  <a:prstGeom prst="ellipse">
                    <a:avLst/>
                  </a:prstGeom>
                  <a:ln w="28575"/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b="1" dirty="0"/>
                      <a:t>+ &amp; </a:t>
                    </a:r>
                    <a14:m>
                      <m:oMath xmlns:m="http://schemas.openxmlformats.org/officeDocument/2006/math"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×</m:t>
                        </m:r>
                      </m:oMath>
                    </a14:m>
                    <a:endParaRPr lang="en-US" b="1" dirty="0"/>
                  </a:p>
                </p:txBody>
              </p:sp>
            </mc:Choice>
            <mc:Fallback xmlns="">
              <p:sp>
                <p:nvSpPr>
                  <p:cNvPr id="84" name="Oval 83">
                    <a:extLst>
                      <a:ext uri="{FF2B5EF4-FFF2-40B4-BE49-F238E27FC236}">
                        <a16:creationId xmlns:a16="http://schemas.microsoft.com/office/drawing/2014/main" id="{690F3F84-BAD7-437B-87F1-F35B39D95D6B}"/>
                      </a:ext>
                    </a:extLst>
                  </p:cNvPr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525396" y="4118361"/>
                    <a:ext cx="1163460" cy="640080"/>
                  </a:xfrm>
                  <a:prstGeom prst="ellipse">
                    <a:avLst/>
                  </a:prstGeom>
                  <a:blipFill>
                    <a:blip r:embed="rId3"/>
                    <a:stretch>
                      <a:fillRect/>
                    </a:stretch>
                  </a:blipFill>
                  <a:ln w="28575"/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cxnSp>
            <p:nvCxnSpPr>
              <p:cNvPr id="85" name="Straight Arrow Connector 84">
                <a:extLst>
                  <a:ext uri="{FF2B5EF4-FFF2-40B4-BE49-F238E27FC236}">
                    <a16:creationId xmlns:a16="http://schemas.microsoft.com/office/drawing/2014/main" id="{599E1836-76E7-45A5-8EC7-7966509918ED}"/>
                  </a:ext>
                </a:extLst>
              </p:cNvPr>
              <p:cNvCxnSpPr>
                <a:cxnSpLocks/>
                <a:stCxn id="63" idx="2"/>
                <a:endCxn id="84" idx="7"/>
              </p:cNvCxnSpPr>
              <p:nvPr/>
            </p:nvCxnSpPr>
            <p:spPr>
              <a:xfrm flipH="1">
                <a:off x="2518471" y="2028918"/>
                <a:ext cx="2123260" cy="2183181"/>
              </a:xfrm>
              <a:prstGeom prst="straightConnector1">
                <a:avLst/>
              </a:prstGeom>
              <a:ln w="28575"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86" name="Straight Arrow Connector 85">
                <a:extLst>
                  <a:ext uri="{FF2B5EF4-FFF2-40B4-BE49-F238E27FC236}">
                    <a16:creationId xmlns:a16="http://schemas.microsoft.com/office/drawing/2014/main" id="{A038A662-8BBA-4209-97EB-6AD3BED5AA34}"/>
                  </a:ext>
                </a:extLst>
              </p:cNvPr>
              <p:cNvCxnSpPr>
                <a:cxnSpLocks/>
                <a:stCxn id="64" idx="2"/>
                <a:endCxn id="94" idx="1"/>
              </p:cNvCxnSpPr>
              <p:nvPr/>
            </p:nvCxnSpPr>
            <p:spPr>
              <a:xfrm>
                <a:off x="2213510" y="2025235"/>
                <a:ext cx="119839" cy="435651"/>
              </a:xfrm>
              <a:prstGeom prst="straightConnector1">
                <a:avLst/>
              </a:prstGeom>
              <a:ln w="28575"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89" name="Straight Arrow Connector 88">
                <a:extLst>
                  <a:ext uri="{FF2B5EF4-FFF2-40B4-BE49-F238E27FC236}">
                    <a16:creationId xmlns:a16="http://schemas.microsoft.com/office/drawing/2014/main" id="{D9155DFA-F145-4712-9DA1-68773AA8E2D7}"/>
                  </a:ext>
                </a:extLst>
              </p:cNvPr>
              <p:cNvCxnSpPr>
                <a:cxnSpLocks/>
                <a:stCxn id="77" idx="2"/>
                <a:endCxn id="84" idx="1"/>
              </p:cNvCxnSpPr>
              <p:nvPr/>
            </p:nvCxnSpPr>
            <p:spPr>
              <a:xfrm>
                <a:off x="996874" y="2025235"/>
                <a:ext cx="698907" cy="2186864"/>
              </a:xfrm>
              <a:prstGeom prst="straightConnector1">
                <a:avLst/>
              </a:prstGeom>
              <a:ln w="28575"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90" name="Straight Arrow Connector 89">
                <a:extLst>
                  <a:ext uri="{FF2B5EF4-FFF2-40B4-BE49-F238E27FC236}">
                    <a16:creationId xmlns:a16="http://schemas.microsoft.com/office/drawing/2014/main" id="{C1858E98-407D-4F69-B4AB-8A0795D2F4B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094608" y="4758441"/>
                <a:ext cx="0" cy="464145"/>
              </a:xfrm>
              <a:prstGeom prst="straightConnector1">
                <a:avLst/>
              </a:prstGeom>
              <a:ln w="28575"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94" name="Oval 93">
                <a:extLst>
                  <a:ext uri="{FF2B5EF4-FFF2-40B4-BE49-F238E27FC236}">
                    <a16:creationId xmlns:a16="http://schemas.microsoft.com/office/drawing/2014/main" id="{38D217C2-D099-489B-820E-22950208814D}"/>
                  </a:ext>
                </a:extLst>
              </p:cNvPr>
              <p:cNvSpPr/>
              <p:nvPr/>
            </p:nvSpPr>
            <p:spPr>
              <a:xfrm>
                <a:off x="2239611" y="2367148"/>
                <a:ext cx="640080" cy="640080"/>
              </a:xfrm>
              <a:prstGeom prst="ellipse">
                <a:avLst/>
              </a:prstGeom>
              <a:ln w="28575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b="1" dirty="0"/>
                  <a:t>LD</a:t>
                </a:r>
              </a:p>
            </p:txBody>
          </p:sp>
          <p:cxnSp>
            <p:nvCxnSpPr>
              <p:cNvPr id="136" name="Straight Arrow Connector 135">
                <a:extLst>
                  <a:ext uri="{FF2B5EF4-FFF2-40B4-BE49-F238E27FC236}">
                    <a16:creationId xmlns:a16="http://schemas.microsoft.com/office/drawing/2014/main" id="{0F4DF8BA-570C-4025-B70E-1DC500FC505D}"/>
                  </a:ext>
                </a:extLst>
              </p:cNvPr>
              <p:cNvCxnSpPr>
                <a:cxnSpLocks/>
                <a:stCxn id="94" idx="4"/>
                <a:endCxn id="84" idx="0"/>
              </p:cNvCxnSpPr>
              <p:nvPr/>
            </p:nvCxnSpPr>
            <p:spPr>
              <a:xfrm flipH="1">
                <a:off x="2107126" y="3007228"/>
                <a:ext cx="452525" cy="1111133"/>
              </a:xfrm>
              <a:prstGeom prst="straightConnector1">
                <a:avLst/>
              </a:prstGeom>
              <a:ln w="28575"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80" name="Rectangle 79">
              <a:extLst>
                <a:ext uri="{FF2B5EF4-FFF2-40B4-BE49-F238E27FC236}">
                  <a16:creationId xmlns:a16="http://schemas.microsoft.com/office/drawing/2014/main" id="{F65B0105-B693-4351-BFF9-92EEB05C520A}"/>
                </a:ext>
              </a:extLst>
            </p:cNvPr>
            <p:cNvSpPr/>
            <p:nvPr/>
          </p:nvSpPr>
          <p:spPr>
            <a:xfrm>
              <a:off x="2337160" y="5134066"/>
              <a:ext cx="1040272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b="1" dirty="0">
                  <a:latin typeface="Lucida Console" panose="020B0609040504020204" pitchFamily="49" charset="0"/>
                </a:rPr>
                <a:t>value’</a:t>
              </a:r>
              <a:endParaRPr lang="en-US" b="1" dirty="0"/>
            </a:p>
          </p:txBody>
        </p:sp>
      </p:grpSp>
      <p:sp>
        <p:nvSpPr>
          <p:cNvPr id="98" name="Rectangle 97">
            <a:extLst>
              <a:ext uri="{FF2B5EF4-FFF2-40B4-BE49-F238E27FC236}">
                <a16:creationId xmlns:a16="http://schemas.microsoft.com/office/drawing/2014/main" id="{02E034D9-F2A2-4902-B753-1D8EF402849B}"/>
              </a:ext>
            </a:extLst>
          </p:cNvPr>
          <p:cNvSpPr/>
          <p:nvPr/>
        </p:nvSpPr>
        <p:spPr>
          <a:xfrm>
            <a:off x="1098998" y="2337015"/>
            <a:ext cx="881973" cy="369332"/>
          </a:xfrm>
          <a:prstGeom prst="rect">
            <a:avLst/>
          </a:prstGeom>
          <a:ln w="28575"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en-US" b="1" dirty="0">
                <a:latin typeface="Lucida Console" panose="020B0609040504020204" pitchFamily="49" charset="0"/>
              </a:rPr>
              <a:t>j</a:t>
            </a:r>
            <a:endParaRPr lang="en-US" b="1" dirty="0"/>
          </a:p>
        </p:txBody>
      </p:sp>
      <p:grpSp>
        <p:nvGrpSpPr>
          <p:cNvPr id="120" name="Group 119">
            <a:extLst>
              <a:ext uri="{FF2B5EF4-FFF2-40B4-BE49-F238E27FC236}">
                <a16:creationId xmlns:a16="http://schemas.microsoft.com/office/drawing/2014/main" id="{13EBA412-CF62-4328-997E-9B380F7F5A2C}"/>
              </a:ext>
            </a:extLst>
          </p:cNvPr>
          <p:cNvGrpSpPr/>
          <p:nvPr/>
        </p:nvGrpSpPr>
        <p:grpSpPr>
          <a:xfrm>
            <a:off x="745299" y="2702664"/>
            <a:ext cx="907579" cy="3563993"/>
            <a:chOff x="4014" y="1953983"/>
            <a:chExt cx="907579" cy="3563993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21" name="Oval 120">
                  <a:extLst>
                    <a:ext uri="{FF2B5EF4-FFF2-40B4-BE49-F238E27FC236}">
                      <a16:creationId xmlns:a16="http://schemas.microsoft.com/office/drawing/2014/main" id="{C95E2282-1A03-4EED-BCB7-8FAE84B3D230}"/>
                    </a:ext>
                  </a:extLst>
                </p:cNvPr>
                <p:cNvSpPr/>
                <p:nvPr/>
              </p:nvSpPr>
              <p:spPr>
                <a:xfrm>
                  <a:off x="100919" y="3031470"/>
                  <a:ext cx="640080" cy="640080"/>
                </a:xfrm>
                <a:prstGeom prst="ellipse">
                  <a:avLst/>
                </a:prstGeom>
                <a:ln w="28575">
                  <a:solidFill>
                    <a:srgbClr val="7030A0"/>
                  </a:solidFill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"/>
                      </m:oMathParaPr>
                      <m:oMath xmlns:m="http://schemas.openxmlformats.org/officeDocument/2006/math">
                        <m:r>
                          <a:rPr lang="en-US" b="1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 +</m:t>
                        </m:r>
                      </m:oMath>
                    </m:oMathPara>
                  </a14:m>
                  <a:endParaRPr lang="en-US" b="1" dirty="0">
                    <a:solidFill>
                      <a:srgbClr val="7030A0"/>
                    </a:solidFill>
                  </a:endParaRPr>
                </a:p>
              </p:txBody>
            </p:sp>
          </mc:Choice>
          <mc:Fallback xmlns="">
            <p:sp>
              <p:nvSpPr>
                <p:cNvPr id="121" name="Oval 120">
                  <a:extLst>
                    <a:ext uri="{FF2B5EF4-FFF2-40B4-BE49-F238E27FC236}">
                      <a16:creationId xmlns:a16="http://schemas.microsoft.com/office/drawing/2014/main" id="{C95E2282-1A03-4EED-BCB7-8FAE84B3D230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00919" y="3031470"/>
                  <a:ext cx="640080" cy="640080"/>
                </a:xfrm>
                <a:prstGeom prst="ellipse">
                  <a:avLst/>
                </a:prstGeom>
                <a:blipFill>
                  <a:blip r:embed="rId4"/>
                  <a:stretch>
                    <a:fillRect/>
                  </a:stretch>
                </a:blipFill>
                <a:ln w="28575">
                  <a:solidFill>
                    <a:srgbClr val="7030A0"/>
                  </a:solidFill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22" name="Rectangle 121">
              <a:extLst>
                <a:ext uri="{FF2B5EF4-FFF2-40B4-BE49-F238E27FC236}">
                  <a16:creationId xmlns:a16="http://schemas.microsoft.com/office/drawing/2014/main" id="{C8CA5D38-ACEC-4A3A-8402-F82DED76B154}"/>
                </a:ext>
              </a:extLst>
            </p:cNvPr>
            <p:cNvSpPr/>
            <p:nvPr/>
          </p:nvSpPr>
          <p:spPr>
            <a:xfrm>
              <a:off x="4014" y="2588869"/>
              <a:ext cx="324128" cy="369332"/>
            </a:xfrm>
            <a:prstGeom prst="rect">
              <a:avLst/>
            </a:prstGeom>
            <a:ln w="28575">
              <a:noFill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b="1" dirty="0">
                  <a:solidFill>
                    <a:srgbClr val="7030A0"/>
                  </a:solidFill>
                  <a:latin typeface="Lucida Console" panose="020B0609040504020204" pitchFamily="49" charset="0"/>
                </a:rPr>
                <a:t>1</a:t>
              </a:r>
              <a:endParaRPr lang="en-US" b="1" dirty="0">
                <a:solidFill>
                  <a:srgbClr val="7030A0"/>
                </a:solidFill>
              </a:endParaRPr>
            </a:p>
          </p:txBody>
        </p:sp>
        <p:cxnSp>
          <p:nvCxnSpPr>
            <p:cNvPr id="123" name="Straight Arrow Connector 122">
              <a:extLst>
                <a:ext uri="{FF2B5EF4-FFF2-40B4-BE49-F238E27FC236}">
                  <a16:creationId xmlns:a16="http://schemas.microsoft.com/office/drawing/2014/main" id="{AAB65DF7-0810-4244-8229-23C84DC13320}"/>
                </a:ext>
              </a:extLst>
            </p:cNvPr>
            <p:cNvCxnSpPr>
              <a:cxnSpLocks/>
              <a:endCxn id="121" idx="1"/>
            </p:cNvCxnSpPr>
            <p:nvPr/>
          </p:nvCxnSpPr>
          <p:spPr>
            <a:xfrm>
              <a:off x="185862" y="2905496"/>
              <a:ext cx="8795" cy="219712"/>
            </a:xfrm>
            <a:prstGeom prst="straightConnector1">
              <a:avLst/>
            </a:prstGeom>
            <a:ln w="28575">
              <a:solidFill>
                <a:srgbClr val="7030A0"/>
              </a:solidFill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25" name="Straight Arrow Connector 124">
              <a:extLst>
                <a:ext uri="{FF2B5EF4-FFF2-40B4-BE49-F238E27FC236}">
                  <a16:creationId xmlns:a16="http://schemas.microsoft.com/office/drawing/2014/main" id="{15284DC4-677E-4D55-9979-40C3961C5F99}"/>
                </a:ext>
              </a:extLst>
            </p:cNvPr>
            <p:cNvCxnSpPr>
              <a:cxnSpLocks/>
              <a:stCxn id="121" idx="4"/>
            </p:cNvCxnSpPr>
            <p:nvPr/>
          </p:nvCxnSpPr>
          <p:spPr>
            <a:xfrm>
              <a:off x="420959" y="3671550"/>
              <a:ext cx="17682" cy="1451929"/>
            </a:xfrm>
            <a:prstGeom prst="straightConnector1">
              <a:avLst/>
            </a:prstGeom>
            <a:ln w="28575">
              <a:solidFill>
                <a:srgbClr val="7030A0"/>
              </a:solidFill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26" name="Rectangle 125">
              <a:extLst>
                <a:ext uri="{FF2B5EF4-FFF2-40B4-BE49-F238E27FC236}">
                  <a16:creationId xmlns:a16="http://schemas.microsoft.com/office/drawing/2014/main" id="{BD7BE38A-2ADB-428F-B874-D74F279CA347}"/>
                </a:ext>
              </a:extLst>
            </p:cNvPr>
            <p:cNvSpPr/>
            <p:nvPr/>
          </p:nvSpPr>
          <p:spPr>
            <a:xfrm>
              <a:off x="29620" y="5148644"/>
              <a:ext cx="881973" cy="369332"/>
            </a:xfrm>
            <a:prstGeom prst="rect">
              <a:avLst/>
            </a:prstGeom>
            <a:ln w="28575"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b="1" dirty="0">
                  <a:solidFill>
                    <a:srgbClr val="7030A0"/>
                  </a:solidFill>
                  <a:latin typeface="Lucida Console" panose="020B0609040504020204" pitchFamily="49" charset="0"/>
                </a:rPr>
                <a:t>j’</a:t>
              </a:r>
              <a:endParaRPr lang="en-US" b="1" dirty="0">
                <a:solidFill>
                  <a:srgbClr val="7030A0"/>
                </a:solidFill>
              </a:endParaRPr>
            </a:p>
          </p:txBody>
        </p:sp>
        <p:cxnSp>
          <p:nvCxnSpPr>
            <p:cNvPr id="92" name="Straight Arrow Connector 91">
              <a:extLst>
                <a:ext uri="{FF2B5EF4-FFF2-40B4-BE49-F238E27FC236}">
                  <a16:creationId xmlns:a16="http://schemas.microsoft.com/office/drawing/2014/main" id="{12DCB879-A4AA-4703-98ED-C84722C8E1B7}"/>
                </a:ext>
              </a:extLst>
            </p:cNvPr>
            <p:cNvCxnSpPr>
              <a:cxnSpLocks/>
              <a:endCxn id="121" idx="7"/>
            </p:cNvCxnSpPr>
            <p:nvPr/>
          </p:nvCxnSpPr>
          <p:spPr>
            <a:xfrm flipH="1">
              <a:off x="647261" y="1953983"/>
              <a:ext cx="136340" cy="1171225"/>
            </a:xfrm>
            <a:prstGeom prst="straightConnector1">
              <a:avLst/>
            </a:prstGeom>
            <a:ln w="28575">
              <a:solidFill>
                <a:srgbClr val="7030A0"/>
              </a:solidFill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32" name="Rectangle 131">
            <a:extLst>
              <a:ext uri="{FF2B5EF4-FFF2-40B4-BE49-F238E27FC236}">
                <a16:creationId xmlns:a16="http://schemas.microsoft.com/office/drawing/2014/main" id="{830FBD58-F59D-4BBA-9FAD-63AC7E1A4BBA}"/>
              </a:ext>
            </a:extLst>
          </p:cNvPr>
          <p:cNvSpPr/>
          <p:nvPr/>
        </p:nvSpPr>
        <p:spPr>
          <a:xfrm>
            <a:off x="6875340" y="6300113"/>
            <a:ext cx="757888" cy="369332"/>
          </a:xfrm>
          <a:prstGeom prst="rect">
            <a:avLst/>
          </a:prstGeom>
          <a:ln w="127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b="1" dirty="0">
                <a:solidFill>
                  <a:srgbClr val="00B050"/>
                </a:solidFill>
              </a:rPr>
              <a:t>3</a:t>
            </a:r>
          </a:p>
        </p:txBody>
      </p:sp>
      <p:sp>
        <p:nvSpPr>
          <p:cNvPr id="134" name="Rectangle 133">
            <a:extLst>
              <a:ext uri="{FF2B5EF4-FFF2-40B4-BE49-F238E27FC236}">
                <a16:creationId xmlns:a16="http://schemas.microsoft.com/office/drawing/2014/main" id="{A5B4E16C-07D8-45C5-B97F-5AA81D0BE9F1}"/>
              </a:ext>
            </a:extLst>
          </p:cNvPr>
          <p:cNvSpPr/>
          <p:nvPr/>
        </p:nvSpPr>
        <p:spPr>
          <a:xfrm>
            <a:off x="745299" y="6300113"/>
            <a:ext cx="881973" cy="369332"/>
          </a:xfrm>
          <a:prstGeom prst="rect">
            <a:avLst/>
          </a:prstGeom>
          <a:ln w="127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b="1" dirty="0">
                <a:solidFill>
                  <a:srgbClr val="7030A0"/>
                </a:solidFill>
              </a:rPr>
              <a:t>1</a:t>
            </a:r>
          </a:p>
        </p:txBody>
      </p:sp>
      <p:sp>
        <p:nvSpPr>
          <p:cNvPr id="135" name="Rectangle 134">
            <a:extLst>
              <a:ext uri="{FF2B5EF4-FFF2-40B4-BE49-F238E27FC236}">
                <a16:creationId xmlns:a16="http://schemas.microsoft.com/office/drawing/2014/main" id="{C6E001A9-3636-4916-BB8E-07454852E703}"/>
              </a:ext>
            </a:extLst>
          </p:cNvPr>
          <p:cNvSpPr/>
          <p:nvPr/>
        </p:nvSpPr>
        <p:spPr>
          <a:xfrm>
            <a:off x="2370462" y="6200784"/>
            <a:ext cx="3780955" cy="646331"/>
          </a:xfrm>
          <a:prstGeom prst="rect">
            <a:avLst/>
          </a:prstGeom>
          <a:ln w="127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b="1" dirty="0"/>
              <a:t>3 (LD will be executed speculatively, only depends on j)</a:t>
            </a:r>
            <a:endParaRPr lang="en-US" b="1" u="sng" dirty="0"/>
          </a:p>
        </p:txBody>
      </p:sp>
      <p:grpSp>
        <p:nvGrpSpPr>
          <p:cNvPr id="128" name="Group 127">
            <a:extLst>
              <a:ext uri="{FF2B5EF4-FFF2-40B4-BE49-F238E27FC236}">
                <a16:creationId xmlns:a16="http://schemas.microsoft.com/office/drawing/2014/main" id="{995EC7A4-7ACA-427C-A936-806BBCA8DF6D}"/>
              </a:ext>
            </a:extLst>
          </p:cNvPr>
          <p:cNvGrpSpPr/>
          <p:nvPr/>
        </p:nvGrpSpPr>
        <p:grpSpPr>
          <a:xfrm>
            <a:off x="3465667" y="2702664"/>
            <a:ext cx="3909306" cy="3395192"/>
            <a:chOff x="3219508" y="2671948"/>
            <a:chExt cx="4211013" cy="3395192"/>
          </a:xfrm>
        </p:grpSpPr>
        <p:sp>
          <p:nvSpPr>
            <p:cNvPr id="129" name="TextBox 128">
              <a:extLst>
                <a:ext uri="{FF2B5EF4-FFF2-40B4-BE49-F238E27FC236}">
                  <a16:creationId xmlns:a16="http://schemas.microsoft.com/office/drawing/2014/main" id="{03614A7A-81F6-4FA6-8098-0DBF60DF57A7}"/>
                </a:ext>
              </a:extLst>
            </p:cNvPr>
            <p:cNvSpPr txBox="1"/>
            <p:nvPr/>
          </p:nvSpPr>
          <p:spPr>
            <a:xfrm>
              <a:off x="3690814" y="4599572"/>
              <a:ext cx="3340979" cy="523220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sz="2800" b="1" dirty="0">
                  <a:solidFill>
                    <a:srgbClr val="FF0000"/>
                  </a:solidFill>
                  <a:latin typeface="MV Boli" panose="02000500030200090000" pitchFamily="2" charset="0"/>
                  <a:cs typeface="MV Boli" panose="02000500030200090000" pitchFamily="2" charset="0"/>
                </a:rPr>
                <a:t>LATENCY BOUND!</a:t>
              </a:r>
            </a:p>
          </p:txBody>
        </p:sp>
        <p:sp>
          <p:nvSpPr>
            <p:cNvPr id="133" name="Freeform: Shape 132">
              <a:extLst>
                <a:ext uri="{FF2B5EF4-FFF2-40B4-BE49-F238E27FC236}">
                  <a16:creationId xmlns:a16="http://schemas.microsoft.com/office/drawing/2014/main" id="{81EC2433-7289-4069-AE80-F7F92EB7DCCE}"/>
                </a:ext>
              </a:extLst>
            </p:cNvPr>
            <p:cNvSpPr/>
            <p:nvPr/>
          </p:nvSpPr>
          <p:spPr>
            <a:xfrm>
              <a:off x="3219508" y="2671948"/>
              <a:ext cx="2868575" cy="3242792"/>
            </a:xfrm>
            <a:custGeom>
              <a:avLst/>
              <a:gdLst>
                <a:gd name="connsiteX0" fmla="*/ 3139044 w 3139044"/>
                <a:gd name="connsiteY0" fmla="*/ 0 h 3242792"/>
                <a:gd name="connsiteX1" fmla="*/ 3071751 w 3139044"/>
                <a:gd name="connsiteY1" fmla="*/ 51460 h 3242792"/>
                <a:gd name="connsiteX2" fmla="*/ 3051958 w 3139044"/>
                <a:gd name="connsiteY2" fmla="*/ 55418 h 3242792"/>
                <a:gd name="connsiteX3" fmla="*/ 3036125 w 3139044"/>
                <a:gd name="connsiteY3" fmla="*/ 63335 h 3242792"/>
                <a:gd name="connsiteX4" fmla="*/ 3008416 w 3139044"/>
                <a:gd name="connsiteY4" fmla="*/ 75210 h 3242792"/>
                <a:gd name="connsiteX5" fmla="*/ 2996540 w 3139044"/>
                <a:gd name="connsiteY5" fmla="*/ 83127 h 3242792"/>
                <a:gd name="connsiteX6" fmla="*/ 2980706 w 3139044"/>
                <a:gd name="connsiteY6" fmla="*/ 98961 h 3242792"/>
                <a:gd name="connsiteX7" fmla="*/ 2945080 w 3139044"/>
                <a:gd name="connsiteY7" fmla="*/ 114795 h 3242792"/>
                <a:gd name="connsiteX8" fmla="*/ 2889662 w 3139044"/>
                <a:gd name="connsiteY8" fmla="*/ 162296 h 3242792"/>
                <a:gd name="connsiteX9" fmla="*/ 2850078 w 3139044"/>
                <a:gd name="connsiteY9" fmla="*/ 190005 h 3242792"/>
                <a:gd name="connsiteX10" fmla="*/ 2838203 w 3139044"/>
                <a:gd name="connsiteY10" fmla="*/ 205839 h 3242792"/>
                <a:gd name="connsiteX11" fmla="*/ 2814452 w 3139044"/>
                <a:gd name="connsiteY11" fmla="*/ 229590 h 3242792"/>
                <a:gd name="connsiteX12" fmla="*/ 2802577 w 3139044"/>
                <a:gd name="connsiteY12" fmla="*/ 253340 h 3242792"/>
                <a:gd name="connsiteX13" fmla="*/ 2778826 w 3139044"/>
                <a:gd name="connsiteY13" fmla="*/ 285008 h 3242792"/>
                <a:gd name="connsiteX14" fmla="*/ 2755075 w 3139044"/>
                <a:gd name="connsiteY14" fmla="*/ 328551 h 3242792"/>
                <a:gd name="connsiteX15" fmla="*/ 2739242 w 3139044"/>
                <a:gd name="connsiteY15" fmla="*/ 344384 h 3242792"/>
                <a:gd name="connsiteX16" fmla="*/ 2727366 w 3139044"/>
                <a:gd name="connsiteY16" fmla="*/ 360218 h 3242792"/>
                <a:gd name="connsiteX17" fmla="*/ 2711532 w 3139044"/>
                <a:gd name="connsiteY17" fmla="*/ 368135 h 3242792"/>
                <a:gd name="connsiteX18" fmla="*/ 2687782 w 3139044"/>
                <a:gd name="connsiteY18" fmla="*/ 380010 h 3242792"/>
                <a:gd name="connsiteX19" fmla="*/ 2664031 w 3139044"/>
                <a:gd name="connsiteY19" fmla="*/ 395844 h 3242792"/>
                <a:gd name="connsiteX20" fmla="*/ 2656114 w 3139044"/>
                <a:gd name="connsiteY20" fmla="*/ 407720 h 3242792"/>
                <a:gd name="connsiteX21" fmla="*/ 2640280 w 3139044"/>
                <a:gd name="connsiteY21" fmla="*/ 415636 h 3242792"/>
                <a:gd name="connsiteX22" fmla="*/ 2624447 w 3139044"/>
                <a:gd name="connsiteY22" fmla="*/ 427512 h 3242792"/>
                <a:gd name="connsiteX23" fmla="*/ 2600696 w 3139044"/>
                <a:gd name="connsiteY23" fmla="*/ 451262 h 3242792"/>
                <a:gd name="connsiteX24" fmla="*/ 2569029 w 3139044"/>
                <a:gd name="connsiteY24" fmla="*/ 475013 h 3242792"/>
                <a:gd name="connsiteX25" fmla="*/ 2553195 w 3139044"/>
                <a:gd name="connsiteY25" fmla="*/ 486888 h 3242792"/>
                <a:gd name="connsiteX26" fmla="*/ 2537361 w 3139044"/>
                <a:gd name="connsiteY26" fmla="*/ 510639 h 3242792"/>
                <a:gd name="connsiteX27" fmla="*/ 2525486 w 3139044"/>
                <a:gd name="connsiteY27" fmla="*/ 538348 h 3242792"/>
                <a:gd name="connsiteX28" fmla="*/ 2505693 w 3139044"/>
                <a:gd name="connsiteY28" fmla="*/ 562099 h 3242792"/>
                <a:gd name="connsiteX29" fmla="*/ 2489860 w 3139044"/>
                <a:gd name="connsiteY29" fmla="*/ 601683 h 3242792"/>
                <a:gd name="connsiteX30" fmla="*/ 2477984 w 3139044"/>
                <a:gd name="connsiteY30" fmla="*/ 621475 h 3242792"/>
                <a:gd name="connsiteX31" fmla="*/ 2462151 w 3139044"/>
                <a:gd name="connsiteY31" fmla="*/ 649184 h 3242792"/>
                <a:gd name="connsiteX32" fmla="*/ 2446317 w 3139044"/>
                <a:gd name="connsiteY32" fmla="*/ 692727 h 3242792"/>
                <a:gd name="connsiteX33" fmla="*/ 2410691 w 3139044"/>
                <a:gd name="connsiteY33" fmla="*/ 740229 h 3242792"/>
                <a:gd name="connsiteX34" fmla="*/ 2390899 w 3139044"/>
                <a:gd name="connsiteY34" fmla="*/ 775855 h 3242792"/>
                <a:gd name="connsiteX35" fmla="*/ 2379023 w 3139044"/>
                <a:gd name="connsiteY35" fmla="*/ 787730 h 3242792"/>
                <a:gd name="connsiteX36" fmla="*/ 2367148 w 3139044"/>
                <a:gd name="connsiteY36" fmla="*/ 807522 h 3242792"/>
                <a:gd name="connsiteX37" fmla="*/ 2347356 w 3139044"/>
                <a:gd name="connsiteY37" fmla="*/ 835231 h 3242792"/>
                <a:gd name="connsiteX38" fmla="*/ 2331522 w 3139044"/>
                <a:gd name="connsiteY38" fmla="*/ 862940 h 3242792"/>
                <a:gd name="connsiteX39" fmla="*/ 2307771 w 3139044"/>
                <a:gd name="connsiteY39" fmla="*/ 898566 h 3242792"/>
                <a:gd name="connsiteX40" fmla="*/ 2287979 w 3139044"/>
                <a:gd name="connsiteY40" fmla="*/ 914400 h 3242792"/>
                <a:gd name="connsiteX41" fmla="*/ 2280062 w 3139044"/>
                <a:gd name="connsiteY41" fmla="*/ 926275 h 3242792"/>
                <a:gd name="connsiteX42" fmla="*/ 2256312 w 3139044"/>
                <a:gd name="connsiteY42" fmla="*/ 938151 h 3242792"/>
                <a:gd name="connsiteX43" fmla="*/ 2244436 w 3139044"/>
                <a:gd name="connsiteY43" fmla="*/ 946068 h 3242792"/>
                <a:gd name="connsiteX44" fmla="*/ 2216727 w 3139044"/>
                <a:gd name="connsiteY44" fmla="*/ 961901 h 3242792"/>
                <a:gd name="connsiteX45" fmla="*/ 2204852 w 3139044"/>
                <a:gd name="connsiteY45" fmla="*/ 973777 h 3242792"/>
                <a:gd name="connsiteX46" fmla="*/ 2192977 w 3139044"/>
                <a:gd name="connsiteY46" fmla="*/ 981694 h 3242792"/>
                <a:gd name="connsiteX47" fmla="*/ 2157351 w 3139044"/>
                <a:gd name="connsiteY47" fmla="*/ 1017320 h 3242792"/>
                <a:gd name="connsiteX48" fmla="*/ 2141517 w 3139044"/>
                <a:gd name="connsiteY48" fmla="*/ 1033153 h 3242792"/>
                <a:gd name="connsiteX49" fmla="*/ 2105891 w 3139044"/>
                <a:gd name="connsiteY49" fmla="*/ 1056904 h 3242792"/>
                <a:gd name="connsiteX50" fmla="*/ 2094016 w 3139044"/>
                <a:gd name="connsiteY50" fmla="*/ 1072738 h 3242792"/>
                <a:gd name="connsiteX51" fmla="*/ 2042556 w 3139044"/>
                <a:gd name="connsiteY51" fmla="*/ 1116281 h 3242792"/>
                <a:gd name="connsiteX52" fmla="*/ 2034639 w 3139044"/>
                <a:gd name="connsiteY52" fmla="*/ 1128156 h 3242792"/>
                <a:gd name="connsiteX53" fmla="*/ 2006930 w 3139044"/>
                <a:gd name="connsiteY53" fmla="*/ 1155865 h 3242792"/>
                <a:gd name="connsiteX54" fmla="*/ 1987138 w 3139044"/>
                <a:gd name="connsiteY54" fmla="*/ 1179616 h 3242792"/>
                <a:gd name="connsiteX55" fmla="*/ 1975262 w 3139044"/>
                <a:gd name="connsiteY55" fmla="*/ 1187533 h 3242792"/>
                <a:gd name="connsiteX56" fmla="*/ 1955470 w 3139044"/>
                <a:gd name="connsiteY56" fmla="*/ 1203366 h 3242792"/>
                <a:gd name="connsiteX57" fmla="*/ 1943595 w 3139044"/>
                <a:gd name="connsiteY57" fmla="*/ 1211283 h 3242792"/>
                <a:gd name="connsiteX58" fmla="*/ 1900052 w 3139044"/>
                <a:gd name="connsiteY58" fmla="*/ 1246909 h 3242792"/>
                <a:gd name="connsiteX59" fmla="*/ 1880260 w 3139044"/>
                <a:gd name="connsiteY59" fmla="*/ 1262743 h 3242792"/>
                <a:gd name="connsiteX60" fmla="*/ 1844634 w 3139044"/>
                <a:gd name="connsiteY60" fmla="*/ 1282535 h 3242792"/>
                <a:gd name="connsiteX61" fmla="*/ 1820883 w 3139044"/>
                <a:gd name="connsiteY61" fmla="*/ 1306286 h 3242792"/>
                <a:gd name="connsiteX62" fmla="*/ 1812966 w 3139044"/>
                <a:gd name="connsiteY62" fmla="*/ 1318161 h 3242792"/>
                <a:gd name="connsiteX63" fmla="*/ 1797132 w 3139044"/>
                <a:gd name="connsiteY63" fmla="*/ 1326078 h 3242792"/>
                <a:gd name="connsiteX64" fmla="*/ 1789216 w 3139044"/>
                <a:gd name="connsiteY64" fmla="*/ 1345870 h 3242792"/>
                <a:gd name="connsiteX65" fmla="*/ 1769423 w 3139044"/>
                <a:gd name="connsiteY65" fmla="*/ 1361704 h 3242792"/>
                <a:gd name="connsiteX66" fmla="*/ 1717964 w 3139044"/>
                <a:gd name="connsiteY66" fmla="*/ 1409205 h 3242792"/>
                <a:gd name="connsiteX67" fmla="*/ 1690255 w 3139044"/>
                <a:gd name="connsiteY67" fmla="*/ 1436914 h 3242792"/>
                <a:gd name="connsiteX68" fmla="*/ 1658587 w 3139044"/>
                <a:gd name="connsiteY68" fmla="*/ 1472540 h 3242792"/>
                <a:gd name="connsiteX69" fmla="*/ 1642753 w 3139044"/>
                <a:gd name="connsiteY69" fmla="*/ 1488374 h 3242792"/>
                <a:gd name="connsiteX70" fmla="*/ 1607127 w 3139044"/>
                <a:gd name="connsiteY70" fmla="*/ 1531917 h 3242792"/>
                <a:gd name="connsiteX71" fmla="*/ 1567543 w 3139044"/>
                <a:gd name="connsiteY71" fmla="*/ 1583377 h 3242792"/>
                <a:gd name="connsiteX72" fmla="*/ 1543792 w 3139044"/>
                <a:gd name="connsiteY72" fmla="*/ 1615044 h 3242792"/>
                <a:gd name="connsiteX73" fmla="*/ 1535875 w 3139044"/>
                <a:gd name="connsiteY73" fmla="*/ 1626920 h 3242792"/>
                <a:gd name="connsiteX74" fmla="*/ 1520042 w 3139044"/>
                <a:gd name="connsiteY74" fmla="*/ 1638795 h 3242792"/>
                <a:gd name="connsiteX75" fmla="*/ 1508166 w 3139044"/>
                <a:gd name="connsiteY75" fmla="*/ 1654629 h 3242792"/>
                <a:gd name="connsiteX76" fmla="*/ 1464623 w 3139044"/>
                <a:gd name="connsiteY76" fmla="*/ 1694213 h 3242792"/>
                <a:gd name="connsiteX77" fmla="*/ 1428997 w 3139044"/>
                <a:gd name="connsiteY77" fmla="*/ 1725881 h 3242792"/>
                <a:gd name="connsiteX78" fmla="*/ 1417122 w 3139044"/>
                <a:gd name="connsiteY78" fmla="*/ 1729839 h 3242792"/>
                <a:gd name="connsiteX79" fmla="*/ 1405247 w 3139044"/>
                <a:gd name="connsiteY79" fmla="*/ 1737756 h 3242792"/>
                <a:gd name="connsiteX80" fmla="*/ 1393371 w 3139044"/>
                <a:gd name="connsiteY80" fmla="*/ 1741714 h 3242792"/>
                <a:gd name="connsiteX81" fmla="*/ 1361704 w 3139044"/>
                <a:gd name="connsiteY81" fmla="*/ 1749631 h 3242792"/>
                <a:gd name="connsiteX82" fmla="*/ 1310244 w 3139044"/>
                <a:gd name="connsiteY82" fmla="*/ 1769423 h 3242792"/>
                <a:gd name="connsiteX83" fmla="*/ 1207325 w 3139044"/>
                <a:gd name="connsiteY83" fmla="*/ 1797133 h 3242792"/>
                <a:gd name="connsiteX84" fmla="*/ 1167740 w 3139044"/>
                <a:gd name="connsiteY84" fmla="*/ 1812966 h 3242792"/>
                <a:gd name="connsiteX85" fmla="*/ 1140031 w 3139044"/>
                <a:gd name="connsiteY85" fmla="*/ 1820883 h 3242792"/>
                <a:gd name="connsiteX86" fmla="*/ 1076696 w 3139044"/>
                <a:gd name="connsiteY86" fmla="*/ 1848592 h 3242792"/>
                <a:gd name="connsiteX87" fmla="*/ 1041070 w 3139044"/>
                <a:gd name="connsiteY87" fmla="*/ 1860468 h 3242792"/>
                <a:gd name="connsiteX88" fmla="*/ 1001486 w 3139044"/>
                <a:gd name="connsiteY88" fmla="*/ 1872343 h 3242792"/>
                <a:gd name="connsiteX89" fmla="*/ 961901 w 3139044"/>
                <a:gd name="connsiteY89" fmla="*/ 1888177 h 3242792"/>
                <a:gd name="connsiteX90" fmla="*/ 890649 w 3139044"/>
                <a:gd name="connsiteY90" fmla="*/ 1919844 h 3242792"/>
                <a:gd name="connsiteX91" fmla="*/ 827314 w 3139044"/>
                <a:gd name="connsiteY91" fmla="*/ 1947553 h 3242792"/>
                <a:gd name="connsiteX92" fmla="*/ 771896 w 3139044"/>
                <a:gd name="connsiteY92" fmla="*/ 1963387 h 3242792"/>
                <a:gd name="connsiteX93" fmla="*/ 708561 w 3139044"/>
                <a:gd name="connsiteY93" fmla="*/ 1979221 h 3242792"/>
                <a:gd name="connsiteX94" fmla="*/ 676893 w 3139044"/>
                <a:gd name="connsiteY94" fmla="*/ 1995055 h 3242792"/>
                <a:gd name="connsiteX95" fmla="*/ 601683 w 3139044"/>
                <a:gd name="connsiteY95" fmla="*/ 2018805 h 3242792"/>
                <a:gd name="connsiteX96" fmla="*/ 589808 w 3139044"/>
                <a:gd name="connsiteY96" fmla="*/ 2022764 h 3242792"/>
                <a:gd name="connsiteX97" fmla="*/ 562099 w 3139044"/>
                <a:gd name="connsiteY97" fmla="*/ 2034639 h 3242792"/>
                <a:gd name="connsiteX98" fmla="*/ 530431 w 3139044"/>
                <a:gd name="connsiteY98" fmla="*/ 2046514 h 3242792"/>
                <a:gd name="connsiteX99" fmla="*/ 494805 w 3139044"/>
                <a:gd name="connsiteY99" fmla="*/ 2062348 h 3242792"/>
                <a:gd name="connsiteX100" fmla="*/ 467096 w 3139044"/>
                <a:gd name="connsiteY100" fmla="*/ 2082140 h 3242792"/>
                <a:gd name="connsiteX101" fmla="*/ 435429 w 3139044"/>
                <a:gd name="connsiteY101" fmla="*/ 2097974 h 3242792"/>
                <a:gd name="connsiteX102" fmla="*/ 427512 w 3139044"/>
                <a:gd name="connsiteY102" fmla="*/ 2109849 h 3242792"/>
                <a:gd name="connsiteX103" fmla="*/ 407719 w 3139044"/>
                <a:gd name="connsiteY103" fmla="*/ 2121725 h 3242792"/>
                <a:gd name="connsiteX104" fmla="*/ 391886 w 3139044"/>
                <a:gd name="connsiteY104" fmla="*/ 2137558 h 3242792"/>
                <a:gd name="connsiteX105" fmla="*/ 344384 w 3139044"/>
                <a:gd name="connsiteY105" fmla="*/ 2173184 h 3242792"/>
                <a:gd name="connsiteX106" fmla="*/ 296883 w 3139044"/>
                <a:gd name="connsiteY106" fmla="*/ 2220686 h 3242792"/>
                <a:gd name="connsiteX107" fmla="*/ 261257 w 3139044"/>
                <a:gd name="connsiteY107" fmla="*/ 2264229 h 3242792"/>
                <a:gd name="connsiteX108" fmla="*/ 237506 w 3139044"/>
                <a:gd name="connsiteY108" fmla="*/ 2291938 h 3242792"/>
                <a:gd name="connsiteX109" fmla="*/ 193964 w 3139044"/>
                <a:gd name="connsiteY109" fmla="*/ 2335481 h 3242792"/>
                <a:gd name="connsiteX110" fmla="*/ 150421 w 3139044"/>
                <a:gd name="connsiteY110" fmla="*/ 2402774 h 3242792"/>
                <a:gd name="connsiteX111" fmla="*/ 142504 w 3139044"/>
                <a:gd name="connsiteY111" fmla="*/ 2414649 h 3242792"/>
                <a:gd name="connsiteX112" fmla="*/ 118753 w 3139044"/>
                <a:gd name="connsiteY112" fmla="*/ 2450275 h 3242792"/>
                <a:gd name="connsiteX113" fmla="*/ 91044 w 3139044"/>
                <a:gd name="connsiteY113" fmla="*/ 2505694 h 3242792"/>
                <a:gd name="connsiteX114" fmla="*/ 87086 w 3139044"/>
                <a:gd name="connsiteY114" fmla="*/ 2521527 h 3242792"/>
                <a:gd name="connsiteX115" fmla="*/ 79169 w 3139044"/>
                <a:gd name="connsiteY115" fmla="*/ 2537361 h 3242792"/>
                <a:gd name="connsiteX116" fmla="*/ 71252 w 3139044"/>
                <a:gd name="connsiteY116" fmla="*/ 2576946 h 3242792"/>
                <a:gd name="connsiteX117" fmla="*/ 67293 w 3139044"/>
                <a:gd name="connsiteY117" fmla="*/ 2588821 h 3242792"/>
                <a:gd name="connsiteX118" fmla="*/ 59377 w 3139044"/>
                <a:gd name="connsiteY118" fmla="*/ 2608613 h 3242792"/>
                <a:gd name="connsiteX119" fmla="*/ 55418 w 3139044"/>
                <a:gd name="connsiteY119" fmla="*/ 2628405 h 3242792"/>
                <a:gd name="connsiteX120" fmla="*/ 51460 w 3139044"/>
                <a:gd name="connsiteY120" fmla="*/ 2640281 h 3242792"/>
                <a:gd name="connsiteX121" fmla="*/ 47501 w 3139044"/>
                <a:gd name="connsiteY121" fmla="*/ 2671948 h 3242792"/>
                <a:gd name="connsiteX122" fmla="*/ 39584 w 3139044"/>
                <a:gd name="connsiteY122" fmla="*/ 2695699 h 3242792"/>
                <a:gd name="connsiteX123" fmla="*/ 35626 w 3139044"/>
                <a:gd name="connsiteY123" fmla="*/ 2707574 h 3242792"/>
                <a:gd name="connsiteX124" fmla="*/ 27709 w 3139044"/>
                <a:gd name="connsiteY124" fmla="*/ 2751117 h 3242792"/>
                <a:gd name="connsiteX125" fmla="*/ 15834 w 3139044"/>
                <a:gd name="connsiteY125" fmla="*/ 2834244 h 3242792"/>
                <a:gd name="connsiteX126" fmla="*/ 7917 w 3139044"/>
                <a:gd name="connsiteY126" fmla="*/ 2865912 h 3242792"/>
                <a:gd name="connsiteX127" fmla="*/ 0 w 3139044"/>
                <a:gd name="connsiteY127" fmla="*/ 2881746 h 3242792"/>
                <a:gd name="connsiteX128" fmla="*/ 3958 w 3139044"/>
                <a:gd name="connsiteY128" fmla="*/ 3087584 h 3242792"/>
                <a:gd name="connsiteX129" fmla="*/ 7917 w 3139044"/>
                <a:gd name="connsiteY129" fmla="*/ 3099460 h 3242792"/>
                <a:gd name="connsiteX130" fmla="*/ 11875 w 3139044"/>
                <a:gd name="connsiteY130" fmla="*/ 3186546 h 3242792"/>
                <a:gd name="connsiteX131" fmla="*/ 15834 w 3139044"/>
                <a:gd name="connsiteY131" fmla="*/ 3206338 h 3242792"/>
                <a:gd name="connsiteX132" fmla="*/ 27709 w 3139044"/>
                <a:gd name="connsiteY132" fmla="*/ 3234047 h 32427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</a:cxnLst>
              <a:rect l="l" t="t" r="r" b="b"/>
              <a:pathLst>
                <a:path w="3139044" h="3242792">
                  <a:moveTo>
                    <a:pt x="3139044" y="0"/>
                  </a:moveTo>
                  <a:cubicBezTo>
                    <a:pt x="3112534" y="26510"/>
                    <a:pt x="3110286" y="32193"/>
                    <a:pt x="3071751" y="51460"/>
                  </a:cubicBezTo>
                  <a:cubicBezTo>
                    <a:pt x="3065733" y="54469"/>
                    <a:pt x="3058556" y="54099"/>
                    <a:pt x="3051958" y="55418"/>
                  </a:cubicBezTo>
                  <a:cubicBezTo>
                    <a:pt x="3046680" y="58057"/>
                    <a:pt x="3041549" y="61010"/>
                    <a:pt x="3036125" y="63335"/>
                  </a:cubicBezTo>
                  <a:cubicBezTo>
                    <a:pt x="3013920" y="72852"/>
                    <a:pt x="3034672" y="60207"/>
                    <a:pt x="3008416" y="75210"/>
                  </a:cubicBezTo>
                  <a:cubicBezTo>
                    <a:pt x="3004285" y="77570"/>
                    <a:pt x="3000152" y="80031"/>
                    <a:pt x="2996540" y="83127"/>
                  </a:cubicBezTo>
                  <a:cubicBezTo>
                    <a:pt x="2990873" y="87985"/>
                    <a:pt x="2987106" y="95121"/>
                    <a:pt x="2980706" y="98961"/>
                  </a:cubicBezTo>
                  <a:cubicBezTo>
                    <a:pt x="2950044" y="117359"/>
                    <a:pt x="2965267" y="97132"/>
                    <a:pt x="2945080" y="114795"/>
                  </a:cubicBezTo>
                  <a:cubicBezTo>
                    <a:pt x="2918053" y="138443"/>
                    <a:pt x="2927166" y="139794"/>
                    <a:pt x="2889662" y="162296"/>
                  </a:cubicBezTo>
                  <a:cubicBezTo>
                    <a:pt x="2874372" y="171470"/>
                    <a:pt x="2862978" y="177104"/>
                    <a:pt x="2850078" y="190005"/>
                  </a:cubicBezTo>
                  <a:cubicBezTo>
                    <a:pt x="2845413" y="194670"/>
                    <a:pt x="2842616" y="200935"/>
                    <a:pt x="2838203" y="205839"/>
                  </a:cubicBezTo>
                  <a:cubicBezTo>
                    <a:pt x="2830713" y="214161"/>
                    <a:pt x="2821170" y="220633"/>
                    <a:pt x="2814452" y="229590"/>
                  </a:cubicBezTo>
                  <a:cubicBezTo>
                    <a:pt x="2809141" y="236671"/>
                    <a:pt x="2807363" y="245895"/>
                    <a:pt x="2802577" y="253340"/>
                  </a:cubicBezTo>
                  <a:cubicBezTo>
                    <a:pt x="2795442" y="264439"/>
                    <a:pt x="2786145" y="274029"/>
                    <a:pt x="2778826" y="285008"/>
                  </a:cubicBezTo>
                  <a:cubicBezTo>
                    <a:pt x="2746674" y="333236"/>
                    <a:pt x="2808950" y="254473"/>
                    <a:pt x="2755075" y="328551"/>
                  </a:cubicBezTo>
                  <a:cubicBezTo>
                    <a:pt x="2750685" y="334587"/>
                    <a:pt x="2744157" y="338767"/>
                    <a:pt x="2739242" y="344384"/>
                  </a:cubicBezTo>
                  <a:cubicBezTo>
                    <a:pt x="2734897" y="349349"/>
                    <a:pt x="2732375" y="355924"/>
                    <a:pt x="2727366" y="360218"/>
                  </a:cubicBezTo>
                  <a:cubicBezTo>
                    <a:pt x="2722886" y="364058"/>
                    <a:pt x="2716655" y="365207"/>
                    <a:pt x="2711532" y="368135"/>
                  </a:cubicBezTo>
                  <a:cubicBezTo>
                    <a:pt x="2690047" y="380413"/>
                    <a:pt x="2709554" y="372753"/>
                    <a:pt x="2687782" y="380010"/>
                  </a:cubicBezTo>
                  <a:cubicBezTo>
                    <a:pt x="2679865" y="385288"/>
                    <a:pt x="2669309" y="387927"/>
                    <a:pt x="2664031" y="395844"/>
                  </a:cubicBezTo>
                  <a:cubicBezTo>
                    <a:pt x="2661392" y="399803"/>
                    <a:pt x="2659769" y="404674"/>
                    <a:pt x="2656114" y="407720"/>
                  </a:cubicBezTo>
                  <a:cubicBezTo>
                    <a:pt x="2651581" y="411498"/>
                    <a:pt x="2645284" y="412509"/>
                    <a:pt x="2640280" y="415636"/>
                  </a:cubicBezTo>
                  <a:cubicBezTo>
                    <a:pt x="2634685" y="419133"/>
                    <a:pt x="2629351" y="423099"/>
                    <a:pt x="2624447" y="427512"/>
                  </a:cubicBezTo>
                  <a:cubicBezTo>
                    <a:pt x="2616125" y="435002"/>
                    <a:pt x="2609653" y="444544"/>
                    <a:pt x="2600696" y="451262"/>
                  </a:cubicBezTo>
                  <a:lnTo>
                    <a:pt x="2569029" y="475013"/>
                  </a:lnTo>
                  <a:lnTo>
                    <a:pt x="2553195" y="486888"/>
                  </a:lnTo>
                  <a:cubicBezTo>
                    <a:pt x="2547917" y="494805"/>
                    <a:pt x="2541872" y="502261"/>
                    <a:pt x="2537361" y="510639"/>
                  </a:cubicBezTo>
                  <a:cubicBezTo>
                    <a:pt x="2532597" y="519487"/>
                    <a:pt x="2529980" y="529360"/>
                    <a:pt x="2525486" y="538348"/>
                  </a:cubicBezTo>
                  <a:cubicBezTo>
                    <a:pt x="2519975" y="549369"/>
                    <a:pt x="2514447" y="553345"/>
                    <a:pt x="2505693" y="562099"/>
                  </a:cubicBezTo>
                  <a:cubicBezTo>
                    <a:pt x="2500415" y="575294"/>
                    <a:pt x="2497172" y="589497"/>
                    <a:pt x="2489860" y="601683"/>
                  </a:cubicBezTo>
                  <a:cubicBezTo>
                    <a:pt x="2485901" y="608280"/>
                    <a:pt x="2481721" y="614749"/>
                    <a:pt x="2477984" y="621475"/>
                  </a:cubicBezTo>
                  <a:cubicBezTo>
                    <a:pt x="2461236" y="651619"/>
                    <a:pt x="2478744" y="624293"/>
                    <a:pt x="2462151" y="649184"/>
                  </a:cubicBezTo>
                  <a:cubicBezTo>
                    <a:pt x="2456227" y="669918"/>
                    <a:pt x="2456310" y="676072"/>
                    <a:pt x="2446317" y="692727"/>
                  </a:cubicBezTo>
                  <a:cubicBezTo>
                    <a:pt x="2403290" y="764437"/>
                    <a:pt x="2459835" y="666512"/>
                    <a:pt x="2410691" y="740229"/>
                  </a:cubicBezTo>
                  <a:cubicBezTo>
                    <a:pt x="2397221" y="760434"/>
                    <a:pt x="2403439" y="760807"/>
                    <a:pt x="2390899" y="775855"/>
                  </a:cubicBezTo>
                  <a:cubicBezTo>
                    <a:pt x="2387315" y="780156"/>
                    <a:pt x="2382382" y="783252"/>
                    <a:pt x="2379023" y="787730"/>
                  </a:cubicBezTo>
                  <a:cubicBezTo>
                    <a:pt x="2374407" y="793885"/>
                    <a:pt x="2371416" y="801120"/>
                    <a:pt x="2367148" y="807522"/>
                  </a:cubicBezTo>
                  <a:cubicBezTo>
                    <a:pt x="2360852" y="816966"/>
                    <a:pt x="2353494" y="825683"/>
                    <a:pt x="2347356" y="835231"/>
                  </a:cubicBezTo>
                  <a:cubicBezTo>
                    <a:pt x="2341603" y="844179"/>
                    <a:pt x="2337160" y="853919"/>
                    <a:pt x="2331522" y="862940"/>
                  </a:cubicBezTo>
                  <a:cubicBezTo>
                    <a:pt x="2323958" y="875043"/>
                    <a:pt x="2315688" y="886691"/>
                    <a:pt x="2307771" y="898566"/>
                  </a:cubicBezTo>
                  <a:cubicBezTo>
                    <a:pt x="2297539" y="913915"/>
                    <a:pt x="2304370" y="908937"/>
                    <a:pt x="2287979" y="914400"/>
                  </a:cubicBezTo>
                  <a:cubicBezTo>
                    <a:pt x="2285340" y="918358"/>
                    <a:pt x="2283426" y="922911"/>
                    <a:pt x="2280062" y="926275"/>
                  </a:cubicBezTo>
                  <a:cubicBezTo>
                    <a:pt x="2268719" y="937618"/>
                    <a:pt x="2269189" y="931712"/>
                    <a:pt x="2256312" y="938151"/>
                  </a:cubicBezTo>
                  <a:cubicBezTo>
                    <a:pt x="2252057" y="940279"/>
                    <a:pt x="2248395" y="943429"/>
                    <a:pt x="2244436" y="946068"/>
                  </a:cubicBezTo>
                  <a:cubicBezTo>
                    <a:pt x="2227598" y="971324"/>
                    <a:pt x="2248523" y="946003"/>
                    <a:pt x="2216727" y="961901"/>
                  </a:cubicBezTo>
                  <a:cubicBezTo>
                    <a:pt x="2211720" y="964405"/>
                    <a:pt x="2209153" y="970193"/>
                    <a:pt x="2204852" y="973777"/>
                  </a:cubicBezTo>
                  <a:cubicBezTo>
                    <a:pt x="2201197" y="976823"/>
                    <a:pt x="2196533" y="978533"/>
                    <a:pt x="2192977" y="981694"/>
                  </a:cubicBezTo>
                  <a:cubicBezTo>
                    <a:pt x="2192937" y="981730"/>
                    <a:pt x="2163308" y="1011363"/>
                    <a:pt x="2157351" y="1017320"/>
                  </a:cubicBezTo>
                  <a:cubicBezTo>
                    <a:pt x="2152073" y="1022598"/>
                    <a:pt x="2147727" y="1029013"/>
                    <a:pt x="2141517" y="1033153"/>
                  </a:cubicBezTo>
                  <a:lnTo>
                    <a:pt x="2105891" y="1056904"/>
                  </a:lnTo>
                  <a:cubicBezTo>
                    <a:pt x="2101933" y="1062182"/>
                    <a:pt x="2098898" y="1068300"/>
                    <a:pt x="2094016" y="1072738"/>
                  </a:cubicBezTo>
                  <a:cubicBezTo>
                    <a:pt x="2053412" y="1109651"/>
                    <a:pt x="2072719" y="1081809"/>
                    <a:pt x="2042556" y="1116281"/>
                  </a:cubicBezTo>
                  <a:cubicBezTo>
                    <a:pt x="2039423" y="1119861"/>
                    <a:pt x="2037822" y="1124620"/>
                    <a:pt x="2034639" y="1128156"/>
                  </a:cubicBezTo>
                  <a:cubicBezTo>
                    <a:pt x="2025901" y="1137865"/>
                    <a:pt x="2015790" y="1146267"/>
                    <a:pt x="2006930" y="1155865"/>
                  </a:cubicBezTo>
                  <a:cubicBezTo>
                    <a:pt x="1999940" y="1163438"/>
                    <a:pt x="1994425" y="1172329"/>
                    <a:pt x="1987138" y="1179616"/>
                  </a:cubicBezTo>
                  <a:cubicBezTo>
                    <a:pt x="1983774" y="1182980"/>
                    <a:pt x="1979068" y="1184678"/>
                    <a:pt x="1975262" y="1187533"/>
                  </a:cubicBezTo>
                  <a:cubicBezTo>
                    <a:pt x="1968503" y="1192602"/>
                    <a:pt x="1962229" y="1198297"/>
                    <a:pt x="1955470" y="1203366"/>
                  </a:cubicBezTo>
                  <a:cubicBezTo>
                    <a:pt x="1951664" y="1206220"/>
                    <a:pt x="1947336" y="1208344"/>
                    <a:pt x="1943595" y="1211283"/>
                  </a:cubicBezTo>
                  <a:cubicBezTo>
                    <a:pt x="1928849" y="1222869"/>
                    <a:pt x="1914607" y="1235083"/>
                    <a:pt x="1900052" y="1246909"/>
                  </a:cubicBezTo>
                  <a:cubicBezTo>
                    <a:pt x="1893495" y="1252237"/>
                    <a:pt x="1887817" y="1258965"/>
                    <a:pt x="1880260" y="1262743"/>
                  </a:cubicBezTo>
                  <a:cubicBezTo>
                    <a:pt x="1876115" y="1264815"/>
                    <a:pt x="1851049" y="1276120"/>
                    <a:pt x="1844634" y="1282535"/>
                  </a:cubicBezTo>
                  <a:cubicBezTo>
                    <a:pt x="1815174" y="1311995"/>
                    <a:pt x="1848868" y="1287628"/>
                    <a:pt x="1820883" y="1306286"/>
                  </a:cubicBezTo>
                  <a:cubicBezTo>
                    <a:pt x="1818244" y="1310244"/>
                    <a:pt x="1816621" y="1315115"/>
                    <a:pt x="1812966" y="1318161"/>
                  </a:cubicBezTo>
                  <a:cubicBezTo>
                    <a:pt x="1808433" y="1321939"/>
                    <a:pt x="1800972" y="1321598"/>
                    <a:pt x="1797132" y="1326078"/>
                  </a:cubicBezTo>
                  <a:cubicBezTo>
                    <a:pt x="1792508" y="1331473"/>
                    <a:pt x="1793578" y="1340261"/>
                    <a:pt x="1789216" y="1345870"/>
                  </a:cubicBezTo>
                  <a:cubicBezTo>
                    <a:pt x="1784029" y="1352539"/>
                    <a:pt x="1775600" y="1355939"/>
                    <a:pt x="1769423" y="1361704"/>
                  </a:cubicBezTo>
                  <a:cubicBezTo>
                    <a:pt x="1715735" y="1411812"/>
                    <a:pt x="1748103" y="1389111"/>
                    <a:pt x="1717964" y="1409205"/>
                  </a:cubicBezTo>
                  <a:cubicBezTo>
                    <a:pt x="1703435" y="1430999"/>
                    <a:pt x="1717182" y="1412980"/>
                    <a:pt x="1690255" y="1436914"/>
                  </a:cubicBezTo>
                  <a:cubicBezTo>
                    <a:pt x="1669125" y="1455696"/>
                    <a:pt x="1678316" y="1450345"/>
                    <a:pt x="1658587" y="1472540"/>
                  </a:cubicBezTo>
                  <a:cubicBezTo>
                    <a:pt x="1653628" y="1478119"/>
                    <a:pt x="1647642" y="1482733"/>
                    <a:pt x="1642753" y="1488374"/>
                  </a:cubicBezTo>
                  <a:cubicBezTo>
                    <a:pt x="1630471" y="1502546"/>
                    <a:pt x="1617529" y="1516313"/>
                    <a:pt x="1607127" y="1531917"/>
                  </a:cubicBezTo>
                  <a:cubicBezTo>
                    <a:pt x="1579237" y="1573754"/>
                    <a:pt x="1593469" y="1557451"/>
                    <a:pt x="1567543" y="1583377"/>
                  </a:cubicBezTo>
                  <a:cubicBezTo>
                    <a:pt x="1559850" y="1606451"/>
                    <a:pt x="1568285" y="1587052"/>
                    <a:pt x="1543792" y="1615044"/>
                  </a:cubicBezTo>
                  <a:cubicBezTo>
                    <a:pt x="1540659" y="1618625"/>
                    <a:pt x="1539239" y="1623556"/>
                    <a:pt x="1535875" y="1626920"/>
                  </a:cubicBezTo>
                  <a:cubicBezTo>
                    <a:pt x="1531210" y="1631585"/>
                    <a:pt x="1524707" y="1634130"/>
                    <a:pt x="1520042" y="1638795"/>
                  </a:cubicBezTo>
                  <a:cubicBezTo>
                    <a:pt x="1515377" y="1643460"/>
                    <a:pt x="1512604" y="1649747"/>
                    <a:pt x="1508166" y="1654629"/>
                  </a:cubicBezTo>
                  <a:cubicBezTo>
                    <a:pt x="1456885" y="1711037"/>
                    <a:pt x="1500456" y="1662362"/>
                    <a:pt x="1464623" y="1694213"/>
                  </a:cubicBezTo>
                  <a:cubicBezTo>
                    <a:pt x="1450140" y="1707086"/>
                    <a:pt x="1445242" y="1716598"/>
                    <a:pt x="1428997" y="1725881"/>
                  </a:cubicBezTo>
                  <a:cubicBezTo>
                    <a:pt x="1425374" y="1727951"/>
                    <a:pt x="1421080" y="1728520"/>
                    <a:pt x="1417122" y="1729839"/>
                  </a:cubicBezTo>
                  <a:cubicBezTo>
                    <a:pt x="1413164" y="1732478"/>
                    <a:pt x="1409502" y="1735629"/>
                    <a:pt x="1405247" y="1737756"/>
                  </a:cubicBezTo>
                  <a:cubicBezTo>
                    <a:pt x="1401515" y="1739622"/>
                    <a:pt x="1397397" y="1740616"/>
                    <a:pt x="1393371" y="1741714"/>
                  </a:cubicBezTo>
                  <a:cubicBezTo>
                    <a:pt x="1382874" y="1744577"/>
                    <a:pt x="1371859" y="1745725"/>
                    <a:pt x="1361704" y="1749631"/>
                  </a:cubicBezTo>
                  <a:cubicBezTo>
                    <a:pt x="1344551" y="1756228"/>
                    <a:pt x="1327865" y="1764202"/>
                    <a:pt x="1310244" y="1769423"/>
                  </a:cubicBezTo>
                  <a:cubicBezTo>
                    <a:pt x="1247344" y="1788060"/>
                    <a:pt x="1264941" y="1772441"/>
                    <a:pt x="1207325" y="1797133"/>
                  </a:cubicBezTo>
                  <a:cubicBezTo>
                    <a:pt x="1189130" y="1804931"/>
                    <a:pt x="1183606" y="1808206"/>
                    <a:pt x="1167740" y="1812966"/>
                  </a:cubicBezTo>
                  <a:cubicBezTo>
                    <a:pt x="1158539" y="1815726"/>
                    <a:pt x="1148976" y="1817383"/>
                    <a:pt x="1140031" y="1820883"/>
                  </a:cubicBezTo>
                  <a:cubicBezTo>
                    <a:pt x="1118572" y="1829280"/>
                    <a:pt x="1098557" y="1841305"/>
                    <a:pt x="1076696" y="1848592"/>
                  </a:cubicBezTo>
                  <a:lnTo>
                    <a:pt x="1041070" y="1860468"/>
                  </a:lnTo>
                  <a:cubicBezTo>
                    <a:pt x="1027934" y="1864616"/>
                    <a:pt x="1014488" y="1867792"/>
                    <a:pt x="1001486" y="1872343"/>
                  </a:cubicBezTo>
                  <a:cubicBezTo>
                    <a:pt x="988072" y="1877038"/>
                    <a:pt x="974963" y="1882579"/>
                    <a:pt x="961901" y="1888177"/>
                  </a:cubicBezTo>
                  <a:cubicBezTo>
                    <a:pt x="938012" y="1898415"/>
                    <a:pt x="913466" y="1907398"/>
                    <a:pt x="890649" y="1919844"/>
                  </a:cubicBezTo>
                  <a:cubicBezTo>
                    <a:pt x="841200" y="1946817"/>
                    <a:pt x="863318" y="1940353"/>
                    <a:pt x="827314" y="1947553"/>
                  </a:cubicBezTo>
                  <a:cubicBezTo>
                    <a:pt x="750481" y="1980483"/>
                    <a:pt x="847200" y="1941872"/>
                    <a:pt x="771896" y="1963387"/>
                  </a:cubicBezTo>
                  <a:cubicBezTo>
                    <a:pt x="701542" y="1983487"/>
                    <a:pt x="791822" y="1969968"/>
                    <a:pt x="708561" y="1979221"/>
                  </a:cubicBezTo>
                  <a:cubicBezTo>
                    <a:pt x="698005" y="1984499"/>
                    <a:pt x="687960" y="1990956"/>
                    <a:pt x="676893" y="1995055"/>
                  </a:cubicBezTo>
                  <a:cubicBezTo>
                    <a:pt x="652239" y="2004186"/>
                    <a:pt x="626624" y="2010490"/>
                    <a:pt x="601683" y="2018805"/>
                  </a:cubicBezTo>
                  <a:cubicBezTo>
                    <a:pt x="597725" y="2020125"/>
                    <a:pt x="593682" y="2021214"/>
                    <a:pt x="589808" y="2022764"/>
                  </a:cubicBezTo>
                  <a:cubicBezTo>
                    <a:pt x="580478" y="2026496"/>
                    <a:pt x="571429" y="2030907"/>
                    <a:pt x="562099" y="2034639"/>
                  </a:cubicBezTo>
                  <a:cubicBezTo>
                    <a:pt x="551632" y="2038826"/>
                    <a:pt x="540793" y="2042073"/>
                    <a:pt x="530431" y="2046514"/>
                  </a:cubicBezTo>
                  <a:cubicBezTo>
                    <a:pt x="482336" y="2067126"/>
                    <a:pt x="524793" y="2052353"/>
                    <a:pt x="494805" y="2062348"/>
                  </a:cubicBezTo>
                  <a:cubicBezTo>
                    <a:pt x="485569" y="2068945"/>
                    <a:pt x="476829" y="2076300"/>
                    <a:pt x="467096" y="2082140"/>
                  </a:cubicBezTo>
                  <a:cubicBezTo>
                    <a:pt x="456976" y="2088212"/>
                    <a:pt x="445097" y="2091206"/>
                    <a:pt x="435429" y="2097974"/>
                  </a:cubicBezTo>
                  <a:cubicBezTo>
                    <a:pt x="431532" y="2100702"/>
                    <a:pt x="431124" y="2106753"/>
                    <a:pt x="427512" y="2109849"/>
                  </a:cubicBezTo>
                  <a:cubicBezTo>
                    <a:pt x="421670" y="2114856"/>
                    <a:pt x="413792" y="2117001"/>
                    <a:pt x="407719" y="2121725"/>
                  </a:cubicBezTo>
                  <a:cubicBezTo>
                    <a:pt x="401827" y="2126307"/>
                    <a:pt x="397714" y="2132895"/>
                    <a:pt x="391886" y="2137558"/>
                  </a:cubicBezTo>
                  <a:cubicBezTo>
                    <a:pt x="351789" y="2169636"/>
                    <a:pt x="383862" y="2135899"/>
                    <a:pt x="344384" y="2173184"/>
                  </a:cubicBezTo>
                  <a:cubicBezTo>
                    <a:pt x="328104" y="2188559"/>
                    <a:pt x="308404" y="2201485"/>
                    <a:pt x="296883" y="2220686"/>
                  </a:cubicBezTo>
                  <a:cubicBezTo>
                    <a:pt x="276383" y="2254854"/>
                    <a:pt x="294618" y="2228089"/>
                    <a:pt x="261257" y="2264229"/>
                  </a:cubicBezTo>
                  <a:cubicBezTo>
                    <a:pt x="253006" y="2273168"/>
                    <a:pt x="246108" y="2283336"/>
                    <a:pt x="237506" y="2291938"/>
                  </a:cubicBezTo>
                  <a:cubicBezTo>
                    <a:pt x="204782" y="2324662"/>
                    <a:pt x="221410" y="2297479"/>
                    <a:pt x="193964" y="2335481"/>
                  </a:cubicBezTo>
                  <a:cubicBezTo>
                    <a:pt x="160679" y="2381568"/>
                    <a:pt x="171015" y="2369824"/>
                    <a:pt x="150421" y="2402774"/>
                  </a:cubicBezTo>
                  <a:cubicBezTo>
                    <a:pt x="147900" y="2406808"/>
                    <a:pt x="145269" y="2410778"/>
                    <a:pt x="142504" y="2414649"/>
                  </a:cubicBezTo>
                  <a:cubicBezTo>
                    <a:pt x="132929" y="2428054"/>
                    <a:pt x="125958" y="2434837"/>
                    <a:pt x="118753" y="2450275"/>
                  </a:cubicBezTo>
                  <a:cubicBezTo>
                    <a:pt x="92400" y="2506745"/>
                    <a:pt x="115192" y="2473496"/>
                    <a:pt x="91044" y="2505694"/>
                  </a:cubicBezTo>
                  <a:cubicBezTo>
                    <a:pt x="89725" y="2510972"/>
                    <a:pt x="88996" y="2516433"/>
                    <a:pt x="87086" y="2521527"/>
                  </a:cubicBezTo>
                  <a:cubicBezTo>
                    <a:pt x="85014" y="2527052"/>
                    <a:pt x="80790" y="2531687"/>
                    <a:pt x="79169" y="2537361"/>
                  </a:cubicBezTo>
                  <a:cubicBezTo>
                    <a:pt x="75472" y="2550300"/>
                    <a:pt x="75508" y="2564180"/>
                    <a:pt x="71252" y="2576946"/>
                  </a:cubicBezTo>
                  <a:cubicBezTo>
                    <a:pt x="69932" y="2580904"/>
                    <a:pt x="68758" y="2584914"/>
                    <a:pt x="67293" y="2588821"/>
                  </a:cubicBezTo>
                  <a:cubicBezTo>
                    <a:pt x="64798" y="2595474"/>
                    <a:pt x="61419" y="2601807"/>
                    <a:pt x="59377" y="2608613"/>
                  </a:cubicBezTo>
                  <a:cubicBezTo>
                    <a:pt x="57444" y="2615057"/>
                    <a:pt x="57050" y="2621878"/>
                    <a:pt x="55418" y="2628405"/>
                  </a:cubicBezTo>
                  <a:cubicBezTo>
                    <a:pt x="54406" y="2632453"/>
                    <a:pt x="52779" y="2636322"/>
                    <a:pt x="51460" y="2640281"/>
                  </a:cubicBezTo>
                  <a:cubicBezTo>
                    <a:pt x="50140" y="2650837"/>
                    <a:pt x="49730" y="2661546"/>
                    <a:pt x="47501" y="2671948"/>
                  </a:cubicBezTo>
                  <a:cubicBezTo>
                    <a:pt x="45752" y="2680108"/>
                    <a:pt x="42223" y="2687782"/>
                    <a:pt x="39584" y="2695699"/>
                  </a:cubicBezTo>
                  <a:cubicBezTo>
                    <a:pt x="38265" y="2699657"/>
                    <a:pt x="36444" y="2703483"/>
                    <a:pt x="35626" y="2707574"/>
                  </a:cubicBezTo>
                  <a:cubicBezTo>
                    <a:pt x="32516" y="2723120"/>
                    <a:pt x="29882" y="2735184"/>
                    <a:pt x="27709" y="2751117"/>
                  </a:cubicBezTo>
                  <a:cubicBezTo>
                    <a:pt x="22730" y="2787630"/>
                    <a:pt x="22771" y="2804182"/>
                    <a:pt x="15834" y="2834244"/>
                  </a:cubicBezTo>
                  <a:cubicBezTo>
                    <a:pt x="13387" y="2844846"/>
                    <a:pt x="12783" y="2856180"/>
                    <a:pt x="7917" y="2865912"/>
                  </a:cubicBezTo>
                  <a:lnTo>
                    <a:pt x="0" y="2881746"/>
                  </a:lnTo>
                  <a:cubicBezTo>
                    <a:pt x="1319" y="2950359"/>
                    <a:pt x="1464" y="3019004"/>
                    <a:pt x="3958" y="3087584"/>
                  </a:cubicBezTo>
                  <a:cubicBezTo>
                    <a:pt x="4110" y="3091754"/>
                    <a:pt x="7584" y="3095300"/>
                    <a:pt x="7917" y="3099460"/>
                  </a:cubicBezTo>
                  <a:cubicBezTo>
                    <a:pt x="10234" y="3128426"/>
                    <a:pt x="9728" y="3157567"/>
                    <a:pt x="11875" y="3186546"/>
                  </a:cubicBezTo>
                  <a:cubicBezTo>
                    <a:pt x="12372" y="3193256"/>
                    <a:pt x="14882" y="3199678"/>
                    <a:pt x="15834" y="3206338"/>
                  </a:cubicBezTo>
                  <a:cubicBezTo>
                    <a:pt x="21297" y="3244580"/>
                    <a:pt x="11002" y="3250754"/>
                    <a:pt x="27709" y="3234047"/>
                  </a:cubicBezTo>
                </a:path>
              </a:pathLst>
            </a:custGeom>
            <a:noFill/>
            <a:ln w="762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: Shape 49">
              <a:extLst>
                <a:ext uri="{FF2B5EF4-FFF2-40B4-BE49-F238E27FC236}">
                  <a16:creationId xmlns:a16="http://schemas.microsoft.com/office/drawing/2014/main" id="{E9D444F1-E440-4345-AB01-BC05AB2A840E}"/>
                </a:ext>
              </a:extLst>
            </p:cNvPr>
            <p:cNvSpPr/>
            <p:nvPr/>
          </p:nvSpPr>
          <p:spPr>
            <a:xfrm flipH="1">
              <a:off x="6059639" y="2695769"/>
              <a:ext cx="1370882" cy="3371371"/>
            </a:xfrm>
            <a:custGeom>
              <a:avLst/>
              <a:gdLst>
                <a:gd name="connsiteX0" fmla="*/ 3139044 w 3139044"/>
                <a:gd name="connsiteY0" fmla="*/ 0 h 3242792"/>
                <a:gd name="connsiteX1" fmla="*/ 3071751 w 3139044"/>
                <a:gd name="connsiteY1" fmla="*/ 51460 h 3242792"/>
                <a:gd name="connsiteX2" fmla="*/ 3051958 w 3139044"/>
                <a:gd name="connsiteY2" fmla="*/ 55418 h 3242792"/>
                <a:gd name="connsiteX3" fmla="*/ 3036125 w 3139044"/>
                <a:gd name="connsiteY3" fmla="*/ 63335 h 3242792"/>
                <a:gd name="connsiteX4" fmla="*/ 3008416 w 3139044"/>
                <a:gd name="connsiteY4" fmla="*/ 75210 h 3242792"/>
                <a:gd name="connsiteX5" fmla="*/ 2996540 w 3139044"/>
                <a:gd name="connsiteY5" fmla="*/ 83127 h 3242792"/>
                <a:gd name="connsiteX6" fmla="*/ 2980706 w 3139044"/>
                <a:gd name="connsiteY6" fmla="*/ 98961 h 3242792"/>
                <a:gd name="connsiteX7" fmla="*/ 2945080 w 3139044"/>
                <a:gd name="connsiteY7" fmla="*/ 114795 h 3242792"/>
                <a:gd name="connsiteX8" fmla="*/ 2889662 w 3139044"/>
                <a:gd name="connsiteY8" fmla="*/ 162296 h 3242792"/>
                <a:gd name="connsiteX9" fmla="*/ 2850078 w 3139044"/>
                <a:gd name="connsiteY9" fmla="*/ 190005 h 3242792"/>
                <a:gd name="connsiteX10" fmla="*/ 2838203 w 3139044"/>
                <a:gd name="connsiteY10" fmla="*/ 205839 h 3242792"/>
                <a:gd name="connsiteX11" fmla="*/ 2814452 w 3139044"/>
                <a:gd name="connsiteY11" fmla="*/ 229590 h 3242792"/>
                <a:gd name="connsiteX12" fmla="*/ 2802577 w 3139044"/>
                <a:gd name="connsiteY12" fmla="*/ 253340 h 3242792"/>
                <a:gd name="connsiteX13" fmla="*/ 2778826 w 3139044"/>
                <a:gd name="connsiteY13" fmla="*/ 285008 h 3242792"/>
                <a:gd name="connsiteX14" fmla="*/ 2755075 w 3139044"/>
                <a:gd name="connsiteY14" fmla="*/ 328551 h 3242792"/>
                <a:gd name="connsiteX15" fmla="*/ 2739242 w 3139044"/>
                <a:gd name="connsiteY15" fmla="*/ 344384 h 3242792"/>
                <a:gd name="connsiteX16" fmla="*/ 2727366 w 3139044"/>
                <a:gd name="connsiteY16" fmla="*/ 360218 h 3242792"/>
                <a:gd name="connsiteX17" fmla="*/ 2711532 w 3139044"/>
                <a:gd name="connsiteY17" fmla="*/ 368135 h 3242792"/>
                <a:gd name="connsiteX18" fmla="*/ 2687782 w 3139044"/>
                <a:gd name="connsiteY18" fmla="*/ 380010 h 3242792"/>
                <a:gd name="connsiteX19" fmla="*/ 2664031 w 3139044"/>
                <a:gd name="connsiteY19" fmla="*/ 395844 h 3242792"/>
                <a:gd name="connsiteX20" fmla="*/ 2656114 w 3139044"/>
                <a:gd name="connsiteY20" fmla="*/ 407720 h 3242792"/>
                <a:gd name="connsiteX21" fmla="*/ 2640280 w 3139044"/>
                <a:gd name="connsiteY21" fmla="*/ 415636 h 3242792"/>
                <a:gd name="connsiteX22" fmla="*/ 2624447 w 3139044"/>
                <a:gd name="connsiteY22" fmla="*/ 427512 h 3242792"/>
                <a:gd name="connsiteX23" fmla="*/ 2600696 w 3139044"/>
                <a:gd name="connsiteY23" fmla="*/ 451262 h 3242792"/>
                <a:gd name="connsiteX24" fmla="*/ 2569029 w 3139044"/>
                <a:gd name="connsiteY24" fmla="*/ 475013 h 3242792"/>
                <a:gd name="connsiteX25" fmla="*/ 2553195 w 3139044"/>
                <a:gd name="connsiteY25" fmla="*/ 486888 h 3242792"/>
                <a:gd name="connsiteX26" fmla="*/ 2537361 w 3139044"/>
                <a:gd name="connsiteY26" fmla="*/ 510639 h 3242792"/>
                <a:gd name="connsiteX27" fmla="*/ 2525486 w 3139044"/>
                <a:gd name="connsiteY27" fmla="*/ 538348 h 3242792"/>
                <a:gd name="connsiteX28" fmla="*/ 2505693 w 3139044"/>
                <a:gd name="connsiteY28" fmla="*/ 562099 h 3242792"/>
                <a:gd name="connsiteX29" fmla="*/ 2489860 w 3139044"/>
                <a:gd name="connsiteY29" fmla="*/ 601683 h 3242792"/>
                <a:gd name="connsiteX30" fmla="*/ 2477984 w 3139044"/>
                <a:gd name="connsiteY30" fmla="*/ 621475 h 3242792"/>
                <a:gd name="connsiteX31" fmla="*/ 2462151 w 3139044"/>
                <a:gd name="connsiteY31" fmla="*/ 649184 h 3242792"/>
                <a:gd name="connsiteX32" fmla="*/ 2446317 w 3139044"/>
                <a:gd name="connsiteY32" fmla="*/ 692727 h 3242792"/>
                <a:gd name="connsiteX33" fmla="*/ 2410691 w 3139044"/>
                <a:gd name="connsiteY33" fmla="*/ 740229 h 3242792"/>
                <a:gd name="connsiteX34" fmla="*/ 2390899 w 3139044"/>
                <a:gd name="connsiteY34" fmla="*/ 775855 h 3242792"/>
                <a:gd name="connsiteX35" fmla="*/ 2379023 w 3139044"/>
                <a:gd name="connsiteY35" fmla="*/ 787730 h 3242792"/>
                <a:gd name="connsiteX36" fmla="*/ 2367148 w 3139044"/>
                <a:gd name="connsiteY36" fmla="*/ 807522 h 3242792"/>
                <a:gd name="connsiteX37" fmla="*/ 2347356 w 3139044"/>
                <a:gd name="connsiteY37" fmla="*/ 835231 h 3242792"/>
                <a:gd name="connsiteX38" fmla="*/ 2331522 w 3139044"/>
                <a:gd name="connsiteY38" fmla="*/ 862940 h 3242792"/>
                <a:gd name="connsiteX39" fmla="*/ 2307771 w 3139044"/>
                <a:gd name="connsiteY39" fmla="*/ 898566 h 3242792"/>
                <a:gd name="connsiteX40" fmla="*/ 2287979 w 3139044"/>
                <a:gd name="connsiteY40" fmla="*/ 914400 h 3242792"/>
                <a:gd name="connsiteX41" fmla="*/ 2280062 w 3139044"/>
                <a:gd name="connsiteY41" fmla="*/ 926275 h 3242792"/>
                <a:gd name="connsiteX42" fmla="*/ 2256312 w 3139044"/>
                <a:gd name="connsiteY42" fmla="*/ 938151 h 3242792"/>
                <a:gd name="connsiteX43" fmla="*/ 2244436 w 3139044"/>
                <a:gd name="connsiteY43" fmla="*/ 946068 h 3242792"/>
                <a:gd name="connsiteX44" fmla="*/ 2216727 w 3139044"/>
                <a:gd name="connsiteY44" fmla="*/ 961901 h 3242792"/>
                <a:gd name="connsiteX45" fmla="*/ 2204852 w 3139044"/>
                <a:gd name="connsiteY45" fmla="*/ 973777 h 3242792"/>
                <a:gd name="connsiteX46" fmla="*/ 2192977 w 3139044"/>
                <a:gd name="connsiteY46" fmla="*/ 981694 h 3242792"/>
                <a:gd name="connsiteX47" fmla="*/ 2157351 w 3139044"/>
                <a:gd name="connsiteY47" fmla="*/ 1017320 h 3242792"/>
                <a:gd name="connsiteX48" fmla="*/ 2141517 w 3139044"/>
                <a:gd name="connsiteY48" fmla="*/ 1033153 h 3242792"/>
                <a:gd name="connsiteX49" fmla="*/ 2105891 w 3139044"/>
                <a:gd name="connsiteY49" fmla="*/ 1056904 h 3242792"/>
                <a:gd name="connsiteX50" fmla="*/ 2094016 w 3139044"/>
                <a:gd name="connsiteY50" fmla="*/ 1072738 h 3242792"/>
                <a:gd name="connsiteX51" fmla="*/ 2042556 w 3139044"/>
                <a:gd name="connsiteY51" fmla="*/ 1116281 h 3242792"/>
                <a:gd name="connsiteX52" fmla="*/ 2034639 w 3139044"/>
                <a:gd name="connsiteY52" fmla="*/ 1128156 h 3242792"/>
                <a:gd name="connsiteX53" fmla="*/ 2006930 w 3139044"/>
                <a:gd name="connsiteY53" fmla="*/ 1155865 h 3242792"/>
                <a:gd name="connsiteX54" fmla="*/ 1987138 w 3139044"/>
                <a:gd name="connsiteY54" fmla="*/ 1179616 h 3242792"/>
                <a:gd name="connsiteX55" fmla="*/ 1975262 w 3139044"/>
                <a:gd name="connsiteY55" fmla="*/ 1187533 h 3242792"/>
                <a:gd name="connsiteX56" fmla="*/ 1955470 w 3139044"/>
                <a:gd name="connsiteY56" fmla="*/ 1203366 h 3242792"/>
                <a:gd name="connsiteX57" fmla="*/ 1943595 w 3139044"/>
                <a:gd name="connsiteY57" fmla="*/ 1211283 h 3242792"/>
                <a:gd name="connsiteX58" fmla="*/ 1900052 w 3139044"/>
                <a:gd name="connsiteY58" fmla="*/ 1246909 h 3242792"/>
                <a:gd name="connsiteX59" fmla="*/ 1880260 w 3139044"/>
                <a:gd name="connsiteY59" fmla="*/ 1262743 h 3242792"/>
                <a:gd name="connsiteX60" fmla="*/ 1844634 w 3139044"/>
                <a:gd name="connsiteY60" fmla="*/ 1282535 h 3242792"/>
                <a:gd name="connsiteX61" fmla="*/ 1820883 w 3139044"/>
                <a:gd name="connsiteY61" fmla="*/ 1306286 h 3242792"/>
                <a:gd name="connsiteX62" fmla="*/ 1812966 w 3139044"/>
                <a:gd name="connsiteY62" fmla="*/ 1318161 h 3242792"/>
                <a:gd name="connsiteX63" fmla="*/ 1797132 w 3139044"/>
                <a:gd name="connsiteY63" fmla="*/ 1326078 h 3242792"/>
                <a:gd name="connsiteX64" fmla="*/ 1789216 w 3139044"/>
                <a:gd name="connsiteY64" fmla="*/ 1345870 h 3242792"/>
                <a:gd name="connsiteX65" fmla="*/ 1769423 w 3139044"/>
                <a:gd name="connsiteY65" fmla="*/ 1361704 h 3242792"/>
                <a:gd name="connsiteX66" fmla="*/ 1717964 w 3139044"/>
                <a:gd name="connsiteY66" fmla="*/ 1409205 h 3242792"/>
                <a:gd name="connsiteX67" fmla="*/ 1690255 w 3139044"/>
                <a:gd name="connsiteY67" fmla="*/ 1436914 h 3242792"/>
                <a:gd name="connsiteX68" fmla="*/ 1658587 w 3139044"/>
                <a:gd name="connsiteY68" fmla="*/ 1472540 h 3242792"/>
                <a:gd name="connsiteX69" fmla="*/ 1642753 w 3139044"/>
                <a:gd name="connsiteY69" fmla="*/ 1488374 h 3242792"/>
                <a:gd name="connsiteX70" fmla="*/ 1607127 w 3139044"/>
                <a:gd name="connsiteY70" fmla="*/ 1531917 h 3242792"/>
                <a:gd name="connsiteX71" fmla="*/ 1567543 w 3139044"/>
                <a:gd name="connsiteY71" fmla="*/ 1583377 h 3242792"/>
                <a:gd name="connsiteX72" fmla="*/ 1543792 w 3139044"/>
                <a:gd name="connsiteY72" fmla="*/ 1615044 h 3242792"/>
                <a:gd name="connsiteX73" fmla="*/ 1535875 w 3139044"/>
                <a:gd name="connsiteY73" fmla="*/ 1626920 h 3242792"/>
                <a:gd name="connsiteX74" fmla="*/ 1520042 w 3139044"/>
                <a:gd name="connsiteY74" fmla="*/ 1638795 h 3242792"/>
                <a:gd name="connsiteX75" fmla="*/ 1508166 w 3139044"/>
                <a:gd name="connsiteY75" fmla="*/ 1654629 h 3242792"/>
                <a:gd name="connsiteX76" fmla="*/ 1464623 w 3139044"/>
                <a:gd name="connsiteY76" fmla="*/ 1694213 h 3242792"/>
                <a:gd name="connsiteX77" fmla="*/ 1428997 w 3139044"/>
                <a:gd name="connsiteY77" fmla="*/ 1725881 h 3242792"/>
                <a:gd name="connsiteX78" fmla="*/ 1417122 w 3139044"/>
                <a:gd name="connsiteY78" fmla="*/ 1729839 h 3242792"/>
                <a:gd name="connsiteX79" fmla="*/ 1405247 w 3139044"/>
                <a:gd name="connsiteY79" fmla="*/ 1737756 h 3242792"/>
                <a:gd name="connsiteX80" fmla="*/ 1393371 w 3139044"/>
                <a:gd name="connsiteY80" fmla="*/ 1741714 h 3242792"/>
                <a:gd name="connsiteX81" fmla="*/ 1361704 w 3139044"/>
                <a:gd name="connsiteY81" fmla="*/ 1749631 h 3242792"/>
                <a:gd name="connsiteX82" fmla="*/ 1310244 w 3139044"/>
                <a:gd name="connsiteY82" fmla="*/ 1769423 h 3242792"/>
                <a:gd name="connsiteX83" fmla="*/ 1207325 w 3139044"/>
                <a:gd name="connsiteY83" fmla="*/ 1797133 h 3242792"/>
                <a:gd name="connsiteX84" fmla="*/ 1167740 w 3139044"/>
                <a:gd name="connsiteY84" fmla="*/ 1812966 h 3242792"/>
                <a:gd name="connsiteX85" fmla="*/ 1140031 w 3139044"/>
                <a:gd name="connsiteY85" fmla="*/ 1820883 h 3242792"/>
                <a:gd name="connsiteX86" fmla="*/ 1076696 w 3139044"/>
                <a:gd name="connsiteY86" fmla="*/ 1848592 h 3242792"/>
                <a:gd name="connsiteX87" fmla="*/ 1041070 w 3139044"/>
                <a:gd name="connsiteY87" fmla="*/ 1860468 h 3242792"/>
                <a:gd name="connsiteX88" fmla="*/ 1001486 w 3139044"/>
                <a:gd name="connsiteY88" fmla="*/ 1872343 h 3242792"/>
                <a:gd name="connsiteX89" fmla="*/ 961901 w 3139044"/>
                <a:gd name="connsiteY89" fmla="*/ 1888177 h 3242792"/>
                <a:gd name="connsiteX90" fmla="*/ 890649 w 3139044"/>
                <a:gd name="connsiteY90" fmla="*/ 1919844 h 3242792"/>
                <a:gd name="connsiteX91" fmla="*/ 827314 w 3139044"/>
                <a:gd name="connsiteY91" fmla="*/ 1947553 h 3242792"/>
                <a:gd name="connsiteX92" fmla="*/ 771896 w 3139044"/>
                <a:gd name="connsiteY92" fmla="*/ 1963387 h 3242792"/>
                <a:gd name="connsiteX93" fmla="*/ 708561 w 3139044"/>
                <a:gd name="connsiteY93" fmla="*/ 1979221 h 3242792"/>
                <a:gd name="connsiteX94" fmla="*/ 676893 w 3139044"/>
                <a:gd name="connsiteY94" fmla="*/ 1995055 h 3242792"/>
                <a:gd name="connsiteX95" fmla="*/ 601683 w 3139044"/>
                <a:gd name="connsiteY95" fmla="*/ 2018805 h 3242792"/>
                <a:gd name="connsiteX96" fmla="*/ 589808 w 3139044"/>
                <a:gd name="connsiteY96" fmla="*/ 2022764 h 3242792"/>
                <a:gd name="connsiteX97" fmla="*/ 562099 w 3139044"/>
                <a:gd name="connsiteY97" fmla="*/ 2034639 h 3242792"/>
                <a:gd name="connsiteX98" fmla="*/ 530431 w 3139044"/>
                <a:gd name="connsiteY98" fmla="*/ 2046514 h 3242792"/>
                <a:gd name="connsiteX99" fmla="*/ 494805 w 3139044"/>
                <a:gd name="connsiteY99" fmla="*/ 2062348 h 3242792"/>
                <a:gd name="connsiteX100" fmla="*/ 467096 w 3139044"/>
                <a:gd name="connsiteY100" fmla="*/ 2082140 h 3242792"/>
                <a:gd name="connsiteX101" fmla="*/ 435429 w 3139044"/>
                <a:gd name="connsiteY101" fmla="*/ 2097974 h 3242792"/>
                <a:gd name="connsiteX102" fmla="*/ 427512 w 3139044"/>
                <a:gd name="connsiteY102" fmla="*/ 2109849 h 3242792"/>
                <a:gd name="connsiteX103" fmla="*/ 407719 w 3139044"/>
                <a:gd name="connsiteY103" fmla="*/ 2121725 h 3242792"/>
                <a:gd name="connsiteX104" fmla="*/ 391886 w 3139044"/>
                <a:gd name="connsiteY104" fmla="*/ 2137558 h 3242792"/>
                <a:gd name="connsiteX105" fmla="*/ 344384 w 3139044"/>
                <a:gd name="connsiteY105" fmla="*/ 2173184 h 3242792"/>
                <a:gd name="connsiteX106" fmla="*/ 296883 w 3139044"/>
                <a:gd name="connsiteY106" fmla="*/ 2220686 h 3242792"/>
                <a:gd name="connsiteX107" fmla="*/ 261257 w 3139044"/>
                <a:gd name="connsiteY107" fmla="*/ 2264229 h 3242792"/>
                <a:gd name="connsiteX108" fmla="*/ 237506 w 3139044"/>
                <a:gd name="connsiteY108" fmla="*/ 2291938 h 3242792"/>
                <a:gd name="connsiteX109" fmla="*/ 193964 w 3139044"/>
                <a:gd name="connsiteY109" fmla="*/ 2335481 h 3242792"/>
                <a:gd name="connsiteX110" fmla="*/ 150421 w 3139044"/>
                <a:gd name="connsiteY110" fmla="*/ 2402774 h 3242792"/>
                <a:gd name="connsiteX111" fmla="*/ 142504 w 3139044"/>
                <a:gd name="connsiteY111" fmla="*/ 2414649 h 3242792"/>
                <a:gd name="connsiteX112" fmla="*/ 118753 w 3139044"/>
                <a:gd name="connsiteY112" fmla="*/ 2450275 h 3242792"/>
                <a:gd name="connsiteX113" fmla="*/ 91044 w 3139044"/>
                <a:gd name="connsiteY113" fmla="*/ 2505694 h 3242792"/>
                <a:gd name="connsiteX114" fmla="*/ 87086 w 3139044"/>
                <a:gd name="connsiteY114" fmla="*/ 2521527 h 3242792"/>
                <a:gd name="connsiteX115" fmla="*/ 79169 w 3139044"/>
                <a:gd name="connsiteY115" fmla="*/ 2537361 h 3242792"/>
                <a:gd name="connsiteX116" fmla="*/ 71252 w 3139044"/>
                <a:gd name="connsiteY116" fmla="*/ 2576946 h 3242792"/>
                <a:gd name="connsiteX117" fmla="*/ 67293 w 3139044"/>
                <a:gd name="connsiteY117" fmla="*/ 2588821 h 3242792"/>
                <a:gd name="connsiteX118" fmla="*/ 59377 w 3139044"/>
                <a:gd name="connsiteY118" fmla="*/ 2608613 h 3242792"/>
                <a:gd name="connsiteX119" fmla="*/ 55418 w 3139044"/>
                <a:gd name="connsiteY119" fmla="*/ 2628405 h 3242792"/>
                <a:gd name="connsiteX120" fmla="*/ 51460 w 3139044"/>
                <a:gd name="connsiteY120" fmla="*/ 2640281 h 3242792"/>
                <a:gd name="connsiteX121" fmla="*/ 47501 w 3139044"/>
                <a:gd name="connsiteY121" fmla="*/ 2671948 h 3242792"/>
                <a:gd name="connsiteX122" fmla="*/ 39584 w 3139044"/>
                <a:gd name="connsiteY122" fmla="*/ 2695699 h 3242792"/>
                <a:gd name="connsiteX123" fmla="*/ 35626 w 3139044"/>
                <a:gd name="connsiteY123" fmla="*/ 2707574 h 3242792"/>
                <a:gd name="connsiteX124" fmla="*/ 27709 w 3139044"/>
                <a:gd name="connsiteY124" fmla="*/ 2751117 h 3242792"/>
                <a:gd name="connsiteX125" fmla="*/ 15834 w 3139044"/>
                <a:gd name="connsiteY125" fmla="*/ 2834244 h 3242792"/>
                <a:gd name="connsiteX126" fmla="*/ 7917 w 3139044"/>
                <a:gd name="connsiteY126" fmla="*/ 2865912 h 3242792"/>
                <a:gd name="connsiteX127" fmla="*/ 0 w 3139044"/>
                <a:gd name="connsiteY127" fmla="*/ 2881746 h 3242792"/>
                <a:gd name="connsiteX128" fmla="*/ 3958 w 3139044"/>
                <a:gd name="connsiteY128" fmla="*/ 3087584 h 3242792"/>
                <a:gd name="connsiteX129" fmla="*/ 7917 w 3139044"/>
                <a:gd name="connsiteY129" fmla="*/ 3099460 h 3242792"/>
                <a:gd name="connsiteX130" fmla="*/ 11875 w 3139044"/>
                <a:gd name="connsiteY130" fmla="*/ 3186546 h 3242792"/>
                <a:gd name="connsiteX131" fmla="*/ 15834 w 3139044"/>
                <a:gd name="connsiteY131" fmla="*/ 3206338 h 3242792"/>
                <a:gd name="connsiteX132" fmla="*/ 27709 w 3139044"/>
                <a:gd name="connsiteY132" fmla="*/ 3234047 h 32427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</a:cxnLst>
              <a:rect l="l" t="t" r="r" b="b"/>
              <a:pathLst>
                <a:path w="3139044" h="3242792">
                  <a:moveTo>
                    <a:pt x="3139044" y="0"/>
                  </a:moveTo>
                  <a:cubicBezTo>
                    <a:pt x="3112534" y="26510"/>
                    <a:pt x="3110286" y="32193"/>
                    <a:pt x="3071751" y="51460"/>
                  </a:cubicBezTo>
                  <a:cubicBezTo>
                    <a:pt x="3065733" y="54469"/>
                    <a:pt x="3058556" y="54099"/>
                    <a:pt x="3051958" y="55418"/>
                  </a:cubicBezTo>
                  <a:cubicBezTo>
                    <a:pt x="3046680" y="58057"/>
                    <a:pt x="3041549" y="61010"/>
                    <a:pt x="3036125" y="63335"/>
                  </a:cubicBezTo>
                  <a:cubicBezTo>
                    <a:pt x="3013920" y="72852"/>
                    <a:pt x="3034672" y="60207"/>
                    <a:pt x="3008416" y="75210"/>
                  </a:cubicBezTo>
                  <a:cubicBezTo>
                    <a:pt x="3004285" y="77570"/>
                    <a:pt x="3000152" y="80031"/>
                    <a:pt x="2996540" y="83127"/>
                  </a:cubicBezTo>
                  <a:cubicBezTo>
                    <a:pt x="2990873" y="87985"/>
                    <a:pt x="2987106" y="95121"/>
                    <a:pt x="2980706" y="98961"/>
                  </a:cubicBezTo>
                  <a:cubicBezTo>
                    <a:pt x="2950044" y="117359"/>
                    <a:pt x="2965267" y="97132"/>
                    <a:pt x="2945080" y="114795"/>
                  </a:cubicBezTo>
                  <a:cubicBezTo>
                    <a:pt x="2918053" y="138443"/>
                    <a:pt x="2927166" y="139794"/>
                    <a:pt x="2889662" y="162296"/>
                  </a:cubicBezTo>
                  <a:cubicBezTo>
                    <a:pt x="2874372" y="171470"/>
                    <a:pt x="2862978" y="177104"/>
                    <a:pt x="2850078" y="190005"/>
                  </a:cubicBezTo>
                  <a:cubicBezTo>
                    <a:pt x="2845413" y="194670"/>
                    <a:pt x="2842616" y="200935"/>
                    <a:pt x="2838203" y="205839"/>
                  </a:cubicBezTo>
                  <a:cubicBezTo>
                    <a:pt x="2830713" y="214161"/>
                    <a:pt x="2821170" y="220633"/>
                    <a:pt x="2814452" y="229590"/>
                  </a:cubicBezTo>
                  <a:cubicBezTo>
                    <a:pt x="2809141" y="236671"/>
                    <a:pt x="2807363" y="245895"/>
                    <a:pt x="2802577" y="253340"/>
                  </a:cubicBezTo>
                  <a:cubicBezTo>
                    <a:pt x="2795442" y="264439"/>
                    <a:pt x="2786145" y="274029"/>
                    <a:pt x="2778826" y="285008"/>
                  </a:cubicBezTo>
                  <a:cubicBezTo>
                    <a:pt x="2746674" y="333236"/>
                    <a:pt x="2808950" y="254473"/>
                    <a:pt x="2755075" y="328551"/>
                  </a:cubicBezTo>
                  <a:cubicBezTo>
                    <a:pt x="2750685" y="334587"/>
                    <a:pt x="2744157" y="338767"/>
                    <a:pt x="2739242" y="344384"/>
                  </a:cubicBezTo>
                  <a:cubicBezTo>
                    <a:pt x="2734897" y="349349"/>
                    <a:pt x="2732375" y="355924"/>
                    <a:pt x="2727366" y="360218"/>
                  </a:cubicBezTo>
                  <a:cubicBezTo>
                    <a:pt x="2722886" y="364058"/>
                    <a:pt x="2716655" y="365207"/>
                    <a:pt x="2711532" y="368135"/>
                  </a:cubicBezTo>
                  <a:cubicBezTo>
                    <a:pt x="2690047" y="380413"/>
                    <a:pt x="2709554" y="372753"/>
                    <a:pt x="2687782" y="380010"/>
                  </a:cubicBezTo>
                  <a:cubicBezTo>
                    <a:pt x="2679865" y="385288"/>
                    <a:pt x="2669309" y="387927"/>
                    <a:pt x="2664031" y="395844"/>
                  </a:cubicBezTo>
                  <a:cubicBezTo>
                    <a:pt x="2661392" y="399803"/>
                    <a:pt x="2659769" y="404674"/>
                    <a:pt x="2656114" y="407720"/>
                  </a:cubicBezTo>
                  <a:cubicBezTo>
                    <a:pt x="2651581" y="411498"/>
                    <a:pt x="2645284" y="412509"/>
                    <a:pt x="2640280" y="415636"/>
                  </a:cubicBezTo>
                  <a:cubicBezTo>
                    <a:pt x="2634685" y="419133"/>
                    <a:pt x="2629351" y="423099"/>
                    <a:pt x="2624447" y="427512"/>
                  </a:cubicBezTo>
                  <a:cubicBezTo>
                    <a:pt x="2616125" y="435002"/>
                    <a:pt x="2609653" y="444544"/>
                    <a:pt x="2600696" y="451262"/>
                  </a:cubicBezTo>
                  <a:lnTo>
                    <a:pt x="2569029" y="475013"/>
                  </a:lnTo>
                  <a:lnTo>
                    <a:pt x="2553195" y="486888"/>
                  </a:lnTo>
                  <a:cubicBezTo>
                    <a:pt x="2547917" y="494805"/>
                    <a:pt x="2541872" y="502261"/>
                    <a:pt x="2537361" y="510639"/>
                  </a:cubicBezTo>
                  <a:cubicBezTo>
                    <a:pt x="2532597" y="519487"/>
                    <a:pt x="2529980" y="529360"/>
                    <a:pt x="2525486" y="538348"/>
                  </a:cubicBezTo>
                  <a:cubicBezTo>
                    <a:pt x="2519975" y="549369"/>
                    <a:pt x="2514447" y="553345"/>
                    <a:pt x="2505693" y="562099"/>
                  </a:cubicBezTo>
                  <a:cubicBezTo>
                    <a:pt x="2500415" y="575294"/>
                    <a:pt x="2497172" y="589497"/>
                    <a:pt x="2489860" y="601683"/>
                  </a:cubicBezTo>
                  <a:cubicBezTo>
                    <a:pt x="2485901" y="608280"/>
                    <a:pt x="2481721" y="614749"/>
                    <a:pt x="2477984" y="621475"/>
                  </a:cubicBezTo>
                  <a:cubicBezTo>
                    <a:pt x="2461236" y="651619"/>
                    <a:pt x="2478744" y="624293"/>
                    <a:pt x="2462151" y="649184"/>
                  </a:cubicBezTo>
                  <a:cubicBezTo>
                    <a:pt x="2456227" y="669918"/>
                    <a:pt x="2456310" y="676072"/>
                    <a:pt x="2446317" y="692727"/>
                  </a:cubicBezTo>
                  <a:cubicBezTo>
                    <a:pt x="2403290" y="764437"/>
                    <a:pt x="2459835" y="666512"/>
                    <a:pt x="2410691" y="740229"/>
                  </a:cubicBezTo>
                  <a:cubicBezTo>
                    <a:pt x="2397221" y="760434"/>
                    <a:pt x="2403439" y="760807"/>
                    <a:pt x="2390899" y="775855"/>
                  </a:cubicBezTo>
                  <a:cubicBezTo>
                    <a:pt x="2387315" y="780156"/>
                    <a:pt x="2382382" y="783252"/>
                    <a:pt x="2379023" y="787730"/>
                  </a:cubicBezTo>
                  <a:cubicBezTo>
                    <a:pt x="2374407" y="793885"/>
                    <a:pt x="2371416" y="801120"/>
                    <a:pt x="2367148" y="807522"/>
                  </a:cubicBezTo>
                  <a:cubicBezTo>
                    <a:pt x="2360852" y="816966"/>
                    <a:pt x="2353494" y="825683"/>
                    <a:pt x="2347356" y="835231"/>
                  </a:cubicBezTo>
                  <a:cubicBezTo>
                    <a:pt x="2341603" y="844179"/>
                    <a:pt x="2337160" y="853919"/>
                    <a:pt x="2331522" y="862940"/>
                  </a:cubicBezTo>
                  <a:cubicBezTo>
                    <a:pt x="2323958" y="875043"/>
                    <a:pt x="2315688" y="886691"/>
                    <a:pt x="2307771" y="898566"/>
                  </a:cubicBezTo>
                  <a:cubicBezTo>
                    <a:pt x="2297539" y="913915"/>
                    <a:pt x="2304370" y="908937"/>
                    <a:pt x="2287979" y="914400"/>
                  </a:cubicBezTo>
                  <a:cubicBezTo>
                    <a:pt x="2285340" y="918358"/>
                    <a:pt x="2283426" y="922911"/>
                    <a:pt x="2280062" y="926275"/>
                  </a:cubicBezTo>
                  <a:cubicBezTo>
                    <a:pt x="2268719" y="937618"/>
                    <a:pt x="2269189" y="931712"/>
                    <a:pt x="2256312" y="938151"/>
                  </a:cubicBezTo>
                  <a:cubicBezTo>
                    <a:pt x="2252057" y="940279"/>
                    <a:pt x="2248395" y="943429"/>
                    <a:pt x="2244436" y="946068"/>
                  </a:cubicBezTo>
                  <a:cubicBezTo>
                    <a:pt x="2227598" y="971324"/>
                    <a:pt x="2248523" y="946003"/>
                    <a:pt x="2216727" y="961901"/>
                  </a:cubicBezTo>
                  <a:cubicBezTo>
                    <a:pt x="2211720" y="964405"/>
                    <a:pt x="2209153" y="970193"/>
                    <a:pt x="2204852" y="973777"/>
                  </a:cubicBezTo>
                  <a:cubicBezTo>
                    <a:pt x="2201197" y="976823"/>
                    <a:pt x="2196533" y="978533"/>
                    <a:pt x="2192977" y="981694"/>
                  </a:cubicBezTo>
                  <a:cubicBezTo>
                    <a:pt x="2192937" y="981730"/>
                    <a:pt x="2163308" y="1011363"/>
                    <a:pt x="2157351" y="1017320"/>
                  </a:cubicBezTo>
                  <a:cubicBezTo>
                    <a:pt x="2152073" y="1022598"/>
                    <a:pt x="2147727" y="1029013"/>
                    <a:pt x="2141517" y="1033153"/>
                  </a:cubicBezTo>
                  <a:lnTo>
                    <a:pt x="2105891" y="1056904"/>
                  </a:lnTo>
                  <a:cubicBezTo>
                    <a:pt x="2101933" y="1062182"/>
                    <a:pt x="2098898" y="1068300"/>
                    <a:pt x="2094016" y="1072738"/>
                  </a:cubicBezTo>
                  <a:cubicBezTo>
                    <a:pt x="2053412" y="1109651"/>
                    <a:pt x="2072719" y="1081809"/>
                    <a:pt x="2042556" y="1116281"/>
                  </a:cubicBezTo>
                  <a:cubicBezTo>
                    <a:pt x="2039423" y="1119861"/>
                    <a:pt x="2037822" y="1124620"/>
                    <a:pt x="2034639" y="1128156"/>
                  </a:cubicBezTo>
                  <a:cubicBezTo>
                    <a:pt x="2025901" y="1137865"/>
                    <a:pt x="2015790" y="1146267"/>
                    <a:pt x="2006930" y="1155865"/>
                  </a:cubicBezTo>
                  <a:cubicBezTo>
                    <a:pt x="1999940" y="1163438"/>
                    <a:pt x="1994425" y="1172329"/>
                    <a:pt x="1987138" y="1179616"/>
                  </a:cubicBezTo>
                  <a:cubicBezTo>
                    <a:pt x="1983774" y="1182980"/>
                    <a:pt x="1979068" y="1184678"/>
                    <a:pt x="1975262" y="1187533"/>
                  </a:cubicBezTo>
                  <a:cubicBezTo>
                    <a:pt x="1968503" y="1192602"/>
                    <a:pt x="1962229" y="1198297"/>
                    <a:pt x="1955470" y="1203366"/>
                  </a:cubicBezTo>
                  <a:cubicBezTo>
                    <a:pt x="1951664" y="1206220"/>
                    <a:pt x="1947336" y="1208344"/>
                    <a:pt x="1943595" y="1211283"/>
                  </a:cubicBezTo>
                  <a:cubicBezTo>
                    <a:pt x="1928849" y="1222869"/>
                    <a:pt x="1914607" y="1235083"/>
                    <a:pt x="1900052" y="1246909"/>
                  </a:cubicBezTo>
                  <a:cubicBezTo>
                    <a:pt x="1893495" y="1252237"/>
                    <a:pt x="1887817" y="1258965"/>
                    <a:pt x="1880260" y="1262743"/>
                  </a:cubicBezTo>
                  <a:cubicBezTo>
                    <a:pt x="1876115" y="1264815"/>
                    <a:pt x="1851049" y="1276120"/>
                    <a:pt x="1844634" y="1282535"/>
                  </a:cubicBezTo>
                  <a:cubicBezTo>
                    <a:pt x="1815174" y="1311995"/>
                    <a:pt x="1848868" y="1287628"/>
                    <a:pt x="1820883" y="1306286"/>
                  </a:cubicBezTo>
                  <a:cubicBezTo>
                    <a:pt x="1818244" y="1310244"/>
                    <a:pt x="1816621" y="1315115"/>
                    <a:pt x="1812966" y="1318161"/>
                  </a:cubicBezTo>
                  <a:cubicBezTo>
                    <a:pt x="1808433" y="1321939"/>
                    <a:pt x="1800972" y="1321598"/>
                    <a:pt x="1797132" y="1326078"/>
                  </a:cubicBezTo>
                  <a:cubicBezTo>
                    <a:pt x="1792508" y="1331473"/>
                    <a:pt x="1793578" y="1340261"/>
                    <a:pt x="1789216" y="1345870"/>
                  </a:cubicBezTo>
                  <a:cubicBezTo>
                    <a:pt x="1784029" y="1352539"/>
                    <a:pt x="1775600" y="1355939"/>
                    <a:pt x="1769423" y="1361704"/>
                  </a:cubicBezTo>
                  <a:cubicBezTo>
                    <a:pt x="1715735" y="1411812"/>
                    <a:pt x="1748103" y="1389111"/>
                    <a:pt x="1717964" y="1409205"/>
                  </a:cubicBezTo>
                  <a:cubicBezTo>
                    <a:pt x="1703435" y="1430999"/>
                    <a:pt x="1717182" y="1412980"/>
                    <a:pt x="1690255" y="1436914"/>
                  </a:cubicBezTo>
                  <a:cubicBezTo>
                    <a:pt x="1669125" y="1455696"/>
                    <a:pt x="1678316" y="1450345"/>
                    <a:pt x="1658587" y="1472540"/>
                  </a:cubicBezTo>
                  <a:cubicBezTo>
                    <a:pt x="1653628" y="1478119"/>
                    <a:pt x="1647642" y="1482733"/>
                    <a:pt x="1642753" y="1488374"/>
                  </a:cubicBezTo>
                  <a:cubicBezTo>
                    <a:pt x="1630471" y="1502546"/>
                    <a:pt x="1617529" y="1516313"/>
                    <a:pt x="1607127" y="1531917"/>
                  </a:cubicBezTo>
                  <a:cubicBezTo>
                    <a:pt x="1579237" y="1573754"/>
                    <a:pt x="1593469" y="1557451"/>
                    <a:pt x="1567543" y="1583377"/>
                  </a:cubicBezTo>
                  <a:cubicBezTo>
                    <a:pt x="1559850" y="1606451"/>
                    <a:pt x="1568285" y="1587052"/>
                    <a:pt x="1543792" y="1615044"/>
                  </a:cubicBezTo>
                  <a:cubicBezTo>
                    <a:pt x="1540659" y="1618625"/>
                    <a:pt x="1539239" y="1623556"/>
                    <a:pt x="1535875" y="1626920"/>
                  </a:cubicBezTo>
                  <a:cubicBezTo>
                    <a:pt x="1531210" y="1631585"/>
                    <a:pt x="1524707" y="1634130"/>
                    <a:pt x="1520042" y="1638795"/>
                  </a:cubicBezTo>
                  <a:cubicBezTo>
                    <a:pt x="1515377" y="1643460"/>
                    <a:pt x="1512604" y="1649747"/>
                    <a:pt x="1508166" y="1654629"/>
                  </a:cubicBezTo>
                  <a:cubicBezTo>
                    <a:pt x="1456885" y="1711037"/>
                    <a:pt x="1500456" y="1662362"/>
                    <a:pt x="1464623" y="1694213"/>
                  </a:cubicBezTo>
                  <a:cubicBezTo>
                    <a:pt x="1450140" y="1707086"/>
                    <a:pt x="1445242" y="1716598"/>
                    <a:pt x="1428997" y="1725881"/>
                  </a:cubicBezTo>
                  <a:cubicBezTo>
                    <a:pt x="1425374" y="1727951"/>
                    <a:pt x="1421080" y="1728520"/>
                    <a:pt x="1417122" y="1729839"/>
                  </a:cubicBezTo>
                  <a:cubicBezTo>
                    <a:pt x="1413164" y="1732478"/>
                    <a:pt x="1409502" y="1735629"/>
                    <a:pt x="1405247" y="1737756"/>
                  </a:cubicBezTo>
                  <a:cubicBezTo>
                    <a:pt x="1401515" y="1739622"/>
                    <a:pt x="1397397" y="1740616"/>
                    <a:pt x="1393371" y="1741714"/>
                  </a:cubicBezTo>
                  <a:cubicBezTo>
                    <a:pt x="1382874" y="1744577"/>
                    <a:pt x="1371859" y="1745725"/>
                    <a:pt x="1361704" y="1749631"/>
                  </a:cubicBezTo>
                  <a:cubicBezTo>
                    <a:pt x="1344551" y="1756228"/>
                    <a:pt x="1327865" y="1764202"/>
                    <a:pt x="1310244" y="1769423"/>
                  </a:cubicBezTo>
                  <a:cubicBezTo>
                    <a:pt x="1247344" y="1788060"/>
                    <a:pt x="1264941" y="1772441"/>
                    <a:pt x="1207325" y="1797133"/>
                  </a:cubicBezTo>
                  <a:cubicBezTo>
                    <a:pt x="1189130" y="1804931"/>
                    <a:pt x="1183606" y="1808206"/>
                    <a:pt x="1167740" y="1812966"/>
                  </a:cubicBezTo>
                  <a:cubicBezTo>
                    <a:pt x="1158539" y="1815726"/>
                    <a:pt x="1148976" y="1817383"/>
                    <a:pt x="1140031" y="1820883"/>
                  </a:cubicBezTo>
                  <a:cubicBezTo>
                    <a:pt x="1118572" y="1829280"/>
                    <a:pt x="1098557" y="1841305"/>
                    <a:pt x="1076696" y="1848592"/>
                  </a:cubicBezTo>
                  <a:lnTo>
                    <a:pt x="1041070" y="1860468"/>
                  </a:lnTo>
                  <a:cubicBezTo>
                    <a:pt x="1027934" y="1864616"/>
                    <a:pt x="1014488" y="1867792"/>
                    <a:pt x="1001486" y="1872343"/>
                  </a:cubicBezTo>
                  <a:cubicBezTo>
                    <a:pt x="988072" y="1877038"/>
                    <a:pt x="974963" y="1882579"/>
                    <a:pt x="961901" y="1888177"/>
                  </a:cubicBezTo>
                  <a:cubicBezTo>
                    <a:pt x="938012" y="1898415"/>
                    <a:pt x="913466" y="1907398"/>
                    <a:pt x="890649" y="1919844"/>
                  </a:cubicBezTo>
                  <a:cubicBezTo>
                    <a:pt x="841200" y="1946817"/>
                    <a:pt x="863318" y="1940353"/>
                    <a:pt x="827314" y="1947553"/>
                  </a:cubicBezTo>
                  <a:cubicBezTo>
                    <a:pt x="750481" y="1980483"/>
                    <a:pt x="847200" y="1941872"/>
                    <a:pt x="771896" y="1963387"/>
                  </a:cubicBezTo>
                  <a:cubicBezTo>
                    <a:pt x="701542" y="1983487"/>
                    <a:pt x="791822" y="1969968"/>
                    <a:pt x="708561" y="1979221"/>
                  </a:cubicBezTo>
                  <a:cubicBezTo>
                    <a:pt x="698005" y="1984499"/>
                    <a:pt x="687960" y="1990956"/>
                    <a:pt x="676893" y="1995055"/>
                  </a:cubicBezTo>
                  <a:cubicBezTo>
                    <a:pt x="652239" y="2004186"/>
                    <a:pt x="626624" y="2010490"/>
                    <a:pt x="601683" y="2018805"/>
                  </a:cubicBezTo>
                  <a:cubicBezTo>
                    <a:pt x="597725" y="2020125"/>
                    <a:pt x="593682" y="2021214"/>
                    <a:pt x="589808" y="2022764"/>
                  </a:cubicBezTo>
                  <a:cubicBezTo>
                    <a:pt x="580478" y="2026496"/>
                    <a:pt x="571429" y="2030907"/>
                    <a:pt x="562099" y="2034639"/>
                  </a:cubicBezTo>
                  <a:cubicBezTo>
                    <a:pt x="551632" y="2038826"/>
                    <a:pt x="540793" y="2042073"/>
                    <a:pt x="530431" y="2046514"/>
                  </a:cubicBezTo>
                  <a:cubicBezTo>
                    <a:pt x="482336" y="2067126"/>
                    <a:pt x="524793" y="2052353"/>
                    <a:pt x="494805" y="2062348"/>
                  </a:cubicBezTo>
                  <a:cubicBezTo>
                    <a:pt x="485569" y="2068945"/>
                    <a:pt x="476829" y="2076300"/>
                    <a:pt x="467096" y="2082140"/>
                  </a:cubicBezTo>
                  <a:cubicBezTo>
                    <a:pt x="456976" y="2088212"/>
                    <a:pt x="445097" y="2091206"/>
                    <a:pt x="435429" y="2097974"/>
                  </a:cubicBezTo>
                  <a:cubicBezTo>
                    <a:pt x="431532" y="2100702"/>
                    <a:pt x="431124" y="2106753"/>
                    <a:pt x="427512" y="2109849"/>
                  </a:cubicBezTo>
                  <a:cubicBezTo>
                    <a:pt x="421670" y="2114856"/>
                    <a:pt x="413792" y="2117001"/>
                    <a:pt x="407719" y="2121725"/>
                  </a:cubicBezTo>
                  <a:cubicBezTo>
                    <a:pt x="401827" y="2126307"/>
                    <a:pt x="397714" y="2132895"/>
                    <a:pt x="391886" y="2137558"/>
                  </a:cubicBezTo>
                  <a:cubicBezTo>
                    <a:pt x="351789" y="2169636"/>
                    <a:pt x="383862" y="2135899"/>
                    <a:pt x="344384" y="2173184"/>
                  </a:cubicBezTo>
                  <a:cubicBezTo>
                    <a:pt x="328104" y="2188559"/>
                    <a:pt x="308404" y="2201485"/>
                    <a:pt x="296883" y="2220686"/>
                  </a:cubicBezTo>
                  <a:cubicBezTo>
                    <a:pt x="276383" y="2254854"/>
                    <a:pt x="294618" y="2228089"/>
                    <a:pt x="261257" y="2264229"/>
                  </a:cubicBezTo>
                  <a:cubicBezTo>
                    <a:pt x="253006" y="2273168"/>
                    <a:pt x="246108" y="2283336"/>
                    <a:pt x="237506" y="2291938"/>
                  </a:cubicBezTo>
                  <a:cubicBezTo>
                    <a:pt x="204782" y="2324662"/>
                    <a:pt x="221410" y="2297479"/>
                    <a:pt x="193964" y="2335481"/>
                  </a:cubicBezTo>
                  <a:cubicBezTo>
                    <a:pt x="160679" y="2381568"/>
                    <a:pt x="171015" y="2369824"/>
                    <a:pt x="150421" y="2402774"/>
                  </a:cubicBezTo>
                  <a:cubicBezTo>
                    <a:pt x="147900" y="2406808"/>
                    <a:pt x="145269" y="2410778"/>
                    <a:pt x="142504" y="2414649"/>
                  </a:cubicBezTo>
                  <a:cubicBezTo>
                    <a:pt x="132929" y="2428054"/>
                    <a:pt x="125958" y="2434837"/>
                    <a:pt x="118753" y="2450275"/>
                  </a:cubicBezTo>
                  <a:cubicBezTo>
                    <a:pt x="92400" y="2506745"/>
                    <a:pt x="115192" y="2473496"/>
                    <a:pt x="91044" y="2505694"/>
                  </a:cubicBezTo>
                  <a:cubicBezTo>
                    <a:pt x="89725" y="2510972"/>
                    <a:pt x="88996" y="2516433"/>
                    <a:pt x="87086" y="2521527"/>
                  </a:cubicBezTo>
                  <a:cubicBezTo>
                    <a:pt x="85014" y="2527052"/>
                    <a:pt x="80790" y="2531687"/>
                    <a:pt x="79169" y="2537361"/>
                  </a:cubicBezTo>
                  <a:cubicBezTo>
                    <a:pt x="75472" y="2550300"/>
                    <a:pt x="75508" y="2564180"/>
                    <a:pt x="71252" y="2576946"/>
                  </a:cubicBezTo>
                  <a:cubicBezTo>
                    <a:pt x="69932" y="2580904"/>
                    <a:pt x="68758" y="2584914"/>
                    <a:pt x="67293" y="2588821"/>
                  </a:cubicBezTo>
                  <a:cubicBezTo>
                    <a:pt x="64798" y="2595474"/>
                    <a:pt x="61419" y="2601807"/>
                    <a:pt x="59377" y="2608613"/>
                  </a:cubicBezTo>
                  <a:cubicBezTo>
                    <a:pt x="57444" y="2615057"/>
                    <a:pt x="57050" y="2621878"/>
                    <a:pt x="55418" y="2628405"/>
                  </a:cubicBezTo>
                  <a:cubicBezTo>
                    <a:pt x="54406" y="2632453"/>
                    <a:pt x="52779" y="2636322"/>
                    <a:pt x="51460" y="2640281"/>
                  </a:cubicBezTo>
                  <a:cubicBezTo>
                    <a:pt x="50140" y="2650837"/>
                    <a:pt x="49730" y="2661546"/>
                    <a:pt x="47501" y="2671948"/>
                  </a:cubicBezTo>
                  <a:cubicBezTo>
                    <a:pt x="45752" y="2680108"/>
                    <a:pt x="42223" y="2687782"/>
                    <a:pt x="39584" y="2695699"/>
                  </a:cubicBezTo>
                  <a:cubicBezTo>
                    <a:pt x="38265" y="2699657"/>
                    <a:pt x="36444" y="2703483"/>
                    <a:pt x="35626" y="2707574"/>
                  </a:cubicBezTo>
                  <a:cubicBezTo>
                    <a:pt x="32516" y="2723120"/>
                    <a:pt x="29882" y="2735184"/>
                    <a:pt x="27709" y="2751117"/>
                  </a:cubicBezTo>
                  <a:cubicBezTo>
                    <a:pt x="22730" y="2787630"/>
                    <a:pt x="22771" y="2804182"/>
                    <a:pt x="15834" y="2834244"/>
                  </a:cubicBezTo>
                  <a:cubicBezTo>
                    <a:pt x="13387" y="2844846"/>
                    <a:pt x="12783" y="2856180"/>
                    <a:pt x="7917" y="2865912"/>
                  </a:cubicBezTo>
                  <a:lnTo>
                    <a:pt x="0" y="2881746"/>
                  </a:lnTo>
                  <a:cubicBezTo>
                    <a:pt x="1319" y="2950359"/>
                    <a:pt x="1464" y="3019004"/>
                    <a:pt x="3958" y="3087584"/>
                  </a:cubicBezTo>
                  <a:cubicBezTo>
                    <a:pt x="4110" y="3091754"/>
                    <a:pt x="7584" y="3095300"/>
                    <a:pt x="7917" y="3099460"/>
                  </a:cubicBezTo>
                  <a:cubicBezTo>
                    <a:pt x="10234" y="3128426"/>
                    <a:pt x="9728" y="3157567"/>
                    <a:pt x="11875" y="3186546"/>
                  </a:cubicBezTo>
                  <a:cubicBezTo>
                    <a:pt x="12372" y="3193256"/>
                    <a:pt x="14882" y="3199678"/>
                    <a:pt x="15834" y="3206338"/>
                  </a:cubicBezTo>
                  <a:cubicBezTo>
                    <a:pt x="21297" y="3244580"/>
                    <a:pt x="11002" y="3250754"/>
                    <a:pt x="27709" y="3234047"/>
                  </a:cubicBezTo>
                </a:path>
              </a:pathLst>
            </a:custGeom>
            <a:noFill/>
            <a:ln w="762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8955648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0A338C-2005-4531-ADF1-D84C6C3F9B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Attempt #3 Takeaways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1F099E-7C82-4D37-8834-B01C00FE5C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We’re down to the latency of a single, fast operation per iteration</a:t>
            </a:r>
          </a:p>
          <a:p>
            <a:r>
              <a:rPr lang="en-US" dirty="0">
                <a:sym typeface="Wingdings" panose="05000000000000000000" pitchFamily="2" charset="2"/>
              </a:rPr>
              <a:t>+ Observed performance is very close to this latency bound, so throughput isn’t limiting</a:t>
            </a:r>
          </a:p>
          <a:p>
            <a:r>
              <a:rPr lang="en-US" dirty="0">
                <a:sym typeface="Wingdings" panose="05000000000000000000" pitchFamily="2" charset="2"/>
              </a:rPr>
              <a:t> We’re done optimizing individual iterations</a:t>
            </a:r>
          </a:p>
          <a:p>
            <a:endParaRPr lang="en-US" dirty="0">
              <a:sym typeface="Wingdings" panose="05000000000000000000" pitchFamily="2" charset="2"/>
            </a:endParaRPr>
          </a:p>
          <a:p>
            <a:r>
              <a:rPr lang="en-US" dirty="0">
                <a:sym typeface="Wingdings" panose="05000000000000000000" pitchFamily="2" charset="2"/>
              </a:rPr>
              <a:t>How to optimize multiple iterations?</a:t>
            </a:r>
          </a:p>
          <a:p>
            <a:pPr lvl="1"/>
            <a:r>
              <a:rPr lang="en-US" dirty="0">
                <a:sym typeface="Wingdings" panose="05000000000000000000" pitchFamily="2" charset="2"/>
              </a:rPr>
              <a:t>Eliminate dependence chains across iterations</a:t>
            </a:r>
          </a:p>
          <a:p>
            <a:pPr lvl="1"/>
            <a:r>
              <a:rPr lang="en-US" dirty="0">
                <a:sym typeface="Wingdings" panose="05000000000000000000" pitchFamily="2" charset="2"/>
              </a:rPr>
              <a:t>A) Loop unrolling (ILP)</a:t>
            </a:r>
          </a:p>
          <a:p>
            <a:pPr lvl="1"/>
            <a:r>
              <a:rPr lang="en-US" dirty="0">
                <a:sym typeface="Wingdings" panose="05000000000000000000" pitchFamily="2" charset="2"/>
              </a:rPr>
              <a:t>B) Explicit parallelism (SIMD, threading)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C3C7682-2999-4F69-970E-C5D1FC6B6C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CMU 15-418/15-618, Spring 2019</a:t>
            </a:r>
          </a:p>
        </p:txBody>
      </p:sp>
    </p:spTree>
    <p:extLst>
      <p:ext uri="{BB962C8B-B14F-4D97-AF65-F5344CB8AC3E}">
        <p14:creationId xmlns:p14="http://schemas.microsoft.com/office/powerpoint/2010/main" val="37953878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E96A0AB0-D70F-42EA-9BEC-5599E13F0DC4}"/>
              </a:ext>
            </a:extLst>
          </p:cNvPr>
          <p:cNvSpPr/>
          <p:nvPr/>
        </p:nvSpPr>
        <p:spPr>
          <a:xfrm>
            <a:off x="1029195" y="3380857"/>
            <a:ext cx="3847605" cy="296883"/>
          </a:xfrm>
          <a:prstGeom prst="roundRect">
            <a:avLst/>
          </a:prstGeom>
          <a:solidFill>
            <a:schemeClr val="accent4">
              <a:alpha val="39000"/>
            </a:schemeClr>
          </a:solidFill>
          <a:ln w="571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86F25E54-58F6-4D55-A716-A26CAED19696}"/>
              </a:ext>
            </a:extLst>
          </p:cNvPr>
          <p:cNvSpPr/>
          <p:nvPr/>
        </p:nvSpPr>
        <p:spPr>
          <a:xfrm>
            <a:off x="1029195" y="4247408"/>
            <a:ext cx="4508665" cy="443345"/>
          </a:xfrm>
          <a:prstGeom prst="roundRect">
            <a:avLst/>
          </a:prstGeom>
          <a:solidFill>
            <a:schemeClr val="accent4">
              <a:alpha val="39000"/>
            </a:schemeClr>
          </a:solidFill>
          <a:ln w="571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5FE99514-60AC-4ABF-91C4-EDD1B9D75871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/>
            <p:txBody>
              <a:bodyPr/>
              <a:lstStyle/>
              <a:p>
                <a:r>
                  <a:rPr lang="en-US" dirty="0"/>
                  <a:t>Speeding up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</a:rPr>
                      <m:t>sin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⁡(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/>
                  <a:t>:</a:t>
                </a:r>
                <a:br>
                  <a:rPr lang="en-US" dirty="0"/>
                </a:br>
                <a:r>
                  <a:rPr lang="en-US" dirty="0"/>
                  <a:t>Loop unrolling</a:t>
                </a:r>
              </a:p>
            </p:txBody>
          </p:sp>
        </mc:Choice>
        <mc:Fallback xmlns="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5FE99514-60AC-4ABF-91C4-EDD1B9D7587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>
                <a:blip r:embed="rId2"/>
                <a:stretch>
                  <a:fillRect l="-3091" t="-13364" b="-2073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3FEAA02B-F4ED-4A06-93AF-ADA4E07423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Compute multiple elements per iteration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021C177-4261-4C17-9CCD-74858E31A8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CMU 15-418/15-618, Spring 2019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674503B-F2EC-462C-9E2E-A32D146C568A}"/>
              </a:ext>
            </a:extLst>
          </p:cNvPr>
          <p:cNvSpPr/>
          <p:nvPr/>
        </p:nvSpPr>
        <p:spPr>
          <a:xfrm>
            <a:off x="623949" y="2296339"/>
            <a:ext cx="7257308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latin typeface="Lucida Console" panose="020B0609040504020204" pitchFamily="49" charset="0"/>
              </a:rPr>
              <a:t>void sinx_unrollx2(int N, int terms, float * x, float *result) {                                                                                                                                                                                                                                                             </a:t>
            </a:r>
          </a:p>
          <a:p>
            <a:r>
              <a:rPr lang="en-US" sz="1400" dirty="0">
                <a:latin typeface="Lucida Console" panose="020B0609040504020204" pitchFamily="49" charset="0"/>
              </a:rPr>
              <a:t>	// same </a:t>
            </a:r>
            <a:r>
              <a:rPr lang="en-US" sz="1400" dirty="0" err="1">
                <a:latin typeface="Lucida Console" panose="020B0609040504020204" pitchFamily="49" charset="0"/>
              </a:rPr>
              <a:t>predom</a:t>
            </a:r>
            <a:r>
              <a:rPr lang="en-US" sz="1400" dirty="0">
                <a:latin typeface="Lucida Console" panose="020B0609040504020204" pitchFamily="49" charset="0"/>
              </a:rPr>
              <a:t> stuff as before…</a:t>
            </a:r>
          </a:p>
          <a:p>
            <a:r>
              <a:rPr lang="en-US" sz="1400" dirty="0">
                <a:latin typeface="Lucida Console" panose="020B0609040504020204" pitchFamily="49" charset="0"/>
              </a:rPr>
              <a:t>    for (int </a:t>
            </a:r>
            <a:r>
              <a:rPr lang="en-US" sz="1400" dirty="0" err="1">
                <a:latin typeface="Lucida Console" panose="020B0609040504020204" pitchFamily="49" charset="0"/>
              </a:rPr>
              <a:t>i</a:t>
            </a:r>
            <a:r>
              <a:rPr lang="en-US" sz="1400" dirty="0">
                <a:latin typeface="Lucida Console" panose="020B0609040504020204" pitchFamily="49" charset="0"/>
              </a:rPr>
              <a:t>=0; </a:t>
            </a:r>
            <a:r>
              <a:rPr lang="en-US" sz="1400" dirty="0" err="1">
                <a:latin typeface="Lucida Console" panose="020B0609040504020204" pitchFamily="49" charset="0"/>
              </a:rPr>
              <a:t>i</a:t>
            </a:r>
            <a:r>
              <a:rPr lang="en-US" sz="1400" dirty="0">
                <a:latin typeface="Lucida Console" panose="020B0609040504020204" pitchFamily="49" charset="0"/>
              </a:rPr>
              <a:t>&lt;N; </a:t>
            </a:r>
            <a:r>
              <a:rPr lang="en-US" sz="1400" dirty="0" err="1">
                <a:latin typeface="Lucida Console" panose="020B0609040504020204" pitchFamily="49" charset="0"/>
              </a:rPr>
              <a:t>i</a:t>
            </a:r>
            <a:r>
              <a:rPr lang="en-US" sz="1400" dirty="0">
                <a:latin typeface="Lucida Console" panose="020B0609040504020204" pitchFamily="49" charset="0"/>
              </a:rPr>
              <a:t>++) {      </a:t>
            </a:r>
          </a:p>
          <a:p>
            <a:r>
              <a:rPr lang="en-US" sz="1400" dirty="0">
                <a:latin typeface="Lucida Console" panose="020B0609040504020204" pitchFamily="49" charset="0"/>
              </a:rPr>
              <a:t>        float value = x[</a:t>
            </a:r>
            <a:r>
              <a:rPr lang="en-US" sz="1400" dirty="0" err="1">
                <a:latin typeface="Lucida Console" panose="020B0609040504020204" pitchFamily="49" charset="0"/>
              </a:rPr>
              <a:t>i</a:t>
            </a:r>
            <a:r>
              <a:rPr lang="en-US" sz="1400" dirty="0">
                <a:latin typeface="Lucida Console" panose="020B0609040504020204" pitchFamily="49" charset="0"/>
              </a:rPr>
              <a:t>];        </a:t>
            </a:r>
          </a:p>
          <a:p>
            <a:r>
              <a:rPr lang="en-US" sz="1400" dirty="0">
                <a:latin typeface="Lucida Console" panose="020B0609040504020204" pitchFamily="49" charset="0"/>
              </a:rPr>
              <a:t>        float x2 = value * value;</a:t>
            </a:r>
          </a:p>
          <a:p>
            <a:r>
              <a:rPr lang="en-US" sz="1400" dirty="0">
                <a:latin typeface="Lucida Console" panose="020B0609040504020204" pitchFamily="49" charset="0"/>
              </a:rPr>
              <a:t>        float x4 = x2 * x2;</a:t>
            </a:r>
          </a:p>
          <a:p>
            <a:r>
              <a:rPr lang="en-US" sz="1400" dirty="0">
                <a:latin typeface="Lucida Console" panose="020B0609040504020204" pitchFamily="49" charset="0"/>
              </a:rPr>
              <a:t>        float </a:t>
            </a:r>
            <a:r>
              <a:rPr lang="en-US" sz="1400" dirty="0" err="1">
                <a:latin typeface="Lucida Console" panose="020B0609040504020204" pitchFamily="49" charset="0"/>
              </a:rPr>
              <a:t>numer</a:t>
            </a:r>
            <a:r>
              <a:rPr lang="en-US" sz="1400" dirty="0">
                <a:latin typeface="Lucida Console" panose="020B0609040504020204" pitchFamily="49" charset="0"/>
              </a:rPr>
              <a:t> = x2 * value;               </a:t>
            </a:r>
          </a:p>
          <a:p>
            <a:r>
              <a:rPr lang="en-US" sz="1400" dirty="0">
                <a:latin typeface="Lucida Console" panose="020B0609040504020204" pitchFamily="49" charset="0"/>
              </a:rPr>
              <a:t>        for (int j=1; j&lt;=terms; j+=2) {</a:t>
            </a:r>
          </a:p>
          <a:p>
            <a:r>
              <a:rPr lang="en-US" sz="1400" dirty="0">
                <a:latin typeface="Lucida Console" panose="020B0609040504020204" pitchFamily="49" charset="0"/>
              </a:rPr>
              <a:t>            value += </a:t>
            </a:r>
            <a:r>
              <a:rPr lang="en-US" sz="1400" dirty="0" err="1">
                <a:latin typeface="Lucida Console" panose="020B0609040504020204" pitchFamily="49" charset="0"/>
              </a:rPr>
              <a:t>numer</a:t>
            </a:r>
            <a:r>
              <a:rPr lang="en-US" sz="1400" dirty="0">
                <a:latin typeface="Lucida Console" panose="020B0609040504020204" pitchFamily="49" charset="0"/>
              </a:rPr>
              <a:t> * </a:t>
            </a:r>
            <a:r>
              <a:rPr lang="en-US" sz="1400" dirty="0" err="1">
                <a:latin typeface="Lucida Console" panose="020B0609040504020204" pitchFamily="49" charset="0"/>
              </a:rPr>
              <a:t>rdenom</a:t>
            </a:r>
            <a:r>
              <a:rPr lang="en-US" sz="1400" dirty="0">
                <a:latin typeface="Lucida Console" panose="020B0609040504020204" pitchFamily="49" charset="0"/>
              </a:rPr>
              <a:t>[j];</a:t>
            </a:r>
          </a:p>
          <a:p>
            <a:r>
              <a:rPr lang="en-US" sz="1400" dirty="0">
                <a:latin typeface="Lucida Console" panose="020B0609040504020204" pitchFamily="49" charset="0"/>
              </a:rPr>
              <a:t>            value += </a:t>
            </a:r>
            <a:r>
              <a:rPr lang="en-US" sz="1400" dirty="0" err="1">
                <a:latin typeface="Lucida Console" panose="020B0609040504020204" pitchFamily="49" charset="0"/>
              </a:rPr>
              <a:t>numer</a:t>
            </a:r>
            <a:r>
              <a:rPr lang="en-US" sz="1400" dirty="0">
                <a:latin typeface="Lucida Console" panose="020B0609040504020204" pitchFamily="49" charset="0"/>
              </a:rPr>
              <a:t> * x2 * </a:t>
            </a:r>
            <a:r>
              <a:rPr lang="en-US" sz="1400" dirty="0" err="1">
                <a:latin typeface="Lucida Console" panose="020B0609040504020204" pitchFamily="49" charset="0"/>
              </a:rPr>
              <a:t>redom</a:t>
            </a:r>
            <a:r>
              <a:rPr lang="en-US" sz="1400" dirty="0">
                <a:latin typeface="Lucida Console" panose="020B0609040504020204" pitchFamily="49" charset="0"/>
              </a:rPr>
              <a:t>[j+1];</a:t>
            </a:r>
          </a:p>
          <a:p>
            <a:r>
              <a:rPr lang="en-US" sz="1400" dirty="0">
                <a:latin typeface="Lucida Console" panose="020B0609040504020204" pitchFamily="49" charset="0"/>
              </a:rPr>
              <a:t>            </a:t>
            </a:r>
            <a:r>
              <a:rPr lang="en-US" sz="1400" dirty="0" err="1">
                <a:latin typeface="Lucida Console" panose="020B0609040504020204" pitchFamily="49" charset="0"/>
              </a:rPr>
              <a:t>numer</a:t>
            </a:r>
            <a:r>
              <a:rPr lang="en-US" sz="1400" dirty="0">
                <a:latin typeface="Lucida Console" panose="020B0609040504020204" pitchFamily="49" charset="0"/>
              </a:rPr>
              <a:t> *= x4;</a:t>
            </a:r>
          </a:p>
          <a:p>
            <a:r>
              <a:rPr lang="en-US" sz="1400" dirty="0">
                <a:latin typeface="Lucida Console" panose="020B0609040504020204" pitchFamily="49" charset="0"/>
              </a:rPr>
              <a:t>        }                     </a:t>
            </a:r>
          </a:p>
          <a:p>
            <a:r>
              <a:rPr lang="en-US" sz="1400" dirty="0">
                <a:latin typeface="Lucida Console" panose="020B0609040504020204" pitchFamily="49" charset="0"/>
              </a:rPr>
              <a:t>        result[</a:t>
            </a:r>
            <a:r>
              <a:rPr lang="en-US" sz="1400" dirty="0" err="1">
                <a:latin typeface="Lucida Console" panose="020B0609040504020204" pitchFamily="49" charset="0"/>
              </a:rPr>
              <a:t>i</a:t>
            </a:r>
            <a:r>
              <a:rPr lang="en-US" sz="1400" dirty="0">
                <a:latin typeface="Lucida Console" panose="020B0609040504020204" pitchFamily="49" charset="0"/>
              </a:rPr>
              <a:t>] = value;    </a:t>
            </a:r>
          </a:p>
          <a:p>
            <a:r>
              <a:rPr lang="en-US" sz="1400" dirty="0">
                <a:latin typeface="Lucida Console" panose="020B0609040504020204" pitchFamily="49" charset="0"/>
              </a:rPr>
              <a:t>    }                         </a:t>
            </a:r>
          </a:p>
          <a:p>
            <a:r>
              <a:rPr lang="en-US" sz="1400" dirty="0">
                <a:latin typeface="Lucida Console" panose="020B0609040504020204" pitchFamily="49" charset="0"/>
              </a:rPr>
              <a:t>}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3E046FA-D483-4BB9-9BB1-882FE13A2816}"/>
              </a:ext>
            </a:extLst>
          </p:cNvPr>
          <p:cNvSpPr txBox="1"/>
          <p:nvPr/>
        </p:nvSpPr>
        <p:spPr>
          <a:xfrm>
            <a:off x="5905995" y="3166754"/>
            <a:ext cx="323800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Correct? Not yet…</a:t>
            </a:r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E782AC17-EB92-4ACA-9E35-9492F294A998}"/>
              </a:ext>
            </a:extLst>
          </p:cNvPr>
          <p:cNvSpPr/>
          <p:nvPr/>
        </p:nvSpPr>
        <p:spPr>
          <a:xfrm>
            <a:off x="4057403" y="3796142"/>
            <a:ext cx="583869" cy="296883"/>
          </a:xfrm>
          <a:prstGeom prst="roundRect">
            <a:avLst/>
          </a:prstGeom>
          <a:solidFill>
            <a:schemeClr val="accent4">
              <a:alpha val="39000"/>
            </a:schemeClr>
          </a:solidFill>
          <a:ln w="571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753846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E96A0AB0-D70F-42EA-9BEC-5599E13F0DC4}"/>
              </a:ext>
            </a:extLst>
          </p:cNvPr>
          <p:cNvSpPr/>
          <p:nvPr/>
        </p:nvSpPr>
        <p:spPr>
          <a:xfrm>
            <a:off x="1029195" y="3380857"/>
            <a:ext cx="3847605" cy="296883"/>
          </a:xfrm>
          <a:prstGeom prst="roundRect">
            <a:avLst/>
          </a:prstGeom>
          <a:solidFill>
            <a:schemeClr val="accent4">
              <a:alpha val="39000"/>
            </a:schemeClr>
          </a:solidFill>
          <a:ln w="571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86F25E54-58F6-4D55-A716-A26CAED19696}"/>
              </a:ext>
            </a:extLst>
          </p:cNvPr>
          <p:cNvSpPr/>
          <p:nvPr/>
        </p:nvSpPr>
        <p:spPr>
          <a:xfrm>
            <a:off x="1029195" y="4247408"/>
            <a:ext cx="4508665" cy="443345"/>
          </a:xfrm>
          <a:prstGeom prst="roundRect">
            <a:avLst/>
          </a:prstGeom>
          <a:solidFill>
            <a:schemeClr val="accent4">
              <a:alpha val="39000"/>
            </a:schemeClr>
          </a:solidFill>
          <a:ln w="571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6D332666-960E-4830-BCF4-4BE3A526044C}"/>
              </a:ext>
            </a:extLst>
          </p:cNvPr>
          <p:cNvSpPr/>
          <p:nvPr/>
        </p:nvSpPr>
        <p:spPr>
          <a:xfrm>
            <a:off x="1029195" y="5098472"/>
            <a:ext cx="3847606" cy="906483"/>
          </a:xfrm>
          <a:prstGeom prst="roundRect">
            <a:avLst/>
          </a:prstGeom>
          <a:solidFill>
            <a:schemeClr val="accent4">
              <a:alpha val="39000"/>
            </a:schemeClr>
          </a:solidFill>
          <a:ln w="571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83BBF2E6-7DEA-4BEB-8DA7-BE6F9E464B41}"/>
              </a:ext>
            </a:extLst>
          </p:cNvPr>
          <p:cNvSpPr/>
          <p:nvPr/>
        </p:nvSpPr>
        <p:spPr>
          <a:xfrm>
            <a:off x="1029194" y="3812677"/>
            <a:ext cx="3847606" cy="262724"/>
          </a:xfrm>
          <a:prstGeom prst="roundRect">
            <a:avLst/>
          </a:prstGeom>
          <a:solidFill>
            <a:schemeClr val="accent4">
              <a:alpha val="39000"/>
            </a:schemeClr>
          </a:solidFill>
          <a:ln w="571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EADA9AD5-2DB5-4991-A711-B0E05132DB0F}"/>
              </a:ext>
            </a:extLst>
          </p:cNvPr>
          <p:cNvSpPr/>
          <p:nvPr/>
        </p:nvSpPr>
        <p:spPr>
          <a:xfrm>
            <a:off x="3467594" y="4044277"/>
            <a:ext cx="946067" cy="262724"/>
          </a:xfrm>
          <a:prstGeom prst="roundRect">
            <a:avLst/>
          </a:prstGeom>
          <a:solidFill>
            <a:schemeClr val="accent4">
              <a:alpha val="39000"/>
            </a:schemeClr>
          </a:solidFill>
          <a:ln w="571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5FE99514-60AC-4ABF-91C4-EDD1B9D75871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/>
            <p:txBody>
              <a:bodyPr/>
              <a:lstStyle/>
              <a:p>
                <a:r>
                  <a:rPr lang="en-US" dirty="0"/>
                  <a:t>Speeding up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</a:rPr>
                      <m:t>sin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⁡(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/>
                  <a:t>:</a:t>
                </a:r>
                <a:br>
                  <a:rPr lang="en-US" dirty="0"/>
                </a:br>
                <a:r>
                  <a:rPr lang="en-US" dirty="0"/>
                  <a:t>Loop unrolling</a:t>
                </a:r>
              </a:p>
            </p:txBody>
          </p:sp>
        </mc:Choice>
        <mc:Fallback xmlns="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5FE99514-60AC-4ABF-91C4-EDD1B9D7587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>
                <a:blip r:embed="rId2"/>
                <a:stretch>
                  <a:fillRect l="-3091" t="-13364" b="-2073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3FEAA02B-F4ED-4A06-93AF-ADA4E07423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Compute multiple elements per iteration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021C177-4261-4C17-9CCD-74858E31A8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CMU 15-418/15-618, Spring 2019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674503B-F2EC-462C-9E2E-A32D146C568A}"/>
              </a:ext>
            </a:extLst>
          </p:cNvPr>
          <p:cNvSpPr/>
          <p:nvPr/>
        </p:nvSpPr>
        <p:spPr>
          <a:xfrm>
            <a:off x="623949" y="2296339"/>
            <a:ext cx="7257308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latin typeface="Lucida Console" panose="020B0609040504020204" pitchFamily="49" charset="0"/>
              </a:rPr>
              <a:t>void sinx_unrollx2(int N, int terms, float * x, float *result) {                                                                                                                                                                                                                                                             </a:t>
            </a:r>
          </a:p>
          <a:p>
            <a:r>
              <a:rPr lang="en-US" sz="1400" dirty="0">
                <a:latin typeface="Lucida Console" panose="020B0609040504020204" pitchFamily="49" charset="0"/>
              </a:rPr>
              <a:t>	// same </a:t>
            </a:r>
            <a:r>
              <a:rPr lang="en-US" sz="1400" dirty="0" err="1">
                <a:latin typeface="Lucida Console" panose="020B0609040504020204" pitchFamily="49" charset="0"/>
              </a:rPr>
              <a:t>predom</a:t>
            </a:r>
            <a:r>
              <a:rPr lang="en-US" sz="1400" dirty="0">
                <a:latin typeface="Lucida Console" panose="020B0609040504020204" pitchFamily="49" charset="0"/>
              </a:rPr>
              <a:t> stuff as before…</a:t>
            </a:r>
          </a:p>
          <a:p>
            <a:r>
              <a:rPr lang="en-US" sz="1400" dirty="0">
                <a:latin typeface="Lucida Console" panose="020B0609040504020204" pitchFamily="49" charset="0"/>
              </a:rPr>
              <a:t>    for (int </a:t>
            </a:r>
            <a:r>
              <a:rPr lang="en-US" sz="1400" dirty="0" err="1">
                <a:latin typeface="Lucida Console" panose="020B0609040504020204" pitchFamily="49" charset="0"/>
              </a:rPr>
              <a:t>i</a:t>
            </a:r>
            <a:r>
              <a:rPr lang="en-US" sz="1400" dirty="0">
                <a:latin typeface="Lucida Console" panose="020B0609040504020204" pitchFamily="49" charset="0"/>
              </a:rPr>
              <a:t>=0; </a:t>
            </a:r>
            <a:r>
              <a:rPr lang="en-US" sz="1400" dirty="0" err="1">
                <a:latin typeface="Lucida Console" panose="020B0609040504020204" pitchFamily="49" charset="0"/>
              </a:rPr>
              <a:t>i</a:t>
            </a:r>
            <a:r>
              <a:rPr lang="en-US" sz="1400" dirty="0">
                <a:latin typeface="Lucida Console" panose="020B0609040504020204" pitchFamily="49" charset="0"/>
              </a:rPr>
              <a:t>&lt;N; </a:t>
            </a:r>
            <a:r>
              <a:rPr lang="en-US" sz="1400" dirty="0" err="1">
                <a:latin typeface="Lucida Console" panose="020B0609040504020204" pitchFamily="49" charset="0"/>
              </a:rPr>
              <a:t>i</a:t>
            </a:r>
            <a:r>
              <a:rPr lang="en-US" sz="1400" dirty="0">
                <a:latin typeface="Lucida Console" panose="020B0609040504020204" pitchFamily="49" charset="0"/>
              </a:rPr>
              <a:t>++) {      </a:t>
            </a:r>
          </a:p>
          <a:p>
            <a:r>
              <a:rPr lang="en-US" sz="1400" dirty="0">
                <a:latin typeface="Lucida Console" panose="020B0609040504020204" pitchFamily="49" charset="0"/>
              </a:rPr>
              <a:t>        float value = x[</a:t>
            </a:r>
            <a:r>
              <a:rPr lang="en-US" sz="1400" dirty="0" err="1">
                <a:latin typeface="Lucida Console" panose="020B0609040504020204" pitchFamily="49" charset="0"/>
              </a:rPr>
              <a:t>i</a:t>
            </a:r>
            <a:r>
              <a:rPr lang="en-US" sz="1400" dirty="0">
                <a:latin typeface="Lucida Console" panose="020B0609040504020204" pitchFamily="49" charset="0"/>
              </a:rPr>
              <a:t>];        </a:t>
            </a:r>
          </a:p>
          <a:p>
            <a:r>
              <a:rPr lang="en-US" sz="1400" dirty="0">
                <a:latin typeface="Lucida Console" panose="020B0609040504020204" pitchFamily="49" charset="0"/>
              </a:rPr>
              <a:t>        float x2 = value * value;</a:t>
            </a:r>
          </a:p>
          <a:p>
            <a:r>
              <a:rPr lang="en-US" sz="1400" dirty="0">
                <a:latin typeface="Lucida Console" panose="020B0609040504020204" pitchFamily="49" charset="0"/>
              </a:rPr>
              <a:t>        float x4 = x2 * x2;</a:t>
            </a:r>
          </a:p>
          <a:p>
            <a:r>
              <a:rPr lang="en-US" sz="1400" dirty="0">
                <a:latin typeface="Lucida Console" panose="020B0609040504020204" pitchFamily="49" charset="0"/>
              </a:rPr>
              <a:t>        float </a:t>
            </a:r>
            <a:r>
              <a:rPr lang="en-US" sz="1400" dirty="0" err="1">
                <a:latin typeface="Lucida Console" panose="020B0609040504020204" pitchFamily="49" charset="0"/>
              </a:rPr>
              <a:t>numer</a:t>
            </a:r>
            <a:r>
              <a:rPr lang="en-US" sz="1400" dirty="0">
                <a:latin typeface="Lucida Console" panose="020B0609040504020204" pitchFamily="49" charset="0"/>
              </a:rPr>
              <a:t> = x2 * value;</a:t>
            </a:r>
          </a:p>
          <a:p>
            <a:r>
              <a:rPr lang="en-US" sz="1400" dirty="0">
                <a:latin typeface="Lucida Console" panose="020B0609040504020204" pitchFamily="49" charset="0"/>
              </a:rPr>
              <a:t>        int j;</a:t>
            </a:r>
          </a:p>
          <a:p>
            <a:r>
              <a:rPr lang="en-US" sz="1400" dirty="0">
                <a:latin typeface="Lucida Console" panose="020B0609040504020204" pitchFamily="49" charset="0"/>
              </a:rPr>
              <a:t>        for (j=1; j&lt;=terms-1; j+=2) {</a:t>
            </a:r>
          </a:p>
          <a:p>
            <a:r>
              <a:rPr lang="en-US" sz="1400" dirty="0">
                <a:latin typeface="Lucida Console" panose="020B0609040504020204" pitchFamily="49" charset="0"/>
              </a:rPr>
              <a:t>            value += </a:t>
            </a:r>
            <a:r>
              <a:rPr lang="en-US" sz="1400" dirty="0" err="1">
                <a:latin typeface="Lucida Console" panose="020B0609040504020204" pitchFamily="49" charset="0"/>
              </a:rPr>
              <a:t>numer</a:t>
            </a:r>
            <a:r>
              <a:rPr lang="en-US" sz="1400" dirty="0">
                <a:latin typeface="Lucida Console" panose="020B0609040504020204" pitchFamily="49" charset="0"/>
              </a:rPr>
              <a:t> * </a:t>
            </a:r>
            <a:r>
              <a:rPr lang="en-US" sz="1400" dirty="0" err="1">
                <a:latin typeface="Lucida Console" panose="020B0609040504020204" pitchFamily="49" charset="0"/>
              </a:rPr>
              <a:t>rdenom</a:t>
            </a:r>
            <a:r>
              <a:rPr lang="en-US" sz="1400" dirty="0">
                <a:latin typeface="Lucida Console" panose="020B0609040504020204" pitchFamily="49" charset="0"/>
              </a:rPr>
              <a:t>[j];</a:t>
            </a:r>
          </a:p>
          <a:p>
            <a:r>
              <a:rPr lang="en-US" sz="1400" dirty="0">
                <a:latin typeface="Lucida Console" panose="020B0609040504020204" pitchFamily="49" charset="0"/>
              </a:rPr>
              <a:t>            value += </a:t>
            </a:r>
            <a:r>
              <a:rPr lang="en-US" sz="1400" dirty="0" err="1">
                <a:latin typeface="Lucida Console" panose="020B0609040504020204" pitchFamily="49" charset="0"/>
              </a:rPr>
              <a:t>numer</a:t>
            </a:r>
            <a:r>
              <a:rPr lang="en-US" sz="1400" dirty="0">
                <a:latin typeface="Lucida Console" panose="020B0609040504020204" pitchFamily="49" charset="0"/>
              </a:rPr>
              <a:t> * x2 * </a:t>
            </a:r>
            <a:r>
              <a:rPr lang="en-US" sz="1400" dirty="0" err="1">
                <a:latin typeface="Lucida Console" panose="020B0609040504020204" pitchFamily="49" charset="0"/>
              </a:rPr>
              <a:t>redom</a:t>
            </a:r>
            <a:r>
              <a:rPr lang="en-US" sz="1400" dirty="0">
                <a:latin typeface="Lucida Console" panose="020B0609040504020204" pitchFamily="49" charset="0"/>
              </a:rPr>
              <a:t>[j+1];</a:t>
            </a:r>
          </a:p>
          <a:p>
            <a:r>
              <a:rPr lang="en-US" sz="1400" dirty="0">
                <a:latin typeface="Lucida Console" panose="020B0609040504020204" pitchFamily="49" charset="0"/>
              </a:rPr>
              <a:t>            </a:t>
            </a:r>
            <a:r>
              <a:rPr lang="en-US" sz="1400" dirty="0" err="1">
                <a:latin typeface="Lucida Console" panose="020B0609040504020204" pitchFamily="49" charset="0"/>
              </a:rPr>
              <a:t>numer</a:t>
            </a:r>
            <a:r>
              <a:rPr lang="en-US" sz="1400" dirty="0">
                <a:latin typeface="Lucida Console" panose="020B0609040504020204" pitchFamily="49" charset="0"/>
              </a:rPr>
              <a:t> *= x4;</a:t>
            </a:r>
          </a:p>
          <a:p>
            <a:r>
              <a:rPr lang="en-US" sz="1400" dirty="0">
                <a:latin typeface="Lucida Console" panose="020B0609040504020204" pitchFamily="49" charset="0"/>
              </a:rPr>
              <a:t>        }                     </a:t>
            </a:r>
          </a:p>
          <a:p>
            <a:r>
              <a:rPr lang="en-US" sz="1400" dirty="0">
                <a:latin typeface="Lucida Console" panose="020B0609040504020204" pitchFamily="49" charset="0"/>
              </a:rPr>
              <a:t>        for (; j&lt;=terms; </a:t>
            </a:r>
            <a:r>
              <a:rPr lang="en-US" sz="1400" dirty="0" err="1">
                <a:latin typeface="Lucida Console" panose="020B0609040504020204" pitchFamily="49" charset="0"/>
              </a:rPr>
              <a:t>j++</a:t>
            </a:r>
            <a:r>
              <a:rPr lang="en-US" sz="1400" dirty="0">
                <a:latin typeface="Lucida Console" panose="020B0609040504020204" pitchFamily="49" charset="0"/>
              </a:rPr>
              <a:t>) {</a:t>
            </a:r>
          </a:p>
          <a:p>
            <a:r>
              <a:rPr lang="en-US" sz="1400" dirty="0">
                <a:latin typeface="Lucida Console" panose="020B0609040504020204" pitchFamily="49" charset="0"/>
              </a:rPr>
              <a:t>            value += </a:t>
            </a:r>
            <a:r>
              <a:rPr lang="en-US" sz="1400" dirty="0" err="1">
                <a:latin typeface="Lucida Console" panose="020B0609040504020204" pitchFamily="49" charset="0"/>
              </a:rPr>
              <a:t>numer</a:t>
            </a:r>
            <a:r>
              <a:rPr lang="en-US" sz="1400" dirty="0">
                <a:latin typeface="Lucida Console" panose="020B0609040504020204" pitchFamily="49" charset="0"/>
              </a:rPr>
              <a:t> * </a:t>
            </a:r>
            <a:r>
              <a:rPr lang="en-US" sz="1400" dirty="0" err="1">
                <a:latin typeface="Lucida Console" panose="020B0609040504020204" pitchFamily="49" charset="0"/>
              </a:rPr>
              <a:t>rdenom</a:t>
            </a:r>
            <a:r>
              <a:rPr lang="en-US" sz="1400" dirty="0">
                <a:latin typeface="Lucida Console" panose="020B0609040504020204" pitchFamily="49" charset="0"/>
              </a:rPr>
              <a:t>[j];</a:t>
            </a:r>
          </a:p>
          <a:p>
            <a:r>
              <a:rPr lang="en-US" sz="1400" dirty="0">
                <a:latin typeface="Lucida Console" panose="020B0609040504020204" pitchFamily="49" charset="0"/>
              </a:rPr>
              <a:t>            </a:t>
            </a:r>
            <a:r>
              <a:rPr lang="en-US" sz="1400" dirty="0" err="1">
                <a:latin typeface="Lucida Console" panose="020B0609040504020204" pitchFamily="49" charset="0"/>
              </a:rPr>
              <a:t>numer</a:t>
            </a:r>
            <a:r>
              <a:rPr lang="en-US" sz="1400" dirty="0">
                <a:latin typeface="Lucida Console" panose="020B0609040504020204" pitchFamily="49" charset="0"/>
              </a:rPr>
              <a:t> *= x2;</a:t>
            </a:r>
          </a:p>
          <a:p>
            <a:r>
              <a:rPr lang="en-US" sz="1400" dirty="0">
                <a:latin typeface="Lucida Console" panose="020B0609040504020204" pitchFamily="49" charset="0"/>
              </a:rPr>
              <a:t>        }</a:t>
            </a:r>
          </a:p>
          <a:p>
            <a:r>
              <a:rPr lang="en-US" sz="1400" dirty="0">
                <a:latin typeface="Lucida Console" panose="020B0609040504020204" pitchFamily="49" charset="0"/>
              </a:rPr>
              <a:t>        result[</a:t>
            </a:r>
            <a:r>
              <a:rPr lang="en-US" sz="1400" dirty="0" err="1">
                <a:latin typeface="Lucida Console" panose="020B0609040504020204" pitchFamily="49" charset="0"/>
              </a:rPr>
              <a:t>i</a:t>
            </a:r>
            <a:r>
              <a:rPr lang="en-US" sz="1400" dirty="0">
                <a:latin typeface="Lucida Console" panose="020B0609040504020204" pitchFamily="49" charset="0"/>
              </a:rPr>
              <a:t>] = value;    </a:t>
            </a:r>
          </a:p>
          <a:p>
            <a:r>
              <a:rPr lang="en-US" sz="1400" dirty="0">
                <a:latin typeface="Lucida Console" panose="020B0609040504020204" pitchFamily="49" charset="0"/>
              </a:rPr>
              <a:t>    }                         </a:t>
            </a:r>
          </a:p>
          <a:p>
            <a:r>
              <a:rPr lang="en-US" sz="1400" dirty="0">
                <a:latin typeface="Lucida Console" panose="020B0609040504020204" pitchFamily="49" charset="0"/>
              </a:rPr>
              <a:t>}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63E046FA-D483-4BB9-9BB1-882FE13A2816}"/>
                  </a:ext>
                </a:extLst>
              </p:cNvPr>
              <p:cNvSpPr txBox="1"/>
              <p:nvPr/>
            </p:nvSpPr>
            <p:spPr>
              <a:xfrm>
                <a:off x="5905995" y="3166754"/>
                <a:ext cx="3238005" cy="181588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dirty="0"/>
                  <a:t>0.99 ns / element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≈</m:t>
                    </m:r>
                  </m:oMath>
                </a14:m>
                <a:r>
                  <a:rPr lang="en-US" sz="2800" dirty="0"/>
                  <a:t> </a:t>
                </a:r>
                <a:br>
                  <a:rPr lang="en-US" sz="2800" dirty="0"/>
                </a:br>
                <a:r>
                  <a:rPr lang="en-US" sz="2800" dirty="0"/>
                  <a:t>3.2 cycles / element</a:t>
                </a:r>
              </a:p>
              <a:p>
                <a:endParaRPr lang="en-US" sz="2800" dirty="0"/>
              </a:p>
              <a:p>
                <a:r>
                  <a:rPr lang="en-US" sz="2800" dirty="0"/>
                  <a:t>Didn’t change </a:t>
                </a:r>
                <a:r>
                  <a:rPr lang="en-US" sz="2800" dirty="0">
                    <a:sym typeface="Wingdings" panose="05000000000000000000" pitchFamily="2" charset="2"/>
                  </a:rPr>
                  <a:t></a:t>
                </a:r>
                <a:endParaRPr lang="en-US" sz="2800" dirty="0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63E046FA-D483-4BB9-9BB1-882FE13A281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05995" y="3166754"/>
                <a:ext cx="3238005" cy="1815882"/>
              </a:xfrm>
              <a:prstGeom prst="rect">
                <a:avLst/>
              </a:prstGeom>
              <a:blipFill>
                <a:blip r:embed="rId3"/>
                <a:stretch>
                  <a:fillRect l="-3955" t="-3356" b="-838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1332953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Rectangle: Rounded Corners 80">
            <a:extLst>
              <a:ext uri="{FF2B5EF4-FFF2-40B4-BE49-F238E27FC236}">
                <a16:creationId xmlns:a16="http://schemas.microsoft.com/office/drawing/2014/main" id="{4A00F9CD-71AF-4C25-9461-BE5389E238AA}"/>
              </a:ext>
            </a:extLst>
          </p:cNvPr>
          <p:cNvSpPr/>
          <p:nvPr/>
        </p:nvSpPr>
        <p:spPr>
          <a:xfrm>
            <a:off x="655019" y="3309223"/>
            <a:ext cx="489906" cy="403460"/>
          </a:xfrm>
          <a:prstGeom prst="roundRect">
            <a:avLst/>
          </a:prstGeom>
          <a:solidFill>
            <a:schemeClr val="accent4">
              <a:alpha val="39000"/>
            </a:schemeClr>
          </a:solidFill>
          <a:ln w="571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Rectangle: Rounded Corners 75">
            <a:extLst>
              <a:ext uri="{FF2B5EF4-FFF2-40B4-BE49-F238E27FC236}">
                <a16:creationId xmlns:a16="http://schemas.microsoft.com/office/drawing/2014/main" id="{B36989ED-0316-4693-A5A1-11DC726B5737}"/>
              </a:ext>
            </a:extLst>
          </p:cNvPr>
          <p:cNvSpPr/>
          <p:nvPr/>
        </p:nvSpPr>
        <p:spPr>
          <a:xfrm>
            <a:off x="7809942" y="2331756"/>
            <a:ext cx="663509" cy="455343"/>
          </a:xfrm>
          <a:prstGeom prst="roundRect">
            <a:avLst/>
          </a:prstGeom>
          <a:solidFill>
            <a:schemeClr val="accent4">
              <a:alpha val="39000"/>
            </a:schemeClr>
          </a:solidFill>
          <a:ln w="571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9" name="Rectangle: Rounded Corners 138">
            <a:extLst>
              <a:ext uri="{FF2B5EF4-FFF2-40B4-BE49-F238E27FC236}">
                <a16:creationId xmlns:a16="http://schemas.microsoft.com/office/drawing/2014/main" id="{D874D12A-4B6B-4455-8626-B788B4669707}"/>
              </a:ext>
            </a:extLst>
          </p:cNvPr>
          <p:cNvSpPr/>
          <p:nvPr/>
        </p:nvSpPr>
        <p:spPr>
          <a:xfrm>
            <a:off x="4700173" y="3384467"/>
            <a:ext cx="2096013" cy="2161309"/>
          </a:xfrm>
          <a:prstGeom prst="roundRect">
            <a:avLst/>
          </a:prstGeom>
          <a:solidFill>
            <a:schemeClr val="accent4">
              <a:alpha val="39000"/>
            </a:schemeClr>
          </a:solidFill>
          <a:ln w="571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E4208E3-72C3-4D69-B9F4-5B7BD88387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our </a:t>
            </a:r>
            <a:r>
              <a:rPr lang="en-US" b="1" dirty="0"/>
              <a:t>latency bound</a:t>
            </a:r>
            <a:r>
              <a:rPr lang="en-US" dirty="0"/>
              <a:t>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31357B-AF60-4315-8DAC-CE03FCA998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</p:spPr>
        <p:txBody>
          <a:bodyPr/>
          <a:lstStyle/>
          <a:p>
            <a:r>
              <a:rPr lang="en-US" dirty="0"/>
              <a:t>Find the critical path in the dataflow graph</a:t>
            </a: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BCDFF3F6-4088-4D0D-BA0B-0418A4FAFE81}"/>
              </a:ext>
            </a:extLst>
          </p:cNvPr>
          <p:cNvSpPr/>
          <p:nvPr/>
        </p:nvSpPr>
        <p:spPr>
          <a:xfrm>
            <a:off x="6843018" y="2333332"/>
            <a:ext cx="88197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b="1" dirty="0" err="1">
                <a:latin typeface="Lucida Console" panose="020B0609040504020204" pitchFamily="49" charset="0"/>
              </a:rPr>
              <a:t>numer</a:t>
            </a:r>
            <a:endParaRPr lang="en-US" b="1" dirty="0"/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A463CF4D-6EDD-4C58-A3D9-F768A3F679F4}"/>
              </a:ext>
            </a:extLst>
          </p:cNvPr>
          <p:cNvSpPr/>
          <p:nvPr/>
        </p:nvSpPr>
        <p:spPr>
          <a:xfrm>
            <a:off x="2929047" y="2333332"/>
            <a:ext cx="146861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 err="1">
                <a:latin typeface="Lucida Console" panose="020B0609040504020204" pitchFamily="49" charset="0"/>
              </a:rPr>
              <a:t>rdenom</a:t>
            </a:r>
            <a:r>
              <a:rPr lang="en-US" b="1" dirty="0">
                <a:latin typeface="Lucida Console" panose="020B0609040504020204" pitchFamily="49" charset="0"/>
              </a:rPr>
              <a:t>[j]</a:t>
            </a:r>
            <a:endParaRPr lang="en-US" b="1" dirty="0"/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DC3A05E0-318D-4C29-9930-1A092201B44F}"/>
              </a:ext>
            </a:extLst>
          </p:cNvPr>
          <p:cNvSpPr/>
          <p:nvPr/>
        </p:nvSpPr>
        <p:spPr>
          <a:xfrm>
            <a:off x="7912300" y="2337015"/>
            <a:ext cx="463589" cy="369332"/>
          </a:xfrm>
          <a:prstGeom prst="rect">
            <a:avLst/>
          </a:prstGeom>
          <a:ln w="28575">
            <a:noFill/>
          </a:ln>
        </p:spPr>
        <p:txBody>
          <a:bodyPr wrap="none">
            <a:spAutoFit/>
          </a:bodyPr>
          <a:lstStyle/>
          <a:p>
            <a:pPr algn="ctr"/>
            <a:r>
              <a:rPr lang="en-US" b="1" dirty="0">
                <a:latin typeface="Lucida Console" panose="020B0609040504020204" pitchFamily="49" charset="0"/>
              </a:rPr>
              <a:t>x4</a:t>
            </a:r>
            <a:endParaRPr lang="en-US" b="1" dirty="0"/>
          </a:p>
        </p:txBody>
      </p:sp>
      <p:cxnSp>
        <p:nvCxnSpPr>
          <p:cNvPr id="70" name="Straight Arrow Connector 69">
            <a:extLst>
              <a:ext uri="{FF2B5EF4-FFF2-40B4-BE49-F238E27FC236}">
                <a16:creationId xmlns:a16="http://schemas.microsoft.com/office/drawing/2014/main" id="{FA96C256-160A-4FEB-9037-33B3AEB62110}"/>
              </a:ext>
            </a:extLst>
          </p:cNvPr>
          <p:cNvCxnSpPr>
            <a:cxnSpLocks/>
            <a:stCxn id="65" idx="2"/>
            <a:endCxn id="72" idx="7"/>
          </p:cNvCxnSpPr>
          <p:nvPr/>
        </p:nvCxnSpPr>
        <p:spPr>
          <a:xfrm flipH="1">
            <a:off x="7480586" y="2706347"/>
            <a:ext cx="663509" cy="2077829"/>
          </a:xfrm>
          <a:prstGeom prst="straightConnector1">
            <a:avLst/>
          </a:prstGeom>
          <a:ln w="28575">
            <a:solidFill>
              <a:srgbClr val="00B050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1" name="Straight Arrow Connector 70">
            <a:extLst>
              <a:ext uri="{FF2B5EF4-FFF2-40B4-BE49-F238E27FC236}">
                <a16:creationId xmlns:a16="http://schemas.microsoft.com/office/drawing/2014/main" id="{B88D3204-5D32-4778-971C-71DE6AF59CB9}"/>
              </a:ext>
            </a:extLst>
          </p:cNvPr>
          <p:cNvCxnSpPr>
            <a:cxnSpLocks/>
            <a:stCxn id="63" idx="2"/>
            <a:endCxn id="72" idx="1"/>
          </p:cNvCxnSpPr>
          <p:nvPr/>
        </p:nvCxnSpPr>
        <p:spPr>
          <a:xfrm flipH="1">
            <a:off x="7027982" y="2702664"/>
            <a:ext cx="256023" cy="2081512"/>
          </a:xfrm>
          <a:prstGeom prst="straightConnector1">
            <a:avLst/>
          </a:prstGeom>
          <a:ln w="28575">
            <a:solidFill>
              <a:srgbClr val="00B050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2" name="Oval 71">
                <a:extLst>
                  <a:ext uri="{FF2B5EF4-FFF2-40B4-BE49-F238E27FC236}">
                    <a16:creationId xmlns:a16="http://schemas.microsoft.com/office/drawing/2014/main" id="{574E0C92-12DB-4C19-9031-557E7458741A}"/>
                  </a:ext>
                </a:extLst>
              </p:cNvPr>
              <p:cNvSpPr/>
              <p:nvPr/>
            </p:nvSpPr>
            <p:spPr>
              <a:xfrm>
                <a:off x="6934244" y="4690438"/>
                <a:ext cx="640080" cy="640080"/>
              </a:xfrm>
              <a:prstGeom prst="ellipse">
                <a:avLst/>
              </a:prstGeom>
              <a:ln w="28575">
                <a:solidFill>
                  <a:srgbClr val="00B050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 ×</m:t>
                      </m:r>
                    </m:oMath>
                  </m:oMathPara>
                </a14:m>
                <a:endParaRPr lang="en-US" b="1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72" name="Oval 71">
                <a:extLst>
                  <a:ext uri="{FF2B5EF4-FFF2-40B4-BE49-F238E27FC236}">
                    <a16:creationId xmlns:a16="http://schemas.microsoft.com/office/drawing/2014/main" id="{574E0C92-12DB-4C19-9031-557E7458741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34244" y="4690438"/>
                <a:ext cx="640080" cy="640080"/>
              </a:xfrm>
              <a:prstGeom prst="ellipse">
                <a:avLst/>
              </a:prstGeom>
              <a:blipFill>
                <a:blip r:embed="rId2"/>
                <a:stretch>
                  <a:fillRect/>
                </a:stretch>
              </a:blipFill>
              <a:ln w="28575">
                <a:solidFill>
                  <a:srgbClr val="00B050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3" name="Straight Arrow Connector 72">
            <a:extLst>
              <a:ext uri="{FF2B5EF4-FFF2-40B4-BE49-F238E27FC236}">
                <a16:creationId xmlns:a16="http://schemas.microsoft.com/office/drawing/2014/main" id="{739044B6-0EDA-43C1-9C09-E59B1A023C23}"/>
              </a:ext>
            </a:extLst>
          </p:cNvPr>
          <p:cNvCxnSpPr>
            <a:cxnSpLocks/>
            <a:stCxn id="72" idx="4"/>
          </p:cNvCxnSpPr>
          <p:nvPr/>
        </p:nvCxnSpPr>
        <p:spPr>
          <a:xfrm>
            <a:off x="7254284" y="5330518"/>
            <a:ext cx="0" cy="640080"/>
          </a:xfrm>
          <a:prstGeom prst="straightConnector1">
            <a:avLst/>
          </a:prstGeom>
          <a:ln w="28575">
            <a:solidFill>
              <a:srgbClr val="00B050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4" name="Rectangle 73">
            <a:extLst>
              <a:ext uri="{FF2B5EF4-FFF2-40B4-BE49-F238E27FC236}">
                <a16:creationId xmlns:a16="http://schemas.microsoft.com/office/drawing/2014/main" id="{4AC10BB1-1896-443F-B088-E557E998687D}"/>
              </a:ext>
            </a:extLst>
          </p:cNvPr>
          <p:cNvSpPr/>
          <p:nvPr/>
        </p:nvSpPr>
        <p:spPr>
          <a:xfrm>
            <a:off x="6773538" y="5897325"/>
            <a:ext cx="1021434" cy="369332"/>
          </a:xfrm>
          <a:prstGeom prst="rect">
            <a:avLst/>
          </a:prstGeom>
          <a:ln w="28575">
            <a:noFill/>
          </a:ln>
        </p:spPr>
        <p:txBody>
          <a:bodyPr wrap="none">
            <a:spAutoFit/>
          </a:bodyPr>
          <a:lstStyle/>
          <a:p>
            <a:pPr algn="ctr"/>
            <a:r>
              <a:rPr lang="en-US" b="1" dirty="0" err="1">
                <a:solidFill>
                  <a:srgbClr val="00B050"/>
                </a:solidFill>
                <a:latin typeface="Lucida Console" panose="020B0609040504020204" pitchFamily="49" charset="0"/>
              </a:rPr>
              <a:t>numer</a:t>
            </a:r>
            <a:r>
              <a:rPr lang="en-US" b="1" dirty="0">
                <a:solidFill>
                  <a:srgbClr val="00B050"/>
                </a:solidFill>
                <a:latin typeface="Lucida Console" panose="020B0609040504020204" pitchFamily="49" charset="0"/>
              </a:rPr>
              <a:t>’</a:t>
            </a:r>
            <a:endParaRPr lang="en-US" b="1" dirty="0">
              <a:solidFill>
                <a:srgbClr val="00B050"/>
              </a:solidFill>
            </a:endParaRPr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87EFF232-030D-4D1A-87D3-937BDF89403A}"/>
              </a:ext>
            </a:extLst>
          </p:cNvPr>
          <p:cNvSpPr/>
          <p:nvPr/>
        </p:nvSpPr>
        <p:spPr>
          <a:xfrm>
            <a:off x="2005733" y="2333332"/>
            <a:ext cx="88197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>
                <a:latin typeface="Lucida Console" panose="020B0609040504020204" pitchFamily="49" charset="0"/>
              </a:rPr>
              <a:t>value</a:t>
            </a:r>
            <a:endParaRPr lang="en-US" b="1" dirty="0"/>
          </a:p>
        </p:txBody>
      </p:sp>
      <p:grpSp>
        <p:nvGrpSpPr>
          <p:cNvPr id="79" name="Group 78">
            <a:extLst>
              <a:ext uri="{FF2B5EF4-FFF2-40B4-BE49-F238E27FC236}">
                <a16:creationId xmlns:a16="http://schemas.microsoft.com/office/drawing/2014/main" id="{3757CAAC-D987-4713-B5BC-A2A5CF6069E6}"/>
              </a:ext>
            </a:extLst>
          </p:cNvPr>
          <p:cNvGrpSpPr/>
          <p:nvPr/>
        </p:nvGrpSpPr>
        <p:grpSpPr>
          <a:xfrm>
            <a:off x="2446720" y="2702664"/>
            <a:ext cx="4837285" cy="2186864"/>
            <a:chOff x="996874" y="2025235"/>
            <a:chExt cx="4837285" cy="2186864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4" name="Oval 83">
                  <a:extLst>
                    <a:ext uri="{FF2B5EF4-FFF2-40B4-BE49-F238E27FC236}">
                      <a16:creationId xmlns:a16="http://schemas.microsoft.com/office/drawing/2014/main" id="{690F3F84-BAD7-437B-87F1-F35B39D95D6B}"/>
                    </a:ext>
                  </a:extLst>
                </p:cNvPr>
                <p:cNvSpPr/>
                <p:nvPr/>
              </p:nvSpPr>
              <p:spPr>
                <a:xfrm>
                  <a:off x="1577358" y="3341812"/>
                  <a:ext cx="1163460" cy="640080"/>
                </a:xfrm>
                <a:prstGeom prst="ellipse">
                  <a:avLst/>
                </a:prstGeom>
                <a:ln w="28575"/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b="1" dirty="0"/>
                    <a:t>+ &amp; </a:t>
                  </a:r>
                  <a14:m>
                    <m:oMath xmlns:m="http://schemas.openxmlformats.org/officeDocument/2006/math"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×</m:t>
                      </m:r>
                    </m:oMath>
                  </a14:m>
                  <a:endParaRPr lang="en-US" b="1" dirty="0"/>
                </a:p>
              </p:txBody>
            </p:sp>
          </mc:Choice>
          <mc:Fallback xmlns="">
            <p:sp>
              <p:nvSpPr>
                <p:cNvPr id="84" name="Oval 83">
                  <a:extLst>
                    <a:ext uri="{FF2B5EF4-FFF2-40B4-BE49-F238E27FC236}">
                      <a16:creationId xmlns:a16="http://schemas.microsoft.com/office/drawing/2014/main" id="{690F3F84-BAD7-437B-87F1-F35B39D95D6B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577358" y="3341812"/>
                  <a:ext cx="1163460" cy="640080"/>
                </a:xfrm>
                <a:prstGeom prst="ellipse">
                  <a:avLst/>
                </a:prstGeom>
                <a:blipFill>
                  <a:blip r:embed="rId3"/>
                  <a:stretch>
                    <a:fillRect/>
                  </a:stretch>
                </a:blipFill>
                <a:ln w="28575"/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85" name="Straight Arrow Connector 84">
              <a:extLst>
                <a:ext uri="{FF2B5EF4-FFF2-40B4-BE49-F238E27FC236}">
                  <a16:creationId xmlns:a16="http://schemas.microsoft.com/office/drawing/2014/main" id="{599E1836-76E7-45A5-8EC7-7966509918ED}"/>
                </a:ext>
              </a:extLst>
            </p:cNvPr>
            <p:cNvCxnSpPr>
              <a:cxnSpLocks/>
              <a:stCxn id="63" idx="2"/>
              <a:endCxn id="84" idx="7"/>
            </p:cNvCxnSpPr>
            <p:nvPr/>
          </p:nvCxnSpPr>
          <p:spPr>
            <a:xfrm flipH="1">
              <a:off x="2570433" y="2025235"/>
              <a:ext cx="3263726" cy="1410315"/>
            </a:xfrm>
            <a:prstGeom prst="straightConnector1">
              <a:avLst/>
            </a:prstGeom>
            <a:ln w="28575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6" name="Straight Arrow Connector 85">
              <a:extLst>
                <a:ext uri="{FF2B5EF4-FFF2-40B4-BE49-F238E27FC236}">
                  <a16:creationId xmlns:a16="http://schemas.microsoft.com/office/drawing/2014/main" id="{A038A662-8BBA-4209-97EB-6AD3BED5AA34}"/>
                </a:ext>
              </a:extLst>
            </p:cNvPr>
            <p:cNvCxnSpPr>
              <a:cxnSpLocks/>
              <a:stCxn id="64" idx="2"/>
              <a:endCxn id="94" idx="1"/>
            </p:cNvCxnSpPr>
            <p:nvPr/>
          </p:nvCxnSpPr>
          <p:spPr>
            <a:xfrm>
              <a:off x="2213510" y="2025235"/>
              <a:ext cx="119839" cy="435651"/>
            </a:xfrm>
            <a:prstGeom prst="straightConnector1">
              <a:avLst/>
            </a:prstGeom>
            <a:ln w="28575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9" name="Straight Arrow Connector 88">
              <a:extLst>
                <a:ext uri="{FF2B5EF4-FFF2-40B4-BE49-F238E27FC236}">
                  <a16:creationId xmlns:a16="http://schemas.microsoft.com/office/drawing/2014/main" id="{D9155DFA-F145-4712-9DA1-68773AA8E2D7}"/>
                </a:ext>
              </a:extLst>
            </p:cNvPr>
            <p:cNvCxnSpPr>
              <a:cxnSpLocks/>
              <a:stCxn id="77" idx="2"/>
              <a:endCxn id="84" idx="1"/>
            </p:cNvCxnSpPr>
            <p:nvPr/>
          </p:nvCxnSpPr>
          <p:spPr>
            <a:xfrm>
              <a:off x="996874" y="2025235"/>
              <a:ext cx="750869" cy="1410315"/>
            </a:xfrm>
            <a:prstGeom prst="straightConnector1">
              <a:avLst/>
            </a:prstGeom>
            <a:ln w="28575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94" name="Oval 93">
              <a:extLst>
                <a:ext uri="{FF2B5EF4-FFF2-40B4-BE49-F238E27FC236}">
                  <a16:creationId xmlns:a16="http://schemas.microsoft.com/office/drawing/2014/main" id="{38D217C2-D099-489B-820E-22950208814D}"/>
                </a:ext>
              </a:extLst>
            </p:cNvPr>
            <p:cNvSpPr/>
            <p:nvPr/>
          </p:nvSpPr>
          <p:spPr>
            <a:xfrm>
              <a:off x="2239611" y="2367148"/>
              <a:ext cx="640080" cy="640080"/>
            </a:xfrm>
            <a:prstGeom prst="ellipse">
              <a:avLst/>
            </a:prstGeom>
            <a:ln w="2857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b="1" dirty="0"/>
                <a:t>LD</a:t>
              </a:r>
            </a:p>
          </p:txBody>
        </p:sp>
        <p:cxnSp>
          <p:nvCxnSpPr>
            <p:cNvPr id="136" name="Straight Arrow Connector 135">
              <a:extLst>
                <a:ext uri="{FF2B5EF4-FFF2-40B4-BE49-F238E27FC236}">
                  <a16:creationId xmlns:a16="http://schemas.microsoft.com/office/drawing/2014/main" id="{0F4DF8BA-570C-4025-B70E-1DC500FC505D}"/>
                </a:ext>
              </a:extLst>
            </p:cNvPr>
            <p:cNvCxnSpPr>
              <a:cxnSpLocks/>
              <a:stCxn id="94" idx="4"/>
              <a:endCxn id="84" idx="0"/>
            </p:cNvCxnSpPr>
            <p:nvPr/>
          </p:nvCxnSpPr>
          <p:spPr>
            <a:xfrm flipH="1">
              <a:off x="2159088" y="3007228"/>
              <a:ext cx="400563" cy="334584"/>
            </a:xfrm>
            <a:prstGeom prst="straightConnector1">
              <a:avLst/>
            </a:prstGeom>
            <a:ln w="28575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7" name="Straight Arrow Connector 66">
              <a:extLst>
                <a:ext uri="{FF2B5EF4-FFF2-40B4-BE49-F238E27FC236}">
                  <a16:creationId xmlns:a16="http://schemas.microsoft.com/office/drawing/2014/main" id="{07ACC9DC-6D9F-4831-B942-F8D8C84DFF0C}"/>
                </a:ext>
              </a:extLst>
            </p:cNvPr>
            <p:cNvCxnSpPr>
              <a:cxnSpLocks/>
              <a:stCxn id="84" idx="4"/>
              <a:endCxn id="56" idx="1"/>
            </p:cNvCxnSpPr>
            <p:nvPr/>
          </p:nvCxnSpPr>
          <p:spPr>
            <a:xfrm>
              <a:off x="2159088" y="3981892"/>
              <a:ext cx="1590485" cy="230207"/>
            </a:xfrm>
            <a:prstGeom prst="straightConnector1">
              <a:avLst/>
            </a:prstGeom>
            <a:ln w="28575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83" name="Oval 82">
              <a:extLst>
                <a:ext uri="{FF2B5EF4-FFF2-40B4-BE49-F238E27FC236}">
                  <a16:creationId xmlns:a16="http://schemas.microsoft.com/office/drawing/2014/main" id="{9925C837-9F37-4DAF-9F72-BF1D8860C777}"/>
                </a:ext>
              </a:extLst>
            </p:cNvPr>
            <p:cNvSpPr/>
            <p:nvPr/>
          </p:nvSpPr>
          <p:spPr>
            <a:xfrm>
              <a:off x="3582852" y="3026902"/>
              <a:ext cx="640080" cy="640080"/>
            </a:xfrm>
            <a:prstGeom prst="ellipse">
              <a:avLst/>
            </a:prstGeom>
            <a:ln w="2857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b="1" dirty="0"/>
                <a:t>LD</a:t>
              </a:r>
            </a:p>
          </p:txBody>
        </p:sp>
      </p:grpSp>
      <p:sp>
        <p:nvSpPr>
          <p:cNvPr id="98" name="Rectangle 97">
            <a:extLst>
              <a:ext uri="{FF2B5EF4-FFF2-40B4-BE49-F238E27FC236}">
                <a16:creationId xmlns:a16="http://schemas.microsoft.com/office/drawing/2014/main" id="{02E034D9-F2A2-4902-B753-1D8EF402849B}"/>
              </a:ext>
            </a:extLst>
          </p:cNvPr>
          <p:cNvSpPr/>
          <p:nvPr/>
        </p:nvSpPr>
        <p:spPr>
          <a:xfrm>
            <a:off x="1098998" y="2337015"/>
            <a:ext cx="881973" cy="369332"/>
          </a:xfrm>
          <a:prstGeom prst="rect">
            <a:avLst/>
          </a:prstGeom>
          <a:ln w="28575"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en-US" b="1" dirty="0">
                <a:latin typeface="Lucida Console" panose="020B0609040504020204" pitchFamily="49" charset="0"/>
              </a:rPr>
              <a:t>j</a:t>
            </a:r>
            <a:endParaRPr lang="en-US" b="1" dirty="0"/>
          </a:p>
        </p:txBody>
      </p:sp>
      <p:grpSp>
        <p:nvGrpSpPr>
          <p:cNvPr id="120" name="Group 119">
            <a:extLst>
              <a:ext uri="{FF2B5EF4-FFF2-40B4-BE49-F238E27FC236}">
                <a16:creationId xmlns:a16="http://schemas.microsoft.com/office/drawing/2014/main" id="{13EBA412-CF62-4328-997E-9B380F7F5A2C}"/>
              </a:ext>
            </a:extLst>
          </p:cNvPr>
          <p:cNvGrpSpPr/>
          <p:nvPr/>
        </p:nvGrpSpPr>
        <p:grpSpPr>
          <a:xfrm>
            <a:off x="754115" y="2702664"/>
            <a:ext cx="898763" cy="3563993"/>
            <a:chOff x="12830" y="1953983"/>
            <a:chExt cx="898763" cy="3563993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21" name="Oval 120">
                  <a:extLst>
                    <a:ext uri="{FF2B5EF4-FFF2-40B4-BE49-F238E27FC236}">
                      <a16:creationId xmlns:a16="http://schemas.microsoft.com/office/drawing/2014/main" id="{C95E2282-1A03-4EED-BCB7-8FAE84B3D230}"/>
                    </a:ext>
                  </a:extLst>
                </p:cNvPr>
                <p:cNvSpPr/>
                <p:nvPr/>
              </p:nvSpPr>
              <p:spPr>
                <a:xfrm>
                  <a:off x="100919" y="3031470"/>
                  <a:ext cx="640080" cy="640080"/>
                </a:xfrm>
                <a:prstGeom prst="ellipse">
                  <a:avLst/>
                </a:prstGeom>
                <a:ln w="28575">
                  <a:solidFill>
                    <a:srgbClr val="7030A0"/>
                  </a:solidFill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"/>
                      </m:oMathParaPr>
                      <m:oMath xmlns:m="http://schemas.openxmlformats.org/officeDocument/2006/math">
                        <m:r>
                          <a:rPr lang="en-US" b="1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 +</m:t>
                        </m:r>
                      </m:oMath>
                    </m:oMathPara>
                  </a14:m>
                  <a:endParaRPr lang="en-US" b="1" dirty="0">
                    <a:solidFill>
                      <a:srgbClr val="7030A0"/>
                    </a:solidFill>
                  </a:endParaRPr>
                </a:p>
              </p:txBody>
            </p:sp>
          </mc:Choice>
          <mc:Fallback xmlns="">
            <p:sp>
              <p:nvSpPr>
                <p:cNvPr id="121" name="Oval 120">
                  <a:extLst>
                    <a:ext uri="{FF2B5EF4-FFF2-40B4-BE49-F238E27FC236}">
                      <a16:creationId xmlns:a16="http://schemas.microsoft.com/office/drawing/2014/main" id="{C95E2282-1A03-4EED-BCB7-8FAE84B3D230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00919" y="3031470"/>
                  <a:ext cx="640080" cy="640080"/>
                </a:xfrm>
                <a:prstGeom prst="ellipse">
                  <a:avLst/>
                </a:prstGeom>
                <a:blipFill>
                  <a:blip r:embed="rId4"/>
                  <a:stretch>
                    <a:fillRect/>
                  </a:stretch>
                </a:blipFill>
                <a:ln w="28575">
                  <a:solidFill>
                    <a:srgbClr val="7030A0"/>
                  </a:solidFill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22" name="Rectangle 121">
              <a:extLst>
                <a:ext uri="{FF2B5EF4-FFF2-40B4-BE49-F238E27FC236}">
                  <a16:creationId xmlns:a16="http://schemas.microsoft.com/office/drawing/2014/main" id="{C8CA5D38-ACEC-4A3A-8402-F82DED76B154}"/>
                </a:ext>
              </a:extLst>
            </p:cNvPr>
            <p:cNvSpPr/>
            <p:nvPr/>
          </p:nvSpPr>
          <p:spPr>
            <a:xfrm>
              <a:off x="12830" y="2588869"/>
              <a:ext cx="306495" cy="369332"/>
            </a:xfrm>
            <a:prstGeom prst="rect">
              <a:avLst/>
            </a:prstGeom>
            <a:ln w="28575">
              <a:noFill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b="1" dirty="0">
                  <a:solidFill>
                    <a:srgbClr val="7030A0"/>
                  </a:solidFill>
                </a:rPr>
                <a:t>2</a:t>
              </a:r>
            </a:p>
          </p:txBody>
        </p:sp>
        <p:cxnSp>
          <p:nvCxnSpPr>
            <p:cNvPr id="123" name="Straight Arrow Connector 122">
              <a:extLst>
                <a:ext uri="{FF2B5EF4-FFF2-40B4-BE49-F238E27FC236}">
                  <a16:creationId xmlns:a16="http://schemas.microsoft.com/office/drawing/2014/main" id="{AAB65DF7-0810-4244-8229-23C84DC13320}"/>
                </a:ext>
              </a:extLst>
            </p:cNvPr>
            <p:cNvCxnSpPr>
              <a:cxnSpLocks/>
              <a:endCxn id="121" idx="1"/>
            </p:cNvCxnSpPr>
            <p:nvPr/>
          </p:nvCxnSpPr>
          <p:spPr>
            <a:xfrm>
              <a:off x="185862" y="2905496"/>
              <a:ext cx="8795" cy="219712"/>
            </a:xfrm>
            <a:prstGeom prst="straightConnector1">
              <a:avLst/>
            </a:prstGeom>
            <a:ln w="28575">
              <a:solidFill>
                <a:srgbClr val="7030A0"/>
              </a:solidFill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25" name="Straight Arrow Connector 124">
              <a:extLst>
                <a:ext uri="{FF2B5EF4-FFF2-40B4-BE49-F238E27FC236}">
                  <a16:creationId xmlns:a16="http://schemas.microsoft.com/office/drawing/2014/main" id="{15284DC4-677E-4D55-9979-40C3961C5F99}"/>
                </a:ext>
              </a:extLst>
            </p:cNvPr>
            <p:cNvCxnSpPr>
              <a:cxnSpLocks/>
              <a:stCxn id="121" idx="4"/>
            </p:cNvCxnSpPr>
            <p:nvPr/>
          </p:nvCxnSpPr>
          <p:spPr>
            <a:xfrm>
              <a:off x="420959" y="3671550"/>
              <a:ext cx="17682" cy="1451929"/>
            </a:xfrm>
            <a:prstGeom prst="straightConnector1">
              <a:avLst/>
            </a:prstGeom>
            <a:ln w="28575">
              <a:solidFill>
                <a:srgbClr val="7030A0"/>
              </a:solidFill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26" name="Rectangle 125">
              <a:extLst>
                <a:ext uri="{FF2B5EF4-FFF2-40B4-BE49-F238E27FC236}">
                  <a16:creationId xmlns:a16="http://schemas.microsoft.com/office/drawing/2014/main" id="{BD7BE38A-2ADB-428F-B874-D74F279CA347}"/>
                </a:ext>
              </a:extLst>
            </p:cNvPr>
            <p:cNvSpPr/>
            <p:nvPr/>
          </p:nvSpPr>
          <p:spPr>
            <a:xfrm>
              <a:off x="29620" y="5148644"/>
              <a:ext cx="881973" cy="369332"/>
            </a:xfrm>
            <a:prstGeom prst="rect">
              <a:avLst/>
            </a:prstGeom>
            <a:ln w="28575"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b="1" dirty="0">
                  <a:solidFill>
                    <a:srgbClr val="7030A0"/>
                  </a:solidFill>
                  <a:latin typeface="Lucida Console" panose="020B0609040504020204" pitchFamily="49" charset="0"/>
                </a:rPr>
                <a:t>j’</a:t>
              </a:r>
              <a:endParaRPr lang="en-US" b="1" dirty="0">
                <a:solidFill>
                  <a:srgbClr val="7030A0"/>
                </a:solidFill>
              </a:endParaRPr>
            </a:p>
          </p:txBody>
        </p:sp>
        <p:cxnSp>
          <p:nvCxnSpPr>
            <p:cNvPr id="92" name="Straight Arrow Connector 91">
              <a:extLst>
                <a:ext uri="{FF2B5EF4-FFF2-40B4-BE49-F238E27FC236}">
                  <a16:creationId xmlns:a16="http://schemas.microsoft.com/office/drawing/2014/main" id="{12DCB879-A4AA-4703-98ED-C84722C8E1B7}"/>
                </a:ext>
              </a:extLst>
            </p:cNvPr>
            <p:cNvCxnSpPr>
              <a:cxnSpLocks/>
              <a:endCxn id="121" idx="7"/>
            </p:cNvCxnSpPr>
            <p:nvPr/>
          </p:nvCxnSpPr>
          <p:spPr>
            <a:xfrm flipH="1">
              <a:off x="647261" y="1953983"/>
              <a:ext cx="136340" cy="1171225"/>
            </a:xfrm>
            <a:prstGeom prst="straightConnector1">
              <a:avLst/>
            </a:prstGeom>
            <a:ln w="28575">
              <a:solidFill>
                <a:srgbClr val="7030A0"/>
              </a:solidFill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32" name="Rectangle 131">
            <a:extLst>
              <a:ext uri="{FF2B5EF4-FFF2-40B4-BE49-F238E27FC236}">
                <a16:creationId xmlns:a16="http://schemas.microsoft.com/office/drawing/2014/main" id="{830FBD58-F59D-4BBA-9FAD-63AC7E1A4BBA}"/>
              </a:ext>
            </a:extLst>
          </p:cNvPr>
          <p:cNvSpPr/>
          <p:nvPr/>
        </p:nvSpPr>
        <p:spPr>
          <a:xfrm>
            <a:off x="6875340" y="6300113"/>
            <a:ext cx="1081128" cy="369332"/>
          </a:xfrm>
          <a:prstGeom prst="rect">
            <a:avLst/>
          </a:prstGeom>
          <a:ln w="127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b="1" dirty="0">
                <a:solidFill>
                  <a:srgbClr val="00B050"/>
                </a:solidFill>
              </a:rPr>
              <a:t>3/2=1.5</a:t>
            </a:r>
          </a:p>
        </p:txBody>
      </p:sp>
      <p:sp>
        <p:nvSpPr>
          <p:cNvPr id="134" name="Rectangle 133">
            <a:extLst>
              <a:ext uri="{FF2B5EF4-FFF2-40B4-BE49-F238E27FC236}">
                <a16:creationId xmlns:a16="http://schemas.microsoft.com/office/drawing/2014/main" id="{A5B4E16C-07D8-45C5-B97F-5AA81D0BE9F1}"/>
              </a:ext>
            </a:extLst>
          </p:cNvPr>
          <p:cNvSpPr/>
          <p:nvPr/>
        </p:nvSpPr>
        <p:spPr>
          <a:xfrm>
            <a:off x="663594" y="6300113"/>
            <a:ext cx="1047875" cy="369332"/>
          </a:xfrm>
          <a:prstGeom prst="rect">
            <a:avLst/>
          </a:prstGeom>
          <a:ln w="127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b="1" dirty="0">
                <a:solidFill>
                  <a:srgbClr val="7030A0"/>
                </a:solidFill>
              </a:rPr>
              <a:t>1/2=0.5</a:t>
            </a:r>
          </a:p>
        </p:txBody>
      </p:sp>
      <p:sp>
        <p:nvSpPr>
          <p:cNvPr id="135" name="Rectangle 134">
            <a:extLst>
              <a:ext uri="{FF2B5EF4-FFF2-40B4-BE49-F238E27FC236}">
                <a16:creationId xmlns:a16="http://schemas.microsoft.com/office/drawing/2014/main" id="{C6E001A9-3636-4916-BB8E-07454852E703}"/>
              </a:ext>
            </a:extLst>
          </p:cNvPr>
          <p:cNvSpPr/>
          <p:nvPr/>
        </p:nvSpPr>
        <p:spPr>
          <a:xfrm>
            <a:off x="2370462" y="6200784"/>
            <a:ext cx="3780955" cy="646331"/>
          </a:xfrm>
          <a:prstGeom prst="rect">
            <a:avLst/>
          </a:prstGeom>
          <a:ln w="127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b="1" dirty="0"/>
              <a:t>6/2=3 (LD will be executed speculatively, only depends on j)</a:t>
            </a:r>
            <a:endParaRPr lang="en-US" b="1" u="sng" dirty="0"/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59FC349A-6B14-4597-AC3A-6BF5F7644C07}"/>
              </a:ext>
            </a:extLst>
          </p:cNvPr>
          <p:cNvSpPr/>
          <p:nvPr/>
        </p:nvSpPr>
        <p:spPr>
          <a:xfrm>
            <a:off x="4448993" y="2337015"/>
            <a:ext cx="171538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 err="1">
                <a:latin typeface="Lucida Console" panose="020B0609040504020204" pitchFamily="49" charset="0"/>
              </a:rPr>
              <a:t>rdenom</a:t>
            </a:r>
            <a:r>
              <a:rPr lang="en-US" b="1" dirty="0">
                <a:latin typeface="Lucida Console" panose="020B0609040504020204" pitchFamily="49" charset="0"/>
              </a:rPr>
              <a:t>[j+1]</a:t>
            </a:r>
            <a:endParaRPr lang="en-US" b="1" dirty="0"/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04D32BF6-9AE1-4982-BD80-5A1AAE41DEE9}"/>
              </a:ext>
            </a:extLst>
          </p:cNvPr>
          <p:cNvSpPr/>
          <p:nvPr/>
        </p:nvSpPr>
        <p:spPr>
          <a:xfrm>
            <a:off x="6211441" y="2333332"/>
            <a:ext cx="463589" cy="369332"/>
          </a:xfrm>
          <a:prstGeom prst="rect">
            <a:avLst/>
          </a:prstGeom>
          <a:ln w="28575">
            <a:noFill/>
          </a:ln>
        </p:spPr>
        <p:txBody>
          <a:bodyPr wrap="none">
            <a:spAutoFit/>
          </a:bodyPr>
          <a:lstStyle/>
          <a:p>
            <a:pPr algn="ctr"/>
            <a:r>
              <a:rPr lang="en-US" b="1" dirty="0">
                <a:latin typeface="Lucida Console" panose="020B0609040504020204" pitchFamily="49" charset="0"/>
              </a:rPr>
              <a:t>x2</a:t>
            </a:r>
            <a:endParaRPr lang="en-US" b="1" dirty="0"/>
          </a:p>
        </p:txBody>
      </p: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F08DAB5F-1F1D-4582-924F-07541BA3F124}"/>
              </a:ext>
            </a:extLst>
          </p:cNvPr>
          <p:cNvCxnSpPr>
            <a:cxnSpLocks/>
            <a:stCxn id="63" idx="2"/>
            <a:endCxn id="49" idx="7"/>
          </p:cNvCxnSpPr>
          <p:nvPr/>
        </p:nvCxnSpPr>
        <p:spPr>
          <a:xfrm flipH="1">
            <a:off x="6549107" y="2702664"/>
            <a:ext cx="734898" cy="1001667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9" name="Oval 48">
                <a:extLst>
                  <a:ext uri="{FF2B5EF4-FFF2-40B4-BE49-F238E27FC236}">
                    <a16:creationId xmlns:a16="http://schemas.microsoft.com/office/drawing/2014/main" id="{B62FA6F8-20BB-4161-AB80-140CB70663FA}"/>
                  </a:ext>
                </a:extLst>
              </p:cNvPr>
              <p:cNvSpPr/>
              <p:nvPr/>
            </p:nvSpPr>
            <p:spPr>
              <a:xfrm>
                <a:off x="6002765" y="3610593"/>
                <a:ext cx="640080" cy="640080"/>
              </a:xfrm>
              <a:prstGeom prst="ellips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×</m:t>
                      </m:r>
                    </m:oMath>
                  </m:oMathPara>
                </a14:m>
                <a:endParaRPr lang="en-US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9" name="Oval 48">
                <a:extLst>
                  <a:ext uri="{FF2B5EF4-FFF2-40B4-BE49-F238E27FC236}">
                    <a16:creationId xmlns:a16="http://schemas.microsoft.com/office/drawing/2014/main" id="{B62FA6F8-20BB-4161-AB80-140CB70663F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02765" y="3610593"/>
                <a:ext cx="640080" cy="640080"/>
              </a:xfrm>
              <a:prstGeom prst="ellipse">
                <a:avLst/>
              </a:prstGeom>
              <a:blipFill>
                <a:blip r:embed="rId5"/>
                <a:stretch>
                  <a:fillRect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2" name="Straight Arrow Connector 51">
            <a:extLst>
              <a:ext uri="{FF2B5EF4-FFF2-40B4-BE49-F238E27FC236}">
                <a16:creationId xmlns:a16="http://schemas.microsoft.com/office/drawing/2014/main" id="{0BFF50D9-67B2-4239-8D8A-150BDACF3EDB}"/>
              </a:ext>
            </a:extLst>
          </p:cNvPr>
          <p:cNvCxnSpPr>
            <a:cxnSpLocks/>
            <a:stCxn id="43" idx="2"/>
            <a:endCxn id="49" idx="0"/>
          </p:cNvCxnSpPr>
          <p:nvPr/>
        </p:nvCxnSpPr>
        <p:spPr>
          <a:xfrm flipH="1">
            <a:off x="6322805" y="2702664"/>
            <a:ext cx="120431" cy="907929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6" name="Oval 55">
                <a:extLst>
                  <a:ext uri="{FF2B5EF4-FFF2-40B4-BE49-F238E27FC236}">
                    <a16:creationId xmlns:a16="http://schemas.microsoft.com/office/drawing/2014/main" id="{3A259A80-DB86-462E-BF22-9B0FA6B46844}"/>
                  </a:ext>
                </a:extLst>
              </p:cNvPr>
              <p:cNvSpPr/>
              <p:nvPr/>
            </p:nvSpPr>
            <p:spPr>
              <a:xfrm>
                <a:off x="5029034" y="4795790"/>
                <a:ext cx="1163460" cy="640080"/>
              </a:xfrm>
              <a:prstGeom prst="ellipse">
                <a:avLst/>
              </a:prstGeom>
              <a:ln w="28575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b="1" dirty="0"/>
                  <a:t>+ &amp; </a:t>
                </a:r>
                <a14:m>
                  <m:oMath xmlns:m="http://schemas.openxmlformats.org/officeDocument/2006/math">
                    <m:r>
                      <a:rPr lang="en-US" b="1" i="1" smtClean="0">
                        <a:latin typeface="Cambria Math" panose="02040503050406030204" pitchFamily="18" charset="0"/>
                      </a:rPr>
                      <m:t>×</m:t>
                    </m:r>
                  </m:oMath>
                </a14:m>
                <a:endParaRPr lang="en-US" b="1" dirty="0"/>
              </a:p>
            </p:txBody>
          </p:sp>
        </mc:Choice>
        <mc:Fallback xmlns="">
          <p:sp>
            <p:nvSpPr>
              <p:cNvPr id="56" name="Oval 55">
                <a:extLst>
                  <a:ext uri="{FF2B5EF4-FFF2-40B4-BE49-F238E27FC236}">
                    <a16:creationId xmlns:a16="http://schemas.microsoft.com/office/drawing/2014/main" id="{3A259A80-DB86-462E-BF22-9B0FA6B4684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29034" y="4795790"/>
                <a:ext cx="1163460" cy="640080"/>
              </a:xfrm>
              <a:prstGeom prst="ellipse">
                <a:avLst/>
              </a:prstGeom>
              <a:blipFill>
                <a:blip r:embed="rId6"/>
                <a:stretch>
                  <a:fillRect/>
                </a:stretch>
              </a:blipFill>
              <a:ln w="28575"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7" name="Straight Arrow Connector 56">
            <a:extLst>
              <a:ext uri="{FF2B5EF4-FFF2-40B4-BE49-F238E27FC236}">
                <a16:creationId xmlns:a16="http://schemas.microsoft.com/office/drawing/2014/main" id="{1604CBAE-72DD-48D3-A56F-D4ED58DA83FE}"/>
              </a:ext>
            </a:extLst>
          </p:cNvPr>
          <p:cNvCxnSpPr>
            <a:cxnSpLocks/>
            <a:stCxn id="49" idx="4"/>
            <a:endCxn id="56" idx="7"/>
          </p:cNvCxnSpPr>
          <p:nvPr/>
        </p:nvCxnSpPr>
        <p:spPr>
          <a:xfrm flipH="1">
            <a:off x="6022109" y="4250673"/>
            <a:ext cx="300696" cy="638855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8" name="Straight Arrow Connector 67">
            <a:extLst>
              <a:ext uri="{FF2B5EF4-FFF2-40B4-BE49-F238E27FC236}">
                <a16:creationId xmlns:a16="http://schemas.microsoft.com/office/drawing/2014/main" id="{D6585F1F-D7DE-42B6-AF04-B21700BB4AA4}"/>
              </a:ext>
            </a:extLst>
          </p:cNvPr>
          <p:cNvCxnSpPr>
            <a:cxnSpLocks/>
            <a:stCxn id="40" idx="2"/>
            <a:endCxn id="83" idx="0"/>
          </p:cNvCxnSpPr>
          <p:nvPr/>
        </p:nvCxnSpPr>
        <p:spPr>
          <a:xfrm>
            <a:off x="5306685" y="2706347"/>
            <a:ext cx="46053" cy="997984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9" name="Rectangle 68">
            <a:extLst>
              <a:ext uri="{FF2B5EF4-FFF2-40B4-BE49-F238E27FC236}">
                <a16:creationId xmlns:a16="http://schemas.microsoft.com/office/drawing/2014/main" id="{95DBDCF1-39C8-4730-A656-02E3115F3650}"/>
              </a:ext>
            </a:extLst>
          </p:cNvPr>
          <p:cNvSpPr/>
          <p:nvPr/>
        </p:nvSpPr>
        <p:spPr>
          <a:xfrm>
            <a:off x="5090628" y="5749349"/>
            <a:ext cx="104027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>
                <a:latin typeface="Lucida Console" panose="020B0609040504020204" pitchFamily="49" charset="0"/>
              </a:rPr>
              <a:t>value’</a:t>
            </a:r>
            <a:endParaRPr lang="en-US" b="1" dirty="0"/>
          </a:p>
        </p:txBody>
      </p:sp>
      <p:cxnSp>
        <p:nvCxnSpPr>
          <p:cNvPr id="75" name="Straight Arrow Connector 74">
            <a:extLst>
              <a:ext uri="{FF2B5EF4-FFF2-40B4-BE49-F238E27FC236}">
                <a16:creationId xmlns:a16="http://schemas.microsoft.com/office/drawing/2014/main" id="{090D0DFD-36FD-45F2-BE4A-BE538501B2E4}"/>
              </a:ext>
            </a:extLst>
          </p:cNvPr>
          <p:cNvCxnSpPr>
            <a:cxnSpLocks/>
            <a:stCxn id="56" idx="4"/>
            <a:endCxn id="69" idx="0"/>
          </p:cNvCxnSpPr>
          <p:nvPr/>
        </p:nvCxnSpPr>
        <p:spPr>
          <a:xfrm>
            <a:off x="5610764" y="5435870"/>
            <a:ext cx="0" cy="313479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7" name="Straight Arrow Connector 86">
            <a:extLst>
              <a:ext uri="{FF2B5EF4-FFF2-40B4-BE49-F238E27FC236}">
                <a16:creationId xmlns:a16="http://schemas.microsoft.com/office/drawing/2014/main" id="{6B1CE240-0C41-437B-AFAE-B78FB09D2B9E}"/>
              </a:ext>
            </a:extLst>
          </p:cNvPr>
          <p:cNvCxnSpPr>
            <a:cxnSpLocks/>
            <a:stCxn id="83" idx="4"/>
            <a:endCxn id="56" idx="0"/>
          </p:cNvCxnSpPr>
          <p:nvPr/>
        </p:nvCxnSpPr>
        <p:spPr>
          <a:xfrm>
            <a:off x="5352738" y="4344411"/>
            <a:ext cx="258026" cy="451379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30" name="Group 29">
            <a:extLst>
              <a:ext uri="{FF2B5EF4-FFF2-40B4-BE49-F238E27FC236}">
                <a16:creationId xmlns:a16="http://schemas.microsoft.com/office/drawing/2014/main" id="{E77856F2-0936-4899-B258-18CC1849EB78}"/>
              </a:ext>
            </a:extLst>
          </p:cNvPr>
          <p:cNvGrpSpPr/>
          <p:nvPr/>
        </p:nvGrpSpPr>
        <p:grpSpPr>
          <a:xfrm>
            <a:off x="2146899" y="2715491"/>
            <a:ext cx="3509714" cy="2913413"/>
            <a:chOff x="2146899" y="2715491"/>
            <a:chExt cx="3509714" cy="2913413"/>
          </a:xfrm>
        </p:grpSpPr>
        <p:sp>
          <p:nvSpPr>
            <p:cNvPr id="82" name="TextBox 81">
              <a:extLst>
                <a:ext uri="{FF2B5EF4-FFF2-40B4-BE49-F238E27FC236}">
                  <a16:creationId xmlns:a16="http://schemas.microsoft.com/office/drawing/2014/main" id="{DF2B6D81-5149-4FA2-8E35-438F7413B7A4}"/>
                </a:ext>
              </a:extLst>
            </p:cNvPr>
            <p:cNvSpPr txBox="1"/>
            <p:nvPr/>
          </p:nvSpPr>
          <p:spPr>
            <a:xfrm rot="1372348">
              <a:off x="2146899" y="4512814"/>
              <a:ext cx="3101607" cy="523220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sz="2800" b="1" dirty="0">
                  <a:solidFill>
                    <a:srgbClr val="FF0000"/>
                  </a:solidFill>
                  <a:latin typeface="MV Boli" panose="02000500030200090000" pitchFamily="2" charset="0"/>
                  <a:cs typeface="MV Boli" panose="02000500030200090000" pitchFamily="2" charset="0"/>
                </a:rPr>
                <a:t>LATENCY BOUND!</a:t>
              </a:r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C08D1AEC-94CC-4E80-AF81-CC2A83E59B92}"/>
                </a:ext>
              </a:extLst>
            </p:cNvPr>
            <p:cNvSpPr/>
            <p:nvPr/>
          </p:nvSpPr>
          <p:spPr>
            <a:xfrm>
              <a:off x="2529444" y="2715491"/>
              <a:ext cx="3127169" cy="2913413"/>
            </a:xfrm>
            <a:custGeom>
              <a:avLst/>
              <a:gdLst>
                <a:gd name="connsiteX0" fmla="*/ 0 w 3127169"/>
                <a:gd name="connsiteY0" fmla="*/ 0 h 2913413"/>
                <a:gd name="connsiteX1" fmla="*/ 102920 w 3127169"/>
                <a:gd name="connsiteY1" fmla="*/ 249382 h 2913413"/>
                <a:gd name="connsiteX2" fmla="*/ 142504 w 3127169"/>
                <a:gd name="connsiteY2" fmla="*/ 312717 h 2913413"/>
                <a:gd name="connsiteX3" fmla="*/ 154379 w 3127169"/>
                <a:gd name="connsiteY3" fmla="*/ 328551 h 2913413"/>
                <a:gd name="connsiteX4" fmla="*/ 182088 w 3127169"/>
                <a:gd name="connsiteY4" fmla="*/ 372093 h 2913413"/>
                <a:gd name="connsiteX5" fmla="*/ 193964 w 3127169"/>
                <a:gd name="connsiteY5" fmla="*/ 387927 h 2913413"/>
                <a:gd name="connsiteX6" fmla="*/ 237507 w 3127169"/>
                <a:gd name="connsiteY6" fmla="*/ 451262 h 2913413"/>
                <a:gd name="connsiteX7" fmla="*/ 288966 w 3127169"/>
                <a:gd name="connsiteY7" fmla="*/ 538348 h 2913413"/>
                <a:gd name="connsiteX8" fmla="*/ 316675 w 3127169"/>
                <a:gd name="connsiteY8" fmla="*/ 585849 h 2913413"/>
                <a:gd name="connsiteX9" fmla="*/ 320634 w 3127169"/>
                <a:gd name="connsiteY9" fmla="*/ 597725 h 2913413"/>
                <a:gd name="connsiteX10" fmla="*/ 348343 w 3127169"/>
                <a:gd name="connsiteY10" fmla="*/ 641267 h 2913413"/>
                <a:gd name="connsiteX11" fmla="*/ 368135 w 3127169"/>
                <a:gd name="connsiteY11" fmla="*/ 692727 h 2913413"/>
                <a:gd name="connsiteX12" fmla="*/ 399803 w 3127169"/>
                <a:gd name="connsiteY12" fmla="*/ 756062 h 2913413"/>
                <a:gd name="connsiteX13" fmla="*/ 423553 w 3127169"/>
                <a:gd name="connsiteY13" fmla="*/ 807522 h 2913413"/>
                <a:gd name="connsiteX14" fmla="*/ 431470 w 3127169"/>
                <a:gd name="connsiteY14" fmla="*/ 819397 h 2913413"/>
                <a:gd name="connsiteX15" fmla="*/ 455221 w 3127169"/>
                <a:gd name="connsiteY15" fmla="*/ 866899 h 2913413"/>
                <a:gd name="connsiteX16" fmla="*/ 459179 w 3127169"/>
                <a:gd name="connsiteY16" fmla="*/ 878774 h 2913413"/>
                <a:gd name="connsiteX17" fmla="*/ 490847 w 3127169"/>
                <a:gd name="connsiteY17" fmla="*/ 926275 h 2913413"/>
                <a:gd name="connsiteX18" fmla="*/ 518556 w 3127169"/>
                <a:gd name="connsiteY18" fmla="*/ 969818 h 2913413"/>
                <a:gd name="connsiteX19" fmla="*/ 562099 w 3127169"/>
                <a:gd name="connsiteY19" fmla="*/ 1021278 h 2913413"/>
                <a:gd name="connsiteX20" fmla="*/ 585850 w 3127169"/>
                <a:gd name="connsiteY20" fmla="*/ 1076696 h 2913413"/>
                <a:gd name="connsiteX21" fmla="*/ 597725 w 3127169"/>
                <a:gd name="connsiteY21" fmla="*/ 1088571 h 2913413"/>
                <a:gd name="connsiteX22" fmla="*/ 621475 w 3127169"/>
                <a:gd name="connsiteY22" fmla="*/ 1132114 h 2913413"/>
                <a:gd name="connsiteX23" fmla="*/ 625434 w 3127169"/>
                <a:gd name="connsiteY23" fmla="*/ 1143990 h 2913413"/>
                <a:gd name="connsiteX24" fmla="*/ 637309 w 3127169"/>
                <a:gd name="connsiteY24" fmla="*/ 1175657 h 2913413"/>
                <a:gd name="connsiteX25" fmla="*/ 641268 w 3127169"/>
                <a:gd name="connsiteY25" fmla="*/ 1187532 h 2913413"/>
                <a:gd name="connsiteX26" fmla="*/ 661060 w 3127169"/>
                <a:gd name="connsiteY26" fmla="*/ 1219200 h 2913413"/>
                <a:gd name="connsiteX27" fmla="*/ 665018 w 3127169"/>
                <a:gd name="connsiteY27" fmla="*/ 1231075 h 2913413"/>
                <a:gd name="connsiteX28" fmla="*/ 692727 w 3127169"/>
                <a:gd name="connsiteY28" fmla="*/ 1270660 h 2913413"/>
                <a:gd name="connsiteX29" fmla="*/ 720437 w 3127169"/>
                <a:gd name="connsiteY29" fmla="*/ 1318161 h 2913413"/>
                <a:gd name="connsiteX30" fmla="*/ 732312 w 3127169"/>
                <a:gd name="connsiteY30" fmla="*/ 1322119 h 2913413"/>
                <a:gd name="connsiteX31" fmla="*/ 775855 w 3127169"/>
                <a:gd name="connsiteY31" fmla="*/ 1397330 h 2913413"/>
                <a:gd name="connsiteX32" fmla="*/ 799605 w 3127169"/>
                <a:gd name="connsiteY32" fmla="*/ 1428997 h 2913413"/>
                <a:gd name="connsiteX33" fmla="*/ 835231 w 3127169"/>
                <a:gd name="connsiteY33" fmla="*/ 1464623 h 2913413"/>
                <a:gd name="connsiteX34" fmla="*/ 847107 w 3127169"/>
                <a:gd name="connsiteY34" fmla="*/ 1476499 h 2913413"/>
                <a:gd name="connsiteX35" fmla="*/ 870857 w 3127169"/>
                <a:gd name="connsiteY35" fmla="*/ 1492332 h 2913413"/>
                <a:gd name="connsiteX36" fmla="*/ 902525 w 3127169"/>
                <a:gd name="connsiteY36" fmla="*/ 1524000 h 2913413"/>
                <a:gd name="connsiteX37" fmla="*/ 914400 w 3127169"/>
                <a:gd name="connsiteY37" fmla="*/ 1531917 h 2913413"/>
                <a:gd name="connsiteX38" fmla="*/ 930234 w 3127169"/>
                <a:gd name="connsiteY38" fmla="*/ 1551709 h 2913413"/>
                <a:gd name="connsiteX39" fmla="*/ 957943 w 3127169"/>
                <a:gd name="connsiteY39" fmla="*/ 1571501 h 2913413"/>
                <a:gd name="connsiteX40" fmla="*/ 985652 w 3127169"/>
                <a:gd name="connsiteY40" fmla="*/ 1603169 h 2913413"/>
                <a:gd name="connsiteX41" fmla="*/ 1005444 w 3127169"/>
                <a:gd name="connsiteY41" fmla="*/ 1622961 h 2913413"/>
                <a:gd name="connsiteX42" fmla="*/ 1037112 w 3127169"/>
                <a:gd name="connsiteY42" fmla="*/ 1650670 h 2913413"/>
                <a:gd name="connsiteX43" fmla="*/ 1060862 w 3127169"/>
                <a:gd name="connsiteY43" fmla="*/ 1674421 h 2913413"/>
                <a:gd name="connsiteX44" fmla="*/ 1084613 w 3127169"/>
                <a:gd name="connsiteY44" fmla="*/ 1694213 h 2913413"/>
                <a:gd name="connsiteX45" fmla="*/ 1124198 w 3127169"/>
                <a:gd name="connsiteY45" fmla="*/ 1729839 h 2913413"/>
                <a:gd name="connsiteX46" fmla="*/ 1136073 w 3127169"/>
                <a:gd name="connsiteY46" fmla="*/ 1753590 h 2913413"/>
                <a:gd name="connsiteX47" fmla="*/ 1147948 w 3127169"/>
                <a:gd name="connsiteY47" fmla="*/ 1757548 h 2913413"/>
                <a:gd name="connsiteX48" fmla="*/ 1151907 w 3127169"/>
                <a:gd name="connsiteY48" fmla="*/ 1773382 h 2913413"/>
                <a:gd name="connsiteX49" fmla="*/ 1163782 w 3127169"/>
                <a:gd name="connsiteY49" fmla="*/ 1777340 h 2913413"/>
                <a:gd name="connsiteX50" fmla="*/ 1175657 w 3127169"/>
                <a:gd name="connsiteY50" fmla="*/ 1789215 h 2913413"/>
                <a:gd name="connsiteX51" fmla="*/ 1187533 w 3127169"/>
                <a:gd name="connsiteY51" fmla="*/ 1797132 h 2913413"/>
                <a:gd name="connsiteX52" fmla="*/ 1203366 w 3127169"/>
                <a:gd name="connsiteY52" fmla="*/ 1809008 h 2913413"/>
                <a:gd name="connsiteX53" fmla="*/ 1270660 w 3127169"/>
                <a:gd name="connsiteY53" fmla="*/ 1836717 h 2913413"/>
                <a:gd name="connsiteX54" fmla="*/ 1310244 w 3127169"/>
                <a:gd name="connsiteY54" fmla="*/ 1844634 h 2913413"/>
                <a:gd name="connsiteX55" fmla="*/ 1369621 w 3127169"/>
                <a:gd name="connsiteY55" fmla="*/ 1864426 h 2913413"/>
                <a:gd name="connsiteX56" fmla="*/ 1421081 w 3127169"/>
                <a:gd name="connsiteY56" fmla="*/ 1876301 h 2913413"/>
                <a:gd name="connsiteX57" fmla="*/ 1432956 w 3127169"/>
                <a:gd name="connsiteY57" fmla="*/ 1880260 h 2913413"/>
                <a:gd name="connsiteX58" fmla="*/ 1480457 w 3127169"/>
                <a:gd name="connsiteY58" fmla="*/ 1892135 h 2913413"/>
                <a:gd name="connsiteX59" fmla="*/ 1539834 w 3127169"/>
                <a:gd name="connsiteY59" fmla="*/ 1911927 h 2913413"/>
                <a:gd name="connsiteX60" fmla="*/ 1555668 w 3127169"/>
                <a:gd name="connsiteY60" fmla="*/ 1915886 h 2913413"/>
                <a:gd name="connsiteX61" fmla="*/ 1595252 w 3127169"/>
                <a:gd name="connsiteY61" fmla="*/ 1931719 h 2913413"/>
                <a:gd name="connsiteX62" fmla="*/ 1642753 w 3127169"/>
                <a:gd name="connsiteY62" fmla="*/ 1943595 h 2913413"/>
                <a:gd name="connsiteX63" fmla="*/ 1698172 w 3127169"/>
                <a:gd name="connsiteY63" fmla="*/ 1963387 h 2913413"/>
                <a:gd name="connsiteX64" fmla="*/ 1745673 w 3127169"/>
                <a:gd name="connsiteY64" fmla="*/ 1971304 h 2913413"/>
                <a:gd name="connsiteX65" fmla="*/ 1757548 w 3127169"/>
                <a:gd name="connsiteY65" fmla="*/ 1975262 h 2913413"/>
                <a:gd name="connsiteX66" fmla="*/ 1797133 w 3127169"/>
                <a:gd name="connsiteY66" fmla="*/ 1979221 h 2913413"/>
                <a:gd name="connsiteX67" fmla="*/ 1860468 w 3127169"/>
                <a:gd name="connsiteY67" fmla="*/ 1999013 h 2913413"/>
                <a:gd name="connsiteX68" fmla="*/ 1911927 w 3127169"/>
                <a:gd name="connsiteY68" fmla="*/ 2006930 h 2913413"/>
                <a:gd name="connsiteX69" fmla="*/ 1927761 w 3127169"/>
                <a:gd name="connsiteY69" fmla="*/ 2010888 h 2913413"/>
                <a:gd name="connsiteX70" fmla="*/ 1975262 w 3127169"/>
                <a:gd name="connsiteY70" fmla="*/ 2014847 h 2913413"/>
                <a:gd name="connsiteX71" fmla="*/ 1987138 w 3127169"/>
                <a:gd name="connsiteY71" fmla="*/ 2018805 h 2913413"/>
                <a:gd name="connsiteX72" fmla="*/ 2090057 w 3127169"/>
                <a:gd name="connsiteY72" fmla="*/ 2030680 h 2913413"/>
                <a:gd name="connsiteX73" fmla="*/ 2177143 w 3127169"/>
                <a:gd name="connsiteY73" fmla="*/ 2038597 h 2913413"/>
                <a:gd name="connsiteX74" fmla="*/ 2196935 w 3127169"/>
                <a:gd name="connsiteY74" fmla="*/ 2046514 h 2913413"/>
                <a:gd name="connsiteX75" fmla="*/ 2224644 w 3127169"/>
                <a:gd name="connsiteY75" fmla="*/ 2050473 h 2913413"/>
                <a:gd name="connsiteX76" fmla="*/ 2291938 w 3127169"/>
                <a:gd name="connsiteY76" fmla="*/ 2058390 h 2913413"/>
                <a:gd name="connsiteX77" fmla="*/ 2418608 w 3127169"/>
                <a:gd name="connsiteY77" fmla="*/ 2078182 h 2913413"/>
                <a:gd name="connsiteX78" fmla="*/ 2474026 w 3127169"/>
                <a:gd name="connsiteY78" fmla="*/ 2082140 h 2913413"/>
                <a:gd name="connsiteX79" fmla="*/ 2521527 w 3127169"/>
                <a:gd name="connsiteY79" fmla="*/ 2086099 h 2913413"/>
                <a:gd name="connsiteX80" fmla="*/ 2553195 w 3127169"/>
                <a:gd name="connsiteY80" fmla="*/ 2090057 h 2913413"/>
                <a:gd name="connsiteX81" fmla="*/ 2588821 w 3127169"/>
                <a:gd name="connsiteY81" fmla="*/ 2094015 h 2913413"/>
                <a:gd name="connsiteX82" fmla="*/ 2620488 w 3127169"/>
                <a:gd name="connsiteY82" fmla="*/ 2109849 h 2913413"/>
                <a:gd name="connsiteX83" fmla="*/ 2656114 w 3127169"/>
                <a:gd name="connsiteY83" fmla="*/ 2113808 h 2913413"/>
                <a:gd name="connsiteX84" fmla="*/ 2691740 w 3127169"/>
                <a:gd name="connsiteY84" fmla="*/ 2121725 h 2913413"/>
                <a:gd name="connsiteX85" fmla="*/ 2782785 w 3127169"/>
                <a:gd name="connsiteY85" fmla="*/ 2125683 h 2913413"/>
                <a:gd name="connsiteX86" fmla="*/ 2830286 w 3127169"/>
                <a:gd name="connsiteY86" fmla="*/ 2129641 h 2913413"/>
                <a:gd name="connsiteX87" fmla="*/ 2960914 w 3127169"/>
                <a:gd name="connsiteY87" fmla="*/ 2149434 h 2913413"/>
                <a:gd name="connsiteX88" fmla="*/ 3028208 w 3127169"/>
                <a:gd name="connsiteY88" fmla="*/ 2173184 h 2913413"/>
                <a:gd name="connsiteX89" fmla="*/ 3040083 w 3127169"/>
                <a:gd name="connsiteY89" fmla="*/ 2181101 h 2913413"/>
                <a:gd name="connsiteX90" fmla="*/ 3051959 w 3127169"/>
                <a:gd name="connsiteY90" fmla="*/ 2192977 h 2913413"/>
                <a:gd name="connsiteX91" fmla="*/ 3079668 w 3127169"/>
                <a:gd name="connsiteY91" fmla="*/ 2228603 h 2913413"/>
                <a:gd name="connsiteX92" fmla="*/ 3099460 w 3127169"/>
                <a:gd name="connsiteY92" fmla="*/ 2240478 h 2913413"/>
                <a:gd name="connsiteX93" fmla="*/ 3111335 w 3127169"/>
                <a:gd name="connsiteY93" fmla="*/ 2256312 h 2913413"/>
                <a:gd name="connsiteX94" fmla="*/ 3115294 w 3127169"/>
                <a:gd name="connsiteY94" fmla="*/ 2268187 h 2913413"/>
                <a:gd name="connsiteX95" fmla="*/ 3127169 w 3127169"/>
                <a:gd name="connsiteY95" fmla="*/ 2311730 h 2913413"/>
                <a:gd name="connsiteX96" fmla="*/ 3123211 w 3127169"/>
                <a:gd name="connsiteY96" fmla="*/ 2386940 h 2913413"/>
                <a:gd name="connsiteX97" fmla="*/ 3119252 w 3127169"/>
                <a:gd name="connsiteY97" fmla="*/ 2398815 h 2913413"/>
                <a:gd name="connsiteX98" fmla="*/ 3115294 w 3127169"/>
                <a:gd name="connsiteY98" fmla="*/ 2414649 h 2913413"/>
                <a:gd name="connsiteX99" fmla="*/ 3111335 w 3127169"/>
                <a:gd name="connsiteY99" fmla="*/ 2426525 h 2913413"/>
                <a:gd name="connsiteX100" fmla="*/ 3087585 w 3127169"/>
                <a:gd name="connsiteY100" fmla="*/ 2517569 h 2913413"/>
                <a:gd name="connsiteX101" fmla="*/ 3083626 w 3127169"/>
                <a:gd name="connsiteY101" fmla="*/ 2545278 h 2913413"/>
                <a:gd name="connsiteX102" fmla="*/ 3095501 w 3127169"/>
                <a:gd name="connsiteY102" fmla="*/ 2889662 h 2913413"/>
                <a:gd name="connsiteX103" fmla="*/ 3103418 w 3127169"/>
                <a:gd name="connsiteY103" fmla="*/ 2913413 h 29134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</a:cxnLst>
              <a:rect l="l" t="t" r="r" b="b"/>
              <a:pathLst>
                <a:path w="3127169" h="2913413">
                  <a:moveTo>
                    <a:pt x="0" y="0"/>
                  </a:moveTo>
                  <a:cubicBezTo>
                    <a:pt x="2117" y="5459"/>
                    <a:pt x="68192" y="193817"/>
                    <a:pt x="102920" y="249382"/>
                  </a:cubicBezTo>
                  <a:cubicBezTo>
                    <a:pt x="116115" y="270494"/>
                    <a:pt x="128936" y="291843"/>
                    <a:pt x="142504" y="312717"/>
                  </a:cubicBezTo>
                  <a:cubicBezTo>
                    <a:pt x="146099" y="318249"/>
                    <a:pt x="150719" y="323062"/>
                    <a:pt x="154379" y="328551"/>
                  </a:cubicBezTo>
                  <a:cubicBezTo>
                    <a:pt x="163922" y="342865"/>
                    <a:pt x="172545" y="357779"/>
                    <a:pt x="182088" y="372093"/>
                  </a:cubicBezTo>
                  <a:cubicBezTo>
                    <a:pt x="185748" y="377582"/>
                    <a:pt x="190570" y="382270"/>
                    <a:pt x="193964" y="387927"/>
                  </a:cubicBezTo>
                  <a:cubicBezTo>
                    <a:pt x="229237" y="446716"/>
                    <a:pt x="202041" y="415798"/>
                    <a:pt x="237507" y="451262"/>
                  </a:cubicBezTo>
                  <a:cubicBezTo>
                    <a:pt x="273531" y="523312"/>
                    <a:pt x="239155" y="458651"/>
                    <a:pt x="288966" y="538348"/>
                  </a:cubicBezTo>
                  <a:cubicBezTo>
                    <a:pt x="298681" y="553892"/>
                    <a:pt x="308049" y="569675"/>
                    <a:pt x="316675" y="585849"/>
                  </a:cubicBezTo>
                  <a:cubicBezTo>
                    <a:pt x="318639" y="589531"/>
                    <a:pt x="318564" y="594102"/>
                    <a:pt x="320634" y="597725"/>
                  </a:cubicBezTo>
                  <a:cubicBezTo>
                    <a:pt x="329170" y="612662"/>
                    <a:pt x="340649" y="625880"/>
                    <a:pt x="348343" y="641267"/>
                  </a:cubicBezTo>
                  <a:cubicBezTo>
                    <a:pt x="356562" y="657705"/>
                    <a:pt x="360617" y="675957"/>
                    <a:pt x="368135" y="692727"/>
                  </a:cubicBezTo>
                  <a:cubicBezTo>
                    <a:pt x="377790" y="714266"/>
                    <a:pt x="389541" y="734806"/>
                    <a:pt x="399803" y="756062"/>
                  </a:cubicBezTo>
                  <a:cubicBezTo>
                    <a:pt x="408016" y="773075"/>
                    <a:pt x="413073" y="791803"/>
                    <a:pt x="423553" y="807522"/>
                  </a:cubicBezTo>
                  <a:cubicBezTo>
                    <a:pt x="426192" y="811480"/>
                    <a:pt x="429231" y="815199"/>
                    <a:pt x="431470" y="819397"/>
                  </a:cubicBezTo>
                  <a:cubicBezTo>
                    <a:pt x="439801" y="835017"/>
                    <a:pt x="447735" y="850857"/>
                    <a:pt x="455221" y="866899"/>
                  </a:cubicBezTo>
                  <a:cubicBezTo>
                    <a:pt x="456985" y="870680"/>
                    <a:pt x="457032" y="875196"/>
                    <a:pt x="459179" y="878774"/>
                  </a:cubicBezTo>
                  <a:cubicBezTo>
                    <a:pt x="468970" y="895092"/>
                    <a:pt x="480452" y="910335"/>
                    <a:pt x="490847" y="926275"/>
                  </a:cubicBezTo>
                  <a:cubicBezTo>
                    <a:pt x="500245" y="940685"/>
                    <a:pt x="506391" y="957653"/>
                    <a:pt x="518556" y="969818"/>
                  </a:cubicBezTo>
                  <a:cubicBezTo>
                    <a:pt x="542380" y="993642"/>
                    <a:pt x="526934" y="977322"/>
                    <a:pt x="562099" y="1021278"/>
                  </a:cubicBezTo>
                  <a:cubicBezTo>
                    <a:pt x="568341" y="1046248"/>
                    <a:pt x="567132" y="1046280"/>
                    <a:pt x="585850" y="1076696"/>
                  </a:cubicBezTo>
                  <a:cubicBezTo>
                    <a:pt x="588784" y="1081463"/>
                    <a:pt x="594698" y="1083862"/>
                    <a:pt x="597725" y="1088571"/>
                  </a:cubicBezTo>
                  <a:cubicBezTo>
                    <a:pt x="606665" y="1102478"/>
                    <a:pt x="614081" y="1117326"/>
                    <a:pt x="621475" y="1132114"/>
                  </a:cubicBezTo>
                  <a:cubicBezTo>
                    <a:pt x="623341" y="1135846"/>
                    <a:pt x="624008" y="1140068"/>
                    <a:pt x="625434" y="1143990"/>
                  </a:cubicBezTo>
                  <a:cubicBezTo>
                    <a:pt x="629287" y="1154585"/>
                    <a:pt x="633456" y="1165062"/>
                    <a:pt x="637309" y="1175657"/>
                  </a:cubicBezTo>
                  <a:cubicBezTo>
                    <a:pt x="638735" y="1179578"/>
                    <a:pt x="639270" y="1183869"/>
                    <a:pt x="641268" y="1187532"/>
                  </a:cubicBezTo>
                  <a:cubicBezTo>
                    <a:pt x="647229" y="1198460"/>
                    <a:pt x="655099" y="1208272"/>
                    <a:pt x="661060" y="1219200"/>
                  </a:cubicBezTo>
                  <a:cubicBezTo>
                    <a:pt x="663058" y="1222863"/>
                    <a:pt x="662831" y="1227522"/>
                    <a:pt x="665018" y="1231075"/>
                  </a:cubicBezTo>
                  <a:cubicBezTo>
                    <a:pt x="673459" y="1244792"/>
                    <a:pt x="683491" y="1257465"/>
                    <a:pt x="692727" y="1270660"/>
                  </a:cubicBezTo>
                  <a:cubicBezTo>
                    <a:pt x="699631" y="1291368"/>
                    <a:pt x="699739" y="1295164"/>
                    <a:pt x="720437" y="1318161"/>
                  </a:cubicBezTo>
                  <a:cubicBezTo>
                    <a:pt x="723228" y="1321262"/>
                    <a:pt x="728354" y="1320800"/>
                    <a:pt x="732312" y="1322119"/>
                  </a:cubicBezTo>
                  <a:cubicBezTo>
                    <a:pt x="751074" y="1359642"/>
                    <a:pt x="748758" y="1357726"/>
                    <a:pt x="775855" y="1397330"/>
                  </a:cubicBezTo>
                  <a:cubicBezTo>
                    <a:pt x="783306" y="1408220"/>
                    <a:pt x="790875" y="1419103"/>
                    <a:pt x="799605" y="1428997"/>
                  </a:cubicBezTo>
                  <a:cubicBezTo>
                    <a:pt x="810716" y="1441590"/>
                    <a:pt x="823356" y="1452748"/>
                    <a:pt x="835231" y="1464623"/>
                  </a:cubicBezTo>
                  <a:cubicBezTo>
                    <a:pt x="839190" y="1468582"/>
                    <a:pt x="842449" y="1473394"/>
                    <a:pt x="847107" y="1476499"/>
                  </a:cubicBezTo>
                  <a:cubicBezTo>
                    <a:pt x="855024" y="1481777"/>
                    <a:pt x="863633" y="1486140"/>
                    <a:pt x="870857" y="1492332"/>
                  </a:cubicBezTo>
                  <a:cubicBezTo>
                    <a:pt x="882192" y="1502047"/>
                    <a:pt x="891479" y="1513958"/>
                    <a:pt x="902525" y="1524000"/>
                  </a:cubicBezTo>
                  <a:cubicBezTo>
                    <a:pt x="906045" y="1527200"/>
                    <a:pt x="911036" y="1528553"/>
                    <a:pt x="914400" y="1531917"/>
                  </a:cubicBezTo>
                  <a:cubicBezTo>
                    <a:pt x="920374" y="1537891"/>
                    <a:pt x="923982" y="1546026"/>
                    <a:pt x="930234" y="1551709"/>
                  </a:cubicBezTo>
                  <a:cubicBezTo>
                    <a:pt x="938633" y="1559344"/>
                    <a:pt x="949223" y="1564235"/>
                    <a:pt x="957943" y="1571501"/>
                  </a:cubicBezTo>
                  <a:cubicBezTo>
                    <a:pt x="998257" y="1605096"/>
                    <a:pt x="963811" y="1578207"/>
                    <a:pt x="985652" y="1603169"/>
                  </a:cubicBezTo>
                  <a:cubicBezTo>
                    <a:pt x="991796" y="1610191"/>
                    <a:pt x="998588" y="1616633"/>
                    <a:pt x="1005444" y="1622961"/>
                  </a:cubicBezTo>
                  <a:cubicBezTo>
                    <a:pt x="1015751" y="1632475"/>
                    <a:pt x="1026834" y="1641126"/>
                    <a:pt x="1037112" y="1650670"/>
                  </a:cubicBezTo>
                  <a:cubicBezTo>
                    <a:pt x="1045316" y="1658288"/>
                    <a:pt x="1052609" y="1666855"/>
                    <a:pt x="1060862" y="1674421"/>
                  </a:cubicBezTo>
                  <a:cubicBezTo>
                    <a:pt x="1068459" y="1681385"/>
                    <a:pt x="1076987" y="1687281"/>
                    <a:pt x="1084613" y="1694213"/>
                  </a:cubicBezTo>
                  <a:cubicBezTo>
                    <a:pt x="1131853" y="1737158"/>
                    <a:pt x="1077674" y="1692620"/>
                    <a:pt x="1124198" y="1729839"/>
                  </a:cubicBezTo>
                  <a:cubicBezTo>
                    <a:pt x="1126806" y="1737662"/>
                    <a:pt x="1129097" y="1748009"/>
                    <a:pt x="1136073" y="1753590"/>
                  </a:cubicBezTo>
                  <a:cubicBezTo>
                    <a:pt x="1139331" y="1756197"/>
                    <a:pt x="1143990" y="1756229"/>
                    <a:pt x="1147948" y="1757548"/>
                  </a:cubicBezTo>
                  <a:cubicBezTo>
                    <a:pt x="1149268" y="1762826"/>
                    <a:pt x="1148508" y="1769134"/>
                    <a:pt x="1151907" y="1773382"/>
                  </a:cubicBezTo>
                  <a:cubicBezTo>
                    <a:pt x="1154514" y="1776640"/>
                    <a:pt x="1160310" y="1775026"/>
                    <a:pt x="1163782" y="1777340"/>
                  </a:cubicBezTo>
                  <a:cubicBezTo>
                    <a:pt x="1168440" y="1780445"/>
                    <a:pt x="1171357" y="1785631"/>
                    <a:pt x="1175657" y="1789215"/>
                  </a:cubicBezTo>
                  <a:cubicBezTo>
                    <a:pt x="1179312" y="1792261"/>
                    <a:pt x="1183662" y="1794367"/>
                    <a:pt x="1187533" y="1797132"/>
                  </a:cubicBezTo>
                  <a:cubicBezTo>
                    <a:pt x="1192901" y="1800967"/>
                    <a:pt x="1197557" y="1805880"/>
                    <a:pt x="1203366" y="1809008"/>
                  </a:cubicBezTo>
                  <a:cubicBezTo>
                    <a:pt x="1213879" y="1814669"/>
                    <a:pt x="1257549" y="1833075"/>
                    <a:pt x="1270660" y="1836717"/>
                  </a:cubicBezTo>
                  <a:cubicBezTo>
                    <a:pt x="1283625" y="1840319"/>
                    <a:pt x="1297286" y="1841006"/>
                    <a:pt x="1310244" y="1844634"/>
                  </a:cubicBezTo>
                  <a:cubicBezTo>
                    <a:pt x="1330334" y="1850259"/>
                    <a:pt x="1349561" y="1858695"/>
                    <a:pt x="1369621" y="1864426"/>
                  </a:cubicBezTo>
                  <a:cubicBezTo>
                    <a:pt x="1386548" y="1869262"/>
                    <a:pt x="1404003" y="1872031"/>
                    <a:pt x="1421081" y="1876301"/>
                  </a:cubicBezTo>
                  <a:cubicBezTo>
                    <a:pt x="1425129" y="1877313"/>
                    <a:pt x="1428924" y="1879185"/>
                    <a:pt x="1432956" y="1880260"/>
                  </a:cubicBezTo>
                  <a:cubicBezTo>
                    <a:pt x="1448726" y="1884465"/>
                    <a:pt x="1464808" y="1887498"/>
                    <a:pt x="1480457" y="1892135"/>
                  </a:cubicBezTo>
                  <a:cubicBezTo>
                    <a:pt x="1500460" y="1898062"/>
                    <a:pt x="1519594" y="1906866"/>
                    <a:pt x="1539834" y="1911927"/>
                  </a:cubicBezTo>
                  <a:cubicBezTo>
                    <a:pt x="1545112" y="1913247"/>
                    <a:pt x="1550544" y="1914056"/>
                    <a:pt x="1555668" y="1915886"/>
                  </a:cubicBezTo>
                  <a:cubicBezTo>
                    <a:pt x="1569051" y="1920666"/>
                    <a:pt x="1581710" y="1927410"/>
                    <a:pt x="1595252" y="1931719"/>
                  </a:cubicBezTo>
                  <a:cubicBezTo>
                    <a:pt x="1610805" y="1936668"/>
                    <a:pt x="1628155" y="1936296"/>
                    <a:pt x="1642753" y="1943595"/>
                  </a:cubicBezTo>
                  <a:cubicBezTo>
                    <a:pt x="1665742" y="1955089"/>
                    <a:pt x="1664996" y="1955847"/>
                    <a:pt x="1698172" y="1963387"/>
                  </a:cubicBezTo>
                  <a:cubicBezTo>
                    <a:pt x="1713825" y="1966944"/>
                    <a:pt x="1729933" y="1968156"/>
                    <a:pt x="1745673" y="1971304"/>
                  </a:cubicBezTo>
                  <a:cubicBezTo>
                    <a:pt x="1749764" y="1972122"/>
                    <a:pt x="1753424" y="1974628"/>
                    <a:pt x="1757548" y="1975262"/>
                  </a:cubicBezTo>
                  <a:cubicBezTo>
                    <a:pt x="1770655" y="1977278"/>
                    <a:pt x="1783938" y="1977901"/>
                    <a:pt x="1797133" y="1979221"/>
                  </a:cubicBezTo>
                  <a:cubicBezTo>
                    <a:pt x="1822426" y="1996084"/>
                    <a:pt x="1808920" y="1989100"/>
                    <a:pt x="1860468" y="1999013"/>
                  </a:cubicBezTo>
                  <a:cubicBezTo>
                    <a:pt x="1877511" y="2002290"/>
                    <a:pt x="1894836" y="2003914"/>
                    <a:pt x="1911927" y="2006930"/>
                  </a:cubicBezTo>
                  <a:cubicBezTo>
                    <a:pt x="1917285" y="2007875"/>
                    <a:pt x="1922363" y="2010213"/>
                    <a:pt x="1927761" y="2010888"/>
                  </a:cubicBezTo>
                  <a:cubicBezTo>
                    <a:pt x="1943527" y="2012859"/>
                    <a:pt x="1959428" y="2013527"/>
                    <a:pt x="1975262" y="2014847"/>
                  </a:cubicBezTo>
                  <a:cubicBezTo>
                    <a:pt x="1979221" y="2016166"/>
                    <a:pt x="1983046" y="2017987"/>
                    <a:pt x="1987138" y="2018805"/>
                  </a:cubicBezTo>
                  <a:cubicBezTo>
                    <a:pt x="2040441" y="2029465"/>
                    <a:pt x="2033009" y="2025926"/>
                    <a:pt x="2090057" y="2030680"/>
                  </a:cubicBezTo>
                  <a:lnTo>
                    <a:pt x="2177143" y="2038597"/>
                  </a:lnTo>
                  <a:cubicBezTo>
                    <a:pt x="2183740" y="2041236"/>
                    <a:pt x="2190042" y="2044791"/>
                    <a:pt x="2196935" y="2046514"/>
                  </a:cubicBezTo>
                  <a:cubicBezTo>
                    <a:pt x="2205987" y="2048777"/>
                    <a:pt x="2215386" y="2049316"/>
                    <a:pt x="2224644" y="2050473"/>
                  </a:cubicBezTo>
                  <a:cubicBezTo>
                    <a:pt x="2247056" y="2053275"/>
                    <a:pt x="2269592" y="2055104"/>
                    <a:pt x="2291938" y="2058390"/>
                  </a:cubicBezTo>
                  <a:cubicBezTo>
                    <a:pt x="2373462" y="2070379"/>
                    <a:pt x="2341415" y="2070197"/>
                    <a:pt x="2418608" y="2078182"/>
                  </a:cubicBezTo>
                  <a:cubicBezTo>
                    <a:pt x="2437029" y="2080088"/>
                    <a:pt x="2455561" y="2080720"/>
                    <a:pt x="2474026" y="2082140"/>
                  </a:cubicBezTo>
                  <a:lnTo>
                    <a:pt x="2521527" y="2086099"/>
                  </a:lnTo>
                  <a:cubicBezTo>
                    <a:pt x="2532112" y="2087158"/>
                    <a:pt x="2542630" y="2088814"/>
                    <a:pt x="2553195" y="2090057"/>
                  </a:cubicBezTo>
                  <a:lnTo>
                    <a:pt x="2588821" y="2094015"/>
                  </a:lnTo>
                  <a:cubicBezTo>
                    <a:pt x="2599377" y="2099293"/>
                    <a:pt x="2609166" y="2106519"/>
                    <a:pt x="2620488" y="2109849"/>
                  </a:cubicBezTo>
                  <a:cubicBezTo>
                    <a:pt x="2631951" y="2113221"/>
                    <a:pt x="2644328" y="2111844"/>
                    <a:pt x="2656114" y="2113808"/>
                  </a:cubicBezTo>
                  <a:cubicBezTo>
                    <a:pt x="2668113" y="2115808"/>
                    <a:pt x="2679628" y="2120590"/>
                    <a:pt x="2691740" y="2121725"/>
                  </a:cubicBezTo>
                  <a:cubicBezTo>
                    <a:pt x="2721984" y="2124560"/>
                    <a:pt x="2752457" y="2123950"/>
                    <a:pt x="2782785" y="2125683"/>
                  </a:cubicBezTo>
                  <a:cubicBezTo>
                    <a:pt x="2798648" y="2126589"/>
                    <a:pt x="2814452" y="2128322"/>
                    <a:pt x="2830286" y="2129641"/>
                  </a:cubicBezTo>
                  <a:cubicBezTo>
                    <a:pt x="2931711" y="2148082"/>
                    <a:pt x="2887989" y="2142803"/>
                    <a:pt x="2960914" y="2149434"/>
                  </a:cubicBezTo>
                  <a:cubicBezTo>
                    <a:pt x="2979336" y="2154697"/>
                    <a:pt x="3013660" y="2163485"/>
                    <a:pt x="3028208" y="2173184"/>
                  </a:cubicBezTo>
                  <a:cubicBezTo>
                    <a:pt x="3032166" y="2175823"/>
                    <a:pt x="3036428" y="2178055"/>
                    <a:pt x="3040083" y="2181101"/>
                  </a:cubicBezTo>
                  <a:cubicBezTo>
                    <a:pt x="3044384" y="2184685"/>
                    <a:pt x="3048375" y="2188676"/>
                    <a:pt x="3051959" y="2192977"/>
                  </a:cubicBezTo>
                  <a:cubicBezTo>
                    <a:pt x="3061590" y="2204534"/>
                    <a:pt x="3066767" y="2220863"/>
                    <a:pt x="3079668" y="2228603"/>
                  </a:cubicBezTo>
                  <a:lnTo>
                    <a:pt x="3099460" y="2240478"/>
                  </a:lnTo>
                  <a:cubicBezTo>
                    <a:pt x="3103418" y="2245756"/>
                    <a:pt x="3108062" y="2250584"/>
                    <a:pt x="3111335" y="2256312"/>
                  </a:cubicBezTo>
                  <a:cubicBezTo>
                    <a:pt x="3113405" y="2259935"/>
                    <a:pt x="3114095" y="2264190"/>
                    <a:pt x="3115294" y="2268187"/>
                  </a:cubicBezTo>
                  <a:cubicBezTo>
                    <a:pt x="3122353" y="2291715"/>
                    <a:pt x="3122214" y="2291907"/>
                    <a:pt x="3127169" y="2311730"/>
                  </a:cubicBezTo>
                  <a:cubicBezTo>
                    <a:pt x="3125850" y="2336800"/>
                    <a:pt x="3125484" y="2361938"/>
                    <a:pt x="3123211" y="2386940"/>
                  </a:cubicBezTo>
                  <a:cubicBezTo>
                    <a:pt x="3122833" y="2391095"/>
                    <a:pt x="3120398" y="2394803"/>
                    <a:pt x="3119252" y="2398815"/>
                  </a:cubicBezTo>
                  <a:cubicBezTo>
                    <a:pt x="3117757" y="2404046"/>
                    <a:pt x="3116789" y="2409418"/>
                    <a:pt x="3115294" y="2414649"/>
                  </a:cubicBezTo>
                  <a:cubicBezTo>
                    <a:pt x="3114148" y="2418661"/>
                    <a:pt x="3112534" y="2422528"/>
                    <a:pt x="3111335" y="2426525"/>
                  </a:cubicBezTo>
                  <a:cubicBezTo>
                    <a:pt x="3104630" y="2448873"/>
                    <a:pt x="3089458" y="2504461"/>
                    <a:pt x="3087585" y="2517569"/>
                  </a:cubicBezTo>
                  <a:lnTo>
                    <a:pt x="3083626" y="2545278"/>
                  </a:lnTo>
                  <a:cubicBezTo>
                    <a:pt x="3087584" y="2660073"/>
                    <a:pt x="3089335" y="2774965"/>
                    <a:pt x="3095501" y="2889662"/>
                  </a:cubicBezTo>
                  <a:cubicBezTo>
                    <a:pt x="3095949" y="2897995"/>
                    <a:pt x="3103418" y="2913413"/>
                    <a:pt x="3103418" y="2913413"/>
                  </a:cubicBezTo>
                </a:path>
              </a:pathLst>
            </a:custGeom>
            <a:noFill/>
            <a:ln w="762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2275944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86F25E54-58F6-4D55-A716-A26CAED19696}"/>
              </a:ext>
            </a:extLst>
          </p:cNvPr>
          <p:cNvSpPr/>
          <p:nvPr/>
        </p:nvSpPr>
        <p:spPr>
          <a:xfrm>
            <a:off x="1029195" y="4247409"/>
            <a:ext cx="6032665" cy="245414"/>
          </a:xfrm>
          <a:prstGeom prst="roundRect">
            <a:avLst/>
          </a:prstGeom>
          <a:solidFill>
            <a:schemeClr val="accent4">
              <a:alpha val="39000"/>
            </a:schemeClr>
          </a:solidFill>
          <a:ln w="571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5FE99514-60AC-4ABF-91C4-EDD1B9D75871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/>
            <p:txBody>
              <a:bodyPr/>
              <a:lstStyle/>
              <a:p>
                <a:r>
                  <a:rPr lang="en-US" dirty="0"/>
                  <a:t>Speeding up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</a:rPr>
                      <m:t>sin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⁡(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/>
                  <a:t>:</a:t>
                </a:r>
                <a:br>
                  <a:rPr lang="en-US" dirty="0"/>
                </a:br>
                <a:r>
                  <a:rPr lang="en-US" dirty="0"/>
                  <a:t>Loop unrolling #2</a:t>
                </a:r>
              </a:p>
            </p:txBody>
          </p:sp>
        </mc:Choice>
        <mc:Fallback xmlns="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5FE99514-60AC-4ABF-91C4-EDD1B9D7587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>
                <a:blip r:embed="rId2"/>
                <a:stretch>
                  <a:fillRect l="-3091" t="-13364" b="-2073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3FEAA02B-F4ED-4A06-93AF-ADA4E07423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if floating point associated + distributed?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021C177-4261-4C17-9CCD-74858E31A8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CMU 15-418/15-618, Spring 2019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674503B-F2EC-462C-9E2E-A32D146C568A}"/>
              </a:ext>
            </a:extLst>
          </p:cNvPr>
          <p:cNvSpPr/>
          <p:nvPr/>
        </p:nvSpPr>
        <p:spPr>
          <a:xfrm>
            <a:off x="623949" y="2296339"/>
            <a:ext cx="7257308" cy="41857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latin typeface="Lucida Console" panose="020B0609040504020204" pitchFamily="49" charset="0"/>
              </a:rPr>
              <a:t>void sinx_unrollx2(int N, int terms, float * x, float *result) {                                                                                                                                                                                                                                                             </a:t>
            </a:r>
          </a:p>
          <a:p>
            <a:r>
              <a:rPr lang="en-US" sz="1400" dirty="0">
                <a:latin typeface="Lucida Console" panose="020B0609040504020204" pitchFamily="49" charset="0"/>
              </a:rPr>
              <a:t>	// same </a:t>
            </a:r>
            <a:r>
              <a:rPr lang="en-US" sz="1400" dirty="0" err="1">
                <a:latin typeface="Lucida Console" panose="020B0609040504020204" pitchFamily="49" charset="0"/>
              </a:rPr>
              <a:t>predom</a:t>
            </a:r>
            <a:r>
              <a:rPr lang="en-US" sz="1400" dirty="0">
                <a:latin typeface="Lucida Console" panose="020B0609040504020204" pitchFamily="49" charset="0"/>
              </a:rPr>
              <a:t> stuff as before…</a:t>
            </a:r>
          </a:p>
          <a:p>
            <a:r>
              <a:rPr lang="en-US" sz="1400" dirty="0">
                <a:latin typeface="Lucida Console" panose="020B0609040504020204" pitchFamily="49" charset="0"/>
              </a:rPr>
              <a:t>    for (int </a:t>
            </a:r>
            <a:r>
              <a:rPr lang="en-US" sz="1400" dirty="0" err="1">
                <a:latin typeface="Lucida Console" panose="020B0609040504020204" pitchFamily="49" charset="0"/>
              </a:rPr>
              <a:t>i</a:t>
            </a:r>
            <a:r>
              <a:rPr lang="en-US" sz="1400" dirty="0">
                <a:latin typeface="Lucida Console" panose="020B0609040504020204" pitchFamily="49" charset="0"/>
              </a:rPr>
              <a:t>=0; </a:t>
            </a:r>
            <a:r>
              <a:rPr lang="en-US" sz="1400" dirty="0" err="1">
                <a:latin typeface="Lucida Console" panose="020B0609040504020204" pitchFamily="49" charset="0"/>
              </a:rPr>
              <a:t>i</a:t>
            </a:r>
            <a:r>
              <a:rPr lang="en-US" sz="1400" dirty="0">
                <a:latin typeface="Lucida Console" panose="020B0609040504020204" pitchFamily="49" charset="0"/>
              </a:rPr>
              <a:t>&lt;N; </a:t>
            </a:r>
            <a:r>
              <a:rPr lang="en-US" sz="1400" dirty="0" err="1">
                <a:latin typeface="Lucida Console" panose="020B0609040504020204" pitchFamily="49" charset="0"/>
              </a:rPr>
              <a:t>i</a:t>
            </a:r>
            <a:r>
              <a:rPr lang="en-US" sz="1400" dirty="0">
                <a:latin typeface="Lucida Console" panose="020B0609040504020204" pitchFamily="49" charset="0"/>
              </a:rPr>
              <a:t>++) {      </a:t>
            </a:r>
          </a:p>
          <a:p>
            <a:r>
              <a:rPr lang="en-US" sz="1400" dirty="0">
                <a:latin typeface="Lucida Console" panose="020B0609040504020204" pitchFamily="49" charset="0"/>
              </a:rPr>
              <a:t>        float value = x[</a:t>
            </a:r>
            <a:r>
              <a:rPr lang="en-US" sz="1400" dirty="0" err="1">
                <a:latin typeface="Lucida Console" panose="020B0609040504020204" pitchFamily="49" charset="0"/>
              </a:rPr>
              <a:t>i</a:t>
            </a:r>
            <a:r>
              <a:rPr lang="en-US" sz="1400" dirty="0">
                <a:latin typeface="Lucida Console" panose="020B0609040504020204" pitchFamily="49" charset="0"/>
              </a:rPr>
              <a:t>];        </a:t>
            </a:r>
          </a:p>
          <a:p>
            <a:r>
              <a:rPr lang="en-US" sz="1400" dirty="0">
                <a:latin typeface="Lucida Console" panose="020B0609040504020204" pitchFamily="49" charset="0"/>
              </a:rPr>
              <a:t>        float x2 = value * value;</a:t>
            </a:r>
          </a:p>
          <a:p>
            <a:r>
              <a:rPr lang="en-US" sz="1400" dirty="0">
                <a:latin typeface="Lucida Console" panose="020B0609040504020204" pitchFamily="49" charset="0"/>
              </a:rPr>
              <a:t>        float x4 = x2 * x2;</a:t>
            </a:r>
          </a:p>
          <a:p>
            <a:r>
              <a:rPr lang="en-US" sz="1400" dirty="0">
                <a:latin typeface="Lucida Console" panose="020B0609040504020204" pitchFamily="49" charset="0"/>
              </a:rPr>
              <a:t>        float </a:t>
            </a:r>
            <a:r>
              <a:rPr lang="en-US" sz="1400" dirty="0" err="1">
                <a:latin typeface="Lucida Console" panose="020B0609040504020204" pitchFamily="49" charset="0"/>
              </a:rPr>
              <a:t>numer</a:t>
            </a:r>
            <a:r>
              <a:rPr lang="en-US" sz="1400" dirty="0">
                <a:latin typeface="Lucida Console" panose="020B0609040504020204" pitchFamily="49" charset="0"/>
              </a:rPr>
              <a:t> = x2 * value;</a:t>
            </a:r>
          </a:p>
          <a:p>
            <a:r>
              <a:rPr lang="en-US" sz="1400" dirty="0">
                <a:latin typeface="Lucida Console" panose="020B0609040504020204" pitchFamily="49" charset="0"/>
              </a:rPr>
              <a:t>        int j;</a:t>
            </a:r>
          </a:p>
          <a:p>
            <a:r>
              <a:rPr lang="en-US" sz="1400" dirty="0">
                <a:latin typeface="Lucida Console" panose="020B0609040504020204" pitchFamily="49" charset="0"/>
              </a:rPr>
              <a:t>        for (j=1; j&lt;=terms-1; </a:t>
            </a:r>
            <a:r>
              <a:rPr lang="en-US" sz="1400" dirty="0" err="1">
                <a:latin typeface="Lucida Console" panose="020B0609040504020204" pitchFamily="49" charset="0"/>
              </a:rPr>
              <a:t>j++</a:t>
            </a:r>
            <a:r>
              <a:rPr lang="en-US" sz="1400" dirty="0">
                <a:latin typeface="Lucida Console" panose="020B0609040504020204" pitchFamily="49" charset="0"/>
              </a:rPr>
              <a:t>) {</a:t>
            </a:r>
          </a:p>
          <a:p>
            <a:r>
              <a:rPr lang="en-US" sz="1400" dirty="0">
                <a:latin typeface="Lucida Console" panose="020B0609040504020204" pitchFamily="49" charset="0"/>
              </a:rPr>
              <a:t>            value += </a:t>
            </a:r>
            <a:r>
              <a:rPr lang="en-US" sz="1400" dirty="0" err="1">
                <a:latin typeface="Lucida Console" panose="020B0609040504020204" pitchFamily="49" charset="0"/>
              </a:rPr>
              <a:t>numer</a:t>
            </a:r>
            <a:r>
              <a:rPr lang="en-US" sz="1400" dirty="0">
                <a:latin typeface="Lucida Console" panose="020B0609040504020204" pitchFamily="49" charset="0"/>
              </a:rPr>
              <a:t> * (</a:t>
            </a:r>
            <a:r>
              <a:rPr lang="en-US" sz="1400" dirty="0" err="1">
                <a:latin typeface="Lucida Console" panose="020B0609040504020204" pitchFamily="49" charset="0"/>
              </a:rPr>
              <a:t>rdenom</a:t>
            </a:r>
            <a:r>
              <a:rPr lang="en-US" sz="1400" dirty="0">
                <a:latin typeface="Lucida Console" panose="020B0609040504020204" pitchFamily="49" charset="0"/>
              </a:rPr>
              <a:t>[j] + x2 * </a:t>
            </a:r>
            <a:r>
              <a:rPr lang="en-US" sz="1400" dirty="0" err="1">
                <a:latin typeface="Lucida Console" panose="020B0609040504020204" pitchFamily="49" charset="0"/>
              </a:rPr>
              <a:t>redom</a:t>
            </a:r>
            <a:r>
              <a:rPr lang="en-US" sz="1400" dirty="0">
                <a:latin typeface="Lucida Console" panose="020B0609040504020204" pitchFamily="49" charset="0"/>
              </a:rPr>
              <a:t>[j+1]);</a:t>
            </a:r>
          </a:p>
          <a:p>
            <a:r>
              <a:rPr lang="en-US" sz="1400" dirty="0">
                <a:latin typeface="Lucida Console" panose="020B0609040504020204" pitchFamily="49" charset="0"/>
              </a:rPr>
              <a:t>            </a:t>
            </a:r>
            <a:r>
              <a:rPr lang="en-US" sz="1400" dirty="0" err="1">
                <a:latin typeface="Lucida Console" panose="020B0609040504020204" pitchFamily="49" charset="0"/>
              </a:rPr>
              <a:t>numer</a:t>
            </a:r>
            <a:r>
              <a:rPr lang="en-US" sz="1400" dirty="0">
                <a:latin typeface="Lucida Console" panose="020B0609040504020204" pitchFamily="49" charset="0"/>
              </a:rPr>
              <a:t> *= x4;</a:t>
            </a:r>
          </a:p>
          <a:p>
            <a:r>
              <a:rPr lang="en-US" sz="1400" dirty="0">
                <a:latin typeface="Lucida Console" panose="020B0609040504020204" pitchFamily="49" charset="0"/>
              </a:rPr>
              <a:t>        }                     </a:t>
            </a:r>
          </a:p>
          <a:p>
            <a:r>
              <a:rPr lang="en-US" sz="1400" dirty="0">
                <a:latin typeface="Lucida Console" panose="020B0609040504020204" pitchFamily="49" charset="0"/>
              </a:rPr>
              <a:t>        for (; j&lt;=terms; </a:t>
            </a:r>
            <a:r>
              <a:rPr lang="en-US" sz="1400" dirty="0" err="1">
                <a:latin typeface="Lucida Console" panose="020B0609040504020204" pitchFamily="49" charset="0"/>
              </a:rPr>
              <a:t>j++</a:t>
            </a:r>
            <a:r>
              <a:rPr lang="en-US" sz="1400" dirty="0">
                <a:latin typeface="Lucida Console" panose="020B0609040504020204" pitchFamily="49" charset="0"/>
              </a:rPr>
              <a:t>) {</a:t>
            </a:r>
          </a:p>
          <a:p>
            <a:r>
              <a:rPr lang="en-US" sz="1400" dirty="0">
                <a:latin typeface="Lucida Console" panose="020B0609040504020204" pitchFamily="49" charset="0"/>
              </a:rPr>
              <a:t>            value += </a:t>
            </a:r>
            <a:r>
              <a:rPr lang="en-US" sz="1400" dirty="0" err="1">
                <a:latin typeface="Lucida Console" panose="020B0609040504020204" pitchFamily="49" charset="0"/>
              </a:rPr>
              <a:t>numer</a:t>
            </a:r>
            <a:r>
              <a:rPr lang="en-US" sz="1400" dirty="0">
                <a:latin typeface="Lucida Console" panose="020B0609040504020204" pitchFamily="49" charset="0"/>
              </a:rPr>
              <a:t> * </a:t>
            </a:r>
            <a:r>
              <a:rPr lang="en-US" sz="1400" dirty="0" err="1">
                <a:latin typeface="Lucida Console" panose="020B0609040504020204" pitchFamily="49" charset="0"/>
              </a:rPr>
              <a:t>rdenom</a:t>
            </a:r>
            <a:r>
              <a:rPr lang="en-US" sz="1400" dirty="0">
                <a:latin typeface="Lucida Console" panose="020B0609040504020204" pitchFamily="49" charset="0"/>
              </a:rPr>
              <a:t>[j];</a:t>
            </a:r>
          </a:p>
          <a:p>
            <a:r>
              <a:rPr lang="en-US" sz="1400" dirty="0">
                <a:latin typeface="Lucida Console" panose="020B0609040504020204" pitchFamily="49" charset="0"/>
              </a:rPr>
              <a:t>            </a:t>
            </a:r>
            <a:r>
              <a:rPr lang="en-US" sz="1400" dirty="0" err="1">
                <a:latin typeface="Lucida Console" panose="020B0609040504020204" pitchFamily="49" charset="0"/>
              </a:rPr>
              <a:t>numer</a:t>
            </a:r>
            <a:r>
              <a:rPr lang="en-US" sz="1400" dirty="0">
                <a:latin typeface="Lucida Console" panose="020B0609040504020204" pitchFamily="49" charset="0"/>
              </a:rPr>
              <a:t> *= x2;</a:t>
            </a:r>
          </a:p>
          <a:p>
            <a:r>
              <a:rPr lang="en-US" sz="1400" dirty="0">
                <a:latin typeface="Lucida Console" panose="020B0609040504020204" pitchFamily="49" charset="0"/>
              </a:rPr>
              <a:t>        }</a:t>
            </a:r>
          </a:p>
          <a:p>
            <a:r>
              <a:rPr lang="en-US" sz="1400" dirty="0">
                <a:latin typeface="Lucida Console" panose="020B0609040504020204" pitchFamily="49" charset="0"/>
              </a:rPr>
              <a:t>        result[</a:t>
            </a:r>
            <a:r>
              <a:rPr lang="en-US" sz="1400" dirty="0" err="1">
                <a:latin typeface="Lucida Console" panose="020B0609040504020204" pitchFamily="49" charset="0"/>
              </a:rPr>
              <a:t>i</a:t>
            </a:r>
            <a:r>
              <a:rPr lang="en-US" sz="1400" dirty="0">
                <a:latin typeface="Lucida Console" panose="020B0609040504020204" pitchFamily="49" charset="0"/>
              </a:rPr>
              <a:t>] = value;    </a:t>
            </a:r>
          </a:p>
          <a:p>
            <a:r>
              <a:rPr lang="en-US" sz="1400" dirty="0">
                <a:latin typeface="Lucida Console" panose="020B0609040504020204" pitchFamily="49" charset="0"/>
              </a:rPr>
              <a:t>    }                         </a:t>
            </a:r>
          </a:p>
          <a:p>
            <a:r>
              <a:rPr lang="en-US" sz="1400" dirty="0">
                <a:latin typeface="Lucida Console" panose="020B0609040504020204" pitchFamily="49" charset="0"/>
              </a:rPr>
              <a:t>}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63E046FA-D483-4BB9-9BB1-882FE13A2816}"/>
                  </a:ext>
                </a:extLst>
              </p:cNvPr>
              <p:cNvSpPr txBox="1"/>
              <p:nvPr/>
            </p:nvSpPr>
            <p:spPr>
              <a:xfrm>
                <a:off x="5712030" y="5098473"/>
                <a:ext cx="3238005" cy="9541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dirty="0"/>
                  <a:t>0.69 ns / element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≈</m:t>
                    </m:r>
                  </m:oMath>
                </a14:m>
                <a:r>
                  <a:rPr lang="en-US" sz="2800" dirty="0"/>
                  <a:t> </a:t>
                </a:r>
                <a:br>
                  <a:rPr lang="en-US" sz="2800" dirty="0"/>
                </a:br>
                <a:r>
                  <a:rPr lang="en-US" sz="2800" dirty="0"/>
                  <a:t>2.2 cycles / element</a:t>
                </a:r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63E046FA-D483-4BB9-9BB1-882FE13A281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12030" y="5098473"/>
                <a:ext cx="3238005" cy="954107"/>
              </a:xfrm>
              <a:prstGeom prst="rect">
                <a:avLst/>
              </a:prstGeom>
              <a:blipFill>
                <a:blip r:embed="rId3"/>
                <a:stretch>
                  <a:fillRect l="-3766" t="-6369" b="-1656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731099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Rectangle: Rounded Corners 138">
            <a:extLst>
              <a:ext uri="{FF2B5EF4-FFF2-40B4-BE49-F238E27FC236}">
                <a16:creationId xmlns:a16="http://schemas.microsoft.com/office/drawing/2014/main" id="{D874D12A-4B6B-4455-8626-B788B4669707}"/>
              </a:ext>
            </a:extLst>
          </p:cNvPr>
          <p:cNvSpPr/>
          <p:nvPr/>
        </p:nvSpPr>
        <p:spPr>
          <a:xfrm>
            <a:off x="3540438" y="2865312"/>
            <a:ext cx="1929093" cy="1850870"/>
          </a:xfrm>
          <a:prstGeom prst="roundRect">
            <a:avLst/>
          </a:prstGeom>
          <a:solidFill>
            <a:schemeClr val="accent4">
              <a:alpha val="39000"/>
            </a:schemeClr>
          </a:solidFill>
          <a:ln w="571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E4208E3-72C3-4D69-B9F4-5B7BD88387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our </a:t>
            </a:r>
            <a:r>
              <a:rPr lang="en-US" b="1" dirty="0"/>
              <a:t>latency bound</a:t>
            </a:r>
            <a:r>
              <a:rPr lang="en-US" dirty="0"/>
              <a:t>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31357B-AF60-4315-8DAC-CE03FCA998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</p:spPr>
        <p:txBody>
          <a:bodyPr/>
          <a:lstStyle/>
          <a:p>
            <a:r>
              <a:rPr lang="en-US" dirty="0"/>
              <a:t>Find the critical path in the dataflow graph</a:t>
            </a: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BCDFF3F6-4088-4D0D-BA0B-0418A4FAFE81}"/>
              </a:ext>
            </a:extLst>
          </p:cNvPr>
          <p:cNvSpPr/>
          <p:nvPr/>
        </p:nvSpPr>
        <p:spPr>
          <a:xfrm>
            <a:off x="6843018" y="2333332"/>
            <a:ext cx="88197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b="1" dirty="0" err="1">
                <a:latin typeface="Lucida Console" panose="020B0609040504020204" pitchFamily="49" charset="0"/>
              </a:rPr>
              <a:t>numer</a:t>
            </a:r>
            <a:endParaRPr lang="en-US" b="1" dirty="0"/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A463CF4D-6EDD-4C58-A3D9-F768A3F679F4}"/>
              </a:ext>
            </a:extLst>
          </p:cNvPr>
          <p:cNvSpPr/>
          <p:nvPr/>
        </p:nvSpPr>
        <p:spPr>
          <a:xfrm>
            <a:off x="2929047" y="2333332"/>
            <a:ext cx="146861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 err="1">
                <a:latin typeface="Lucida Console" panose="020B0609040504020204" pitchFamily="49" charset="0"/>
              </a:rPr>
              <a:t>rdenom</a:t>
            </a:r>
            <a:r>
              <a:rPr lang="en-US" b="1" dirty="0">
                <a:latin typeface="Lucida Console" panose="020B0609040504020204" pitchFamily="49" charset="0"/>
              </a:rPr>
              <a:t>[j]</a:t>
            </a:r>
            <a:endParaRPr lang="en-US" b="1" dirty="0"/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DC3A05E0-318D-4C29-9930-1A092201B44F}"/>
              </a:ext>
            </a:extLst>
          </p:cNvPr>
          <p:cNvSpPr/>
          <p:nvPr/>
        </p:nvSpPr>
        <p:spPr>
          <a:xfrm>
            <a:off x="7912300" y="2337015"/>
            <a:ext cx="463589" cy="369332"/>
          </a:xfrm>
          <a:prstGeom prst="rect">
            <a:avLst/>
          </a:prstGeom>
          <a:ln w="28575">
            <a:noFill/>
          </a:ln>
        </p:spPr>
        <p:txBody>
          <a:bodyPr wrap="none">
            <a:spAutoFit/>
          </a:bodyPr>
          <a:lstStyle/>
          <a:p>
            <a:pPr algn="ctr"/>
            <a:r>
              <a:rPr lang="en-US" b="1" dirty="0">
                <a:latin typeface="Lucida Console" panose="020B0609040504020204" pitchFamily="49" charset="0"/>
              </a:rPr>
              <a:t>x4</a:t>
            </a:r>
            <a:endParaRPr lang="en-US" b="1" dirty="0"/>
          </a:p>
        </p:txBody>
      </p:sp>
      <p:cxnSp>
        <p:nvCxnSpPr>
          <p:cNvPr id="70" name="Straight Arrow Connector 69">
            <a:extLst>
              <a:ext uri="{FF2B5EF4-FFF2-40B4-BE49-F238E27FC236}">
                <a16:creationId xmlns:a16="http://schemas.microsoft.com/office/drawing/2014/main" id="{FA96C256-160A-4FEB-9037-33B3AEB62110}"/>
              </a:ext>
            </a:extLst>
          </p:cNvPr>
          <p:cNvCxnSpPr>
            <a:cxnSpLocks/>
            <a:stCxn id="65" idx="2"/>
            <a:endCxn id="72" idx="7"/>
          </p:cNvCxnSpPr>
          <p:nvPr/>
        </p:nvCxnSpPr>
        <p:spPr>
          <a:xfrm flipH="1">
            <a:off x="7480586" y="2706347"/>
            <a:ext cx="663509" cy="2077829"/>
          </a:xfrm>
          <a:prstGeom prst="straightConnector1">
            <a:avLst/>
          </a:prstGeom>
          <a:ln w="28575">
            <a:solidFill>
              <a:srgbClr val="00B050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1" name="Straight Arrow Connector 70">
            <a:extLst>
              <a:ext uri="{FF2B5EF4-FFF2-40B4-BE49-F238E27FC236}">
                <a16:creationId xmlns:a16="http://schemas.microsoft.com/office/drawing/2014/main" id="{B88D3204-5D32-4778-971C-71DE6AF59CB9}"/>
              </a:ext>
            </a:extLst>
          </p:cNvPr>
          <p:cNvCxnSpPr>
            <a:cxnSpLocks/>
            <a:stCxn id="63" idx="2"/>
            <a:endCxn id="72" idx="1"/>
          </p:cNvCxnSpPr>
          <p:nvPr/>
        </p:nvCxnSpPr>
        <p:spPr>
          <a:xfrm flipH="1">
            <a:off x="7027982" y="2702664"/>
            <a:ext cx="256023" cy="2081512"/>
          </a:xfrm>
          <a:prstGeom prst="straightConnector1">
            <a:avLst/>
          </a:prstGeom>
          <a:ln w="28575">
            <a:solidFill>
              <a:srgbClr val="00B050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2" name="Oval 71">
                <a:extLst>
                  <a:ext uri="{FF2B5EF4-FFF2-40B4-BE49-F238E27FC236}">
                    <a16:creationId xmlns:a16="http://schemas.microsoft.com/office/drawing/2014/main" id="{574E0C92-12DB-4C19-9031-557E7458741A}"/>
                  </a:ext>
                </a:extLst>
              </p:cNvPr>
              <p:cNvSpPr/>
              <p:nvPr/>
            </p:nvSpPr>
            <p:spPr>
              <a:xfrm>
                <a:off x="6934244" y="4690438"/>
                <a:ext cx="640080" cy="640080"/>
              </a:xfrm>
              <a:prstGeom prst="ellipse">
                <a:avLst/>
              </a:prstGeom>
              <a:ln w="28575">
                <a:solidFill>
                  <a:srgbClr val="00B050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 ×</m:t>
                      </m:r>
                    </m:oMath>
                  </m:oMathPara>
                </a14:m>
                <a:endParaRPr lang="en-US" b="1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72" name="Oval 71">
                <a:extLst>
                  <a:ext uri="{FF2B5EF4-FFF2-40B4-BE49-F238E27FC236}">
                    <a16:creationId xmlns:a16="http://schemas.microsoft.com/office/drawing/2014/main" id="{574E0C92-12DB-4C19-9031-557E7458741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34244" y="4690438"/>
                <a:ext cx="640080" cy="640080"/>
              </a:xfrm>
              <a:prstGeom prst="ellipse">
                <a:avLst/>
              </a:prstGeom>
              <a:blipFill>
                <a:blip r:embed="rId2"/>
                <a:stretch>
                  <a:fillRect/>
                </a:stretch>
              </a:blipFill>
              <a:ln w="28575">
                <a:solidFill>
                  <a:srgbClr val="00B050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3" name="Straight Arrow Connector 72">
            <a:extLst>
              <a:ext uri="{FF2B5EF4-FFF2-40B4-BE49-F238E27FC236}">
                <a16:creationId xmlns:a16="http://schemas.microsoft.com/office/drawing/2014/main" id="{739044B6-0EDA-43C1-9C09-E59B1A023C23}"/>
              </a:ext>
            </a:extLst>
          </p:cNvPr>
          <p:cNvCxnSpPr>
            <a:cxnSpLocks/>
            <a:stCxn id="72" idx="4"/>
          </p:cNvCxnSpPr>
          <p:nvPr/>
        </p:nvCxnSpPr>
        <p:spPr>
          <a:xfrm>
            <a:off x="7254284" y="5330518"/>
            <a:ext cx="0" cy="640080"/>
          </a:xfrm>
          <a:prstGeom prst="straightConnector1">
            <a:avLst/>
          </a:prstGeom>
          <a:ln w="28575">
            <a:solidFill>
              <a:srgbClr val="00B050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4" name="Rectangle 73">
            <a:extLst>
              <a:ext uri="{FF2B5EF4-FFF2-40B4-BE49-F238E27FC236}">
                <a16:creationId xmlns:a16="http://schemas.microsoft.com/office/drawing/2014/main" id="{4AC10BB1-1896-443F-B088-E557E998687D}"/>
              </a:ext>
            </a:extLst>
          </p:cNvPr>
          <p:cNvSpPr/>
          <p:nvPr/>
        </p:nvSpPr>
        <p:spPr>
          <a:xfrm>
            <a:off x="6773538" y="5897325"/>
            <a:ext cx="1021434" cy="369332"/>
          </a:xfrm>
          <a:prstGeom prst="rect">
            <a:avLst/>
          </a:prstGeom>
          <a:ln w="28575">
            <a:noFill/>
          </a:ln>
        </p:spPr>
        <p:txBody>
          <a:bodyPr wrap="none">
            <a:spAutoFit/>
          </a:bodyPr>
          <a:lstStyle/>
          <a:p>
            <a:pPr algn="ctr"/>
            <a:r>
              <a:rPr lang="en-US" b="1" dirty="0" err="1">
                <a:solidFill>
                  <a:srgbClr val="00B050"/>
                </a:solidFill>
                <a:latin typeface="Lucida Console" panose="020B0609040504020204" pitchFamily="49" charset="0"/>
              </a:rPr>
              <a:t>numer</a:t>
            </a:r>
            <a:r>
              <a:rPr lang="en-US" b="1" dirty="0">
                <a:solidFill>
                  <a:srgbClr val="00B050"/>
                </a:solidFill>
                <a:latin typeface="Lucida Console" panose="020B0609040504020204" pitchFamily="49" charset="0"/>
              </a:rPr>
              <a:t>’</a:t>
            </a:r>
            <a:endParaRPr lang="en-US" b="1" dirty="0">
              <a:solidFill>
                <a:srgbClr val="00B050"/>
              </a:solidFill>
            </a:endParaRPr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87EFF232-030D-4D1A-87D3-937BDF89403A}"/>
              </a:ext>
            </a:extLst>
          </p:cNvPr>
          <p:cNvSpPr/>
          <p:nvPr/>
        </p:nvSpPr>
        <p:spPr>
          <a:xfrm>
            <a:off x="2005733" y="2333332"/>
            <a:ext cx="88197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>
                <a:latin typeface="Lucida Console" panose="020B0609040504020204" pitchFamily="49" charset="0"/>
              </a:rPr>
              <a:t>value</a:t>
            </a:r>
            <a:endParaRPr lang="en-US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4" name="Oval 83">
                <a:extLst>
                  <a:ext uri="{FF2B5EF4-FFF2-40B4-BE49-F238E27FC236}">
                    <a16:creationId xmlns:a16="http://schemas.microsoft.com/office/drawing/2014/main" id="{690F3F84-BAD7-437B-87F1-F35B39D95D6B}"/>
                  </a:ext>
                </a:extLst>
              </p:cNvPr>
              <p:cNvSpPr/>
              <p:nvPr/>
            </p:nvSpPr>
            <p:spPr>
              <a:xfrm>
                <a:off x="3973783" y="3958498"/>
                <a:ext cx="1163460" cy="640080"/>
              </a:xfrm>
              <a:prstGeom prst="ellipse">
                <a:avLst/>
              </a:prstGeom>
              <a:ln w="28575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b="1" dirty="0"/>
                  <a:t>+ &amp; </a:t>
                </a:r>
                <a14:m>
                  <m:oMath xmlns:m="http://schemas.openxmlformats.org/officeDocument/2006/math">
                    <m:r>
                      <a:rPr lang="en-US" b="1" i="1" smtClean="0">
                        <a:latin typeface="Cambria Math" panose="02040503050406030204" pitchFamily="18" charset="0"/>
                      </a:rPr>
                      <m:t>×</m:t>
                    </m:r>
                  </m:oMath>
                </a14:m>
                <a:endParaRPr lang="en-US" b="1" dirty="0"/>
              </a:p>
            </p:txBody>
          </p:sp>
        </mc:Choice>
        <mc:Fallback xmlns="">
          <p:sp>
            <p:nvSpPr>
              <p:cNvPr id="84" name="Oval 83">
                <a:extLst>
                  <a:ext uri="{FF2B5EF4-FFF2-40B4-BE49-F238E27FC236}">
                    <a16:creationId xmlns:a16="http://schemas.microsoft.com/office/drawing/2014/main" id="{690F3F84-BAD7-437B-87F1-F35B39D95D6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73783" y="3958498"/>
                <a:ext cx="1163460" cy="640080"/>
              </a:xfrm>
              <a:prstGeom prst="ellipse">
                <a:avLst/>
              </a:prstGeom>
              <a:blipFill>
                <a:blip r:embed="rId3"/>
                <a:stretch>
                  <a:fillRect/>
                </a:stretch>
              </a:blipFill>
              <a:ln w="28575"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6" name="Straight Arrow Connector 85">
            <a:extLst>
              <a:ext uri="{FF2B5EF4-FFF2-40B4-BE49-F238E27FC236}">
                <a16:creationId xmlns:a16="http://schemas.microsoft.com/office/drawing/2014/main" id="{A038A662-8BBA-4209-97EB-6AD3BED5AA34}"/>
              </a:ext>
            </a:extLst>
          </p:cNvPr>
          <p:cNvCxnSpPr>
            <a:cxnSpLocks/>
            <a:stCxn id="64" idx="2"/>
            <a:endCxn id="94" idx="1"/>
          </p:cNvCxnSpPr>
          <p:nvPr/>
        </p:nvCxnSpPr>
        <p:spPr>
          <a:xfrm>
            <a:off x="3663356" y="2702664"/>
            <a:ext cx="119839" cy="435651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4" name="Oval 93">
            <a:extLst>
              <a:ext uri="{FF2B5EF4-FFF2-40B4-BE49-F238E27FC236}">
                <a16:creationId xmlns:a16="http://schemas.microsoft.com/office/drawing/2014/main" id="{38D217C2-D099-489B-820E-22950208814D}"/>
              </a:ext>
            </a:extLst>
          </p:cNvPr>
          <p:cNvSpPr/>
          <p:nvPr/>
        </p:nvSpPr>
        <p:spPr>
          <a:xfrm>
            <a:off x="3689457" y="3044577"/>
            <a:ext cx="640080" cy="640080"/>
          </a:xfrm>
          <a:prstGeom prst="ellipse">
            <a:avLst/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/>
              <a:t>LD</a:t>
            </a:r>
          </a:p>
        </p:txBody>
      </p:sp>
      <p:cxnSp>
        <p:nvCxnSpPr>
          <p:cNvPr id="136" name="Straight Arrow Connector 135">
            <a:extLst>
              <a:ext uri="{FF2B5EF4-FFF2-40B4-BE49-F238E27FC236}">
                <a16:creationId xmlns:a16="http://schemas.microsoft.com/office/drawing/2014/main" id="{0F4DF8BA-570C-4025-B70E-1DC500FC505D}"/>
              </a:ext>
            </a:extLst>
          </p:cNvPr>
          <p:cNvCxnSpPr>
            <a:cxnSpLocks/>
            <a:stCxn id="94" idx="4"/>
            <a:endCxn id="84" idx="1"/>
          </p:cNvCxnSpPr>
          <p:nvPr/>
        </p:nvCxnSpPr>
        <p:spPr>
          <a:xfrm>
            <a:off x="4009497" y="3684657"/>
            <a:ext cx="134671" cy="367579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7" name="Straight Arrow Connector 66">
            <a:extLst>
              <a:ext uri="{FF2B5EF4-FFF2-40B4-BE49-F238E27FC236}">
                <a16:creationId xmlns:a16="http://schemas.microsoft.com/office/drawing/2014/main" id="{07ACC9DC-6D9F-4831-B942-F8D8C84DFF0C}"/>
              </a:ext>
            </a:extLst>
          </p:cNvPr>
          <p:cNvCxnSpPr>
            <a:cxnSpLocks/>
            <a:stCxn id="84" idx="4"/>
            <a:endCxn id="56" idx="0"/>
          </p:cNvCxnSpPr>
          <p:nvPr/>
        </p:nvCxnSpPr>
        <p:spPr>
          <a:xfrm>
            <a:off x="4555513" y="4598578"/>
            <a:ext cx="16487" cy="335886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3" name="Oval 82">
            <a:extLst>
              <a:ext uri="{FF2B5EF4-FFF2-40B4-BE49-F238E27FC236}">
                <a16:creationId xmlns:a16="http://schemas.microsoft.com/office/drawing/2014/main" id="{9925C837-9F37-4DAF-9F72-BF1D8860C777}"/>
              </a:ext>
            </a:extLst>
          </p:cNvPr>
          <p:cNvSpPr/>
          <p:nvPr/>
        </p:nvSpPr>
        <p:spPr>
          <a:xfrm>
            <a:off x="4653795" y="3055190"/>
            <a:ext cx="640080" cy="640080"/>
          </a:xfrm>
          <a:prstGeom prst="ellipse">
            <a:avLst/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/>
              <a:t>LD</a:t>
            </a:r>
          </a:p>
        </p:txBody>
      </p:sp>
      <p:sp>
        <p:nvSpPr>
          <p:cNvPr id="98" name="Rectangle 97">
            <a:extLst>
              <a:ext uri="{FF2B5EF4-FFF2-40B4-BE49-F238E27FC236}">
                <a16:creationId xmlns:a16="http://schemas.microsoft.com/office/drawing/2014/main" id="{02E034D9-F2A2-4902-B753-1D8EF402849B}"/>
              </a:ext>
            </a:extLst>
          </p:cNvPr>
          <p:cNvSpPr/>
          <p:nvPr/>
        </p:nvSpPr>
        <p:spPr>
          <a:xfrm>
            <a:off x="1098998" y="2337015"/>
            <a:ext cx="881973" cy="369332"/>
          </a:xfrm>
          <a:prstGeom prst="rect">
            <a:avLst/>
          </a:prstGeom>
          <a:ln w="28575"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en-US" b="1" dirty="0">
                <a:latin typeface="Lucida Console" panose="020B0609040504020204" pitchFamily="49" charset="0"/>
              </a:rPr>
              <a:t>j</a:t>
            </a:r>
            <a:endParaRPr lang="en-US" b="1" dirty="0"/>
          </a:p>
        </p:txBody>
      </p:sp>
      <p:grpSp>
        <p:nvGrpSpPr>
          <p:cNvPr id="120" name="Group 119">
            <a:extLst>
              <a:ext uri="{FF2B5EF4-FFF2-40B4-BE49-F238E27FC236}">
                <a16:creationId xmlns:a16="http://schemas.microsoft.com/office/drawing/2014/main" id="{13EBA412-CF62-4328-997E-9B380F7F5A2C}"/>
              </a:ext>
            </a:extLst>
          </p:cNvPr>
          <p:cNvGrpSpPr/>
          <p:nvPr/>
        </p:nvGrpSpPr>
        <p:grpSpPr>
          <a:xfrm>
            <a:off x="754115" y="2702664"/>
            <a:ext cx="898763" cy="3563993"/>
            <a:chOff x="12830" y="1953983"/>
            <a:chExt cx="898763" cy="3563993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21" name="Oval 120">
                  <a:extLst>
                    <a:ext uri="{FF2B5EF4-FFF2-40B4-BE49-F238E27FC236}">
                      <a16:creationId xmlns:a16="http://schemas.microsoft.com/office/drawing/2014/main" id="{C95E2282-1A03-4EED-BCB7-8FAE84B3D230}"/>
                    </a:ext>
                  </a:extLst>
                </p:cNvPr>
                <p:cNvSpPr/>
                <p:nvPr/>
              </p:nvSpPr>
              <p:spPr>
                <a:xfrm>
                  <a:off x="100919" y="3031470"/>
                  <a:ext cx="640080" cy="640080"/>
                </a:xfrm>
                <a:prstGeom prst="ellipse">
                  <a:avLst/>
                </a:prstGeom>
                <a:ln w="28575">
                  <a:solidFill>
                    <a:srgbClr val="7030A0"/>
                  </a:solidFill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"/>
                      </m:oMathParaPr>
                      <m:oMath xmlns:m="http://schemas.openxmlformats.org/officeDocument/2006/math">
                        <m:r>
                          <a:rPr lang="en-US" b="1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 +</m:t>
                        </m:r>
                      </m:oMath>
                    </m:oMathPara>
                  </a14:m>
                  <a:endParaRPr lang="en-US" b="1" dirty="0">
                    <a:solidFill>
                      <a:srgbClr val="7030A0"/>
                    </a:solidFill>
                  </a:endParaRPr>
                </a:p>
              </p:txBody>
            </p:sp>
          </mc:Choice>
          <mc:Fallback xmlns="">
            <p:sp>
              <p:nvSpPr>
                <p:cNvPr id="121" name="Oval 120">
                  <a:extLst>
                    <a:ext uri="{FF2B5EF4-FFF2-40B4-BE49-F238E27FC236}">
                      <a16:creationId xmlns:a16="http://schemas.microsoft.com/office/drawing/2014/main" id="{C95E2282-1A03-4EED-BCB7-8FAE84B3D230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00919" y="3031470"/>
                  <a:ext cx="640080" cy="640080"/>
                </a:xfrm>
                <a:prstGeom prst="ellipse">
                  <a:avLst/>
                </a:prstGeom>
                <a:blipFill>
                  <a:blip r:embed="rId4"/>
                  <a:stretch>
                    <a:fillRect/>
                  </a:stretch>
                </a:blipFill>
                <a:ln w="28575">
                  <a:solidFill>
                    <a:srgbClr val="7030A0"/>
                  </a:solidFill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22" name="Rectangle 121">
              <a:extLst>
                <a:ext uri="{FF2B5EF4-FFF2-40B4-BE49-F238E27FC236}">
                  <a16:creationId xmlns:a16="http://schemas.microsoft.com/office/drawing/2014/main" id="{C8CA5D38-ACEC-4A3A-8402-F82DED76B154}"/>
                </a:ext>
              </a:extLst>
            </p:cNvPr>
            <p:cNvSpPr/>
            <p:nvPr/>
          </p:nvSpPr>
          <p:spPr>
            <a:xfrm>
              <a:off x="12830" y="2588869"/>
              <a:ext cx="306495" cy="369332"/>
            </a:xfrm>
            <a:prstGeom prst="rect">
              <a:avLst/>
            </a:prstGeom>
            <a:ln w="28575">
              <a:noFill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b="1" dirty="0">
                  <a:solidFill>
                    <a:srgbClr val="7030A0"/>
                  </a:solidFill>
                </a:rPr>
                <a:t>2</a:t>
              </a:r>
            </a:p>
          </p:txBody>
        </p:sp>
        <p:cxnSp>
          <p:nvCxnSpPr>
            <p:cNvPr id="123" name="Straight Arrow Connector 122">
              <a:extLst>
                <a:ext uri="{FF2B5EF4-FFF2-40B4-BE49-F238E27FC236}">
                  <a16:creationId xmlns:a16="http://schemas.microsoft.com/office/drawing/2014/main" id="{AAB65DF7-0810-4244-8229-23C84DC13320}"/>
                </a:ext>
              </a:extLst>
            </p:cNvPr>
            <p:cNvCxnSpPr>
              <a:cxnSpLocks/>
              <a:endCxn id="121" idx="1"/>
            </p:cNvCxnSpPr>
            <p:nvPr/>
          </p:nvCxnSpPr>
          <p:spPr>
            <a:xfrm>
              <a:off x="185862" y="2905496"/>
              <a:ext cx="8795" cy="219712"/>
            </a:xfrm>
            <a:prstGeom prst="straightConnector1">
              <a:avLst/>
            </a:prstGeom>
            <a:ln w="28575">
              <a:solidFill>
                <a:srgbClr val="7030A0"/>
              </a:solidFill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25" name="Straight Arrow Connector 124">
              <a:extLst>
                <a:ext uri="{FF2B5EF4-FFF2-40B4-BE49-F238E27FC236}">
                  <a16:creationId xmlns:a16="http://schemas.microsoft.com/office/drawing/2014/main" id="{15284DC4-677E-4D55-9979-40C3961C5F99}"/>
                </a:ext>
              </a:extLst>
            </p:cNvPr>
            <p:cNvCxnSpPr>
              <a:cxnSpLocks/>
              <a:stCxn id="121" idx="4"/>
            </p:cNvCxnSpPr>
            <p:nvPr/>
          </p:nvCxnSpPr>
          <p:spPr>
            <a:xfrm>
              <a:off x="420959" y="3671550"/>
              <a:ext cx="17682" cy="1451929"/>
            </a:xfrm>
            <a:prstGeom prst="straightConnector1">
              <a:avLst/>
            </a:prstGeom>
            <a:ln w="28575">
              <a:solidFill>
                <a:srgbClr val="7030A0"/>
              </a:solidFill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26" name="Rectangle 125">
              <a:extLst>
                <a:ext uri="{FF2B5EF4-FFF2-40B4-BE49-F238E27FC236}">
                  <a16:creationId xmlns:a16="http://schemas.microsoft.com/office/drawing/2014/main" id="{BD7BE38A-2ADB-428F-B874-D74F279CA347}"/>
                </a:ext>
              </a:extLst>
            </p:cNvPr>
            <p:cNvSpPr/>
            <p:nvPr/>
          </p:nvSpPr>
          <p:spPr>
            <a:xfrm>
              <a:off x="29620" y="5148644"/>
              <a:ext cx="881973" cy="369332"/>
            </a:xfrm>
            <a:prstGeom prst="rect">
              <a:avLst/>
            </a:prstGeom>
            <a:ln w="28575"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b="1" dirty="0">
                  <a:solidFill>
                    <a:srgbClr val="7030A0"/>
                  </a:solidFill>
                  <a:latin typeface="Lucida Console" panose="020B0609040504020204" pitchFamily="49" charset="0"/>
                </a:rPr>
                <a:t>j’</a:t>
              </a:r>
              <a:endParaRPr lang="en-US" b="1" dirty="0">
                <a:solidFill>
                  <a:srgbClr val="7030A0"/>
                </a:solidFill>
              </a:endParaRPr>
            </a:p>
          </p:txBody>
        </p:sp>
        <p:cxnSp>
          <p:nvCxnSpPr>
            <p:cNvPr id="92" name="Straight Arrow Connector 91">
              <a:extLst>
                <a:ext uri="{FF2B5EF4-FFF2-40B4-BE49-F238E27FC236}">
                  <a16:creationId xmlns:a16="http://schemas.microsoft.com/office/drawing/2014/main" id="{12DCB879-A4AA-4703-98ED-C84722C8E1B7}"/>
                </a:ext>
              </a:extLst>
            </p:cNvPr>
            <p:cNvCxnSpPr>
              <a:cxnSpLocks/>
              <a:endCxn id="121" idx="7"/>
            </p:cNvCxnSpPr>
            <p:nvPr/>
          </p:nvCxnSpPr>
          <p:spPr>
            <a:xfrm flipH="1">
              <a:off x="647261" y="1953983"/>
              <a:ext cx="136340" cy="1171225"/>
            </a:xfrm>
            <a:prstGeom prst="straightConnector1">
              <a:avLst/>
            </a:prstGeom>
            <a:ln w="28575">
              <a:solidFill>
                <a:srgbClr val="7030A0"/>
              </a:solidFill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32" name="Rectangle 131">
            <a:extLst>
              <a:ext uri="{FF2B5EF4-FFF2-40B4-BE49-F238E27FC236}">
                <a16:creationId xmlns:a16="http://schemas.microsoft.com/office/drawing/2014/main" id="{830FBD58-F59D-4BBA-9FAD-63AC7E1A4BBA}"/>
              </a:ext>
            </a:extLst>
          </p:cNvPr>
          <p:cNvSpPr/>
          <p:nvPr/>
        </p:nvSpPr>
        <p:spPr>
          <a:xfrm>
            <a:off x="6875340" y="6300113"/>
            <a:ext cx="1081128" cy="369332"/>
          </a:xfrm>
          <a:prstGeom prst="rect">
            <a:avLst/>
          </a:prstGeom>
          <a:ln w="127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b="1" dirty="0">
                <a:solidFill>
                  <a:srgbClr val="00B050"/>
                </a:solidFill>
              </a:rPr>
              <a:t>3/2=1.5</a:t>
            </a:r>
          </a:p>
        </p:txBody>
      </p:sp>
      <p:sp>
        <p:nvSpPr>
          <p:cNvPr id="134" name="Rectangle 133">
            <a:extLst>
              <a:ext uri="{FF2B5EF4-FFF2-40B4-BE49-F238E27FC236}">
                <a16:creationId xmlns:a16="http://schemas.microsoft.com/office/drawing/2014/main" id="{A5B4E16C-07D8-45C5-B97F-5AA81D0BE9F1}"/>
              </a:ext>
            </a:extLst>
          </p:cNvPr>
          <p:cNvSpPr/>
          <p:nvPr/>
        </p:nvSpPr>
        <p:spPr>
          <a:xfrm>
            <a:off x="663594" y="6300113"/>
            <a:ext cx="1047875" cy="369332"/>
          </a:xfrm>
          <a:prstGeom prst="rect">
            <a:avLst/>
          </a:prstGeom>
          <a:ln w="127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b="1" dirty="0">
                <a:solidFill>
                  <a:srgbClr val="7030A0"/>
                </a:solidFill>
              </a:rPr>
              <a:t>1/2=0.5</a:t>
            </a:r>
          </a:p>
        </p:txBody>
      </p:sp>
      <p:sp>
        <p:nvSpPr>
          <p:cNvPr id="135" name="Rectangle 134">
            <a:extLst>
              <a:ext uri="{FF2B5EF4-FFF2-40B4-BE49-F238E27FC236}">
                <a16:creationId xmlns:a16="http://schemas.microsoft.com/office/drawing/2014/main" id="{C6E001A9-3636-4916-BB8E-07454852E703}"/>
              </a:ext>
            </a:extLst>
          </p:cNvPr>
          <p:cNvSpPr/>
          <p:nvPr/>
        </p:nvSpPr>
        <p:spPr>
          <a:xfrm>
            <a:off x="2370462" y="6200784"/>
            <a:ext cx="3780955" cy="646331"/>
          </a:xfrm>
          <a:prstGeom prst="rect">
            <a:avLst/>
          </a:prstGeom>
          <a:ln w="127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b="1" dirty="0"/>
              <a:t>3/2=1.5 (LD will be executed speculatively, only depends on j)</a:t>
            </a:r>
            <a:endParaRPr lang="en-US" b="1" u="sng" dirty="0"/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59FC349A-6B14-4597-AC3A-6BF5F7644C07}"/>
              </a:ext>
            </a:extLst>
          </p:cNvPr>
          <p:cNvSpPr/>
          <p:nvPr/>
        </p:nvSpPr>
        <p:spPr>
          <a:xfrm>
            <a:off x="4448993" y="2337015"/>
            <a:ext cx="171538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 err="1">
                <a:latin typeface="Lucida Console" panose="020B0609040504020204" pitchFamily="49" charset="0"/>
              </a:rPr>
              <a:t>rdenom</a:t>
            </a:r>
            <a:r>
              <a:rPr lang="en-US" b="1" dirty="0">
                <a:latin typeface="Lucida Console" panose="020B0609040504020204" pitchFamily="49" charset="0"/>
              </a:rPr>
              <a:t>[j+1]</a:t>
            </a:r>
            <a:endParaRPr lang="en-US" b="1" dirty="0"/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04D32BF6-9AE1-4982-BD80-5A1AAE41DEE9}"/>
              </a:ext>
            </a:extLst>
          </p:cNvPr>
          <p:cNvSpPr/>
          <p:nvPr/>
        </p:nvSpPr>
        <p:spPr>
          <a:xfrm>
            <a:off x="6211441" y="2333332"/>
            <a:ext cx="463589" cy="369332"/>
          </a:xfrm>
          <a:prstGeom prst="rect">
            <a:avLst/>
          </a:prstGeom>
          <a:ln w="28575">
            <a:noFill/>
          </a:ln>
        </p:spPr>
        <p:txBody>
          <a:bodyPr wrap="none">
            <a:spAutoFit/>
          </a:bodyPr>
          <a:lstStyle/>
          <a:p>
            <a:pPr algn="ctr"/>
            <a:r>
              <a:rPr lang="en-US" b="1" dirty="0">
                <a:latin typeface="Lucida Console" panose="020B0609040504020204" pitchFamily="49" charset="0"/>
              </a:rPr>
              <a:t>x2</a:t>
            </a:r>
            <a:endParaRPr lang="en-US" b="1" dirty="0"/>
          </a:p>
        </p:txBody>
      </p: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F08DAB5F-1F1D-4582-924F-07541BA3F124}"/>
              </a:ext>
            </a:extLst>
          </p:cNvPr>
          <p:cNvCxnSpPr>
            <a:cxnSpLocks/>
            <a:stCxn id="63" idx="2"/>
            <a:endCxn id="56" idx="7"/>
          </p:cNvCxnSpPr>
          <p:nvPr/>
        </p:nvCxnSpPr>
        <p:spPr>
          <a:xfrm flipH="1">
            <a:off x="4983345" y="2702664"/>
            <a:ext cx="2300660" cy="2325538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2" name="Straight Arrow Connector 51">
            <a:extLst>
              <a:ext uri="{FF2B5EF4-FFF2-40B4-BE49-F238E27FC236}">
                <a16:creationId xmlns:a16="http://schemas.microsoft.com/office/drawing/2014/main" id="{0BFF50D9-67B2-4239-8D8A-150BDACF3EDB}"/>
              </a:ext>
            </a:extLst>
          </p:cNvPr>
          <p:cNvCxnSpPr>
            <a:cxnSpLocks/>
            <a:stCxn id="43" idx="2"/>
            <a:endCxn id="84" idx="7"/>
          </p:cNvCxnSpPr>
          <p:nvPr/>
        </p:nvCxnSpPr>
        <p:spPr>
          <a:xfrm flipH="1">
            <a:off x="4966858" y="2702664"/>
            <a:ext cx="1476378" cy="1349572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6" name="Oval 55">
                <a:extLst>
                  <a:ext uri="{FF2B5EF4-FFF2-40B4-BE49-F238E27FC236}">
                    <a16:creationId xmlns:a16="http://schemas.microsoft.com/office/drawing/2014/main" id="{3A259A80-DB86-462E-BF22-9B0FA6B46844}"/>
                  </a:ext>
                </a:extLst>
              </p:cNvPr>
              <p:cNvSpPr/>
              <p:nvPr/>
            </p:nvSpPr>
            <p:spPr>
              <a:xfrm>
                <a:off x="3990270" y="4934464"/>
                <a:ext cx="1163460" cy="640080"/>
              </a:xfrm>
              <a:prstGeom prst="ellipse">
                <a:avLst/>
              </a:prstGeom>
              <a:ln w="28575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b="1" dirty="0"/>
                  <a:t>+ &amp; </a:t>
                </a:r>
                <a14:m>
                  <m:oMath xmlns:m="http://schemas.openxmlformats.org/officeDocument/2006/math">
                    <m:r>
                      <a:rPr lang="en-US" b="1" i="1" smtClean="0">
                        <a:latin typeface="Cambria Math" panose="02040503050406030204" pitchFamily="18" charset="0"/>
                      </a:rPr>
                      <m:t>×</m:t>
                    </m:r>
                  </m:oMath>
                </a14:m>
                <a:endParaRPr lang="en-US" b="1" dirty="0"/>
              </a:p>
            </p:txBody>
          </p:sp>
        </mc:Choice>
        <mc:Fallback xmlns="">
          <p:sp>
            <p:nvSpPr>
              <p:cNvPr id="56" name="Oval 55">
                <a:extLst>
                  <a:ext uri="{FF2B5EF4-FFF2-40B4-BE49-F238E27FC236}">
                    <a16:creationId xmlns:a16="http://schemas.microsoft.com/office/drawing/2014/main" id="{3A259A80-DB86-462E-BF22-9B0FA6B4684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90270" y="4934464"/>
                <a:ext cx="1163460" cy="640080"/>
              </a:xfrm>
              <a:prstGeom prst="ellipse">
                <a:avLst/>
              </a:prstGeom>
              <a:blipFill>
                <a:blip r:embed="rId5"/>
                <a:stretch>
                  <a:fillRect/>
                </a:stretch>
              </a:blipFill>
              <a:ln w="28575"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8" name="Straight Arrow Connector 67">
            <a:extLst>
              <a:ext uri="{FF2B5EF4-FFF2-40B4-BE49-F238E27FC236}">
                <a16:creationId xmlns:a16="http://schemas.microsoft.com/office/drawing/2014/main" id="{D6585F1F-D7DE-42B6-AF04-B21700BB4AA4}"/>
              </a:ext>
            </a:extLst>
          </p:cNvPr>
          <p:cNvCxnSpPr>
            <a:cxnSpLocks/>
            <a:stCxn id="40" idx="2"/>
            <a:endCxn id="83" idx="0"/>
          </p:cNvCxnSpPr>
          <p:nvPr/>
        </p:nvCxnSpPr>
        <p:spPr>
          <a:xfrm flipH="1">
            <a:off x="4973835" y="2706347"/>
            <a:ext cx="332850" cy="348843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9" name="Rectangle 68">
            <a:extLst>
              <a:ext uri="{FF2B5EF4-FFF2-40B4-BE49-F238E27FC236}">
                <a16:creationId xmlns:a16="http://schemas.microsoft.com/office/drawing/2014/main" id="{95DBDCF1-39C8-4730-A656-02E3115F3650}"/>
              </a:ext>
            </a:extLst>
          </p:cNvPr>
          <p:cNvSpPr/>
          <p:nvPr/>
        </p:nvSpPr>
        <p:spPr>
          <a:xfrm>
            <a:off x="4096971" y="5872160"/>
            <a:ext cx="104027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>
                <a:latin typeface="Lucida Console" panose="020B0609040504020204" pitchFamily="49" charset="0"/>
              </a:rPr>
              <a:t>value’</a:t>
            </a:r>
            <a:endParaRPr lang="en-US" b="1" dirty="0"/>
          </a:p>
        </p:txBody>
      </p:sp>
      <p:cxnSp>
        <p:nvCxnSpPr>
          <p:cNvPr id="75" name="Straight Arrow Connector 74">
            <a:extLst>
              <a:ext uri="{FF2B5EF4-FFF2-40B4-BE49-F238E27FC236}">
                <a16:creationId xmlns:a16="http://schemas.microsoft.com/office/drawing/2014/main" id="{090D0DFD-36FD-45F2-BE4A-BE538501B2E4}"/>
              </a:ext>
            </a:extLst>
          </p:cNvPr>
          <p:cNvCxnSpPr>
            <a:cxnSpLocks/>
            <a:stCxn id="56" idx="4"/>
          </p:cNvCxnSpPr>
          <p:nvPr/>
        </p:nvCxnSpPr>
        <p:spPr>
          <a:xfrm>
            <a:off x="4572000" y="5574544"/>
            <a:ext cx="0" cy="242148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7" name="Straight Arrow Connector 86">
            <a:extLst>
              <a:ext uri="{FF2B5EF4-FFF2-40B4-BE49-F238E27FC236}">
                <a16:creationId xmlns:a16="http://schemas.microsoft.com/office/drawing/2014/main" id="{6B1CE240-0C41-437B-AFAE-B78FB09D2B9E}"/>
              </a:ext>
            </a:extLst>
          </p:cNvPr>
          <p:cNvCxnSpPr>
            <a:cxnSpLocks/>
            <a:stCxn id="83" idx="3"/>
            <a:endCxn id="84" idx="0"/>
          </p:cNvCxnSpPr>
          <p:nvPr/>
        </p:nvCxnSpPr>
        <p:spPr>
          <a:xfrm flipH="1">
            <a:off x="4555513" y="3601532"/>
            <a:ext cx="192020" cy="356966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8" name="Straight Arrow Connector 77">
            <a:extLst>
              <a:ext uri="{FF2B5EF4-FFF2-40B4-BE49-F238E27FC236}">
                <a16:creationId xmlns:a16="http://schemas.microsoft.com/office/drawing/2014/main" id="{5CAE1068-34EA-4B1B-8202-7716ECE2D2A6}"/>
              </a:ext>
            </a:extLst>
          </p:cNvPr>
          <p:cNvCxnSpPr>
            <a:cxnSpLocks/>
            <a:stCxn id="77" idx="2"/>
            <a:endCxn id="56" idx="1"/>
          </p:cNvCxnSpPr>
          <p:nvPr/>
        </p:nvCxnSpPr>
        <p:spPr>
          <a:xfrm>
            <a:off x="2446720" y="2702664"/>
            <a:ext cx="1713935" cy="2325538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35" name="Group 34">
            <a:extLst>
              <a:ext uri="{FF2B5EF4-FFF2-40B4-BE49-F238E27FC236}">
                <a16:creationId xmlns:a16="http://schemas.microsoft.com/office/drawing/2014/main" id="{54071880-62C8-4B91-8368-337E34F90B00}"/>
              </a:ext>
            </a:extLst>
          </p:cNvPr>
          <p:cNvGrpSpPr/>
          <p:nvPr/>
        </p:nvGrpSpPr>
        <p:grpSpPr>
          <a:xfrm>
            <a:off x="2488802" y="2562870"/>
            <a:ext cx="1929092" cy="3257481"/>
            <a:chOff x="2488802" y="2562870"/>
            <a:chExt cx="1929092" cy="3257481"/>
          </a:xfrm>
        </p:grpSpPr>
        <p:sp>
          <p:nvSpPr>
            <p:cNvPr id="82" name="TextBox 81">
              <a:extLst>
                <a:ext uri="{FF2B5EF4-FFF2-40B4-BE49-F238E27FC236}">
                  <a16:creationId xmlns:a16="http://schemas.microsoft.com/office/drawing/2014/main" id="{DF2B6D81-5149-4FA2-8E35-438F7413B7A4}"/>
                </a:ext>
              </a:extLst>
            </p:cNvPr>
            <p:cNvSpPr txBox="1"/>
            <p:nvPr/>
          </p:nvSpPr>
          <p:spPr>
            <a:xfrm rot="2863785">
              <a:off x="1558036" y="3852064"/>
              <a:ext cx="3101607" cy="523220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sz="2800" b="1" dirty="0">
                  <a:solidFill>
                    <a:srgbClr val="FF0000"/>
                  </a:solidFill>
                  <a:latin typeface="MV Boli" panose="02000500030200090000" pitchFamily="2" charset="0"/>
                  <a:cs typeface="MV Boli" panose="02000500030200090000" pitchFamily="2" charset="0"/>
                </a:rPr>
                <a:t>LATENCY BOUND!</a:t>
              </a:r>
            </a:p>
          </p:txBody>
        </p:sp>
        <p:sp>
          <p:nvSpPr>
            <p:cNvPr id="34" name="Freeform: Shape 33">
              <a:extLst>
                <a:ext uri="{FF2B5EF4-FFF2-40B4-BE49-F238E27FC236}">
                  <a16:creationId xmlns:a16="http://schemas.microsoft.com/office/drawing/2014/main" id="{62E35223-97F2-4093-8604-1A39E0ADF62B}"/>
                </a:ext>
              </a:extLst>
            </p:cNvPr>
            <p:cNvSpPr/>
            <p:nvPr/>
          </p:nvSpPr>
          <p:spPr>
            <a:xfrm>
              <a:off x="2488802" y="2736725"/>
              <a:ext cx="1929092" cy="3083626"/>
            </a:xfrm>
            <a:custGeom>
              <a:avLst/>
              <a:gdLst>
                <a:gd name="connsiteX0" fmla="*/ 0 w 2082140"/>
                <a:gd name="connsiteY0" fmla="*/ 0 h 3083626"/>
                <a:gd name="connsiteX1" fmla="*/ 35626 w 2082140"/>
                <a:gd name="connsiteY1" fmla="*/ 67294 h 3083626"/>
                <a:gd name="connsiteX2" fmla="*/ 43543 w 2082140"/>
                <a:gd name="connsiteY2" fmla="*/ 83127 h 3083626"/>
                <a:gd name="connsiteX3" fmla="*/ 98961 w 2082140"/>
                <a:gd name="connsiteY3" fmla="*/ 150421 h 3083626"/>
                <a:gd name="connsiteX4" fmla="*/ 146462 w 2082140"/>
                <a:gd name="connsiteY4" fmla="*/ 213756 h 3083626"/>
                <a:gd name="connsiteX5" fmla="*/ 162296 w 2082140"/>
                <a:gd name="connsiteY5" fmla="*/ 229590 h 3083626"/>
                <a:gd name="connsiteX6" fmla="*/ 229589 w 2082140"/>
                <a:gd name="connsiteY6" fmla="*/ 300842 h 3083626"/>
                <a:gd name="connsiteX7" fmla="*/ 237506 w 2082140"/>
                <a:gd name="connsiteY7" fmla="*/ 312717 h 3083626"/>
                <a:gd name="connsiteX8" fmla="*/ 296883 w 2082140"/>
                <a:gd name="connsiteY8" fmla="*/ 368135 h 3083626"/>
                <a:gd name="connsiteX9" fmla="*/ 304800 w 2082140"/>
                <a:gd name="connsiteY9" fmla="*/ 380010 h 3083626"/>
                <a:gd name="connsiteX10" fmla="*/ 360218 w 2082140"/>
                <a:gd name="connsiteY10" fmla="*/ 431470 h 3083626"/>
                <a:gd name="connsiteX11" fmla="*/ 376052 w 2082140"/>
                <a:gd name="connsiteY11" fmla="*/ 451262 h 3083626"/>
                <a:gd name="connsiteX12" fmla="*/ 498763 w 2082140"/>
                <a:gd name="connsiteY12" fmla="*/ 558140 h 3083626"/>
                <a:gd name="connsiteX13" fmla="*/ 530431 w 2082140"/>
                <a:gd name="connsiteY13" fmla="*/ 581891 h 3083626"/>
                <a:gd name="connsiteX14" fmla="*/ 585849 w 2082140"/>
                <a:gd name="connsiteY14" fmla="*/ 617517 h 3083626"/>
                <a:gd name="connsiteX15" fmla="*/ 629392 w 2082140"/>
                <a:gd name="connsiteY15" fmla="*/ 645226 h 3083626"/>
                <a:gd name="connsiteX16" fmla="*/ 704602 w 2082140"/>
                <a:gd name="connsiteY16" fmla="*/ 716478 h 3083626"/>
                <a:gd name="connsiteX17" fmla="*/ 736270 w 2082140"/>
                <a:gd name="connsiteY17" fmla="*/ 756062 h 3083626"/>
                <a:gd name="connsiteX18" fmla="*/ 744187 w 2082140"/>
                <a:gd name="connsiteY18" fmla="*/ 767938 h 3083626"/>
                <a:gd name="connsiteX19" fmla="*/ 779813 w 2082140"/>
                <a:gd name="connsiteY19" fmla="*/ 811481 h 3083626"/>
                <a:gd name="connsiteX20" fmla="*/ 787730 w 2082140"/>
                <a:gd name="connsiteY20" fmla="*/ 827314 h 3083626"/>
                <a:gd name="connsiteX21" fmla="*/ 831272 w 2082140"/>
                <a:gd name="connsiteY21" fmla="*/ 886691 h 3083626"/>
                <a:gd name="connsiteX22" fmla="*/ 878774 w 2082140"/>
                <a:gd name="connsiteY22" fmla="*/ 946068 h 3083626"/>
                <a:gd name="connsiteX23" fmla="*/ 922317 w 2082140"/>
                <a:gd name="connsiteY23" fmla="*/ 1001486 h 3083626"/>
                <a:gd name="connsiteX24" fmla="*/ 938150 w 2082140"/>
                <a:gd name="connsiteY24" fmla="*/ 1021278 h 3083626"/>
                <a:gd name="connsiteX25" fmla="*/ 965859 w 2082140"/>
                <a:gd name="connsiteY25" fmla="*/ 1060862 h 3083626"/>
                <a:gd name="connsiteX26" fmla="*/ 981693 w 2082140"/>
                <a:gd name="connsiteY26" fmla="*/ 1072738 h 3083626"/>
                <a:gd name="connsiteX27" fmla="*/ 1017319 w 2082140"/>
                <a:gd name="connsiteY27" fmla="*/ 1112322 h 3083626"/>
                <a:gd name="connsiteX28" fmla="*/ 1021278 w 2082140"/>
                <a:gd name="connsiteY28" fmla="*/ 1124197 h 3083626"/>
                <a:gd name="connsiteX29" fmla="*/ 1076696 w 2082140"/>
                <a:gd name="connsiteY29" fmla="*/ 1187532 h 3083626"/>
                <a:gd name="connsiteX30" fmla="*/ 1096488 w 2082140"/>
                <a:gd name="connsiteY30" fmla="*/ 1227117 h 3083626"/>
                <a:gd name="connsiteX31" fmla="*/ 1132114 w 2082140"/>
                <a:gd name="connsiteY31" fmla="*/ 1302327 h 3083626"/>
                <a:gd name="connsiteX32" fmla="*/ 1136072 w 2082140"/>
                <a:gd name="connsiteY32" fmla="*/ 1318161 h 3083626"/>
                <a:gd name="connsiteX33" fmla="*/ 1143989 w 2082140"/>
                <a:gd name="connsiteY33" fmla="*/ 1330036 h 3083626"/>
                <a:gd name="connsiteX34" fmla="*/ 1155865 w 2082140"/>
                <a:gd name="connsiteY34" fmla="*/ 1349829 h 3083626"/>
                <a:gd name="connsiteX35" fmla="*/ 1171698 w 2082140"/>
                <a:gd name="connsiteY35" fmla="*/ 1401288 h 3083626"/>
                <a:gd name="connsiteX36" fmla="*/ 1195449 w 2082140"/>
                <a:gd name="connsiteY36" fmla="*/ 1460665 h 3083626"/>
                <a:gd name="connsiteX37" fmla="*/ 1207324 w 2082140"/>
                <a:gd name="connsiteY37" fmla="*/ 1468582 h 3083626"/>
                <a:gd name="connsiteX38" fmla="*/ 1231075 w 2082140"/>
                <a:gd name="connsiteY38" fmla="*/ 1504208 h 3083626"/>
                <a:gd name="connsiteX39" fmla="*/ 1246909 w 2082140"/>
                <a:gd name="connsiteY39" fmla="*/ 1531917 h 3083626"/>
                <a:gd name="connsiteX40" fmla="*/ 1310244 w 2082140"/>
                <a:gd name="connsiteY40" fmla="*/ 1603169 h 3083626"/>
                <a:gd name="connsiteX41" fmla="*/ 1318161 w 2082140"/>
                <a:gd name="connsiteY41" fmla="*/ 1615044 h 3083626"/>
                <a:gd name="connsiteX42" fmla="*/ 1341911 w 2082140"/>
                <a:gd name="connsiteY42" fmla="*/ 1646712 h 3083626"/>
                <a:gd name="connsiteX43" fmla="*/ 1357745 w 2082140"/>
                <a:gd name="connsiteY43" fmla="*/ 1674421 h 3083626"/>
                <a:gd name="connsiteX44" fmla="*/ 1369620 w 2082140"/>
                <a:gd name="connsiteY44" fmla="*/ 1686296 h 3083626"/>
                <a:gd name="connsiteX45" fmla="*/ 1389413 w 2082140"/>
                <a:gd name="connsiteY45" fmla="*/ 1721922 h 3083626"/>
                <a:gd name="connsiteX46" fmla="*/ 1428997 w 2082140"/>
                <a:gd name="connsiteY46" fmla="*/ 1797132 h 3083626"/>
                <a:gd name="connsiteX47" fmla="*/ 1440872 w 2082140"/>
                <a:gd name="connsiteY47" fmla="*/ 1824842 h 3083626"/>
                <a:gd name="connsiteX48" fmla="*/ 1444831 w 2082140"/>
                <a:gd name="connsiteY48" fmla="*/ 1836717 h 3083626"/>
                <a:gd name="connsiteX49" fmla="*/ 1472540 w 2082140"/>
                <a:gd name="connsiteY49" fmla="*/ 1892135 h 3083626"/>
                <a:gd name="connsiteX50" fmla="*/ 1500249 w 2082140"/>
                <a:gd name="connsiteY50" fmla="*/ 1939636 h 3083626"/>
                <a:gd name="connsiteX51" fmla="*/ 1520041 w 2082140"/>
                <a:gd name="connsiteY51" fmla="*/ 1979221 h 3083626"/>
                <a:gd name="connsiteX52" fmla="*/ 1524000 w 2082140"/>
                <a:gd name="connsiteY52" fmla="*/ 1991096 h 3083626"/>
                <a:gd name="connsiteX53" fmla="*/ 1535875 w 2082140"/>
                <a:gd name="connsiteY53" fmla="*/ 2010888 h 3083626"/>
                <a:gd name="connsiteX54" fmla="*/ 1543792 w 2082140"/>
                <a:gd name="connsiteY54" fmla="*/ 2026722 h 3083626"/>
                <a:gd name="connsiteX55" fmla="*/ 1555667 w 2082140"/>
                <a:gd name="connsiteY55" fmla="*/ 2038597 h 3083626"/>
                <a:gd name="connsiteX56" fmla="*/ 1575459 w 2082140"/>
                <a:gd name="connsiteY56" fmla="*/ 2054431 h 3083626"/>
                <a:gd name="connsiteX57" fmla="*/ 1599210 w 2082140"/>
                <a:gd name="connsiteY57" fmla="*/ 2070265 h 3083626"/>
                <a:gd name="connsiteX58" fmla="*/ 1611085 w 2082140"/>
                <a:gd name="connsiteY58" fmla="*/ 2082140 h 3083626"/>
                <a:gd name="connsiteX59" fmla="*/ 1622961 w 2082140"/>
                <a:gd name="connsiteY59" fmla="*/ 2090057 h 3083626"/>
                <a:gd name="connsiteX60" fmla="*/ 1658587 w 2082140"/>
                <a:gd name="connsiteY60" fmla="*/ 2125683 h 3083626"/>
                <a:gd name="connsiteX61" fmla="*/ 1666504 w 2082140"/>
                <a:gd name="connsiteY61" fmla="*/ 2137558 h 3083626"/>
                <a:gd name="connsiteX62" fmla="*/ 1690254 w 2082140"/>
                <a:gd name="connsiteY62" fmla="*/ 2157351 h 3083626"/>
                <a:gd name="connsiteX63" fmla="*/ 1721922 w 2082140"/>
                <a:gd name="connsiteY63" fmla="*/ 2192977 h 3083626"/>
                <a:gd name="connsiteX64" fmla="*/ 1729839 w 2082140"/>
                <a:gd name="connsiteY64" fmla="*/ 2204852 h 3083626"/>
                <a:gd name="connsiteX65" fmla="*/ 1757548 w 2082140"/>
                <a:gd name="connsiteY65" fmla="*/ 2228603 h 3083626"/>
                <a:gd name="connsiteX66" fmla="*/ 1765465 w 2082140"/>
                <a:gd name="connsiteY66" fmla="*/ 2240478 h 3083626"/>
                <a:gd name="connsiteX67" fmla="*/ 1836717 w 2082140"/>
                <a:gd name="connsiteY67" fmla="*/ 2307771 h 3083626"/>
                <a:gd name="connsiteX68" fmla="*/ 1844633 w 2082140"/>
                <a:gd name="connsiteY68" fmla="*/ 2319647 h 3083626"/>
                <a:gd name="connsiteX69" fmla="*/ 1876301 w 2082140"/>
                <a:gd name="connsiteY69" fmla="*/ 2343397 h 3083626"/>
                <a:gd name="connsiteX70" fmla="*/ 1884218 w 2082140"/>
                <a:gd name="connsiteY70" fmla="*/ 2355273 h 3083626"/>
                <a:gd name="connsiteX71" fmla="*/ 1900052 w 2082140"/>
                <a:gd name="connsiteY71" fmla="*/ 2359231 h 3083626"/>
                <a:gd name="connsiteX72" fmla="*/ 1935678 w 2082140"/>
                <a:gd name="connsiteY72" fmla="*/ 2406732 h 3083626"/>
                <a:gd name="connsiteX73" fmla="*/ 1955470 w 2082140"/>
                <a:gd name="connsiteY73" fmla="*/ 2422566 h 3083626"/>
                <a:gd name="connsiteX74" fmla="*/ 1983179 w 2082140"/>
                <a:gd name="connsiteY74" fmla="*/ 2450275 h 3083626"/>
                <a:gd name="connsiteX75" fmla="*/ 1999013 w 2082140"/>
                <a:gd name="connsiteY75" fmla="*/ 2458192 h 3083626"/>
                <a:gd name="connsiteX76" fmla="*/ 2026722 w 2082140"/>
                <a:gd name="connsiteY76" fmla="*/ 2485901 h 3083626"/>
                <a:gd name="connsiteX77" fmla="*/ 2042556 w 2082140"/>
                <a:gd name="connsiteY77" fmla="*/ 2517569 h 3083626"/>
                <a:gd name="connsiteX78" fmla="*/ 2050472 w 2082140"/>
                <a:gd name="connsiteY78" fmla="*/ 2572987 h 3083626"/>
                <a:gd name="connsiteX79" fmla="*/ 2062348 w 2082140"/>
                <a:gd name="connsiteY79" fmla="*/ 2711532 h 3083626"/>
                <a:gd name="connsiteX80" fmla="*/ 2066306 w 2082140"/>
                <a:gd name="connsiteY80" fmla="*/ 2762992 h 3083626"/>
                <a:gd name="connsiteX81" fmla="*/ 2074223 w 2082140"/>
                <a:gd name="connsiteY81" fmla="*/ 2802577 h 3083626"/>
                <a:gd name="connsiteX82" fmla="*/ 2078182 w 2082140"/>
                <a:gd name="connsiteY82" fmla="*/ 2854036 h 3083626"/>
                <a:gd name="connsiteX83" fmla="*/ 2082140 w 2082140"/>
                <a:gd name="connsiteY83" fmla="*/ 2889662 h 3083626"/>
                <a:gd name="connsiteX84" fmla="*/ 2078182 w 2082140"/>
                <a:gd name="connsiteY84" fmla="*/ 2980706 h 3083626"/>
                <a:gd name="connsiteX85" fmla="*/ 2074223 w 2082140"/>
                <a:gd name="connsiteY85" fmla="*/ 3004457 h 3083626"/>
                <a:gd name="connsiteX86" fmla="*/ 2070265 w 2082140"/>
                <a:gd name="connsiteY86" fmla="*/ 3036125 h 3083626"/>
                <a:gd name="connsiteX87" fmla="*/ 2066306 w 2082140"/>
                <a:gd name="connsiteY87" fmla="*/ 3083626 h 30836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</a:cxnLst>
              <a:rect l="l" t="t" r="r" b="b"/>
              <a:pathLst>
                <a:path w="2082140" h="3083626">
                  <a:moveTo>
                    <a:pt x="0" y="0"/>
                  </a:moveTo>
                  <a:cubicBezTo>
                    <a:pt x="40591" y="81181"/>
                    <a:pt x="905" y="3640"/>
                    <a:pt x="35626" y="67294"/>
                  </a:cubicBezTo>
                  <a:cubicBezTo>
                    <a:pt x="38452" y="72474"/>
                    <a:pt x="39967" y="78433"/>
                    <a:pt x="43543" y="83127"/>
                  </a:cubicBezTo>
                  <a:cubicBezTo>
                    <a:pt x="61154" y="106241"/>
                    <a:pt x="80978" y="127596"/>
                    <a:pt x="98961" y="150421"/>
                  </a:cubicBezTo>
                  <a:cubicBezTo>
                    <a:pt x="115293" y="171150"/>
                    <a:pt x="146462" y="213756"/>
                    <a:pt x="146462" y="213756"/>
                  </a:cubicBezTo>
                  <a:cubicBezTo>
                    <a:pt x="156501" y="243877"/>
                    <a:pt x="141699" y="210023"/>
                    <a:pt x="162296" y="229590"/>
                  </a:cubicBezTo>
                  <a:cubicBezTo>
                    <a:pt x="185981" y="252091"/>
                    <a:pt x="207671" y="276617"/>
                    <a:pt x="229589" y="300842"/>
                  </a:cubicBezTo>
                  <a:cubicBezTo>
                    <a:pt x="232781" y="304370"/>
                    <a:pt x="234142" y="309353"/>
                    <a:pt x="237506" y="312717"/>
                  </a:cubicBezTo>
                  <a:cubicBezTo>
                    <a:pt x="256650" y="331861"/>
                    <a:pt x="277739" y="348991"/>
                    <a:pt x="296883" y="368135"/>
                  </a:cubicBezTo>
                  <a:cubicBezTo>
                    <a:pt x="300247" y="371499"/>
                    <a:pt x="301436" y="376646"/>
                    <a:pt x="304800" y="380010"/>
                  </a:cubicBezTo>
                  <a:cubicBezTo>
                    <a:pt x="322625" y="397835"/>
                    <a:pt x="342393" y="413645"/>
                    <a:pt x="360218" y="431470"/>
                  </a:cubicBezTo>
                  <a:cubicBezTo>
                    <a:pt x="366192" y="437444"/>
                    <a:pt x="369875" y="445497"/>
                    <a:pt x="376052" y="451262"/>
                  </a:cubicBezTo>
                  <a:cubicBezTo>
                    <a:pt x="396367" y="470223"/>
                    <a:pt x="459609" y="528022"/>
                    <a:pt x="498763" y="558140"/>
                  </a:cubicBezTo>
                  <a:cubicBezTo>
                    <a:pt x="509222" y="566185"/>
                    <a:pt x="519332" y="574756"/>
                    <a:pt x="530431" y="581891"/>
                  </a:cubicBezTo>
                  <a:cubicBezTo>
                    <a:pt x="548904" y="593766"/>
                    <a:pt x="567979" y="604753"/>
                    <a:pt x="585849" y="617517"/>
                  </a:cubicBezTo>
                  <a:cubicBezTo>
                    <a:pt x="627485" y="647257"/>
                    <a:pt x="597375" y="637223"/>
                    <a:pt x="629392" y="645226"/>
                  </a:cubicBezTo>
                  <a:cubicBezTo>
                    <a:pt x="658553" y="668556"/>
                    <a:pt x="677316" y="682372"/>
                    <a:pt x="704602" y="716478"/>
                  </a:cubicBezTo>
                  <a:cubicBezTo>
                    <a:pt x="715158" y="729673"/>
                    <a:pt x="725967" y="742669"/>
                    <a:pt x="736270" y="756062"/>
                  </a:cubicBezTo>
                  <a:cubicBezTo>
                    <a:pt x="739171" y="759833"/>
                    <a:pt x="741248" y="764197"/>
                    <a:pt x="744187" y="767938"/>
                  </a:cubicBezTo>
                  <a:cubicBezTo>
                    <a:pt x="755773" y="782684"/>
                    <a:pt x="768723" y="796358"/>
                    <a:pt x="779813" y="811481"/>
                  </a:cubicBezTo>
                  <a:cubicBezTo>
                    <a:pt x="783302" y="816239"/>
                    <a:pt x="784398" y="822444"/>
                    <a:pt x="787730" y="827314"/>
                  </a:cubicBezTo>
                  <a:cubicBezTo>
                    <a:pt x="801589" y="847570"/>
                    <a:pt x="816339" y="867213"/>
                    <a:pt x="831272" y="886691"/>
                  </a:cubicBezTo>
                  <a:cubicBezTo>
                    <a:pt x="846694" y="906806"/>
                    <a:pt x="867438" y="923398"/>
                    <a:pt x="878774" y="946068"/>
                  </a:cubicBezTo>
                  <a:cubicBezTo>
                    <a:pt x="894630" y="977779"/>
                    <a:pt x="882744" y="957515"/>
                    <a:pt x="922317" y="1001486"/>
                  </a:cubicBezTo>
                  <a:cubicBezTo>
                    <a:pt x="931767" y="1029837"/>
                    <a:pt x="918257" y="997406"/>
                    <a:pt x="938150" y="1021278"/>
                  </a:cubicBezTo>
                  <a:cubicBezTo>
                    <a:pt x="948461" y="1033651"/>
                    <a:pt x="955455" y="1048567"/>
                    <a:pt x="965859" y="1060862"/>
                  </a:cubicBezTo>
                  <a:cubicBezTo>
                    <a:pt x="970121" y="1065899"/>
                    <a:pt x="977028" y="1068073"/>
                    <a:pt x="981693" y="1072738"/>
                  </a:cubicBezTo>
                  <a:cubicBezTo>
                    <a:pt x="994245" y="1085290"/>
                    <a:pt x="1005444" y="1099127"/>
                    <a:pt x="1017319" y="1112322"/>
                  </a:cubicBezTo>
                  <a:cubicBezTo>
                    <a:pt x="1018639" y="1116280"/>
                    <a:pt x="1018774" y="1120859"/>
                    <a:pt x="1021278" y="1124197"/>
                  </a:cubicBezTo>
                  <a:cubicBezTo>
                    <a:pt x="1047010" y="1158506"/>
                    <a:pt x="1054269" y="1165107"/>
                    <a:pt x="1076696" y="1187532"/>
                  </a:cubicBezTo>
                  <a:cubicBezTo>
                    <a:pt x="1083293" y="1200727"/>
                    <a:pt x="1090341" y="1213706"/>
                    <a:pt x="1096488" y="1227117"/>
                  </a:cubicBezTo>
                  <a:cubicBezTo>
                    <a:pt x="1131145" y="1302732"/>
                    <a:pt x="1106884" y="1260277"/>
                    <a:pt x="1132114" y="1302327"/>
                  </a:cubicBezTo>
                  <a:cubicBezTo>
                    <a:pt x="1133433" y="1307605"/>
                    <a:pt x="1133929" y="1313160"/>
                    <a:pt x="1136072" y="1318161"/>
                  </a:cubicBezTo>
                  <a:cubicBezTo>
                    <a:pt x="1137946" y="1322534"/>
                    <a:pt x="1141468" y="1326002"/>
                    <a:pt x="1143989" y="1330036"/>
                  </a:cubicBezTo>
                  <a:cubicBezTo>
                    <a:pt x="1148067" y="1336561"/>
                    <a:pt x="1151906" y="1343231"/>
                    <a:pt x="1155865" y="1349829"/>
                  </a:cubicBezTo>
                  <a:cubicBezTo>
                    <a:pt x="1163381" y="1402446"/>
                    <a:pt x="1153463" y="1353876"/>
                    <a:pt x="1171698" y="1401288"/>
                  </a:cubicBezTo>
                  <a:cubicBezTo>
                    <a:pt x="1183438" y="1431813"/>
                    <a:pt x="1174605" y="1430887"/>
                    <a:pt x="1195449" y="1460665"/>
                  </a:cubicBezTo>
                  <a:cubicBezTo>
                    <a:pt x="1198177" y="1464562"/>
                    <a:pt x="1203366" y="1465943"/>
                    <a:pt x="1207324" y="1468582"/>
                  </a:cubicBezTo>
                  <a:cubicBezTo>
                    <a:pt x="1215241" y="1480457"/>
                    <a:pt x="1223994" y="1491816"/>
                    <a:pt x="1231075" y="1504208"/>
                  </a:cubicBezTo>
                  <a:cubicBezTo>
                    <a:pt x="1236353" y="1513444"/>
                    <a:pt x="1240882" y="1523151"/>
                    <a:pt x="1246909" y="1531917"/>
                  </a:cubicBezTo>
                  <a:cubicBezTo>
                    <a:pt x="1277638" y="1576613"/>
                    <a:pt x="1272119" y="1561579"/>
                    <a:pt x="1310244" y="1603169"/>
                  </a:cubicBezTo>
                  <a:cubicBezTo>
                    <a:pt x="1313459" y="1606676"/>
                    <a:pt x="1315307" y="1611238"/>
                    <a:pt x="1318161" y="1615044"/>
                  </a:cubicBezTo>
                  <a:cubicBezTo>
                    <a:pt x="1330479" y="1631468"/>
                    <a:pt x="1332961" y="1631795"/>
                    <a:pt x="1341911" y="1646712"/>
                  </a:cubicBezTo>
                  <a:cubicBezTo>
                    <a:pt x="1347384" y="1655834"/>
                    <a:pt x="1351644" y="1665706"/>
                    <a:pt x="1357745" y="1674421"/>
                  </a:cubicBezTo>
                  <a:cubicBezTo>
                    <a:pt x="1360955" y="1679007"/>
                    <a:pt x="1366515" y="1681638"/>
                    <a:pt x="1369620" y="1686296"/>
                  </a:cubicBezTo>
                  <a:cubicBezTo>
                    <a:pt x="1377156" y="1697599"/>
                    <a:pt x="1382568" y="1710188"/>
                    <a:pt x="1389413" y="1721922"/>
                  </a:cubicBezTo>
                  <a:cubicBezTo>
                    <a:pt x="1414026" y="1764114"/>
                    <a:pt x="1377329" y="1676565"/>
                    <a:pt x="1428997" y="1797132"/>
                  </a:cubicBezTo>
                  <a:cubicBezTo>
                    <a:pt x="1432955" y="1806369"/>
                    <a:pt x="1437140" y="1815512"/>
                    <a:pt x="1440872" y="1824842"/>
                  </a:cubicBezTo>
                  <a:cubicBezTo>
                    <a:pt x="1442422" y="1828716"/>
                    <a:pt x="1443054" y="1832942"/>
                    <a:pt x="1444831" y="1836717"/>
                  </a:cubicBezTo>
                  <a:cubicBezTo>
                    <a:pt x="1453625" y="1855404"/>
                    <a:pt x="1462987" y="1873824"/>
                    <a:pt x="1472540" y="1892135"/>
                  </a:cubicBezTo>
                  <a:cubicBezTo>
                    <a:pt x="1488455" y="1922640"/>
                    <a:pt x="1486963" y="1919708"/>
                    <a:pt x="1500249" y="1939636"/>
                  </a:cubicBezTo>
                  <a:cubicBezTo>
                    <a:pt x="1517369" y="1990995"/>
                    <a:pt x="1497533" y="1939833"/>
                    <a:pt x="1520041" y="1979221"/>
                  </a:cubicBezTo>
                  <a:cubicBezTo>
                    <a:pt x="1522111" y="1982844"/>
                    <a:pt x="1522134" y="1987364"/>
                    <a:pt x="1524000" y="1991096"/>
                  </a:cubicBezTo>
                  <a:cubicBezTo>
                    <a:pt x="1527441" y="1997977"/>
                    <a:pt x="1532139" y="2004162"/>
                    <a:pt x="1535875" y="2010888"/>
                  </a:cubicBezTo>
                  <a:cubicBezTo>
                    <a:pt x="1538741" y="2016046"/>
                    <a:pt x="1540362" y="2021920"/>
                    <a:pt x="1543792" y="2026722"/>
                  </a:cubicBezTo>
                  <a:cubicBezTo>
                    <a:pt x="1547046" y="2031277"/>
                    <a:pt x="1552083" y="2034297"/>
                    <a:pt x="1555667" y="2038597"/>
                  </a:cubicBezTo>
                  <a:cubicBezTo>
                    <a:pt x="1569440" y="2055125"/>
                    <a:pt x="1555964" y="2047933"/>
                    <a:pt x="1575459" y="2054431"/>
                  </a:cubicBezTo>
                  <a:cubicBezTo>
                    <a:pt x="1613349" y="2092318"/>
                    <a:pt x="1564834" y="2047347"/>
                    <a:pt x="1599210" y="2070265"/>
                  </a:cubicBezTo>
                  <a:cubicBezTo>
                    <a:pt x="1603868" y="2073370"/>
                    <a:pt x="1606785" y="2078556"/>
                    <a:pt x="1611085" y="2082140"/>
                  </a:cubicBezTo>
                  <a:cubicBezTo>
                    <a:pt x="1614740" y="2085186"/>
                    <a:pt x="1619454" y="2086842"/>
                    <a:pt x="1622961" y="2090057"/>
                  </a:cubicBezTo>
                  <a:cubicBezTo>
                    <a:pt x="1635341" y="2101405"/>
                    <a:pt x="1649271" y="2111710"/>
                    <a:pt x="1658587" y="2125683"/>
                  </a:cubicBezTo>
                  <a:cubicBezTo>
                    <a:pt x="1661226" y="2129641"/>
                    <a:pt x="1663140" y="2134194"/>
                    <a:pt x="1666504" y="2137558"/>
                  </a:cubicBezTo>
                  <a:cubicBezTo>
                    <a:pt x="1673791" y="2144845"/>
                    <a:pt x="1682337" y="2150753"/>
                    <a:pt x="1690254" y="2157351"/>
                  </a:cubicBezTo>
                  <a:cubicBezTo>
                    <a:pt x="1698817" y="2183036"/>
                    <a:pt x="1688839" y="2159894"/>
                    <a:pt x="1721922" y="2192977"/>
                  </a:cubicBezTo>
                  <a:cubicBezTo>
                    <a:pt x="1725286" y="2196341"/>
                    <a:pt x="1726475" y="2201488"/>
                    <a:pt x="1729839" y="2204852"/>
                  </a:cubicBezTo>
                  <a:cubicBezTo>
                    <a:pt x="1738441" y="2213454"/>
                    <a:pt x="1748946" y="2220001"/>
                    <a:pt x="1757548" y="2228603"/>
                  </a:cubicBezTo>
                  <a:cubicBezTo>
                    <a:pt x="1760912" y="2231967"/>
                    <a:pt x="1762265" y="2236958"/>
                    <a:pt x="1765465" y="2240478"/>
                  </a:cubicBezTo>
                  <a:cubicBezTo>
                    <a:pt x="1808102" y="2287378"/>
                    <a:pt x="1787918" y="2258971"/>
                    <a:pt x="1836717" y="2307771"/>
                  </a:cubicBezTo>
                  <a:cubicBezTo>
                    <a:pt x="1840081" y="2311135"/>
                    <a:pt x="1841097" y="2316464"/>
                    <a:pt x="1844633" y="2319647"/>
                  </a:cubicBezTo>
                  <a:cubicBezTo>
                    <a:pt x="1854441" y="2328474"/>
                    <a:pt x="1865745" y="2335480"/>
                    <a:pt x="1876301" y="2343397"/>
                  </a:cubicBezTo>
                  <a:cubicBezTo>
                    <a:pt x="1878940" y="2347356"/>
                    <a:pt x="1880259" y="2352634"/>
                    <a:pt x="1884218" y="2355273"/>
                  </a:cubicBezTo>
                  <a:cubicBezTo>
                    <a:pt x="1888745" y="2358291"/>
                    <a:pt x="1896205" y="2355384"/>
                    <a:pt x="1900052" y="2359231"/>
                  </a:cubicBezTo>
                  <a:cubicBezTo>
                    <a:pt x="1914047" y="2373226"/>
                    <a:pt x="1920223" y="2394368"/>
                    <a:pt x="1935678" y="2406732"/>
                  </a:cubicBezTo>
                  <a:cubicBezTo>
                    <a:pt x="1942275" y="2412010"/>
                    <a:pt x="1949242" y="2416857"/>
                    <a:pt x="1955470" y="2422566"/>
                  </a:cubicBezTo>
                  <a:cubicBezTo>
                    <a:pt x="1965099" y="2431392"/>
                    <a:pt x="1971496" y="2444433"/>
                    <a:pt x="1983179" y="2450275"/>
                  </a:cubicBezTo>
                  <a:lnTo>
                    <a:pt x="1999013" y="2458192"/>
                  </a:lnTo>
                  <a:cubicBezTo>
                    <a:pt x="2008249" y="2467428"/>
                    <a:pt x="2020880" y="2474218"/>
                    <a:pt x="2026722" y="2485901"/>
                  </a:cubicBezTo>
                  <a:lnTo>
                    <a:pt x="2042556" y="2517569"/>
                  </a:lnTo>
                  <a:cubicBezTo>
                    <a:pt x="2047534" y="2542460"/>
                    <a:pt x="2048121" y="2542426"/>
                    <a:pt x="2050472" y="2572987"/>
                  </a:cubicBezTo>
                  <a:cubicBezTo>
                    <a:pt x="2060927" y="2708903"/>
                    <a:pt x="2050253" y="2651066"/>
                    <a:pt x="2062348" y="2711532"/>
                  </a:cubicBezTo>
                  <a:cubicBezTo>
                    <a:pt x="2063667" y="2728685"/>
                    <a:pt x="2064081" y="2745932"/>
                    <a:pt x="2066306" y="2762992"/>
                  </a:cubicBezTo>
                  <a:cubicBezTo>
                    <a:pt x="2068046" y="2776335"/>
                    <a:pt x="2074223" y="2802577"/>
                    <a:pt x="2074223" y="2802577"/>
                  </a:cubicBezTo>
                  <a:cubicBezTo>
                    <a:pt x="2075543" y="2819730"/>
                    <a:pt x="2076624" y="2836903"/>
                    <a:pt x="2078182" y="2854036"/>
                  </a:cubicBezTo>
                  <a:cubicBezTo>
                    <a:pt x="2079264" y="2865935"/>
                    <a:pt x="2082140" y="2877714"/>
                    <a:pt x="2082140" y="2889662"/>
                  </a:cubicBezTo>
                  <a:cubicBezTo>
                    <a:pt x="2082140" y="2920039"/>
                    <a:pt x="2080272" y="2950401"/>
                    <a:pt x="2078182" y="2980706"/>
                  </a:cubicBezTo>
                  <a:cubicBezTo>
                    <a:pt x="2077630" y="2988713"/>
                    <a:pt x="2075358" y="2996511"/>
                    <a:pt x="2074223" y="3004457"/>
                  </a:cubicBezTo>
                  <a:cubicBezTo>
                    <a:pt x="2072719" y="3014988"/>
                    <a:pt x="2071440" y="3025552"/>
                    <a:pt x="2070265" y="3036125"/>
                  </a:cubicBezTo>
                  <a:cubicBezTo>
                    <a:pt x="2066043" y="3074119"/>
                    <a:pt x="2066306" y="3063287"/>
                    <a:pt x="2066306" y="3083626"/>
                  </a:cubicBezTo>
                </a:path>
              </a:pathLst>
            </a:custGeom>
            <a:noFill/>
            <a:ln w="762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9339427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235042-3AF8-4D2E-B22E-B36DAB62D0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Loop unrolling takeaways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89C5F8-A800-48C7-B974-D40ABBDDEC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Need to break dependencies across iterations to get speedup</a:t>
            </a:r>
          </a:p>
          <a:p>
            <a:pPr lvl="1"/>
            <a:r>
              <a:rPr lang="en-US" dirty="0"/>
              <a:t>Unrolling by itself doesn’t help</a:t>
            </a:r>
          </a:p>
          <a:p>
            <a:endParaRPr lang="en-US" dirty="0"/>
          </a:p>
          <a:p>
            <a:r>
              <a:rPr lang="en-US" dirty="0"/>
              <a:t>We are now seeing throughput effects</a:t>
            </a:r>
          </a:p>
          <a:p>
            <a:pPr lvl="1"/>
            <a:r>
              <a:rPr lang="en-US" dirty="0"/>
              <a:t>Latency bound = 1.5 vs. observed = 2.2</a:t>
            </a:r>
          </a:p>
          <a:p>
            <a:endParaRPr lang="en-US" dirty="0"/>
          </a:p>
          <a:p>
            <a:r>
              <a:rPr lang="en-US" dirty="0"/>
              <a:t>Can unroll loop 3x, 4x to improve further, but…</a:t>
            </a:r>
          </a:p>
          <a:p>
            <a:r>
              <a:rPr lang="en-US" dirty="0"/>
              <a:t>…Diminishing returns (1.65 cycles / element at 4x)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782F8AB-08A4-404E-8606-C0C0BD4B70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CMU 15-418/15-618, Spring 2019</a:t>
            </a:r>
          </a:p>
        </p:txBody>
      </p:sp>
    </p:spTree>
    <p:extLst>
      <p:ext uri="{BB962C8B-B14F-4D97-AF65-F5344CB8AC3E}">
        <p14:creationId xmlns:p14="http://schemas.microsoft.com/office/powerpoint/2010/main" val="328529647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C0985DEB-CE01-4783-8673-A1F0F4D5CF8F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/>
            <p:txBody>
              <a:bodyPr/>
              <a:lstStyle/>
              <a:p>
                <a:r>
                  <a:rPr lang="en-US" dirty="0"/>
                  <a:t>Speeding up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</a:rPr>
                      <m:t>sin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⁡(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/>
                  <a:t>:</a:t>
                </a:r>
                <a:br>
                  <a:rPr lang="en-US" dirty="0"/>
                </a:br>
                <a:r>
                  <a:rPr lang="en-US" dirty="0"/>
                  <a:t>Going parallel (explicitly)</a:t>
                </a:r>
              </a:p>
            </p:txBody>
          </p:sp>
        </mc:Choice>
        <mc:Fallback xmlns="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C0985DEB-CE01-4783-8673-A1F0F4D5CF8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>
                <a:blip r:embed="rId2"/>
                <a:stretch>
                  <a:fillRect l="-3091" t="-13364" b="-2073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7F391F-4C59-4A6E-9A80-B8DE2B698F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Use ISPC to vectorize the code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0C728C6-4A79-4279-8413-B9ACFB9956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CMU 15-418/15-618, Spring 2019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AB15A0F-EC78-46A4-A5C6-3F593738FA4B}"/>
              </a:ext>
            </a:extLst>
          </p:cNvPr>
          <p:cNvSpPr/>
          <p:nvPr/>
        </p:nvSpPr>
        <p:spPr>
          <a:xfrm>
            <a:off x="628650" y="2333685"/>
            <a:ext cx="7762503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>
                <a:latin typeface="Lucida Console" panose="020B0609040504020204" pitchFamily="49" charset="0"/>
              </a:rPr>
              <a:t>export void </a:t>
            </a:r>
            <a:r>
              <a:rPr lang="en-US" sz="1600" dirty="0" err="1">
                <a:latin typeface="Lucida Console" panose="020B0609040504020204" pitchFamily="49" charset="0"/>
              </a:rPr>
              <a:t>sinx_reference</a:t>
            </a:r>
            <a:r>
              <a:rPr lang="en-US" sz="1600" dirty="0">
                <a:latin typeface="Lucida Console" panose="020B0609040504020204" pitchFamily="49" charset="0"/>
              </a:rPr>
              <a:t>(uniform int N, uniform int terms,</a:t>
            </a:r>
          </a:p>
          <a:p>
            <a:r>
              <a:rPr lang="en-US" sz="1600" dirty="0">
                <a:latin typeface="Lucida Console" panose="020B0609040504020204" pitchFamily="49" charset="0"/>
              </a:rPr>
              <a:t>                           uniform float x[],</a:t>
            </a:r>
          </a:p>
          <a:p>
            <a:r>
              <a:rPr lang="en-US" sz="1600" dirty="0">
                <a:latin typeface="Lucida Console" panose="020B0609040504020204" pitchFamily="49" charset="0"/>
              </a:rPr>
              <a:t>                           uniform float result[]) {</a:t>
            </a:r>
          </a:p>
          <a:p>
            <a:r>
              <a:rPr lang="en-US" sz="1600" dirty="0">
                <a:latin typeface="Lucida Console" panose="020B0609040504020204" pitchFamily="49" charset="0"/>
              </a:rPr>
              <a:t>    foreach (</a:t>
            </a:r>
            <a:r>
              <a:rPr lang="en-US" sz="1600" dirty="0" err="1">
                <a:latin typeface="Lucida Console" panose="020B0609040504020204" pitchFamily="49" charset="0"/>
              </a:rPr>
              <a:t>i</a:t>
            </a:r>
            <a:r>
              <a:rPr lang="en-US" sz="1600" dirty="0">
                <a:latin typeface="Lucida Console" panose="020B0609040504020204" pitchFamily="49" charset="0"/>
              </a:rPr>
              <a:t>=0 ... N) {</a:t>
            </a:r>
          </a:p>
          <a:p>
            <a:r>
              <a:rPr lang="en-US" sz="1600" dirty="0">
                <a:latin typeface="Lucida Console" panose="020B0609040504020204" pitchFamily="49" charset="0"/>
              </a:rPr>
              <a:t>        float value = x[</a:t>
            </a:r>
            <a:r>
              <a:rPr lang="en-US" sz="1600" dirty="0" err="1">
                <a:latin typeface="Lucida Console" panose="020B0609040504020204" pitchFamily="49" charset="0"/>
              </a:rPr>
              <a:t>i</a:t>
            </a:r>
            <a:r>
              <a:rPr lang="en-US" sz="1600" dirty="0">
                <a:latin typeface="Lucida Console" panose="020B0609040504020204" pitchFamily="49" charset="0"/>
              </a:rPr>
              <a:t>];</a:t>
            </a:r>
          </a:p>
          <a:p>
            <a:r>
              <a:rPr lang="en-US" sz="1600" dirty="0">
                <a:latin typeface="Lucida Console" panose="020B0609040504020204" pitchFamily="49" charset="0"/>
              </a:rPr>
              <a:t>        float </a:t>
            </a:r>
            <a:r>
              <a:rPr lang="en-US" sz="1600" dirty="0" err="1">
                <a:latin typeface="Lucida Console" panose="020B0609040504020204" pitchFamily="49" charset="0"/>
              </a:rPr>
              <a:t>numer</a:t>
            </a:r>
            <a:r>
              <a:rPr lang="en-US" sz="1600" dirty="0">
                <a:latin typeface="Lucida Console" panose="020B0609040504020204" pitchFamily="49" charset="0"/>
              </a:rPr>
              <a:t> = x[</a:t>
            </a:r>
            <a:r>
              <a:rPr lang="en-US" sz="1600" dirty="0" err="1">
                <a:latin typeface="Lucida Console" panose="020B0609040504020204" pitchFamily="49" charset="0"/>
              </a:rPr>
              <a:t>i</a:t>
            </a:r>
            <a:r>
              <a:rPr lang="en-US" sz="1600" dirty="0">
                <a:latin typeface="Lucida Console" panose="020B0609040504020204" pitchFamily="49" charset="0"/>
              </a:rPr>
              <a:t>]*x[</a:t>
            </a:r>
            <a:r>
              <a:rPr lang="en-US" sz="1600" dirty="0" err="1">
                <a:latin typeface="Lucida Console" panose="020B0609040504020204" pitchFamily="49" charset="0"/>
              </a:rPr>
              <a:t>i</a:t>
            </a:r>
            <a:r>
              <a:rPr lang="en-US" sz="1600" dirty="0">
                <a:latin typeface="Lucida Console" panose="020B0609040504020204" pitchFamily="49" charset="0"/>
              </a:rPr>
              <a:t>]*x[</a:t>
            </a:r>
            <a:r>
              <a:rPr lang="en-US" sz="1600" dirty="0" err="1">
                <a:latin typeface="Lucida Console" panose="020B0609040504020204" pitchFamily="49" charset="0"/>
              </a:rPr>
              <a:t>i</a:t>
            </a:r>
            <a:r>
              <a:rPr lang="en-US" sz="1600" dirty="0">
                <a:latin typeface="Lucida Console" panose="020B0609040504020204" pitchFamily="49" charset="0"/>
              </a:rPr>
              <a:t>];</a:t>
            </a:r>
          </a:p>
          <a:p>
            <a:r>
              <a:rPr lang="en-US" sz="1600" dirty="0">
                <a:latin typeface="Lucida Console" panose="020B0609040504020204" pitchFamily="49" charset="0"/>
              </a:rPr>
              <a:t>        uniform int </a:t>
            </a:r>
            <a:r>
              <a:rPr lang="en-US" sz="1600" dirty="0" err="1">
                <a:latin typeface="Lucida Console" panose="020B0609040504020204" pitchFamily="49" charset="0"/>
              </a:rPr>
              <a:t>denom</a:t>
            </a:r>
            <a:r>
              <a:rPr lang="en-US" sz="1600" dirty="0">
                <a:latin typeface="Lucida Console" panose="020B0609040504020204" pitchFamily="49" charset="0"/>
              </a:rPr>
              <a:t> = 6; // 3!</a:t>
            </a:r>
          </a:p>
          <a:p>
            <a:r>
              <a:rPr lang="en-US" sz="1600" dirty="0">
                <a:latin typeface="Lucida Console" panose="020B0609040504020204" pitchFamily="49" charset="0"/>
              </a:rPr>
              <a:t>        uniform int sign = -1;</a:t>
            </a:r>
          </a:p>
          <a:p>
            <a:r>
              <a:rPr lang="en-US" sz="1600" dirty="0">
                <a:latin typeface="Lucida Console" panose="020B0609040504020204" pitchFamily="49" charset="0"/>
              </a:rPr>
              <a:t>        for (uniform int j=1; j&lt;=terms; </a:t>
            </a:r>
            <a:r>
              <a:rPr lang="en-US" sz="1600" dirty="0" err="1">
                <a:latin typeface="Lucida Console" panose="020B0609040504020204" pitchFamily="49" charset="0"/>
              </a:rPr>
              <a:t>j++</a:t>
            </a:r>
            <a:r>
              <a:rPr lang="en-US" sz="1600" dirty="0">
                <a:latin typeface="Lucida Console" panose="020B0609040504020204" pitchFamily="49" charset="0"/>
              </a:rPr>
              <a:t>) {</a:t>
            </a:r>
          </a:p>
          <a:p>
            <a:r>
              <a:rPr lang="en-US" sz="1600" dirty="0">
                <a:latin typeface="Lucida Console" panose="020B0609040504020204" pitchFamily="49" charset="0"/>
              </a:rPr>
              <a:t>            value += sign * </a:t>
            </a:r>
            <a:r>
              <a:rPr lang="en-US" sz="1600" dirty="0" err="1">
                <a:latin typeface="Lucida Console" panose="020B0609040504020204" pitchFamily="49" charset="0"/>
              </a:rPr>
              <a:t>numer</a:t>
            </a:r>
            <a:r>
              <a:rPr lang="en-US" sz="1600" dirty="0">
                <a:latin typeface="Lucida Console" panose="020B0609040504020204" pitchFamily="49" charset="0"/>
              </a:rPr>
              <a:t> / </a:t>
            </a:r>
            <a:r>
              <a:rPr lang="en-US" sz="1600" dirty="0" err="1">
                <a:latin typeface="Lucida Console" panose="020B0609040504020204" pitchFamily="49" charset="0"/>
              </a:rPr>
              <a:t>denom</a:t>
            </a:r>
            <a:r>
              <a:rPr lang="en-US" sz="1600" dirty="0">
                <a:latin typeface="Lucida Console" panose="020B0609040504020204" pitchFamily="49" charset="0"/>
              </a:rPr>
              <a:t>;</a:t>
            </a:r>
          </a:p>
          <a:p>
            <a:r>
              <a:rPr lang="en-US" sz="1600" dirty="0">
                <a:latin typeface="Lucida Console" panose="020B0609040504020204" pitchFamily="49" charset="0"/>
              </a:rPr>
              <a:t>            </a:t>
            </a:r>
            <a:r>
              <a:rPr lang="en-US" sz="1600" dirty="0" err="1">
                <a:latin typeface="Lucida Console" panose="020B0609040504020204" pitchFamily="49" charset="0"/>
              </a:rPr>
              <a:t>numer</a:t>
            </a:r>
            <a:r>
              <a:rPr lang="en-US" sz="1600" dirty="0">
                <a:latin typeface="Lucida Console" panose="020B0609040504020204" pitchFamily="49" charset="0"/>
              </a:rPr>
              <a:t> *= x[</a:t>
            </a:r>
            <a:r>
              <a:rPr lang="en-US" sz="1600" dirty="0" err="1">
                <a:latin typeface="Lucida Console" panose="020B0609040504020204" pitchFamily="49" charset="0"/>
              </a:rPr>
              <a:t>i</a:t>
            </a:r>
            <a:r>
              <a:rPr lang="en-US" sz="1600" dirty="0">
                <a:latin typeface="Lucida Console" panose="020B0609040504020204" pitchFamily="49" charset="0"/>
              </a:rPr>
              <a:t>] * x[</a:t>
            </a:r>
            <a:r>
              <a:rPr lang="en-US" sz="1600" dirty="0" err="1">
                <a:latin typeface="Lucida Console" panose="020B0609040504020204" pitchFamily="49" charset="0"/>
              </a:rPr>
              <a:t>i</a:t>
            </a:r>
            <a:r>
              <a:rPr lang="en-US" sz="1600" dirty="0">
                <a:latin typeface="Lucida Console" panose="020B0609040504020204" pitchFamily="49" charset="0"/>
              </a:rPr>
              <a:t>];</a:t>
            </a:r>
          </a:p>
          <a:p>
            <a:r>
              <a:rPr lang="en-US" sz="1600" dirty="0">
                <a:latin typeface="Lucida Console" panose="020B0609040504020204" pitchFamily="49" charset="0"/>
              </a:rPr>
              <a:t>            </a:t>
            </a:r>
            <a:r>
              <a:rPr lang="en-US" sz="1600" dirty="0" err="1">
                <a:latin typeface="Lucida Console" panose="020B0609040504020204" pitchFamily="49" charset="0"/>
              </a:rPr>
              <a:t>denom</a:t>
            </a:r>
            <a:r>
              <a:rPr lang="en-US" sz="1600" dirty="0">
                <a:latin typeface="Lucida Console" panose="020B0609040504020204" pitchFamily="49" charset="0"/>
              </a:rPr>
              <a:t> *= (2*j+2) * (2*j+3);</a:t>
            </a:r>
          </a:p>
          <a:p>
            <a:r>
              <a:rPr lang="en-US" sz="1600" dirty="0">
                <a:latin typeface="Lucida Console" panose="020B0609040504020204" pitchFamily="49" charset="0"/>
              </a:rPr>
              <a:t>            sign *= -1;</a:t>
            </a:r>
          </a:p>
          <a:p>
            <a:r>
              <a:rPr lang="en-US" sz="1600" dirty="0">
                <a:latin typeface="Lucida Console" panose="020B0609040504020204" pitchFamily="49" charset="0"/>
              </a:rPr>
              <a:t>        }</a:t>
            </a:r>
          </a:p>
          <a:p>
            <a:endParaRPr lang="en-US" sz="1600" dirty="0">
              <a:latin typeface="Lucida Console" panose="020B0609040504020204" pitchFamily="49" charset="0"/>
            </a:endParaRPr>
          </a:p>
          <a:p>
            <a:r>
              <a:rPr lang="en-US" sz="1600" dirty="0">
                <a:latin typeface="Lucida Console" panose="020B0609040504020204" pitchFamily="49" charset="0"/>
              </a:rPr>
              <a:t>        result[</a:t>
            </a:r>
            <a:r>
              <a:rPr lang="en-US" sz="1600" dirty="0" err="1">
                <a:latin typeface="Lucida Console" panose="020B0609040504020204" pitchFamily="49" charset="0"/>
              </a:rPr>
              <a:t>i</a:t>
            </a:r>
            <a:r>
              <a:rPr lang="en-US" sz="1600" dirty="0">
                <a:latin typeface="Lucida Console" panose="020B0609040504020204" pitchFamily="49" charset="0"/>
              </a:rPr>
              <a:t>] = value;</a:t>
            </a:r>
          </a:p>
          <a:p>
            <a:r>
              <a:rPr lang="en-US" sz="1600" dirty="0">
                <a:latin typeface="Lucida Console" panose="020B0609040504020204" pitchFamily="49" charset="0"/>
              </a:rPr>
              <a:t>    }</a:t>
            </a:r>
          </a:p>
          <a:p>
            <a:r>
              <a:rPr lang="en-US" sz="1600" dirty="0">
                <a:latin typeface="Lucida Console" panose="020B0609040504020204" pitchFamily="49" charset="0"/>
              </a:rPr>
              <a:t>}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4EB95ECB-9A2C-4B00-A2F5-3111283F04E9}"/>
                  </a:ext>
                </a:extLst>
              </p:cNvPr>
              <p:cNvSpPr txBox="1"/>
              <p:nvPr/>
            </p:nvSpPr>
            <p:spPr>
              <a:xfrm>
                <a:off x="4339688" y="5312550"/>
                <a:ext cx="4437413" cy="9541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en-US" sz="2800" dirty="0"/>
                  <a:t>1.0 ns / element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≈</m:t>
                    </m:r>
                  </m:oMath>
                </a14:m>
                <a:r>
                  <a:rPr lang="en-US" sz="2800" dirty="0"/>
                  <a:t> </a:t>
                </a:r>
                <a:br>
                  <a:rPr lang="en-US" sz="2800" dirty="0"/>
                </a:br>
                <a:r>
                  <a:rPr lang="en-US" sz="2800" dirty="0"/>
                  <a:t>3.2 cycles / element</a:t>
                </a: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4EB95ECB-9A2C-4B00-A2F5-3111283F04E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39688" y="5312550"/>
                <a:ext cx="4437413" cy="954107"/>
              </a:xfrm>
              <a:prstGeom prst="rect">
                <a:avLst/>
              </a:prstGeom>
              <a:blipFill>
                <a:blip r:embed="rId3"/>
                <a:stretch>
                  <a:fillRect t="-6369" r="-2747" b="-1656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6EDDA7B9-4533-4509-8CBD-D922FFAF0461}"/>
              </a:ext>
            </a:extLst>
          </p:cNvPr>
          <p:cNvSpPr/>
          <p:nvPr/>
        </p:nvSpPr>
        <p:spPr>
          <a:xfrm>
            <a:off x="1029196" y="3095501"/>
            <a:ext cx="5454732" cy="277091"/>
          </a:xfrm>
          <a:prstGeom prst="roundRect">
            <a:avLst/>
          </a:prstGeom>
          <a:solidFill>
            <a:schemeClr val="accent4">
              <a:alpha val="39000"/>
            </a:schemeClr>
          </a:solidFill>
          <a:ln w="571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BE8292FC-AD87-41E8-9476-F6139CFA68EF}"/>
              </a:ext>
            </a:extLst>
          </p:cNvPr>
          <p:cNvSpPr/>
          <p:nvPr/>
        </p:nvSpPr>
        <p:spPr>
          <a:xfrm>
            <a:off x="3964381" y="2383576"/>
            <a:ext cx="1023255" cy="711925"/>
          </a:xfrm>
          <a:prstGeom prst="roundRect">
            <a:avLst/>
          </a:prstGeom>
          <a:solidFill>
            <a:schemeClr val="accent4">
              <a:alpha val="39000"/>
            </a:schemeClr>
          </a:solidFill>
          <a:ln w="571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A1BD0D91-FDF8-459E-B887-06C2E1700F1A}"/>
              </a:ext>
            </a:extLst>
          </p:cNvPr>
          <p:cNvSpPr/>
          <p:nvPr/>
        </p:nvSpPr>
        <p:spPr>
          <a:xfrm>
            <a:off x="5775368" y="2383577"/>
            <a:ext cx="1023255" cy="232954"/>
          </a:xfrm>
          <a:prstGeom prst="roundRect">
            <a:avLst/>
          </a:prstGeom>
          <a:solidFill>
            <a:schemeClr val="accent4">
              <a:alpha val="39000"/>
            </a:schemeClr>
          </a:solidFill>
          <a:ln w="571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0C6486FF-17B0-40F3-A217-C6709E6536C9}"/>
              </a:ext>
            </a:extLst>
          </p:cNvPr>
          <p:cNvSpPr/>
          <p:nvPr/>
        </p:nvSpPr>
        <p:spPr>
          <a:xfrm>
            <a:off x="670957" y="2402614"/>
            <a:ext cx="853043" cy="232954"/>
          </a:xfrm>
          <a:prstGeom prst="roundRect">
            <a:avLst/>
          </a:prstGeom>
          <a:solidFill>
            <a:schemeClr val="accent4">
              <a:alpha val="39000"/>
            </a:schemeClr>
          </a:solidFill>
          <a:ln w="571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1CA755B7-9548-4D67-B5A9-C60CC070B18E}"/>
              </a:ext>
            </a:extLst>
          </p:cNvPr>
          <p:cNvSpPr/>
          <p:nvPr/>
        </p:nvSpPr>
        <p:spPr>
          <a:xfrm>
            <a:off x="1686296" y="3851562"/>
            <a:ext cx="853043" cy="482932"/>
          </a:xfrm>
          <a:prstGeom prst="roundRect">
            <a:avLst/>
          </a:prstGeom>
          <a:solidFill>
            <a:schemeClr val="accent4">
              <a:alpha val="39000"/>
            </a:schemeClr>
          </a:solidFill>
          <a:ln w="571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11A82031-4B35-4077-A883-706BABC1BD32}"/>
              </a:ext>
            </a:extLst>
          </p:cNvPr>
          <p:cNvSpPr/>
          <p:nvPr/>
        </p:nvSpPr>
        <p:spPr>
          <a:xfrm>
            <a:off x="2305792" y="4330532"/>
            <a:ext cx="896587" cy="277091"/>
          </a:xfrm>
          <a:prstGeom prst="roundRect">
            <a:avLst/>
          </a:prstGeom>
          <a:solidFill>
            <a:schemeClr val="accent4">
              <a:alpha val="39000"/>
            </a:schemeClr>
          </a:solidFill>
          <a:ln w="571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07430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DAC1DE7F-83CA-47D2-B3F3-BC096CA6CECD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/>
            <p:txBody>
              <a:bodyPr/>
              <a:lstStyle/>
              <a:p>
                <a:r>
                  <a:rPr lang="en-US" dirty="0"/>
                  <a:t>Recall: Taylor expansion of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</a:rPr>
                      <m:t>sin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⁡(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DAC1DE7F-83CA-47D2-B3F3-BC096CA6CEC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>
                <a:blip r:embed="rId2"/>
                <a:stretch>
                  <a:fillRect l="-309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ADB0A41-AFB6-4FDC-AE44-7FDF315D66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82328" y="1825625"/>
            <a:ext cx="3233021" cy="4351338"/>
          </a:xfrm>
        </p:spPr>
        <p:txBody>
          <a:bodyPr/>
          <a:lstStyle/>
          <a:p>
            <a:r>
              <a:rPr lang="en-US" dirty="0"/>
              <a:t>How fast is this code?</a:t>
            </a:r>
          </a:p>
          <a:p>
            <a:endParaRPr lang="en-US" dirty="0"/>
          </a:p>
          <a:p>
            <a:r>
              <a:rPr lang="en-US" dirty="0"/>
              <a:t>Where should we focus optimization efforts?</a:t>
            </a:r>
          </a:p>
          <a:p>
            <a:endParaRPr lang="en-US" dirty="0"/>
          </a:p>
          <a:p>
            <a:r>
              <a:rPr lang="en-US" dirty="0"/>
              <a:t>What is the bottleneck?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48FB50C-CA94-4725-AF2A-E6350AC253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CMU 15-418/15-618, Spring 2019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7059FCB-A689-4D75-A43C-AF2CBFE31F5B}"/>
              </a:ext>
            </a:extLst>
          </p:cNvPr>
          <p:cNvSpPr/>
          <p:nvPr/>
        </p:nvSpPr>
        <p:spPr>
          <a:xfrm>
            <a:off x="628650" y="1825625"/>
            <a:ext cx="4728243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latin typeface="Lucida Console" panose="020B0609040504020204" pitchFamily="49" charset="0"/>
              </a:rPr>
              <a:t>void </a:t>
            </a:r>
            <a:r>
              <a:rPr lang="en-US" sz="1400" dirty="0" err="1">
                <a:latin typeface="Lucida Console" panose="020B0609040504020204" pitchFamily="49" charset="0"/>
              </a:rPr>
              <a:t>sinx</a:t>
            </a:r>
            <a:r>
              <a:rPr lang="en-US" sz="1400" dirty="0">
                <a:latin typeface="Lucida Console" panose="020B0609040504020204" pitchFamily="49" charset="0"/>
              </a:rPr>
              <a:t>(int N, int terms, float * x, </a:t>
            </a:r>
          </a:p>
          <a:p>
            <a:r>
              <a:rPr lang="en-US" sz="1400" dirty="0">
                <a:latin typeface="Lucida Console" panose="020B0609040504020204" pitchFamily="49" charset="0"/>
              </a:rPr>
              <a:t>		 float *result) {                                                                                                                                                                                                                                                             </a:t>
            </a:r>
          </a:p>
          <a:p>
            <a:r>
              <a:rPr lang="en-US" sz="1400" dirty="0">
                <a:latin typeface="Lucida Console" panose="020B0609040504020204" pitchFamily="49" charset="0"/>
              </a:rPr>
              <a:t>    for (int </a:t>
            </a:r>
            <a:r>
              <a:rPr lang="en-US" sz="1400" dirty="0" err="1">
                <a:latin typeface="Lucida Console" panose="020B0609040504020204" pitchFamily="49" charset="0"/>
              </a:rPr>
              <a:t>i</a:t>
            </a:r>
            <a:r>
              <a:rPr lang="en-US" sz="1400" dirty="0">
                <a:latin typeface="Lucida Console" panose="020B0609040504020204" pitchFamily="49" charset="0"/>
              </a:rPr>
              <a:t>=0; </a:t>
            </a:r>
            <a:r>
              <a:rPr lang="en-US" sz="1400" dirty="0" err="1">
                <a:latin typeface="Lucida Console" panose="020B0609040504020204" pitchFamily="49" charset="0"/>
              </a:rPr>
              <a:t>i</a:t>
            </a:r>
            <a:r>
              <a:rPr lang="en-US" sz="1400" dirty="0">
                <a:latin typeface="Lucida Console" panose="020B0609040504020204" pitchFamily="49" charset="0"/>
              </a:rPr>
              <a:t>&lt;N; </a:t>
            </a:r>
            <a:r>
              <a:rPr lang="en-US" sz="1400" dirty="0" err="1">
                <a:latin typeface="Lucida Console" panose="020B0609040504020204" pitchFamily="49" charset="0"/>
              </a:rPr>
              <a:t>i</a:t>
            </a:r>
            <a:r>
              <a:rPr lang="en-US" sz="1400" dirty="0">
                <a:latin typeface="Lucida Console" panose="020B0609040504020204" pitchFamily="49" charset="0"/>
              </a:rPr>
              <a:t>++) {</a:t>
            </a:r>
          </a:p>
          <a:p>
            <a:r>
              <a:rPr lang="en-US" sz="1400" dirty="0">
                <a:latin typeface="Lucida Console" panose="020B0609040504020204" pitchFamily="49" charset="0"/>
              </a:rPr>
              <a:t>        float value = x[</a:t>
            </a:r>
            <a:r>
              <a:rPr lang="en-US" sz="1400" dirty="0" err="1">
                <a:latin typeface="Lucida Console" panose="020B0609040504020204" pitchFamily="49" charset="0"/>
              </a:rPr>
              <a:t>i</a:t>
            </a:r>
            <a:r>
              <a:rPr lang="en-US" sz="1400" dirty="0">
                <a:latin typeface="Lucida Console" panose="020B0609040504020204" pitchFamily="49" charset="0"/>
              </a:rPr>
              <a:t>];</a:t>
            </a:r>
          </a:p>
          <a:p>
            <a:r>
              <a:rPr lang="en-US" sz="1400" dirty="0">
                <a:latin typeface="Lucida Console" panose="020B0609040504020204" pitchFamily="49" charset="0"/>
              </a:rPr>
              <a:t>        float </a:t>
            </a:r>
            <a:r>
              <a:rPr lang="en-US" sz="1400" dirty="0" err="1">
                <a:latin typeface="Lucida Console" panose="020B0609040504020204" pitchFamily="49" charset="0"/>
              </a:rPr>
              <a:t>numer</a:t>
            </a:r>
            <a:r>
              <a:rPr lang="en-US" sz="1400" dirty="0">
                <a:latin typeface="Lucida Console" panose="020B0609040504020204" pitchFamily="49" charset="0"/>
              </a:rPr>
              <a:t> = x[</a:t>
            </a:r>
            <a:r>
              <a:rPr lang="en-US" sz="1400" dirty="0" err="1">
                <a:latin typeface="Lucida Console" panose="020B0609040504020204" pitchFamily="49" charset="0"/>
              </a:rPr>
              <a:t>i</a:t>
            </a:r>
            <a:r>
              <a:rPr lang="en-US" sz="1400" dirty="0">
                <a:latin typeface="Lucida Console" panose="020B0609040504020204" pitchFamily="49" charset="0"/>
              </a:rPr>
              <a:t>]*x[</a:t>
            </a:r>
            <a:r>
              <a:rPr lang="en-US" sz="1400" dirty="0" err="1">
                <a:latin typeface="Lucida Console" panose="020B0609040504020204" pitchFamily="49" charset="0"/>
              </a:rPr>
              <a:t>i</a:t>
            </a:r>
            <a:r>
              <a:rPr lang="en-US" sz="1400" dirty="0">
                <a:latin typeface="Lucida Console" panose="020B0609040504020204" pitchFamily="49" charset="0"/>
              </a:rPr>
              <a:t>]*x[</a:t>
            </a:r>
            <a:r>
              <a:rPr lang="en-US" sz="1400" dirty="0" err="1">
                <a:latin typeface="Lucida Console" panose="020B0609040504020204" pitchFamily="49" charset="0"/>
              </a:rPr>
              <a:t>i</a:t>
            </a:r>
            <a:r>
              <a:rPr lang="en-US" sz="1400" dirty="0">
                <a:latin typeface="Lucida Console" panose="020B0609040504020204" pitchFamily="49" charset="0"/>
              </a:rPr>
              <a:t>];</a:t>
            </a:r>
          </a:p>
          <a:p>
            <a:r>
              <a:rPr lang="en-US" sz="1400" dirty="0">
                <a:latin typeface="Lucida Console" panose="020B0609040504020204" pitchFamily="49" charset="0"/>
              </a:rPr>
              <a:t>        int </a:t>
            </a:r>
            <a:r>
              <a:rPr lang="en-US" sz="1400" dirty="0" err="1">
                <a:latin typeface="Lucida Console" panose="020B0609040504020204" pitchFamily="49" charset="0"/>
              </a:rPr>
              <a:t>denom</a:t>
            </a:r>
            <a:r>
              <a:rPr lang="en-US" sz="1400" dirty="0">
                <a:latin typeface="Lucida Console" panose="020B0609040504020204" pitchFamily="49" charset="0"/>
              </a:rPr>
              <a:t> = 6; // 3!</a:t>
            </a:r>
          </a:p>
          <a:p>
            <a:r>
              <a:rPr lang="en-US" sz="1400" dirty="0">
                <a:latin typeface="Lucida Console" panose="020B0609040504020204" pitchFamily="49" charset="0"/>
              </a:rPr>
              <a:t>        int sign = -1;</a:t>
            </a:r>
          </a:p>
          <a:p>
            <a:endParaRPr lang="en-US" sz="1400" dirty="0">
              <a:latin typeface="Lucida Console" panose="020B0609040504020204" pitchFamily="49" charset="0"/>
            </a:endParaRPr>
          </a:p>
          <a:p>
            <a:r>
              <a:rPr lang="en-US" sz="1400" dirty="0">
                <a:latin typeface="Lucida Console" panose="020B0609040504020204" pitchFamily="49" charset="0"/>
              </a:rPr>
              <a:t>        for (int j=1; j&lt;=terms; </a:t>
            </a:r>
            <a:r>
              <a:rPr lang="en-US" sz="1400" dirty="0" err="1">
                <a:latin typeface="Lucida Console" panose="020B0609040504020204" pitchFamily="49" charset="0"/>
              </a:rPr>
              <a:t>j++</a:t>
            </a:r>
            <a:r>
              <a:rPr lang="en-US" sz="1400" dirty="0">
                <a:latin typeface="Lucida Console" panose="020B0609040504020204" pitchFamily="49" charset="0"/>
              </a:rPr>
              <a:t>) {</a:t>
            </a:r>
          </a:p>
          <a:p>
            <a:r>
              <a:rPr lang="en-US" sz="1400" dirty="0">
                <a:latin typeface="Lucida Console" panose="020B0609040504020204" pitchFamily="49" charset="0"/>
              </a:rPr>
              <a:t>            value += sign * </a:t>
            </a:r>
            <a:r>
              <a:rPr lang="en-US" sz="1400" dirty="0" err="1">
                <a:latin typeface="Lucida Console" panose="020B0609040504020204" pitchFamily="49" charset="0"/>
              </a:rPr>
              <a:t>numer</a:t>
            </a:r>
            <a:r>
              <a:rPr lang="en-US" sz="1400" dirty="0">
                <a:latin typeface="Lucida Console" panose="020B0609040504020204" pitchFamily="49" charset="0"/>
              </a:rPr>
              <a:t> / </a:t>
            </a:r>
            <a:r>
              <a:rPr lang="en-US" sz="1400" dirty="0" err="1">
                <a:latin typeface="Lucida Console" panose="020B0609040504020204" pitchFamily="49" charset="0"/>
              </a:rPr>
              <a:t>denom</a:t>
            </a:r>
            <a:r>
              <a:rPr lang="en-US" sz="1400" dirty="0">
                <a:latin typeface="Lucida Console" panose="020B0609040504020204" pitchFamily="49" charset="0"/>
              </a:rPr>
              <a:t>;</a:t>
            </a:r>
          </a:p>
          <a:p>
            <a:r>
              <a:rPr lang="en-US" sz="1400" dirty="0">
                <a:latin typeface="Lucida Console" panose="020B0609040504020204" pitchFamily="49" charset="0"/>
              </a:rPr>
              <a:t>            </a:t>
            </a:r>
            <a:r>
              <a:rPr lang="en-US" sz="1400" dirty="0" err="1">
                <a:latin typeface="Lucida Console" panose="020B0609040504020204" pitchFamily="49" charset="0"/>
              </a:rPr>
              <a:t>numer</a:t>
            </a:r>
            <a:r>
              <a:rPr lang="en-US" sz="1400" dirty="0">
                <a:latin typeface="Lucida Console" panose="020B0609040504020204" pitchFamily="49" charset="0"/>
              </a:rPr>
              <a:t> *= x[</a:t>
            </a:r>
            <a:r>
              <a:rPr lang="en-US" sz="1400" dirty="0" err="1">
                <a:latin typeface="Lucida Console" panose="020B0609040504020204" pitchFamily="49" charset="0"/>
              </a:rPr>
              <a:t>i</a:t>
            </a:r>
            <a:r>
              <a:rPr lang="en-US" sz="1400" dirty="0">
                <a:latin typeface="Lucida Console" panose="020B0609040504020204" pitchFamily="49" charset="0"/>
              </a:rPr>
              <a:t>] * x[</a:t>
            </a:r>
            <a:r>
              <a:rPr lang="en-US" sz="1400" dirty="0" err="1">
                <a:latin typeface="Lucida Console" panose="020B0609040504020204" pitchFamily="49" charset="0"/>
              </a:rPr>
              <a:t>i</a:t>
            </a:r>
            <a:r>
              <a:rPr lang="en-US" sz="1400" dirty="0">
                <a:latin typeface="Lucida Console" panose="020B0609040504020204" pitchFamily="49" charset="0"/>
              </a:rPr>
              <a:t>];</a:t>
            </a:r>
          </a:p>
          <a:p>
            <a:r>
              <a:rPr lang="en-US" sz="1400" dirty="0">
                <a:latin typeface="Lucida Console" panose="020B0609040504020204" pitchFamily="49" charset="0"/>
              </a:rPr>
              <a:t>            </a:t>
            </a:r>
            <a:r>
              <a:rPr lang="en-US" sz="1400" dirty="0" err="1">
                <a:latin typeface="Lucida Console" panose="020B0609040504020204" pitchFamily="49" charset="0"/>
              </a:rPr>
              <a:t>denom</a:t>
            </a:r>
            <a:r>
              <a:rPr lang="en-US" sz="1400" dirty="0">
                <a:latin typeface="Lucida Console" panose="020B0609040504020204" pitchFamily="49" charset="0"/>
              </a:rPr>
              <a:t> *= (2*j+2) * (2*j+3);</a:t>
            </a:r>
          </a:p>
          <a:p>
            <a:r>
              <a:rPr lang="en-US" sz="1400" dirty="0">
                <a:latin typeface="Lucida Console" panose="020B0609040504020204" pitchFamily="49" charset="0"/>
              </a:rPr>
              <a:t>            sign *= -1;</a:t>
            </a:r>
          </a:p>
          <a:p>
            <a:r>
              <a:rPr lang="en-US" sz="1400" dirty="0">
                <a:latin typeface="Lucida Console" panose="020B0609040504020204" pitchFamily="49" charset="0"/>
              </a:rPr>
              <a:t>        }</a:t>
            </a:r>
          </a:p>
          <a:p>
            <a:endParaRPr lang="en-US" sz="1400" dirty="0">
              <a:latin typeface="Lucida Console" panose="020B0609040504020204" pitchFamily="49" charset="0"/>
            </a:endParaRPr>
          </a:p>
          <a:p>
            <a:r>
              <a:rPr lang="en-US" sz="1400" dirty="0">
                <a:latin typeface="Lucida Console" panose="020B0609040504020204" pitchFamily="49" charset="0"/>
              </a:rPr>
              <a:t>        result[</a:t>
            </a:r>
            <a:r>
              <a:rPr lang="en-US" sz="1400" dirty="0" err="1">
                <a:latin typeface="Lucida Console" panose="020B0609040504020204" pitchFamily="49" charset="0"/>
              </a:rPr>
              <a:t>i</a:t>
            </a:r>
            <a:r>
              <a:rPr lang="en-US" sz="1400" dirty="0">
                <a:latin typeface="Lucida Console" panose="020B0609040504020204" pitchFamily="49" charset="0"/>
              </a:rPr>
              <a:t>] = value;</a:t>
            </a:r>
          </a:p>
          <a:p>
            <a:r>
              <a:rPr lang="en-US" sz="1400" dirty="0">
                <a:latin typeface="Lucida Console" panose="020B0609040504020204" pitchFamily="49" charset="0"/>
              </a:rPr>
              <a:t>    }</a:t>
            </a:r>
          </a:p>
          <a:p>
            <a:r>
              <a:rPr lang="en-US" sz="1400" dirty="0">
                <a:latin typeface="Lucida Console" panose="020B06090405040202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0347497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C0985DEB-CE01-4783-8673-A1F0F4D5CF8F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/>
            <p:txBody>
              <a:bodyPr>
                <a:normAutofit fontScale="90000"/>
              </a:bodyPr>
              <a:lstStyle/>
              <a:p>
                <a:r>
                  <a:rPr lang="en-US" dirty="0"/>
                  <a:t>Speeding up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</a:rPr>
                      <m:t>sin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⁡(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/>
                  <a:t>:</a:t>
                </a:r>
                <a:br>
                  <a:rPr lang="en-US" dirty="0"/>
                </a:br>
                <a:r>
                  <a:rPr lang="en-US" dirty="0"/>
                  <a:t>Going parallel (explicitly) + optimize</a:t>
                </a:r>
              </a:p>
            </p:txBody>
          </p:sp>
        </mc:Choice>
        <mc:Fallback xmlns="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C0985DEB-CE01-4783-8673-A1F0F4D5CF8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>
                <a:blip r:embed="rId2"/>
                <a:stretch>
                  <a:fillRect l="-2705" t="-7834" r="-696" b="-147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0C728C6-4A79-4279-8413-B9ACFB9956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CMU 15-418/15-618, Spring 2019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AB15A0F-EC78-46A4-A5C6-3F593738FA4B}"/>
              </a:ext>
            </a:extLst>
          </p:cNvPr>
          <p:cNvSpPr/>
          <p:nvPr/>
        </p:nvSpPr>
        <p:spPr>
          <a:xfrm>
            <a:off x="628650" y="1605332"/>
            <a:ext cx="7762503" cy="58169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latin typeface="Lucida Console" panose="020B0609040504020204" pitchFamily="49" charset="0"/>
              </a:rPr>
              <a:t>export void sinx_unrollx2a(uniform int N, uniform int terms,</a:t>
            </a:r>
          </a:p>
          <a:p>
            <a:r>
              <a:rPr lang="en-US" sz="1200" dirty="0">
                <a:latin typeface="Lucida Console" panose="020B0609040504020204" pitchFamily="49" charset="0"/>
              </a:rPr>
              <a:t>                           uniform float x[],</a:t>
            </a:r>
          </a:p>
          <a:p>
            <a:r>
              <a:rPr lang="en-US" sz="1200" dirty="0">
                <a:latin typeface="Lucida Console" panose="020B0609040504020204" pitchFamily="49" charset="0"/>
              </a:rPr>
              <a:t>                           uniform float result[]) {</a:t>
            </a:r>
          </a:p>
          <a:p>
            <a:r>
              <a:rPr lang="en-US" sz="1200" dirty="0">
                <a:latin typeface="Lucida Console" panose="020B0609040504020204" pitchFamily="49" charset="0"/>
              </a:rPr>
              <a:t>    uniform float </a:t>
            </a:r>
            <a:r>
              <a:rPr lang="en-US" sz="1200" dirty="0" err="1">
                <a:latin typeface="Lucida Console" panose="020B0609040504020204" pitchFamily="49" charset="0"/>
              </a:rPr>
              <a:t>rdenom</a:t>
            </a:r>
            <a:r>
              <a:rPr lang="en-US" sz="1200" dirty="0">
                <a:latin typeface="Lucida Console" panose="020B0609040504020204" pitchFamily="49" charset="0"/>
              </a:rPr>
              <a:t>[MAXTERMS];</a:t>
            </a:r>
          </a:p>
          <a:p>
            <a:r>
              <a:rPr lang="en-US" sz="1200" dirty="0">
                <a:latin typeface="Lucida Console" panose="020B0609040504020204" pitchFamily="49" charset="0"/>
              </a:rPr>
              <a:t>    uniform int </a:t>
            </a:r>
            <a:r>
              <a:rPr lang="en-US" sz="1200" dirty="0" err="1">
                <a:latin typeface="Lucida Console" panose="020B0609040504020204" pitchFamily="49" charset="0"/>
              </a:rPr>
              <a:t>denom</a:t>
            </a:r>
            <a:r>
              <a:rPr lang="en-US" sz="1200" dirty="0">
                <a:latin typeface="Lucida Console" panose="020B0609040504020204" pitchFamily="49" charset="0"/>
              </a:rPr>
              <a:t> = 6;</a:t>
            </a:r>
          </a:p>
          <a:p>
            <a:r>
              <a:rPr lang="en-US" sz="1200" dirty="0">
                <a:latin typeface="Lucida Console" panose="020B0609040504020204" pitchFamily="49" charset="0"/>
              </a:rPr>
              <a:t>    uniform float sign = -1;</a:t>
            </a:r>
          </a:p>
          <a:p>
            <a:r>
              <a:rPr lang="en-US" sz="1200" dirty="0">
                <a:latin typeface="Lucida Console" panose="020B0609040504020204" pitchFamily="49" charset="0"/>
              </a:rPr>
              <a:t>    for (uniform int j = 1; j &lt;= terms; </a:t>
            </a:r>
            <a:r>
              <a:rPr lang="en-US" sz="1200" dirty="0" err="1">
                <a:latin typeface="Lucida Console" panose="020B0609040504020204" pitchFamily="49" charset="0"/>
              </a:rPr>
              <a:t>j++</a:t>
            </a:r>
            <a:r>
              <a:rPr lang="en-US" sz="1200" dirty="0">
                <a:latin typeface="Lucida Console" panose="020B0609040504020204" pitchFamily="49" charset="0"/>
              </a:rPr>
              <a:t>) {</a:t>
            </a:r>
          </a:p>
          <a:p>
            <a:r>
              <a:rPr lang="en-US" sz="1200" dirty="0">
                <a:latin typeface="Lucida Console" panose="020B0609040504020204" pitchFamily="49" charset="0"/>
              </a:rPr>
              <a:t>        </a:t>
            </a:r>
            <a:r>
              <a:rPr lang="en-US" sz="1200" dirty="0" err="1">
                <a:latin typeface="Lucida Console" panose="020B0609040504020204" pitchFamily="49" charset="0"/>
              </a:rPr>
              <a:t>rdenom</a:t>
            </a:r>
            <a:r>
              <a:rPr lang="en-US" sz="1200" dirty="0">
                <a:latin typeface="Lucida Console" panose="020B0609040504020204" pitchFamily="49" charset="0"/>
              </a:rPr>
              <a:t>[j] = sign/</a:t>
            </a:r>
            <a:r>
              <a:rPr lang="en-US" sz="1200" dirty="0" err="1">
                <a:latin typeface="Lucida Console" panose="020B0609040504020204" pitchFamily="49" charset="0"/>
              </a:rPr>
              <a:t>denom</a:t>
            </a:r>
            <a:r>
              <a:rPr lang="en-US" sz="1200" dirty="0">
                <a:latin typeface="Lucida Console" panose="020B0609040504020204" pitchFamily="49" charset="0"/>
              </a:rPr>
              <a:t>;</a:t>
            </a:r>
          </a:p>
          <a:p>
            <a:r>
              <a:rPr lang="en-US" sz="1200" dirty="0">
                <a:latin typeface="Lucida Console" panose="020B0609040504020204" pitchFamily="49" charset="0"/>
              </a:rPr>
              <a:t>        </a:t>
            </a:r>
            <a:r>
              <a:rPr lang="en-US" sz="1200" dirty="0" err="1">
                <a:latin typeface="Lucida Console" panose="020B0609040504020204" pitchFamily="49" charset="0"/>
              </a:rPr>
              <a:t>denom</a:t>
            </a:r>
            <a:r>
              <a:rPr lang="en-US" sz="1200" dirty="0">
                <a:latin typeface="Lucida Console" panose="020B0609040504020204" pitchFamily="49" charset="0"/>
              </a:rPr>
              <a:t> *= (2*j+2) * (2*j+3);</a:t>
            </a:r>
          </a:p>
          <a:p>
            <a:r>
              <a:rPr lang="en-US" sz="1200" dirty="0">
                <a:latin typeface="Lucida Console" panose="020B0609040504020204" pitchFamily="49" charset="0"/>
              </a:rPr>
              <a:t>        sign = -sign;</a:t>
            </a:r>
          </a:p>
          <a:p>
            <a:r>
              <a:rPr lang="en-US" sz="1200" dirty="0">
                <a:latin typeface="Lucida Console" panose="020B0609040504020204" pitchFamily="49" charset="0"/>
              </a:rPr>
              <a:t>    }</a:t>
            </a:r>
          </a:p>
          <a:p>
            <a:r>
              <a:rPr lang="en-US" sz="1200" dirty="0">
                <a:latin typeface="Lucida Console" panose="020B0609040504020204" pitchFamily="49" charset="0"/>
              </a:rPr>
              <a:t>    foreach (</a:t>
            </a:r>
            <a:r>
              <a:rPr lang="en-US" sz="1200" dirty="0" err="1">
                <a:latin typeface="Lucida Console" panose="020B0609040504020204" pitchFamily="49" charset="0"/>
              </a:rPr>
              <a:t>i</a:t>
            </a:r>
            <a:r>
              <a:rPr lang="en-US" sz="1200" dirty="0">
                <a:latin typeface="Lucida Console" panose="020B0609040504020204" pitchFamily="49" charset="0"/>
              </a:rPr>
              <a:t>=0 ... N) {</a:t>
            </a:r>
          </a:p>
          <a:p>
            <a:r>
              <a:rPr lang="en-US" sz="1200" dirty="0">
                <a:latin typeface="Lucida Console" panose="020B0609040504020204" pitchFamily="49" charset="0"/>
              </a:rPr>
              <a:t>        float value = x[</a:t>
            </a:r>
            <a:r>
              <a:rPr lang="en-US" sz="1200" dirty="0" err="1">
                <a:latin typeface="Lucida Console" panose="020B0609040504020204" pitchFamily="49" charset="0"/>
              </a:rPr>
              <a:t>i</a:t>
            </a:r>
            <a:r>
              <a:rPr lang="en-US" sz="1200" dirty="0">
                <a:latin typeface="Lucida Console" panose="020B0609040504020204" pitchFamily="49" charset="0"/>
              </a:rPr>
              <a:t>];</a:t>
            </a:r>
          </a:p>
          <a:p>
            <a:r>
              <a:rPr lang="en-US" sz="1200" dirty="0">
                <a:latin typeface="Lucida Console" panose="020B0609040504020204" pitchFamily="49" charset="0"/>
              </a:rPr>
              <a:t>        float x2 = value * value;</a:t>
            </a:r>
          </a:p>
          <a:p>
            <a:r>
              <a:rPr lang="en-US" sz="1200" dirty="0">
                <a:latin typeface="Lucida Console" panose="020B0609040504020204" pitchFamily="49" charset="0"/>
              </a:rPr>
              <a:t>        float x4 = x2 * x2;</a:t>
            </a:r>
          </a:p>
          <a:p>
            <a:r>
              <a:rPr lang="en-US" sz="1200" dirty="0">
                <a:latin typeface="Lucida Console" panose="020B0609040504020204" pitchFamily="49" charset="0"/>
              </a:rPr>
              <a:t>        float </a:t>
            </a:r>
            <a:r>
              <a:rPr lang="en-US" sz="1200" dirty="0" err="1">
                <a:latin typeface="Lucida Console" panose="020B0609040504020204" pitchFamily="49" charset="0"/>
              </a:rPr>
              <a:t>numer</a:t>
            </a:r>
            <a:r>
              <a:rPr lang="en-US" sz="1200" dirty="0">
                <a:latin typeface="Lucida Console" panose="020B0609040504020204" pitchFamily="49" charset="0"/>
              </a:rPr>
              <a:t> = x2 * value;</a:t>
            </a:r>
          </a:p>
          <a:p>
            <a:r>
              <a:rPr lang="en-US" sz="1200" dirty="0">
                <a:latin typeface="Lucida Console" panose="020B0609040504020204" pitchFamily="49" charset="0"/>
              </a:rPr>
              <a:t>        uniform int j;</a:t>
            </a:r>
          </a:p>
          <a:p>
            <a:r>
              <a:rPr lang="en-US" sz="1200" dirty="0">
                <a:latin typeface="Lucida Console" panose="020B0609040504020204" pitchFamily="49" charset="0"/>
              </a:rPr>
              <a:t>        for (j=1; j&lt;=terms-1; j+=2) {</a:t>
            </a:r>
          </a:p>
          <a:p>
            <a:r>
              <a:rPr lang="en-US" sz="1200" dirty="0">
                <a:latin typeface="Lucida Console" panose="020B0609040504020204" pitchFamily="49" charset="0"/>
              </a:rPr>
              <a:t>            value +=</a:t>
            </a:r>
          </a:p>
          <a:p>
            <a:r>
              <a:rPr lang="en-US" sz="1200" dirty="0">
                <a:latin typeface="Lucida Console" panose="020B0609040504020204" pitchFamily="49" charset="0"/>
              </a:rPr>
              <a:t>              </a:t>
            </a:r>
            <a:r>
              <a:rPr lang="en-US" sz="1200" dirty="0" err="1">
                <a:latin typeface="Lucida Console" panose="020B0609040504020204" pitchFamily="49" charset="0"/>
              </a:rPr>
              <a:t>numer</a:t>
            </a:r>
            <a:r>
              <a:rPr lang="en-US" sz="1200" dirty="0">
                <a:latin typeface="Lucida Console" panose="020B0609040504020204" pitchFamily="49" charset="0"/>
              </a:rPr>
              <a:t> * (</a:t>
            </a:r>
            <a:r>
              <a:rPr lang="en-US" sz="1200" dirty="0" err="1">
                <a:latin typeface="Lucida Console" panose="020B0609040504020204" pitchFamily="49" charset="0"/>
              </a:rPr>
              <a:t>rdenom</a:t>
            </a:r>
            <a:r>
              <a:rPr lang="en-US" sz="1200" dirty="0">
                <a:latin typeface="Lucida Console" panose="020B0609040504020204" pitchFamily="49" charset="0"/>
              </a:rPr>
              <a:t>[j] +</a:t>
            </a:r>
          </a:p>
          <a:p>
            <a:r>
              <a:rPr lang="en-US" sz="1200" dirty="0">
                <a:latin typeface="Lucida Console" panose="020B0609040504020204" pitchFamily="49" charset="0"/>
              </a:rPr>
              <a:t>                       x2 * </a:t>
            </a:r>
            <a:r>
              <a:rPr lang="en-US" sz="1200" dirty="0" err="1">
                <a:latin typeface="Lucida Console" panose="020B0609040504020204" pitchFamily="49" charset="0"/>
              </a:rPr>
              <a:t>rdenom</a:t>
            </a:r>
            <a:r>
              <a:rPr lang="en-US" sz="1200" dirty="0">
                <a:latin typeface="Lucida Console" panose="020B0609040504020204" pitchFamily="49" charset="0"/>
              </a:rPr>
              <a:t>[j+1]);</a:t>
            </a:r>
          </a:p>
          <a:p>
            <a:r>
              <a:rPr lang="en-US" sz="1200" dirty="0">
                <a:latin typeface="Lucida Console" panose="020B0609040504020204" pitchFamily="49" charset="0"/>
              </a:rPr>
              <a:t>            </a:t>
            </a:r>
            <a:r>
              <a:rPr lang="en-US" sz="1200" dirty="0" err="1">
                <a:latin typeface="Lucida Console" panose="020B0609040504020204" pitchFamily="49" charset="0"/>
              </a:rPr>
              <a:t>numer</a:t>
            </a:r>
            <a:r>
              <a:rPr lang="en-US" sz="1200" dirty="0">
                <a:latin typeface="Lucida Console" panose="020B0609040504020204" pitchFamily="49" charset="0"/>
              </a:rPr>
              <a:t> *= x4;</a:t>
            </a:r>
          </a:p>
          <a:p>
            <a:r>
              <a:rPr lang="en-US" sz="1200" dirty="0">
                <a:latin typeface="Lucida Console" panose="020B0609040504020204" pitchFamily="49" charset="0"/>
              </a:rPr>
              <a:t>        }</a:t>
            </a:r>
          </a:p>
          <a:p>
            <a:r>
              <a:rPr lang="en-US" sz="1200" dirty="0">
                <a:latin typeface="Lucida Console" panose="020B0609040504020204" pitchFamily="49" charset="0"/>
              </a:rPr>
              <a:t>        for (; j &lt;= terms; </a:t>
            </a:r>
            <a:r>
              <a:rPr lang="en-US" sz="1200" dirty="0" err="1">
                <a:latin typeface="Lucida Console" panose="020B0609040504020204" pitchFamily="49" charset="0"/>
              </a:rPr>
              <a:t>j++</a:t>
            </a:r>
            <a:r>
              <a:rPr lang="en-US" sz="1200" dirty="0">
                <a:latin typeface="Lucida Console" panose="020B0609040504020204" pitchFamily="49" charset="0"/>
              </a:rPr>
              <a:t>) {</a:t>
            </a:r>
          </a:p>
          <a:p>
            <a:r>
              <a:rPr lang="en-US" sz="1200" dirty="0">
                <a:latin typeface="Lucida Console" panose="020B0609040504020204" pitchFamily="49" charset="0"/>
              </a:rPr>
              <a:t>            value += </a:t>
            </a:r>
            <a:r>
              <a:rPr lang="en-US" sz="1200" dirty="0" err="1">
                <a:latin typeface="Lucida Console" panose="020B0609040504020204" pitchFamily="49" charset="0"/>
              </a:rPr>
              <a:t>numer</a:t>
            </a:r>
            <a:r>
              <a:rPr lang="en-US" sz="1200" dirty="0">
                <a:latin typeface="Lucida Console" panose="020B0609040504020204" pitchFamily="49" charset="0"/>
              </a:rPr>
              <a:t> * </a:t>
            </a:r>
            <a:r>
              <a:rPr lang="en-US" sz="1200" dirty="0" err="1">
                <a:latin typeface="Lucida Console" panose="020B0609040504020204" pitchFamily="49" charset="0"/>
              </a:rPr>
              <a:t>rdenom</a:t>
            </a:r>
            <a:r>
              <a:rPr lang="en-US" sz="1200" dirty="0">
                <a:latin typeface="Lucida Console" panose="020B0609040504020204" pitchFamily="49" charset="0"/>
              </a:rPr>
              <a:t>[j];</a:t>
            </a:r>
          </a:p>
          <a:p>
            <a:r>
              <a:rPr lang="en-US" sz="1200" dirty="0">
                <a:latin typeface="Lucida Console" panose="020B0609040504020204" pitchFamily="49" charset="0"/>
              </a:rPr>
              <a:t>            </a:t>
            </a:r>
            <a:r>
              <a:rPr lang="en-US" sz="1200" dirty="0" err="1">
                <a:latin typeface="Lucida Console" panose="020B0609040504020204" pitchFamily="49" charset="0"/>
              </a:rPr>
              <a:t>numer</a:t>
            </a:r>
            <a:r>
              <a:rPr lang="en-US" sz="1200" dirty="0">
                <a:latin typeface="Lucida Console" panose="020B0609040504020204" pitchFamily="49" charset="0"/>
              </a:rPr>
              <a:t> *= x2;</a:t>
            </a:r>
          </a:p>
          <a:p>
            <a:r>
              <a:rPr lang="en-US" sz="1200" dirty="0">
                <a:latin typeface="Lucida Console" panose="020B0609040504020204" pitchFamily="49" charset="0"/>
              </a:rPr>
              <a:t>        }</a:t>
            </a:r>
          </a:p>
          <a:p>
            <a:r>
              <a:rPr lang="en-US" sz="1200" dirty="0">
                <a:latin typeface="Lucida Console" panose="020B0609040504020204" pitchFamily="49" charset="0"/>
              </a:rPr>
              <a:t>        result[</a:t>
            </a:r>
            <a:r>
              <a:rPr lang="en-US" sz="1200" dirty="0" err="1">
                <a:latin typeface="Lucida Console" panose="020B0609040504020204" pitchFamily="49" charset="0"/>
              </a:rPr>
              <a:t>i</a:t>
            </a:r>
            <a:r>
              <a:rPr lang="en-US" sz="1200" dirty="0">
                <a:latin typeface="Lucida Console" panose="020B0609040504020204" pitchFamily="49" charset="0"/>
              </a:rPr>
              <a:t>] = value;</a:t>
            </a:r>
          </a:p>
          <a:p>
            <a:r>
              <a:rPr lang="en-US" sz="1200" dirty="0">
                <a:latin typeface="Lucida Console" panose="020B0609040504020204" pitchFamily="49" charset="0"/>
              </a:rPr>
              <a:t>    }</a:t>
            </a:r>
          </a:p>
          <a:p>
            <a:r>
              <a:rPr lang="en-US" sz="1200" dirty="0">
                <a:latin typeface="Lucida Console" panose="020B0609040504020204" pitchFamily="49" charset="0"/>
              </a:rPr>
              <a:t>}</a:t>
            </a:r>
          </a:p>
          <a:p>
            <a:endParaRPr lang="en-US" sz="1200" dirty="0">
              <a:latin typeface="Lucida Console" panose="020B0609040504020204" pitchFamily="49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4EB95ECB-9A2C-4B00-A2F5-3111283F04E9}"/>
                  </a:ext>
                </a:extLst>
              </p:cNvPr>
              <p:cNvSpPr txBox="1"/>
              <p:nvPr/>
            </p:nvSpPr>
            <p:spPr>
              <a:xfrm>
                <a:off x="4284270" y="3559713"/>
                <a:ext cx="4437413" cy="9541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en-US" sz="2800" dirty="0"/>
                  <a:t>0.14 ns / element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≈</m:t>
                    </m:r>
                  </m:oMath>
                </a14:m>
                <a:r>
                  <a:rPr lang="en-US" sz="2800" dirty="0"/>
                  <a:t> </a:t>
                </a:r>
                <a:br>
                  <a:rPr lang="en-US" sz="2800" dirty="0"/>
                </a:br>
                <a:r>
                  <a:rPr lang="en-US" sz="2800" dirty="0"/>
                  <a:t>0.45 cycles / element</a:t>
                </a: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4EB95ECB-9A2C-4B00-A2F5-3111283F04E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84270" y="3559713"/>
                <a:ext cx="4437413" cy="954107"/>
              </a:xfrm>
              <a:prstGeom prst="rect">
                <a:avLst/>
              </a:prstGeom>
              <a:blipFill>
                <a:blip r:embed="rId3"/>
                <a:stretch>
                  <a:fillRect t="-7051" r="-2747" b="-1730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940775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EB2398-CD3F-4506-BD71-476D4E845A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SIMD takeaways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D9C4F4-601A-483B-A551-379845E489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</p:spPr>
        <p:txBody>
          <a:bodyPr/>
          <a:lstStyle/>
          <a:p>
            <a:r>
              <a:rPr lang="en-US" dirty="0"/>
              <a:t>Well, that was easy! (Thanks ISPC)</a:t>
            </a:r>
          </a:p>
          <a:p>
            <a:endParaRPr lang="en-US" dirty="0"/>
          </a:p>
          <a:p>
            <a:r>
              <a:rPr lang="en-US" dirty="0"/>
              <a:t>Cycles per element:</a:t>
            </a:r>
          </a:p>
          <a:p>
            <a:endParaRPr lang="en-US" dirty="0"/>
          </a:p>
          <a:p>
            <a:r>
              <a:rPr lang="en-US" dirty="0"/>
              <a:t>Speedup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CB5A3BB-E7F1-46D4-8A45-E6178DC9AA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</p:spPr>
        <p:txBody>
          <a:bodyPr/>
          <a:lstStyle/>
          <a:p>
            <a:r>
              <a:rPr lang="en-US"/>
              <a:t>CMU 15-418/15-618, Spring 2019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F3BC0DFB-E94E-4525-8C53-558DA313B2B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0863020"/>
              </p:ext>
            </p:extLst>
          </p:nvPr>
        </p:nvGraphicFramePr>
        <p:xfrm>
          <a:off x="4381992" y="2316480"/>
          <a:ext cx="4536375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12125">
                  <a:extLst>
                    <a:ext uri="{9D8B030D-6E8A-4147-A177-3AD203B41FA5}">
                      <a16:colId xmlns:a16="http://schemas.microsoft.com/office/drawing/2014/main" val="708452818"/>
                    </a:ext>
                  </a:extLst>
                </a:gridCol>
                <a:gridCol w="1512125">
                  <a:extLst>
                    <a:ext uri="{9D8B030D-6E8A-4147-A177-3AD203B41FA5}">
                      <a16:colId xmlns:a16="http://schemas.microsoft.com/office/drawing/2014/main" val="1805094834"/>
                    </a:ext>
                  </a:extLst>
                </a:gridCol>
                <a:gridCol w="1512125">
                  <a:extLst>
                    <a:ext uri="{9D8B030D-6E8A-4147-A177-3AD203B41FA5}">
                      <a16:colId xmlns:a16="http://schemas.microsoft.com/office/drawing/2014/main" val="138555269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Scalar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Vector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355357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1"/>
                          </a:solidFill>
                        </a:rPr>
                        <a:t>Unoptimized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3.2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830884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1"/>
                          </a:solidFill>
                        </a:rPr>
                        <a:t>Unrolled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2.2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0.45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47090702"/>
                  </a:ext>
                </a:extLst>
              </a:tr>
            </a:tbl>
          </a:graphicData>
        </a:graphic>
      </p:graphicFrame>
      <p:grpSp>
        <p:nvGrpSpPr>
          <p:cNvPr id="27" name="Group 26">
            <a:extLst>
              <a:ext uri="{FF2B5EF4-FFF2-40B4-BE49-F238E27FC236}">
                <a16:creationId xmlns:a16="http://schemas.microsoft.com/office/drawing/2014/main" id="{3DE37DDB-106B-4757-8950-7E184C3E7FA5}"/>
              </a:ext>
            </a:extLst>
          </p:cNvPr>
          <p:cNvGrpSpPr/>
          <p:nvPr/>
        </p:nvGrpSpPr>
        <p:grpSpPr>
          <a:xfrm>
            <a:off x="4698670" y="3904120"/>
            <a:ext cx="3934691" cy="1921987"/>
            <a:chOff x="4116779" y="4294125"/>
            <a:chExt cx="3934691" cy="1921987"/>
          </a:xfrm>
        </p:grpSpPr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4EAF78A6-DDB4-4EC8-A139-6D1387596C3E}"/>
                </a:ext>
              </a:extLst>
            </p:cNvPr>
            <p:cNvSpPr/>
            <p:nvPr/>
          </p:nvSpPr>
          <p:spPr>
            <a:xfrm>
              <a:off x="4116779" y="4294125"/>
              <a:ext cx="1741714" cy="81148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Original</a:t>
              </a:r>
            </a:p>
          </p:txBody>
        </p:sp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FD5378F9-92C1-42C2-8319-394B58773A9E}"/>
                </a:ext>
              </a:extLst>
            </p:cNvPr>
            <p:cNvSpPr/>
            <p:nvPr/>
          </p:nvSpPr>
          <p:spPr>
            <a:xfrm>
              <a:off x="4116779" y="5404632"/>
              <a:ext cx="1741714" cy="81148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Unrolled</a:t>
              </a:r>
            </a:p>
          </p:txBody>
        </p:sp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D2DD1CE5-FB90-499D-A0F7-03DC9443036D}"/>
                </a:ext>
              </a:extLst>
            </p:cNvPr>
            <p:cNvSpPr/>
            <p:nvPr/>
          </p:nvSpPr>
          <p:spPr>
            <a:xfrm>
              <a:off x="6309756" y="4294125"/>
              <a:ext cx="1741714" cy="81148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Vector</a:t>
              </a:r>
            </a:p>
          </p:txBody>
        </p:sp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75099D0F-6DF3-4049-91CC-42B411C67D58}"/>
                </a:ext>
              </a:extLst>
            </p:cNvPr>
            <p:cNvSpPr/>
            <p:nvPr/>
          </p:nvSpPr>
          <p:spPr>
            <a:xfrm>
              <a:off x="6309756" y="5404632"/>
              <a:ext cx="1741714" cy="81148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Vector + Unrolled</a:t>
              </a:r>
            </a:p>
          </p:txBody>
        </p:sp>
        <p:cxnSp>
          <p:nvCxnSpPr>
            <p:cNvPr id="12" name="Straight Arrow Connector 11">
              <a:extLst>
                <a:ext uri="{FF2B5EF4-FFF2-40B4-BE49-F238E27FC236}">
                  <a16:creationId xmlns:a16="http://schemas.microsoft.com/office/drawing/2014/main" id="{689CCFE4-62BF-483E-9502-EF572534E1D7}"/>
                </a:ext>
              </a:extLst>
            </p:cNvPr>
            <p:cNvCxnSpPr>
              <a:stCxn id="7" idx="4"/>
              <a:endCxn id="8" idx="0"/>
            </p:cNvCxnSpPr>
            <p:nvPr/>
          </p:nvCxnSpPr>
          <p:spPr>
            <a:xfrm>
              <a:off x="4987636" y="5105605"/>
              <a:ext cx="0" cy="299027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3" name="TextBox 12">
                  <a:extLst>
                    <a:ext uri="{FF2B5EF4-FFF2-40B4-BE49-F238E27FC236}">
                      <a16:creationId xmlns:a16="http://schemas.microsoft.com/office/drawing/2014/main" id="{C0949CFE-77EA-4829-B0A5-4AD8926650F2}"/>
                    </a:ext>
                  </a:extLst>
                </p:cNvPr>
                <p:cNvSpPr txBox="1"/>
                <p:nvPr/>
              </p:nvSpPr>
              <p:spPr>
                <a:xfrm>
                  <a:off x="5770726" y="5493992"/>
                  <a:ext cx="654346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dirty="0">
                      <a:solidFill>
                        <a:srgbClr val="0070C0"/>
                      </a:solidFill>
                    </a:rPr>
                    <a:t>4.9</a:t>
                  </a:r>
                  <a14:m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×</m:t>
                      </m:r>
                    </m:oMath>
                  </a14:m>
                  <a:endParaRPr lang="en-US" dirty="0">
                    <a:solidFill>
                      <a:srgbClr val="0070C0"/>
                    </a:solidFill>
                  </a:endParaRPr>
                </a:p>
              </p:txBody>
            </p:sp>
          </mc:Choice>
          <mc:Fallback xmlns="">
            <p:sp>
              <p:nvSpPr>
                <p:cNvPr id="13" name="TextBox 12">
                  <a:extLst>
                    <a:ext uri="{FF2B5EF4-FFF2-40B4-BE49-F238E27FC236}">
                      <a16:creationId xmlns:a16="http://schemas.microsoft.com/office/drawing/2014/main" id="{C0949CFE-77EA-4829-B0A5-4AD8926650F2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770726" y="5493992"/>
                  <a:ext cx="654346" cy="369332"/>
                </a:xfrm>
                <a:prstGeom prst="rect">
                  <a:avLst/>
                </a:prstGeom>
                <a:blipFill>
                  <a:blip r:embed="rId2"/>
                  <a:stretch>
                    <a:fillRect l="-7477" t="-8197" b="-2459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14" name="Straight Arrow Connector 13">
              <a:extLst>
                <a:ext uri="{FF2B5EF4-FFF2-40B4-BE49-F238E27FC236}">
                  <a16:creationId xmlns:a16="http://schemas.microsoft.com/office/drawing/2014/main" id="{1755E8D9-CBC5-4281-910B-443E1932DEE2}"/>
                </a:ext>
              </a:extLst>
            </p:cNvPr>
            <p:cNvCxnSpPr/>
            <p:nvPr/>
          </p:nvCxnSpPr>
          <p:spPr>
            <a:xfrm>
              <a:off x="7185313" y="5105605"/>
              <a:ext cx="0" cy="299027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5" name="TextBox 14">
                  <a:extLst>
                    <a:ext uri="{FF2B5EF4-FFF2-40B4-BE49-F238E27FC236}">
                      <a16:creationId xmlns:a16="http://schemas.microsoft.com/office/drawing/2014/main" id="{C7C1C940-56A7-439C-B8F0-4086E0E05431}"/>
                    </a:ext>
                  </a:extLst>
                </p:cNvPr>
                <p:cNvSpPr txBox="1"/>
                <p:nvPr/>
              </p:nvSpPr>
              <p:spPr>
                <a:xfrm>
                  <a:off x="7180613" y="5070453"/>
                  <a:ext cx="476412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dirty="0">
                      <a:solidFill>
                        <a:srgbClr val="0070C0"/>
                      </a:solidFill>
                    </a:rPr>
                    <a:t>7</a:t>
                  </a:r>
                  <a14:m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×</m:t>
                      </m:r>
                    </m:oMath>
                  </a14:m>
                  <a:endParaRPr lang="en-US" dirty="0">
                    <a:solidFill>
                      <a:srgbClr val="0070C0"/>
                    </a:solidFill>
                  </a:endParaRPr>
                </a:p>
              </p:txBody>
            </p:sp>
          </mc:Choice>
          <mc:Fallback xmlns="">
            <p:sp>
              <p:nvSpPr>
                <p:cNvPr id="15" name="TextBox 14">
                  <a:extLst>
                    <a:ext uri="{FF2B5EF4-FFF2-40B4-BE49-F238E27FC236}">
                      <a16:creationId xmlns:a16="http://schemas.microsoft.com/office/drawing/2014/main" id="{C7C1C940-56A7-439C-B8F0-4086E0E05431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180613" y="5070453"/>
                  <a:ext cx="476412" cy="369332"/>
                </a:xfrm>
                <a:prstGeom prst="rect">
                  <a:avLst/>
                </a:prstGeom>
                <a:blipFill>
                  <a:blip r:embed="rId3"/>
                  <a:stretch>
                    <a:fillRect l="-10127" t="-10000" b="-26667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16" name="Straight Arrow Connector 15">
              <a:extLst>
                <a:ext uri="{FF2B5EF4-FFF2-40B4-BE49-F238E27FC236}">
                  <a16:creationId xmlns:a16="http://schemas.microsoft.com/office/drawing/2014/main" id="{C6B6CC52-14B5-48B9-9A7A-11A72C7DA1B9}"/>
                </a:ext>
              </a:extLst>
            </p:cNvPr>
            <p:cNvCxnSpPr>
              <a:cxnSpLocks/>
            </p:cNvCxnSpPr>
            <p:nvPr/>
          </p:nvCxnSpPr>
          <p:spPr>
            <a:xfrm>
              <a:off x="5858493" y="5810372"/>
              <a:ext cx="451263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0" name="TextBox 19">
                  <a:extLst>
                    <a:ext uri="{FF2B5EF4-FFF2-40B4-BE49-F238E27FC236}">
                      <a16:creationId xmlns:a16="http://schemas.microsoft.com/office/drawing/2014/main" id="{0F50E46E-62F4-40B5-9A4F-CFA11419CFB7}"/>
                    </a:ext>
                  </a:extLst>
                </p:cNvPr>
                <p:cNvSpPr txBox="1"/>
                <p:nvPr/>
              </p:nvSpPr>
              <p:spPr>
                <a:xfrm>
                  <a:off x="5776744" y="4399942"/>
                  <a:ext cx="654346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dirty="0">
                      <a:solidFill>
                        <a:srgbClr val="0070C0"/>
                      </a:solidFill>
                    </a:rPr>
                    <a:t>7.2</a:t>
                  </a:r>
                  <a14:m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×</m:t>
                      </m:r>
                    </m:oMath>
                  </a14:m>
                  <a:endParaRPr lang="en-US" dirty="0">
                    <a:solidFill>
                      <a:srgbClr val="0070C0"/>
                    </a:solidFill>
                  </a:endParaRPr>
                </a:p>
              </p:txBody>
            </p:sp>
          </mc:Choice>
          <mc:Fallback xmlns="">
            <p:sp>
              <p:nvSpPr>
                <p:cNvPr id="20" name="TextBox 19">
                  <a:extLst>
                    <a:ext uri="{FF2B5EF4-FFF2-40B4-BE49-F238E27FC236}">
                      <a16:creationId xmlns:a16="http://schemas.microsoft.com/office/drawing/2014/main" id="{0F50E46E-62F4-40B5-9A4F-CFA11419CFB7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776744" y="4399942"/>
                  <a:ext cx="654346" cy="369332"/>
                </a:xfrm>
                <a:prstGeom prst="rect">
                  <a:avLst/>
                </a:prstGeom>
                <a:blipFill>
                  <a:blip r:embed="rId4"/>
                  <a:stretch>
                    <a:fillRect l="-7477" t="-10000" b="-26667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21" name="Straight Arrow Connector 20">
              <a:extLst>
                <a:ext uri="{FF2B5EF4-FFF2-40B4-BE49-F238E27FC236}">
                  <a16:creationId xmlns:a16="http://schemas.microsoft.com/office/drawing/2014/main" id="{C02B5488-3233-4E6A-BD83-78019B2983B8}"/>
                </a:ext>
              </a:extLst>
            </p:cNvPr>
            <p:cNvCxnSpPr>
              <a:cxnSpLocks/>
            </p:cNvCxnSpPr>
            <p:nvPr/>
          </p:nvCxnSpPr>
          <p:spPr>
            <a:xfrm>
              <a:off x="5864511" y="4716322"/>
              <a:ext cx="451263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2" name="TextBox 21">
                  <a:extLst>
                    <a:ext uri="{FF2B5EF4-FFF2-40B4-BE49-F238E27FC236}">
                      <a16:creationId xmlns:a16="http://schemas.microsoft.com/office/drawing/2014/main" id="{28A20566-AD52-4D3E-B1C3-F0D4EBFB7307}"/>
                    </a:ext>
                  </a:extLst>
                </p:cNvPr>
                <p:cNvSpPr txBox="1"/>
                <p:nvPr/>
              </p:nvSpPr>
              <p:spPr>
                <a:xfrm>
                  <a:off x="4941433" y="5063801"/>
                  <a:ext cx="603050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dirty="0">
                      <a:solidFill>
                        <a:srgbClr val="0070C0"/>
                      </a:solidFill>
                    </a:rPr>
                    <a:t>10</a:t>
                  </a:r>
                  <a14:m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×</m:t>
                      </m:r>
                    </m:oMath>
                  </a14:m>
                  <a:endParaRPr lang="en-US" dirty="0">
                    <a:solidFill>
                      <a:srgbClr val="0070C0"/>
                    </a:solidFill>
                  </a:endParaRPr>
                </a:p>
              </p:txBody>
            </p:sp>
          </mc:Choice>
          <mc:Fallback xmlns="">
            <p:sp>
              <p:nvSpPr>
                <p:cNvPr id="22" name="TextBox 21">
                  <a:extLst>
                    <a:ext uri="{FF2B5EF4-FFF2-40B4-BE49-F238E27FC236}">
                      <a16:creationId xmlns:a16="http://schemas.microsoft.com/office/drawing/2014/main" id="{28A20566-AD52-4D3E-B1C3-F0D4EBFB7307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941433" y="5063801"/>
                  <a:ext cx="603050" cy="369332"/>
                </a:xfrm>
                <a:prstGeom prst="rect">
                  <a:avLst/>
                </a:prstGeom>
                <a:blipFill>
                  <a:blip r:embed="rId5"/>
                  <a:stretch>
                    <a:fillRect l="-8081" t="-10000" b="-26667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23" name="Straight Arrow Connector 22">
              <a:extLst>
                <a:ext uri="{FF2B5EF4-FFF2-40B4-BE49-F238E27FC236}">
                  <a16:creationId xmlns:a16="http://schemas.microsoft.com/office/drawing/2014/main" id="{E0903102-E073-47EE-9B68-8D0A87B8D4AA}"/>
                </a:ext>
              </a:extLst>
            </p:cNvPr>
            <p:cNvCxnSpPr>
              <a:cxnSpLocks/>
              <a:stCxn id="7" idx="5"/>
              <a:endCxn id="10" idx="1"/>
            </p:cNvCxnSpPr>
            <p:nvPr/>
          </p:nvCxnSpPr>
          <p:spPr>
            <a:xfrm>
              <a:off x="5603425" y="4986767"/>
              <a:ext cx="961399" cy="536703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6" name="TextBox 25">
                  <a:extLst>
                    <a:ext uri="{FF2B5EF4-FFF2-40B4-BE49-F238E27FC236}">
                      <a16:creationId xmlns:a16="http://schemas.microsoft.com/office/drawing/2014/main" id="{6671F3DE-C032-46B6-B423-D3843A602C43}"/>
                    </a:ext>
                  </a:extLst>
                </p:cNvPr>
                <p:cNvSpPr txBox="1"/>
                <p:nvPr/>
              </p:nvSpPr>
              <p:spPr>
                <a:xfrm>
                  <a:off x="5917254" y="4936044"/>
                  <a:ext cx="603050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dirty="0">
                      <a:solidFill>
                        <a:srgbClr val="0070C0"/>
                      </a:solidFill>
                    </a:rPr>
                    <a:t>51</a:t>
                  </a:r>
                  <a14:m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×</m:t>
                      </m:r>
                    </m:oMath>
                  </a14:m>
                  <a:endParaRPr lang="en-US" dirty="0">
                    <a:solidFill>
                      <a:srgbClr val="0070C0"/>
                    </a:solidFill>
                  </a:endParaRPr>
                </a:p>
              </p:txBody>
            </p:sp>
          </mc:Choice>
          <mc:Fallback xmlns="">
            <p:sp>
              <p:nvSpPr>
                <p:cNvPr id="26" name="TextBox 25">
                  <a:extLst>
                    <a:ext uri="{FF2B5EF4-FFF2-40B4-BE49-F238E27FC236}">
                      <a16:creationId xmlns:a16="http://schemas.microsoft.com/office/drawing/2014/main" id="{6671F3DE-C032-46B6-B423-D3843A602C43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917254" y="4936044"/>
                  <a:ext cx="603050" cy="369332"/>
                </a:xfrm>
                <a:prstGeom prst="rect">
                  <a:avLst/>
                </a:prstGeom>
                <a:blipFill>
                  <a:blip r:embed="rId6"/>
                  <a:stretch>
                    <a:fillRect l="-8081" t="-10000" b="-26667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28" name="Explosion: 14 Points 27">
            <a:extLst>
              <a:ext uri="{FF2B5EF4-FFF2-40B4-BE49-F238E27FC236}">
                <a16:creationId xmlns:a16="http://schemas.microsoft.com/office/drawing/2014/main" id="{86841C6C-3F98-4305-874D-737834889F66}"/>
              </a:ext>
            </a:extLst>
          </p:cNvPr>
          <p:cNvSpPr/>
          <p:nvPr/>
        </p:nvSpPr>
        <p:spPr>
          <a:xfrm rot="20404057">
            <a:off x="-663933" y="4160322"/>
            <a:ext cx="5725802" cy="2434442"/>
          </a:xfrm>
          <a:prstGeom prst="irregularSeal2">
            <a:avLst/>
          </a:prstGeom>
          <a:solidFill>
            <a:srgbClr val="BFFFA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Maximum speedup requires hand tuning + explicit parallelism!</a:t>
            </a:r>
          </a:p>
        </p:txBody>
      </p:sp>
    </p:spTree>
    <p:extLst>
      <p:ext uri="{BB962C8B-B14F-4D97-AF65-F5344CB8AC3E}">
        <p14:creationId xmlns:p14="http://schemas.microsoft.com/office/powerpoint/2010/main" val="17002148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3E6A29-2FC1-4EAC-AD34-54CACE4C27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if? #1</a:t>
            </a:r>
            <a:br>
              <a:rPr lang="en-US" dirty="0"/>
            </a:br>
            <a:r>
              <a:rPr lang="en-US" dirty="0"/>
              <a:t>Impact of structural hazards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84876636-9012-4C45-BA72-C8247FC993EB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Q: What would happen to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d>
                          <m:d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</m:e>
                    </m:func>
                  </m:oMath>
                </a14:m>
                <a:r>
                  <a:rPr lang="en-US" dirty="0"/>
                  <a:t> if we only had a single, unpipelined floating-point multiplier?</a:t>
                </a:r>
              </a:p>
              <a:p>
                <a:endParaRPr lang="en-US" dirty="0"/>
              </a:p>
              <a:p>
                <a:r>
                  <a:rPr lang="en-US" dirty="0"/>
                  <a:t>A1: Performance will be much worse</a:t>
                </a:r>
              </a:p>
              <a:p>
                <a:r>
                  <a:rPr lang="en-US" dirty="0"/>
                  <a:t>A2: We will hit throughput bound much earlier</a:t>
                </a:r>
              </a:p>
              <a:p>
                <a:r>
                  <a:rPr lang="en-US" dirty="0"/>
                  <a:t>A3: Loop unrolling will help by reducing multiplies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84876636-9012-4C45-BA72-C8247FC993EB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314" t="-238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255E05A-F670-4DBA-8558-7FFD71A736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CMU 15-418/15-618, Spring 2019</a:t>
            </a:r>
          </a:p>
        </p:txBody>
      </p:sp>
    </p:spTree>
    <p:extLst>
      <p:ext uri="{BB962C8B-B14F-4D97-AF65-F5344CB8AC3E}">
        <p14:creationId xmlns:p14="http://schemas.microsoft.com/office/powerpoint/2010/main" val="9794209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3E6A29-2FC1-4EAC-AD34-54CACE4C27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if? #2</a:t>
            </a:r>
            <a:br>
              <a:rPr lang="en-US" dirty="0"/>
            </a:br>
            <a:r>
              <a:rPr lang="en-US" dirty="0"/>
              <a:t>Impact of structural hazards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84876636-9012-4C45-BA72-C8247FC993EB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Q: What would happen to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d>
                          <m:d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</m:e>
                    </m:func>
                  </m:oMath>
                </a14:m>
                <a:r>
                  <a:rPr lang="en-US" dirty="0"/>
                  <a:t> if LDs (cache hits) took 2 cycles instead of 1 cycle?</a:t>
                </a:r>
              </a:p>
              <a:p>
                <a:endParaRPr lang="en-US" dirty="0"/>
              </a:p>
              <a:p>
                <a:r>
                  <a:rPr lang="en-US" dirty="0"/>
                  <a:t>A: Nothing. This program is latency bound, and LDs are not on the critical path.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84876636-9012-4C45-BA72-C8247FC993EB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314" t="-2381" r="-92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255E05A-F670-4DBA-8558-7FFD71A736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CMU 15-418/15-618, Spring 2019</a:t>
            </a:r>
          </a:p>
        </p:txBody>
      </p:sp>
    </p:spTree>
    <p:extLst>
      <p:ext uri="{BB962C8B-B14F-4D97-AF65-F5344CB8AC3E}">
        <p14:creationId xmlns:p14="http://schemas.microsoft.com/office/powerpoint/2010/main" val="37940548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C2D41945-6F60-4BB4-963D-3CB6B9679846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/>
            <p:txBody>
              <a:bodyPr/>
              <a:lstStyle/>
              <a:p>
                <a:r>
                  <a:rPr lang="en-US" dirty="0"/>
                  <a:t>Loads do not limit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</a:rPr>
                      <m:t>sin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⁡(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dirty="0"/>
              </a:p>
            </p:txBody>
          </p:sp>
        </mc:Choice>
        <mc:Fallback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C2D41945-6F60-4BB4-963D-3CB6B9679846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>
                <a:blip r:embed="rId2"/>
                <a:stretch>
                  <a:fillRect l="-309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6A452F0F-52A6-4EE2-A966-AF75641CB475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Autofit/>
              </a:bodyPr>
              <a:lstStyle/>
              <a:p>
                <a:r>
                  <a:rPr lang="en-US" sz="2400" dirty="0"/>
                  <a:t>Consider just the </a:t>
                </a:r>
                <a:r>
                  <a:rPr lang="en-US" sz="2400" u="sng" dirty="0"/>
                  <a:t>slice</a:t>
                </a:r>
                <a:r>
                  <a:rPr lang="en-US" sz="2400" dirty="0"/>
                  <a:t> of the program that generates the subexpression:</a:t>
                </a:r>
                <a:r>
                  <a:rPr lang="en-US" sz="2000" i="1" dirty="0">
                    <a:latin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000" b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m:rPr>
                            <m:sty m:val="p"/>
                          </m:rPr>
                          <a:rPr lang="en-US" sz="2000" b="0" i="0" smtClean="0">
                            <a:latin typeface="Cambria Math" panose="02040503050406030204" pitchFamily="18" charset="0"/>
                          </a:rPr>
                          <m:t>rdenom</m:t>
                        </m:r>
                        <m:d>
                          <m:dPr>
                            <m:begChr m:val="["/>
                            <m:endChr m:val="]"/>
                            <m:ctrlPr>
                              <a:rPr lang="en-US" sz="2000" b="0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m:rPr>
                                <m:sty m:val="p"/>
                              </m:rPr>
                              <a:rPr lang="en-US" sz="2000" b="0" i="0" smtClean="0">
                                <a:latin typeface="Cambria Math" panose="02040503050406030204" pitchFamily="18" charset="0"/>
                              </a:rPr>
                              <m:t>j</m:t>
                            </m:r>
                          </m:e>
                        </m:d>
                        <m:r>
                          <a:rPr lang="en-US" sz="2000" b="0" i="0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m:rPr>
                            <m:sty m:val="p"/>
                          </m:rPr>
                          <a:rPr lang="en-US" sz="2000" b="0" i="0" smtClean="0">
                            <a:latin typeface="Cambria Math" panose="02040503050406030204" pitchFamily="18" charset="0"/>
                          </a:rPr>
                          <m:t>x</m:t>
                        </m:r>
                        <m:r>
                          <a:rPr lang="en-US" sz="2000" b="0" i="0" smtClean="0">
                            <a:latin typeface="Cambria Math" panose="02040503050406030204" pitchFamily="18" charset="0"/>
                          </a:rPr>
                          <m:t>2×</m:t>
                        </m:r>
                        <m:r>
                          <m:rPr>
                            <m:sty m:val="p"/>
                          </m:rPr>
                          <a:rPr lang="en-US" sz="2000" b="0" i="0" smtClean="0">
                            <a:latin typeface="Cambria Math" panose="02040503050406030204" pitchFamily="18" charset="0"/>
                          </a:rPr>
                          <m:t>rednom</m:t>
                        </m:r>
                        <m:d>
                          <m:dPr>
                            <m:begChr m:val="["/>
                            <m:endChr m:val="]"/>
                            <m:ctrlPr>
                              <a:rPr lang="en-US" sz="2000" b="0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m:rPr>
                                <m:sty m:val="p"/>
                              </m:rPr>
                              <a:rPr lang="en-US" sz="2000" b="0" i="0" smtClean="0">
                                <a:latin typeface="Cambria Math" panose="02040503050406030204" pitchFamily="18" charset="0"/>
                              </a:rPr>
                              <m:t>j</m:t>
                            </m:r>
                            <m:r>
                              <a:rPr lang="en-US" sz="2000" b="0" i="0" smtClean="0">
                                <a:latin typeface="Cambria Math" panose="02040503050406030204" pitchFamily="18" charset="0"/>
                              </a:rPr>
                              <m:t>+1</m:t>
                            </m:r>
                          </m:e>
                        </m:d>
                      </m:e>
                    </m:d>
                  </m:oMath>
                </a14:m>
                <a:endParaRPr lang="en-US" sz="2000" dirty="0"/>
              </a:p>
              <a:p>
                <a:endParaRPr lang="en-US" sz="2000" dirty="0"/>
              </a:p>
              <a:p>
                <a:r>
                  <a:rPr lang="en-US" sz="2400" dirty="0"/>
                  <a:t>What is this program’s</a:t>
                </a:r>
                <a:br>
                  <a:rPr lang="en-US" sz="2400" dirty="0"/>
                </a:br>
                <a:r>
                  <a:rPr lang="en-US" sz="2400" dirty="0"/>
                  <a:t>latency + throughput</a:t>
                </a:r>
                <a:br>
                  <a:rPr lang="en-US" sz="2400" dirty="0"/>
                </a:br>
                <a:r>
                  <a:rPr lang="en-US" sz="2400" dirty="0"/>
                  <a:t>bound?</a:t>
                </a:r>
              </a:p>
              <a:p>
                <a:endParaRPr lang="en-US" sz="2400" dirty="0"/>
              </a:p>
              <a:p>
                <a:r>
                  <a:rPr lang="en-US" sz="2400" dirty="0"/>
                  <a:t>Latency bound: </a:t>
                </a:r>
                <a:r>
                  <a:rPr lang="en-US" sz="2400" b="1" dirty="0"/>
                  <a:t>1 cycle / iteration!</a:t>
                </a:r>
                <a:endParaRPr lang="en-US" sz="2400" dirty="0"/>
              </a:p>
              <a:p>
                <a:pPr lvl="1"/>
                <a:r>
                  <a:rPr lang="en-US" sz="2000" dirty="0"/>
                  <a:t>Through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000" b="0" i="0" smtClean="0">
                        <a:latin typeface="Cambria Math" panose="02040503050406030204" pitchFamily="18" charset="0"/>
                      </a:rPr>
                      <m:t>j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′</m:t>
                    </m:r>
                  </m:oMath>
                </a14:m>
                <a:r>
                  <a:rPr lang="en-US" sz="2000" dirty="0"/>
                  <a:t> computation, </a:t>
                </a:r>
                <a:r>
                  <a:rPr lang="en-US" sz="2000" u="sng" dirty="0"/>
                  <a:t>not</a:t>
                </a:r>
                <a:r>
                  <a:rPr lang="en-US" sz="2000" dirty="0"/>
                  <a:t> the subexpression computation – there is no cross-iteration dependence in the subexpression!)</a:t>
                </a:r>
              </a:p>
              <a:p>
                <a:r>
                  <a:rPr lang="en-US" sz="2400" dirty="0"/>
                  <a:t>Throughput bound: also 1 cycle / iteration</a:t>
                </a:r>
              </a:p>
              <a:p>
                <a:pPr lvl="1"/>
                <a:r>
                  <a:rPr lang="en-US" sz="2000" dirty="0"/>
                  <a:t>1 add / 4 adders; 2 LDs / 2 LD units; 1 FP FMA / 1 FP unit</a:t>
                </a:r>
              </a:p>
              <a:p>
                <a:pPr lvl="1"/>
                <a:r>
                  <a:rPr lang="en-US" sz="2000" dirty="0"/>
                  <a:t>(This will change to 2 cycles if we add the </a:t>
                </a:r>
                <a:r>
                  <a:rPr lang="en-US" sz="1600" dirty="0">
                    <a:latin typeface="Lucida Console" panose="020B0609040504020204" pitchFamily="49" charset="0"/>
                  </a:rPr>
                  <a:t>value</a:t>
                </a:r>
                <a:r>
                  <a:rPr lang="en-US" sz="2000" dirty="0"/>
                  <a:t> FMA)</a:t>
                </a: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6A452F0F-52A6-4EE2-A966-AF75641CB47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3"/>
                <a:stretch>
                  <a:fillRect l="-1005" t="-1961" b="-1568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52" name="Group 51">
            <a:extLst>
              <a:ext uri="{FF2B5EF4-FFF2-40B4-BE49-F238E27FC236}">
                <a16:creationId xmlns:a16="http://schemas.microsoft.com/office/drawing/2014/main" id="{7FADFFDD-1219-480F-9B14-699DBCA82B90}"/>
              </a:ext>
            </a:extLst>
          </p:cNvPr>
          <p:cNvGrpSpPr/>
          <p:nvPr/>
        </p:nvGrpSpPr>
        <p:grpSpPr>
          <a:xfrm>
            <a:off x="4714738" y="2536364"/>
            <a:ext cx="1002234" cy="1621941"/>
            <a:chOff x="3945163" y="3002083"/>
            <a:chExt cx="1002234" cy="1621941"/>
          </a:xfrm>
        </p:grpSpPr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AE18E6B7-839C-4AE4-9DA2-E43D273FCFFB}"/>
                </a:ext>
              </a:extLst>
            </p:cNvPr>
            <p:cNvSpPr/>
            <p:nvPr/>
          </p:nvSpPr>
          <p:spPr>
            <a:xfrm>
              <a:off x="4147753" y="3002083"/>
              <a:ext cx="799644" cy="318136"/>
            </a:xfrm>
            <a:prstGeom prst="rect">
              <a:avLst/>
            </a:prstGeom>
            <a:ln w="28575"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b="1" dirty="0">
                  <a:latin typeface="Lucida Console" panose="020B0609040504020204" pitchFamily="49" charset="0"/>
                </a:rPr>
                <a:t>j</a:t>
              </a:r>
              <a:endParaRPr lang="en-US" b="1" dirty="0"/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23" name="Oval 22">
                  <a:extLst>
                    <a:ext uri="{FF2B5EF4-FFF2-40B4-BE49-F238E27FC236}">
                      <a16:creationId xmlns:a16="http://schemas.microsoft.com/office/drawing/2014/main" id="{829BFF70-805B-4D3A-8B61-A32CF6CCED41}"/>
                    </a:ext>
                  </a:extLst>
                </p:cNvPr>
                <p:cNvSpPr/>
                <p:nvPr/>
              </p:nvSpPr>
              <p:spPr>
                <a:xfrm>
                  <a:off x="4025029" y="3499607"/>
                  <a:ext cx="580330" cy="551354"/>
                </a:xfrm>
                <a:prstGeom prst="ellipse">
                  <a:avLst/>
                </a:prstGeom>
                <a:ln w="28575">
                  <a:solidFill>
                    <a:srgbClr val="7030A0"/>
                  </a:solidFill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"/>
                      </m:oMathParaPr>
                      <m:oMath xmlns:m="http://schemas.openxmlformats.org/officeDocument/2006/math">
                        <m:r>
                          <a:rPr lang="en-US" b="1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 +</m:t>
                        </m:r>
                      </m:oMath>
                    </m:oMathPara>
                  </a14:m>
                  <a:endParaRPr lang="en-US" b="1" dirty="0">
                    <a:solidFill>
                      <a:srgbClr val="7030A0"/>
                    </a:solidFill>
                  </a:endParaRPr>
                </a:p>
              </p:txBody>
            </p:sp>
          </mc:Choice>
          <mc:Fallback>
            <p:sp>
              <p:nvSpPr>
                <p:cNvPr id="23" name="Oval 22">
                  <a:extLst>
                    <a:ext uri="{FF2B5EF4-FFF2-40B4-BE49-F238E27FC236}">
                      <a16:creationId xmlns:a16="http://schemas.microsoft.com/office/drawing/2014/main" id="{829BFF70-805B-4D3A-8B61-A32CF6CCED41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025029" y="3499607"/>
                  <a:ext cx="580330" cy="551354"/>
                </a:xfrm>
                <a:prstGeom prst="ellipse">
                  <a:avLst/>
                </a:prstGeom>
                <a:blipFill>
                  <a:blip r:embed="rId4"/>
                  <a:stretch>
                    <a:fillRect/>
                  </a:stretch>
                </a:blipFill>
                <a:ln w="28575">
                  <a:solidFill>
                    <a:srgbClr val="7030A0"/>
                  </a:solidFill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2241D83A-7F4D-4118-A026-91BAB4A09898}"/>
                </a:ext>
              </a:extLst>
            </p:cNvPr>
            <p:cNvSpPr/>
            <p:nvPr/>
          </p:nvSpPr>
          <p:spPr>
            <a:xfrm>
              <a:off x="3945163" y="3118359"/>
              <a:ext cx="277885" cy="318136"/>
            </a:xfrm>
            <a:prstGeom prst="rect">
              <a:avLst/>
            </a:prstGeom>
            <a:ln w="28575">
              <a:noFill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b="1" dirty="0">
                  <a:solidFill>
                    <a:srgbClr val="7030A0"/>
                  </a:solidFill>
                </a:rPr>
                <a:t>2</a:t>
              </a:r>
            </a:p>
          </p:txBody>
        </p:sp>
        <p:cxnSp>
          <p:nvCxnSpPr>
            <p:cNvPr id="25" name="Straight Arrow Connector 24">
              <a:extLst>
                <a:ext uri="{FF2B5EF4-FFF2-40B4-BE49-F238E27FC236}">
                  <a16:creationId xmlns:a16="http://schemas.microsoft.com/office/drawing/2014/main" id="{D80EDB3F-E9B6-465C-A1EA-A5D233EEA764}"/>
                </a:ext>
              </a:extLst>
            </p:cNvPr>
            <p:cNvCxnSpPr>
              <a:cxnSpLocks/>
              <a:endCxn id="23" idx="1"/>
            </p:cNvCxnSpPr>
            <p:nvPr/>
          </p:nvCxnSpPr>
          <p:spPr>
            <a:xfrm>
              <a:off x="4102043" y="3391096"/>
              <a:ext cx="7974" cy="189256"/>
            </a:xfrm>
            <a:prstGeom prst="straightConnector1">
              <a:avLst/>
            </a:prstGeom>
            <a:ln w="28575">
              <a:solidFill>
                <a:srgbClr val="7030A0"/>
              </a:solidFill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6" name="Straight Arrow Connector 25">
              <a:extLst>
                <a:ext uri="{FF2B5EF4-FFF2-40B4-BE49-F238E27FC236}">
                  <a16:creationId xmlns:a16="http://schemas.microsoft.com/office/drawing/2014/main" id="{78F86A1D-3512-4230-83E7-F4357CCB04B4}"/>
                </a:ext>
              </a:extLst>
            </p:cNvPr>
            <p:cNvCxnSpPr>
              <a:cxnSpLocks/>
              <a:stCxn id="23" idx="4"/>
            </p:cNvCxnSpPr>
            <p:nvPr/>
          </p:nvCxnSpPr>
          <p:spPr>
            <a:xfrm>
              <a:off x="4315194" y="4050961"/>
              <a:ext cx="0" cy="298288"/>
            </a:xfrm>
            <a:prstGeom prst="straightConnector1">
              <a:avLst/>
            </a:prstGeom>
            <a:ln w="28575">
              <a:solidFill>
                <a:srgbClr val="7030A0"/>
              </a:solidFill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F6C4E309-9E9D-4054-B4EC-52CB2D2AA670}"/>
                </a:ext>
              </a:extLst>
            </p:cNvPr>
            <p:cNvSpPr/>
            <p:nvPr/>
          </p:nvSpPr>
          <p:spPr>
            <a:xfrm>
              <a:off x="3950305" y="4305888"/>
              <a:ext cx="799643" cy="318136"/>
            </a:xfrm>
            <a:prstGeom prst="rect">
              <a:avLst/>
            </a:prstGeom>
            <a:ln w="28575"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b="1" dirty="0">
                  <a:solidFill>
                    <a:srgbClr val="7030A0"/>
                  </a:solidFill>
                  <a:latin typeface="Lucida Console" panose="020B0609040504020204" pitchFamily="49" charset="0"/>
                </a:rPr>
                <a:t>j’</a:t>
              </a:r>
              <a:endParaRPr lang="en-US" b="1" dirty="0">
                <a:solidFill>
                  <a:srgbClr val="7030A0"/>
                </a:solidFill>
              </a:endParaRPr>
            </a:p>
          </p:txBody>
        </p:sp>
        <p:cxnSp>
          <p:nvCxnSpPr>
            <p:cNvPr id="28" name="Straight Arrow Connector 27">
              <a:extLst>
                <a:ext uri="{FF2B5EF4-FFF2-40B4-BE49-F238E27FC236}">
                  <a16:creationId xmlns:a16="http://schemas.microsoft.com/office/drawing/2014/main" id="{3D7AA366-0A32-43DD-8842-9BE2AE7EAE98}"/>
                </a:ext>
              </a:extLst>
            </p:cNvPr>
            <p:cNvCxnSpPr>
              <a:cxnSpLocks/>
              <a:endCxn id="23" idx="7"/>
            </p:cNvCxnSpPr>
            <p:nvPr/>
          </p:nvCxnSpPr>
          <p:spPr>
            <a:xfrm flipH="1">
              <a:off x="4520372" y="3345748"/>
              <a:ext cx="13272" cy="234603"/>
            </a:xfrm>
            <a:prstGeom prst="straightConnector1">
              <a:avLst/>
            </a:prstGeom>
            <a:ln w="28575">
              <a:solidFill>
                <a:srgbClr val="7030A0"/>
              </a:solidFill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51" name="Group 50">
            <a:extLst>
              <a:ext uri="{FF2B5EF4-FFF2-40B4-BE49-F238E27FC236}">
                <a16:creationId xmlns:a16="http://schemas.microsoft.com/office/drawing/2014/main" id="{14231120-27B0-417A-8979-A5EC343ADD97}"/>
              </a:ext>
            </a:extLst>
          </p:cNvPr>
          <p:cNvGrpSpPr/>
          <p:nvPr/>
        </p:nvGrpSpPr>
        <p:grpSpPr>
          <a:xfrm>
            <a:off x="5495125" y="2536364"/>
            <a:ext cx="2853717" cy="2019926"/>
            <a:chOff x="4858748" y="2970762"/>
            <a:chExt cx="3729646" cy="2509477"/>
          </a:xfrm>
        </p:grpSpPr>
        <p:sp>
          <p:nvSpPr>
            <p:cNvPr id="5" name="Rectangle: Rounded Corners 4">
              <a:extLst>
                <a:ext uri="{FF2B5EF4-FFF2-40B4-BE49-F238E27FC236}">
                  <a16:creationId xmlns:a16="http://schemas.microsoft.com/office/drawing/2014/main" id="{B9AE2C15-DC56-4290-B5A3-E016929E1F4E}"/>
                </a:ext>
              </a:extLst>
            </p:cNvPr>
            <p:cNvSpPr/>
            <p:nvPr/>
          </p:nvSpPr>
          <p:spPr>
            <a:xfrm>
              <a:off x="5467311" y="3429000"/>
              <a:ext cx="1920171" cy="1594307"/>
            </a:xfrm>
            <a:prstGeom prst="roundRect">
              <a:avLst/>
            </a:prstGeom>
            <a:solidFill>
              <a:schemeClr val="accent4">
                <a:alpha val="39000"/>
              </a:schemeClr>
            </a:solidFill>
            <a:ln w="571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100"/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FD3A1457-744E-4E39-A756-AF3C2ADEA521}"/>
                </a:ext>
              </a:extLst>
            </p:cNvPr>
            <p:cNvSpPr/>
            <p:nvPr/>
          </p:nvSpPr>
          <p:spPr>
            <a:xfrm>
              <a:off x="4858748" y="2970762"/>
              <a:ext cx="1461825" cy="32501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sz="1100" b="1" dirty="0" err="1">
                  <a:latin typeface="Lucida Console" panose="020B0609040504020204" pitchFamily="49" charset="0"/>
                </a:rPr>
                <a:t>rdenom</a:t>
              </a:r>
              <a:r>
                <a:rPr lang="en-US" sz="1100" b="1" dirty="0">
                  <a:latin typeface="Lucida Console" panose="020B0609040504020204" pitchFamily="49" charset="0"/>
                </a:rPr>
                <a:t>[j]</a:t>
              </a:r>
              <a:endParaRPr lang="en-US" sz="1100" b="1" dirty="0"/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5" name="Oval 14">
                  <a:extLst>
                    <a:ext uri="{FF2B5EF4-FFF2-40B4-BE49-F238E27FC236}">
                      <a16:creationId xmlns:a16="http://schemas.microsoft.com/office/drawing/2014/main" id="{C89AF610-F0D0-4850-8D41-24FC5B552237}"/>
                    </a:ext>
                  </a:extLst>
                </p:cNvPr>
                <p:cNvSpPr/>
                <p:nvPr/>
              </p:nvSpPr>
              <p:spPr>
                <a:xfrm>
                  <a:off x="5898652" y="4370652"/>
                  <a:ext cx="1158080" cy="551354"/>
                </a:xfrm>
                <a:prstGeom prst="ellipse">
                  <a:avLst/>
                </a:prstGeom>
                <a:ln w="28575"/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1100" b="1" dirty="0"/>
                    <a:t>+ &amp; </a:t>
                  </a:r>
                  <a14:m>
                    <m:oMath xmlns:m="http://schemas.openxmlformats.org/officeDocument/2006/math">
                      <m:r>
                        <a:rPr lang="en-US" sz="1100" b="1" i="1" smtClean="0">
                          <a:latin typeface="Cambria Math" panose="02040503050406030204" pitchFamily="18" charset="0"/>
                        </a:rPr>
                        <m:t>×</m:t>
                      </m:r>
                    </m:oMath>
                  </a14:m>
                  <a:endParaRPr lang="en-US" sz="1100" b="1" dirty="0"/>
                </a:p>
              </p:txBody>
            </p:sp>
          </mc:Choice>
          <mc:Fallback>
            <p:sp>
              <p:nvSpPr>
                <p:cNvPr id="15" name="Oval 14">
                  <a:extLst>
                    <a:ext uri="{FF2B5EF4-FFF2-40B4-BE49-F238E27FC236}">
                      <a16:creationId xmlns:a16="http://schemas.microsoft.com/office/drawing/2014/main" id="{C89AF610-F0D0-4850-8D41-24FC5B552237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898652" y="4370652"/>
                  <a:ext cx="1158080" cy="551354"/>
                </a:xfrm>
                <a:prstGeom prst="ellipse">
                  <a:avLst/>
                </a:prstGeom>
                <a:blipFill>
                  <a:blip r:embed="rId5"/>
                  <a:stretch>
                    <a:fillRect/>
                  </a:stretch>
                </a:blipFill>
                <a:ln w="28575"/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16" name="Straight Arrow Connector 15">
              <a:extLst>
                <a:ext uri="{FF2B5EF4-FFF2-40B4-BE49-F238E27FC236}">
                  <a16:creationId xmlns:a16="http://schemas.microsoft.com/office/drawing/2014/main" id="{65F46304-AB14-49A8-BBF2-A96C0B4AD95D}"/>
                </a:ext>
              </a:extLst>
            </p:cNvPr>
            <p:cNvCxnSpPr>
              <a:cxnSpLocks/>
              <a:stCxn id="7" idx="2"/>
              <a:endCxn id="17" idx="1"/>
            </p:cNvCxnSpPr>
            <p:nvPr/>
          </p:nvCxnSpPr>
          <p:spPr>
            <a:xfrm>
              <a:off x="5589661" y="3295776"/>
              <a:ext cx="119283" cy="368384"/>
            </a:xfrm>
            <a:prstGeom prst="straightConnector1">
              <a:avLst/>
            </a:prstGeom>
            <a:ln w="28575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EAF672BC-3FB9-4C6F-8B8B-DA0CE69F09EF}"/>
                </a:ext>
              </a:extLst>
            </p:cNvPr>
            <p:cNvSpPr/>
            <p:nvPr/>
          </p:nvSpPr>
          <p:spPr>
            <a:xfrm>
              <a:off x="5615641" y="3583416"/>
              <a:ext cx="637120" cy="551354"/>
            </a:xfrm>
            <a:prstGeom prst="ellipse">
              <a:avLst/>
            </a:prstGeom>
            <a:ln w="2857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100" b="1" dirty="0"/>
                <a:t>LD</a:t>
              </a:r>
            </a:p>
          </p:txBody>
        </p:sp>
        <p:cxnSp>
          <p:nvCxnSpPr>
            <p:cNvPr id="18" name="Straight Arrow Connector 17">
              <a:extLst>
                <a:ext uri="{FF2B5EF4-FFF2-40B4-BE49-F238E27FC236}">
                  <a16:creationId xmlns:a16="http://schemas.microsoft.com/office/drawing/2014/main" id="{2CFB5917-EB9E-4EFE-A51D-0ABB87BED848}"/>
                </a:ext>
              </a:extLst>
            </p:cNvPr>
            <p:cNvCxnSpPr>
              <a:cxnSpLocks/>
              <a:stCxn id="17" idx="4"/>
              <a:endCxn id="15" idx="1"/>
            </p:cNvCxnSpPr>
            <p:nvPr/>
          </p:nvCxnSpPr>
          <p:spPr>
            <a:xfrm>
              <a:off x="5934201" y="4134770"/>
              <a:ext cx="134048" cy="316626"/>
            </a:xfrm>
            <a:prstGeom prst="straightConnector1">
              <a:avLst/>
            </a:prstGeom>
            <a:ln w="28575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9" name="Straight Arrow Connector 18">
              <a:extLst>
                <a:ext uri="{FF2B5EF4-FFF2-40B4-BE49-F238E27FC236}">
                  <a16:creationId xmlns:a16="http://schemas.microsoft.com/office/drawing/2014/main" id="{17484AF0-E5AC-4331-B3EA-8D140FE92EA3}"/>
                </a:ext>
              </a:extLst>
            </p:cNvPr>
            <p:cNvCxnSpPr>
              <a:cxnSpLocks/>
              <a:stCxn id="15" idx="4"/>
            </p:cNvCxnSpPr>
            <p:nvPr/>
          </p:nvCxnSpPr>
          <p:spPr>
            <a:xfrm>
              <a:off x="6477692" y="4922006"/>
              <a:ext cx="0" cy="297839"/>
            </a:xfrm>
            <a:prstGeom prst="straightConnector1">
              <a:avLst/>
            </a:prstGeom>
            <a:ln w="28575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0" name="Oval 19">
              <a:extLst>
                <a:ext uri="{FF2B5EF4-FFF2-40B4-BE49-F238E27FC236}">
                  <a16:creationId xmlns:a16="http://schemas.microsoft.com/office/drawing/2014/main" id="{89FDD32F-F3D4-41B2-8539-7E062E62634A}"/>
                </a:ext>
              </a:extLst>
            </p:cNvPr>
            <p:cNvSpPr/>
            <p:nvPr/>
          </p:nvSpPr>
          <p:spPr>
            <a:xfrm>
              <a:off x="6575519" y="3592558"/>
              <a:ext cx="637120" cy="551354"/>
            </a:xfrm>
            <a:prstGeom prst="ellipse">
              <a:avLst/>
            </a:prstGeom>
            <a:ln w="2857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100" b="1" dirty="0"/>
                <a:t>LD</a:t>
              </a:r>
            </a:p>
          </p:txBody>
        </p: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26159DD6-3AB4-40B9-8EE0-5B0E413D04BA}"/>
                </a:ext>
              </a:extLst>
            </p:cNvPr>
            <p:cNvSpPr/>
            <p:nvPr/>
          </p:nvSpPr>
          <p:spPr>
            <a:xfrm>
              <a:off x="6371665" y="2973934"/>
              <a:ext cx="1707451" cy="32501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sz="1100" b="1" dirty="0" err="1">
                  <a:latin typeface="Lucida Console" panose="020B0609040504020204" pitchFamily="49" charset="0"/>
                </a:rPr>
                <a:t>rdenom</a:t>
              </a:r>
              <a:r>
                <a:rPr lang="en-US" sz="1100" b="1" dirty="0">
                  <a:latin typeface="Lucida Console" panose="020B0609040504020204" pitchFamily="49" charset="0"/>
                </a:rPr>
                <a:t>[j+1]</a:t>
              </a:r>
              <a:endParaRPr lang="en-US" sz="1100" b="1" dirty="0"/>
            </a:p>
          </p:txBody>
        </p:sp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9A8B52C9-2B8E-4192-B86B-2BAB6582CFE7}"/>
                </a:ext>
              </a:extLst>
            </p:cNvPr>
            <p:cNvSpPr/>
            <p:nvPr/>
          </p:nvSpPr>
          <p:spPr>
            <a:xfrm>
              <a:off x="8124973" y="2970762"/>
              <a:ext cx="463421" cy="325014"/>
            </a:xfrm>
            <a:prstGeom prst="rect">
              <a:avLst/>
            </a:prstGeom>
            <a:ln w="28575">
              <a:noFill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100" b="1" dirty="0">
                  <a:latin typeface="Lucida Console" panose="020B0609040504020204" pitchFamily="49" charset="0"/>
                </a:rPr>
                <a:t>x2</a:t>
              </a:r>
              <a:endParaRPr lang="en-US" sz="1100" b="1" dirty="0"/>
            </a:p>
          </p:txBody>
        </p:sp>
        <p:cxnSp>
          <p:nvCxnSpPr>
            <p:cNvPr id="35" name="Straight Arrow Connector 34">
              <a:extLst>
                <a:ext uri="{FF2B5EF4-FFF2-40B4-BE49-F238E27FC236}">
                  <a16:creationId xmlns:a16="http://schemas.microsoft.com/office/drawing/2014/main" id="{DFDAEF31-A7FD-4D3B-ABB0-4CBF4B51B518}"/>
                </a:ext>
              </a:extLst>
            </p:cNvPr>
            <p:cNvCxnSpPr>
              <a:cxnSpLocks/>
              <a:stCxn id="33" idx="2"/>
              <a:endCxn id="15" idx="7"/>
            </p:cNvCxnSpPr>
            <p:nvPr/>
          </p:nvCxnSpPr>
          <p:spPr>
            <a:xfrm flipH="1">
              <a:off x="6887136" y="3295776"/>
              <a:ext cx="1469548" cy="1155619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7" name="Straight Arrow Connector 36">
              <a:extLst>
                <a:ext uri="{FF2B5EF4-FFF2-40B4-BE49-F238E27FC236}">
                  <a16:creationId xmlns:a16="http://schemas.microsoft.com/office/drawing/2014/main" id="{7F8CC9CA-8775-4DE8-9190-BC6951D8F4A3}"/>
                </a:ext>
              </a:extLst>
            </p:cNvPr>
            <p:cNvCxnSpPr>
              <a:cxnSpLocks/>
              <a:stCxn id="32" idx="2"/>
              <a:endCxn id="20" idx="0"/>
            </p:cNvCxnSpPr>
            <p:nvPr/>
          </p:nvCxnSpPr>
          <p:spPr>
            <a:xfrm flipH="1">
              <a:off x="6894079" y="3298948"/>
              <a:ext cx="331311" cy="29361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0" name="Straight Arrow Connector 39">
              <a:extLst>
                <a:ext uri="{FF2B5EF4-FFF2-40B4-BE49-F238E27FC236}">
                  <a16:creationId xmlns:a16="http://schemas.microsoft.com/office/drawing/2014/main" id="{7BFC6A11-43B7-460E-B1B5-27EE7175809B}"/>
                </a:ext>
              </a:extLst>
            </p:cNvPr>
            <p:cNvCxnSpPr>
              <a:cxnSpLocks/>
              <a:stCxn id="20" idx="3"/>
              <a:endCxn id="15" idx="0"/>
            </p:cNvCxnSpPr>
            <p:nvPr/>
          </p:nvCxnSpPr>
          <p:spPr>
            <a:xfrm flipH="1">
              <a:off x="6477692" y="4063167"/>
              <a:ext cx="191132" cy="307484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50" name="Rectangle 49">
              <a:extLst>
                <a:ext uri="{FF2B5EF4-FFF2-40B4-BE49-F238E27FC236}">
                  <a16:creationId xmlns:a16="http://schemas.microsoft.com/office/drawing/2014/main" id="{5967F438-0FBC-4557-82D8-5357F2CF41B5}"/>
                </a:ext>
              </a:extLst>
            </p:cNvPr>
            <p:cNvSpPr/>
            <p:nvPr/>
          </p:nvSpPr>
          <p:spPr>
            <a:xfrm>
              <a:off x="5763564" y="5155225"/>
              <a:ext cx="1461825" cy="32501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sz="1100" b="1" dirty="0" err="1">
                  <a:latin typeface="Lucida Console" panose="020B0609040504020204" pitchFamily="49" charset="0"/>
                </a:rPr>
                <a:t>subexp</a:t>
              </a:r>
              <a:endParaRPr lang="en-US" sz="1100" b="1" dirty="0"/>
            </a:p>
          </p:txBody>
        </p:sp>
      </p:grpSp>
    </p:spTree>
    <p:extLst>
      <p:ext uri="{BB962C8B-B14F-4D97-AF65-F5344CB8AC3E}">
        <p14:creationId xmlns:p14="http://schemas.microsoft.com/office/powerpoint/2010/main" val="132539066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C2D41945-6F60-4BB4-963D-3CB6B9679846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>
              <a:xfrm>
                <a:off x="628650" y="365126"/>
                <a:ext cx="7886700" cy="1325563"/>
              </a:xfrm>
            </p:spPr>
            <p:txBody>
              <a:bodyPr/>
              <a:lstStyle/>
              <a:p>
                <a:r>
                  <a:rPr lang="en-US" dirty="0"/>
                  <a:t>Loads do not limit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</a:rPr>
                      <m:t>sin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⁡(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/>
                  <a:t>:</a:t>
                </a:r>
                <a:br>
                  <a:rPr lang="en-US" dirty="0"/>
                </a:br>
                <a:r>
                  <a:rPr lang="en-US" dirty="0"/>
                  <a:t>Visualization</a:t>
                </a:r>
              </a:p>
            </p:txBody>
          </p:sp>
        </mc:Choice>
        <mc:Fallback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C2D41945-6F60-4BB4-963D-3CB6B9679846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628650" y="365126"/>
                <a:ext cx="7886700" cy="1325563"/>
              </a:xfrm>
              <a:blipFill>
                <a:blip r:embed="rId2"/>
                <a:stretch>
                  <a:fillRect l="-3091" t="-13364" b="-2073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6A452F0F-52A6-4EE2-A966-AF75641CB475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28650" y="1825625"/>
                <a:ext cx="2869922" cy="4351338"/>
              </a:xfrm>
            </p:spPr>
            <p:txBody>
              <a:bodyPr>
                <a:normAutofit fontScale="85000" lnSpcReduction="10000"/>
              </a:bodyPr>
              <a:lstStyle/>
              <a:p>
                <a:r>
                  <a:rPr lang="en-US" dirty="0"/>
                  <a:t>Consider just the </a:t>
                </a:r>
                <a:r>
                  <a:rPr lang="en-US" u="sng" dirty="0"/>
                  <a:t>slice</a:t>
                </a:r>
                <a:r>
                  <a:rPr lang="en-US" dirty="0"/>
                  <a:t> of the program that generates the subexpression:</a:t>
                </a:r>
                <a:r>
                  <a:rPr lang="en-US" sz="2400" i="1" dirty="0">
                    <a:latin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400" b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m:rPr>
                            <m:sty m:val="p"/>
                          </m:rPr>
                          <a:rPr lang="en-US" sz="2400" b="0" i="0" smtClean="0">
                            <a:latin typeface="Cambria Math" panose="02040503050406030204" pitchFamily="18" charset="0"/>
                          </a:rPr>
                          <m:t>rdenom</m:t>
                        </m:r>
                        <m:d>
                          <m:dPr>
                            <m:begChr m:val="["/>
                            <m:endChr m:val="]"/>
                            <m:ctrlPr>
                              <a:rPr lang="en-US" sz="2400" b="0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m:rPr>
                                <m:sty m:val="p"/>
                              </m:rPr>
                              <a:rPr lang="en-US" sz="2400" b="0" i="0" smtClean="0">
                                <a:latin typeface="Cambria Math" panose="02040503050406030204" pitchFamily="18" charset="0"/>
                              </a:rPr>
                              <m:t>j</m:t>
                            </m:r>
                          </m:e>
                        </m:d>
                        <m:r>
                          <a:rPr lang="en-US" sz="2400" b="0" i="0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m:rPr>
                            <m:sty m:val="p"/>
                          </m:rPr>
                          <a:rPr lang="en-US" sz="2400" b="0" i="0" smtClean="0">
                            <a:latin typeface="Cambria Math" panose="02040503050406030204" pitchFamily="18" charset="0"/>
                          </a:rPr>
                          <m:t>x</m:t>
                        </m:r>
                        <m:r>
                          <a:rPr lang="en-US" sz="2400" b="0" i="0" smtClean="0">
                            <a:latin typeface="Cambria Math" panose="02040503050406030204" pitchFamily="18" charset="0"/>
                          </a:rPr>
                          <m:t>2×</m:t>
                        </m:r>
                        <m:r>
                          <m:rPr>
                            <m:sty m:val="p"/>
                          </m:rPr>
                          <a:rPr lang="en-US" sz="2400" b="0" i="0" smtClean="0">
                            <a:latin typeface="Cambria Math" panose="02040503050406030204" pitchFamily="18" charset="0"/>
                          </a:rPr>
                          <m:t>rednom</m:t>
                        </m:r>
                        <m:d>
                          <m:dPr>
                            <m:begChr m:val="["/>
                            <m:endChr m:val="]"/>
                            <m:ctrlPr>
                              <a:rPr lang="en-US" sz="2400" b="0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m:rPr>
                                <m:sty m:val="p"/>
                              </m:rPr>
                              <a:rPr lang="en-US" sz="2400" b="0" i="0" smtClean="0">
                                <a:latin typeface="Cambria Math" panose="02040503050406030204" pitchFamily="18" charset="0"/>
                              </a:rPr>
                              <m:t>j</m:t>
                            </m:r>
                            <m:r>
                              <a:rPr lang="en-US" sz="2400" b="0" i="0" smtClean="0">
                                <a:latin typeface="Cambria Math" panose="02040503050406030204" pitchFamily="18" charset="0"/>
                              </a:rPr>
                              <m:t>+1</m:t>
                            </m:r>
                          </m:e>
                        </m:d>
                      </m:e>
                    </m:d>
                  </m:oMath>
                </a14:m>
                <a:endParaRPr lang="en-US" sz="2400" dirty="0"/>
              </a:p>
              <a:p>
                <a:r>
                  <a:rPr lang="en-US" dirty="0"/>
                  <a:t>Subexpressions are off the critical path + we have enough throughput to produce next subexpression each cycle (excluding </a:t>
                </a:r>
                <a:r>
                  <a:rPr lang="en-US" sz="2100" dirty="0">
                    <a:latin typeface="Lucida Console" panose="020B0609040504020204" pitchFamily="49" charset="0"/>
                  </a:rPr>
                  <a:t>value</a:t>
                </a:r>
                <a:r>
                  <a:rPr lang="en-US" dirty="0"/>
                  <a:t> FMA)</a:t>
                </a:r>
              </a:p>
              <a:p>
                <a:endParaRPr lang="en-US" sz="2400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6A452F0F-52A6-4EE2-A966-AF75641CB47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28650" y="1825625"/>
                <a:ext cx="2869922" cy="4351338"/>
              </a:xfrm>
              <a:blipFill>
                <a:blip r:embed="rId3"/>
                <a:stretch>
                  <a:fillRect l="-5308" t="-2661" r="-5945" b="-14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2B624E3-C85F-437A-9C1C-1E584CBA82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CMU 15-418/15-618, Spring 2019</a:t>
            </a:r>
          </a:p>
        </p:txBody>
      </p: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3D7AA366-0A32-43DD-8842-9BE2AE7EAE98}"/>
              </a:ext>
            </a:extLst>
          </p:cNvPr>
          <p:cNvCxnSpPr>
            <a:cxnSpLocks/>
            <a:endCxn id="23" idx="7"/>
          </p:cNvCxnSpPr>
          <p:nvPr/>
        </p:nvCxnSpPr>
        <p:spPr>
          <a:xfrm flipH="1">
            <a:off x="4494818" y="1870002"/>
            <a:ext cx="13272" cy="234603"/>
          </a:xfrm>
          <a:prstGeom prst="straightConnector1">
            <a:avLst/>
          </a:prstGeom>
          <a:ln w="28575">
            <a:solidFill>
              <a:srgbClr val="7030A0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9" name="Rectangle 28">
            <a:extLst>
              <a:ext uri="{FF2B5EF4-FFF2-40B4-BE49-F238E27FC236}">
                <a16:creationId xmlns:a16="http://schemas.microsoft.com/office/drawing/2014/main" id="{E7E135F9-C87B-45B2-9E06-D810E479005F}"/>
              </a:ext>
            </a:extLst>
          </p:cNvPr>
          <p:cNvSpPr/>
          <p:nvPr/>
        </p:nvSpPr>
        <p:spPr>
          <a:xfrm>
            <a:off x="4340069" y="1588584"/>
            <a:ext cx="306495" cy="369332"/>
          </a:xfrm>
          <a:prstGeom prst="rect">
            <a:avLst/>
          </a:prstGeom>
          <a:ln w="28575">
            <a:noFill/>
          </a:ln>
        </p:spPr>
        <p:txBody>
          <a:bodyPr wrap="none">
            <a:spAutoFit/>
          </a:bodyPr>
          <a:lstStyle/>
          <a:p>
            <a:pPr algn="ctr"/>
            <a:r>
              <a:rPr lang="en-US" b="1" dirty="0">
                <a:solidFill>
                  <a:srgbClr val="7030A0"/>
                </a:solidFill>
              </a:rPr>
              <a:t>0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3" name="Oval 22">
                <a:extLst>
                  <a:ext uri="{FF2B5EF4-FFF2-40B4-BE49-F238E27FC236}">
                    <a16:creationId xmlns:a16="http://schemas.microsoft.com/office/drawing/2014/main" id="{829BFF70-805B-4D3A-8B61-A32CF6CCED41}"/>
                  </a:ext>
                </a:extLst>
              </p:cNvPr>
              <p:cNvSpPr/>
              <p:nvPr/>
            </p:nvSpPr>
            <p:spPr>
              <a:xfrm>
                <a:off x="3999475" y="2023861"/>
                <a:ext cx="580330" cy="551354"/>
              </a:xfrm>
              <a:prstGeom prst="ellipse">
                <a:avLst/>
              </a:prstGeom>
              <a:ln w="28575">
                <a:solidFill>
                  <a:srgbClr val="7030A0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 +</m:t>
                      </m:r>
                    </m:oMath>
                  </m:oMathPara>
                </a14:m>
                <a:endParaRPr lang="en-US" b="1" dirty="0">
                  <a:solidFill>
                    <a:srgbClr val="7030A0"/>
                  </a:solidFill>
                </a:endParaRPr>
              </a:p>
            </p:txBody>
          </p:sp>
        </mc:Choice>
        <mc:Fallback>
          <p:sp>
            <p:nvSpPr>
              <p:cNvPr id="23" name="Oval 22">
                <a:extLst>
                  <a:ext uri="{FF2B5EF4-FFF2-40B4-BE49-F238E27FC236}">
                    <a16:creationId xmlns:a16="http://schemas.microsoft.com/office/drawing/2014/main" id="{829BFF70-805B-4D3A-8B61-A32CF6CCED4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99475" y="2023861"/>
                <a:ext cx="580330" cy="551354"/>
              </a:xfrm>
              <a:prstGeom prst="ellipse">
                <a:avLst/>
              </a:prstGeom>
              <a:blipFill>
                <a:blip r:embed="rId4"/>
                <a:stretch>
                  <a:fillRect/>
                </a:stretch>
              </a:blipFill>
              <a:ln w="28575">
                <a:solidFill>
                  <a:srgbClr val="7030A0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Rectangle 23">
            <a:extLst>
              <a:ext uri="{FF2B5EF4-FFF2-40B4-BE49-F238E27FC236}">
                <a16:creationId xmlns:a16="http://schemas.microsoft.com/office/drawing/2014/main" id="{2241D83A-7F4D-4118-A026-91BAB4A09898}"/>
              </a:ext>
            </a:extLst>
          </p:cNvPr>
          <p:cNvSpPr/>
          <p:nvPr/>
        </p:nvSpPr>
        <p:spPr>
          <a:xfrm>
            <a:off x="3919609" y="1642613"/>
            <a:ext cx="277885" cy="318136"/>
          </a:xfrm>
          <a:prstGeom prst="rect">
            <a:avLst/>
          </a:prstGeom>
          <a:ln w="28575">
            <a:noFill/>
          </a:ln>
        </p:spPr>
        <p:txBody>
          <a:bodyPr wrap="none">
            <a:spAutoFit/>
          </a:bodyPr>
          <a:lstStyle/>
          <a:p>
            <a:pPr algn="ctr"/>
            <a:r>
              <a:rPr lang="en-US" b="1" dirty="0">
                <a:solidFill>
                  <a:srgbClr val="7030A0"/>
                </a:solidFill>
              </a:rPr>
              <a:t>2</a:t>
            </a:r>
          </a:p>
        </p:txBody>
      </p: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D80EDB3F-E9B6-465C-A1EA-A5D233EEA764}"/>
              </a:ext>
            </a:extLst>
          </p:cNvPr>
          <p:cNvCxnSpPr>
            <a:cxnSpLocks/>
            <a:endCxn id="23" idx="1"/>
          </p:cNvCxnSpPr>
          <p:nvPr/>
        </p:nvCxnSpPr>
        <p:spPr>
          <a:xfrm>
            <a:off x="4076489" y="1915350"/>
            <a:ext cx="7974" cy="189256"/>
          </a:xfrm>
          <a:prstGeom prst="straightConnector1">
            <a:avLst/>
          </a:prstGeom>
          <a:ln w="28575">
            <a:solidFill>
              <a:srgbClr val="7030A0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78F86A1D-3512-4230-83E7-F4357CCB04B4}"/>
              </a:ext>
            </a:extLst>
          </p:cNvPr>
          <p:cNvCxnSpPr>
            <a:cxnSpLocks/>
            <a:stCxn id="23" idx="4"/>
          </p:cNvCxnSpPr>
          <p:nvPr/>
        </p:nvCxnSpPr>
        <p:spPr>
          <a:xfrm>
            <a:off x="4289640" y="2575215"/>
            <a:ext cx="0" cy="298288"/>
          </a:xfrm>
          <a:prstGeom prst="straightConnector1">
            <a:avLst/>
          </a:prstGeom>
          <a:ln w="28575">
            <a:solidFill>
              <a:srgbClr val="7030A0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7" name="Rectangle 26">
            <a:extLst>
              <a:ext uri="{FF2B5EF4-FFF2-40B4-BE49-F238E27FC236}">
                <a16:creationId xmlns:a16="http://schemas.microsoft.com/office/drawing/2014/main" id="{F6C4E309-9E9D-4054-B4EC-52CB2D2AA670}"/>
              </a:ext>
            </a:extLst>
          </p:cNvPr>
          <p:cNvSpPr/>
          <p:nvPr/>
        </p:nvSpPr>
        <p:spPr>
          <a:xfrm>
            <a:off x="4360470" y="2467428"/>
            <a:ext cx="398334" cy="307777"/>
          </a:xfrm>
          <a:prstGeom prst="rect">
            <a:avLst/>
          </a:prstGeom>
          <a:ln w="28575"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en-US" sz="1400" b="1" dirty="0">
                <a:solidFill>
                  <a:srgbClr val="7030A0"/>
                </a:solidFill>
                <a:latin typeface="Lucida Console" panose="020B0609040504020204" pitchFamily="49" charset="0"/>
              </a:rPr>
              <a:t>j</a:t>
            </a:r>
            <a:endParaRPr lang="en-US" sz="1400" b="1" dirty="0">
              <a:solidFill>
                <a:srgbClr val="7030A0"/>
              </a:solidFill>
            </a:endParaRPr>
          </a:p>
        </p:txBody>
      </p: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36E66B8D-F4B5-46B0-ACE2-05D6BB40132B}"/>
              </a:ext>
            </a:extLst>
          </p:cNvPr>
          <p:cNvCxnSpPr>
            <a:cxnSpLocks/>
            <a:stCxn id="23" idx="4"/>
          </p:cNvCxnSpPr>
          <p:nvPr/>
        </p:nvCxnSpPr>
        <p:spPr>
          <a:xfrm>
            <a:off x="4289640" y="2575215"/>
            <a:ext cx="725361" cy="298288"/>
          </a:xfrm>
          <a:prstGeom prst="straightConnector1">
            <a:avLst/>
          </a:prstGeom>
          <a:ln w="28575">
            <a:solidFill>
              <a:srgbClr val="7030A0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36" name="Oval 35">
                <a:extLst>
                  <a:ext uri="{FF2B5EF4-FFF2-40B4-BE49-F238E27FC236}">
                    <a16:creationId xmlns:a16="http://schemas.microsoft.com/office/drawing/2014/main" id="{97683E16-DF2B-4B95-B84C-01C557A5C50C}"/>
                  </a:ext>
                </a:extLst>
              </p:cNvPr>
              <p:cNvSpPr/>
              <p:nvPr/>
            </p:nvSpPr>
            <p:spPr>
              <a:xfrm>
                <a:off x="3999475" y="2866003"/>
                <a:ext cx="580330" cy="551354"/>
              </a:xfrm>
              <a:prstGeom prst="ellipse">
                <a:avLst/>
              </a:prstGeom>
              <a:ln w="28575">
                <a:solidFill>
                  <a:srgbClr val="7030A0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 +</m:t>
                      </m:r>
                    </m:oMath>
                  </m:oMathPara>
                </a14:m>
                <a:endParaRPr lang="en-US" b="1" dirty="0">
                  <a:solidFill>
                    <a:srgbClr val="7030A0"/>
                  </a:solidFill>
                </a:endParaRPr>
              </a:p>
            </p:txBody>
          </p:sp>
        </mc:Choice>
        <mc:Fallback>
          <p:sp>
            <p:nvSpPr>
              <p:cNvPr id="36" name="Oval 35">
                <a:extLst>
                  <a:ext uri="{FF2B5EF4-FFF2-40B4-BE49-F238E27FC236}">
                    <a16:creationId xmlns:a16="http://schemas.microsoft.com/office/drawing/2014/main" id="{97683E16-DF2B-4B95-B84C-01C557A5C50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99475" y="2866003"/>
                <a:ext cx="580330" cy="551354"/>
              </a:xfrm>
              <a:prstGeom prst="ellipse">
                <a:avLst/>
              </a:prstGeom>
              <a:blipFill>
                <a:blip r:embed="rId5"/>
                <a:stretch>
                  <a:fillRect/>
                </a:stretch>
              </a:blipFill>
              <a:ln w="28575">
                <a:solidFill>
                  <a:srgbClr val="7030A0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8" name="Rectangle 37">
            <a:extLst>
              <a:ext uri="{FF2B5EF4-FFF2-40B4-BE49-F238E27FC236}">
                <a16:creationId xmlns:a16="http://schemas.microsoft.com/office/drawing/2014/main" id="{A0CFF24C-70EC-436D-903A-6C06D753FE3F}"/>
              </a:ext>
            </a:extLst>
          </p:cNvPr>
          <p:cNvSpPr/>
          <p:nvPr/>
        </p:nvSpPr>
        <p:spPr>
          <a:xfrm>
            <a:off x="3919609" y="2484755"/>
            <a:ext cx="277885" cy="318136"/>
          </a:xfrm>
          <a:prstGeom prst="rect">
            <a:avLst/>
          </a:prstGeom>
          <a:ln w="28575">
            <a:noFill/>
          </a:ln>
        </p:spPr>
        <p:txBody>
          <a:bodyPr wrap="none">
            <a:spAutoFit/>
          </a:bodyPr>
          <a:lstStyle/>
          <a:p>
            <a:pPr algn="ctr"/>
            <a:r>
              <a:rPr lang="en-US" b="1" dirty="0">
                <a:solidFill>
                  <a:srgbClr val="7030A0"/>
                </a:solidFill>
              </a:rPr>
              <a:t>2</a:t>
            </a:r>
          </a:p>
        </p:txBody>
      </p: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039C5B5F-2482-41ED-BFC7-57CF79242553}"/>
              </a:ext>
            </a:extLst>
          </p:cNvPr>
          <p:cNvCxnSpPr>
            <a:cxnSpLocks/>
            <a:endCxn id="36" idx="1"/>
          </p:cNvCxnSpPr>
          <p:nvPr/>
        </p:nvCxnSpPr>
        <p:spPr>
          <a:xfrm>
            <a:off x="4076489" y="2757492"/>
            <a:ext cx="7974" cy="189256"/>
          </a:xfrm>
          <a:prstGeom prst="straightConnector1">
            <a:avLst/>
          </a:prstGeom>
          <a:ln w="28575">
            <a:solidFill>
              <a:srgbClr val="7030A0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4822DC3B-B69E-4552-8F1F-1F3A016BE545}"/>
              </a:ext>
            </a:extLst>
          </p:cNvPr>
          <p:cNvCxnSpPr>
            <a:cxnSpLocks/>
            <a:stCxn id="36" idx="4"/>
          </p:cNvCxnSpPr>
          <p:nvPr/>
        </p:nvCxnSpPr>
        <p:spPr>
          <a:xfrm>
            <a:off x="4289640" y="3417357"/>
            <a:ext cx="0" cy="298288"/>
          </a:xfrm>
          <a:prstGeom prst="straightConnector1">
            <a:avLst/>
          </a:prstGeom>
          <a:ln w="28575">
            <a:solidFill>
              <a:srgbClr val="7030A0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2" name="Rectangle 41">
            <a:extLst>
              <a:ext uri="{FF2B5EF4-FFF2-40B4-BE49-F238E27FC236}">
                <a16:creationId xmlns:a16="http://schemas.microsoft.com/office/drawing/2014/main" id="{9E965EEE-4008-4438-BDB7-9C7A697FFC0A}"/>
              </a:ext>
            </a:extLst>
          </p:cNvPr>
          <p:cNvSpPr/>
          <p:nvPr/>
        </p:nvSpPr>
        <p:spPr>
          <a:xfrm>
            <a:off x="4360470" y="3303244"/>
            <a:ext cx="549290" cy="307777"/>
          </a:xfrm>
          <a:prstGeom prst="rect">
            <a:avLst/>
          </a:prstGeom>
          <a:ln w="28575"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en-US" sz="1400" b="1" dirty="0">
                <a:solidFill>
                  <a:srgbClr val="7030A0"/>
                </a:solidFill>
                <a:latin typeface="Lucida Console" panose="020B0609040504020204" pitchFamily="49" charset="0"/>
              </a:rPr>
              <a:t>j’</a:t>
            </a:r>
            <a:endParaRPr lang="en-US" sz="1400" b="1" dirty="0">
              <a:solidFill>
                <a:srgbClr val="7030A0"/>
              </a:solidFill>
            </a:endParaRPr>
          </a:p>
        </p:txBody>
      </p:sp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C6E1519E-8525-487B-8F61-3E7BC0A3BBA7}"/>
              </a:ext>
            </a:extLst>
          </p:cNvPr>
          <p:cNvCxnSpPr>
            <a:cxnSpLocks/>
            <a:stCxn id="36" idx="4"/>
          </p:cNvCxnSpPr>
          <p:nvPr/>
        </p:nvCxnSpPr>
        <p:spPr>
          <a:xfrm>
            <a:off x="4289640" y="3417357"/>
            <a:ext cx="725361" cy="298288"/>
          </a:xfrm>
          <a:prstGeom prst="straightConnector1">
            <a:avLst/>
          </a:prstGeom>
          <a:ln w="28575">
            <a:solidFill>
              <a:srgbClr val="7030A0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45" name="Oval 44">
                <a:extLst>
                  <a:ext uri="{FF2B5EF4-FFF2-40B4-BE49-F238E27FC236}">
                    <a16:creationId xmlns:a16="http://schemas.microsoft.com/office/drawing/2014/main" id="{4BD8C85D-2B11-4C9E-80DA-5D5362CA901B}"/>
                  </a:ext>
                </a:extLst>
              </p:cNvPr>
              <p:cNvSpPr/>
              <p:nvPr/>
            </p:nvSpPr>
            <p:spPr>
              <a:xfrm>
                <a:off x="3999475" y="3708145"/>
                <a:ext cx="580330" cy="551354"/>
              </a:xfrm>
              <a:prstGeom prst="ellipse">
                <a:avLst/>
              </a:prstGeom>
              <a:ln w="28575">
                <a:solidFill>
                  <a:srgbClr val="7030A0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 +</m:t>
                      </m:r>
                    </m:oMath>
                  </m:oMathPara>
                </a14:m>
                <a:endParaRPr lang="en-US" b="1" dirty="0">
                  <a:solidFill>
                    <a:srgbClr val="7030A0"/>
                  </a:solidFill>
                </a:endParaRPr>
              </a:p>
            </p:txBody>
          </p:sp>
        </mc:Choice>
        <mc:Fallback>
          <p:sp>
            <p:nvSpPr>
              <p:cNvPr id="45" name="Oval 44">
                <a:extLst>
                  <a:ext uri="{FF2B5EF4-FFF2-40B4-BE49-F238E27FC236}">
                    <a16:creationId xmlns:a16="http://schemas.microsoft.com/office/drawing/2014/main" id="{4BD8C85D-2B11-4C9E-80DA-5D5362CA901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99475" y="3708145"/>
                <a:ext cx="580330" cy="551354"/>
              </a:xfrm>
              <a:prstGeom prst="ellipse">
                <a:avLst/>
              </a:prstGeom>
              <a:blipFill>
                <a:blip r:embed="rId6"/>
                <a:stretch>
                  <a:fillRect/>
                </a:stretch>
              </a:blipFill>
              <a:ln w="28575">
                <a:solidFill>
                  <a:srgbClr val="7030A0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6" name="Rectangle 45">
            <a:extLst>
              <a:ext uri="{FF2B5EF4-FFF2-40B4-BE49-F238E27FC236}">
                <a16:creationId xmlns:a16="http://schemas.microsoft.com/office/drawing/2014/main" id="{E50B853B-6293-43F5-8B91-7F65EDED55EE}"/>
              </a:ext>
            </a:extLst>
          </p:cNvPr>
          <p:cNvSpPr/>
          <p:nvPr/>
        </p:nvSpPr>
        <p:spPr>
          <a:xfrm>
            <a:off x="3919609" y="3326897"/>
            <a:ext cx="277885" cy="318136"/>
          </a:xfrm>
          <a:prstGeom prst="rect">
            <a:avLst/>
          </a:prstGeom>
          <a:ln w="28575">
            <a:noFill/>
          </a:ln>
        </p:spPr>
        <p:txBody>
          <a:bodyPr wrap="none">
            <a:spAutoFit/>
          </a:bodyPr>
          <a:lstStyle/>
          <a:p>
            <a:pPr algn="ctr"/>
            <a:r>
              <a:rPr lang="en-US" b="1" dirty="0">
                <a:solidFill>
                  <a:srgbClr val="7030A0"/>
                </a:solidFill>
              </a:rPr>
              <a:t>2</a:t>
            </a:r>
          </a:p>
        </p:txBody>
      </p: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72575080-852F-4FC7-B95C-9191D2B453B6}"/>
              </a:ext>
            </a:extLst>
          </p:cNvPr>
          <p:cNvCxnSpPr>
            <a:cxnSpLocks/>
            <a:endCxn id="45" idx="1"/>
          </p:cNvCxnSpPr>
          <p:nvPr/>
        </p:nvCxnSpPr>
        <p:spPr>
          <a:xfrm>
            <a:off x="4076489" y="3599634"/>
            <a:ext cx="7974" cy="189256"/>
          </a:xfrm>
          <a:prstGeom prst="straightConnector1">
            <a:avLst/>
          </a:prstGeom>
          <a:ln w="28575">
            <a:solidFill>
              <a:srgbClr val="7030A0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6282C838-6109-456C-A5EC-D6AC87F3660C}"/>
              </a:ext>
            </a:extLst>
          </p:cNvPr>
          <p:cNvCxnSpPr>
            <a:cxnSpLocks/>
            <a:stCxn id="45" idx="4"/>
          </p:cNvCxnSpPr>
          <p:nvPr/>
        </p:nvCxnSpPr>
        <p:spPr>
          <a:xfrm>
            <a:off x="4289640" y="4259499"/>
            <a:ext cx="0" cy="298288"/>
          </a:xfrm>
          <a:prstGeom prst="straightConnector1">
            <a:avLst/>
          </a:prstGeom>
          <a:ln w="28575">
            <a:solidFill>
              <a:srgbClr val="7030A0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9" name="Rectangle 48">
            <a:extLst>
              <a:ext uri="{FF2B5EF4-FFF2-40B4-BE49-F238E27FC236}">
                <a16:creationId xmlns:a16="http://schemas.microsoft.com/office/drawing/2014/main" id="{FE77A723-8645-4BCD-9F05-A517F7608422}"/>
              </a:ext>
            </a:extLst>
          </p:cNvPr>
          <p:cNvSpPr/>
          <p:nvPr/>
        </p:nvSpPr>
        <p:spPr>
          <a:xfrm>
            <a:off x="4339705" y="4156748"/>
            <a:ext cx="711617" cy="307777"/>
          </a:xfrm>
          <a:prstGeom prst="rect">
            <a:avLst/>
          </a:prstGeom>
          <a:ln w="28575"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en-US" sz="1400" b="1" dirty="0">
                <a:solidFill>
                  <a:srgbClr val="7030A0"/>
                </a:solidFill>
                <a:latin typeface="Lucida Console" panose="020B0609040504020204" pitchFamily="49" charset="0"/>
              </a:rPr>
              <a:t>j’’</a:t>
            </a:r>
            <a:endParaRPr lang="en-US" sz="1400" b="1" dirty="0">
              <a:solidFill>
                <a:srgbClr val="7030A0"/>
              </a:solidFill>
            </a:endParaRPr>
          </a:p>
        </p:txBody>
      </p: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21E8DCAB-1DD7-48CD-B6FB-432FA769D15C}"/>
              </a:ext>
            </a:extLst>
          </p:cNvPr>
          <p:cNvCxnSpPr>
            <a:cxnSpLocks/>
            <a:stCxn id="45" idx="4"/>
          </p:cNvCxnSpPr>
          <p:nvPr/>
        </p:nvCxnSpPr>
        <p:spPr>
          <a:xfrm>
            <a:off x="4289640" y="4259499"/>
            <a:ext cx="725361" cy="298288"/>
          </a:xfrm>
          <a:prstGeom prst="straightConnector1">
            <a:avLst/>
          </a:prstGeom>
          <a:ln w="28575">
            <a:solidFill>
              <a:srgbClr val="7030A0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55" name="Oval 54">
                <a:extLst>
                  <a:ext uri="{FF2B5EF4-FFF2-40B4-BE49-F238E27FC236}">
                    <a16:creationId xmlns:a16="http://schemas.microsoft.com/office/drawing/2014/main" id="{62C1A795-CE1D-4974-88EA-B31606877834}"/>
                  </a:ext>
                </a:extLst>
              </p:cNvPr>
              <p:cNvSpPr/>
              <p:nvPr/>
            </p:nvSpPr>
            <p:spPr>
              <a:xfrm>
                <a:off x="3999475" y="4550287"/>
                <a:ext cx="580330" cy="551354"/>
              </a:xfrm>
              <a:prstGeom prst="ellipse">
                <a:avLst/>
              </a:prstGeom>
              <a:ln w="28575">
                <a:solidFill>
                  <a:srgbClr val="7030A0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 +</m:t>
                      </m:r>
                    </m:oMath>
                  </m:oMathPara>
                </a14:m>
                <a:endParaRPr lang="en-US" b="1" dirty="0">
                  <a:solidFill>
                    <a:srgbClr val="7030A0"/>
                  </a:solidFill>
                </a:endParaRPr>
              </a:p>
            </p:txBody>
          </p:sp>
        </mc:Choice>
        <mc:Fallback>
          <p:sp>
            <p:nvSpPr>
              <p:cNvPr id="55" name="Oval 54">
                <a:extLst>
                  <a:ext uri="{FF2B5EF4-FFF2-40B4-BE49-F238E27FC236}">
                    <a16:creationId xmlns:a16="http://schemas.microsoft.com/office/drawing/2014/main" id="{62C1A795-CE1D-4974-88EA-B3160687783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99475" y="4550287"/>
                <a:ext cx="580330" cy="551354"/>
              </a:xfrm>
              <a:prstGeom prst="ellipse">
                <a:avLst/>
              </a:prstGeom>
              <a:blipFill>
                <a:blip r:embed="rId7"/>
                <a:stretch>
                  <a:fillRect/>
                </a:stretch>
              </a:blipFill>
              <a:ln w="28575">
                <a:solidFill>
                  <a:srgbClr val="7030A0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6" name="Rectangle 55">
            <a:extLst>
              <a:ext uri="{FF2B5EF4-FFF2-40B4-BE49-F238E27FC236}">
                <a16:creationId xmlns:a16="http://schemas.microsoft.com/office/drawing/2014/main" id="{804EDEC5-1FB8-425A-B9AE-65A82C5160FC}"/>
              </a:ext>
            </a:extLst>
          </p:cNvPr>
          <p:cNvSpPr/>
          <p:nvPr/>
        </p:nvSpPr>
        <p:spPr>
          <a:xfrm>
            <a:off x="3919609" y="4169039"/>
            <a:ext cx="277885" cy="318136"/>
          </a:xfrm>
          <a:prstGeom prst="rect">
            <a:avLst/>
          </a:prstGeom>
          <a:ln w="28575">
            <a:noFill/>
          </a:ln>
        </p:spPr>
        <p:txBody>
          <a:bodyPr wrap="none">
            <a:spAutoFit/>
          </a:bodyPr>
          <a:lstStyle/>
          <a:p>
            <a:pPr algn="ctr"/>
            <a:r>
              <a:rPr lang="en-US" b="1" dirty="0">
                <a:solidFill>
                  <a:srgbClr val="7030A0"/>
                </a:solidFill>
              </a:rPr>
              <a:t>2</a:t>
            </a:r>
          </a:p>
        </p:txBody>
      </p:sp>
      <p:cxnSp>
        <p:nvCxnSpPr>
          <p:cNvPr id="57" name="Straight Arrow Connector 56">
            <a:extLst>
              <a:ext uri="{FF2B5EF4-FFF2-40B4-BE49-F238E27FC236}">
                <a16:creationId xmlns:a16="http://schemas.microsoft.com/office/drawing/2014/main" id="{0B77AFE6-821E-444F-8C5E-69FBAF4AAB58}"/>
              </a:ext>
            </a:extLst>
          </p:cNvPr>
          <p:cNvCxnSpPr>
            <a:cxnSpLocks/>
            <a:endCxn id="55" idx="1"/>
          </p:cNvCxnSpPr>
          <p:nvPr/>
        </p:nvCxnSpPr>
        <p:spPr>
          <a:xfrm>
            <a:off x="4076489" y="4441776"/>
            <a:ext cx="7974" cy="189256"/>
          </a:xfrm>
          <a:prstGeom prst="straightConnector1">
            <a:avLst/>
          </a:prstGeom>
          <a:ln w="28575">
            <a:solidFill>
              <a:srgbClr val="7030A0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8" name="Straight Arrow Connector 57">
            <a:extLst>
              <a:ext uri="{FF2B5EF4-FFF2-40B4-BE49-F238E27FC236}">
                <a16:creationId xmlns:a16="http://schemas.microsoft.com/office/drawing/2014/main" id="{AD51B3B1-3184-4964-93F7-1D540BDC8586}"/>
              </a:ext>
            </a:extLst>
          </p:cNvPr>
          <p:cNvCxnSpPr>
            <a:cxnSpLocks/>
            <a:stCxn id="55" idx="4"/>
          </p:cNvCxnSpPr>
          <p:nvPr/>
        </p:nvCxnSpPr>
        <p:spPr>
          <a:xfrm>
            <a:off x="4289640" y="5101641"/>
            <a:ext cx="0" cy="298288"/>
          </a:xfrm>
          <a:prstGeom prst="straightConnector1">
            <a:avLst/>
          </a:prstGeom>
          <a:ln w="28575">
            <a:solidFill>
              <a:srgbClr val="7030A0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9" name="Rectangle 58">
            <a:extLst>
              <a:ext uri="{FF2B5EF4-FFF2-40B4-BE49-F238E27FC236}">
                <a16:creationId xmlns:a16="http://schemas.microsoft.com/office/drawing/2014/main" id="{1126F5B5-DDC9-436B-925D-B781F01DFD7D}"/>
              </a:ext>
            </a:extLst>
          </p:cNvPr>
          <p:cNvSpPr/>
          <p:nvPr/>
        </p:nvSpPr>
        <p:spPr>
          <a:xfrm>
            <a:off x="4274497" y="5021540"/>
            <a:ext cx="926527" cy="307777"/>
          </a:xfrm>
          <a:prstGeom prst="rect">
            <a:avLst/>
          </a:prstGeom>
          <a:ln w="28575"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en-US" sz="1400" b="1" dirty="0">
                <a:solidFill>
                  <a:srgbClr val="7030A0"/>
                </a:solidFill>
                <a:latin typeface="Lucida Console" panose="020B0609040504020204" pitchFamily="49" charset="0"/>
              </a:rPr>
              <a:t>j’’’</a:t>
            </a:r>
            <a:endParaRPr lang="en-US" sz="1400" b="1" dirty="0">
              <a:solidFill>
                <a:srgbClr val="7030A0"/>
              </a:solidFill>
            </a:endParaRPr>
          </a:p>
        </p:txBody>
      </p:sp>
      <p:cxnSp>
        <p:nvCxnSpPr>
          <p:cNvPr id="60" name="Straight Arrow Connector 59">
            <a:extLst>
              <a:ext uri="{FF2B5EF4-FFF2-40B4-BE49-F238E27FC236}">
                <a16:creationId xmlns:a16="http://schemas.microsoft.com/office/drawing/2014/main" id="{D479D572-E0A9-4348-B605-977199A327D5}"/>
              </a:ext>
            </a:extLst>
          </p:cNvPr>
          <p:cNvCxnSpPr>
            <a:cxnSpLocks/>
            <a:stCxn id="55" idx="4"/>
          </p:cNvCxnSpPr>
          <p:nvPr/>
        </p:nvCxnSpPr>
        <p:spPr>
          <a:xfrm>
            <a:off x="4289640" y="5101641"/>
            <a:ext cx="725361" cy="298288"/>
          </a:xfrm>
          <a:prstGeom prst="straightConnector1">
            <a:avLst/>
          </a:prstGeom>
          <a:ln w="28575">
            <a:solidFill>
              <a:srgbClr val="7030A0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62" name="Oval 61">
                <a:extLst>
                  <a:ext uri="{FF2B5EF4-FFF2-40B4-BE49-F238E27FC236}">
                    <a16:creationId xmlns:a16="http://schemas.microsoft.com/office/drawing/2014/main" id="{9F29CAB7-6049-4C17-A469-5FFBED1DF46B}"/>
                  </a:ext>
                </a:extLst>
              </p:cNvPr>
              <p:cNvSpPr/>
              <p:nvPr/>
            </p:nvSpPr>
            <p:spPr>
              <a:xfrm>
                <a:off x="3999475" y="5392429"/>
                <a:ext cx="580330" cy="551354"/>
              </a:xfrm>
              <a:prstGeom prst="ellipse">
                <a:avLst/>
              </a:prstGeom>
              <a:ln w="28575">
                <a:solidFill>
                  <a:srgbClr val="7030A0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 +</m:t>
                      </m:r>
                    </m:oMath>
                  </m:oMathPara>
                </a14:m>
                <a:endParaRPr lang="en-US" b="1" dirty="0">
                  <a:solidFill>
                    <a:srgbClr val="7030A0"/>
                  </a:solidFill>
                </a:endParaRPr>
              </a:p>
            </p:txBody>
          </p:sp>
        </mc:Choice>
        <mc:Fallback>
          <p:sp>
            <p:nvSpPr>
              <p:cNvPr id="62" name="Oval 61">
                <a:extLst>
                  <a:ext uri="{FF2B5EF4-FFF2-40B4-BE49-F238E27FC236}">
                    <a16:creationId xmlns:a16="http://schemas.microsoft.com/office/drawing/2014/main" id="{9F29CAB7-6049-4C17-A469-5FFBED1DF46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99475" y="5392429"/>
                <a:ext cx="580330" cy="551354"/>
              </a:xfrm>
              <a:prstGeom prst="ellipse">
                <a:avLst/>
              </a:prstGeom>
              <a:blipFill>
                <a:blip r:embed="rId8"/>
                <a:stretch>
                  <a:fillRect/>
                </a:stretch>
              </a:blipFill>
              <a:ln w="28575">
                <a:solidFill>
                  <a:srgbClr val="7030A0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3" name="Rectangle 62">
            <a:extLst>
              <a:ext uri="{FF2B5EF4-FFF2-40B4-BE49-F238E27FC236}">
                <a16:creationId xmlns:a16="http://schemas.microsoft.com/office/drawing/2014/main" id="{D48E9266-92BC-4470-9ECC-FE8D685FC827}"/>
              </a:ext>
            </a:extLst>
          </p:cNvPr>
          <p:cNvSpPr/>
          <p:nvPr/>
        </p:nvSpPr>
        <p:spPr>
          <a:xfrm>
            <a:off x="3919609" y="5011181"/>
            <a:ext cx="277885" cy="318136"/>
          </a:xfrm>
          <a:prstGeom prst="rect">
            <a:avLst/>
          </a:prstGeom>
          <a:ln w="28575">
            <a:noFill/>
          </a:ln>
        </p:spPr>
        <p:txBody>
          <a:bodyPr wrap="none">
            <a:spAutoFit/>
          </a:bodyPr>
          <a:lstStyle/>
          <a:p>
            <a:pPr algn="ctr"/>
            <a:r>
              <a:rPr lang="en-US" b="1" dirty="0">
                <a:solidFill>
                  <a:srgbClr val="7030A0"/>
                </a:solidFill>
              </a:rPr>
              <a:t>2</a:t>
            </a:r>
          </a:p>
        </p:txBody>
      </p:sp>
      <p:cxnSp>
        <p:nvCxnSpPr>
          <p:cNvPr id="64" name="Straight Arrow Connector 63">
            <a:extLst>
              <a:ext uri="{FF2B5EF4-FFF2-40B4-BE49-F238E27FC236}">
                <a16:creationId xmlns:a16="http://schemas.microsoft.com/office/drawing/2014/main" id="{C327D336-3BA6-4C27-B9F2-4CDFCBDC8285}"/>
              </a:ext>
            </a:extLst>
          </p:cNvPr>
          <p:cNvCxnSpPr>
            <a:cxnSpLocks/>
            <a:endCxn id="62" idx="1"/>
          </p:cNvCxnSpPr>
          <p:nvPr/>
        </p:nvCxnSpPr>
        <p:spPr>
          <a:xfrm>
            <a:off x="4076489" y="5283918"/>
            <a:ext cx="7974" cy="189256"/>
          </a:xfrm>
          <a:prstGeom prst="straightConnector1">
            <a:avLst/>
          </a:prstGeom>
          <a:ln w="28575">
            <a:solidFill>
              <a:srgbClr val="7030A0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5" name="Straight Arrow Connector 64">
            <a:extLst>
              <a:ext uri="{FF2B5EF4-FFF2-40B4-BE49-F238E27FC236}">
                <a16:creationId xmlns:a16="http://schemas.microsoft.com/office/drawing/2014/main" id="{19DD535C-7875-4020-A3FE-77515B86438C}"/>
              </a:ext>
            </a:extLst>
          </p:cNvPr>
          <p:cNvCxnSpPr>
            <a:cxnSpLocks/>
            <a:stCxn id="62" idx="4"/>
          </p:cNvCxnSpPr>
          <p:nvPr/>
        </p:nvCxnSpPr>
        <p:spPr>
          <a:xfrm>
            <a:off x="4289640" y="5943783"/>
            <a:ext cx="0" cy="298288"/>
          </a:xfrm>
          <a:prstGeom prst="straightConnector1">
            <a:avLst/>
          </a:prstGeom>
          <a:ln w="28575">
            <a:solidFill>
              <a:srgbClr val="7030A0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6" name="Rectangle 65">
            <a:extLst>
              <a:ext uri="{FF2B5EF4-FFF2-40B4-BE49-F238E27FC236}">
                <a16:creationId xmlns:a16="http://schemas.microsoft.com/office/drawing/2014/main" id="{4F462285-E876-45D8-9919-858049A4290C}"/>
              </a:ext>
            </a:extLst>
          </p:cNvPr>
          <p:cNvSpPr/>
          <p:nvPr/>
        </p:nvSpPr>
        <p:spPr>
          <a:xfrm>
            <a:off x="4274497" y="5863682"/>
            <a:ext cx="1017389" cy="307777"/>
          </a:xfrm>
          <a:prstGeom prst="rect">
            <a:avLst/>
          </a:prstGeom>
          <a:ln w="28575"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en-US" sz="1400" b="1" dirty="0">
                <a:solidFill>
                  <a:srgbClr val="7030A0"/>
                </a:solidFill>
                <a:latin typeface="Lucida Console" panose="020B0609040504020204" pitchFamily="49" charset="0"/>
              </a:rPr>
              <a:t>j’’’’</a:t>
            </a:r>
            <a:endParaRPr lang="en-US" sz="1400" b="1" dirty="0">
              <a:solidFill>
                <a:srgbClr val="7030A0"/>
              </a:solidFill>
            </a:endParaRPr>
          </a:p>
        </p:txBody>
      </p:sp>
      <p:cxnSp>
        <p:nvCxnSpPr>
          <p:cNvPr id="67" name="Straight Arrow Connector 66">
            <a:extLst>
              <a:ext uri="{FF2B5EF4-FFF2-40B4-BE49-F238E27FC236}">
                <a16:creationId xmlns:a16="http://schemas.microsoft.com/office/drawing/2014/main" id="{3B684E66-FA33-452A-9A3E-410376314C57}"/>
              </a:ext>
            </a:extLst>
          </p:cNvPr>
          <p:cNvCxnSpPr>
            <a:cxnSpLocks/>
            <a:stCxn id="62" idx="4"/>
          </p:cNvCxnSpPr>
          <p:nvPr/>
        </p:nvCxnSpPr>
        <p:spPr>
          <a:xfrm>
            <a:off x="4289640" y="5943783"/>
            <a:ext cx="725361" cy="298288"/>
          </a:xfrm>
          <a:prstGeom prst="straightConnector1">
            <a:avLst/>
          </a:prstGeom>
          <a:ln w="28575">
            <a:solidFill>
              <a:srgbClr val="7030A0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8" name="Oval 67">
            <a:extLst>
              <a:ext uri="{FF2B5EF4-FFF2-40B4-BE49-F238E27FC236}">
                <a16:creationId xmlns:a16="http://schemas.microsoft.com/office/drawing/2014/main" id="{F9B2544B-64C5-4C41-B2E7-6CFE75E5A1C5}"/>
              </a:ext>
            </a:extLst>
          </p:cNvPr>
          <p:cNvSpPr/>
          <p:nvPr/>
        </p:nvSpPr>
        <p:spPr>
          <a:xfrm>
            <a:off x="5034493" y="2617213"/>
            <a:ext cx="487489" cy="338174"/>
          </a:xfrm>
          <a:prstGeom prst="ellipse">
            <a:avLst/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b="1" dirty="0"/>
              <a:t>LD</a:t>
            </a:r>
          </a:p>
        </p:txBody>
      </p:sp>
      <p:sp>
        <p:nvSpPr>
          <p:cNvPr id="69" name="Oval 68">
            <a:extLst>
              <a:ext uri="{FF2B5EF4-FFF2-40B4-BE49-F238E27FC236}">
                <a16:creationId xmlns:a16="http://schemas.microsoft.com/office/drawing/2014/main" id="{DC77C070-2EC7-4943-BA52-E6A6CCBC0A0E}"/>
              </a:ext>
            </a:extLst>
          </p:cNvPr>
          <p:cNvSpPr/>
          <p:nvPr/>
        </p:nvSpPr>
        <p:spPr>
          <a:xfrm>
            <a:off x="5034492" y="2218884"/>
            <a:ext cx="487489" cy="338174"/>
          </a:xfrm>
          <a:prstGeom prst="ellipse">
            <a:avLst/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b="1" dirty="0"/>
              <a:t>LD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0" name="Oval 69">
                <a:extLst>
                  <a:ext uri="{FF2B5EF4-FFF2-40B4-BE49-F238E27FC236}">
                    <a16:creationId xmlns:a16="http://schemas.microsoft.com/office/drawing/2014/main" id="{F458064E-047A-449A-906B-82D11DA8C6A5}"/>
                  </a:ext>
                </a:extLst>
              </p:cNvPr>
              <p:cNvSpPr/>
              <p:nvPr/>
            </p:nvSpPr>
            <p:spPr>
              <a:xfrm>
                <a:off x="5866259" y="2424003"/>
                <a:ext cx="886098" cy="338174"/>
              </a:xfrm>
              <a:prstGeom prst="ellipse">
                <a:avLst/>
              </a:prstGeom>
              <a:ln w="28575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1100" b="1" dirty="0"/>
                  <a:t>+ &amp; </a:t>
                </a:r>
                <a14:m>
                  <m:oMath xmlns:m="http://schemas.openxmlformats.org/officeDocument/2006/math">
                    <m:r>
                      <a:rPr lang="en-US" sz="1100" b="1" i="1" smtClean="0">
                        <a:latin typeface="Cambria Math" panose="02040503050406030204" pitchFamily="18" charset="0"/>
                      </a:rPr>
                      <m:t>×</m:t>
                    </m:r>
                  </m:oMath>
                </a14:m>
                <a:endParaRPr lang="en-US" sz="1100" b="1" dirty="0"/>
              </a:p>
            </p:txBody>
          </p:sp>
        </mc:Choice>
        <mc:Fallback>
          <p:sp>
            <p:nvSpPr>
              <p:cNvPr id="70" name="Oval 69">
                <a:extLst>
                  <a:ext uri="{FF2B5EF4-FFF2-40B4-BE49-F238E27FC236}">
                    <a16:creationId xmlns:a16="http://schemas.microsoft.com/office/drawing/2014/main" id="{F458064E-047A-449A-906B-82D11DA8C6A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66259" y="2424003"/>
                <a:ext cx="886098" cy="338174"/>
              </a:xfrm>
              <a:prstGeom prst="ellipse">
                <a:avLst/>
              </a:prstGeom>
              <a:blipFill>
                <a:blip r:embed="rId9"/>
                <a:stretch>
                  <a:fillRect/>
                </a:stretch>
              </a:blipFill>
              <a:ln w="28575"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1" name="Rectangle 70">
            <a:extLst>
              <a:ext uri="{FF2B5EF4-FFF2-40B4-BE49-F238E27FC236}">
                <a16:creationId xmlns:a16="http://schemas.microsoft.com/office/drawing/2014/main" id="{B810CF0B-5707-4DF4-9930-8555BF52CCCA}"/>
              </a:ext>
            </a:extLst>
          </p:cNvPr>
          <p:cNvSpPr/>
          <p:nvPr/>
        </p:nvSpPr>
        <p:spPr>
          <a:xfrm>
            <a:off x="6844418" y="2445635"/>
            <a:ext cx="1118507" cy="2579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600" b="1" dirty="0" err="1">
                <a:latin typeface="Lucida Console" panose="020B0609040504020204" pitchFamily="49" charset="0"/>
              </a:rPr>
              <a:t>subexp</a:t>
            </a:r>
            <a:endParaRPr lang="en-US" sz="1600" b="1" dirty="0"/>
          </a:p>
        </p:txBody>
      </p:sp>
      <p:cxnSp>
        <p:nvCxnSpPr>
          <p:cNvPr id="72" name="Straight Arrow Connector 71">
            <a:extLst>
              <a:ext uri="{FF2B5EF4-FFF2-40B4-BE49-F238E27FC236}">
                <a16:creationId xmlns:a16="http://schemas.microsoft.com/office/drawing/2014/main" id="{8398630A-E9FF-4B53-9A31-AB62C3DDA909}"/>
              </a:ext>
            </a:extLst>
          </p:cNvPr>
          <p:cNvCxnSpPr>
            <a:cxnSpLocks/>
            <a:stCxn id="70" idx="6"/>
          </p:cNvCxnSpPr>
          <p:nvPr/>
        </p:nvCxnSpPr>
        <p:spPr>
          <a:xfrm flipV="1">
            <a:off x="6752357" y="2579981"/>
            <a:ext cx="265970" cy="13109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3" name="Straight Arrow Connector 72">
            <a:extLst>
              <a:ext uri="{FF2B5EF4-FFF2-40B4-BE49-F238E27FC236}">
                <a16:creationId xmlns:a16="http://schemas.microsoft.com/office/drawing/2014/main" id="{116A47C5-BABE-43DE-AA38-B1E3C025891D}"/>
              </a:ext>
            </a:extLst>
          </p:cNvPr>
          <p:cNvCxnSpPr>
            <a:cxnSpLocks/>
            <a:stCxn id="69" idx="6"/>
            <a:endCxn id="70" idx="1"/>
          </p:cNvCxnSpPr>
          <p:nvPr/>
        </p:nvCxnSpPr>
        <p:spPr>
          <a:xfrm>
            <a:off x="5521981" y="2387971"/>
            <a:ext cx="474044" cy="85556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4" name="Straight Arrow Connector 73">
            <a:extLst>
              <a:ext uri="{FF2B5EF4-FFF2-40B4-BE49-F238E27FC236}">
                <a16:creationId xmlns:a16="http://schemas.microsoft.com/office/drawing/2014/main" id="{AA37D8CF-B781-42BC-B120-4CB4F6CC565D}"/>
              </a:ext>
            </a:extLst>
          </p:cNvPr>
          <p:cNvCxnSpPr>
            <a:cxnSpLocks/>
            <a:stCxn id="68" idx="6"/>
            <a:endCxn id="70" idx="3"/>
          </p:cNvCxnSpPr>
          <p:nvPr/>
        </p:nvCxnSpPr>
        <p:spPr>
          <a:xfrm flipV="1">
            <a:off x="5521982" y="2712652"/>
            <a:ext cx="474043" cy="73648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8" name="Straight Arrow Connector 77">
            <a:extLst>
              <a:ext uri="{FF2B5EF4-FFF2-40B4-BE49-F238E27FC236}">
                <a16:creationId xmlns:a16="http://schemas.microsoft.com/office/drawing/2014/main" id="{9CE14CE4-26DD-43BE-9C87-E046576F66F9}"/>
              </a:ext>
            </a:extLst>
          </p:cNvPr>
          <p:cNvCxnSpPr>
            <a:cxnSpLocks/>
            <a:stCxn id="23" idx="4"/>
            <a:endCxn id="69" idx="2"/>
          </p:cNvCxnSpPr>
          <p:nvPr/>
        </p:nvCxnSpPr>
        <p:spPr>
          <a:xfrm flipV="1">
            <a:off x="4289640" y="2387971"/>
            <a:ext cx="744852" cy="176748"/>
          </a:xfrm>
          <a:prstGeom prst="straightConnector1">
            <a:avLst/>
          </a:prstGeom>
          <a:ln w="28575">
            <a:solidFill>
              <a:srgbClr val="7030A0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3" name="Oval 82">
            <a:extLst>
              <a:ext uri="{FF2B5EF4-FFF2-40B4-BE49-F238E27FC236}">
                <a16:creationId xmlns:a16="http://schemas.microsoft.com/office/drawing/2014/main" id="{225CE9D3-F34A-4D24-8822-477CEC4FF2AB}"/>
              </a:ext>
            </a:extLst>
          </p:cNvPr>
          <p:cNvSpPr/>
          <p:nvPr/>
        </p:nvSpPr>
        <p:spPr>
          <a:xfrm>
            <a:off x="5052419" y="3480077"/>
            <a:ext cx="487489" cy="356915"/>
          </a:xfrm>
          <a:prstGeom prst="ellipse">
            <a:avLst/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b="1" dirty="0"/>
              <a:t>LD</a:t>
            </a:r>
          </a:p>
        </p:txBody>
      </p:sp>
      <p:sp>
        <p:nvSpPr>
          <p:cNvPr id="84" name="Oval 83">
            <a:extLst>
              <a:ext uri="{FF2B5EF4-FFF2-40B4-BE49-F238E27FC236}">
                <a16:creationId xmlns:a16="http://schemas.microsoft.com/office/drawing/2014/main" id="{24F905DC-835D-45A5-8536-2EC5E73C60A0}"/>
              </a:ext>
            </a:extLst>
          </p:cNvPr>
          <p:cNvSpPr/>
          <p:nvPr/>
        </p:nvSpPr>
        <p:spPr>
          <a:xfrm>
            <a:off x="5052418" y="3059673"/>
            <a:ext cx="487489" cy="356915"/>
          </a:xfrm>
          <a:prstGeom prst="ellipse">
            <a:avLst/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b="1" dirty="0"/>
              <a:t>LD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5" name="Oval 84">
                <a:extLst>
                  <a:ext uri="{FF2B5EF4-FFF2-40B4-BE49-F238E27FC236}">
                    <a16:creationId xmlns:a16="http://schemas.microsoft.com/office/drawing/2014/main" id="{C339E5AC-7226-4ED4-A6A8-3BC072FA974D}"/>
                  </a:ext>
                </a:extLst>
              </p:cNvPr>
              <p:cNvSpPr/>
              <p:nvPr/>
            </p:nvSpPr>
            <p:spPr>
              <a:xfrm>
                <a:off x="5884185" y="3276159"/>
                <a:ext cx="886098" cy="356915"/>
              </a:xfrm>
              <a:prstGeom prst="ellipse">
                <a:avLst/>
              </a:prstGeom>
              <a:ln w="28575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1100" b="1" dirty="0"/>
                  <a:t>+ &amp; </a:t>
                </a:r>
                <a14:m>
                  <m:oMath xmlns:m="http://schemas.openxmlformats.org/officeDocument/2006/math">
                    <m:r>
                      <a:rPr lang="en-US" sz="1100" b="1" i="1" smtClean="0">
                        <a:latin typeface="Cambria Math" panose="02040503050406030204" pitchFamily="18" charset="0"/>
                      </a:rPr>
                      <m:t>×</m:t>
                    </m:r>
                  </m:oMath>
                </a14:m>
                <a:endParaRPr lang="en-US" sz="1100" b="1" dirty="0"/>
              </a:p>
            </p:txBody>
          </p:sp>
        </mc:Choice>
        <mc:Fallback>
          <p:sp>
            <p:nvSpPr>
              <p:cNvPr id="85" name="Oval 84">
                <a:extLst>
                  <a:ext uri="{FF2B5EF4-FFF2-40B4-BE49-F238E27FC236}">
                    <a16:creationId xmlns:a16="http://schemas.microsoft.com/office/drawing/2014/main" id="{C339E5AC-7226-4ED4-A6A8-3BC072FA974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84185" y="3276159"/>
                <a:ext cx="886098" cy="356915"/>
              </a:xfrm>
              <a:prstGeom prst="ellipse">
                <a:avLst/>
              </a:prstGeom>
              <a:blipFill>
                <a:blip r:embed="rId10"/>
                <a:stretch>
                  <a:fillRect/>
                </a:stretch>
              </a:blipFill>
              <a:ln w="28575"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6" name="Rectangle 85">
            <a:extLst>
              <a:ext uri="{FF2B5EF4-FFF2-40B4-BE49-F238E27FC236}">
                <a16:creationId xmlns:a16="http://schemas.microsoft.com/office/drawing/2014/main" id="{F46DD3A0-DA6F-41FC-9F88-93EDF73BC940}"/>
              </a:ext>
            </a:extLst>
          </p:cNvPr>
          <p:cNvSpPr/>
          <p:nvPr/>
        </p:nvSpPr>
        <p:spPr>
          <a:xfrm>
            <a:off x="6862344" y="3298990"/>
            <a:ext cx="1243140" cy="2722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600" b="1" dirty="0" err="1">
                <a:latin typeface="Lucida Console" panose="020B0609040504020204" pitchFamily="49" charset="0"/>
              </a:rPr>
              <a:t>subexp</a:t>
            </a:r>
            <a:r>
              <a:rPr lang="en-US" sz="1600" b="1" dirty="0">
                <a:latin typeface="Lucida Console" panose="020B0609040504020204" pitchFamily="49" charset="0"/>
              </a:rPr>
              <a:t>’</a:t>
            </a:r>
            <a:endParaRPr lang="en-US" sz="1600" b="1" dirty="0"/>
          </a:p>
        </p:txBody>
      </p:sp>
      <p:cxnSp>
        <p:nvCxnSpPr>
          <p:cNvPr id="87" name="Straight Arrow Connector 86">
            <a:extLst>
              <a:ext uri="{FF2B5EF4-FFF2-40B4-BE49-F238E27FC236}">
                <a16:creationId xmlns:a16="http://schemas.microsoft.com/office/drawing/2014/main" id="{D1B2F304-3D38-4E4C-B4EB-B6EA74C57F55}"/>
              </a:ext>
            </a:extLst>
          </p:cNvPr>
          <p:cNvCxnSpPr>
            <a:cxnSpLocks/>
            <a:stCxn id="85" idx="6"/>
          </p:cNvCxnSpPr>
          <p:nvPr/>
        </p:nvCxnSpPr>
        <p:spPr>
          <a:xfrm flipV="1">
            <a:off x="6770283" y="3440782"/>
            <a:ext cx="265970" cy="13835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8" name="Straight Arrow Connector 87">
            <a:extLst>
              <a:ext uri="{FF2B5EF4-FFF2-40B4-BE49-F238E27FC236}">
                <a16:creationId xmlns:a16="http://schemas.microsoft.com/office/drawing/2014/main" id="{C9E86437-AC1F-468E-BDC4-48AAA3AA06B4}"/>
              </a:ext>
            </a:extLst>
          </p:cNvPr>
          <p:cNvCxnSpPr>
            <a:cxnSpLocks/>
            <a:stCxn id="84" idx="6"/>
            <a:endCxn id="85" idx="1"/>
          </p:cNvCxnSpPr>
          <p:nvPr/>
        </p:nvCxnSpPr>
        <p:spPr>
          <a:xfrm>
            <a:off x="5539907" y="3238131"/>
            <a:ext cx="474044" cy="90297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9" name="Straight Arrow Connector 88">
            <a:extLst>
              <a:ext uri="{FF2B5EF4-FFF2-40B4-BE49-F238E27FC236}">
                <a16:creationId xmlns:a16="http://schemas.microsoft.com/office/drawing/2014/main" id="{4C3937E7-0E29-48D3-8149-517D16D99681}"/>
              </a:ext>
            </a:extLst>
          </p:cNvPr>
          <p:cNvCxnSpPr>
            <a:cxnSpLocks/>
            <a:stCxn id="83" idx="6"/>
            <a:endCxn id="85" idx="3"/>
          </p:cNvCxnSpPr>
          <p:nvPr/>
        </p:nvCxnSpPr>
        <p:spPr>
          <a:xfrm flipV="1">
            <a:off x="5539908" y="3580805"/>
            <a:ext cx="474043" cy="7773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0" name="Straight Arrow Connector 89">
            <a:extLst>
              <a:ext uri="{FF2B5EF4-FFF2-40B4-BE49-F238E27FC236}">
                <a16:creationId xmlns:a16="http://schemas.microsoft.com/office/drawing/2014/main" id="{82F9D112-871D-4BBD-B376-600599F6FBC5}"/>
              </a:ext>
            </a:extLst>
          </p:cNvPr>
          <p:cNvCxnSpPr>
            <a:cxnSpLocks/>
            <a:endCxn id="84" idx="2"/>
          </p:cNvCxnSpPr>
          <p:nvPr/>
        </p:nvCxnSpPr>
        <p:spPr>
          <a:xfrm flipV="1">
            <a:off x="4307566" y="3238131"/>
            <a:ext cx="744852" cy="186543"/>
          </a:xfrm>
          <a:prstGeom prst="straightConnector1">
            <a:avLst/>
          </a:prstGeom>
          <a:ln w="28575">
            <a:solidFill>
              <a:srgbClr val="7030A0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1" name="Oval 100">
            <a:extLst>
              <a:ext uri="{FF2B5EF4-FFF2-40B4-BE49-F238E27FC236}">
                <a16:creationId xmlns:a16="http://schemas.microsoft.com/office/drawing/2014/main" id="{79D74217-EBE1-4C61-863C-61DBFFC88E53}"/>
              </a:ext>
            </a:extLst>
          </p:cNvPr>
          <p:cNvSpPr/>
          <p:nvPr/>
        </p:nvSpPr>
        <p:spPr>
          <a:xfrm>
            <a:off x="5028966" y="4321602"/>
            <a:ext cx="487489" cy="333874"/>
          </a:xfrm>
          <a:prstGeom prst="ellipse">
            <a:avLst/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b="1" dirty="0"/>
              <a:t>LD</a:t>
            </a:r>
          </a:p>
        </p:txBody>
      </p:sp>
      <p:sp>
        <p:nvSpPr>
          <p:cNvPr id="102" name="Oval 101">
            <a:extLst>
              <a:ext uri="{FF2B5EF4-FFF2-40B4-BE49-F238E27FC236}">
                <a16:creationId xmlns:a16="http://schemas.microsoft.com/office/drawing/2014/main" id="{7EBE1CDC-F9CC-4271-8075-6A82840AA471}"/>
              </a:ext>
            </a:extLst>
          </p:cNvPr>
          <p:cNvSpPr/>
          <p:nvPr/>
        </p:nvSpPr>
        <p:spPr>
          <a:xfrm>
            <a:off x="5028965" y="3928337"/>
            <a:ext cx="487489" cy="333874"/>
          </a:xfrm>
          <a:prstGeom prst="ellipse">
            <a:avLst/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b="1" dirty="0"/>
              <a:t>LD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03" name="Oval 102">
                <a:extLst>
                  <a:ext uri="{FF2B5EF4-FFF2-40B4-BE49-F238E27FC236}">
                    <a16:creationId xmlns:a16="http://schemas.microsoft.com/office/drawing/2014/main" id="{5723578E-58B1-4A10-9AD6-027158817E50}"/>
                  </a:ext>
                </a:extLst>
              </p:cNvPr>
              <p:cNvSpPr/>
              <p:nvPr/>
            </p:nvSpPr>
            <p:spPr>
              <a:xfrm>
                <a:off x="5860732" y="4130848"/>
                <a:ext cx="886098" cy="333874"/>
              </a:xfrm>
              <a:prstGeom prst="ellipse">
                <a:avLst/>
              </a:prstGeom>
              <a:ln w="28575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1100" b="1" dirty="0"/>
                  <a:t>+ &amp; </a:t>
                </a:r>
                <a14:m>
                  <m:oMath xmlns:m="http://schemas.openxmlformats.org/officeDocument/2006/math">
                    <m:r>
                      <a:rPr lang="en-US" sz="1100" b="1" i="1" smtClean="0">
                        <a:latin typeface="Cambria Math" panose="02040503050406030204" pitchFamily="18" charset="0"/>
                      </a:rPr>
                      <m:t>×</m:t>
                    </m:r>
                  </m:oMath>
                </a14:m>
                <a:endParaRPr lang="en-US" sz="1100" b="1" dirty="0"/>
              </a:p>
            </p:txBody>
          </p:sp>
        </mc:Choice>
        <mc:Fallback>
          <p:sp>
            <p:nvSpPr>
              <p:cNvPr id="103" name="Oval 102">
                <a:extLst>
                  <a:ext uri="{FF2B5EF4-FFF2-40B4-BE49-F238E27FC236}">
                    <a16:creationId xmlns:a16="http://schemas.microsoft.com/office/drawing/2014/main" id="{5723578E-58B1-4A10-9AD6-027158817E5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60732" y="4130848"/>
                <a:ext cx="886098" cy="333874"/>
              </a:xfrm>
              <a:prstGeom prst="ellipse">
                <a:avLst/>
              </a:prstGeom>
              <a:blipFill>
                <a:blip r:embed="rId11"/>
                <a:stretch>
                  <a:fillRect/>
                </a:stretch>
              </a:blipFill>
              <a:ln w="28575"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4" name="Rectangle 103">
            <a:extLst>
              <a:ext uri="{FF2B5EF4-FFF2-40B4-BE49-F238E27FC236}">
                <a16:creationId xmlns:a16="http://schemas.microsoft.com/office/drawing/2014/main" id="{B8308FD9-4586-403E-AC0A-D65E88681007}"/>
              </a:ext>
            </a:extLst>
          </p:cNvPr>
          <p:cNvSpPr/>
          <p:nvPr/>
        </p:nvSpPr>
        <p:spPr>
          <a:xfrm>
            <a:off x="6838891" y="4152205"/>
            <a:ext cx="1373670" cy="2547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600" b="1" dirty="0" err="1">
                <a:latin typeface="Lucida Console" panose="020B0609040504020204" pitchFamily="49" charset="0"/>
              </a:rPr>
              <a:t>subexp</a:t>
            </a:r>
            <a:r>
              <a:rPr lang="en-US" sz="1600" b="1" dirty="0">
                <a:latin typeface="Lucida Console" panose="020B0609040504020204" pitchFamily="49" charset="0"/>
              </a:rPr>
              <a:t>’’</a:t>
            </a:r>
            <a:endParaRPr lang="en-US" sz="1600" b="1" dirty="0"/>
          </a:p>
        </p:txBody>
      </p:sp>
      <p:cxnSp>
        <p:nvCxnSpPr>
          <p:cNvPr id="105" name="Straight Arrow Connector 104">
            <a:extLst>
              <a:ext uri="{FF2B5EF4-FFF2-40B4-BE49-F238E27FC236}">
                <a16:creationId xmlns:a16="http://schemas.microsoft.com/office/drawing/2014/main" id="{F8B2E730-EF05-47E4-8809-1290B0175368}"/>
              </a:ext>
            </a:extLst>
          </p:cNvPr>
          <p:cNvCxnSpPr>
            <a:cxnSpLocks/>
            <a:stCxn id="103" idx="6"/>
          </p:cNvCxnSpPr>
          <p:nvPr/>
        </p:nvCxnSpPr>
        <p:spPr>
          <a:xfrm flipV="1">
            <a:off x="6746830" y="4284843"/>
            <a:ext cx="265970" cy="12942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6" name="Straight Arrow Connector 105">
            <a:extLst>
              <a:ext uri="{FF2B5EF4-FFF2-40B4-BE49-F238E27FC236}">
                <a16:creationId xmlns:a16="http://schemas.microsoft.com/office/drawing/2014/main" id="{D098F4A6-B5D4-413B-81C9-E3CA4FD05586}"/>
              </a:ext>
            </a:extLst>
          </p:cNvPr>
          <p:cNvCxnSpPr>
            <a:cxnSpLocks/>
            <a:stCxn id="102" idx="6"/>
            <a:endCxn id="103" idx="1"/>
          </p:cNvCxnSpPr>
          <p:nvPr/>
        </p:nvCxnSpPr>
        <p:spPr>
          <a:xfrm>
            <a:off x="5516454" y="4095274"/>
            <a:ext cx="474044" cy="84468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7" name="Straight Arrow Connector 106">
            <a:extLst>
              <a:ext uri="{FF2B5EF4-FFF2-40B4-BE49-F238E27FC236}">
                <a16:creationId xmlns:a16="http://schemas.microsoft.com/office/drawing/2014/main" id="{D87538B5-C016-4395-98A4-EF943E410D21}"/>
              </a:ext>
            </a:extLst>
          </p:cNvPr>
          <p:cNvCxnSpPr>
            <a:cxnSpLocks/>
            <a:stCxn id="101" idx="6"/>
            <a:endCxn id="103" idx="3"/>
          </p:cNvCxnSpPr>
          <p:nvPr/>
        </p:nvCxnSpPr>
        <p:spPr>
          <a:xfrm flipV="1">
            <a:off x="5516455" y="4415827"/>
            <a:ext cx="474043" cy="72712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8" name="Straight Arrow Connector 107">
            <a:extLst>
              <a:ext uri="{FF2B5EF4-FFF2-40B4-BE49-F238E27FC236}">
                <a16:creationId xmlns:a16="http://schemas.microsoft.com/office/drawing/2014/main" id="{6B894C4E-7A3C-4A31-8C47-1877FBB2F51E}"/>
              </a:ext>
            </a:extLst>
          </p:cNvPr>
          <p:cNvCxnSpPr>
            <a:cxnSpLocks/>
            <a:endCxn id="102" idx="2"/>
          </p:cNvCxnSpPr>
          <p:nvPr/>
        </p:nvCxnSpPr>
        <p:spPr>
          <a:xfrm flipV="1">
            <a:off x="4284113" y="4095274"/>
            <a:ext cx="744852" cy="174500"/>
          </a:xfrm>
          <a:prstGeom prst="straightConnector1">
            <a:avLst/>
          </a:prstGeom>
          <a:ln w="28575">
            <a:solidFill>
              <a:srgbClr val="7030A0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0" name="Oval 109">
            <a:extLst>
              <a:ext uri="{FF2B5EF4-FFF2-40B4-BE49-F238E27FC236}">
                <a16:creationId xmlns:a16="http://schemas.microsoft.com/office/drawing/2014/main" id="{8F014E0E-3A65-47DC-A19A-1DFE5439C52A}"/>
              </a:ext>
            </a:extLst>
          </p:cNvPr>
          <p:cNvSpPr/>
          <p:nvPr/>
        </p:nvSpPr>
        <p:spPr>
          <a:xfrm>
            <a:off x="5028966" y="5159797"/>
            <a:ext cx="487489" cy="319464"/>
          </a:xfrm>
          <a:prstGeom prst="ellipse">
            <a:avLst/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b="1" dirty="0"/>
              <a:t>LD</a:t>
            </a:r>
          </a:p>
        </p:txBody>
      </p:sp>
      <p:sp>
        <p:nvSpPr>
          <p:cNvPr id="111" name="Oval 110">
            <a:extLst>
              <a:ext uri="{FF2B5EF4-FFF2-40B4-BE49-F238E27FC236}">
                <a16:creationId xmlns:a16="http://schemas.microsoft.com/office/drawing/2014/main" id="{8FD36C2A-3D09-4C5E-A81F-5AB9D82630BD}"/>
              </a:ext>
            </a:extLst>
          </p:cNvPr>
          <p:cNvSpPr/>
          <p:nvPr/>
        </p:nvSpPr>
        <p:spPr>
          <a:xfrm>
            <a:off x="5028965" y="4783506"/>
            <a:ext cx="487489" cy="319464"/>
          </a:xfrm>
          <a:prstGeom prst="ellipse">
            <a:avLst/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b="1" dirty="0"/>
              <a:t>LD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12" name="Oval 111">
                <a:extLst>
                  <a:ext uri="{FF2B5EF4-FFF2-40B4-BE49-F238E27FC236}">
                    <a16:creationId xmlns:a16="http://schemas.microsoft.com/office/drawing/2014/main" id="{6D0151C6-1479-4AC0-BE2F-25988CCD1A06}"/>
                  </a:ext>
                </a:extLst>
              </p:cNvPr>
              <p:cNvSpPr/>
              <p:nvPr/>
            </p:nvSpPr>
            <p:spPr>
              <a:xfrm>
                <a:off x="5860732" y="4977276"/>
                <a:ext cx="886098" cy="319464"/>
              </a:xfrm>
              <a:prstGeom prst="ellipse">
                <a:avLst/>
              </a:prstGeom>
              <a:ln w="28575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1100" b="1" dirty="0"/>
                  <a:t>+ &amp; </a:t>
                </a:r>
                <a14:m>
                  <m:oMath xmlns:m="http://schemas.openxmlformats.org/officeDocument/2006/math">
                    <m:r>
                      <a:rPr lang="en-US" sz="1100" b="1" i="1" smtClean="0">
                        <a:latin typeface="Cambria Math" panose="02040503050406030204" pitchFamily="18" charset="0"/>
                      </a:rPr>
                      <m:t>×</m:t>
                    </m:r>
                  </m:oMath>
                </a14:m>
                <a:endParaRPr lang="en-US" sz="1100" b="1" dirty="0"/>
              </a:p>
            </p:txBody>
          </p:sp>
        </mc:Choice>
        <mc:Fallback>
          <p:sp>
            <p:nvSpPr>
              <p:cNvPr id="112" name="Oval 111">
                <a:extLst>
                  <a:ext uri="{FF2B5EF4-FFF2-40B4-BE49-F238E27FC236}">
                    <a16:creationId xmlns:a16="http://schemas.microsoft.com/office/drawing/2014/main" id="{6D0151C6-1479-4AC0-BE2F-25988CCD1A0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60732" y="4977276"/>
                <a:ext cx="886098" cy="319464"/>
              </a:xfrm>
              <a:prstGeom prst="ellipse">
                <a:avLst/>
              </a:prstGeom>
              <a:blipFill>
                <a:blip r:embed="rId12"/>
                <a:stretch>
                  <a:fillRect/>
                </a:stretch>
              </a:blipFill>
              <a:ln w="28575"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3" name="Rectangle 112">
            <a:extLst>
              <a:ext uri="{FF2B5EF4-FFF2-40B4-BE49-F238E27FC236}">
                <a16:creationId xmlns:a16="http://schemas.microsoft.com/office/drawing/2014/main" id="{E106DFB0-5F91-4B9A-AB01-1ECF92AF5D75}"/>
              </a:ext>
            </a:extLst>
          </p:cNvPr>
          <p:cNvSpPr/>
          <p:nvPr/>
        </p:nvSpPr>
        <p:spPr>
          <a:xfrm>
            <a:off x="6838891" y="4997712"/>
            <a:ext cx="1509979" cy="2437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600" b="1" dirty="0" err="1">
                <a:latin typeface="Lucida Console" panose="020B0609040504020204" pitchFamily="49" charset="0"/>
              </a:rPr>
              <a:t>subexp</a:t>
            </a:r>
            <a:r>
              <a:rPr lang="en-US" sz="1600" b="1" dirty="0">
                <a:latin typeface="Lucida Console" panose="020B0609040504020204" pitchFamily="49" charset="0"/>
              </a:rPr>
              <a:t>’’’</a:t>
            </a:r>
            <a:endParaRPr lang="en-US" sz="1600" b="1" dirty="0"/>
          </a:p>
        </p:txBody>
      </p:sp>
      <p:cxnSp>
        <p:nvCxnSpPr>
          <p:cNvPr id="114" name="Straight Arrow Connector 113">
            <a:extLst>
              <a:ext uri="{FF2B5EF4-FFF2-40B4-BE49-F238E27FC236}">
                <a16:creationId xmlns:a16="http://schemas.microsoft.com/office/drawing/2014/main" id="{331D33AB-5839-4FFA-85E9-61A480EE6EE9}"/>
              </a:ext>
            </a:extLst>
          </p:cNvPr>
          <p:cNvCxnSpPr>
            <a:cxnSpLocks/>
            <a:stCxn id="112" idx="6"/>
          </p:cNvCxnSpPr>
          <p:nvPr/>
        </p:nvCxnSpPr>
        <p:spPr>
          <a:xfrm flipV="1">
            <a:off x="6746830" y="5124625"/>
            <a:ext cx="265970" cy="12383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5" name="Straight Arrow Connector 114">
            <a:extLst>
              <a:ext uri="{FF2B5EF4-FFF2-40B4-BE49-F238E27FC236}">
                <a16:creationId xmlns:a16="http://schemas.microsoft.com/office/drawing/2014/main" id="{CB799EF9-9E86-4335-AE4C-7C5F70CD80FA}"/>
              </a:ext>
            </a:extLst>
          </p:cNvPr>
          <p:cNvCxnSpPr>
            <a:cxnSpLocks/>
            <a:stCxn id="111" idx="6"/>
            <a:endCxn id="112" idx="1"/>
          </p:cNvCxnSpPr>
          <p:nvPr/>
        </p:nvCxnSpPr>
        <p:spPr>
          <a:xfrm>
            <a:off x="5516454" y="4943238"/>
            <a:ext cx="474044" cy="80822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6" name="Straight Arrow Connector 115">
            <a:extLst>
              <a:ext uri="{FF2B5EF4-FFF2-40B4-BE49-F238E27FC236}">
                <a16:creationId xmlns:a16="http://schemas.microsoft.com/office/drawing/2014/main" id="{B0CE69BE-A1C4-43B9-959A-14E1F18ECBDC}"/>
              </a:ext>
            </a:extLst>
          </p:cNvPr>
          <p:cNvCxnSpPr>
            <a:cxnSpLocks/>
            <a:stCxn id="110" idx="6"/>
            <a:endCxn id="112" idx="3"/>
          </p:cNvCxnSpPr>
          <p:nvPr/>
        </p:nvCxnSpPr>
        <p:spPr>
          <a:xfrm flipV="1">
            <a:off x="5516455" y="5249956"/>
            <a:ext cx="474043" cy="69574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7" name="Straight Arrow Connector 116">
            <a:extLst>
              <a:ext uri="{FF2B5EF4-FFF2-40B4-BE49-F238E27FC236}">
                <a16:creationId xmlns:a16="http://schemas.microsoft.com/office/drawing/2014/main" id="{FBFADCE0-5A48-4B9D-B3E5-66DB23F335B6}"/>
              </a:ext>
            </a:extLst>
          </p:cNvPr>
          <p:cNvCxnSpPr>
            <a:cxnSpLocks/>
            <a:endCxn id="111" idx="2"/>
          </p:cNvCxnSpPr>
          <p:nvPr/>
        </p:nvCxnSpPr>
        <p:spPr>
          <a:xfrm flipV="1">
            <a:off x="4284113" y="4943238"/>
            <a:ext cx="744852" cy="166969"/>
          </a:xfrm>
          <a:prstGeom prst="straightConnector1">
            <a:avLst/>
          </a:prstGeom>
          <a:ln w="28575">
            <a:solidFill>
              <a:srgbClr val="7030A0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9" name="Oval 118">
            <a:extLst>
              <a:ext uri="{FF2B5EF4-FFF2-40B4-BE49-F238E27FC236}">
                <a16:creationId xmlns:a16="http://schemas.microsoft.com/office/drawing/2014/main" id="{1AEED5D5-2BA1-4C34-9016-F719909B03F4}"/>
              </a:ext>
            </a:extLst>
          </p:cNvPr>
          <p:cNvSpPr/>
          <p:nvPr/>
        </p:nvSpPr>
        <p:spPr>
          <a:xfrm>
            <a:off x="5028966" y="6012269"/>
            <a:ext cx="487489" cy="341249"/>
          </a:xfrm>
          <a:prstGeom prst="ellipse">
            <a:avLst/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b="1" dirty="0"/>
              <a:t>LD</a:t>
            </a:r>
          </a:p>
        </p:txBody>
      </p:sp>
      <p:sp>
        <p:nvSpPr>
          <p:cNvPr id="120" name="Oval 119">
            <a:extLst>
              <a:ext uri="{FF2B5EF4-FFF2-40B4-BE49-F238E27FC236}">
                <a16:creationId xmlns:a16="http://schemas.microsoft.com/office/drawing/2014/main" id="{91721D39-DC62-4529-AD2F-090D02BE20BD}"/>
              </a:ext>
            </a:extLst>
          </p:cNvPr>
          <p:cNvSpPr/>
          <p:nvPr/>
        </p:nvSpPr>
        <p:spPr>
          <a:xfrm>
            <a:off x="5028965" y="5610317"/>
            <a:ext cx="487489" cy="341249"/>
          </a:xfrm>
          <a:prstGeom prst="ellipse">
            <a:avLst/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b="1" dirty="0"/>
              <a:t>LD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21" name="Oval 120">
                <a:extLst>
                  <a:ext uri="{FF2B5EF4-FFF2-40B4-BE49-F238E27FC236}">
                    <a16:creationId xmlns:a16="http://schemas.microsoft.com/office/drawing/2014/main" id="{38C88F3E-F000-400C-A9D5-CBC335921863}"/>
                  </a:ext>
                </a:extLst>
              </p:cNvPr>
              <p:cNvSpPr/>
              <p:nvPr/>
            </p:nvSpPr>
            <p:spPr>
              <a:xfrm>
                <a:off x="5860732" y="5817301"/>
                <a:ext cx="886098" cy="341249"/>
              </a:xfrm>
              <a:prstGeom prst="ellipse">
                <a:avLst/>
              </a:prstGeom>
              <a:ln w="28575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1100" b="1" dirty="0"/>
                  <a:t>+ &amp; </a:t>
                </a:r>
                <a14:m>
                  <m:oMath xmlns:m="http://schemas.openxmlformats.org/officeDocument/2006/math">
                    <m:r>
                      <a:rPr lang="en-US" sz="1100" b="1" i="1" smtClean="0">
                        <a:latin typeface="Cambria Math" panose="02040503050406030204" pitchFamily="18" charset="0"/>
                      </a:rPr>
                      <m:t>×</m:t>
                    </m:r>
                  </m:oMath>
                </a14:m>
                <a:endParaRPr lang="en-US" sz="1100" b="1" dirty="0"/>
              </a:p>
            </p:txBody>
          </p:sp>
        </mc:Choice>
        <mc:Fallback>
          <p:sp>
            <p:nvSpPr>
              <p:cNvPr id="121" name="Oval 120">
                <a:extLst>
                  <a:ext uri="{FF2B5EF4-FFF2-40B4-BE49-F238E27FC236}">
                    <a16:creationId xmlns:a16="http://schemas.microsoft.com/office/drawing/2014/main" id="{38C88F3E-F000-400C-A9D5-CBC33592186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60732" y="5817301"/>
                <a:ext cx="886098" cy="341249"/>
              </a:xfrm>
              <a:prstGeom prst="ellipse">
                <a:avLst/>
              </a:prstGeom>
              <a:blipFill>
                <a:blip r:embed="rId13"/>
                <a:stretch>
                  <a:fillRect/>
                </a:stretch>
              </a:blipFill>
              <a:ln w="28575"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2" name="Rectangle 121">
            <a:extLst>
              <a:ext uri="{FF2B5EF4-FFF2-40B4-BE49-F238E27FC236}">
                <a16:creationId xmlns:a16="http://schemas.microsoft.com/office/drawing/2014/main" id="{75CEC859-A1D2-4D47-8859-74C47DBB6A97}"/>
              </a:ext>
            </a:extLst>
          </p:cNvPr>
          <p:cNvSpPr/>
          <p:nvPr/>
        </p:nvSpPr>
        <p:spPr>
          <a:xfrm>
            <a:off x="6838891" y="5839130"/>
            <a:ext cx="1617889" cy="260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600" b="1" dirty="0" err="1">
                <a:latin typeface="Lucida Console" panose="020B0609040504020204" pitchFamily="49" charset="0"/>
              </a:rPr>
              <a:t>subexp</a:t>
            </a:r>
            <a:r>
              <a:rPr lang="en-US" sz="1600" b="1" dirty="0">
                <a:latin typeface="Lucida Console" panose="020B0609040504020204" pitchFamily="49" charset="0"/>
              </a:rPr>
              <a:t>’’’’</a:t>
            </a:r>
            <a:endParaRPr lang="en-US" sz="1600" b="1" dirty="0"/>
          </a:p>
        </p:txBody>
      </p:sp>
      <p:cxnSp>
        <p:nvCxnSpPr>
          <p:cNvPr id="123" name="Straight Arrow Connector 122">
            <a:extLst>
              <a:ext uri="{FF2B5EF4-FFF2-40B4-BE49-F238E27FC236}">
                <a16:creationId xmlns:a16="http://schemas.microsoft.com/office/drawing/2014/main" id="{E5338C6F-616B-40C0-B55C-D565D4BF06CF}"/>
              </a:ext>
            </a:extLst>
          </p:cNvPr>
          <p:cNvCxnSpPr>
            <a:cxnSpLocks/>
            <a:stCxn id="121" idx="6"/>
          </p:cNvCxnSpPr>
          <p:nvPr/>
        </p:nvCxnSpPr>
        <p:spPr>
          <a:xfrm flipV="1">
            <a:off x="6746830" y="5974698"/>
            <a:ext cx="265970" cy="13228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4" name="Straight Arrow Connector 123">
            <a:extLst>
              <a:ext uri="{FF2B5EF4-FFF2-40B4-BE49-F238E27FC236}">
                <a16:creationId xmlns:a16="http://schemas.microsoft.com/office/drawing/2014/main" id="{F399A1C1-4C28-434A-8B7C-267C24038714}"/>
              </a:ext>
            </a:extLst>
          </p:cNvPr>
          <p:cNvCxnSpPr>
            <a:cxnSpLocks/>
            <a:stCxn id="120" idx="6"/>
            <a:endCxn id="121" idx="1"/>
          </p:cNvCxnSpPr>
          <p:nvPr/>
        </p:nvCxnSpPr>
        <p:spPr>
          <a:xfrm>
            <a:off x="5516454" y="5780942"/>
            <a:ext cx="474044" cy="86334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5" name="Straight Arrow Connector 124">
            <a:extLst>
              <a:ext uri="{FF2B5EF4-FFF2-40B4-BE49-F238E27FC236}">
                <a16:creationId xmlns:a16="http://schemas.microsoft.com/office/drawing/2014/main" id="{53727F6E-C5F8-4BB1-8C2F-AF04A5C54473}"/>
              </a:ext>
            </a:extLst>
          </p:cNvPr>
          <p:cNvCxnSpPr>
            <a:cxnSpLocks/>
            <a:stCxn id="119" idx="6"/>
            <a:endCxn id="121" idx="3"/>
          </p:cNvCxnSpPr>
          <p:nvPr/>
        </p:nvCxnSpPr>
        <p:spPr>
          <a:xfrm flipV="1">
            <a:off x="5516455" y="6108576"/>
            <a:ext cx="474043" cy="74318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6" name="Straight Arrow Connector 125">
            <a:extLst>
              <a:ext uri="{FF2B5EF4-FFF2-40B4-BE49-F238E27FC236}">
                <a16:creationId xmlns:a16="http://schemas.microsoft.com/office/drawing/2014/main" id="{16F8173B-C2A4-4ED5-9B38-AB00E06889DA}"/>
              </a:ext>
            </a:extLst>
          </p:cNvPr>
          <p:cNvCxnSpPr>
            <a:cxnSpLocks/>
            <a:endCxn id="120" idx="2"/>
          </p:cNvCxnSpPr>
          <p:nvPr/>
        </p:nvCxnSpPr>
        <p:spPr>
          <a:xfrm flipV="1">
            <a:off x="4284113" y="5780942"/>
            <a:ext cx="744852" cy="178355"/>
          </a:xfrm>
          <a:prstGeom prst="straightConnector1">
            <a:avLst/>
          </a:prstGeom>
          <a:ln w="28575">
            <a:solidFill>
              <a:srgbClr val="7030A0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2767090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117" name="Title 116">
                <a:extLst>
                  <a:ext uri="{FF2B5EF4-FFF2-40B4-BE49-F238E27FC236}">
                    <a16:creationId xmlns:a16="http://schemas.microsoft.com/office/drawing/2014/main" id="{37CE84B4-16E6-4D7B-9D97-D877577CF1DB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/>
            <p:txBody>
              <a:bodyPr/>
              <a:lstStyle/>
              <a:p>
                <a:r>
                  <a:rPr lang="en-US" dirty="0"/>
                  <a:t>Loads do not limit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</a:rPr>
                      <m:t>sin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⁡(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/>
                  <a:t>:</a:t>
                </a:r>
                <a:br>
                  <a:rPr lang="en-US" dirty="0"/>
                </a:br>
                <a:r>
                  <a:rPr lang="en-US" dirty="0"/>
                  <a:t>Example execution</a:t>
                </a:r>
              </a:p>
            </p:txBody>
          </p:sp>
        </mc:Choice>
        <mc:Fallback>
          <p:sp>
            <p:nvSpPr>
              <p:cNvPr id="117" name="Title 116">
                <a:extLst>
                  <a:ext uri="{FF2B5EF4-FFF2-40B4-BE49-F238E27FC236}">
                    <a16:creationId xmlns:a16="http://schemas.microsoft.com/office/drawing/2014/main" id="{37CE84B4-16E6-4D7B-9D97-D877577CF1DB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>
                <a:blip r:embed="rId2"/>
                <a:stretch>
                  <a:fillRect l="-3091" t="-13364" b="-2073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AB70A7F-DC41-454C-AE15-78F6E78279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CMU 15-418/15-618, Spring 2019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02C4CD20-12BF-4B08-B799-C181F654191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2125175"/>
              </p:ext>
            </p:extLst>
          </p:nvPr>
        </p:nvGraphicFramePr>
        <p:xfrm>
          <a:off x="0" y="2112615"/>
          <a:ext cx="9143997" cy="41351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81263">
                  <a:extLst>
                    <a:ext uri="{9D8B030D-6E8A-4147-A177-3AD203B41FA5}">
                      <a16:colId xmlns:a16="http://schemas.microsoft.com/office/drawing/2014/main" val="796313082"/>
                    </a:ext>
                  </a:extLst>
                </a:gridCol>
                <a:gridCol w="481263">
                  <a:extLst>
                    <a:ext uri="{9D8B030D-6E8A-4147-A177-3AD203B41FA5}">
                      <a16:colId xmlns:a16="http://schemas.microsoft.com/office/drawing/2014/main" val="870297763"/>
                    </a:ext>
                  </a:extLst>
                </a:gridCol>
                <a:gridCol w="481263">
                  <a:extLst>
                    <a:ext uri="{9D8B030D-6E8A-4147-A177-3AD203B41FA5}">
                      <a16:colId xmlns:a16="http://schemas.microsoft.com/office/drawing/2014/main" val="797699170"/>
                    </a:ext>
                  </a:extLst>
                </a:gridCol>
                <a:gridCol w="481263">
                  <a:extLst>
                    <a:ext uri="{9D8B030D-6E8A-4147-A177-3AD203B41FA5}">
                      <a16:colId xmlns:a16="http://schemas.microsoft.com/office/drawing/2014/main" val="4147270308"/>
                    </a:ext>
                  </a:extLst>
                </a:gridCol>
                <a:gridCol w="481263">
                  <a:extLst>
                    <a:ext uri="{9D8B030D-6E8A-4147-A177-3AD203B41FA5}">
                      <a16:colId xmlns:a16="http://schemas.microsoft.com/office/drawing/2014/main" val="1520764482"/>
                    </a:ext>
                  </a:extLst>
                </a:gridCol>
                <a:gridCol w="481263">
                  <a:extLst>
                    <a:ext uri="{9D8B030D-6E8A-4147-A177-3AD203B41FA5}">
                      <a16:colId xmlns:a16="http://schemas.microsoft.com/office/drawing/2014/main" val="265123779"/>
                    </a:ext>
                  </a:extLst>
                </a:gridCol>
                <a:gridCol w="481263">
                  <a:extLst>
                    <a:ext uri="{9D8B030D-6E8A-4147-A177-3AD203B41FA5}">
                      <a16:colId xmlns:a16="http://schemas.microsoft.com/office/drawing/2014/main" val="4041885812"/>
                    </a:ext>
                  </a:extLst>
                </a:gridCol>
                <a:gridCol w="481263">
                  <a:extLst>
                    <a:ext uri="{9D8B030D-6E8A-4147-A177-3AD203B41FA5}">
                      <a16:colId xmlns:a16="http://schemas.microsoft.com/office/drawing/2014/main" val="53697709"/>
                    </a:ext>
                  </a:extLst>
                </a:gridCol>
                <a:gridCol w="481263">
                  <a:extLst>
                    <a:ext uri="{9D8B030D-6E8A-4147-A177-3AD203B41FA5}">
                      <a16:colId xmlns:a16="http://schemas.microsoft.com/office/drawing/2014/main" val="3275569964"/>
                    </a:ext>
                  </a:extLst>
                </a:gridCol>
                <a:gridCol w="481263">
                  <a:extLst>
                    <a:ext uri="{9D8B030D-6E8A-4147-A177-3AD203B41FA5}">
                      <a16:colId xmlns:a16="http://schemas.microsoft.com/office/drawing/2014/main" val="3849135257"/>
                    </a:ext>
                  </a:extLst>
                </a:gridCol>
                <a:gridCol w="481263">
                  <a:extLst>
                    <a:ext uri="{9D8B030D-6E8A-4147-A177-3AD203B41FA5}">
                      <a16:colId xmlns:a16="http://schemas.microsoft.com/office/drawing/2014/main" val="1441242384"/>
                    </a:ext>
                  </a:extLst>
                </a:gridCol>
                <a:gridCol w="481263">
                  <a:extLst>
                    <a:ext uri="{9D8B030D-6E8A-4147-A177-3AD203B41FA5}">
                      <a16:colId xmlns:a16="http://schemas.microsoft.com/office/drawing/2014/main" val="3725050034"/>
                    </a:ext>
                  </a:extLst>
                </a:gridCol>
                <a:gridCol w="481263">
                  <a:extLst>
                    <a:ext uri="{9D8B030D-6E8A-4147-A177-3AD203B41FA5}">
                      <a16:colId xmlns:a16="http://schemas.microsoft.com/office/drawing/2014/main" val="1553037429"/>
                    </a:ext>
                  </a:extLst>
                </a:gridCol>
                <a:gridCol w="481263">
                  <a:extLst>
                    <a:ext uri="{9D8B030D-6E8A-4147-A177-3AD203B41FA5}">
                      <a16:colId xmlns:a16="http://schemas.microsoft.com/office/drawing/2014/main" val="586612878"/>
                    </a:ext>
                  </a:extLst>
                </a:gridCol>
                <a:gridCol w="481263">
                  <a:extLst>
                    <a:ext uri="{9D8B030D-6E8A-4147-A177-3AD203B41FA5}">
                      <a16:colId xmlns:a16="http://schemas.microsoft.com/office/drawing/2014/main" val="1469629781"/>
                    </a:ext>
                  </a:extLst>
                </a:gridCol>
                <a:gridCol w="481263">
                  <a:extLst>
                    <a:ext uri="{9D8B030D-6E8A-4147-A177-3AD203B41FA5}">
                      <a16:colId xmlns:a16="http://schemas.microsoft.com/office/drawing/2014/main" val="1290654796"/>
                    </a:ext>
                  </a:extLst>
                </a:gridCol>
                <a:gridCol w="481263">
                  <a:extLst>
                    <a:ext uri="{9D8B030D-6E8A-4147-A177-3AD203B41FA5}">
                      <a16:colId xmlns:a16="http://schemas.microsoft.com/office/drawing/2014/main" val="3243630514"/>
                    </a:ext>
                  </a:extLst>
                </a:gridCol>
                <a:gridCol w="481263">
                  <a:extLst>
                    <a:ext uri="{9D8B030D-6E8A-4147-A177-3AD203B41FA5}">
                      <a16:colId xmlns:a16="http://schemas.microsoft.com/office/drawing/2014/main" val="2154271501"/>
                    </a:ext>
                  </a:extLst>
                </a:gridCol>
                <a:gridCol w="481263">
                  <a:extLst>
                    <a:ext uri="{9D8B030D-6E8A-4147-A177-3AD203B41FA5}">
                      <a16:colId xmlns:a16="http://schemas.microsoft.com/office/drawing/2014/main" val="417090954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800" b="1" dirty="0">
                          <a:solidFill>
                            <a:schemeClr val="bg1"/>
                          </a:solidFill>
                          <a:latin typeface="Lucida Console" panose="020B0609040504020204" pitchFamily="49" charset="0"/>
                        </a:rPr>
                        <a:t>INT ADD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latin typeface="Lucida Console" panose="020B0609040504020204" pitchFamily="49" charset="0"/>
                        </a:rPr>
                        <a:t>j=0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ABA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latin typeface="Lucida Console" panose="020B0609040504020204" pitchFamily="49" charset="0"/>
                        </a:rPr>
                        <a:t>j=2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E3A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latin typeface="Lucida Console" panose="020B0609040504020204" pitchFamily="49" charset="0"/>
                        </a:rPr>
                        <a:t>j=4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FFFA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latin typeface="Lucida Console" panose="020B0609040504020204" pitchFamily="49" charset="0"/>
                        </a:rPr>
                        <a:t>j=6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3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latin typeface="Lucida Console" panose="020B0609040504020204" pitchFamily="49" charset="0"/>
                        </a:rPr>
                        <a:t>j=8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8A3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latin typeface="Lucida Console" panose="020B0609040504020204" pitchFamily="49" charset="0"/>
                        </a:rPr>
                        <a:t>...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latin typeface="Lucida Console" panose="020B060904050402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latin typeface="Lucida Console" panose="020B060904050402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latin typeface="Lucida Console" panose="020B060904050402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latin typeface="Lucida Console" panose="020B060904050402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latin typeface="Lucida Console" panose="020B060904050402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latin typeface="Lucida Console" panose="020B060904050402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latin typeface="Lucida Console" panose="020B060904050402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latin typeface="Lucida Console" panose="020B060904050402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latin typeface="Lucida Console" panose="020B060904050402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latin typeface="Lucida Console" panose="020B060904050402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latin typeface="Lucida Console" panose="020B060904050402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latin typeface="Lucida Console" panose="020B060904050402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747691032"/>
                  </a:ext>
                </a:extLst>
              </a:tr>
              <a:tr h="370840">
                <a:tc rowSpan="2">
                  <a:txBody>
                    <a:bodyPr/>
                    <a:lstStyle/>
                    <a:p>
                      <a:pPr algn="ctr"/>
                      <a:r>
                        <a:rPr lang="en-US" sz="800" b="1" dirty="0">
                          <a:solidFill>
                            <a:schemeClr val="bg1"/>
                          </a:solidFill>
                          <a:latin typeface="Lucida Console" panose="020B0609040504020204" pitchFamily="49" charset="0"/>
                        </a:rPr>
                        <a:t>LD1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800" dirty="0" err="1">
                          <a:latin typeface="Lucida Console" panose="020B0609040504020204" pitchFamily="49" charset="0"/>
                        </a:rPr>
                        <a:t>rdenom</a:t>
                      </a:r>
                      <a:r>
                        <a:rPr lang="en-US" sz="800" dirty="0">
                          <a:latin typeface="Lucida Console" panose="020B0609040504020204" pitchFamily="49" charset="0"/>
                        </a:rPr>
                        <a:t>[0]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ABA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800" dirty="0" err="1">
                          <a:latin typeface="Lucida Console" panose="020B0609040504020204" pitchFamily="49" charset="0"/>
                        </a:rPr>
                        <a:t>rdenom</a:t>
                      </a:r>
                      <a:r>
                        <a:rPr lang="en-US" sz="800" dirty="0">
                          <a:latin typeface="Lucida Console" panose="020B0609040504020204" pitchFamily="49" charset="0"/>
                        </a:rPr>
                        <a:t>[4]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FFFA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800" dirty="0" err="1">
                          <a:latin typeface="Lucida Console" panose="020B0609040504020204" pitchFamily="49" charset="0"/>
                        </a:rPr>
                        <a:t>rdenom</a:t>
                      </a:r>
                      <a:r>
                        <a:rPr lang="en-US" sz="800" dirty="0">
                          <a:latin typeface="Lucida Console" panose="020B0609040504020204" pitchFamily="49" charset="0"/>
                        </a:rPr>
                        <a:t>[8]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8A3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latin typeface="Lucida Console" panose="020B0609040504020204" pitchFamily="49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latin typeface="Lucida Console" panose="020B0609040504020204" pitchFamily="49" charset="0"/>
                        </a:rPr>
                        <a:t>...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latin typeface="Lucida Console" panose="020B060904050402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latin typeface="Lucida Console" panose="020B060904050402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latin typeface="Lucida Console" panose="020B060904050402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latin typeface="Lucida Console" panose="020B060904050402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latin typeface="Lucida Console" panose="020B060904050402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latin typeface="Lucida Console" panose="020B060904050402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latin typeface="Lucida Console" panose="020B060904050402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latin typeface="Lucida Console" panose="020B060904050402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latin typeface="Lucida Console" panose="020B060904050402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latin typeface="Lucida Console" panose="020B060904050402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081876742"/>
                  </a:ext>
                </a:extLst>
              </a:tr>
              <a:tr h="42672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latin typeface="Lucida Console" panose="020B060904050402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latin typeface="Lucida Console" panose="020B060904050402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800" dirty="0" err="1">
                          <a:latin typeface="Lucida Console" panose="020B0609040504020204" pitchFamily="49" charset="0"/>
                        </a:rPr>
                        <a:t>rdenom</a:t>
                      </a:r>
                      <a:r>
                        <a:rPr lang="en-US" sz="800" dirty="0">
                          <a:latin typeface="Lucida Console" panose="020B0609040504020204" pitchFamily="49" charset="0"/>
                        </a:rPr>
                        <a:t>[2]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E3A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latin typeface="Lucida Console" panose="020B0609040504020204" pitchFamily="49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800" dirty="0" err="1">
                          <a:latin typeface="Lucida Console" panose="020B0609040504020204" pitchFamily="49" charset="0"/>
                        </a:rPr>
                        <a:t>rdenom</a:t>
                      </a:r>
                      <a:r>
                        <a:rPr lang="en-US" sz="800" dirty="0">
                          <a:latin typeface="Lucida Console" panose="020B0609040504020204" pitchFamily="49" charset="0"/>
                        </a:rPr>
                        <a:t>[6]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3D1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latin typeface="Lucida Console" panose="020B0609040504020204" pitchFamily="49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latin typeface="Lucida Console" panose="020B0609040504020204" pitchFamily="49" charset="0"/>
                        </a:rPr>
                        <a:t>...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latin typeface="Lucida Console" panose="020B060904050402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latin typeface="Lucida Console" panose="020B060904050402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latin typeface="Lucida Console" panose="020B060904050402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latin typeface="Lucida Console" panose="020B060904050402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latin typeface="Lucida Console" panose="020B060904050402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latin typeface="Lucida Console" panose="020B060904050402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latin typeface="Lucida Console" panose="020B060904050402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latin typeface="Lucida Console" panose="020B060904050402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latin typeface="Lucida Console" panose="020B060904050402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latin typeface="Lucida Console" panose="020B060904050402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latin typeface="Lucida Console" panose="020B060904050402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8568052"/>
                  </a:ext>
                </a:extLst>
              </a:tr>
              <a:tr h="370840">
                <a:tc rowSpan="2">
                  <a:txBody>
                    <a:bodyPr/>
                    <a:lstStyle/>
                    <a:p>
                      <a:pPr algn="ctr"/>
                      <a:r>
                        <a:rPr lang="en-US" sz="800" b="1" dirty="0">
                          <a:solidFill>
                            <a:schemeClr val="bg1"/>
                          </a:solidFill>
                          <a:latin typeface="Lucida Console" panose="020B0609040504020204" pitchFamily="49" charset="0"/>
                        </a:rPr>
                        <a:t>LD2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 err="1">
                          <a:latin typeface="Lucida Console" panose="020B0609040504020204" pitchFamily="49" charset="0"/>
                        </a:rPr>
                        <a:t>rdenom</a:t>
                      </a:r>
                      <a:r>
                        <a:rPr lang="en-US" sz="800" dirty="0">
                          <a:latin typeface="Lucida Console" panose="020B0609040504020204" pitchFamily="49" charset="0"/>
                        </a:rPr>
                        <a:t>[1]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ABA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 err="1">
                          <a:latin typeface="Lucida Console" panose="020B0609040504020204" pitchFamily="49" charset="0"/>
                        </a:rPr>
                        <a:t>rdenom</a:t>
                      </a:r>
                      <a:r>
                        <a:rPr lang="en-US" sz="800" dirty="0">
                          <a:latin typeface="Lucida Console" panose="020B0609040504020204" pitchFamily="49" charset="0"/>
                        </a:rPr>
                        <a:t>[5]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FFFA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 err="1">
                          <a:latin typeface="Lucida Console" panose="020B0609040504020204" pitchFamily="49" charset="0"/>
                        </a:rPr>
                        <a:t>rdenom</a:t>
                      </a:r>
                      <a:r>
                        <a:rPr lang="en-US" sz="800" dirty="0">
                          <a:latin typeface="Lucida Console" panose="020B0609040504020204" pitchFamily="49" charset="0"/>
                        </a:rPr>
                        <a:t>[9]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8A3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latin typeface="Lucida Console" panose="020B0609040504020204" pitchFamily="49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latin typeface="Lucida Console" panose="020B0609040504020204" pitchFamily="49" charset="0"/>
                        </a:rPr>
                        <a:t>...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latin typeface="Lucida Console" panose="020B060904050402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latin typeface="Lucida Console" panose="020B060904050402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latin typeface="Lucida Console" panose="020B060904050402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latin typeface="Lucida Console" panose="020B060904050402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latin typeface="Lucida Console" panose="020B060904050402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latin typeface="Lucida Console" panose="020B060904050402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latin typeface="Lucida Console" panose="020B060904050402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latin typeface="Lucida Console" panose="020B060904050402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latin typeface="Lucida Console" panose="020B060904050402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latin typeface="Lucida Console" panose="020B060904050402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955031808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sz="1100" dirty="0">
                        <a:latin typeface="Lucida Console" panose="020B060904050402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latin typeface="Lucida Console" panose="020B060904050402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latin typeface="Lucida Console" panose="020B060904050402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 err="1">
                          <a:latin typeface="Lucida Console" panose="020B0609040504020204" pitchFamily="49" charset="0"/>
                        </a:rPr>
                        <a:t>rdenom</a:t>
                      </a:r>
                      <a:r>
                        <a:rPr lang="en-US" sz="800" dirty="0">
                          <a:latin typeface="Lucida Console" panose="020B0609040504020204" pitchFamily="49" charset="0"/>
                        </a:rPr>
                        <a:t>[3]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E3A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latin typeface="Lucida Console" panose="020B0609040504020204" pitchFamily="49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 err="1">
                          <a:latin typeface="Lucida Console" panose="020B0609040504020204" pitchFamily="49" charset="0"/>
                        </a:rPr>
                        <a:t>rdenom</a:t>
                      </a:r>
                      <a:r>
                        <a:rPr lang="en-US" sz="800" dirty="0">
                          <a:latin typeface="Lucida Console" panose="020B0609040504020204" pitchFamily="49" charset="0"/>
                        </a:rPr>
                        <a:t>[7]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3D1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latin typeface="Lucida Console" panose="020B0609040504020204" pitchFamily="49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latin typeface="Lucida Console" panose="020B0609040504020204" pitchFamily="49" charset="0"/>
                        </a:rPr>
                        <a:t>...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latin typeface="Lucida Console" panose="020B060904050402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latin typeface="Lucida Console" panose="020B060904050402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latin typeface="Lucida Console" panose="020B060904050402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latin typeface="Lucida Console" panose="020B060904050402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latin typeface="Lucida Console" panose="020B060904050402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latin typeface="Lucida Console" panose="020B060904050402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latin typeface="Lucida Console" panose="020B060904050402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latin typeface="Lucida Console" panose="020B060904050402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latin typeface="Lucida Console" panose="020B060904050402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latin typeface="Lucida Console" panose="020B060904050402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latin typeface="Lucida Console" panose="020B060904050402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33250934"/>
                  </a:ext>
                </a:extLst>
              </a:tr>
              <a:tr h="370840">
                <a:tc rowSpan="3">
                  <a:txBody>
                    <a:bodyPr/>
                    <a:lstStyle/>
                    <a:p>
                      <a:pPr algn="ctr"/>
                      <a:r>
                        <a:rPr lang="en-US" sz="800" b="1" dirty="0">
                          <a:solidFill>
                            <a:schemeClr val="bg1"/>
                          </a:solidFill>
                          <a:latin typeface="Lucida Console" panose="020B0609040504020204" pitchFamily="49" charset="0"/>
                        </a:rPr>
                        <a:t>FP FMA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latin typeface="Lucida Console" panose="020B060904050402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latin typeface="Lucida Console" panose="020B060904050402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latin typeface="Lucida Console" panose="020B060904050402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800" dirty="0" err="1">
                          <a:latin typeface="Lucida Console" panose="020B0609040504020204" pitchFamily="49" charset="0"/>
                        </a:rPr>
                        <a:t>subexp</a:t>
                      </a:r>
                      <a:r>
                        <a:rPr lang="en-US" sz="800" dirty="0">
                          <a:latin typeface="Lucida Console" panose="020B0609040504020204" pitchFamily="49" charset="0"/>
                        </a:rPr>
                        <a:t>’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ABAB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dirty="0">
                        <a:latin typeface="Lucida Console" panose="020B0609040504020204" pitchFamily="49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dirty="0">
                        <a:latin typeface="Lucida Console" panose="020B0609040504020204" pitchFamily="49" charset="0"/>
                      </a:endParaRPr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latin typeface="Lucida Console" panose="020B0609040504020204" pitchFamily="49" charset="0"/>
                        </a:rPr>
                        <a:t>value’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ABAB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>
                        <a:latin typeface="Lucida Console" panose="020B0609040504020204" pitchFamily="49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dirty="0">
                        <a:latin typeface="Lucida Console" panose="020B0609040504020204" pitchFamily="49" charset="0"/>
                      </a:endParaRPr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latin typeface="Lucida Console" panose="020B0609040504020204" pitchFamily="49" charset="0"/>
                        </a:rPr>
                        <a:t>value’’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E3A3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dirty="0">
                        <a:latin typeface="Lucida Console" panose="020B0609040504020204" pitchFamily="49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dirty="0">
                        <a:latin typeface="Lucida Console" panose="020B0609040504020204" pitchFamily="49" charset="0"/>
                      </a:endParaRPr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latin typeface="Lucida Console" panose="020B0609040504020204" pitchFamily="49" charset="0"/>
                        </a:rPr>
                        <a:t>value’’’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FFFAB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dirty="0">
                        <a:latin typeface="Lucida Console" panose="020B0609040504020204" pitchFamily="49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dirty="0">
                        <a:latin typeface="Lucida Console" panose="020B0609040504020204" pitchFamily="49" charset="0"/>
                      </a:endParaRPr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latin typeface="Lucida Console" panose="020B0609040504020204" pitchFamily="49" charset="0"/>
                        </a:rPr>
                        <a:t>value’’’’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3D1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dirty="0">
                        <a:latin typeface="Lucida Console" panose="020B0609040504020204" pitchFamily="49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dirty="0">
                        <a:latin typeface="Lucida Console" panose="020B0609040504020204" pitchFamily="49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70815459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sz="1100" dirty="0">
                        <a:latin typeface="Lucida Console" panose="020B060904050402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latin typeface="Lucida Console" panose="020B060904050402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latin typeface="Lucida Console" panose="020B060904050402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latin typeface="Lucida Console" panose="020B060904050402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latin typeface="Lucida Console" panose="020B060904050402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latin typeface="Lucida Console" panose="020B060904050402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800" dirty="0" err="1">
                          <a:latin typeface="Lucida Console" panose="020B0609040504020204" pitchFamily="49" charset="0"/>
                        </a:rPr>
                        <a:t>subexp</a:t>
                      </a:r>
                      <a:r>
                        <a:rPr lang="en-US" sz="800" dirty="0">
                          <a:latin typeface="Lucida Console" panose="020B0609040504020204" pitchFamily="49" charset="0"/>
                        </a:rPr>
                        <a:t>’’’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FFFAB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dirty="0">
                        <a:latin typeface="Lucida Console" panose="020B0609040504020204" pitchFamily="49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dirty="0">
                        <a:latin typeface="Lucida Console" panose="020B0609040504020204" pitchFamily="49" charset="0"/>
                      </a:endParaRPr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800" dirty="0" err="1">
                          <a:latin typeface="Lucida Console" panose="020B0609040504020204" pitchFamily="49" charset="0"/>
                        </a:rPr>
                        <a:t>subexp</a:t>
                      </a:r>
                      <a:r>
                        <a:rPr lang="en-US" sz="800" dirty="0">
                          <a:latin typeface="Lucida Console" panose="020B0609040504020204" pitchFamily="49" charset="0"/>
                        </a:rPr>
                        <a:t>’’’’’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8A3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dirty="0">
                        <a:latin typeface="Lucida Console" panose="020B0609040504020204" pitchFamily="49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dirty="0">
                        <a:latin typeface="Lucida Console" panose="020B0609040504020204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latin typeface="Lucida Console" panose="020B060904050402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latin typeface="Lucida Console" panose="020B060904050402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latin typeface="Lucida Console" panose="020B060904050402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latin typeface="Lucida Console" panose="020B060904050402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latin typeface="Lucida Console" panose="020B060904050402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latin typeface="Lucida Console" panose="020B060904050402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latin typeface="Lucida Console" panose="020B060904050402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761657648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sz="1100" dirty="0">
                        <a:latin typeface="Lucida Console" panose="020B060904050402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latin typeface="Lucida Console" panose="020B060904050402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latin typeface="Lucida Console" panose="020B060904050402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latin typeface="Lucida Console" panose="020B060904050402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latin typeface="Lucida Console" panose="020B060904050402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800" dirty="0" err="1">
                          <a:latin typeface="Lucida Console" panose="020B0609040504020204" pitchFamily="49" charset="0"/>
                        </a:rPr>
                        <a:t>subexp</a:t>
                      </a:r>
                      <a:r>
                        <a:rPr lang="en-US" sz="800" dirty="0">
                          <a:latin typeface="Lucida Console" panose="020B0609040504020204" pitchFamily="49" charset="0"/>
                        </a:rPr>
                        <a:t>’’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E3A3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>
                        <a:latin typeface="Lucida Console" panose="020B0609040504020204" pitchFamily="49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dirty="0">
                        <a:latin typeface="Lucida Console" panose="020B0609040504020204" pitchFamily="49" charset="0"/>
                      </a:endParaRPr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800" dirty="0" err="1">
                          <a:latin typeface="Lucida Console" panose="020B0609040504020204" pitchFamily="49" charset="0"/>
                        </a:rPr>
                        <a:t>subexp</a:t>
                      </a:r>
                      <a:r>
                        <a:rPr lang="en-US" sz="800" dirty="0">
                          <a:latin typeface="Lucida Console" panose="020B0609040504020204" pitchFamily="49" charset="0"/>
                        </a:rPr>
                        <a:t>’’’’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3D1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dirty="0">
                        <a:latin typeface="Lucida Console" panose="020B0609040504020204" pitchFamily="49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dirty="0">
                        <a:latin typeface="Lucida Console" panose="020B0609040504020204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latin typeface="Lucida Console" panose="020B060904050402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latin typeface="Lucida Console" panose="020B060904050402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latin typeface="Lucida Console" panose="020B060904050402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latin typeface="Lucida Console" panose="020B060904050402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latin typeface="Lucida Console" panose="020B060904050402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latin typeface="Lucida Console" panose="020B060904050402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latin typeface="Lucida Console" panose="020B060904050402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latin typeface="Lucida Console" panose="020B060904050402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061906163"/>
                  </a:ext>
                </a:extLst>
              </a:tr>
              <a:tr h="370840">
                <a:tc rowSpan="3">
                  <a:txBody>
                    <a:bodyPr/>
                    <a:lstStyle/>
                    <a:p>
                      <a:pPr algn="ctr"/>
                      <a:r>
                        <a:rPr lang="en-US" sz="800" b="1" dirty="0">
                          <a:solidFill>
                            <a:schemeClr val="bg1"/>
                          </a:solidFill>
                          <a:latin typeface="Lucida Console" panose="020B0609040504020204" pitchFamily="49" charset="0"/>
                        </a:rPr>
                        <a:t>FP MUL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latin typeface="Lucida Console" panose="020B060904050402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latin typeface="Lucida Console" panose="020B060904050402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800" dirty="0" err="1">
                          <a:latin typeface="Lucida Console" panose="020B0609040504020204" pitchFamily="49" charset="0"/>
                        </a:rPr>
                        <a:t>numer</a:t>
                      </a:r>
                      <a:r>
                        <a:rPr lang="en-US" sz="800" dirty="0">
                          <a:latin typeface="Lucida Console" panose="020B0609040504020204" pitchFamily="49" charset="0"/>
                        </a:rPr>
                        <a:t>’=x^4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ABA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100" dirty="0">
                        <a:latin typeface="Lucida Console" panose="020B0609040504020204" pitchFamily="49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100" dirty="0">
                        <a:latin typeface="Lucida Console" panose="020B0609040504020204" pitchFamily="49" charset="0"/>
                      </a:endParaRP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800" dirty="0" err="1">
                          <a:latin typeface="Lucida Console" panose="020B0609040504020204" pitchFamily="49" charset="0"/>
                        </a:rPr>
                        <a:t>numer</a:t>
                      </a:r>
                      <a:r>
                        <a:rPr lang="en-US" sz="800" dirty="0">
                          <a:latin typeface="Lucida Console" panose="020B0609040504020204" pitchFamily="49" charset="0"/>
                        </a:rPr>
                        <a:t>’’=x^8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E3A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100" dirty="0">
                        <a:latin typeface="Lucida Console" panose="020B0609040504020204" pitchFamily="49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100" dirty="0">
                        <a:latin typeface="Lucida Console" panose="020B0609040504020204" pitchFamily="49" charset="0"/>
                      </a:endParaRP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800" dirty="0" err="1">
                          <a:latin typeface="Lucida Console" panose="020B0609040504020204" pitchFamily="49" charset="0"/>
                        </a:rPr>
                        <a:t>numer</a:t>
                      </a:r>
                      <a:r>
                        <a:rPr lang="en-US" sz="800" dirty="0">
                          <a:latin typeface="Lucida Console" panose="020B0609040504020204" pitchFamily="49" charset="0"/>
                        </a:rPr>
                        <a:t>’’’=x^12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FFFAB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dirty="0">
                        <a:latin typeface="Lucida Console" panose="020B0609040504020204" pitchFamily="49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dirty="0">
                        <a:latin typeface="Lucida Console" panose="020B0609040504020204" pitchFamily="49" charset="0"/>
                      </a:endParaRPr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800" dirty="0" err="1">
                          <a:latin typeface="Lucida Console" panose="020B0609040504020204" pitchFamily="49" charset="0"/>
                        </a:rPr>
                        <a:t>numer</a:t>
                      </a:r>
                      <a:r>
                        <a:rPr lang="en-US" sz="800" dirty="0">
                          <a:latin typeface="Lucida Console" panose="020B0609040504020204" pitchFamily="49" charset="0"/>
                        </a:rPr>
                        <a:t>’’’’=x^16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3D1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dirty="0">
                        <a:latin typeface="Lucida Console" panose="020B0609040504020204" pitchFamily="49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dirty="0">
                        <a:latin typeface="Lucida Console" panose="020B0609040504020204" pitchFamily="49" charset="0"/>
                      </a:endParaRPr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800" dirty="0" err="1">
                          <a:latin typeface="Lucida Console" panose="020B0609040504020204" pitchFamily="49" charset="0"/>
                        </a:rPr>
                        <a:t>numer</a:t>
                      </a:r>
                      <a:r>
                        <a:rPr lang="en-US" sz="800" dirty="0">
                          <a:latin typeface="Lucida Console" panose="020B0609040504020204" pitchFamily="49" charset="0"/>
                        </a:rPr>
                        <a:t>’’’’’=x^20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8A3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dirty="0">
                        <a:latin typeface="Lucida Console" panose="020B0609040504020204" pitchFamily="49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dirty="0">
                        <a:latin typeface="Lucida Console" panose="020B0609040504020204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latin typeface="Lucida Console" panose="020B0609040504020204" pitchFamily="49" charset="0"/>
                        </a:rPr>
                        <a:t>...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586454067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sz="1100" dirty="0">
                        <a:latin typeface="Lucida Console" panose="020B060904050402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latin typeface="Lucida Console" panose="020B060904050402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latin typeface="Lucida Console" panose="020B060904050402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latin typeface="Lucida Console" panose="020B060904050402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latin typeface="Lucida Console" panose="020B060904050402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latin typeface="Lucida Console" panose="020B060904050402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latin typeface="Lucida Console" panose="020B060904050402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latin typeface="Lucida Console" panose="020B060904050402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latin typeface="Lucida Console" panose="020B060904050402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latin typeface="Lucida Console" panose="020B060904050402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latin typeface="Lucida Console" panose="020B060904050402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latin typeface="Lucida Console" panose="020B060904050402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latin typeface="Lucida Console" panose="020B060904050402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latin typeface="Lucida Console" panose="020B060904050402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latin typeface="Lucida Console" panose="020B060904050402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latin typeface="Lucida Console" panose="020B060904050402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latin typeface="Lucida Console" panose="020B060904050402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latin typeface="Lucida Console" panose="020B060904050402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latin typeface="Lucida Console" panose="020B060904050402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921899496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sz="1100" dirty="0">
                        <a:latin typeface="Lucida Console" panose="020B060904050402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latin typeface="Lucida Console" panose="020B060904050402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latin typeface="Lucida Console" panose="020B060904050402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latin typeface="Lucida Console" panose="020B060904050402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latin typeface="Lucida Console" panose="020B060904050402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latin typeface="Lucida Console" panose="020B060904050402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latin typeface="Lucida Console" panose="020B060904050402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latin typeface="Lucida Console" panose="020B060904050402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latin typeface="Lucida Console" panose="020B060904050402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latin typeface="Lucida Console" panose="020B060904050402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latin typeface="Lucida Console" panose="020B060904050402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latin typeface="Lucida Console" panose="020B060904050402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latin typeface="Lucida Console" panose="020B060904050402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latin typeface="Lucida Console" panose="020B060904050402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latin typeface="Lucida Console" panose="020B060904050402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latin typeface="Lucida Console" panose="020B060904050402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latin typeface="Lucida Console" panose="020B060904050402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latin typeface="Lucida Console" panose="020B060904050402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latin typeface="Lucida Console" panose="020B060904050402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3994136"/>
                  </a:ext>
                </a:extLst>
              </a:tr>
            </a:tbl>
          </a:graphicData>
        </a:graphic>
      </p:graphicFrame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2E27EAEF-DFB7-4AFC-BD3E-CB53787DD04E}"/>
              </a:ext>
            </a:extLst>
          </p:cNvPr>
          <p:cNvCxnSpPr/>
          <p:nvPr/>
        </p:nvCxnSpPr>
        <p:spPr>
          <a:xfrm>
            <a:off x="1845839" y="2709121"/>
            <a:ext cx="261257" cy="1435494"/>
          </a:xfrm>
          <a:prstGeom prst="straightConnector1">
            <a:avLst/>
          </a:prstGeom>
          <a:ln w="1905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5CF1108C-99D7-418C-8236-0CDB8E440536}"/>
              </a:ext>
            </a:extLst>
          </p:cNvPr>
          <p:cNvCxnSpPr>
            <a:cxnSpLocks/>
          </p:cNvCxnSpPr>
          <p:nvPr/>
        </p:nvCxnSpPr>
        <p:spPr>
          <a:xfrm>
            <a:off x="1845839" y="3498572"/>
            <a:ext cx="261257" cy="800809"/>
          </a:xfrm>
          <a:prstGeom prst="straightConnector1">
            <a:avLst/>
          </a:prstGeom>
          <a:ln w="1905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A2437FE1-EB4F-41F0-BE03-85BD8A3E62A2}"/>
              </a:ext>
            </a:extLst>
          </p:cNvPr>
          <p:cNvCxnSpPr>
            <a:cxnSpLocks/>
          </p:cNvCxnSpPr>
          <p:nvPr/>
        </p:nvCxnSpPr>
        <p:spPr>
          <a:xfrm>
            <a:off x="851925" y="2374030"/>
            <a:ext cx="232860" cy="335091"/>
          </a:xfrm>
          <a:prstGeom prst="straightConnector1">
            <a:avLst/>
          </a:prstGeom>
          <a:ln w="1905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01313BB4-613A-4AD3-8DF5-CC50B68D5A1F}"/>
              </a:ext>
            </a:extLst>
          </p:cNvPr>
          <p:cNvCxnSpPr>
            <a:cxnSpLocks/>
          </p:cNvCxnSpPr>
          <p:nvPr/>
        </p:nvCxnSpPr>
        <p:spPr>
          <a:xfrm>
            <a:off x="851925" y="2374030"/>
            <a:ext cx="232860" cy="1124542"/>
          </a:xfrm>
          <a:prstGeom prst="straightConnector1">
            <a:avLst/>
          </a:prstGeom>
          <a:ln w="1905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1DC82531-E137-4FD7-ABE4-5C844D542B3C}"/>
              </a:ext>
            </a:extLst>
          </p:cNvPr>
          <p:cNvCxnSpPr>
            <a:cxnSpLocks/>
          </p:cNvCxnSpPr>
          <p:nvPr/>
        </p:nvCxnSpPr>
        <p:spPr>
          <a:xfrm>
            <a:off x="3174842" y="4231227"/>
            <a:ext cx="357809" cy="0"/>
          </a:xfrm>
          <a:prstGeom prst="straightConnector1">
            <a:avLst/>
          </a:prstGeom>
          <a:ln w="1905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D57B3967-B9B8-4FE6-B1FB-7AA224791B4C}"/>
              </a:ext>
            </a:extLst>
          </p:cNvPr>
          <p:cNvCxnSpPr>
            <a:cxnSpLocks/>
          </p:cNvCxnSpPr>
          <p:nvPr/>
        </p:nvCxnSpPr>
        <p:spPr>
          <a:xfrm>
            <a:off x="1348882" y="2345633"/>
            <a:ext cx="232860" cy="738335"/>
          </a:xfrm>
          <a:prstGeom prst="straightConnector1">
            <a:avLst/>
          </a:prstGeom>
          <a:ln w="19050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6C7A8AEF-031C-4DAE-AFE1-B6A8619AAAF9}"/>
              </a:ext>
            </a:extLst>
          </p:cNvPr>
          <p:cNvCxnSpPr>
            <a:cxnSpLocks/>
          </p:cNvCxnSpPr>
          <p:nvPr/>
        </p:nvCxnSpPr>
        <p:spPr>
          <a:xfrm>
            <a:off x="1348882" y="2345633"/>
            <a:ext cx="232860" cy="1499388"/>
          </a:xfrm>
          <a:prstGeom prst="straightConnector1">
            <a:avLst/>
          </a:prstGeom>
          <a:ln w="19050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F86FE52D-8B5B-490D-9299-D0F7EEC4FA2E}"/>
              </a:ext>
            </a:extLst>
          </p:cNvPr>
          <p:cNvCxnSpPr>
            <a:cxnSpLocks/>
          </p:cNvCxnSpPr>
          <p:nvPr/>
        </p:nvCxnSpPr>
        <p:spPr>
          <a:xfrm>
            <a:off x="2303038" y="3083968"/>
            <a:ext cx="298174" cy="1817441"/>
          </a:xfrm>
          <a:prstGeom prst="straightConnector1">
            <a:avLst/>
          </a:prstGeom>
          <a:ln w="19050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799C6B62-75EA-4C51-B72B-3139E8F54378}"/>
              </a:ext>
            </a:extLst>
          </p:cNvPr>
          <p:cNvCxnSpPr>
            <a:cxnSpLocks/>
          </p:cNvCxnSpPr>
          <p:nvPr/>
        </p:nvCxnSpPr>
        <p:spPr>
          <a:xfrm>
            <a:off x="2300199" y="3840530"/>
            <a:ext cx="301013" cy="1191507"/>
          </a:xfrm>
          <a:prstGeom prst="straightConnector1">
            <a:avLst/>
          </a:prstGeom>
          <a:ln w="19050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93AEEC14-9B96-4EE4-9EB3-415E6F4F7127}"/>
              </a:ext>
            </a:extLst>
          </p:cNvPr>
          <p:cNvCxnSpPr>
            <a:cxnSpLocks/>
          </p:cNvCxnSpPr>
          <p:nvPr/>
        </p:nvCxnSpPr>
        <p:spPr>
          <a:xfrm flipV="1">
            <a:off x="3623523" y="4231228"/>
            <a:ext cx="1351722" cy="728511"/>
          </a:xfrm>
          <a:prstGeom prst="straightConnector1">
            <a:avLst/>
          </a:prstGeom>
          <a:ln w="19050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53F785D1-8F05-469D-842E-5E5D000B50B0}"/>
              </a:ext>
            </a:extLst>
          </p:cNvPr>
          <p:cNvCxnSpPr>
            <a:cxnSpLocks/>
          </p:cNvCxnSpPr>
          <p:nvPr/>
        </p:nvCxnSpPr>
        <p:spPr>
          <a:xfrm>
            <a:off x="4540763" y="4219868"/>
            <a:ext cx="434482" cy="0"/>
          </a:xfrm>
          <a:prstGeom prst="straightConnector1">
            <a:avLst/>
          </a:prstGeom>
          <a:ln w="19050">
            <a:gradFill flip="none" rotWithShape="1">
              <a:gsLst>
                <a:gs pos="0">
                  <a:srgbClr val="C00000"/>
                </a:gs>
                <a:gs pos="100000">
                  <a:srgbClr val="FFC000"/>
                </a:gs>
              </a:gsLst>
              <a:lin ang="0" scaled="1"/>
              <a:tileRect/>
            </a:gra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53D962AC-34C3-4187-AF0F-D8FF26DD2B77}"/>
              </a:ext>
            </a:extLst>
          </p:cNvPr>
          <p:cNvCxnSpPr>
            <a:cxnSpLocks/>
          </p:cNvCxnSpPr>
          <p:nvPr/>
        </p:nvCxnSpPr>
        <p:spPr>
          <a:xfrm>
            <a:off x="1840159" y="2368509"/>
            <a:ext cx="232860" cy="335091"/>
          </a:xfrm>
          <a:prstGeom prst="straightConnector1">
            <a:avLst/>
          </a:prstGeom>
          <a:ln w="19050">
            <a:solidFill>
              <a:srgbClr val="92D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72FE2B53-2F92-41C0-ACEC-813D6007A4AE}"/>
              </a:ext>
            </a:extLst>
          </p:cNvPr>
          <p:cNvCxnSpPr>
            <a:cxnSpLocks/>
          </p:cNvCxnSpPr>
          <p:nvPr/>
        </p:nvCxnSpPr>
        <p:spPr>
          <a:xfrm>
            <a:off x="1840159" y="2368509"/>
            <a:ext cx="232860" cy="1124542"/>
          </a:xfrm>
          <a:prstGeom prst="straightConnector1">
            <a:avLst/>
          </a:prstGeom>
          <a:ln w="19050">
            <a:solidFill>
              <a:srgbClr val="92D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>
            <a:extLst>
              <a:ext uri="{FF2B5EF4-FFF2-40B4-BE49-F238E27FC236}">
                <a16:creationId xmlns:a16="http://schemas.microsoft.com/office/drawing/2014/main" id="{589079D2-A069-4DB5-BF71-B54C8682D960}"/>
              </a:ext>
            </a:extLst>
          </p:cNvPr>
          <p:cNvCxnSpPr>
            <a:cxnSpLocks/>
          </p:cNvCxnSpPr>
          <p:nvPr/>
        </p:nvCxnSpPr>
        <p:spPr>
          <a:xfrm>
            <a:off x="2815614" y="2701906"/>
            <a:ext cx="268356" cy="1926887"/>
          </a:xfrm>
          <a:prstGeom prst="straightConnector1">
            <a:avLst/>
          </a:prstGeom>
          <a:ln w="19050">
            <a:solidFill>
              <a:srgbClr val="92D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D338F7F6-9569-4C86-AAE2-858F07D163BE}"/>
              </a:ext>
            </a:extLst>
          </p:cNvPr>
          <p:cNvCxnSpPr>
            <a:cxnSpLocks/>
          </p:cNvCxnSpPr>
          <p:nvPr/>
        </p:nvCxnSpPr>
        <p:spPr>
          <a:xfrm>
            <a:off x="2815614" y="3491357"/>
            <a:ext cx="268356" cy="1131756"/>
          </a:xfrm>
          <a:prstGeom prst="straightConnector1">
            <a:avLst/>
          </a:prstGeom>
          <a:ln w="19050">
            <a:solidFill>
              <a:srgbClr val="92D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>
            <a:extLst>
              <a:ext uri="{FF2B5EF4-FFF2-40B4-BE49-F238E27FC236}">
                <a16:creationId xmlns:a16="http://schemas.microsoft.com/office/drawing/2014/main" id="{C9823738-E6AB-498F-AC07-77FD2C9DF10A}"/>
              </a:ext>
            </a:extLst>
          </p:cNvPr>
          <p:cNvCxnSpPr>
            <a:cxnSpLocks/>
          </p:cNvCxnSpPr>
          <p:nvPr/>
        </p:nvCxnSpPr>
        <p:spPr>
          <a:xfrm>
            <a:off x="2692558" y="5360502"/>
            <a:ext cx="434482" cy="0"/>
          </a:xfrm>
          <a:prstGeom prst="straightConnector1">
            <a:avLst/>
          </a:prstGeom>
          <a:ln w="19050">
            <a:gradFill flip="none" rotWithShape="1">
              <a:gsLst>
                <a:gs pos="0">
                  <a:srgbClr val="C00000"/>
                </a:gs>
                <a:gs pos="100000">
                  <a:srgbClr val="FFC000"/>
                </a:gs>
              </a:gsLst>
              <a:lin ang="0" scaled="1"/>
              <a:tileRect/>
            </a:gra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>
            <a:extLst>
              <a:ext uri="{FF2B5EF4-FFF2-40B4-BE49-F238E27FC236}">
                <a16:creationId xmlns:a16="http://schemas.microsoft.com/office/drawing/2014/main" id="{37A4CD03-D301-441D-9A30-28E3F1B9E93C}"/>
              </a:ext>
            </a:extLst>
          </p:cNvPr>
          <p:cNvCxnSpPr>
            <a:cxnSpLocks/>
          </p:cNvCxnSpPr>
          <p:nvPr/>
        </p:nvCxnSpPr>
        <p:spPr>
          <a:xfrm flipV="1">
            <a:off x="2692558" y="4231227"/>
            <a:ext cx="2282687" cy="1129275"/>
          </a:xfrm>
          <a:prstGeom prst="straightConnector1">
            <a:avLst/>
          </a:prstGeom>
          <a:ln w="19050">
            <a:gradFill flip="none" rotWithShape="1">
              <a:gsLst>
                <a:gs pos="0">
                  <a:srgbClr val="C00000"/>
                </a:gs>
                <a:gs pos="100000">
                  <a:srgbClr val="FFC000"/>
                </a:gs>
              </a:gsLst>
              <a:lin ang="0" scaled="1"/>
              <a:tileRect/>
            </a:gra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>
            <a:extLst>
              <a:ext uri="{FF2B5EF4-FFF2-40B4-BE49-F238E27FC236}">
                <a16:creationId xmlns:a16="http://schemas.microsoft.com/office/drawing/2014/main" id="{93DE3BEA-DC9A-4252-BB2A-4E029442E358}"/>
              </a:ext>
            </a:extLst>
          </p:cNvPr>
          <p:cNvCxnSpPr>
            <a:cxnSpLocks/>
          </p:cNvCxnSpPr>
          <p:nvPr/>
        </p:nvCxnSpPr>
        <p:spPr>
          <a:xfrm>
            <a:off x="851925" y="2286944"/>
            <a:ext cx="232860" cy="0"/>
          </a:xfrm>
          <a:prstGeom prst="straightConnector1">
            <a:avLst/>
          </a:prstGeom>
          <a:ln w="19050">
            <a:gradFill flip="none" rotWithShape="1">
              <a:gsLst>
                <a:gs pos="0">
                  <a:srgbClr val="C00000"/>
                </a:gs>
                <a:gs pos="100000">
                  <a:srgbClr val="FFC000"/>
                </a:gs>
              </a:gsLst>
              <a:lin ang="0" scaled="1"/>
              <a:tileRect/>
            </a:gra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>
            <a:extLst>
              <a:ext uri="{FF2B5EF4-FFF2-40B4-BE49-F238E27FC236}">
                <a16:creationId xmlns:a16="http://schemas.microsoft.com/office/drawing/2014/main" id="{3B6660CD-EC03-4712-930B-3A5637F6F62A}"/>
              </a:ext>
            </a:extLst>
          </p:cNvPr>
          <p:cNvCxnSpPr>
            <a:cxnSpLocks/>
          </p:cNvCxnSpPr>
          <p:nvPr/>
        </p:nvCxnSpPr>
        <p:spPr>
          <a:xfrm>
            <a:off x="1800403" y="2286944"/>
            <a:ext cx="272616" cy="0"/>
          </a:xfrm>
          <a:prstGeom prst="straightConnector1">
            <a:avLst/>
          </a:prstGeom>
          <a:ln w="19050">
            <a:gradFill flip="none" rotWithShape="1">
              <a:gsLst>
                <a:gs pos="0">
                  <a:srgbClr val="92D050"/>
                </a:gs>
                <a:gs pos="100000">
                  <a:srgbClr val="0070C0"/>
                </a:gs>
              </a:gsLst>
              <a:lin ang="0" scaled="1"/>
              <a:tileRect/>
            </a:gra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Arrow Connector 67">
            <a:extLst>
              <a:ext uri="{FF2B5EF4-FFF2-40B4-BE49-F238E27FC236}">
                <a16:creationId xmlns:a16="http://schemas.microsoft.com/office/drawing/2014/main" id="{9647DA52-9259-4274-972F-914AECEBDBDE}"/>
              </a:ext>
            </a:extLst>
          </p:cNvPr>
          <p:cNvCxnSpPr>
            <a:cxnSpLocks/>
          </p:cNvCxnSpPr>
          <p:nvPr/>
        </p:nvCxnSpPr>
        <p:spPr>
          <a:xfrm>
            <a:off x="1348882" y="2286944"/>
            <a:ext cx="232860" cy="0"/>
          </a:xfrm>
          <a:prstGeom prst="straightConnector1">
            <a:avLst/>
          </a:prstGeom>
          <a:ln w="19050">
            <a:gradFill flip="none" rotWithShape="1">
              <a:gsLst>
                <a:gs pos="0">
                  <a:srgbClr val="FFC000"/>
                </a:gs>
                <a:gs pos="100000">
                  <a:srgbClr val="92D050"/>
                </a:gs>
              </a:gsLst>
              <a:lin ang="0" scaled="1"/>
              <a:tileRect/>
            </a:gra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Arrow Connector 70">
            <a:extLst>
              <a:ext uri="{FF2B5EF4-FFF2-40B4-BE49-F238E27FC236}">
                <a16:creationId xmlns:a16="http://schemas.microsoft.com/office/drawing/2014/main" id="{FECFDE11-39D1-4FBB-8AB3-16EFC9495134}"/>
              </a:ext>
            </a:extLst>
          </p:cNvPr>
          <p:cNvCxnSpPr>
            <a:cxnSpLocks/>
          </p:cNvCxnSpPr>
          <p:nvPr/>
        </p:nvCxnSpPr>
        <p:spPr>
          <a:xfrm>
            <a:off x="6020273" y="4219868"/>
            <a:ext cx="460040" cy="0"/>
          </a:xfrm>
          <a:prstGeom prst="straightConnector1">
            <a:avLst/>
          </a:prstGeom>
          <a:ln w="19050">
            <a:gradFill flip="none" rotWithShape="1">
              <a:gsLst>
                <a:gs pos="0">
                  <a:srgbClr val="FFC000"/>
                </a:gs>
                <a:gs pos="100000">
                  <a:srgbClr val="92D050"/>
                </a:gs>
              </a:gsLst>
              <a:lin ang="0" scaled="1"/>
              <a:tileRect/>
            </a:gra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Arrow Connector 73">
            <a:extLst>
              <a:ext uri="{FF2B5EF4-FFF2-40B4-BE49-F238E27FC236}">
                <a16:creationId xmlns:a16="http://schemas.microsoft.com/office/drawing/2014/main" id="{205EDEB9-1757-4772-9DFB-950E4C976715}"/>
              </a:ext>
            </a:extLst>
          </p:cNvPr>
          <p:cNvCxnSpPr>
            <a:cxnSpLocks/>
          </p:cNvCxnSpPr>
          <p:nvPr/>
        </p:nvCxnSpPr>
        <p:spPr>
          <a:xfrm>
            <a:off x="7445829" y="4219868"/>
            <a:ext cx="488437" cy="0"/>
          </a:xfrm>
          <a:prstGeom prst="straightConnector1">
            <a:avLst/>
          </a:prstGeom>
          <a:ln w="19050">
            <a:gradFill flip="none" rotWithShape="1">
              <a:gsLst>
                <a:gs pos="0">
                  <a:srgbClr val="92D050"/>
                </a:gs>
                <a:gs pos="100000">
                  <a:srgbClr val="0070C0"/>
                </a:gs>
              </a:gsLst>
              <a:lin ang="0" scaled="1"/>
              <a:tileRect/>
            </a:gra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Arrow Connector 76">
            <a:extLst>
              <a:ext uri="{FF2B5EF4-FFF2-40B4-BE49-F238E27FC236}">
                <a16:creationId xmlns:a16="http://schemas.microsoft.com/office/drawing/2014/main" id="{016DE64E-482F-4699-BA02-BE236E69A9C4}"/>
              </a:ext>
            </a:extLst>
          </p:cNvPr>
          <p:cNvCxnSpPr>
            <a:cxnSpLocks/>
          </p:cNvCxnSpPr>
          <p:nvPr/>
        </p:nvCxnSpPr>
        <p:spPr>
          <a:xfrm>
            <a:off x="4080723" y="5360502"/>
            <a:ext cx="460040" cy="0"/>
          </a:xfrm>
          <a:prstGeom prst="straightConnector1">
            <a:avLst/>
          </a:prstGeom>
          <a:ln w="19050">
            <a:gradFill flip="none" rotWithShape="1">
              <a:gsLst>
                <a:gs pos="0">
                  <a:srgbClr val="FFC000"/>
                </a:gs>
                <a:gs pos="100000">
                  <a:srgbClr val="92D050"/>
                </a:gs>
              </a:gsLst>
              <a:lin ang="0" scaled="1"/>
              <a:tileRect/>
            </a:gra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Arrow Connector 77">
            <a:extLst>
              <a:ext uri="{FF2B5EF4-FFF2-40B4-BE49-F238E27FC236}">
                <a16:creationId xmlns:a16="http://schemas.microsoft.com/office/drawing/2014/main" id="{9C7E9538-CDCB-42E5-B2A2-CB648D199726}"/>
              </a:ext>
            </a:extLst>
          </p:cNvPr>
          <p:cNvCxnSpPr>
            <a:cxnSpLocks/>
          </p:cNvCxnSpPr>
          <p:nvPr/>
        </p:nvCxnSpPr>
        <p:spPr>
          <a:xfrm>
            <a:off x="5531836" y="5336837"/>
            <a:ext cx="488437" cy="0"/>
          </a:xfrm>
          <a:prstGeom prst="straightConnector1">
            <a:avLst/>
          </a:prstGeom>
          <a:ln w="19050">
            <a:gradFill flip="none" rotWithShape="1">
              <a:gsLst>
                <a:gs pos="0">
                  <a:srgbClr val="92D050"/>
                </a:gs>
                <a:gs pos="100000">
                  <a:srgbClr val="0070C0"/>
                </a:gs>
              </a:gsLst>
              <a:lin ang="0" scaled="1"/>
              <a:tileRect/>
            </a:gra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Arrow Connector 78">
            <a:extLst>
              <a:ext uri="{FF2B5EF4-FFF2-40B4-BE49-F238E27FC236}">
                <a16:creationId xmlns:a16="http://schemas.microsoft.com/office/drawing/2014/main" id="{974289B2-85C5-4599-8236-5F6591A4A8D2}"/>
              </a:ext>
            </a:extLst>
          </p:cNvPr>
          <p:cNvCxnSpPr>
            <a:cxnSpLocks/>
          </p:cNvCxnSpPr>
          <p:nvPr/>
        </p:nvCxnSpPr>
        <p:spPr>
          <a:xfrm>
            <a:off x="6957392" y="5333997"/>
            <a:ext cx="488437" cy="0"/>
          </a:xfrm>
          <a:prstGeom prst="straightConnector1">
            <a:avLst/>
          </a:prstGeom>
          <a:ln w="19050">
            <a:gradFill flip="none" rotWithShape="1">
              <a:gsLst>
                <a:gs pos="0">
                  <a:srgbClr val="0070C0"/>
                </a:gs>
                <a:gs pos="100000">
                  <a:srgbClr val="7030A0"/>
                </a:gs>
              </a:gsLst>
              <a:lin ang="0" scaled="1"/>
              <a:tileRect/>
            </a:gra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Arrow Connector 79">
            <a:extLst>
              <a:ext uri="{FF2B5EF4-FFF2-40B4-BE49-F238E27FC236}">
                <a16:creationId xmlns:a16="http://schemas.microsoft.com/office/drawing/2014/main" id="{99AE20EC-CCFA-4B69-8D9D-F80A0A2AE727}"/>
              </a:ext>
            </a:extLst>
          </p:cNvPr>
          <p:cNvCxnSpPr>
            <a:cxnSpLocks/>
          </p:cNvCxnSpPr>
          <p:nvPr/>
        </p:nvCxnSpPr>
        <p:spPr>
          <a:xfrm flipV="1">
            <a:off x="4080723" y="4231226"/>
            <a:ext cx="2399590" cy="1129276"/>
          </a:xfrm>
          <a:prstGeom prst="straightConnector1">
            <a:avLst/>
          </a:prstGeom>
          <a:ln w="19050">
            <a:gradFill flip="none" rotWithShape="1">
              <a:gsLst>
                <a:gs pos="0">
                  <a:srgbClr val="FFC000"/>
                </a:gs>
                <a:gs pos="100000">
                  <a:srgbClr val="92D050"/>
                </a:gs>
              </a:gsLst>
              <a:lin ang="0" scaled="1"/>
              <a:tileRect/>
            </a:gra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Arrow Connector 82">
            <a:extLst>
              <a:ext uri="{FF2B5EF4-FFF2-40B4-BE49-F238E27FC236}">
                <a16:creationId xmlns:a16="http://schemas.microsoft.com/office/drawing/2014/main" id="{E093EA33-3954-434D-B8E2-35FDEB01224E}"/>
              </a:ext>
            </a:extLst>
          </p:cNvPr>
          <p:cNvCxnSpPr>
            <a:cxnSpLocks/>
          </p:cNvCxnSpPr>
          <p:nvPr/>
        </p:nvCxnSpPr>
        <p:spPr>
          <a:xfrm flipV="1">
            <a:off x="5531836" y="4214189"/>
            <a:ext cx="2391072" cy="1119808"/>
          </a:xfrm>
          <a:prstGeom prst="straightConnector1">
            <a:avLst/>
          </a:prstGeom>
          <a:ln w="19050">
            <a:gradFill flip="none" rotWithShape="1">
              <a:gsLst>
                <a:gs pos="0">
                  <a:srgbClr val="92D050"/>
                </a:gs>
                <a:gs pos="100000">
                  <a:srgbClr val="0070C0"/>
                </a:gs>
              </a:gsLst>
              <a:lin ang="0" scaled="1"/>
              <a:tileRect/>
            </a:gra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Arrow Connector 85">
            <a:extLst>
              <a:ext uri="{FF2B5EF4-FFF2-40B4-BE49-F238E27FC236}">
                <a16:creationId xmlns:a16="http://schemas.microsoft.com/office/drawing/2014/main" id="{0D560CE3-FE03-4A82-B4D6-2071306042AC}"/>
              </a:ext>
            </a:extLst>
          </p:cNvPr>
          <p:cNvCxnSpPr>
            <a:cxnSpLocks/>
          </p:cNvCxnSpPr>
          <p:nvPr/>
        </p:nvCxnSpPr>
        <p:spPr>
          <a:xfrm flipV="1">
            <a:off x="4106281" y="4231226"/>
            <a:ext cx="2374032" cy="391887"/>
          </a:xfrm>
          <a:prstGeom prst="straightConnector1">
            <a:avLst/>
          </a:prstGeom>
          <a:ln w="19050">
            <a:solidFill>
              <a:srgbClr val="92D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Arrow Connector 88">
            <a:extLst>
              <a:ext uri="{FF2B5EF4-FFF2-40B4-BE49-F238E27FC236}">
                <a16:creationId xmlns:a16="http://schemas.microsoft.com/office/drawing/2014/main" id="{9C880A9B-DC7C-441E-8532-55AD1AA88CB6}"/>
              </a:ext>
            </a:extLst>
          </p:cNvPr>
          <p:cNvCxnSpPr>
            <a:cxnSpLocks/>
          </p:cNvCxnSpPr>
          <p:nvPr/>
        </p:nvCxnSpPr>
        <p:spPr>
          <a:xfrm>
            <a:off x="2317237" y="2277964"/>
            <a:ext cx="232860" cy="738335"/>
          </a:xfrm>
          <a:prstGeom prst="straightConnector1">
            <a:avLst/>
          </a:prstGeom>
          <a:ln w="1905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Arrow Connector 89">
            <a:extLst>
              <a:ext uri="{FF2B5EF4-FFF2-40B4-BE49-F238E27FC236}">
                <a16:creationId xmlns:a16="http://schemas.microsoft.com/office/drawing/2014/main" id="{DF9E8DD1-99D0-4D31-934C-2EA963E95815}"/>
              </a:ext>
            </a:extLst>
          </p:cNvPr>
          <p:cNvCxnSpPr>
            <a:cxnSpLocks/>
          </p:cNvCxnSpPr>
          <p:nvPr/>
        </p:nvCxnSpPr>
        <p:spPr>
          <a:xfrm>
            <a:off x="2317237" y="2277964"/>
            <a:ext cx="232860" cy="1499388"/>
          </a:xfrm>
          <a:prstGeom prst="straightConnector1">
            <a:avLst/>
          </a:prstGeom>
          <a:ln w="1905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Straight Arrow Connector 90">
            <a:extLst>
              <a:ext uri="{FF2B5EF4-FFF2-40B4-BE49-F238E27FC236}">
                <a16:creationId xmlns:a16="http://schemas.microsoft.com/office/drawing/2014/main" id="{22C2115E-3643-4B01-BD12-BB481D8733A6}"/>
              </a:ext>
            </a:extLst>
          </p:cNvPr>
          <p:cNvCxnSpPr>
            <a:cxnSpLocks/>
          </p:cNvCxnSpPr>
          <p:nvPr/>
        </p:nvCxnSpPr>
        <p:spPr>
          <a:xfrm>
            <a:off x="3267134" y="3083968"/>
            <a:ext cx="770519" cy="1875771"/>
          </a:xfrm>
          <a:prstGeom prst="straightConnector1">
            <a:avLst/>
          </a:prstGeom>
          <a:ln w="1905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Arrow Connector 91">
            <a:extLst>
              <a:ext uri="{FF2B5EF4-FFF2-40B4-BE49-F238E27FC236}">
                <a16:creationId xmlns:a16="http://schemas.microsoft.com/office/drawing/2014/main" id="{B437787F-0BA1-4126-913A-82867D7391CB}"/>
              </a:ext>
            </a:extLst>
          </p:cNvPr>
          <p:cNvCxnSpPr>
            <a:cxnSpLocks/>
          </p:cNvCxnSpPr>
          <p:nvPr/>
        </p:nvCxnSpPr>
        <p:spPr>
          <a:xfrm>
            <a:off x="3264295" y="3840530"/>
            <a:ext cx="785191" cy="1119209"/>
          </a:xfrm>
          <a:prstGeom prst="straightConnector1">
            <a:avLst/>
          </a:prstGeom>
          <a:ln w="1905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Arrow Connector 96">
            <a:extLst>
              <a:ext uri="{FF2B5EF4-FFF2-40B4-BE49-F238E27FC236}">
                <a16:creationId xmlns:a16="http://schemas.microsoft.com/office/drawing/2014/main" id="{4C01BB02-C040-40D0-B6A4-394977E3674D}"/>
              </a:ext>
            </a:extLst>
          </p:cNvPr>
          <p:cNvCxnSpPr>
            <a:cxnSpLocks/>
          </p:cNvCxnSpPr>
          <p:nvPr/>
        </p:nvCxnSpPr>
        <p:spPr>
          <a:xfrm flipV="1">
            <a:off x="5015002" y="4222235"/>
            <a:ext cx="2907906" cy="748861"/>
          </a:xfrm>
          <a:prstGeom prst="straightConnector1">
            <a:avLst/>
          </a:prstGeom>
          <a:ln w="1905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Arrow Connector 99">
            <a:extLst>
              <a:ext uri="{FF2B5EF4-FFF2-40B4-BE49-F238E27FC236}">
                <a16:creationId xmlns:a16="http://schemas.microsoft.com/office/drawing/2014/main" id="{E76EB092-979F-4ED3-ABA1-AD3A251D0DD8}"/>
              </a:ext>
            </a:extLst>
          </p:cNvPr>
          <p:cNvCxnSpPr>
            <a:cxnSpLocks/>
          </p:cNvCxnSpPr>
          <p:nvPr/>
        </p:nvCxnSpPr>
        <p:spPr>
          <a:xfrm>
            <a:off x="2297005" y="2290730"/>
            <a:ext cx="253092" cy="0"/>
          </a:xfrm>
          <a:prstGeom prst="straightConnector1">
            <a:avLst/>
          </a:prstGeom>
          <a:ln w="19050">
            <a:gradFill flip="none" rotWithShape="1">
              <a:gsLst>
                <a:gs pos="0">
                  <a:srgbClr val="0070C0"/>
                </a:gs>
                <a:gs pos="100000">
                  <a:srgbClr val="7030A0"/>
                </a:gs>
              </a:gsLst>
              <a:lin ang="0" scaled="1"/>
              <a:tileRect/>
            </a:gra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Straight Arrow Connector 101">
            <a:extLst>
              <a:ext uri="{FF2B5EF4-FFF2-40B4-BE49-F238E27FC236}">
                <a16:creationId xmlns:a16="http://schemas.microsoft.com/office/drawing/2014/main" id="{61A12EB3-29AB-48DA-854D-83F2C44D743C}"/>
              </a:ext>
            </a:extLst>
          </p:cNvPr>
          <p:cNvCxnSpPr>
            <a:cxnSpLocks/>
          </p:cNvCxnSpPr>
          <p:nvPr/>
        </p:nvCxnSpPr>
        <p:spPr>
          <a:xfrm>
            <a:off x="3749893" y="2681738"/>
            <a:ext cx="776197" cy="1941375"/>
          </a:xfrm>
          <a:prstGeom prst="straightConnector1">
            <a:avLst/>
          </a:prstGeom>
          <a:ln w="1905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Straight Arrow Connector 102">
            <a:extLst>
              <a:ext uri="{FF2B5EF4-FFF2-40B4-BE49-F238E27FC236}">
                <a16:creationId xmlns:a16="http://schemas.microsoft.com/office/drawing/2014/main" id="{56D99E5D-D9BF-46C3-85E5-21243E8A6C53}"/>
              </a:ext>
            </a:extLst>
          </p:cNvPr>
          <p:cNvCxnSpPr>
            <a:cxnSpLocks/>
          </p:cNvCxnSpPr>
          <p:nvPr/>
        </p:nvCxnSpPr>
        <p:spPr>
          <a:xfrm>
            <a:off x="3749893" y="3471189"/>
            <a:ext cx="788030" cy="1151924"/>
          </a:xfrm>
          <a:prstGeom prst="straightConnector1">
            <a:avLst/>
          </a:prstGeom>
          <a:ln w="1905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Arrow Connector 107">
            <a:extLst>
              <a:ext uri="{FF2B5EF4-FFF2-40B4-BE49-F238E27FC236}">
                <a16:creationId xmlns:a16="http://schemas.microsoft.com/office/drawing/2014/main" id="{04F1403D-CD14-4390-B0D8-43A70E0BAD72}"/>
              </a:ext>
            </a:extLst>
          </p:cNvPr>
          <p:cNvCxnSpPr>
            <a:cxnSpLocks/>
          </p:cNvCxnSpPr>
          <p:nvPr/>
        </p:nvCxnSpPr>
        <p:spPr>
          <a:xfrm flipV="1">
            <a:off x="6957392" y="4207156"/>
            <a:ext cx="2366930" cy="1126842"/>
          </a:xfrm>
          <a:prstGeom prst="straightConnector1">
            <a:avLst/>
          </a:prstGeom>
          <a:ln w="19050">
            <a:gradFill flip="none" rotWithShape="1">
              <a:gsLst>
                <a:gs pos="0">
                  <a:srgbClr val="0070C0"/>
                </a:gs>
                <a:gs pos="100000">
                  <a:srgbClr val="7030A0"/>
                </a:gs>
              </a:gsLst>
              <a:lin ang="0" scaled="1"/>
              <a:tileRect/>
            </a:gra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Arrow Connector 110">
            <a:extLst>
              <a:ext uri="{FF2B5EF4-FFF2-40B4-BE49-F238E27FC236}">
                <a16:creationId xmlns:a16="http://schemas.microsoft.com/office/drawing/2014/main" id="{B319750A-CDFC-43ED-9AC2-25C44FE82F17}"/>
              </a:ext>
            </a:extLst>
          </p:cNvPr>
          <p:cNvCxnSpPr>
            <a:cxnSpLocks/>
          </p:cNvCxnSpPr>
          <p:nvPr/>
        </p:nvCxnSpPr>
        <p:spPr>
          <a:xfrm flipV="1">
            <a:off x="5546982" y="4219395"/>
            <a:ext cx="3777340" cy="363375"/>
          </a:xfrm>
          <a:prstGeom prst="straightConnector1">
            <a:avLst/>
          </a:prstGeom>
          <a:ln w="1905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Straight Arrow Connector 114">
            <a:extLst>
              <a:ext uri="{FF2B5EF4-FFF2-40B4-BE49-F238E27FC236}">
                <a16:creationId xmlns:a16="http://schemas.microsoft.com/office/drawing/2014/main" id="{6D31EE4B-A025-4464-9186-EA579746B95F}"/>
              </a:ext>
            </a:extLst>
          </p:cNvPr>
          <p:cNvCxnSpPr>
            <a:cxnSpLocks/>
          </p:cNvCxnSpPr>
          <p:nvPr/>
        </p:nvCxnSpPr>
        <p:spPr>
          <a:xfrm>
            <a:off x="2796090" y="2332035"/>
            <a:ext cx="232860" cy="335091"/>
          </a:xfrm>
          <a:prstGeom prst="straightConnector1">
            <a:avLst/>
          </a:prstGeom>
          <a:ln w="1905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Straight Arrow Connector 115">
            <a:extLst>
              <a:ext uri="{FF2B5EF4-FFF2-40B4-BE49-F238E27FC236}">
                <a16:creationId xmlns:a16="http://schemas.microsoft.com/office/drawing/2014/main" id="{4B9B63C7-12D5-4682-A0A1-A41B8DC4BA28}"/>
              </a:ext>
            </a:extLst>
          </p:cNvPr>
          <p:cNvCxnSpPr>
            <a:cxnSpLocks/>
          </p:cNvCxnSpPr>
          <p:nvPr/>
        </p:nvCxnSpPr>
        <p:spPr>
          <a:xfrm>
            <a:off x="2796090" y="2332035"/>
            <a:ext cx="232860" cy="1124542"/>
          </a:xfrm>
          <a:prstGeom prst="straightConnector1">
            <a:avLst/>
          </a:prstGeom>
          <a:ln w="1905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8" name="TextBox 117">
            <a:extLst>
              <a:ext uri="{FF2B5EF4-FFF2-40B4-BE49-F238E27FC236}">
                <a16:creationId xmlns:a16="http://schemas.microsoft.com/office/drawing/2014/main" id="{EC8097B0-AAD8-47EC-A075-E201F4C7D6C2}"/>
              </a:ext>
            </a:extLst>
          </p:cNvPr>
          <p:cNvSpPr txBox="1"/>
          <p:nvPr/>
        </p:nvSpPr>
        <p:spPr>
          <a:xfrm>
            <a:off x="4617912" y="2006243"/>
            <a:ext cx="441758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i="1" dirty="0"/>
              <a:t>Note: Throughput limit is 2 cycles / iteration once we add </a:t>
            </a:r>
            <a:r>
              <a:rPr lang="en-US" sz="1400" dirty="0">
                <a:latin typeface="Lucida Console" panose="020B0609040504020204" pitchFamily="49" charset="0"/>
              </a:rPr>
              <a:t>value</a:t>
            </a:r>
            <a:r>
              <a:rPr lang="en-US" i="1" dirty="0"/>
              <a:t> FMA, but this is dominated by the latency bound of 3 cycles / iteration (also from </a:t>
            </a:r>
            <a:r>
              <a:rPr lang="en-US" sz="1400" dirty="0">
                <a:latin typeface="Lucida Console" panose="020B0609040504020204" pitchFamily="49" charset="0"/>
              </a:rPr>
              <a:t>value</a:t>
            </a:r>
            <a:r>
              <a:rPr lang="en-US" i="1" dirty="0"/>
              <a:t> </a:t>
            </a:r>
            <a:r>
              <a:rPr lang="en-US" i="1" dirty="0">
                <a:sym typeface="Wingdings" panose="05000000000000000000" pitchFamily="2" charset="2"/>
              </a:rPr>
              <a:t>FMA). Regardless, 2-cycle LDs are not the bottleneck.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182601296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3E6A29-2FC1-4EAC-AD34-54CACE4C27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if? #3</a:t>
            </a:r>
            <a:br>
              <a:rPr lang="en-US" dirty="0"/>
            </a:br>
            <a:r>
              <a:rPr lang="en-US" dirty="0"/>
              <a:t>Vector vs. multicore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84876636-9012-4C45-BA72-C8247FC993EB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85000" lnSpcReduction="20000"/>
              </a:bodyPr>
              <a:lstStyle/>
              <a:p>
                <a:r>
                  <a:rPr lang="en-US" dirty="0"/>
                  <a:t>Q: What would happen to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d>
                          <m:d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</m:e>
                    </m:func>
                  </m:oMath>
                </a14:m>
                <a:r>
                  <a:rPr lang="en-US" dirty="0"/>
                  <a:t> if the vector width was doubled?</a:t>
                </a:r>
              </a:p>
              <a:p>
                <a:r>
                  <a:rPr lang="en-US" dirty="0"/>
                  <a:t>A1: </a:t>
                </a:r>
                <a:r>
                  <a:rPr lang="en-US" i="1" dirty="0"/>
                  <a:t>If we’re using ISPC, </a:t>
                </a:r>
                <a:r>
                  <a:rPr lang="en-US" dirty="0"/>
                  <a:t>we would expect roughly 2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US" dirty="0"/>
                  <a:t> performance (slightly less would be realized in practice).</a:t>
                </a:r>
              </a:p>
              <a:p>
                <a:endParaRPr lang="en-US" dirty="0"/>
              </a:p>
              <a:p>
                <a:r>
                  <a:rPr lang="en-US" dirty="0"/>
                  <a:t>Q: Can we do this forever &amp; expect same results?</a:t>
                </a:r>
              </a:p>
              <a:p>
                <a:r>
                  <a:rPr lang="en-US" dirty="0"/>
                  <a:t>A: No. Computing </a:t>
                </a:r>
                <a:r>
                  <a:rPr lang="en-US" dirty="0" err="1"/>
                  <a:t>rdenom</a:t>
                </a:r>
                <a:r>
                  <a:rPr lang="en-US" dirty="0"/>
                  <a:t> will limit gains (Amdahl’s Law).</a:t>
                </a:r>
              </a:p>
              <a:p>
                <a:endParaRPr lang="en-US" dirty="0"/>
              </a:p>
              <a:p>
                <a:r>
                  <a:rPr lang="en-US" dirty="0"/>
                  <a:t>Q: For this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</a:rPr>
                      <m:t>sin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⁡(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/>
                  <a:t> program, would you prefer larger vector or more cores?</a:t>
                </a:r>
              </a:p>
              <a:p>
                <a:r>
                  <a:rPr lang="en-US" dirty="0"/>
                  <a:t>A: Either should give speedup, but this program maps easily to SIMD, and adding vector lanes is much cheaper (area + energy) than adding cores. (Remember GPU vs CPU pictures.)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84876636-9012-4C45-BA72-C8247FC993EB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05" t="-3221" r="-1082" b="-25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255E05A-F670-4DBA-8558-7FFD71A736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CMU 15-418/15-618, Spring 2019</a:t>
            </a:r>
          </a:p>
        </p:txBody>
      </p:sp>
    </p:spTree>
    <p:extLst>
      <p:ext uri="{BB962C8B-B14F-4D97-AF65-F5344CB8AC3E}">
        <p14:creationId xmlns:p14="http://schemas.microsoft.com/office/powerpoint/2010/main" val="27621569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C1DE7F-83CA-47D2-B3F3-BC096CA6CE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if? #4</a:t>
            </a:r>
            <a:br>
              <a:rPr lang="en-US" dirty="0"/>
            </a:br>
            <a:r>
              <a:rPr lang="en-US" dirty="0"/>
              <a:t>Benefits(?) of SMT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6B5FE33-C12D-44A5-8467-FF37C9538606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 lnSpcReduction="20000"/>
              </a:bodyPr>
              <a:lstStyle/>
              <a:p>
                <a:r>
                  <a:rPr lang="en-US" dirty="0"/>
                  <a:t>Q: How should we schedule threads on a dual-core processor with SMT, running these two apps, each of which have 2 threads? </a:t>
                </a:r>
              </a:p>
              <a:p>
                <a:pPr lvl="1"/>
                <a:r>
                  <a:rPr lang="en-US" dirty="0"/>
                  <a:t>The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</a:rPr>
                      <m:t>sin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⁡(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/>
                  <a:t> function</a:t>
                </a:r>
              </a:p>
              <a:p>
                <a:pPr lvl="1"/>
                <a:r>
                  <a:rPr lang="en-US" dirty="0"/>
                  <a:t>A program that is copying large amounts of data with very little computation</a:t>
                </a:r>
              </a:p>
              <a:p>
                <a:endParaRPr lang="en-US" dirty="0"/>
              </a:p>
              <a:p>
                <a:r>
                  <a:rPr lang="en-US" dirty="0"/>
                  <a:t>(Note: There are four “cores” and four threads)</a:t>
                </a:r>
              </a:p>
              <a:p>
                <a:endParaRPr lang="en-US" dirty="0"/>
              </a:p>
              <a:p>
                <a:r>
                  <a:rPr lang="en-US" dirty="0"/>
                  <a:t>A: We want to schedule one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d>
                          <m:d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</m:e>
                    </m:func>
                  </m:oMath>
                </a14:m>
                <a:r>
                  <a:rPr lang="en-US" dirty="0"/>
                  <a:t> thread and one </a:t>
                </a:r>
                <a:r>
                  <a:rPr lang="en-US" dirty="0" err="1"/>
                  <a:t>memcpy</a:t>
                </a:r>
                <a:r>
                  <a:rPr lang="en-US" dirty="0"/>
                  <a:t>() thread on each core, since SMT is most beneficial when threads use different execution units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6B5FE33-C12D-44A5-8467-FF37C9538606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159" t="-36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48FB50C-CA94-4725-AF2A-E6350AC253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CMU 15-418/15-618, Spring 2019</a:t>
            </a:r>
          </a:p>
        </p:txBody>
      </p:sp>
    </p:spTree>
    <p:extLst>
      <p:ext uri="{BB962C8B-B14F-4D97-AF65-F5344CB8AC3E}">
        <p14:creationId xmlns:p14="http://schemas.microsoft.com/office/powerpoint/2010/main" val="29942202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E2C440-B42F-45B4-A4AC-1D5A08BC1F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if? #5</a:t>
            </a:r>
            <a:br>
              <a:rPr lang="en-US" dirty="0"/>
            </a:br>
            <a:r>
              <a:rPr lang="en-US" dirty="0"/>
              <a:t>Limits of speculation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433E47-B217-4D23-8AE5-9171A46543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Q: What will limit the “performance” of this (silly) program on a superscalar OOO processor?</a:t>
            </a:r>
            <a:br>
              <a:rPr lang="en-US" dirty="0"/>
            </a:br>
            <a:br>
              <a:rPr lang="en-US" dirty="0"/>
            </a:br>
            <a:r>
              <a:rPr lang="en-US" sz="1800" dirty="0">
                <a:latin typeface="Lucida Console" panose="020B0609040504020204" pitchFamily="49" charset="0"/>
              </a:rPr>
              <a:t>int foo() {</a:t>
            </a:r>
            <a:br>
              <a:rPr lang="en-US" sz="1800" dirty="0">
                <a:latin typeface="Lucida Console" panose="020B0609040504020204" pitchFamily="49" charset="0"/>
              </a:rPr>
            </a:br>
            <a:r>
              <a:rPr lang="en-US" sz="1800" dirty="0">
                <a:latin typeface="Lucida Console" panose="020B0609040504020204" pitchFamily="49" charset="0"/>
              </a:rPr>
              <a:t>   int </a:t>
            </a:r>
            <a:r>
              <a:rPr lang="en-US" sz="1800" dirty="0" err="1">
                <a:latin typeface="Lucida Console" panose="020B0609040504020204" pitchFamily="49" charset="0"/>
              </a:rPr>
              <a:t>i</a:t>
            </a:r>
            <a:r>
              <a:rPr lang="en-US" sz="1800" dirty="0">
                <a:latin typeface="Lucida Console" panose="020B0609040504020204" pitchFamily="49" charset="0"/>
              </a:rPr>
              <a:t> = 0;</a:t>
            </a:r>
            <a:br>
              <a:rPr lang="en-US" sz="1800" dirty="0">
                <a:latin typeface="Lucida Console" panose="020B0609040504020204" pitchFamily="49" charset="0"/>
              </a:rPr>
            </a:br>
            <a:r>
              <a:rPr lang="en-US" sz="1800" dirty="0">
                <a:latin typeface="Lucida Console" panose="020B0609040504020204" pitchFamily="49" charset="0"/>
              </a:rPr>
              <a:t>   while (</a:t>
            </a:r>
            <a:r>
              <a:rPr lang="en-US" sz="1800" dirty="0" err="1">
                <a:latin typeface="Lucida Console" panose="020B0609040504020204" pitchFamily="49" charset="0"/>
              </a:rPr>
              <a:t>i</a:t>
            </a:r>
            <a:r>
              <a:rPr lang="en-US" sz="1800" dirty="0">
                <a:latin typeface="Lucida Console" panose="020B0609040504020204" pitchFamily="49" charset="0"/>
              </a:rPr>
              <a:t> &lt; 100000) {</a:t>
            </a:r>
            <a:br>
              <a:rPr lang="en-US" sz="1800" dirty="0">
                <a:latin typeface="Lucida Console" panose="020B0609040504020204" pitchFamily="49" charset="0"/>
              </a:rPr>
            </a:br>
            <a:r>
              <a:rPr lang="en-US" sz="1800" dirty="0">
                <a:latin typeface="Lucida Console" panose="020B0609040504020204" pitchFamily="49" charset="0"/>
              </a:rPr>
              <a:t>       // assume single-cycle rand instruction</a:t>
            </a:r>
            <a:br>
              <a:rPr lang="en-US" sz="1800" dirty="0">
                <a:latin typeface="Lucida Console" panose="020B0609040504020204" pitchFamily="49" charset="0"/>
              </a:rPr>
            </a:br>
            <a:r>
              <a:rPr lang="en-US" sz="1800" dirty="0">
                <a:latin typeface="Lucida Console" panose="020B0609040504020204" pitchFamily="49" charset="0"/>
              </a:rPr>
              <a:t>       if (rand() % 2 == 0) {</a:t>
            </a:r>
            <a:br>
              <a:rPr lang="en-US" sz="1800" dirty="0">
                <a:latin typeface="Lucida Console" panose="020B0609040504020204" pitchFamily="49" charset="0"/>
              </a:rPr>
            </a:br>
            <a:r>
              <a:rPr lang="en-US" sz="1800" dirty="0">
                <a:latin typeface="Lucida Console" panose="020B0609040504020204" pitchFamily="49" charset="0"/>
              </a:rPr>
              <a:t>           </a:t>
            </a:r>
            <a:r>
              <a:rPr lang="en-US" sz="1800" dirty="0" err="1">
                <a:latin typeface="Lucida Console" panose="020B0609040504020204" pitchFamily="49" charset="0"/>
              </a:rPr>
              <a:t>i</a:t>
            </a:r>
            <a:r>
              <a:rPr lang="en-US" sz="1800" dirty="0">
                <a:latin typeface="Lucida Console" panose="020B0609040504020204" pitchFamily="49" charset="0"/>
              </a:rPr>
              <a:t>++;</a:t>
            </a:r>
            <a:br>
              <a:rPr lang="en-US" sz="1800" dirty="0">
                <a:latin typeface="Lucida Console" panose="020B0609040504020204" pitchFamily="49" charset="0"/>
              </a:rPr>
            </a:br>
            <a:r>
              <a:rPr lang="en-US" sz="1800" dirty="0">
                <a:latin typeface="Lucida Console" panose="020B0609040504020204" pitchFamily="49" charset="0"/>
              </a:rPr>
              <a:t>       } else {</a:t>
            </a:r>
            <a:br>
              <a:rPr lang="en-US" sz="1800" dirty="0">
                <a:latin typeface="Lucida Console" panose="020B0609040504020204" pitchFamily="49" charset="0"/>
              </a:rPr>
            </a:br>
            <a:r>
              <a:rPr lang="en-US" sz="1800" dirty="0">
                <a:latin typeface="Lucida Console" panose="020B0609040504020204" pitchFamily="49" charset="0"/>
              </a:rPr>
              <a:t>           </a:t>
            </a:r>
            <a:r>
              <a:rPr lang="en-US" sz="1800" dirty="0" err="1">
                <a:latin typeface="Lucida Console" panose="020B0609040504020204" pitchFamily="49" charset="0"/>
              </a:rPr>
              <a:t>i</a:t>
            </a:r>
            <a:r>
              <a:rPr lang="en-US" sz="1800" dirty="0">
                <a:latin typeface="Lucida Console" panose="020B0609040504020204" pitchFamily="49" charset="0"/>
              </a:rPr>
              <a:t>--;</a:t>
            </a:r>
            <a:br>
              <a:rPr lang="en-US" sz="1800" dirty="0">
                <a:latin typeface="Lucida Console" panose="020B0609040504020204" pitchFamily="49" charset="0"/>
              </a:rPr>
            </a:br>
            <a:r>
              <a:rPr lang="en-US" sz="1800" dirty="0">
                <a:latin typeface="Lucida Console" panose="020B0609040504020204" pitchFamily="49" charset="0"/>
              </a:rPr>
              <a:t>       }</a:t>
            </a:r>
            <a:br>
              <a:rPr lang="en-US" sz="1800" dirty="0">
                <a:latin typeface="Lucida Console" panose="020B0609040504020204" pitchFamily="49" charset="0"/>
              </a:rPr>
            </a:br>
            <a:r>
              <a:rPr lang="en-US" sz="1800" dirty="0">
                <a:latin typeface="Lucida Console" panose="020B0609040504020204" pitchFamily="49" charset="0"/>
              </a:rPr>
              <a:t>   }</a:t>
            </a:r>
            <a:br>
              <a:rPr lang="en-US" sz="1800" dirty="0">
                <a:latin typeface="Lucida Console" panose="020B0609040504020204" pitchFamily="49" charset="0"/>
              </a:rPr>
            </a:br>
            <a:r>
              <a:rPr lang="en-US" sz="1800" dirty="0">
                <a:latin typeface="Lucida Console" panose="020B0609040504020204" pitchFamily="49" charset="0"/>
              </a:rPr>
              <a:t>}</a:t>
            </a:r>
            <a:endParaRPr lang="en-US" dirty="0"/>
          </a:p>
          <a:p>
            <a:r>
              <a:rPr lang="en-US" dirty="0"/>
              <a:t>A: Unpredictable branch in if-else will cause frequent pipeline flushes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9BC7104-13D8-4EC5-92FB-9200E0529D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CMU 15-418/15-618, Spring 2019</a:t>
            </a:r>
          </a:p>
        </p:txBody>
      </p:sp>
    </p:spTree>
    <p:extLst>
      <p:ext uri="{BB962C8B-B14F-4D97-AF65-F5344CB8AC3E}">
        <p14:creationId xmlns:p14="http://schemas.microsoft.com/office/powerpoint/2010/main" val="10270424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DAC1DE7F-83CA-47D2-B3F3-BC096CA6CECD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/>
            <p:txBody>
              <a:bodyPr/>
              <a:lstStyle/>
              <a:p>
                <a:r>
                  <a:rPr lang="en-US" dirty="0"/>
                  <a:t>Recall: Taylor expansion of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</a:rPr>
                      <m:t>sin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⁡(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DAC1DE7F-83CA-47D2-B3F3-BC096CA6CEC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>
                <a:blip r:embed="rId2"/>
                <a:stretch>
                  <a:fillRect l="-309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Content Placeholder 5">
                <a:extLst>
                  <a:ext uri="{FF2B5EF4-FFF2-40B4-BE49-F238E27FC236}">
                    <a16:creationId xmlns:a16="http://schemas.microsoft.com/office/drawing/2014/main" id="{DADB0A41-AFB6-4FDC-AE44-7FDF315D6601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5282328" y="1825625"/>
                <a:ext cx="3233021" cy="4351338"/>
              </a:xfrm>
            </p:spPr>
            <p:txBody>
              <a:bodyPr>
                <a:normAutofit/>
              </a:bodyPr>
              <a:lstStyle/>
              <a:p>
                <a:r>
                  <a:rPr lang="en-US" dirty="0">
                    <a:solidFill>
                      <a:srgbClr val="FF0000"/>
                    </a:solidFill>
                  </a:rPr>
                  <a:t>How fast is this code?</a:t>
                </a:r>
              </a:p>
              <a:p>
                <a:endParaRPr lang="en-US" dirty="0"/>
              </a:p>
              <a:p>
                <a:r>
                  <a:rPr lang="en-US" dirty="0"/>
                  <a:t>On </a:t>
                </a:r>
                <a:r>
                  <a:rPr lang="en-US" dirty="0" err="1"/>
                  <a:t>ghc</a:t>
                </a:r>
                <a:r>
                  <a:rPr lang="en-US" dirty="0"/>
                  <a:t> machines: 7.2 ns / element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≈</m:t>
                    </m:r>
                  </m:oMath>
                </a14:m>
                <a:r>
                  <a:rPr lang="en-US" dirty="0"/>
                  <a:t> 23 cycles / element</a:t>
                </a:r>
              </a:p>
              <a:p>
                <a:endParaRPr lang="en-US" dirty="0"/>
              </a:p>
              <a:p>
                <a:r>
                  <a:rPr lang="en-US" dirty="0"/>
                  <a:t>Not very good </a:t>
                </a:r>
                <a:r>
                  <a:rPr lang="en-US" dirty="0">
                    <a:sym typeface="Wingdings" panose="05000000000000000000" pitchFamily="2" charset="2"/>
                  </a:rPr>
                  <a:t></a:t>
                </a:r>
                <a:endParaRPr lang="en-US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6" name="Content Placeholder 5">
                <a:extLst>
                  <a:ext uri="{FF2B5EF4-FFF2-40B4-BE49-F238E27FC236}">
                    <a16:creationId xmlns:a16="http://schemas.microsoft.com/office/drawing/2014/main" id="{DADB0A41-AFB6-4FDC-AE44-7FDF315D660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282328" y="1825625"/>
                <a:ext cx="3233021" cy="4351338"/>
              </a:xfrm>
              <a:blipFill>
                <a:blip r:embed="rId3"/>
                <a:stretch>
                  <a:fillRect l="-3396" t="-2381" r="-26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48FB50C-CA94-4725-AF2A-E6350AC253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CMU 15-418/15-618, Spring 2019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7059FCB-A689-4D75-A43C-AF2CBFE31F5B}"/>
              </a:ext>
            </a:extLst>
          </p:cNvPr>
          <p:cNvSpPr/>
          <p:nvPr/>
        </p:nvSpPr>
        <p:spPr>
          <a:xfrm>
            <a:off x="628650" y="1825625"/>
            <a:ext cx="4728243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latin typeface="Lucida Console" panose="020B0609040504020204" pitchFamily="49" charset="0"/>
              </a:rPr>
              <a:t>void </a:t>
            </a:r>
            <a:r>
              <a:rPr lang="en-US" sz="1400" dirty="0" err="1">
                <a:latin typeface="Lucida Console" panose="020B0609040504020204" pitchFamily="49" charset="0"/>
              </a:rPr>
              <a:t>sinx</a:t>
            </a:r>
            <a:r>
              <a:rPr lang="en-US" sz="1400" dirty="0">
                <a:latin typeface="Lucida Console" panose="020B0609040504020204" pitchFamily="49" charset="0"/>
              </a:rPr>
              <a:t>(int N, int terms, float * x, </a:t>
            </a:r>
          </a:p>
          <a:p>
            <a:r>
              <a:rPr lang="en-US" sz="1400" dirty="0">
                <a:latin typeface="Lucida Console" panose="020B0609040504020204" pitchFamily="49" charset="0"/>
              </a:rPr>
              <a:t>		 float *result) {                                                                                                                                                                                                                                                             </a:t>
            </a:r>
          </a:p>
          <a:p>
            <a:r>
              <a:rPr lang="en-US" sz="1400" dirty="0">
                <a:latin typeface="Lucida Console" panose="020B0609040504020204" pitchFamily="49" charset="0"/>
              </a:rPr>
              <a:t>    for (int </a:t>
            </a:r>
            <a:r>
              <a:rPr lang="en-US" sz="1400" dirty="0" err="1">
                <a:latin typeface="Lucida Console" panose="020B0609040504020204" pitchFamily="49" charset="0"/>
              </a:rPr>
              <a:t>i</a:t>
            </a:r>
            <a:r>
              <a:rPr lang="en-US" sz="1400" dirty="0">
                <a:latin typeface="Lucida Console" panose="020B0609040504020204" pitchFamily="49" charset="0"/>
              </a:rPr>
              <a:t>=0; </a:t>
            </a:r>
            <a:r>
              <a:rPr lang="en-US" sz="1400" dirty="0" err="1">
                <a:latin typeface="Lucida Console" panose="020B0609040504020204" pitchFamily="49" charset="0"/>
              </a:rPr>
              <a:t>i</a:t>
            </a:r>
            <a:r>
              <a:rPr lang="en-US" sz="1400" dirty="0">
                <a:latin typeface="Lucida Console" panose="020B0609040504020204" pitchFamily="49" charset="0"/>
              </a:rPr>
              <a:t>&lt;N; </a:t>
            </a:r>
            <a:r>
              <a:rPr lang="en-US" sz="1400" dirty="0" err="1">
                <a:latin typeface="Lucida Console" panose="020B0609040504020204" pitchFamily="49" charset="0"/>
              </a:rPr>
              <a:t>i</a:t>
            </a:r>
            <a:r>
              <a:rPr lang="en-US" sz="1400" dirty="0">
                <a:latin typeface="Lucida Console" panose="020B0609040504020204" pitchFamily="49" charset="0"/>
              </a:rPr>
              <a:t>++) {</a:t>
            </a:r>
          </a:p>
          <a:p>
            <a:r>
              <a:rPr lang="en-US" sz="1400" dirty="0">
                <a:latin typeface="Lucida Console" panose="020B0609040504020204" pitchFamily="49" charset="0"/>
              </a:rPr>
              <a:t>        float value = x[</a:t>
            </a:r>
            <a:r>
              <a:rPr lang="en-US" sz="1400" dirty="0" err="1">
                <a:latin typeface="Lucida Console" panose="020B0609040504020204" pitchFamily="49" charset="0"/>
              </a:rPr>
              <a:t>i</a:t>
            </a:r>
            <a:r>
              <a:rPr lang="en-US" sz="1400" dirty="0">
                <a:latin typeface="Lucida Console" panose="020B0609040504020204" pitchFamily="49" charset="0"/>
              </a:rPr>
              <a:t>];</a:t>
            </a:r>
          </a:p>
          <a:p>
            <a:r>
              <a:rPr lang="en-US" sz="1400" dirty="0">
                <a:latin typeface="Lucida Console" panose="020B0609040504020204" pitchFamily="49" charset="0"/>
              </a:rPr>
              <a:t>        float </a:t>
            </a:r>
            <a:r>
              <a:rPr lang="en-US" sz="1400" dirty="0" err="1">
                <a:latin typeface="Lucida Console" panose="020B0609040504020204" pitchFamily="49" charset="0"/>
              </a:rPr>
              <a:t>numer</a:t>
            </a:r>
            <a:r>
              <a:rPr lang="en-US" sz="1400" dirty="0">
                <a:latin typeface="Lucida Console" panose="020B0609040504020204" pitchFamily="49" charset="0"/>
              </a:rPr>
              <a:t> = x[</a:t>
            </a:r>
            <a:r>
              <a:rPr lang="en-US" sz="1400" dirty="0" err="1">
                <a:latin typeface="Lucida Console" panose="020B0609040504020204" pitchFamily="49" charset="0"/>
              </a:rPr>
              <a:t>i</a:t>
            </a:r>
            <a:r>
              <a:rPr lang="en-US" sz="1400" dirty="0">
                <a:latin typeface="Lucida Console" panose="020B0609040504020204" pitchFamily="49" charset="0"/>
              </a:rPr>
              <a:t>]*x[</a:t>
            </a:r>
            <a:r>
              <a:rPr lang="en-US" sz="1400" dirty="0" err="1">
                <a:latin typeface="Lucida Console" panose="020B0609040504020204" pitchFamily="49" charset="0"/>
              </a:rPr>
              <a:t>i</a:t>
            </a:r>
            <a:r>
              <a:rPr lang="en-US" sz="1400" dirty="0">
                <a:latin typeface="Lucida Console" panose="020B0609040504020204" pitchFamily="49" charset="0"/>
              </a:rPr>
              <a:t>]*x[</a:t>
            </a:r>
            <a:r>
              <a:rPr lang="en-US" sz="1400" dirty="0" err="1">
                <a:latin typeface="Lucida Console" panose="020B0609040504020204" pitchFamily="49" charset="0"/>
              </a:rPr>
              <a:t>i</a:t>
            </a:r>
            <a:r>
              <a:rPr lang="en-US" sz="1400" dirty="0">
                <a:latin typeface="Lucida Console" panose="020B0609040504020204" pitchFamily="49" charset="0"/>
              </a:rPr>
              <a:t>];</a:t>
            </a:r>
          </a:p>
          <a:p>
            <a:r>
              <a:rPr lang="en-US" sz="1400" dirty="0">
                <a:latin typeface="Lucida Console" panose="020B0609040504020204" pitchFamily="49" charset="0"/>
              </a:rPr>
              <a:t>        int </a:t>
            </a:r>
            <a:r>
              <a:rPr lang="en-US" sz="1400" dirty="0" err="1">
                <a:latin typeface="Lucida Console" panose="020B0609040504020204" pitchFamily="49" charset="0"/>
              </a:rPr>
              <a:t>denom</a:t>
            </a:r>
            <a:r>
              <a:rPr lang="en-US" sz="1400" dirty="0">
                <a:latin typeface="Lucida Console" panose="020B0609040504020204" pitchFamily="49" charset="0"/>
              </a:rPr>
              <a:t> = 6; // 3!</a:t>
            </a:r>
          </a:p>
          <a:p>
            <a:r>
              <a:rPr lang="en-US" sz="1400" dirty="0">
                <a:latin typeface="Lucida Console" panose="020B0609040504020204" pitchFamily="49" charset="0"/>
              </a:rPr>
              <a:t>        int sign = -1;</a:t>
            </a:r>
          </a:p>
          <a:p>
            <a:endParaRPr lang="en-US" sz="1400" dirty="0">
              <a:latin typeface="Lucida Console" panose="020B0609040504020204" pitchFamily="49" charset="0"/>
            </a:endParaRPr>
          </a:p>
          <a:p>
            <a:r>
              <a:rPr lang="en-US" sz="1400" dirty="0">
                <a:latin typeface="Lucida Console" panose="020B0609040504020204" pitchFamily="49" charset="0"/>
              </a:rPr>
              <a:t>        for (int j=1; j&lt;=terms; </a:t>
            </a:r>
            <a:r>
              <a:rPr lang="en-US" sz="1400" dirty="0" err="1">
                <a:latin typeface="Lucida Console" panose="020B0609040504020204" pitchFamily="49" charset="0"/>
              </a:rPr>
              <a:t>j++</a:t>
            </a:r>
            <a:r>
              <a:rPr lang="en-US" sz="1400" dirty="0">
                <a:latin typeface="Lucida Console" panose="020B0609040504020204" pitchFamily="49" charset="0"/>
              </a:rPr>
              <a:t>) {</a:t>
            </a:r>
          </a:p>
          <a:p>
            <a:r>
              <a:rPr lang="en-US" sz="1400" dirty="0">
                <a:latin typeface="Lucida Console" panose="020B0609040504020204" pitchFamily="49" charset="0"/>
              </a:rPr>
              <a:t>            value += sign * </a:t>
            </a:r>
            <a:r>
              <a:rPr lang="en-US" sz="1400" dirty="0" err="1">
                <a:latin typeface="Lucida Console" panose="020B0609040504020204" pitchFamily="49" charset="0"/>
              </a:rPr>
              <a:t>numer</a:t>
            </a:r>
            <a:r>
              <a:rPr lang="en-US" sz="1400" dirty="0">
                <a:latin typeface="Lucida Console" panose="020B0609040504020204" pitchFamily="49" charset="0"/>
              </a:rPr>
              <a:t> / </a:t>
            </a:r>
            <a:r>
              <a:rPr lang="en-US" sz="1400" dirty="0" err="1">
                <a:latin typeface="Lucida Console" panose="020B0609040504020204" pitchFamily="49" charset="0"/>
              </a:rPr>
              <a:t>denom</a:t>
            </a:r>
            <a:r>
              <a:rPr lang="en-US" sz="1400" dirty="0">
                <a:latin typeface="Lucida Console" panose="020B0609040504020204" pitchFamily="49" charset="0"/>
              </a:rPr>
              <a:t>;</a:t>
            </a:r>
          </a:p>
          <a:p>
            <a:r>
              <a:rPr lang="en-US" sz="1400" dirty="0">
                <a:latin typeface="Lucida Console" panose="020B0609040504020204" pitchFamily="49" charset="0"/>
              </a:rPr>
              <a:t>            </a:t>
            </a:r>
            <a:r>
              <a:rPr lang="en-US" sz="1400" dirty="0" err="1">
                <a:latin typeface="Lucida Console" panose="020B0609040504020204" pitchFamily="49" charset="0"/>
              </a:rPr>
              <a:t>numer</a:t>
            </a:r>
            <a:r>
              <a:rPr lang="en-US" sz="1400" dirty="0">
                <a:latin typeface="Lucida Console" panose="020B0609040504020204" pitchFamily="49" charset="0"/>
              </a:rPr>
              <a:t> *= x[</a:t>
            </a:r>
            <a:r>
              <a:rPr lang="en-US" sz="1400" dirty="0" err="1">
                <a:latin typeface="Lucida Console" panose="020B0609040504020204" pitchFamily="49" charset="0"/>
              </a:rPr>
              <a:t>i</a:t>
            </a:r>
            <a:r>
              <a:rPr lang="en-US" sz="1400" dirty="0">
                <a:latin typeface="Lucida Console" panose="020B0609040504020204" pitchFamily="49" charset="0"/>
              </a:rPr>
              <a:t>] * x[</a:t>
            </a:r>
            <a:r>
              <a:rPr lang="en-US" sz="1400" dirty="0" err="1">
                <a:latin typeface="Lucida Console" panose="020B0609040504020204" pitchFamily="49" charset="0"/>
              </a:rPr>
              <a:t>i</a:t>
            </a:r>
            <a:r>
              <a:rPr lang="en-US" sz="1400" dirty="0">
                <a:latin typeface="Lucida Console" panose="020B0609040504020204" pitchFamily="49" charset="0"/>
              </a:rPr>
              <a:t>];</a:t>
            </a:r>
          </a:p>
          <a:p>
            <a:r>
              <a:rPr lang="en-US" sz="1400" dirty="0">
                <a:latin typeface="Lucida Console" panose="020B0609040504020204" pitchFamily="49" charset="0"/>
              </a:rPr>
              <a:t>            </a:t>
            </a:r>
            <a:r>
              <a:rPr lang="en-US" sz="1400" dirty="0" err="1">
                <a:latin typeface="Lucida Console" panose="020B0609040504020204" pitchFamily="49" charset="0"/>
              </a:rPr>
              <a:t>denom</a:t>
            </a:r>
            <a:r>
              <a:rPr lang="en-US" sz="1400" dirty="0">
                <a:latin typeface="Lucida Console" panose="020B0609040504020204" pitchFamily="49" charset="0"/>
              </a:rPr>
              <a:t> *= (2*j+2) * (2*j+3);</a:t>
            </a:r>
          </a:p>
          <a:p>
            <a:r>
              <a:rPr lang="en-US" sz="1400" dirty="0">
                <a:latin typeface="Lucida Console" panose="020B0609040504020204" pitchFamily="49" charset="0"/>
              </a:rPr>
              <a:t>            sign *= -1;</a:t>
            </a:r>
          </a:p>
          <a:p>
            <a:r>
              <a:rPr lang="en-US" sz="1400" dirty="0">
                <a:latin typeface="Lucida Console" panose="020B0609040504020204" pitchFamily="49" charset="0"/>
              </a:rPr>
              <a:t>        }</a:t>
            </a:r>
          </a:p>
          <a:p>
            <a:endParaRPr lang="en-US" sz="1400" dirty="0">
              <a:latin typeface="Lucida Console" panose="020B0609040504020204" pitchFamily="49" charset="0"/>
            </a:endParaRPr>
          </a:p>
          <a:p>
            <a:r>
              <a:rPr lang="en-US" sz="1400" dirty="0">
                <a:latin typeface="Lucida Console" panose="020B0609040504020204" pitchFamily="49" charset="0"/>
              </a:rPr>
              <a:t>        result[</a:t>
            </a:r>
            <a:r>
              <a:rPr lang="en-US" sz="1400" dirty="0" err="1">
                <a:latin typeface="Lucida Console" panose="020B0609040504020204" pitchFamily="49" charset="0"/>
              </a:rPr>
              <a:t>i</a:t>
            </a:r>
            <a:r>
              <a:rPr lang="en-US" sz="1400" dirty="0">
                <a:latin typeface="Lucida Console" panose="020B0609040504020204" pitchFamily="49" charset="0"/>
              </a:rPr>
              <a:t>] = value;</a:t>
            </a:r>
          </a:p>
          <a:p>
            <a:r>
              <a:rPr lang="en-US" sz="1400" dirty="0">
                <a:latin typeface="Lucida Console" panose="020B0609040504020204" pitchFamily="49" charset="0"/>
              </a:rPr>
              <a:t>    }</a:t>
            </a:r>
          </a:p>
          <a:p>
            <a:r>
              <a:rPr lang="en-US" sz="1400" dirty="0">
                <a:latin typeface="Lucida Console" panose="020B06090405040202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798645639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C1DE7F-83CA-47D2-B3F3-BC096CA6CE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if? #6</a:t>
            </a:r>
            <a:br>
              <a:rPr lang="en-US" dirty="0"/>
            </a:br>
            <a:r>
              <a:rPr lang="en-US" dirty="0"/>
              <a:t>Benefits(?) of SMT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B5FE33-C12D-44A5-8467-FF37C95386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Q: Would the previous program benefit from running on multiple SMT threads on a single core?</a:t>
            </a:r>
          </a:p>
          <a:p>
            <a:endParaRPr lang="en-US" dirty="0"/>
          </a:p>
          <a:p>
            <a:r>
              <a:rPr lang="en-US" dirty="0"/>
              <a:t>A: Yes! Its performance is limited by the CPU frontend, which is replicated in SMT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48FB50C-CA94-4725-AF2A-E6350AC253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CMU 15-418/15-618, Spring 2019</a:t>
            </a:r>
          </a:p>
        </p:txBody>
      </p:sp>
    </p:spTree>
    <p:extLst>
      <p:ext uri="{BB962C8B-B14F-4D97-AF65-F5344CB8AC3E}">
        <p14:creationId xmlns:p14="http://schemas.microsoft.com/office/powerpoint/2010/main" val="37273407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D4602A3F-6787-4867-A1A2-8714801442EB}"/>
              </a:ext>
            </a:extLst>
          </p:cNvPr>
          <p:cNvSpPr/>
          <p:nvPr/>
        </p:nvSpPr>
        <p:spPr>
          <a:xfrm>
            <a:off x="1346091" y="3429000"/>
            <a:ext cx="3893068" cy="1527597"/>
          </a:xfrm>
          <a:prstGeom prst="roundRect">
            <a:avLst/>
          </a:prstGeom>
          <a:solidFill>
            <a:schemeClr val="accent4">
              <a:alpha val="39000"/>
            </a:schemeClr>
          </a:solidFill>
          <a:ln w="571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DAC1DE7F-83CA-47D2-B3F3-BC096CA6CECD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/>
            <p:txBody>
              <a:bodyPr/>
              <a:lstStyle/>
              <a:p>
                <a:r>
                  <a:rPr lang="en-US" dirty="0"/>
                  <a:t>Recall: Taylor expansion of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</a:rPr>
                      <m:t>sin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⁡(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DAC1DE7F-83CA-47D2-B3F3-BC096CA6CEC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>
                <a:blip r:embed="rId2"/>
                <a:stretch>
                  <a:fillRect l="-309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ADB0A41-AFB6-4FDC-AE44-7FDF315D66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82328" y="1825625"/>
            <a:ext cx="3233021" cy="4351338"/>
          </a:xfrm>
        </p:spPr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Where should we focus optimization efforts?</a:t>
            </a:r>
          </a:p>
          <a:p>
            <a:endParaRPr lang="en-US" dirty="0"/>
          </a:p>
          <a:p>
            <a:r>
              <a:rPr lang="en-US" dirty="0"/>
              <a:t>A: Where most of the time is spent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48FB50C-CA94-4725-AF2A-E6350AC253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CMU 15-418/15-618, Spring 2019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7059FCB-A689-4D75-A43C-AF2CBFE31F5B}"/>
              </a:ext>
            </a:extLst>
          </p:cNvPr>
          <p:cNvSpPr/>
          <p:nvPr/>
        </p:nvSpPr>
        <p:spPr>
          <a:xfrm>
            <a:off x="628650" y="1825625"/>
            <a:ext cx="4728243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latin typeface="Lucida Console" panose="020B0609040504020204" pitchFamily="49" charset="0"/>
              </a:rPr>
              <a:t>void </a:t>
            </a:r>
            <a:r>
              <a:rPr lang="en-US" sz="1400" dirty="0" err="1">
                <a:latin typeface="Lucida Console" panose="020B0609040504020204" pitchFamily="49" charset="0"/>
              </a:rPr>
              <a:t>sinx</a:t>
            </a:r>
            <a:r>
              <a:rPr lang="en-US" sz="1400" dirty="0">
                <a:latin typeface="Lucida Console" panose="020B0609040504020204" pitchFamily="49" charset="0"/>
              </a:rPr>
              <a:t>(int N, int terms, float * x, </a:t>
            </a:r>
          </a:p>
          <a:p>
            <a:r>
              <a:rPr lang="en-US" sz="1400" dirty="0">
                <a:latin typeface="Lucida Console" panose="020B0609040504020204" pitchFamily="49" charset="0"/>
              </a:rPr>
              <a:t>		 float *result) {                                                                                                                                                                                                                                                             </a:t>
            </a:r>
          </a:p>
          <a:p>
            <a:r>
              <a:rPr lang="en-US" sz="1400" dirty="0">
                <a:latin typeface="Lucida Console" panose="020B0609040504020204" pitchFamily="49" charset="0"/>
              </a:rPr>
              <a:t>    for (int </a:t>
            </a:r>
            <a:r>
              <a:rPr lang="en-US" sz="1400" dirty="0" err="1">
                <a:latin typeface="Lucida Console" panose="020B0609040504020204" pitchFamily="49" charset="0"/>
              </a:rPr>
              <a:t>i</a:t>
            </a:r>
            <a:r>
              <a:rPr lang="en-US" sz="1400" dirty="0">
                <a:latin typeface="Lucida Console" panose="020B0609040504020204" pitchFamily="49" charset="0"/>
              </a:rPr>
              <a:t>=0; </a:t>
            </a:r>
            <a:r>
              <a:rPr lang="en-US" sz="1400" dirty="0" err="1">
                <a:latin typeface="Lucida Console" panose="020B0609040504020204" pitchFamily="49" charset="0"/>
              </a:rPr>
              <a:t>i</a:t>
            </a:r>
            <a:r>
              <a:rPr lang="en-US" sz="1400" dirty="0">
                <a:latin typeface="Lucida Console" panose="020B0609040504020204" pitchFamily="49" charset="0"/>
              </a:rPr>
              <a:t>&lt;N; </a:t>
            </a:r>
            <a:r>
              <a:rPr lang="en-US" sz="1400" dirty="0" err="1">
                <a:latin typeface="Lucida Console" panose="020B0609040504020204" pitchFamily="49" charset="0"/>
              </a:rPr>
              <a:t>i</a:t>
            </a:r>
            <a:r>
              <a:rPr lang="en-US" sz="1400" dirty="0">
                <a:latin typeface="Lucida Console" panose="020B0609040504020204" pitchFamily="49" charset="0"/>
              </a:rPr>
              <a:t>++) {</a:t>
            </a:r>
          </a:p>
          <a:p>
            <a:r>
              <a:rPr lang="en-US" sz="1400" dirty="0">
                <a:latin typeface="Lucida Console" panose="020B0609040504020204" pitchFamily="49" charset="0"/>
              </a:rPr>
              <a:t>        float value = x[</a:t>
            </a:r>
            <a:r>
              <a:rPr lang="en-US" sz="1400" dirty="0" err="1">
                <a:latin typeface="Lucida Console" panose="020B0609040504020204" pitchFamily="49" charset="0"/>
              </a:rPr>
              <a:t>i</a:t>
            </a:r>
            <a:r>
              <a:rPr lang="en-US" sz="1400" dirty="0">
                <a:latin typeface="Lucida Console" panose="020B0609040504020204" pitchFamily="49" charset="0"/>
              </a:rPr>
              <a:t>];</a:t>
            </a:r>
          </a:p>
          <a:p>
            <a:r>
              <a:rPr lang="en-US" sz="1400" dirty="0">
                <a:latin typeface="Lucida Console" panose="020B0609040504020204" pitchFamily="49" charset="0"/>
              </a:rPr>
              <a:t>        float </a:t>
            </a:r>
            <a:r>
              <a:rPr lang="en-US" sz="1400" dirty="0" err="1">
                <a:latin typeface="Lucida Console" panose="020B0609040504020204" pitchFamily="49" charset="0"/>
              </a:rPr>
              <a:t>numer</a:t>
            </a:r>
            <a:r>
              <a:rPr lang="en-US" sz="1400" dirty="0">
                <a:latin typeface="Lucida Console" panose="020B0609040504020204" pitchFamily="49" charset="0"/>
              </a:rPr>
              <a:t> = x[</a:t>
            </a:r>
            <a:r>
              <a:rPr lang="en-US" sz="1400" dirty="0" err="1">
                <a:latin typeface="Lucida Console" panose="020B0609040504020204" pitchFamily="49" charset="0"/>
              </a:rPr>
              <a:t>i</a:t>
            </a:r>
            <a:r>
              <a:rPr lang="en-US" sz="1400" dirty="0">
                <a:latin typeface="Lucida Console" panose="020B0609040504020204" pitchFamily="49" charset="0"/>
              </a:rPr>
              <a:t>]*x[</a:t>
            </a:r>
            <a:r>
              <a:rPr lang="en-US" sz="1400" dirty="0" err="1">
                <a:latin typeface="Lucida Console" panose="020B0609040504020204" pitchFamily="49" charset="0"/>
              </a:rPr>
              <a:t>i</a:t>
            </a:r>
            <a:r>
              <a:rPr lang="en-US" sz="1400" dirty="0">
                <a:latin typeface="Lucida Console" panose="020B0609040504020204" pitchFamily="49" charset="0"/>
              </a:rPr>
              <a:t>]*x[</a:t>
            </a:r>
            <a:r>
              <a:rPr lang="en-US" sz="1400" dirty="0" err="1">
                <a:latin typeface="Lucida Console" panose="020B0609040504020204" pitchFamily="49" charset="0"/>
              </a:rPr>
              <a:t>i</a:t>
            </a:r>
            <a:r>
              <a:rPr lang="en-US" sz="1400" dirty="0">
                <a:latin typeface="Lucida Console" panose="020B0609040504020204" pitchFamily="49" charset="0"/>
              </a:rPr>
              <a:t>];</a:t>
            </a:r>
          </a:p>
          <a:p>
            <a:r>
              <a:rPr lang="en-US" sz="1400" dirty="0">
                <a:latin typeface="Lucida Console" panose="020B0609040504020204" pitchFamily="49" charset="0"/>
              </a:rPr>
              <a:t>        int </a:t>
            </a:r>
            <a:r>
              <a:rPr lang="en-US" sz="1400" dirty="0" err="1">
                <a:latin typeface="Lucida Console" panose="020B0609040504020204" pitchFamily="49" charset="0"/>
              </a:rPr>
              <a:t>denom</a:t>
            </a:r>
            <a:r>
              <a:rPr lang="en-US" sz="1400" dirty="0">
                <a:latin typeface="Lucida Console" panose="020B0609040504020204" pitchFamily="49" charset="0"/>
              </a:rPr>
              <a:t> = 6; // 3!</a:t>
            </a:r>
          </a:p>
          <a:p>
            <a:r>
              <a:rPr lang="en-US" sz="1400" dirty="0">
                <a:latin typeface="Lucida Console" panose="020B0609040504020204" pitchFamily="49" charset="0"/>
              </a:rPr>
              <a:t>        int sign = -1;</a:t>
            </a:r>
          </a:p>
          <a:p>
            <a:endParaRPr lang="en-US" sz="1400" dirty="0">
              <a:latin typeface="Lucida Console" panose="020B0609040504020204" pitchFamily="49" charset="0"/>
            </a:endParaRPr>
          </a:p>
          <a:p>
            <a:r>
              <a:rPr lang="en-US" sz="1400" dirty="0">
                <a:latin typeface="Lucida Console" panose="020B0609040504020204" pitchFamily="49" charset="0"/>
              </a:rPr>
              <a:t>        for (int j=1; j&lt;=terms; </a:t>
            </a:r>
            <a:r>
              <a:rPr lang="en-US" sz="1400" dirty="0" err="1">
                <a:latin typeface="Lucida Console" panose="020B0609040504020204" pitchFamily="49" charset="0"/>
              </a:rPr>
              <a:t>j++</a:t>
            </a:r>
            <a:r>
              <a:rPr lang="en-US" sz="1400" dirty="0">
                <a:latin typeface="Lucida Console" panose="020B0609040504020204" pitchFamily="49" charset="0"/>
              </a:rPr>
              <a:t>) {</a:t>
            </a:r>
          </a:p>
          <a:p>
            <a:r>
              <a:rPr lang="en-US" sz="1400" dirty="0">
                <a:latin typeface="Lucida Console" panose="020B0609040504020204" pitchFamily="49" charset="0"/>
              </a:rPr>
              <a:t>            value += sign * </a:t>
            </a:r>
            <a:r>
              <a:rPr lang="en-US" sz="1400" dirty="0" err="1">
                <a:latin typeface="Lucida Console" panose="020B0609040504020204" pitchFamily="49" charset="0"/>
              </a:rPr>
              <a:t>numer</a:t>
            </a:r>
            <a:r>
              <a:rPr lang="en-US" sz="1400" dirty="0">
                <a:latin typeface="Lucida Console" panose="020B0609040504020204" pitchFamily="49" charset="0"/>
              </a:rPr>
              <a:t> / </a:t>
            </a:r>
            <a:r>
              <a:rPr lang="en-US" sz="1400" dirty="0" err="1">
                <a:latin typeface="Lucida Console" panose="020B0609040504020204" pitchFamily="49" charset="0"/>
              </a:rPr>
              <a:t>denom</a:t>
            </a:r>
            <a:r>
              <a:rPr lang="en-US" sz="1400" dirty="0">
                <a:latin typeface="Lucida Console" panose="020B0609040504020204" pitchFamily="49" charset="0"/>
              </a:rPr>
              <a:t>;</a:t>
            </a:r>
          </a:p>
          <a:p>
            <a:r>
              <a:rPr lang="en-US" sz="1400" dirty="0">
                <a:latin typeface="Lucida Console" panose="020B0609040504020204" pitchFamily="49" charset="0"/>
              </a:rPr>
              <a:t>            </a:t>
            </a:r>
            <a:r>
              <a:rPr lang="en-US" sz="1400" dirty="0" err="1">
                <a:latin typeface="Lucida Console" panose="020B0609040504020204" pitchFamily="49" charset="0"/>
              </a:rPr>
              <a:t>numer</a:t>
            </a:r>
            <a:r>
              <a:rPr lang="en-US" sz="1400" dirty="0">
                <a:latin typeface="Lucida Console" panose="020B0609040504020204" pitchFamily="49" charset="0"/>
              </a:rPr>
              <a:t> *= x[</a:t>
            </a:r>
            <a:r>
              <a:rPr lang="en-US" sz="1400" dirty="0" err="1">
                <a:latin typeface="Lucida Console" panose="020B0609040504020204" pitchFamily="49" charset="0"/>
              </a:rPr>
              <a:t>i</a:t>
            </a:r>
            <a:r>
              <a:rPr lang="en-US" sz="1400" dirty="0">
                <a:latin typeface="Lucida Console" panose="020B0609040504020204" pitchFamily="49" charset="0"/>
              </a:rPr>
              <a:t>] * x[</a:t>
            </a:r>
            <a:r>
              <a:rPr lang="en-US" sz="1400" dirty="0" err="1">
                <a:latin typeface="Lucida Console" panose="020B0609040504020204" pitchFamily="49" charset="0"/>
              </a:rPr>
              <a:t>i</a:t>
            </a:r>
            <a:r>
              <a:rPr lang="en-US" sz="1400" dirty="0">
                <a:latin typeface="Lucida Console" panose="020B0609040504020204" pitchFamily="49" charset="0"/>
              </a:rPr>
              <a:t>];</a:t>
            </a:r>
          </a:p>
          <a:p>
            <a:r>
              <a:rPr lang="en-US" sz="1400" dirty="0">
                <a:latin typeface="Lucida Console" panose="020B0609040504020204" pitchFamily="49" charset="0"/>
              </a:rPr>
              <a:t>            </a:t>
            </a:r>
            <a:r>
              <a:rPr lang="en-US" sz="1400" dirty="0" err="1">
                <a:latin typeface="Lucida Console" panose="020B0609040504020204" pitchFamily="49" charset="0"/>
              </a:rPr>
              <a:t>denom</a:t>
            </a:r>
            <a:r>
              <a:rPr lang="en-US" sz="1400" dirty="0">
                <a:latin typeface="Lucida Console" panose="020B0609040504020204" pitchFamily="49" charset="0"/>
              </a:rPr>
              <a:t> *= (2*j+2) * (2*j+3);</a:t>
            </a:r>
          </a:p>
          <a:p>
            <a:r>
              <a:rPr lang="en-US" sz="1400" dirty="0">
                <a:latin typeface="Lucida Console" panose="020B0609040504020204" pitchFamily="49" charset="0"/>
              </a:rPr>
              <a:t>            sign *= -1;</a:t>
            </a:r>
          </a:p>
          <a:p>
            <a:r>
              <a:rPr lang="en-US" sz="1400" dirty="0">
                <a:latin typeface="Lucida Console" panose="020B0609040504020204" pitchFamily="49" charset="0"/>
              </a:rPr>
              <a:t>        }</a:t>
            </a:r>
          </a:p>
          <a:p>
            <a:endParaRPr lang="en-US" sz="1400" dirty="0">
              <a:latin typeface="Lucida Console" panose="020B0609040504020204" pitchFamily="49" charset="0"/>
            </a:endParaRPr>
          </a:p>
          <a:p>
            <a:r>
              <a:rPr lang="en-US" sz="1400" dirty="0">
                <a:latin typeface="Lucida Console" panose="020B0609040504020204" pitchFamily="49" charset="0"/>
              </a:rPr>
              <a:t>        result[</a:t>
            </a:r>
            <a:r>
              <a:rPr lang="en-US" sz="1400" dirty="0" err="1">
                <a:latin typeface="Lucida Console" panose="020B0609040504020204" pitchFamily="49" charset="0"/>
              </a:rPr>
              <a:t>i</a:t>
            </a:r>
            <a:r>
              <a:rPr lang="en-US" sz="1400" dirty="0">
                <a:latin typeface="Lucida Console" panose="020B0609040504020204" pitchFamily="49" charset="0"/>
              </a:rPr>
              <a:t>] = value;</a:t>
            </a:r>
          </a:p>
          <a:p>
            <a:r>
              <a:rPr lang="en-US" sz="1400" dirty="0">
                <a:latin typeface="Lucida Console" panose="020B0609040504020204" pitchFamily="49" charset="0"/>
              </a:rPr>
              <a:t>    }</a:t>
            </a:r>
          </a:p>
          <a:p>
            <a:r>
              <a:rPr lang="en-US" sz="1400" dirty="0">
                <a:latin typeface="Lucida Console" panose="020B06090405040202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5263487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D4602A3F-6787-4867-A1A2-8714801442EB}"/>
              </a:ext>
            </a:extLst>
          </p:cNvPr>
          <p:cNvSpPr/>
          <p:nvPr/>
        </p:nvSpPr>
        <p:spPr>
          <a:xfrm>
            <a:off x="1346091" y="3429000"/>
            <a:ext cx="3893068" cy="1527597"/>
          </a:xfrm>
          <a:prstGeom prst="roundRect">
            <a:avLst/>
          </a:prstGeom>
          <a:solidFill>
            <a:schemeClr val="accent4">
              <a:alpha val="39000"/>
            </a:schemeClr>
          </a:solidFill>
          <a:ln w="571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DAC1DE7F-83CA-47D2-B3F3-BC096CA6CECD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/>
            <p:txBody>
              <a:bodyPr/>
              <a:lstStyle/>
              <a:p>
                <a:r>
                  <a:rPr lang="en-US" dirty="0"/>
                  <a:t>Recall: Taylor expansion of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</a:rPr>
                      <m:t>sin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⁡(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DAC1DE7F-83CA-47D2-B3F3-BC096CA6CEC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>
                <a:blip r:embed="rId2"/>
                <a:stretch>
                  <a:fillRect l="-309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ADB0A41-AFB6-4FDC-AE44-7FDF315D66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82328" y="1809791"/>
            <a:ext cx="3233021" cy="4351338"/>
          </a:xfrm>
        </p:spPr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What is the bottleneck?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48FB50C-CA94-4725-AF2A-E6350AC253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CMU 15-418/15-618, Spring 2019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7059FCB-A689-4D75-A43C-AF2CBFE31F5B}"/>
              </a:ext>
            </a:extLst>
          </p:cNvPr>
          <p:cNvSpPr/>
          <p:nvPr/>
        </p:nvSpPr>
        <p:spPr>
          <a:xfrm>
            <a:off x="628650" y="1809791"/>
            <a:ext cx="4728243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latin typeface="Lucida Console" panose="020B0609040504020204" pitchFamily="49" charset="0"/>
              </a:rPr>
              <a:t>void </a:t>
            </a:r>
            <a:r>
              <a:rPr lang="en-US" sz="1400" dirty="0" err="1">
                <a:latin typeface="Lucida Console" panose="020B0609040504020204" pitchFamily="49" charset="0"/>
              </a:rPr>
              <a:t>sinx</a:t>
            </a:r>
            <a:r>
              <a:rPr lang="en-US" sz="1400" dirty="0">
                <a:latin typeface="Lucida Console" panose="020B0609040504020204" pitchFamily="49" charset="0"/>
              </a:rPr>
              <a:t>(int N, int terms, float * x, </a:t>
            </a:r>
          </a:p>
          <a:p>
            <a:r>
              <a:rPr lang="en-US" sz="1400" dirty="0">
                <a:latin typeface="Lucida Console" panose="020B0609040504020204" pitchFamily="49" charset="0"/>
              </a:rPr>
              <a:t>		 float *result) {                                                                                                                                                                                                                                                             </a:t>
            </a:r>
          </a:p>
          <a:p>
            <a:r>
              <a:rPr lang="en-US" sz="1400" dirty="0">
                <a:latin typeface="Lucida Console" panose="020B0609040504020204" pitchFamily="49" charset="0"/>
              </a:rPr>
              <a:t>    for (int </a:t>
            </a:r>
            <a:r>
              <a:rPr lang="en-US" sz="1400" dirty="0" err="1">
                <a:latin typeface="Lucida Console" panose="020B0609040504020204" pitchFamily="49" charset="0"/>
              </a:rPr>
              <a:t>i</a:t>
            </a:r>
            <a:r>
              <a:rPr lang="en-US" sz="1400" dirty="0">
                <a:latin typeface="Lucida Console" panose="020B0609040504020204" pitchFamily="49" charset="0"/>
              </a:rPr>
              <a:t>=0; </a:t>
            </a:r>
            <a:r>
              <a:rPr lang="en-US" sz="1400" dirty="0" err="1">
                <a:latin typeface="Lucida Console" panose="020B0609040504020204" pitchFamily="49" charset="0"/>
              </a:rPr>
              <a:t>i</a:t>
            </a:r>
            <a:r>
              <a:rPr lang="en-US" sz="1400" dirty="0">
                <a:latin typeface="Lucida Console" panose="020B0609040504020204" pitchFamily="49" charset="0"/>
              </a:rPr>
              <a:t>&lt;N; </a:t>
            </a:r>
            <a:r>
              <a:rPr lang="en-US" sz="1400" dirty="0" err="1">
                <a:latin typeface="Lucida Console" panose="020B0609040504020204" pitchFamily="49" charset="0"/>
              </a:rPr>
              <a:t>i</a:t>
            </a:r>
            <a:r>
              <a:rPr lang="en-US" sz="1400" dirty="0">
                <a:latin typeface="Lucida Console" panose="020B0609040504020204" pitchFamily="49" charset="0"/>
              </a:rPr>
              <a:t>++) {</a:t>
            </a:r>
          </a:p>
          <a:p>
            <a:r>
              <a:rPr lang="en-US" sz="1400" dirty="0">
                <a:latin typeface="Lucida Console" panose="020B0609040504020204" pitchFamily="49" charset="0"/>
              </a:rPr>
              <a:t>        float value = x[</a:t>
            </a:r>
            <a:r>
              <a:rPr lang="en-US" sz="1400" dirty="0" err="1">
                <a:latin typeface="Lucida Console" panose="020B0609040504020204" pitchFamily="49" charset="0"/>
              </a:rPr>
              <a:t>i</a:t>
            </a:r>
            <a:r>
              <a:rPr lang="en-US" sz="1400" dirty="0">
                <a:latin typeface="Lucida Console" panose="020B0609040504020204" pitchFamily="49" charset="0"/>
              </a:rPr>
              <a:t>];</a:t>
            </a:r>
          </a:p>
          <a:p>
            <a:r>
              <a:rPr lang="en-US" sz="1400" dirty="0">
                <a:latin typeface="Lucida Console" panose="020B0609040504020204" pitchFamily="49" charset="0"/>
              </a:rPr>
              <a:t>        float </a:t>
            </a:r>
            <a:r>
              <a:rPr lang="en-US" sz="1400" dirty="0" err="1">
                <a:latin typeface="Lucida Console" panose="020B0609040504020204" pitchFamily="49" charset="0"/>
              </a:rPr>
              <a:t>numer</a:t>
            </a:r>
            <a:r>
              <a:rPr lang="en-US" sz="1400" dirty="0">
                <a:latin typeface="Lucida Console" panose="020B0609040504020204" pitchFamily="49" charset="0"/>
              </a:rPr>
              <a:t> = x[</a:t>
            </a:r>
            <a:r>
              <a:rPr lang="en-US" sz="1400" dirty="0" err="1">
                <a:latin typeface="Lucida Console" panose="020B0609040504020204" pitchFamily="49" charset="0"/>
              </a:rPr>
              <a:t>i</a:t>
            </a:r>
            <a:r>
              <a:rPr lang="en-US" sz="1400" dirty="0">
                <a:latin typeface="Lucida Console" panose="020B0609040504020204" pitchFamily="49" charset="0"/>
              </a:rPr>
              <a:t>]*x[</a:t>
            </a:r>
            <a:r>
              <a:rPr lang="en-US" sz="1400" dirty="0" err="1">
                <a:latin typeface="Lucida Console" panose="020B0609040504020204" pitchFamily="49" charset="0"/>
              </a:rPr>
              <a:t>i</a:t>
            </a:r>
            <a:r>
              <a:rPr lang="en-US" sz="1400" dirty="0">
                <a:latin typeface="Lucida Console" panose="020B0609040504020204" pitchFamily="49" charset="0"/>
              </a:rPr>
              <a:t>]*x[</a:t>
            </a:r>
            <a:r>
              <a:rPr lang="en-US" sz="1400" dirty="0" err="1">
                <a:latin typeface="Lucida Console" panose="020B0609040504020204" pitchFamily="49" charset="0"/>
              </a:rPr>
              <a:t>i</a:t>
            </a:r>
            <a:r>
              <a:rPr lang="en-US" sz="1400" dirty="0">
                <a:latin typeface="Lucida Console" panose="020B0609040504020204" pitchFamily="49" charset="0"/>
              </a:rPr>
              <a:t>];</a:t>
            </a:r>
          </a:p>
          <a:p>
            <a:r>
              <a:rPr lang="en-US" sz="1400" dirty="0">
                <a:latin typeface="Lucida Console" panose="020B0609040504020204" pitchFamily="49" charset="0"/>
              </a:rPr>
              <a:t>        int </a:t>
            </a:r>
            <a:r>
              <a:rPr lang="en-US" sz="1400" dirty="0" err="1">
                <a:latin typeface="Lucida Console" panose="020B0609040504020204" pitchFamily="49" charset="0"/>
              </a:rPr>
              <a:t>denom</a:t>
            </a:r>
            <a:r>
              <a:rPr lang="en-US" sz="1400" dirty="0">
                <a:latin typeface="Lucida Console" panose="020B0609040504020204" pitchFamily="49" charset="0"/>
              </a:rPr>
              <a:t> = 6; // 3!</a:t>
            </a:r>
          </a:p>
          <a:p>
            <a:r>
              <a:rPr lang="en-US" sz="1400" dirty="0">
                <a:latin typeface="Lucida Console" panose="020B0609040504020204" pitchFamily="49" charset="0"/>
              </a:rPr>
              <a:t>        int sign = -1;</a:t>
            </a:r>
          </a:p>
          <a:p>
            <a:endParaRPr lang="en-US" sz="1400" dirty="0">
              <a:latin typeface="Lucida Console" panose="020B0609040504020204" pitchFamily="49" charset="0"/>
            </a:endParaRPr>
          </a:p>
          <a:p>
            <a:r>
              <a:rPr lang="en-US" sz="1400" dirty="0">
                <a:latin typeface="Lucida Console" panose="020B0609040504020204" pitchFamily="49" charset="0"/>
              </a:rPr>
              <a:t>        for (int j=1; j&lt;=terms; </a:t>
            </a:r>
            <a:r>
              <a:rPr lang="en-US" sz="1400" dirty="0" err="1">
                <a:latin typeface="Lucida Console" panose="020B0609040504020204" pitchFamily="49" charset="0"/>
              </a:rPr>
              <a:t>j++</a:t>
            </a:r>
            <a:r>
              <a:rPr lang="en-US" sz="1400" dirty="0">
                <a:latin typeface="Lucida Console" panose="020B0609040504020204" pitchFamily="49" charset="0"/>
              </a:rPr>
              <a:t>) {</a:t>
            </a:r>
          </a:p>
          <a:p>
            <a:r>
              <a:rPr lang="en-US" sz="1400" dirty="0">
                <a:latin typeface="Lucida Console" panose="020B0609040504020204" pitchFamily="49" charset="0"/>
              </a:rPr>
              <a:t>            value += sign * </a:t>
            </a:r>
            <a:r>
              <a:rPr lang="en-US" sz="1400" dirty="0" err="1">
                <a:latin typeface="Lucida Console" panose="020B0609040504020204" pitchFamily="49" charset="0"/>
              </a:rPr>
              <a:t>numer</a:t>
            </a:r>
            <a:r>
              <a:rPr lang="en-US" sz="1400" dirty="0">
                <a:latin typeface="Lucida Console" panose="020B0609040504020204" pitchFamily="49" charset="0"/>
              </a:rPr>
              <a:t> / </a:t>
            </a:r>
            <a:r>
              <a:rPr lang="en-US" sz="1400" dirty="0" err="1">
                <a:latin typeface="Lucida Console" panose="020B0609040504020204" pitchFamily="49" charset="0"/>
              </a:rPr>
              <a:t>denom</a:t>
            </a:r>
            <a:r>
              <a:rPr lang="en-US" sz="1400" dirty="0">
                <a:latin typeface="Lucida Console" panose="020B0609040504020204" pitchFamily="49" charset="0"/>
              </a:rPr>
              <a:t>;</a:t>
            </a:r>
          </a:p>
          <a:p>
            <a:r>
              <a:rPr lang="en-US" sz="1400" dirty="0">
                <a:latin typeface="Lucida Console" panose="020B0609040504020204" pitchFamily="49" charset="0"/>
              </a:rPr>
              <a:t>            </a:t>
            </a:r>
            <a:r>
              <a:rPr lang="en-US" sz="1400" dirty="0" err="1">
                <a:latin typeface="Lucida Console" panose="020B0609040504020204" pitchFamily="49" charset="0"/>
              </a:rPr>
              <a:t>numer</a:t>
            </a:r>
            <a:r>
              <a:rPr lang="en-US" sz="1400" dirty="0">
                <a:latin typeface="Lucida Console" panose="020B0609040504020204" pitchFamily="49" charset="0"/>
              </a:rPr>
              <a:t> *= x[</a:t>
            </a:r>
            <a:r>
              <a:rPr lang="en-US" sz="1400" dirty="0" err="1">
                <a:latin typeface="Lucida Console" panose="020B0609040504020204" pitchFamily="49" charset="0"/>
              </a:rPr>
              <a:t>i</a:t>
            </a:r>
            <a:r>
              <a:rPr lang="en-US" sz="1400" dirty="0">
                <a:latin typeface="Lucida Console" panose="020B0609040504020204" pitchFamily="49" charset="0"/>
              </a:rPr>
              <a:t>] * x[</a:t>
            </a:r>
            <a:r>
              <a:rPr lang="en-US" sz="1400" dirty="0" err="1">
                <a:latin typeface="Lucida Console" panose="020B0609040504020204" pitchFamily="49" charset="0"/>
              </a:rPr>
              <a:t>i</a:t>
            </a:r>
            <a:r>
              <a:rPr lang="en-US" sz="1400" dirty="0">
                <a:latin typeface="Lucida Console" panose="020B0609040504020204" pitchFamily="49" charset="0"/>
              </a:rPr>
              <a:t>];</a:t>
            </a:r>
          </a:p>
          <a:p>
            <a:r>
              <a:rPr lang="en-US" sz="1400" dirty="0">
                <a:latin typeface="Lucida Console" panose="020B0609040504020204" pitchFamily="49" charset="0"/>
              </a:rPr>
              <a:t>            </a:t>
            </a:r>
            <a:r>
              <a:rPr lang="en-US" sz="1400" dirty="0" err="1">
                <a:latin typeface="Lucida Console" panose="020B0609040504020204" pitchFamily="49" charset="0"/>
              </a:rPr>
              <a:t>denom</a:t>
            </a:r>
            <a:r>
              <a:rPr lang="en-US" sz="1400" dirty="0">
                <a:latin typeface="Lucida Console" panose="020B0609040504020204" pitchFamily="49" charset="0"/>
              </a:rPr>
              <a:t> *= (2*j+2) * (2*j+3);</a:t>
            </a:r>
          </a:p>
          <a:p>
            <a:r>
              <a:rPr lang="en-US" sz="1400" dirty="0">
                <a:latin typeface="Lucida Console" panose="020B0609040504020204" pitchFamily="49" charset="0"/>
              </a:rPr>
              <a:t>            sign *= -1;</a:t>
            </a:r>
          </a:p>
          <a:p>
            <a:r>
              <a:rPr lang="en-US" sz="1400" dirty="0">
                <a:latin typeface="Lucida Console" panose="020B0609040504020204" pitchFamily="49" charset="0"/>
              </a:rPr>
              <a:t>        }</a:t>
            </a:r>
          </a:p>
          <a:p>
            <a:endParaRPr lang="en-US" sz="1400" dirty="0">
              <a:latin typeface="Lucida Console" panose="020B0609040504020204" pitchFamily="49" charset="0"/>
            </a:endParaRPr>
          </a:p>
          <a:p>
            <a:r>
              <a:rPr lang="en-US" sz="1400" dirty="0">
                <a:latin typeface="Lucida Console" panose="020B0609040504020204" pitchFamily="49" charset="0"/>
              </a:rPr>
              <a:t>        result[</a:t>
            </a:r>
            <a:r>
              <a:rPr lang="en-US" sz="1400" dirty="0" err="1">
                <a:latin typeface="Lucida Console" panose="020B0609040504020204" pitchFamily="49" charset="0"/>
              </a:rPr>
              <a:t>i</a:t>
            </a:r>
            <a:r>
              <a:rPr lang="en-US" sz="1400" dirty="0">
                <a:latin typeface="Lucida Console" panose="020B0609040504020204" pitchFamily="49" charset="0"/>
              </a:rPr>
              <a:t>] = value;</a:t>
            </a:r>
          </a:p>
          <a:p>
            <a:r>
              <a:rPr lang="en-US" sz="1400" dirty="0">
                <a:latin typeface="Lucida Console" panose="020B0609040504020204" pitchFamily="49" charset="0"/>
              </a:rPr>
              <a:t>    }</a:t>
            </a:r>
          </a:p>
          <a:p>
            <a:r>
              <a:rPr lang="en-US" sz="1400" dirty="0">
                <a:latin typeface="Lucida Console" panose="020B06090405040202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4862787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2A84ED-80E9-46E4-A1E5-6797AE2057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</p:spPr>
        <p:txBody>
          <a:bodyPr/>
          <a:lstStyle/>
          <a:p>
            <a:r>
              <a:rPr lang="en-US" dirty="0"/>
              <a:t>Dataflow for a single iteration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246EB77-5D33-4160-972A-6C47CFE853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CMU 15-418/15-618, Spring 2019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B2684E1-9696-456D-A25D-4E13ED036014}"/>
              </a:ext>
            </a:extLst>
          </p:cNvPr>
          <p:cNvSpPr txBox="1"/>
          <p:nvPr/>
        </p:nvSpPr>
        <p:spPr>
          <a:xfrm>
            <a:off x="1023977" y="5653743"/>
            <a:ext cx="709604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b="1" i="1" dirty="0"/>
              <a:t>OK, but how does this perform on a real machine?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0182375E-5B7D-4A0C-BB53-1A937B849968}"/>
              </a:ext>
            </a:extLst>
          </p:cNvPr>
          <p:cNvSpPr/>
          <p:nvPr/>
        </p:nvSpPr>
        <p:spPr>
          <a:xfrm>
            <a:off x="3701144" y="1588334"/>
            <a:ext cx="74251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b="1" dirty="0">
                <a:latin typeface="Lucida Console" panose="020B0609040504020204" pitchFamily="49" charset="0"/>
              </a:rPr>
              <a:t>sign</a:t>
            </a:r>
            <a:endParaRPr lang="en-US" b="1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7184D46-544C-4B8F-A5C8-00135A0195A9}"/>
              </a:ext>
            </a:extLst>
          </p:cNvPr>
          <p:cNvSpPr/>
          <p:nvPr/>
        </p:nvSpPr>
        <p:spPr>
          <a:xfrm>
            <a:off x="4909305" y="1588334"/>
            <a:ext cx="88197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b="1" dirty="0" err="1">
                <a:latin typeface="Lucida Console" panose="020B0609040504020204" pitchFamily="49" charset="0"/>
              </a:rPr>
              <a:t>numer</a:t>
            </a:r>
            <a:endParaRPr lang="en-US" b="1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67DC16A8-8A3E-49C9-8575-4093410004AF}"/>
              </a:ext>
            </a:extLst>
          </p:cNvPr>
          <p:cNvSpPr/>
          <p:nvPr/>
        </p:nvSpPr>
        <p:spPr>
          <a:xfrm>
            <a:off x="2809402" y="1588334"/>
            <a:ext cx="88197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 err="1">
                <a:latin typeface="Lucida Console" panose="020B0609040504020204" pitchFamily="49" charset="0"/>
              </a:rPr>
              <a:t>denom</a:t>
            </a:r>
            <a:endParaRPr lang="en-US" b="1" dirty="0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334459A6-C07E-4ACA-82C9-A94E61C95131}"/>
              </a:ext>
            </a:extLst>
          </p:cNvPr>
          <p:cNvSpPr/>
          <p:nvPr/>
        </p:nvSpPr>
        <p:spPr>
          <a:xfrm>
            <a:off x="7031554" y="1588334"/>
            <a:ext cx="742511" cy="369332"/>
          </a:xfrm>
          <a:prstGeom prst="rect">
            <a:avLst/>
          </a:prstGeom>
          <a:ln w="28575">
            <a:noFill/>
          </a:ln>
        </p:spPr>
        <p:txBody>
          <a:bodyPr wrap="none">
            <a:spAutoFit/>
          </a:bodyPr>
          <a:lstStyle/>
          <a:p>
            <a:pPr algn="ctr"/>
            <a:r>
              <a:rPr lang="en-US" b="1" dirty="0">
                <a:latin typeface="Lucida Console" panose="020B0609040504020204" pitchFamily="49" charset="0"/>
              </a:rPr>
              <a:t>x[</a:t>
            </a:r>
            <a:r>
              <a:rPr lang="en-US" b="1" dirty="0" err="1">
                <a:latin typeface="Lucida Console" panose="020B0609040504020204" pitchFamily="49" charset="0"/>
              </a:rPr>
              <a:t>i</a:t>
            </a:r>
            <a:r>
              <a:rPr lang="en-US" b="1" dirty="0">
                <a:latin typeface="Lucida Console" panose="020B0609040504020204" pitchFamily="49" charset="0"/>
              </a:rPr>
              <a:t>]</a:t>
            </a:r>
            <a:endParaRPr lang="en-US" b="1" dirty="0"/>
          </a:p>
        </p:txBody>
      </p:sp>
      <p:grpSp>
        <p:nvGrpSpPr>
          <p:cNvPr id="183" name="Group 182">
            <a:extLst>
              <a:ext uri="{FF2B5EF4-FFF2-40B4-BE49-F238E27FC236}">
                <a16:creationId xmlns:a16="http://schemas.microsoft.com/office/drawing/2014/main" id="{CBEDC198-8DAC-4F6F-AE99-9F819CE6BCD5}"/>
              </a:ext>
            </a:extLst>
          </p:cNvPr>
          <p:cNvGrpSpPr/>
          <p:nvPr/>
        </p:nvGrpSpPr>
        <p:grpSpPr>
          <a:xfrm>
            <a:off x="5350292" y="1957666"/>
            <a:ext cx="2372557" cy="3560310"/>
            <a:chOff x="5350292" y="1957666"/>
            <a:chExt cx="2372557" cy="3560310"/>
          </a:xfrm>
        </p:grpSpPr>
        <p:cxnSp>
          <p:nvCxnSpPr>
            <p:cNvPr id="28" name="Straight Arrow Connector 27">
              <a:extLst>
                <a:ext uri="{FF2B5EF4-FFF2-40B4-BE49-F238E27FC236}">
                  <a16:creationId xmlns:a16="http://schemas.microsoft.com/office/drawing/2014/main" id="{9F355705-5A9B-4677-B81E-6D4B76D8F583}"/>
                </a:ext>
              </a:extLst>
            </p:cNvPr>
            <p:cNvCxnSpPr>
              <a:cxnSpLocks/>
              <a:stCxn id="23" idx="3"/>
              <a:endCxn id="40" idx="7"/>
            </p:cNvCxnSpPr>
            <p:nvPr/>
          </p:nvCxnSpPr>
          <p:spPr>
            <a:xfrm flipH="1">
              <a:off x="6739301" y="3586354"/>
              <a:ext cx="437206" cy="449141"/>
            </a:xfrm>
            <a:prstGeom prst="straightConnector1">
              <a:avLst/>
            </a:prstGeom>
            <a:ln w="28575">
              <a:solidFill>
                <a:srgbClr val="00B050"/>
              </a:solidFill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3" name="Oval 22">
                  <a:extLst>
                    <a:ext uri="{FF2B5EF4-FFF2-40B4-BE49-F238E27FC236}">
                      <a16:creationId xmlns:a16="http://schemas.microsoft.com/office/drawing/2014/main" id="{6F8A0F56-2A9D-4732-90CA-10579082D8D3}"/>
                    </a:ext>
                  </a:extLst>
                </p:cNvPr>
                <p:cNvSpPr/>
                <p:nvPr/>
              </p:nvSpPr>
              <p:spPr>
                <a:xfrm>
                  <a:off x="7082769" y="3040012"/>
                  <a:ext cx="640080" cy="640080"/>
                </a:xfrm>
                <a:prstGeom prst="ellipse">
                  <a:avLst/>
                </a:prstGeom>
                <a:ln w="28575">
                  <a:solidFill>
                    <a:srgbClr val="00B050"/>
                  </a:solidFill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"/>
                      </m:oMathParaPr>
                      <m:oMath xmlns:m="http://schemas.openxmlformats.org/officeDocument/2006/math">
                        <m:r>
                          <a:rPr lang="en-US" b="1" i="1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 ×</m:t>
                        </m:r>
                      </m:oMath>
                    </m:oMathPara>
                  </a14:m>
                  <a:endParaRPr lang="en-US" b="1" dirty="0">
                    <a:solidFill>
                      <a:srgbClr val="00B050"/>
                    </a:solidFill>
                  </a:endParaRPr>
                </a:p>
              </p:txBody>
            </p:sp>
          </mc:Choice>
          <mc:Fallback xmlns="">
            <p:sp>
              <p:nvSpPr>
                <p:cNvPr id="23" name="Oval 22">
                  <a:extLst>
                    <a:ext uri="{FF2B5EF4-FFF2-40B4-BE49-F238E27FC236}">
                      <a16:creationId xmlns:a16="http://schemas.microsoft.com/office/drawing/2014/main" id="{6F8A0F56-2A9D-4732-90CA-10579082D8D3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082769" y="3040012"/>
                  <a:ext cx="640080" cy="640080"/>
                </a:xfrm>
                <a:prstGeom prst="ellipse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 w="28575">
                  <a:solidFill>
                    <a:srgbClr val="00B050"/>
                  </a:solidFill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25" name="Straight Arrow Connector 24">
              <a:extLst>
                <a:ext uri="{FF2B5EF4-FFF2-40B4-BE49-F238E27FC236}">
                  <a16:creationId xmlns:a16="http://schemas.microsoft.com/office/drawing/2014/main" id="{3E4FFAC0-0E6C-4438-B33B-0F8418042F72}"/>
                </a:ext>
              </a:extLst>
            </p:cNvPr>
            <p:cNvCxnSpPr>
              <a:cxnSpLocks/>
              <a:stCxn id="187" idx="4"/>
              <a:endCxn id="23" idx="1"/>
            </p:cNvCxnSpPr>
            <p:nvPr/>
          </p:nvCxnSpPr>
          <p:spPr>
            <a:xfrm flipH="1">
              <a:off x="7176507" y="2803852"/>
              <a:ext cx="226302" cy="329898"/>
            </a:xfrm>
            <a:prstGeom prst="straightConnector1">
              <a:avLst/>
            </a:prstGeom>
            <a:ln w="28575">
              <a:solidFill>
                <a:srgbClr val="00B050"/>
              </a:solidFill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7" name="Straight Arrow Connector 26">
              <a:extLst>
                <a:ext uri="{FF2B5EF4-FFF2-40B4-BE49-F238E27FC236}">
                  <a16:creationId xmlns:a16="http://schemas.microsoft.com/office/drawing/2014/main" id="{B12B0508-95CE-4808-B3DE-79F39A82909C}"/>
                </a:ext>
              </a:extLst>
            </p:cNvPr>
            <p:cNvCxnSpPr>
              <a:cxnSpLocks/>
              <a:stCxn id="187" idx="4"/>
              <a:endCxn id="23" idx="7"/>
            </p:cNvCxnSpPr>
            <p:nvPr/>
          </p:nvCxnSpPr>
          <p:spPr>
            <a:xfrm>
              <a:off x="7402809" y="2803852"/>
              <a:ext cx="226302" cy="329898"/>
            </a:xfrm>
            <a:prstGeom prst="straightConnector1">
              <a:avLst/>
            </a:prstGeom>
            <a:ln w="28575">
              <a:solidFill>
                <a:srgbClr val="00B050"/>
              </a:solidFill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7" name="Straight Arrow Connector 36">
              <a:extLst>
                <a:ext uri="{FF2B5EF4-FFF2-40B4-BE49-F238E27FC236}">
                  <a16:creationId xmlns:a16="http://schemas.microsoft.com/office/drawing/2014/main" id="{06EF49FB-4DA0-4EE4-83B5-15894FDB7859}"/>
                </a:ext>
              </a:extLst>
            </p:cNvPr>
            <p:cNvCxnSpPr>
              <a:cxnSpLocks/>
              <a:stCxn id="11" idx="2"/>
              <a:endCxn id="40" idx="1"/>
            </p:cNvCxnSpPr>
            <p:nvPr/>
          </p:nvCxnSpPr>
          <p:spPr>
            <a:xfrm>
              <a:off x="5350292" y="1957666"/>
              <a:ext cx="936405" cy="2077829"/>
            </a:xfrm>
            <a:prstGeom prst="straightConnector1">
              <a:avLst/>
            </a:prstGeom>
            <a:ln w="28575">
              <a:solidFill>
                <a:srgbClr val="00B050"/>
              </a:solidFill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0" name="Oval 39">
                  <a:extLst>
                    <a:ext uri="{FF2B5EF4-FFF2-40B4-BE49-F238E27FC236}">
                      <a16:creationId xmlns:a16="http://schemas.microsoft.com/office/drawing/2014/main" id="{51E6A435-DB56-4D83-9CFF-5F02F5D6C89C}"/>
                    </a:ext>
                  </a:extLst>
                </p:cNvPr>
                <p:cNvSpPr/>
                <p:nvPr/>
              </p:nvSpPr>
              <p:spPr>
                <a:xfrm>
                  <a:off x="6192959" y="3941757"/>
                  <a:ext cx="640080" cy="640080"/>
                </a:xfrm>
                <a:prstGeom prst="ellipse">
                  <a:avLst/>
                </a:prstGeom>
                <a:ln w="28575">
                  <a:solidFill>
                    <a:srgbClr val="00B050"/>
                  </a:solidFill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"/>
                      </m:oMathParaPr>
                      <m:oMath xmlns:m="http://schemas.openxmlformats.org/officeDocument/2006/math">
                        <m:r>
                          <a:rPr lang="en-US" b="1" i="1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 ×</m:t>
                        </m:r>
                      </m:oMath>
                    </m:oMathPara>
                  </a14:m>
                  <a:endParaRPr lang="en-US" b="1" dirty="0">
                    <a:solidFill>
                      <a:srgbClr val="00B050"/>
                    </a:solidFill>
                  </a:endParaRPr>
                </a:p>
              </p:txBody>
            </p:sp>
          </mc:Choice>
          <mc:Fallback xmlns="">
            <p:sp>
              <p:nvSpPr>
                <p:cNvPr id="40" name="Oval 39">
                  <a:extLst>
                    <a:ext uri="{FF2B5EF4-FFF2-40B4-BE49-F238E27FC236}">
                      <a16:creationId xmlns:a16="http://schemas.microsoft.com/office/drawing/2014/main" id="{51E6A435-DB56-4D83-9CFF-5F02F5D6C89C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192959" y="3941757"/>
                  <a:ext cx="640080" cy="640080"/>
                </a:xfrm>
                <a:prstGeom prst="ellipse">
                  <a:avLst/>
                </a:prstGeom>
                <a:blipFill>
                  <a:blip r:embed="rId3"/>
                  <a:stretch>
                    <a:fillRect/>
                  </a:stretch>
                </a:blipFill>
                <a:ln w="28575">
                  <a:solidFill>
                    <a:srgbClr val="00B050"/>
                  </a:solidFill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43" name="Straight Arrow Connector 42">
              <a:extLst>
                <a:ext uri="{FF2B5EF4-FFF2-40B4-BE49-F238E27FC236}">
                  <a16:creationId xmlns:a16="http://schemas.microsoft.com/office/drawing/2014/main" id="{70E12006-7857-49EC-811A-D413EC6E5676}"/>
                </a:ext>
              </a:extLst>
            </p:cNvPr>
            <p:cNvCxnSpPr>
              <a:cxnSpLocks/>
              <a:stCxn id="40" idx="4"/>
            </p:cNvCxnSpPr>
            <p:nvPr/>
          </p:nvCxnSpPr>
          <p:spPr>
            <a:xfrm>
              <a:off x="6512999" y="4581837"/>
              <a:ext cx="0" cy="640080"/>
            </a:xfrm>
            <a:prstGeom prst="straightConnector1">
              <a:avLst/>
            </a:prstGeom>
            <a:ln w="28575">
              <a:solidFill>
                <a:srgbClr val="00B050"/>
              </a:solidFill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47" name="Rectangle 46">
              <a:extLst>
                <a:ext uri="{FF2B5EF4-FFF2-40B4-BE49-F238E27FC236}">
                  <a16:creationId xmlns:a16="http://schemas.microsoft.com/office/drawing/2014/main" id="{60670EF8-EA6D-4E66-8294-379DCE16AC18}"/>
                </a:ext>
              </a:extLst>
            </p:cNvPr>
            <p:cNvSpPr/>
            <p:nvPr/>
          </p:nvSpPr>
          <p:spPr>
            <a:xfrm>
              <a:off x="6032253" y="5148644"/>
              <a:ext cx="1021434" cy="369332"/>
            </a:xfrm>
            <a:prstGeom prst="rect">
              <a:avLst/>
            </a:prstGeom>
            <a:ln w="28575">
              <a:noFill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b="1" dirty="0" err="1">
                  <a:solidFill>
                    <a:srgbClr val="00B050"/>
                  </a:solidFill>
                  <a:latin typeface="Lucida Console" panose="020B0609040504020204" pitchFamily="49" charset="0"/>
                </a:rPr>
                <a:t>numer</a:t>
              </a:r>
              <a:r>
                <a:rPr lang="en-US" b="1" dirty="0">
                  <a:solidFill>
                    <a:srgbClr val="00B050"/>
                  </a:solidFill>
                  <a:latin typeface="Lucida Console" panose="020B0609040504020204" pitchFamily="49" charset="0"/>
                </a:rPr>
                <a:t>’</a:t>
              </a:r>
              <a:endParaRPr lang="en-US" b="1" dirty="0">
                <a:solidFill>
                  <a:srgbClr val="00B050"/>
                </a:solidFill>
              </a:endParaRPr>
            </a:p>
          </p:txBody>
        </p:sp>
        <p:sp>
          <p:nvSpPr>
            <p:cNvPr id="187" name="Oval 186">
              <a:extLst>
                <a:ext uri="{FF2B5EF4-FFF2-40B4-BE49-F238E27FC236}">
                  <a16:creationId xmlns:a16="http://schemas.microsoft.com/office/drawing/2014/main" id="{8944A68C-426B-4167-811D-079CE5CBB3F5}"/>
                </a:ext>
              </a:extLst>
            </p:cNvPr>
            <p:cNvSpPr/>
            <p:nvPr/>
          </p:nvSpPr>
          <p:spPr>
            <a:xfrm>
              <a:off x="7082769" y="2163772"/>
              <a:ext cx="640080" cy="640080"/>
            </a:xfrm>
            <a:prstGeom prst="ellipse">
              <a:avLst/>
            </a:prstGeom>
            <a:ln w="28575">
              <a:solidFill>
                <a:srgbClr val="00B05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solidFill>
                    <a:srgbClr val="00B050"/>
                  </a:solidFill>
                </a:rPr>
                <a:t>LD</a:t>
              </a:r>
            </a:p>
          </p:txBody>
        </p:sp>
        <p:cxnSp>
          <p:nvCxnSpPr>
            <p:cNvPr id="196" name="Straight Arrow Connector 195">
              <a:extLst>
                <a:ext uri="{FF2B5EF4-FFF2-40B4-BE49-F238E27FC236}">
                  <a16:creationId xmlns:a16="http://schemas.microsoft.com/office/drawing/2014/main" id="{CED8B6C7-94A0-4475-98CA-26FE1AC42258}"/>
                </a:ext>
              </a:extLst>
            </p:cNvPr>
            <p:cNvCxnSpPr>
              <a:cxnSpLocks/>
              <a:stCxn id="24" idx="2"/>
              <a:endCxn id="187" idx="0"/>
            </p:cNvCxnSpPr>
            <p:nvPr/>
          </p:nvCxnSpPr>
          <p:spPr>
            <a:xfrm flipH="1">
              <a:off x="7402809" y="1957666"/>
              <a:ext cx="1" cy="206106"/>
            </a:xfrm>
            <a:prstGeom prst="straightConnector1">
              <a:avLst/>
            </a:prstGeom>
            <a:ln w="28575">
              <a:solidFill>
                <a:srgbClr val="00B050"/>
              </a:solidFill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52" name="Rectangle 51">
            <a:extLst>
              <a:ext uri="{FF2B5EF4-FFF2-40B4-BE49-F238E27FC236}">
                <a16:creationId xmlns:a16="http://schemas.microsoft.com/office/drawing/2014/main" id="{808B7FE5-F26D-456D-A6EA-7D91F8F6BF8F}"/>
              </a:ext>
            </a:extLst>
          </p:cNvPr>
          <p:cNvSpPr/>
          <p:nvPr/>
        </p:nvSpPr>
        <p:spPr>
          <a:xfrm>
            <a:off x="1893613" y="1588334"/>
            <a:ext cx="88197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>
                <a:latin typeface="Lucida Console" panose="020B0609040504020204" pitchFamily="49" charset="0"/>
              </a:rPr>
              <a:t>value</a:t>
            </a:r>
            <a:endParaRPr lang="en-US" b="1" dirty="0"/>
          </a:p>
        </p:txBody>
      </p:sp>
      <p:grpSp>
        <p:nvGrpSpPr>
          <p:cNvPr id="186" name="Group 185">
            <a:extLst>
              <a:ext uri="{FF2B5EF4-FFF2-40B4-BE49-F238E27FC236}">
                <a16:creationId xmlns:a16="http://schemas.microsoft.com/office/drawing/2014/main" id="{7A940FF8-D706-4A5E-989B-685EE37274A7}"/>
              </a:ext>
            </a:extLst>
          </p:cNvPr>
          <p:cNvGrpSpPr/>
          <p:nvPr/>
        </p:nvGrpSpPr>
        <p:grpSpPr>
          <a:xfrm>
            <a:off x="1850555" y="1957666"/>
            <a:ext cx="3499737" cy="3545732"/>
            <a:chOff x="1850555" y="1957666"/>
            <a:chExt cx="3499737" cy="3545732"/>
          </a:xfrm>
        </p:grpSpPr>
        <p:grpSp>
          <p:nvGrpSpPr>
            <p:cNvPr id="160" name="Group 159">
              <a:extLst>
                <a:ext uri="{FF2B5EF4-FFF2-40B4-BE49-F238E27FC236}">
                  <a16:creationId xmlns:a16="http://schemas.microsoft.com/office/drawing/2014/main" id="{2496927F-D042-4860-9B02-3FFE104A9869}"/>
                </a:ext>
              </a:extLst>
            </p:cNvPr>
            <p:cNvGrpSpPr/>
            <p:nvPr/>
          </p:nvGrpSpPr>
          <p:grpSpPr>
            <a:xfrm>
              <a:off x="1996524" y="1957666"/>
              <a:ext cx="3353768" cy="3193668"/>
              <a:chOff x="1287963" y="2028918"/>
              <a:chExt cx="3353768" cy="3193668"/>
            </a:xfrm>
          </p:grpSpPr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6" name="Oval 5">
                    <a:extLst>
                      <a:ext uri="{FF2B5EF4-FFF2-40B4-BE49-F238E27FC236}">
                        <a16:creationId xmlns:a16="http://schemas.microsoft.com/office/drawing/2014/main" id="{406F3967-75BF-49CC-BF01-54D3B9AB45CA}"/>
                      </a:ext>
                    </a:extLst>
                  </p:cNvPr>
                  <p:cNvSpPr/>
                  <p:nvPr/>
                </p:nvSpPr>
                <p:spPr>
                  <a:xfrm>
                    <a:off x="3673435" y="2367148"/>
                    <a:ext cx="640080" cy="640080"/>
                  </a:xfrm>
                  <a:prstGeom prst="ellipse">
                    <a:avLst/>
                  </a:prstGeom>
                  <a:ln w="28575"/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14:m>
                      <m:oMathPara xmlns:m="http://schemas.openxmlformats.org/officeDocument/2006/math">
                        <m:oMathParaPr>
                          <m:jc m:val="center"/>
                        </m:oMathParaPr>
                        <m:oMath xmlns:m="http://schemas.openxmlformats.org/officeDocument/2006/math"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 ×</m:t>
                          </m:r>
                        </m:oMath>
                      </m:oMathPara>
                    </a14:m>
                    <a:endParaRPr lang="en-US" b="1" dirty="0"/>
                  </a:p>
                </p:txBody>
              </p:sp>
            </mc:Choice>
            <mc:Fallback xmlns="">
              <p:sp>
                <p:nvSpPr>
                  <p:cNvPr id="6" name="Oval 5">
                    <a:extLst>
                      <a:ext uri="{FF2B5EF4-FFF2-40B4-BE49-F238E27FC236}">
                        <a16:creationId xmlns:a16="http://schemas.microsoft.com/office/drawing/2014/main" id="{406F3967-75BF-49CC-BF01-54D3B9AB45CA}"/>
                      </a:ext>
                    </a:extLst>
                  </p:cNvPr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3673435" y="2367148"/>
                    <a:ext cx="640080" cy="640080"/>
                  </a:xfrm>
                  <a:prstGeom prst="ellipse">
                    <a:avLst/>
                  </a:prstGeom>
                  <a:blipFill>
                    <a:blip r:embed="rId4"/>
                    <a:stretch>
                      <a:fillRect/>
                    </a:stretch>
                  </a:blipFill>
                  <a:ln w="28575"/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cxnSp>
            <p:nvCxnSpPr>
              <p:cNvPr id="10" name="Straight Arrow Connector 9">
                <a:extLst>
                  <a:ext uri="{FF2B5EF4-FFF2-40B4-BE49-F238E27FC236}">
                    <a16:creationId xmlns:a16="http://schemas.microsoft.com/office/drawing/2014/main" id="{6BEFEEDE-6BB5-4854-8734-FEDB099010DB}"/>
                  </a:ext>
                </a:extLst>
              </p:cNvPr>
              <p:cNvCxnSpPr>
                <a:stCxn id="8" idx="2"/>
                <a:endCxn id="6" idx="1"/>
              </p:cNvCxnSpPr>
              <p:nvPr/>
            </p:nvCxnSpPr>
            <p:spPr>
              <a:xfrm>
                <a:off x="3363839" y="2028918"/>
                <a:ext cx="403334" cy="431968"/>
              </a:xfrm>
              <a:prstGeom prst="straightConnector1">
                <a:avLst/>
              </a:prstGeom>
              <a:ln w="28575"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2" name="Straight Arrow Connector 11">
                <a:extLst>
                  <a:ext uri="{FF2B5EF4-FFF2-40B4-BE49-F238E27FC236}">
                    <a16:creationId xmlns:a16="http://schemas.microsoft.com/office/drawing/2014/main" id="{3BA6F012-22E6-4531-A740-458BD5F016C5}"/>
                  </a:ext>
                </a:extLst>
              </p:cNvPr>
              <p:cNvCxnSpPr>
                <a:cxnSpLocks/>
                <a:stCxn id="11" idx="2"/>
                <a:endCxn id="6" idx="7"/>
              </p:cNvCxnSpPr>
              <p:nvPr/>
            </p:nvCxnSpPr>
            <p:spPr>
              <a:xfrm flipH="1">
                <a:off x="4219777" y="2028918"/>
                <a:ext cx="421954" cy="431968"/>
              </a:xfrm>
              <a:prstGeom prst="straightConnector1">
                <a:avLst/>
              </a:prstGeom>
              <a:ln w="28575"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4" name="Oval 13">
                    <a:extLst>
                      <a:ext uri="{FF2B5EF4-FFF2-40B4-BE49-F238E27FC236}">
                        <a16:creationId xmlns:a16="http://schemas.microsoft.com/office/drawing/2014/main" id="{6D4B4DBD-B363-4426-819F-99A11FF786B0}"/>
                      </a:ext>
                    </a:extLst>
                  </p:cNvPr>
                  <p:cNvSpPr/>
                  <p:nvPr/>
                </p:nvSpPr>
                <p:spPr>
                  <a:xfrm>
                    <a:off x="2798876" y="3230425"/>
                    <a:ext cx="640080" cy="640080"/>
                  </a:xfrm>
                  <a:prstGeom prst="ellipse">
                    <a:avLst/>
                  </a:prstGeom>
                  <a:ln w="28575"/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14:m>
                      <m:oMathPara xmlns:m="http://schemas.openxmlformats.org/officeDocument/2006/math">
                        <m:oMathParaPr>
                          <m:jc m:val="center"/>
                        </m:oMathParaPr>
                        <m:oMath xmlns:m="http://schemas.openxmlformats.org/officeDocument/2006/math"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 ÷</m:t>
                          </m:r>
                        </m:oMath>
                      </m:oMathPara>
                    </a14:m>
                    <a:endParaRPr lang="en-US" b="1" dirty="0"/>
                  </a:p>
                </p:txBody>
              </p:sp>
            </mc:Choice>
            <mc:Fallback xmlns="">
              <p:sp>
                <p:nvSpPr>
                  <p:cNvPr id="14" name="Oval 13">
                    <a:extLst>
                      <a:ext uri="{FF2B5EF4-FFF2-40B4-BE49-F238E27FC236}">
                        <a16:creationId xmlns:a16="http://schemas.microsoft.com/office/drawing/2014/main" id="{6D4B4DBD-B363-4426-819F-99A11FF786B0}"/>
                      </a:ext>
                    </a:extLst>
                  </p:cNvPr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2798876" y="3230425"/>
                    <a:ext cx="640080" cy="640080"/>
                  </a:xfrm>
                  <a:prstGeom prst="ellipse">
                    <a:avLst/>
                  </a:prstGeom>
                  <a:blipFill>
                    <a:blip r:embed="rId5"/>
                    <a:stretch>
                      <a:fillRect/>
                    </a:stretch>
                  </a:blipFill>
                  <a:ln w="28575"/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cxnSp>
            <p:nvCxnSpPr>
              <p:cNvPr id="15" name="Straight Arrow Connector 14">
                <a:extLst>
                  <a:ext uri="{FF2B5EF4-FFF2-40B4-BE49-F238E27FC236}">
                    <a16:creationId xmlns:a16="http://schemas.microsoft.com/office/drawing/2014/main" id="{7E8AA985-AF6F-49F0-A3C8-05FCEECFF089}"/>
                  </a:ext>
                </a:extLst>
              </p:cNvPr>
              <p:cNvCxnSpPr>
                <a:cxnSpLocks/>
                <a:stCxn id="6" idx="3"/>
              </p:cNvCxnSpPr>
              <p:nvPr/>
            </p:nvCxnSpPr>
            <p:spPr>
              <a:xfrm flipH="1">
                <a:off x="3345218" y="2913490"/>
                <a:ext cx="421955" cy="406255"/>
              </a:xfrm>
              <a:prstGeom prst="straightConnector1">
                <a:avLst/>
              </a:prstGeom>
              <a:ln w="28575"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1" name="Straight Arrow Connector 20">
                <a:extLst>
                  <a:ext uri="{FF2B5EF4-FFF2-40B4-BE49-F238E27FC236}">
                    <a16:creationId xmlns:a16="http://schemas.microsoft.com/office/drawing/2014/main" id="{486EC189-6825-479F-A36F-6AF3ECD44ED7}"/>
                  </a:ext>
                </a:extLst>
              </p:cNvPr>
              <p:cNvCxnSpPr>
                <a:cxnSpLocks/>
                <a:stCxn id="20" idx="2"/>
                <a:endCxn id="14" idx="1"/>
              </p:cNvCxnSpPr>
              <p:nvPr/>
            </p:nvCxnSpPr>
            <p:spPr>
              <a:xfrm>
                <a:off x="2541828" y="2028918"/>
                <a:ext cx="350786" cy="1295245"/>
              </a:xfrm>
              <a:prstGeom prst="straightConnector1">
                <a:avLst/>
              </a:prstGeom>
              <a:ln w="28575"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48" name="Oval 47">
                    <a:extLst>
                      <a:ext uri="{FF2B5EF4-FFF2-40B4-BE49-F238E27FC236}">
                        <a16:creationId xmlns:a16="http://schemas.microsoft.com/office/drawing/2014/main" id="{04291157-1574-4724-BB80-B9698F6669AA}"/>
                      </a:ext>
                    </a:extLst>
                  </p:cNvPr>
                  <p:cNvSpPr/>
                  <p:nvPr/>
                </p:nvSpPr>
                <p:spPr>
                  <a:xfrm>
                    <a:off x="1287963" y="4118361"/>
                    <a:ext cx="640080" cy="640080"/>
                  </a:xfrm>
                  <a:prstGeom prst="ellipse">
                    <a:avLst/>
                  </a:prstGeom>
                  <a:ln w="28575"/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14:m>
                      <m:oMathPara xmlns:m="http://schemas.openxmlformats.org/officeDocument/2006/math">
                        <m:oMathParaPr>
                          <m:jc m:val="center"/>
                        </m:oMathParaPr>
                        <m:oMath xmlns:m="http://schemas.openxmlformats.org/officeDocument/2006/math"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 +</m:t>
                          </m:r>
                        </m:oMath>
                      </m:oMathPara>
                    </a14:m>
                    <a:endParaRPr lang="en-US" b="1" dirty="0"/>
                  </a:p>
                </p:txBody>
              </p:sp>
            </mc:Choice>
            <mc:Fallback xmlns="">
              <p:sp>
                <p:nvSpPr>
                  <p:cNvPr id="48" name="Oval 47">
                    <a:extLst>
                      <a:ext uri="{FF2B5EF4-FFF2-40B4-BE49-F238E27FC236}">
                        <a16:creationId xmlns:a16="http://schemas.microsoft.com/office/drawing/2014/main" id="{04291157-1574-4724-BB80-B9698F6669AA}"/>
                      </a:ext>
                    </a:extLst>
                  </p:cNvPr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287963" y="4118361"/>
                    <a:ext cx="640080" cy="640080"/>
                  </a:xfrm>
                  <a:prstGeom prst="ellipse">
                    <a:avLst/>
                  </a:prstGeom>
                  <a:blipFill>
                    <a:blip r:embed="rId6"/>
                    <a:stretch>
                      <a:fillRect/>
                    </a:stretch>
                  </a:blipFill>
                  <a:ln w="28575"/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cxnSp>
            <p:nvCxnSpPr>
              <p:cNvPr id="49" name="Straight Arrow Connector 48">
                <a:extLst>
                  <a:ext uri="{FF2B5EF4-FFF2-40B4-BE49-F238E27FC236}">
                    <a16:creationId xmlns:a16="http://schemas.microsoft.com/office/drawing/2014/main" id="{4B7C5E07-0BF4-453E-9754-4002AEB2944A}"/>
                  </a:ext>
                </a:extLst>
              </p:cNvPr>
              <p:cNvCxnSpPr>
                <a:cxnSpLocks/>
                <a:stCxn id="14" idx="3"/>
                <a:endCxn id="48" idx="7"/>
              </p:cNvCxnSpPr>
              <p:nvPr/>
            </p:nvCxnSpPr>
            <p:spPr>
              <a:xfrm flipH="1">
                <a:off x="1834305" y="3776767"/>
                <a:ext cx="1058309" cy="435332"/>
              </a:xfrm>
              <a:prstGeom prst="straightConnector1">
                <a:avLst/>
              </a:prstGeom>
              <a:ln w="28575"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3" name="Straight Arrow Connector 52">
                <a:extLst>
                  <a:ext uri="{FF2B5EF4-FFF2-40B4-BE49-F238E27FC236}">
                    <a16:creationId xmlns:a16="http://schemas.microsoft.com/office/drawing/2014/main" id="{19DF1CD0-79F6-4103-BA37-EC93689B9C82}"/>
                  </a:ext>
                </a:extLst>
              </p:cNvPr>
              <p:cNvCxnSpPr>
                <a:cxnSpLocks/>
                <a:stCxn id="52" idx="2"/>
                <a:endCxn id="48" idx="0"/>
              </p:cNvCxnSpPr>
              <p:nvPr/>
            </p:nvCxnSpPr>
            <p:spPr>
              <a:xfrm flipH="1">
                <a:off x="1608003" y="2028918"/>
                <a:ext cx="18036" cy="2089443"/>
              </a:xfrm>
              <a:prstGeom prst="straightConnector1">
                <a:avLst/>
              </a:prstGeom>
              <a:ln w="28575"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60" name="Straight Arrow Connector 59">
                <a:extLst>
                  <a:ext uri="{FF2B5EF4-FFF2-40B4-BE49-F238E27FC236}">
                    <a16:creationId xmlns:a16="http://schemas.microsoft.com/office/drawing/2014/main" id="{E2336303-8FAF-47E9-84B0-D293DC24B107}"/>
                  </a:ext>
                </a:extLst>
              </p:cNvPr>
              <p:cNvCxnSpPr>
                <a:cxnSpLocks/>
                <a:stCxn id="48" idx="4"/>
              </p:cNvCxnSpPr>
              <p:nvPr/>
            </p:nvCxnSpPr>
            <p:spPr>
              <a:xfrm>
                <a:off x="1608003" y="4758441"/>
                <a:ext cx="0" cy="464145"/>
              </a:xfrm>
              <a:prstGeom prst="straightConnector1">
                <a:avLst/>
              </a:prstGeom>
              <a:ln w="28575"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64" name="Rectangle 63">
              <a:extLst>
                <a:ext uri="{FF2B5EF4-FFF2-40B4-BE49-F238E27FC236}">
                  <a16:creationId xmlns:a16="http://schemas.microsoft.com/office/drawing/2014/main" id="{5AEFEDAA-E447-4691-B20D-6D0F692CF22A}"/>
                </a:ext>
              </a:extLst>
            </p:cNvPr>
            <p:cNvSpPr/>
            <p:nvPr/>
          </p:nvSpPr>
          <p:spPr>
            <a:xfrm>
              <a:off x="1850555" y="5134066"/>
              <a:ext cx="1040272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b="1" dirty="0">
                  <a:latin typeface="Lucida Console" panose="020B0609040504020204" pitchFamily="49" charset="0"/>
                </a:rPr>
                <a:t>value’</a:t>
              </a:r>
              <a:endParaRPr lang="en-US" b="1" dirty="0"/>
            </a:p>
          </p:txBody>
        </p:sp>
      </p:grpSp>
      <p:grpSp>
        <p:nvGrpSpPr>
          <p:cNvPr id="156" name="Group 155">
            <a:extLst>
              <a:ext uri="{FF2B5EF4-FFF2-40B4-BE49-F238E27FC236}">
                <a16:creationId xmlns:a16="http://schemas.microsoft.com/office/drawing/2014/main" id="{1DF9FAEA-0840-4B5D-BCC1-F955C3625CD1}"/>
              </a:ext>
            </a:extLst>
          </p:cNvPr>
          <p:cNvGrpSpPr/>
          <p:nvPr/>
        </p:nvGrpSpPr>
        <p:grpSpPr>
          <a:xfrm>
            <a:off x="4072400" y="1957666"/>
            <a:ext cx="1255032" cy="3560310"/>
            <a:chOff x="3363839" y="2028918"/>
            <a:chExt cx="1255032" cy="3560310"/>
          </a:xfrm>
        </p:grpSpPr>
        <p:sp>
          <p:nvSpPr>
            <p:cNvPr id="67" name="Rectangle 66">
              <a:extLst>
                <a:ext uri="{FF2B5EF4-FFF2-40B4-BE49-F238E27FC236}">
                  <a16:creationId xmlns:a16="http://schemas.microsoft.com/office/drawing/2014/main" id="{7C1988AA-9C60-40D9-8E92-A25CDA6F0544}"/>
                </a:ext>
              </a:extLst>
            </p:cNvPr>
            <p:cNvSpPr/>
            <p:nvPr/>
          </p:nvSpPr>
          <p:spPr>
            <a:xfrm>
              <a:off x="4155282" y="3104595"/>
              <a:ext cx="463589" cy="369332"/>
            </a:xfrm>
            <a:prstGeom prst="rect">
              <a:avLst/>
            </a:prstGeom>
            <a:ln w="28575">
              <a:noFill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b="1" dirty="0">
                  <a:solidFill>
                    <a:srgbClr val="C00000"/>
                  </a:solidFill>
                  <a:latin typeface="Lucida Console" panose="020B0609040504020204" pitchFamily="49" charset="0"/>
                </a:rPr>
                <a:t>-1</a:t>
              </a:r>
              <a:endParaRPr lang="en-US" b="1" dirty="0">
                <a:solidFill>
                  <a:srgbClr val="C00000"/>
                </a:solidFill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8" name="Oval 67">
                  <a:extLst>
                    <a:ext uri="{FF2B5EF4-FFF2-40B4-BE49-F238E27FC236}">
                      <a16:creationId xmlns:a16="http://schemas.microsoft.com/office/drawing/2014/main" id="{8BA1F4FE-E805-40A6-802B-CE22D5BECAEA}"/>
                    </a:ext>
                  </a:extLst>
                </p:cNvPr>
                <p:cNvSpPr/>
                <p:nvPr/>
              </p:nvSpPr>
              <p:spPr>
                <a:xfrm>
                  <a:off x="3647731" y="3590211"/>
                  <a:ext cx="640080" cy="640080"/>
                </a:xfrm>
                <a:prstGeom prst="ellipse">
                  <a:avLst/>
                </a:prstGeom>
                <a:ln w="28575">
                  <a:solidFill>
                    <a:srgbClr val="C00000"/>
                  </a:solidFill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"/>
                      </m:oMathParaPr>
                      <m:oMath xmlns:m="http://schemas.openxmlformats.org/officeDocument/2006/math">
                        <m:r>
                          <a:rPr lang="en-US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 ×</m:t>
                        </m:r>
                      </m:oMath>
                    </m:oMathPara>
                  </a14:m>
                  <a:endParaRPr lang="en-US" b="1" dirty="0">
                    <a:solidFill>
                      <a:srgbClr val="C00000"/>
                    </a:solidFill>
                  </a:endParaRPr>
                </a:p>
              </p:txBody>
            </p:sp>
          </mc:Choice>
          <mc:Fallback xmlns="">
            <p:sp>
              <p:nvSpPr>
                <p:cNvPr id="68" name="Oval 67">
                  <a:extLst>
                    <a:ext uri="{FF2B5EF4-FFF2-40B4-BE49-F238E27FC236}">
                      <a16:creationId xmlns:a16="http://schemas.microsoft.com/office/drawing/2014/main" id="{8BA1F4FE-E805-40A6-802B-CE22D5BECAEA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647731" y="3590211"/>
                  <a:ext cx="640080" cy="640080"/>
                </a:xfrm>
                <a:prstGeom prst="ellipse">
                  <a:avLst/>
                </a:prstGeom>
                <a:blipFill>
                  <a:blip r:embed="rId7"/>
                  <a:stretch>
                    <a:fillRect/>
                  </a:stretch>
                </a:blipFill>
                <a:ln w="28575">
                  <a:solidFill>
                    <a:srgbClr val="C00000"/>
                  </a:solidFill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69" name="Straight Arrow Connector 68">
              <a:extLst>
                <a:ext uri="{FF2B5EF4-FFF2-40B4-BE49-F238E27FC236}">
                  <a16:creationId xmlns:a16="http://schemas.microsoft.com/office/drawing/2014/main" id="{531C4901-0233-4A2F-97E8-D2F76F5B67C3}"/>
                </a:ext>
              </a:extLst>
            </p:cNvPr>
            <p:cNvCxnSpPr>
              <a:cxnSpLocks/>
              <a:stCxn id="67" idx="2"/>
              <a:endCxn id="68" idx="7"/>
            </p:cNvCxnSpPr>
            <p:nvPr/>
          </p:nvCxnSpPr>
          <p:spPr>
            <a:xfrm flipH="1">
              <a:off x="4194073" y="3473927"/>
              <a:ext cx="193004" cy="210022"/>
            </a:xfrm>
            <a:prstGeom prst="straightConnector1">
              <a:avLst/>
            </a:prstGeom>
            <a:ln w="28575">
              <a:solidFill>
                <a:srgbClr val="C00000"/>
              </a:solidFill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1" name="Straight Arrow Connector 70">
              <a:extLst>
                <a:ext uri="{FF2B5EF4-FFF2-40B4-BE49-F238E27FC236}">
                  <a16:creationId xmlns:a16="http://schemas.microsoft.com/office/drawing/2014/main" id="{2159DA6D-924A-4C88-BE16-71170B74201B}"/>
                </a:ext>
              </a:extLst>
            </p:cNvPr>
            <p:cNvCxnSpPr>
              <a:cxnSpLocks/>
              <a:stCxn id="8" idx="2"/>
              <a:endCxn id="68" idx="1"/>
            </p:cNvCxnSpPr>
            <p:nvPr/>
          </p:nvCxnSpPr>
          <p:spPr>
            <a:xfrm>
              <a:off x="3363839" y="2028918"/>
              <a:ext cx="377630" cy="1655031"/>
            </a:xfrm>
            <a:prstGeom prst="straightConnector1">
              <a:avLst/>
            </a:prstGeom>
            <a:ln w="28575">
              <a:solidFill>
                <a:srgbClr val="C00000"/>
              </a:solidFill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7" name="Straight Arrow Connector 76">
              <a:extLst>
                <a:ext uri="{FF2B5EF4-FFF2-40B4-BE49-F238E27FC236}">
                  <a16:creationId xmlns:a16="http://schemas.microsoft.com/office/drawing/2014/main" id="{A8E90711-D901-42FB-A72A-FD5A2A18C357}"/>
                </a:ext>
              </a:extLst>
            </p:cNvPr>
            <p:cNvCxnSpPr>
              <a:cxnSpLocks/>
              <a:stCxn id="68" idx="4"/>
            </p:cNvCxnSpPr>
            <p:nvPr/>
          </p:nvCxnSpPr>
          <p:spPr>
            <a:xfrm>
              <a:off x="3967771" y="4230291"/>
              <a:ext cx="0" cy="968123"/>
            </a:xfrm>
            <a:prstGeom prst="straightConnector1">
              <a:avLst/>
            </a:prstGeom>
            <a:ln w="28575">
              <a:solidFill>
                <a:srgbClr val="C00000"/>
              </a:solidFill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80" name="Rectangle 79">
              <a:extLst>
                <a:ext uri="{FF2B5EF4-FFF2-40B4-BE49-F238E27FC236}">
                  <a16:creationId xmlns:a16="http://schemas.microsoft.com/office/drawing/2014/main" id="{B13E6F09-8EB5-4E9D-8B14-7BC5C599F684}"/>
                </a:ext>
              </a:extLst>
            </p:cNvPr>
            <p:cNvSpPr/>
            <p:nvPr/>
          </p:nvSpPr>
          <p:spPr>
            <a:xfrm>
              <a:off x="3533077" y="5219896"/>
              <a:ext cx="975485" cy="369332"/>
            </a:xfrm>
            <a:prstGeom prst="rect">
              <a:avLst/>
            </a:prstGeom>
            <a:ln w="28575"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b="1" dirty="0">
                  <a:solidFill>
                    <a:srgbClr val="C00000"/>
                  </a:solidFill>
                  <a:latin typeface="Lucida Console" panose="020B0609040504020204" pitchFamily="49" charset="0"/>
                </a:rPr>
                <a:t>sign’</a:t>
              </a:r>
              <a:endParaRPr lang="en-US" b="1" dirty="0">
                <a:solidFill>
                  <a:srgbClr val="C00000"/>
                </a:solidFill>
              </a:endParaRPr>
            </a:p>
          </p:txBody>
        </p:sp>
      </p:grpSp>
      <p:sp>
        <p:nvSpPr>
          <p:cNvPr id="87" name="Rectangle 86">
            <a:extLst>
              <a:ext uri="{FF2B5EF4-FFF2-40B4-BE49-F238E27FC236}">
                <a16:creationId xmlns:a16="http://schemas.microsoft.com/office/drawing/2014/main" id="{AA341394-84F8-4042-9446-FDB6FFD574CD}"/>
              </a:ext>
            </a:extLst>
          </p:cNvPr>
          <p:cNvSpPr/>
          <p:nvPr/>
        </p:nvSpPr>
        <p:spPr>
          <a:xfrm>
            <a:off x="1004151" y="1584651"/>
            <a:ext cx="881973" cy="369332"/>
          </a:xfrm>
          <a:prstGeom prst="rect">
            <a:avLst/>
          </a:prstGeom>
          <a:ln w="28575"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en-US" b="1" dirty="0">
                <a:latin typeface="Lucida Console" panose="020B0609040504020204" pitchFamily="49" charset="0"/>
              </a:rPr>
              <a:t>j</a:t>
            </a:r>
            <a:endParaRPr lang="en-US" b="1" dirty="0"/>
          </a:p>
        </p:txBody>
      </p:sp>
      <p:grpSp>
        <p:nvGrpSpPr>
          <p:cNvPr id="185" name="Group 184">
            <a:extLst>
              <a:ext uri="{FF2B5EF4-FFF2-40B4-BE49-F238E27FC236}">
                <a16:creationId xmlns:a16="http://schemas.microsoft.com/office/drawing/2014/main" id="{F5BEFAB4-3AC0-47D8-B041-4FEABC61303F}"/>
              </a:ext>
            </a:extLst>
          </p:cNvPr>
          <p:cNvGrpSpPr/>
          <p:nvPr/>
        </p:nvGrpSpPr>
        <p:grpSpPr>
          <a:xfrm>
            <a:off x="801054" y="1882393"/>
            <a:ext cx="3044014" cy="3623238"/>
            <a:chOff x="801054" y="1882393"/>
            <a:chExt cx="3044014" cy="3623238"/>
          </a:xfrm>
        </p:grpSpPr>
        <p:cxnSp>
          <p:nvCxnSpPr>
            <p:cNvPr id="134" name="Straight Arrow Connector 133">
              <a:extLst>
                <a:ext uri="{FF2B5EF4-FFF2-40B4-BE49-F238E27FC236}">
                  <a16:creationId xmlns:a16="http://schemas.microsoft.com/office/drawing/2014/main" id="{942D240D-86C7-48C9-B13F-034F53098B5E}"/>
                </a:ext>
              </a:extLst>
            </p:cNvPr>
            <p:cNvCxnSpPr>
              <a:cxnSpLocks/>
              <a:stCxn id="81" idx="4"/>
            </p:cNvCxnSpPr>
            <p:nvPr/>
          </p:nvCxnSpPr>
          <p:spPr>
            <a:xfrm>
              <a:off x="3258318" y="4687189"/>
              <a:ext cx="0" cy="436290"/>
            </a:xfrm>
            <a:prstGeom prst="straightConnector1">
              <a:avLst/>
            </a:prstGeom>
            <a:ln w="28575">
              <a:solidFill>
                <a:srgbClr val="0070C0"/>
              </a:solidFill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grpSp>
          <p:nvGrpSpPr>
            <p:cNvPr id="184" name="Group 183">
              <a:extLst>
                <a:ext uri="{FF2B5EF4-FFF2-40B4-BE49-F238E27FC236}">
                  <a16:creationId xmlns:a16="http://schemas.microsoft.com/office/drawing/2014/main" id="{D0327A97-011F-4470-A951-F1146DE3048B}"/>
                </a:ext>
              </a:extLst>
            </p:cNvPr>
            <p:cNvGrpSpPr/>
            <p:nvPr/>
          </p:nvGrpSpPr>
          <p:grpSpPr>
            <a:xfrm>
              <a:off x="801054" y="1882393"/>
              <a:ext cx="3044014" cy="3623238"/>
              <a:chOff x="801054" y="1882393"/>
              <a:chExt cx="3044014" cy="3623238"/>
            </a:xfrm>
          </p:grpSpPr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81" name="Oval 80">
                    <a:extLst>
                      <a:ext uri="{FF2B5EF4-FFF2-40B4-BE49-F238E27FC236}">
                        <a16:creationId xmlns:a16="http://schemas.microsoft.com/office/drawing/2014/main" id="{5C9C4B22-AB24-4B2D-8894-E6BB76683D39}"/>
                      </a:ext>
                    </a:extLst>
                  </p:cNvPr>
                  <p:cNvSpPr/>
                  <p:nvPr/>
                </p:nvSpPr>
                <p:spPr>
                  <a:xfrm>
                    <a:off x="2938278" y="4047109"/>
                    <a:ext cx="640080" cy="640080"/>
                  </a:xfrm>
                  <a:prstGeom prst="ellipse">
                    <a:avLst/>
                  </a:prstGeom>
                  <a:ln w="28575">
                    <a:solidFill>
                      <a:srgbClr val="0070C0"/>
                    </a:solidFill>
                  </a:ln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14:m>
                      <m:oMathPara xmlns:m="http://schemas.openxmlformats.org/officeDocument/2006/math">
                        <m:oMathParaPr>
                          <m:jc m:val="center"/>
                        </m:oMathParaPr>
                        <m:oMath xmlns:m="http://schemas.openxmlformats.org/officeDocument/2006/math">
                          <m:r>
                            <a:rPr lang="en-US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 ×</m:t>
                          </m:r>
                        </m:oMath>
                      </m:oMathPara>
                    </a14:m>
                    <a:endParaRPr lang="en-US" b="1" dirty="0">
                      <a:solidFill>
                        <a:srgbClr val="0070C0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81" name="Oval 80">
                    <a:extLst>
                      <a:ext uri="{FF2B5EF4-FFF2-40B4-BE49-F238E27FC236}">
                        <a16:creationId xmlns:a16="http://schemas.microsoft.com/office/drawing/2014/main" id="{5C9C4B22-AB24-4B2D-8894-E6BB76683D39}"/>
                      </a:ext>
                    </a:extLst>
                  </p:cNvPr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2938278" y="4047109"/>
                    <a:ext cx="640080" cy="640080"/>
                  </a:xfrm>
                  <a:prstGeom prst="ellipse">
                    <a:avLst/>
                  </a:prstGeom>
                  <a:blipFill>
                    <a:blip r:embed="rId8"/>
                    <a:stretch>
                      <a:fillRect/>
                    </a:stretch>
                  </a:blipFill>
                  <a:ln w="28575">
                    <a:solidFill>
                      <a:srgbClr val="0070C0"/>
                    </a:solidFill>
                  </a:ln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sp>
            <p:nvSpPr>
              <p:cNvPr id="88" name="Rectangle 87">
                <a:extLst>
                  <a:ext uri="{FF2B5EF4-FFF2-40B4-BE49-F238E27FC236}">
                    <a16:creationId xmlns:a16="http://schemas.microsoft.com/office/drawing/2014/main" id="{38B2DD0D-B78F-4F68-BAD1-2E0451F7F8FD}"/>
                  </a:ext>
                </a:extLst>
              </p:cNvPr>
              <p:cNvSpPr/>
              <p:nvPr/>
            </p:nvSpPr>
            <p:spPr>
              <a:xfrm>
                <a:off x="822686" y="1882393"/>
                <a:ext cx="324128" cy="369332"/>
              </a:xfrm>
              <a:prstGeom prst="rect">
                <a:avLst/>
              </a:prstGeom>
              <a:ln w="28575">
                <a:noFill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b="1" dirty="0">
                    <a:solidFill>
                      <a:srgbClr val="0070C0"/>
                    </a:solidFill>
                    <a:latin typeface="Lucida Console" panose="020B0609040504020204" pitchFamily="49" charset="0"/>
                  </a:rPr>
                  <a:t>2</a:t>
                </a:r>
                <a:endParaRPr lang="en-US" b="1" dirty="0">
                  <a:solidFill>
                    <a:srgbClr val="0070C0"/>
                  </a:solidFill>
                </a:endParaRPr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89" name="Oval 88">
                    <a:extLst>
                      <a:ext uri="{FF2B5EF4-FFF2-40B4-BE49-F238E27FC236}">
                        <a16:creationId xmlns:a16="http://schemas.microsoft.com/office/drawing/2014/main" id="{FAFFF8D7-A79E-4DAE-8B9B-D0B515746C43}"/>
                      </a:ext>
                    </a:extLst>
                  </p:cNvPr>
                  <p:cNvSpPr/>
                  <p:nvPr/>
                </p:nvSpPr>
                <p:spPr>
                  <a:xfrm>
                    <a:off x="1115704" y="2309867"/>
                    <a:ext cx="640080" cy="640080"/>
                  </a:xfrm>
                  <a:prstGeom prst="ellipse">
                    <a:avLst/>
                  </a:prstGeom>
                  <a:ln w="28575">
                    <a:solidFill>
                      <a:srgbClr val="0070C0"/>
                    </a:solidFill>
                  </a:ln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14:m>
                      <m:oMathPara xmlns:m="http://schemas.openxmlformats.org/officeDocument/2006/math">
                        <m:oMathParaPr>
                          <m:jc m:val="center"/>
                        </m:oMathParaPr>
                        <m:oMath xmlns:m="http://schemas.openxmlformats.org/officeDocument/2006/math">
                          <m:r>
                            <a:rPr lang="en-US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 ×</m:t>
                          </m:r>
                        </m:oMath>
                      </m:oMathPara>
                    </a14:m>
                    <a:endParaRPr lang="en-US" b="1" dirty="0">
                      <a:solidFill>
                        <a:srgbClr val="0070C0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89" name="Oval 88">
                    <a:extLst>
                      <a:ext uri="{FF2B5EF4-FFF2-40B4-BE49-F238E27FC236}">
                        <a16:creationId xmlns:a16="http://schemas.microsoft.com/office/drawing/2014/main" id="{FAFFF8D7-A79E-4DAE-8B9B-D0B515746C43}"/>
                      </a:ext>
                    </a:extLst>
                  </p:cNvPr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115704" y="2309867"/>
                    <a:ext cx="640080" cy="640080"/>
                  </a:xfrm>
                  <a:prstGeom prst="ellipse">
                    <a:avLst/>
                  </a:prstGeom>
                  <a:blipFill>
                    <a:blip r:embed="rId9"/>
                    <a:stretch>
                      <a:fillRect/>
                    </a:stretch>
                  </a:blipFill>
                  <a:ln w="28575">
                    <a:solidFill>
                      <a:srgbClr val="0070C0"/>
                    </a:solidFill>
                  </a:ln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cxnSp>
            <p:nvCxnSpPr>
              <p:cNvPr id="90" name="Straight Arrow Connector 89">
                <a:extLst>
                  <a:ext uri="{FF2B5EF4-FFF2-40B4-BE49-F238E27FC236}">
                    <a16:creationId xmlns:a16="http://schemas.microsoft.com/office/drawing/2014/main" id="{8EEE4E3E-9E60-4139-B712-402BE9B2E187}"/>
                  </a:ext>
                </a:extLst>
              </p:cNvPr>
              <p:cNvCxnSpPr>
                <a:cxnSpLocks/>
                <a:stCxn id="88" idx="2"/>
                <a:endCxn id="89" idx="1"/>
              </p:cNvCxnSpPr>
              <p:nvPr/>
            </p:nvCxnSpPr>
            <p:spPr>
              <a:xfrm>
                <a:off x="984750" y="2251725"/>
                <a:ext cx="224692" cy="151880"/>
              </a:xfrm>
              <a:prstGeom prst="straightConnector1">
                <a:avLst/>
              </a:prstGeom>
              <a:ln w="28575">
                <a:solidFill>
                  <a:srgbClr val="0070C0"/>
                </a:solidFill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93" name="Straight Arrow Connector 92">
                <a:extLst>
                  <a:ext uri="{FF2B5EF4-FFF2-40B4-BE49-F238E27FC236}">
                    <a16:creationId xmlns:a16="http://schemas.microsoft.com/office/drawing/2014/main" id="{0AC8B1C8-3D38-490F-A9F2-780AFDBD41D7}"/>
                  </a:ext>
                </a:extLst>
              </p:cNvPr>
              <p:cNvCxnSpPr>
                <a:cxnSpLocks/>
                <a:stCxn id="87" idx="2"/>
                <a:endCxn id="89" idx="0"/>
              </p:cNvCxnSpPr>
              <p:nvPr/>
            </p:nvCxnSpPr>
            <p:spPr>
              <a:xfrm flipH="1">
                <a:off x="1435744" y="1953983"/>
                <a:ext cx="9394" cy="355884"/>
              </a:xfrm>
              <a:prstGeom prst="straightConnector1">
                <a:avLst/>
              </a:prstGeom>
              <a:ln w="28575">
                <a:solidFill>
                  <a:srgbClr val="0070C0"/>
                </a:solidFill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96" name="Oval 95">
                    <a:extLst>
                      <a:ext uri="{FF2B5EF4-FFF2-40B4-BE49-F238E27FC236}">
                        <a16:creationId xmlns:a16="http://schemas.microsoft.com/office/drawing/2014/main" id="{8EE8DA6E-B937-4615-9183-77B87401ACDC}"/>
                      </a:ext>
                    </a:extLst>
                  </p:cNvPr>
                  <p:cNvSpPr/>
                  <p:nvPr/>
                </p:nvSpPr>
                <p:spPr>
                  <a:xfrm>
                    <a:off x="801054" y="3086666"/>
                    <a:ext cx="640080" cy="640080"/>
                  </a:xfrm>
                  <a:prstGeom prst="ellipse">
                    <a:avLst/>
                  </a:prstGeom>
                  <a:ln w="28575">
                    <a:solidFill>
                      <a:srgbClr val="0070C0"/>
                    </a:solidFill>
                  </a:ln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14:m>
                      <m:oMathPara xmlns:m="http://schemas.openxmlformats.org/officeDocument/2006/math">
                        <m:oMathParaPr>
                          <m:jc m:val="center"/>
                        </m:oMathParaPr>
                        <m:oMath xmlns:m="http://schemas.openxmlformats.org/officeDocument/2006/math">
                          <m:r>
                            <a:rPr lang="en-US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 +</m:t>
                          </m:r>
                        </m:oMath>
                      </m:oMathPara>
                    </a14:m>
                    <a:endParaRPr lang="en-US" b="1" dirty="0">
                      <a:solidFill>
                        <a:srgbClr val="0070C0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96" name="Oval 95">
                    <a:extLst>
                      <a:ext uri="{FF2B5EF4-FFF2-40B4-BE49-F238E27FC236}">
                        <a16:creationId xmlns:a16="http://schemas.microsoft.com/office/drawing/2014/main" id="{8EE8DA6E-B937-4615-9183-77B87401ACDC}"/>
                      </a:ext>
                    </a:extLst>
                  </p:cNvPr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801054" y="3086666"/>
                    <a:ext cx="640080" cy="640080"/>
                  </a:xfrm>
                  <a:prstGeom prst="ellipse">
                    <a:avLst/>
                  </a:prstGeom>
                  <a:blipFill>
                    <a:blip r:embed="rId10"/>
                    <a:stretch>
                      <a:fillRect/>
                    </a:stretch>
                  </a:blipFill>
                  <a:ln w="28575">
                    <a:solidFill>
                      <a:srgbClr val="0070C0"/>
                    </a:solidFill>
                  </a:ln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cxnSp>
            <p:nvCxnSpPr>
              <p:cNvPr id="98" name="Straight Arrow Connector 97">
                <a:extLst>
                  <a:ext uri="{FF2B5EF4-FFF2-40B4-BE49-F238E27FC236}">
                    <a16:creationId xmlns:a16="http://schemas.microsoft.com/office/drawing/2014/main" id="{93B8DCF1-A313-4113-9236-1D71E676FDC3}"/>
                  </a:ext>
                </a:extLst>
              </p:cNvPr>
              <p:cNvCxnSpPr>
                <a:cxnSpLocks/>
                <a:stCxn id="88" idx="2"/>
                <a:endCxn id="96" idx="0"/>
              </p:cNvCxnSpPr>
              <p:nvPr/>
            </p:nvCxnSpPr>
            <p:spPr>
              <a:xfrm>
                <a:off x="984750" y="2251725"/>
                <a:ext cx="136344" cy="834941"/>
              </a:xfrm>
              <a:prstGeom prst="straightConnector1">
                <a:avLst/>
              </a:prstGeom>
              <a:ln w="28575">
                <a:solidFill>
                  <a:srgbClr val="0070C0"/>
                </a:solidFill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02" name="Straight Arrow Connector 101">
                <a:extLst>
                  <a:ext uri="{FF2B5EF4-FFF2-40B4-BE49-F238E27FC236}">
                    <a16:creationId xmlns:a16="http://schemas.microsoft.com/office/drawing/2014/main" id="{D9348C17-6DA2-44B4-9850-02CB3B1C1895}"/>
                  </a:ext>
                </a:extLst>
              </p:cNvPr>
              <p:cNvCxnSpPr>
                <a:cxnSpLocks/>
                <a:stCxn id="89" idx="4"/>
                <a:endCxn id="96" idx="7"/>
              </p:cNvCxnSpPr>
              <p:nvPr/>
            </p:nvCxnSpPr>
            <p:spPr>
              <a:xfrm flipH="1">
                <a:off x="1347396" y="2949947"/>
                <a:ext cx="88348" cy="230457"/>
              </a:xfrm>
              <a:prstGeom prst="straightConnector1">
                <a:avLst/>
              </a:prstGeom>
              <a:ln w="28575">
                <a:solidFill>
                  <a:srgbClr val="0070C0"/>
                </a:solidFill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05" name="Oval 104">
                    <a:extLst>
                      <a:ext uri="{FF2B5EF4-FFF2-40B4-BE49-F238E27FC236}">
                        <a16:creationId xmlns:a16="http://schemas.microsoft.com/office/drawing/2014/main" id="{7C036D13-635B-42B7-8331-193868F7BAFF}"/>
                      </a:ext>
                    </a:extLst>
                  </p:cNvPr>
                  <p:cNvSpPr/>
                  <p:nvPr/>
                </p:nvSpPr>
                <p:spPr>
                  <a:xfrm>
                    <a:off x="1516125" y="3086666"/>
                    <a:ext cx="640080" cy="640080"/>
                  </a:xfrm>
                  <a:prstGeom prst="ellipse">
                    <a:avLst/>
                  </a:prstGeom>
                  <a:ln w="28575">
                    <a:solidFill>
                      <a:srgbClr val="0070C0"/>
                    </a:solidFill>
                  </a:ln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14:m>
                      <m:oMathPara xmlns:m="http://schemas.openxmlformats.org/officeDocument/2006/math">
                        <m:oMathParaPr>
                          <m:jc m:val="center"/>
                        </m:oMathParaPr>
                        <m:oMath xmlns:m="http://schemas.openxmlformats.org/officeDocument/2006/math">
                          <m:r>
                            <a:rPr lang="en-US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 +</m:t>
                          </m:r>
                        </m:oMath>
                      </m:oMathPara>
                    </a14:m>
                    <a:endParaRPr lang="en-US" b="1" dirty="0">
                      <a:solidFill>
                        <a:srgbClr val="0070C0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105" name="Oval 104">
                    <a:extLst>
                      <a:ext uri="{FF2B5EF4-FFF2-40B4-BE49-F238E27FC236}">
                        <a16:creationId xmlns:a16="http://schemas.microsoft.com/office/drawing/2014/main" id="{7C036D13-635B-42B7-8331-193868F7BAFF}"/>
                      </a:ext>
                    </a:extLst>
                  </p:cNvPr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516125" y="3086666"/>
                    <a:ext cx="640080" cy="640080"/>
                  </a:xfrm>
                  <a:prstGeom prst="ellipse">
                    <a:avLst/>
                  </a:prstGeom>
                  <a:blipFill>
                    <a:blip r:embed="rId11"/>
                    <a:stretch>
                      <a:fillRect/>
                    </a:stretch>
                  </a:blipFill>
                  <a:ln w="28575">
                    <a:solidFill>
                      <a:srgbClr val="0070C0"/>
                    </a:solidFill>
                  </a:ln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cxnSp>
            <p:nvCxnSpPr>
              <p:cNvPr id="106" name="Straight Arrow Connector 105">
                <a:extLst>
                  <a:ext uri="{FF2B5EF4-FFF2-40B4-BE49-F238E27FC236}">
                    <a16:creationId xmlns:a16="http://schemas.microsoft.com/office/drawing/2014/main" id="{F8DD5830-21DD-41F6-BE1D-A48AB564EA20}"/>
                  </a:ext>
                </a:extLst>
              </p:cNvPr>
              <p:cNvCxnSpPr>
                <a:cxnSpLocks/>
                <a:stCxn id="89" idx="4"/>
                <a:endCxn id="105" idx="1"/>
              </p:cNvCxnSpPr>
              <p:nvPr/>
            </p:nvCxnSpPr>
            <p:spPr>
              <a:xfrm>
                <a:off x="1435744" y="2949947"/>
                <a:ext cx="174119" cy="230457"/>
              </a:xfrm>
              <a:prstGeom prst="straightConnector1">
                <a:avLst/>
              </a:prstGeom>
              <a:ln w="28575">
                <a:solidFill>
                  <a:srgbClr val="0070C0"/>
                </a:solidFill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109" name="Rectangle 108">
                <a:extLst>
                  <a:ext uri="{FF2B5EF4-FFF2-40B4-BE49-F238E27FC236}">
                    <a16:creationId xmlns:a16="http://schemas.microsoft.com/office/drawing/2014/main" id="{20EC7829-00C0-4F4E-B8A9-7BE6A77D9458}"/>
                  </a:ext>
                </a:extLst>
              </p:cNvPr>
              <p:cNvSpPr/>
              <p:nvPr/>
            </p:nvSpPr>
            <p:spPr>
              <a:xfrm>
                <a:off x="1774405" y="2508214"/>
                <a:ext cx="324128" cy="369332"/>
              </a:xfrm>
              <a:prstGeom prst="rect">
                <a:avLst/>
              </a:prstGeom>
              <a:ln w="28575">
                <a:noFill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b="1" dirty="0">
                    <a:solidFill>
                      <a:srgbClr val="0070C0"/>
                    </a:solidFill>
                    <a:latin typeface="Lucida Console" panose="020B0609040504020204" pitchFamily="49" charset="0"/>
                  </a:rPr>
                  <a:t>3</a:t>
                </a:r>
                <a:endParaRPr lang="en-US" b="1" dirty="0">
                  <a:solidFill>
                    <a:srgbClr val="0070C0"/>
                  </a:solidFill>
                </a:endParaRPr>
              </a:p>
            </p:txBody>
          </p:sp>
          <p:cxnSp>
            <p:nvCxnSpPr>
              <p:cNvPr id="110" name="Straight Arrow Connector 109">
                <a:extLst>
                  <a:ext uri="{FF2B5EF4-FFF2-40B4-BE49-F238E27FC236}">
                    <a16:creationId xmlns:a16="http://schemas.microsoft.com/office/drawing/2014/main" id="{CBACBA99-4C19-45ED-AE41-64CD6EE93706}"/>
                  </a:ext>
                </a:extLst>
              </p:cNvPr>
              <p:cNvCxnSpPr>
                <a:cxnSpLocks/>
                <a:stCxn id="109" idx="2"/>
                <a:endCxn id="105" idx="0"/>
              </p:cNvCxnSpPr>
              <p:nvPr/>
            </p:nvCxnSpPr>
            <p:spPr>
              <a:xfrm flipH="1">
                <a:off x="1836165" y="2877546"/>
                <a:ext cx="100304" cy="209120"/>
              </a:xfrm>
              <a:prstGeom prst="straightConnector1">
                <a:avLst/>
              </a:prstGeom>
              <a:ln w="28575">
                <a:solidFill>
                  <a:srgbClr val="0070C0"/>
                </a:solidFill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14" name="Oval 113">
                    <a:extLst>
                      <a:ext uri="{FF2B5EF4-FFF2-40B4-BE49-F238E27FC236}">
                        <a16:creationId xmlns:a16="http://schemas.microsoft.com/office/drawing/2014/main" id="{BD9902D5-CD59-4777-8CF1-02C253C83D38}"/>
                      </a:ext>
                    </a:extLst>
                  </p:cNvPr>
                  <p:cNvSpPr/>
                  <p:nvPr/>
                </p:nvSpPr>
                <p:spPr>
                  <a:xfrm>
                    <a:off x="1115679" y="3820807"/>
                    <a:ext cx="640080" cy="640080"/>
                  </a:xfrm>
                  <a:prstGeom prst="ellipse">
                    <a:avLst/>
                  </a:prstGeom>
                  <a:ln w="28575">
                    <a:solidFill>
                      <a:srgbClr val="0070C0"/>
                    </a:solidFill>
                  </a:ln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14:m>
                      <m:oMathPara xmlns:m="http://schemas.openxmlformats.org/officeDocument/2006/math">
                        <m:oMathParaPr>
                          <m:jc m:val="center"/>
                        </m:oMathParaPr>
                        <m:oMath xmlns:m="http://schemas.openxmlformats.org/officeDocument/2006/math">
                          <m:r>
                            <a:rPr lang="en-US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 ×</m:t>
                          </m:r>
                        </m:oMath>
                      </m:oMathPara>
                    </a14:m>
                    <a:endParaRPr lang="en-US" b="1" dirty="0">
                      <a:solidFill>
                        <a:srgbClr val="0070C0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114" name="Oval 113">
                    <a:extLst>
                      <a:ext uri="{FF2B5EF4-FFF2-40B4-BE49-F238E27FC236}">
                        <a16:creationId xmlns:a16="http://schemas.microsoft.com/office/drawing/2014/main" id="{BD9902D5-CD59-4777-8CF1-02C253C83D38}"/>
                      </a:ext>
                    </a:extLst>
                  </p:cNvPr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115679" y="3820807"/>
                    <a:ext cx="640080" cy="640080"/>
                  </a:xfrm>
                  <a:prstGeom prst="ellipse">
                    <a:avLst/>
                  </a:prstGeom>
                  <a:blipFill>
                    <a:blip r:embed="rId12"/>
                    <a:stretch>
                      <a:fillRect/>
                    </a:stretch>
                  </a:blipFill>
                  <a:ln w="28575">
                    <a:solidFill>
                      <a:srgbClr val="0070C0"/>
                    </a:solidFill>
                  </a:ln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cxnSp>
            <p:nvCxnSpPr>
              <p:cNvPr id="115" name="Straight Arrow Connector 114">
                <a:extLst>
                  <a:ext uri="{FF2B5EF4-FFF2-40B4-BE49-F238E27FC236}">
                    <a16:creationId xmlns:a16="http://schemas.microsoft.com/office/drawing/2014/main" id="{0FBF2DFA-5327-4733-85B1-DCA9C7AD3A20}"/>
                  </a:ext>
                </a:extLst>
              </p:cNvPr>
              <p:cNvCxnSpPr>
                <a:cxnSpLocks/>
                <a:stCxn id="105" idx="4"/>
                <a:endCxn id="114" idx="7"/>
              </p:cNvCxnSpPr>
              <p:nvPr/>
            </p:nvCxnSpPr>
            <p:spPr>
              <a:xfrm flipH="1">
                <a:off x="1662021" y="3726746"/>
                <a:ext cx="174144" cy="187799"/>
              </a:xfrm>
              <a:prstGeom prst="straightConnector1">
                <a:avLst/>
              </a:prstGeom>
              <a:ln w="28575">
                <a:solidFill>
                  <a:srgbClr val="0070C0"/>
                </a:solidFill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18" name="Straight Arrow Connector 117">
                <a:extLst>
                  <a:ext uri="{FF2B5EF4-FFF2-40B4-BE49-F238E27FC236}">
                    <a16:creationId xmlns:a16="http://schemas.microsoft.com/office/drawing/2014/main" id="{BE81B267-33DF-485B-B03C-1E1CD173B64F}"/>
                  </a:ext>
                </a:extLst>
              </p:cNvPr>
              <p:cNvCxnSpPr>
                <a:cxnSpLocks/>
                <a:stCxn id="96" idx="4"/>
                <a:endCxn id="114" idx="1"/>
              </p:cNvCxnSpPr>
              <p:nvPr/>
            </p:nvCxnSpPr>
            <p:spPr>
              <a:xfrm>
                <a:off x="1121094" y="3726746"/>
                <a:ext cx="88323" cy="187799"/>
              </a:xfrm>
              <a:prstGeom prst="straightConnector1">
                <a:avLst/>
              </a:prstGeom>
              <a:ln w="28575">
                <a:solidFill>
                  <a:srgbClr val="0070C0"/>
                </a:solidFill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28" name="Straight Arrow Connector 127">
                <a:extLst>
                  <a:ext uri="{FF2B5EF4-FFF2-40B4-BE49-F238E27FC236}">
                    <a16:creationId xmlns:a16="http://schemas.microsoft.com/office/drawing/2014/main" id="{CCA682E4-F665-43CC-B65E-E88C08875A3A}"/>
                  </a:ext>
                </a:extLst>
              </p:cNvPr>
              <p:cNvCxnSpPr>
                <a:cxnSpLocks/>
                <a:stCxn id="20" idx="2"/>
                <a:endCxn id="81" idx="0"/>
              </p:cNvCxnSpPr>
              <p:nvPr/>
            </p:nvCxnSpPr>
            <p:spPr>
              <a:xfrm>
                <a:off x="3250389" y="1957666"/>
                <a:ext cx="7929" cy="2089443"/>
              </a:xfrm>
              <a:prstGeom prst="straightConnector1">
                <a:avLst/>
              </a:prstGeom>
              <a:ln w="28575">
                <a:solidFill>
                  <a:srgbClr val="0070C0"/>
                </a:solidFill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31" name="Straight Arrow Connector 130">
                <a:extLst>
                  <a:ext uri="{FF2B5EF4-FFF2-40B4-BE49-F238E27FC236}">
                    <a16:creationId xmlns:a16="http://schemas.microsoft.com/office/drawing/2014/main" id="{510A1191-6185-4D0C-BB4D-5A89F7725BF0}"/>
                  </a:ext>
                </a:extLst>
              </p:cNvPr>
              <p:cNvCxnSpPr>
                <a:cxnSpLocks/>
                <a:stCxn id="114" idx="6"/>
                <a:endCxn id="81" idx="2"/>
              </p:cNvCxnSpPr>
              <p:nvPr/>
            </p:nvCxnSpPr>
            <p:spPr>
              <a:xfrm>
                <a:off x="1755759" y="4140847"/>
                <a:ext cx="1182519" cy="226302"/>
              </a:xfrm>
              <a:prstGeom prst="straightConnector1">
                <a:avLst/>
              </a:prstGeom>
              <a:ln w="28575">
                <a:solidFill>
                  <a:srgbClr val="0070C0"/>
                </a:solidFill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138" name="Rectangle 137">
                <a:extLst>
                  <a:ext uri="{FF2B5EF4-FFF2-40B4-BE49-F238E27FC236}">
                    <a16:creationId xmlns:a16="http://schemas.microsoft.com/office/drawing/2014/main" id="{AF10CAEC-CC6A-467A-A467-0CE98A133048}"/>
                  </a:ext>
                </a:extLst>
              </p:cNvPr>
              <p:cNvSpPr/>
              <p:nvPr/>
            </p:nvSpPr>
            <p:spPr>
              <a:xfrm>
                <a:off x="2804796" y="5136299"/>
                <a:ext cx="1040272" cy="369332"/>
              </a:xfrm>
              <a:prstGeom prst="rect">
                <a:avLst/>
              </a:prstGeom>
              <a:ln w="28575">
                <a:noFill/>
              </a:ln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b="1" dirty="0" err="1">
                    <a:solidFill>
                      <a:srgbClr val="0070C0"/>
                    </a:solidFill>
                    <a:latin typeface="Lucida Console" panose="020B0609040504020204" pitchFamily="49" charset="0"/>
                  </a:rPr>
                  <a:t>denom</a:t>
                </a:r>
                <a:r>
                  <a:rPr lang="en-US" b="1" dirty="0">
                    <a:solidFill>
                      <a:srgbClr val="0070C0"/>
                    </a:solidFill>
                    <a:latin typeface="Lucida Console" panose="020B0609040504020204" pitchFamily="49" charset="0"/>
                  </a:rPr>
                  <a:t>’</a:t>
                </a:r>
                <a:endParaRPr lang="en-US" b="1" dirty="0">
                  <a:solidFill>
                    <a:srgbClr val="0070C0"/>
                  </a:solidFill>
                </a:endParaRPr>
              </a:p>
            </p:txBody>
          </p:sp>
        </p:grpSp>
      </p:grpSp>
      <p:grpSp>
        <p:nvGrpSpPr>
          <p:cNvPr id="224" name="Group 223">
            <a:extLst>
              <a:ext uri="{FF2B5EF4-FFF2-40B4-BE49-F238E27FC236}">
                <a16:creationId xmlns:a16="http://schemas.microsoft.com/office/drawing/2014/main" id="{C53696D4-12AB-49DD-98E0-F10E74CBEF90}"/>
              </a:ext>
            </a:extLst>
          </p:cNvPr>
          <p:cNvGrpSpPr/>
          <p:nvPr/>
        </p:nvGrpSpPr>
        <p:grpSpPr>
          <a:xfrm>
            <a:off x="4014" y="1827032"/>
            <a:ext cx="1440817" cy="3690944"/>
            <a:chOff x="4014" y="1827032"/>
            <a:chExt cx="1440817" cy="3690944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08" name="Oval 207">
                  <a:extLst>
                    <a:ext uri="{FF2B5EF4-FFF2-40B4-BE49-F238E27FC236}">
                      <a16:creationId xmlns:a16="http://schemas.microsoft.com/office/drawing/2014/main" id="{60D39F6B-0033-4012-8AD6-7979F40D3584}"/>
                    </a:ext>
                  </a:extLst>
                </p:cNvPr>
                <p:cNvSpPr/>
                <p:nvPr/>
              </p:nvSpPr>
              <p:spPr>
                <a:xfrm>
                  <a:off x="100919" y="3031470"/>
                  <a:ext cx="640080" cy="640080"/>
                </a:xfrm>
                <a:prstGeom prst="ellipse">
                  <a:avLst/>
                </a:prstGeom>
                <a:ln w="28575">
                  <a:solidFill>
                    <a:srgbClr val="7030A0"/>
                  </a:solidFill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"/>
                      </m:oMathParaPr>
                      <m:oMath xmlns:m="http://schemas.openxmlformats.org/officeDocument/2006/math">
                        <m:r>
                          <a:rPr lang="en-US" b="1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 +</m:t>
                        </m:r>
                      </m:oMath>
                    </m:oMathPara>
                  </a14:m>
                  <a:endParaRPr lang="en-US" b="1" dirty="0">
                    <a:solidFill>
                      <a:srgbClr val="7030A0"/>
                    </a:solidFill>
                  </a:endParaRPr>
                </a:p>
              </p:txBody>
            </p:sp>
          </mc:Choice>
          <mc:Fallback xmlns="">
            <p:sp>
              <p:nvSpPr>
                <p:cNvPr id="208" name="Oval 207">
                  <a:extLst>
                    <a:ext uri="{FF2B5EF4-FFF2-40B4-BE49-F238E27FC236}">
                      <a16:creationId xmlns:a16="http://schemas.microsoft.com/office/drawing/2014/main" id="{60D39F6B-0033-4012-8AD6-7979F40D3584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00919" y="3031470"/>
                  <a:ext cx="640080" cy="640080"/>
                </a:xfrm>
                <a:prstGeom prst="ellipse">
                  <a:avLst/>
                </a:prstGeom>
                <a:blipFill>
                  <a:blip r:embed="rId13"/>
                  <a:stretch>
                    <a:fillRect/>
                  </a:stretch>
                </a:blipFill>
                <a:ln w="28575">
                  <a:solidFill>
                    <a:srgbClr val="7030A0"/>
                  </a:solidFill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209" name="Rectangle 208">
              <a:extLst>
                <a:ext uri="{FF2B5EF4-FFF2-40B4-BE49-F238E27FC236}">
                  <a16:creationId xmlns:a16="http://schemas.microsoft.com/office/drawing/2014/main" id="{00605073-F450-4C76-91C3-6FD347DFC991}"/>
                </a:ext>
              </a:extLst>
            </p:cNvPr>
            <p:cNvSpPr/>
            <p:nvPr/>
          </p:nvSpPr>
          <p:spPr>
            <a:xfrm>
              <a:off x="4014" y="2588869"/>
              <a:ext cx="324128" cy="369332"/>
            </a:xfrm>
            <a:prstGeom prst="rect">
              <a:avLst/>
            </a:prstGeom>
            <a:ln w="28575">
              <a:noFill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b="1" dirty="0">
                  <a:solidFill>
                    <a:srgbClr val="7030A0"/>
                  </a:solidFill>
                  <a:latin typeface="Lucida Console" panose="020B0609040504020204" pitchFamily="49" charset="0"/>
                </a:rPr>
                <a:t>1</a:t>
              </a:r>
              <a:endParaRPr lang="en-US" b="1" dirty="0">
                <a:solidFill>
                  <a:srgbClr val="7030A0"/>
                </a:solidFill>
              </a:endParaRPr>
            </a:p>
          </p:txBody>
        </p:sp>
        <p:cxnSp>
          <p:nvCxnSpPr>
            <p:cNvPr id="210" name="Straight Arrow Connector 209">
              <a:extLst>
                <a:ext uri="{FF2B5EF4-FFF2-40B4-BE49-F238E27FC236}">
                  <a16:creationId xmlns:a16="http://schemas.microsoft.com/office/drawing/2014/main" id="{C45C2ED5-CE29-46BE-9CAB-43D1619C3698}"/>
                </a:ext>
              </a:extLst>
            </p:cNvPr>
            <p:cNvCxnSpPr>
              <a:cxnSpLocks/>
              <a:endCxn id="208" idx="1"/>
            </p:cNvCxnSpPr>
            <p:nvPr/>
          </p:nvCxnSpPr>
          <p:spPr>
            <a:xfrm>
              <a:off x="185862" y="2905496"/>
              <a:ext cx="8795" cy="219712"/>
            </a:xfrm>
            <a:prstGeom prst="straightConnector1">
              <a:avLst/>
            </a:prstGeom>
            <a:ln w="28575">
              <a:solidFill>
                <a:srgbClr val="7030A0"/>
              </a:solidFill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16" name="Freeform: Shape 215">
              <a:extLst>
                <a:ext uri="{FF2B5EF4-FFF2-40B4-BE49-F238E27FC236}">
                  <a16:creationId xmlns:a16="http://schemas.microsoft.com/office/drawing/2014/main" id="{A791CA23-4561-4F2B-8476-9C4007391409}"/>
                </a:ext>
              </a:extLst>
            </p:cNvPr>
            <p:cNvSpPr/>
            <p:nvPr/>
          </p:nvSpPr>
          <p:spPr>
            <a:xfrm>
              <a:off x="573974" y="1827032"/>
              <a:ext cx="870857" cy="1228885"/>
            </a:xfrm>
            <a:custGeom>
              <a:avLst/>
              <a:gdLst>
                <a:gd name="connsiteX0" fmla="*/ 870857 w 870857"/>
                <a:gd name="connsiteY0" fmla="*/ 136355 h 1228885"/>
                <a:gd name="connsiteX1" fmla="*/ 312717 w 870857"/>
                <a:gd name="connsiteY1" fmla="*/ 96771 h 1228885"/>
                <a:gd name="connsiteX2" fmla="*/ 0 w 870857"/>
                <a:gd name="connsiteY2" fmla="*/ 1228885 h 12288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870857" h="1228885">
                  <a:moveTo>
                    <a:pt x="870857" y="136355"/>
                  </a:moveTo>
                  <a:cubicBezTo>
                    <a:pt x="664358" y="25519"/>
                    <a:pt x="457860" y="-85317"/>
                    <a:pt x="312717" y="96771"/>
                  </a:cubicBezTo>
                  <a:cubicBezTo>
                    <a:pt x="167574" y="278859"/>
                    <a:pt x="83787" y="753872"/>
                    <a:pt x="0" y="1228885"/>
                  </a:cubicBezTo>
                </a:path>
              </a:pathLst>
            </a:custGeom>
            <a:noFill/>
            <a:ln w="28575">
              <a:solidFill>
                <a:srgbClr val="7030A0"/>
              </a:solidFill>
              <a:headEnd type="none" w="med" len="med"/>
              <a:tailEnd type="triangl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19" name="Straight Arrow Connector 218">
              <a:extLst>
                <a:ext uri="{FF2B5EF4-FFF2-40B4-BE49-F238E27FC236}">
                  <a16:creationId xmlns:a16="http://schemas.microsoft.com/office/drawing/2014/main" id="{EEF50622-774D-4D60-B533-AE3E02AC6CD6}"/>
                </a:ext>
              </a:extLst>
            </p:cNvPr>
            <p:cNvCxnSpPr>
              <a:cxnSpLocks/>
              <a:stCxn id="208" idx="4"/>
            </p:cNvCxnSpPr>
            <p:nvPr/>
          </p:nvCxnSpPr>
          <p:spPr>
            <a:xfrm>
              <a:off x="420959" y="3671550"/>
              <a:ext cx="17682" cy="1451929"/>
            </a:xfrm>
            <a:prstGeom prst="straightConnector1">
              <a:avLst/>
            </a:prstGeom>
            <a:ln w="28575">
              <a:solidFill>
                <a:srgbClr val="7030A0"/>
              </a:solidFill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23" name="Rectangle 222">
              <a:extLst>
                <a:ext uri="{FF2B5EF4-FFF2-40B4-BE49-F238E27FC236}">
                  <a16:creationId xmlns:a16="http://schemas.microsoft.com/office/drawing/2014/main" id="{36E7C31E-BD25-4C37-8CA6-796B31BD2341}"/>
                </a:ext>
              </a:extLst>
            </p:cNvPr>
            <p:cNvSpPr/>
            <p:nvPr/>
          </p:nvSpPr>
          <p:spPr>
            <a:xfrm>
              <a:off x="29620" y="5148644"/>
              <a:ext cx="881973" cy="369332"/>
            </a:xfrm>
            <a:prstGeom prst="rect">
              <a:avLst/>
            </a:prstGeom>
            <a:ln w="28575"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b="1" dirty="0">
                  <a:solidFill>
                    <a:srgbClr val="7030A0"/>
                  </a:solidFill>
                  <a:latin typeface="Lucida Console" panose="020B0609040504020204" pitchFamily="49" charset="0"/>
                </a:rPr>
                <a:t>j’</a:t>
              </a:r>
              <a:endParaRPr lang="en-US" b="1" dirty="0">
                <a:solidFill>
                  <a:srgbClr val="7030A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3114116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421737-86C5-43F2-9A2F-5512EF1CD4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Superscalar OOO Processor</a:t>
            </a:r>
          </a:p>
        </p:txBody>
      </p:sp>
      <p:sp>
        <p:nvSpPr>
          <p:cNvPr id="31" name="Content Placeholder 30">
            <a:extLst>
              <a:ext uri="{FF2B5EF4-FFF2-40B4-BE49-F238E27FC236}">
                <a16:creationId xmlns:a16="http://schemas.microsoft.com/office/drawing/2014/main" id="{2CB860B8-75E6-4F03-A97F-CC8368E45A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in microarchitecture should we worry about?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9DE2382-C7BF-4823-8DF9-B146BBD843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CMU 15-418/15-618, Spring 2019</a:t>
            </a: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D2C66A80-7B27-4C14-A219-2209146E838F}"/>
              </a:ext>
            </a:extLst>
          </p:cNvPr>
          <p:cNvSpPr/>
          <p:nvPr/>
        </p:nvSpPr>
        <p:spPr>
          <a:xfrm>
            <a:off x="628648" y="2277546"/>
            <a:ext cx="7886699" cy="3297287"/>
          </a:xfrm>
          <a:prstGeom prst="roundRect">
            <a:avLst>
              <a:gd name="adj" fmla="val 12130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3200" dirty="0"/>
              <a:t>CPU</a:t>
            </a: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561C240B-E864-4943-A8F1-1535B4C6150F}"/>
              </a:ext>
            </a:extLst>
          </p:cNvPr>
          <p:cNvSpPr/>
          <p:nvPr/>
        </p:nvSpPr>
        <p:spPr>
          <a:xfrm>
            <a:off x="811363" y="3809502"/>
            <a:ext cx="1070179" cy="748696"/>
          </a:xfrm>
          <a:prstGeom prst="roundRect">
            <a:avLst>
              <a:gd name="adj" fmla="val 25770"/>
            </a:avLst>
          </a:prstGeom>
          <a:solidFill>
            <a:srgbClr val="FF8B8B"/>
          </a:solidFill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en-US" sz="2000" dirty="0"/>
              <a:t>Fetch</a:t>
            </a: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91E82684-7921-4743-A036-02DCF0319D38}"/>
              </a:ext>
            </a:extLst>
          </p:cNvPr>
          <p:cNvSpPr/>
          <p:nvPr/>
        </p:nvSpPr>
        <p:spPr>
          <a:xfrm>
            <a:off x="2093349" y="3809502"/>
            <a:ext cx="1070179" cy="748694"/>
          </a:xfrm>
          <a:prstGeom prst="roundRect">
            <a:avLst>
              <a:gd name="adj" fmla="val 25012"/>
            </a:avLst>
          </a:prstGeom>
          <a:solidFill>
            <a:srgbClr val="FFE181"/>
          </a:solidFill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en-US" sz="2000" dirty="0"/>
              <a:t>Decode</a:t>
            </a: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FDA789AC-85D0-40AF-9A5D-1AFAF3770C30}"/>
              </a:ext>
            </a:extLst>
          </p:cNvPr>
          <p:cNvSpPr/>
          <p:nvPr/>
        </p:nvSpPr>
        <p:spPr>
          <a:xfrm>
            <a:off x="3445593" y="3809502"/>
            <a:ext cx="1070179" cy="1581168"/>
          </a:xfrm>
          <a:prstGeom prst="roundRect">
            <a:avLst/>
          </a:prstGeom>
          <a:solidFill>
            <a:srgbClr val="C2E49C"/>
          </a:solidFill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/>
              <a:t>Execute</a:t>
            </a: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E1DAECA1-B254-4112-AAE5-55DA06B2BDEF}"/>
              </a:ext>
            </a:extLst>
          </p:cNvPr>
          <p:cNvSpPr/>
          <p:nvPr/>
        </p:nvSpPr>
        <p:spPr>
          <a:xfrm>
            <a:off x="7262456" y="3809502"/>
            <a:ext cx="1070179" cy="748694"/>
          </a:xfrm>
          <a:prstGeom prst="roundRect">
            <a:avLst>
              <a:gd name="adj" fmla="val 24253"/>
            </a:avLst>
          </a:prstGeom>
          <a:solidFill>
            <a:srgbClr val="89E0FF"/>
          </a:solidFill>
          <a:ln w="22225">
            <a:solidFill>
              <a:schemeClr val="bg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Commit</a:t>
            </a: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3571252B-7E01-48F5-8119-8AC1BF96324C}"/>
              </a:ext>
            </a:extLst>
          </p:cNvPr>
          <p:cNvSpPr/>
          <p:nvPr/>
        </p:nvSpPr>
        <p:spPr>
          <a:xfrm>
            <a:off x="4705496" y="3809502"/>
            <a:ext cx="1070179" cy="1581168"/>
          </a:xfrm>
          <a:prstGeom prst="roundRect">
            <a:avLst/>
          </a:prstGeom>
          <a:solidFill>
            <a:srgbClr val="C2E49C"/>
          </a:solidFill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/>
              <a:t>Execute</a:t>
            </a:r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3F61D8C4-1FB6-46AA-9ED5-02AC4D0F4802}"/>
              </a:ext>
            </a:extLst>
          </p:cNvPr>
          <p:cNvSpPr/>
          <p:nvPr/>
        </p:nvSpPr>
        <p:spPr>
          <a:xfrm>
            <a:off x="5965399" y="3809502"/>
            <a:ext cx="1070179" cy="1581168"/>
          </a:xfrm>
          <a:prstGeom prst="roundRect">
            <a:avLst/>
          </a:prstGeom>
          <a:solidFill>
            <a:srgbClr val="C2E49C"/>
          </a:solidFill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/>
              <a:t>Execute</a:t>
            </a: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C06712CF-8C9E-4D3B-BCD4-D336F67676E8}"/>
              </a:ext>
            </a:extLst>
          </p:cNvPr>
          <p:cNvSpPr/>
          <p:nvPr/>
        </p:nvSpPr>
        <p:spPr>
          <a:xfrm>
            <a:off x="3105149" y="3047453"/>
            <a:ext cx="4333875" cy="488437"/>
          </a:xfrm>
          <a:prstGeom prst="roundRect">
            <a:avLst>
              <a:gd name="adj" fmla="val 36920"/>
            </a:avLst>
          </a:prstGeom>
          <a:solidFill>
            <a:srgbClr val="FECDFF"/>
          </a:solidFill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000" dirty="0"/>
              <a:t>	      Instruction    Buffer</a:t>
            </a: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60D3165E-DDF8-476A-8784-53F23FD0C957}"/>
              </a:ext>
            </a:extLst>
          </p:cNvPr>
          <p:cNvCxnSpPr/>
          <p:nvPr/>
        </p:nvCxnSpPr>
        <p:spPr>
          <a:xfrm>
            <a:off x="1632221" y="4342381"/>
            <a:ext cx="817849" cy="0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2B5ACCC9-95E0-4FBA-8E9F-8C46C38EF93C}"/>
              </a:ext>
            </a:extLst>
          </p:cNvPr>
          <p:cNvCxnSpPr>
            <a:cxnSpLocks/>
          </p:cNvCxnSpPr>
          <p:nvPr/>
        </p:nvCxnSpPr>
        <p:spPr>
          <a:xfrm>
            <a:off x="3975651" y="3263275"/>
            <a:ext cx="0" cy="829207"/>
          </a:xfrm>
          <a:prstGeom prst="straightConnector1">
            <a:avLst/>
          </a:prstGeom>
          <a:ln w="76200">
            <a:solidFill>
              <a:schemeClr val="tx1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A6840080-D68D-4E8C-9556-BE071AA25141}"/>
              </a:ext>
            </a:extLst>
          </p:cNvPr>
          <p:cNvCxnSpPr>
            <a:cxnSpLocks/>
          </p:cNvCxnSpPr>
          <p:nvPr/>
        </p:nvCxnSpPr>
        <p:spPr>
          <a:xfrm>
            <a:off x="5240585" y="3263275"/>
            <a:ext cx="0" cy="829207"/>
          </a:xfrm>
          <a:prstGeom prst="straightConnector1">
            <a:avLst/>
          </a:prstGeom>
          <a:ln w="76200">
            <a:solidFill>
              <a:schemeClr val="tx1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15658A80-4BEC-4E7F-B2A7-C4FEF3CC6329}"/>
              </a:ext>
            </a:extLst>
          </p:cNvPr>
          <p:cNvCxnSpPr>
            <a:cxnSpLocks/>
          </p:cNvCxnSpPr>
          <p:nvPr/>
        </p:nvCxnSpPr>
        <p:spPr>
          <a:xfrm>
            <a:off x="6483450" y="3263275"/>
            <a:ext cx="0" cy="829207"/>
          </a:xfrm>
          <a:prstGeom prst="straightConnector1">
            <a:avLst/>
          </a:prstGeom>
          <a:ln w="76200">
            <a:solidFill>
              <a:schemeClr val="tx1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06FECB0E-E3FE-4AED-965C-648F1E919C31}"/>
              </a:ext>
            </a:extLst>
          </p:cNvPr>
          <p:cNvSpPr/>
          <p:nvPr/>
        </p:nvSpPr>
        <p:spPr>
          <a:xfrm>
            <a:off x="2896547" y="3263276"/>
            <a:ext cx="408924" cy="1079106"/>
          </a:xfrm>
          <a:custGeom>
            <a:avLst/>
            <a:gdLst>
              <a:gd name="connsiteX0" fmla="*/ 0 w 374847"/>
              <a:gd name="connsiteY0" fmla="*/ 1204055 h 1319915"/>
              <a:gd name="connsiteX1" fmla="*/ 289654 w 374847"/>
              <a:gd name="connsiteY1" fmla="*/ 1204055 h 1319915"/>
              <a:gd name="connsiteX2" fmla="*/ 374847 w 374847"/>
              <a:gd name="connsiteY2" fmla="*/ 0 h 1319915"/>
              <a:gd name="connsiteX0" fmla="*/ 0 w 374847"/>
              <a:gd name="connsiteY0" fmla="*/ 1204055 h 1247820"/>
              <a:gd name="connsiteX1" fmla="*/ 289654 w 374847"/>
              <a:gd name="connsiteY1" fmla="*/ 1204055 h 1247820"/>
              <a:gd name="connsiteX2" fmla="*/ 374847 w 374847"/>
              <a:gd name="connsiteY2" fmla="*/ 0 h 1247820"/>
              <a:gd name="connsiteX0" fmla="*/ 0 w 374847"/>
              <a:gd name="connsiteY0" fmla="*/ 1204055 h 1205148"/>
              <a:gd name="connsiteX1" fmla="*/ 289654 w 374847"/>
              <a:gd name="connsiteY1" fmla="*/ 1204055 h 1205148"/>
              <a:gd name="connsiteX2" fmla="*/ 374847 w 374847"/>
              <a:gd name="connsiteY2" fmla="*/ 0 h 1205148"/>
              <a:gd name="connsiteX0" fmla="*/ 0 w 400964"/>
              <a:gd name="connsiteY0" fmla="*/ 1204055 h 1205148"/>
              <a:gd name="connsiteX1" fmla="*/ 289654 w 400964"/>
              <a:gd name="connsiteY1" fmla="*/ 1204055 h 1205148"/>
              <a:gd name="connsiteX2" fmla="*/ 374847 w 400964"/>
              <a:gd name="connsiteY2" fmla="*/ 0 h 1205148"/>
              <a:gd name="connsiteX0" fmla="*/ 0 w 408924"/>
              <a:gd name="connsiteY0" fmla="*/ 1198376 h 1287992"/>
              <a:gd name="connsiteX1" fmla="*/ 289654 w 408924"/>
              <a:gd name="connsiteY1" fmla="*/ 1198376 h 1287992"/>
              <a:gd name="connsiteX2" fmla="*/ 408924 w 408924"/>
              <a:gd name="connsiteY2" fmla="*/ 0 h 1287992"/>
              <a:gd name="connsiteX0" fmla="*/ 0 w 408924"/>
              <a:gd name="connsiteY0" fmla="*/ 1198376 h 1200289"/>
              <a:gd name="connsiteX1" fmla="*/ 289654 w 408924"/>
              <a:gd name="connsiteY1" fmla="*/ 1198376 h 1200289"/>
              <a:gd name="connsiteX2" fmla="*/ 408924 w 408924"/>
              <a:gd name="connsiteY2" fmla="*/ 0 h 1200289"/>
              <a:gd name="connsiteX0" fmla="*/ 0 w 408924"/>
              <a:gd name="connsiteY0" fmla="*/ 1198376 h 1198548"/>
              <a:gd name="connsiteX1" fmla="*/ 295334 w 408924"/>
              <a:gd name="connsiteY1" fmla="*/ 1141581 h 1198548"/>
              <a:gd name="connsiteX2" fmla="*/ 408924 w 408924"/>
              <a:gd name="connsiteY2" fmla="*/ 0 h 1198548"/>
              <a:gd name="connsiteX0" fmla="*/ 0 w 408924"/>
              <a:gd name="connsiteY0" fmla="*/ 1198376 h 1200044"/>
              <a:gd name="connsiteX1" fmla="*/ 295334 w 408924"/>
              <a:gd name="connsiteY1" fmla="*/ 1141581 h 1200044"/>
              <a:gd name="connsiteX2" fmla="*/ 408924 w 408924"/>
              <a:gd name="connsiteY2" fmla="*/ 0 h 1200044"/>
              <a:gd name="connsiteX0" fmla="*/ 0 w 408924"/>
              <a:gd name="connsiteY0" fmla="*/ 1198376 h 1198856"/>
              <a:gd name="connsiteX1" fmla="*/ 295334 w 408924"/>
              <a:gd name="connsiteY1" fmla="*/ 1141581 h 1198856"/>
              <a:gd name="connsiteX2" fmla="*/ 408924 w 408924"/>
              <a:gd name="connsiteY2" fmla="*/ 0 h 1198856"/>
              <a:gd name="connsiteX0" fmla="*/ 0 w 408924"/>
              <a:gd name="connsiteY0" fmla="*/ 1198376 h 1199392"/>
              <a:gd name="connsiteX1" fmla="*/ 295334 w 408924"/>
              <a:gd name="connsiteY1" fmla="*/ 1141581 h 1199392"/>
              <a:gd name="connsiteX2" fmla="*/ 408924 w 408924"/>
              <a:gd name="connsiteY2" fmla="*/ 0 h 1199392"/>
              <a:gd name="connsiteX0" fmla="*/ 0 w 408924"/>
              <a:gd name="connsiteY0" fmla="*/ 1198376 h 1200044"/>
              <a:gd name="connsiteX1" fmla="*/ 295334 w 408924"/>
              <a:gd name="connsiteY1" fmla="*/ 1141581 h 1200044"/>
              <a:gd name="connsiteX2" fmla="*/ 408924 w 408924"/>
              <a:gd name="connsiteY2" fmla="*/ 0 h 12000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08924" h="1200044">
                <a:moveTo>
                  <a:pt x="0" y="1198376"/>
                </a:moveTo>
                <a:cubicBezTo>
                  <a:pt x="119270" y="1202163"/>
                  <a:pt x="224060" y="1205003"/>
                  <a:pt x="295334" y="1141581"/>
                </a:cubicBezTo>
                <a:cubicBezTo>
                  <a:pt x="366608" y="1078159"/>
                  <a:pt x="397565" y="501689"/>
                  <a:pt x="408924" y="0"/>
                </a:cubicBezTo>
              </a:path>
            </a:pathLst>
          </a:custGeom>
          <a:noFill/>
          <a:ln w="762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859144C7-8924-4CC4-89C7-2D3DA1CC9F64}"/>
              </a:ext>
            </a:extLst>
          </p:cNvPr>
          <p:cNvSpPr/>
          <p:nvPr/>
        </p:nvSpPr>
        <p:spPr>
          <a:xfrm flipH="1">
            <a:off x="7126931" y="3258056"/>
            <a:ext cx="452213" cy="1079106"/>
          </a:xfrm>
          <a:custGeom>
            <a:avLst/>
            <a:gdLst>
              <a:gd name="connsiteX0" fmla="*/ 0 w 374847"/>
              <a:gd name="connsiteY0" fmla="*/ 1204055 h 1319915"/>
              <a:gd name="connsiteX1" fmla="*/ 289654 w 374847"/>
              <a:gd name="connsiteY1" fmla="*/ 1204055 h 1319915"/>
              <a:gd name="connsiteX2" fmla="*/ 374847 w 374847"/>
              <a:gd name="connsiteY2" fmla="*/ 0 h 1319915"/>
              <a:gd name="connsiteX0" fmla="*/ 0 w 374847"/>
              <a:gd name="connsiteY0" fmla="*/ 1204055 h 1247820"/>
              <a:gd name="connsiteX1" fmla="*/ 289654 w 374847"/>
              <a:gd name="connsiteY1" fmla="*/ 1204055 h 1247820"/>
              <a:gd name="connsiteX2" fmla="*/ 374847 w 374847"/>
              <a:gd name="connsiteY2" fmla="*/ 0 h 1247820"/>
              <a:gd name="connsiteX0" fmla="*/ 0 w 374847"/>
              <a:gd name="connsiteY0" fmla="*/ 1204055 h 1205148"/>
              <a:gd name="connsiteX1" fmla="*/ 289654 w 374847"/>
              <a:gd name="connsiteY1" fmla="*/ 1204055 h 1205148"/>
              <a:gd name="connsiteX2" fmla="*/ 374847 w 374847"/>
              <a:gd name="connsiteY2" fmla="*/ 0 h 1205148"/>
              <a:gd name="connsiteX0" fmla="*/ 0 w 400964"/>
              <a:gd name="connsiteY0" fmla="*/ 1204055 h 1205148"/>
              <a:gd name="connsiteX1" fmla="*/ 289654 w 400964"/>
              <a:gd name="connsiteY1" fmla="*/ 1204055 h 1205148"/>
              <a:gd name="connsiteX2" fmla="*/ 374847 w 400964"/>
              <a:gd name="connsiteY2" fmla="*/ 0 h 1205148"/>
              <a:gd name="connsiteX0" fmla="*/ 0 w 408924"/>
              <a:gd name="connsiteY0" fmla="*/ 1198376 h 1287992"/>
              <a:gd name="connsiteX1" fmla="*/ 289654 w 408924"/>
              <a:gd name="connsiteY1" fmla="*/ 1198376 h 1287992"/>
              <a:gd name="connsiteX2" fmla="*/ 408924 w 408924"/>
              <a:gd name="connsiteY2" fmla="*/ 0 h 1287992"/>
              <a:gd name="connsiteX0" fmla="*/ 0 w 408924"/>
              <a:gd name="connsiteY0" fmla="*/ 1198376 h 1200289"/>
              <a:gd name="connsiteX1" fmla="*/ 289654 w 408924"/>
              <a:gd name="connsiteY1" fmla="*/ 1198376 h 1200289"/>
              <a:gd name="connsiteX2" fmla="*/ 408924 w 408924"/>
              <a:gd name="connsiteY2" fmla="*/ 0 h 1200289"/>
              <a:gd name="connsiteX0" fmla="*/ 0 w 408924"/>
              <a:gd name="connsiteY0" fmla="*/ 1198376 h 1198548"/>
              <a:gd name="connsiteX1" fmla="*/ 295334 w 408924"/>
              <a:gd name="connsiteY1" fmla="*/ 1141581 h 1198548"/>
              <a:gd name="connsiteX2" fmla="*/ 408924 w 408924"/>
              <a:gd name="connsiteY2" fmla="*/ 0 h 1198548"/>
              <a:gd name="connsiteX0" fmla="*/ 0 w 408924"/>
              <a:gd name="connsiteY0" fmla="*/ 1198376 h 1200044"/>
              <a:gd name="connsiteX1" fmla="*/ 295334 w 408924"/>
              <a:gd name="connsiteY1" fmla="*/ 1141581 h 1200044"/>
              <a:gd name="connsiteX2" fmla="*/ 408924 w 408924"/>
              <a:gd name="connsiteY2" fmla="*/ 0 h 1200044"/>
              <a:gd name="connsiteX0" fmla="*/ 0 w 408924"/>
              <a:gd name="connsiteY0" fmla="*/ 1198376 h 1198856"/>
              <a:gd name="connsiteX1" fmla="*/ 295334 w 408924"/>
              <a:gd name="connsiteY1" fmla="*/ 1141581 h 1198856"/>
              <a:gd name="connsiteX2" fmla="*/ 408924 w 408924"/>
              <a:gd name="connsiteY2" fmla="*/ 0 h 1198856"/>
              <a:gd name="connsiteX0" fmla="*/ 0 w 408924"/>
              <a:gd name="connsiteY0" fmla="*/ 1198376 h 1199392"/>
              <a:gd name="connsiteX1" fmla="*/ 295334 w 408924"/>
              <a:gd name="connsiteY1" fmla="*/ 1141581 h 1199392"/>
              <a:gd name="connsiteX2" fmla="*/ 408924 w 408924"/>
              <a:gd name="connsiteY2" fmla="*/ 0 h 1199392"/>
              <a:gd name="connsiteX0" fmla="*/ 0 w 408924"/>
              <a:gd name="connsiteY0" fmla="*/ 1198376 h 1200044"/>
              <a:gd name="connsiteX1" fmla="*/ 295334 w 408924"/>
              <a:gd name="connsiteY1" fmla="*/ 1141581 h 1200044"/>
              <a:gd name="connsiteX2" fmla="*/ 408924 w 408924"/>
              <a:gd name="connsiteY2" fmla="*/ 0 h 12000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08924" h="1200044">
                <a:moveTo>
                  <a:pt x="0" y="1198376"/>
                </a:moveTo>
                <a:cubicBezTo>
                  <a:pt x="119270" y="1202163"/>
                  <a:pt x="224060" y="1205003"/>
                  <a:pt x="295334" y="1141581"/>
                </a:cubicBezTo>
                <a:cubicBezTo>
                  <a:pt x="366608" y="1078159"/>
                  <a:pt x="397565" y="501689"/>
                  <a:pt x="408924" y="0"/>
                </a:cubicBezTo>
              </a:path>
            </a:pathLst>
          </a:custGeom>
          <a:noFill/>
          <a:ln w="76200">
            <a:solidFill>
              <a:schemeClr val="tx1"/>
            </a:solidFill>
            <a:headEnd type="triangl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ight Brace 18">
            <a:extLst>
              <a:ext uri="{FF2B5EF4-FFF2-40B4-BE49-F238E27FC236}">
                <a16:creationId xmlns:a16="http://schemas.microsoft.com/office/drawing/2014/main" id="{7678CE90-1919-4AA7-A3BE-BC86CDBAD8ED}"/>
              </a:ext>
            </a:extLst>
          </p:cNvPr>
          <p:cNvSpPr/>
          <p:nvPr/>
        </p:nvSpPr>
        <p:spPr>
          <a:xfrm rot="5400000">
            <a:off x="1842211" y="4678919"/>
            <a:ext cx="290465" cy="2352165"/>
          </a:xfrm>
          <a:prstGeom prst="rightBrace">
            <a:avLst/>
          </a:prstGeom>
          <a:ln w="952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ight Brace 19">
            <a:extLst>
              <a:ext uri="{FF2B5EF4-FFF2-40B4-BE49-F238E27FC236}">
                <a16:creationId xmlns:a16="http://schemas.microsoft.com/office/drawing/2014/main" id="{D8957259-6E27-4DD8-89F6-A41E5C43134A}"/>
              </a:ext>
            </a:extLst>
          </p:cNvPr>
          <p:cNvSpPr/>
          <p:nvPr/>
        </p:nvSpPr>
        <p:spPr>
          <a:xfrm rot="5400000">
            <a:off x="7652787" y="5316042"/>
            <a:ext cx="290465" cy="1071130"/>
          </a:xfrm>
          <a:prstGeom prst="rightBrace">
            <a:avLst/>
          </a:prstGeom>
          <a:ln w="952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ight Brace 20">
            <a:extLst>
              <a:ext uri="{FF2B5EF4-FFF2-40B4-BE49-F238E27FC236}">
                <a16:creationId xmlns:a16="http://schemas.microsoft.com/office/drawing/2014/main" id="{BC8F2CF0-316E-4EA9-969F-7CBDAEEF0F03}"/>
              </a:ext>
            </a:extLst>
          </p:cNvPr>
          <p:cNvSpPr/>
          <p:nvPr/>
        </p:nvSpPr>
        <p:spPr>
          <a:xfrm rot="5400000">
            <a:off x="5092598" y="4053863"/>
            <a:ext cx="290467" cy="3595492"/>
          </a:xfrm>
          <a:prstGeom prst="rightBrace">
            <a:avLst/>
          </a:prstGeom>
          <a:ln w="952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DC28B3F7-973B-4D9C-B083-7E967A2E0FD3}"/>
              </a:ext>
            </a:extLst>
          </p:cNvPr>
          <p:cNvSpPr txBox="1"/>
          <p:nvPr/>
        </p:nvSpPr>
        <p:spPr>
          <a:xfrm>
            <a:off x="1524816" y="5996840"/>
            <a:ext cx="9252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In-order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A01B7AA9-BD57-4D85-8F5F-BA9EA0BF0F73}"/>
              </a:ext>
            </a:extLst>
          </p:cNvPr>
          <p:cNvSpPr txBox="1"/>
          <p:nvPr/>
        </p:nvSpPr>
        <p:spPr>
          <a:xfrm>
            <a:off x="7339772" y="5996840"/>
            <a:ext cx="9252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In-order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64956FEB-A331-4F6F-9583-A8F5CA80EF13}"/>
              </a:ext>
            </a:extLst>
          </p:cNvPr>
          <p:cNvSpPr txBox="1"/>
          <p:nvPr/>
        </p:nvSpPr>
        <p:spPr>
          <a:xfrm>
            <a:off x="4545977" y="5996840"/>
            <a:ext cx="13837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Out-of-order</a:t>
            </a:r>
          </a:p>
        </p:txBody>
      </p:sp>
      <p:sp>
        <p:nvSpPr>
          <p:cNvPr id="25" name="Rectangle: Rounded Corners 24">
            <a:extLst>
              <a:ext uri="{FF2B5EF4-FFF2-40B4-BE49-F238E27FC236}">
                <a16:creationId xmlns:a16="http://schemas.microsoft.com/office/drawing/2014/main" id="{C0497FD3-5D3B-4AAB-B251-BD59B3749C66}"/>
              </a:ext>
            </a:extLst>
          </p:cNvPr>
          <p:cNvSpPr/>
          <p:nvPr/>
        </p:nvSpPr>
        <p:spPr>
          <a:xfrm>
            <a:off x="811363" y="4644669"/>
            <a:ext cx="1070179" cy="748696"/>
          </a:xfrm>
          <a:prstGeom prst="roundRect">
            <a:avLst>
              <a:gd name="adj" fmla="val 25770"/>
            </a:avLst>
          </a:prstGeom>
          <a:solidFill>
            <a:srgbClr val="FF8B8B"/>
          </a:solidFill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en-US" sz="2000" dirty="0"/>
              <a:t>Fetch</a:t>
            </a:r>
          </a:p>
        </p:txBody>
      </p:sp>
      <p:sp>
        <p:nvSpPr>
          <p:cNvPr id="26" name="Rectangle: Rounded Corners 25">
            <a:extLst>
              <a:ext uri="{FF2B5EF4-FFF2-40B4-BE49-F238E27FC236}">
                <a16:creationId xmlns:a16="http://schemas.microsoft.com/office/drawing/2014/main" id="{710797C3-BAFF-4482-8359-E44E8AEB01BF}"/>
              </a:ext>
            </a:extLst>
          </p:cNvPr>
          <p:cNvSpPr/>
          <p:nvPr/>
        </p:nvSpPr>
        <p:spPr>
          <a:xfrm>
            <a:off x="2093347" y="4649294"/>
            <a:ext cx="1070179" cy="748694"/>
          </a:xfrm>
          <a:prstGeom prst="roundRect">
            <a:avLst>
              <a:gd name="adj" fmla="val 25012"/>
            </a:avLst>
          </a:prstGeom>
          <a:solidFill>
            <a:srgbClr val="FFE181"/>
          </a:solidFill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en-US" sz="2000" dirty="0"/>
              <a:t>Decode</a:t>
            </a:r>
          </a:p>
        </p:txBody>
      </p: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1E7F5C33-0D7B-4367-AE39-26EF26AD2A66}"/>
              </a:ext>
            </a:extLst>
          </p:cNvPr>
          <p:cNvCxnSpPr/>
          <p:nvPr/>
        </p:nvCxnSpPr>
        <p:spPr>
          <a:xfrm>
            <a:off x="1632221" y="5142244"/>
            <a:ext cx="817849" cy="0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Freeform: Shape 27">
            <a:extLst>
              <a:ext uri="{FF2B5EF4-FFF2-40B4-BE49-F238E27FC236}">
                <a16:creationId xmlns:a16="http://schemas.microsoft.com/office/drawing/2014/main" id="{5C49B621-1A32-4309-ADA4-4AE74D4F2EA9}"/>
              </a:ext>
            </a:extLst>
          </p:cNvPr>
          <p:cNvSpPr/>
          <p:nvPr/>
        </p:nvSpPr>
        <p:spPr>
          <a:xfrm>
            <a:off x="2900836" y="3268008"/>
            <a:ext cx="408924" cy="1874236"/>
          </a:xfrm>
          <a:custGeom>
            <a:avLst/>
            <a:gdLst>
              <a:gd name="connsiteX0" fmla="*/ 0 w 374847"/>
              <a:gd name="connsiteY0" fmla="*/ 1204055 h 1319915"/>
              <a:gd name="connsiteX1" fmla="*/ 289654 w 374847"/>
              <a:gd name="connsiteY1" fmla="*/ 1204055 h 1319915"/>
              <a:gd name="connsiteX2" fmla="*/ 374847 w 374847"/>
              <a:gd name="connsiteY2" fmla="*/ 0 h 1319915"/>
              <a:gd name="connsiteX0" fmla="*/ 0 w 374847"/>
              <a:gd name="connsiteY0" fmla="*/ 1204055 h 1247820"/>
              <a:gd name="connsiteX1" fmla="*/ 289654 w 374847"/>
              <a:gd name="connsiteY1" fmla="*/ 1204055 h 1247820"/>
              <a:gd name="connsiteX2" fmla="*/ 374847 w 374847"/>
              <a:gd name="connsiteY2" fmla="*/ 0 h 1247820"/>
              <a:gd name="connsiteX0" fmla="*/ 0 w 374847"/>
              <a:gd name="connsiteY0" fmla="*/ 1204055 h 1205148"/>
              <a:gd name="connsiteX1" fmla="*/ 289654 w 374847"/>
              <a:gd name="connsiteY1" fmla="*/ 1204055 h 1205148"/>
              <a:gd name="connsiteX2" fmla="*/ 374847 w 374847"/>
              <a:gd name="connsiteY2" fmla="*/ 0 h 1205148"/>
              <a:gd name="connsiteX0" fmla="*/ 0 w 400964"/>
              <a:gd name="connsiteY0" fmla="*/ 1204055 h 1205148"/>
              <a:gd name="connsiteX1" fmla="*/ 289654 w 400964"/>
              <a:gd name="connsiteY1" fmla="*/ 1204055 h 1205148"/>
              <a:gd name="connsiteX2" fmla="*/ 374847 w 400964"/>
              <a:gd name="connsiteY2" fmla="*/ 0 h 1205148"/>
              <a:gd name="connsiteX0" fmla="*/ 0 w 408924"/>
              <a:gd name="connsiteY0" fmla="*/ 1198376 h 1287992"/>
              <a:gd name="connsiteX1" fmla="*/ 289654 w 408924"/>
              <a:gd name="connsiteY1" fmla="*/ 1198376 h 1287992"/>
              <a:gd name="connsiteX2" fmla="*/ 408924 w 408924"/>
              <a:gd name="connsiteY2" fmla="*/ 0 h 1287992"/>
              <a:gd name="connsiteX0" fmla="*/ 0 w 408924"/>
              <a:gd name="connsiteY0" fmla="*/ 1198376 h 1200289"/>
              <a:gd name="connsiteX1" fmla="*/ 289654 w 408924"/>
              <a:gd name="connsiteY1" fmla="*/ 1198376 h 1200289"/>
              <a:gd name="connsiteX2" fmla="*/ 408924 w 408924"/>
              <a:gd name="connsiteY2" fmla="*/ 0 h 1200289"/>
              <a:gd name="connsiteX0" fmla="*/ 0 w 408924"/>
              <a:gd name="connsiteY0" fmla="*/ 1198376 h 1198548"/>
              <a:gd name="connsiteX1" fmla="*/ 295334 w 408924"/>
              <a:gd name="connsiteY1" fmla="*/ 1141581 h 1198548"/>
              <a:gd name="connsiteX2" fmla="*/ 408924 w 408924"/>
              <a:gd name="connsiteY2" fmla="*/ 0 h 1198548"/>
              <a:gd name="connsiteX0" fmla="*/ 0 w 408924"/>
              <a:gd name="connsiteY0" fmla="*/ 1198376 h 1200044"/>
              <a:gd name="connsiteX1" fmla="*/ 295334 w 408924"/>
              <a:gd name="connsiteY1" fmla="*/ 1141581 h 1200044"/>
              <a:gd name="connsiteX2" fmla="*/ 408924 w 408924"/>
              <a:gd name="connsiteY2" fmla="*/ 0 h 1200044"/>
              <a:gd name="connsiteX0" fmla="*/ 0 w 408924"/>
              <a:gd name="connsiteY0" fmla="*/ 1198376 h 1198856"/>
              <a:gd name="connsiteX1" fmla="*/ 295334 w 408924"/>
              <a:gd name="connsiteY1" fmla="*/ 1141581 h 1198856"/>
              <a:gd name="connsiteX2" fmla="*/ 408924 w 408924"/>
              <a:gd name="connsiteY2" fmla="*/ 0 h 1198856"/>
              <a:gd name="connsiteX0" fmla="*/ 0 w 408924"/>
              <a:gd name="connsiteY0" fmla="*/ 1198376 h 1199392"/>
              <a:gd name="connsiteX1" fmla="*/ 295334 w 408924"/>
              <a:gd name="connsiteY1" fmla="*/ 1141581 h 1199392"/>
              <a:gd name="connsiteX2" fmla="*/ 408924 w 408924"/>
              <a:gd name="connsiteY2" fmla="*/ 0 h 1199392"/>
              <a:gd name="connsiteX0" fmla="*/ 0 w 408924"/>
              <a:gd name="connsiteY0" fmla="*/ 1198376 h 1200044"/>
              <a:gd name="connsiteX1" fmla="*/ 295334 w 408924"/>
              <a:gd name="connsiteY1" fmla="*/ 1141581 h 1200044"/>
              <a:gd name="connsiteX2" fmla="*/ 408924 w 408924"/>
              <a:gd name="connsiteY2" fmla="*/ 0 h 12000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08924" h="1200044">
                <a:moveTo>
                  <a:pt x="0" y="1198376"/>
                </a:moveTo>
                <a:cubicBezTo>
                  <a:pt x="119270" y="1202163"/>
                  <a:pt x="224060" y="1205003"/>
                  <a:pt x="295334" y="1141581"/>
                </a:cubicBezTo>
                <a:cubicBezTo>
                  <a:pt x="366608" y="1078159"/>
                  <a:pt x="397565" y="501689"/>
                  <a:pt x="408924" y="0"/>
                </a:cubicBezTo>
              </a:path>
            </a:pathLst>
          </a:custGeom>
          <a:noFill/>
          <a:ln w="762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: Rounded Corners 28">
            <a:extLst>
              <a:ext uri="{FF2B5EF4-FFF2-40B4-BE49-F238E27FC236}">
                <a16:creationId xmlns:a16="http://schemas.microsoft.com/office/drawing/2014/main" id="{72DFC9B8-AB0B-4FA6-BD2E-8583B645873D}"/>
              </a:ext>
            </a:extLst>
          </p:cNvPr>
          <p:cNvSpPr/>
          <p:nvPr/>
        </p:nvSpPr>
        <p:spPr>
          <a:xfrm>
            <a:off x="7262456" y="4643060"/>
            <a:ext cx="1070179" cy="748694"/>
          </a:xfrm>
          <a:prstGeom prst="roundRect">
            <a:avLst>
              <a:gd name="adj" fmla="val 24253"/>
            </a:avLst>
          </a:prstGeom>
          <a:solidFill>
            <a:srgbClr val="89E0FF"/>
          </a:solidFill>
          <a:ln w="22225">
            <a:solidFill>
              <a:schemeClr val="bg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Commit</a:t>
            </a:r>
          </a:p>
        </p:txBody>
      </p:sp>
      <p:sp>
        <p:nvSpPr>
          <p:cNvPr id="30" name="Freeform: Shape 29">
            <a:extLst>
              <a:ext uri="{FF2B5EF4-FFF2-40B4-BE49-F238E27FC236}">
                <a16:creationId xmlns:a16="http://schemas.microsoft.com/office/drawing/2014/main" id="{C62602B3-9366-4CE8-8146-F5FB207499D2}"/>
              </a:ext>
            </a:extLst>
          </p:cNvPr>
          <p:cNvSpPr/>
          <p:nvPr/>
        </p:nvSpPr>
        <p:spPr>
          <a:xfrm flipH="1">
            <a:off x="7126929" y="3268008"/>
            <a:ext cx="452213" cy="1874236"/>
          </a:xfrm>
          <a:custGeom>
            <a:avLst/>
            <a:gdLst>
              <a:gd name="connsiteX0" fmla="*/ 0 w 374847"/>
              <a:gd name="connsiteY0" fmla="*/ 1204055 h 1319915"/>
              <a:gd name="connsiteX1" fmla="*/ 289654 w 374847"/>
              <a:gd name="connsiteY1" fmla="*/ 1204055 h 1319915"/>
              <a:gd name="connsiteX2" fmla="*/ 374847 w 374847"/>
              <a:gd name="connsiteY2" fmla="*/ 0 h 1319915"/>
              <a:gd name="connsiteX0" fmla="*/ 0 w 374847"/>
              <a:gd name="connsiteY0" fmla="*/ 1204055 h 1247820"/>
              <a:gd name="connsiteX1" fmla="*/ 289654 w 374847"/>
              <a:gd name="connsiteY1" fmla="*/ 1204055 h 1247820"/>
              <a:gd name="connsiteX2" fmla="*/ 374847 w 374847"/>
              <a:gd name="connsiteY2" fmla="*/ 0 h 1247820"/>
              <a:gd name="connsiteX0" fmla="*/ 0 w 374847"/>
              <a:gd name="connsiteY0" fmla="*/ 1204055 h 1205148"/>
              <a:gd name="connsiteX1" fmla="*/ 289654 w 374847"/>
              <a:gd name="connsiteY1" fmla="*/ 1204055 h 1205148"/>
              <a:gd name="connsiteX2" fmla="*/ 374847 w 374847"/>
              <a:gd name="connsiteY2" fmla="*/ 0 h 1205148"/>
              <a:gd name="connsiteX0" fmla="*/ 0 w 400964"/>
              <a:gd name="connsiteY0" fmla="*/ 1204055 h 1205148"/>
              <a:gd name="connsiteX1" fmla="*/ 289654 w 400964"/>
              <a:gd name="connsiteY1" fmla="*/ 1204055 h 1205148"/>
              <a:gd name="connsiteX2" fmla="*/ 374847 w 400964"/>
              <a:gd name="connsiteY2" fmla="*/ 0 h 1205148"/>
              <a:gd name="connsiteX0" fmla="*/ 0 w 408924"/>
              <a:gd name="connsiteY0" fmla="*/ 1198376 h 1287992"/>
              <a:gd name="connsiteX1" fmla="*/ 289654 w 408924"/>
              <a:gd name="connsiteY1" fmla="*/ 1198376 h 1287992"/>
              <a:gd name="connsiteX2" fmla="*/ 408924 w 408924"/>
              <a:gd name="connsiteY2" fmla="*/ 0 h 1287992"/>
              <a:gd name="connsiteX0" fmla="*/ 0 w 408924"/>
              <a:gd name="connsiteY0" fmla="*/ 1198376 h 1200289"/>
              <a:gd name="connsiteX1" fmla="*/ 289654 w 408924"/>
              <a:gd name="connsiteY1" fmla="*/ 1198376 h 1200289"/>
              <a:gd name="connsiteX2" fmla="*/ 408924 w 408924"/>
              <a:gd name="connsiteY2" fmla="*/ 0 h 1200289"/>
              <a:gd name="connsiteX0" fmla="*/ 0 w 408924"/>
              <a:gd name="connsiteY0" fmla="*/ 1198376 h 1198548"/>
              <a:gd name="connsiteX1" fmla="*/ 295334 w 408924"/>
              <a:gd name="connsiteY1" fmla="*/ 1141581 h 1198548"/>
              <a:gd name="connsiteX2" fmla="*/ 408924 w 408924"/>
              <a:gd name="connsiteY2" fmla="*/ 0 h 1198548"/>
              <a:gd name="connsiteX0" fmla="*/ 0 w 408924"/>
              <a:gd name="connsiteY0" fmla="*/ 1198376 h 1200044"/>
              <a:gd name="connsiteX1" fmla="*/ 295334 w 408924"/>
              <a:gd name="connsiteY1" fmla="*/ 1141581 h 1200044"/>
              <a:gd name="connsiteX2" fmla="*/ 408924 w 408924"/>
              <a:gd name="connsiteY2" fmla="*/ 0 h 1200044"/>
              <a:gd name="connsiteX0" fmla="*/ 0 w 408924"/>
              <a:gd name="connsiteY0" fmla="*/ 1198376 h 1198856"/>
              <a:gd name="connsiteX1" fmla="*/ 295334 w 408924"/>
              <a:gd name="connsiteY1" fmla="*/ 1141581 h 1198856"/>
              <a:gd name="connsiteX2" fmla="*/ 408924 w 408924"/>
              <a:gd name="connsiteY2" fmla="*/ 0 h 1198856"/>
              <a:gd name="connsiteX0" fmla="*/ 0 w 408924"/>
              <a:gd name="connsiteY0" fmla="*/ 1198376 h 1199392"/>
              <a:gd name="connsiteX1" fmla="*/ 295334 w 408924"/>
              <a:gd name="connsiteY1" fmla="*/ 1141581 h 1199392"/>
              <a:gd name="connsiteX2" fmla="*/ 408924 w 408924"/>
              <a:gd name="connsiteY2" fmla="*/ 0 h 1199392"/>
              <a:gd name="connsiteX0" fmla="*/ 0 w 408924"/>
              <a:gd name="connsiteY0" fmla="*/ 1198376 h 1200044"/>
              <a:gd name="connsiteX1" fmla="*/ 295334 w 408924"/>
              <a:gd name="connsiteY1" fmla="*/ 1141581 h 1200044"/>
              <a:gd name="connsiteX2" fmla="*/ 408924 w 408924"/>
              <a:gd name="connsiteY2" fmla="*/ 0 h 12000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08924" h="1200044">
                <a:moveTo>
                  <a:pt x="0" y="1198376"/>
                </a:moveTo>
                <a:cubicBezTo>
                  <a:pt x="119270" y="1202163"/>
                  <a:pt x="224060" y="1205003"/>
                  <a:pt x="295334" y="1141581"/>
                </a:cubicBezTo>
                <a:cubicBezTo>
                  <a:pt x="366608" y="1078159"/>
                  <a:pt x="397565" y="501689"/>
                  <a:pt x="408924" y="0"/>
                </a:cubicBezTo>
              </a:path>
            </a:pathLst>
          </a:custGeom>
          <a:noFill/>
          <a:ln w="76200">
            <a:solidFill>
              <a:schemeClr val="tx1"/>
            </a:solidFill>
            <a:headEnd type="triangl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49674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F176D9-AAD9-4FA0-9D6A-55245115CA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GHC Machine Microarchitecture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35FE781-8F5C-4130-899B-05D4BE9F72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CMU 15-418/15-618, Spring 2019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99627233-0FB2-43B2-A1DC-FC9EC62466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in microarchitecture should we worry about?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>
                <a:solidFill>
                  <a:srgbClr val="C00000"/>
                </a:solidFill>
              </a:rPr>
              <a:t>Fetch &amp; Decode?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>
                <a:solidFill>
                  <a:srgbClr val="00B050"/>
                </a:solidFill>
              </a:rPr>
              <a:t>Execution?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>
                <a:solidFill>
                  <a:srgbClr val="00B0F0"/>
                </a:solidFill>
              </a:rPr>
              <a:t>Commit?</a:t>
            </a:r>
          </a:p>
          <a:p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CB3B60E-371C-473A-A7BB-A2B9B426A560}"/>
              </a:ext>
            </a:extLst>
          </p:cNvPr>
          <p:cNvSpPr txBox="1"/>
          <p:nvPr/>
        </p:nvSpPr>
        <p:spPr>
          <a:xfrm>
            <a:off x="3669373" y="2431634"/>
            <a:ext cx="560413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NO.</a:t>
            </a:r>
            <a:r>
              <a:rPr lang="en-US" sz="2400" dirty="0"/>
              <a:t> Any reasonable machine will have sufficient frontend throughput to keep execution busy + all branches in this code are easy to predict (n</a:t>
            </a:r>
            <a:r>
              <a:rPr lang="en-US" sz="2400" u="sng" dirty="0"/>
              <a:t>ot</a:t>
            </a:r>
            <a:r>
              <a:rPr lang="en-US" sz="2400" dirty="0"/>
              <a:t> always the case!).</a:t>
            </a:r>
            <a:endParaRPr lang="en-US" sz="2400" b="1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CDFE00B-F37E-4150-B49A-A0724C9995F9}"/>
              </a:ext>
            </a:extLst>
          </p:cNvPr>
          <p:cNvSpPr txBox="1"/>
          <p:nvPr/>
        </p:nvSpPr>
        <p:spPr>
          <a:xfrm>
            <a:off x="2832048" y="4191804"/>
            <a:ext cx="560413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YES.</a:t>
            </a:r>
            <a:r>
              <a:rPr lang="en-US" sz="2400" dirty="0"/>
              <a:t> This is where dataflow + most structural hazards will limit our performance.</a:t>
            </a:r>
            <a:endParaRPr lang="en-US" sz="2400" b="1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CA36438-4379-4FA7-AB27-98A9EF280861}"/>
              </a:ext>
            </a:extLst>
          </p:cNvPr>
          <p:cNvSpPr txBox="1"/>
          <p:nvPr/>
        </p:nvSpPr>
        <p:spPr>
          <a:xfrm>
            <a:off x="2509435" y="5213311"/>
            <a:ext cx="642872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NO.</a:t>
            </a:r>
            <a:r>
              <a:rPr lang="en-US" sz="2400" dirty="0"/>
              <a:t> Again, any reasonable machine will have sufficient commit throughput to keep execution busy.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31691693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w Cen MT">
      <a:majorFont>
        <a:latin typeface="Tw Cen MT" panose="020B0602020104020603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8662</TotalTime>
  <Words>2667</Words>
  <Application>Microsoft Office PowerPoint</Application>
  <PresentationFormat>On-screen Show (4:3)</PresentationFormat>
  <Paragraphs>834</Paragraphs>
  <Slides>40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40</vt:i4>
      </vt:variant>
    </vt:vector>
  </HeadingPairs>
  <TitlesOfParts>
    <vt:vector size="49" baseType="lpstr">
      <vt:lpstr>Arial</vt:lpstr>
      <vt:lpstr>Calibri</vt:lpstr>
      <vt:lpstr>Cambria Math</vt:lpstr>
      <vt:lpstr>Lucida Console</vt:lpstr>
      <vt:lpstr>MV Boli</vt:lpstr>
      <vt:lpstr>Tw Cen MT</vt:lpstr>
      <vt:lpstr>Wingdings</vt:lpstr>
      <vt:lpstr>Wingdings 2</vt:lpstr>
      <vt:lpstr>Office Theme</vt:lpstr>
      <vt:lpstr>Recitation 1: ILP, SIMD, and Thread Parallelism</vt:lpstr>
      <vt:lpstr>Goals for today</vt:lpstr>
      <vt:lpstr>Recall: Taylor expansion of sin⁡(x)</vt:lpstr>
      <vt:lpstr>Recall: Taylor expansion of sin⁡(x)</vt:lpstr>
      <vt:lpstr>Recall: Taylor expansion of sin⁡(x)</vt:lpstr>
      <vt:lpstr>Recall: Taylor expansion of sin⁡(x)</vt:lpstr>
      <vt:lpstr>Dataflow for a single iteration</vt:lpstr>
      <vt:lpstr>Superscalar OOO Processor</vt:lpstr>
      <vt:lpstr>GHC Machine Microarchitecture</vt:lpstr>
      <vt:lpstr>Intel Broadwell (GHC machines) Execution Microarchitecture</vt:lpstr>
      <vt:lpstr>What is our throughput bound?</vt:lpstr>
      <vt:lpstr>What is our latency bound?</vt:lpstr>
      <vt:lpstr>Takeaways</vt:lpstr>
      <vt:lpstr>Speeding up sin⁡(x): Attempt #1</vt:lpstr>
      <vt:lpstr>What is our latency bound?</vt:lpstr>
      <vt:lpstr>Attempt #1 Takeaways</vt:lpstr>
      <vt:lpstr>Speeding up sin⁡(x): Attempt #2</vt:lpstr>
      <vt:lpstr>What is our latency bound?</vt:lpstr>
      <vt:lpstr>Attempt #2 Takeaways</vt:lpstr>
      <vt:lpstr>Speeding up sin⁡(x): Attempt #3</vt:lpstr>
      <vt:lpstr>What is our latency bound?</vt:lpstr>
      <vt:lpstr>Attempt #3 Takeaways</vt:lpstr>
      <vt:lpstr>Speeding up sin⁡(x): Loop unrolling</vt:lpstr>
      <vt:lpstr>Speeding up sin⁡(x): Loop unrolling</vt:lpstr>
      <vt:lpstr>What is our latency bound?</vt:lpstr>
      <vt:lpstr>Speeding up sin⁡(x): Loop unrolling #2</vt:lpstr>
      <vt:lpstr>What is our latency bound?</vt:lpstr>
      <vt:lpstr>Loop unrolling takeaways</vt:lpstr>
      <vt:lpstr>Speeding up sin⁡(x): Going parallel (explicitly)</vt:lpstr>
      <vt:lpstr>Speeding up sin⁡(x): Going parallel (explicitly) + optimize</vt:lpstr>
      <vt:lpstr>SIMD takeaways</vt:lpstr>
      <vt:lpstr>What if? #1 Impact of structural hazards</vt:lpstr>
      <vt:lpstr>What if? #2 Impact of structural hazards</vt:lpstr>
      <vt:lpstr>Loads do not limit sin⁡(x)</vt:lpstr>
      <vt:lpstr>Loads do not limit sin⁡(x): Visualization</vt:lpstr>
      <vt:lpstr>Loads do not limit sin⁡(x): Example execution</vt:lpstr>
      <vt:lpstr>What if? #3 Vector vs. multicore</vt:lpstr>
      <vt:lpstr>What if? #4 Benefits(?) of SMT</vt:lpstr>
      <vt:lpstr>What if? #5 Limits of speculation</vt:lpstr>
      <vt:lpstr>What if? #6 Benefits(?) of SMT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CPU Architecture: Instruction-Level Parallelism</dc:title>
  <dc:creator>Nathan Beckmann</dc:creator>
  <cp:lastModifiedBy>beckmann</cp:lastModifiedBy>
  <cp:revision>157</cp:revision>
  <dcterms:created xsi:type="dcterms:W3CDTF">2019-01-05T05:15:07Z</dcterms:created>
  <dcterms:modified xsi:type="dcterms:W3CDTF">2019-01-29T01:24:41Z</dcterms:modified>
</cp:coreProperties>
</file>