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2" r:id="rId3"/>
    <p:sldId id="263" r:id="rId4"/>
    <p:sldId id="260" r:id="rId5"/>
    <p:sldId id="264" r:id="rId6"/>
    <p:sldId id="266" r:id="rId7"/>
    <p:sldId id="267" r:id="rId8"/>
    <p:sldId id="265" r:id="rId9"/>
    <p:sldId id="269" r:id="rId10"/>
    <p:sldId id="270" r:id="rId11"/>
    <p:sldId id="257" r:id="rId12"/>
    <p:sldId id="276" r:id="rId13"/>
    <p:sldId id="278" r:id="rId14"/>
    <p:sldId id="275" r:id="rId15"/>
    <p:sldId id="271" r:id="rId16"/>
    <p:sldId id="273" r:id="rId17"/>
    <p:sldId id="261" r:id="rId18"/>
    <p:sldId id="272" r:id="rId19"/>
    <p:sldId id="274" r:id="rId20"/>
    <p:sldId id="279" r:id="rId21"/>
    <p:sldId id="280" r:id="rId2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88270" autoAdjust="0"/>
  </p:normalViewPr>
  <p:slideViewPr>
    <p:cSldViewPr snapToGrid="0">
      <p:cViewPr varScale="1">
        <p:scale>
          <a:sx n="126" d="100"/>
          <a:sy n="126" d="100"/>
        </p:scale>
        <p:origin x="28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6ED5D-1FB7-41DB-BE38-1553C9B8744C}" type="datetimeFigureOut">
              <a:rPr lang="en-US" smtClean="0"/>
              <a:t>3/25/19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B4D18-ACB0-4750-91BC-46CC69B47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kmp_internal_fork</a:t>
            </a:r>
            <a:r>
              <a:rPr lang="en-US" dirty="0"/>
              <a:t> calls __</a:t>
            </a:r>
            <a:r>
              <a:rPr lang="en-US" dirty="0" err="1"/>
              <a:t>kmp_fork_barrier</a:t>
            </a:r>
            <a:r>
              <a:rPr lang="en-US" dirty="0"/>
              <a:t> on which the workers</a:t>
            </a:r>
            <a:r>
              <a:rPr lang="en-US" baseline="0" dirty="0"/>
              <a:t> are waiting (See __</a:t>
            </a:r>
            <a:r>
              <a:rPr lang="en-US" baseline="0" dirty="0" err="1"/>
              <a:t>kmp_launch_thread</a:t>
            </a:r>
            <a:r>
              <a:rPr lang="en-US" baseline="0" dirty="0"/>
              <a:t>)</a:t>
            </a:r>
          </a:p>
          <a:p>
            <a:r>
              <a:rPr lang="en-US" baseline="0" dirty="0"/>
              <a:t>	Assigned threads then - </a:t>
            </a:r>
            <a:r>
              <a:rPr lang="en-US" baseline="0" dirty="0" err="1"/>
              <a:t>rc</a:t>
            </a:r>
            <a:r>
              <a:rPr lang="en-US" baseline="0" dirty="0"/>
              <a:t> = (*</a:t>
            </a:r>
            <a:r>
              <a:rPr lang="en-US" baseline="0" dirty="0" err="1"/>
              <a:t>pteam</a:t>
            </a:r>
            <a:r>
              <a:rPr lang="en-US" baseline="0" dirty="0"/>
              <a:t>)-&gt;</a:t>
            </a:r>
            <a:r>
              <a:rPr lang="en-US" baseline="0" dirty="0" err="1"/>
              <a:t>t.t_invoke</a:t>
            </a:r>
            <a:r>
              <a:rPr lang="en-US" baseline="0" dirty="0"/>
              <a:t>( </a:t>
            </a:r>
            <a:r>
              <a:rPr lang="en-US" baseline="0" dirty="0" err="1"/>
              <a:t>gtid</a:t>
            </a:r>
            <a:r>
              <a:rPr lang="en-US" baseline="0" dirty="0"/>
              <a:t> );</a:t>
            </a:r>
          </a:p>
          <a:p>
            <a:r>
              <a:rPr lang="en-US" baseline="0" dirty="0"/>
              <a:t>	And finally __</a:t>
            </a:r>
            <a:r>
              <a:rPr lang="en-US" baseline="0" dirty="0" err="1"/>
              <a:t>kmp_join_barrier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B4D18-ACB0-4750-91BC-46CC69B470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15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Kmp_barrier.cpp – switch(barrier type)</a:t>
            </a:r>
          </a:p>
          <a:p>
            <a:pPr lvl="2"/>
            <a:r>
              <a:rPr lang="en-US" dirty="0"/>
              <a:t>Linear barrier -&gt; </a:t>
            </a:r>
            <a:r>
              <a:rPr lang="en-US" dirty="0" err="1"/>
              <a:t>flag.release</a:t>
            </a:r>
            <a:r>
              <a:rPr lang="en-US" dirty="0"/>
              <a:t>() -&gt; </a:t>
            </a:r>
            <a:r>
              <a:rPr lang="en-US" dirty="0" err="1"/>
              <a:t>kmp_barrier_release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B4D18-ACB0-4750-91BC-46CC69B470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4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Recall that </a:t>
            </a:r>
            <a:r>
              <a:rPr lang="en-US" dirty="0" err="1"/>
              <a:t>cilk_spawn</a:t>
            </a:r>
            <a:r>
              <a:rPr lang="en-US" baseline="0" dirty="0"/>
              <a:t> is actually the “</a:t>
            </a:r>
            <a:r>
              <a:rPr lang="en-US" baseline="0" dirty="0" err="1"/>
              <a:t>straightline</a:t>
            </a:r>
            <a:r>
              <a:rPr lang="en-US" baseline="0" dirty="0"/>
              <a:t>” path, which the next line is the parallel continuation.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B4D18-ACB0-4750-91BC-46CC69B4701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21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Save</a:t>
            </a:r>
            <a:r>
              <a:rPr lang="en-US" baseline="0" dirty="0"/>
              <a:t> Continuation</a:t>
            </a:r>
          </a:p>
          <a:p>
            <a:r>
              <a:rPr lang="en-US" baseline="0" dirty="0"/>
              <a:t>Fib(n-1) may never return</a:t>
            </a:r>
          </a:p>
          <a:p>
            <a:r>
              <a:rPr lang="en-US" baseline="0" dirty="0" err="1"/>
              <a:t>Cilkrts_sync</a:t>
            </a:r>
            <a:r>
              <a:rPr lang="en-US" baseline="0" dirty="0"/>
              <a:t> save a completion continuation, then find more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B4D18-ACB0-4750-91BC-46CC69B4701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11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 err="1"/>
              <a:t>cilk</a:t>
            </a:r>
            <a:r>
              <a:rPr lang="en-US" baseline="0" dirty="0"/>
              <a:t> fib with the debugging runtime so the contexts are seen changing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B4D18-ACB0-4750-91BC-46CC69B4701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5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361640" y="4567288"/>
            <a:ext cx="8420101" cy="974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3000" dirty="0">
                <a:latin typeface="Myriad Pro Cond" panose="020B0506030403020204" pitchFamily="34" charset="0"/>
              </a:rPr>
              <a:t>Parallel Computer Architecture and Programming</a:t>
            </a:r>
          </a:p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3000" dirty="0">
                <a:latin typeface="Myriad Pro Cond" panose="020B0506030403020204" pitchFamily="34" charset="0"/>
              </a:rPr>
              <a:t>CMU 15-418/15-618, </a:t>
            </a:r>
            <a:r>
              <a:rPr lang="en-US" sz="3000" dirty="0">
                <a:latin typeface="Myriad Pro Cond" panose="020B0506030403020204" pitchFamily="34" charset="0"/>
              </a:rPr>
              <a:t>Spring 2019</a:t>
            </a:r>
            <a:endParaRPr sz="3000" dirty="0">
              <a:latin typeface="Myriad Pro Cond" panose="020B0506030403020204" pitchFamily="34" charset="0"/>
            </a:endParaRPr>
          </a:p>
        </p:txBody>
      </p:sp>
      <p:sp>
        <p:nvSpPr>
          <p:cNvPr id="13" name="Shape 13"/>
          <p:cNvSpPr/>
          <p:nvPr/>
        </p:nvSpPr>
        <p:spPr>
          <a:xfrm flipV="1">
            <a:off x="704850" y="4178158"/>
            <a:ext cx="7733502" cy="143"/>
          </a:xfrm>
          <a:prstGeom prst="line">
            <a:avLst/>
          </a:prstGeom>
          <a:ln w="19050">
            <a:solidFill>
              <a:srgbClr val="929292"/>
            </a:solidFill>
            <a:custDash>
              <a:ds d="200000" sp="200000"/>
            </a:custDash>
            <a:miter lim="400000"/>
          </a:ln>
        </p:spPr>
        <p:txBody>
          <a:bodyPr lIns="25400" tIns="25400" rIns="25400" bIns="25400" anchor="ctr"/>
          <a:lstStyle/>
          <a:p>
            <a:pPr algn="l"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latin typeface="Myriad Pro Cond" panose="020B0506030403020204" pitchFamily="34" charset="0"/>
            </a:endParaRPr>
          </a:p>
        </p:txBody>
      </p:sp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3135400" y="1790663"/>
            <a:ext cx="2872582" cy="533479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>
                <a:latin typeface="Myriad Pro Cond" panose="020B0506030403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654051" y="2228850"/>
            <a:ext cx="7842250" cy="971550"/>
          </a:xfrm>
          <a:prstGeom prst="rect">
            <a:avLst/>
          </a:prstGeom>
        </p:spPr>
        <p:txBody>
          <a:bodyPr anchor="b"/>
          <a:lstStyle>
            <a:lvl1pPr algn="ctr">
              <a:defRPr sz="7000"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4452415" y="6546850"/>
            <a:ext cx="226024" cy="287258"/>
          </a:xfrm>
          <a:prstGeom prst="rect">
            <a:avLst/>
          </a:prstGeom>
        </p:spPr>
        <p:txBody>
          <a:bodyPr/>
          <a:lstStyle>
            <a:lvl1pPr>
              <a:defRPr sz="1200" b="0">
                <a:latin typeface="Myriad Pro Cond" panose="020B0506030403020204" pitchFamily="34" charset="0"/>
                <a:ea typeface="Myriad Pro Cond" panose="020B0506030403020204" pitchFamily="34" charset="0"/>
                <a:cs typeface="Myriad Pro Cond" panose="020B0506030403020204" pitchFamily="34" charset="0"/>
                <a:sym typeface="Gill Sans"/>
              </a:defRPr>
            </a:lvl1pPr>
          </a:lstStyle>
          <a:p>
            <a:fld id="{5C6D389F-8E2D-40CB-8E29-202569B94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820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  <a:lvl2pPr>
              <a:defRPr>
                <a:latin typeface="Myriad Pro Cond" panose="020B0506030403020204" pitchFamily="34" charset="0"/>
              </a:defRPr>
            </a:lvl2pPr>
            <a:lvl3pPr>
              <a:defRPr>
                <a:latin typeface="Myriad Pro Cond" panose="020B0506030403020204" pitchFamily="34" charset="0"/>
              </a:defRPr>
            </a:lvl3pPr>
            <a:lvl4pPr>
              <a:defRPr>
                <a:latin typeface="Myriad Pro Cond" panose="020B0506030403020204" pitchFamily="34" charset="0"/>
              </a:defRPr>
            </a:lvl4pPr>
            <a:lvl5pPr>
              <a:defRPr>
                <a:latin typeface="Myriad Pro Cond" panose="020B0506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7463116" y="6616701"/>
            <a:ext cx="222818" cy="271869"/>
          </a:xfrm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fld id="{5C6D389F-8E2D-40CB-8E29-202569B94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3663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7549840" y="6517026"/>
            <a:ext cx="1543051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algn="r"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sz="1100" dirty="0">
                <a:latin typeface="Myriad Pro Cond" panose="020B0506030403020204" pitchFamily="34" charset="0"/>
              </a:rPr>
              <a:t> CMU 15-418/618, </a:t>
            </a:r>
            <a:br>
              <a:rPr lang="en-US" sz="1100" dirty="0">
                <a:latin typeface="Myriad Pro Cond" panose="020B0506030403020204" pitchFamily="34" charset="0"/>
              </a:rPr>
            </a:br>
            <a:r>
              <a:rPr lang="en-US" sz="1100" dirty="0">
                <a:latin typeface="Myriad Pro Cond" panose="020B0506030403020204" pitchFamily="34" charset="0"/>
              </a:rPr>
              <a:t>Spring 2019</a:t>
            </a:r>
            <a:endParaRPr sz="1100" dirty="0">
              <a:latin typeface="Myriad Pro Cond" panose="020B0506030403020204" pitchFamily="34" charset="0"/>
            </a:endParaRP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19100" y="196850"/>
            <a:ext cx="80772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19100" y="1047750"/>
            <a:ext cx="8077200" cy="5175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2pPr>
              <a:buFontTx/>
              <a:buChar char="-"/>
            </a:lvl2pPr>
            <a:lvl3pPr>
              <a:buFontTx/>
              <a:buChar char="-"/>
            </a:lvl3pPr>
            <a:lvl4pPr>
              <a:buFontTx/>
              <a:buChar char="-"/>
            </a:lvl4pPr>
            <a:lvl5pPr>
              <a:buFontTx/>
              <a:buChar char="-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7463116" y="6616701"/>
            <a:ext cx="222818" cy="27186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100" b="1"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1pPr>
          </a:lstStyle>
          <a:p>
            <a:fld id="{5C6D389F-8E2D-40CB-8E29-202569B94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9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 spd="med"/>
  <p:txStyles>
    <p:titleStyle>
      <a:lvl1pPr marL="0" marR="0" indent="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0" marR="0" indent="1143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2286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3429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4572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5715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6858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8001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9144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titleStyle>
    <p:bodyStyle>
      <a:lvl1pPr marL="400050" marR="0" indent="-40005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2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71755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2pPr>
      <a:lvl3pPr marL="105410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3pPr>
      <a:lvl4pPr marL="138430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4pPr>
      <a:lvl5pPr marL="172085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5pPr>
      <a:lvl6pPr marL="205740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239395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273050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3067050" marR="0" indent="-317500" algn="l" defTabSz="41275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30000"/>
        <a:buFont typeface="Lucida Grande"/>
        <a:buChar char="▪"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bodyStyle>
    <p:otherStyle>
      <a:lvl1pPr marL="0" marR="0" indent="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1pPr>
      <a:lvl2pPr marL="0" marR="0" indent="1143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2286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3429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4572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5715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6858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8001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914400" algn="ctr" defTabSz="4127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bucket.org/intelcilkruntime/intel-cilk-runtime" TargetMode="External"/><Relationship Id="rId2" Type="http://schemas.openxmlformats.org/officeDocument/2006/relationships/hyperlink" Target="https://www.openmprtl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lkplus.github.io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>
          <a:xfrm>
            <a:off x="3750956" y="1790663"/>
            <a:ext cx="1641476" cy="533479"/>
          </a:xfrm>
        </p:spPr>
        <p:txBody>
          <a:bodyPr/>
          <a:lstStyle/>
          <a:p>
            <a:r>
              <a:rPr lang="en-US" dirty="0"/>
              <a:t>Lecture 20b: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565" y="3235399"/>
            <a:ext cx="7842250" cy="971550"/>
          </a:xfrm>
        </p:spPr>
        <p:txBody>
          <a:bodyPr/>
          <a:lstStyle/>
          <a:p>
            <a:r>
              <a:rPr lang="en-US" dirty="0"/>
              <a:t>Implementing Parallel Runtimes, Part 2</a:t>
            </a:r>
          </a:p>
        </p:txBody>
      </p:sp>
    </p:spTree>
    <p:extLst>
      <p:ext uri="{BB962C8B-B14F-4D97-AF65-F5344CB8AC3E}">
        <p14:creationId xmlns:p14="http://schemas.microsoft.com/office/powerpoint/2010/main" val="106225128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Mechanisms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Static, compile time iterations</a:t>
            </a:r>
          </a:p>
          <a:p>
            <a:pPr lvl="1"/>
            <a:r>
              <a:rPr lang="en-US" dirty="0"/>
              <a:t>__</a:t>
            </a:r>
            <a:r>
              <a:rPr lang="en-US" dirty="0" err="1"/>
              <a:t>kmp_for_static_init</a:t>
            </a:r>
            <a:endParaRPr lang="en-US" dirty="0"/>
          </a:p>
          <a:p>
            <a:pPr lvl="1"/>
            <a:r>
              <a:rPr lang="en-US" dirty="0"/>
              <a:t>Compute one set of iteration bounds</a:t>
            </a:r>
          </a:p>
          <a:p>
            <a:endParaRPr lang="en-US" dirty="0"/>
          </a:p>
          <a:p>
            <a:r>
              <a:rPr lang="en-US" dirty="0"/>
              <a:t>Everything else</a:t>
            </a:r>
          </a:p>
          <a:p>
            <a:pPr lvl="1"/>
            <a:r>
              <a:rPr lang="en-US" dirty="0"/>
              <a:t>__</a:t>
            </a:r>
            <a:r>
              <a:rPr lang="en-US" dirty="0" err="1"/>
              <a:t>kmp_dispatch_next</a:t>
            </a:r>
            <a:endParaRPr lang="en-US" dirty="0"/>
          </a:p>
          <a:p>
            <a:pPr lvl="1"/>
            <a:r>
              <a:rPr lang="en-US" dirty="0"/>
              <a:t>Compute the next set of iteration bounds</a:t>
            </a:r>
          </a:p>
        </p:txBody>
      </p:sp>
    </p:spTree>
    <p:extLst>
      <p:ext uri="{BB962C8B-B14F-4D97-AF65-F5344CB8AC3E}">
        <p14:creationId xmlns:p14="http://schemas.microsoft.com/office/powerpoint/2010/main" val="13060878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OMP Barriers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phase -&gt; gather and release</a:t>
            </a:r>
          </a:p>
          <a:p>
            <a:pPr lvl="1"/>
            <a:r>
              <a:rPr lang="en-US" dirty="0"/>
              <a:t>Gather non-master threads pass, master waits</a:t>
            </a:r>
          </a:p>
          <a:p>
            <a:pPr lvl="1"/>
            <a:r>
              <a:rPr lang="en-US" dirty="0"/>
              <a:t>Release is opposite</a:t>
            </a:r>
          </a:p>
          <a:p>
            <a:pPr lvl="1"/>
            <a:endParaRPr lang="en-US" dirty="0"/>
          </a:p>
          <a:p>
            <a:r>
              <a:rPr lang="en-US" dirty="0"/>
              <a:t>Barrier can be:</a:t>
            </a:r>
          </a:p>
          <a:p>
            <a:pPr lvl="1"/>
            <a:r>
              <a:rPr lang="en-US" dirty="0"/>
              <a:t>Linear</a:t>
            </a:r>
          </a:p>
          <a:p>
            <a:pPr lvl="1"/>
            <a:r>
              <a:rPr lang="en-US" dirty="0"/>
              <a:t>Tree</a:t>
            </a:r>
          </a:p>
          <a:p>
            <a:pPr lvl="1"/>
            <a:r>
              <a:rPr lang="en-US" dirty="0"/>
              <a:t>Hypercube</a:t>
            </a:r>
          </a:p>
          <a:p>
            <a:pPr lvl="1"/>
            <a:r>
              <a:rPr lang="en-US" dirty="0"/>
              <a:t>Hierarchical</a:t>
            </a:r>
          </a:p>
        </p:txBody>
      </p:sp>
    </p:spTree>
    <p:extLst>
      <p:ext uri="{BB962C8B-B14F-4D97-AF65-F5344CB8AC3E}">
        <p14:creationId xmlns:p14="http://schemas.microsoft.com/office/powerpoint/2010/main" val="124435803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OMP Atomic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047750"/>
            <a:ext cx="8077200" cy="5623394"/>
          </a:xfrm>
        </p:spPr>
        <p:txBody>
          <a:bodyPr/>
          <a:lstStyle/>
          <a:p>
            <a:r>
              <a:rPr lang="en-US" dirty="0"/>
              <a:t>Can the compiler do this in a read-modify-write (RMW) op?</a:t>
            </a:r>
          </a:p>
          <a:p>
            <a:endParaRPr lang="en-US" dirty="0"/>
          </a:p>
          <a:p>
            <a:r>
              <a:rPr lang="en-US" dirty="0"/>
              <a:t>Otherwise, create a compare-and-swap loop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 update;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atomic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*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+= update;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If T is </a:t>
            </a:r>
            <a:r>
              <a:rPr lang="en-US" sz="2400" dirty="0" err="1">
                <a:latin typeface="+mj-lt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, this is “lock add …”.</a:t>
            </a:r>
            <a:br>
              <a:rPr lang="en-US" sz="2400" dirty="0">
                <a:latin typeface="+mj-lt"/>
                <a:cs typeface="Courier New" panose="02070309020205020404" pitchFamily="49" charset="0"/>
              </a:rPr>
            </a:br>
            <a:r>
              <a:rPr lang="en-US" sz="2400" dirty="0">
                <a:latin typeface="+mj-lt"/>
                <a:cs typeface="Courier New" panose="02070309020205020404" pitchFamily="49" charset="0"/>
              </a:rPr>
              <a:t>If T is float, this is “lock </a:t>
            </a:r>
            <a:r>
              <a:rPr lang="en-US" sz="2400" dirty="0" err="1">
                <a:latin typeface="+mj-lt"/>
                <a:cs typeface="Courier New" panose="02070309020205020404" pitchFamily="49" charset="0"/>
              </a:rPr>
              <a:t>cmpxchg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 …”</a:t>
            </a:r>
          </a:p>
          <a:p>
            <a:pPr marL="0" indent="0">
              <a:buNone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73258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OMP Tasks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#pragma </a:t>
            </a:r>
            <a:r>
              <a:rPr lang="en-US" dirty="0" err="1"/>
              <a:t>omp</a:t>
            </a:r>
            <a:r>
              <a:rPr lang="en-US" dirty="0"/>
              <a:t> task depend (</a:t>
            </a:r>
            <a:r>
              <a:rPr lang="en-US" dirty="0" err="1"/>
              <a:t>inout:x</a:t>
            </a:r>
            <a:r>
              <a:rPr lang="en-US" dirty="0"/>
              <a:t>) …</a:t>
            </a:r>
          </a:p>
          <a:p>
            <a:endParaRPr lang="en-US" dirty="0"/>
          </a:p>
          <a:p>
            <a:r>
              <a:rPr lang="en-US" dirty="0"/>
              <a:t>Create </a:t>
            </a:r>
            <a:r>
              <a:rPr lang="en-US" dirty="0" err="1"/>
              <a:t>microtasks</a:t>
            </a:r>
            <a:r>
              <a:rPr lang="en-US" dirty="0"/>
              <a:t> for each task</a:t>
            </a:r>
          </a:p>
          <a:p>
            <a:pPr lvl="1"/>
            <a:r>
              <a:rPr lang="en-US" dirty="0"/>
              <a:t>Track dependencies by a list of address / length tuples</a:t>
            </a:r>
          </a:p>
        </p:txBody>
      </p:sp>
    </p:spTree>
    <p:extLst>
      <p:ext uri="{BB962C8B-B14F-4D97-AF65-F5344CB8AC3E}">
        <p14:creationId xmlns:p14="http://schemas.microsoft.com/office/powerpoint/2010/main" val="406823387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Cilk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Covered in Lecture 6</a:t>
            </a:r>
          </a:p>
          <a:p>
            <a:r>
              <a:rPr lang="en-US" dirty="0"/>
              <a:t>We discussed the what and why, now the how</a:t>
            </a:r>
          </a:p>
        </p:txBody>
      </p:sp>
    </p:spTree>
    <p:extLst>
      <p:ext uri="{BB962C8B-B14F-4D97-AF65-F5344CB8AC3E}">
        <p14:creationId xmlns:p14="http://schemas.microsoft.com/office/powerpoint/2010/main" val="321896041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dirty="0" err="1"/>
              <a:t>Cilk</a:t>
            </a:r>
            <a:r>
              <a:rPr lang="en-US" dirty="0"/>
              <a:t> Program Compiled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this code doing?</a:t>
            </a:r>
          </a:p>
          <a:p>
            <a:r>
              <a:rPr lang="en-US" dirty="0"/>
              <a:t>What do the </a:t>
            </a:r>
            <a:r>
              <a:rPr lang="en-US" dirty="0" err="1"/>
              <a:t>Cilk</a:t>
            </a:r>
            <a:r>
              <a:rPr lang="en-US" dirty="0"/>
              <a:t> semantics specify?</a:t>
            </a:r>
          </a:p>
          <a:p>
            <a:r>
              <a:rPr lang="en-US" dirty="0"/>
              <a:t>Which is the child?  Which is the continuation?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" y="3014206"/>
            <a:ext cx="64110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8872" algn="l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fib(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118872"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if (n &lt; 2)</a:t>
            </a:r>
          </a:p>
          <a:p>
            <a:pPr marL="118872"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n;</a:t>
            </a:r>
          </a:p>
          <a:p>
            <a:pPr marL="118872"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cilk_spawn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fib(n-1);</a:t>
            </a:r>
          </a:p>
          <a:p>
            <a:pPr marL="118872"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b = fib(n-2);</a:t>
            </a:r>
          </a:p>
          <a:p>
            <a:pPr marL="118872"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cilk_sync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18872"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a + b;</a:t>
            </a:r>
          </a:p>
          <a:p>
            <a:pPr marL="118872"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676156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a continuation?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Continuation needs all of the state to continue</a:t>
            </a:r>
          </a:p>
          <a:p>
            <a:pPr lvl="1"/>
            <a:r>
              <a:rPr lang="en-US" dirty="0"/>
              <a:t>Register values, stack, etc.</a:t>
            </a:r>
          </a:p>
          <a:p>
            <a:endParaRPr lang="en-US" dirty="0"/>
          </a:p>
          <a:p>
            <a:r>
              <a:rPr lang="en-US" dirty="0"/>
              <a:t>What function allows code to jump to a prior point of execution?</a:t>
            </a:r>
          </a:p>
          <a:p>
            <a:endParaRPr lang="en-US" dirty="0"/>
          </a:p>
          <a:p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Save stack context</a:t>
            </a:r>
          </a:p>
          <a:p>
            <a:pPr lvl="1"/>
            <a:r>
              <a:rPr lang="en-US" dirty="0"/>
              <a:t>Return via </a:t>
            </a:r>
            <a:r>
              <a:rPr lang="en-US" dirty="0" err="1"/>
              <a:t>longjmp</a:t>
            </a:r>
            <a:r>
              <a:rPr lang="en-US" dirty="0"/>
              <a:t>(</a:t>
            </a:r>
            <a:r>
              <a:rPr lang="en-US" dirty="0" err="1"/>
              <a:t>env</a:t>
            </a:r>
            <a:r>
              <a:rPr lang="en-US" dirty="0"/>
              <a:t>, </a:t>
            </a:r>
            <a:r>
              <a:rPr lang="en-US" dirty="0" err="1"/>
              <a:t>val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Setjmp</a:t>
            </a:r>
            <a:r>
              <a:rPr lang="en-US" dirty="0"/>
              <a:t> returns 0 if saving, </a:t>
            </a:r>
            <a:r>
              <a:rPr lang="en-US" dirty="0" err="1"/>
              <a:t>val</a:t>
            </a:r>
            <a:r>
              <a:rPr lang="en-US" dirty="0"/>
              <a:t> if returning via </a:t>
            </a:r>
            <a:r>
              <a:rPr lang="en-US" dirty="0" err="1"/>
              <a:t>longjmp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700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Block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of Code Analysis</a:t>
            </a:r>
          </a:p>
          <a:p>
            <a:endParaRPr lang="en-US" dirty="0"/>
          </a:p>
          <a:p>
            <a:r>
              <a:rPr lang="en-US" dirty="0"/>
              <a:t>Sequence of instructions</a:t>
            </a:r>
          </a:p>
          <a:p>
            <a:pPr lvl="1"/>
            <a:r>
              <a:rPr lang="en-US" dirty="0"/>
              <a:t>Execution can only enter at the first instruction</a:t>
            </a:r>
          </a:p>
          <a:p>
            <a:pPr lvl="2"/>
            <a:r>
              <a:rPr lang="en-US" dirty="0"/>
              <a:t>Cannot jump into the middle</a:t>
            </a:r>
          </a:p>
          <a:p>
            <a:pPr lvl="1"/>
            <a:r>
              <a:rPr lang="en-US" dirty="0"/>
              <a:t>Execution can only exit at the last instruction</a:t>
            </a:r>
          </a:p>
          <a:p>
            <a:pPr lvl="2"/>
            <a:r>
              <a:rPr lang="en-US" dirty="0"/>
              <a:t>Branch or Function Call</a:t>
            </a:r>
          </a:p>
          <a:p>
            <a:pPr lvl="2"/>
            <a:r>
              <a:rPr lang="en-US" dirty="0"/>
              <a:t>Or the start of another basic block (fall through)</a:t>
            </a:r>
          </a:p>
        </p:txBody>
      </p:sp>
      <p:sp>
        <p:nvSpPr>
          <p:cNvPr id="4" name="Rectangle 3"/>
          <p:cNvSpPr/>
          <p:nvPr/>
        </p:nvSpPr>
        <p:spPr>
          <a:xfrm>
            <a:off x="5634824" y="1204843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72347660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Simple </a:t>
            </a:r>
            <a:r>
              <a:rPr lang="en-US" dirty="0" err="1">
                <a:latin typeface="+mn-lt"/>
              </a:rPr>
              <a:t>Cilk</a:t>
            </a:r>
            <a:r>
              <a:rPr lang="en-US" dirty="0">
                <a:latin typeface="+mn-lt"/>
              </a:rPr>
              <a:t> Program Revisited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" y="1044917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Gill Sans"/>
                <a:cs typeface="Gill Sans"/>
                <a:sym typeface="Gill Sans"/>
              </a:rPr>
              <a:t>entry</a:t>
            </a:r>
          </a:p>
        </p:txBody>
      </p:sp>
      <p:sp>
        <p:nvSpPr>
          <p:cNvPr id="5" name="Rectangle 4"/>
          <p:cNvSpPr/>
          <p:nvPr/>
        </p:nvSpPr>
        <p:spPr>
          <a:xfrm>
            <a:off x="2835965" y="1040843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Gill Sans"/>
                <a:cs typeface="Gill Sans"/>
                <a:sym typeface="Gill Sans"/>
              </a:rPr>
              <a:t>setjmp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1719" y="2065941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24700" y="1050803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Gill Sans"/>
                <a:cs typeface="Gill Sans"/>
                <a:sym typeface="Gill Sans"/>
              </a:rPr>
              <a:t>fib(n-2)</a:t>
            </a:r>
          </a:p>
        </p:txBody>
      </p:sp>
      <p:sp>
        <p:nvSpPr>
          <p:cNvPr id="8" name="Rectangle 7"/>
          <p:cNvSpPr/>
          <p:nvPr/>
        </p:nvSpPr>
        <p:spPr>
          <a:xfrm>
            <a:off x="2835965" y="2065941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1719" y="3004809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64426" y="4873414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defTabSz="584200"/>
            <a:r>
              <a:rPr lang="en-US" sz="24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Myriad Pro Cond"/>
              </a:rPr>
              <a:t>fib1 + fib2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15369" y="4979861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Gill Sans"/>
                <a:cs typeface="Gill Sans"/>
                <a:sym typeface="Gill Sans"/>
              </a:rPr>
              <a:t>cilkrts_sync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66082" y="3923067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Gill Sans"/>
                <a:cs typeface="Gill Sans"/>
                <a:sym typeface="Gill Sans"/>
              </a:rPr>
              <a:t>Is sync?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34138" y="3929566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Gill Sans"/>
                <a:cs typeface="Gill Sans"/>
                <a:sym typeface="Gill Sans"/>
              </a:rPr>
              <a:t>setjmp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53608" y="2065941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Gill Sans"/>
                <a:cs typeface="Gill Sans"/>
                <a:sym typeface="Gill Sans"/>
              </a:rPr>
              <a:t>fib(n-1)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66082" y="5552697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66082" y="6213040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</a:rPr>
              <a:t>Leave frame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33645" y="4780556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</a:rPr>
              <a:t>f</a:t>
            </a: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sym typeface="Gill Sans"/>
              </a:rPr>
              <a:t>ib1 + fib2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133645" y="5748228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</a:rPr>
              <a:t>ret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sym typeface="Gill Sans"/>
            </a:endParaRPr>
          </a:p>
        </p:txBody>
      </p:sp>
      <p:cxnSp>
        <p:nvCxnSpPr>
          <p:cNvPr id="21" name="Straight Arrow Connector 20"/>
          <p:cNvCxnSpPr>
            <a:stCxn id="4" idx="3"/>
            <a:endCxn id="5" idx="1"/>
          </p:cNvCxnSpPr>
          <p:nvPr/>
        </p:nvCxnSpPr>
        <p:spPr>
          <a:xfrm flipV="1">
            <a:off x="1790700" y="1276805"/>
            <a:ext cx="1045265" cy="40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Arrow Connector 22"/>
          <p:cNvCxnSpPr>
            <a:stCxn id="5" idx="3"/>
            <a:endCxn id="7" idx="1"/>
          </p:cNvCxnSpPr>
          <p:nvPr/>
        </p:nvCxnSpPr>
        <p:spPr>
          <a:xfrm>
            <a:off x="4207565" y="1276805"/>
            <a:ext cx="2917135" cy="996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Arrow Connector 24"/>
          <p:cNvCxnSpPr>
            <a:stCxn id="5" idx="2"/>
            <a:endCxn id="8" idx="0"/>
          </p:cNvCxnSpPr>
          <p:nvPr/>
        </p:nvCxnSpPr>
        <p:spPr>
          <a:xfrm>
            <a:off x="3521765" y="1512767"/>
            <a:ext cx="0" cy="55317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Straight Arrow Connector 33"/>
          <p:cNvCxnSpPr>
            <a:stCxn id="8" idx="3"/>
            <a:endCxn id="14" idx="1"/>
          </p:cNvCxnSpPr>
          <p:nvPr/>
        </p:nvCxnSpPr>
        <p:spPr>
          <a:xfrm>
            <a:off x="4207565" y="2301903"/>
            <a:ext cx="646043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Arrow Connector 36"/>
          <p:cNvCxnSpPr>
            <a:stCxn id="8" idx="1"/>
            <a:endCxn id="6" idx="3"/>
          </p:cNvCxnSpPr>
          <p:nvPr/>
        </p:nvCxnSpPr>
        <p:spPr>
          <a:xfrm flipH="1">
            <a:off x="2043319" y="2301903"/>
            <a:ext cx="792646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6" idx="2"/>
            <a:endCxn id="9" idx="0"/>
          </p:cNvCxnSpPr>
          <p:nvPr/>
        </p:nvCxnSpPr>
        <p:spPr>
          <a:xfrm>
            <a:off x="1357519" y="2537865"/>
            <a:ext cx="0" cy="46694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1" name="Rectangle 40"/>
          <p:cNvSpPr/>
          <p:nvPr/>
        </p:nvSpPr>
        <p:spPr>
          <a:xfrm>
            <a:off x="2835965" y="3009789"/>
            <a:ext cx="1371600" cy="471924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cxnSp>
        <p:nvCxnSpPr>
          <p:cNvPr id="43" name="Straight Arrow Connector 42"/>
          <p:cNvCxnSpPr>
            <a:stCxn id="9" idx="3"/>
            <a:endCxn id="41" idx="1"/>
          </p:cNvCxnSpPr>
          <p:nvPr/>
        </p:nvCxnSpPr>
        <p:spPr>
          <a:xfrm>
            <a:off x="2043319" y="3240771"/>
            <a:ext cx="792646" cy="498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/>
          <p:cNvCxnSpPr>
            <a:stCxn id="14" idx="0"/>
            <a:endCxn id="7" idx="1"/>
          </p:cNvCxnSpPr>
          <p:nvPr/>
        </p:nvCxnSpPr>
        <p:spPr>
          <a:xfrm flipV="1">
            <a:off x="5539408" y="1286765"/>
            <a:ext cx="1585292" cy="77917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46"/>
          <p:cNvCxnSpPr>
            <a:stCxn id="6" idx="2"/>
            <a:endCxn id="41" idx="1"/>
          </p:cNvCxnSpPr>
          <p:nvPr/>
        </p:nvCxnSpPr>
        <p:spPr>
          <a:xfrm>
            <a:off x="1357519" y="2537865"/>
            <a:ext cx="1478446" cy="707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endCxn id="14" idx="2"/>
          </p:cNvCxnSpPr>
          <p:nvPr/>
        </p:nvCxnSpPr>
        <p:spPr>
          <a:xfrm flipV="1">
            <a:off x="4207565" y="2537865"/>
            <a:ext cx="1331843" cy="707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7" idx="2"/>
            <a:endCxn id="18" idx="0"/>
          </p:cNvCxnSpPr>
          <p:nvPr/>
        </p:nvCxnSpPr>
        <p:spPr>
          <a:xfrm>
            <a:off x="7810500" y="1522727"/>
            <a:ext cx="8945" cy="32578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4"/>
          <p:cNvCxnSpPr>
            <a:stCxn id="7" idx="2"/>
            <a:endCxn id="12" idx="0"/>
          </p:cNvCxnSpPr>
          <p:nvPr/>
        </p:nvCxnSpPr>
        <p:spPr>
          <a:xfrm flipH="1">
            <a:off x="5951882" y="1522727"/>
            <a:ext cx="1858618" cy="240034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Straight Arrow Connector 56"/>
          <p:cNvCxnSpPr>
            <a:stCxn id="12" idx="2"/>
            <a:endCxn id="10" idx="0"/>
          </p:cNvCxnSpPr>
          <p:nvPr/>
        </p:nvCxnSpPr>
        <p:spPr>
          <a:xfrm flipH="1">
            <a:off x="5950226" y="4394991"/>
            <a:ext cx="1656" cy="47842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Straight Arrow Connector 58"/>
          <p:cNvCxnSpPr>
            <a:stCxn id="12" idx="1"/>
            <a:endCxn id="13" idx="3"/>
          </p:cNvCxnSpPr>
          <p:nvPr/>
        </p:nvCxnSpPr>
        <p:spPr>
          <a:xfrm flipH="1">
            <a:off x="4505738" y="4159029"/>
            <a:ext cx="760344" cy="649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Straight Arrow Connector 60"/>
          <p:cNvCxnSpPr>
            <a:stCxn id="13" idx="2"/>
            <a:endCxn id="11" idx="0"/>
          </p:cNvCxnSpPr>
          <p:nvPr/>
        </p:nvCxnSpPr>
        <p:spPr>
          <a:xfrm flipH="1">
            <a:off x="3401169" y="4401490"/>
            <a:ext cx="418769" cy="57837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Straight Arrow Connector 62"/>
          <p:cNvCxnSpPr>
            <a:stCxn id="13" idx="2"/>
            <a:endCxn id="10" idx="1"/>
          </p:cNvCxnSpPr>
          <p:nvPr/>
        </p:nvCxnSpPr>
        <p:spPr>
          <a:xfrm>
            <a:off x="3819938" y="4401490"/>
            <a:ext cx="1444488" cy="707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" name="Straight Arrow Connector 64"/>
          <p:cNvCxnSpPr>
            <a:stCxn id="11" idx="3"/>
            <a:endCxn id="10" idx="1"/>
          </p:cNvCxnSpPr>
          <p:nvPr/>
        </p:nvCxnSpPr>
        <p:spPr>
          <a:xfrm flipV="1">
            <a:off x="4086969" y="5109376"/>
            <a:ext cx="1177457" cy="10644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7" name="Straight Arrow Connector 66"/>
          <p:cNvCxnSpPr>
            <a:stCxn id="10" idx="3"/>
            <a:endCxn id="19" idx="1"/>
          </p:cNvCxnSpPr>
          <p:nvPr/>
        </p:nvCxnSpPr>
        <p:spPr>
          <a:xfrm>
            <a:off x="6636026" y="5109376"/>
            <a:ext cx="497619" cy="87481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9" name="Straight Arrow Connector 68"/>
          <p:cNvCxnSpPr>
            <a:stCxn id="18" idx="2"/>
            <a:endCxn id="19" idx="0"/>
          </p:cNvCxnSpPr>
          <p:nvPr/>
        </p:nvCxnSpPr>
        <p:spPr>
          <a:xfrm>
            <a:off x="7819445" y="5252480"/>
            <a:ext cx="0" cy="49574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6" name="Straight Arrow Connector 85"/>
          <p:cNvCxnSpPr>
            <a:stCxn id="10" idx="2"/>
            <a:endCxn id="15" idx="0"/>
          </p:cNvCxnSpPr>
          <p:nvPr/>
        </p:nvCxnSpPr>
        <p:spPr>
          <a:xfrm>
            <a:off x="5950226" y="5345338"/>
            <a:ext cx="1656" cy="20735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9" name="Straight Arrow Connector 88"/>
          <p:cNvCxnSpPr>
            <a:stCxn id="15" idx="3"/>
            <a:endCxn id="19" idx="1"/>
          </p:cNvCxnSpPr>
          <p:nvPr/>
        </p:nvCxnSpPr>
        <p:spPr>
          <a:xfrm>
            <a:off x="6637682" y="5788659"/>
            <a:ext cx="495963" cy="19553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1" name="Straight Arrow Connector 90"/>
          <p:cNvCxnSpPr>
            <a:stCxn id="15" idx="2"/>
            <a:endCxn id="17" idx="0"/>
          </p:cNvCxnSpPr>
          <p:nvPr/>
        </p:nvCxnSpPr>
        <p:spPr>
          <a:xfrm>
            <a:off x="5951882" y="6024621"/>
            <a:ext cx="0" cy="18841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3" name="Straight Arrow Connector 92"/>
          <p:cNvCxnSpPr>
            <a:stCxn id="17" idx="3"/>
            <a:endCxn id="19" idx="1"/>
          </p:cNvCxnSpPr>
          <p:nvPr/>
        </p:nvCxnSpPr>
        <p:spPr>
          <a:xfrm flipV="1">
            <a:off x="6637682" y="5984190"/>
            <a:ext cx="495963" cy="46481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1" name="Rectangle 120"/>
          <p:cNvSpPr/>
          <p:nvPr/>
        </p:nvSpPr>
        <p:spPr>
          <a:xfrm>
            <a:off x="5067300" y="1071620"/>
            <a:ext cx="914400" cy="410369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j-lt"/>
                <a:ea typeface="Gill Sans"/>
                <a:cs typeface="Gill Sans"/>
                <a:sym typeface="Gill Sans"/>
              </a:rPr>
              <a:t>!0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4298341" y="4504613"/>
            <a:ext cx="914400" cy="410369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j-lt"/>
                <a:ea typeface="Gill Sans"/>
                <a:cs typeface="Gill Sans"/>
                <a:sym typeface="Gill Sans"/>
              </a:rPr>
              <a:t>!0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3064565" y="1574919"/>
            <a:ext cx="914400" cy="410369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j-lt"/>
                <a:ea typeface="Gill Sans"/>
                <a:cs typeface="Gill Sans"/>
                <a:sym typeface="Gill Sans"/>
              </a:rPr>
              <a:t>0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3019838" y="4486044"/>
            <a:ext cx="914400" cy="410369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j-lt"/>
                <a:ea typeface="Gill Sans"/>
                <a:cs typeface="Gill Sans"/>
                <a:sym typeface="Gill Sans"/>
              </a:rPr>
              <a:t>0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5838907" y="1568369"/>
            <a:ext cx="914400" cy="410369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j-lt"/>
              </a:rPr>
              <a:t>maybe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6346963" y="2685616"/>
            <a:ext cx="914400" cy="410369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j-lt"/>
              </a:rPr>
              <a:t>parallel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7308574" y="3225006"/>
            <a:ext cx="914400" cy="410369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j-lt"/>
              </a:rPr>
              <a:t>serial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j-lt"/>
              <a:ea typeface="Gill Sans"/>
              <a:cs typeface="Gill Sans"/>
              <a:sym typeface="Gill Sans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354493" y="2308692"/>
            <a:ext cx="2155886" cy="912987"/>
          </a:xfrm>
          <a:prstGeom prst="rect">
            <a:avLst/>
          </a:prstGeom>
          <a:solidFill>
            <a:srgbClr val="00B050">
              <a:alpha val="46000"/>
            </a:srgb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j-lt"/>
                <a:ea typeface="Gill Sans"/>
                <a:cs typeface="Gill Sans"/>
                <a:sym typeface="Gill Sans"/>
              </a:rPr>
              <a:t>Save Continuation</a:t>
            </a:r>
          </a:p>
        </p:txBody>
      </p:sp>
    </p:spTree>
    <p:extLst>
      <p:ext uri="{BB962C8B-B14F-4D97-AF65-F5344CB8AC3E}">
        <p14:creationId xmlns:p14="http://schemas.microsoft.com/office/powerpoint/2010/main" val="2390870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41" grpId="0" animBg="1"/>
      <p:bldP spid="121" grpId="0" animBg="1"/>
      <p:bldP spid="124" grpId="0" animBg="1"/>
      <p:bldP spid="126" grpId="0" animBg="1"/>
      <p:bldP spid="127" grpId="0" animBg="1"/>
      <p:bldP spid="138" grpId="0" animBg="1"/>
      <p:bldP spid="140" grpId="0" animBg="1"/>
      <p:bldP spid="141" grpId="0" animBg="1"/>
      <p:bldP spid="1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Cilk</a:t>
            </a:r>
            <a:r>
              <a:rPr lang="en-US" dirty="0"/>
              <a:t> Workers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there may be work</a:t>
            </a:r>
          </a:p>
          <a:p>
            <a:pPr lvl="1"/>
            <a:r>
              <a:rPr lang="en-US" dirty="0"/>
              <a:t>Try to get the next item from our queue</a:t>
            </a:r>
          </a:p>
          <a:p>
            <a:pPr lvl="1"/>
            <a:r>
              <a:rPr lang="en-US" dirty="0"/>
              <a:t>Else try to get work from a random queue</a:t>
            </a:r>
          </a:p>
          <a:p>
            <a:pPr lvl="1"/>
            <a:r>
              <a:rPr lang="en-US" dirty="0"/>
              <a:t>If there is no work found, wait on semaphore</a:t>
            </a:r>
          </a:p>
          <a:p>
            <a:pPr lvl="1"/>
            <a:endParaRPr lang="en-US" dirty="0"/>
          </a:p>
          <a:p>
            <a:r>
              <a:rPr lang="en-US" dirty="0"/>
              <a:t>If work item is found</a:t>
            </a:r>
          </a:p>
          <a:p>
            <a:pPr lvl="1"/>
            <a:r>
              <a:rPr lang="en-US" dirty="0"/>
              <a:t>Resume with the continuation’s stack</a:t>
            </a:r>
          </a:p>
        </p:txBody>
      </p:sp>
    </p:spTree>
    <p:extLst>
      <p:ext uri="{BB962C8B-B14F-4D97-AF65-F5344CB8AC3E}">
        <p14:creationId xmlns:p14="http://schemas.microsoft.com/office/powerpoint/2010/main" val="348599158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costs of using parallelism APIs?</a:t>
            </a:r>
          </a:p>
          <a:p>
            <a:r>
              <a:rPr lang="en-US" dirty="0"/>
              <a:t>How do the runtimes operate?</a:t>
            </a:r>
          </a:p>
        </p:txBody>
      </p:sp>
    </p:spTree>
    <p:extLst>
      <p:ext uri="{BB962C8B-B14F-4D97-AF65-F5344CB8AC3E}">
        <p14:creationId xmlns:p14="http://schemas.microsoft.com/office/powerpoint/2010/main" val="126586113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Local Storage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Linux supports thread local storage</a:t>
            </a:r>
          </a:p>
          <a:p>
            <a:pPr lvl="1"/>
            <a:r>
              <a:rPr lang="en-US" dirty="0">
                <a:solidFill>
                  <a:srgbClr val="990000"/>
                </a:solidFill>
              </a:rPr>
              <a:t>New: C11 - </a:t>
            </a:r>
            <a:r>
              <a:rPr lang="en-US" dirty="0"/>
              <a:t>_</a:t>
            </a:r>
            <a:r>
              <a:rPr lang="en-US" dirty="0" err="1"/>
              <a:t>Thread_local</a:t>
            </a:r>
            <a:r>
              <a:rPr lang="en-US" dirty="0"/>
              <a:t> keyword</a:t>
            </a:r>
          </a:p>
          <a:p>
            <a:pPr lvl="2"/>
            <a:r>
              <a:rPr lang="en-US" dirty="0"/>
              <a:t>one global instance of the variable per thread</a:t>
            </a:r>
          </a:p>
          <a:p>
            <a:pPr lvl="1"/>
            <a:r>
              <a:rPr lang="en-US" dirty="0"/>
              <a:t>Compiler places values into .</a:t>
            </a:r>
            <a:r>
              <a:rPr lang="en-US" dirty="0" err="1"/>
              <a:t>tbss</a:t>
            </a:r>
            <a:endParaRPr lang="en-US" dirty="0"/>
          </a:p>
          <a:p>
            <a:pPr lvl="1"/>
            <a:r>
              <a:rPr lang="en-US" dirty="0"/>
              <a:t>OS provides each thread with this space</a:t>
            </a:r>
          </a:p>
          <a:p>
            <a:pPr lvl="1"/>
            <a:endParaRPr lang="en-US" dirty="0"/>
          </a:p>
          <a:p>
            <a:r>
              <a:rPr lang="en-US" dirty="0"/>
              <a:t>Since </a:t>
            </a:r>
            <a:r>
              <a:rPr lang="en-US" dirty="0" err="1"/>
              <a:t>Cilk</a:t>
            </a:r>
            <a:r>
              <a:rPr lang="en-US" dirty="0"/>
              <a:t> and OpenMP are using </a:t>
            </a:r>
            <a:r>
              <a:rPr lang="en-US" dirty="0" err="1"/>
              <a:t>pthreads</a:t>
            </a:r>
            <a:endParaRPr lang="en-US" dirty="0"/>
          </a:p>
          <a:p>
            <a:pPr lvl="1"/>
            <a:r>
              <a:rPr lang="en-US" dirty="0"/>
              <a:t>These values are in the layer below them</a:t>
            </a:r>
          </a:p>
        </p:txBody>
      </p:sp>
    </p:spTree>
    <p:extLst>
      <p:ext uri="{BB962C8B-B14F-4D97-AF65-F5344CB8AC3E}">
        <p14:creationId xmlns:p14="http://schemas.microsoft.com/office/powerpoint/2010/main" val="20774589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73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Basis of Lecture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lecture is based on runtime and source code analysis of Intel’s open source parallel runtimes</a:t>
            </a:r>
          </a:p>
          <a:p>
            <a:pPr lvl="1"/>
            <a:r>
              <a:rPr lang="en-US" dirty="0"/>
              <a:t>OpenMP – </a:t>
            </a:r>
            <a:r>
              <a:rPr lang="en-US" dirty="0">
                <a:hlinkClick r:id="rId2"/>
              </a:rPr>
              <a:t>https://www.openmprtl.org/</a:t>
            </a:r>
            <a:endParaRPr lang="en-US" dirty="0"/>
          </a:p>
          <a:p>
            <a:pPr lvl="1"/>
            <a:r>
              <a:rPr lang="en-US" dirty="0" err="1"/>
              <a:t>Cilk</a:t>
            </a:r>
            <a:r>
              <a:rPr lang="en-US" dirty="0"/>
              <a:t> – </a:t>
            </a:r>
            <a:r>
              <a:rPr lang="en-US" dirty="0">
                <a:hlinkClick r:id="rId3"/>
              </a:rPr>
              <a:t>https://bitbucket.org/intelcilkruntime/intel-cilk-runtime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And using the LLVM compiler</a:t>
            </a:r>
          </a:p>
          <a:p>
            <a:pPr lvl="1"/>
            <a:r>
              <a:rPr lang="en-US" dirty="0"/>
              <a:t>OpenMP – part of LLVM as of 3.8</a:t>
            </a:r>
          </a:p>
          <a:p>
            <a:pPr lvl="1"/>
            <a:r>
              <a:rPr lang="en-US" dirty="0" err="1"/>
              <a:t>Cilk</a:t>
            </a:r>
            <a:r>
              <a:rPr lang="en-US" dirty="0"/>
              <a:t> - </a:t>
            </a:r>
            <a:r>
              <a:rPr lang="en-US" dirty="0">
                <a:hlinkClick r:id="rId4"/>
              </a:rPr>
              <a:t>http://cilkplus.github.io/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263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OpenMP and </a:t>
            </a:r>
            <a:r>
              <a:rPr lang="en-US" dirty="0" err="1"/>
              <a:t>Cilk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these have in common?</a:t>
            </a:r>
          </a:p>
          <a:p>
            <a:pPr lvl="1"/>
            <a:r>
              <a:rPr lang="en-US" dirty="0" err="1"/>
              <a:t>pthreads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 benefit does abstraction versus implementation provide?</a:t>
            </a:r>
          </a:p>
        </p:txBody>
      </p:sp>
    </p:spTree>
    <p:extLst>
      <p:ext uri="{BB962C8B-B14F-4D97-AF65-F5344CB8AC3E}">
        <p14:creationId xmlns:p14="http://schemas.microsoft.com/office/powerpoint/2010/main" val="4187488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OpenMP Loop Compiled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this code doing?</a:t>
            </a:r>
          </a:p>
          <a:p>
            <a:r>
              <a:rPr lang="en-US" dirty="0"/>
              <a:t>What do the OpenMP semantics specify?</a:t>
            </a:r>
          </a:p>
          <a:p>
            <a:r>
              <a:rPr lang="en-US" dirty="0"/>
              <a:t>How might you accomplish this?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b="0" dirty="0">
                <a:solidFill>
                  <a:srgbClr val="008000"/>
                </a:solidFill>
                <a:latin typeface="NimbusMonL-Regu"/>
              </a:rPr>
              <a:t>extern </a:t>
            </a:r>
            <a:r>
              <a:rPr lang="en-US" sz="14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400" b="0" dirty="0">
                <a:latin typeface="NimbusMonL-Regu"/>
              </a:rPr>
              <a:t>foo( </a:t>
            </a:r>
            <a:r>
              <a:rPr lang="en-US" sz="1400" b="0" dirty="0">
                <a:solidFill>
                  <a:srgbClr val="614020"/>
                </a:solidFill>
                <a:latin typeface="NimbusMonL-Regu"/>
              </a:rPr>
              <a:t>void </a:t>
            </a:r>
            <a:r>
              <a:rPr lang="en-US" sz="1400" b="0" dirty="0">
                <a:latin typeface="NimbusMonL-Regu"/>
              </a:rPr>
              <a:t>);</a:t>
            </a:r>
          </a:p>
          <a:p>
            <a:pPr marL="0" indent="0">
              <a:buNone/>
            </a:pPr>
            <a:r>
              <a:rPr lang="en-US" sz="14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4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400" b="0" dirty="0">
                <a:latin typeface="NimbusMonL-Regu"/>
              </a:rPr>
              <a:t>main (</a:t>
            </a:r>
            <a:r>
              <a:rPr lang="en-US" sz="1400" b="0" dirty="0" err="1">
                <a:latin typeface="NimbusMonL-Regu"/>
              </a:rPr>
              <a:t>int</a:t>
            </a:r>
            <a:r>
              <a:rPr lang="en-US" sz="1400" b="0" dirty="0">
                <a:latin typeface="NimbusMonL-Regu"/>
              </a:rPr>
              <a:t> </a:t>
            </a:r>
            <a:r>
              <a:rPr lang="en-US" sz="1400" b="0" dirty="0" err="1">
                <a:latin typeface="NimbusMonL-Regu"/>
              </a:rPr>
              <a:t>argc</a:t>
            </a:r>
            <a:r>
              <a:rPr lang="en-US" sz="1400" b="0" dirty="0">
                <a:latin typeface="NimbusMonL-Regu"/>
              </a:rPr>
              <a:t>, char** </a:t>
            </a:r>
            <a:r>
              <a:rPr lang="en-US" sz="1400" b="0" dirty="0" err="1">
                <a:latin typeface="NimbusMonL-Regu"/>
              </a:rPr>
              <a:t>argv</a:t>
            </a:r>
            <a:r>
              <a:rPr lang="en-US" sz="1400" b="0" dirty="0">
                <a:latin typeface="NimbusMonL-Regu"/>
              </a:rPr>
              <a:t>) {</a:t>
            </a:r>
          </a:p>
          <a:p>
            <a:pPr marL="0" indent="0">
              <a:buNone/>
            </a:pPr>
            <a:r>
              <a:rPr lang="en-US" sz="1400" b="0" dirty="0">
                <a:solidFill>
                  <a:srgbClr val="614020"/>
                </a:solidFill>
                <a:latin typeface="NimbusMonL-Regu"/>
              </a:rPr>
              <a:t>    </a:t>
            </a:r>
            <a:r>
              <a:rPr lang="en-US" sz="14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4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400" b="0" dirty="0" err="1">
                <a:latin typeface="NimbusMonL-Regu"/>
              </a:rPr>
              <a:t>i</a:t>
            </a:r>
            <a:r>
              <a:rPr lang="en-US" sz="1400" b="0" dirty="0">
                <a:latin typeface="NimbusMonL-Regu"/>
              </a:rPr>
              <a:t>;</a:t>
            </a:r>
          </a:p>
          <a:p>
            <a:pPr marL="0" indent="0">
              <a:buNone/>
            </a:pPr>
            <a:r>
              <a:rPr lang="en-US" sz="1400" b="0" dirty="0">
                <a:solidFill>
                  <a:srgbClr val="614020"/>
                </a:solidFill>
                <a:latin typeface="NimbusMonL-Regu"/>
              </a:rPr>
              <a:t>    float </a:t>
            </a:r>
            <a:r>
              <a:rPr lang="en-US" sz="1400" b="0" dirty="0">
                <a:latin typeface="NimbusMonL-Regu"/>
              </a:rPr>
              <a:t>r = 0.0;</a:t>
            </a:r>
          </a:p>
          <a:p>
            <a:pPr marL="0" indent="0">
              <a:buNone/>
            </a:pPr>
            <a:r>
              <a:rPr lang="en-US" sz="1400" b="0" dirty="0">
                <a:solidFill>
                  <a:srgbClr val="806120"/>
                </a:solidFill>
                <a:latin typeface="NimbusMonL-Regu"/>
              </a:rPr>
              <a:t>    #pragma </a:t>
            </a:r>
            <a:r>
              <a:rPr lang="en-US" sz="1400" b="0" dirty="0" err="1">
                <a:solidFill>
                  <a:srgbClr val="806120"/>
                </a:solidFill>
                <a:latin typeface="NimbusMonL-Regu"/>
              </a:rPr>
              <a:t>omp</a:t>
            </a:r>
            <a:r>
              <a:rPr lang="en-US" sz="1400" b="0" dirty="0">
                <a:solidFill>
                  <a:srgbClr val="806120"/>
                </a:solidFill>
                <a:latin typeface="NimbusMonL-Regu"/>
              </a:rPr>
              <a:t> parallel for schedule(dynamic) reduction(+:r)</a:t>
            </a:r>
          </a:p>
          <a:p>
            <a:pPr marL="0" indent="0">
              <a:buNone/>
            </a:pPr>
            <a:r>
              <a:rPr lang="nn-NO" sz="1400" b="0" dirty="0">
                <a:solidFill>
                  <a:srgbClr val="E18000"/>
                </a:solidFill>
                <a:latin typeface="NimbusMonL-Regu"/>
              </a:rPr>
              <a:t>    for </a:t>
            </a:r>
            <a:r>
              <a:rPr lang="nn-NO" sz="1400" b="0" dirty="0">
                <a:latin typeface="NimbusMonL-Regu"/>
              </a:rPr>
              <a:t>( i = 0; i &lt; 10; i ++ ) {</a:t>
            </a:r>
          </a:p>
          <a:p>
            <a:pPr marL="0" indent="0">
              <a:buNone/>
            </a:pPr>
            <a:r>
              <a:rPr lang="en-US" sz="1400" b="0" dirty="0">
                <a:latin typeface="NimbusMonL-Regu"/>
              </a:rPr>
              <a:t>        r += foo();</a:t>
            </a:r>
          </a:p>
          <a:p>
            <a:pPr marL="0" indent="0">
              <a:buNone/>
            </a:pPr>
            <a:r>
              <a:rPr lang="en-US" sz="1400" b="0" dirty="0">
                <a:latin typeface="NimbusMonL-Regu"/>
              </a:rPr>
              <a:t>    }</a:t>
            </a:r>
          </a:p>
          <a:p>
            <a:pPr marL="0" indent="0">
              <a:buNone/>
            </a:pPr>
            <a:r>
              <a:rPr lang="en-US" sz="1400" b="0" dirty="0">
                <a:latin typeface="NimbusMonL-Regu"/>
              </a:rPr>
              <a:t>    return 0;</a:t>
            </a:r>
          </a:p>
          <a:p>
            <a:pPr marL="0" indent="0">
              <a:buNone/>
            </a:pPr>
            <a:r>
              <a:rPr lang="en-US" sz="1400" b="0" dirty="0">
                <a:latin typeface="NimbusMonL-Regu"/>
              </a:rPr>
              <a:t>}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405871" y="1832170"/>
            <a:ext cx="102657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" y="6515100"/>
            <a:ext cx="2343591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Example from OpenMP runtime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46826995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OpenMP Loop Compiled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587794"/>
            <a:ext cx="8077200" cy="4635205"/>
          </a:xfrm>
        </p:spPr>
        <p:txBody>
          <a:bodyPr numCol="2"/>
          <a:lstStyle/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extern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foo(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void </a:t>
            </a:r>
            <a:r>
              <a:rPr lang="en-US" sz="1100" b="0" dirty="0">
                <a:latin typeface="NimbusMonL-Regu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 (</a:t>
            </a:r>
            <a:r>
              <a:rPr lang="en-US" sz="1100" b="0" dirty="0" err="1">
                <a:latin typeface="NimbusMonL-Regu"/>
              </a:rPr>
              <a:t>int</a:t>
            </a:r>
            <a:r>
              <a:rPr lang="en-US" sz="1100" b="0" dirty="0">
                <a:latin typeface="NimbusMonL-Regu"/>
              </a:rPr>
              <a:t> </a:t>
            </a:r>
            <a:r>
              <a:rPr lang="en-US" sz="1100" b="0" dirty="0" err="1">
                <a:latin typeface="NimbusMonL-Regu"/>
              </a:rPr>
              <a:t>argc</a:t>
            </a:r>
            <a:r>
              <a:rPr lang="en-US" sz="1100" b="0" dirty="0">
                <a:latin typeface="NimbusMonL-Regu"/>
              </a:rPr>
              <a:t>, char** </a:t>
            </a:r>
            <a:r>
              <a:rPr lang="en-US" sz="1100" b="0" dirty="0" err="1">
                <a:latin typeface="NimbusMonL-Regu"/>
              </a:rPr>
              <a:t>argv</a:t>
            </a:r>
            <a:r>
              <a:rPr lang="en-US" sz="1100" b="0" dirty="0">
                <a:latin typeface="NimbusMonL-Regu"/>
              </a:rPr>
              <a:t>) {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static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zero = 0;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r = 0.0;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kmpc_begin</a:t>
            </a:r>
            <a:r>
              <a:rPr lang="en-US" sz="1100" b="0" dirty="0">
                <a:latin typeface="NimbusMonL-Regu"/>
              </a:rPr>
              <a:t>( &amp; loc3, 0 );</a:t>
            </a:r>
            <a:endParaRPr lang="en-US" sz="1100" b="0" dirty="0">
              <a:solidFill>
                <a:srgbClr val="800000"/>
              </a:solidFill>
              <a:latin typeface="NimbusMonL-Regu"/>
            </a:endParaRP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 = __</a:t>
            </a:r>
            <a:r>
              <a:rPr lang="en-US" sz="1100" b="0" dirty="0" err="1">
                <a:latin typeface="NimbusMonL-Regu"/>
              </a:rPr>
              <a:t>kmpc_global</a:t>
            </a:r>
            <a:r>
              <a:rPr lang="en-US" sz="1100" b="0" dirty="0">
                <a:latin typeface="NimbusMonL-Regu"/>
              </a:rPr>
              <a:t> thread </a:t>
            </a:r>
            <a:r>
              <a:rPr lang="en-US" sz="1100" b="0" dirty="0" err="1">
                <a:latin typeface="NimbusMonL-Regu"/>
              </a:rPr>
              <a:t>num</a:t>
            </a:r>
            <a:r>
              <a:rPr lang="en-US" sz="1100" b="0" dirty="0">
                <a:latin typeface="NimbusMonL-Regu"/>
              </a:rPr>
              <a:t>( &amp; loc3 );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__</a:t>
            </a:r>
            <a:r>
              <a:rPr lang="en-US" sz="1100" b="0" dirty="0" err="1">
                <a:latin typeface="NimbusMonL-Regu"/>
              </a:rPr>
              <a:t>kmpc_fork</a:t>
            </a:r>
            <a:r>
              <a:rPr lang="en-US" sz="1100" b="0" dirty="0">
                <a:latin typeface="NimbusMonL-Regu"/>
              </a:rPr>
              <a:t> call( &amp;loc7, 1, main_7_parallel_3, &amp;r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kmpc_end</a:t>
            </a:r>
            <a:r>
              <a:rPr lang="en-US" sz="1100" b="0" dirty="0">
                <a:latin typeface="NimbusMonL-Regu"/>
              </a:rPr>
              <a:t>( &amp; loc0 );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return </a:t>
            </a:r>
            <a:r>
              <a:rPr lang="en-US" sz="1100" b="0" dirty="0">
                <a:latin typeface="NimbusMonL-Regu"/>
              </a:rPr>
              <a:t>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latin typeface="NimbusMonL-Regu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" y="6515100"/>
            <a:ext cx="2343591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Example from OpenMP runtime documentation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8508" y="3905396"/>
            <a:ext cx="3812951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Call</a:t>
            </a:r>
            <a:r>
              <a:rPr kumimoji="0" lang="en-US" sz="20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 a function in parallel with the argument(s)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687033" y="2927498"/>
            <a:ext cx="269358" cy="102781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Straight Arrow Connector 8"/>
          <p:cNvCxnSpPr/>
          <p:nvPr/>
        </p:nvCxnSpPr>
        <p:spPr>
          <a:xfrm flipV="1">
            <a:off x="2651051" y="2975417"/>
            <a:ext cx="170121" cy="97249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856074" y="3003078"/>
            <a:ext cx="744279" cy="97249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374516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OpenMP Loop Compiled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823" y="1047750"/>
            <a:ext cx="3938477" cy="4635205"/>
          </a:xfrm>
        </p:spPr>
        <p:txBody>
          <a:bodyPr numCol="1"/>
          <a:lstStyle/>
          <a:p>
            <a:pPr marL="0" indent="0">
              <a:spcBef>
                <a:spcPts val="0"/>
              </a:spcBef>
              <a:buNone/>
            </a:pPr>
            <a:r>
              <a:rPr lang="en-US" sz="1100" b="0" dirty="0" err="1">
                <a:solidFill>
                  <a:srgbClr val="008000"/>
                </a:solidFill>
                <a:latin typeface="NimbusMonL-Regu"/>
              </a:rPr>
              <a:t>struct</a:t>
            </a: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main_10_reduction_t_5 {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r_10_rpr; };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solidFill>
                <a:srgbClr val="614020"/>
              </a:solidFill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void </a:t>
            </a:r>
            <a:r>
              <a:rPr lang="en-US" sz="1100" b="0" dirty="0">
                <a:latin typeface="NimbusMonL-Regu"/>
              </a:rPr>
              <a:t>main_7_parallel_3(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*</a:t>
            </a:r>
            <a:r>
              <a:rPr lang="en-US" sz="1100" b="0" dirty="0" err="1">
                <a:latin typeface="NimbusMonL-Regu"/>
              </a:rPr>
              <a:t>btid</a:t>
            </a:r>
            <a:r>
              <a:rPr lang="en-US" sz="1100" b="0" dirty="0">
                <a:latin typeface="NimbusMonL-Regu"/>
              </a:rPr>
              <a:t>,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*r_7_shp ) {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i_7_pr;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lower, upper, liter, </a:t>
            </a:r>
            <a:r>
              <a:rPr lang="en-US" sz="1100" b="0" dirty="0" err="1">
                <a:latin typeface="NimbusMonL-Regu"/>
              </a:rPr>
              <a:t>incr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008000"/>
                </a:solidFill>
                <a:latin typeface="NimbusMonL-Regu"/>
              </a:rPr>
              <a:t>struct</a:t>
            </a: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main_10_reduction_t_5 reduce;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reduce.r_10_rpr = 0.F;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liter = 0;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__kmpc_dispatch_init_4</a:t>
            </a:r>
            <a:r>
              <a:rPr lang="en-US" sz="1100" b="0" dirty="0">
                <a:latin typeface="NimbusMonL-Regu"/>
              </a:rPr>
              <a:t>( &amp; loc7,*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35, 0, 9, 1, 1 );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while </a:t>
            </a:r>
            <a:r>
              <a:rPr lang="en-US" sz="1100" b="0" dirty="0">
                <a:latin typeface="NimbusMonL-Regu"/>
              </a:rPr>
              <a:t>( </a:t>
            </a: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__kmpc_dispatch_next_4</a:t>
            </a:r>
            <a:r>
              <a:rPr lang="en-US" sz="1100" b="0" dirty="0">
                <a:latin typeface="NimbusMonL-Regu"/>
              </a:rPr>
              <a:t>( &amp; loc7,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&amp;liter, 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    &amp;lower, &amp;upper, &amp;</a:t>
            </a:r>
            <a:r>
              <a:rPr lang="en-US" sz="1100" b="0" dirty="0" err="1">
                <a:latin typeface="NimbusMonL-Regu"/>
              </a:rPr>
              <a:t>incr</a:t>
            </a:r>
            <a:r>
              <a:rPr lang="en-US" sz="1100" b="0" dirty="0">
                <a:latin typeface="NimbusMonL-Regu"/>
              </a:rPr>
              <a:t>) ) {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for</a:t>
            </a:r>
            <a:r>
              <a:rPr lang="en-US" sz="1100" b="0" dirty="0">
                <a:latin typeface="NimbusMonL-Regu"/>
              </a:rPr>
              <a:t>( i_7_pr = lower; upper &gt;= i_7_pr; i_7_pr ++ )</a:t>
            </a:r>
          </a:p>
          <a:p>
            <a:pPr marL="984250" lvl="3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reduce.r_10_rpr += foo();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switch</a:t>
            </a:r>
            <a:r>
              <a:rPr lang="en-US" sz="1100" b="0" dirty="0">
                <a:latin typeface="NimbusMonL-Regu"/>
              </a:rPr>
              <a:t>( </a:t>
            </a: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kmpc_reduce_nowait</a:t>
            </a:r>
            <a:r>
              <a:rPr lang="en-US" sz="1100" b="0" dirty="0">
                <a:latin typeface="NimbusMonL-Regu"/>
              </a:rPr>
              <a:t>( &amp; loc10,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1, 4, 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    &amp;reduce, main_10_reduce_5, &amp;</a:t>
            </a:r>
            <a:r>
              <a:rPr lang="en-US" sz="1100" b="0" dirty="0" err="1">
                <a:latin typeface="NimbusMonL-Regu"/>
              </a:rPr>
              <a:t>lck</a:t>
            </a:r>
            <a:r>
              <a:rPr lang="en-US" sz="1100" b="0" dirty="0">
                <a:latin typeface="NimbusMonL-Regu"/>
              </a:rPr>
              <a:t> ) ) {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case </a:t>
            </a:r>
            <a:r>
              <a:rPr lang="en-US" sz="1100" b="0" dirty="0">
                <a:latin typeface="NimbusMonL-Regu"/>
              </a:rPr>
              <a:t>1: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*r_7_shp += reduce.r_10_rpr;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kmpc_end_reduce_nowait</a:t>
            </a:r>
            <a:r>
              <a:rPr lang="en-US" sz="1100" b="0" dirty="0">
                <a:latin typeface="NimbusMonL-Regu"/>
              </a:rPr>
              <a:t>( &amp; loc10,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&amp;</a:t>
            </a:r>
            <a:r>
              <a:rPr lang="en-US" sz="1100" b="0" dirty="0" err="1">
                <a:latin typeface="NimbusMonL-Regu"/>
              </a:rPr>
              <a:t>lck</a:t>
            </a:r>
            <a:r>
              <a:rPr lang="en-US" sz="1100" b="0" dirty="0">
                <a:latin typeface="NimbusMonL-Regu"/>
              </a:rPr>
              <a:t>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break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case </a:t>
            </a:r>
            <a:r>
              <a:rPr lang="en-US" sz="1100" b="0" dirty="0">
                <a:latin typeface="NimbusMonL-Regu"/>
              </a:rPr>
              <a:t>2: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__kmpc_atomic_float4_add( &amp; loc10,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    r_7_shp, reduce.r_10_rpr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break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default</a:t>
            </a:r>
            <a:r>
              <a:rPr lang="en-US" sz="1100" b="0" dirty="0">
                <a:latin typeface="NimbusMonL-Regu"/>
              </a:rPr>
              <a:t>:;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latin typeface="NimbusMonL-Regu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" y="6515100"/>
            <a:ext cx="2343591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Example from OpenMP runtime documentation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19100" y="1047750"/>
            <a:ext cx="4138723" cy="5175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marL="400050" marR="0" indent="-40005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2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1pPr>
            <a:lvl2pPr marL="7175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2pPr>
            <a:lvl3pPr marL="10541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3pPr>
            <a:lvl4pPr marL="13843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4pPr>
            <a:lvl5pPr marL="17208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5pPr>
            <a:lvl6pPr marL="20574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6pPr>
            <a:lvl7pPr marL="23939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7pPr>
            <a:lvl8pPr marL="27305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8pPr>
            <a:lvl9pPr marL="30670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9pPr>
          </a:lstStyle>
          <a:p>
            <a:r>
              <a:rPr lang="en-US" dirty="0"/>
              <a:t>OpenMP “</a:t>
            </a:r>
            <a:r>
              <a:rPr lang="en-US" dirty="0" err="1"/>
              <a:t>microtask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Each thread runs the task</a:t>
            </a:r>
          </a:p>
          <a:p>
            <a:r>
              <a:rPr lang="en-US" dirty="0"/>
              <a:t>Initializes local iteration bounds and reduction</a:t>
            </a:r>
          </a:p>
          <a:p>
            <a:r>
              <a:rPr lang="en-US" dirty="0"/>
              <a:t>Each iteration receives a chunk and operates locally</a:t>
            </a:r>
          </a:p>
          <a:p>
            <a:r>
              <a:rPr lang="en-US" dirty="0"/>
              <a:t>After finishing all chunks, combine into global reduction</a:t>
            </a:r>
          </a:p>
        </p:txBody>
      </p:sp>
    </p:spTree>
    <p:extLst>
      <p:ext uri="{BB962C8B-B14F-4D97-AF65-F5344CB8AC3E}">
        <p14:creationId xmlns:p14="http://schemas.microsoft.com/office/powerpoint/2010/main" val="12320336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OpenMP Loop Compiled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587794"/>
            <a:ext cx="8077200" cy="4635205"/>
          </a:xfrm>
        </p:spPr>
        <p:txBody>
          <a:bodyPr numCol="2"/>
          <a:lstStyle/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extern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foo(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void </a:t>
            </a:r>
            <a:r>
              <a:rPr lang="en-US" sz="1100" b="0" dirty="0">
                <a:latin typeface="NimbusMonL-Regu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 (</a:t>
            </a:r>
            <a:r>
              <a:rPr lang="en-US" sz="1100" b="0" dirty="0" err="1">
                <a:latin typeface="NimbusMonL-Regu"/>
              </a:rPr>
              <a:t>int</a:t>
            </a:r>
            <a:r>
              <a:rPr lang="en-US" sz="1100" b="0" dirty="0">
                <a:latin typeface="NimbusMonL-Regu"/>
              </a:rPr>
              <a:t> </a:t>
            </a:r>
            <a:r>
              <a:rPr lang="en-US" sz="1100" b="0" dirty="0" err="1">
                <a:latin typeface="NimbusMonL-Regu"/>
              </a:rPr>
              <a:t>argc</a:t>
            </a:r>
            <a:r>
              <a:rPr lang="en-US" sz="1100" b="0" dirty="0">
                <a:latin typeface="NimbusMonL-Regu"/>
              </a:rPr>
              <a:t>, char** </a:t>
            </a:r>
            <a:r>
              <a:rPr lang="en-US" sz="1100" b="0" dirty="0" err="1">
                <a:latin typeface="NimbusMonL-Regu"/>
              </a:rPr>
              <a:t>argv</a:t>
            </a:r>
            <a:r>
              <a:rPr lang="en-US" sz="1100" b="0" dirty="0">
                <a:latin typeface="NimbusMonL-Regu"/>
              </a:rPr>
              <a:t>) {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static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zero = 0;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r = 0.0;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kmpc_begin</a:t>
            </a:r>
            <a:r>
              <a:rPr lang="en-US" sz="1100" b="0" dirty="0">
                <a:latin typeface="NimbusMonL-Regu"/>
              </a:rPr>
              <a:t>( &amp; loc3, 0 );</a:t>
            </a:r>
            <a:endParaRPr lang="en-US" sz="1100" b="0" dirty="0">
              <a:solidFill>
                <a:srgbClr val="800000"/>
              </a:solidFill>
              <a:latin typeface="NimbusMonL-Regu"/>
            </a:endParaRP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 = __</a:t>
            </a:r>
            <a:r>
              <a:rPr lang="en-US" sz="1100" b="0" dirty="0" err="1">
                <a:latin typeface="NimbusMonL-Regu"/>
              </a:rPr>
              <a:t>kmpc_global</a:t>
            </a:r>
            <a:r>
              <a:rPr lang="en-US" sz="1100" b="0" dirty="0">
                <a:latin typeface="NimbusMonL-Regu"/>
              </a:rPr>
              <a:t> thread </a:t>
            </a:r>
            <a:r>
              <a:rPr lang="en-US" sz="1100" b="0" dirty="0" err="1">
                <a:latin typeface="NimbusMonL-Regu"/>
              </a:rPr>
              <a:t>num</a:t>
            </a:r>
            <a:r>
              <a:rPr lang="en-US" sz="1100" b="0" dirty="0">
                <a:latin typeface="NimbusMonL-Regu"/>
              </a:rPr>
              <a:t>( &amp; loc3 );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__</a:t>
            </a:r>
            <a:r>
              <a:rPr lang="en-US" sz="1100" b="0" dirty="0" err="1">
                <a:latin typeface="NimbusMonL-Regu"/>
              </a:rPr>
              <a:t>kmpc_fork</a:t>
            </a:r>
            <a:r>
              <a:rPr lang="en-US" sz="1100" b="0" dirty="0">
                <a:latin typeface="NimbusMonL-Regu"/>
              </a:rPr>
              <a:t> call( &amp;loc7, 1, main_7_parallel_3, &amp;r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kmpc_end</a:t>
            </a:r>
            <a:r>
              <a:rPr lang="en-US" sz="1100" b="0" dirty="0">
                <a:latin typeface="NimbusMonL-Regu"/>
              </a:rPr>
              <a:t>( &amp; loc0 );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return </a:t>
            </a:r>
            <a:r>
              <a:rPr lang="en-US" sz="1100" b="0" dirty="0">
                <a:latin typeface="NimbusMonL-Regu"/>
              </a:rPr>
              <a:t>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 err="1">
                <a:solidFill>
                  <a:srgbClr val="008000"/>
                </a:solidFill>
                <a:latin typeface="NimbusMonL-Regu"/>
              </a:rPr>
              <a:t>struct</a:t>
            </a: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main_10_reduction_t_5 {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r_10_rpr;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static </a:t>
            </a:r>
            <a:r>
              <a:rPr lang="en-US" sz="1100" b="0" dirty="0" err="1">
                <a:latin typeface="NimbusMonL-Regu"/>
              </a:rPr>
              <a:t>kmp_critical_name</a:t>
            </a:r>
            <a:r>
              <a:rPr lang="en-US" sz="1100" b="0" dirty="0">
                <a:latin typeface="NimbusMonL-Regu"/>
              </a:rPr>
              <a:t> </a:t>
            </a:r>
            <a:r>
              <a:rPr lang="en-US" sz="1100" b="0" dirty="0" err="1">
                <a:latin typeface="NimbusMonL-Regu"/>
              </a:rPr>
              <a:t>lck</a:t>
            </a:r>
            <a:r>
              <a:rPr lang="en-US" sz="1100" b="0" dirty="0">
                <a:latin typeface="NimbusMonL-Regu"/>
              </a:rPr>
              <a:t> = { 0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static 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ident_t</a:t>
            </a: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loc10; 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void </a:t>
            </a:r>
            <a:r>
              <a:rPr lang="en-US" sz="1100" b="0" dirty="0">
                <a:latin typeface="NimbusMonL-Regu"/>
              </a:rPr>
              <a:t>main_10_reduce_5( </a:t>
            </a:r>
            <a:r>
              <a:rPr lang="en-US" sz="1100" b="0" dirty="0" err="1">
                <a:solidFill>
                  <a:srgbClr val="008000"/>
                </a:solidFill>
                <a:latin typeface="NimbusMonL-Regu"/>
              </a:rPr>
              <a:t>struct</a:t>
            </a: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main_10_reduction_t_5 *</a:t>
            </a:r>
            <a:r>
              <a:rPr lang="en-US" sz="1100" b="0" dirty="0" err="1">
                <a:latin typeface="NimbusMonL-Regu"/>
              </a:rPr>
              <a:t>reduce_lhs</a:t>
            </a:r>
            <a:r>
              <a:rPr lang="en-US" sz="1100" b="0" dirty="0">
                <a:latin typeface="NimbusMonL-Regu"/>
              </a:rPr>
              <a:t>, </a:t>
            </a:r>
            <a:r>
              <a:rPr lang="en-US" sz="1100" b="0" dirty="0" err="1">
                <a:solidFill>
                  <a:srgbClr val="008000"/>
                </a:solidFill>
                <a:latin typeface="NimbusMonL-Regu"/>
              </a:rPr>
              <a:t>struct</a:t>
            </a: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main_10_reduction_t_5 *</a:t>
            </a:r>
            <a:r>
              <a:rPr lang="en-US" sz="1100" b="0" dirty="0" err="1">
                <a:latin typeface="NimbusMonL-Regu"/>
              </a:rPr>
              <a:t>reduce_rhs</a:t>
            </a:r>
            <a:r>
              <a:rPr lang="en-US" sz="1100" b="0" dirty="0">
                <a:latin typeface="NimbusMonL-Regu"/>
              </a:rPr>
              <a:t> 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{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 err="1">
                <a:latin typeface="NimbusMonL-Regu"/>
              </a:rPr>
              <a:t>reduce_lhs</a:t>
            </a:r>
            <a:r>
              <a:rPr lang="en-US" sz="1100" b="0" dirty="0">
                <a:latin typeface="NimbusMonL-Regu"/>
              </a:rPr>
              <a:t>-&gt;r_10_rpr += </a:t>
            </a:r>
            <a:r>
              <a:rPr lang="en-US" sz="1100" b="0" dirty="0" err="1">
                <a:latin typeface="NimbusMonL-Regu"/>
              </a:rPr>
              <a:t>reduce_rhs</a:t>
            </a:r>
            <a:r>
              <a:rPr lang="en-US" sz="1100" b="0" dirty="0">
                <a:latin typeface="NimbusMonL-Regu"/>
              </a:rPr>
              <a:t>-&gt;r_10_rpr;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  <a:endParaRPr lang="en-US" sz="8000" dirty="0"/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solidFill>
                <a:srgbClr val="614020"/>
              </a:solidFill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solidFill>
                <a:srgbClr val="614020"/>
              </a:solidFill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solidFill>
                <a:srgbClr val="614020"/>
              </a:solidFill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solidFill>
                <a:srgbClr val="614020"/>
              </a:solidFill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solidFill>
                <a:srgbClr val="614020"/>
              </a:solidFill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solidFill>
                <a:srgbClr val="614020"/>
              </a:solidFill>
              <a:latin typeface="NimbusMonL-Regu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void </a:t>
            </a:r>
            <a:r>
              <a:rPr lang="en-US" sz="1100" b="0" dirty="0">
                <a:latin typeface="NimbusMonL-Regu"/>
              </a:rPr>
              <a:t>main_7_parallel_3(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*</a:t>
            </a:r>
            <a:r>
              <a:rPr lang="en-US" sz="1100" b="0" dirty="0" err="1">
                <a:latin typeface="NimbusMonL-Regu"/>
              </a:rPr>
              <a:t>btid</a:t>
            </a:r>
            <a:r>
              <a:rPr lang="en-US" sz="1100" b="0" dirty="0">
                <a:latin typeface="NimbusMonL-Regu"/>
              </a:rPr>
              <a:t>, 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float </a:t>
            </a:r>
            <a:r>
              <a:rPr lang="en-US" sz="1100" b="0" dirty="0">
                <a:latin typeface="NimbusMonL-Regu"/>
              </a:rPr>
              <a:t>*r_7_shp ) {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i_7_pr;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614020"/>
                </a:solidFill>
                <a:latin typeface="NimbusMonL-Regu"/>
              </a:rPr>
              <a:t>int</a:t>
            </a:r>
            <a:r>
              <a:rPr lang="en-US" sz="1100" b="0" dirty="0">
                <a:solidFill>
                  <a:srgbClr val="61402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lower, upper, liter, </a:t>
            </a:r>
            <a:r>
              <a:rPr lang="en-US" sz="1100" b="0" dirty="0" err="1">
                <a:latin typeface="NimbusMonL-Regu"/>
              </a:rPr>
              <a:t>incr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auto </a:t>
            </a:r>
            <a:r>
              <a:rPr lang="en-US" sz="1100" b="0" dirty="0" err="1">
                <a:solidFill>
                  <a:srgbClr val="008000"/>
                </a:solidFill>
                <a:latin typeface="NimbusMonL-Regu"/>
              </a:rPr>
              <a:t>struct</a:t>
            </a:r>
            <a:r>
              <a:rPr lang="en-US" sz="1100" b="0" dirty="0">
                <a:solidFill>
                  <a:srgbClr val="008000"/>
                </a:solidFill>
                <a:latin typeface="NimbusMonL-Regu"/>
              </a:rPr>
              <a:t> </a:t>
            </a:r>
            <a:r>
              <a:rPr lang="en-US" sz="1100" b="0" dirty="0">
                <a:latin typeface="NimbusMonL-Regu"/>
              </a:rPr>
              <a:t>main_10_reduction_t_5 reduce;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reduce.r_10_rpr = 0.F;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liter = 0;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__kmpc_dispatch_init_4</a:t>
            </a:r>
            <a:r>
              <a:rPr lang="en-US" sz="1100" b="0" dirty="0">
                <a:latin typeface="NimbusMonL-Regu"/>
              </a:rPr>
              <a:t>( &amp; loc7,*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35, 0, 9, 1, 1 );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while </a:t>
            </a:r>
            <a:r>
              <a:rPr lang="en-US" sz="1100" b="0" dirty="0">
                <a:latin typeface="NimbusMonL-Regu"/>
              </a:rPr>
              <a:t>( </a:t>
            </a: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__kmpc_dispatch_next_4</a:t>
            </a:r>
            <a:r>
              <a:rPr lang="en-US" sz="1100" b="0" dirty="0">
                <a:latin typeface="NimbusMonL-Regu"/>
              </a:rPr>
              <a:t>( &amp; loc7,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&amp;liter, 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    &amp;lower, &amp;upper, &amp;</a:t>
            </a:r>
            <a:r>
              <a:rPr lang="en-US" sz="1100" b="0" dirty="0" err="1">
                <a:latin typeface="NimbusMonL-Regu"/>
              </a:rPr>
              <a:t>incr</a:t>
            </a:r>
            <a:r>
              <a:rPr lang="en-US" sz="1100" b="0" dirty="0">
                <a:latin typeface="NimbusMonL-Regu"/>
              </a:rPr>
              <a:t>) ) {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for</a:t>
            </a:r>
            <a:r>
              <a:rPr lang="en-US" sz="1100" b="0" dirty="0">
                <a:latin typeface="NimbusMonL-Regu"/>
              </a:rPr>
              <a:t>( i_7_pr = lower; upper &gt;= i_7_pr; i_7_pr ++ )</a:t>
            </a:r>
          </a:p>
          <a:p>
            <a:pPr marL="984250" lvl="3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reduce.r_10_rpr += foo();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switch</a:t>
            </a:r>
            <a:r>
              <a:rPr lang="en-US" sz="1100" b="0" dirty="0">
                <a:latin typeface="NimbusMonL-Regu"/>
              </a:rPr>
              <a:t>( </a:t>
            </a: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kmpc_reduce_nowait</a:t>
            </a:r>
            <a:r>
              <a:rPr lang="en-US" sz="1100" b="0" dirty="0">
                <a:latin typeface="NimbusMonL-Regu"/>
              </a:rPr>
              <a:t>( &amp; loc10,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1, 4, 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    &amp;reduce, main_10_reduce_5, &amp;</a:t>
            </a:r>
            <a:r>
              <a:rPr lang="en-US" sz="1100" b="0" dirty="0" err="1">
                <a:latin typeface="NimbusMonL-Regu"/>
              </a:rPr>
              <a:t>lck</a:t>
            </a:r>
            <a:r>
              <a:rPr lang="en-US" sz="1100" b="0" dirty="0">
                <a:latin typeface="NimbusMonL-Regu"/>
              </a:rPr>
              <a:t> ) ) {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case </a:t>
            </a:r>
            <a:r>
              <a:rPr lang="en-US" sz="1100" b="0" dirty="0">
                <a:latin typeface="NimbusMonL-Regu"/>
              </a:rPr>
              <a:t>1: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*r_7_shp += reduce.r_10_rpr;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0000FF"/>
                </a:solidFill>
                <a:latin typeface="NimbusMonL-Regu"/>
              </a:rPr>
              <a:t>__</a:t>
            </a:r>
            <a:r>
              <a:rPr lang="en-US" sz="1100" b="0" dirty="0" err="1">
                <a:solidFill>
                  <a:srgbClr val="0000FF"/>
                </a:solidFill>
                <a:latin typeface="NimbusMonL-Regu"/>
              </a:rPr>
              <a:t>kmpc_end_reduce_nowait</a:t>
            </a:r>
            <a:r>
              <a:rPr lang="en-US" sz="1100" b="0" dirty="0">
                <a:latin typeface="NimbusMonL-Regu"/>
              </a:rPr>
              <a:t>( &amp; loc10,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&amp;</a:t>
            </a:r>
            <a:r>
              <a:rPr lang="en-US" sz="1100" b="0" dirty="0" err="1">
                <a:latin typeface="NimbusMonL-Regu"/>
              </a:rPr>
              <a:t>lck</a:t>
            </a:r>
            <a:r>
              <a:rPr lang="en-US" sz="1100" b="0" dirty="0">
                <a:latin typeface="NimbusMonL-Regu"/>
              </a:rPr>
              <a:t>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break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case </a:t>
            </a:r>
            <a:r>
              <a:rPr lang="en-US" sz="1100" b="0" dirty="0">
                <a:latin typeface="NimbusMonL-Regu"/>
              </a:rPr>
              <a:t>2: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__kmpc_atomic_float4_add( &amp; loc10, *</a:t>
            </a:r>
            <a:r>
              <a:rPr lang="en-US" sz="1100" b="0" dirty="0" err="1">
                <a:latin typeface="NimbusMonL-Regu"/>
              </a:rPr>
              <a:t>gtid</a:t>
            </a:r>
            <a:r>
              <a:rPr lang="en-US" sz="1100" b="0" dirty="0">
                <a:latin typeface="NimbusMonL-Regu"/>
              </a:rPr>
              <a:t>, r_7_shp, </a:t>
            </a:r>
          </a:p>
          <a:p>
            <a:pPr marL="654050" lvl="2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    reduce.r_10_rpr );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break</a:t>
            </a:r>
            <a:r>
              <a:rPr lang="en-US" sz="1100" b="0" dirty="0">
                <a:latin typeface="NimbusMonL-Regu"/>
              </a:rPr>
              <a:t>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solidFill>
                  <a:srgbClr val="E18000"/>
                </a:solidFill>
                <a:latin typeface="NimbusMonL-Regu"/>
              </a:rPr>
              <a:t>default</a:t>
            </a:r>
            <a:r>
              <a:rPr lang="en-US" sz="1100" b="0" dirty="0">
                <a:latin typeface="NimbusMonL-Regu"/>
              </a:rPr>
              <a:t>:;</a:t>
            </a:r>
          </a:p>
          <a:p>
            <a:pPr marL="317500" lvl="1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0" dirty="0">
                <a:latin typeface="NimbusMonL-Regu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0" dirty="0">
              <a:latin typeface="NimbusMonL-Regu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100" y="6515100"/>
            <a:ext cx="2343591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Example from OpenMP runtime documentation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19100" y="1047750"/>
            <a:ext cx="4138723" cy="5175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marL="400050" marR="0" indent="-40005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2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1pPr>
            <a:lvl2pPr marL="7175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2pPr>
            <a:lvl3pPr marL="10541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3pPr>
            <a:lvl4pPr marL="13843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4pPr>
            <a:lvl5pPr marL="17208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Tx/>
              <a:buChar char="-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5pPr>
            <a:lvl6pPr marL="20574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6pPr>
            <a:lvl7pPr marL="23939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7pPr>
            <a:lvl8pPr marL="273050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8pPr>
            <a:lvl9pPr marL="3067050" marR="0" indent="-317500" algn="l" defTabSz="412750" rtl="0" eaLnBrk="1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30000"/>
              <a:buFont typeface="Lucida Grande"/>
              <a:buChar char="▪"/>
              <a:tabLst/>
              <a:defRPr sz="28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yriad Pro Condensed"/>
              </a:defRPr>
            </a:lvl9pPr>
          </a:lstStyle>
          <a:p>
            <a:r>
              <a:rPr lang="en-US" dirty="0"/>
              <a:t>All code combined</a:t>
            </a:r>
          </a:p>
        </p:txBody>
      </p:sp>
    </p:spTree>
    <p:extLst>
      <p:ext uri="{BB962C8B-B14F-4D97-AF65-F5344CB8AC3E}">
        <p14:creationId xmlns:p14="http://schemas.microsoft.com/office/powerpoint/2010/main" val="325914741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 Call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“Forks” execution and calls a specified routine (</a:t>
            </a:r>
            <a:r>
              <a:rPr lang="en-US" dirty="0" err="1"/>
              <a:t>microtask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Determine how many threads to allocate to the parallel region</a:t>
            </a:r>
          </a:p>
          <a:p>
            <a:r>
              <a:rPr lang="en-US" dirty="0"/>
              <a:t>Setup task structures</a:t>
            </a:r>
          </a:p>
          <a:p>
            <a:r>
              <a:rPr lang="en-US" dirty="0"/>
              <a:t>Release allocated threads from their idle loop</a:t>
            </a:r>
          </a:p>
        </p:txBody>
      </p:sp>
    </p:spTree>
    <p:extLst>
      <p:ext uri="{BB962C8B-B14F-4D97-AF65-F5344CB8AC3E}">
        <p14:creationId xmlns:p14="http://schemas.microsoft.com/office/powerpoint/2010/main" val="196563381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5418f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MPCOND">
      <a:majorFont>
        <a:latin typeface="Myriad Pro Cond"/>
        <a:ea typeface="Myriad Pro Condensed"/>
        <a:cs typeface="Myriad Pro Condensed"/>
      </a:majorFont>
      <a:minorFont>
        <a:latin typeface="Myriad Pro Con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15418f" id="{5886DD50-607B-4B67-B496-61C64FE28201}" vid="{8C1FD82A-D137-4FF8-B1BB-36AD4D373B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9671</TotalTime>
  <Words>1735</Words>
  <Application>Microsoft Macintosh PowerPoint</Application>
  <PresentationFormat>On-screen Show (4:3)</PresentationFormat>
  <Paragraphs>264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Calibri</vt:lpstr>
      <vt:lpstr>Courier New</vt:lpstr>
      <vt:lpstr>Gill Sans</vt:lpstr>
      <vt:lpstr>Helvetica</vt:lpstr>
      <vt:lpstr>Lucida Grande</vt:lpstr>
      <vt:lpstr>Myriad Pro Cond</vt:lpstr>
      <vt:lpstr>Myriad Pro Condensed</vt:lpstr>
      <vt:lpstr>NimbusMonL-Regu</vt:lpstr>
      <vt:lpstr>15418f</vt:lpstr>
      <vt:lpstr>Implementing Parallel Runtimes, Part 2</vt:lpstr>
      <vt:lpstr>Objectives</vt:lpstr>
      <vt:lpstr>Basis of Lecture</vt:lpstr>
      <vt:lpstr>OpenMP and Cilk</vt:lpstr>
      <vt:lpstr>Simple OpenMP Loop Compiled</vt:lpstr>
      <vt:lpstr>Simple OpenMP Loop Compiled</vt:lpstr>
      <vt:lpstr>Simple OpenMP Loop Compiled</vt:lpstr>
      <vt:lpstr>Simple OpenMP Loop Compiled</vt:lpstr>
      <vt:lpstr>Fork Call</vt:lpstr>
      <vt:lpstr>Iteration Mechanisms</vt:lpstr>
      <vt:lpstr>OMP Barriers</vt:lpstr>
      <vt:lpstr>OMP Atomic</vt:lpstr>
      <vt:lpstr>OMP Tasks</vt:lpstr>
      <vt:lpstr>Cilk</vt:lpstr>
      <vt:lpstr>Simple Cilk Program Compiled</vt:lpstr>
      <vt:lpstr>How to create a continuation?</vt:lpstr>
      <vt:lpstr>Basic Block</vt:lpstr>
      <vt:lpstr>Simple Cilk Program Revisited</vt:lpstr>
      <vt:lpstr>Cilk Workers</vt:lpstr>
      <vt:lpstr>Thread Local Storage</vt:lpstr>
      <vt:lpstr>DEMO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Railing</dc:creator>
  <cp:lastModifiedBy>Randal Bryant</cp:lastModifiedBy>
  <cp:revision>210</cp:revision>
  <dcterms:created xsi:type="dcterms:W3CDTF">2016-10-28T20:24:20Z</dcterms:created>
  <dcterms:modified xsi:type="dcterms:W3CDTF">2019-03-25T19:55:25Z</dcterms:modified>
</cp:coreProperties>
</file>