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50"/>
  </p:notesMasterIdLst>
  <p:sldIdLst>
    <p:sldId id="256" r:id="rId2"/>
    <p:sldId id="295" r:id="rId3"/>
    <p:sldId id="297" r:id="rId4"/>
    <p:sldId id="291" r:id="rId5"/>
    <p:sldId id="302" r:id="rId6"/>
    <p:sldId id="306" r:id="rId7"/>
    <p:sldId id="292" r:id="rId8"/>
    <p:sldId id="303" r:id="rId9"/>
    <p:sldId id="307" r:id="rId10"/>
    <p:sldId id="294" r:id="rId11"/>
    <p:sldId id="298" r:id="rId12"/>
    <p:sldId id="308" r:id="rId13"/>
    <p:sldId id="310" r:id="rId14"/>
    <p:sldId id="311" r:id="rId15"/>
    <p:sldId id="299" r:id="rId16"/>
    <p:sldId id="260" r:id="rId17"/>
    <p:sldId id="261" r:id="rId18"/>
    <p:sldId id="262" r:id="rId19"/>
    <p:sldId id="263" r:id="rId20"/>
    <p:sldId id="264" r:id="rId21"/>
    <p:sldId id="266" r:id="rId22"/>
    <p:sldId id="267" r:id="rId23"/>
    <p:sldId id="268" r:id="rId24"/>
    <p:sldId id="269" r:id="rId25"/>
    <p:sldId id="313" r:id="rId26"/>
    <p:sldId id="270" r:id="rId27"/>
    <p:sldId id="312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314" r:id="rId39"/>
    <p:sldId id="281" r:id="rId40"/>
    <p:sldId id="282" r:id="rId41"/>
    <p:sldId id="300" r:id="rId42"/>
    <p:sldId id="301" r:id="rId43"/>
    <p:sldId id="285" r:id="rId44"/>
    <p:sldId id="286" r:id="rId45"/>
    <p:sldId id="287" r:id="rId46"/>
    <p:sldId id="288" r:id="rId47"/>
    <p:sldId id="289" r:id="rId48"/>
    <p:sldId id="290" r:id="rId49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8" autoAdjust="0"/>
    <p:restoredTop sz="94660"/>
  </p:normalViewPr>
  <p:slideViewPr>
    <p:cSldViewPr snapToGrid="0">
      <p:cViewPr varScale="1">
        <p:scale>
          <a:sx n="72" d="100"/>
          <a:sy n="72" d="100"/>
        </p:scale>
        <p:origin x="2592" y="224"/>
      </p:cViewPr>
      <p:guideLst>
        <p:guide orient="horz" pos="432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93405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dobbs.com/lock-free-data-structures/184401865" TargetMode="External"/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6" name="Shape 5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atomic_incr: worry about ABA</a:t>
            </a:r>
          </a:p>
          <a:p>
            <a:pPr>
              <a:defRPr sz="1800"/>
            </a:pPr>
            <a:r>
              <a:t>lock: while (cas(addr, 0, 1) == 1);</a:t>
            </a:r>
          </a:p>
        </p:txBody>
      </p:sp>
    </p:spTree>
    <p:extLst>
      <p:ext uri="{BB962C8B-B14F-4D97-AF65-F5344CB8AC3E}">
        <p14:creationId xmlns:p14="http://schemas.microsoft.com/office/powerpoint/2010/main" val="1318816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LIST LOCK PREVENTS ANOTHER THREAD FROM DELETING “PREV” (HEAD OF LIST) WHILE CURRENT THREAD IS HOLDING IT.</a:t>
            </a:r>
          </a:p>
          <a:p>
            <a:pPr>
              <a:defRPr sz="1800"/>
            </a:pPr>
            <a:r>
              <a:t>WHY NOT START WITH lock(list-&gt;head-&gt;lock)? Because you don’t want to reference head because it may be changing or dead.</a:t>
            </a:r>
          </a:p>
          <a:p>
            <a:pPr>
              <a:defRPr sz="1800"/>
            </a:pPr>
            <a:r>
              <a:t>INSERT INVARIANT: NEED NODE BEFORE NODE TO INSERT</a:t>
            </a:r>
          </a:p>
          <a:p>
            <a:pPr>
              <a:defRPr sz="1800"/>
            </a:pPr>
            <a:r>
              <a:t>DELETE INVARIANT: NEED PREVIOUS AND NODE TO DELETE </a:t>
            </a:r>
          </a:p>
          <a:p>
            <a:pPr>
              <a:defRPr sz="1800"/>
            </a:pPr>
            <a:r>
              <a:t>Q. Why do I need to lock prev in INSERT?  It could be deleted, and thus the insertion missed.</a:t>
            </a:r>
          </a:p>
          <a:p>
            <a:pPr>
              <a:defRPr sz="1800"/>
            </a:pPr>
            <a:r>
              <a:t>(prev-&gt;next will be set to cur, so new node n before cur is missed.).</a:t>
            </a:r>
          </a:p>
          <a:p>
            <a:pPr>
              <a:defRPr sz="1800"/>
            </a:pPr>
            <a:r>
              <a:t>Q. Why do I need to lock prev in DELETE? could allow another insert after prev insert to have next pointer to element about to deleted.</a:t>
            </a:r>
          </a:p>
        </p:txBody>
      </p:sp>
    </p:spTree>
    <p:extLst>
      <p:ext uri="{BB962C8B-B14F-4D97-AF65-F5344CB8AC3E}">
        <p14:creationId xmlns:p14="http://schemas.microsoft.com/office/powerpoint/2010/main" val="2565700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4" name="Shape 3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NO DEADLOCK! Notice that in previous example locks always acquired in the same order</a:t>
            </a:r>
          </a:p>
          <a:p>
            <a:pPr>
              <a:defRPr sz="1800"/>
            </a:pPr>
            <a:r>
              <a:t>COULD IMAGINE A MIDDLE GROUND SOLUTION: COARSER GRANULARITY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in PUSH why are we not worried about the other thread filling the queue?</a:t>
            </a:r>
          </a:p>
          <a:p>
            <a:pPr>
              <a:defRPr sz="1800"/>
            </a:pPr>
            <a:r>
              <a:t>Q. in POP why aren’t we worried about the element disappearing?</a:t>
            </a:r>
          </a:p>
          <a:p>
            <a:pPr>
              <a:defRPr sz="1800"/>
            </a:pPr>
            <a:r>
              <a:t>by FAIL, we say the handling of the sync is done in the calling code (e.g, busy wait)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PRODUCER changes tail and reclaim</a:t>
            </a:r>
          </a:p>
          <a:p>
            <a:pPr>
              <a:defRPr sz="1800"/>
            </a:pPr>
            <a:r>
              <a:t>CONSUMER changes head</a:t>
            </a:r>
          </a:p>
          <a:p>
            <a:pPr>
              <a:defRPr sz="1800"/>
            </a:pPr>
            <a:r>
              <a:t>tail points to last element added</a:t>
            </a:r>
          </a:p>
          <a:p>
            <a:pPr>
              <a:defRPr sz="1800"/>
            </a:pPr>
            <a:r>
              <a:t>head points to one node BEFORE last element (otherwise inserting into empty queue requires producer to move head)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1" name="Shape 4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head points to one node BEFORE last element (otherwise empty queue requires producer to move head as well)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9" name="Shape 4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But there’s a very subtle problem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6" name="Shape 5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assume we just wanted to support insert</a:t>
            </a:r>
          </a:p>
          <a:p>
            <a:pPr>
              <a:defRPr sz="1800"/>
            </a:pPr>
            <a:r>
              <a:t>as long as another thread hasn’t inserted here, we’re fine</a:t>
            </a:r>
          </a:p>
          <a:p>
            <a:pPr>
              <a:defRPr sz="1800"/>
            </a:pPr>
            <a:r>
              <a:t>no overhead of taking locks</a:t>
            </a:r>
          </a:p>
          <a:p>
            <a:pPr>
              <a:defRPr sz="1800"/>
            </a:pPr>
            <a:r>
              <a:t>no extra space per node</a:t>
            </a:r>
          </a:p>
          <a:p>
            <a:pPr>
              <a:defRPr sz="1800"/>
            </a:pPr>
            <a:r>
              <a:t>Still a nasty compare and swap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3" name="Shape 5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global lock in most cases</a:t>
            </a:r>
          </a:p>
          <a:p>
            <a:pPr>
              <a:defRPr sz="1800"/>
            </a:pPr>
            <a:r>
              <a:t>Also:</a:t>
            </a:r>
          </a:p>
          <a:p>
            <a:pPr>
              <a:defRPr sz="1800"/>
            </a:pPr>
            <a:r>
              <a:rPr u="sng">
                <a:hlinkClick r:id="rId3"/>
              </a:rPr>
              <a:t>http://www.drdobbs.com/lock-free-data-structures/184401865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1" name="Shape 4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think of how to do a full compare_and_swap(&amp;x, a, b)</a:t>
            </a:r>
          </a:p>
          <a:p>
            <a:r>
              <a:t>EAX = a</a:t>
            </a:r>
          </a:p>
          <a:p>
            <a:r>
              <a:t>R0 = b</a:t>
            </a:r>
          </a:p>
          <a:p>
            <a:r>
              <a:t>lock cmpxchg x b</a:t>
            </a:r>
          </a:p>
          <a:p>
            <a:r>
              <a:t>return zf</a:t>
            </a:r>
          </a:p>
        </p:txBody>
      </p:sp>
    </p:spTree>
    <p:extLst>
      <p:ext uri="{BB962C8B-B14F-4D97-AF65-F5344CB8AC3E}">
        <p14:creationId xmlns:p14="http://schemas.microsoft.com/office/powerpoint/2010/main" val="173819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8" name="Shape 5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weak versions make fail even if i == a</a:t>
            </a:r>
          </a:p>
        </p:txBody>
      </p:sp>
    </p:spTree>
    <p:extLst>
      <p:ext uri="{BB962C8B-B14F-4D97-AF65-F5344CB8AC3E}">
        <p14:creationId xmlns:p14="http://schemas.microsoft.com/office/powerpoint/2010/main" val="2967181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0" name="Shape 4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What are some examples.  both people go to left, then right.</a:t>
            </a:r>
          </a:p>
          <a:p>
            <a:pPr>
              <a:defRPr sz="1800"/>
            </a:pPr>
            <a:r>
              <a:t>Both wait for each other at a door</a:t>
            </a:r>
          </a:p>
        </p:txBody>
      </p:sp>
    </p:spTree>
    <p:extLst>
      <p:ext uri="{BB962C8B-B14F-4D97-AF65-F5344CB8AC3E}">
        <p14:creationId xmlns:p14="http://schemas.microsoft.com/office/powerpoint/2010/main" val="132173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49" name="Shape 4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but it can be a permanent condition if there’s no end to the green cars</a:t>
            </a:r>
          </a:p>
          <a:p>
            <a:pPr>
              <a:defRPr sz="1600"/>
            </a:pPr>
            <a:r>
              <a:t>can think of starvation as incorrectness, because if a process isn’t making process, you’re likely to say this system’s scheduler is totally broken (think about case of a multi-tasking OS)</a:t>
            </a:r>
          </a:p>
        </p:txBody>
      </p:sp>
    </p:spTree>
    <p:extLst>
      <p:ext uri="{BB962C8B-B14F-4D97-AF65-F5344CB8AC3E}">
        <p14:creationId xmlns:p14="http://schemas.microsoft.com/office/powerpoint/2010/main" val="167407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insert into linked list, ascending</a:t>
            </a:r>
          </a:p>
          <a:p>
            <a:pPr>
              <a:defRPr sz="1800"/>
            </a:pPr>
            <a:r>
              <a:t>Q. what bad things can happen if multiple threads operate on the list at once?</a:t>
            </a:r>
          </a:p>
          <a:p>
            <a:pPr>
              <a:defRPr sz="1800"/>
            </a:pPr>
            <a:r>
              <a:t>ON SIMULTANEOUS INSERTS —&gt; A NEW NODE CAN GET LOST (allocated but not in list)</a:t>
            </a:r>
          </a:p>
          <a:p>
            <a:pPr>
              <a:defRPr sz="1800"/>
            </a:pPr>
            <a:r>
              <a:t>ON SIMULTANEOUS DELETES —&gt;  double delete (free node twice, or cur can be deleted when another thread using it)</a:t>
            </a:r>
          </a:p>
          <a:p>
            <a:pPr>
              <a:defRPr sz="1800"/>
            </a:pPr>
            <a:r>
              <a:t>ON SIMULTANEOUS DELETES (different nodes) —&gt; first earlier node deleted might cause link to deleted node </a:t>
            </a:r>
          </a:p>
          <a:p>
            <a:pPr>
              <a:defRPr sz="1800"/>
            </a:pPr>
            <a:r>
              <a:t>ON MIX: can insert node that points to deleted node (lose rest of list)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Common suggestion in this class. What is the easiest solution?</a:t>
            </a:r>
          </a:p>
          <a:p>
            <a:pPr>
              <a:defRPr sz="1800"/>
            </a:pPr>
            <a:r>
              <a:t>Go BACK SLIDES TO SHOW LOCKS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We’re all set.  Problems? (Performance problems?)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LIST LOCK PREVENTS ANOTHER THREAD FROM DELETING “PREV” (HEAD OF LIST) WHILE CURRENT THREAD IS HOLDING IT.</a:t>
            </a:r>
          </a:p>
          <a:p>
            <a:pPr>
              <a:defRPr sz="1800"/>
            </a:pPr>
            <a:r>
              <a:t>WHY NOT START WITH lock(list-&gt;head-&gt;lock)? Because you don’t want to reference head because it may be changing or dead.</a:t>
            </a:r>
          </a:p>
          <a:p>
            <a:pPr>
              <a:defRPr sz="1800"/>
            </a:pPr>
            <a:r>
              <a:t>INSERT INVARIANT: NEED NODE BEFORE NODE TO INSERT</a:t>
            </a:r>
          </a:p>
          <a:p>
            <a:pPr>
              <a:defRPr sz="1800"/>
            </a:pPr>
            <a:r>
              <a:t>DELETE INVARIANT: NEED PREVIOUS AND NODE TO DELETE </a:t>
            </a:r>
          </a:p>
          <a:p>
            <a:pPr>
              <a:defRPr sz="1800"/>
            </a:pPr>
            <a:r>
              <a:t>Q. Why do I need to lock prev in INSERT?  It could be deleted, and thus the insertion missed.</a:t>
            </a:r>
          </a:p>
          <a:p>
            <a:pPr>
              <a:defRPr sz="1800"/>
            </a:pPr>
            <a:r>
              <a:t>(prev-&gt;next will be set to cur, so new node n before cur is missed.).</a:t>
            </a:r>
          </a:p>
          <a:p>
            <a:pPr>
              <a:defRPr sz="1800"/>
            </a:pPr>
            <a:r>
              <a:t>Q. Why do I need to lock prev in DELETE? could allow another insert after prev insert to have next pointer to element about to deleted.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723279" y="9134575"/>
            <a:ext cx="168402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Parallel Computer Architecture and Programming</a:t>
            </a:r>
          </a:p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CMU 15-418/15-618, </a:t>
            </a:r>
            <a:r>
              <a:rPr lang="en-US" sz="6000" dirty="0">
                <a:latin typeface="Myriad Pro Cond" panose="020B0506030403020204" pitchFamily="34" charset="0"/>
              </a:rPr>
              <a:t>Spring 2019</a:t>
            </a:r>
            <a:endParaRPr sz="6000" dirty="0">
              <a:latin typeface="Myriad Pro Cond" panose="020B0506030403020204" pitchFamily="34" charset="0"/>
            </a:endParaRPr>
          </a:p>
        </p:txBody>
      </p:sp>
      <p:sp>
        <p:nvSpPr>
          <p:cNvPr id="13" name="Shape 13"/>
          <p:cNvSpPr/>
          <p:nvPr/>
        </p:nvSpPr>
        <p:spPr>
          <a:xfrm flipV="1">
            <a:off x="1409700" y="8356314"/>
            <a:ext cx="15467004" cy="286"/>
          </a:xfrm>
          <a:prstGeom prst="line">
            <a:avLst/>
          </a:prstGeom>
          <a:ln w="19050">
            <a:solidFill>
              <a:srgbClr val="929292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Myriad Pro Cond" panose="020B0506030403020204" pitchFamily="34" charset="0"/>
            </a:endParaRP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6332515" y="3632617"/>
            <a:ext cx="5621732" cy="964367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>
                <a:latin typeface="Myriad Pro Cond" panose="020B0506030403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308100" y="4457700"/>
            <a:ext cx="15684500" cy="1943100"/>
          </a:xfrm>
          <a:prstGeom prst="rect">
            <a:avLst/>
          </a:prstGeom>
        </p:spPr>
        <p:txBody>
          <a:bodyPr anchor="b"/>
          <a:lstStyle>
            <a:lvl1pPr algn="ctr">
              <a:defRPr sz="14000"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61335" y="13093700"/>
            <a:ext cx="349455" cy="471924"/>
          </a:xfrm>
          <a:prstGeom prst="rect">
            <a:avLst/>
          </a:prstGeom>
        </p:spPr>
        <p:txBody>
          <a:bodyPr/>
          <a:lstStyle>
            <a:lvl1pPr>
              <a:defRPr sz="2400" b="0">
                <a:latin typeface="Myriad Pro Cond" panose="020B0506030403020204" pitchFamily="34" charset="0"/>
                <a:ea typeface="Myriad Pro Cond" panose="020B0506030403020204" pitchFamily="34" charset="0"/>
                <a:cs typeface="Myriad Pro Cond" panose="020B0506030403020204" pitchFamily="34" charset="0"/>
                <a:sym typeface="Gill Sans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128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  <a:lvl2pPr>
              <a:defRPr>
                <a:latin typeface="Myriad Pro Cond" panose="020B0506030403020204" pitchFamily="34" charset="0"/>
              </a:defRPr>
            </a:lvl2pPr>
            <a:lvl3pPr>
              <a:defRPr>
                <a:latin typeface="Myriad Pro Cond" panose="020B0506030403020204" pitchFamily="34" charset="0"/>
              </a:defRPr>
            </a:lvl3pPr>
            <a:lvl4pPr>
              <a:defRPr>
                <a:latin typeface="Myriad Pro Cond" panose="020B0506030403020204" pitchFamily="34" charset="0"/>
              </a:defRPr>
            </a:lvl4pPr>
            <a:lvl5pPr>
              <a:defRPr>
                <a:latin typeface="Myriad Pro Cond" panose="020B0506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824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5099679" y="13034050"/>
            <a:ext cx="3086101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>
                <a:latin typeface="Myriad Pro Cond" panose="020B0506030403020204" pitchFamily="34" charset="0"/>
              </a:rPr>
              <a:t> CMU 15-418/618, </a:t>
            </a:r>
            <a:br>
              <a:rPr lang="en-US" dirty="0">
                <a:latin typeface="Myriad Pro Cond" panose="020B0506030403020204" pitchFamily="34" charset="0"/>
              </a:rPr>
            </a:br>
            <a:r>
              <a:rPr lang="en-US" dirty="0">
                <a:latin typeface="Myriad Pro Cond" panose="020B0506030403020204" pitchFamily="34" charset="0"/>
              </a:rPr>
              <a:t>Spring 2019</a:t>
            </a:r>
            <a:endParaRPr dirty="0">
              <a:latin typeface="Myriad Pro Cond" panose="020B0506030403020204" pitchFamily="34" charset="0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035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>
              <a:buFontTx/>
              <a:buChar char="-"/>
            </a:lvl2pPr>
            <a:lvl3pPr>
              <a:buFontTx/>
              <a:buChar char="-"/>
            </a:lvl3pPr>
            <a:lvl4pPr>
              <a:buFontTx/>
              <a:buChar char="-"/>
            </a:lvl4pPr>
            <a:lvl5pPr>
              <a:buFontTx/>
              <a:buChar char="-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 b="1"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7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med"/>
  <p:txStyles>
    <p:titleStyle>
      <a:lvl1pPr marL="0" marR="0" indent="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0" marR="0" indent="228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titleStyle>
    <p:bodyStyle>
      <a:lvl1pPr marL="800100" marR="0" indent="-8001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2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1435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2pPr>
      <a:lvl3pPr marL="21082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3pPr>
      <a:lvl4pPr marL="27686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4pPr>
      <a:lvl5pPr marL="34417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5pPr>
      <a:lvl6pPr marL="41148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47879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54610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6134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s.memsql.com/blog/common-pitfalls-in-writing-lock-free-algorithm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sz="quarter" idx="13"/>
          </p:nvPr>
        </p:nvSpPr>
        <p:spPr>
          <a:xfrm>
            <a:off x="7712700" y="3632617"/>
            <a:ext cx="2861361" cy="964367"/>
          </a:xfrm>
          <a:prstGeom prst="rect">
            <a:avLst/>
          </a:prstGeom>
        </p:spPr>
        <p:txBody>
          <a:bodyPr/>
          <a:lstStyle/>
          <a:p>
            <a:r>
              <a:rPr dirty="0"/>
              <a:t>Lecture 1</a:t>
            </a:r>
            <a:r>
              <a:rPr lang="en-US" dirty="0"/>
              <a:t>8</a:t>
            </a:r>
            <a:r>
              <a:rPr dirty="0"/>
              <a:t>: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816100" y="4330700"/>
            <a:ext cx="14668500" cy="34036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600"/>
            </a:lvl1pPr>
          </a:lstStyle>
          <a:p>
            <a:r>
              <a:rPr dirty="0"/>
              <a:t>Fine-grained synchronization &amp; lock-free programming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C++ 11 atomic&lt;T&gt;</a:t>
            </a:r>
          </a:p>
        </p:txBody>
      </p:sp>
      <p:sp>
        <p:nvSpPr>
          <p:cNvPr id="575" name="Shape 575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541667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4600"/>
            </a:pPr>
            <a:r>
              <a:rPr sz="4800" dirty="0"/>
              <a:t>Provides atomic read, write, read-modify-write of entire objects</a:t>
            </a:r>
          </a:p>
          <a:p>
            <a:pPr marL="1276350" lvl="1">
              <a:spcBef>
                <a:spcPts val="5000"/>
              </a:spcBef>
              <a:defRPr sz="3600"/>
            </a:pPr>
            <a:r>
              <a:rPr sz="3200" dirty="0"/>
              <a:t>Atomicity may be implemented by </a:t>
            </a:r>
            <a:r>
              <a:rPr sz="3200" dirty="0" err="1"/>
              <a:t>mutex</a:t>
            </a:r>
            <a:r>
              <a:rPr sz="3200" dirty="0"/>
              <a:t> or efficiently by processor-supported atomic instructions (if T is a basic type)</a:t>
            </a:r>
          </a:p>
          <a:p>
            <a:pPr>
              <a:spcBef>
                <a:spcPts val="600"/>
              </a:spcBef>
              <a:defRPr sz="4600"/>
            </a:pPr>
            <a:r>
              <a:rPr sz="4800" dirty="0"/>
              <a:t>Provides memory ordering semantics for operations before and after atomic operations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By default: sequential consistency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See </a:t>
            </a:r>
            <a:r>
              <a:rPr sz="3200" dirty="0" err="1"/>
              <a:t>std</a:t>
            </a:r>
            <a:r>
              <a:rPr sz="3200" dirty="0"/>
              <a:t>::</a:t>
            </a:r>
            <a:r>
              <a:rPr sz="3200" dirty="0" err="1"/>
              <a:t>memory_order</a:t>
            </a:r>
            <a:r>
              <a:rPr sz="3200" dirty="0"/>
              <a:t> or more detail</a:t>
            </a:r>
          </a:p>
        </p:txBody>
      </p:sp>
      <p:sp>
        <p:nvSpPr>
          <p:cNvPr id="574" name="Shape 574"/>
          <p:cNvSpPr/>
          <p:nvPr/>
        </p:nvSpPr>
        <p:spPr>
          <a:xfrm>
            <a:off x="1754019" y="7301362"/>
            <a:ext cx="15087464" cy="408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atomic&lt;int&gt;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i++; // atomically increment i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endParaRPr sz="2800"/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int a =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// do stuff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i.compare_exchange_strong(a, 10);   // if i has same value as a, set i to 10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bool b = i.is_lock_free();          // true if implementation of atomicity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                                    // is lock free</a:t>
            </a:r>
          </a:p>
        </p:txBody>
      </p:sp>
      <p:sp>
        <p:nvSpPr>
          <p:cNvPr id="576" name="Shape 576"/>
          <p:cNvSpPr/>
          <p:nvPr/>
        </p:nvSpPr>
        <p:spPr>
          <a:xfrm>
            <a:off x="1113083" y="11881035"/>
            <a:ext cx="16154402" cy="810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800100" indent="-80010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Will be useful if implementing the lock-free programming ideas in C++</a:t>
            </a:r>
          </a:p>
        </p:txBody>
      </p:sp>
    </p:spTree>
    <p:extLst>
      <p:ext uri="{BB962C8B-B14F-4D97-AF65-F5344CB8AC3E}">
        <p14:creationId xmlns:p14="http://schemas.microsoft.com/office/powerpoint/2010/main" val="220906715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 operations atomic?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x86 Lock prefix</a:t>
            </a:r>
          </a:p>
          <a:p>
            <a:pPr lvl="1"/>
            <a:r>
              <a:rPr lang="en-US" dirty="0"/>
              <a:t>If the memory location is cached, then the cache retains that location until the operation completes</a:t>
            </a:r>
          </a:p>
          <a:p>
            <a:pPr lvl="1"/>
            <a:r>
              <a:rPr lang="en-US" dirty="0"/>
              <a:t>If not:</a:t>
            </a:r>
          </a:p>
          <a:p>
            <a:pPr lvl="2"/>
            <a:r>
              <a:rPr lang="en-US" dirty="0"/>
              <a:t>With bus: the processor uses the lock signal and holds the bus until the operation completes</a:t>
            </a:r>
          </a:p>
          <a:p>
            <a:pPr lvl="2"/>
            <a:r>
              <a:rPr lang="en-US" dirty="0"/>
              <a:t>With directories: the processor (probably) NACKs any request for the cache line until the operation completes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19" y="12299026"/>
            <a:ext cx="13003561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N.B. Operations must be made on non-overlapping addresses</a:t>
            </a:r>
          </a:p>
        </p:txBody>
      </p:sp>
    </p:spTree>
    <p:extLst>
      <p:ext uri="{BB962C8B-B14F-4D97-AF65-F5344CB8AC3E}">
        <p14:creationId xmlns:p14="http://schemas.microsoft.com/office/powerpoint/2010/main" val="272667371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Deadloc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Deadlock</a:t>
            </a:r>
            <a:r>
              <a:rPr lang="en-US"/>
              <a:t>?</a:t>
            </a:r>
            <a:endParaRPr/>
          </a:p>
        </p:txBody>
      </p:sp>
      <p:sp>
        <p:nvSpPr>
          <p:cNvPr id="272" name="Rectangle"/>
          <p:cNvSpPr/>
          <p:nvPr/>
        </p:nvSpPr>
        <p:spPr>
          <a:xfrm>
            <a:off x="685800" y="5359400"/>
            <a:ext cx="93345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73" name="Rectangle"/>
          <p:cNvSpPr/>
          <p:nvPr/>
        </p:nvSpPr>
        <p:spPr>
          <a:xfrm rot="16200000">
            <a:off x="1377950" y="5429250"/>
            <a:ext cx="80391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274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2">
            <a:extLst/>
          </a:blip>
          <a:srcRect l="879" t="1899" r="1971" b="4688"/>
          <a:stretch>
            <a:fillRect/>
          </a:stretch>
        </p:blipFill>
        <p:spPr>
          <a:xfrm>
            <a:off x="3580456" y="6325012"/>
            <a:ext cx="1625514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75" name="Line"/>
          <p:cNvSpPr/>
          <p:nvPr/>
        </p:nvSpPr>
        <p:spPr>
          <a:xfrm flipV="1">
            <a:off x="781999" y="6286222"/>
            <a:ext cx="3741786" cy="174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6" name="Line"/>
          <p:cNvSpPr/>
          <p:nvPr/>
        </p:nvSpPr>
        <p:spPr>
          <a:xfrm flipV="1">
            <a:off x="5402274" y="2419842"/>
            <a:ext cx="1" cy="2985650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7" name="Line"/>
          <p:cNvSpPr/>
          <p:nvPr/>
        </p:nvSpPr>
        <p:spPr>
          <a:xfrm flipV="1">
            <a:off x="6362700" y="6273789"/>
            <a:ext cx="3602867" cy="116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8" name="Line"/>
          <p:cNvSpPr/>
          <p:nvPr/>
        </p:nvSpPr>
        <p:spPr>
          <a:xfrm flipV="1">
            <a:off x="5334000" y="7302500"/>
            <a:ext cx="1" cy="2985649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279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3">
            <a:extLst/>
          </a:blip>
          <a:srcRect l="413" t="927" r="561" b="5123"/>
          <a:stretch>
            <a:fillRect/>
          </a:stretch>
        </p:blipFill>
        <p:spPr>
          <a:xfrm rot="16200000">
            <a:off x="5049544" y="6839820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80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2">
            <a:extLst/>
          </a:blip>
          <a:srcRect l="879" t="1899" r="1971" b="4688"/>
          <a:stretch>
            <a:fillRect/>
          </a:stretch>
        </p:blipFill>
        <p:spPr>
          <a:xfrm rot="10800000">
            <a:off x="5588057" y="5397518"/>
            <a:ext cx="1625515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81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3">
            <a:extLst/>
          </a:blip>
          <a:srcRect l="413" t="927" r="561" b="5123"/>
          <a:stretch>
            <a:fillRect/>
          </a:stretch>
        </p:blipFill>
        <p:spPr>
          <a:xfrm rot="5400000">
            <a:off x="4130801" y="4873546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82" name="Deadlock is a state where a system has outstanding operations to complete, but no operation can make progress.…"/>
          <p:cNvSpPr txBox="1"/>
          <p:nvPr/>
        </p:nvSpPr>
        <p:spPr>
          <a:xfrm>
            <a:off x="10314225" y="3287931"/>
            <a:ext cx="7781038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Deadlock is a state where a system has outstanding operations to complete, but </a:t>
            </a:r>
            <a:r>
              <a:rPr>
                <a:solidFill>
                  <a:schemeClr val="accent1"/>
                </a:solidFill>
              </a:rPr>
              <a:t>no operation can make progress</a:t>
            </a:r>
            <a:r>
              <a:t>. 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Can arise when each operation has acquired a </a:t>
            </a:r>
            <a:r>
              <a:rPr u="sng"/>
              <a:t>shared resource</a:t>
            </a:r>
            <a:r>
              <a:t> that another operation needs.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8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944525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Liveloc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Livelock</a:t>
            </a:r>
            <a:r>
              <a:rPr lang="en-US"/>
              <a:t>?</a:t>
            </a: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8405A5-FBDF-334E-BBCE-68E720B626C6}"/>
              </a:ext>
            </a:extLst>
          </p:cNvPr>
          <p:cNvGrpSpPr/>
          <p:nvPr/>
        </p:nvGrpSpPr>
        <p:grpSpPr>
          <a:xfrm>
            <a:off x="5655364" y="6858000"/>
            <a:ext cx="6887818" cy="5777672"/>
            <a:chOff x="685800" y="2330450"/>
            <a:chExt cx="9334500" cy="8039100"/>
          </a:xfrm>
        </p:grpSpPr>
        <p:sp>
          <p:nvSpPr>
            <p:cNvPr id="417" name="Rectangle"/>
            <p:cNvSpPr/>
            <p:nvPr/>
          </p:nvSpPr>
          <p:spPr>
            <a:xfrm>
              <a:off x="685800" y="5359400"/>
              <a:ext cx="93345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18" name="Rectangle"/>
            <p:cNvSpPr/>
            <p:nvPr/>
          </p:nvSpPr>
          <p:spPr>
            <a:xfrm rot="16200000">
              <a:off x="1377950" y="5429250"/>
              <a:ext cx="80391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419" name="Screen Shot 2012-03-17 at 6.55.51 PM.png" descr="Screen Shot 2012-03-17 at 6.55.51 PM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879" t="1899" r="1971" b="4688"/>
            <a:stretch>
              <a:fillRect/>
            </a:stretch>
          </p:blipFill>
          <p:spPr>
            <a:xfrm>
              <a:off x="3580456" y="6325012"/>
              <a:ext cx="1625514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420" name="Line"/>
            <p:cNvSpPr/>
            <p:nvPr/>
          </p:nvSpPr>
          <p:spPr>
            <a:xfrm flipV="1">
              <a:off x="781999" y="6286222"/>
              <a:ext cx="3741786" cy="174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1" name="Line"/>
            <p:cNvSpPr/>
            <p:nvPr/>
          </p:nvSpPr>
          <p:spPr>
            <a:xfrm flipV="1">
              <a:off x="5402274" y="2419842"/>
              <a:ext cx="1" cy="2985650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2" name="Line"/>
            <p:cNvSpPr/>
            <p:nvPr/>
          </p:nvSpPr>
          <p:spPr>
            <a:xfrm flipV="1">
              <a:off x="6362700" y="6273789"/>
              <a:ext cx="3602867" cy="116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23" name="Line"/>
            <p:cNvSpPr/>
            <p:nvPr/>
          </p:nvSpPr>
          <p:spPr>
            <a:xfrm flipV="1">
              <a:off x="5334000" y="7302500"/>
              <a:ext cx="1" cy="2985649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pic>
          <p:nvPicPr>
            <p:cNvPr id="424" name="Screen Shot 2012-03-17 at 6.55.30 PM.png" descr="Screen Shot 2012-03-17 at 6.55.30 PM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413" t="927" r="561" b="5123"/>
            <a:stretch>
              <a:fillRect/>
            </a:stretch>
          </p:blipFill>
          <p:spPr>
            <a:xfrm rot="16200000">
              <a:off x="5049544" y="6839820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425" name="Screen Shot 2012-03-17 at 6.55.51 PM.png" descr="Screen Shot 2012-03-17 at 6.55.51 PM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879" t="1899" r="1971" b="4688"/>
            <a:stretch>
              <a:fillRect/>
            </a:stretch>
          </p:blipFill>
          <p:spPr>
            <a:xfrm rot="10800000">
              <a:off x="5588057" y="5397518"/>
              <a:ext cx="1625515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426" name="Screen Shot 2012-03-17 at 6.55.30 PM.png" descr="Screen Shot 2012-03-17 at 6.55.30 PM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413" t="927" r="561" b="5123"/>
            <a:stretch>
              <a:fillRect/>
            </a:stretch>
          </p:blipFill>
          <p:spPr>
            <a:xfrm rot="5400000">
              <a:off x="4130801" y="4873546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</p:grpSp>
      <p:sp>
        <p:nvSpPr>
          <p:cNvPr id="427" name="Livelock is a state where a system is executing many operations, but no thread is making meaningful progress.…"/>
          <p:cNvSpPr txBox="1"/>
          <p:nvPr/>
        </p:nvSpPr>
        <p:spPr>
          <a:xfrm>
            <a:off x="10464800" y="2006600"/>
            <a:ext cx="7416800" cy="3980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Livelock is a state where a </a:t>
            </a:r>
            <a:r>
              <a:rPr>
                <a:solidFill>
                  <a:schemeClr val="accent1"/>
                </a:solidFill>
              </a:rPr>
              <a:t>system is executing many operations</a:t>
            </a:r>
            <a:r>
              <a:t>, but </a:t>
            </a:r>
            <a:r>
              <a:rPr>
                <a:solidFill>
                  <a:schemeClr val="accent5"/>
                </a:solidFill>
              </a:rPr>
              <a:t>no thread is making meaningful progress</a:t>
            </a:r>
            <a:r>
              <a:t>.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 lang="en-US"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Computer system examples:</a:t>
            </a:r>
            <a:r>
              <a:rPr lang="en-US"/>
              <a:t>  </a:t>
            </a:r>
            <a:r>
              <a:t>Operations continually abort and retry</a:t>
            </a:r>
          </a:p>
        </p:txBody>
      </p:sp>
      <p:sp>
        <p:nvSpPr>
          <p:cNvPr id="42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BD6B6B1-CB5D-EF45-A55D-7D8C53E99D77}"/>
              </a:ext>
            </a:extLst>
          </p:cNvPr>
          <p:cNvGrpSpPr/>
          <p:nvPr/>
        </p:nvGrpSpPr>
        <p:grpSpPr>
          <a:xfrm>
            <a:off x="619539" y="1928190"/>
            <a:ext cx="6894444" cy="5293967"/>
            <a:chOff x="685800" y="2330450"/>
            <a:chExt cx="9334500" cy="8039100"/>
          </a:xfrm>
        </p:grpSpPr>
        <p:sp>
          <p:nvSpPr>
            <p:cNvPr id="17" name="Rectangle">
              <a:extLst>
                <a:ext uri="{FF2B5EF4-FFF2-40B4-BE49-F238E27FC236}">
                  <a16:creationId xmlns:a16="http://schemas.microsoft.com/office/drawing/2014/main" id="{43D6A2F9-1B4D-9C4A-BFBB-C6C445312BD6}"/>
                </a:ext>
              </a:extLst>
            </p:cNvPr>
            <p:cNvSpPr/>
            <p:nvPr/>
          </p:nvSpPr>
          <p:spPr>
            <a:xfrm>
              <a:off x="685800" y="5359400"/>
              <a:ext cx="93345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8" name="Rectangle">
              <a:extLst>
                <a:ext uri="{FF2B5EF4-FFF2-40B4-BE49-F238E27FC236}">
                  <a16:creationId xmlns:a16="http://schemas.microsoft.com/office/drawing/2014/main" id="{0C671786-829A-D64E-B4C9-E8A45BFE6FC9}"/>
                </a:ext>
              </a:extLst>
            </p:cNvPr>
            <p:cNvSpPr/>
            <p:nvPr/>
          </p:nvSpPr>
          <p:spPr>
            <a:xfrm rot="16200000">
              <a:off x="1377950" y="5429250"/>
              <a:ext cx="8039100" cy="1841500"/>
            </a:xfrm>
            <a:prstGeom prst="rect">
              <a:avLst/>
            </a:prstGeom>
            <a:solidFill>
              <a:srgbClr val="929292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19" name="Screen Shot 2012-03-17 at 6.55.51 PM.png" descr="Screen Shot 2012-03-17 at 6.55.51 PM.png">
              <a:extLst>
                <a:ext uri="{FF2B5EF4-FFF2-40B4-BE49-F238E27FC236}">
                  <a16:creationId xmlns:a16="http://schemas.microsoft.com/office/drawing/2014/main" id="{197D354E-6511-4441-AE73-75498F664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l="879" t="1899" r="1971" b="4688"/>
            <a:stretch>
              <a:fillRect/>
            </a:stretch>
          </p:blipFill>
          <p:spPr>
            <a:xfrm>
              <a:off x="2907356" y="6325012"/>
              <a:ext cx="1625514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sp>
          <p:nvSpPr>
            <p:cNvPr id="20" name="Line">
              <a:extLst>
                <a:ext uri="{FF2B5EF4-FFF2-40B4-BE49-F238E27FC236}">
                  <a16:creationId xmlns:a16="http://schemas.microsoft.com/office/drawing/2014/main" id="{AE26BCED-9A35-1048-B1D0-EF32B842EAF0}"/>
                </a:ext>
              </a:extLst>
            </p:cNvPr>
            <p:cNvSpPr/>
            <p:nvPr/>
          </p:nvSpPr>
          <p:spPr>
            <a:xfrm flipV="1">
              <a:off x="781999" y="6286222"/>
              <a:ext cx="3741786" cy="174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" name="Line">
              <a:extLst>
                <a:ext uri="{FF2B5EF4-FFF2-40B4-BE49-F238E27FC236}">
                  <a16:creationId xmlns:a16="http://schemas.microsoft.com/office/drawing/2014/main" id="{056E83A0-DA02-9D46-9E72-0FD83C235089}"/>
                </a:ext>
              </a:extLst>
            </p:cNvPr>
            <p:cNvSpPr/>
            <p:nvPr/>
          </p:nvSpPr>
          <p:spPr>
            <a:xfrm flipV="1">
              <a:off x="5402274" y="2419842"/>
              <a:ext cx="1" cy="2985650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DE03083A-D388-A44F-927E-6EA04735E167}"/>
                </a:ext>
              </a:extLst>
            </p:cNvPr>
            <p:cNvSpPr/>
            <p:nvPr/>
          </p:nvSpPr>
          <p:spPr>
            <a:xfrm flipV="1">
              <a:off x="6362700" y="6273789"/>
              <a:ext cx="3602867" cy="116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42920AAE-B140-3649-97E3-244FE5603689}"/>
                </a:ext>
              </a:extLst>
            </p:cNvPr>
            <p:cNvSpPr/>
            <p:nvPr/>
          </p:nvSpPr>
          <p:spPr>
            <a:xfrm flipV="1">
              <a:off x="5334000" y="7302500"/>
              <a:ext cx="1" cy="2985649"/>
            </a:xfrm>
            <a:prstGeom prst="line">
              <a:avLst/>
            </a:prstGeom>
            <a:ln w="50800">
              <a:solidFill>
                <a:srgbClr val="FEC700"/>
              </a:solidFill>
              <a:custDash>
                <a:ds d="200000" sp="200000"/>
              </a:custDash>
              <a:miter lim="400000"/>
            </a:ln>
          </p:spPr>
          <p:txBody>
            <a:bodyPr lIns="50800" tIns="50800" rIns="50800" bIns="50800" anchor="ctr"/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pic>
          <p:nvPicPr>
            <p:cNvPr id="24" name="Screen Shot 2012-03-17 at 6.55.30 PM.png" descr="Screen Shot 2012-03-17 at 6.55.30 PM.png">
              <a:extLst>
                <a:ext uri="{FF2B5EF4-FFF2-40B4-BE49-F238E27FC236}">
                  <a16:creationId xmlns:a16="http://schemas.microsoft.com/office/drawing/2014/main" id="{5C90D7B3-3ABE-D241-BA8E-AAD3E7D82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rcRect l="413" t="927" r="561" b="5123"/>
            <a:stretch>
              <a:fillRect/>
            </a:stretch>
          </p:blipFill>
          <p:spPr>
            <a:xfrm rot="16200000">
              <a:off x="5049520" y="7627220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25" name="Screen Shot 2012-03-17 at 6.55.51 PM.png" descr="Screen Shot 2012-03-17 at 6.55.51 PM.png">
              <a:extLst>
                <a:ext uri="{FF2B5EF4-FFF2-40B4-BE49-F238E27FC236}">
                  <a16:creationId xmlns:a16="http://schemas.microsoft.com/office/drawing/2014/main" id="{92120AF2-502B-624B-B2B7-140B99618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rcRect l="879" t="1899" r="1971" b="4688"/>
            <a:stretch>
              <a:fillRect/>
            </a:stretch>
          </p:blipFill>
          <p:spPr>
            <a:xfrm rot="10800000">
              <a:off x="6286557" y="5397518"/>
              <a:ext cx="1625515" cy="81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2" extrusionOk="0">
                  <a:moveTo>
                    <a:pt x="12653" y="14"/>
                  </a:moveTo>
                  <a:cubicBezTo>
                    <a:pt x="12611" y="-11"/>
                    <a:pt x="12560" y="2"/>
                    <a:pt x="12465" y="24"/>
                  </a:cubicBezTo>
                  <a:cubicBezTo>
                    <a:pt x="12238" y="78"/>
                    <a:pt x="11961" y="260"/>
                    <a:pt x="11961" y="360"/>
                  </a:cubicBezTo>
                  <a:cubicBezTo>
                    <a:pt x="11961" y="397"/>
                    <a:pt x="11994" y="685"/>
                    <a:pt x="12035" y="1000"/>
                  </a:cubicBezTo>
                  <a:cubicBezTo>
                    <a:pt x="12075" y="1314"/>
                    <a:pt x="12098" y="1623"/>
                    <a:pt x="12087" y="1681"/>
                  </a:cubicBezTo>
                  <a:cubicBezTo>
                    <a:pt x="12053" y="1860"/>
                    <a:pt x="8847" y="1759"/>
                    <a:pt x="7074" y="1524"/>
                  </a:cubicBezTo>
                  <a:cubicBezTo>
                    <a:pt x="4489" y="1182"/>
                    <a:pt x="3528" y="1297"/>
                    <a:pt x="1814" y="2153"/>
                  </a:cubicBezTo>
                  <a:cubicBezTo>
                    <a:pt x="777" y="2671"/>
                    <a:pt x="578" y="2801"/>
                    <a:pt x="476" y="3045"/>
                  </a:cubicBezTo>
                  <a:cubicBezTo>
                    <a:pt x="296" y="3475"/>
                    <a:pt x="150" y="4648"/>
                    <a:pt x="46" y="6526"/>
                  </a:cubicBezTo>
                  <a:cubicBezTo>
                    <a:pt x="-16" y="7650"/>
                    <a:pt x="-16" y="13865"/>
                    <a:pt x="46" y="14989"/>
                  </a:cubicBezTo>
                  <a:cubicBezTo>
                    <a:pt x="156" y="16968"/>
                    <a:pt x="299" y="18088"/>
                    <a:pt x="492" y="18491"/>
                  </a:cubicBezTo>
                  <a:cubicBezTo>
                    <a:pt x="592" y="18700"/>
                    <a:pt x="673" y="18767"/>
                    <a:pt x="1137" y="19026"/>
                  </a:cubicBezTo>
                  <a:cubicBezTo>
                    <a:pt x="2742" y="19921"/>
                    <a:pt x="4069" y="20305"/>
                    <a:pt x="5243" y="20211"/>
                  </a:cubicBezTo>
                  <a:cubicBezTo>
                    <a:pt x="5546" y="20187"/>
                    <a:pt x="6428" y="20086"/>
                    <a:pt x="7205" y="19991"/>
                  </a:cubicBezTo>
                  <a:cubicBezTo>
                    <a:pt x="8364" y="19849"/>
                    <a:pt x="8926" y="19823"/>
                    <a:pt x="10341" y="19823"/>
                  </a:cubicBezTo>
                  <a:cubicBezTo>
                    <a:pt x="11399" y="19823"/>
                    <a:pt x="12074" y="19844"/>
                    <a:pt x="12087" y="19886"/>
                  </a:cubicBezTo>
                  <a:cubicBezTo>
                    <a:pt x="12099" y="19923"/>
                    <a:pt x="12074" y="20214"/>
                    <a:pt x="12035" y="20526"/>
                  </a:cubicBezTo>
                  <a:cubicBezTo>
                    <a:pt x="11995" y="20837"/>
                    <a:pt x="11961" y="21118"/>
                    <a:pt x="11961" y="21155"/>
                  </a:cubicBezTo>
                  <a:cubicBezTo>
                    <a:pt x="11961" y="21213"/>
                    <a:pt x="12123" y="21377"/>
                    <a:pt x="12281" y="21480"/>
                  </a:cubicBezTo>
                  <a:cubicBezTo>
                    <a:pt x="12448" y="21589"/>
                    <a:pt x="12772" y="21414"/>
                    <a:pt x="12879" y="21155"/>
                  </a:cubicBezTo>
                  <a:cubicBezTo>
                    <a:pt x="12904" y="21094"/>
                    <a:pt x="12978" y="20779"/>
                    <a:pt x="13041" y="20452"/>
                  </a:cubicBezTo>
                  <a:lnTo>
                    <a:pt x="13157" y="19854"/>
                  </a:lnTo>
                  <a:lnTo>
                    <a:pt x="14253" y="19833"/>
                  </a:lnTo>
                  <a:cubicBezTo>
                    <a:pt x="15346" y="19815"/>
                    <a:pt x="15348" y="19817"/>
                    <a:pt x="15637" y="20001"/>
                  </a:cubicBezTo>
                  <a:cubicBezTo>
                    <a:pt x="16411" y="20493"/>
                    <a:pt x="17945" y="20376"/>
                    <a:pt x="18857" y="19750"/>
                  </a:cubicBezTo>
                  <a:cubicBezTo>
                    <a:pt x="19972" y="18984"/>
                    <a:pt x="20752" y="17394"/>
                    <a:pt x="21165" y="15041"/>
                  </a:cubicBezTo>
                  <a:cubicBezTo>
                    <a:pt x="21570" y="12734"/>
                    <a:pt x="21584" y="9174"/>
                    <a:pt x="21201" y="6715"/>
                  </a:cubicBezTo>
                  <a:cubicBezTo>
                    <a:pt x="20792" y="4084"/>
                    <a:pt x="19836" y="2253"/>
                    <a:pt x="18522" y="1587"/>
                  </a:cubicBezTo>
                  <a:cubicBezTo>
                    <a:pt x="17971" y="1307"/>
                    <a:pt x="17646" y="1249"/>
                    <a:pt x="16770" y="1283"/>
                  </a:cubicBezTo>
                  <a:cubicBezTo>
                    <a:pt x="16039" y="1311"/>
                    <a:pt x="15936" y="1330"/>
                    <a:pt x="15711" y="1482"/>
                  </a:cubicBezTo>
                  <a:cubicBezTo>
                    <a:pt x="15470" y="1644"/>
                    <a:pt x="15426" y="1657"/>
                    <a:pt x="14311" y="1660"/>
                  </a:cubicBezTo>
                  <a:lnTo>
                    <a:pt x="13157" y="1660"/>
                  </a:lnTo>
                  <a:lnTo>
                    <a:pt x="13036" y="1052"/>
                  </a:lnTo>
                  <a:cubicBezTo>
                    <a:pt x="12954" y="640"/>
                    <a:pt x="12877" y="375"/>
                    <a:pt x="12790" y="213"/>
                  </a:cubicBezTo>
                  <a:cubicBezTo>
                    <a:pt x="12729" y="99"/>
                    <a:pt x="12696" y="39"/>
                    <a:pt x="12653" y="14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pic>
          <p:nvPicPr>
            <p:cNvPr id="26" name="Screen Shot 2012-03-17 at 6.55.30 PM.png" descr="Screen Shot 2012-03-17 at 6.55.30 PM.png">
              <a:extLst>
                <a:ext uri="{FF2B5EF4-FFF2-40B4-BE49-F238E27FC236}">
                  <a16:creationId xmlns:a16="http://schemas.microsoft.com/office/drawing/2014/main" id="{2FA523AF-6524-2D42-BEC4-2C2559BDE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rcRect l="413" t="927" r="561" b="5123"/>
            <a:stretch>
              <a:fillRect/>
            </a:stretch>
          </p:blipFill>
          <p:spPr>
            <a:xfrm rot="5400000">
              <a:off x="4130801" y="4213146"/>
              <a:ext cx="1609755" cy="8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8" extrusionOk="0">
                  <a:moveTo>
                    <a:pt x="12557" y="0"/>
                  </a:moveTo>
                  <a:cubicBezTo>
                    <a:pt x="12458" y="-1"/>
                    <a:pt x="12316" y="61"/>
                    <a:pt x="12201" y="128"/>
                  </a:cubicBezTo>
                  <a:cubicBezTo>
                    <a:pt x="12155" y="159"/>
                    <a:pt x="12101" y="183"/>
                    <a:pt x="12073" y="214"/>
                  </a:cubicBezTo>
                  <a:cubicBezTo>
                    <a:pt x="12051" y="238"/>
                    <a:pt x="12042" y="267"/>
                    <a:pt x="12036" y="288"/>
                  </a:cubicBezTo>
                  <a:cubicBezTo>
                    <a:pt x="12034" y="321"/>
                    <a:pt x="12061" y="568"/>
                    <a:pt x="12100" y="896"/>
                  </a:cubicBezTo>
                  <a:cubicBezTo>
                    <a:pt x="12141" y="1241"/>
                    <a:pt x="12163" y="1567"/>
                    <a:pt x="12153" y="1621"/>
                  </a:cubicBezTo>
                  <a:cubicBezTo>
                    <a:pt x="12153" y="1622"/>
                    <a:pt x="12153" y="1631"/>
                    <a:pt x="12153" y="1632"/>
                  </a:cubicBezTo>
                  <a:cubicBezTo>
                    <a:pt x="12152" y="1638"/>
                    <a:pt x="12135" y="1640"/>
                    <a:pt x="12132" y="1643"/>
                  </a:cubicBezTo>
                  <a:cubicBezTo>
                    <a:pt x="12101" y="1676"/>
                    <a:pt x="11955" y="1696"/>
                    <a:pt x="11722" y="1707"/>
                  </a:cubicBezTo>
                  <a:cubicBezTo>
                    <a:pt x="11675" y="1710"/>
                    <a:pt x="11655" y="1715"/>
                    <a:pt x="11599" y="1717"/>
                  </a:cubicBezTo>
                  <a:cubicBezTo>
                    <a:pt x="11596" y="1718"/>
                    <a:pt x="11592" y="1717"/>
                    <a:pt x="11589" y="1717"/>
                  </a:cubicBezTo>
                  <a:cubicBezTo>
                    <a:pt x="11479" y="1721"/>
                    <a:pt x="11292" y="1717"/>
                    <a:pt x="11157" y="1717"/>
                  </a:cubicBezTo>
                  <a:cubicBezTo>
                    <a:pt x="11000" y="1719"/>
                    <a:pt x="10949" y="1717"/>
                    <a:pt x="10732" y="1717"/>
                  </a:cubicBezTo>
                  <a:cubicBezTo>
                    <a:pt x="10594" y="1717"/>
                    <a:pt x="10504" y="1708"/>
                    <a:pt x="10375" y="1707"/>
                  </a:cubicBezTo>
                  <a:cubicBezTo>
                    <a:pt x="10303" y="1705"/>
                    <a:pt x="10241" y="1709"/>
                    <a:pt x="10167" y="1707"/>
                  </a:cubicBezTo>
                  <a:cubicBezTo>
                    <a:pt x="9149" y="1691"/>
                    <a:pt x="8308" y="1632"/>
                    <a:pt x="7309" y="1493"/>
                  </a:cubicBezTo>
                  <a:cubicBezTo>
                    <a:pt x="7249" y="1486"/>
                    <a:pt x="7169" y="1480"/>
                    <a:pt x="7112" y="1472"/>
                  </a:cubicBezTo>
                  <a:cubicBezTo>
                    <a:pt x="7106" y="1471"/>
                    <a:pt x="7103" y="1473"/>
                    <a:pt x="7096" y="1472"/>
                  </a:cubicBezTo>
                  <a:cubicBezTo>
                    <a:pt x="7093" y="1472"/>
                    <a:pt x="7089" y="1473"/>
                    <a:pt x="7085" y="1472"/>
                  </a:cubicBezTo>
                  <a:cubicBezTo>
                    <a:pt x="6649" y="1414"/>
                    <a:pt x="6304" y="1384"/>
                    <a:pt x="5962" y="1355"/>
                  </a:cubicBezTo>
                  <a:cubicBezTo>
                    <a:pt x="5740" y="1338"/>
                    <a:pt x="5509" y="1320"/>
                    <a:pt x="5318" y="1312"/>
                  </a:cubicBezTo>
                  <a:cubicBezTo>
                    <a:pt x="5084" y="1302"/>
                    <a:pt x="4901" y="1301"/>
                    <a:pt x="4722" y="1301"/>
                  </a:cubicBezTo>
                  <a:cubicBezTo>
                    <a:pt x="4543" y="1307"/>
                    <a:pt x="4367" y="1315"/>
                    <a:pt x="4201" y="1333"/>
                  </a:cubicBezTo>
                  <a:cubicBezTo>
                    <a:pt x="4135" y="1341"/>
                    <a:pt x="4073" y="1356"/>
                    <a:pt x="4009" y="1365"/>
                  </a:cubicBezTo>
                  <a:cubicBezTo>
                    <a:pt x="3906" y="1380"/>
                    <a:pt x="3805" y="1398"/>
                    <a:pt x="3705" y="1419"/>
                  </a:cubicBezTo>
                  <a:cubicBezTo>
                    <a:pt x="3626" y="1436"/>
                    <a:pt x="3545" y="1452"/>
                    <a:pt x="3466" y="1472"/>
                  </a:cubicBezTo>
                  <a:cubicBezTo>
                    <a:pt x="3322" y="1514"/>
                    <a:pt x="3179" y="1560"/>
                    <a:pt x="3003" y="1621"/>
                  </a:cubicBezTo>
                  <a:cubicBezTo>
                    <a:pt x="2471" y="1807"/>
                    <a:pt x="1672" y="2183"/>
                    <a:pt x="1129" y="2485"/>
                  </a:cubicBezTo>
                  <a:cubicBezTo>
                    <a:pt x="1001" y="2560"/>
                    <a:pt x="886" y="2630"/>
                    <a:pt x="799" y="2688"/>
                  </a:cubicBezTo>
                  <a:cubicBezTo>
                    <a:pt x="742" y="2726"/>
                    <a:pt x="679" y="2766"/>
                    <a:pt x="645" y="2795"/>
                  </a:cubicBezTo>
                  <a:cubicBezTo>
                    <a:pt x="587" y="2849"/>
                    <a:pt x="537" y="2910"/>
                    <a:pt x="506" y="2965"/>
                  </a:cubicBezTo>
                  <a:cubicBezTo>
                    <a:pt x="388" y="3234"/>
                    <a:pt x="279" y="3837"/>
                    <a:pt x="192" y="4640"/>
                  </a:cubicBezTo>
                  <a:cubicBezTo>
                    <a:pt x="174" y="4814"/>
                    <a:pt x="156" y="5019"/>
                    <a:pt x="139" y="5216"/>
                  </a:cubicBezTo>
                  <a:cubicBezTo>
                    <a:pt x="124" y="5402"/>
                    <a:pt x="109" y="5580"/>
                    <a:pt x="97" y="5781"/>
                  </a:cubicBezTo>
                  <a:cubicBezTo>
                    <a:pt x="73" y="6162"/>
                    <a:pt x="56" y="6589"/>
                    <a:pt x="38" y="7040"/>
                  </a:cubicBezTo>
                  <a:cubicBezTo>
                    <a:pt x="36" y="7084"/>
                    <a:pt x="34" y="7133"/>
                    <a:pt x="33" y="7178"/>
                  </a:cubicBezTo>
                  <a:cubicBezTo>
                    <a:pt x="0" y="8501"/>
                    <a:pt x="-9" y="11403"/>
                    <a:pt x="11" y="13396"/>
                  </a:cubicBezTo>
                  <a:cubicBezTo>
                    <a:pt x="14" y="13669"/>
                    <a:pt x="17" y="13801"/>
                    <a:pt x="22" y="13983"/>
                  </a:cubicBezTo>
                  <a:cubicBezTo>
                    <a:pt x="44" y="14731"/>
                    <a:pt x="70" y="15423"/>
                    <a:pt x="107" y="15977"/>
                  </a:cubicBezTo>
                  <a:cubicBezTo>
                    <a:pt x="131" y="16334"/>
                    <a:pt x="161" y="16660"/>
                    <a:pt x="192" y="16959"/>
                  </a:cubicBezTo>
                  <a:cubicBezTo>
                    <a:pt x="194" y="16977"/>
                    <a:pt x="196" y="16994"/>
                    <a:pt x="198" y="17012"/>
                  </a:cubicBezTo>
                  <a:cubicBezTo>
                    <a:pt x="263" y="17617"/>
                    <a:pt x="345" y="18085"/>
                    <a:pt x="432" y="18388"/>
                  </a:cubicBezTo>
                  <a:cubicBezTo>
                    <a:pt x="450" y="18450"/>
                    <a:pt x="466" y="18500"/>
                    <a:pt x="485" y="18548"/>
                  </a:cubicBezTo>
                  <a:cubicBezTo>
                    <a:pt x="487" y="18553"/>
                    <a:pt x="488" y="18564"/>
                    <a:pt x="490" y="18569"/>
                  </a:cubicBezTo>
                  <a:cubicBezTo>
                    <a:pt x="526" y="18643"/>
                    <a:pt x="568" y="18697"/>
                    <a:pt x="618" y="18750"/>
                  </a:cubicBezTo>
                  <a:cubicBezTo>
                    <a:pt x="780" y="18905"/>
                    <a:pt x="1448" y="19274"/>
                    <a:pt x="2109" y="19582"/>
                  </a:cubicBezTo>
                  <a:cubicBezTo>
                    <a:pt x="2379" y="19706"/>
                    <a:pt x="2646" y="19825"/>
                    <a:pt x="2907" y="19924"/>
                  </a:cubicBezTo>
                  <a:cubicBezTo>
                    <a:pt x="3020" y="19965"/>
                    <a:pt x="3133" y="20007"/>
                    <a:pt x="3242" y="20041"/>
                  </a:cubicBezTo>
                  <a:cubicBezTo>
                    <a:pt x="3257" y="20045"/>
                    <a:pt x="3271" y="20047"/>
                    <a:pt x="3285" y="20052"/>
                  </a:cubicBezTo>
                  <a:cubicBezTo>
                    <a:pt x="3423" y="20094"/>
                    <a:pt x="3562" y="20128"/>
                    <a:pt x="3700" y="20158"/>
                  </a:cubicBezTo>
                  <a:cubicBezTo>
                    <a:pt x="3970" y="20217"/>
                    <a:pt x="4246" y="20260"/>
                    <a:pt x="4552" y="20276"/>
                  </a:cubicBezTo>
                  <a:cubicBezTo>
                    <a:pt x="4578" y="20277"/>
                    <a:pt x="4604" y="20275"/>
                    <a:pt x="4632" y="20276"/>
                  </a:cubicBezTo>
                  <a:cubicBezTo>
                    <a:pt x="5277" y="20300"/>
                    <a:pt x="6053" y="20234"/>
                    <a:pt x="7181" y="20084"/>
                  </a:cubicBezTo>
                  <a:cubicBezTo>
                    <a:pt x="7508" y="20040"/>
                    <a:pt x="7704" y="20025"/>
                    <a:pt x="7948" y="19998"/>
                  </a:cubicBezTo>
                  <a:cubicBezTo>
                    <a:pt x="7984" y="19993"/>
                    <a:pt x="8048" y="19991"/>
                    <a:pt x="8076" y="19988"/>
                  </a:cubicBezTo>
                  <a:cubicBezTo>
                    <a:pt x="8087" y="19986"/>
                    <a:pt x="8120" y="19978"/>
                    <a:pt x="8134" y="19977"/>
                  </a:cubicBezTo>
                  <a:cubicBezTo>
                    <a:pt x="8765" y="19915"/>
                    <a:pt x="9337" y="19889"/>
                    <a:pt x="10375" y="19892"/>
                  </a:cubicBezTo>
                  <a:cubicBezTo>
                    <a:pt x="11532" y="19894"/>
                    <a:pt x="12117" y="19916"/>
                    <a:pt x="12142" y="19966"/>
                  </a:cubicBezTo>
                  <a:cubicBezTo>
                    <a:pt x="12143" y="19967"/>
                    <a:pt x="12142" y="19975"/>
                    <a:pt x="12142" y="19977"/>
                  </a:cubicBezTo>
                  <a:cubicBezTo>
                    <a:pt x="12142" y="19977"/>
                    <a:pt x="12147" y="19977"/>
                    <a:pt x="12148" y="19977"/>
                  </a:cubicBezTo>
                  <a:cubicBezTo>
                    <a:pt x="12149" y="19979"/>
                    <a:pt x="12147" y="20006"/>
                    <a:pt x="12148" y="20009"/>
                  </a:cubicBezTo>
                  <a:cubicBezTo>
                    <a:pt x="12161" y="20093"/>
                    <a:pt x="12151" y="20294"/>
                    <a:pt x="12105" y="20659"/>
                  </a:cubicBezTo>
                  <a:cubicBezTo>
                    <a:pt x="12065" y="20978"/>
                    <a:pt x="12034" y="21215"/>
                    <a:pt x="12030" y="21257"/>
                  </a:cubicBezTo>
                  <a:cubicBezTo>
                    <a:pt x="12033" y="21280"/>
                    <a:pt x="12066" y="21320"/>
                    <a:pt x="12105" y="21363"/>
                  </a:cubicBezTo>
                  <a:cubicBezTo>
                    <a:pt x="12187" y="21437"/>
                    <a:pt x="12321" y="21548"/>
                    <a:pt x="12403" y="21587"/>
                  </a:cubicBezTo>
                  <a:cubicBezTo>
                    <a:pt x="12417" y="21594"/>
                    <a:pt x="12434" y="21585"/>
                    <a:pt x="12451" y="21587"/>
                  </a:cubicBezTo>
                  <a:cubicBezTo>
                    <a:pt x="12468" y="21589"/>
                    <a:pt x="12487" y="21599"/>
                    <a:pt x="12504" y="21598"/>
                  </a:cubicBezTo>
                  <a:cubicBezTo>
                    <a:pt x="12601" y="21591"/>
                    <a:pt x="12718" y="21539"/>
                    <a:pt x="12802" y="21459"/>
                  </a:cubicBezTo>
                  <a:cubicBezTo>
                    <a:pt x="12838" y="21421"/>
                    <a:pt x="12869" y="21373"/>
                    <a:pt x="12898" y="21321"/>
                  </a:cubicBezTo>
                  <a:cubicBezTo>
                    <a:pt x="12918" y="21285"/>
                    <a:pt x="12948" y="21201"/>
                    <a:pt x="12978" y="21097"/>
                  </a:cubicBezTo>
                  <a:cubicBezTo>
                    <a:pt x="13015" y="20962"/>
                    <a:pt x="13053" y="20804"/>
                    <a:pt x="13116" y="20489"/>
                  </a:cubicBezTo>
                  <a:lnTo>
                    <a:pt x="13223" y="19945"/>
                  </a:lnTo>
                  <a:lnTo>
                    <a:pt x="13228" y="19945"/>
                  </a:lnTo>
                  <a:lnTo>
                    <a:pt x="13542" y="19945"/>
                  </a:lnTo>
                  <a:lnTo>
                    <a:pt x="14330" y="19934"/>
                  </a:lnTo>
                  <a:cubicBezTo>
                    <a:pt x="14337" y="19934"/>
                    <a:pt x="14333" y="19934"/>
                    <a:pt x="14341" y="19934"/>
                  </a:cubicBezTo>
                  <a:cubicBezTo>
                    <a:pt x="14343" y="19934"/>
                    <a:pt x="14343" y="19934"/>
                    <a:pt x="14346" y="19934"/>
                  </a:cubicBezTo>
                  <a:cubicBezTo>
                    <a:pt x="15172" y="19920"/>
                    <a:pt x="15383" y="19912"/>
                    <a:pt x="15549" y="19988"/>
                  </a:cubicBezTo>
                  <a:cubicBezTo>
                    <a:pt x="15603" y="20012"/>
                    <a:pt x="15653" y="20050"/>
                    <a:pt x="15719" y="20094"/>
                  </a:cubicBezTo>
                  <a:cubicBezTo>
                    <a:pt x="15720" y="20095"/>
                    <a:pt x="15723" y="20093"/>
                    <a:pt x="15724" y="20094"/>
                  </a:cubicBezTo>
                  <a:cubicBezTo>
                    <a:pt x="15734" y="20100"/>
                    <a:pt x="15746" y="20099"/>
                    <a:pt x="15756" y="20105"/>
                  </a:cubicBezTo>
                  <a:cubicBezTo>
                    <a:pt x="15797" y="20128"/>
                    <a:pt x="15837" y="20148"/>
                    <a:pt x="15879" y="20169"/>
                  </a:cubicBezTo>
                  <a:cubicBezTo>
                    <a:pt x="15906" y="20182"/>
                    <a:pt x="15937" y="20198"/>
                    <a:pt x="15964" y="20212"/>
                  </a:cubicBezTo>
                  <a:cubicBezTo>
                    <a:pt x="16355" y="20367"/>
                    <a:pt x="16917" y="20421"/>
                    <a:pt x="17465" y="20361"/>
                  </a:cubicBezTo>
                  <a:cubicBezTo>
                    <a:pt x="17467" y="20361"/>
                    <a:pt x="17469" y="20361"/>
                    <a:pt x="17470" y="20361"/>
                  </a:cubicBezTo>
                  <a:cubicBezTo>
                    <a:pt x="17670" y="20339"/>
                    <a:pt x="17864" y="20296"/>
                    <a:pt x="18051" y="20244"/>
                  </a:cubicBezTo>
                  <a:cubicBezTo>
                    <a:pt x="18069" y="20239"/>
                    <a:pt x="18085" y="20238"/>
                    <a:pt x="18104" y="20233"/>
                  </a:cubicBezTo>
                  <a:cubicBezTo>
                    <a:pt x="18138" y="20222"/>
                    <a:pt x="18171" y="20202"/>
                    <a:pt x="18205" y="20190"/>
                  </a:cubicBezTo>
                  <a:cubicBezTo>
                    <a:pt x="18357" y="20138"/>
                    <a:pt x="18509" y="20075"/>
                    <a:pt x="18652" y="19998"/>
                  </a:cubicBezTo>
                  <a:cubicBezTo>
                    <a:pt x="18681" y="19983"/>
                    <a:pt x="18709" y="19972"/>
                    <a:pt x="18737" y="19956"/>
                  </a:cubicBezTo>
                  <a:cubicBezTo>
                    <a:pt x="18813" y="19911"/>
                    <a:pt x="18887" y="19868"/>
                    <a:pt x="18961" y="19817"/>
                  </a:cubicBezTo>
                  <a:cubicBezTo>
                    <a:pt x="19826" y="19209"/>
                    <a:pt x="20494" y="18101"/>
                    <a:pt x="20941" y="16543"/>
                  </a:cubicBezTo>
                  <a:cubicBezTo>
                    <a:pt x="20971" y="16435"/>
                    <a:pt x="21003" y="16323"/>
                    <a:pt x="21031" y="16212"/>
                  </a:cubicBezTo>
                  <a:cubicBezTo>
                    <a:pt x="21078" y="16032"/>
                    <a:pt x="21118" y="15849"/>
                    <a:pt x="21159" y="15657"/>
                  </a:cubicBezTo>
                  <a:cubicBezTo>
                    <a:pt x="21200" y="15465"/>
                    <a:pt x="21241" y="15274"/>
                    <a:pt x="21276" y="15071"/>
                  </a:cubicBezTo>
                  <a:cubicBezTo>
                    <a:pt x="21284" y="15028"/>
                    <a:pt x="21290" y="14986"/>
                    <a:pt x="21297" y="14943"/>
                  </a:cubicBezTo>
                  <a:cubicBezTo>
                    <a:pt x="21346" y="14649"/>
                    <a:pt x="21389" y="14339"/>
                    <a:pt x="21425" y="14015"/>
                  </a:cubicBezTo>
                  <a:cubicBezTo>
                    <a:pt x="21457" y="13730"/>
                    <a:pt x="21482" y="13432"/>
                    <a:pt x="21505" y="13130"/>
                  </a:cubicBezTo>
                  <a:cubicBezTo>
                    <a:pt x="21511" y="13046"/>
                    <a:pt x="21521" y="12960"/>
                    <a:pt x="21526" y="12874"/>
                  </a:cubicBezTo>
                  <a:cubicBezTo>
                    <a:pt x="21542" y="12637"/>
                    <a:pt x="21553" y="12392"/>
                    <a:pt x="21564" y="12148"/>
                  </a:cubicBezTo>
                  <a:cubicBezTo>
                    <a:pt x="21572" y="11939"/>
                    <a:pt x="21575" y="11734"/>
                    <a:pt x="21580" y="11519"/>
                  </a:cubicBezTo>
                  <a:cubicBezTo>
                    <a:pt x="21584" y="11327"/>
                    <a:pt x="21589" y="11136"/>
                    <a:pt x="21590" y="10943"/>
                  </a:cubicBezTo>
                  <a:cubicBezTo>
                    <a:pt x="21591" y="10783"/>
                    <a:pt x="21586" y="10622"/>
                    <a:pt x="21585" y="10463"/>
                  </a:cubicBezTo>
                  <a:cubicBezTo>
                    <a:pt x="21576" y="9530"/>
                    <a:pt x="21535" y="8610"/>
                    <a:pt x="21447" y="7765"/>
                  </a:cubicBezTo>
                  <a:cubicBezTo>
                    <a:pt x="21431" y="7622"/>
                    <a:pt x="21411" y="7487"/>
                    <a:pt x="21393" y="7349"/>
                  </a:cubicBezTo>
                  <a:cubicBezTo>
                    <a:pt x="21372" y="7181"/>
                    <a:pt x="21348" y="7007"/>
                    <a:pt x="21324" y="6848"/>
                  </a:cubicBezTo>
                  <a:cubicBezTo>
                    <a:pt x="21299" y="6685"/>
                    <a:pt x="21272" y="6534"/>
                    <a:pt x="21244" y="6378"/>
                  </a:cubicBezTo>
                  <a:cubicBezTo>
                    <a:pt x="21217" y="6226"/>
                    <a:pt x="21190" y="6066"/>
                    <a:pt x="21159" y="5920"/>
                  </a:cubicBezTo>
                  <a:cubicBezTo>
                    <a:pt x="21135" y="5807"/>
                    <a:pt x="21110" y="5708"/>
                    <a:pt x="21085" y="5600"/>
                  </a:cubicBezTo>
                  <a:cubicBezTo>
                    <a:pt x="21039" y="5409"/>
                    <a:pt x="20992" y="5213"/>
                    <a:pt x="20941" y="5034"/>
                  </a:cubicBezTo>
                  <a:cubicBezTo>
                    <a:pt x="20926" y="4981"/>
                    <a:pt x="20909" y="4937"/>
                    <a:pt x="20893" y="4885"/>
                  </a:cubicBezTo>
                  <a:cubicBezTo>
                    <a:pt x="20666" y="4136"/>
                    <a:pt x="20390" y="3491"/>
                    <a:pt x="20063" y="2965"/>
                  </a:cubicBezTo>
                  <a:cubicBezTo>
                    <a:pt x="20061" y="2963"/>
                    <a:pt x="20059" y="2957"/>
                    <a:pt x="20057" y="2955"/>
                  </a:cubicBezTo>
                  <a:cubicBezTo>
                    <a:pt x="19954" y="2790"/>
                    <a:pt x="19845" y="2637"/>
                    <a:pt x="19733" y="2496"/>
                  </a:cubicBezTo>
                  <a:cubicBezTo>
                    <a:pt x="19713" y="2472"/>
                    <a:pt x="19693" y="2445"/>
                    <a:pt x="19674" y="2421"/>
                  </a:cubicBezTo>
                  <a:cubicBezTo>
                    <a:pt x="19567" y="2293"/>
                    <a:pt x="19458" y="2176"/>
                    <a:pt x="19344" y="2069"/>
                  </a:cubicBezTo>
                  <a:cubicBezTo>
                    <a:pt x="19321" y="2047"/>
                    <a:pt x="19293" y="2026"/>
                    <a:pt x="19269" y="2005"/>
                  </a:cubicBezTo>
                  <a:cubicBezTo>
                    <a:pt x="19141" y="1891"/>
                    <a:pt x="19008" y="1783"/>
                    <a:pt x="18870" y="1696"/>
                  </a:cubicBezTo>
                  <a:cubicBezTo>
                    <a:pt x="18726" y="1606"/>
                    <a:pt x="18610" y="1541"/>
                    <a:pt x="18498" y="1483"/>
                  </a:cubicBezTo>
                  <a:cubicBezTo>
                    <a:pt x="18460" y="1466"/>
                    <a:pt x="18423" y="1445"/>
                    <a:pt x="18386" y="1429"/>
                  </a:cubicBezTo>
                  <a:cubicBezTo>
                    <a:pt x="18353" y="1415"/>
                    <a:pt x="18317" y="1410"/>
                    <a:pt x="18285" y="1397"/>
                  </a:cubicBezTo>
                  <a:cubicBezTo>
                    <a:pt x="18184" y="1360"/>
                    <a:pt x="18076" y="1335"/>
                    <a:pt x="17949" y="1312"/>
                  </a:cubicBezTo>
                  <a:cubicBezTo>
                    <a:pt x="17895" y="1303"/>
                    <a:pt x="17841" y="1286"/>
                    <a:pt x="17779" y="1280"/>
                  </a:cubicBezTo>
                  <a:cubicBezTo>
                    <a:pt x="17714" y="1272"/>
                    <a:pt x="17619" y="1276"/>
                    <a:pt x="17540" y="1269"/>
                  </a:cubicBezTo>
                  <a:cubicBezTo>
                    <a:pt x="17387" y="1263"/>
                    <a:pt x="17226" y="1259"/>
                    <a:pt x="17013" y="1259"/>
                  </a:cubicBezTo>
                  <a:cubicBezTo>
                    <a:pt x="16676" y="1259"/>
                    <a:pt x="16550" y="1261"/>
                    <a:pt x="16395" y="1269"/>
                  </a:cubicBezTo>
                  <a:cubicBezTo>
                    <a:pt x="16327" y="1276"/>
                    <a:pt x="16200" y="1282"/>
                    <a:pt x="16150" y="1291"/>
                  </a:cubicBezTo>
                  <a:cubicBezTo>
                    <a:pt x="16080" y="1308"/>
                    <a:pt x="16010" y="1328"/>
                    <a:pt x="15948" y="1355"/>
                  </a:cubicBezTo>
                  <a:cubicBezTo>
                    <a:pt x="15908" y="1373"/>
                    <a:pt x="15870" y="1396"/>
                    <a:pt x="15831" y="1419"/>
                  </a:cubicBezTo>
                  <a:cubicBezTo>
                    <a:pt x="15820" y="1426"/>
                    <a:pt x="15810" y="1433"/>
                    <a:pt x="15799" y="1440"/>
                  </a:cubicBezTo>
                  <a:cubicBezTo>
                    <a:pt x="15782" y="1451"/>
                    <a:pt x="15763" y="1463"/>
                    <a:pt x="15746" y="1472"/>
                  </a:cubicBezTo>
                  <a:lnTo>
                    <a:pt x="15490" y="1653"/>
                  </a:lnTo>
                  <a:lnTo>
                    <a:pt x="14362" y="1664"/>
                  </a:lnTo>
                  <a:lnTo>
                    <a:pt x="13233" y="1685"/>
                  </a:lnTo>
                  <a:lnTo>
                    <a:pt x="13095" y="1013"/>
                  </a:lnTo>
                  <a:cubicBezTo>
                    <a:pt x="13053" y="804"/>
                    <a:pt x="13019" y="635"/>
                    <a:pt x="12983" y="502"/>
                  </a:cubicBezTo>
                  <a:cubicBezTo>
                    <a:pt x="12983" y="500"/>
                    <a:pt x="12978" y="493"/>
                    <a:pt x="12978" y="491"/>
                  </a:cubicBezTo>
                  <a:cubicBezTo>
                    <a:pt x="12869" y="94"/>
                    <a:pt x="12772" y="3"/>
                    <a:pt x="12557" y="0"/>
                  </a:cubicBezTo>
                  <a:close/>
                </a:path>
              </a:pathLst>
            </a:custGeom>
            <a:ln w="12700">
              <a:miter lim="400000"/>
            </a:ln>
          </p:spPr>
        </p:pic>
      </p:grpSp>
      <p:sp>
        <p:nvSpPr>
          <p:cNvPr id="3" name="Circular Arrow 2">
            <a:extLst>
              <a:ext uri="{FF2B5EF4-FFF2-40B4-BE49-F238E27FC236}">
                <a16:creationId xmlns:a16="http://schemas.microsoft.com/office/drawing/2014/main" id="{6E78E228-0243-E44B-ACD2-F1317922EB4D}"/>
              </a:ext>
            </a:extLst>
          </p:cNvPr>
          <p:cNvSpPr/>
          <p:nvPr/>
        </p:nvSpPr>
        <p:spPr>
          <a:xfrm>
            <a:off x="5943600" y="4552122"/>
            <a:ext cx="3578087" cy="31010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98596"/>
              <a:gd name="adj5" fmla="val 12500"/>
            </a:avLst>
          </a:prstGeom>
          <a:blipFill rotWithShape="1">
            <a:blip r:embed="rId5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" name="Circular Arrow 27">
            <a:extLst>
              <a:ext uri="{FF2B5EF4-FFF2-40B4-BE49-F238E27FC236}">
                <a16:creationId xmlns:a16="http://schemas.microsoft.com/office/drawing/2014/main" id="{8E4936D0-E5F6-3A49-99CA-37C36C0767F4}"/>
              </a:ext>
            </a:extLst>
          </p:cNvPr>
          <p:cNvSpPr/>
          <p:nvPr/>
        </p:nvSpPr>
        <p:spPr>
          <a:xfrm rot="10800000">
            <a:off x="3372677" y="6533323"/>
            <a:ext cx="3578087" cy="31010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98596"/>
              <a:gd name="adj5" fmla="val 12500"/>
            </a:avLst>
          </a:prstGeom>
          <a:blipFill rotWithShape="1">
            <a:blip r:embed="rId5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81052950"/>
      </p:ext>
    </p:extLst>
  </p:cSld>
  <p:clrMapOvr>
    <a:masterClrMapping/>
  </p:clrMapOvr>
  <p:transition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tarv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Atomic Operations: </a:t>
            </a:r>
            <a:r>
              <a:t>Starvation</a:t>
            </a:r>
            <a:r>
              <a:rPr lang="en-US"/>
              <a:t>/Unfairness</a:t>
            </a:r>
            <a:endParaRPr/>
          </a:p>
        </p:txBody>
      </p:sp>
      <p:sp>
        <p:nvSpPr>
          <p:cNvPr id="433" name="Rectangle"/>
          <p:cNvSpPr/>
          <p:nvPr/>
        </p:nvSpPr>
        <p:spPr>
          <a:xfrm>
            <a:off x="685800" y="5359400"/>
            <a:ext cx="93345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4" name="Rectangle"/>
          <p:cNvSpPr/>
          <p:nvPr/>
        </p:nvSpPr>
        <p:spPr>
          <a:xfrm rot="16200000">
            <a:off x="1377950" y="5429250"/>
            <a:ext cx="8039100" cy="1841500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435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3">
            <a:extLst/>
          </a:blip>
          <a:srcRect l="879" t="1899" r="1971" b="4688"/>
          <a:stretch>
            <a:fillRect/>
          </a:stretch>
        </p:blipFill>
        <p:spPr>
          <a:xfrm>
            <a:off x="2818456" y="6299612"/>
            <a:ext cx="1625514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436" name="Line"/>
          <p:cNvSpPr/>
          <p:nvPr/>
        </p:nvSpPr>
        <p:spPr>
          <a:xfrm flipV="1">
            <a:off x="781999" y="6286222"/>
            <a:ext cx="3741786" cy="174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7" name="Line"/>
          <p:cNvSpPr/>
          <p:nvPr/>
        </p:nvSpPr>
        <p:spPr>
          <a:xfrm flipV="1">
            <a:off x="5402274" y="2419842"/>
            <a:ext cx="1" cy="2985650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8" name="Line"/>
          <p:cNvSpPr/>
          <p:nvPr/>
        </p:nvSpPr>
        <p:spPr>
          <a:xfrm flipV="1">
            <a:off x="6362700" y="6273789"/>
            <a:ext cx="3602867" cy="116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9" name="Line"/>
          <p:cNvSpPr/>
          <p:nvPr/>
        </p:nvSpPr>
        <p:spPr>
          <a:xfrm flipV="1">
            <a:off x="5334000" y="7302500"/>
            <a:ext cx="1" cy="2985649"/>
          </a:xfrm>
          <a:prstGeom prst="line">
            <a:avLst/>
          </a:prstGeom>
          <a:ln w="50800">
            <a:solidFill>
              <a:srgbClr val="FEC7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440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>
            <a:extLst/>
          </a:blip>
          <a:srcRect l="413" t="927" r="561" b="5123"/>
          <a:stretch>
            <a:fillRect/>
          </a:stretch>
        </p:blipFill>
        <p:spPr>
          <a:xfrm rot="16200000">
            <a:off x="5049544" y="6839820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1" name="Screen Shot 2012-03-17 at 6.55.51 PM.png" descr="Screen Shot 2012-03-17 at 6.55.51 PM.png"/>
          <p:cNvPicPr>
            <a:picLocks noChangeAspect="1"/>
          </p:cNvPicPr>
          <p:nvPr/>
        </p:nvPicPr>
        <p:blipFill>
          <a:blip r:embed="rId3">
            <a:extLst/>
          </a:blip>
          <a:srcRect l="879" t="1899" r="1971" b="4688"/>
          <a:stretch>
            <a:fillRect/>
          </a:stretch>
        </p:blipFill>
        <p:spPr>
          <a:xfrm rot="10800000">
            <a:off x="6362757" y="5359418"/>
            <a:ext cx="1625515" cy="814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9" h="21512" extrusionOk="0">
                <a:moveTo>
                  <a:pt x="12653" y="14"/>
                </a:moveTo>
                <a:cubicBezTo>
                  <a:pt x="12611" y="-11"/>
                  <a:pt x="12560" y="2"/>
                  <a:pt x="12465" y="24"/>
                </a:cubicBezTo>
                <a:cubicBezTo>
                  <a:pt x="12238" y="78"/>
                  <a:pt x="11961" y="260"/>
                  <a:pt x="11961" y="360"/>
                </a:cubicBezTo>
                <a:cubicBezTo>
                  <a:pt x="11961" y="397"/>
                  <a:pt x="11994" y="685"/>
                  <a:pt x="12035" y="1000"/>
                </a:cubicBezTo>
                <a:cubicBezTo>
                  <a:pt x="12075" y="1314"/>
                  <a:pt x="12098" y="1623"/>
                  <a:pt x="12087" y="1681"/>
                </a:cubicBezTo>
                <a:cubicBezTo>
                  <a:pt x="12053" y="1860"/>
                  <a:pt x="8847" y="1759"/>
                  <a:pt x="7074" y="1524"/>
                </a:cubicBezTo>
                <a:cubicBezTo>
                  <a:pt x="4489" y="1182"/>
                  <a:pt x="3528" y="1297"/>
                  <a:pt x="1814" y="2153"/>
                </a:cubicBezTo>
                <a:cubicBezTo>
                  <a:pt x="777" y="2671"/>
                  <a:pt x="578" y="2801"/>
                  <a:pt x="476" y="3045"/>
                </a:cubicBezTo>
                <a:cubicBezTo>
                  <a:pt x="296" y="3475"/>
                  <a:pt x="150" y="4648"/>
                  <a:pt x="46" y="6526"/>
                </a:cubicBezTo>
                <a:cubicBezTo>
                  <a:pt x="-16" y="7650"/>
                  <a:pt x="-16" y="13865"/>
                  <a:pt x="46" y="14989"/>
                </a:cubicBezTo>
                <a:cubicBezTo>
                  <a:pt x="156" y="16968"/>
                  <a:pt x="299" y="18088"/>
                  <a:pt x="492" y="18491"/>
                </a:cubicBezTo>
                <a:cubicBezTo>
                  <a:pt x="592" y="18700"/>
                  <a:pt x="673" y="18767"/>
                  <a:pt x="1137" y="19026"/>
                </a:cubicBezTo>
                <a:cubicBezTo>
                  <a:pt x="2742" y="19921"/>
                  <a:pt x="4069" y="20305"/>
                  <a:pt x="5243" y="20211"/>
                </a:cubicBezTo>
                <a:cubicBezTo>
                  <a:pt x="5546" y="20187"/>
                  <a:pt x="6428" y="20086"/>
                  <a:pt x="7205" y="19991"/>
                </a:cubicBezTo>
                <a:cubicBezTo>
                  <a:pt x="8364" y="19849"/>
                  <a:pt x="8926" y="19823"/>
                  <a:pt x="10341" y="19823"/>
                </a:cubicBezTo>
                <a:cubicBezTo>
                  <a:pt x="11399" y="19823"/>
                  <a:pt x="12074" y="19844"/>
                  <a:pt x="12087" y="19886"/>
                </a:cubicBezTo>
                <a:cubicBezTo>
                  <a:pt x="12099" y="19923"/>
                  <a:pt x="12074" y="20214"/>
                  <a:pt x="12035" y="20526"/>
                </a:cubicBezTo>
                <a:cubicBezTo>
                  <a:pt x="11995" y="20837"/>
                  <a:pt x="11961" y="21118"/>
                  <a:pt x="11961" y="21155"/>
                </a:cubicBezTo>
                <a:cubicBezTo>
                  <a:pt x="11961" y="21213"/>
                  <a:pt x="12123" y="21377"/>
                  <a:pt x="12281" y="21480"/>
                </a:cubicBezTo>
                <a:cubicBezTo>
                  <a:pt x="12448" y="21589"/>
                  <a:pt x="12772" y="21414"/>
                  <a:pt x="12879" y="21155"/>
                </a:cubicBezTo>
                <a:cubicBezTo>
                  <a:pt x="12904" y="21094"/>
                  <a:pt x="12978" y="20779"/>
                  <a:pt x="13041" y="20452"/>
                </a:cubicBezTo>
                <a:lnTo>
                  <a:pt x="13157" y="19854"/>
                </a:lnTo>
                <a:lnTo>
                  <a:pt x="14253" y="19833"/>
                </a:lnTo>
                <a:cubicBezTo>
                  <a:pt x="15346" y="19815"/>
                  <a:pt x="15348" y="19817"/>
                  <a:pt x="15637" y="20001"/>
                </a:cubicBezTo>
                <a:cubicBezTo>
                  <a:pt x="16411" y="20493"/>
                  <a:pt x="17945" y="20376"/>
                  <a:pt x="18857" y="19750"/>
                </a:cubicBezTo>
                <a:cubicBezTo>
                  <a:pt x="19972" y="18984"/>
                  <a:pt x="20752" y="17394"/>
                  <a:pt x="21165" y="15041"/>
                </a:cubicBezTo>
                <a:cubicBezTo>
                  <a:pt x="21570" y="12734"/>
                  <a:pt x="21584" y="9174"/>
                  <a:pt x="21201" y="6715"/>
                </a:cubicBezTo>
                <a:cubicBezTo>
                  <a:pt x="20792" y="4084"/>
                  <a:pt x="19836" y="2253"/>
                  <a:pt x="18522" y="1587"/>
                </a:cubicBezTo>
                <a:cubicBezTo>
                  <a:pt x="17971" y="1307"/>
                  <a:pt x="17646" y="1249"/>
                  <a:pt x="16770" y="1283"/>
                </a:cubicBezTo>
                <a:cubicBezTo>
                  <a:pt x="16039" y="1311"/>
                  <a:pt x="15936" y="1330"/>
                  <a:pt x="15711" y="1482"/>
                </a:cubicBezTo>
                <a:cubicBezTo>
                  <a:pt x="15470" y="1644"/>
                  <a:pt x="15426" y="1657"/>
                  <a:pt x="14311" y="1660"/>
                </a:cubicBezTo>
                <a:lnTo>
                  <a:pt x="13157" y="1660"/>
                </a:lnTo>
                <a:lnTo>
                  <a:pt x="13036" y="1052"/>
                </a:lnTo>
                <a:cubicBezTo>
                  <a:pt x="12954" y="640"/>
                  <a:pt x="12877" y="375"/>
                  <a:pt x="12790" y="213"/>
                </a:cubicBezTo>
                <a:cubicBezTo>
                  <a:pt x="12729" y="99"/>
                  <a:pt x="12696" y="39"/>
                  <a:pt x="12653" y="1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2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>
            <a:extLst/>
          </a:blip>
          <a:srcRect l="413" t="927" r="561" b="5123"/>
          <a:stretch>
            <a:fillRect/>
          </a:stretch>
        </p:blipFill>
        <p:spPr>
          <a:xfrm rot="5400000">
            <a:off x="4130801" y="4873546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3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>
            <a:extLst/>
          </a:blip>
          <a:srcRect l="413" t="927" r="561" b="5123"/>
          <a:stretch>
            <a:fillRect/>
          </a:stretch>
        </p:blipFill>
        <p:spPr>
          <a:xfrm rot="5400000">
            <a:off x="4130805" y="3032045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444" name="Screen Shot 2012-03-17 at 6.55.30 PM.png" descr="Screen Shot 2012-03-17 at 6.55.30 PM.png"/>
          <p:cNvPicPr>
            <a:picLocks noChangeAspect="1"/>
          </p:cNvPicPr>
          <p:nvPr/>
        </p:nvPicPr>
        <p:blipFill>
          <a:blip r:embed="rId4">
            <a:extLst/>
          </a:blip>
          <a:srcRect l="413" t="927" r="561" b="5123"/>
          <a:stretch>
            <a:fillRect/>
          </a:stretch>
        </p:blipFill>
        <p:spPr>
          <a:xfrm rot="16200000">
            <a:off x="5045108" y="8683574"/>
            <a:ext cx="1609755" cy="80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8" extrusionOk="0">
                <a:moveTo>
                  <a:pt x="12557" y="0"/>
                </a:moveTo>
                <a:cubicBezTo>
                  <a:pt x="12458" y="-1"/>
                  <a:pt x="12316" y="61"/>
                  <a:pt x="12201" y="128"/>
                </a:cubicBezTo>
                <a:cubicBezTo>
                  <a:pt x="12155" y="159"/>
                  <a:pt x="12101" y="183"/>
                  <a:pt x="12073" y="214"/>
                </a:cubicBezTo>
                <a:cubicBezTo>
                  <a:pt x="12051" y="238"/>
                  <a:pt x="12042" y="267"/>
                  <a:pt x="12036" y="288"/>
                </a:cubicBezTo>
                <a:cubicBezTo>
                  <a:pt x="12034" y="321"/>
                  <a:pt x="12061" y="568"/>
                  <a:pt x="12100" y="896"/>
                </a:cubicBezTo>
                <a:cubicBezTo>
                  <a:pt x="12141" y="1241"/>
                  <a:pt x="12163" y="1567"/>
                  <a:pt x="12153" y="1621"/>
                </a:cubicBezTo>
                <a:cubicBezTo>
                  <a:pt x="12153" y="1622"/>
                  <a:pt x="12153" y="1631"/>
                  <a:pt x="12153" y="1632"/>
                </a:cubicBezTo>
                <a:cubicBezTo>
                  <a:pt x="12152" y="1638"/>
                  <a:pt x="12135" y="1640"/>
                  <a:pt x="12132" y="1643"/>
                </a:cubicBezTo>
                <a:cubicBezTo>
                  <a:pt x="12101" y="1676"/>
                  <a:pt x="11955" y="1696"/>
                  <a:pt x="11722" y="1707"/>
                </a:cubicBezTo>
                <a:cubicBezTo>
                  <a:pt x="11675" y="1710"/>
                  <a:pt x="11655" y="1715"/>
                  <a:pt x="11599" y="1717"/>
                </a:cubicBezTo>
                <a:cubicBezTo>
                  <a:pt x="11596" y="1718"/>
                  <a:pt x="11592" y="1717"/>
                  <a:pt x="11589" y="1717"/>
                </a:cubicBezTo>
                <a:cubicBezTo>
                  <a:pt x="11479" y="1721"/>
                  <a:pt x="11292" y="1717"/>
                  <a:pt x="11157" y="1717"/>
                </a:cubicBezTo>
                <a:cubicBezTo>
                  <a:pt x="11000" y="1719"/>
                  <a:pt x="10949" y="1717"/>
                  <a:pt x="10732" y="1717"/>
                </a:cubicBezTo>
                <a:cubicBezTo>
                  <a:pt x="10594" y="1717"/>
                  <a:pt x="10504" y="1708"/>
                  <a:pt x="10375" y="1707"/>
                </a:cubicBezTo>
                <a:cubicBezTo>
                  <a:pt x="10303" y="1705"/>
                  <a:pt x="10241" y="1709"/>
                  <a:pt x="10167" y="1707"/>
                </a:cubicBezTo>
                <a:cubicBezTo>
                  <a:pt x="9149" y="1691"/>
                  <a:pt x="8308" y="1632"/>
                  <a:pt x="7309" y="1493"/>
                </a:cubicBezTo>
                <a:cubicBezTo>
                  <a:pt x="7249" y="1486"/>
                  <a:pt x="7169" y="1480"/>
                  <a:pt x="7112" y="1472"/>
                </a:cubicBezTo>
                <a:cubicBezTo>
                  <a:pt x="7106" y="1471"/>
                  <a:pt x="7103" y="1473"/>
                  <a:pt x="7096" y="1472"/>
                </a:cubicBezTo>
                <a:cubicBezTo>
                  <a:pt x="7093" y="1472"/>
                  <a:pt x="7089" y="1473"/>
                  <a:pt x="7085" y="1472"/>
                </a:cubicBezTo>
                <a:cubicBezTo>
                  <a:pt x="6649" y="1414"/>
                  <a:pt x="6304" y="1384"/>
                  <a:pt x="5962" y="1355"/>
                </a:cubicBezTo>
                <a:cubicBezTo>
                  <a:pt x="5740" y="1338"/>
                  <a:pt x="5509" y="1320"/>
                  <a:pt x="5318" y="1312"/>
                </a:cubicBezTo>
                <a:cubicBezTo>
                  <a:pt x="5084" y="1302"/>
                  <a:pt x="4901" y="1301"/>
                  <a:pt x="4722" y="1301"/>
                </a:cubicBezTo>
                <a:cubicBezTo>
                  <a:pt x="4543" y="1307"/>
                  <a:pt x="4367" y="1315"/>
                  <a:pt x="4201" y="1333"/>
                </a:cubicBezTo>
                <a:cubicBezTo>
                  <a:pt x="4135" y="1341"/>
                  <a:pt x="4073" y="1356"/>
                  <a:pt x="4009" y="1365"/>
                </a:cubicBezTo>
                <a:cubicBezTo>
                  <a:pt x="3906" y="1380"/>
                  <a:pt x="3805" y="1398"/>
                  <a:pt x="3705" y="1419"/>
                </a:cubicBezTo>
                <a:cubicBezTo>
                  <a:pt x="3626" y="1436"/>
                  <a:pt x="3545" y="1452"/>
                  <a:pt x="3466" y="1472"/>
                </a:cubicBezTo>
                <a:cubicBezTo>
                  <a:pt x="3322" y="1514"/>
                  <a:pt x="3179" y="1560"/>
                  <a:pt x="3003" y="1621"/>
                </a:cubicBezTo>
                <a:cubicBezTo>
                  <a:pt x="2471" y="1807"/>
                  <a:pt x="1672" y="2183"/>
                  <a:pt x="1129" y="2485"/>
                </a:cubicBezTo>
                <a:cubicBezTo>
                  <a:pt x="1001" y="2560"/>
                  <a:pt x="886" y="2630"/>
                  <a:pt x="799" y="2688"/>
                </a:cubicBezTo>
                <a:cubicBezTo>
                  <a:pt x="742" y="2726"/>
                  <a:pt x="679" y="2766"/>
                  <a:pt x="645" y="2795"/>
                </a:cubicBezTo>
                <a:cubicBezTo>
                  <a:pt x="587" y="2849"/>
                  <a:pt x="537" y="2910"/>
                  <a:pt x="506" y="2965"/>
                </a:cubicBezTo>
                <a:cubicBezTo>
                  <a:pt x="388" y="3234"/>
                  <a:pt x="279" y="3837"/>
                  <a:pt x="192" y="4640"/>
                </a:cubicBezTo>
                <a:cubicBezTo>
                  <a:pt x="174" y="4814"/>
                  <a:pt x="156" y="5019"/>
                  <a:pt x="139" y="5216"/>
                </a:cubicBezTo>
                <a:cubicBezTo>
                  <a:pt x="124" y="5402"/>
                  <a:pt x="109" y="5580"/>
                  <a:pt x="97" y="5781"/>
                </a:cubicBezTo>
                <a:cubicBezTo>
                  <a:pt x="73" y="6162"/>
                  <a:pt x="56" y="6589"/>
                  <a:pt x="38" y="7040"/>
                </a:cubicBezTo>
                <a:cubicBezTo>
                  <a:pt x="36" y="7084"/>
                  <a:pt x="34" y="7133"/>
                  <a:pt x="33" y="7178"/>
                </a:cubicBezTo>
                <a:cubicBezTo>
                  <a:pt x="0" y="8501"/>
                  <a:pt x="-9" y="11403"/>
                  <a:pt x="11" y="13396"/>
                </a:cubicBezTo>
                <a:cubicBezTo>
                  <a:pt x="14" y="13669"/>
                  <a:pt x="17" y="13801"/>
                  <a:pt x="22" y="13983"/>
                </a:cubicBezTo>
                <a:cubicBezTo>
                  <a:pt x="44" y="14731"/>
                  <a:pt x="70" y="15423"/>
                  <a:pt x="107" y="15977"/>
                </a:cubicBezTo>
                <a:cubicBezTo>
                  <a:pt x="131" y="16334"/>
                  <a:pt x="161" y="16660"/>
                  <a:pt x="192" y="16959"/>
                </a:cubicBezTo>
                <a:cubicBezTo>
                  <a:pt x="194" y="16977"/>
                  <a:pt x="196" y="16994"/>
                  <a:pt x="198" y="17012"/>
                </a:cubicBezTo>
                <a:cubicBezTo>
                  <a:pt x="263" y="17617"/>
                  <a:pt x="345" y="18085"/>
                  <a:pt x="432" y="18388"/>
                </a:cubicBezTo>
                <a:cubicBezTo>
                  <a:pt x="450" y="18450"/>
                  <a:pt x="466" y="18500"/>
                  <a:pt x="485" y="18548"/>
                </a:cubicBezTo>
                <a:cubicBezTo>
                  <a:pt x="487" y="18553"/>
                  <a:pt x="488" y="18564"/>
                  <a:pt x="490" y="18569"/>
                </a:cubicBezTo>
                <a:cubicBezTo>
                  <a:pt x="526" y="18643"/>
                  <a:pt x="568" y="18697"/>
                  <a:pt x="618" y="18750"/>
                </a:cubicBezTo>
                <a:cubicBezTo>
                  <a:pt x="780" y="18905"/>
                  <a:pt x="1448" y="19274"/>
                  <a:pt x="2109" y="19582"/>
                </a:cubicBezTo>
                <a:cubicBezTo>
                  <a:pt x="2379" y="19706"/>
                  <a:pt x="2646" y="19825"/>
                  <a:pt x="2907" y="19924"/>
                </a:cubicBezTo>
                <a:cubicBezTo>
                  <a:pt x="3020" y="19965"/>
                  <a:pt x="3133" y="20007"/>
                  <a:pt x="3242" y="20041"/>
                </a:cubicBezTo>
                <a:cubicBezTo>
                  <a:pt x="3257" y="20045"/>
                  <a:pt x="3271" y="20047"/>
                  <a:pt x="3285" y="20052"/>
                </a:cubicBezTo>
                <a:cubicBezTo>
                  <a:pt x="3423" y="20094"/>
                  <a:pt x="3562" y="20128"/>
                  <a:pt x="3700" y="20158"/>
                </a:cubicBezTo>
                <a:cubicBezTo>
                  <a:pt x="3970" y="20217"/>
                  <a:pt x="4246" y="20260"/>
                  <a:pt x="4552" y="20276"/>
                </a:cubicBezTo>
                <a:cubicBezTo>
                  <a:pt x="4578" y="20277"/>
                  <a:pt x="4604" y="20275"/>
                  <a:pt x="4632" y="20276"/>
                </a:cubicBezTo>
                <a:cubicBezTo>
                  <a:pt x="5277" y="20300"/>
                  <a:pt x="6053" y="20234"/>
                  <a:pt x="7181" y="20084"/>
                </a:cubicBezTo>
                <a:cubicBezTo>
                  <a:pt x="7508" y="20040"/>
                  <a:pt x="7704" y="20025"/>
                  <a:pt x="7948" y="19998"/>
                </a:cubicBezTo>
                <a:cubicBezTo>
                  <a:pt x="7984" y="19993"/>
                  <a:pt x="8048" y="19991"/>
                  <a:pt x="8076" y="19988"/>
                </a:cubicBezTo>
                <a:cubicBezTo>
                  <a:pt x="8087" y="19986"/>
                  <a:pt x="8120" y="19978"/>
                  <a:pt x="8134" y="19977"/>
                </a:cubicBezTo>
                <a:cubicBezTo>
                  <a:pt x="8765" y="19915"/>
                  <a:pt x="9337" y="19889"/>
                  <a:pt x="10375" y="19892"/>
                </a:cubicBezTo>
                <a:cubicBezTo>
                  <a:pt x="11532" y="19894"/>
                  <a:pt x="12117" y="19916"/>
                  <a:pt x="12142" y="19966"/>
                </a:cubicBezTo>
                <a:cubicBezTo>
                  <a:pt x="12143" y="19967"/>
                  <a:pt x="12142" y="19975"/>
                  <a:pt x="12142" y="19977"/>
                </a:cubicBezTo>
                <a:cubicBezTo>
                  <a:pt x="12142" y="19977"/>
                  <a:pt x="12147" y="19977"/>
                  <a:pt x="12148" y="19977"/>
                </a:cubicBezTo>
                <a:cubicBezTo>
                  <a:pt x="12149" y="19979"/>
                  <a:pt x="12147" y="20006"/>
                  <a:pt x="12148" y="20009"/>
                </a:cubicBezTo>
                <a:cubicBezTo>
                  <a:pt x="12161" y="20093"/>
                  <a:pt x="12151" y="20294"/>
                  <a:pt x="12105" y="20659"/>
                </a:cubicBezTo>
                <a:cubicBezTo>
                  <a:pt x="12065" y="20978"/>
                  <a:pt x="12034" y="21215"/>
                  <a:pt x="12030" y="21257"/>
                </a:cubicBezTo>
                <a:cubicBezTo>
                  <a:pt x="12033" y="21280"/>
                  <a:pt x="12066" y="21320"/>
                  <a:pt x="12105" y="21363"/>
                </a:cubicBezTo>
                <a:cubicBezTo>
                  <a:pt x="12187" y="21437"/>
                  <a:pt x="12321" y="21548"/>
                  <a:pt x="12403" y="21587"/>
                </a:cubicBezTo>
                <a:cubicBezTo>
                  <a:pt x="12417" y="21594"/>
                  <a:pt x="12434" y="21585"/>
                  <a:pt x="12451" y="21587"/>
                </a:cubicBezTo>
                <a:cubicBezTo>
                  <a:pt x="12468" y="21589"/>
                  <a:pt x="12487" y="21599"/>
                  <a:pt x="12504" y="21598"/>
                </a:cubicBezTo>
                <a:cubicBezTo>
                  <a:pt x="12601" y="21591"/>
                  <a:pt x="12718" y="21539"/>
                  <a:pt x="12802" y="21459"/>
                </a:cubicBezTo>
                <a:cubicBezTo>
                  <a:pt x="12838" y="21421"/>
                  <a:pt x="12869" y="21373"/>
                  <a:pt x="12898" y="21321"/>
                </a:cubicBezTo>
                <a:cubicBezTo>
                  <a:pt x="12918" y="21285"/>
                  <a:pt x="12948" y="21201"/>
                  <a:pt x="12978" y="21097"/>
                </a:cubicBezTo>
                <a:cubicBezTo>
                  <a:pt x="13015" y="20962"/>
                  <a:pt x="13053" y="20804"/>
                  <a:pt x="13116" y="20489"/>
                </a:cubicBezTo>
                <a:lnTo>
                  <a:pt x="13223" y="19945"/>
                </a:lnTo>
                <a:lnTo>
                  <a:pt x="13228" y="19945"/>
                </a:lnTo>
                <a:lnTo>
                  <a:pt x="13542" y="19945"/>
                </a:lnTo>
                <a:lnTo>
                  <a:pt x="14330" y="19934"/>
                </a:lnTo>
                <a:cubicBezTo>
                  <a:pt x="14337" y="19934"/>
                  <a:pt x="14333" y="19934"/>
                  <a:pt x="14341" y="19934"/>
                </a:cubicBezTo>
                <a:cubicBezTo>
                  <a:pt x="14343" y="19934"/>
                  <a:pt x="14343" y="19934"/>
                  <a:pt x="14346" y="19934"/>
                </a:cubicBezTo>
                <a:cubicBezTo>
                  <a:pt x="15172" y="19920"/>
                  <a:pt x="15383" y="19912"/>
                  <a:pt x="15549" y="19988"/>
                </a:cubicBezTo>
                <a:cubicBezTo>
                  <a:pt x="15603" y="20012"/>
                  <a:pt x="15653" y="20050"/>
                  <a:pt x="15719" y="20094"/>
                </a:cubicBezTo>
                <a:cubicBezTo>
                  <a:pt x="15720" y="20095"/>
                  <a:pt x="15723" y="20093"/>
                  <a:pt x="15724" y="20094"/>
                </a:cubicBezTo>
                <a:cubicBezTo>
                  <a:pt x="15734" y="20100"/>
                  <a:pt x="15746" y="20099"/>
                  <a:pt x="15756" y="20105"/>
                </a:cubicBezTo>
                <a:cubicBezTo>
                  <a:pt x="15797" y="20128"/>
                  <a:pt x="15837" y="20148"/>
                  <a:pt x="15879" y="20169"/>
                </a:cubicBezTo>
                <a:cubicBezTo>
                  <a:pt x="15906" y="20182"/>
                  <a:pt x="15937" y="20198"/>
                  <a:pt x="15964" y="20212"/>
                </a:cubicBezTo>
                <a:cubicBezTo>
                  <a:pt x="16355" y="20367"/>
                  <a:pt x="16917" y="20421"/>
                  <a:pt x="17465" y="20361"/>
                </a:cubicBezTo>
                <a:cubicBezTo>
                  <a:pt x="17467" y="20361"/>
                  <a:pt x="17469" y="20361"/>
                  <a:pt x="17470" y="20361"/>
                </a:cubicBezTo>
                <a:cubicBezTo>
                  <a:pt x="17670" y="20339"/>
                  <a:pt x="17864" y="20296"/>
                  <a:pt x="18051" y="20244"/>
                </a:cubicBezTo>
                <a:cubicBezTo>
                  <a:pt x="18069" y="20239"/>
                  <a:pt x="18085" y="20238"/>
                  <a:pt x="18104" y="20233"/>
                </a:cubicBezTo>
                <a:cubicBezTo>
                  <a:pt x="18138" y="20222"/>
                  <a:pt x="18171" y="20202"/>
                  <a:pt x="18205" y="20190"/>
                </a:cubicBezTo>
                <a:cubicBezTo>
                  <a:pt x="18357" y="20138"/>
                  <a:pt x="18509" y="20075"/>
                  <a:pt x="18652" y="19998"/>
                </a:cubicBezTo>
                <a:cubicBezTo>
                  <a:pt x="18681" y="19983"/>
                  <a:pt x="18709" y="19972"/>
                  <a:pt x="18737" y="19956"/>
                </a:cubicBezTo>
                <a:cubicBezTo>
                  <a:pt x="18813" y="19911"/>
                  <a:pt x="18887" y="19868"/>
                  <a:pt x="18961" y="19817"/>
                </a:cubicBezTo>
                <a:cubicBezTo>
                  <a:pt x="19826" y="19209"/>
                  <a:pt x="20494" y="18101"/>
                  <a:pt x="20941" y="16543"/>
                </a:cubicBezTo>
                <a:cubicBezTo>
                  <a:pt x="20971" y="16435"/>
                  <a:pt x="21003" y="16323"/>
                  <a:pt x="21031" y="16212"/>
                </a:cubicBezTo>
                <a:cubicBezTo>
                  <a:pt x="21078" y="16032"/>
                  <a:pt x="21118" y="15849"/>
                  <a:pt x="21159" y="15657"/>
                </a:cubicBezTo>
                <a:cubicBezTo>
                  <a:pt x="21200" y="15465"/>
                  <a:pt x="21241" y="15274"/>
                  <a:pt x="21276" y="15071"/>
                </a:cubicBezTo>
                <a:cubicBezTo>
                  <a:pt x="21284" y="15028"/>
                  <a:pt x="21290" y="14986"/>
                  <a:pt x="21297" y="14943"/>
                </a:cubicBezTo>
                <a:cubicBezTo>
                  <a:pt x="21346" y="14649"/>
                  <a:pt x="21389" y="14339"/>
                  <a:pt x="21425" y="14015"/>
                </a:cubicBezTo>
                <a:cubicBezTo>
                  <a:pt x="21457" y="13730"/>
                  <a:pt x="21482" y="13432"/>
                  <a:pt x="21505" y="13130"/>
                </a:cubicBezTo>
                <a:cubicBezTo>
                  <a:pt x="21511" y="13046"/>
                  <a:pt x="21521" y="12960"/>
                  <a:pt x="21526" y="12874"/>
                </a:cubicBezTo>
                <a:cubicBezTo>
                  <a:pt x="21542" y="12637"/>
                  <a:pt x="21553" y="12392"/>
                  <a:pt x="21564" y="12148"/>
                </a:cubicBezTo>
                <a:cubicBezTo>
                  <a:pt x="21572" y="11939"/>
                  <a:pt x="21575" y="11734"/>
                  <a:pt x="21580" y="11519"/>
                </a:cubicBezTo>
                <a:cubicBezTo>
                  <a:pt x="21584" y="11327"/>
                  <a:pt x="21589" y="11136"/>
                  <a:pt x="21590" y="10943"/>
                </a:cubicBezTo>
                <a:cubicBezTo>
                  <a:pt x="21591" y="10783"/>
                  <a:pt x="21586" y="10622"/>
                  <a:pt x="21585" y="10463"/>
                </a:cubicBezTo>
                <a:cubicBezTo>
                  <a:pt x="21576" y="9530"/>
                  <a:pt x="21535" y="8610"/>
                  <a:pt x="21447" y="7765"/>
                </a:cubicBezTo>
                <a:cubicBezTo>
                  <a:pt x="21431" y="7622"/>
                  <a:pt x="21411" y="7487"/>
                  <a:pt x="21393" y="7349"/>
                </a:cubicBezTo>
                <a:cubicBezTo>
                  <a:pt x="21372" y="7181"/>
                  <a:pt x="21348" y="7007"/>
                  <a:pt x="21324" y="6848"/>
                </a:cubicBezTo>
                <a:cubicBezTo>
                  <a:pt x="21299" y="6685"/>
                  <a:pt x="21272" y="6534"/>
                  <a:pt x="21244" y="6378"/>
                </a:cubicBezTo>
                <a:cubicBezTo>
                  <a:pt x="21217" y="6226"/>
                  <a:pt x="21190" y="6066"/>
                  <a:pt x="21159" y="5920"/>
                </a:cubicBezTo>
                <a:cubicBezTo>
                  <a:pt x="21135" y="5807"/>
                  <a:pt x="21110" y="5708"/>
                  <a:pt x="21085" y="5600"/>
                </a:cubicBezTo>
                <a:cubicBezTo>
                  <a:pt x="21039" y="5409"/>
                  <a:pt x="20992" y="5213"/>
                  <a:pt x="20941" y="5034"/>
                </a:cubicBezTo>
                <a:cubicBezTo>
                  <a:pt x="20926" y="4981"/>
                  <a:pt x="20909" y="4937"/>
                  <a:pt x="20893" y="4885"/>
                </a:cubicBezTo>
                <a:cubicBezTo>
                  <a:pt x="20666" y="4136"/>
                  <a:pt x="20390" y="3491"/>
                  <a:pt x="20063" y="2965"/>
                </a:cubicBezTo>
                <a:cubicBezTo>
                  <a:pt x="20061" y="2963"/>
                  <a:pt x="20059" y="2957"/>
                  <a:pt x="20057" y="2955"/>
                </a:cubicBezTo>
                <a:cubicBezTo>
                  <a:pt x="19954" y="2790"/>
                  <a:pt x="19845" y="2637"/>
                  <a:pt x="19733" y="2496"/>
                </a:cubicBezTo>
                <a:cubicBezTo>
                  <a:pt x="19713" y="2472"/>
                  <a:pt x="19693" y="2445"/>
                  <a:pt x="19674" y="2421"/>
                </a:cubicBezTo>
                <a:cubicBezTo>
                  <a:pt x="19567" y="2293"/>
                  <a:pt x="19458" y="2176"/>
                  <a:pt x="19344" y="2069"/>
                </a:cubicBezTo>
                <a:cubicBezTo>
                  <a:pt x="19321" y="2047"/>
                  <a:pt x="19293" y="2026"/>
                  <a:pt x="19269" y="2005"/>
                </a:cubicBezTo>
                <a:cubicBezTo>
                  <a:pt x="19141" y="1891"/>
                  <a:pt x="19008" y="1783"/>
                  <a:pt x="18870" y="1696"/>
                </a:cubicBezTo>
                <a:cubicBezTo>
                  <a:pt x="18726" y="1606"/>
                  <a:pt x="18610" y="1541"/>
                  <a:pt x="18498" y="1483"/>
                </a:cubicBezTo>
                <a:cubicBezTo>
                  <a:pt x="18460" y="1466"/>
                  <a:pt x="18423" y="1445"/>
                  <a:pt x="18386" y="1429"/>
                </a:cubicBezTo>
                <a:cubicBezTo>
                  <a:pt x="18353" y="1415"/>
                  <a:pt x="18317" y="1410"/>
                  <a:pt x="18285" y="1397"/>
                </a:cubicBezTo>
                <a:cubicBezTo>
                  <a:pt x="18184" y="1360"/>
                  <a:pt x="18076" y="1335"/>
                  <a:pt x="17949" y="1312"/>
                </a:cubicBezTo>
                <a:cubicBezTo>
                  <a:pt x="17895" y="1303"/>
                  <a:pt x="17841" y="1286"/>
                  <a:pt x="17779" y="1280"/>
                </a:cubicBezTo>
                <a:cubicBezTo>
                  <a:pt x="17714" y="1272"/>
                  <a:pt x="17619" y="1276"/>
                  <a:pt x="17540" y="1269"/>
                </a:cubicBezTo>
                <a:cubicBezTo>
                  <a:pt x="17387" y="1263"/>
                  <a:pt x="17226" y="1259"/>
                  <a:pt x="17013" y="1259"/>
                </a:cubicBezTo>
                <a:cubicBezTo>
                  <a:pt x="16676" y="1259"/>
                  <a:pt x="16550" y="1261"/>
                  <a:pt x="16395" y="1269"/>
                </a:cubicBezTo>
                <a:cubicBezTo>
                  <a:pt x="16327" y="1276"/>
                  <a:pt x="16200" y="1282"/>
                  <a:pt x="16150" y="1291"/>
                </a:cubicBezTo>
                <a:cubicBezTo>
                  <a:pt x="16080" y="1308"/>
                  <a:pt x="16010" y="1328"/>
                  <a:pt x="15948" y="1355"/>
                </a:cubicBezTo>
                <a:cubicBezTo>
                  <a:pt x="15908" y="1373"/>
                  <a:pt x="15870" y="1396"/>
                  <a:pt x="15831" y="1419"/>
                </a:cubicBezTo>
                <a:cubicBezTo>
                  <a:pt x="15820" y="1426"/>
                  <a:pt x="15810" y="1433"/>
                  <a:pt x="15799" y="1440"/>
                </a:cubicBezTo>
                <a:cubicBezTo>
                  <a:pt x="15782" y="1451"/>
                  <a:pt x="15763" y="1463"/>
                  <a:pt x="15746" y="1472"/>
                </a:cubicBezTo>
                <a:lnTo>
                  <a:pt x="15490" y="1653"/>
                </a:lnTo>
                <a:lnTo>
                  <a:pt x="14362" y="1664"/>
                </a:lnTo>
                <a:lnTo>
                  <a:pt x="13233" y="1685"/>
                </a:lnTo>
                <a:lnTo>
                  <a:pt x="13095" y="1013"/>
                </a:lnTo>
                <a:cubicBezTo>
                  <a:pt x="13053" y="804"/>
                  <a:pt x="13019" y="635"/>
                  <a:pt x="12983" y="502"/>
                </a:cubicBezTo>
                <a:cubicBezTo>
                  <a:pt x="12983" y="500"/>
                  <a:pt x="12978" y="493"/>
                  <a:pt x="12978" y="491"/>
                </a:cubicBezTo>
                <a:cubicBezTo>
                  <a:pt x="12869" y="94"/>
                  <a:pt x="12772" y="3"/>
                  <a:pt x="12557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445" name="State where a system is making overall progress, but some processes make no progress.…"/>
          <p:cNvSpPr txBox="1"/>
          <p:nvPr/>
        </p:nvSpPr>
        <p:spPr>
          <a:xfrm>
            <a:off x="10477500" y="1943100"/>
            <a:ext cx="7467600" cy="3149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State where a system is making overall progress, but </a:t>
            </a:r>
            <a:r>
              <a:rPr>
                <a:solidFill>
                  <a:schemeClr val="accent1"/>
                </a:solidFill>
              </a:rPr>
              <a:t>some processes make no progress</a:t>
            </a:r>
            <a:r>
              <a:t>.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(green cars make progress, but yellow cars are stopped)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46" name="In this example: assume traffic moving left/right (yellow cars) must yield to traffic moving up/down (green cars)"/>
          <p:cNvSpPr txBox="1"/>
          <p:nvPr/>
        </p:nvSpPr>
        <p:spPr>
          <a:xfrm>
            <a:off x="685800" y="10612120"/>
            <a:ext cx="10807700" cy="1102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 this example: assume traffic moving left/right (yellow cars) must yield to traffic moving up/down (green cars)</a:t>
            </a:r>
          </a:p>
        </p:txBody>
      </p:sp>
      <p:sp>
        <p:nvSpPr>
          <p:cNvPr id="44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4979688" y="13233400"/>
            <a:ext cx="352349" cy="393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476149"/>
      </p:ext>
    </p:extLst>
  </p:cSld>
  <p:clrMapOvr>
    <a:masterClrMapping/>
  </p:clrMapOvr>
  <p:transition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 animBg="1" advAuto="0"/>
      <p:bldP spid="446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more than one location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structures are often larger than a single memory location</a:t>
            </a:r>
          </a:p>
          <a:p>
            <a:pPr lvl="1"/>
            <a:r>
              <a:rPr lang="en-US" dirty="0"/>
              <a:t>How can an entire data structure be protected?</a:t>
            </a:r>
            <a:br>
              <a:rPr lang="en-US" dirty="0"/>
            </a:br>
            <a:r>
              <a:rPr lang="en-US" dirty="0"/>
              <a:t>		E.g. 15213 </a:t>
            </a:r>
            <a:r>
              <a:rPr lang="en-US" dirty="0" err="1"/>
              <a:t>Proxylab</a:t>
            </a:r>
            <a:r>
              <a:rPr lang="en-US" dirty="0"/>
              <a:t> cache</a:t>
            </a:r>
          </a:p>
        </p:txBody>
      </p:sp>
    </p:spTree>
    <p:extLst>
      <p:ext uri="{BB962C8B-B14F-4D97-AF65-F5344CB8AC3E}">
        <p14:creationId xmlns:p14="http://schemas.microsoft.com/office/powerpoint/2010/main" val="59260657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a sorted linked list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9423400" y="2159000"/>
            <a:ext cx="7912100" cy="14859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4200"/>
            </a:lvl1pPr>
          </a:lstStyle>
          <a:p>
            <a:r>
              <a:t>What can go wrong if multiple threads operate on the linked list simultaneously?</a:t>
            </a:r>
          </a:p>
        </p:txBody>
      </p:sp>
      <p:sp>
        <p:nvSpPr>
          <p:cNvPr id="49" name="Shape 49"/>
          <p:cNvSpPr/>
          <p:nvPr/>
        </p:nvSpPr>
        <p:spPr>
          <a:xfrm>
            <a:off x="965200" y="22796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0" name="Shape 50"/>
          <p:cNvSpPr/>
          <p:nvPr/>
        </p:nvSpPr>
        <p:spPr>
          <a:xfrm>
            <a:off x="4902200" y="22796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1" name="Shape 51"/>
          <p:cNvSpPr/>
          <p:nvPr/>
        </p:nvSpPr>
        <p:spPr>
          <a:xfrm>
            <a:off x="901700" y="4559300"/>
            <a:ext cx="8161382" cy="84074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prev-&gt;next = n;</a:t>
            </a:r>
            <a:r>
              <a:rPr lang="en-US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// Insertion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2" name="Shape 52"/>
          <p:cNvSpPr/>
          <p:nvPr/>
        </p:nvSpPr>
        <p:spPr>
          <a:xfrm>
            <a:off x="9436100" y="4559300"/>
            <a:ext cx="8267700" cy="75184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prev-&gt;next = cur-&gt;next;</a:t>
            </a:r>
            <a:r>
              <a:rPr lang="en-US" b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// Deletion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5238764" y="7925271"/>
            <a:ext cx="599198" cy="756577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838200" y="1803400"/>
            <a:ext cx="16154400" cy="1651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60" name="Shape 60"/>
          <p:cNvSpPr/>
          <p:nvPr/>
        </p:nvSpPr>
        <p:spPr>
          <a:xfrm>
            <a:off x="10160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42164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74168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06172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38176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 flipH="1">
            <a:off x="32004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 flipH="1">
            <a:off x="64008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 flipH="1">
            <a:off x="96139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 flipH="1">
            <a:off x="12827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 flipH="1">
            <a:off x="16002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16979900" y="4267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933193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72" name="Shape 72"/>
          <p:cNvSpPr/>
          <p:nvPr/>
        </p:nvSpPr>
        <p:spPr>
          <a:xfrm>
            <a:off x="5156200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73" name="Shape 73"/>
          <p:cNvSpPr/>
          <p:nvPr/>
        </p:nvSpPr>
        <p:spPr>
          <a:xfrm>
            <a:off x="8212771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74" name="Shape 74"/>
          <p:cNvSpPr/>
          <p:nvPr/>
        </p:nvSpPr>
        <p:spPr>
          <a:xfrm>
            <a:off x="114173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75" name="Shape 75"/>
          <p:cNvSpPr/>
          <p:nvPr/>
        </p:nvSpPr>
        <p:spPr>
          <a:xfrm>
            <a:off x="146685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76" name="Shape 76"/>
          <p:cNvSpPr/>
          <p:nvPr/>
        </p:nvSpPr>
        <p:spPr>
          <a:xfrm>
            <a:off x="850900" y="7289800"/>
            <a:ext cx="22352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77" name="Shape 77"/>
          <p:cNvSpPr/>
          <p:nvPr/>
        </p:nvSpPr>
        <p:spPr>
          <a:xfrm>
            <a:off x="9144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41148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73152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05156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137160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H="1">
            <a:off x="30988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 flipH="1">
            <a:off x="62992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 flipH="1">
            <a:off x="95123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12725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 flipH="1">
            <a:off x="15900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16878300" y="8839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1828800" y="8864600"/>
            <a:ext cx="325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89" name="Shape 89"/>
          <p:cNvSpPr/>
          <p:nvPr/>
        </p:nvSpPr>
        <p:spPr>
          <a:xfrm>
            <a:off x="5054600" y="8864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90" name="Shape 90"/>
          <p:cNvSpPr/>
          <p:nvPr/>
        </p:nvSpPr>
        <p:spPr>
          <a:xfrm>
            <a:off x="81153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91" name="Shape 91"/>
          <p:cNvSpPr/>
          <p:nvPr/>
        </p:nvSpPr>
        <p:spPr>
          <a:xfrm>
            <a:off x="113157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92" name="Shape 92"/>
          <p:cNvSpPr/>
          <p:nvPr/>
        </p:nvSpPr>
        <p:spPr>
          <a:xfrm>
            <a:off x="145669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93" name="Shape 93"/>
          <p:cNvSpPr/>
          <p:nvPr/>
        </p:nvSpPr>
        <p:spPr>
          <a:xfrm>
            <a:off x="4808970" y="9626600"/>
            <a:ext cx="820217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94" name="Shape 94"/>
          <p:cNvSpPr/>
          <p:nvPr/>
        </p:nvSpPr>
        <p:spPr>
          <a:xfrm>
            <a:off x="8107527" y="9626600"/>
            <a:ext cx="60716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95" name="Shape 95"/>
          <p:cNvSpPr/>
          <p:nvPr/>
        </p:nvSpPr>
        <p:spPr>
          <a:xfrm flipH="1" flipV="1">
            <a:off x="7920131" y="7928550"/>
            <a:ext cx="511936" cy="72505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98" name="Group 98"/>
          <p:cNvGrpSpPr/>
          <p:nvPr/>
        </p:nvGrpSpPr>
        <p:grpSpPr>
          <a:xfrm>
            <a:off x="5816600" y="7099300"/>
            <a:ext cx="2184400" cy="889000"/>
            <a:chOff x="0" y="0"/>
            <a:chExt cx="2184400" cy="889000"/>
          </a:xfrm>
        </p:grpSpPr>
        <p:sp>
          <p:nvSpPr>
            <p:cNvPr id="96" name="Shape 9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930719" y="203200"/>
              <a:ext cx="318517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2" animBg="1" advAuto="0"/>
      <p:bldP spid="83" grpId="1" animBg="1" advAuto="0"/>
      <p:bldP spid="95" grpId="4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121">
            <a:extLst>
              <a:ext uri="{FF2B5EF4-FFF2-40B4-BE49-F238E27FC236}">
                <a16:creationId xmlns:a16="http://schemas.microsoft.com/office/drawing/2014/main" id="{20FCF28E-9C0A-F746-B974-8B41F0D66B7D}"/>
              </a:ext>
            </a:extLst>
          </p:cNvPr>
          <p:cNvSpPr/>
          <p:nvPr/>
        </p:nvSpPr>
        <p:spPr>
          <a:xfrm flipH="1" flipV="1">
            <a:off x="6473757" y="11123579"/>
            <a:ext cx="2023354" cy="1313233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73" name="Group 124">
            <a:extLst>
              <a:ext uri="{FF2B5EF4-FFF2-40B4-BE49-F238E27FC236}">
                <a16:creationId xmlns:a16="http://schemas.microsoft.com/office/drawing/2014/main" id="{0A0C6B72-F7FD-E245-BE20-DD56FD198B81}"/>
              </a:ext>
            </a:extLst>
          </p:cNvPr>
          <p:cNvGrpSpPr/>
          <p:nvPr/>
        </p:nvGrpSpPr>
        <p:grpSpPr>
          <a:xfrm>
            <a:off x="4603292" y="10644254"/>
            <a:ext cx="1866122" cy="759534"/>
            <a:chOff x="0" y="0"/>
            <a:chExt cx="1866120" cy="759533"/>
          </a:xfrm>
        </p:grpSpPr>
        <p:sp>
          <p:nvSpPr>
            <p:cNvPr id="74" name="Shape 122">
              <a:extLst>
                <a:ext uri="{FF2B5EF4-FFF2-40B4-BE49-F238E27FC236}">
                  <a16:creationId xmlns:a16="http://schemas.microsoft.com/office/drawing/2014/main" id="{DB640D9E-7392-9D40-950F-4E21B1041D18}"/>
                </a:ext>
              </a:extLst>
            </p:cNvPr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5" name="Shape 123">
              <a:extLst>
                <a:ext uri="{FF2B5EF4-FFF2-40B4-BE49-F238E27FC236}">
                  <a16:creationId xmlns:a16="http://schemas.microsoft.com/office/drawing/2014/main" id="{31D5ABA2-88CD-A04A-A206-D9BB48DCE2CA}"/>
                </a:ext>
              </a:extLst>
            </p:cNvPr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838200" y="1663700"/>
            <a:ext cx="5791200" cy="13716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102" name="Shape 102"/>
          <p:cNvSpPr/>
          <p:nvPr/>
        </p:nvSpPr>
        <p:spPr>
          <a:xfrm flipH="1">
            <a:off x="5805928" y="3842584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057400" y="3299657"/>
            <a:ext cx="1909520" cy="65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104" name="Shape 104"/>
          <p:cNvSpPr/>
          <p:nvPr/>
        </p:nvSpPr>
        <p:spPr>
          <a:xfrm>
            <a:off x="211164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4845731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7579814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1031389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3047983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" name="Shape 109"/>
          <p:cNvSpPr/>
          <p:nvPr/>
        </p:nvSpPr>
        <p:spPr>
          <a:xfrm flipH="1">
            <a:off x="3977768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 flipH="1">
            <a:off x="9456786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 flipH="1">
            <a:off x="12201718" y="4851276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 flipH="1">
            <a:off x="14914103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5749522" y="4623416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2892814" y="4645117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15" name="Shape 115"/>
          <p:cNvSpPr/>
          <p:nvPr/>
        </p:nvSpPr>
        <p:spPr>
          <a:xfrm>
            <a:off x="5648597" y="4645117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16" name="Shape 116"/>
          <p:cNvSpPr/>
          <p:nvPr/>
        </p:nvSpPr>
        <p:spPr>
          <a:xfrm>
            <a:off x="8263336" y="4647151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17" name="Shape 117"/>
          <p:cNvSpPr/>
          <p:nvPr/>
        </p:nvSpPr>
        <p:spPr>
          <a:xfrm>
            <a:off x="10997421" y="4647151"/>
            <a:ext cx="5334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18" name="Shape 118"/>
          <p:cNvSpPr/>
          <p:nvPr/>
        </p:nvSpPr>
        <p:spPr>
          <a:xfrm>
            <a:off x="13636939" y="4647151"/>
            <a:ext cx="5969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19" name="Shape 119"/>
          <p:cNvSpPr/>
          <p:nvPr/>
        </p:nvSpPr>
        <p:spPr>
          <a:xfrm>
            <a:off x="5375257" y="5293557"/>
            <a:ext cx="8382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20" name="Shape 120"/>
          <p:cNvSpPr/>
          <p:nvPr/>
        </p:nvSpPr>
        <p:spPr>
          <a:xfrm>
            <a:off x="8256697" y="5293557"/>
            <a:ext cx="6604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21" name="Shape 121"/>
          <p:cNvSpPr/>
          <p:nvPr/>
        </p:nvSpPr>
        <p:spPr>
          <a:xfrm flipH="1" flipV="1">
            <a:off x="8096605" y="3845385"/>
            <a:ext cx="437344" cy="61946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24" name="Group 124"/>
          <p:cNvGrpSpPr/>
          <p:nvPr/>
        </p:nvGrpSpPr>
        <p:grpSpPr>
          <a:xfrm>
            <a:off x="6299570" y="3136900"/>
            <a:ext cx="1866122" cy="759534"/>
            <a:chOff x="0" y="0"/>
            <a:chExt cx="1866120" cy="759533"/>
          </a:xfrm>
        </p:grpSpPr>
        <p:sp>
          <p:nvSpPr>
            <p:cNvPr id="122" name="Shape 122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25" name="Shape 125"/>
          <p:cNvSpPr/>
          <p:nvPr/>
        </p:nvSpPr>
        <p:spPr>
          <a:xfrm flipH="1">
            <a:off x="5811339" y="6793513"/>
            <a:ext cx="511892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2057400" y="6250988"/>
            <a:ext cx="1909520" cy="65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2:</a:t>
            </a:r>
          </a:p>
        </p:txBody>
      </p:sp>
      <p:sp>
        <p:nvSpPr>
          <p:cNvPr id="127" name="Shape 127"/>
          <p:cNvSpPr/>
          <p:nvPr/>
        </p:nvSpPr>
        <p:spPr>
          <a:xfrm>
            <a:off x="211164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4845731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7579814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031389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3047983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 flipH="1">
            <a:off x="3977768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 flipH="1">
            <a:off x="9456786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 flipH="1">
            <a:off x="12201718" y="7802607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H="1">
            <a:off x="14914103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5749522" y="7574748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2892814" y="7596449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38" name="Shape 138"/>
          <p:cNvSpPr/>
          <p:nvPr/>
        </p:nvSpPr>
        <p:spPr>
          <a:xfrm>
            <a:off x="5648597" y="7596449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39" name="Shape 139"/>
          <p:cNvSpPr/>
          <p:nvPr/>
        </p:nvSpPr>
        <p:spPr>
          <a:xfrm>
            <a:off x="8199836" y="7598484"/>
            <a:ext cx="6096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40" name="Shape 140"/>
          <p:cNvSpPr/>
          <p:nvPr/>
        </p:nvSpPr>
        <p:spPr>
          <a:xfrm>
            <a:off x="10997421" y="7598484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41" name="Shape 141"/>
          <p:cNvSpPr/>
          <p:nvPr/>
        </p:nvSpPr>
        <p:spPr>
          <a:xfrm>
            <a:off x="13649639" y="7598484"/>
            <a:ext cx="5842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42" name="Shape 142"/>
          <p:cNvSpPr/>
          <p:nvPr/>
        </p:nvSpPr>
        <p:spPr>
          <a:xfrm>
            <a:off x="5315456" y="8244888"/>
            <a:ext cx="8890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43" name="Shape 143"/>
          <p:cNvSpPr/>
          <p:nvPr/>
        </p:nvSpPr>
        <p:spPr>
          <a:xfrm>
            <a:off x="8138186" y="8244888"/>
            <a:ext cx="7239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44" name="Shape 144"/>
          <p:cNvSpPr/>
          <p:nvPr/>
        </p:nvSpPr>
        <p:spPr>
          <a:xfrm flipH="1" flipV="1">
            <a:off x="8100593" y="6793513"/>
            <a:ext cx="437345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47" name="Group 147"/>
          <p:cNvGrpSpPr/>
          <p:nvPr/>
        </p:nvGrpSpPr>
        <p:grpSpPr>
          <a:xfrm>
            <a:off x="6299570" y="6088231"/>
            <a:ext cx="1866122" cy="759535"/>
            <a:chOff x="0" y="0"/>
            <a:chExt cx="1866120" cy="759533"/>
          </a:xfrm>
        </p:grpSpPr>
        <p:sp>
          <p:nvSpPr>
            <p:cNvPr id="145" name="Shape 145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148" name="Shape 148"/>
          <p:cNvSpPr/>
          <p:nvPr/>
        </p:nvSpPr>
        <p:spPr>
          <a:xfrm>
            <a:off x="9550400" y="8699500"/>
            <a:ext cx="82550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 and thread 2 both compute same prev and cur.  Result: one of the insertions gets lost!  </a:t>
            </a:r>
          </a:p>
        </p:txBody>
      </p:sp>
      <p:sp>
        <p:nvSpPr>
          <p:cNvPr id="149" name="Shape 149"/>
          <p:cNvSpPr/>
          <p:nvPr/>
        </p:nvSpPr>
        <p:spPr>
          <a:xfrm>
            <a:off x="1021522" y="9854100"/>
            <a:ext cx="145161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Result: (assuming thread 1 updates </a:t>
            </a:r>
            <a:r>
              <a:rPr sz="3200">
                <a:latin typeface="Consolas"/>
                <a:ea typeface="Consolas"/>
                <a:cs typeface="Consolas"/>
                <a:sym typeface="Consolas"/>
              </a:rPr>
              <a:t>prev-&gt;next</a:t>
            </a:r>
            <a:r>
              <a:t> before thread 2)  </a:t>
            </a:r>
          </a:p>
        </p:txBody>
      </p:sp>
      <p:sp>
        <p:nvSpPr>
          <p:cNvPr id="150" name="Shape 150"/>
          <p:cNvSpPr/>
          <p:nvPr/>
        </p:nvSpPr>
        <p:spPr>
          <a:xfrm flipH="1">
            <a:off x="6159500" y="11786702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4511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51943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79248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106553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13385800" y="1240900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 flipH="1">
            <a:off x="43180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 flipH="1">
            <a:off x="98044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 flipH="1">
            <a:off x="125476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 flipH="1">
            <a:off x="15252700" y="12790002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16090900" y="12561402"/>
            <a:ext cx="455681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3238500" y="12586802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62" name="Shape 162"/>
          <p:cNvSpPr/>
          <p:nvPr/>
        </p:nvSpPr>
        <p:spPr>
          <a:xfrm>
            <a:off x="5994400" y="12586802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63" name="Shape 163"/>
          <p:cNvSpPr/>
          <p:nvPr/>
        </p:nvSpPr>
        <p:spPr>
          <a:xfrm>
            <a:off x="8547100" y="12586802"/>
            <a:ext cx="6096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64" name="Shape 164"/>
          <p:cNvSpPr/>
          <p:nvPr/>
        </p:nvSpPr>
        <p:spPr>
          <a:xfrm>
            <a:off x="11341100" y="12586802"/>
            <a:ext cx="5588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65" name="Shape 165"/>
          <p:cNvSpPr/>
          <p:nvPr/>
        </p:nvSpPr>
        <p:spPr>
          <a:xfrm>
            <a:off x="13995400" y="12586802"/>
            <a:ext cx="5842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66" name="Shape 166"/>
          <p:cNvSpPr/>
          <p:nvPr/>
        </p:nvSpPr>
        <p:spPr>
          <a:xfrm flipH="1" flipV="1">
            <a:off x="8445500" y="11786702"/>
            <a:ext cx="437344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69" name="Group 169"/>
          <p:cNvGrpSpPr/>
          <p:nvPr/>
        </p:nvGrpSpPr>
        <p:grpSpPr>
          <a:xfrm>
            <a:off x="6642100" y="11075502"/>
            <a:ext cx="1866121" cy="759534"/>
            <a:chOff x="0" y="0"/>
            <a:chExt cx="1866120" cy="759533"/>
          </a:xfrm>
        </p:grpSpPr>
        <p:sp>
          <p:nvSpPr>
            <p:cNvPr id="167" name="Shape 167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76" name="Shape 121">
            <a:extLst>
              <a:ext uri="{FF2B5EF4-FFF2-40B4-BE49-F238E27FC236}">
                <a16:creationId xmlns:a16="http://schemas.microsoft.com/office/drawing/2014/main" id="{543160BB-9028-D743-9D87-EE11C8C6E275}"/>
              </a:ext>
            </a:extLst>
          </p:cNvPr>
          <p:cNvSpPr/>
          <p:nvPr/>
        </p:nvSpPr>
        <p:spPr>
          <a:xfrm flipH="1" flipV="1">
            <a:off x="6460434" y="11111947"/>
            <a:ext cx="2040835" cy="1325213"/>
          </a:xfrm>
          <a:prstGeom prst="line">
            <a:avLst/>
          </a:prstGeom>
          <a:ln w="50800">
            <a:solidFill>
              <a:srgbClr val="E32400"/>
            </a:solidFill>
            <a:prstDash val="sysDot"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649700" cy="1117600"/>
          </a:xfrm>
          <a:prstGeom prst="rect">
            <a:avLst/>
          </a:prstGeom>
        </p:spPr>
        <p:txBody>
          <a:bodyPr/>
          <a:lstStyle/>
          <a:p>
            <a:r>
              <a:t>Solution 1: protect the list with a single lock</a:t>
            </a:r>
          </a:p>
        </p:txBody>
      </p:sp>
      <p:sp>
        <p:nvSpPr>
          <p:cNvPr id="174" name="Shape 174"/>
          <p:cNvSpPr/>
          <p:nvPr/>
        </p:nvSpPr>
        <p:spPr>
          <a:xfrm>
            <a:off x="939800" y="3962400"/>
            <a:ext cx="8115300" cy="90551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prev-&gt;next = 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5" name="Shape 175"/>
          <p:cNvSpPr/>
          <p:nvPr/>
        </p:nvSpPr>
        <p:spPr>
          <a:xfrm>
            <a:off x="9436100" y="3937000"/>
            <a:ext cx="8267700" cy="8483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prev-&gt;next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  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6" name="Shape 176"/>
          <p:cNvSpPr/>
          <p:nvPr/>
        </p:nvSpPr>
        <p:spPr>
          <a:xfrm>
            <a:off x="965200" y="17589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7" name="Shape 177"/>
          <p:cNvSpPr/>
          <p:nvPr/>
        </p:nvSpPr>
        <p:spPr>
          <a:xfrm>
            <a:off x="4902200" y="175260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 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8" name="Shape 178"/>
          <p:cNvSpPr/>
          <p:nvPr/>
        </p:nvSpPr>
        <p:spPr>
          <a:xfrm>
            <a:off x="12099227" y="2400300"/>
            <a:ext cx="196230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Per-list lock</a:t>
            </a:r>
          </a:p>
        </p:txBody>
      </p:sp>
      <p:sp>
        <p:nvSpPr>
          <p:cNvPr id="179" name="Shape 179"/>
          <p:cNvSpPr/>
          <p:nvPr/>
        </p:nvSpPr>
        <p:spPr>
          <a:xfrm flipV="1">
            <a:off x="7239000" y="2679641"/>
            <a:ext cx="4733536" cy="6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Fine-grained Synchronization</a:t>
            </a:r>
          </a:p>
          <a:p>
            <a:r>
              <a:rPr lang="en-US" dirty="0"/>
              <a:t>Fine-grained Locking</a:t>
            </a:r>
          </a:p>
          <a:p>
            <a:r>
              <a:rPr lang="en-US" dirty="0"/>
              <a:t>Lock-free Programming</a:t>
            </a:r>
          </a:p>
        </p:txBody>
      </p:sp>
    </p:spTree>
    <p:extLst>
      <p:ext uri="{BB962C8B-B14F-4D97-AF65-F5344CB8AC3E}">
        <p14:creationId xmlns:p14="http://schemas.microsoft.com/office/powerpoint/2010/main" val="104629310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Single global lock per data structure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16154400" cy="10083800"/>
          </a:xfrm>
          <a:prstGeom prst="rect">
            <a:avLst/>
          </a:prstGeom>
        </p:spPr>
        <p:txBody>
          <a:bodyPr/>
          <a:lstStyle/>
          <a:p>
            <a:r>
              <a:t>Good:</a:t>
            </a:r>
          </a:p>
          <a:p>
            <a:pPr lvl="1"/>
            <a:r>
              <a:t>It is relatively simple to implement correct mutual exclusion for data structure operations (we just did it!)</a:t>
            </a:r>
          </a:p>
          <a:p>
            <a:pPr lvl="1"/>
            <a:endParaRPr/>
          </a:p>
          <a:p>
            <a:r>
              <a:t>Bad:</a:t>
            </a:r>
          </a:p>
          <a:p>
            <a:pPr lvl="1"/>
            <a:r>
              <a:t>Operations on the data structure are serialized</a:t>
            </a:r>
          </a:p>
          <a:p>
            <a:pPr lvl="1"/>
            <a:r>
              <a:rPr u="sng"/>
              <a:t>May</a:t>
            </a:r>
            <a:r>
              <a:t> limit parallel application performance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210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08" name="Shape 208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11" name="Shape 21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14" name="Shape 21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  <p:sp>
        <p:nvSpPr>
          <p:cNvPr id="221" name="Shape 221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106172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6" name="Shape 226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8" name="Shape 228"/>
          <p:cNvSpPr/>
          <p:nvPr/>
        </p:nvSpPr>
        <p:spPr>
          <a:xfrm flipH="1">
            <a:off x="96139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9" name="Shape 229"/>
          <p:cNvSpPr/>
          <p:nvPr/>
        </p:nvSpPr>
        <p:spPr>
          <a:xfrm flipH="1">
            <a:off x="12827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0" name="Shape 230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33" name="Shape 233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34" name="Shape 234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35" name="Shape 235"/>
          <p:cNvSpPr/>
          <p:nvPr/>
        </p:nvSpPr>
        <p:spPr>
          <a:xfrm>
            <a:off x="114173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36" name="Shape 236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37" name="Shape 237"/>
          <p:cNvSpPr/>
          <p:nvPr/>
        </p:nvSpPr>
        <p:spPr>
          <a:xfrm>
            <a:off x="953947" y="2260600"/>
            <a:ext cx="385023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0: delete(11)</a:t>
            </a:r>
          </a:p>
        </p:txBody>
      </p:sp>
      <p:sp>
        <p:nvSpPr>
          <p:cNvPr id="238" name="Shape 238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39" name="Shape 239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4" animBg="1" advAuto="0"/>
      <p:bldP spid="213" grpId="2" animBg="1" advAuto="0"/>
      <p:bldP spid="216" grpId="3" animBg="1" advAuto="0"/>
      <p:bldP spid="219" grpId="1" animBg="1" advAuto="0"/>
      <p:bldP spid="238" grpId="5" animBg="1" advAuto="0"/>
      <p:bldP spid="239" grpId="6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roup 24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46" name="Group 24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44" name="Shape 24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49" name="Group 24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47" name="Shape 24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50" name="Shape 25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Shape 25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6" name="Shape 25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7" name="Shape 25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60" name="Shape 26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61" name="Shape 26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62" name="Shape 26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grpSp>
        <p:nvGrpSpPr>
          <p:cNvPr id="265" name="Group 265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63" name="Shape 263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68" name="Group 268"/>
          <p:cNvGrpSpPr/>
          <p:nvPr/>
        </p:nvGrpSpPr>
        <p:grpSpPr>
          <a:xfrm>
            <a:off x="10617200" y="5943600"/>
            <a:ext cx="2184400" cy="889000"/>
            <a:chOff x="0" y="0"/>
            <a:chExt cx="2184400" cy="889000"/>
          </a:xfrm>
        </p:grpSpPr>
        <p:sp>
          <p:nvSpPr>
            <p:cNvPr id="266" name="Shape 26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807339" y="203200"/>
              <a:ext cx="522733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11</a:t>
              </a:r>
            </a:p>
          </p:txBody>
        </p:sp>
      </p:grpSp>
      <p:sp>
        <p:nvSpPr>
          <p:cNvPr id="269" name="Shape 26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70" name="Shape 270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71" name="Shape 271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  <p:sp>
        <p:nvSpPr>
          <p:cNvPr id="272" name="Shape 2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2" animBg="1" advAuto="0"/>
      <p:bldP spid="249" grpId="1" animBg="1" advAuto="0"/>
      <p:bldP spid="249" grpId="3" animBg="1" advAuto="0"/>
      <p:bldP spid="265" grpId="5" animBg="1" advAuto="0"/>
      <p:bldP spid="268" grpId="4" animBg="1" advAuto="0"/>
      <p:bldP spid="271" grpId="6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276"/>
          <p:cNvGrpSpPr/>
          <p:nvPr/>
        </p:nvGrpSpPr>
        <p:grpSpPr>
          <a:xfrm>
            <a:off x="7277100" y="5778500"/>
            <a:ext cx="2476500" cy="1701800"/>
            <a:chOff x="0" y="0"/>
            <a:chExt cx="2476500" cy="1701800"/>
          </a:xfrm>
        </p:grpSpPr>
        <p:sp>
          <p:nvSpPr>
            <p:cNvPr id="274" name="Shape 27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77" name="Shape 27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80" name="Shape 28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90" name="Shape 29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91" name="Shape 29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92" name="Shape 29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93" name="Shape 293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1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roup 298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99" name="Shape 299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 flipH="1">
            <a:off x="6436419" y="6388100"/>
            <a:ext cx="7353216" cy="2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4" name="Shape 304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07" name="Shape 307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308" name="Shape 308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309" name="Shape 30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310" name="Shape 3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178D-4775-7248-9ED0-9855C1041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2a: Padded List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BB8C8-889B-DF41-BEA2-A31ADF179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06240"/>
            <a:ext cx="16154400" cy="8239760"/>
          </a:xfrm>
        </p:spPr>
        <p:txBody>
          <a:bodyPr/>
          <a:lstStyle/>
          <a:p>
            <a:r>
              <a:rPr lang="en-US"/>
              <a:t>Assume</a:t>
            </a:r>
          </a:p>
          <a:p>
            <a:pPr lvl="1"/>
            <a:r>
              <a:rPr lang="en-US"/>
              <a:t>Only insert/delete finite values</a:t>
            </a:r>
          </a:p>
          <a:p>
            <a:pPr lvl="1"/>
            <a:r>
              <a:rPr lang="en-US"/>
              <a:t>List starts with −∞</a:t>
            </a:r>
          </a:p>
          <a:p>
            <a:pPr lvl="1"/>
            <a:r>
              <a:rPr lang="en-US"/>
              <a:t>List ends with </a:t>
            </a:r>
            <a:r>
              <a:rPr lang="en-US" sz="6000"/>
              <a:t>+∞</a:t>
            </a:r>
          </a:p>
          <a:p>
            <a:pPr lvl="1"/>
            <a:r>
              <a:rPr lang="en-US"/>
              <a:t>Guaranteed to find insertion/deletion point within list</a:t>
            </a:r>
          </a:p>
        </p:txBody>
      </p:sp>
      <p:sp>
        <p:nvSpPr>
          <p:cNvPr id="4" name="Shape 151">
            <a:extLst>
              <a:ext uri="{FF2B5EF4-FFF2-40B4-BE49-F238E27FC236}">
                <a16:creationId xmlns:a16="http://schemas.microsoft.com/office/drawing/2014/main" id="{EFBFE073-8F3B-F742-A5DB-B35EC8C8EABB}"/>
              </a:ext>
            </a:extLst>
          </p:cNvPr>
          <p:cNvSpPr/>
          <p:nvPr/>
        </p:nvSpPr>
        <p:spPr>
          <a:xfrm>
            <a:off x="1397110" y="2458940"/>
            <a:ext cx="956801" cy="1169838"/>
          </a:xfrm>
          <a:prstGeom prst="roundRect">
            <a:avLst>
              <a:gd name="adj" fmla="val 25081"/>
            </a:avLst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" name="Shape 152">
            <a:extLst>
              <a:ext uri="{FF2B5EF4-FFF2-40B4-BE49-F238E27FC236}">
                <a16:creationId xmlns:a16="http://schemas.microsoft.com/office/drawing/2014/main" id="{CE90F82B-E86A-894C-8E35-4647D42345D0}"/>
              </a:ext>
            </a:extLst>
          </p:cNvPr>
          <p:cNvSpPr/>
          <p:nvPr/>
        </p:nvSpPr>
        <p:spPr>
          <a:xfrm>
            <a:off x="58343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" name="Shape 153">
            <a:extLst>
              <a:ext uri="{FF2B5EF4-FFF2-40B4-BE49-F238E27FC236}">
                <a16:creationId xmlns:a16="http://schemas.microsoft.com/office/drawing/2014/main" id="{83873F8D-D80A-EA47-BC80-BC6832128EDF}"/>
              </a:ext>
            </a:extLst>
          </p:cNvPr>
          <p:cNvSpPr/>
          <p:nvPr/>
        </p:nvSpPr>
        <p:spPr>
          <a:xfrm>
            <a:off x="85648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" name="Shape 154">
            <a:extLst>
              <a:ext uri="{FF2B5EF4-FFF2-40B4-BE49-F238E27FC236}">
                <a16:creationId xmlns:a16="http://schemas.microsoft.com/office/drawing/2014/main" id="{05DD6007-B3CF-4246-A976-263BC4BD4478}"/>
              </a:ext>
            </a:extLst>
          </p:cNvPr>
          <p:cNvSpPr/>
          <p:nvPr/>
        </p:nvSpPr>
        <p:spPr>
          <a:xfrm>
            <a:off x="112953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Shape 155">
            <a:extLst>
              <a:ext uri="{FF2B5EF4-FFF2-40B4-BE49-F238E27FC236}">
                <a16:creationId xmlns:a16="http://schemas.microsoft.com/office/drawing/2014/main" id="{A4FE314D-A5E3-714D-8CC2-CE6C971212F9}"/>
              </a:ext>
            </a:extLst>
          </p:cNvPr>
          <p:cNvSpPr/>
          <p:nvPr/>
        </p:nvSpPr>
        <p:spPr>
          <a:xfrm>
            <a:off x="140258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lvl="0"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sz="4000" b="1">
                <a:latin typeface="+mn-lt"/>
                <a:sym typeface="Myriad Pro Condensed"/>
              </a:rPr>
              <a:t>+∞</a:t>
            </a:r>
          </a:p>
        </p:txBody>
      </p:sp>
      <p:sp>
        <p:nvSpPr>
          <p:cNvPr id="9" name="Shape 156">
            <a:extLst>
              <a:ext uri="{FF2B5EF4-FFF2-40B4-BE49-F238E27FC236}">
                <a16:creationId xmlns:a16="http://schemas.microsoft.com/office/drawing/2014/main" id="{022C0ED1-ABC0-5841-A83B-980F224BB1EB}"/>
              </a:ext>
            </a:extLst>
          </p:cNvPr>
          <p:cNvSpPr/>
          <p:nvPr/>
        </p:nvSpPr>
        <p:spPr>
          <a:xfrm flipH="1">
            <a:off x="49580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" name="Shape 157">
            <a:extLst>
              <a:ext uri="{FF2B5EF4-FFF2-40B4-BE49-F238E27FC236}">
                <a16:creationId xmlns:a16="http://schemas.microsoft.com/office/drawing/2014/main" id="{05458C61-438B-004A-B798-581D6407A83C}"/>
              </a:ext>
            </a:extLst>
          </p:cNvPr>
          <p:cNvSpPr/>
          <p:nvPr/>
        </p:nvSpPr>
        <p:spPr>
          <a:xfrm flipH="1">
            <a:off x="104444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" name="Shape 158">
            <a:extLst>
              <a:ext uri="{FF2B5EF4-FFF2-40B4-BE49-F238E27FC236}">
                <a16:creationId xmlns:a16="http://schemas.microsoft.com/office/drawing/2014/main" id="{995B4AEE-613B-4343-94F9-F4133416C1A4}"/>
              </a:ext>
            </a:extLst>
          </p:cNvPr>
          <p:cNvSpPr/>
          <p:nvPr/>
        </p:nvSpPr>
        <p:spPr>
          <a:xfrm flipH="1">
            <a:off x="131876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Shape 159">
            <a:extLst>
              <a:ext uri="{FF2B5EF4-FFF2-40B4-BE49-F238E27FC236}">
                <a16:creationId xmlns:a16="http://schemas.microsoft.com/office/drawing/2014/main" id="{183905E3-5682-8F4C-A782-93551E80F1E4}"/>
              </a:ext>
            </a:extLst>
          </p:cNvPr>
          <p:cNvSpPr/>
          <p:nvPr/>
        </p:nvSpPr>
        <p:spPr>
          <a:xfrm flipH="1">
            <a:off x="1589278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60">
            <a:extLst>
              <a:ext uri="{FF2B5EF4-FFF2-40B4-BE49-F238E27FC236}">
                <a16:creationId xmlns:a16="http://schemas.microsoft.com/office/drawing/2014/main" id="{ED2C6FF1-7B56-3947-9DEE-A57177043E05}"/>
              </a:ext>
            </a:extLst>
          </p:cNvPr>
          <p:cNvSpPr/>
          <p:nvPr/>
        </p:nvSpPr>
        <p:spPr>
          <a:xfrm>
            <a:off x="16730980" y="2815999"/>
            <a:ext cx="455681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" name="Shape 161">
            <a:extLst>
              <a:ext uri="{FF2B5EF4-FFF2-40B4-BE49-F238E27FC236}">
                <a16:creationId xmlns:a16="http://schemas.microsoft.com/office/drawing/2014/main" id="{46363FDD-A2F3-C143-807E-C5F3A4418C33}"/>
              </a:ext>
            </a:extLst>
          </p:cNvPr>
          <p:cNvSpPr/>
          <p:nvPr/>
        </p:nvSpPr>
        <p:spPr>
          <a:xfrm>
            <a:off x="3878580" y="2832275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endParaRPr lang="en-US"/>
          </a:p>
        </p:txBody>
      </p:sp>
      <p:sp>
        <p:nvSpPr>
          <p:cNvPr id="15" name="Shape 162">
            <a:extLst>
              <a:ext uri="{FF2B5EF4-FFF2-40B4-BE49-F238E27FC236}">
                <a16:creationId xmlns:a16="http://schemas.microsoft.com/office/drawing/2014/main" id="{98A2326E-2EE0-B94D-8496-9BE0C9A49200}"/>
              </a:ext>
            </a:extLst>
          </p:cNvPr>
          <p:cNvSpPr/>
          <p:nvPr/>
        </p:nvSpPr>
        <p:spPr>
          <a:xfrm>
            <a:off x="6634480" y="2832275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6" name="Shape 163">
            <a:extLst>
              <a:ext uri="{FF2B5EF4-FFF2-40B4-BE49-F238E27FC236}">
                <a16:creationId xmlns:a16="http://schemas.microsoft.com/office/drawing/2014/main" id="{3E313060-BAE9-654F-A00C-56E498FBC421}"/>
              </a:ext>
            </a:extLst>
          </p:cNvPr>
          <p:cNvSpPr/>
          <p:nvPr/>
        </p:nvSpPr>
        <p:spPr>
          <a:xfrm>
            <a:off x="9187180" y="2834309"/>
            <a:ext cx="6096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7" name="Shape 164">
            <a:extLst>
              <a:ext uri="{FF2B5EF4-FFF2-40B4-BE49-F238E27FC236}">
                <a16:creationId xmlns:a16="http://schemas.microsoft.com/office/drawing/2014/main" id="{642E11A6-D4D4-AE48-BA16-3B960C7DFB76}"/>
              </a:ext>
            </a:extLst>
          </p:cNvPr>
          <p:cNvSpPr/>
          <p:nvPr/>
        </p:nvSpPr>
        <p:spPr>
          <a:xfrm>
            <a:off x="11981180" y="2834309"/>
            <a:ext cx="5588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0" name="Shape 156">
            <a:extLst>
              <a:ext uri="{FF2B5EF4-FFF2-40B4-BE49-F238E27FC236}">
                <a16:creationId xmlns:a16="http://schemas.microsoft.com/office/drawing/2014/main" id="{D83B912D-498C-E041-A75D-5861D434D3A7}"/>
              </a:ext>
            </a:extLst>
          </p:cNvPr>
          <p:cNvSpPr/>
          <p:nvPr/>
        </p:nvSpPr>
        <p:spPr>
          <a:xfrm flipH="1">
            <a:off x="7693660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" name="Shape 156">
            <a:extLst>
              <a:ext uri="{FF2B5EF4-FFF2-40B4-BE49-F238E27FC236}">
                <a16:creationId xmlns:a16="http://schemas.microsoft.com/office/drawing/2014/main" id="{3476138A-D600-4D42-86A6-A4EB8A7E0D73}"/>
              </a:ext>
            </a:extLst>
          </p:cNvPr>
          <p:cNvSpPr/>
          <p:nvPr/>
        </p:nvSpPr>
        <p:spPr>
          <a:xfrm flipH="1">
            <a:off x="2401074" y="3043859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" name="Shape 151">
            <a:extLst>
              <a:ext uri="{FF2B5EF4-FFF2-40B4-BE49-F238E27FC236}">
                <a16:creationId xmlns:a16="http://schemas.microsoft.com/office/drawing/2014/main" id="{D5FC75DB-38D3-2F48-93E7-52B173037B68}"/>
              </a:ext>
            </a:extLst>
          </p:cNvPr>
          <p:cNvSpPr/>
          <p:nvPr/>
        </p:nvSpPr>
        <p:spPr>
          <a:xfrm>
            <a:off x="3243580" y="2664092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/>
              <a:t>−∞</a:t>
            </a: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4CB7C4-2CE5-ED42-A99A-9590D5FB6333}"/>
              </a:ext>
            </a:extLst>
          </p:cNvPr>
          <p:cNvSpPr txBox="1"/>
          <p:nvPr/>
        </p:nvSpPr>
        <p:spPr>
          <a:xfrm>
            <a:off x="1380321" y="1878755"/>
            <a:ext cx="100668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  <a:sym typeface="Gill Sans"/>
              </a:rPr>
              <a:t>List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CD992A-6AF5-E544-B877-253E3FC2E907}"/>
              </a:ext>
            </a:extLst>
          </p:cNvPr>
          <p:cNvSpPr txBox="1"/>
          <p:nvPr/>
        </p:nvSpPr>
        <p:spPr>
          <a:xfrm>
            <a:off x="3635841" y="2067731"/>
            <a:ext cx="100668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  <a:sym typeface="Gill Sans"/>
              </a:rPr>
              <a:t>Node</a:t>
            </a:r>
          </a:p>
        </p:txBody>
      </p:sp>
    </p:spTree>
    <p:extLst>
      <p:ext uri="{BB962C8B-B14F-4D97-AF65-F5344CB8AC3E}">
        <p14:creationId xmlns:p14="http://schemas.microsoft.com/office/powerpoint/2010/main" val="412875483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</a:t>
            </a:r>
            <a:r>
              <a:rPr lang="en-US"/>
              <a:t>a</a:t>
            </a:r>
            <a:r>
              <a:t>: </a:t>
            </a:r>
            <a:r>
              <a:rPr lang="en-US"/>
              <a:t>Padded List HOH L</a:t>
            </a:r>
            <a:r>
              <a:t>ocking</a:t>
            </a:r>
          </a:p>
        </p:txBody>
      </p:sp>
      <p:sp>
        <p:nvSpPr>
          <p:cNvPr id="313" name="Shape 313"/>
          <p:cNvSpPr/>
          <p:nvPr/>
        </p:nvSpPr>
        <p:spPr>
          <a:xfrm>
            <a:off x="965200" y="1619250"/>
            <a:ext cx="2679700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4" name="Shape 314"/>
          <p:cNvSpPr/>
          <p:nvPr/>
        </p:nvSpPr>
        <p:spPr>
          <a:xfrm>
            <a:off x="4902200" y="1619250"/>
            <a:ext cx="4406900" cy="101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5" name="Shape 315"/>
          <p:cNvSpPr/>
          <p:nvPr/>
        </p:nvSpPr>
        <p:spPr>
          <a:xfrm>
            <a:off x="914400" y="3416300"/>
            <a:ext cx="8115300" cy="991690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, *old_prev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lock(</a:t>
            </a:r>
            <a:r>
              <a:rPr lang="en-US"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-&gt;next;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lock(cur-&gt;lock);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value &lt;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-&gt;value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 {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 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6" name="Shape 316"/>
          <p:cNvSpPr/>
          <p:nvPr/>
        </p:nvSpPr>
        <p:spPr>
          <a:xfrm>
            <a:off x="9347200" y="3416300"/>
            <a:ext cx="8267700" cy="9753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*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, *old_prev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Node *del = NULL;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lock(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lock(cur-&gt;lock)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value &lt;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-&gt;value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 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     old_prev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lang="en-US"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lang="en-US"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if (value == cur-&gt;value)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// Found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prev-&gt;next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del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unlock(prev-&gt;lock);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unlock(cur-&gt;lock);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if (del) delete del;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</a:t>
            </a:r>
            <a:r>
              <a:rPr lang="en-US"/>
              <a:t>b</a:t>
            </a:r>
            <a:r>
              <a:t>: </a:t>
            </a:r>
            <a:r>
              <a:rPr lang="en-US"/>
              <a:t>Regular List HOH L</a:t>
            </a:r>
            <a:r>
              <a:t>ocking</a:t>
            </a:r>
          </a:p>
        </p:txBody>
      </p:sp>
      <p:sp>
        <p:nvSpPr>
          <p:cNvPr id="313" name="Shape 313"/>
          <p:cNvSpPr/>
          <p:nvPr/>
        </p:nvSpPr>
        <p:spPr>
          <a:xfrm>
            <a:off x="965200" y="1619250"/>
            <a:ext cx="2679700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4" name="Shape 314"/>
          <p:cNvSpPr/>
          <p:nvPr/>
        </p:nvSpPr>
        <p:spPr>
          <a:xfrm>
            <a:off x="4902200" y="1619250"/>
            <a:ext cx="4406900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5" name="Shape 315"/>
          <p:cNvSpPr/>
          <p:nvPr/>
        </p:nvSpPr>
        <p:spPr>
          <a:xfrm>
            <a:off x="914400" y="3416300"/>
            <a:ext cx="8115300" cy="991690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insert before head handled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here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lock(list-&gt;lock);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// Why do we need to lock entire list?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b="1" dirty="0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</a:t>
            </a:r>
            <a:r>
              <a:rPr lang="en-US" b="1" dirty="0" err="1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lock(cur-&gt;lock);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break;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unlock(cur-&gt;lock);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6" name="Shape 316"/>
          <p:cNvSpPr/>
          <p:nvPr/>
        </p:nvSpPr>
        <p:spPr>
          <a:xfrm>
            <a:off x="9347200" y="3416300"/>
            <a:ext cx="8267700" cy="9753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delete head handled here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  <a:endParaRPr lang="en-US"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lock(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if (cur) lock(cur-&gt;lock)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delete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FF4013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104609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Fine-grained </a:t>
            </a:r>
            <a:r>
              <a:rPr lang="en-US"/>
              <a:t>(HOH) L</a:t>
            </a:r>
            <a:r>
              <a:t>ocking</a:t>
            </a:r>
          </a:p>
        </p:txBody>
      </p:sp>
      <p:sp>
        <p:nvSpPr>
          <p:cNvPr id="322" name="Shape 322"/>
          <p:cNvSpPr>
            <a:spLocks noGrp="1"/>
          </p:cNvSpPr>
          <p:nvPr>
            <p:ph type="body" idx="1"/>
          </p:nvPr>
        </p:nvSpPr>
        <p:spPr>
          <a:xfrm>
            <a:off x="850900" y="1790700"/>
            <a:ext cx="16872364" cy="115697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Goal: enable parallelism in data structure operations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Reduces contention for global data structure lock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In previous linked-list example: a single monolithic lock is overly conservative (operations on different parts of the linked list can proceed in parallel)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>
              <a:spcBef>
                <a:spcPts val="600"/>
              </a:spcBef>
            </a:pPr>
            <a:r>
              <a:rPr dirty="0"/>
              <a:t>Challenge: tricky to ensure correctness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Determining when mutual exclusion is required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Deadlock?  (how do you immediately know the earlier linked-list code is deadlock free?)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 err="1"/>
              <a:t>Livelock</a:t>
            </a:r>
            <a:r>
              <a:rPr dirty="0"/>
              <a:t>?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 marL="857250" indent="-857250">
              <a:spcBef>
                <a:spcPts val="600"/>
              </a:spcBef>
              <a:defRPr sz="6000"/>
            </a:pPr>
            <a:r>
              <a:rPr dirty="0"/>
              <a:t>Costs?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Overhead of taking a lock each traversal step (extra instructions + traversal now involves memory writes)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lang="en-US" dirty="0"/>
              <a:t>Be sure to use spin locks!</a:t>
            </a:r>
            <a:endParaRPr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Extra storage cost (a lock per node)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Where Can HOH Locking (Possibly) Be Used?</a:t>
            </a:r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5679971" cy="68199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Acyclic data structures</a:t>
            </a:r>
          </a:p>
          <a:p>
            <a:pPr lvl="1"/>
            <a:r>
              <a:rPr lang="en-US" dirty="0"/>
              <a:t>Must be able to order lock acquistion/release</a:t>
            </a:r>
          </a:p>
          <a:p>
            <a:pPr lvl="1"/>
            <a:r>
              <a:rPr lang="en-US" dirty="0"/>
              <a:t>Singly linked list </a:t>
            </a:r>
          </a:p>
          <a:p>
            <a:pPr lvl="2"/>
            <a:r>
              <a:rPr lang="en-US" dirty="0"/>
              <a:t>E.g., hash table bucket chain</a:t>
            </a:r>
          </a:p>
          <a:p>
            <a:pPr lvl="1"/>
            <a:r>
              <a:rPr lang="en-US" dirty="0"/>
              <a:t>Binary search tree (very tricky)</a:t>
            </a:r>
          </a:p>
          <a:p>
            <a:pPr lvl="1"/>
            <a:r>
              <a:rPr lang="en-US" dirty="0"/>
              <a:t>Skip list</a:t>
            </a:r>
          </a:p>
          <a:p>
            <a:r>
              <a:rPr lang="en-US" dirty="0"/>
              <a:t>Not for cyclic structures</a:t>
            </a:r>
          </a:p>
          <a:p>
            <a:pPr lvl="1"/>
            <a:r>
              <a:rPr lang="en-US" dirty="0"/>
              <a:t>E.g., doubly-linked list</a:t>
            </a:r>
          </a:p>
          <a:p>
            <a:pPr lvl="1"/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Problem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Locks can be big and expensive</a:t>
            </a:r>
          </a:p>
          <a:p>
            <a:pPr lvl="1"/>
            <a:r>
              <a:rPr lang="en-US" dirty="0"/>
              <a:t>How many atomic operations does one lock require?</a:t>
            </a:r>
          </a:p>
          <a:p>
            <a:pPr lvl="1"/>
            <a:r>
              <a:rPr lang="en-US" dirty="0"/>
              <a:t>How much data requires one lock?</a:t>
            </a:r>
          </a:p>
        </p:txBody>
      </p:sp>
    </p:spTree>
    <p:extLst>
      <p:ext uri="{BB962C8B-B14F-4D97-AF65-F5344CB8AC3E}">
        <p14:creationId xmlns:p14="http://schemas.microsoft.com/office/powerpoint/2010/main" val="327715810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838200" y="6299200"/>
            <a:ext cx="16154400" cy="11176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Lock-free data structures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Blocking algorithms/data structures</a:t>
            </a:r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611600" cy="107346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0"/>
              </a:spcBef>
            </a:pPr>
            <a:r>
              <a:rPr dirty="0"/>
              <a:t>A blocking algorithm allows one thread to prevent other threads from completing operations on a shared data structure indefinitely</a:t>
            </a:r>
          </a:p>
          <a:p>
            <a:pPr>
              <a:spcBef>
                <a:spcPts val="600"/>
              </a:spcBef>
            </a:pPr>
            <a:r>
              <a:rPr dirty="0"/>
              <a:t>Example: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takes a lock on a node in our linked list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is swapped out by the OS, or crashes, or is just really slow (takes a page fault), etc.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Now, no other threads can complete operations on the data structure (although thread 0 is not actively making progress modifying it)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r>
              <a:rPr dirty="0"/>
              <a:t>An algorithm that uses locks is blocking regardless of whether the lock </a:t>
            </a:r>
            <a:r>
              <a:rPr u="sng" dirty="0"/>
              <a:t>implementation</a:t>
            </a:r>
            <a:r>
              <a:rPr dirty="0"/>
              <a:t> uses spinning or pre-emption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algorithms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439299" cy="10350500"/>
          </a:xfrm>
          <a:prstGeom prst="rect">
            <a:avLst/>
          </a:prstGeom>
        </p:spPr>
        <p:txBody>
          <a:bodyPr/>
          <a:lstStyle/>
          <a:p>
            <a:r>
              <a:t>Non-blocking algorithms are lock-free if </a:t>
            </a:r>
            <a:r>
              <a:rPr u="sng"/>
              <a:t>some</a:t>
            </a:r>
            <a:r>
              <a:t> thread is guaranteed to make progress (“systemwide progress”)</a:t>
            </a:r>
          </a:p>
          <a:p>
            <a:pPr marL="1276350" lvl="1" indent="-476250">
              <a:defRPr sz="4200"/>
            </a:pPr>
            <a:r>
              <a:t>In lock-free case, it is not possible to preempt one of the threads at an inopportune time and prevent progress by rest of system</a:t>
            </a:r>
          </a:p>
          <a:p>
            <a:pPr marL="1276350" lvl="1" indent="-476250">
              <a:defRPr sz="4200"/>
            </a:pPr>
            <a:r>
              <a:t>Note: this definition does not prevent starvation of any one thread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r>
              <a:t>Single reader, single writer </a:t>
            </a:r>
            <a:r>
              <a:rPr u="sng"/>
              <a:t>bounded</a:t>
            </a:r>
            <a:r>
              <a:t> queue *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850900" y="10172700"/>
            <a:ext cx="16941800" cy="197781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3800"/>
            </a:pPr>
            <a:r>
              <a:rPr dirty="0"/>
              <a:t>Only two threads (one producer, one consumer) accessing queue at the same time</a:t>
            </a:r>
          </a:p>
          <a:p>
            <a:pPr>
              <a:spcBef>
                <a:spcPts val="0"/>
              </a:spcBef>
              <a:defRPr sz="3800"/>
            </a:pPr>
            <a:r>
              <a:rPr dirty="0"/>
              <a:t>Threads never synchronize or wait on each other</a:t>
            </a:r>
          </a:p>
          <a:p>
            <a:pPr lvl="1">
              <a:spcBef>
                <a:spcPts val="600"/>
              </a:spcBef>
              <a:defRPr sz="3800"/>
            </a:pPr>
            <a:r>
              <a:rPr dirty="0"/>
              <a:t>When queue is empty (pop fails), when it is full (push fails)</a:t>
            </a:r>
            <a:endParaRPr lang="en-US" dirty="0"/>
          </a:p>
          <a:p>
            <a:pPr lvl="1">
              <a:spcBef>
                <a:spcPts val="600"/>
              </a:spcBef>
              <a:defRPr sz="3800"/>
            </a:pPr>
            <a:r>
              <a:rPr lang="en-US" i="1" dirty="0"/>
              <a:t>What is special about operations on head &amp; tail that avoids need for synchronization?</a:t>
            </a:r>
            <a:endParaRPr i="1" dirty="0"/>
          </a:p>
        </p:txBody>
      </p:sp>
      <p:sp>
        <p:nvSpPr>
          <p:cNvPr id="339" name="Shape 339"/>
          <p:cNvSpPr/>
          <p:nvPr/>
        </p:nvSpPr>
        <p:spPr>
          <a:xfrm>
            <a:off x="1195576" y="2086974"/>
            <a:ext cx="6029977" cy="3457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Queue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data[N];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unsigned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head; // head of queue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unsigned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tail; // next free element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(Queue* q)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q-&gt;head = q-&gt;tail = 0;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0" name="Shape 340"/>
          <p:cNvSpPr/>
          <p:nvPr/>
        </p:nvSpPr>
        <p:spPr>
          <a:xfrm>
            <a:off x="7443975" y="1985374"/>
            <a:ext cx="8115301" cy="7975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 false if queue is full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push(Queue* q, int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queue is full if tail is element before head  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== MOD_N(q-&gt;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tail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1))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q.data[q-&gt;tail] = value;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q-&gt;tail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= MOD_N(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q-&gt;tail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+ 1);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if not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q-&gt;data[q-&gt;head];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q-&gt;head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= MOD_N(</a:t>
            </a:r>
            <a:r>
              <a:rPr b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q-&gt;head 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+ 1); </a:t>
            </a:r>
          </a:p>
          <a:p>
            <a:pPr lvl="1"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2" name="Shape 342"/>
          <p:cNvSpPr/>
          <p:nvPr/>
        </p:nvSpPr>
        <p:spPr>
          <a:xfrm>
            <a:off x="761962" y="126976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pPr>
              <a:defRPr sz="8000"/>
            </a:pPr>
            <a:r>
              <a:t>Single reader, single writer </a:t>
            </a:r>
            <a:r>
              <a:rPr u="sng"/>
              <a:t>unbounded</a:t>
            </a:r>
            <a:r>
              <a:t> queue *</a:t>
            </a:r>
          </a:p>
        </p:txBody>
      </p:sp>
      <p:sp>
        <p:nvSpPr>
          <p:cNvPr id="349" name="Shape 349"/>
          <p:cNvSpPr>
            <a:spLocks noGrp="1"/>
          </p:cNvSpPr>
          <p:nvPr>
            <p:ph type="body" idx="1"/>
          </p:nvPr>
        </p:nvSpPr>
        <p:spPr>
          <a:xfrm>
            <a:off x="862840" y="10003633"/>
            <a:ext cx="16243301" cy="2066851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Tail points to last element added</a:t>
            </a:r>
          </a:p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Head points to element BEFORE head of queue</a:t>
            </a:r>
          </a:p>
          <a:p>
            <a:pPr marL="609600" indent="-609600">
              <a:defRPr sz="3800"/>
            </a:pPr>
            <a:r>
              <a:rPr dirty="0"/>
              <a:t>Allocation and deletion performed by the same thread (producer)</a:t>
            </a:r>
            <a:endParaRPr lang="en-US" dirty="0"/>
          </a:p>
          <a:p>
            <a:pPr marL="1244600" lvl="1" indent="-609600">
              <a:defRPr sz="3800"/>
            </a:pPr>
            <a:r>
              <a:rPr lang="en-US" dirty="0"/>
              <a:t>Only push modifies tail &amp; reclaim; only pop modifies head</a:t>
            </a:r>
            <a:endParaRPr dirty="0"/>
          </a:p>
        </p:txBody>
      </p:sp>
      <p:sp>
        <p:nvSpPr>
          <p:cNvPr id="347" name="Shape 347"/>
          <p:cNvSpPr/>
          <p:nvPr/>
        </p:nvSpPr>
        <p:spPr>
          <a:xfrm>
            <a:off x="1553840" y="2111263"/>
            <a:ext cx="6997701" cy="483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Queue {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tail;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reclaim;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init(Queue* q)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q-&gt;head = q-&gt;tail = q-&gt;reclaim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8" name="Shape 348"/>
          <p:cNvSpPr/>
          <p:nvPr/>
        </p:nvSpPr>
        <p:spPr>
          <a:xfrm>
            <a:off x="9296400" y="2051050"/>
            <a:ext cx="8115300" cy="902826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push(Queue* q, int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NULL;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q-&gt;tail-&gt;next = n;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 = q-&gt;tail-&gt;next;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while (q-&gt;reclaim != q-&gt;head) {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Node* tmp = q-&gt;reclaim;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q-&gt;reclaim = q-&gt;reclaim-&gt;next;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delete tmp;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q-&gt;head</a:t>
            </a:r>
            <a:r>
              <a:rPr b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-&gt;next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-&gt;value;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q-&gt;head = q-&gt;head-&gt;next; 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false;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50" name="Shape 350"/>
          <p:cNvSpPr/>
          <p:nvPr/>
        </p:nvSpPr>
        <p:spPr>
          <a:xfrm>
            <a:off x="13949244" y="1456769"/>
            <a:ext cx="3217622" cy="462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Dr. Dobbs Journal</a:t>
            </a:r>
          </a:p>
        </p:txBody>
      </p:sp>
      <p:sp>
        <p:nvSpPr>
          <p:cNvPr id="351" name="Shape 351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Single reader, single writer unbounded queue </a:t>
            </a:r>
          </a:p>
        </p:txBody>
      </p:sp>
      <p:grpSp>
        <p:nvGrpSpPr>
          <p:cNvPr id="359" name="Group 359"/>
          <p:cNvGrpSpPr/>
          <p:nvPr/>
        </p:nvGrpSpPr>
        <p:grpSpPr>
          <a:xfrm>
            <a:off x="4978400" y="2476500"/>
            <a:ext cx="2374900" cy="571501"/>
            <a:chOff x="0" y="0"/>
            <a:chExt cx="2374899" cy="5715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413435" cy="571501"/>
            </a:xfrm>
            <a:prstGeom prst="roundRect">
              <a:avLst>
                <a:gd name="adj" fmla="val 33333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1396999" y="293914"/>
              <a:ext cx="644581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2029758" y="122464"/>
              <a:ext cx="345142" cy="3429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360" name="Shape 360"/>
          <p:cNvSpPr/>
          <p:nvPr/>
        </p:nvSpPr>
        <p:spPr>
          <a:xfrm>
            <a:off x="4533900" y="1993900"/>
            <a:ext cx="234426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tail, reclaim</a:t>
            </a:r>
          </a:p>
        </p:txBody>
      </p:sp>
      <p:sp>
        <p:nvSpPr>
          <p:cNvPr id="361" name="Shape 361"/>
          <p:cNvSpPr/>
          <p:nvPr/>
        </p:nvSpPr>
        <p:spPr>
          <a:xfrm>
            <a:off x="49784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2" name="Shape 362"/>
          <p:cNvSpPr/>
          <p:nvPr/>
        </p:nvSpPr>
        <p:spPr>
          <a:xfrm flipH="1">
            <a:off x="6375400" y="4573814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035800" y="4292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4" name="Shape 364"/>
          <p:cNvSpPr/>
          <p:nvPr/>
        </p:nvSpPr>
        <p:spPr>
          <a:xfrm flipH="1">
            <a:off x="8432800" y="4584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137900" y="4394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90932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 flipH="1">
            <a:off x="10490200" y="4572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9525000" y="37909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69" name="Shape 369"/>
          <p:cNvSpPr/>
          <p:nvPr/>
        </p:nvSpPr>
        <p:spPr>
          <a:xfrm>
            <a:off x="4914900" y="3790950"/>
            <a:ext cx="1788821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reclaim</a:t>
            </a:r>
          </a:p>
        </p:txBody>
      </p:sp>
      <p:sp>
        <p:nvSpPr>
          <p:cNvPr id="370" name="Shape 370"/>
          <p:cNvSpPr/>
          <p:nvPr/>
        </p:nvSpPr>
        <p:spPr>
          <a:xfrm>
            <a:off x="7622793" y="43307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71" name="Shape 371"/>
          <p:cNvSpPr/>
          <p:nvPr/>
        </p:nvSpPr>
        <p:spPr>
          <a:xfrm>
            <a:off x="9533573" y="43434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72" name="Shape 372"/>
          <p:cNvSpPr/>
          <p:nvPr/>
        </p:nvSpPr>
        <p:spPr>
          <a:xfrm>
            <a:off x="1829753" y="3238500"/>
            <a:ext cx="215265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3, push 10</a:t>
            </a:r>
          </a:p>
        </p:txBody>
      </p:sp>
      <p:sp>
        <p:nvSpPr>
          <p:cNvPr id="373" name="Shape 373"/>
          <p:cNvSpPr/>
          <p:nvPr/>
        </p:nvSpPr>
        <p:spPr>
          <a:xfrm>
            <a:off x="1985961" y="5486400"/>
            <a:ext cx="2069974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3)</a:t>
            </a:r>
          </a:p>
        </p:txBody>
      </p:sp>
      <p:sp>
        <p:nvSpPr>
          <p:cNvPr id="374" name="Shape 374"/>
          <p:cNvSpPr/>
          <p:nvPr/>
        </p:nvSpPr>
        <p:spPr>
          <a:xfrm>
            <a:off x="49911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5" name="Shape 375"/>
          <p:cNvSpPr/>
          <p:nvPr/>
        </p:nvSpPr>
        <p:spPr>
          <a:xfrm flipH="1">
            <a:off x="63881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7048500" y="64643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7" name="Shape 377"/>
          <p:cNvSpPr/>
          <p:nvPr/>
        </p:nvSpPr>
        <p:spPr>
          <a:xfrm flipH="1">
            <a:off x="8445500" y="6756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1150600" y="65659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91059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 flipH="1">
            <a:off x="105029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9537700" y="59753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82" name="Shape 382"/>
          <p:cNvSpPr/>
          <p:nvPr/>
        </p:nvSpPr>
        <p:spPr>
          <a:xfrm>
            <a:off x="5143500" y="59753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83" name="Shape 383"/>
          <p:cNvSpPr/>
          <p:nvPr/>
        </p:nvSpPr>
        <p:spPr>
          <a:xfrm>
            <a:off x="7525472" y="64679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/>
              <a:t>(</a:t>
            </a:r>
            <a:r>
              <a:t>3</a:t>
            </a:r>
            <a:r>
              <a:rPr lang="en-US"/>
              <a:t>)</a:t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9550400" y="6515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85" name="Shape 385"/>
          <p:cNvSpPr/>
          <p:nvPr/>
        </p:nvSpPr>
        <p:spPr>
          <a:xfrm>
            <a:off x="7353300" y="5975350"/>
            <a:ext cx="73517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</a:t>
            </a:r>
          </a:p>
        </p:txBody>
      </p:sp>
      <p:sp>
        <p:nvSpPr>
          <p:cNvPr id="386" name="Shape 386"/>
          <p:cNvSpPr/>
          <p:nvPr/>
        </p:nvSpPr>
        <p:spPr>
          <a:xfrm>
            <a:off x="1981200" y="7239000"/>
            <a:ext cx="2232279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10)</a:t>
            </a:r>
          </a:p>
        </p:txBody>
      </p:sp>
      <p:sp>
        <p:nvSpPr>
          <p:cNvPr id="387" name="Shape 387"/>
          <p:cNvSpPr/>
          <p:nvPr/>
        </p:nvSpPr>
        <p:spPr>
          <a:xfrm>
            <a:off x="49530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8" name="Shape 388"/>
          <p:cNvSpPr/>
          <p:nvPr/>
        </p:nvSpPr>
        <p:spPr>
          <a:xfrm flipH="1">
            <a:off x="63500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7010400" y="83058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0" name="Shape 390"/>
          <p:cNvSpPr/>
          <p:nvPr/>
        </p:nvSpPr>
        <p:spPr>
          <a:xfrm flipH="1">
            <a:off x="8407400" y="85979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1112500" y="84074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90678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3" name="Shape 393"/>
          <p:cNvSpPr/>
          <p:nvPr/>
        </p:nvSpPr>
        <p:spPr>
          <a:xfrm flipH="1">
            <a:off x="104648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9131300" y="78168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395" name="Shape 395"/>
          <p:cNvSpPr/>
          <p:nvPr/>
        </p:nvSpPr>
        <p:spPr>
          <a:xfrm>
            <a:off x="5105400" y="78168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96" name="Shape 396"/>
          <p:cNvSpPr/>
          <p:nvPr/>
        </p:nvSpPr>
        <p:spPr>
          <a:xfrm>
            <a:off x="7487372" y="83094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7" name="Shape 397"/>
          <p:cNvSpPr/>
          <p:nvPr/>
        </p:nvSpPr>
        <p:spPr>
          <a:xfrm>
            <a:off x="9407406" y="83221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8" name="Shape 398"/>
          <p:cNvSpPr/>
          <p:nvPr/>
        </p:nvSpPr>
        <p:spPr>
          <a:xfrm>
            <a:off x="2019300" y="9232900"/>
            <a:ext cx="462153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false... queue empty)</a:t>
            </a:r>
          </a:p>
        </p:txBody>
      </p:sp>
      <p:sp>
        <p:nvSpPr>
          <p:cNvPr id="399" name="Shape 399"/>
          <p:cNvSpPr/>
          <p:nvPr/>
        </p:nvSpPr>
        <p:spPr>
          <a:xfrm>
            <a:off x="49022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0" name="Shape 400"/>
          <p:cNvSpPr/>
          <p:nvPr/>
        </p:nvSpPr>
        <p:spPr>
          <a:xfrm flipH="1">
            <a:off x="62992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6959600" y="10388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H="1">
            <a:off x="8356600" y="10680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11061700" y="10490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90170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5" name="Shape 405"/>
          <p:cNvSpPr/>
          <p:nvPr/>
        </p:nvSpPr>
        <p:spPr>
          <a:xfrm flipH="1">
            <a:off x="104140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9080500" y="98996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407" name="Shape 407"/>
          <p:cNvSpPr/>
          <p:nvPr/>
        </p:nvSpPr>
        <p:spPr>
          <a:xfrm>
            <a:off x="5054600" y="98996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408" name="Shape 408"/>
          <p:cNvSpPr/>
          <p:nvPr/>
        </p:nvSpPr>
        <p:spPr>
          <a:xfrm>
            <a:off x="7436572" y="103922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09" name="Shape 409"/>
          <p:cNvSpPr/>
          <p:nvPr/>
        </p:nvSpPr>
        <p:spPr>
          <a:xfrm>
            <a:off x="9356606" y="10404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0" name="Shape 410"/>
          <p:cNvSpPr/>
          <p:nvPr/>
        </p:nvSpPr>
        <p:spPr>
          <a:xfrm>
            <a:off x="13195300" y="122936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90678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2" name="Shape 412"/>
          <p:cNvSpPr/>
          <p:nvPr/>
        </p:nvSpPr>
        <p:spPr>
          <a:xfrm flipH="1">
            <a:off x="12547600" y="12471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8928099" y="11677650"/>
            <a:ext cx="1792733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reclaim, head</a:t>
            </a:r>
          </a:p>
        </p:txBody>
      </p:sp>
      <p:sp>
        <p:nvSpPr>
          <p:cNvPr id="414" name="Shape 414"/>
          <p:cNvSpPr/>
          <p:nvPr/>
        </p:nvSpPr>
        <p:spPr>
          <a:xfrm>
            <a:off x="9407406" y="12182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5" name="Shape 415"/>
          <p:cNvSpPr/>
          <p:nvPr/>
        </p:nvSpPr>
        <p:spPr>
          <a:xfrm>
            <a:off x="2070100" y="11277600"/>
            <a:ext cx="333032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5 (triggers reclaim)</a:t>
            </a:r>
          </a:p>
        </p:txBody>
      </p:sp>
      <p:sp>
        <p:nvSpPr>
          <p:cNvPr id="416" name="Shape 416"/>
          <p:cNvSpPr/>
          <p:nvPr/>
        </p:nvSpPr>
        <p:spPr>
          <a:xfrm flipH="1">
            <a:off x="10515600" y="124333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111760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11734800" y="121920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419" name="Shape 419"/>
          <p:cNvSpPr/>
          <p:nvPr/>
        </p:nvSpPr>
        <p:spPr>
          <a:xfrm>
            <a:off x="11620500" y="116776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(first try)</a:t>
            </a:r>
          </a:p>
        </p:txBody>
      </p:sp>
      <p:sp>
        <p:nvSpPr>
          <p:cNvPr id="424" name="Shape 424"/>
          <p:cNvSpPr/>
          <p:nvPr/>
        </p:nvSpPr>
        <p:spPr>
          <a:xfrm>
            <a:off x="965200" y="1806197"/>
            <a:ext cx="5778500" cy="369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5880100" y="1780797"/>
            <a:ext cx="11341100" cy="8735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n)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Assume that consumer then recycles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426" name="Shape 426"/>
          <p:cNvSpPr/>
          <p:nvPr/>
        </p:nvSpPr>
        <p:spPr>
          <a:xfrm>
            <a:off x="689645" y="10544463"/>
            <a:ext cx="16405505" cy="1965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spcBef>
                <a:spcPts val="25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 idea: as long as no other thread has modified the stack, a thread’s modification can proceed.  </a:t>
            </a:r>
          </a:p>
          <a:p>
            <a: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Note difference from fine-grained locks example earlier:  before, implementation locked a part of a data-structure for fine-grained access.   Here, threads do not hold lock on data-structure at all. </a:t>
            </a:r>
          </a:p>
        </p:txBody>
      </p:sp>
      <p:sp>
        <p:nvSpPr>
          <p:cNvPr id="427" name="Shape 427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title"/>
          </p:nvPr>
        </p:nvSpPr>
        <p:spPr>
          <a:xfrm>
            <a:off x="838200" y="266700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t>The ABA problem</a:t>
            </a:r>
          </a:p>
        </p:txBody>
      </p:sp>
      <p:sp>
        <p:nvSpPr>
          <p:cNvPr id="432" name="Shape 432"/>
          <p:cNvSpPr/>
          <p:nvPr/>
        </p:nvSpPr>
        <p:spPr>
          <a:xfrm>
            <a:off x="1665147" y="1447800"/>
            <a:ext cx="1993901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</a:t>
            </a:r>
          </a:p>
        </p:txBody>
      </p:sp>
      <p:sp>
        <p:nvSpPr>
          <p:cNvPr id="433" name="Shape 433"/>
          <p:cNvSpPr/>
          <p:nvPr/>
        </p:nvSpPr>
        <p:spPr>
          <a:xfrm>
            <a:off x="12852400" y="1447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</a:t>
            </a:r>
          </a:p>
        </p:txBody>
      </p:sp>
      <p:grpSp>
        <p:nvGrpSpPr>
          <p:cNvPr id="445" name="Group 445"/>
          <p:cNvGrpSpPr/>
          <p:nvPr/>
        </p:nvGrpSpPr>
        <p:grpSpPr>
          <a:xfrm>
            <a:off x="4559300" y="2362200"/>
            <a:ext cx="7950201" cy="1221178"/>
            <a:chOff x="0" y="0"/>
            <a:chExt cx="7950200" cy="1221177"/>
          </a:xfrm>
        </p:grpSpPr>
        <p:sp>
          <p:nvSpPr>
            <p:cNvPr id="434" name="Shape 434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9" name="Shape 439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709745" y="159895"/>
              <a:ext cx="28789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41" name="Shape 441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43" name="Shape 443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46" name="Shape 446"/>
          <p:cNvSpPr/>
          <p:nvPr/>
        </p:nvSpPr>
        <p:spPr>
          <a:xfrm>
            <a:off x="711200" y="3619500"/>
            <a:ext cx="807720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 local variable: old_top = A, new_top = B)</a:t>
            </a:r>
          </a:p>
        </p:txBody>
      </p:sp>
      <p:grpSp>
        <p:nvGrpSpPr>
          <p:cNvPr id="455" name="Group 455"/>
          <p:cNvGrpSpPr/>
          <p:nvPr/>
        </p:nvGrpSpPr>
        <p:grpSpPr>
          <a:xfrm>
            <a:off x="5539509" y="5143500"/>
            <a:ext cx="5420592" cy="1170378"/>
            <a:chOff x="0" y="0"/>
            <a:chExt cx="5420590" cy="1170377"/>
          </a:xfrm>
        </p:grpSpPr>
        <p:sp>
          <p:nvSpPr>
            <p:cNvPr id="447" name="Shape 447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9" name="Shape 449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53" name="Shape 453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54" name="Shape 454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56" name="Shape 456"/>
          <p:cNvSpPr/>
          <p:nvPr/>
        </p:nvSpPr>
        <p:spPr>
          <a:xfrm>
            <a:off x="12288204" y="39497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(local variable old_top == A)</a:t>
            </a:r>
          </a:p>
        </p:txBody>
      </p:sp>
      <p:sp>
        <p:nvSpPr>
          <p:cNvPr id="457" name="Shape 457"/>
          <p:cNvSpPr/>
          <p:nvPr/>
        </p:nvSpPr>
        <p:spPr>
          <a:xfrm>
            <a:off x="12293600" y="4508500"/>
            <a:ext cx="56314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pop()   (returns A)</a:t>
            </a:r>
          </a:p>
        </p:txBody>
      </p:sp>
      <p:sp>
        <p:nvSpPr>
          <p:cNvPr id="458" name="Shape 458"/>
          <p:cNvSpPr/>
          <p:nvPr/>
        </p:nvSpPr>
        <p:spPr>
          <a:xfrm>
            <a:off x="12288204" y="8610600"/>
            <a:ext cx="5631497" cy="143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modify node A: e.g., set value = 42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begin push(A)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push(A) </a:t>
            </a:r>
          </a:p>
        </p:txBody>
      </p:sp>
      <p:sp>
        <p:nvSpPr>
          <p:cNvPr id="459" name="Shape 459"/>
          <p:cNvSpPr/>
          <p:nvPr/>
        </p:nvSpPr>
        <p:spPr>
          <a:xfrm>
            <a:off x="12288204" y="61849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push(D)</a:t>
            </a:r>
          </a:p>
        </p:txBody>
      </p:sp>
      <p:sp>
        <p:nvSpPr>
          <p:cNvPr id="460" name="Shape 460"/>
          <p:cNvSpPr/>
          <p:nvPr/>
        </p:nvSpPr>
        <p:spPr>
          <a:xfrm>
            <a:off x="12288204" y="67310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push(D)</a:t>
            </a:r>
          </a:p>
        </p:txBody>
      </p:sp>
      <p:grpSp>
        <p:nvGrpSpPr>
          <p:cNvPr id="472" name="Group 472"/>
          <p:cNvGrpSpPr/>
          <p:nvPr/>
        </p:nvGrpSpPr>
        <p:grpSpPr>
          <a:xfrm>
            <a:off x="4737100" y="7556500"/>
            <a:ext cx="7950201" cy="1221178"/>
            <a:chOff x="0" y="0"/>
            <a:chExt cx="7950200" cy="1221177"/>
          </a:xfrm>
        </p:grpSpPr>
        <p:sp>
          <p:nvSpPr>
            <p:cNvPr id="461" name="Shape 461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>
              <a:off x="709745" y="159895"/>
              <a:ext cx="335853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68" name="Shape 468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69" name="Shape 469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70" name="Shape 470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grpSp>
        <p:nvGrpSpPr>
          <p:cNvPr id="487" name="Group 487"/>
          <p:cNvGrpSpPr/>
          <p:nvPr/>
        </p:nvGrpSpPr>
        <p:grpSpPr>
          <a:xfrm>
            <a:off x="4013200" y="10452100"/>
            <a:ext cx="10515600" cy="1219200"/>
            <a:chOff x="0" y="0"/>
            <a:chExt cx="10515599" cy="1219200"/>
          </a:xfrm>
        </p:grpSpPr>
        <p:sp>
          <p:nvSpPr>
            <p:cNvPr id="473" name="Shape 473"/>
            <p:cNvSpPr/>
            <p:nvPr/>
          </p:nvSpPr>
          <p:spPr>
            <a:xfrm flipH="1">
              <a:off x="9321063" y="359764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256540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50950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76246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 flipH="1">
              <a:off x="6821568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10093997" y="1753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3262445" y="159894"/>
              <a:ext cx="335853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80" name="Shape 480"/>
            <p:cNvSpPr/>
            <p:nvPr/>
          </p:nvSpPr>
          <p:spPr>
            <a:xfrm>
              <a:off x="5830453" y="159894"/>
              <a:ext cx="27223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81" name="Shape 481"/>
            <p:cNvSpPr/>
            <p:nvPr/>
          </p:nvSpPr>
          <p:spPr>
            <a:xfrm>
              <a:off x="8331300" y="159894"/>
              <a:ext cx="26952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82" name="Shape 482"/>
            <p:cNvSpPr/>
            <p:nvPr/>
          </p:nvSpPr>
          <p:spPr>
            <a:xfrm flipH="1">
              <a:off x="4301997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711200" y="165100"/>
              <a:ext cx="28789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85" name="Shape 485"/>
            <p:cNvSpPr/>
            <p:nvPr/>
          </p:nvSpPr>
          <p:spPr>
            <a:xfrm flipH="1">
              <a:off x="1739900" y="35560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406400" y="825500"/>
              <a:ext cx="876300" cy="39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88" name="Shape 488"/>
          <p:cNvSpPr/>
          <p:nvPr/>
        </p:nvSpPr>
        <p:spPr>
          <a:xfrm>
            <a:off x="711200" y="11734800"/>
            <a:ext cx="80772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  <a:r>
              <a:rPr>
                <a:solidFill>
                  <a:srgbClr val="E32400"/>
                </a:solidFill>
              </a:rPr>
              <a:t> </a:t>
            </a:r>
            <a:r>
              <a:rPr>
                <a:solidFill>
                  <a:schemeClr val="accent5"/>
                </a:solidFill>
              </a:rPr>
              <a:t>(sets top to B!)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pop()  (returns A)</a:t>
            </a:r>
          </a:p>
        </p:txBody>
      </p:sp>
      <p:grpSp>
        <p:nvGrpSpPr>
          <p:cNvPr id="497" name="Group 497"/>
          <p:cNvGrpSpPr/>
          <p:nvPr/>
        </p:nvGrpSpPr>
        <p:grpSpPr>
          <a:xfrm>
            <a:off x="6007100" y="12509500"/>
            <a:ext cx="5420591" cy="1170378"/>
            <a:chOff x="0" y="0"/>
            <a:chExt cx="5420590" cy="1170377"/>
          </a:xfrm>
        </p:grpSpPr>
        <p:sp>
          <p:nvSpPr>
            <p:cNvPr id="489" name="Shape 489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95" name="Shape 495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96" name="Shape 496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98" name="Shape 498"/>
          <p:cNvSpPr/>
          <p:nvPr/>
        </p:nvSpPr>
        <p:spPr>
          <a:xfrm flipH="1">
            <a:off x="1803399" y="4178300"/>
            <a:ext cx="2" cy="7573389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368300" y="2019300"/>
            <a:ext cx="1712169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0" name="Shape 500"/>
          <p:cNvSpPr/>
          <p:nvPr/>
        </p:nvSpPr>
        <p:spPr>
          <a:xfrm flipH="1">
            <a:off x="368299" y="2171700"/>
            <a:ext cx="1" cy="11085277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584200" y="13004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time</a:t>
            </a:r>
          </a:p>
        </p:txBody>
      </p:sp>
      <p:sp>
        <p:nvSpPr>
          <p:cNvPr id="502" name="Shape 502"/>
          <p:cNvSpPr/>
          <p:nvPr/>
        </p:nvSpPr>
        <p:spPr>
          <a:xfrm>
            <a:off x="12369800" y="12522200"/>
            <a:ext cx="58674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Stack structure is corrupted! (lost D)</a:t>
            </a:r>
          </a:p>
        </p:txBody>
      </p:sp>
      <p:sp>
        <p:nvSpPr>
          <p:cNvPr id="503" name="Shape 503"/>
          <p:cNvSpPr/>
          <p:nvPr/>
        </p:nvSpPr>
        <p:spPr>
          <a:xfrm>
            <a:off x="11220938" y="702253"/>
            <a:ext cx="6448844" cy="55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A, B, C, and D are stack node addresses.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" grpId="2" animBg="1" advAuto="0"/>
      <p:bldP spid="456" grpId="1" animBg="1" advAuto="0"/>
      <p:bldP spid="457" grpId="3" animBg="1" advAuto="0"/>
      <p:bldP spid="458" grpId="7" animBg="1" advAuto="0"/>
      <p:bldP spid="459" grpId="4" animBg="1" advAuto="0"/>
      <p:bldP spid="460" grpId="5" animBg="1" advAuto="0"/>
      <p:bldP spid="472" grpId="6" animBg="1" advAuto="0"/>
      <p:bldP spid="487" grpId="8" animBg="1" advAuto="0"/>
      <p:bldP spid="488" grpId="10" animBg="1" advAuto="0"/>
      <p:bldP spid="497" grpId="12" animBg="1" advAuto="0"/>
      <p:bldP spid="498" grpId="9" animBg="1" advAuto="0"/>
      <p:bldP spid="502" grpId="11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B49C-B34B-DA42-B005-6562022C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ABA Problem Arise?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5C213-C7E6-E34D-B28F-27D903075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node address as identifier</a:t>
            </a:r>
          </a:p>
          <a:p>
            <a:pPr lvl="1"/>
            <a:r>
              <a:rPr lang="en-US"/>
              <a:t>Assume that if atomic CAS gets matching address, list has not been modified</a:t>
            </a:r>
          </a:p>
          <a:p>
            <a:r>
              <a:rPr lang="en-US"/>
              <a:t>But, what if node has been deleted and recycled?</a:t>
            </a:r>
          </a:p>
          <a:p>
            <a:pPr lvl="1"/>
            <a:r>
              <a:rPr lang="en-US"/>
              <a:t>Atomic CAS can get matching address, even though has been modified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0379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using counter for ABA soln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 pop_count;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4483100" y="203047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179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Maintain counter of pop operations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Requires machine to support “double compare and swap” (DCAS) or doubleword CAS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Could also solve ABA problem with node allocation and/or element reuse policies</a:t>
            </a:r>
          </a:p>
        </p:txBody>
      </p:sp>
      <p:sp>
        <p:nvSpPr>
          <p:cNvPr id="509" name="Shape 509"/>
          <p:cNvSpPr/>
          <p:nvPr/>
        </p:nvSpPr>
        <p:spPr>
          <a:xfrm>
            <a:off x="11627693" y="6897860"/>
            <a:ext cx="567273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test to see if either have changed (in this example: return true if no changes)</a:t>
            </a:r>
          </a:p>
        </p:txBody>
      </p:sp>
      <p:sp>
        <p:nvSpPr>
          <p:cNvPr id="510" name="Shape 510"/>
          <p:cNvSpPr/>
          <p:nvPr/>
        </p:nvSpPr>
        <p:spPr>
          <a:xfrm flipV="1">
            <a:off x="9582032" y="7986775"/>
            <a:ext cx="3041768" cy="118695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Recall CUDA 7 atomic operations</a:t>
            </a:r>
          </a:p>
        </p:txBody>
      </p:sp>
      <p:sp>
        <p:nvSpPr>
          <p:cNvPr id="557" name="Shape 557"/>
          <p:cNvSpPr>
            <a:spLocks noGrp="1"/>
          </p:cNvSpPr>
          <p:nvPr>
            <p:ph type="body" idx="1"/>
          </p:nvPr>
        </p:nvSpPr>
        <p:spPr>
          <a:xfrm>
            <a:off x="888999" y="2038229"/>
            <a:ext cx="16907241" cy="103505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atomicAdd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atomicAdd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atomicSub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atomicExch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atomicExch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atomicMin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atomicMax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atomicInc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atomicDec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atomicCAS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compare,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atomicAnd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atomicOr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int   atomicXor(int* address, int val);  // bitwise</a:t>
            </a:r>
          </a:p>
          <a:p>
            <a:pPr marL="0" indent="0">
              <a:buSzTx/>
              <a:buNone/>
              <a:defRPr sz="4200"/>
            </a:pPr>
            <a:endParaRPr lang="en-US" dirty="0"/>
          </a:p>
          <a:p>
            <a:pPr marL="0" indent="0">
              <a:buSzTx/>
              <a:buNone/>
              <a:defRPr sz="4200"/>
            </a:pPr>
            <a:r>
              <a:rPr dirty="0"/>
              <a:t>(omitting additional 64 bit and unsigned int versions)</a:t>
            </a:r>
          </a:p>
        </p:txBody>
      </p:sp>
    </p:spTree>
    <p:extLst>
      <p:ext uri="{BB962C8B-B14F-4D97-AF65-F5344CB8AC3E}">
        <p14:creationId xmlns:p14="http://schemas.microsoft.com/office/powerpoint/2010/main" val="1379141493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Compare and swap on x86</a:t>
            </a:r>
          </a:p>
        </p:txBody>
      </p:sp>
      <p:sp>
        <p:nvSpPr>
          <p:cNvPr id="513" name="Shape 5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x86 supports a “wide” compare-and-swap instruction</a:t>
            </a:r>
          </a:p>
          <a:p>
            <a:pPr marL="1276350" lvl="1" indent="-476250">
              <a:defRPr sz="4200"/>
            </a:pPr>
            <a:r>
              <a:rPr dirty="0"/>
              <a:t>Not quite the “double compare-and-swap” used in the code on the previous slide</a:t>
            </a:r>
          </a:p>
          <a:p>
            <a:pPr marL="1276350" lvl="1" indent="-476250">
              <a:spcBef>
                <a:spcPts val="6000"/>
              </a:spcBef>
              <a:defRPr sz="4200"/>
            </a:pPr>
            <a:r>
              <a:rPr dirty="0"/>
              <a:t>But could simply ensure the stack’s count and top fields are contiguous in memory to use the 64-bit wide single compare-and-swap instruction below. </a:t>
            </a:r>
          </a:p>
          <a:p>
            <a:r>
              <a:rPr dirty="0"/>
              <a:t>cmpxchg8b</a:t>
            </a:r>
          </a:p>
          <a:p>
            <a:pPr marL="1276350" lvl="1" indent="-476250">
              <a:defRPr sz="4200"/>
            </a:pPr>
            <a:r>
              <a:rPr dirty="0"/>
              <a:t>“compare and exchange eight bytes”</a:t>
            </a:r>
            <a:endParaRPr lang="en-US" dirty="0"/>
          </a:p>
          <a:p>
            <a:pPr marL="1276350" lvl="1" indent="-476250">
              <a:defRPr sz="4200"/>
            </a:pPr>
            <a:r>
              <a:rPr dirty="0"/>
              <a:t>Can be used for compare-and-swap of two 32-bit values</a:t>
            </a:r>
          </a:p>
          <a:p>
            <a:r>
              <a:rPr dirty="0"/>
              <a:t>cmpxchg16b</a:t>
            </a:r>
          </a:p>
          <a:p>
            <a:pPr marL="1276350" lvl="1" indent="-476250">
              <a:defRPr sz="4200"/>
            </a:pPr>
            <a:r>
              <a:rPr dirty="0"/>
              <a:t>“compare and exchange 16 bytes”</a:t>
            </a:r>
          </a:p>
          <a:p>
            <a:pPr marL="1276350" lvl="1" indent="-476250">
              <a:defRPr sz="4200"/>
            </a:pPr>
            <a:r>
              <a:rPr dirty="0"/>
              <a:t>Can be used for compare-and-swap of two 64-bit values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xfrm>
            <a:off x="838199" y="393700"/>
            <a:ext cx="17162929" cy="1117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Another Concern: Referencing Freed Memory</a:t>
            </a:r>
            <a:endParaRPr dirty="0"/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5180950" y="198935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  <p:sp>
        <p:nvSpPr>
          <p:cNvPr id="8" name="Shape 518">
            <a:extLst>
              <a:ext uri="{FF2B5EF4-FFF2-40B4-BE49-F238E27FC236}">
                <a16:creationId xmlns:a16="http://schemas.microsoft.com/office/drawing/2014/main" id="{84EDDB40-466D-E34E-A06B-B3923CC03D95}"/>
              </a:ext>
            </a:extLst>
          </p:cNvPr>
          <p:cNvSpPr/>
          <p:nvPr/>
        </p:nvSpPr>
        <p:spPr>
          <a:xfrm>
            <a:off x="8154878" y="9013527"/>
            <a:ext cx="2419409" cy="499378"/>
          </a:xfrm>
          <a:prstGeom prst="ellips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Shape 519">
            <a:extLst>
              <a:ext uri="{FF2B5EF4-FFF2-40B4-BE49-F238E27FC236}">
                <a16:creationId xmlns:a16="http://schemas.microsoft.com/office/drawing/2014/main" id="{D8EAB328-1AFA-D644-BDC2-6F42203256FA}"/>
              </a:ext>
            </a:extLst>
          </p:cNvPr>
          <p:cNvSpPr/>
          <p:nvPr/>
        </p:nvSpPr>
        <p:spPr>
          <a:xfrm flipV="1">
            <a:off x="9237028" y="6335334"/>
            <a:ext cx="3444843" cy="2569971"/>
          </a:xfrm>
          <a:prstGeom prst="lin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" name="Shape 520">
            <a:extLst>
              <a:ext uri="{FF2B5EF4-FFF2-40B4-BE49-F238E27FC236}">
                <a16:creationId xmlns:a16="http://schemas.microsoft.com/office/drawing/2014/main" id="{4F595B7A-8E5A-C242-975F-15270853F012}"/>
              </a:ext>
            </a:extLst>
          </p:cNvPr>
          <p:cNvSpPr/>
          <p:nvPr/>
        </p:nvSpPr>
        <p:spPr>
          <a:xfrm>
            <a:off x="12840461" y="6056406"/>
            <a:ext cx="4991751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dirty="0"/>
              <a:t>What if </a:t>
            </a:r>
            <a:r>
              <a:rPr dirty="0"/>
              <a:t>top </a:t>
            </a:r>
            <a:r>
              <a:rPr lang="en-US" dirty="0"/>
              <a:t>has </a:t>
            </a:r>
            <a:r>
              <a:rPr dirty="0"/>
              <a:t>been freed at this point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by </a:t>
            </a:r>
            <a:r>
              <a:rPr lang="en-US" dirty="0"/>
              <a:t>another thread </a:t>
            </a:r>
            <a:r>
              <a:rPr dirty="0"/>
              <a:t>that popped it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63CC11-A022-FA4B-87CD-81A1990117DA}"/>
              </a:ext>
            </a:extLst>
          </p:cNvPr>
          <p:cNvSpPr txBox="1"/>
          <p:nvPr/>
        </p:nvSpPr>
        <p:spPr>
          <a:xfrm flipH="1">
            <a:off x="135950" y="6506954"/>
            <a:ext cx="4886410" cy="601190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&amp; T2 both popping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b="1" dirty="0">
              <a:latin typeface="+mj-lt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latin typeface="+mj-lt"/>
              </a:rPr>
              <a:t>Case 1: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completes pop and gets copy of top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en-US" sz="2400" b="1" dirty="0">
                <a:latin typeface="+mj-lt"/>
              </a:rPr>
              <a:t>T2 starts pop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But will get different value for top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lang="en-US" sz="2400" b="1" dirty="0">
              <a:latin typeface="+mj-lt"/>
            </a:endParaRP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  <a:p>
            <a:pPr lvl="2" indent="0" algn="l"/>
            <a:r>
              <a:rPr lang="en-US" sz="2400" b="1" dirty="0">
                <a:latin typeface="+mj-lt"/>
              </a:rPr>
              <a:t>Case 2:</a:t>
            </a:r>
          </a:p>
          <a:p>
            <a:pPr marL="457200" lvl="2" indent="-457200" algn="l">
              <a:buAutoNum type="arabicPeriod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T1 has not yet done CAS</a:t>
            </a:r>
          </a:p>
          <a:p>
            <a:pPr marL="457200" lvl="2" indent="-457200" algn="l">
              <a:buAutoNum type="arabicPeriod"/>
            </a:pPr>
            <a:r>
              <a:rPr lang="en-US" sz="2400" b="1" dirty="0">
                <a:latin typeface="+mj-lt"/>
              </a:rPr>
              <a:t>T2 starts pop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Both have same copy of top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Both have same value for </a:t>
            </a:r>
            <a:r>
              <a:rPr kumimoji="0" lang="en-US" sz="2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pop_count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  <a:p>
            <a:pPr marL="457200" lvl="2" indent="-457200" algn="l">
              <a:buFont typeface="+mj-lt"/>
              <a:buAutoNum type="arabicPeriod" startAt="3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</a:t>
            </a:r>
            <a:r>
              <a:rPr lang="en-US" sz="2400" b="1" dirty="0">
                <a:latin typeface="+mj-lt"/>
              </a:rPr>
              <a:t>1 does CAS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Gill Sans"/>
                <a:cs typeface="Gill Sans"/>
                <a:sym typeface="Gill Sans"/>
              </a:rPr>
              <a:t>Then CAS by </a:t>
            </a:r>
            <a:r>
              <a:rPr lang="en-US" sz="2400" b="1" dirty="0">
                <a:latin typeface="+mj-lt"/>
              </a:rPr>
              <a:t>T2 will fail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So, doesn’t matter that T2 had stale data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36817630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Another ABA Solution:  Hazard Pointers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290F54-D58A-354B-9EEA-B4582E8A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302490"/>
            <a:ext cx="16154400" cy="1001134"/>
          </a:xfrm>
        </p:spPr>
        <p:txBody>
          <a:bodyPr/>
          <a:lstStyle/>
          <a:p>
            <a:r>
              <a:rPr lang="en-US" sz="4400" dirty="0"/>
              <a:t>Node cannot be recycled or reused if matches any hazard pointer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211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Node *hazard[NUM_THREADS];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6080455" y="1736085"/>
            <a:ext cx="11736898" cy="9112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hazard[t] = s-&gt;top;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hazard[t]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1" dirty="0" err="1">
                <a:solidFill>
                  <a:schemeClr val="tx1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(&amp;s-&gt;top, top,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Caller must clear hazard[t] when it’s done with 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1180949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insertion *</a:t>
            </a:r>
          </a:p>
        </p:txBody>
      </p:sp>
      <p:sp>
        <p:nvSpPr>
          <p:cNvPr id="530" name="Shape 530"/>
          <p:cNvSpPr/>
          <p:nvPr/>
        </p:nvSpPr>
        <p:spPr>
          <a:xfrm>
            <a:off x="965200" y="19367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1" name="Shape 531"/>
          <p:cNvSpPr/>
          <p:nvPr/>
        </p:nvSpPr>
        <p:spPr>
          <a:xfrm>
            <a:off x="4902200" y="19367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2" name="Shape 532"/>
          <p:cNvSpPr/>
          <p:nvPr/>
        </p:nvSpPr>
        <p:spPr>
          <a:xfrm>
            <a:off x="1016000" y="3949700"/>
            <a:ext cx="11379200" cy="898109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insert new node after specified node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insert_after(List* list, Node* after, int value)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assume case of insert into empty list handled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 // here (keep code on slide simple for class discussion)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(prev-&gt;next)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(prev == after)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while (1)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Node* old_next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n-&gt;next = old_next;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if (compare_and_swap(&amp;prev-&gt;next, old_next, n) == old_next)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   return;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33" name="Shape 533"/>
          <p:cNvSpPr/>
          <p:nvPr/>
        </p:nvSpPr>
        <p:spPr>
          <a:xfrm>
            <a:off x="11507647" y="4000500"/>
            <a:ext cx="6273801" cy="323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Compared to fine-grained locking implementation: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overhead of taking locks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per-node storage overhead</a:t>
            </a:r>
          </a:p>
        </p:txBody>
      </p:sp>
      <p:sp>
        <p:nvSpPr>
          <p:cNvPr id="534" name="Shape 534"/>
          <p:cNvSpPr/>
          <p:nvPr/>
        </p:nvSpPr>
        <p:spPr>
          <a:xfrm>
            <a:off x="324390" y="13098620"/>
            <a:ext cx="1276242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 For simplicity, this slide assumes the *only* operation on the list is insert</a:t>
            </a: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deletion</a:t>
            </a:r>
          </a:p>
        </p:txBody>
      </p:sp>
      <p:sp>
        <p:nvSpPr>
          <p:cNvPr id="539" name="Shape 539"/>
          <p:cNvSpPr/>
          <p:nvPr/>
        </p:nvSpPr>
        <p:spPr>
          <a:xfrm>
            <a:off x="927100" y="2038350"/>
            <a:ext cx="15963900" cy="689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Supporting lock-free deletion significantly complicates data-structure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Consider case where B is deleted simultaneously with successful insertion of E after B.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 now points to E, but B is not in the list!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For the curious: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Harris 2001. A Pragmatic Implementation of Non-blocking Linked-Lists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Fomitchev 2004.</a:t>
            </a:r>
            <a:r>
              <a:rPr>
                <a:solidFill>
                  <a:srgbClr val="FF2500"/>
                </a:solidFill>
              </a:rPr>
              <a:t> </a:t>
            </a:r>
            <a:r>
              <a:t>Lock-free linked lists and skip lists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12827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44831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99060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131064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7162800" y="113030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5" name="Shape 545"/>
          <p:cNvSpPr/>
          <p:nvPr/>
        </p:nvSpPr>
        <p:spPr>
          <a:xfrm flipH="1">
            <a:off x="6667500" y="10528300"/>
            <a:ext cx="322327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6" name="Shape 546"/>
          <p:cNvSpPr/>
          <p:nvPr/>
        </p:nvSpPr>
        <p:spPr>
          <a:xfrm flipH="1">
            <a:off x="9139773" y="10740420"/>
            <a:ext cx="763331" cy="568073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16357600" y="102743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2180653" y="10287000"/>
            <a:ext cx="36423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A</a:t>
            </a:r>
          </a:p>
        </p:txBody>
      </p:sp>
      <p:sp>
        <p:nvSpPr>
          <p:cNvPr id="549" name="Shape 549"/>
          <p:cNvSpPr/>
          <p:nvPr/>
        </p:nvSpPr>
        <p:spPr>
          <a:xfrm>
            <a:off x="5413565" y="10287000"/>
            <a:ext cx="34442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B</a:t>
            </a:r>
          </a:p>
        </p:txBody>
      </p:sp>
      <p:sp>
        <p:nvSpPr>
          <p:cNvPr id="550" name="Shape 550"/>
          <p:cNvSpPr/>
          <p:nvPr/>
        </p:nvSpPr>
        <p:spPr>
          <a:xfrm>
            <a:off x="10800079" y="10299700"/>
            <a:ext cx="3409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C</a:t>
            </a:r>
          </a:p>
        </p:txBody>
      </p:sp>
      <p:sp>
        <p:nvSpPr>
          <p:cNvPr id="551" name="Shape 551"/>
          <p:cNvSpPr/>
          <p:nvPr/>
        </p:nvSpPr>
        <p:spPr>
          <a:xfrm>
            <a:off x="13985365" y="10299700"/>
            <a:ext cx="37947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D</a:t>
            </a:r>
          </a:p>
        </p:txBody>
      </p:sp>
      <p:sp>
        <p:nvSpPr>
          <p:cNvPr id="552" name="Shape 552"/>
          <p:cNvSpPr/>
          <p:nvPr/>
        </p:nvSpPr>
        <p:spPr>
          <a:xfrm>
            <a:off x="8123428" y="11506200"/>
            <a:ext cx="317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E</a:t>
            </a:r>
          </a:p>
        </p:txBody>
      </p:sp>
      <p:sp>
        <p:nvSpPr>
          <p:cNvPr id="553" name="Shape 553"/>
          <p:cNvSpPr/>
          <p:nvPr/>
        </p:nvSpPr>
        <p:spPr>
          <a:xfrm flipH="1">
            <a:off x="3454400" y="105410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 flipH="1">
            <a:off x="121031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 flipH="1">
            <a:off x="153416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6" name="Shape 556"/>
          <p:cNvSpPr/>
          <p:nvPr/>
        </p:nvSpPr>
        <p:spPr>
          <a:xfrm flipH="1" flipV="1">
            <a:off x="6708746" y="10799899"/>
            <a:ext cx="540841" cy="54084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3657600" y="10160000"/>
            <a:ext cx="558800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4200" b="1">
                <a:solidFill>
                  <a:schemeClr val="accent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X</a:t>
            </a:r>
          </a:p>
        </p:txBody>
      </p:sp>
      <p:sp>
        <p:nvSpPr>
          <p:cNvPr id="558" name="Shape 558"/>
          <p:cNvSpPr/>
          <p:nvPr/>
        </p:nvSpPr>
        <p:spPr>
          <a:xfrm>
            <a:off x="3034134" y="11131549"/>
            <a:ext cx="1514270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</a:p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on A-&gt;next</a:t>
            </a:r>
          </a:p>
        </p:txBody>
      </p:sp>
      <p:sp>
        <p:nvSpPr>
          <p:cNvPr id="559" name="Shape 559"/>
          <p:cNvSpPr/>
          <p:nvPr/>
        </p:nvSpPr>
        <p:spPr>
          <a:xfrm>
            <a:off x="3510802" y="9479846"/>
            <a:ext cx="6452816" cy="781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79" extrusionOk="0">
                <a:moveTo>
                  <a:pt x="0" y="14379"/>
                </a:moveTo>
                <a:cubicBezTo>
                  <a:pt x="13753" y="-7221"/>
                  <a:pt x="16564" y="-1634"/>
                  <a:pt x="21600" y="12467"/>
                </a:cubicBezTo>
              </a:path>
            </a:pathLst>
          </a:custGeom>
          <a:ln w="508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5286256" y="11080749"/>
            <a:ext cx="1514269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CAS succeeds on B-&gt;next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>
            <a:spLocks noGrp="1"/>
          </p:cNvSpPr>
          <p:nvPr>
            <p:ph type="title"/>
          </p:nvPr>
        </p:nvSpPr>
        <p:spPr>
          <a:xfrm>
            <a:off x="838200" y="317500"/>
            <a:ext cx="16154400" cy="111760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Lock-free vs. locks performance comparison</a:t>
            </a:r>
          </a:p>
        </p:txBody>
      </p:sp>
      <p:pic>
        <p:nvPicPr>
          <p:cNvPr id="563" name="Screen Shot 2013-04-02 at 4.13.08 AM.png"/>
          <p:cNvPicPr>
            <a:picLocks noChangeAspect="1"/>
          </p:cNvPicPr>
          <p:nvPr/>
        </p:nvPicPr>
        <p:blipFill>
          <a:blip r:embed="rId3">
            <a:extLst/>
          </a:blip>
          <a:srcRect l="3653" t="6869" r="408" b="688"/>
          <a:stretch>
            <a:fillRect/>
          </a:stretch>
        </p:blipFill>
        <p:spPr>
          <a:xfrm>
            <a:off x="749300" y="2184362"/>
            <a:ext cx="7661634" cy="5803901"/>
          </a:xfrm>
          <a:prstGeom prst="rect">
            <a:avLst/>
          </a:prstGeom>
          <a:ln w="12700">
            <a:miter lim="400000"/>
          </a:ln>
        </p:spPr>
      </p:pic>
      <p:sp>
        <p:nvSpPr>
          <p:cNvPr id="564" name="Shape 564"/>
          <p:cNvSpPr/>
          <p:nvPr/>
        </p:nvSpPr>
        <p:spPr>
          <a:xfrm>
            <a:off x="1576247" y="2298700"/>
            <a:ext cx="1023012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Queue</a:t>
            </a:r>
          </a:p>
        </p:txBody>
      </p:sp>
      <p:sp>
        <p:nvSpPr>
          <p:cNvPr id="565" name="Shape 565"/>
          <p:cNvSpPr/>
          <p:nvPr/>
        </p:nvSpPr>
        <p:spPr>
          <a:xfrm>
            <a:off x="863600" y="1308100"/>
            <a:ext cx="16294100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4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Lock-free algorithm run time normalized to run time of using pthread mutex locks</a:t>
            </a:r>
          </a:p>
        </p:txBody>
      </p:sp>
      <p:pic>
        <p:nvPicPr>
          <p:cNvPr id="566" name="Screen Shot 2013-04-02 at 4.15.30 A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07500" y="2171700"/>
            <a:ext cx="7720255" cy="5829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Screen Shot 2013-04-02 at 4.17.40 AM.png"/>
          <p:cNvPicPr>
            <a:picLocks noChangeAspect="1"/>
          </p:cNvPicPr>
          <p:nvPr/>
        </p:nvPicPr>
        <p:blipFill>
          <a:blip r:embed="rId5">
            <a:extLst/>
          </a:blip>
          <a:srcRect t="2046" r="1101"/>
          <a:stretch>
            <a:fillRect/>
          </a:stretch>
        </p:blipFill>
        <p:spPr>
          <a:xfrm>
            <a:off x="660764" y="8005523"/>
            <a:ext cx="7657736" cy="5713480"/>
          </a:xfrm>
          <a:prstGeom prst="rect">
            <a:avLst/>
          </a:prstGeom>
          <a:ln w="12700">
            <a:miter lim="400000"/>
          </a:ln>
        </p:spPr>
      </p:pic>
      <p:sp>
        <p:nvSpPr>
          <p:cNvPr id="568" name="Shape 568"/>
          <p:cNvSpPr/>
          <p:nvPr/>
        </p:nvSpPr>
        <p:spPr>
          <a:xfrm>
            <a:off x="9118600" y="11557000"/>
            <a:ext cx="8407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Hunt 2011. Characterizing the Performance and Energy Efficiency of Lock-Free Data Structures</a:t>
            </a:r>
            <a:endParaRPr sz="1200" b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69" name="Shape 569"/>
          <p:cNvSpPr/>
          <p:nvPr/>
        </p:nvSpPr>
        <p:spPr>
          <a:xfrm>
            <a:off x="1384300" y="8140700"/>
            <a:ext cx="1628547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Linked List</a:t>
            </a:r>
          </a:p>
        </p:txBody>
      </p:sp>
      <p:sp>
        <p:nvSpPr>
          <p:cNvPr id="570" name="Shape 570"/>
          <p:cNvSpPr/>
          <p:nvPr/>
        </p:nvSpPr>
        <p:spPr>
          <a:xfrm>
            <a:off x="9982200" y="2298700"/>
            <a:ext cx="1373734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Dequeue</a:t>
            </a:r>
          </a:p>
        </p:txBody>
      </p:sp>
      <p:sp>
        <p:nvSpPr>
          <p:cNvPr id="571" name="Shape 571"/>
          <p:cNvSpPr/>
          <p:nvPr/>
        </p:nvSpPr>
        <p:spPr>
          <a:xfrm>
            <a:off x="9115028" y="10135870"/>
            <a:ext cx="2996794" cy="89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lf = “lock free”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fg = “fine grained lock”</a:t>
            </a:r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 practice: why lock free data-structures?</a:t>
            </a:r>
          </a:p>
        </p:txBody>
      </p:sp>
      <p:sp>
        <p:nvSpPr>
          <p:cNvPr id="576" name="Shape 576"/>
          <p:cNvSpPr>
            <a:spLocks noGrp="1"/>
          </p:cNvSpPr>
          <p:nvPr>
            <p:ph type="body" idx="1"/>
          </p:nvPr>
        </p:nvSpPr>
        <p:spPr>
          <a:xfrm>
            <a:off x="838200" y="2235200"/>
            <a:ext cx="16611600" cy="105473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5200"/>
            </a:pPr>
            <a:r>
              <a:rPr dirty="0"/>
              <a:t>When optimizing parallel programs in this class you often assume that only your program is using the machine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Because you care about performance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Typical assumption in scientific computing, graphics, data analytics, etc.</a:t>
            </a:r>
          </a:p>
          <a:p>
            <a:pPr>
              <a:spcBef>
                <a:spcPts val="6000"/>
              </a:spcBef>
              <a:defRPr sz="5200"/>
            </a:pPr>
            <a:r>
              <a:rPr dirty="0"/>
              <a:t>In these cases, well written code with locks can be as fast (or faster) than lock-free code </a:t>
            </a:r>
          </a:p>
          <a:p>
            <a:pPr>
              <a:spcBef>
                <a:spcPts val="600"/>
              </a:spcBef>
              <a:defRPr sz="5200"/>
            </a:pPr>
            <a:r>
              <a:rPr dirty="0"/>
              <a:t>But there are situations where code with locks can suffer from tricky performance problems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Multi-programmed situations where page faults, pre-emption, etc. can occur while thread is in a critical section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Creates problems like priority inversion, convoying, crashing in critical section, etc. that are often discussed in OS classes</a:t>
            </a:r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</a:t>
            </a:r>
          </a:p>
        </p:txBody>
      </p:sp>
      <p:sp>
        <p:nvSpPr>
          <p:cNvPr id="579" name="Shape 579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811765" cy="10106125"/>
          </a:xfrm>
          <a:prstGeom prst="rect">
            <a:avLst/>
          </a:prstGeom>
        </p:spPr>
        <p:txBody>
          <a:bodyPr/>
          <a:lstStyle/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Use fine-grained locking to reduce contention (maximize parallelism) in operations on shared data structures</a:t>
            </a:r>
            <a:endParaRPr lang="en-US" dirty="0"/>
          </a:p>
          <a:p>
            <a:pPr marL="1377950" lvl="1" indent="-742950">
              <a:spcBef>
                <a:spcPts val="600"/>
              </a:spcBef>
              <a:defRPr sz="5200"/>
            </a:pPr>
            <a:r>
              <a:rPr sz="3800" dirty="0"/>
              <a:t>But fine-granularity can increase code complexity (errors) and increase execution overhead </a:t>
            </a:r>
            <a:endParaRPr lang="en-US" sz="3800" dirty="0"/>
          </a:p>
          <a:p>
            <a:pPr marL="1377950" lvl="1" indent="-742950">
              <a:spcBef>
                <a:spcPts val="600"/>
              </a:spcBef>
              <a:defRPr sz="5200"/>
            </a:pPr>
            <a:endParaRPr sz="3800"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Lock-free data structures: non-blocking solution to avoid overheads due to locks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But can be tricky to implement (ensuring correctness in a lock-free setting has its own overheads)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Still requires appropriate memory fences on modern relaxed consistency hardware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Note: a lock-free design does not eliminate contention</a:t>
            </a:r>
          </a:p>
          <a:p>
            <a:pPr marL="1276350" lvl="1" indent="-476250">
              <a:defRPr sz="3800"/>
            </a:pPr>
            <a:r>
              <a:rPr dirty="0"/>
              <a:t>Compare-and-swap can fail under heavy contention, requiring spins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More reading</a:t>
            </a:r>
          </a:p>
        </p:txBody>
      </p:sp>
      <p:sp>
        <p:nvSpPr>
          <p:cNvPr id="582" name="Shape 582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1183733"/>
          </a:xfrm>
          <a:prstGeom prst="rect">
            <a:avLst/>
          </a:prstGeom>
        </p:spPr>
        <p:txBody>
          <a:bodyPr/>
          <a:lstStyle/>
          <a:p>
            <a:pPr marL="542925" indent="-542925">
              <a:defRPr sz="3800"/>
            </a:pPr>
            <a:r>
              <a:rPr dirty="0"/>
              <a:t>Michael and Scott 1996. Simple, Fast and Practical Non-Blocking and Blocking Concurrent Queue Algorithms</a:t>
            </a:r>
            <a:endParaRPr lang="en-US" dirty="0"/>
          </a:p>
          <a:p>
            <a:pPr marL="1177925" lvl="1" indent="-542925">
              <a:defRPr sz="3800"/>
            </a:pPr>
            <a:r>
              <a:rPr dirty="0"/>
              <a:t>Multiple reader/writer lock-free queue</a:t>
            </a:r>
          </a:p>
          <a:p>
            <a:pPr marL="542925" indent="-542925">
              <a:spcBef>
                <a:spcPts val="6400"/>
              </a:spcBef>
              <a:defRPr sz="3800"/>
            </a:pPr>
            <a:r>
              <a:rPr dirty="0"/>
              <a:t>Harris 2001. A Pragmatic Implementation of Non-Blocking Linked-Lists </a:t>
            </a:r>
          </a:p>
          <a:p>
            <a:pPr marL="542925" indent="-542925">
              <a:defRPr sz="3800"/>
            </a:pPr>
            <a:r>
              <a:rPr dirty="0"/>
              <a:t>Many good blog posts and articles on the web:</a:t>
            </a:r>
          </a:p>
          <a:p>
            <a:pPr marL="1230992" lvl="1" indent="-430892">
              <a:defRPr sz="3800"/>
            </a:pPr>
            <a:r>
              <a:rPr dirty="0"/>
              <a:t>http://www.drdobbs.com/cpp/lock-free-code-a-false-sense-of-security/210600279</a:t>
            </a:r>
          </a:p>
          <a:p>
            <a:pPr marL="1230992" lvl="1" indent="-430892">
              <a:defRPr sz="3800"/>
            </a:pPr>
            <a:r>
              <a:rPr dirty="0">
                <a:hlinkClick r:id="rId2"/>
              </a:rPr>
              <a:t>http://developers.memsql.com/blog/common-pitfalls-in-writing-lock-free-algorithms/</a:t>
            </a:r>
          </a:p>
          <a:p>
            <a:pPr marL="1230992" lvl="1" indent="-430892">
              <a:defRPr sz="3800"/>
            </a:pPr>
            <a:endParaRPr dirty="0">
              <a:hlinkClick r:id="rId2"/>
            </a:endParaRPr>
          </a:p>
          <a:p>
            <a:pPr marL="542925" indent="-542925">
              <a:defRPr sz="3800"/>
            </a:pPr>
            <a:r>
              <a:rPr dirty="0"/>
              <a:t>Often students like to implement lock-free data structures for projects</a:t>
            </a:r>
          </a:p>
          <a:p>
            <a:pPr marL="1230992" lvl="1" indent="-430892">
              <a:defRPr sz="3800"/>
            </a:pPr>
            <a:r>
              <a:rPr dirty="0"/>
              <a:t>Linked list, skip-list based maps (Java’s </a:t>
            </a:r>
            <a:r>
              <a:rPr dirty="0" err="1"/>
              <a:t>ConcurrentSkipListMap</a:t>
            </a:r>
            <a:r>
              <a:rPr dirty="0"/>
              <a:t>), list-based sets, etc.</a:t>
            </a:r>
          </a:p>
          <a:p>
            <a:pPr marL="1230992" lvl="1" indent="-430892">
              <a:defRPr sz="3800"/>
            </a:pPr>
            <a:r>
              <a:rPr lang="en-US" dirty="0"/>
              <a:t>Recommend </a:t>
            </a:r>
            <a:r>
              <a:rPr dirty="0"/>
              <a:t>using CMU Ph.D. student Michael Sullivan’s RMC system to implement  these projects.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GCC </a:t>
            </a:r>
            <a:r>
              <a:rPr dirty="0"/>
              <a:t>atomic </a:t>
            </a:r>
            <a:r>
              <a:rPr lang="en-US" dirty="0"/>
              <a:t>built-in functions</a:t>
            </a:r>
            <a:endParaRPr dirty="0"/>
          </a:p>
        </p:txBody>
      </p:sp>
      <p:sp>
        <p:nvSpPr>
          <p:cNvPr id="557" name="Shape 557"/>
          <p:cNvSpPr>
            <a:spLocks noGrp="1"/>
          </p:cNvSpPr>
          <p:nvPr>
            <p:ph type="body" idx="1"/>
          </p:nvPr>
        </p:nvSpPr>
        <p:spPr>
          <a:xfrm>
            <a:off x="888999" y="2038229"/>
            <a:ext cx="16907241" cy="103505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sync_fetch_and_add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sync_fetch_and_sub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sync_fetch_and_or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sync_fetch_and_and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sync_fetch_and_xor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600" dirty="0"/>
              <a:t>type __</a:t>
            </a:r>
            <a:r>
              <a:rPr lang="en-US" sz="3600" dirty="0" err="1"/>
              <a:t>sync_fetch_and_nand</a:t>
            </a:r>
            <a:r>
              <a:rPr lang="en-US" sz="3600" dirty="0"/>
              <a:t> (type *</a:t>
            </a:r>
            <a:r>
              <a:rPr lang="en-US" sz="3600" dirty="0" err="1"/>
              <a:t>ptr</a:t>
            </a:r>
            <a:r>
              <a:rPr lang="en-US" sz="3600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sync_add_and_fetch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sync_sub_and_fetch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sync_or_and_fetch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sync_and_and_fetch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sync_xor_and_fetch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__</a:t>
            </a:r>
            <a:r>
              <a:rPr lang="en-US" dirty="0" err="1"/>
              <a:t>sync_nand_and_fetch</a:t>
            </a:r>
            <a:r>
              <a:rPr lang="en-US" dirty="0"/>
              <a:t> (type *</a:t>
            </a:r>
            <a:r>
              <a:rPr lang="en-US" dirty="0" err="1"/>
              <a:t>ptr</a:t>
            </a:r>
            <a:r>
              <a:rPr lang="en-US" dirty="0"/>
              <a:t>, type value, ...)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endParaRPr lang="en-US" dirty="0"/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type can be (unsigned) char, </a:t>
            </a:r>
            <a:r>
              <a:rPr lang="en-US" dirty="0" err="1"/>
              <a:t>int</a:t>
            </a:r>
            <a:r>
              <a:rPr lang="en-US" dirty="0"/>
              <a:t>, or long</a:t>
            </a:r>
          </a:p>
        </p:txBody>
      </p:sp>
    </p:spTree>
    <p:extLst>
      <p:ext uri="{BB962C8B-B14F-4D97-AF65-F5344CB8AC3E}">
        <p14:creationId xmlns:p14="http://schemas.microsoft.com/office/powerpoint/2010/main" val="171330095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E801-FF7F-9D42-9D7D-317642A7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Atomic Increment in GCC / x86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8BB7B-7F09-DA49-AE48-D08DB18C1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2" y="9306568"/>
            <a:ext cx="16154400" cy="2499131"/>
          </a:xfrm>
        </p:spPr>
        <p:txBody>
          <a:bodyPr/>
          <a:lstStyle/>
          <a:p>
            <a:r>
              <a:rPr lang="en-US" sz="4000" dirty="0"/>
              <a:t>Direct hardware implementation</a:t>
            </a:r>
          </a:p>
          <a:p>
            <a:r>
              <a:rPr lang="en-US" sz="4000" dirty="0"/>
              <a:t>No need for a loop</a:t>
            </a:r>
          </a:p>
          <a:p>
            <a:r>
              <a:rPr lang="en-US" sz="4000" dirty="0"/>
              <a:t>Fetch-and-subtract also implemented with </a:t>
            </a:r>
            <a:r>
              <a:rPr lang="en-US" sz="4000" dirty="0" err="1"/>
              <a:t>xadd</a:t>
            </a:r>
            <a:endParaRPr lang="en-US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C2F23-5AEE-5D4D-8DB5-D6996E817447}"/>
              </a:ext>
            </a:extLst>
          </p:cNvPr>
          <p:cNvSpPr/>
          <p:nvPr/>
        </p:nvSpPr>
        <p:spPr>
          <a:xfrm>
            <a:off x="1616612" y="2435481"/>
            <a:ext cx="14516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__sync_fetch_and_add (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*ptr, 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__sync_add_and_fetch (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*ptr, </a:t>
            </a:r>
            <a:r>
              <a:rPr lang="en-US" sz="4000" b="1" i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endParaRPr lang="en-US" sz="4000" b="1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hape 542">
            <a:extLst>
              <a:ext uri="{FF2B5EF4-FFF2-40B4-BE49-F238E27FC236}">
                <a16:creationId xmlns:a16="http://schemas.microsoft.com/office/drawing/2014/main" id="{3DC92407-24FE-F44E-B865-9D5DB038DAC8}"/>
              </a:ext>
            </a:extLst>
          </p:cNvPr>
          <p:cNvSpPr/>
          <p:nvPr/>
        </p:nvSpPr>
        <p:spPr>
          <a:xfrm>
            <a:off x="1616612" y="4863475"/>
            <a:ext cx="11407625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fadd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x) {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    return __</a:t>
            </a:r>
            <a:r>
              <a:rPr lang="en-US" dirty="0" err="1"/>
              <a:t>sync_fetch_and_add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, x);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}</a:t>
            </a:r>
          </a:p>
        </p:txBody>
      </p:sp>
      <p:sp>
        <p:nvSpPr>
          <p:cNvPr id="7" name="Shape 542">
            <a:extLst>
              <a:ext uri="{FF2B5EF4-FFF2-40B4-BE49-F238E27FC236}">
                <a16:creationId xmlns:a16="http://schemas.microsoft.com/office/drawing/2014/main" id="{9A9220B9-F31F-754B-A2E0-BF6CE0BFCE02}"/>
              </a:ext>
            </a:extLst>
          </p:cNvPr>
          <p:cNvSpPr/>
          <p:nvPr/>
        </p:nvSpPr>
        <p:spPr>
          <a:xfrm>
            <a:off x="394447" y="6809677"/>
            <a:ext cx="18413505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0000000000000000 &lt;</a:t>
            </a:r>
            <a:r>
              <a:rPr lang="en-US" dirty="0" err="1"/>
              <a:t>fadd</a:t>
            </a:r>
            <a:r>
              <a:rPr lang="en-US" dirty="0"/>
              <a:t>&gt;: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0:   89 f0                   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esi</a:t>
            </a:r>
            <a:r>
              <a:rPr lang="en-US" dirty="0"/>
              <a:t>,%</a:t>
            </a:r>
            <a:r>
              <a:rPr lang="en-US" dirty="0" err="1"/>
              <a:t>eax</a:t>
            </a:r>
            <a:r>
              <a:rPr lang="en-US" dirty="0"/>
              <a:t>       # x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2:   f0 0f c1 07             lock </a:t>
            </a:r>
            <a:r>
              <a:rPr lang="en-US" dirty="0" err="1"/>
              <a:t>xadd</a:t>
            </a:r>
            <a:r>
              <a:rPr lang="en-US" dirty="0"/>
              <a:t> %</a:t>
            </a:r>
            <a:r>
              <a:rPr lang="en-US" dirty="0" err="1"/>
              <a:t>eax</a:t>
            </a:r>
            <a:r>
              <a:rPr lang="en-US" dirty="0"/>
              <a:t>,(%</a:t>
            </a:r>
            <a:r>
              <a:rPr lang="en-US" dirty="0" err="1"/>
              <a:t>rdi</a:t>
            </a:r>
            <a:r>
              <a:rPr lang="en-US" dirty="0"/>
              <a:t>)  # t = *</a:t>
            </a:r>
            <a:r>
              <a:rPr lang="en-US" dirty="0" err="1"/>
              <a:t>addr</a:t>
            </a:r>
            <a:r>
              <a:rPr lang="en-US" dirty="0"/>
              <a:t>; *</a:t>
            </a:r>
            <a:r>
              <a:rPr lang="en-US" dirty="0" err="1"/>
              <a:t>addr</a:t>
            </a:r>
            <a:r>
              <a:rPr lang="en-US" dirty="0"/>
              <a:t> += x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6:   c3                      </a:t>
            </a:r>
            <a:r>
              <a:rPr lang="en-US" dirty="0" err="1"/>
              <a:t>retq</a:t>
            </a:r>
            <a:r>
              <a:rPr lang="en-US" dirty="0"/>
              <a:t>                   # return t</a:t>
            </a:r>
          </a:p>
        </p:txBody>
      </p:sp>
    </p:spTree>
    <p:extLst>
      <p:ext uri="{BB962C8B-B14F-4D97-AF65-F5344CB8AC3E}">
        <p14:creationId xmlns:p14="http://schemas.microsoft.com/office/powerpoint/2010/main" val="116939390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Implementing atomic fetch-and-op</a:t>
            </a:r>
          </a:p>
        </p:txBody>
      </p:sp>
      <p:sp>
        <p:nvSpPr>
          <p:cNvPr id="560" name="Shape 560"/>
          <p:cNvSpPr>
            <a:spLocks noGrp="1"/>
          </p:cNvSpPr>
          <p:nvPr>
            <p:ph type="body" idx="1"/>
          </p:nvPr>
        </p:nvSpPr>
        <p:spPr>
          <a:xfrm>
            <a:off x="907784" y="5518726"/>
            <a:ext cx="16472432" cy="1560976"/>
          </a:xfrm>
          <a:prstGeom prst="rect">
            <a:avLst/>
          </a:prstGeom>
        </p:spPr>
        <p:txBody>
          <a:bodyPr/>
          <a:lstStyle>
            <a:lvl1pPr marL="742950" indent="-742950">
              <a:spcBef>
                <a:spcPts val="600"/>
              </a:spcBef>
              <a:defRPr sz="4600"/>
            </a:lvl1pPr>
            <a:lvl2pPr marL="1389742" indent="-589642">
              <a:spcBef>
                <a:spcPts val="600"/>
              </a:spcBef>
              <a:defRPr sz="4600"/>
            </a:lvl2pPr>
          </a:lstStyle>
          <a:p>
            <a:endParaRPr lang="en-US" sz="4800" dirty="0"/>
          </a:p>
          <a:p>
            <a:r>
              <a:rPr sz="4800" dirty="0"/>
              <a:t>Exercise: how can you build an atomic </a:t>
            </a:r>
            <a:r>
              <a:rPr sz="4800" dirty="0" err="1"/>
              <a:t>fetch+op</a:t>
            </a:r>
            <a:r>
              <a:rPr sz="4800" dirty="0"/>
              <a:t> out of </a:t>
            </a:r>
            <a:r>
              <a:rPr sz="4800" dirty="0" err="1"/>
              <a:t>atomicCAS</a:t>
            </a:r>
            <a:r>
              <a:rPr sz="4800" dirty="0"/>
              <a:t>()?</a:t>
            </a:r>
          </a:p>
          <a:p>
            <a:pPr lvl="1"/>
            <a:r>
              <a:rPr sz="4800" dirty="0"/>
              <a:t>try: </a:t>
            </a:r>
            <a:r>
              <a:rPr sz="4800" dirty="0" err="1"/>
              <a:t>atomic_</a:t>
            </a:r>
            <a:r>
              <a:rPr lang="en-US" sz="4800" dirty="0" err="1"/>
              <a:t>fetch_and_</a:t>
            </a:r>
            <a:r>
              <a:rPr sz="4800" dirty="0" err="1"/>
              <a:t>min</a:t>
            </a:r>
            <a:r>
              <a:rPr sz="4800" dirty="0"/>
              <a:t>()</a:t>
            </a:r>
          </a:p>
        </p:txBody>
      </p:sp>
      <p:sp>
        <p:nvSpPr>
          <p:cNvPr id="561" name="Shape 561"/>
          <p:cNvSpPr/>
          <p:nvPr/>
        </p:nvSpPr>
        <p:spPr>
          <a:xfrm>
            <a:off x="946034" y="1932823"/>
            <a:ext cx="1301787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</a:t>
            </a:r>
            <a:r>
              <a:rPr sz="3000" dirty="0" err="1"/>
              <a:t>atomicCAS</a:t>
            </a:r>
            <a:r>
              <a:rPr sz="3000" dirty="0"/>
              <a:t>: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atomic compare and swap performs this logic atomically 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atomicCAS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compare, </a:t>
            </a: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) {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sz="3000" dirty="0" err="1"/>
              <a:t>int</a:t>
            </a:r>
            <a:r>
              <a:rPr sz="3000" dirty="0"/>
              <a:t> 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if </a:t>
            </a:r>
            <a:r>
              <a:rPr sz="3000" dirty="0"/>
              <a:t>(old == compare)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    *</a:t>
            </a:r>
            <a:r>
              <a:rPr lang="en-US" sz="3000" dirty="0" err="1"/>
              <a:t>addr</a:t>
            </a:r>
            <a:r>
              <a:rPr lang="en-US" sz="3000" dirty="0"/>
              <a:t> =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return old;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2" name="Shape 562"/>
          <p:cNvSpPr/>
          <p:nvPr/>
        </p:nvSpPr>
        <p:spPr>
          <a:xfrm>
            <a:off x="1755414" y="8356518"/>
            <a:ext cx="1193800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 err="1"/>
              <a:t>int</a:t>
            </a:r>
            <a:r>
              <a:rPr sz="3000" dirty="0"/>
              <a:t> </a:t>
            </a:r>
            <a:r>
              <a:rPr sz="3000" dirty="0" err="1"/>
              <a:t>atomic_</a:t>
            </a:r>
            <a:r>
              <a:rPr lang="en-US" sz="3000" dirty="0" err="1"/>
              <a:t>fetch_and_</a:t>
            </a:r>
            <a:r>
              <a:rPr sz="3000" dirty="0" err="1"/>
              <a:t>min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x) {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</a:t>
            </a:r>
            <a:r>
              <a:rPr lang="en-US" sz="3000" dirty="0" err="1"/>
              <a:t>int</a:t>
            </a:r>
            <a:r>
              <a:rPr lang="en-US" sz="3000" dirty="0"/>
              <a:t> old, new;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do {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    </a:t>
            </a:r>
            <a:r>
              <a:rPr sz="3000" dirty="0"/>
              <a:t>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    </a:t>
            </a:r>
            <a:r>
              <a:rPr sz="3000" dirty="0"/>
              <a:t>new = min(old, x);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} while (</a:t>
            </a:r>
            <a:r>
              <a:rPr lang="en-US" sz="3000" dirty="0" err="1"/>
              <a:t>atomicCAS</a:t>
            </a:r>
            <a:r>
              <a:rPr lang="en-US" sz="3000" dirty="0"/>
              <a:t>(</a:t>
            </a:r>
            <a:r>
              <a:rPr lang="en-US" sz="3000" dirty="0" err="1"/>
              <a:t>addr</a:t>
            </a:r>
            <a:r>
              <a:rPr lang="en-US" sz="3000" dirty="0"/>
              <a:t>, old, new) != old);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return old;</a:t>
            </a:r>
            <a:endParaRPr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3" name="Shape 563"/>
          <p:cNvSpPr/>
          <p:nvPr/>
        </p:nvSpPr>
        <p:spPr>
          <a:xfrm>
            <a:off x="907784" y="11172914"/>
            <a:ext cx="16472432" cy="1560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marL="742950" indent="-74295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21240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" grpId="0" animBg="1" advAuto="0"/>
      <p:bldP spid="563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/>
        </p:nvSpPr>
        <p:spPr>
          <a:xfrm>
            <a:off x="10291401" y="8426551"/>
            <a:ext cx="7716152" cy="4790972"/>
          </a:xfrm>
          <a:prstGeom prst="rect">
            <a:avLst/>
          </a:prstGeom>
          <a:solidFill>
            <a:srgbClr val="DCDEE0"/>
          </a:solidFill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77" name="Shape 4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x86 cmpxchg</a:t>
            </a:r>
          </a:p>
        </p:txBody>
      </p:sp>
      <p:sp>
        <p:nvSpPr>
          <p:cNvPr id="478" name="Shape 478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981239"/>
          </a:xfrm>
          <a:prstGeom prst="rect">
            <a:avLst/>
          </a:prstGeom>
        </p:spPr>
        <p:txBody>
          <a:bodyPr/>
          <a:lstStyle/>
          <a:p>
            <a:r>
              <a:rPr dirty="0"/>
              <a:t>Compare and exchange (atomic when used with lock prefix)</a:t>
            </a:r>
          </a:p>
          <a:p>
            <a:pPr marL="0" indent="0">
              <a:buSzTx/>
              <a:buNone/>
              <a:defRPr sz="4200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lock </a:t>
            </a:r>
            <a:r>
              <a:rPr dirty="0" err="1"/>
              <a:t>cmpxchg</a:t>
            </a:r>
            <a:r>
              <a:rPr dirty="0"/>
              <a:t> </a:t>
            </a:r>
            <a:r>
              <a:rPr lang="en-US" dirty="0" err="1"/>
              <a:t>src</a:t>
            </a:r>
            <a:r>
              <a:rPr lang="en-US" dirty="0"/>
              <a:t>, </a:t>
            </a:r>
            <a:r>
              <a:rPr lang="en-US" dirty="0" err="1"/>
              <a:t>dst</a:t>
            </a:r>
            <a:endParaRPr dirty="0"/>
          </a:p>
        </p:txBody>
      </p:sp>
      <p:sp>
        <p:nvSpPr>
          <p:cNvPr id="479" name="Shape 479"/>
          <p:cNvSpPr/>
          <p:nvPr/>
        </p:nvSpPr>
        <p:spPr>
          <a:xfrm>
            <a:off x="1746528" y="7572967"/>
            <a:ext cx="3712555" cy="3185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if (dst == </a:t>
            </a:r>
            <a:r>
              <a:rPr lang="en-US" dirty="0"/>
              <a:t>%eax</a:t>
            </a:r>
            <a:r>
              <a:rPr dirty="0"/>
              <a:t>)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ZF = 1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dst = src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else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ZF = 0</a:t>
            </a:r>
          </a:p>
          <a:p>
            <a:pPr algn="l">
              <a:spcBef>
                <a:spcPts val="200"/>
              </a:spcBef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dirty="0"/>
              <a:t>    </a:t>
            </a:r>
            <a:r>
              <a:rPr lang="en-US" dirty="0"/>
              <a:t>%eax</a:t>
            </a:r>
            <a:r>
              <a:rPr dirty="0"/>
              <a:t> = dst</a:t>
            </a:r>
          </a:p>
        </p:txBody>
      </p:sp>
      <p:sp>
        <p:nvSpPr>
          <p:cNvPr id="480" name="Shape 480"/>
          <p:cNvSpPr/>
          <p:nvPr/>
        </p:nvSpPr>
        <p:spPr>
          <a:xfrm>
            <a:off x="6643081" y="3817152"/>
            <a:ext cx="5229131" cy="445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1" name="Shape 481"/>
          <p:cNvSpPr/>
          <p:nvPr/>
        </p:nvSpPr>
        <p:spPr>
          <a:xfrm>
            <a:off x="12149625" y="3967052"/>
            <a:ext cx="4241900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often a memory address</a:t>
            </a:r>
          </a:p>
        </p:txBody>
      </p:sp>
      <p:sp>
        <p:nvSpPr>
          <p:cNvPr id="482" name="Shape 482"/>
          <p:cNvSpPr/>
          <p:nvPr/>
        </p:nvSpPr>
        <p:spPr>
          <a:xfrm>
            <a:off x="4637491" y="7080910"/>
            <a:ext cx="2005590" cy="493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6845375" y="6829521"/>
            <a:ext cx="4241901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x86 accumulator register</a:t>
            </a:r>
          </a:p>
        </p:txBody>
      </p:sp>
      <p:sp>
        <p:nvSpPr>
          <p:cNvPr id="484" name="Shape 484"/>
          <p:cNvSpPr/>
          <p:nvPr/>
        </p:nvSpPr>
        <p:spPr>
          <a:xfrm flipH="1">
            <a:off x="4296833" y="8385611"/>
            <a:ext cx="2389227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6845375" y="8095105"/>
            <a:ext cx="4241901" cy="581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flag register</a:t>
            </a:r>
          </a:p>
        </p:txBody>
      </p:sp>
      <p:sp>
        <p:nvSpPr>
          <p:cNvPr id="486" name="Shape 486"/>
          <p:cNvSpPr/>
          <p:nvPr/>
        </p:nvSpPr>
        <p:spPr>
          <a:xfrm>
            <a:off x="1609204" y="3810611"/>
            <a:ext cx="1" cy="1550717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1027435" y="5512556"/>
            <a:ext cx="6195911" cy="58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lock prefix (makes operation atomic)</a:t>
            </a:r>
          </a:p>
        </p:txBody>
      </p:sp>
      <p:sp>
        <p:nvSpPr>
          <p:cNvPr id="488" name="Shape 488"/>
          <p:cNvSpPr/>
          <p:nvPr/>
        </p:nvSpPr>
        <p:spPr>
          <a:xfrm>
            <a:off x="10613615" y="9869717"/>
            <a:ext cx="7169202" cy="3169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bool compare_and_swap(int* x, a, b) {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if (*x == a) {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*x = b;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return true;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}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   return false;</a:t>
            </a:r>
          </a:p>
          <a:p>
            <a:pPr algn="l">
              <a:buFont typeface="Lucida Grande"/>
              <a:defRPr sz="2600" b="1">
                <a:latin typeface="Consolas"/>
                <a:ea typeface="Consolas"/>
                <a:cs typeface="Consolas"/>
                <a:sym typeface="Consolas"/>
              </a:defRPr>
            </a:pPr>
            <a:r>
              <a:t>}</a:t>
            </a:r>
          </a:p>
        </p:txBody>
      </p:sp>
      <p:sp>
        <p:nvSpPr>
          <p:cNvPr id="489" name="Shape 489"/>
          <p:cNvSpPr/>
          <p:nvPr/>
        </p:nvSpPr>
        <p:spPr>
          <a:xfrm>
            <a:off x="10607761" y="8662413"/>
            <a:ext cx="7325626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Self-check: Can you implement ASM for atomic compare-and-swap using </a:t>
            </a:r>
            <a:r>
              <a:rPr sz="3000">
                <a:latin typeface="Consolas"/>
                <a:ea typeface="Consolas"/>
                <a:cs typeface="Consolas"/>
                <a:sym typeface="Consolas"/>
              </a:rPr>
              <a:t>cmpxchg</a:t>
            </a:r>
            <a: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991456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E801-FF7F-9D42-9D7D-317642A7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Atomic Ops in GCC / x86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8BB7B-7F09-DA49-AE48-D08DB18C1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430988"/>
            <a:ext cx="16154400" cy="2101611"/>
          </a:xfrm>
        </p:spPr>
        <p:txBody>
          <a:bodyPr/>
          <a:lstStyle/>
          <a:p>
            <a:r>
              <a:rPr lang="en-US" sz="4000" dirty="0"/>
              <a:t>Uses </a:t>
            </a:r>
            <a:r>
              <a:rPr lang="en-US" sz="4000" dirty="0" err="1"/>
              <a:t>atomicCAS</a:t>
            </a:r>
            <a:endParaRPr lang="en-US" sz="4000" dirty="0"/>
          </a:p>
          <a:p>
            <a:r>
              <a:rPr lang="en-US" sz="4000" dirty="0"/>
              <a:t>Requires loop</a:t>
            </a:r>
          </a:p>
          <a:p>
            <a:r>
              <a:rPr lang="en-US" sz="4000" dirty="0"/>
              <a:t>Other bit-level ops are similar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C2F23-5AEE-5D4D-8DB5-D6996E817447}"/>
              </a:ext>
            </a:extLst>
          </p:cNvPr>
          <p:cNvSpPr/>
          <p:nvPr/>
        </p:nvSpPr>
        <p:spPr>
          <a:xfrm>
            <a:off x="1616612" y="2435481"/>
            <a:ext cx="14516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__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sync_fetch_and_xor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*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, 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__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sync_xor_and_fetch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*</a:t>
            </a:r>
            <a:r>
              <a:rPr lang="en-US" sz="4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ptr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, </a:t>
            </a:r>
            <a:r>
              <a:rPr lang="en-US" sz="4000" b="1" i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 value)</a:t>
            </a:r>
          </a:p>
          <a:p>
            <a:endParaRPr lang="en-US" sz="4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hape 542">
            <a:extLst>
              <a:ext uri="{FF2B5EF4-FFF2-40B4-BE49-F238E27FC236}">
                <a16:creationId xmlns:a16="http://schemas.microsoft.com/office/drawing/2014/main" id="{3DC92407-24FE-F44E-B865-9D5DB038DAC8}"/>
              </a:ext>
            </a:extLst>
          </p:cNvPr>
          <p:cNvSpPr/>
          <p:nvPr/>
        </p:nvSpPr>
        <p:spPr>
          <a:xfrm>
            <a:off x="1616612" y="4374473"/>
            <a:ext cx="11407625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fxor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x) {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    return __</a:t>
            </a:r>
            <a:r>
              <a:rPr lang="en-US" dirty="0" err="1"/>
              <a:t>sync_fetch_and_xor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, x);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}</a:t>
            </a:r>
          </a:p>
        </p:txBody>
      </p:sp>
      <p:sp>
        <p:nvSpPr>
          <p:cNvPr id="7" name="Shape 542">
            <a:extLst>
              <a:ext uri="{FF2B5EF4-FFF2-40B4-BE49-F238E27FC236}">
                <a16:creationId xmlns:a16="http://schemas.microsoft.com/office/drawing/2014/main" id="{9A9220B9-F31F-754B-A2E0-BF6CE0BFCE02}"/>
              </a:ext>
            </a:extLst>
          </p:cNvPr>
          <p:cNvSpPr/>
          <p:nvPr/>
        </p:nvSpPr>
        <p:spPr>
          <a:xfrm>
            <a:off x="838200" y="6073434"/>
            <a:ext cx="18718259" cy="502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0000000000000020 &lt;</a:t>
            </a:r>
            <a:r>
              <a:rPr lang="en-US" dirty="0" err="1"/>
              <a:t>fxor</a:t>
            </a:r>
            <a:r>
              <a:rPr lang="en-US" dirty="0"/>
              <a:t>&gt;: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20:	8b 07                	</a:t>
            </a:r>
            <a:r>
              <a:rPr lang="en-US" dirty="0" err="1"/>
              <a:t>mov</a:t>
            </a:r>
            <a:r>
              <a:rPr lang="en-US" dirty="0"/>
              <a:t>    (%</a:t>
            </a:r>
            <a:r>
              <a:rPr lang="en-US" dirty="0" err="1"/>
              <a:t>rdi</a:t>
            </a:r>
            <a:r>
              <a:rPr lang="en-US" dirty="0"/>
              <a:t>),%</a:t>
            </a:r>
            <a:r>
              <a:rPr lang="en-US" dirty="0" err="1"/>
              <a:t>eax</a:t>
            </a:r>
            <a:r>
              <a:rPr lang="en-US" dirty="0"/>
              <a:t>       # old = *</a:t>
            </a:r>
            <a:r>
              <a:rPr lang="en-US" dirty="0" err="1"/>
              <a:t>addr</a:t>
            </a:r>
            <a:r>
              <a:rPr lang="en-US" dirty="0"/>
              <a:t>  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22:	41 89 c0             	</a:t>
            </a:r>
            <a:r>
              <a:rPr lang="en-US" dirty="0" err="1"/>
              <a:t>mov</a:t>
            </a:r>
            <a:r>
              <a:rPr lang="en-US" dirty="0"/>
              <a:t>    %eax,%r8d         # loop: t = old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25:	89 c1                	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eax</a:t>
            </a:r>
            <a:r>
              <a:rPr lang="en-US" dirty="0"/>
              <a:t>,%</a:t>
            </a:r>
            <a:r>
              <a:rPr lang="en-US" dirty="0" err="1"/>
              <a:t>ecx</a:t>
            </a:r>
            <a:r>
              <a:rPr lang="en-US" dirty="0"/>
              <a:t>         # r = old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27:	41 31 f0             	</a:t>
            </a:r>
            <a:r>
              <a:rPr lang="en-US" dirty="0" err="1"/>
              <a:t>xor</a:t>
            </a:r>
            <a:r>
              <a:rPr lang="en-US" dirty="0"/>
              <a:t>    %esi,%r8d         # new = </a:t>
            </a:r>
            <a:r>
              <a:rPr lang="en-US" dirty="0" err="1"/>
              <a:t>old^x</a:t>
            </a:r>
            <a:endParaRPr lang="en-US" dirty="0"/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                     # if *</a:t>
            </a:r>
            <a:r>
              <a:rPr lang="en-US" dirty="0" err="1"/>
              <a:t>addr</a:t>
            </a:r>
            <a:r>
              <a:rPr lang="en-US" dirty="0"/>
              <a:t>==t then *</a:t>
            </a:r>
            <a:r>
              <a:rPr lang="en-US" dirty="0" err="1"/>
              <a:t>addr</a:t>
            </a:r>
            <a:r>
              <a:rPr lang="en-US" dirty="0"/>
              <a:t> = new else old = *</a:t>
            </a:r>
            <a:r>
              <a:rPr lang="en-US" dirty="0" err="1"/>
              <a:t>addr</a:t>
            </a:r>
            <a:endParaRPr lang="en-US" dirty="0"/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2a:	f0 44 0f b1 07       	lock </a:t>
            </a:r>
            <a:r>
              <a:rPr lang="en-US" dirty="0" err="1"/>
              <a:t>cmpxchg</a:t>
            </a:r>
            <a:r>
              <a:rPr lang="en-US" dirty="0"/>
              <a:t> %r8d,(%</a:t>
            </a:r>
            <a:r>
              <a:rPr lang="en-US" dirty="0" err="1"/>
              <a:t>rdi</a:t>
            </a:r>
            <a:r>
              <a:rPr lang="en-US" dirty="0"/>
              <a:t>)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2f:	75 f1                	</a:t>
            </a:r>
            <a:r>
              <a:rPr lang="en-US" dirty="0" err="1"/>
              <a:t>jne</a:t>
            </a:r>
            <a:r>
              <a:rPr lang="en-US" dirty="0"/>
              <a:t>    22 &lt;fxor+0x2&gt;     # </a:t>
            </a:r>
            <a:r>
              <a:rPr lang="en-US" dirty="0" err="1"/>
              <a:t>Goto</a:t>
            </a:r>
            <a:r>
              <a:rPr lang="en-US" dirty="0"/>
              <a:t> loop if failed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31:	89 c8                	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ecx</a:t>
            </a:r>
            <a:r>
              <a:rPr lang="en-US" dirty="0"/>
              <a:t>,%</a:t>
            </a:r>
            <a:r>
              <a:rPr lang="en-US" dirty="0" err="1"/>
              <a:t>eax</a:t>
            </a:r>
            <a:r>
              <a:rPr lang="en-US" dirty="0"/>
              <a:t>         # Return r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dirty="0"/>
              <a:t>  33:	c3                   	</a:t>
            </a:r>
            <a:r>
              <a:rPr lang="en-US" dirty="0" err="1"/>
              <a:t>retq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963170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5418f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MPCOND">
      <a:majorFont>
        <a:latin typeface="Myriad Pro Cond"/>
        <a:ea typeface="Myriad Pro Condensed"/>
        <a:cs typeface="Myriad Pro Condensed"/>
      </a:majorFont>
      <a:minorFont>
        <a:latin typeface="Myriad Pro Con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15418f" id="{5886DD50-607B-4B67-B496-61C64FE28201}" vid="{8C1FD82A-D137-4FF8-B1BB-36AD4D373BA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yriad Pro Condensed"/>
        <a:ea typeface="Myriad Pro Condensed"/>
        <a:cs typeface="Myriad Pro Condensed"/>
      </a:majorFont>
      <a:minorFont>
        <a:latin typeface="Myriad Pro Condense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15418f</Template>
  <TotalTime>2819</TotalTime>
  <Words>6523</Words>
  <Application>Microsoft Macintosh PowerPoint</Application>
  <PresentationFormat>Custom</PresentationFormat>
  <Paragraphs>1022</Paragraphs>
  <Slides>48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</vt:lpstr>
      <vt:lpstr>Consolas</vt:lpstr>
      <vt:lpstr>Gill Sans</vt:lpstr>
      <vt:lpstr>Helvetica</vt:lpstr>
      <vt:lpstr>Lucida Grande</vt:lpstr>
      <vt:lpstr>Myriad Pro Cond</vt:lpstr>
      <vt:lpstr>Myriad Pro Condensed</vt:lpstr>
      <vt:lpstr>Myriad Pro Semibold</vt:lpstr>
      <vt:lpstr>Times</vt:lpstr>
      <vt:lpstr>15418f</vt:lpstr>
      <vt:lpstr>Fine-grained synchronization &amp; lock-free programming</vt:lpstr>
      <vt:lpstr>Today’s Topics</vt:lpstr>
      <vt:lpstr>Locking Problem</vt:lpstr>
      <vt:lpstr>Recall CUDA 7 atomic operations</vt:lpstr>
      <vt:lpstr>GCC atomic built-in functions</vt:lpstr>
      <vt:lpstr>Recall: Atomic Increment in GCC / x86</vt:lpstr>
      <vt:lpstr>Implementing atomic fetch-and-op</vt:lpstr>
      <vt:lpstr>x86 cmpxchg</vt:lpstr>
      <vt:lpstr>Other Atomic Ops in GCC / x86</vt:lpstr>
      <vt:lpstr>C++ 11 atomic&lt;T&gt;</vt:lpstr>
      <vt:lpstr>How are the operations atomic?</vt:lpstr>
      <vt:lpstr>Atomic Operations: Deadlock?</vt:lpstr>
      <vt:lpstr>Atomic Operations: Livelock?</vt:lpstr>
      <vt:lpstr>Atomic Operations: Starvation/Unfairness</vt:lpstr>
      <vt:lpstr>Locking more than one location</vt:lpstr>
      <vt:lpstr>Example: a sorted linked list</vt:lpstr>
      <vt:lpstr>Example: simultaneous insertion</vt:lpstr>
      <vt:lpstr>Example: simultaneous insertion</vt:lpstr>
      <vt:lpstr>Solution 1: protect the list with a single lock</vt:lpstr>
      <vt:lpstr>Single global lock per data structure</vt:lpstr>
      <vt:lpstr>Solution 2: “hand-over-hand” locking</vt:lpstr>
      <vt:lpstr>Solution 2: “hand-over-hand” locking</vt:lpstr>
      <vt:lpstr>Solution 2: “hand-over-hand” locking</vt:lpstr>
      <vt:lpstr>Solution 2: “hand-over-hand” locking</vt:lpstr>
      <vt:lpstr>Version 2a: Padded List</vt:lpstr>
      <vt:lpstr>Solution 2a: Padded List HOH Locking</vt:lpstr>
      <vt:lpstr>Solution 2b: Regular List HOH Locking</vt:lpstr>
      <vt:lpstr>Fine-grained (HOH) Locking</vt:lpstr>
      <vt:lpstr>Where Can HOH Locking (Possibly) Be Used?</vt:lpstr>
      <vt:lpstr>Lock-free data structures</vt:lpstr>
      <vt:lpstr>Blocking algorithms/data structures</vt:lpstr>
      <vt:lpstr>Lock-free algorithms</vt:lpstr>
      <vt:lpstr>Single reader, single writer bounded queue *</vt:lpstr>
      <vt:lpstr>Single reader, single writer unbounded queue *</vt:lpstr>
      <vt:lpstr>Single reader, single writer unbounded queue </vt:lpstr>
      <vt:lpstr>Lock-free stack (first try)</vt:lpstr>
      <vt:lpstr>The ABA problem</vt:lpstr>
      <vt:lpstr>Why Does ABA Problem Arise?</vt:lpstr>
      <vt:lpstr>Lock-free stack using counter for ABA soln</vt:lpstr>
      <vt:lpstr>Compare and swap on x86</vt:lpstr>
      <vt:lpstr>Another Concern: Referencing Freed Memory</vt:lpstr>
      <vt:lpstr>Another ABA Solution:  Hazard Pointers</vt:lpstr>
      <vt:lpstr>Lock-free linked list insertion *</vt:lpstr>
      <vt:lpstr>Lock-free linked list deletion</vt:lpstr>
      <vt:lpstr>Lock-free vs. locks performance comparison</vt:lpstr>
      <vt:lpstr>In practice: why lock free data-structures?</vt:lpstr>
      <vt:lpstr>Summary</vt:lpstr>
      <vt:lpstr>More reading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Fine-grained synchronization &amp; lock-free programming</dc:title>
  <dc:creator>Brian Railing</dc:creator>
  <cp:lastModifiedBy>Randal Bryant</cp:lastModifiedBy>
  <cp:revision>80</cp:revision>
  <dcterms:modified xsi:type="dcterms:W3CDTF">2019-04-25T18:04:06Z</dcterms:modified>
</cp:coreProperties>
</file>