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2" r:id="rId1"/>
  </p:sldMasterIdLst>
  <p:notesMasterIdLst>
    <p:notesMasterId r:id="rId38"/>
  </p:notesMasterIdLst>
  <p:sldIdLst>
    <p:sldId id="256" r:id="rId2"/>
    <p:sldId id="258" r:id="rId3"/>
    <p:sldId id="259" r:id="rId4"/>
    <p:sldId id="260" r:id="rId5"/>
    <p:sldId id="261" r:id="rId6"/>
    <p:sldId id="262" r:id="rId7"/>
    <p:sldId id="263" r:id="rId8"/>
    <p:sldId id="267" r:id="rId9"/>
    <p:sldId id="268" r:id="rId10"/>
    <p:sldId id="269" r:id="rId11"/>
    <p:sldId id="270" r:id="rId12"/>
    <p:sldId id="271" r:id="rId13"/>
    <p:sldId id="272" r:id="rId14"/>
    <p:sldId id="273" r:id="rId15"/>
    <p:sldId id="274" r:id="rId16"/>
    <p:sldId id="302" r:id="rId17"/>
    <p:sldId id="275" r:id="rId18"/>
    <p:sldId id="276" r:id="rId19"/>
    <p:sldId id="277" r:id="rId20"/>
    <p:sldId id="279" r:id="rId21"/>
    <p:sldId id="280" r:id="rId22"/>
    <p:sldId id="281" r:id="rId23"/>
    <p:sldId id="282" r:id="rId24"/>
    <p:sldId id="283" r:id="rId25"/>
    <p:sldId id="300" r:id="rId26"/>
    <p:sldId id="301" r:id="rId27"/>
    <p:sldId id="284" r:id="rId28"/>
    <p:sldId id="285" r:id="rId29"/>
    <p:sldId id="291" r:id="rId30"/>
    <p:sldId id="292" r:id="rId31"/>
    <p:sldId id="293" r:id="rId32"/>
    <p:sldId id="294" r:id="rId33"/>
    <p:sldId id="295" r:id="rId34"/>
    <p:sldId id="296" r:id="rId35"/>
    <p:sldId id="297" r:id="rId36"/>
    <p:sldId id="298" r:id="rId37"/>
  </p:sldIdLst>
  <p:sldSz cx="18288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1pPr>
    <a:lvl2pPr marL="0" marR="0" indent="3429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2pPr>
    <a:lvl3pPr marL="0" marR="0" indent="6858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3pPr>
    <a:lvl4pPr marL="0" marR="0" indent="10287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4pPr>
    <a:lvl5pPr marL="0" marR="0" indent="13716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5pPr>
    <a:lvl6pPr marL="0" marR="0" indent="17145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6pPr>
    <a:lvl7pPr marL="0" marR="0" indent="20574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7pPr>
    <a:lvl8pPr marL="0" marR="0" indent="24003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8pPr>
    <a:lvl9pPr marL="0" marR="0" indent="27432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9pPr>
  </p:defaultTextStyle>
  <p:extLst>
    <p:ext uri="{EFAFB233-063F-42B5-8137-9DF3F51BA10A}">
      <p15:sldGuideLst xmlns:p15="http://schemas.microsoft.com/office/powerpoint/2012/main">
        <p15:guide id="1" orient="horz" pos="432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7"/>
    <p:restoredTop sz="85367" autoAdjust="0"/>
  </p:normalViewPr>
  <p:slideViewPr>
    <p:cSldViewPr snapToGrid="0">
      <p:cViewPr varScale="1">
        <p:scale>
          <a:sx n="60" d="100"/>
          <a:sy n="60" d="100"/>
        </p:scale>
        <p:origin x="3192" y="208"/>
      </p:cViewPr>
      <p:guideLst>
        <p:guide orient="horz" pos="4320"/>
        <p:guide pos="576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Shape 41"/>
          <p:cNvSpPr>
            <a:spLocks noGrp="1" noRot="1" noChangeAspect="1"/>
          </p:cNvSpPr>
          <p:nvPr>
            <p:ph type="sldImg"/>
          </p:nvPr>
        </p:nvSpPr>
        <p:spPr>
          <a:xfrm>
            <a:off x="1143000" y="685800"/>
            <a:ext cx="4572000" cy="3429000"/>
          </a:xfrm>
          <a:prstGeom prst="rect">
            <a:avLst/>
          </a:prstGeom>
        </p:spPr>
        <p:txBody>
          <a:bodyPr/>
          <a:lstStyle/>
          <a:p>
            <a:endParaRPr/>
          </a:p>
        </p:txBody>
      </p:sp>
      <p:sp>
        <p:nvSpPr>
          <p:cNvPr id="42" name="Shape 4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60017488"/>
      </p:ext>
    </p:extLst>
  </p:cSld>
  <p:clrMap bg1="lt1" tx1="dk1" bg2="lt2" tx2="dk2" accent1="accent1" accent2="accent2" accent3="accent3" accent4="accent4" accent5="accent5" accent6="accent6" hlink="hlink" folHlink="folHlink"/>
  <p:notesStyle>
    <a:lvl1pPr defTabSz="825500" latinLnBrk="0">
      <a:defRPr sz="3000">
        <a:latin typeface="Lucida Grande"/>
        <a:ea typeface="Lucida Grande"/>
        <a:cs typeface="Lucida Grande"/>
        <a:sym typeface="Lucida Grande"/>
      </a:defRPr>
    </a:lvl1pPr>
    <a:lvl2pPr indent="228600" defTabSz="825500" latinLnBrk="0">
      <a:defRPr sz="3000">
        <a:latin typeface="Lucida Grande"/>
        <a:ea typeface="Lucida Grande"/>
        <a:cs typeface="Lucida Grande"/>
        <a:sym typeface="Lucida Grande"/>
      </a:defRPr>
    </a:lvl2pPr>
    <a:lvl3pPr indent="457200" defTabSz="825500" latinLnBrk="0">
      <a:defRPr sz="3000">
        <a:latin typeface="Lucida Grande"/>
        <a:ea typeface="Lucida Grande"/>
        <a:cs typeface="Lucida Grande"/>
        <a:sym typeface="Lucida Grande"/>
      </a:defRPr>
    </a:lvl3pPr>
    <a:lvl4pPr indent="685800" defTabSz="825500" latinLnBrk="0">
      <a:defRPr sz="3000">
        <a:latin typeface="Lucida Grande"/>
        <a:ea typeface="Lucida Grande"/>
        <a:cs typeface="Lucida Grande"/>
        <a:sym typeface="Lucida Grande"/>
      </a:defRPr>
    </a:lvl4pPr>
    <a:lvl5pPr indent="914400" defTabSz="825500" latinLnBrk="0">
      <a:defRPr sz="3000">
        <a:latin typeface="Lucida Grande"/>
        <a:ea typeface="Lucida Grande"/>
        <a:cs typeface="Lucida Grande"/>
        <a:sym typeface="Lucida Grande"/>
      </a:defRPr>
    </a:lvl5pPr>
    <a:lvl6pPr indent="1143000" defTabSz="825500" latinLnBrk="0">
      <a:defRPr sz="3000">
        <a:latin typeface="Lucida Grande"/>
        <a:ea typeface="Lucida Grande"/>
        <a:cs typeface="Lucida Grande"/>
        <a:sym typeface="Lucida Grande"/>
      </a:defRPr>
    </a:lvl6pPr>
    <a:lvl7pPr indent="1371600" defTabSz="825500" latinLnBrk="0">
      <a:defRPr sz="3000">
        <a:latin typeface="Lucida Grande"/>
        <a:ea typeface="Lucida Grande"/>
        <a:cs typeface="Lucida Grande"/>
        <a:sym typeface="Lucida Grande"/>
      </a:defRPr>
    </a:lvl7pPr>
    <a:lvl8pPr indent="1600200" defTabSz="825500" latinLnBrk="0">
      <a:defRPr sz="3000">
        <a:latin typeface="Lucida Grande"/>
        <a:ea typeface="Lucida Grande"/>
        <a:cs typeface="Lucida Grande"/>
        <a:sym typeface="Lucida Grande"/>
      </a:defRPr>
    </a:lvl8pPr>
    <a:lvl9pPr indent="1828800" defTabSz="825500" latinLnBrk="0">
      <a:defRPr sz="30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android.googlesource.com/platform/external/pthreads/+/master/pthread_mutex_lock.c"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android.googlesource.com/platform/external/pthreads/+/master/pthread_spin_lock.c"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heather.cs.ucdavis.edu/~matloff/50/PLN/lock.pdf"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www.intel.com/Assets/en_US/PDF/manual/253668.pdf" TargetMode="External"/><Relationship Id="rId4" Type="http://schemas.openxmlformats.org/officeDocument/2006/relationships/hyperlink" Target="http://stackoverflow.com/questions/25476662/when-can-the-cpu-ignore-the-lock-prefix-and-use-cache-coherency"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Shape 384"/>
          <p:cNvSpPr>
            <a:spLocks noGrp="1" noRot="1" noChangeAspect="1"/>
          </p:cNvSpPr>
          <p:nvPr>
            <p:ph type="sldImg"/>
          </p:nvPr>
        </p:nvSpPr>
        <p:spPr>
          <a:prstGeom prst="rect">
            <a:avLst/>
          </a:prstGeom>
        </p:spPr>
        <p:txBody>
          <a:bodyPr/>
          <a:lstStyle/>
          <a:p>
            <a:endParaRPr/>
          </a:p>
        </p:txBody>
      </p:sp>
      <p:sp>
        <p:nvSpPr>
          <p:cNvPr id="385" name="Shape 385"/>
          <p:cNvSpPr>
            <a:spLocks noGrp="1"/>
          </p:cNvSpPr>
          <p:nvPr>
            <p:ph type="body" sz="quarter" idx="1"/>
          </p:nvPr>
        </p:nvSpPr>
        <p:spPr>
          <a:prstGeom prst="rect">
            <a:avLst/>
          </a:prstGeom>
        </p:spPr>
        <p:txBody>
          <a:bodyPr/>
          <a:lstStyle>
            <a:lvl1pPr>
              <a:defRPr sz="1800" u="sng">
                <a:hlinkClick r:id="rId3"/>
              </a:defRPr>
            </a:lvl1pPr>
          </a:lstStyle>
          <a:p>
            <a:pPr>
              <a:defRPr u="none"/>
            </a:pPr>
            <a:r>
              <a:rPr u="sng">
                <a:hlinkClick r:id="rId3"/>
              </a:rPr>
              <a:t>https://android.googlesource.com/platform/external/pthreads/+/master/pthread_mutex_lock.c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 name="Shape 544"/>
          <p:cNvSpPr>
            <a:spLocks noGrp="1" noRot="1" noChangeAspect="1"/>
          </p:cNvSpPr>
          <p:nvPr>
            <p:ph type="sldImg"/>
          </p:nvPr>
        </p:nvSpPr>
        <p:spPr>
          <a:prstGeom prst="rect">
            <a:avLst/>
          </a:prstGeom>
        </p:spPr>
        <p:txBody>
          <a:bodyPr/>
          <a:lstStyle/>
          <a:p>
            <a:endParaRPr/>
          </a:p>
        </p:txBody>
      </p:sp>
      <p:sp>
        <p:nvSpPr>
          <p:cNvPr id="545" name="Shape 545"/>
          <p:cNvSpPr>
            <a:spLocks noGrp="1"/>
          </p:cNvSpPr>
          <p:nvPr>
            <p:ph type="body" sz="quarter" idx="1"/>
          </p:nvPr>
        </p:nvSpPr>
        <p:spPr>
          <a:prstGeom prst="rect">
            <a:avLst/>
          </a:prstGeom>
        </p:spPr>
        <p:txBody>
          <a:bodyPr/>
          <a:lstStyle/>
          <a:p>
            <a:pPr>
              <a:defRPr sz="1800"/>
            </a:pPr>
            <a:r>
              <a:t>Q. Mental model of atomic operation? Do you think about it like a lock?</a:t>
            </a:r>
          </a:p>
          <a:p>
            <a:pPr>
              <a:defRPr sz="1800"/>
            </a:pPr>
            <a:r>
              <a:t>Q. How is this better? (waiters take the invalidate, and then do a busRead, not busReadX)</a:t>
            </a:r>
          </a:p>
          <a:p>
            <a:pPr>
              <a:defRPr sz="1800"/>
            </a:pPr>
            <a:r>
              <a:t>A. No atomic operation needed to acquire the lock (just a read... so all the processors waiting take exactly one miss whenever there’s a release, but that’s it.  Not a RdX miss)</a:t>
            </a:r>
          </a:p>
          <a:p>
            <a:pPr>
              <a:defRPr sz="1800"/>
            </a:pPr>
            <a:r>
              <a:t>Implements fairness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 name="Shape 551"/>
          <p:cNvSpPr>
            <a:spLocks noGrp="1" noRot="1" noChangeAspect="1"/>
          </p:cNvSpPr>
          <p:nvPr>
            <p:ph type="sldImg"/>
          </p:nvPr>
        </p:nvSpPr>
        <p:spPr>
          <a:prstGeom prst="rect">
            <a:avLst/>
          </a:prstGeom>
        </p:spPr>
        <p:txBody>
          <a:bodyPr/>
          <a:lstStyle/>
          <a:p>
            <a:endParaRPr/>
          </a:p>
        </p:txBody>
      </p:sp>
      <p:sp>
        <p:nvSpPr>
          <p:cNvPr id="552" name="Shape 552"/>
          <p:cNvSpPr>
            <a:spLocks noGrp="1"/>
          </p:cNvSpPr>
          <p:nvPr>
            <p:ph type="body" sz="quarter" idx="1"/>
          </p:nvPr>
        </p:nvSpPr>
        <p:spPr>
          <a:prstGeom prst="rect">
            <a:avLst/>
          </a:prstGeom>
        </p:spPr>
        <p:txBody>
          <a:bodyPr/>
          <a:lstStyle/>
          <a:p>
            <a:pPr>
              <a:defRPr sz="1800"/>
            </a:pPr>
            <a:r>
              <a:t>avoids the read-traffic problem</a:t>
            </a:r>
          </a:p>
          <a:p>
            <a:pPr>
              <a:defRPr sz="1800"/>
            </a:pPr>
            <a:r>
              <a:t>fair: since it grants access in FIFO order</a:t>
            </a:r>
          </a:p>
          <a:p>
            <a:pPr>
              <a:defRPr sz="1800"/>
            </a:pPr>
            <a:r>
              <a:t>NOTE: standard space + dependencies trade-off</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 name="Shape 586"/>
          <p:cNvSpPr>
            <a:spLocks noGrp="1" noRot="1" noChangeAspect="1"/>
          </p:cNvSpPr>
          <p:nvPr>
            <p:ph type="sldImg"/>
          </p:nvPr>
        </p:nvSpPr>
        <p:spPr>
          <a:prstGeom prst="rect">
            <a:avLst/>
          </a:prstGeom>
        </p:spPr>
        <p:txBody>
          <a:bodyPr/>
          <a:lstStyle/>
          <a:p>
            <a:endParaRPr/>
          </a:p>
        </p:txBody>
      </p:sp>
      <p:sp>
        <p:nvSpPr>
          <p:cNvPr id="587" name="Shape 587"/>
          <p:cNvSpPr>
            <a:spLocks noGrp="1"/>
          </p:cNvSpPr>
          <p:nvPr>
            <p:ph type="body" sz="quarter" idx="1"/>
          </p:nvPr>
        </p:nvSpPr>
        <p:spPr>
          <a:prstGeom prst="rect">
            <a:avLst/>
          </a:prstGeom>
        </p:spPr>
        <p:txBody>
          <a:bodyPr/>
          <a:lstStyle/>
          <a:p>
            <a:pPr>
              <a:defRPr sz="1800"/>
            </a:pPr>
            <a:r>
              <a:t>There’s a bug!!!!</a:t>
            </a:r>
          </a:p>
          <a:p>
            <a:pPr>
              <a:defRPr sz="1800"/>
            </a:pPr>
            <a:r>
              <a:t>PROBLEM: thread might clear the flag for NEXT BARRIER, before all threads check it and proceed from CURRENT BARRIER</a:t>
            </a:r>
          </a:p>
          <a:p>
            <a:pPr>
              <a:defRPr sz="1800"/>
            </a:pPr>
            <a:r>
              <a:t>Q. why have the flag at all?  Slightly nicer to spin on the FLAG than on the counter.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 name="Shape 592"/>
          <p:cNvSpPr>
            <a:spLocks noGrp="1" noRot="1" noChangeAspect="1"/>
          </p:cNvSpPr>
          <p:nvPr>
            <p:ph type="sldImg"/>
          </p:nvPr>
        </p:nvSpPr>
        <p:spPr>
          <a:prstGeom prst="rect">
            <a:avLst/>
          </a:prstGeom>
        </p:spPr>
        <p:txBody>
          <a:bodyPr/>
          <a:lstStyle/>
          <a:p>
            <a:endParaRPr/>
          </a:p>
        </p:txBody>
      </p:sp>
      <p:sp>
        <p:nvSpPr>
          <p:cNvPr id="593" name="Shape 593"/>
          <p:cNvSpPr>
            <a:spLocks noGrp="1"/>
          </p:cNvSpPr>
          <p:nvPr>
            <p:ph type="body" sz="quarter" idx="1"/>
          </p:nvPr>
        </p:nvSpPr>
        <p:spPr>
          <a:prstGeom prst="rect">
            <a:avLst/>
          </a:prstGeom>
        </p:spPr>
        <p:txBody>
          <a:bodyPr/>
          <a:lstStyle/>
          <a:p>
            <a:pPr>
              <a:defRPr sz="1800"/>
            </a:pPr>
            <a:r>
              <a:t>Main point: two spins (waiting for all threads to leave AND waiting for all threads to arrive)</a:t>
            </a:r>
          </a:p>
          <a:p>
            <a:pPr>
              <a:defRPr sz="1800"/>
            </a:pPr>
            <a:r>
              <a:t>but we know the delay is due to the dependency on flag.</a:t>
            </a:r>
          </a:p>
          <a:p>
            <a:pPr>
              <a:defRPr sz="1800"/>
            </a:pPr>
            <a:r>
              <a:t>Replication should help us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 name="Shape 598"/>
          <p:cNvSpPr>
            <a:spLocks noGrp="1" noRot="1" noChangeAspect="1"/>
          </p:cNvSpPr>
          <p:nvPr>
            <p:ph type="sldImg"/>
          </p:nvPr>
        </p:nvSpPr>
        <p:spPr>
          <a:prstGeom prst="rect">
            <a:avLst/>
          </a:prstGeom>
        </p:spPr>
        <p:txBody>
          <a:bodyPr/>
          <a:lstStyle/>
          <a:p>
            <a:endParaRPr/>
          </a:p>
        </p:txBody>
      </p:sp>
      <p:sp>
        <p:nvSpPr>
          <p:cNvPr id="599" name="Shape 599"/>
          <p:cNvSpPr>
            <a:spLocks noGrp="1"/>
          </p:cNvSpPr>
          <p:nvPr>
            <p:ph type="body" sz="quarter" idx="1"/>
          </p:nvPr>
        </p:nvSpPr>
        <p:spPr>
          <a:prstGeom prst="rect">
            <a:avLst/>
          </a:prstGeom>
        </p:spPr>
        <p:txBody>
          <a:bodyPr/>
          <a:lstStyle/>
          <a:p>
            <a:pPr>
              <a:defRPr sz="1800"/>
            </a:pPr>
            <a:r>
              <a:t>TODO: explain to your partner why this works</a:t>
            </a:r>
          </a:p>
          <a:p>
            <a:pPr>
              <a:defRPr sz="1800"/>
            </a:pPr>
            <a:endParaRPr/>
          </a:p>
          <a:p>
            <a:pPr>
              <a:defRPr sz="1800"/>
            </a:pPr>
            <a:r>
              <a:t>first time: set local sense to 1,  wait for flag to be 1</a:t>
            </a:r>
          </a:p>
          <a:p>
            <a:pPr>
              <a:defRPr sz="1800"/>
            </a:pPr>
            <a:r>
              <a:t>next time set local sense to be 0, wait for flag to be 0</a:t>
            </a:r>
          </a:p>
          <a:p>
            <a:pPr>
              <a:defRPr sz="1800"/>
            </a:pPr>
            <a:r>
              <a:t>flag never gets flipped until count equal p again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 name="Shape 603"/>
          <p:cNvSpPr>
            <a:spLocks noGrp="1" noRot="1" noChangeAspect="1"/>
          </p:cNvSpPr>
          <p:nvPr>
            <p:ph type="sldImg"/>
          </p:nvPr>
        </p:nvSpPr>
        <p:spPr>
          <a:prstGeom prst="rect">
            <a:avLst/>
          </a:prstGeom>
        </p:spPr>
        <p:txBody>
          <a:bodyPr/>
          <a:lstStyle/>
          <a:p>
            <a:endParaRPr/>
          </a:p>
        </p:txBody>
      </p:sp>
      <p:sp>
        <p:nvSpPr>
          <p:cNvPr id="604" name="Shape 604"/>
          <p:cNvSpPr>
            <a:spLocks noGrp="1"/>
          </p:cNvSpPr>
          <p:nvPr>
            <p:ph type="body" sz="quarter" idx="1"/>
          </p:nvPr>
        </p:nvSpPr>
        <p:spPr>
          <a:prstGeom prst="rect">
            <a:avLst/>
          </a:prstGeom>
        </p:spPr>
        <p:txBody>
          <a:bodyPr/>
          <a:lstStyle/>
          <a:p>
            <a:pPr>
              <a:defRPr sz="1800"/>
            </a:pPr>
            <a:r>
              <a:t>Q. is it cheaper to implement a barrier or P acquisitions of test-test-set lock?</a:t>
            </a:r>
          </a:p>
          <a:p>
            <a:pPr>
              <a:defRPr sz="1800"/>
            </a:pPr>
            <a:r>
              <a:t>A. barrier is cheaper: O(P), where TTSet x P is O(P^2)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 name="Shape 391"/>
          <p:cNvSpPr>
            <a:spLocks noGrp="1" noRot="1" noChangeAspect="1"/>
          </p:cNvSpPr>
          <p:nvPr>
            <p:ph type="sldImg"/>
          </p:nvPr>
        </p:nvSpPr>
        <p:spPr>
          <a:prstGeom prst="rect">
            <a:avLst/>
          </a:prstGeom>
        </p:spPr>
        <p:txBody>
          <a:bodyPr/>
          <a:lstStyle/>
          <a:p>
            <a:endParaRPr/>
          </a:p>
        </p:txBody>
      </p:sp>
      <p:sp>
        <p:nvSpPr>
          <p:cNvPr id="392" name="Shape 392"/>
          <p:cNvSpPr>
            <a:spLocks noGrp="1"/>
          </p:cNvSpPr>
          <p:nvPr>
            <p:ph type="body" sz="quarter" idx="1"/>
          </p:nvPr>
        </p:nvSpPr>
        <p:spPr>
          <a:prstGeom prst="rect">
            <a:avLst/>
          </a:prstGeom>
        </p:spPr>
        <p:txBody>
          <a:bodyPr/>
          <a:lstStyle>
            <a:lvl1pPr>
              <a:defRPr sz="1800" u="sng">
                <a:hlinkClick r:id="rId3"/>
              </a:defRPr>
            </a:lvl1pPr>
          </a:lstStyle>
          <a:p>
            <a:pPr>
              <a:defRPr u="none"/>
            </a:pPr>
            <a:r>
              <a:rPr u="sng">
                <a:hlinkClick r:id="rId3"/>
              </a:rPr>
              <a:t>https://android.googlesource.com/platform/external/pthreads/+/master/pthread_spin_lock.c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Shape 402"/>
          <p:cNvSpPr>
            <a:spLocks noGrp="1" noRot="1" noChangeAspect="1"/>
          </p:cNvSpPr>
          <p:nvPr>
            <p:ph type="sldImg"/>
          </p:nvPr>
        </p:nvSpPr>
        <p:spPr>
          <a:prstGeom prst="rect">
            <a:avLst/>
          </a:prstGeom>
        </p:spPr>
        <p:txBody>
          <a:bodyPr/>
          <a:lstStyle/>
          <a:p>
            <a:endParaRPr/>
          </a:p>
        </p:txBody>
      </p:sp>
      <p:sp>
        <p:nvSpPr>
          <p:cNvPr id="403" name="Shape 403"/>
          <p:cNvSpPr>
            <a:spLocks noGrp="1"/>
          </p:cNvSpPr>
          <p:nvPr>
            <p:ph type="body" sz="quarter" idx="1"/>
          </p:nvPr>
        </p:nvSpPr>
        <p:spPr>
          <a:prstGeom prst="rect">
            <a:avLst/>
          </a:prstGeom>
        </p:spPr>
        <p:txBody>
          <a:bodyPr/>
          <a:lstStyle/>
          <a:p>
            <a:pPr>
              <a:defRPr sz="1800"/>
            </a:pPr>
            <a:r>
              <a:t>lock impl: see if the value is 0, if not, try again (go back to the top)</a:t>
            </a:r>
          </a:p>
          <a:p>
            <a:pPr>
              <a:defRPr sz="1800"/>
            </a:pPr>
            <a:r>
              <a:t>TODO: tell your partner why this doesn’t work as a lock</a:t>
            </a:r>
          </a:p>
          <a:p>
            <a:pPr>
              <a:defRPr sz="1800"/>
            </a:pPr>
            <a:r>
              <a:t>think about the cache coherence protocol</a:t>
            </a:r>
          </a:p>
          <a:p>
            <a:pPr>
              <a:defRPr sz="1800"/>
            </a:pPr>
            <a:r>
              <a:t>between the load and the store(1), someone else can get in there</a:t>
            </a:r>
          </a:p>
          <a:p>
            <a:pPr>
              <a:defRPr sz="1800"/>
            </a:pPr>
            <a:r>
              <a:t>BOTH LOAD 0.  ONE WRITES, THEN THE OTHER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 name="Shape 412"/>
          <p:cNvSpPr>
            <a:spLocks noGrp="1" noRot="1" noChangeAspect="1"/>
          </p:cNvSpPr>
          <p:nvPr>
            <p:ph type="sldImg"/>
          </p:nvPr>
        </p:nvSpPr>
        <p:spPr>
          <a:prstGeom prst="rect">
            <a:avLst/>
          </a:prstGeom>
        </p:spPr>
        <p:txBody>
          <a:bodyPr/>
          <a:lstStyle/>
          <a:p>
            <a:endParaRPr/>
          </a:p>
        </p:txBody>
      </p:sp>
      <p:sp>
        <p:nvSpPr>
          <p:cNvPr id="413" name="Shape 413"/>
          <p:cNvSpPr>
            <a:spLocks noGrp="1"/>
          </p:cNvSpPr>
          <p:nvPr>
            <p:ph type="body" sz="quarter" idx="1"/>
          </p:nvPr>
        </p:nvSpPr>
        <p:spPr>
          <a:prstGeom prst="rect">
            <a:avLst/>
          </a:prstGeom>
        </p:spPr>
        <p:txBody>
          <a:bodyPr/>
          <a:lstStyle/>
          <a:p>
            <a:pPr>
              <a:defRPr sz="1800"/>
            </a:pPr>
            <a:r>
              <a:t>load value from address AND ALSO set value in memory to 1</a:t>
            </a:r>
          </a:p>
          <a:p>
            <a:pPr>
              <a:defRPr sz="1800"/>
            </a:pPr>
            <a:r>
              <a:t>TODO: talk with partner about how to implement a lock given test and set</a:t>
            </a:r>
          </a:p>
          <a:p>
            <a:pPr>
              <a:defRPr sz="1800"/>
            </a:pPr>
            <a:r>
              <a:rPr u="sng">
                <a:hlinkClick r:id="rId3"/>
              </a:rPr>
              <a:t>http://heather.cs.ucdavis.edu/~matloff/50/PLN/lock.pdf</a:t>
            </a:r>
          </a:p>
          <a:p>
            <a:pPr>
              <a:defRPr sz="1800"/>
            </a:pPr>
            <a:r>
              <a:rPr u="sng">
                <a:hlinkClick r:id="rId4"/>
              </a:rPr>
              <a:t>http://stackoverflow.com/questions/25476662/when-can-the-cpu-ignore-the-lock-prefix-and-use-cache-coherency</a:t>
            </a:r>
          </a:p>
          <a:p>
            <a:pPr>
              <a:defRPr sz="1800"/>
            </a:pPr>
            <a:r>
              <a:rPr u="sng">
                <a:hlinkClick r:id="rId5"/>
              </a:rPr>
              <a:t>http://www.intel.com/Assets/en_US/PDF/manual/253668.pdf</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 name="Shape 458"/>
          <p:cNvSpPr>
            <a:spLocks noGrp="1" noRot="1" noChangeAspect="1"/>
          </p:cNvSpPr>
          <p:nvPr>
            <p:ph type="sldImg"/>
          </p:nvPr>
        </p:nvSpPr>
        <p:spPr>
          <a:prstGeom prst="rect">
            <a:avLst/>
          </a:prstGeom>
        </p:spPr>
        <p:txBody>
          <a:bodyPr/>
          <a:lstStyle/>
          <a:p>
            <a:endParaRPr/>
          </a:p>
        </p:txBody>
      </p:sp>
      <p:sp>
        <p:nvSpPr>
          <p:cNvPr id="459" name="Shape 459"/>
          <p:cNvSpPr>
            <a:spLocks noGrp="1"/>
          </p:cNvSpPr>
          <p:nvPr>
            <p:ph type="body" sz="quarter" idx="1"/>
          </p:nvPr>
        </p:nvSpPr>
        <p:spPr>
          <a:prstGeom prst="rect">
            <a:avLst/>
          </a:prstGeom>
        </p:spPr>
        <p:txBody>
          <a:bodyPr/>
          <a:lstStyle/>
          <a:p>
            <a:pPr>
              <a:defRPr sz="1800"/>
            </a:pPr>
            <a:r>
              <a:t>even though the line isn’t in P1’s cache, it is still holding lock</a:t>
            </a:r>
          </a:p>
          <a:p>
            <a:pPr>
              <a:defRPr sz="1800"/>
            </a:pPr>
            <a:r>
              <a:t>processors 2 and 3 spin, but it’s a writing spin, so the line ping-pongs as the processors keep trying to acquire the lock</a:t>
            </a:r>
          </a:p>
          <a:p>
            <a:pPr>
              <a:defRPr sz="1800"/>
            </a:pPr>
            <a:r>
              <a:t>Many invalidations</a:t>
            </a:r>
          </a:p>
          <a:p>
            <a:pPr>
              <a:defRPr sz="1800"/>
            </a:pPr>
            <a:r>
              <a:t>Q. how does P1 release the lock (HOLDING THE LOCK VS HOLDING THE CACHE LINE)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 name="Shape 473"/>
          <p:cNvSpPr>
            <a:spLocks noGrp="1" noRot="1" noChangeAspect="1"/>
          </p:cNvSpPr>
          <p:nvPr>
            <p:ph type="sldImg"/>
          </p:nvPr>
        </p:nvSpPr>
        <p:spPr>
          <a:prstGeom prst="rect">
            <a:avLst/>
          </a:prstGeom>
        </p:spPr>
        <p:txBody>
          <a:bodyPr/>
          <a:lstStyle/>
          <a:p>
            <a:endParaRPr/>
          </a:p>
        </p:txBody>
      </p:sp>
      <p:sp>
        <p:nvSpPr>
          <p:cNvPr id="474" name="Shape 474"/>
          <p:cNvSpPr>
            <a:spLocks noGrp="1"/>
          </p:cNvSpPr>
          <p:nvPr>
            <p:ph type="body" sz="quarter" idx="1"/>
          </p:nvPr>
        </p:nvSpPr>
        <p:spPr>
          <a:prstGeom prst="rect">
            <a:avLst/>
          </a:prstGeom>
        </p:spPr>
        <p:txBody>
          <a:bodyPr/>
          <a:lstStyle/>
          <a:p>
            <a:pPr>
              <a:defRPr sz="1800"/>
            </a:pPr>
            <a:r>
              <a:t>same total number of lock calls executed</a:t>
            </a:r>
          </a:p>
          <a:p>
            <a:pPr>
              <a:defRPr sz="1800"/>
            </a:pPr>
            <a:r>
              <a:t>critical section time removed, so just lock/unlock delay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 name="Shape 500"/>
          <p:cNvSpPr>
            <a:spLocks noGrp="1" noRot="1" noChangeAspect="1"/>
          </p:cNvSpPr>
          <p:nvPr>
            <p:ph type="sldImg"/>
          </p:nvPr>
        </p:nvSpPr>
        <p:spPr>
          <a:prstGeom prst="rect">
            <a:avLst/>
          </a:prstGeom>
        </p:spPr>
        <p:txBody>
          <a:bodyPr/>
          <a:lstStyle/>
          <a:p>
            <a:endParaRPr/>
          </a:p>
        </p:txBody>
      </p:sp>
      <p:sp>
        <p:nvSpPr>
          <p:cNvPr id="501" name="Shape 501"/>
          <p:cNvSpPr>
            <a:spLocks noGrp="1"/>
          </p:cNvSpPr>
          <p:nvPr>
            <p:ph type="body" sz="quarter" idx="1"/>
          </p:nvPr>
        </p:nvSpPr>
        <p:spPr>
          <a:prstGeom prst="rect">
            <a:avLst/>
          </a:prstGeom>
        </p:spPr>
        <p:txBody>
          <a:bodyPr/>
          <a:lstStyle/>
          <a:p>
            <a:pPr>
              <a:defRPr sz="1800"/>
            </a:pPr>
            <a:r>
              <a:t>TODO: talk with partner about why this is different from original t&amp;s lock</a:t>
            </a:r>
          </a:p>
          <a:p>
            <a:pPr>
              <a:defRPr sz="1800"/>
            </a:pPr>
            <a:r>
              <a:t>How does it behave differently</a:t>
            </a:r>
          </a:p>
          <a:p>
            <a:pPr>
              <a:defRPr sz="1800"/>
            </a:pPr>
            <a:r>
              <a:t>What is the impact</a:t>
            </a:r>
          </a:p>
          <a:p>
            <a:pPr>
              <a:defRPr sz="1800"/>
            </a:pPr>
            <a:r>
              <a:t>Q. why volatile?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 name="Shape 526"/>
          <p:cNvSpPr>
            <a:spLocks noGrp="1" noRot="1" noChangeAspect="1"/>
          </p:cNvSpPr>
          <p:nvPr>
            <p:ph type="sldImg"/>
          </p:nvPr>
        </p:nvSpPr>
        <p:spPr>
          <a:prstGeom prst="rect">
            <a:avLst/>
          </a:prstGeom>
        </p:spPr>
        <p:txBody>
          <a:bodyPr/>
          <a:lstStyle/>
          <a:p>
            <a:endParaRPr/>
          </a:p>
        </p:txBody>
      </p:sp>
      <p:sp>
        <p:nvSpPr>
          <p:cNvPr id="527" name="Shape 527"/>
          <p:cNvSpPr>
            <a:spLocks noGrp="1"/>
          </p:cNvSpPr>
          <p:nvPr>
            <p:ph type="body" sz="quarter" idx="1"/>
          </p:nvPr>
        </p:nvSpPr>
        <p:spPr>
          <a:prstGeom prst="rect">
            <a:avLst/>
          </a:prstGeom>
        </p:spPr>
        <p:txBody>
          <a:bodyPr/>
          <a:lstStyle/>
          <a:p>
            <a:pPr>
              <a:defRPr sz="1800"/>
            </a:pPr>
            <a:r>
              <a:t>up to P invalidations (BusRdX attempts) per lock release</a:t>
            </a:r>
          </a:p>
          <a:p>
            <a:pPr>
              <a:defRPr sz="1800"/>
            </a:pPr>
            <a:r>
              <a:t>(still a flurry of traffic (N invalidation)) but just once per release, not once per test)</a:t>
            </a:r>
          </a:p>
          <a:p>
            <a:pPr>
              <a:defRPr sz="1800"/>
            </a:pPr>
            <a:r>
              <a:t>Remember ideal is 1</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 name="Shape 531"/>
          <p:cNvSpPr>
            <a:spLocks noGrp="1" noRot="1" noChangeAspect="1"/>
          </p:cNvSpPr>
          <p:nvPr>
            <p:ph type="sldImg"/>
          </p:nvPr>
        </p:nvSpPr>
        <p:spPr>
          <a:prstGeom prst="rect">
            <a:avLst/>
          </a:prstGeom>
        </p:spPr>
        <p:txBody>
          <a:bodyPr/>
          <a:lstStyle/>
          <a:p>
            <a:endParaRPr/>
          </a:p>
        </p:txBody>
      </p:sp>
      <p:sp>
        <p:nvSpPr>
          <p:cNvPr id="532" name="Shape 532"/>
          <p:cNvSpPr>
            <a:spLocks noGrp="1"/>
          </p:cNvSpPr>
          <p:nvPr>
            <p:ph type="body" sz="quarter" idx="1"/>
          </p:nvPr>
        </p:nvSpPr>
        <p:spPr>
          <a:prstGeom prst="rect">
            <a:avLst/>
          </a:prstGeom>
        </p:spPr>
        <p:txBody>
          <a:bodyPr/>
          <a:lstStyle>
            <a:lvl1pPr>
              <a:defRPr sz="1800"/>
            </a:lvl1pPr>
          </a:lstStyle>
          <a:p>
            <a:r>
              <a:t>P is the number of waiting processors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spTree>
      <p:nvGrpSpPr>
        <p:cNvPr id="1" name=""/>
        <p:cNvGrpSpPr/>
        <p:nvPr/>
      </p:nvGrpSpPr>
      <p:grpSpPr>
        <a:xfrm>
          <a:off x="0" y="0"/>
          <a:ext cx="0" cy="0"/>
          <a:chOff x="0" y="0"/>
          <a:chExt cx="0" cy="0"/>
        </a:xfrm>
      </p:grpSpPr>
      <p:sp>
        <p:nvSpPr>
          <p:cNvPr id="12" name="Shape 12"/>
          <p:cNvSpPr/>
          <p:nvPr/>
        </p:nvSpPr>
        <p:spPr>
          <a:xfrm>
            <a:off x="723279" y="9134575"/>
            <a:ext cx="16840201" cy="1949252"/>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a:defRPr b="1">
                <a:latin typeface="+mn-lt"/>
                <a:ea typeface="+mn-ea"/>
                <a:cs typeface="+mn-cs"/>
                <a:sym typeface="Myriad Pro Condensed"/>
              </a:defRPr>
            </a:pPr>
            <a:r>
              <a:rPr sz="6000" dirty="0">
                <a:latin typeface="Myriad Pro Cond" panose="020B0506030403020204" pitchFamily="34" charset="0"/>
              </a:rPr>
              <a:t>Parallel Computer Architecture and Programming</a:t>
            </a:r>
          </a:p>
          <a:p>
            <a:pPr>
              <a:defRPr b="1">
                <a:latin typeface="+mn-lt"/>
                <a:ea typeface="+mn-ea"/>
                <a:cs typeface="+mn-cs"/>
                <a:sym typeface="Myriad Pro Condensed"/>
              </a:defRPr>
            </a:pPr>
            <a:r>
              <a:rPr sz="6000" dirty="0">
                <a:latin typeface="Myriad Pro Cond" panose="020B0506030403020204" pitchFamily="34" charset="0"/>
              </a:rPr>
              <a:t>CMU 15-418/15-618, </a:t>
            </a:r>
            <a:r>
              <a:rPr lang="en-US" sz="6000" dirty="0">
                <a:latin typeface="Myriad Pro Cond" panose="020B0506030403020204" pitchFamily="34" charset="0"/>
              </a:rPr>
              <a:t>Spring</a:t>
            </a:r>
            <a:r>
              <a:rPr lang="en-US" sz="6000" baseline="0" dirty="0">
                <a:latin typeface="Myriad Pro Cond" panose="020B0506030403020204" pitchFamily="34" charset="0"/>
              </a:rPr>
              <a:t> 2019</a:t>
            </a:r>
            <a:endParaRPr sz="6000" dirty="0">
              <a:latin typeface="Myriad Pro Cond" panose="020B0506030403020204" pitchFamily="34" charset="0"/>
            </a:endParaRPr>
          </a:p>
        </p:txBody>
      </p:sp>
      <p:sp>
        <p:nvSpPr>
          <p:cNvPr id="13" name="Shape 13"/>
          <p:cNvSpPr/>
          <p:nvPr/>
        </p:nvSpPr>
        <p:spPr>
          <a:xfrm flipV="1">
            <a:off x="1409700" y="8356314"/>
            <a:ext cx="15467004" cy="286"/>
          </a:xfrm>
          <a:prstGeom prst="line">
            <a:avLst/>
          </a:prstGeom>
          <a:ln w="19050">
            <a:solidFill>
              <a:srgbClr val="929292"/>
            </a:solidFill>
            <a:custDash>
              <a:ds d="200000" sp="200000"/>
            </a:custDash>
            <a:miter lim="400000"/>
          </a:ln>
        </p:spPr>
        <p:txBody>
          <a:bodyPr lIns="50800" tIns="50800" rIns="50800" bIns="50800" anchor="ctr"/>
          <a:lstStyle/>
          <a:p>
            <a:pPr algn="l" defTabSz="457200">
              <a:defRPr sz="1200">
                <a:latin typeface="Helvetica"/>
                <a:ea typeface="Helvetica"/>
                <a:cs typeface="Helvetica"/>
                <a:sym typeface="Helvetica"/>
              </a:defRPr>
            </a:pPr>
            <a:endParaRPr>
              <a:latin typeface="Myriad Pro Cond" panose="020B0506030403020204" pitchFamily="34" charset="0"/>
            </a:endParaRPr>
          </a:p>
        </p:txBody>
      </p:sp>
      <p:sp>
        <p:nvSpPr>
          <p:cNvPr id="14" name="Shape 14"/>
          <p:cNvSpPr>
            <a:spLocks noGrp="1"/>
          </p:cNvSpPr>
          <p:nvPr>
            <p:ph type="body" sz="quarter" idx="13"/>
          </p:nvPr>
        </p:nvSpPr>
        <p:spPr>
          <a:xfrm>
            <a:off x="6332515" y="3632617"/>
            <a:ext cx="5621732" cy="964367"/>
          </a:xfrm>
          <a:prstGeom prst="rect">
            <a:avLst/>
          </a:prstGeom>
        </p:spPr>
        <p:txBody>
          <a:bodyPr wrap="none" anchor="ctr">
            <a:spAutoFit/>
          </a:bodyPr>
          <a:lstStyle>
            <a:lvl1pPr marL="0" indent="0" algn="ctr">
              <a:spcBef>
                <a:spcPts val="0"/>
              </a:spcBef>
              <a:buSzTx/>
              <a:buFontTx/>
              <a:buNone/>
              <a:defRPr>
                <a:latin typeface="Myriad Pro Cond" panose="020B0506030403020204" pitchFamily="34" charset="0"/>
              </a:defRPr>
            </a:lvl1pPr>
          </a:lstStyle>
          <a:p>
            <a:pPr lvl="0"/>
            <a:r>
              <a:rPr lang="en-US"/>
              <a:t>Edit Master text styles</a:t>
            </a:r>
          </a:p>
        </p:txBody>
      </p:sp>
      <p:sp>
        <p:nvSpPr>
          <p:cNvPr id="15" name="Shape 15"/>
          <p:cNvSpPr>
            <a:spLocks noGrp="1"/>
          </p:cNvSpPr>
          <p:nvPr>
            <p:ph type="title"/>
          </p:nvPr>
        </p:nvSpPr>
        <p:spPr>
          <a:xfrm>
            <a:off x="1308100" y="4457700"/>
            <a:ext cx="15684500" cy="1943100"/>
          </a:xfrm>
          <a:prstGeom prst="rect">
            <a:avLst/>
          </a:prstGeom>
        </p:spPr>
        <p:txBody>
          <a:bodyPr anchor="b"/>
          <a:lstStyle>
            <a:lvl1pPr algn="ctr">
              <a:defRPr sz="14000">
                <a:latin typeface="Myriad Pro Cond" panose="020B0506030403020204" pitchFamily="34" charset="0"/>
              </a:defRPr>
            </a:lvl1pPr>
          </a:lstStyle>
          <a:p>
            <a:r>
              <a:rPr lang="en-US"/>
              <a:t>Click to edit Master title style</a:t>
            </a:r>
            <a:endParaRPr dirty="0"/>
          </a:p>
        </p:txBody>
      </p:sp>
      <p:sp>
        <p:nvSpPr>
          <p:cNvPr id="16" name="Shape 16"/>
          <p:cNvSpPr>
            <a:spLocks noGrp="1"/>
          </p:cNvSpPr>
          <p:nvPr>
            <p:ph type="sldNum" sz="quarter" idx="2"/>
          </p:nvPr>
        </p:nvSpPr>
        <p:spPr>
          <a:xfrm>
            <a:off x="8961335" y="13093700"/>
            <a:ext cx="349455" cy="471924"/>
          </a:xfrm>
          <a:prstGeom prst="rect">
            <a:avLst/>
          </a:prstGeom>
        </p:spPr>
        <p:txBody>
          <a:bodyPr/>
          <a:lstStyle>
            <a:lvl1pPr>
              <a:defRPr sz="2400" b="0">
                <a:latin typeface="Myriad Pro Cond" panose="020B0506030403020204" pitchFamily="34" charset="0"/>
                <a:ea typeface="Myriad Pro Cond" panose="020B0506030403020204" pitchFamily="34" charset="0"/>
                <a:cs typeface="Myriad Pro Cond" panose="020B0506030403020204" pitchFamily="34" charset="0"/>
                <a:sym typeface="Gill Sans"/>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219793728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lvl1pPr>
              <a:defRPr>
                <a:latin typeface="Myriad Pro Cond" panose="020B0506030403020204" pitchFamily="34" charset="0"/>
              </a:defRPr>
            </a:lvl1pPr>
          </a:lstStyle>
          <a:p>
            <a:r>
              <a:rPr lang="en-US"/>
              <a:t>Click to edit Master title style</a:t>
            </a:r>
            <a:endParaRPr dirty="0"/>
          </a:p>
        </p:txBody>
      </p:sp>
      <p:sp>
        <p:nvSpPr>
          <p:cNvPr id="24" name="Shape 24"/>
          <p:cNvSpPr>
            <a:spLocks noGrp="1"/>
          </p:cNvSpPr>
          <p:nvPr>
            <p:ph type="body" idx="1"/>
          </p:nvPr>
        </p:nvSpPr>
        <p:spPr>
          <a:prstGeom prst="rect">
            <a:avLst/>
          </a:prstGeom>
        </p:spPr>
        <p:txBody>
          <a:bodyPr/>
          <a:lstStyle>
            <a:lvl1pPr>
              <a:defRPr>
                <a:latin typeface="Myriad Pro Cond" panose="020B0506030403020204" pitchFamily="34" charset="0"/>
              </a:defRPr>
            </a:lvl1pPr>
            <a:lvl2pPr>
              <a:defRPr>
                <a:latin typeface="Myriad Pro Cond" panose="020B0506030403020204" pitchFamily="34" charset="0"/>
              </a:defRPr>
            </a:lvl2pPr>
            <a:lvl3pPr>
              <a:defRPr>
                <a:latin typeface="Myriad Pro Cond" panose="020B0506030403020204" pitchFamily="34" charset="0"/>
              </a:defRPr>
            </a:lvl3pPr>
            <a:lvl4pPr>
              <a:defRPr>
                <a:latin typeface="Myriad Pro Cond" panose="020B0506030403020204" pitchFamily="34" charset="0"/>
              </a:defRPr>
            </a:lvl4pPr>
            <a:lvl5pPr>
              <a:defRPr>
                <a:latin typeface="Myriad Pro Cond" panose="020B05060304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5" name="Shape 25"/>
          <p:cNvSpPr>
            <a:spLocks noGrp="1"/>
          </p:cNvSpPr>
          <p:nvPr>
            <p:ph type="sldNum" sz="quarter" idx="2"/>
          </p:nvPr>
        </p:nvSpPr>
        <p:spPr>
          <a:xfrm>
            <a:off x="14981936" y="13233400"/>
            <a:ext cx="347852" cy="441146"/>
          </a:xfrm>
          <a:prstGeom prst="rect">
            <a:avLst/>
          </a:prstGeom>
        </p:spPr>
        <p:txBody>
          <a:bodyPr/>
          <a:lstStyle>
            <a:lvl1pPr>
              <a:defRPr>
                <a:latin typeface="Myriad Pro Cond" panose="020B0506030403020204" pitchFamily="34" charset="0"/>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295775822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5099679" y="13034050"/>
            <a:ext cx="3086101" cy="7797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r">
              <a:defRPr sz="2200" b="1">
                <a:latin typeface="+mn-lt"/>
                <a:ea typeface="+mn-ea"/>
                <a:cs typeface="+mn-cs"/>
                <a:sym typeface="Myriad Pro Condensed"/>
              </a:defRPr>
            </a:lvl1pPr>
          </a:lstStyle>
          <a:p>
            <a:r>
              <a:rPr dirty="0">
                <a:latin typeface="Myriad Pro Cond" panose="020B0506030403020204" pitchFamily="34" charset="0"/>
              </a:rPr>
              <a:t> CMU 15-418/618, </a:t>
            </a:r>
            <a:br>
              <a:rPr lang="en-US" dirty="0">
                <a:latin typeface="Myriad Pro Cond" panose="020B0506030403020204" pitchFamily="34" charset="0"/>
              </a:rPr>
            </a:br>
            <a:r>
              <a:rPr lang="en-US" dirty="0">
                <a:latin typeface="Myriad Pro Cond" panose="020B0506030403020204" pitchFamily="34" charset="0"/>
              </a:rPr>
              <a:t>Spring 2019</a:t>
            </a:r>
            <a:endParaRPr dirty="0">
              <a:latin typeface="Myriad Pro Cond" panose="020B0506030403020204" pitchFamily="34" charset="0"/>
            </a:endParaRPr>
          </a:p>
        </p:txBody>
      </p:sp>
      <p:sp>
        <p:nvSpPr>
          <p:cNvPr id="3" name="Shape 3"/>
          <p:cNvSpPr>
            <a:spLocks noGrp="1"/>
          </p:cNvSpPr>
          <p:nvPr>
            <p:ph type="title"/>
          </p:nvPr>
        </p:nvSpPr>
        <p:spPr>
          <a:xfrm>
            <a:off x="838200" y="393700"/>
            <a:ext cx="16154400" cy="11176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r>
              <a:rPr dirty="0"/>
              <a:t>Title Text</a:t>
            </a:r>
          </a:p>
        </p:txBody>
      </p:sp>
      <p:sp>
        <p:nvSpPr>
          <p:cNvPr id="4" name="Shape 4"/>
          <p:cNvSpPr>
            <a:spLocks noGrp="1"/>
          </p:cNvSpPr>
          <p:nvPr>
            <p:ph type="body" idx="1"/>
          </p:nvPr>
        </p:nvSpPr>
        <p:spPr>
          <a:xfrm>
            <a:off x="838200" y="2095500"/>
            <a:ext cx="16154400" cy="10350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2pPr>
              <a:buFontTx/>
              <a:buChar char="-"/>
            </a:lvl2pPr>
            <a:lvl3pPr>
              <a:buFontTx/>
              <a:buChar char="-"/>
            </a:lvl3pPr>
            <a:lvl4pPr>
              <a:buFontTx/>
              <a:buChar char="-"/>
            </a:lvl4pPr>
            <a:lvl5pPr>
              <a:buFontTx/>
              <a:buChar cha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hape 5"/>
          <p:cNvSpPr>
            <a:spLocks noGrp="1"/>
          </p:cNvSpPr>
          <p:nvPr>
            <p:ph type="sldNum" sz="quarter" idx="2"/>
          </p:nvPr>
        </p:nvSpPr>
        <p:spPr>
          <a:xfrm>
            <a:off x="14981936" y="13233400"/>
            <a:ext cx="347852" cy="441146"/>
          </a:xfrm>
          <a:prstGeom prst="rect">
            <a:avLst/>
          </a:prstGeom>
          <a:ln w="12700">
            <a:miter lim="400000"/>
          </a:ln>
        </p:spPr>
        <p:txBody>
          <a:bodyPr wrap="none" lIns="50800" tIns="50800" rIns="50800" bIns="50800">
            <a:spAutoFit/>
          </a:bodyPr>
          <a:lstStyle>
            <a:lvl1pPr>
              <a:defRPr sz="2200" b="1">
                <a:latin typeface="Myriad Pro Cond" panose="020B0506030403020204" pitchFamily="34" charset="0"/>
                <a:ea typeface="+mn-ea"/>
                <a:cs typeface="+mn-cs"/>
                <a:sym typeface="Myriad Pro Condensed"/>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825411578"/>
      </p:ext>
    </p:extLst>
  </p:cSld>
  <p:clrMap bg1="lt1" tx1="dk1" bg2="lt2" tx2="dk2" accent1="accent1" accent2="accent2" accent3="accent3" accent4="accent4" accent5="accent5" accent6="accent6" hlink="hlink" folHlink="folHlink"/>
  <p:sldLayoutIdLst>
    <p:sldLayoutId id="2147483653" r:id="rId1"/>
    <p:sldLayoutId id="2147483654" r:id="rId2"/>
  </p:sldLayoutIdLst>
  <p:transition spd="med"/>
  <p:txStyles>
    <p:titleStyle>
      <a:lvl1pPr marL="0" marR="0" indent="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0" marR="0" indent="2286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2pPr>
      <a:lvl3pPr marL="0" marR="0" indent="4572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3pPr>
      <a:lvl4pPr marL="0" marR="0" indent="6858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4pPr>
      <a:lvl5pPr marL="0" marR="0" indent="9144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5pPr>
      <a:lvl6pPr marL="0" marR="0" indent="11430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6pPr>
      <a:lvl7pPr marL="0" marR="0" indent="13716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7pPr>
      <a:lvl8pPr marL="0" marR="0" indent="16002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8pPr>
      <a:lvl9pPr marL="0" marR="0" indent="1828800" algn="l" defTabSz="825500" rtl="0" eaLnBrk="1" latinLnBrk="0" hangingPunct="1">
        <a:lnSpc>
          <a:spcPct val="100000"/>
        </a:lnSpc>
        <a:spcBef>
          <a:spcPts val="0"/>
        </a:spcBef>
        <a:spcAft>
          <a:spcPts val="0"/>
        </a:spcAft>
        <a:buClrTx/>
        <a:buSzTx/>
        <a:buFontTx/>
        <a:buNone/>
        <a:tabLst/>
        <a:defRPr sz="8400" b="1" i="0" u="none" strike="noStrike" cap="none" spc="0" baseline="0">
          <a:ln>
            <a:noFill/>
          </a:ln>
          <a:solidFill>
            <a:srgbClr val="000000"/>
          </a:solidFill>
          <a:uFillTx/>
          <a:latin typeface="+mn-lt"/>
          <a:ea typeface="+mn-ea"/>
          <a:cs typeface="+mn-cs"/>
          <a:sym typeface="Myriad Pro Condensed"/>
        </a:defRPr>
      </a:lvl9pPr>
    </p:titleStyle>
    <p:bodyStyle>
      <a:lvl1pPr marL="800100" marR="0" indent="-800100" algn="l" defTabSz="825500" rtl="0" eaLnBrk="1" latinLnBrk="0" hangingPunct="1">
        <a:lnSpc>
          <a:spcPct val="100000"/>
        </a:lnSpc>
        <a:spcBef>
          <a:spcPts val="1400"/>
        </a:spcBef>
        <a:spcAft>
          <a:spcPts val="0"/>
        </a:spcAft>
        <a:buClrTx/>
        <a:buSzPct val="12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14351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2pPr>
      <a:lvl3pPr marL="21082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3pPr>
      <a:lvl4pPr marL="27686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4pPr>
      <a:lvl5pPr marL="34417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5pPr>
      <a:lvl6pPr marL="41148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6pPr>
      <a:lvl7pPr marL="47879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7pPr>
      <a:lvl8pPr marL="54610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8pPr>
      <a:lvl9pPr marL="6134100" marR="0" indent="-635000" algn="l" defTabSz="825500" rtl="0" eaLnBrk="1" latinLnBrk="0" hangingPunct="1">
        <a:lnSpc>
          <a:spcPct val="100000"/>
        </a:lnSpc>
        <a:spcBef>
          <a:spcPts val="1400"/>
        </a:spcBef>
        <a:spcAft>
          <a:spcPts val="0"/>
        </a:spcAft>
        <a:buClrTx/>
        <a:buSzPct val="130000"/>
        <a:buFont typeface="Lucida Grande"/>
        <a:buChar char="▪"/>
        <a:tabLst/>
        <a:defRPr sz="5600" b="1" i="0" u="none" strike="noStrike" cap="none" spc="0" baseline="0">
          <a:ln>
            <a:noFill/>
          </a:ln>
          <a:solidFill>
            <a:srgbClr val="000000"/>
          </a:solidFill>
          <a:uFillTx/>
          <a:latin typeface="+mn-lt"/>
          <a:ea typeface="+mn-ea"/>
          <a:cs typeface="+mn-cs"/>
          <a:sym typeface="Myriad Pro Condensed"/>
        </a:defRPr>
      </a:lvl9pPr>
    </p:bodyStyle>
    <p:otherStyle>
      <a:lvl1pPr marL="0" marR="0" indent="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1pPr>
      <a:lvl2pPr marL="0" marR="0" indent="2286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2pPr>
      <a:lvl3pPr marL="0" marR="0" indent="4572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3pPr>
      <a:lvl4pPr marL="0" marR="0" indent="6858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4pPr>
      <a:lvl5pPr marL="0" marR="0" indent="9144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5pPr>
      <a:lvl6pPr marL="0" marR="0" indent="11430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6pPr>
      <a:lvl7pPr marL="0" marR="0" indent="13716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7pPr>
      <a:lvl8pPr marL="0" marR="0" indent="16002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8pPr>
      <a:lvl9pPr marL="0" marR="0" indent="1828800" algn="ctr" defTabSz="825500" eaLnBrk="1" latinLnBrk="0" hangingPunct="1">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Myriad Pro Condensed"/>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gcc.gnu.org/onlinedocs/gcc-4.1.2/gcc/Atomic-Builtin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a:spLocks noGrp="1"/>
          </p:cNvSpPr>
          <p:nvPr>
            <p:ph type="body" sz="quarter" idx="13"/>
          </p:nvPr>
        </p:nvSpPr>
        <p:spPr>
          <a:xfrm>
            <a:off x="7712528" y="3632617"/>
            <a:ext cx="2861705" cy="964366"/>
          </a:xfrm>
          <a:prstGeom prst="rect">
            <a:avLst/>
          </a:prstGeom>
        </p:spPr>
        <p:txBody>
          <a:bodyPr/>
          <a:lstStyle/>
          <a:p>
            <a:r>
              <a:t>Lecture 1</a:t>
            </a:r>
            <a:r>
              <a:rPr lang="en-US" dirty="0"/>
              <a:t>6</a:t>
            </a:r>
            <a:r>
              <a:t>:</a:t>
            </a:r>
            <a:endParaRPr dirty="0"/>
          </a:p>
        </p:txBody>
      </p:sp>
      <p:sp>
        <p:nvSpPr>
          <p:cNvPr id="45" name="Shape 45"/>
          <p:cNvSpPr>
            <a:spLocks noGrp="1"/>
          </p:cNvSpPr>
          <p:nvPr>
            <p:ph type="title"/>
          </p:nvPr>
        </p:nvSpPr>
        <p:spPr>
          <a:xfrm>
            <a:off x="1308100" y="4457700"/>
            <a:ext cx="15684500" cy="3725158"/>
          </a:xfrm>
          <a:prstGeom prst="rect">
            <a:avLst/>
          </a:prstGeom>
        </p:spPr>
        <p:txBody>
          <a:bodyPr/>
          <a:lstStyle/>
          <a:p>
            <a:pPr>
              <a:lnSpc>
                <a:spcPct val="80000"/>
              </a:lnSpc>
            </a:pPr>
            <a:r>
              <a:t>Implementing</a:t>
            </a:r>
          </a:p>
          <a:p>
            <a:pPr>
              <a:lnSpc>
                <a:spcPct val="80000"/>
              </a:lnSpc>
            </a:pPr>
            <a:r>
              <a:t>Synchronization</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Shape 379"/>
          <p:cNvSpPr>
            <a:spLocks noGrp="1"/>
          </p:cNvSpPr>
          <p:nvPr>
            <p:ph type="title"/>
          </p:nvPr>
        </p:nvSpPr>
        <p:spPr>
          <a:prstGeom prst="rect">
            <a:avLst/>
          </a:prstGeom>
        </p:spPr>
        <p:txBody>
          <a:bodyPr/>
          <a:lstStyle/>
          <a:p>
            <a:r>
              <a:t>Busy waiting</a:t>
            </a:r>
          </a:p>
        </p:txBody>
      </p:sp>
      <p:sp>
        <p:nvSpPr>
          <p:cNvPr id="380" name="Shape 380"/>
          <p:cNvSpPr>
            <a:spLocks noGrp="1"/>
          </p:cNvSpPr>
          <p:nvPr>
            <p:ph type="body" idx="1"/>
          </p:nvPr>
        </p:nvSpPr>
        <p:spPr>
          <a:xfrm>
            <a:off x="838200" y="2565400"/>
            <a:ext cx="16154400" cy="10337800"/>
          </a:xfrm>
          <a:prstGeom prst="rect">
            <a:avLst/>
          </a:prstGeom>
        </p:spPr>
        <p:txBody>
          <a:bodyPr/>
          <a:lstStyle/>
          <a:p>
            <a:r>
              <a:t>Busy waiting (a.k.a. “spinning”)</a:t>
            </a:r>
          </a:p>
          <a:p>
            <a:pPr marL="0" lvl="1" indent="800100">
              <a:buSzTx/>
              <a:buNone/>
              <a:defRPr sz="3200">
                <a:latin typeface="Consolas"/>
                <a:ea typeface="Consolas"/>
                <a:cs typeface="Consolas"/>
                <a:sym typeface="Consolas"/>
              </a:defRPr>
            </a:pPr>
            <a:r>
              <a:t>while (condition X not true) {}</a:t>
            </a:r>
          </a:p>
          <a:p>
            <a:pPr marL="0" lvl="1" indent="800100">
              <a:buSzTx/>
              <a:buNone/>
              <a:defRPr sz="3200">
                <a:latin typeface="Consolas"/>
                <a:ea typeface="Consolas"/>
                <a:cs typeface="Consolas"/>
                <a:sym typeface="Consolas"/>
              </a:defRPr>
            </a:pPr>
            <a:r>
              <a:t>logic that assumes X is true</a:t>
            </a:r>
          </a:p>
          <a:p>
            <a:endParaRPr/>
          </a:p>
          <a:p>
            <a:r>
              <a:t>In classes like 15-213 or in operating systems, you have certainly also talked about synchronization</a:t>
            </a:r>
          </a:p>
          <a:p>
            <a:pPr lvl="1">
              <a:defRPr sz="4200"/>
            </a:pPr>
            <a:r>
              <a:t>You might have been taught busy-waiting is bad: why?</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380">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380">
                                            <p:txEl>
                                              <p:pRg st="0" end="0"/>
                                            </p:txEl>
                                          </p:spTgt>
                                        </p:tgtEl>
                                        <p:attrNameLst>
                                          <p:attrName>style.visibility</p:attrName>
                                        </p:attrNameLst>
                                      </p:cBhvr>
                                      <p:to>
                                        <p:strVal val="visible"/>
                                      </p:to>
                                    </p:set>
                                  </p:childTnLst>
                                </p:cTn>
                              </p:par>
                              <p:par>
                                <p:cTn id="9" presetID="1" presetClass="entr" presetSubtype="0" fill="hold" grpId="1" nodeType="withEffect">
                                  <p:stCondLst>
                                    <p:cond delay="0"/>
                                  </p:stCondLst>
                                  <p:iterate>
                                    <p:tmAbs val="0"/>
                                  </p:iterate>
                                  <p:childTnLst>
                                    <p:set>
                                      <p:cBhvr>
                                        <p:cTn id="10" fill="hold"/>
                                        <p:tgtEl>
                                          <p:spTgt spid="380">
                                            <p:txEl>
                                              <p:pRg st="1" end="1"/>
                                            </p:txEl>
                                          </p:spTgt>
                                        </p:tgtEl>
                                        <p:attrNameLst>
                                          <p:attrName>style.visibility</p:attrName>
                                        </p:attrNameLst>
                                      </p:cBhvr>
                                      <p:to>
                                        <p:strVal val="visible"/>
                                      </p:to>
                                    </p:set>
                                  </p:childTnLst>
                                </p:cTn>
                              </p:par>
                              <p:par>
                                <p:cTn id="11" presetID="1" presetClass="entr" presetSubtype="0" fill="hold" grpId="1" nodeType="withEffect">
                                  <p:stCondLst>
                                    <p:cond delay="0"/>
                                  </p:stCondLst>
                                  <p:iterate>
                                    <p:tmAbs val="0"/>
                                  </p:iterate>
                                  <p:childTnLst>
                                    <p:set>
                                      <p:cBhvr>
                                        <p:cTn id="12" fill="hold"/>
                                        <p:tgtEl>
                                          <p:spTgt spid="38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38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380">
                                            <p:txEl>
                                              <p:pRg st="4" end="4"/>
                                            </p:txEl>
                                          </p:spTgt>
                                        </p:tgtEl>
                                        <p:attrNameLst>
                                          <p:attrName>style.visibility</p:attrName>
                                        </p:attrNameLst>
                                      </p:cBhvr>
                                      <p:to>
                                        <p:strVal val="visible"/>
                                      </p:to>
                                    </p:set>
                                  </p:childTnLst>
                                </p:cTn>
                              </p:par>
                              <p:par>
                                <p:cTn id="21" presetID="1" presetClass="entr" presetSubtype="0" fill="hold" grpId="1" nodeType="withEffect">
                                  <p:stCondLst>
                                    <p:cond delay="0"/>
                                  </p:stCondLst>
                                  <p:iterate>
                                    <p:tmAbs val="0"/>
                                  </p:iterate>
                                  <p:childTnLst>
                                    <p:set>
                                      <p:cBhvr>
                                        <p:cTn id="22" fill="hold"/>
                                        <p:tgtEl>
                                          <p:spTgt spid="38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 grpId="1" build="p"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Shape 382"/>
          <p:cNvSpPr>
            <a:spLocks noGrp="1"/>
          </p:cNvSpPr>
          <p:nvPr>
            <p:ph type="title"/>
          </p:nvPr>
        </p:nvSpPr>
        <p:spPr>
          <a:prstGeom prst="rect">
            <a:avLst/>
          </a:prstGeom>
        </p:spPr>
        <p:txBody>
          <a:bodyPr/>
          <a:lstStyle/>
          <a:p>
            <a:r>
              <a:t>“Blocking” synchronization</a:t>
            </a:r>
          </a:p>
        </p:txBody>
      </p:sp>
      <p:sp>
        <p:nvSpPr>
          <p:cNvPr id="383" name="Shape 383"/>
          <p:cNvSpPr>
            <a:spLocks noGrp="1"/>
          </p:cNvSpPr>
          <p:nvPr>
            <p:ph type="body" idx="1"/>
          </p:nvPr>
        </p:nvSpPr>
        <p:spPr>
          <a:xfrm>
            <a:off x="838200" y="2095500"/>
            <a:ext cx="15824200" cy="10287000"/>
          </a:xfrm>
          <a:prstGeom prst="rect">
            <a:avLst/>
          </a:prstGeom>
        </p:spPr>
        <p:txBody>
          <a:bodyPr/>
          <a:lstStyle/>
          <a:p>
            <a:r>
              <a:rPr dirty="0"/>
              <a:t>Idea: if progress cannot be made because a resource cannot be acquired, it is desirable to free up execution resources for another thread (preempt the running thread)</a:t>
            </a:r>
          </a:p>
          <a:p>
            <a:pPr marL="0" lvl="1" indent="800100">
              <a:buSzTx/>
              <a:buNone/>
              <a:defRPr sz="3200">
                <a:latin typeface="Consolas"/>
                <a:ea typeface="Consolas"/>
                <a:cs typeface="Consolas"/>
                <a:sym typeface="Consolas"/>
              </a:defRPr>
            </a:pPr>
            <a:r>
              <a:rPr dirty="0"/>
              <a:t>if (condition X not true)</a:t>
            </a:r>
          </a:p>
          <a:p>
            <a:pPr marL="0" lvl="1" indent="800100">
              <a:buSzTx/>
              <a:buNone/>
              <a:defRPr sz="3200">
                <a:latin typeface="Consolas"/>
                <a:ea typeface="Consolas"/>
                <a:cs typeface="Consolas"/>
                <a:sym typeface="Consolas"/>
              </a:defRPr>
            </a:pPr>
            <a:r>
              <a:rPr dirty="0"/>
              <a:t>   block until true;  </a:t>
            </a:r>
            <a:r>
              <a:rPr sz="2800" dirty="0"/>
              <a:t>// OS scheduler de-schedules thread</a:t>
            </a:r>
          </a:p>
          <a:p>
            <a:pPr marL="0" lvl="1" indent="800100">
              <a:buSzTx/>
              <a:buNone/>
              <a:defRPr sz="3200">
                <a:latin typeface="Consolas"/>
                <a:ea typeface="Consolas"/>
                <a:cs typeface="Consolas"/>
                <a:sym typeface="Consolas"/>
              </a:defRPr>
            </a:pPr>
            <a:r>
              <a:rPr sz="2800" dirty="0"/>
              <a:t>                         // (lets another thread use the processor)</a:t>
            </a:r>
          </a:p>
          <a:p>
            <a:pPr marL="0" lvl="1" indent="800100">
              <a:buSzTx/>
              <a:buNone/>
              <a:defRPr sz="3200">
                <a:latin typeface="Consolas"/>
                <a:ea typeface="Consolas"/>
                <a:cs typeface="Consolas"/>
                <a:sym typeface="Consolas"/>
              </a:defRPr>
            </a:pPr>
            <a:endParaRPr sz="2800" dirty="0"/>
          </a:p>
          <a:p>
            <a:r>
              <a:rPr dirty="0"/>
              <a:t>pthreads mutex example</a:t>
            </a:r>
            <a:endParaRPr sz="2800" dirty="0"/>
          </a:p>
          <a:p>
            <a:pPr marL="0" lvl="1" indent="800100">
              <a:buSzTx/>
              <a:buNone/>
              <a:defRPr sz="3200">
                <a:latin typeface="Consolas"/>
                <a:ea typeface="Consolas"/>
                <a:cs typeface="Consolas"/>
                <a:sym typeface="Consolas"/>
              </a:defRPr>
            </a:pPr>
            <a:r>
              <a:rPr sz="2800" dirty="0"/>
              <a:t>pthread_mutex_t mutex;</a:t>
            </a:r>
          </a:p>
          <a:p>
            <a:pPr marL="0" lvl="1" indent="800100">
              <a:buSzTx/>
              <a:buNone/>
              <a:defRPr sz="3200">
                <a:latin typeface="Consolas"/>
                <a:ea typeface="Consolas"/>
                <a:cs typeface="Consolas"/>
                <a:sym typeface="Consolas"/>
              </a:defRPr>
            </a:pPr>
            <a:r>
              <a:rPr sz="2800" dirty="0"/>
              <a:t>pthread_mutex_lock(&amp;mutex);</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 name="Shape 387"/>
          <p:cNvSpPr>
            <a:spLocks noGrp="1"/>
          </p:cNvSpPr>
          <p:nvPr>
            <p:ph type="title"/>
          </p:nvPr>
        </p:nvSpPr>
        <p:spPr>
          <a:prstGeom prst="rect">
            <a:avLst/>
          </a:prstGeom>
        </p:spPr>
        <p:txBody>
          <a:bodyPr/>
          <a:lstStyle/>
          <a:p>
            <a:r>
              <a:t>Busy waiting vs. blocking</a:t>
            </a:r>
          </a:p>
        </p:txBody>
      </p:sp>
      <p:sp>
        <p:nvSpPr>
          <p:cNvPr id="388" name="Shape 388"/>
          <p:cNvSpPr>
            <a:spLocks noGrp="1"/>
          </p:cNvSpPr>
          <p:nvPr>
            <p:ph type="body" idx="1"/>
          </p:nvPr>
        </p:nvSpPr>
        <p:spPr>
          <a:xfrm>
            <a:off x="838200" y="2476500"/>
            <a:ext cx="16154400" cy="8167801"/>
          </a:xfrm>
          <a:prstGeom prst="rect">
            <a:avLst/>
          </a:prstGeom>
        </p:spPr>
        <p:txBody>
          <a:bodyPr/>
          <a:lstStyle/>
          <a:p>
            <a:pPr>
              <a:spcBef>
                <a:spcPts val="900"/>
              </a:spcBef>
            </a:pPr>
            <a:r>
              <a:rPr dirty="0"/>
              <a:t>Busy-waiting can be preferable to blocking if:</a:t>
            </a:r>
          </a:p>
          <a:p>
            <a:pPr lvl="1">
              <a:spcBef>
                <a:spcPts val="600"/>
              </a:spcBef>
              <a:defRPr sz="4000"/>
            </a:pPr>
            <a:r>
              <a:rPr dirty="0"/>
              <a:t>Scheduling overhead is larger than expected wait time</a:t>
            </a:r>
          </a:p>
          <a:p>
            <a:pPr lvl="1">
              <a:defRPr sz="4000"/>
            </a:pPr>
            <a:r>
              <a:rPr dirty="0"/>
              <a:t>Processor’s resources not needed for other tasks</a:t>
            </a:r>
          </a:p>
          <a:p>
            <a:pPr lvl="2">
              <a:buSzPct val="125000"/>
              <a:defRPr sz="4000"/>
            </a:pPr>
            <a:r>
              <a:rPr dirty="0"/>
              <a:t>This is often the case in a parallel program since we usually don’t oversubscribe a system when running a performance-critical parallel app  (e.g., there aren’t multiple CPU-intensive programs running at the same time)</a:t>
            </a:r>
            <a:endParaRPr lang="en-US" dirty="0"/>
          </a:p>
          <a:p>
            <a:pPr lvl="2">
              <a:buSzPct val="125000"/>
              <a:defRPr sz="4000"/>
            </a:pPr>
            <a:r>
              <a:rPr dirty="0"/>
              <a:t>Clarification: be careful to not confuse the above statement with the value of multi-threading (interleaving execution of multiple threads/tasks to hi</a:t>
            </a:r>
            <a:r>
              <a:rPr lang="en-US" dirty="0"/>
              <a:t>de</a:t>
            </a:r>
            <a:r>
              <a:rPr dirty="0"/>
              <a:t> long latency of memory operations) with other work within the same app.</a:t>
            </a:r>
          </a:p>
          <a:p>
            <a:pPr>
              <a:buSzPct val="125000"/>
            </a:pPr>
            <a:r>
              <a:rPr dirty="0"/>
              <a:t>Example:</a:t>
            </a:r>
          </a:p>
        </p:txBody>
      </p:sp>
      <p:sp>
        <p:nvSpPr>
          <p:cNvPr id="390" name="Shape 390"/>
          <p:cNvSpPr/>
          <p:nvPr/>
        </p:nvSpPr>
        <p:spPr>
          <a:xfrm>
            <a:off x="1727200" y="10698024"/>
            <a:ext cx="5245100" cy="105683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algn="l">
              <a:spcBef>
                <a:spcPts val="1400"/>
              </a:spcBef>
              <a:defRPr sz="2800" b="1">
                <a:latin typeface="Consolas"/>
                <a:ea typeface="Consolas"/>
                <a:cs typeface="Consolas"/>
                <a:sym typeface="Consolas"/>
              </a:defRPr>
            </a:pPr>
            <a:r>
              <a:t>pthread_spinlock_t spin;</a:t>
            </a:r>
          </a:p>
          <a:p>
            <a:pPr algn="l">
              <a:spcBef>
                <a:spcPts val="1400"/>
              </a:spcBef>
              <a:defRPr sz="2800" b="1">
                <a:latin typeface="Consolas"/>
                <a:ea typeface="Consolas"/>
                <a:cs typeface="Consolas"/>
                <a:sym typeface="Consolas"/>
              </a:defRPr>
            </a:pPr>
            <a:r>
              <a:t>pthread_spin_lock(&amp;spin);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Shape 394"/>
          <p:cNvSpPr>
            <a:spLocks noGrp="1"/>
          </p:cNvSpPr>
          <p:nvPr>
            <p:ph type="title"/>
          </p:nvPr>
        </p:nvSpPr>
        <p:spPr>
          <a:xfrm>
            <a:off x="1066800" y="5549900"/>
            <a:ext cx="16154400" cy="1117600"/>
          </a:xfrm>
          <a:prstGeom prst="rect">
            <a:avLst/>
          </a:prstGeom>
        </p:spPr>
        <p:txBody>
          <a:bodyPr/>
          <a:lstStyle>
            <a:lvl1pPr algn="ctr"/>
          </a:lstStyle>
          <a:p>
            <a:r>
              <a:t>Implementing Locks</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Shape 396"/>
          <p:cNvSpPr>
            <a:spLocks noGrp="1"/>
          </p:cNvSpPr>
          <p:nvPr>
            <p:ph type="title"/>
          </p:nvPr>
        </p:nvSpPr>
        <p:spPr>
          <a:prstGeom prst="rect">
            <a:avLst/>
          </a:prstGeom>
        </p:spPr>
        <p:txBody>
          <a:bodyPr/>
          <a:lstStyle/>
          <a:p>
            <a:r>
              <a:rPr dirty="0"/>
              <a:t>Warm up: a simple, but incorrect, </a:t>
            </a:r>
            <a:r>
              <a:rPr lang="en-US" dirty="0"/>
              <a:t>spin </a:t>
            </a:r>
            <a:r>
              <a:rPr dirty="0"/>
              <a:t>lock</a:t>
            </a:r>
          </a:p>
        </p:txBody>
      </p:sp>
      <p:sp>
        <p:nvSpPr>
          <p:cNvPr id="397" name="Shape 397"/>
          <p:cNvSpPr/>
          <p:nvPr/>
        </p:nvSpPr>
        <p:spPr>
          <a:xfrm>
            <a:off x="1716529" y="3206750"/>
            <a:ext cx="1879601" cy="558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l">
              <a:defRPr sz="3600" b="1">
                <a:latin typeface="Consolas"/>
                <a:ea typeface="Consolas"/>
                <a:cs typeface="Consolas"/>
                <a:sym typeface="Consolas"/>
              </a:defRPr>
            </a:lvl1pPr>
          </a:lstStyle>
          <a:p>
            <a:r>
              <a:t>lock:</a:t>
            </a:r>
          </a:p>
        </p:txBody>
      </p:sp>
      <p:sp>
        <p:nvSpPr>
          <p:cNvPr id="398" name="Shape 398"/>
          <p:cNvSpPr/>
          <p:nvPr/>
        </p:nvSpPr>
        <p:spPr>
          <a:xfrm>
            <a:off x="1828800" y="6578600"/>
            <a:ext cx="1879600" cy="558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l">
              <a:defRPr sz="3600" b="1">
                <a:latin typeface="Consolas"/>
                <a:ea typeface="Consolas"/>
                <a:cs typeface="Consolas"/>
                <a:sym typeface="Consolas"/>
              </a:defRPr>
            </a:lvl1pPr>
          </a:lstStyle>
          <a:p>
            <a:r>
              <a:t>unlock:</a:t>
            </a:r>
          </a:p>
        </p:txBody>
      </p:sp>
      <p:sp>
        <p:nvSpPr>
          <p:cNvPr id="399" name="Shape 399"/>
          <p:cNvSpPr/>
          <p:nvPr/>
        </p:nvSpPr>
        <p:spPr>
          <a:xfrm>
            <a:off x="4914900" y="3238500"/>
            <a:ext cx="13089490" cy="231858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3600" b="1">
                <a:latin typeface="Consolas"/>
                <a:ea typeface="Consolas"/>
                <a:cs typeface="Consolas"/>
                <a:sym typeface="Consolas"/>
              </a:defRPr>
            </a:pPr>
            <a:r>
              <a:rPr dirty="0"/>
              <a:t>ld   R0, mem[addr]      // load word into R0</a:t>
            </a:r>
          </a:p>
          <a:p>
            <a:pPr algn="l">
              <a:defRPr sz="3600" b="1">
                <a:latin typeface="Consolas"/>
                <a:ea typeface="Consolas"/>
                <a:cs typeface="Consolas"/>
                <a:sym typeface="Consolas"/>
              </a:defRPr>
            </a:pPr>
            <a:r>
              <a:rPr dirty="0"/>
              <a:t>cmp  R0, #0             // comp</a:t>
            </a:r>
            <a:r>
              <a:rPr lang="en-US" dirty="0"/>
              <a:t>a</a:t>
            </a:r>
            <a:r>
              <a:rPr dirty="0"/>
              <a:t>re R0 to 0</a:t>
            </a:r>
          </a:p>
          <a:p>
            <a:pPr algn="l">
              <a:defRPr sz="3600" b="1">
                <a:latin typeface="Consolas"/>
                <a:ea typeface="Consolas"/>
                <a:cs typeface="Consolas"/>
                <a:sym typeface="Consolas"/>
              </a:defRPr>
            </a:pPr>
            <a:r>
              <a:rPr dirty="0"/>
              <a:t>bnz  lock               // if nonzero jump to top</a:t>
            </a:r>
          </a:p>
          <a:p>
            <a:pPr algn="l">
              <a:defRPr sz="3600" b="1">
                <a:latin typeface="Consolas"/>
                <a:ea typeface="Consolas"/>
                <a:cs typeface="Consolas"/>
                <a:sym typeface="Consolas"/>
              </a:defRPr>
            </a:pPr>
            <a:r>
              <a:rPr dirty="0"/>
              <a:t>st   mem[addr], #1      </a:t>
            </a:r>
            <a:r>
              <a:rPr lang="en-US" dirty="0"/>
              <a:t>// Set lock to 1</a:t>
            </a:r>
            <a:r>
              <a:rPr dirty="0"/>
              <a:t>  </a:t>
            </a:r>
          </a:p>
        </p:txBody>
      </p:sp>
      <p:sp>
        <p:nvSpPr>
          <p:cNvPr id="400" name="Shape 400"/>
          <p:cNvSpPr/>
          <p:nvPr/>
        </p:nvSpPr>
        <p:spPr>
          <a:xfrm>
            <a:off x="4914900" y="6578600"/>
            <a:ext cx="12446000" cy="558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l">
              <a:defRPr sz="3600" b="1">
                <a:latin typeface="Consolas"/>
                <a:ea typeface="Consolas"/>
                <a:cs typeface="Consolas"/>
                <a:sym typeface="Consolas"/>
              </a:defRPr>
            </a:lvl1pPr>
          </a:lstStyle>
          <a:p>
            <a:r>
              <a:t>st   mem[addr], #0      // store 0 to address          </a:t>
            </a:r>
          </a:p>
        </p:txBody>
      </p:sp>
      <p:sp>
        <p:nvSpPr>
          <p:cNvPr id="401" name="Shape 401"/>
          <p:cNvSpPr/>
          <p:nvPr/>
        </p:nvSpPr>
        <p:spPr>
          <a:xfrm>
            <a:off x="1466850" y="8905875"/>
            <a:ext cx="15354300" cy="34366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b="1">
                <a:latin typeface="+mn-lt"/>
                <a:ea typeface="+mn-ea"/>
                <a:cs typeface="+mn-cs"/>
                <a:sym typeface="Myriad Pro Condensed"/>
              </a:defRPr>
            </a:pPr>
            <a:r>
              <a:t>Problem: data race because LOAD-TEST-STORE is not atomic!</a:t>
            </a:r>
          </a:p>
          <a:p>
            <a:pPr algn="l">
              <a:defRPr sz="4200" b="1">
                <a:latin typeface="+mn-lt"/>
                <a:ea typeface="+mn-ea"/>
                <a:cs typeface="+mn-cs"/>
                <a:sym typeface="Myriad Pro Condensed"/>
              </a:defRPr>
            </a:pPr>
            <a:r>
              <a:t>Processor 0 loads address X, observes 0</a:t>
            </a:r>
          </a:p>
          <a:p>
            <a:pPr algn="l">
              <a:defRPr sz="4200" b="1">
                <a:latin typeface="+mn-lt"/>
                <a:ea typeface="+mn-ea"/>
                <a:cs typeface="+mn-cs"/>
                <a:sym typeface="Myriad Pro Condensed"/>
              </a:defRPr>
            </a:pPr>
            <a:r>
              <a:t>Processor 1 loads address X, observes 0</a:t>
            </a:r>
          </a:p>
          <a:p>
            <a:pPr algn="l">
              <a:defRPr sz="4200" b="1">
                <a:latin typeface="+mn-lt"/>
                <a:ea typeface="+mn-ea"/>
                <a:cs typeface="+mn-cs"/>
                <a:sym typeface="Myriad Pro Condensed"/>
              </a:defRPr>
            </a:pPr>
            <a:r>
              <a:t>Processor 0 writes 1 to address X</a:t>
            </a:r>
          </a:p>
          <a:p>
            <a:pPr algn="l">
              <a:defRPr sz="4200" b="1">
                <a:latin typeface="+mn-lt"/>
                <a:ea typeface="+mn-ea"/>
                <a:cs typeface="+mn-cs"/>
                <a:sym typeface="Myriad Pro Condensed"/>
              </a:defRPr>
            </a:pPr>
            <a:r>
              <a:t>Processor 1 writes 1 to address X</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 grpId="1"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 name="Shape 405"/>
          <p:cNvSpPr>
            <a:spLocks noGrp="1"/>
          </p:cNvSpPr>
          <p:nvPr>
            <p:ph type="title"/>
          </p:nvPr>
        </p:nvSpPr>
        <p:spPr>
          <a:prstGeom prst="rect">
            <a:avLst/>
          </a:prstGeom>
        </p:spPr>
        <p:txBody>
          <a:bodyPr/>
          <a:lstStyle/>
          <a:p>
            <a:r>
              <a:t>Test-and-set based lock</a:t>
            </a:r>
          </a:p>
        </p:txBody>
      </p:sp>
      <p:sp>
        <p:nvSpPr>
          <p:cNvPr id="406" name="Shape 406"/>
          <p:cNvSpPr>
            <a:spLocks noGrp="1"/>
          </p:cNvSpPr>
          <p:nvPr>
            <p:ph type="body" idx="1"/>
          </p:nvPr>
        </p:nvSpPr>
        <p:spPr>
          <a:xfrm>
            <a:off x="1016000" y="2583506"/>
            <a:ext cx="16154400" cy="2514601"/>
          </a:xfrm>
          <a:prstGeom prst="rect">
            <a:avLst/>
          </a:prstGeom>
        </p:spPr>
        <p:txBody>
          <a:bodyPr/>
          <a:lstStyle/>
          <a:p>
            <a:pPr marL="0" indent="0">
              <a:buSzTx/>
              <a:buNone/>
            </a:pPr>
            <a:r>
              <a:t>Atomic test-and-set instruction:</a:t>
            </a:r>
          </a:p>
          <a:p>
            <a:pPr marL="0" indent="0">
              <a:buSzTx/>
              <a:buNone/>
              <a:defRPr sz="3600">
                <a:latin typeface="Consolas"/>
                <a:ea typeface="Consolas"/>
                <a:cs typeface="Consolas"/>
                <a:sym typeface="Consolas"/>
              </a:defRPr>
            </a:pPr>
            <a:r>
              <a:t>ts R0, mem[addr]       // load mem[addr] into R0</a:t>
            </a:r>
          </a:p>
          <a:p>
            <a:pPr marL="0" indent="0">
              <a:buSzTx/>
              <a:buNone/>
              <a:defRPr sz="3600">
                <a:latin typeface="Consolas"/>
                <a:ea typeface="Consolas"/>
                <a:cs typeface="Consolas"/>
                <a:sym typeface="Consolas"/>
              </a:defRPr>
            </a:pPr>
            <a:r>
              <a:t>                       // if mem[addr] is 0, set mem[addr] to 1</a:t>
            </a:r>
          </a:p>
        </p:txBody>
      </p:sp>
      <p:sp>
        <p:nvSpPr>
          <p:cNvPr id="407" name="Shape 407"/>
          <p:cNvSpPr/>
          <p:nvPr/>
        </p:nvSpPr>
        <p:spPr>
          <a:xfrm>
            <a:off x="956033" y="6670675"/>
            <a:ext cx="1879601" cy="558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l">
              <a:defRPr sz="3600" b="1">
                <a:latin typeface="Consolas"/>
                <a:ea typeface="Consolas"/>
                <a:cs typeface="Consolas"/>
                <a:sym typeface="Consolas"/>
              </a:defRPr>
            </a:lvl1pPr>
          </a:lstStyle>
          <a:p>
            <a:r>
              <a:t>lock:</a:t>
            </a:r>
          </a:p>
        </p:txBody>
      </p:sp>
      <p:sp>
        <p:nvSpPr>
          <p:cNvPr id="408" name="Shape 408"/>
          <p:cNvSpPr/>
          <p:nvPr/>
        </p:nvSpPr>
        <p:spPr>
          <a:xfrm>
            <a:off x="992103" y="9128125"/>
            <a:ext cx="1879601" cy="558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l">
              <a:defRPr sz="3600" b="1">
                <a:latin typeface="Consolas"/>
                <a:ea typeface="Consolas"/>
                <a:cs typeface="Consolas"/>
                <a:sym typeface="Consolas"/>
              </a:defRPr>
            </a:lvl1pPr>
          </a:lstStyle>
          <a:p>
            <a:r>
              <a:t>unlock:</a:t>
            </a:r>
          </a:p>
        </p:txBody>
      </p:sp>
      <p:sp>
        <p:nvSpPr>
          <p:cNvPr id="409" name="Shape 409"/>
          <p:cNvSpPr/>
          <p:nvPr/>
        </p:nvSpPr>
        <p:spPr>
          <a:xfrm>
            <a:off x="4154403" y="6702425"/>
            <a:ext cx="12446001" cy="10922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3600" b="1">
                <a:latin typeface="Consolas"/>
                <a:ea typeface="Consolas"/>
                <a:cs typeface="Consolas"/>
                <a:sym typeface="Consolas"/>
              </a:defRPr>
            </a:pPr>
            <a:r>
              <a:t>ts   R0, mem[addr]        // load word into R0      </a:t>
            </a:r>
          </a:p>
          <a:p>
            <a:pPr algn="l">
              <a:defRPr sz="3600" b="1">
                <a:latin typeface="Consolas"/>
                <a:ea typeface="Consolas"/>
                <a:cs typeface="Consolas"/>
                <a:sym typeface="Consolas"/>
              </a:defRPr>
            </a:pPr>
            <a:r>
              <a:t>bnz  R0, lock             // if 0, lock obtained         </a:t>
            </a:r>
          </a:p>
        </p:txBody>
      </p:sp>
      <p:sp>
        <p:nvSpPr>
          <p:cNvPr id="410" name="Shape 410"/>
          <p:cNvSpPr/>
          <p:nvPr/>
        </p:nvSpPr>
        <p:spPr>
          <a:xfrm>
            <a:off x="4078203" y="9128125"/>
            <a:ext cx="12446001" cy="558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l">
              <a:defRPr sz="3600" b="1">
                <a:latin typeface="Consolas"/>
                <a:ea typeface="Consolas"/>
                <a:cs typeface="Consolas"/>
                <a:sym typeface="Consolas"/>
              </a:defRPr>
            </a:lvl1pPr>
          </a:lstStyle>
          <a:p>
            <a:r>
              <a:t>st   mem[addr], #0        // store 0 to address          </a:t>
            </a:r>
          </a:p>
        </p:txBody>
      </p:sp>
      <p:sp>
        <p:nvSpPr>
          <p:cNvPr id="411" name="Shape 411"/>
          <p:cNvSpPr/>
          <p:nvPr/>
        </p:nvSpPr>
        <p:spPr>
          <a:xfrm>
            <a:off x="977900" y="5524500"/>
            <a:ext cx="16481639" cy="4"/>
          </a:xfrm>
          <a:prstGeom prst="line">
            <a:avLst/>
          </a:prstGeom>
          <a:ln w="38100">
            <a:solidFill>
              <a:srgbClr val="000000"/>
            </a:solidFill>
            <a:miter lim="400000"/>
          </a:ln>
        </p:spPr>
        <p:txBody>
          <a:bodyPr lIns="50800" tIns="50800" rIns="50800" bIns="50800" anchor="ctr"/>
          <a:lstStyle/>
          <a:p>
            <a:pPr algn="l" defTabSz="457200">
              <a:defRPr sz="1200">
                <a:latin typeface="Helvetica"/>
                <a:ea typeface="Helvetica"/>
                <a:cs typeface="Helvetica"/>
                <a:sym typeface="Helvetica"/>
              </a:defRPr>
            </a:pPr>
            <a:endParaRP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0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408"/>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3" nodeType="afterEffect">
                                  <p:stCondLst>
                                    <p:cond delay="0"/>
                                  </p:stCondLst>
                                  <p:iterate>
                                    <p:tmAbs val="0"/>
                                  </p:iterate>
                                  <p:childTnLst>
                                    <p:set>
                                      <p:cBhvr>
                                        <p:cTn id="12" fill="hold"/>
                                        <p:tgtEl>
                                          <p:spTgt spid="409"/>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4" nodeType="afterEffect">
                                  <p:stCondLst>
                                    <p:cond delay="0"/>
                                  </p:stCondLst>
                                  <p:iterate>
                                    <p:tmAbs val="0"/>
                                  </p:iterate>
                                  <p:childTnLst>
                                    <p:set>
                                      <p:cBhvr>
                                        <p:cTn id="15" fill="hold"/>
                                        <p:tgtEl>
                                          <p:spTgt spid="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 grpId="1" animBg="1" advAuto="0"/>
      <p:bldP spid="408" grpId="2" animBg="1" advAuto="0"/>
      <p:bldP spid="409" grpId="3" animBg="1" advAuto="0"/>
      <p:bldP spid="410" grpId="4"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E4174-146C-3F4D-9392-F2C41E013182}"/>
              </a:ext>
            </a:extLst>
          </p:cNvPr>
          <p:cNvSpPr>
            <a:spLocks noGrp="1"/>
          </p:cNvSpPr>
          <p:nvPr>
            <p:ph type="title"/>
          </p:nvPr>
        </p:nvSpPr>
        <p:spPr/>
        <p:txBody>
          <a:bodyPr/>
          <a:lstStyle/>
          <a:p>
            <a:r>
              <a:rPr lang="en-US"/>
              <a:t>Test &amp; Set in x86</a:t>
            </a:r>
          </a:p>
        </p:txBody>
      </p:sp>
      <p:sp>
        <p:nvSpPr>
          <p:cNvPr id="3" name="Text Placeholder 2">
            <a:extLst>
              <a:ext uri="{FF2B5EF4-FFF2-40B4-BE49-F238E27FC236}">
                <a16:creationId xmlns:a16="http://schemas.microsoft.com/office/drawing/2014/main" id="{4491ADC1-98E8-4A41-BC8B-C27DC84B2603}"/>
              </a:ext>
            </a:extLst>
          </p:cNvPr>
          <p:cNvSpPr>
            <a:spLocks noGrp="1"/>
          </p:cNvSpPr>
          <p:nvPr>
            <p:ph type="body" idx="1"/>
          </p:nvPr>
        </p:nvSpPr>
        <p:spPr>
          <a:xfrm>
            <a:off x="838200" y="4267200"/>
            <a:ext cx="16154400" cy="8178799"/>
          </a:xfrm>
        </p:spPr>
        <p:txBody>
          <a:bodyPr/>
          <a:lstStyle/>
          <a:p>
            <a:r>
              <a:rPr lang="en-US"/>
              <a:t>Set CF to bit 0 of addressed data</a:t>
            </a:r>
          </a:p>
          <a:p>
            <a:r>
              <a:rPr lang="en-US"/>
              <a:t>Set bit 0 of addressed data to 1</a:t>
            </a:r>
          </a:p>
        </p:txBody>
      </p:sp>
      <p:sp>
        <p:nvSpPr>
          <p:cNvPr id="4" name="Shape 397">
            <a:extLst>
              <a:ext uri="{FF2B5EF4-FFF2-40B4-BE49-F238E27FC236}">
                <a16:creationId xmlns:a16="http://schemas.microsoft.com/office/drawing/2014/main" id="{798C4853-355C-134C-932B-B86AC577C4EB}"/>
              </a:ext>
            </a:extLst>
          </p:cNvPr>
          <p:cNvSpPr/>
          <p:nvPr/>
        </p:nvSpPr>
        <p:spPr>
          <a:xfrm>
            <a:off x="1716529" y="3206750"/>
            <a:ext cx="5054385" cy="656590"/>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lvl1pPr algn="l">
              <a:defRPr sz="3600" b="1">
                <a:latin typeface="Consolas"/>
                <a:ea typeface="Consolas"/>
                <a:cs typeface="Consolas"/>
                <a:sym typeface="Consolas"/>
              </a:defRPr>
            </a:lvl1pPr>
          </a:lstStyle>
          <a:p>
            <a:r>
              <a:rPr lang="en-US"/>
              <a:t>btsq $0 (%rax)</a:t>
            </a:r>
            <a:endParaRPr/>
          </a:p>
        </p:txBody>
      </p:sp>
    </p:spTree>
    <p:extLst>
      <p:ext uri="{BB962C8B-B14F-4D97-AF65-F5344CB8AC3E}">
        <p14:creationId xmlns:p14="http://schemas.microsoft.com/office/powerpoint/2010/main" val="22230523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 name="Shape 415"/>
          <p:cNvSpPr/>
          <p:nvPr/>
        </p:nvSpPr>
        <p:spPr>
          <a:xfrm>
            <a:off x="622300" y="3530600"/>
            <a:ext cx="5194300" cy="8051800"/>
          </a:xfrm>
          <a:prstGeom prst="rect">
            <a:avLst/>
          </a:prstGeom>
          <a:solidFill>
            <a:srgbClr val="FFB43F"/>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16" name="Shape 416"/>
          <p:cNvSpPr>
            <a:spLocks noGrp="1"/>
          </p:cNvSpPr>
          <p:nvPr>
            <p:ph type="title"/>
          </p:nvPr>
        </p:nvSpPr>
        <p:spPr>
          <a:xfrm>
            <a:off x="838200" y="393700"/>
            <a:ext cx="16822305" cy="1117600"/>
          </a:xfrm>
          <a:prstGeom prst="rect">
            <a:avLst/>
          </a:prstGeom>
        </p:spPr>
        <p:txBody>
          <a:bodyPr/>
          <a:lstStyle/>
          <a:p>
            <a:r>
              <a:t>Test-and-set lock: consider coherence traffic</a:t>
            </a:r>
          </a:p>
        </p:txBody>
      </p:sp>
      <p:sp>
        <p:nvSpPr>
          <p:cNvPr id="417" name="Shape 417"/>
          <p:cNvSpPr>
            <a:spLocks noGrp="1"/>
          </p:cNvSpPr>
          <p:nvPr>
            <p:ph type="body" idx="1"/>
          </p:nvPr>
        </p:nvSpPr>
        <p:spPr>
          <a:xfrm>
            <a:off x="774700" y="1917700"/>
            <a:ext cx="4051300" cy="762000"/>
          </a:xfrm>
          <a:prstGeom prst="rect">
            <a:avLst/>
          </a:prstGeom>
        </p:spPr>
        <p:txBody>
          <a:bodyPr/>
          <a:lstStyle>
            <a:lvl1pPr marL="0" indent="0" algn="ctr">
              <a:buSzTx/>
              <a:buNone/>
              <a:defRPr sz="3600"/>
            </a:lvl1pPr>
          </a:lstStyle>
          <a:p>
            <a:r>
              <a:t>Processor 1</a:t>
            </a:r>
          </a:p>
        </p:txBody>
      </p:sp>
      <p:sp>
        <p:nvSpPr>
          <p:cNvPr id="418" name="Shape 418"/>
          <p:cNvSpPr/>
          <p:nvPr/>
        </p:nvSpPr>
        <p:spPr>
          <a:xfrm>
            <a:off x="6883400" y="1955800"/>
            <a:ext cx="4051300" cy="762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spcBef>
                <a:spcPts val="1400"/>
              </a:spcBef>
              <a:buFont typeface="Lucida Grande"/>
              <a:defRPr sz="3600" b="1">
                <a:latin typeface="+mn-lt"/>
                <a:ea typeface="+mn-ea"/>
                <a:cs typeface="+mn-cs"/>
                <a:sym typeface="Myriad Pro Condensed"/>
              </a:defRPr>
            </a:lvl1pPr>
          </a:lstStyle>
          <a:p>
            <a:r>
              <a:t>Processor 2</a:t>
            </a:r>
          </a:p>
        </p:txBody>
      </p:sp>
      <p:sp>
        <p:nvSpPr>
          <p:cNvPr id="419" name="Shape 419"/>
          <p:cNvSpPr/>
          <p:nvPr/>
        </p:nvSpPr>
        <p:spPr>
          <a:xfrm>
            <a:off x="774700" y="2933700"/>
            <a:ext cx="5219700" cy="1719965"/>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1400"/>
              </a:spcBef>
              <a:buFont typeface="Lucida Grande"/>
              <a:defRPr sz="3600" b="1">
                <a:latin typeface="+mn-lt"/>
                <a:ea typeface="+mn-ea"/>
                <a:cs typeface="+mn-cs"/>
                <a:sym typeface="Myriad Pro Condensed"/>
              </a:defRPr>
            </a:pPr>
            <a:r>
              <a:t>BusRdX</a:t>
            </a:r>
          </a:p>
          <a:p>
            <a:pPr algn="l">
              <a:spcBef>
                <a:spcPts val="1400"/>
              </a:spcBef>
              <a:buFont typeface="Lucida Grande"/>
              <a:defRPr sz="3600" b="1">
                <a:latin typeface="+mn-lt"/>
                <a:ea typeface="+mn-ea"/>
                <a:cs typeface="+mn-cs"/>
                <a:sym typeface="Myriad Pro Condensed"/>
              </a:defRPr>
            </a:pPr>
            <a:r>
              <a:t>Update line in cache (set to 1)</a:t>
            </a:r>
          </a:p>
        </p:txBody>
      </p:sp>
      <p:sp>
        <p:nvSpPr>
          <p:cNvPr id="420" name="Shape 420"/>
          <p:cNvSpPr/>
          <p:nvPr/>
        </p:nvSpPr>
        <p:spPr>
          <a:xfrm>
            <a:off x="6121400" y="2933700"/>
            <a:ext cx="5219700" cy="64659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3600" b="1">
                <a:latin typeface="+mn-lt"/>
                <a:ea typeface="+mn-ea"/>
                <a:cs typeface="+mn-cs"/>
                <a:sym typeface="Myriad Pro Condensed"/>
              </a:defRPr>
            </a:lvl1pPr>
          </a:lstStyle>
          <a:p>
            <a:r>
              <a:t>Invalidate line</a:t>
            </a:r>
          </a:p>
        </p:txBody>
      </p:sp>
      <p:sp>
        <p:nvSpPr>
          <p:cNvPr id="421" name="Shape 421"/>
          <p:cNvSpPr/>
          <p:nvPr/>
        </p:nvSpPr>
        <p:spPr>
          <a:xfrm>
            <a:off x="12776200" y="2019300"/>
            <a:ext cx="4051300" cy="762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spcBef>
                <a:spcPts val="1400"/>
              </a:spcBef>
              <a:buFont typeface="Lucida Grande"/>
              <a:defRPr sz="3600" b="1">
                <a:latin typeface="+mn-lt"/>
                <a:ea typeface="+mn-ea"/>
                <a:cs typeface="+mn-cs"/>
                <a:sym typeface="Myriad Pro Condensed"/>
              </a:defRPr>
            </a:lvl1pPr>
          </a:lstStyle>
          <a:p>
            <a:r>
              <a:t>Processor 3</a:t>
            </a:r>
          </a:p>
        </p:txBody>
      </p:sp>
      <p:sp>
        <p:nvSpPr>
          <p:cNvPr id="422" name="Shape 422"/>
          <p:cNvSpPr/>
          <p:nvPr/>
        </p:nvSpPr>
        <p:spPr>
          <a:xfrm>
            <a:off x="12128500" y="2933700"/>
            <a:ext cx="5219700" cy="762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3600" b="1">
                <a:latin typeface="+mn-lt"/>
                <a:ea typeface="+mn-ea"/>
                <a:cs typeface="+mn-cs"/>
                <a:sym typeface="Myriad Pro Condensed"/>
              </a:defRPr>
            </a:lvl1pPr>
          </a:lstStyle>
          <a:p>
            <a:r>
              <a:t>Invalidate line</a:t>
            </a:r>
          </a:p>
        </p:txBody>
      </p:sp>
      <p:sp>
        <p:nvSpPr>
          <p:cNvPr id="423" name="Shape 423"/>
          <p:cNvSpPr/>
          <p:nvPr/>
        </p:nvSpPr>
        <p:spPr>
          <a:xfrm>
            <a:off x="622300" y="2832100"/>
            <a:ext cx="5194300" cy="1384300"/>
          </a:xfrm>
          <a:prstGeom prst="rect">
            <a:avLst/>
          </a:prstGeom>
          <a:ln w="25400">
            <a:solidFill>
              <a:srgbClr val="7A7A7A"/>
            </a:solidFill>
            <a:custDash>
              <a:ds d="200000" sp="200000"/>
            </a:custDash>
            <a:miter lim="400000"/>
          </a:ln>
        </p:spPr>
        <p:txBody>
          <a:bodyPr lIns="50800" tIns="50800" rIns="50800" bIns="50800" anchor="ct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424" name="Shape 424"/>
          <p:cNvSpPr/>
          <p:nvPr/>
        </p:nvSpPr>
        <p:spPr>
          <a:xfrm>
            <a:off x="5054600" y="2819400"/>
            <a:ext cx="863600" cy="5461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425" name="Shape 425"/>
          <p:cNvSpPr/>
          <p:nvPr/>
        </p:nvSpPr>
        <p:spPr>
          <a:xfrm flipH="1">
            <a:off x="3390899" y="4317275"/>
            <a:ext cx="1" cy="2718526"/>
          </a:xfrm>
          <a:prstGeom prst="line">
            <a:avLst/>
          </a:prstGeom>
          <a:ln w="38100">
            <a:solidFill>
              <a:srgbClr val="7A4A00"/>
            </a:solidFill>
            <a:miter lim="400000"/>
            <a:head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6" name="Shape 426"/>
          <p:cNvSpPr/>
          <p:nvPr/>
        </p:nvSpPr>
        <p:spPr>
          <a:xfrm flipV="1">
            <a:off x="3390899" y="7889644"/>
            <a:ext cx="1" cy="2916258"/>
          </a:xfrm>
          <a:prstGeom prst="line">
            <a:avLst/>
          </a:prstGeom>
          <a:ln w="38100">
            <a:solidFill>
              <a:srgbClr val="7A4A00"/>
            </a:solidFill>
            <a:miter lim="400000"/>
            <a:head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427" name="Shape 427"/>
          <p:cNvSpPr/>
          <p:nvPr/>
        </p:nvSpPr>
        <p:spPr>
          <a:xfrm>
            <a:off x="1618894" y="7214780"/>
            <a:ext cx="3296413" cy="556261"/>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spcBef>
                <a:spcPts val="1400"/>
              </a:spcBef>
              <a:buFont typeface="Lucida Grande"/>
              <a:defRPr sz="3600" b="1" i="1">
                <a:solidFill>
                  <a:srgbClr val="7A4A00"/>
                </a:solidFill>
                <a:latin typeface="+mn-lt"/>
                <a:ea typeface="+mn-ea"/>
                <a:cs typeface="+mn-cs"/>
                <a:sym typeface="Myriad Pro Condensed"/>
              </a:defRPr>
            </a:lvl1pPr>
          </a:lstStyle>
          <a:p>
            <a:r>
              <a:t>[P1 is holding lock...]</a:t>
            </a:r>
          </a:p>
        </p:txBody>
      </p:sp>
      <p:grpSp>
        <p:nvGrpSpPr>
          <p:cNvPr id="431" name="Group 431"/>
          <p:cNvGrpSpPr/>
          <p:nvPr/>
        </p:nvGrpSpPr>
        <p:grpSpPr>
          <a:xfrm>
            <a:off x="6121400" y="4330700"/>
            <a:ext cx="5334000" cy="1397000"/>
            <a:chOff x="0" y="0"/>
            <a:chExt cx="5334000" cy="1397000"/>
          </a:xfrm>
        </p:grpSpPr>
        <p:sp>
          <p:nvSpPr>
            <p:cNvPr id="428" name="Shape 428"/>
            <p:cNvSpPr/>
            <p:nvPr/>
          </p:nvSpPr>
          <p:spPr>
            <a:xfrm>
              <a:off x="0" y="12700"/>
              <a:ext cx="5194300" cy="1384300"/>
            </a:xfrm>
            <a:prstGeom prst="rect">
              <a:avLst/>
            </a:prstGeom>
            <a:noFill/>
            <a:ln w="25400" cap="flat">
              <a:solidFill>
                <a:srgbClr val="7A7A7A"/>
              </a:solidFill>
              <a:custDash>
                <a:ds d="200000" sp="200000"/>
              </a:custDash>
              <a:miter lim="400000"/>
            </a:ln>
            <a:effectLst/>
          </p:spPr>
          <p:txBody>
            <a:bodyPr wrap="square" lIns="50800" tIns="50800" rIns="50800" bIns="50800" numCol="1" anchor="ctr">
              <a:noAutofit/>
            </a:bodyP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429" name="Shape 429"/>
            <p:cNvSpPr/>
            <p:nvPr/>
          </p:nvSpPr>
          <p:spPr>
            <a:xfrm>
              <a:off x="4470400" y="0"/>
              <a:ext cx="863600" cy="54610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Autofit/>
            </a:bodyPr>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430" name="Shape 430"/>
            <p:cNvSpPr/>
            <p:nvPr/>
          </p:nvSpPr>
          <p:spPr>
            <a:xfrm>
              <a:off x="101600" y="115570"/>
              <a:ext cx="4659783" cy="117856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50800" tIns="50800" rIns="50800" bIns="50800" numCol="1" anchor="t">
              <a:spAutoFit/>
            </a:bodyPr>
            <a:lstStyle/>
            <a:p>
              <a:pPr algn="l">
                <a:spcBef>
                  <a:spcPts val="600"/>
                </a:spcBef>
                <a:buFont typeface="Lucida Grande"/>
                <a:defRPr sz="3600" b="1">
                  <a:latin typeface="+mn-lt"/>
                  <a:ea typeface="+mn-ea"/>
                  <a:cs typeface="+mn-cs"/>
                  <a:sym typeface="Myriad Pro Condensed"/>
                </a:defRPr>
              </a:pPr>
              <a:r>
                <a:t>BusRdX</a:t>
              </a:r>
            </a:p>
            <a:p>
              <a:pPr algn="l">
                <a:spcBef>
                  <a:spcPts val="600"/>
                </a:spcBef>
                <a:buFont typeface="Lucida Grande"/>
                <a:defRPr sz="3600" b="1">
                  <a:latin typeface="+mn-lt"/>
                  <a:ea typeface="+mn-ea"/>
                  <a:cs typeface="+mn-cs"/>
                  <a:sym typeface="Myriad Pro Condensed"/>
                </a:defRPr>
              </a:pPr>
              <a:r>
                <a:t>Attempt to update (t&amp;s fails)</a:t>
              </a:r>
            </a:p>
          </p:txBody>
        </p:sp>
      </p:grpSp>
      <p:sp>
        <p:nvSpPr>
          <p:cNvPr id="432" name="Shape 432"/>
          <p:cNvSpPr/>
          <p:nvPr/>
        </p:nvSpPr>
        <p:spPr>
          <a:xfrm>
            <a:off x="736600" y="4311650"/>
            <a:ext cx="5219700" cy="64659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3600" b="1">
                <a:latin typeface="+mn-lt"/>
                <a:ea typeface="+mn-ea"/>
                <a:cs typeface="+mn-cs"/>
                <a:sym typeface="Myriad Pro Condensed"/>
              </a:defRPr>
            </a:lvl1pPr>
          </a:lstStyle>
          <a:p>
            <a:r>
              <a:t>Invalidate line</a:t>
            </a:r>
          </a:p>
        </p:txBody>
      </p:sp>
      <p:grpSp>
        <p:nvGrpSpPr>
          <p:cNvPr id="436" name="Group 436"/>
          <p:cNvGrpSpPr/>
          <p:nvPr/>
        </p:nvGrpSpPr>
        <p:grpSpPr>
          <a:xfrm>
            <a:off x="12090400" y="5829300"/>
            <a:ext cx="5321300" cy="1397000"/>
            <a:chOff x="0" y="0"/>
            <a:chExt cx="5321300" cy="1397000"/>
          </a:xfrm>
        </p:grpSpPr>
        <p:sp>
          <p:nvSpPr>
            <p:cNvPr id="433" name="Shape 433"/>
            <p:cNvSpPr/>
            <p:nvPr/>
          </p:nvSpPr>
          <p:spPr>
            <a:xfrm>
              <a:off x="0" y="12700"/>
              <a:ext cx="5194300" cy="1384300"/>
            </a:xfrm>
            <a:prstGeom prst="rect">
              <a:avLst/>
            </a:prstGeom>
            <a:noFill/>
            <a:ln w="25400" cap="flat">
              <a:solidFill>
                <a:srgbClr val="7A7A7A"/>
              </a:solidFill>
              <a:custDash>
                <a:ds d="200000" sp="200000"/>
              </a:custDash>
              <a:miter lim="400000"/>
            </a:ln>
            <a:effectLst/>
          </p:spPr>
          <p:txBody>
            <a:bodyPr wrap="square" lIns="50800" tIns="50800" rIns="50800" bIns="50800" numCol="1" anchor="ctr">
              <a:noAutofit/>
            </a:bodyP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434" name="Shape 434"/>
            <p:cNvSpPr/>
            <p:nvPr/>
          </p:nvSpPr>
          <p:spPr>
            <a:xfrm>
              <a:off x="4457700" y="0"/>
              <a:ext cx="863600" cy="54610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Autofit/>
            </a:bodyPr>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435" name="Shape 435"/>
            <p:cNvSpPr/>
            <p:nvPr/>
          </p:nvSpPr>
          <p:spPr>
            <a:xfrm>
              <a:off x="101600" y="115570"/>
              <a:ext cx="4659783" cy="117856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50800" tIns="50800" rIns="50800" bIns="50800" numCol="1" anchor="t">
              <a:spAutoFit/>
            </a:bodyPr>
            <a:lstStyle/>
            <a:p>
              <a:pPr algn="l">
                <a:spcBef>
                  <a:spcPts val="600"/>
                </a:spcBef>
                <a:buFont typeface="Lucida Grande"/>
                <a:defRPr sz="3600" b="1">
                  <a:latin typeface="+mn-lt"/>
                  <a:ea typeface="+mn-ea"/>
                  <a:cs typeface="+mn-cs"/>
                  <a:sym typeface="Myriad Pro Condensed"/>
                </a:defRPr>
              </a:pPr>
              <a:r>
                <a:t>BusRdX</a:t>
              </a:r>
            </a:p>
            <a:p>
              <a:pPr algn="l">
                <a:spcBef>
                  <a:spcPts val="600"/>
                </a:spcBef>
                <a:buFont typeface="Lucida Grande"/>
                <a:defRPr sz="3600" b="1">
                  <a:latin typeface="+mn-lt"/>
                  <a:ea typeface="+mn-ea"/>
                  <a:cs typeface="+mn-cs"/>
                  <a:sym typeface="Myriad Pro Condensed"/>
                </a:defRPr>
              </a:pPr>
              <a:r>
                <a:t>Attempt to update (t&amp;s fails)</a:t>
              </a:r>
            </a:p>
          </p:txBody>
        </p:sp>
      </p:grpSp>
      <p:sp>
        <p:nvSpPr>
          <p:cNvPr id="437" name="Shape 437"/>
          <p:cNvSpPr/>
          <p:nvPr/>
        </p:nvSpPr>
        <p:spPr>
          <a:xfrm>
            <a:off x="6223000" y="5817153"/>
            <a:ext cx="5219700" cy="64659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3600" b="1">
                <a:latin typeface="+mn-lt"/>
                <a:ea typeface="+mn-ea"/>
                <a:cs typeface="+mn-cs"/>
                <a:sym typeface="Myriad Pro Condensed"/>
              </a:defRPr>
            </a:lvl1pPr>
          </a:lstStyle>
          <a:p>
            <a:r>
              <a:t>Invalidate line</a:t>
            </a:r>
          </a:p>
        </p:txBody>
      </p:sp>
      <p:grpSp>
        <p:nvGrpSpPr>
          <p:cNvPr id="441" name="Group 441"/>
          <p:cNvGrpSpPr/>
          <p:nvPr/>
        </p:nvGrpSpPr>
        <p:grpSpPr>
          <a:xfrm>
            <a:off x="6134100" y="7264400"/>
            <a:ext cx="5321300" cy="1397000"/>
            <a:chOff x="0" y="0"/>
            <a:chExt cx="5321300" cy="1397000"/>
          </a:xfrm>
        </p:grpSpPr>
        <p:sp>
          <p:nvSpPr>
            <p:cNvPr id="438" name="Shape 438"/>
            <p:cNvSpPr/>
            <p:nvPr/>
          </p:nvSpPr>
          <p:spPr>
            <a:xfrm>
              <a:off x="0" y="12700"/>
              <a:ext cx="5194300" cy="1384300"/>
            </a:xfrm>
            <a:prstGeom prst="rect">
              <a:avLst/>
            </a:prstGeom>
            <a:noFill/>
            <a:ln w="25400" cap="flat">
              <a:solidFill>
                <a:srgbClr val="7A7A7A"/>
              </a:solidFill>
              <a:custDash>
                <a:ds d="200000" sp="200000"/>
              </a:custDash>
              <a:miter lim="400000"/>
            </a:ln>
            <a:effectLst/>
          </p:spPr>
          <p:txBody>
            <a:bodyPr wrap="square" lIns="50800" tIns="50800" rIns="50800" bIns="50800" numCol="1" anchor="ctr">
              <a:noAutofit/>
            </a:bodyP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439" name="Shape 439"/>
            <p:cNvSpPr/>
            <p:nvPr/>
          </p:nvSpPr>
          <p:spPr>
            <a:xfrm>
              <a:off x="4457700" y="0"/>
              <a:ext cx="863600" cy="54610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Autofit/>
            </a:bodyPr>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440" name="Shape 440"/>
            <p:cNvSpPr/>
            <p:nvPr/>
          </p:nvSpPr>
          <p:spPr>
            <a:xfrm>
              <a:off x="88900" y="88900"/>
              <a:ext cx="4659783" cy="117856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50800" tIns="50800" rIns="50800" bIns="50800" numCol="1" anchor="t">
              <a:spAutoFit/>
            </a:bodyPr>
            <a:lstStyle/>
            <a:p>
              <a:pPr algn="l">
                <a:spcBef>
                  <a:spcPts val="600"/>
                </a:spcBef>
                <a:buFont typeface="Lucida Grande"/>
                <a:defRPr sz="3600" b="1">
                  <a:latin typeface="+mn-lt"/>
                  <a:ea typeface="+mn-ea"/>
                  <a:cs typeface="+mn-cs"/>
                  <a:sym typeface="Myriad Pro Condensed"/>
                </a:defRPr>
              </a:pPr>
              <a:r>
                <a:t>BusRdX</a:t>
              </a:r>
            </a:p>
            <a:p>
              <a:pPr algn="l">
                <a:spcBef>
                  <a:spcPts val="600"/>
                </a:spcBef>
                <a:buFont typeface="Lucida Grande"/>
                <a:defRPr sz="3600" b="1">
                  <a:latin typeface="+mn-lt"/>
                  <a:ea typeface="+mn-ea"/>
                  <a:cs typeface="+mn-cs"/>
                  <a:sym typeface="Myriad Pro Condensed"/>
                </a:defRPr>
              </a:pPr>
              <a:r>
                <a:t>Attempt to update (t&amp;s fails)</a:t>
              </a:r>
            </a:p>
          </p:txBody>
        </p:sp>
      </p:grpSp>
      <p:sp>
        <p:nvSpPr>
          <p:cNvPr id="442" name="Shape 442"/>
          <p:cNvSpPr/>
          <p:nvPr/>
        </p:nvSpPr>
        <p:spPr>
          <a:xfrm>
            <a:off x="12192000" y="7264953"/>
            <a:ext cx="5219700" cy="646595"/>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3600" b="1">
                <a:latin typeface="+mn-lt"/>
                <a:ea typeface="+mn-ea"/>
                <a:cs typeface="+mn-cs"/>
                <a:sym typeface="Myriad Pro Condensed"/>
              </a:defRPr>
            </a:lvl1pPr>
          </a:lstStyle>
          <a:p>
            <a:r>
              <a:t>Invalidate line</a:t>
            </a:r>
          </a:p>
        </p:txBody>
      </p:sp>
      <p:grpSp>
        <p:nvGrpSpPr>
          <p:cNvPr id="446" name="Group 446"/>
          <p:cNvGrpSpPr/>
          <p:nvPr/>
        </p:nvGrpSpPr>
        <p:grpSpPr>
          <a:xfrm>
            <a:off x="12039600" y="8801100"/>
            <a:ext cx="5321300" cy="1397000"/>
            <a:chOff x="0" y="0"/>
            <a:chExt cx="5321300" cy="1397000"/>
          </a:xfrm>
        </p:grpSpPr>
        <p:sp>
          <p:nvSpPr>
            <p:cNvPr id="443" name="Shape 443"/>
            <p:cNvSpPr/>
            <p:nvPr/>
          </p:nvSpPr>
          <p:spPr>
            <a:xfrm>
              <a:off x="0" y="12700"/>
              <a:ext cx="5194300" cy="1384300"/>
            </a:xfrm>
            <a:prstGeom prst="rect">
              <a:avLst/>
            </a:prstGeom>
            <a:noFill/>
            <a:ln w="25400" cap="flat">
              <a:solidFill>
                <a:srgbClr val="7A7A7A"/>
              </a:solidFill>
              <a:custDash>
                <a:ds d="200000" sp="200000"/>
              </a:custDash>
              <a:miter lim="400000"/>
            </a:ln>
            <a:effectLst/>
          </p:spPr>
          <p:txBody>
            <a:bodyPr wrap="square" lIns="50800" tIns="50800" rIns="50800" bIns="50800" numCol="1" anchor="ctr">
              <a:noAutofit/>
            </a:bodyP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444" name="Shape 444"/>
            <p:cNvSpPr/>
            <p:nvPr/>
          </p:nvSpPr>
          <p:spPr>
            <a:xfrm>
              <a:off x="4457700" y="0"/>
              <a:ext cx="863600" cy="54610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Autofit/>
            </a:bodyPr>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445" name="Shape 445"/>
            <p:cNvSpPr/>
            <p:nvPr/>
          </p:nvSpPr>
          <p:spPr>
            <a:xfrm>
              <a:off x="152400" y="25400"/>
              <a:ext cx="4659783" cy="117856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50800" tIns="50800" rIns="50800" bIns="50800" numCol="1" anchor="t">
              <a:spAutoFit/>
            </a:bodyPr>
            <a:lstStyle/>
            <a:p>
              <a:pPr algn="l">
                <a:spcBef>
                  <a:spcPts val="600"/>
                </a:spcBef>
                <a:buFont typeface="Lucida Grande"/>
                <a:defRPr sz="3600" b="1">
                  <a:latin typeface="+mn-lt"/>
                  <a:ea typeface="+mn-ea"/>
                  <a:cs typeface="+mn-cs"/>
                  <a:sym typeface="Myriad Pro Condensed"/>
                </a:defRPr>
              </a:pPr>
              <a:r>
                <a:t>BusRdX</a:t>
              </a:r>
            </a:p>
            <a:p>
              <a:pPr algn="l">
                <a:spcBef>
                  <a:spcPts val="600"/>
                </a:spcBef>
                <a:buFont typeface="Lucida Grande"/>
                <a:defRPr sz="3600" b="1">
                  <a:latin typeface="+mn-lt"/>
                  <a:ea typeface="+mn-ea"/>
                  <a:cs typeface="+mn-cs"/>
                  <a:sym typeface="Myriad Pro Condensed"/>
                </a:defRPr>
              </a:pPr>
              <a:r>
                <a:t>Attempt to update (t&amp;s fails)</a:t>
              </a:r>
            </a:p>
          </p:txBody>
        </p:sp>
      </p:grpSp>
      <p:sp>
        <p:nvSpPr>
          <p:cNvPr id="447" name="Shape 447"/>
          <p:cNvSpPr/>
          <p:nvPr/>
        </p:nvSpPr>
        <p:spPr>
          <a:xfrm>
            <a:off x="6223000" y="8776253"/>
            <a:ext cx="5219700" cy="646595"/>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3600" b="1">
                <a:latin typeface="+mn-lt"/>
                <a:ea typeface="+mn-ea"/>
                <a:cs typeface="+mn-cs"/>
                <a:sym typeface="Myriad Pro Condensed"/>
              </a:defRPr>
            </a:lvl1pPr>
          </a:lstStyle>
          <a:p>
            <a:r>
              <a:t>Invalidate line</a:t>
            </a:r>
          </a:p>
        </p:txBody>
      </p:sp>
      <p:grpSp>
        <p:nvGrpSpPr>
          <p:cNvPr id="452" name="Group 452"/>
          <p:cNvGrpSpPr/>
          <p:nvPr/>
        </p:nvGrpSpPr>
        <p:grpSpPr>
          <a:xfrm>
            <a:off x="6134100" y="11557000"/>
            <a:ext cx="5321300" cy="1790700"/>
            <a:chOff x="0" y="0"/>
            <a:chExt cx="5321300" cy="1790700"/>
          </a:xfrm>
        </p:grpSpPr>
        <p:sp>
          <p:nvSpPr>
            <p:cNvPr id="448" name="Shape 448"/>
            <p:cNvSpPr/>
            <p:nvPr/>
          </p:nvSpPr>
          <p:spPr>
            <a:xfrm>
              <a:off x="0" y="673100"/>
              <a:ext cx="5194300" cy="1117600"/>
            </a:xfrm>
            <a:prstGeom prst="rect">
              <a:avLst/>
            </a:prstGeom>
            <a:solidFill>
              <a:srgbClr val="FFB43F"/>
            </a:solidFill>
            <a:ln w="12700" cap="flat">
              <a:noFill/>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49" name="Shape 449"/>
            <p:cNvSpPr/>
            <p:nvPr/>
          </p:nvSpPr>
          <p:spPr>
            <a:xfrm>
              <a:off x="0" y="12700"/>
              <a:ext cx="5194300" cy="1384300"/>
            </a:xfrm>
            <a:prstGeom prst="rect">
              <a:avLst/>
            </a:prstGeom>
            <a:noFill/>
            <a:ln w="25400" cap="flat">
              <a:solidFill>
                <a:srgbClr val="7A7A7A"/>
              </a:solidFill>
              <a:custDash>
                <a:ds d="200000" sp="200000"/>
              </a:custDash>
              <a:miter lim="400000"/>
            </a:ln>
            <a:effectLst/>
          </p:spPr>
          <p:txBody>
            <a:bodyPr wrap="square" lIns="50800" tIns="50800" rIns="50800" bIns="50800" numCol="1" anchor="ctr">
              <a:noAutofit/>
            </a:bodyP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450" name="Shape 450"/>
            <p:cNvSpPr/>
            <p:nvPr/>
          </p:nvSpPr>
          <p:spPr>
            <a:xfrm>
              <a:off x="4457700" y="0"/>
              <a:ext cx="863600" cy="54610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Autofit/>
            </a:bodyPr>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451" name="Shape 451"/>
            <p:cNvSpPr/>
            <p:nvPr/>
          </p:nvSpPr>
          <p:spPr>
            <a:xfrm>
              <a:off x="88900" y="127553"/>
              <a:ext cx="4769511" cy="117856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50800" tIns="50800" rIns="50800" bIns="50800" numCol="1" anchor="t">
              <a:spAutoFit/>
            </a:bodyPr>
            <a:lstStyle/>
            <a:p>
              <a:pPr algn="l">
                <a:spcBef>
                  <a:spcPts val="600"/>
                </a:spcBef>
                <a:buFont typeface="Lucida Grande"/>
                <a:defRPr sz="3600" b="1">
                  <a:latin typeface="+mn-lt"/>
                  <a:ea typeface="+mn-ea"/>
                  <a:cs typeface="+mn-cs"/>
                  <a:sym typeface="Myriad Pro Condensed"/>
                </a:defRPr>
              </a:pPr>
              <a:r>
                <a:t>BusRdX</a:t>
              </a:r>
            </a:p>
            <a:p>
              <a:pPr algn="l">
                <a:spcBef>
                  <a:spcPts val="600"/>
                </a:spcBef>
                <a:buFont typeface="Lucida Grande"/>
                <a:defRPr sz="3600" b="1">
                  <a:latin typeface="+mn-lt"/>
                  <a:ea typeface="+mn-ea"/>
                  <a:cs typeface="+mn-cs"/>
                  <a:sym typeface="Myriad Pro Condensed"/>
                </a:defRPr>
              </a:pPr>
              <a:r>
                <a:t>Update line in cache (set to 1)</a:t>
              </a:r>
            </a:p>
          </p:txBody>
        </p:sp>
      </p:grpSp>
      <p:sp>
        <p:nvSpPr>
          <p:cNvPr id="453" name="Shape 453"/>
          <p:cNvSpPr/>
          <p:nvPr/>
        </p:nvSpPr>
        <p:spPr>
          <a:xfrm>
            <a:off x="12192000" y="10693400"/>
            <a:ext cx="5219700" cy="64659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3600" b="1">
                <a:latin typeface="+mn-lt"/>
                <a:ea typeface="+mn-ea"/>
                <a:cs typeface="+mn-cs"/>
                <a:sym typeface="Myriad Pro Condensed"/>
              </a:defRPr>
            </a:lvl1pPr>
          </a:lstStyle>
          <a:p>
            <a:r>
              <a:t>Invalidate line</a:t>
            </a:r>
          </a:p>
        </p:txBody>
      </p:sp>
      <p:sp>
        <p:nvSpPr>
          <p:cNvPr id="454" name="Shape 454"/>
          <p:cNvSpPr/>
          <p:nvPr/>
        </p:nvSpPr>
        <p:spPr>
          <a:xfrm>
            <a:off x="774700" y="10380979"/>
            <a:ext cx="4769511" cy="1178561"/>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gn="l">
              <a:spcBef>
                <a:spcPts val="600"/>
              </a:spcBef>
              <a:buFont typeface="Lucida Grande"/>
              <a:defRPr sz="3600" b="1">
                <a:latin typeface="+mn-lt"/>
                <a:ea typeface="+mn-ea"/>
                <a:cs typeface="+mn-cs"/>
                <a:sym typeface="Myriad Pro Condensed"/>
              </a:defRPr>
            </a:pPr>
            <a:r>
              <a:t>BusRdX</a:t>
            </a:r>
          </a:p>
          <a:p>
            <a:pPr algn="l">
              <a:spcBef>
                <a:spcPts val="600"/>
              </a:spcBef>
              <a:buFont typeface="Lucida Grande"/>
              <a:defRPr sz="3600" b="1">
                <a:latin typeface="+mn-lt"/>
                <a:ea typeface="+mn-ea"/>
                <a:cs typeface="+mn-cs"/>
                <a:sym typeface="Myriad Pro Condensed"/>
              </a:defRPr>
            </a:pPr>
            <a:r>
              <a:t>Update line in cache (set to 0)</a:t>
            </a:r>
          </a:p>
        </p:txBody>
      </p:sp>
      <p:sp>
        <p:nvSpPr>
          <p:cNvPr id="455" name="Shape 455"/>
          <p:cNvSpPr/>
          <p:nvPr/>
        </p:nvSpPr>
        <p:spPr>
          <a:xfrm>
            <a:off x="774700" y="11683282"/>
            <a:ext cx="5219700" cy="646595"/>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3600" b="1">
                <a:latin typeface="+mn-lt"/>
                <a:ea typeface="+mn-ea"/>
                <a:cs typeface="+mn-cs"/>
                <a:sym typeface="Myriad Pro Condensed"/>
              </a:defRPr>
            </a:lvl1pPr>
          </a:lstStyle>
          <a:p>
            <a:r>
              <a:t>Invalidate line</a:t>
            </a:r>
          </a:p>
        </p:txBody>
      </p:sp>
      <p:sp>
        <p:nvSpPr>
          <p:cNvPr id="456" name="Shape 456"/>
          <p:cNvSpPr/>
          <p:nvPr/>
        </p:nvSpPr>
        <p:spPr>
          <a:xfrm>
            <a:off x="629411" y="12927271"/>
            <a:ext cx="480924" cy="482268"/>
          </a:xfrm>
          <a:prstGeom prst="rect">
            <a:avLst/>
          </a:prstGeom>
          <a:solidFill>
            <a:srgbClr val="FFB43F"/>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57" name="Shape 457"/>
          <p:cNvSpPr/>
          <p:nvPr/>
        </p:nvSpPr>
        <p:spPr>
          <a:xfrm>
            <a:off x="1208739" y="12939971"/>
            <a:ext cx="3086101" cy="5461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2800" b="1">
                <a:latin typeface="+mn-lt"/>
                <a:ea typeface="+mn-ea"/>
                <a:cs typeface="+mn-cs"/>
                <a:sym typeface="Myriad Pro Condensed"/>
              </a:defRPr>
            </a:lvl1pPr>
          </a:lstStyle>
          <a:p>
            <a:r>
              <a:t>= thread has lock</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3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43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3" nodeType="clickEffect">
                                  <p:stCondLst>
                                    <p:cond delay="0"/>
                                  </p:stCondLst>
                                  <p:iterate>
                                    <p:tmAbs val="0"/>
                                  </p:iterate>
                                  <p:childTnLst>
                                    <p:set>
                                      <p:cBhvr>
                                        <p:cTn id="13" fill="hold"/>
                                        <p:tgtEl>
                                          <p:spTgt spid="437"/>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4" nodeType="afterEffect">
                                  <p:stCondLst>
                                    <p:cond delay="0"/>
                                  </p:stCondLst>
                                  <p:iterate>
                                    <p:tmAbs val="0"/>
                                  </p:iterate>
                                  <p:childTnLst>
                                    <p:set>
                                      <p:cBhvr>
                                        <p:cTn id="16" fill="hold"/>
                                        <p:tgtEl>
                                          <p:spTgt spid="4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5" nodeType="clickEffect">
                                  <p:stCondLst>
                                    <p:cond delay="0"/>
                                  </p:stCondLst>
                                  <p:iterate>
                                    <p:tmAbs val="0"/>
                                  </p:iterate>
                                  <p:childTnLst>
                                    <p:set>
                                      <p:cBhvr>
                                        <p:cTn id="20" fill="hold"/>
                                        <p:tgtEl>
                                          <p:spTgt spid="441"/>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6" nodeType="afterEffect">
                                  <p:stCondLst>
                                    <p:cond delay="0"/>
                                  </p:stCondLst>
                                  <p:iterate>
                                    <p:tmAbs val="0"/>
                                  </p:iterate>
                                  <p:childTnLst>
                                    <p:set>
                                      <p:cBhvr>
                                        <p:cTn id="23" fill="hold"/>
                                        <p:tgtEl>
                                          <p:spTgt spid="44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7" nodeType="clickEffect">
                                  <p:stCondLst>
                                    <p:cond delay="0"/>
                                  </p:stCondLst>
                                  <p:iterate>
                                    <p:tmAbs val="0"/>
                                  </p:iterate>
                                  <p:childTnLst>
                                    <p:set>
                                      <p:cBhvr>
                                        <p:cTn id="27" fill="hold"/>
                                        <p:tgtEl>
                                          <p:spTgt spid="447"/>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8" nodeType="afterEffect">
                                  <p:stCondLst>
                                    <p:cond delay="0"/>
                                  </p:stCondLst>
                                  <p:iterate>
                                    <p:tmAbs val="0"/>
                                  </p:iterate>
                                  <p:childTnLst>
                                    <p:set>
                                      <p:cBhvr>
                                        <p:cTn id="30" fill="hold"/>
                                        <p:tgtEl>
                                          <p:spTgt spid="44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9" nodeType="clickEffect">
                                  <p:stCondLst>
                                    <p:cond delay="0"/>
                                  </p:stCondLst>
                                  <p:iterate>
                                    <p:tmAbs val="0"/>
                                  </p:iterate>
                                  <p:childTnLst>
                                    <p:set>
                                      <p:cBhvr>
                                        <p:cTn id="34" fill="hold"/>
                                        <p:tgtEl>
                                          <p:spTgt spid="453"/>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10" nodeType="afterEffect">
                                  <p:stCondLst>
                                    <p:cond delay="0"/>
                                  </p:stCondLst>
                                  <p:iterate>
                                    <p:tmAbs val="0"/>
                                  </p:iterate>
                                  <p:childTnLst>
                                    <p:set>
                                      <p:cBhvr>
                                        <p:cTn id="37" fill="hold"/>
                                        <p:tgtEl>
                                          <p:spTgt spid="454"/>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11" nodeType="clickEffect">
                                  <p:stCondLst>
                                    <p:cond delay="0"/>
                                  </p:stCondLst>
                                  <p:iterate>
                                    <p:tmAbs val="0"/>
                                  </p:iterate>
                                  <p:childTnLst>
                                    <p:set>
                                      <p:cBhvr>
                                        <p:cTn id="41" fill="hold"/>
                                        <p:tgtEl>
                                          <p:spTgt spid="452"/>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grpId="12" nodeType="afterEffect">
                                  <p:stCondLst>
                                    <p:cond delay="0"/>
                                  </p:stCondLst>
                                  <p:iterate>
                                    <p:tmAbs val="0"/>
                                  </p:iterate>
                                  <p:childTnLst>
                                    <p:set>
                                      <p:cBhvr>
                                        <p:cTn id="44" fill="hold"/>
                                        <p:tgtEl>
                                          <p:spTgt spid="4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 grpId="2" animBg="1" advAuto="0"/>
      <p:bldP spid="432" grpId="1" animBg="1" advAuto="0"/>
      <p:bldP spid="436" grpId="4" animBg="1" advAuto="0"/>
      <p:bldP spid="437" grpId="3" animBg="1" advAuto="0"/>
      <p:bldP spid="441" grpId="5" animBg="1" advAuto="0"/>
      <p:bldP spid="442" grpId="6" animBg="1" advAuto="0"/>
      <p:bldP spid="446" grpId="8" animBg="1" advAuto="0"/>
      <p:bldP spid="447" grpId="7" animBg="1" advAuto="0"/>
      <p:bldP spid="452" grpId="11" animBg="1" advAuto="0"/>
      <p:bldP spid="453" grpId="9" animBg="1" advAuto="0"/>
      <p:bldP spid="454" grpId="10" animBg="1" advAuto="0"/>
      <p:bldP spid="455" grpId="12"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 name="Shape 461"/>
          <p:cNvSpPr>
            <a:spLocks noGrp="1"/>
          </p:cNvSpPr>
          <p:nvPr>
            <p:ph type="title"/>
          </p:nvPr>
        </p:nvSpPr>
        <p:spPr>
          <a:prstGeom prst="rect">
            <a:avLst/>
          </a:prstGeom>
        </p:spPr>
        <p:txBody>
          <a:bodyPr/>
          <a:lstStyle/>
          <a:p>
            <a:r>
              <a:t>Check your understanding</a:t>
            </a:r>
          </a:p>
        </p:txBody>
      </p:sp>
      <p:sp>
        <p:nvSpPr>
          <p:cNvPr id="462" name="Shape 462"/>
          <p:cNvSpPr>
            <a:spLocks noGrp="1"/>
          </p:cNvSpPr>
          <p:nvPr>
            <p:ph type="body" idx="1"/>
          </p:nvPr>
        </p:nvSpPr>
        <p:spPr>
          <a:xfrm>
            <a:off x="838200" y="2678824"/>
            <a:ext cx="16154400" cy="9767176"/>
          </a:xfrm>
          <a:prstGeom prst="rect">
            <a:avLst/>
          </a:prstGeom>
        </p:spPr>
        <p:txBody>
          <a:bodyPr/>
          <a:lstStyle/>
          <a:p>
            <a:r>
              <a:rPr dirty="0"/>
              <a:t>On the previous slide, what is the duration of time the thread running on P</a:t>
            </a:r>
            <a:r>
              <a:rPr lang="en-US" dirty="0"/>
              <a:t>1</a:t>
            </a:r>
            <a:r>
              <a:rPr dirty="0"/>
              <a:t> holds the lock?</a:t>
            </a:r>
          </a:p>
          <a:p>
            <a:endParaRPr dirty="0"/>
          </a:p>
          <a:p>
            <a:r>
              <a:rPr dirty="0"/>
              <a:t>At what points in time does P</a:t>
            </a:r>
            <a:r>
              <a:rPr lang="en-US" dirty="0"/>
              <a:t>1</a:t>
            </a:r>
            <a:r>
              <a:rPr dirty="0"/>
              <a:t>’s cache contain a valid copy of the cache line containing the lock variable?</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 name="Shape 464"/>
          <p:cNvSpPr>
            <a:spLocks noGrp="1"/>
          </p:cNvSpPr>
          <p:nvPr>
            <p:ph type="title"/>
          </p:nvPr>
        </p:nvSpPr>
        <p:spPr>
          <a:prstGeom prst="rect">
            <a:avLst/>
          </a:prstGeom>
        </p:spPr>
        <p:txBody>
          <a:bodyPr/>
          <a:lstStyle/>
          <a:p>
            <a:r>
              <a:t>Test-and-set lock performance</a:t>
            </a:r>
          </a:p>
        </p:txBody>
      </p:sp>
      <p:pic>
        <p:nvPicPr>
          <p:cNvPr id="465" name="droppedImage.png"/>
          <p:cNvPicPr>
            <a:picLocks noChangeAspect="1"/>
          </p:cNvPicPr>
          <p:nvPr/>
        </p:nvPicPr>
        <p:blipFill>
          <a:blip r:embed="rId3">
            <a:extLst/>
          </a:blip>
          <a:stretch>
            <a:fillRect/>
          </a:stretch>
        </p:blipFill>
        <p:spPr>
          <a:xfrm>
            <a:off x="2489200" y="2679700"/>
            <a:ext cx="12713094" cy="9385300"/>
          </a:xfrm>
          <a:prstGeom prst="rect">
            <a:avLst/>
          </a:prstGeom>
          <a:ln w="12700">
            <a:miter lim="400000"/>
          </a:ln>
        </p:spPr>
      </p:pic>
      <p:sp>
        <p:nvSpPr>
          <p:cNvPr id="466" name="Shape 466"/>
          <p:cNvSpPr/>
          <p:nvPr/>
        </p:nvSpPr>
        <p:spPr>
          <a:xfrm>
            <a:off x="3708400" y="3048000"/>
            <a:ext cx="4140200" cy="14732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2400" b="1">
                <a:latin typeface="Consolas"/>
                <a:ea typeface="Consolas"/>
                <a:cs typeface="Consolas"/>
                <a:sym typeface="Consolas"/>
              </a:defRPr>
            </a:pPr>
            <a:r>
              <a:t>Benchmark executes:</a:t>
            </a:r>
          </a:p>
          <a:p>
            <a:pPr algn="l">
              <a:defRPr sz="2400" b="1">
                <a:latin typeface="Consolas"/>
                <a:ea typeface="Consolas"/>
                <a:cs typeface="Consolas"/>
                <a:sym typeface="Consolas"/>
              </a:defRPr>
            </a:pPr>
            <a:r>
              <a:t>lock(L);</a:t>
            </a:r>
          </a:p>
          <a:p>
            <a:pPr algn="l">
              <a:defRPr sz="2400" b="1">
                <a:latin typeface="Consolas"/>
                <a:ea typeface="Consolas"/>
                <a:cs typeface="Consolas"/>
                <a:sym typeface="Consolas"/>
              </a:defRPr>
            </a:pPr>
            <a:r>
              <a:t>critical-section(c)</a:t>
            </a:r>
          </a:p>
          <a:p>
            <a:pPr algn="l">
              <a:defRPr sz="2400" b="1">
                <a:latin typeface="Consolas"/>
                <a:ea typeface="Consolas"/>
                <a:cs typeface="Consolas"/>
                <a:sym typeface="Consolas"/>
              </a:defRPr>
            </a:pPr>
            <a:r>
              <a:t>unlock(L);</a:t>
            </a:r>
          </a:p>
        </p:txBody>
      </p:sp>
      <p:sp>
        <p:nvSpPr>
          <p:cNvPr id="467" name="Shape 467"/>
          <p:cNvSpPr/>
          <p:nvPr/>
        </p:nvSpPr>
        <p:spPr>
          <a:xfrm rot="16200000">
            <a:off x="1386839" y="6537960"/>
            <a:ext cx="1981201" cy="46228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defRPr sz="2800" b="1">
                <a:latin typeface="+mn-lt"/>
                <a:ea typeface="+mn-ea"/>
                <a:cs typeface="+mn-cs"/>
                <a:sym typeface="Myriad Pro Condensed"/>
              </a:defRPr>
            </a:lvl1pPr>
          </a:lstStyle>
          <a:p>
            <a:r>
              <a:t>Time (us)</a:t>
            </a:r>
          </a:p>
        </p:txBody>
      </p:sp>
      <p:sp>
        <p:nvSpPr>
          <p:cNvPr id="468" name="Shape 468"/>
          <p:cNvSpPr/>
          <p:nvPr/>
        </p:nvSpPr>
        <p:spPr>
          <a:xfrm>
            <a:off x="7899400" y="12141200"/>
            <a:ext cx="3086100" cy="46228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defRPr sz="2800" b="1">
                <a:latin typeface="+mn-lt"/>
                <a:ea typeface="+mn-ea"/>
                <a:cs typeface="+mn-cs"/>
                <a:sym typeface="Myriad Pro Condensed"/>
              </a:defRPr>
            </a:lvl1pPr>
          </a:lstStyle>
          <a:p>
            <a:r>
              <a:t>Number of processors</a:t>
            </a:r>
          </a:p>
        </p:txBody>
      </p:sp>
      <p:sp>
        <p:nvSpPr>
          <p:cNvPr id="469" name="Shape 469"/>
          <p:cNvSpPr/>
          <p:nvPr/>
        </p:nvSpPr>
        <p:spPr>
          <a:xfrm>
            <a:off x="914400" y="1511300"/>
            <a:ext cx="14312900" cy="11049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3600" b="1">
                <a:latin typeface="+mn-lt"/>
                <a:ea typeface="+mn-ea"/>
                <a:cs typeface="+mn-cs"/>
                <a:sym typeface="Myriad Pro Condensed"/>
              </a:defRPr>
            </a:pPr>
            <a:r>
              <a:t>Benchmark: execute a total of N lock/unlock sequences (in aggregate) by P processors</a:t>
            </a:r>
          </a:p>
          <a:p>
            <a:pPr algn="l">
              <a:defRPr sz="3600" b="1">
                <a:latin typeface="+mn-lt"/>
                <a:ea typeface="+mn-ea"/>
                <a:cs typeface="+mn-cs"/>
                <a:sym typeface="Myriad Pro Condensed"/>
              </a:defRPr>
            </a:pPr>
            <a:r>
              <a:t>Critical section time removed so graph plots only time acquiring/releasing the lock</a:t>
            </a:r>
          </a:p>
        </p:txBody>
      </p:sp>
      <p:sp>
        <p:nvSpPr>
          <p:cNvPr id="470" name="Shape 470"/>
          <p:cNvSpPr/>
          <p:nvPr/>
        </p:nvSpPr>
        <p:spPr>
          <a:xfrm>
            <a:off x="10833100" y="6743700"/>
            <a:ext cx="7048500" cy="3594100"/>
          </a:xfrm>
          <a:prstGeom prst="rect">
            <a:avLst/>
          </a:prstGeom>
          <a:solidFill>
            <a:srgbClr val="FFFFFF"/>
          </a:solidFill>
          <a:ln w="254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471" name="Shape 471"/>
          <p:cNvSpPr/>
          <p:nvPr/>
        </p:nvSpPr>
        <p:spPr>
          <a:xfrm>
            <a:off x="11087100" y="6997700"/>
            <a:ext cx="6451600" cy="32893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3600" b="1">
                <a:latin typeface="+mn-lt"/>
                <a:ea typeface="+mn-ea"/>
                <a:cs typeface="+mn-cs"/>
                <a:sym typeface="Myriad Pro Condensed"/>
              </a:defRPr>
            </a:pPr>
            <a:r>
              <a:t>Bus contention increases amount of time to transfer lock (lock holder must wait to acquire bus to release)</a:t>
            </a:r>
          </a:p>
          <a:p>
            <a:pPr algn="l">
              <a:defRPr sz="3600" b="1">
                <a:latin typeface="+mn-lt"/>
                <a:ea typeface="+mn-ea"/>
                <a:cs typeface="+mn-cs"/>
                <a:sym typeface="Myriad Pro Condensed"/>
              </a:defRPr>
            </a:pPr>
            <a:endParaRPr/>
          </a:p>
          <a:p>
            <a:pPr algn="l">
              <a:defRPr sz="3600" b="1">
                <a:latin typeface="+mn-lt"/>
                <a:ea typeface="+mn-ea"/>
                <a:cs typeface="+mn-cs"/>
                <a:sym typeface="Myriad Pro Condensed"/>
              </a:defRPr>
            </a:pPr>
            <a:r>
              <a:t>Not shown: bus contention also slows down execution of critical section </a:t>
            </a:r>
          </a:p>
        </p:txBody>
      </p:sp>
      <p:sp>
        <p:nvSpPr>
          <p:cNvPr id="472" name="Shape 472"/>
          <p:cNvSpPr/>
          <p:nvPr/>
        </p:nvSpPr>
        <p:spPr>
          <a:xfrm>
            <a:off x="177179" y="13152120"/>
            <a:ext cx="10266152" cy="44196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l">
              <a:defRPr sz="2600" b="1">
                <a:latin typeface="+mn-lt"/>
                <a:ea typeface="+mn-ea"/>
                <a:cs typeface="+mn-cs"/>
                <a:sym typeface="Myriad Pro Condensed"/>
              </a:defRPr>
            </a:lvl1pPr>
          </a:lstStyle>
          <a:p>
            <a:r>
              <a:t>Figure credit: Culler, Singh, and Gupta</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7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4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 grpId="1" animBg="1" advAuto="0"/>
      <p:bldP spid="471" grpId="2"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a:spLocks noGrp="1"/>
          </p:cNvSpPr>
          <p:nvPr>
            <p:ph type="title"/>
          </p:nvPr>
        </p:nvSpPr>
        <p:spPr>
          <a:xfrm>
            <a:off x="838200" y="393700"/>
            <a:ext cx="17033334" cy="1117600"/>
          </a:xfrm>
          <a:prstGeom prst="rect">
            <a:avLst/>
          </a:prstGeom>
        </p:spPr>
        <p:txBody>
          <a:bodyPr/>
          <a:lstStyle/>
          <a:p>
            <a:r>
              <a:t>Review: how threads map to cores… again!</a:t>
            </a:r>
          </a:p>
        </p:txBody>
      </p:sp>
      <p:sp>
        <p:nvSpPr>
          <p:cNvPr id="194" name="Shape 194"/>
          <p:cNvSpPr>
            <a:spLocks noGrp="1"/>
          </p:cNvSpPr>
          <p:nvPr>
            <p:ph type="body" idx="1"/>
          </p:nvPr>
        </p:nvSpPr>
        <p:spPr>
          <a:xfrm>
            <a:off x="838200" y="1752600"/>
            <a:ext cx="16874124" cy="1640679"/>
          </a:xfrm>
          <a:prstGeom prst="rect">
            <a:avLst/>
          </a:prstGeom>
        </p:spPr>
        <p:txBody>
          <a:bodyPr/>
          <a:lstStyle/>
          <a:p>
            <a:pPr marL="0" indent="0">
              <a:spcBef>
                <a:spcPts val="600"/>
              </a:spcBef>
              <a:buSzTx/>
              <a:buFontTx/>
              <a:buNone/>
              <a:defRPr sz="4200"/>
            </a:pPr>
            <a:r>
              <a:t>Let’s say I have a processor with 4 cores, with support for 2 execution contexts per core.</a:t>
            </a:r>
          </a:p>
          <a:p>
            <a:pPr marL="0" indent="0">
              <a:spcBef>
                <a:spcPts val="600"/>
              </a:spcBef>
              <a:buSzTx/>
              <a:buFontTx/>
              <a:buNone/>
              <a:defRPr sz="4200"/>
            </a:pPr>
            <a:r>
              <a:t>In each clock, each core executes one instruction (from one execution context)</a:t>
            </a:r>
          </a:p>
        </p:txBody>
      </p:sp>
      <p:sp>
        <p:nvSpPr>
          <p:cNvPr id="52" name="Shape 52"/>
          <p:cNvSpPr/>
          <p:nvPr/>
        </p:nvSpPr>
        <p:spPr>
          <a:xfrm flipV="1">
            <a:off x="14110778" y="10824679"/>
            <a:ext cx="1" cy="1404723"/>
          </a:xfrm>
          <a:prstGeom prst="line">
            <a:avLst/>
          </a:prstGeom>
          <a:ln w="114300">
            <a:solidFill>
              <a:srgbClr val="000000"/>
            </a:solidFill>
            <a:miter lim="400000"/>
            <a:head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3" name="Shape 53"/>
          <p:cNvSpPr/>
          <p:nvPr/>
        </p:nvSpPr>
        <p:spPr>
          <a:xfrm flipV="1">
            <a:off x="6882129" y="8424437"/>
            <a:ext cx="1" cy="1419500"/>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4" name="Shape 54"/>
          <p:cNvSpPr/>
          <p:nvPr/>
        </p:nvSpPr>
        <p:spPr>
          <a:xfrm flipV="1">
            <a:off x="10430599" y="8424437"/>
            <a:ext cx="1" cy="945482"/>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5" name="Shape 55"/>
          <p:cNvSpPr/>
          <p:nvPr/>
        </p:nvSpPr>
        <p:spPr>
          <a:xfrm flipV="1">
            <a:off x="14097213" y="8424437"/>
            <a:ext cx="1" cy="1404723"/>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6" name="Shape 56"/>
          <p:cNvSpPr/>
          <p:nvPr/>
        </p:nvSpPr>
        <p:spPr>
          <a:xfrm flipV="1">
            <a:off x="3092203" y="8422959"/>
            <a:ext cx="1" cy="945482"/>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88" name="Group 88"/>
          <p:cNvGrpSpPr/>
          <p:nvPr/>
        </p:nvGrpSpPr>
        <p:grpSpPr>
          <a:xfrm>
            <a:off x="8763302" y="3906761"/>
            <a:ext cx="3334595" cy="5003620"/>
            <a:chOff x="0" y="0"/>
            <a:chExt cx="3334594" cy="5003619"/>
          </a:xfrm>
        </p:grpSpPr>
        <p:sp>
          <p:nvSpPr>
            <p:cNvPr id="57" name="Shape 57"/>
            <p:cNvSpPr/>
            <p:nvPr/>
          </p:nvSpPr>
          <p:spPr>
            <a:xfrm>
              <a:off x="0" y="0"/>
              <a:ext cx="3334595" cy="5003620"/>
            </a:xfrm>
            <a:prstGeom prst="rect">
              <a:avLst/>
            </a:prstGeom>
            <a:solidFill>
              <a:srgbClr val="EBEBEB"/>
            </a:solidFill>
            <a:ln w="25400" cap="flat">
              <a:solidFill>
                <a:srgbClr val="515151"/>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nvGrpSpPr>
            <p:cNvPr id="68" name="Group 68"/>
            <p:cNvGrpSpPr/>
            <p:nvPr/>
          </p:nvGrpSpPr>
          <p:grpSpPr>
            <a:xfrm>
              <a:off x="1694428" y="2268140"/>
              <a:ext cx="1255143" cy="1030079"/>
              <a:chOff x="0" y="0"/>
              <a:chExt cx="1255142" cy="1030078"/>
            </a:xfrm>
          </p:grpSpPr>
          <p:sp>
            <p:nvSpPr>
              <p:cNvPr id="58" name="Shape 58"/>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59" name="Shape 59"/>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60" name="Shape 60"/>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61" name="Shape 61"/>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62" name="Shape 62"/>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63" name="Shape 63"/>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64" name="Shape 64"/>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65" name="Shape 65"/>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66" name="Shape 66"/>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67" name="Shape 67"/>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grpSp>
          <p:nvGrpSpPr>
            <p:cNvPr id="79" name="Group 79"/>
            <p:cNvGrpSpPr/>
            <p:nvPr/>
          </p:nvGrpSpPr>
          <p:grpSpPr>
            <a:xfrm>
              <a:off x="288303" y="2268140"/>
              <a:ext cx="1255143" cy="1030079"/>
              <a:chOff x="0" y="0"/>
              <a:chExt cx="1255142" cy="1030078"/>
            </a:xfrm>
          </p:grpSpPr>
          <p:sp>
            <p:nvSpPr>
              <p:cNvPr id="69" name="Shape 69"/>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70" name="Shape 70"/>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71" name="Shape 71"/>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72" name="Shape 72"/>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73" name="Shape 73"/>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74" name="Shape 74"/>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75" name="Shape 75"/>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76" name="Shape 76"/>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77" name="Shape 77"/>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78" name="Shape 78"/>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sp>
          <p:nvSpPr>
            <p:cNvPr id="80" name="Shape 80"/>
            <p:cNvSpPr/>
            <p:nvPr/>
          </p:nvSpPr>
          <p:spPr>
            <a:xfrm>
              <a:off x="680634" y="381280"/>
              <a:ext cx="1887477" cy="821262"/>
            </a:xfrm>
            <a:prstGeom prst="rect">
              <a:avLst/>
            </a:prstGeom>
            <a:solidFill>
              <a:srgbClr val="E36E24"/>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81" name="Shape 81"/>
            <p:cNvSpPr/>
            <p:nvPr/>
          </p:nvSpPr>
          <p:spPr>
            <a:xfrm>
              <a:off x="1149718" y="476414"/>
              <a:ext cx="1043492" cy="678777"/>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buClr>
                  <a:srgbClr val="000000"/>
                </a:buClr>
                <a:buFont typeface="Myriad Pro"/>
                <a:defRPr sz="2000" b="1">
                  <a:uFill>
                    <a:solidFill>
                      <a:srgbClr val="000000"/>
                    </a:solidFill>
                  </a:uFill>
                  <a:latin typeface="Myriad Pro"/>
                  <a:ea typeface="Myriad Pro"/>
                  <a:cs typeface="Myriad Pro"/>
                  <a:sym typeface="Myriad Pro"/>
                </a:defRPr>
              </a:pPr>
              <a:r>
                <a:t>Fetch/</a:t>
              </a:r>
            </a:p>
            <a:p>
              <a:pPr defTabSz="914400">
                <a:buClr>
                  <a:srgbClr val="000000"/>
                </a:buClr>
                <a:buFont typeface="Myriad Pro"/>
                <a:defRPr sz="2000" b="1">
                  <a:uFill>
                    <a:solidFill>
                      <a:srgbClr val="000000"/>
                    </a:solidFill>
                  </a:uFill>
                  <a:latin typeface="Myriad Pro"/>
                  <a:ea typeface="Myriad Pro"/>
                  <a:cs typeface="Myriad Pro"/>
                  <a:sym typeface="Myriad Pro"/>
                </a:defRPr>
              </a:pPr>
              <a:r>
                <a:t>Decode</a:t>
              </a:r>
            </a:p>
          </p:txBody>
        </p:sp>
        <p:sp>
          <p:nvSpPr>
            <p:cNvPr id="82" name="Shape 82"/>
            <p:cNvSpPr/>
            <p:nvPr/>
          </p:nvSpPr>
          <p:spPr>
            <a:xfrm>
              <a:off x="685433" y="1389929"/>
              <a:ext cx="1860954" cy="653378"/>
            </a:xfrm>
            <a:prstGeom prst="rect">
              <a:avLst/>
            </a:prstGeom>
            <a:solidFill>
              <a:srgbClr val="FFBC19"/>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83" name="Shape 83"/>
            <p:cNvSpPr/>
            <p:nvPr/>
          </p:nvSpPr>
          <p:spPr>
            <a:xfrm>
              <a:off x="1131119" y="1522875"/>
              <a:ext cx="104349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Exec 1</a:t>
              </a:r>
            </a:p>
          </p:txBody>
        </p:sp>
        <p:sp>
          <p:nvSpPr>
            <p:cNvPr id="84" name="Shape 84"/>
            <p:cNvSpPr/>
            <p:nvPr/>
          </p:nvSpPr>
          <p:spPr>
            <a:xfrm>
              <a:off x="298937" y="3523052"/>
              <a:ext cx="2688241" cy="572779"/>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85" name="Shape 85"/>
            <p:cNvSpPr/>
            <p:nvPr/>
          </p:nvSpPr>
          <p:spPr>
            <a:xfrm>
              <a:off x="1015486" y="3657041"/>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L1 Cache</a:t>
              </a:r>
            </a:p>
          </p:txBody>
        </p:sp>
        <p:sp>
          <p:nvSpPr>
            <p:cNvPr id="86" name="Shape 86"/>
            <p:cNvSpPr/>
            <p:nvPr/>
          </p:nvSpPr>
          <p:spPr>
            <a:xfrm>
              <a:off x="298937" y="4217129"/>
              <a:ext cx="2688241" cy="572778"/>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87" name="Shape 87"/>
            <p:cNvSpPr/>
            <p:nvPr/>
          </p:nvSpPr>
          <p:spPr>
            <a:xfrm>
              <a:off x="1015486" y="4351117"/>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L2 Cache</a:t>
              </a:r>
            </a:p>
          </p:txBody>
        </p:sp>
      </p:grpSp>
      <p:sp>
        <p:nvSpPr>
          <p:cNvPr id="89" name="Shape 89"/>
          <p:cNvSpPr/>
          <p:nvPr/>
        </p:nvSpPr>
        <p:spPr>
          <a:xfrm>
            <a:off x="1442474" y="9847366"/>
            <a:ext cx="10643025" cy="1228247"/>
          </a:xfrm>
          <a:prstGeom prst="rect">
            <a:avLst/>
          </a:prstGeom>
          <a:solidFill>
            <a:srgbClr val="BFBFBF"/>
          </a:solidFill>
          <a:ln w="254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90" name="Shape 90"/>
          <p:cNvSpPr/>
          <p:nvPr/>
        </p:nvSpPr>
        <p:spPr>
          <a:xfrm>
            <a:off x="6435857" y="10290039"/>
            <a:ext cx="1255144" cy="393701"/>
          </a:xfrm>
          <a:prstGeom prst="rect">
            <a:avLst/>
          </a:prstGeom>
          <a:ln w="12700"/>
          <a:extLst>
            <a:ext uri="{C572A759-6A51-4108-AA02-DFA0A04FC94B}">
              <ma14:wrappingTextBoxFlag xmlns="" xmlns:ma14="http://schemas.microsoft.com/office/mac/drawingml/2011/main" val="1"/>
            </a:ext>
          </a:extLst>
        </p:spPr>
        <p:txBody>
          <a:bodyPr lIns="38100" tIns="38100" rIns="38100" bIns="38100"/>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L3 Cache</a:t>
            </a:r>
          </a:p>
        </p:txBody>
      </p:sp>
      <p:sp>
        <p:nvSpPr>
          <p:cNvPr id="91" name="Shape 91"/>
          <p:cNvSpPr/>
          <p:nvPr/>
        </p:nvSpPr>
        <p:spPr>
          <a:xfrm>
            <a:off x="2985286" y="9383524"/>
            <a:ext cx="11169378" cy="1"/>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92" name="Shape 92"/>
          <p:cNvSpPr/>
          <p:nvPr/>
        </p:nvSpPr>
        <p:spPr>
          <a:xfrm>
            <a:off x="12456181" y="9831771"/>
            <a:ext cx="3309196" cy="1228247"/>
          </a:xfrm>
          <a:prstGeom prst="rect">
            <a:avLst/>
          </a:prstGeom>
          <a:solidFill>
            <a:srgbClr val="EBEBEB"/>
          </a:solidFill>
          <a:ln w="25400">
            <a:solidFill>
              <a:srgbClr val="515151"/>
            </a:solidFill>
          </a:ln>
        </p:spPr>
        <p:txBody>
          <a:bodyPr lIns="38100" tIns="38100" rIns="38100" bIns="38100" anchor="ct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93" name="Shape 93"/>
          <p:cNvSpPr/>
          <p:nvPr/>
        </p:nvSpPr>
        <p:spPr>
          <a:xfrm>
            <a:off x="13363565" y="10043620"/>
            <a:ext cx="1467295" cy="804549"/>
          </a:xfrm>
          <a:prstGeom prst="rect">
            <a:avLst/>
          </a:prstGeom>
          <a:ln w="12700"/>
          <a:extLst>
            <a:ext uri="{C572A759-6A51-4108-AA02-DFA0A04FC94B}">
              <ma14:wrappingTextBoxFlag xmlns="" xmlns:ma14="http://schemas.microsoft.com/office/mac/drawingml/2011/main" val="1"/>
            </a:ext>
          </a:extLst>
        </p:spPr>
        <p:txBody>
          <a:bodyPr lIns="38100" tIns="38100" rIns="38100" bIns="38100"/>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Memory Controller</a:t>
            </a:r>
          </a:p>
        </p:txBody>
      </p:sp>
      <p:sp>
        <p:nvSpPr>
          <p:cNvPr id="94" name="Shape 94"/>
          <p:cNvSpPr/>
          <p:nvPr/>
        </p:nvSpPr>
        <p:spPr>
          <a:xfrm>
            <a:off x="12162963" y="11659492"/>
            <a:ext cx="1699940" cy="804549"/>
          </a:xfrm>
          <a:prstGeom prst="rect">
            <a:avLst/>
          </a:prstGeom>
          <a:ln w="12700"/>
          <a:extLst>
            <a:ext uri="{C572A759-6A51-4108-AA02-DFA0A04FC94B}">
              <ma14:wrappingTextBoxFlag xmlns="" xmlns:ma14="http://schemas.microsoft.com/office/mac/drawingml/2011/main" val="1"/>
            </a:ext>
          </a:extLst>
        </p:spPr>
        <p:txBody>
          <a:bodyPr lIns="38100" tIns="38100" rIns="38100" bIns="38100"/>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Memory Bus (to DRAM)</a:t>
            </a:r>
          </a:p>
        </p:txBody>
      </p:sp>
      <p:sp>
        <p:nvSpPr>
          <p:cNvPr id="95" name="Shape 95"/>
          <p:cNvSpPr/>
          <p:nvPr/>
        </p:nvSpPr>
        <p:spPr>
          <a:xfrm>
            <a:off x="16369189" y="9123467"/>
            <a:ext cx="1699941" cy="804549"/>
          </a:xfrm>
          <a:prstGeom prst="rect">
            <a:avLst/>
          </a:prstGeom>
          <a:ln w="12700"/>
          <a:extLst>
            <a:ext uri="{C572A759-6A51-4108-AA02-DFA0A04FC94B}">
              <ma14:wrappingTextBoxFlag xmlns="" xmlns:ma14="http://schemas.microsoft.com/office/mac/drawingml/2011/main" val="1"/>
            </a:ext>
          </a:extLst>
        </p:spPr>
        <p:txBody>
          <a:bodyPr lIns="38100" tIns="38100" rIns="38100" bIns="38100"/>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On-chip interconnect</a:t>
            </a:r>
          </a:p>
        </p:txBody>
      </p:sp>
      <p:sp>
        <p:nvSpPr>
          <p:cNvPr id="96" name="Shape 96"/>
          <p:cNvSpPr/>
          <p:nvPr/>
        </p:nvSpPr>
        <p:spPr>
          <a:xfrm>
            <a:off x="14466295" y="9369875"/>
            <a:ext cx="2065856" cy="1"/>
          </a:xfrm>
          <a:prstGeom prst="line">
            <a:avLst/>
          </a:prstGeom>
          <a:ln w="50800">
            <a:solidFill>
              <a:srgbClr val="000000"/>
            </a:solidFill>
            <a:miter lim="400000"/>
            <a:head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97" name="Shape 97"/>
          <p:cNvSpPr/>
          <p:nvPr/>
        </p:nvSpPr>
        <p:spPr>
          <a:xfrm>
            <a:off x="981704" y="3653628"/>
            <a:ext cx="15309776" cy="7677661"/>
          </a:xfrm>
          <a:prstGeom prst="rect">
            <a:avLst/>
          </a:prstGeom>
          <a:ln w="38100">
            <a:solidFill>
              <a:srgbClr val="53585F"/>
            </a:solidFill>
            <a:prstDash val="sysDot"/>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129" name="Group 129"/>
          <p:cNvGrpSpPr/>
          <p:nvPr/>
        </p:nvGrpSpPr>
        <p:grpSpPr>
          <a:xfrm>
            <a:off x="12443480" y="3928764"/>
            <a:ext cx="3334596" cy="5003620"/>
            <a:chOff x="0" y="0"/>
            <a:chExt cx="3334594" cy="5003619"/>
          </a:xfrm>
        </p:grpSpPr>
        <p:sp>
          <p:nvSpPr>
            <p:cNvPr id="98" name="Shape 98"/>
            <p:cNvSpPr/>
            <p:nvPr/>
          </p:nvSpPr>
          <p:spPr>
            <a:xfrm>
              <a:off x="0" y="0"/>
              <a:ext cx="3334595" cy="5003620"/>
            </a:xfrm>
            <a:prstGeom prst="rect">
              <a:avLst/>
            </a:prstGeom>
            <a:solidFill>
              <a:srgbClr val="EBEBEB"/>
            </a:solidFill>
            <a:ln w="25400" cap="flat">
              <a:solidFill>
                <a:srgbClr val="515151"/>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nvGrpSpPr>
            <p:cNvPr id="109" name="Group 109"/>
            <p:cNvGrpSpPr/>
            <p:nvPr/>
          </p:nvGrpSpPr>
          <p:grpSpPr>
            <a:xfrm>
              <a:off x="1694428" y="2268140"/>
              <a:ext cx="1255143" cy="1030079"/>
              <a:chOff x="0" y="0"/>
              <a:chExt cx="1255142" cy="1030078"/>
            </a:xfrm>
          </p:grpSpPr>
          <p:sp>
            <p:nvSpPr>
              <p:cNvPr id="99" name="Shape 99"/>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00" name="Shape 100"/>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101" name="Shape 101"/>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02" name="Shape 102"/>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03" name="Shape 103"/>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04" name="Shape 104"/>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05" name="Shape 105"/>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06" name="Shape 106"/>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07" name="Shape 107"/>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08" name="Shape 108"/>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grpSp>
          <p:nvGrpSpPr>
            <p:cNvPr id="120" name="Group 120"/>
            <p:cNvGrpSpPr/>
            <p:nvPr/>
          </p:nvGrpSpPr>
          <p:grpSpPr>
            <a:xfrm>
              <a:off x="288303" y="2268140"/>
              <a:ext cx="1255143" cy="1030079"/>
              <a:chOff x="0" y="0"/>
              <a:chExt cx="1255142" cy="1030078"/>
            </a:xfrm>
          </p:grpSpPr>
          <p:sp>
            <p:nvSpPr>
              <p:cNvPr id="110" name="Shape 110"/>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11" name="Shape 111"/>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112" name="Shape 112"/>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13" name="Shape 113"/>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14" name="Shape 114"/>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15" name="Shape 115"/>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16" name="Shape 116"/>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17" name="Shape 117"/>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18" name="Shape 118"/>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19" name="Shape 119"/>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sp>
          <p:nvSpPr>
            <p:cNvPr id="121" name="Shape 121"/>
            <p:cNvSpPr/>
            <p:nvPr/>
          </p:nvSpPr>
          <p:spPr>
            <a:xfrm>
              <a:off x="680634" y="381280"/>
              <a:ext cx="1887477" cy="821262"/>
            </a:xfrm>
            <a:prstGeom prst="rect">
              <a:avLst/>
            </a:prstGeom>
            <a:solidFill>
              <a:srgbClr val="E36E24"/>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22" name="Shape 122"/>
            <p:cNvSpPr/>
            <p:nvPr/>
          </p:nvSpPr>
          <p:spPr>
            <a:xfrm>
              <a:off x="1149718" y="476414"/>
              <a:ext cx="1043492" cy="678777"/>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buClr>
                  <a:srgbClr val="000000"/>
                </a:buClr>
                <a:buFont typeface="Myriad Pro"/>
                <a:defRPr sz="2000" b="1">
                  <a:uFill>
                    <a:solidFill>
                      <a:srgbClr val="000000"/>
                    </a:solidFill>
                  </a:uFill>
                  <a:latin typeface="Myriad Pro"/>
                  <a:ea typeface="Myriad Pro"/>
                  <a:cs typeface="Myriad Pro"/>
                  <a:sym typeface="Myriad Pro"/>
                </a:defRPr>
              </a:pPr>
              <a:r>
                <a:t>Fetch/</a:t>
              </a:r>
            </a:p>
            <a:p>
              <a:pPr defTabSz="914400">
                <a:buClr>
                  <a:srgbClr val="000000"/>
                </a:buClr>
                <a:buFont typeface="Myriad Pro"/>
                <a:defRPr sz="2000" b="1">
                  <a:uFill>
                    <a:solidFill>
                      <a:srgbClr val="000000"/>
                    </a:solidFill>
                  </a:uFill>
                  <a:latin typeface="Myriad Pro"/>
                  <a:ea typeface="Myriad Pro"/>
                  <a:cs typeface="Myriad Pro"/>
                  <a:sym typeface="Myriad Pro"/>
                </a:defRPr>
              </a:pPr>
              <a:r>
                <a:t>Decode</a:t>
              </a:r>
            </a:p>
          </p:txBody>
        </p:sp>
        <p:sp>
          <p:nvSpPr>
            <p:cNvPr id="123" name="Shape 123"/>
            <p:cNvSpPr/>
            <p:nvPr/>
          </p:nvSpPr>
          <p:spPr>
            <a:xfrm>
              <a:off x="685433" y="1389929"/>
              <a:ext cx="1860954" cy="653378"/>
            </a:xfrm>
            <a:prstGeom prst="rect">
              <a:avLst/>
            </a:prstGeom>
            <a:solidFill>
              <a:srgbClr val="FFBC19"/>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24" name="Shape 124"/>
            <p:cNvSpPr/>
            <p:nvPr/>
          </p:nvSpPr>
          <p:spPr>
            <a:xfrm>
              <a:off x="1131119" y="1522875"/>
              <a:ext cx="104349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Exec 1</a:t>
              </a:r>
            </a:p>
          </p:txBody>
        </p:sp>
        <p:sp>
          <p:nvSpPr>
            <p:cNvPr id="125" name="Shape 125"/>
            <p:cNvSpPr/>
            <p:nvPr/>
          </p:nvSpPr>
          <p:spPr>
            <a:xfrm>
              <a:off x="298937" y="3523052"/>
              <a:ext cx="2688241" cy="572779"/>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6" name="Shape 126"/>
            <p:cNvSpPr/>
            <p:nvPr/>
          </p:nvSpPr>
          <p:spPr>
            <a:xfrm>
              <a:off x="1015486" y="3657041"/>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L1 Cache</a:t>
              </a:r>
            </a:p>
          </p:txBody>
        </p:sp>
        <p:sp>
          <p:nvSpPr>
            <p:cNvPr id="127" name="Shape 127"/>
            <p:cNvSpPr/>
            <p:nvPr/>
          </p:nvSpPr>
          <p:spPr>
            <a:xfrm>
              <a:off x="298937" y="4217129"/>
              <a:ext cx="2688241" cy="572778"/>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28" name="Shape 128"/>
            <p:cNvSpPr/>
            <p:nvPr/>
          </p:nvSpPr>
          <p:spPr>
            <a:xfrm>
              <a:off x="1015486" y="4351117"/>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L2 Cache</a:t>
              </a:r>
            </a:p>
          </p:txBody>
        </p:sp>
      </p:grpSp>
      <p:grpSp>
        <p:nvGrpSpPr>
          <p:cNvPr id="161" name="Group 161"/>
          <p:cNvGrpSpPr/>
          <p:nvPr/>
        </p:nvGrpSpPr>
        <p:grpSpPr>
          <a:xfrm>
            <a:off x="5083123" y="3906761"/>
            <a:ext cx="3334595" cy="5003620"/>
            <a:chOff x="0" y="0"/>
            <a:chExt cx="3334594" cy="5003619"/>
          </a:xfrm>
        </p:grpSpPr>
        <p:sp>
          <p:nvSpPr>
            <p:cNvPr id="130" name="Shape 130"/>
            <p:cNvSpPr/>
            <p:nvPr/>
          </p:nvSpPr>
          <p:spPr>
            <a:xfrm>
              <a:off x="0" y="0"/>
              <a:ext cx="3334595" cy="5003620"/>
            </a:xfrm>
            <a:prstGeom prst="rect">
              <a:avLst/>
            </a:prstGeom>
            <a:solidFill>
              <a:srgbClr val="EBEBEB"/>
            </a:solidFill>
            <a:ln w="25400" cap="flat">
              <a:solidFill>
                <a:srgbClr val="515151"/>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nvGrpSpPr>
            <p:cNvPr id="141" name="Group 141"/>
            <p:cNvGrpSpPr/>
            <p:nvPr/>
          </p:nvGrpSpPr>
          <p:grpSpPr>
            <a:xfrm>
              <a:off x="1694428" y="2268140"/>
              <a:ext cx="1255143" cy="1030079"/>
              <a:chOff x="0" y="0"/>
              <a:chExt cx="1255142" cy="1030078"/>
            </a:xfrm>
          </p:grpSpPr>
          <p:sp>
            <p:nvSpPr>
              <p:cNvPr id="131" name="Shape 131"/>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32" name="Shape 132"/>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133" name="Shape 133"/>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34" name="Shape 134"/>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35" name="Shape 135"/>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36" name="Shape 136"/>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37" name="Shape 137"/>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38" name="Shape 138"/>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39" name="Shape 139"/>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40" name="Shape 140"/>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grpSp>
          <p:nvGrpSpPr>
            <p:cNvPr id="152" name="Group 152"/>
            <p:cNvGrpSpPr/>
            <p:nvPr/>
          </p:nvGrpSpPr>
          <p:grpSpPr>
            <a:xfrm>
              <a:off x="288303" y="2268140"/>
              <a:ext cx="1255143" cy="1030079"/>
              <a:chOff x="0" y="0"/>
              <a:chExt cx="1255142" cy="1030078"/>
            </a:xfrm>
          </p:grpSpPr>
          <p:sp>
            <p:nvSpPr>
              <p:cNvPr id="142" name="Shape 142"/>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43" name="Shape 143"/>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144" name="Shape 144"/>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45" name="Shape 145"/>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46" name="Shape 146"/>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47" name="Shape 147"/>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48" name="Shape 148"/>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49" name="Shape 149"/>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50" name="Shape 150"/>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51" name="Shape 151"/>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sp>
          <p:nvSpPr>
            <p:cNvPr id="153" name="Shape 153"/>
            <p:cNvSpPr/>
            <p:nvPr/>
          </p:nvSpPr>
          <p:spPr>
            <a:xfrm>
              <a:off x="680634" y="381280"/>
              <a:ext cx="1887477" cy="821262"/>
            </a:xfrm>
            <a:prstGeom prst="rect">
              <a:avLst/>
            </a:prstGeom>
            <a:solidFill>
              <a:srgbClr val="E36E24"/>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54" name="Shape 154"/>
            <p:cNvSpPr/>
            <p:nvPr/>
          </p:nvSpPr>
          <p:spPr>
            <a:xfrm>
              <a:off x="1149718" y="476414"/>
              <a:ext cx="1043492" cy="678777"/>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buClr>
                  <a:srgbClr val="000000"/>
                </a:buClr>
                <a:buFont typeface="Myriad Pro"/>
                <a:defRPr sz="2000" b="1">
                  <a:uFill>
                    <a:solidFill>
                      <a:srgbClr val="000000"/>
                    </a:solidFill>
                  </a:uFill>
                  <a:latin typeface="Myriad Pro"/>
                  <a:ea typeface="Myriad Pro"/>
                  <a:cs typeface="Myriad Pro"/>
                  <a:sym typeface="Myriad Pro"/>
                </a:defRPr>
              </a:pPr>
              <a:r>
                <a:t>Fetch/</a:t>
              </a:r>
            </a:p>
            <a:p>
              <a:pPr defTabSz="914400">
                <a:buClr>
                  <a:srgbClr val="000000"/>
                </a:buClr>
                <a:buFont typeface="Myriad Pro"/>
                <a:defRPr sz="2000" b="1">
                  <a:uFill>
                    <a:solidFill>
                      <a:srgbClr val="000000"/>
                    </a:solidFill>
                  </a:uFill>
                  <a:latin typeface="Myriad Pro"/>
                  <a:ea typeface="Myriad Pro"/>
                  <a:cs typeface="Myriad Pro"/>
                  <a:sym typeface="Myriad Pro"/>
                </a:defRPr>
              </a:pPr>
              <a:r>
                <a:t>Decode</a:t>
              </a:r>
            </a:p>
          </p:txBody>
        </p:sp>
        <p:sp>
          <p:nvSpPr>
            <p:cNvPr id="155" name="Shape 155"/>
            <p:cNvSpPr/>
            <p:nvPr/>
          </p:nvSpPr>
          <p:spPr>
            <a:xfrm>
              <a:off x="685433" y="1389929"/>
              <a:ext cx="1860954" cy="653378"/>
            </a:xfrm>
            <a:prstGeom prst="rect">
              <a:avLst/>
            </a:prstGeom>
            <a:solidFill>
              <a:srgbClr val="FFBC19"/>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56" name="Shape 156"/>
            <p:cNvSpPr/>
            <p:nvPr/>
          </p:nvSpPr>
          <p:spPr>
            <a:xfrm>
              <a:off x="1131119" y="1522875"/>
              <a:ext cx="104349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Exec 1</a:t>
              </a:r>
            </a:p>
          </p:txBody>
        </p:sp>
        <p:sp>
          <p:nvSpPr>
            <p:cNvPr id="157" name="Shape 157"/>
            <p:cNvSpPr/>
            <p:nvPr/>
          </p:nvSpPr>
          <p:spPr>
            <a:xfrm>
              <a:off x="298937" y="3523052"/>
              <a:ext cx="2688241" cy="572779"/>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58" name="Shape 158"/>
            <p:cNvSpPr/>
            <p:nvPr/>
          </p:nvSpPr>
          <p:spPr>
            <a:xfrm>
              <a:off x="1015486" y="3657041"/>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L1 Cache</a:t>
              </a:r>
            </a:p>
          </p:txBody>
        </p:sp>
        <p:sp>
          <p:nvSpPr>
            <p:cNvPr id="159" name="Shape 159"/>
            <p:cNvSpPr/>
            <p:nvPr/>
          </p:nvSpPr>
          <p:spPr>
            <a:xfrm>
              <a:off x="298937" y="4217129"/>
              <a:ext cx="2688241" cy="572778"/>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60" name="Shape 160"/>
            <p:cNvSpPr/>
            <p:nvPr/>
          </p:nvSpPr>
          <p:spPr>
            <a:xfrm>
              <a:off x="1015486" y="4351117"/>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L2 Cache</a:t>
              </a:r>
            </a:p>
          </p:txBody>
        </p:sp>
      </p:grpSp>
      <p:grpSp>
        <p:nvGrpSpPr>
          <p:cNvPr id="193" name="Group 193"/>
          <p:cNvGrpSpPr/>
          <p:nvPr/>
        </p:nvGrpSpPr>
        <p:grpSpPr>
          <a:xfrm>
            <a:off x="1402944" y="3928764"/>
            <a:ext cx="3334595" cy="5003620"/>
            <a:chOff x="0" y="0"/>
            <a:chExt cx="3334594" cy="5003619"/>
          </a:xfrm>
        </p:grpSpPr>
        <p:sp>
          <p:nvSpPr>
            <p:cNvPr id="162" name="Shape 162"/>
            <p:cNvSpPr/>
            <p:nvPr/>
          </p:nvSpPr>
          <p:spPr>
            <a:xfrm>
              <a:off x="0" y="0"/>
              <a:ext cx="3334595" cy="5003620"/>
            </a:xfrm>
            <a:prstGeom prst="rect">
              <a:avLst/>
            </a:prstGeom>
            <a:solidFill>
              <a:srgbClr val="EBEBEB"/>
            </a:solidFill>
            <a:ln w="25400" cap="flat">
              <a:solidFill>
                <a:srgbClr val="515151"/>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nvGrpSpPr>
            <p:cNvPr id="173" name="Group 173"/>
            <p:cNvGrpSpPr/>
            <p:nvPr/>
          </p:nvGrpSpPr>
          <p:grpSpPr>
            <a:xfrm>
              <a:off x="1694428" y="2268140"/>
              <a:ext cx="1255143" cy="1030079"/>
              <a:chOff x="0" y="0"/>
              <a:chExt cx="1255142" cy="1030078"/>
            </a:xfrm>
          </p:grpSpPr>
          <p:sp>
            <p:nvSpPr>
              <p:cNvPr id="163" name="Shape 163"/>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64" name="Shape 164"/>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165" name="Shape 165"/>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66" name="Shape 166"/>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67" name="Shape 167"/>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68" name="Shape 168"/>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69" name="Shape 169"/>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70" name="Shape 170"/>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71" name="Shape 171"/>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72" name="Shape 172"/>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grpSp>
          <p:nvGrpSpPr>
            <p:cNvPr id="184" name="Group 184"/>
            <p:cNvGrpSpPr/>
            <p:nvPr/>
          </p:nvGrpSpPr>
          <p:grpSpPr>
            <a:xfrm>
              <a:off x="288303" y="2268140"/>
              <a:ext cx="1255143" cy="1030079"/>
              <a:chOff x="0" y="0"/>
              <a:chExt cx="1255142" cy="1030078"/>
            </a:xfrm>
          </p:grpSpPr>
          <p:sp>
            <p:nvSpPr>
              <p:cNvPr id="174" name="Shape 174"/>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75" name="Shape 175"/>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176" name="Shape 176"/>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77" name="Shape 177"/>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78" name="Shape 178"/>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79" name="Shape 179"/>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80" name="Shape 180"/>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81" name="Shape 181"/>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82" name="Shape 182"/>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83" name="Shape 183"/>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sp>
          <p:nvSpPr>
            <p:cNvPr id="185" name="Shape 185"/>
            <p:cNvSpPr/>
            <p:nvPr/>
          </p:nvSpPr>
          <p:spPr>
            <a:xfrm>
              <a:off x="680634" y="381280"/>
              <a:ext cx="1887477" cy="821262"/>
            </a:xfrm>
            <a:prstGeom prst="rect">
              <a:avLst/>
            </a:prstGeom>
            <a:solidFill>
              <a:srgbClr val="E36E24"/>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86" name="Shape 186"/>
            <p:cNvSpPr/>
            <p:nvPr/>
          </p:nvSpPr>
          <p:spPr>
            <a:xfrm>
              <a:off x="1149718" y="476414"/>
              <a:ext cx="1043492" cy="678777"/>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buClr>
                  <a:srgbClr val="000000"/>
                </a:buClr>
                <a:buFont typeface="Myriad Pro"/>
                <a:defRPr sz="2000" b="1">
                  <a:uFill>
                    <a:solidFill>
                      <a:srgbClr val="000000"/>
                    </a:solidFill>
                  </a:uFill>
                  <a:latin typeface="Myriad Pro"/>
                  <a:ea typeface="Myriad Pro"/>
                  <a:cs typeface="Myriad Pro"/>
                  <a:sym typeface="Myriad Pro"/>
                </a:defRPr>
              </a:pPr>
              <a:r>
                <a:t>Fetch/</a:t>
              </a:r>
            </a:p>
            <a:p>
              <a:pPr defTabSz="914400">
                <a:buClr>
                  <a:srgbClr val="000000"/>
                </a:buClr>
                <a:buFont typeface="Myriad Pro"/>
                <a:defRPr sz="2000" b="1">
                  <a:uFill>
                    <a:solidFill>
                      <a:srgbClr val="000000"/>
                    </a:solidFill>
                  </a:uFill>
                  <a:latin typeface="Myriad Pro"/>
                  <a:ea typeface="Myriad Pro"/>
                  <a:cs typeface="Myriad Pro"/>
                  <a:sym typeface="Myriad Pro"/>
                </a:defRPr>
              </a:pPr>
              <a:r>
                <a:t>Decode</a:t>
              </a:r>
            </a:p>
          </p:txBody>
        </p:sp>
        <p:sp>
          <p:nvSpPr>
            <p:cNvPr id="187" name="Shape 187"/>
            <p:cNvSpPr/>
            <p:nvPr/>
          </p:nvSpPr>
          <p:spPr>
            <a:xfrm>
              <a:off x="685433" y="1389929"/>
              <a:ext cx="1860954" cy="653378"/>
            </a:xfrm>
            <a:prstGeom prst="rect">
              <a:avLst/>
            </a:prstGeom>
            <a:solidFill>
              <a:srgbClr val="FFBC19"/>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188" name="Shape 188"/>
            <p:cNvSpPr/>
            <p:nvPr/>
          </p:nvSpPr>
          <p:spPr>
            <a:xfrm>
              <a:off x="1131119" y="1522875"/>
              <a:ext cx="104349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Exec 1</a:t>
              </a:r>
            </a:p>
          </p:txBody>
        </p:sp>
        <p:sp>
          <p:nvSpPr>
            <p:cNvPr id="189" name="Shape 189"/>
            <p:cNvSpPr/>
            <p:nvPr/>
          </p:nvSpPr>
          <p:spPr>
            <a:xfrm>
              <a:off x="298937" y="3523052"/>
              <a:ext cx="2688241" cy="572779"/>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0" name="Shape 190"/>
            <p:cNvSpPr/>
            <p:nvPr/>
          </p:nvSpPr>
          <p:spPr>
            <a:xfrm>
              <a:off x="1015486" y="3657041"/>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L1 Cache</a:t>
              </a:r>
            </a:p>
          </p:txBody>
        </p:sp>
        <p:sp>
          <p:nvSpPr>
            <p:cNvPr id="191" name="Shape 191"/>
            <p:cNvSpPr/>
            <p:nvPr/>
          </p:nvSpPr>
          <p:spPr>
            <a:xfrm>
              <a:off x="298937" y="4217129"/>
              <a:ext cx="2688241" cy="572778"/>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192" name="Shape 192"/>
            <p:cNvSpPr/>
            <p:nvPr/>
          </p:nvSpPr>
          <p:spPr>
            <a:xfrm>
              <a:off x="1015486" y="4351117"/>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L2 Cache</a:t>
              </a:r>
            </a:p>
          </p:txBody>
        </p:sp>
      </p:gr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 name="Shape 493"/>
          <p:cNvSpPr>
            <a:spLocks noGrp="1"/>
          </p:cNvSpPr>
          <p:nvPr>
            <p:ph type="title"/>
          </p:nvPr>
        </p:nvSpPr>
        <p:spPr>
          <a:prstGeom prst="rect">
            <a:avLst/>
          </a:prstGeom>
        </p:spPr>
        <p:txBody>
          <a:bodyPr/>
          <a:lstStyle/>
          <a:p>
            <a:r>
              <a:t>Desirable lock performance characteristics</a:t>
            </a:r>
          </a:p>
        </p:txBody>
      </p:sp>
      <p:sp>
        <p:nvSpPr>
          <p:cNvPr id="494" name="Shape 494"/>
          <p:cNvSpPr>
            <a:spLocks noGrp="1"/>
          </p:cNvSpPr>
          <p:nvPr>
            <p:ph type="body" idx="1"/>
          </p:nvPr>
        </p:nvSpPr>
        <p:spPr>
          <a:xfrm>
            <a:off x="838200" y="2095500"/>
            <a:ext cx="16446500" cy="9474200"/>
          </a:xfrm>
          <a:prstGeom prst="rect">
            <a:avLst/>
          </a:prstGeom>
        </p:spPr>
        <p:txBody>
          <a:bodyPr/>
          <a:lstStyle/>
          <a:p>
            <a:pPr marL="657225" indent="-657225">
              <a:spcBef>
                <a:spcPts val="600"/>
              </a:spcBef>
              <a:defRPr sz="4600"/>
            </a:pPr>
            <a:r>
              <a:t>Low latency</a:t>
            </a:r>
          </a:p>
          <a:p>
            <a:pPr marL="1276350" lvl="1" indent="-476250">
              <a:defRPr sz="4200"/>
            </a:pPr>
            <a:r>
              <a:t>If lock is free and no other processors are trying to acquire it, a processor should be able to acquire the lock quickly</a:t>
            </a:r>
          </a:p>
          <a:p>
            <a:pPr marL="657225" indent="-657225">
              <a:spcBef>
                <a:spcPts val="600"/>
              </a:spcBef>
              <a:defRPr sz="4600"/>
            </a:pPr>
            <a:r>
              <a:t>Low interconnect traffic</a:t>
            </a:r>
          </a:p>
          <a:p>
            <a:pPr marL="1276350" lvl="1" indent="-476250">
              <a:defRPr sz="4200"/>
            </a:pPr>
            <a:r>
              <a:t>If all processors are trying to acquire lock at once, they should acquire the lock in succession with as little traffic as possible</a:t>
            </a:r>
          </a:p>
          <a:p>
            <a:pPr marL="657225" indent="-657225">
              <a:spcBef>
                <a:spcPts val="600"/>
              </a:spcBef>
              <a:defRPr sz="4600"/>
            </a:pPr>
            <a:r>
              <a:t>Scalability</a:t>
            </a:r>
          </a:p>
          <a:p>
            <a:pPr marL="1276350" lvl="1" indent="-476250">
              <a:defRPr sz="4200"/>
            </a:pPr>
            <a:r>
              <a:t>Latency / traffic should scale reasonably with number of processors</a:t>
            </a:r>
          </a:p>
          <a:p>
            <a:pPr marL="657225" indent="-657225">
              <a:defRPr sz="4600"/>
            </a:pPr>
            <a:r>
              <a:t>Low storage cost</a:t>
            </a:r>
          </a:p>
          <a:p>
            <a:pPr marL="657225" indent="-657225">
              <a:spcBef>
                <a:spcPts val="600"/>
              </a:spcBef>
              <a:defRPr sz="4600"/>
            </a:pPr>
            <a:r>
              <a:t>Fairness</a:t>
            </a:r>
          </a:p>
          <a:p>
            <a:pPr marL="1276350" lvl="1" indent="-476250">
              <a:defRPr sz="4200"/>
            </a:pPr>
            <a:r>
              <a:t>Avoid starvation or substantial unfairness</a:t>
            </a:r>
          </a:p>
          <a:p>
            <a:pPr marL="1276350" lvl="1" indent="-476250">
              <a:defRPr sz="4200"/>
            </a:pPr>
            <a:r>
              <a:t>One ideal: processors should acquire lock in the order they request access to it</a:t>
            </a:r>
          </a:p>
        </p:txBody>
      </p:sp>
      <p:sp>
        <p:nvSpPr>
          <p:cNvPr id="495" name="Shape 495"/>
          <p:cNvSpPr/>
          <p:nvPr/>
        </p:nvSpPr>
        <p:spPr>
          <a:xfrm>
            <a:off x="850900" y="12153900"/>
            <a:ext cx="16129002" cy="106578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l">
              <a:lnSpc>
                <a:spcPct val="120000"/>
              </a:lnSpc>
              <a:defRPr sz="3200" b="1">
                <a:solidFill>
                  <a:schemeClr val="accent5"/>
                </a:solidFill>
                <a:latin typeface="+mn-lt"/>
                <a:ea typeface="+mn-ea"/>
                <a:cs typeface="+mn-cs"/>
                <a:sym typeface="Myriad Pro Condensed"/>
              </a:defRPr>
            </a:lvl1pPr>
          </a:lstStyle>
          <a:p>
            <a:r>
              <a:t>Simple test-and-set lock: low latency (under low contention), high traffic, poor scaling, low storage cost (one int), no provisions for fairness       </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iterate>
                                    <p:tmAbs val="0"/>
                                  </p:iterate>
                                  <p:childTnLst>
                                    <p:set>
                                      <p:cBhvr>
                                        <p:cTn id="6" fill="hold"/>
                                        <p:tgtEl>
                                          <p:spTgt spid="4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 grpId="1"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 name="Shape 497"/>
          <p:cNvSpPr>
            <a:spLocks noGrp="1"/>
          </p:cNvSpPr>
          <p:nvPr>
            <p:ph type="title"/>
          </p:nvPr>
        </p:nvSpPr>
        <p:spPr>
          <a:prstGeom prst="rect">
            <a:avLst/>
          </a:prstGeom>
        </p:spPr>
        <p:txBody>
          <a:bodyPr/>
          <a:lstStyle/>
          <a:p>
            <a:r>
              <a:t>Test-and-test-and-set lock</a:t>
            </a:r>
          </a:p>
        </p:txBody>
      </p:sp>
      <p:sp>
        <p:nvSpPr>
          <p:cNvPr id="498" name="Shape 498"/>
          <p:cNvSpPr/>
          <p:nvPr/>
        </p:nvSpPr>
        <p:spPr>
          <a:xfrm>
            <a:off x="1016000" y="2336800"/>
            <a:ext cx="12446000" cy="6658232"/>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spcBef>
                <a:spcPts val="100"/>
              </a:spcBef>
              <a:defRPr sz="3200" b="1">
                <a:latin typeface="Consolas"/>
                <a:ea typeface="Consolas"/>
                <a:cs typeface="Consolas"/>
                <a:sym typeface="Consolas"/>
              </a:defRPr>
            </a:pPr>
            <a:r>
              <a:rPr dirty="0"/>
              <a:t>void Lock(</a:t>
            </a:r>
            <a:r>
              <a:rPr lang="en-US" dirty="0"/>
              <a:t>volatile </a:t>
            </a:r>
            <a:r>
              <a:rPr dirty="0"/>
              <a:t>int* lock) {</a:t>
            </a:r>
          </a:p>
          <a:p>
            <a:pPr algn="l">
              <a:spcBef>
                <a:spcPts val="100"/>
              </a:spcBef>
              <a:defRPr sz="3200" b="1">
                <a:latin typeface="Consolas"/>
                <a:ea typeface="Consolas"/>
                <a:cs typeface="Consolas"/>
                <a:sym typeface="Consolas"/>
              </a:defRPr>
            </a:pPr>
            <a:r>
              <a:rPr dirty="0"/>
              <a:t>  while (1) {</a:t>
            </a:r>
          </a:p>
          <a:p>
            <a:pPr algn="l">
              <a:spcBef>
                <a:spcPts val="100"/>
              </a:spcBef>
              <a:defRPr sz="3200" b="1">
                <a:latin typeface="Consolas"/>
                <a:ea typeface="Consolas"/>
                <a:cs typeface="Consolas"/>
                <a:sym typeface="Consolas"/>
              </a:defRPr>
            </a:pPr>
            <a:r>
              <a:rPr dirty="0"/>
              <a:t>    </a:t>
            </a:r>
          </a:p>
          <a:p>
            <a:pPr algn="l">
              <a:spcBef>
                <a:spcPts val="100"/>
              </a:spcBef>
              <a:defRPr sz="3200" b="1">
                <a:latin typeface="Consolas"/>
                <a:ea typeface="Consolas"/>
                <a:cs typeface="Consolas"/>
                <a:sym typeface="Consolas"/>
              </a:defRPr>
            </a:pPr>
            <a:r>
              <a:rPr dirty="0"/>
              <a:t>    while (*lock != 0);</a:t>
            </a:r>
          </a:p>
          <a:p>
            <a:pPr algn="l">
              <a:spcBef>
                <a:spcPts val="100"/>
              </a:spcBef>
              <a:defRPr sz="3200" b="1">
                <a:latin typeface="Consolas"/>
                <a:ea typeface="Consolas"/>
                <a:cs typeface="Consolas"/>
                <a:sym typeface="Consolas"/>
              </a:defRPr>
            </a:pPr>
            <a:r>
              <a:rPr dirty="0"/>
              <a:t>    </a:t>
            </a:r>
          </a:p>
          <a:p>
            <a:pPr algn="l">
              <a:spcBef>
                <a:spcPts val="100"/>
              </a:spcBef>
              <a:defRPr sz="3200" b="1">
                <a:latin typeface="Consolas"/>
                <a:ea typeface="Consolas"/>
                <a:cs typeface="Consolas"/>
                <a:sym typeface="Consolas"/>
              </a:defRPr>
            </a:pPr>
            <a:r>
              <a:rPr dirty="0"/>
              <a:t>    if (test_and_set(lock) == 0)</a:t>
            </a:r>
          </a:p>
          <a:p>
            <a:pPr algn="l">
              <a:spcBef>
                <a:spcPts val="100"/>
              </a:spcBef>
              <a:defRPr sz="3200" b="1">
                <a:latin typeface="Consolas"/>
                <a:ea typeface="Consolas"/>
                <a:cs typeface="Consolas"/>
                <a:sym typeface="Consolas"/>
              </a:defRPr>
            </a:pPr>
            <a:r>
              <a:rPr dirty="0"/>
              <a:t>      return;</a:t>
            </a:r>
          </a:p>
          <a:p>
            <a:pPr algn="l">
              <a:spcBef>
                <a:spcPts val="100"/>
              </a:spcBef>
              <a:defRPr sz="3200" b="1">
                <a:latin typeface="Consolas"/>
                <a:ea typeface="Consolas"/>
                <a:cs typeface="Consolas"/>
                <a:sym typeface="Consolas"/>
              </a:defRPr>
            </a:pPr>
            <a:r>
              <a:rPr dirty="0"/>
              <a:t>  }</a:t>
            </a:r>
          </a:p>
          <a:p>
            <a:pPr algn="l">
              <a:spcBef>
                <a:spcPts val="100"/>
              </a:spcBef>
              <a:defRPr sz="3200" b="1">
                <a:latin typeface="Consolas"/>
                <a:ea typeface="Consolas"/>
                <a:cs typeface="Consolas"/>
                <a:sym typeface="Consolas"/>
              </a:defRPr>
            </a:pPr>
            <a:r>
              <a:rPr dirty="0"/>
              <a:t>}</a:t>
            </a:r>
          </a:p>
          <a:p>
            <a:pPr algn="l">
              <a:spcBef>
                <a:spcPts val="100"/>
              </a:spcBef>
              <a:defRPr sz="3200" b="1">
                <a:latin typeface="Consolas"/>
                <a:ea typeface="Consolas"/>
                <a:cs typeface="Consolas"/>
                <a:sym typeface="Consolas"/>
              </a:defRPr>
            </a:pPr>
            <a:endParaRPr dirty="0"/>
          </a:p>
          <a:p>
            <a:pPr algn="l">
              <a:spcBef>
                <a:spcPts val="100"/>
              </a:spcBef>
              <a:defRPr sz="3200" b="1">
                <a:latin typeface="Consolas"/>
                <a:ea typeface="Consolas"/>
                <a:cs typeface="Consolas"/>
                <a:sym typeface="Consolas"/>
              </a:defRPr>
            </a:pPr>
            <a:r>
              <a:rPr dirty="0"/>
              <a:t>void Unlock(volatile int* lock) {</a:t>
            </a:r>
          </a:p>
          <a:p>
            <a:pPr algn="l">
              <a:spcBef>
                <a:spcPts val="100"/>
              </a:spcBef>
              <a:defRPr sz="3200" b="1">
                <a:latin typeface="Consolas"/>
                <a:ea typeface="Consolas"/>
                <a:cs typeface="Consolas"/>
                <a:sym typeface="Consolas"/>
              </a:defRPr>
            </a:pPr>
            <a:r>
              <a:rPr dirty="0"/>
              <a:t>   *lock = 0;</a:t>
            </a:r>
          </a:p>
          <a:p>
            <a:pPr algn="l">
              <a:spcBef>
                <a:spcPts val="100"/>
              </a:spcBef>
              <a:defRPr sz="3200" b="1">
                <a:latin typeface="Consolas"/>
                <a:ea typeface="Consolas"/>
                <a:cs typeface="Consolas"/>
                <a:sym typeface="Consolas"/>
              </a:defRPr>
            </a:pPr>
            <a:r>
              <a:rPr dirty="0"/>
              <a:t>}</a:t>
            </a:r>
          </a:p>
        </p:txBody>
      </p:sp>
      <p:sp>
        <p:nvSpPr>
          <p:cNvPr id="499" name="Shape 499"/>
          <p:cNvSpPr/>
          <p:nvPr/>
        </p:nvSpPr>
        <p:spPr>
          <a:xfrm>
            <a:off x="8851587" y="3798098"/>
            <a:ext cx="9804401" cy="144586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lnSpc>
                <a:spcPct val="110000"/>
              </a:lnSpc>
              <a:defRPr sz="3000" b="1">
                <a:solidFill>
                  <a:schemeClr val="accent5"/>
                </a:solidFill>
                <a:latin typeface="Consolas"/>
                <a:ea typeface="Consolas"/>
                <a:cs typeface="Consolas"/>
                <a:sym typeface="Consolas"/>
              </a:defRPr>
            </a:pPr>
            <a:r>
              <a:t>// while another processor has the lock...</a:t>
            </a:r>
          </a:p>
          <a:p>
            <a:pPr algn="l">
              <a:lnSpc>
                <a:spcPct val="110000"/>
              </a:lnSpc>
              <a:defRPr sz="3000" b="1">
                <a:solidFill>
                  <a:schemeClr val="accent5"/>
                </a:solidFill>
                <a:latin typeface="Consolas"/>
                <a:ea typeface="Consolas"/>
                <a:cs typeface="Consolas"/>
                <a:sym typeface="Consolas"/>
              </a:defRPr>
            </a:pPr>
            <a:endParaRPr/>
          </a:p>
          <a:p>
            <a:pPr algn="l">
              <a:lnSpc>
                <a:spcPct val="110000"/>
              </a:lnSpc>
              <a:defRPr sz="3000" b="1">
                <a:solidFill>
                  <a:schemeClr val="accent5"/>
                </a:solidFill>
                <a:latin typeface="Consolas"/>
                <a:ea typeface="Consolas"/>
                <a:cs typeface="Consolas"/>
                <a:sym typeface="Consolas"/>
              </a:defRPr>
            </a:pPr>
            <a:r>
              <a:t>// when lock is released, try to acquire it         </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iterate>
                                    <p:tmAbs val="0"/>
                                  </p:iterate>
                                  <p:childTnLst>
                                    <p:set>
                                      <p:cBhvr>
                                        <p:cTn id="6" fill="hold"/>
                                        <p:tgtEl>
                                          <p:spTgt spid="4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 grpId="1"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 name="Shape 503"/>
          <p:cNvSpPr/>
          <p:nvPr/>
        </p:nvSpPr>
        <p:spPr>
          <a:xfrm>
            <a:off x="6134100" y="10871200"/>
            <a:ext cx="5194300" cy="2399094"/>
          </a:xfrm>
          <a:prstGeom prst="rect">
            <a:avLst/>
          </a:prstGeom>
          <a:solidFill>
            <a:srgbClr val="FFB43F"/>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04" name="Shape 504"/>
          <p:cNvSpPr/>
          <p:nvPr/>
        </p:nvSpPr>
        <p:spPr>
          <a:xfrm>
            <a:off x="622300" y="2997200"/>
            <a:ext cx="5194300" cy="6540952"/>
          </a:xfrm>
          <a:prstGeom prst="rect">
            <a:avLst/>
          </a:prstGeom>
          <a:solidFill>
            <a:srgbClr val="FFB43F"/>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05" name="Shape 505"/>
          <p:cNvSpPr>
            <a:spLocks noGrp="1"/>
          </p:cNvSpPr>
          <p:nvPr>
            <p:ph type="title"/>
          </p:nvPr>
        </p:nvSpPr>
        <p:spPr>
          <a:xfrm>
            <a:off x="838200" y="393700"/>
            <a:ext cx="16725304" cy="1117600"/>
          </a:xfrm>
          <a:prstGeom prst="rect">
            <a:avLst/>
          </a:prstGeom>
        </p:spPr>
        <p:txBody>
          <a:bodyPr/>
          <a:lstStyle/>
          <a:p>
            <a:r>
              <a:t>Test-and-test-and-set lock: coherence traffic</a:t>
            </a:r>
          </a:p>
        </p:txBody>
      </p:sp>
      <p:sp>
        <p:nvSpPr>
          <p:cNvPr id="506" name="Shape 506"/>
          <p:cNvSpPr>
            <a:spLocks noGrp="1"/>
          </p:cNvSpPr>
          <p:nvPr>
            <p:ph type="body" idx="1"/>
          </p:nvPr>
        </p:nvSpPr>
        <p:spPr>
          <a:xfrm>
            <a:off x="774700" y="1651000"/>
            <a:ext cx="4051300" cy="762000"/>
          </a:xfrm>
          <a:prstGeom prst="rect">
            <a:avLst/>
          </a:prstGeom>
        </p:spPr>
        <p:txBody>
          <a:bodyPr/>
          <a:lstStyle>
            <a:lvl1pPr marL="0" indent="0" algn="ctr">
              <a:buSzTx/>
              <a:buNone/>
              <a:defRPr sz="3600"/>
            </a:lvl1pPr>
          </a:lstStyle>
          <a:p>
            <a:r>
              <a:t>Processor 1</a:t>
            </a:r>
          </a:p>
        </p:txBody>
      </p:sp>
      <p:sp>
        <p:nvSpPr>
          <p:cNvPr id="507" name="Shape 507"/>
          <p:cNvSpPr/>
          <p:nvPr/>
        </p:nvSpPr>
        <p:spPr>
          <a:xfrm>
            <a:off x="6883400" y="1689100"/>
            <a:ext cx="4051300" cy="762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spcBef>
                <a:spcPts val="1400"/>
              </a:spcBef>
              <a:buFont typeface="Lucida Grande"/>
              <a:defRPr sz="3600" b="1">
                <a:latin typeface="+mn-lt"/>
                <a:ea typeface="+mn-ea"/>
                <a:cs typeface="+mn-cs"/>
                <a:sym typeface="Myriad Pro Condensed"/>
              </a:defRPr>
            </a:lvl1pPr>
          </a:lstStyle>
          <a:p>
            <a:r>
              <a:t>Processor 2</a:t>
            </a:r>
          </a:p>
        </p:txBody>
      </p:sp>
      <p:sp>
        <p:nvSpPr>
          <p:cNvPr id="508" name="Shape 508"/>
          <p:cNvSpPr/>
          <p:nvPr/>
        </p:nvSpPr>
        <p:spPr>
          <a:xfrm>
            <a:off x="774700" y="2400300"/>
            <a:ext cx="5219700" cy="100711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1400"/>
              </a:spcBef>
              <a:buFont typeface="Lucida Grande"/>
              <a:defRPr sz="3600" b="1">
                <a:latin typeface="+mn-lt"/>
                <a:ea typeface="+mn-ea"/>
                <a:cs typeface="+mn-cs"/>
                <a:sym typeface="Myriad Pro Condensed"/>
              </a:defRPr>
            </a:pPr>
            <a:r>
              <a:t>BusRdX</a:t>
            </a:r>
          </a:p>
          <a:p>
            <a:pPr algn="l">
              <a:spcBef>
                <a:spcPts val="1400"/>
              </a:spcBef>
              <a:buFont typeface="Lucida Grande"/>
              <a:defRPr sz="3600" b="1">
                <a:latin typeface="+mn-lt"/>
                <a:ea typeface="+mn-ea"/>
                <a:cs typeface="+mn-cs"/>
                <a:sym typeface="Myriad Pro Condensed"/>
              </a:defRPr>
            </a:pPr>
            <a:r>
              <a:t>Update line in cache (set to 1)</a:t>
            </a: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i="1">
                <a:solidFill>
                  <a:srgbClr val="7A4A00"/>
                </a:solidFill>
                <a:latin typeface="+mn-lt"/>
                <a:ea typeface="+mn-ea"/>
                <a:cs typeface="+mn-cs"/>
                <a:sym typeface="Myriad Pro Condensed"/>
              </a:defRPr>
            </a:pPr>
            <a:endParaRPr/>
          </a:p>
          <a:p>
            <a:pPr>
              <a:spcBef>
                <a:spcPts val="1400"/>
              </a:spcBef>
              <a:buFont typeface="Lucida Grande"/>
              <a:defRPr sz="3600" b="1" i="1">
                <a:solidFill>
                  <a:srgbClr val="7A4A00"/>
                </a:solidFill>
                <a:latin typeface="+mn-lt"/>
                <a:ea typeface="+mn-ea"/>
                <a:cs typeface="+mn-cs"/>
                <a:sym typeface="Myriad Pro Condensed"/>
              </a:defRPr>
            </a:pPr>
            <a:r>
              <a:t>[P1 is holding lock...]</a:t>
            </a: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r>
              <a:t>BusRdX</a:t>
            </a:r>
          </a:p>
          <a:p>
            <a:pPr algn="l">
              <a:spcBef>
                <a:spcPts val="1400"/>
              </a:spcBef>
              <a:buFont typeface="Lucida Grande"/>
              <a:defRPr sz="3600" b="1">
                <a:latin typeface="+mn-lt"/>
                <a:ea typeface="+mn-ea"/>
                <a:cs typeface="+mn-cs"/>
                <a:sym typeface="Myriad Pro Condensed"/>
              </a:defRPr>
            </a:pPr>
            <a:r>
              <a:t>Update line in cache (set to 0)</a:t>
            </a:r>
          </a:p>
          <a:p>
            <a:pPr algn="l">
              <a:spcBef>
                <a:spcPts val="1400"/>
              </a:spcBef>
              <a:buFont typeface="Lucida Grande"/>
              <a:defRPr sz="3600" b="1">
                <a:latin typeface="+mn-lt"/>
                <a:ea typeface="+mn-ea"/>
                <a:cs typeface="+mn-cs"/>
                <a:sym typeface="Myriad Pro Condensed"/>
              </a:defRPr>
            </a:pPr>
            <a:r>
              <a:t>Invalidate line</a:t>
            </a:r>
          </a:p>
        </p:txBody>
      </p:sp>
      <p:sp>
        <p:nvSpPr>
          <p:cNvPr id="509" name="Shape 509"/>
          <p:cNvSpPr/>
          <p:nvPr/>
        </p:nvSpPr>
        <p:spPr>
          <a:xfrm>
            <a:off x="6235700" y="2400300"/>
            <a:ext cx="5219700" cy="10731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1400"/>
              </a:spcBef>
              <a:buFont typeface="Lucida Grande"/>
              <a:defRPr sz="3600" b="1">
                <a:latin typeface="+mn-lt"/>
                <a:ea typeface="+mn-ea"/>
                <a:cs typeface="+mn-cs"/>
                <a:sym typeface="Myriad Pro Condensed"/>
              </a:defRPr>
            </a:pPr>
            <a:r>
              <a:t>Invalidate line</a:t>
            </a: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r>
              <a:t>BusRd</a:t>
            </a: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i="1">
                <a:latin typeface="+mn-lt"/>
                <a:ea typeface="+mn-ea"/>
                <a:cs typeface="+mn-cs"/>
                <a:sym typeface="Myriad Pro Condensed"/>
              </a:defRPr>
            </a:pPr>
            <a:r>
              <a:t>[Many reads from local cache]</a:t>
            </a: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r>
              <a:t>Invalidate line</a:t>
            </a:r>
          </a:p>
          <a:p>
            <a:pPr algn="l">
              <a:spcBef>
                <a:spcPts val="600"/>
              </a:spcBef>
              <a:buFont typeface="Lucida Grande"/>
              <a:defRPr sz="3600" b="1">
                <a:latin typeface="+mn-lt"/>
                <a:ea typeface="+mn-ea"/>
                <a:cs typeface="+mn-cs"/>
                <a:sym typeface="Myriad Pro Condensed"/>
              </a:defRPr>
            </a:pPr>
            <a:r>
              <a:t>BusRd</a:t>
            </a:r>
          </a:p>
          <a:p>
            <a:pPr algn="l">
              <a:spcBef>
                <a:spcPts val="600"/>
              </a:spcBef>
              <a:buFont typeface="Lucida Grande"/>
              <a:defRPr sz="3600" b="1">
                <a:latin typeface="+mn-lt"/>
                <a:ea typeface="+mn-ea"/>
                <a:cs typeface="+mn-cs"/>
                <a:sym typeface="Myriad Pro Condensed"/>
              </a:defRPr>
            </a:pPr>
            <a:r>
              <a:t>BusRdX</a:t>
            </a:r>
          </a:p>
          <a:p>
            <a:pPr algn="l">
              <a:spcBef>
                <a:spcPts val="1400"/>
              </a:spcBef>
              <a:buFont typeface="Lucida Grande"/>
              <a:defRPr sz="3600" b="1">
                <a:latin typeface="+mn-lt"/>
                <a:ea typeface="+mn-ea"/>
                <a:cs typeface="+mn-cs"/>
                <a:sym typeface="Myriad Pro Condensed"/>
              </a:defRPr>
            </a:pPr>
            <a:r>
              <a:t>Update line in cache (set to 1)</a:t>
            </a:r>
          </a:p>
          <a:p>
            <a:pPr algn="l">
              <a:spcBef>
                <a:spcPts val="1400"/>
              </a:spcBef>
              <a:buFont typeface="Lucida Grande"/>
              <a:defRPr sz="3600" b="1">
                <a:latin typeface="+mn-lt"/>
                <a:ea typeface="+mn-ea"/>
                <a:cs typeface="+mn-cs"/>
                <a:sym typeface="Myriad Pro Condensed"/>
              </a:defRPr>
            </a:pPr>
            <a:r>
              <a:t>Invalidate line</a:t>
            </a:r>
          </a:p>
        </p:txBody>
      </p:sp>
      <p:sp>
        <p:nvSpPr>
          <p:cNvPr id="510" name="Shape 510"/>
          <p:cNvSpPr/>
          <p:nvPr/>
        </p:nvSpPr>
        <p:spPr>
          <a:xfrm>
            <a:off x="12776200" y="1752600"/>
            <a:ext cx="4051300" cy="762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spcBef>
                <a:spcPts val="1400"/>
              </a:spcBef>
              <a:buFont typeface="Lucida Grande"/>
              <a:defRPr sz="3600" b="1">
                <a:latin typeface="+mn-lt"/>
                <a:ea typeface="+mn-ea"/>
                <a:cs typeface="+mn-cs"/>
                <a:sym typeface="Myriad Pro Condensed"/>
              </a:defRPr>
            </a:lvl1pPr>
          </a:lstStyle>
          <a:p>
            <a:r>
              <a:t>Processor 3</a:t>
            </a:r>
          </a:p>
        </p:txBody>
      </p:sp>
      <p:sp>
        <p:nvSpPr>
          <p:cNvPr id="511" name="Shape 511"/>
          <p:cNvSpPr/>
          <p:nvPr/>
        </p:nvSpPr>
        <p:spPr>
          <a:xfrm>
            <a:off x="12128500" y="2400300"/>
            <a:ext cx="5219700" cy="1132325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1400"/>
              </a:spcBef>
              <a:buFont typeface="Lucida Grande"/>
              <a:defRPr sz="3600" b="1">
                <a:latin typeface="+mn-lt"/>
                <a:ea typeface="+mn-ea"/>
                <a:cs typeface="+mn-cs"/>
                <a:sym typeface="Myriad Pro Condensed"/>
              </a:defRPr>
            </a:pPr>
            <a:r>
              <a:t>Invalidate line</a:t>
            </a: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r>
              <a:t>BusRd</a:t>
            </a: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i="1">
                <a:latin typeface="+mn-lt"/>
                <a:ea typeface="+mn-ea"/>
                <a:cs typeface="+mn-cs"/>
                <a:sym typeface="Myriad Pro Condensed"/>
              </a:defRPr>
            </a:pPr>
            <a:r>
              <a:t>[Many reads from local cache]</a:t>
            </a: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endParaRPr/>
          </a:p>
          <a:p>
            <a:pPr algn="l">
              <a:spcBef>
                <a:spcPts val="1400"/>
              </a:spcBef>
              <a:buFont typeface="Lucida Grande"/>
              <a:defRPr sz="3600" b="1">
                <a:latin typeface="+mn-lt"/>
                <a:ea typeface="+mn-ea"/>
                <a:cs typeface="+mn-cs"/>
                <a:sym typeface="Myriad Pro Condensed"/>
              </a:defRPr>
            </a:pPr>
            <a:r>
              <a:t>Invalidate line</a:t>
            </a:r>
          </a:p>
          <a:p>
            <a:pPr algn="l">
              <a:spcBef>
                <a:spcPts val="1400"/>
              </a:spcBef>
              <a:buFont typeface="Lucida Grande"/>
              <a:defRPr sz="3600" b="1">
                <a:latin typeface="+mn-lt"/>
                <a:ea typeface="+mn-ea"/>
                <a:cs typeface="+mn-cs"/>
                <a:sym typeface="Myriad Pro Condensed"/>
              </a:defRPr>
            </a:pPr>
            <a:r>
              <a:t>BusRd</a:t>
            </a:r>
          </a:p>
          <a:p>
            <a:pPr algn="l">
              <a:spcBef>
                <a:spcPts val="1400"/>
              </a:spcBef>
              <a:buFont typeface="Lucida Grande"/>
              <a:defRPr sz="3600" b="1">
                <a:latin typeface="+mn-lt"/>
                <a:ea typeface="+mn-ea"/>
                <a:cs typeface="+mn-cs"/>
                <a:sym typeface="Myriad Pro Condensed"/>
              </a:defRPr>
            </a:pPr>
            <a:endParaRPr/>
          </a:p>
          <a:p>
            <a:pPr algn="l">
              <a:spcBef>
                <a:spcPts val="600"/>
              </a:spcBef>
              <a:buFont typeface="Lucida Grande"/>
              <a:defRPr sz="3600" b="1">
                <a:latin typeface="+mn-lt"/>
                <a:ea typeface="+mn-ea"/>
                <a:cs typeface="+mn-cs"/>
                <a:sym typeface="Myriad Pro Condensed"/>
              </a:defRPr>
            </a:pPr>
            <a:endParaRPr/>
          </a:p>
          <a:p>
            <a:pPr algn="l">
              <a:spcBef>
                <a:spcPts val="600"/>
              </a:spcBef>
              <a:buFont typeface="Lucida Grande"/>
              <a:defRPr sz="3600" b="1">
                <a:latin typeface="+mn-lt"/>
                <a:ea typeface="+mn-ea"/>
                <a:cs typeface="+mn-cs"/>
                <a:sym typeface="Myriad Pro Condensed"/>
              </a:defRPr>
            </a:pPr>
            <a:r>
              <a:t>BusRdX</a:t>
            </a:r>
          </a:p>
          <a:p>
            <a:pPr algn="l">
              <a:spcBef>
                <a:spcPts val="1400"/>
              </a:spcBef>
              <a:buFont typeface="Lucida Grande"/>
              <a:defRPr sz="3600" b="1">
                <a:latin typeface="+mn-lt"/>
                <a:ea typeface="+mn-ea"/>
                <a:cs typeface="+mn-cs"/>
                <a:sym typeface="Myriad Pro Condensed"/>
              </a:defRPr>
            </a:pPr>
            <a:r>
              <a:t>Attempt to update (t&amp;s fails)</a:t>
            </a:r>
          </a:p>
        </p:txBody>
      </p:sp>
      <p:sp>
        <p:nvSpPr>
          <p:cNvPr id="512" name="Shape 512"/>
          <p:cNvSpPr/>
          <p:nvPr/>
        </p:nvSpPr>
        <p:spPr>
          <a:xfrm>
            <a:off x="622300" y="2298700"/>
            <a:ext cx="5194300" cy="1384300"/>
          </a:xfrm>
          <a:prstGeom prst="rect">
            <a:avLst/>
          </a:prstGeom>
          <a:ln w="25400">
            <a:solidFill>
              <a:srgbClr val="7A7A7A"/>
            </a:solidFill>
            <a:custDash>
              <a:ds d="200000" sp="200000"/>
            </a:custDash>
            <a:miter lim="400000"/>
          </a:ln>
        </p:spPr>
        <p:txBody>
          <a:bodyPr lIns="50800" tIns="50800" rIns="50800" bIns="50800" anchor="ct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513" name="Shape 513"/>
          <p:cNvSpPr/>
          <p:nvPr/>
        </p:nvSpPr>
        <p:spPr>
          <a:xfrm>
            <a:off x="5080000" y="2298700"/>
            <a:ext cx="863600" cy="5461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514" name="Shape 514"/>
          <p:cNvSpPr/>
          <p:nvPr/>
        </p:nvSpPr>
        <p:spPr>
          <a:xfrm>
            <a:off x="6134100" y="10203688"/>
            <a:ext cx="5194300" cy="1384301"/>
          </a:xfrm>
          <a:prstGeom prst="rect">
            <a:avLst/>
          </a:prstGeom>
          <a:ln w="25400">
            <a:solidFill>
              <a:srgbClr val="7A7A7A"/>
            </a:solidFill>
            <a:custDash>
              <a:ds d="200000" sp="200000"/>
            </a:custDash>
            <a:miter lim="400000"/>
          </a:ln>
        </p:spPr>
        <p:txBody>
          <a:bodyPr lIns="50800" tIns="50800" rIns="50800" bIns="50800" anchor="ct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515" name="Shape 515"/>
          <p:cNvSpPr/>
          <p:nvPr/>
        </p:nvSpPr>
        <p:spPr>
          <a:xfrm>
            <a:off x="10477500" y="10258870"/>
            <a:ext cx="863600" cy="5461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516" name="Shape 516"/>
          <p:cNvSpPr/>
          <p:nvPr/>
        </p:nvSpPr>
        <p:spPr>
          <a:xfrm flipH="1">
            <a:off x="3390899" y="3783875"/>
            <a:ext cx="1" cy="2718526"/>
          </a:xfrm>
          <a:prstGeom prst="line">
            <a:avLst/>
          </a:prstGeom>
          <a:ln w="38100">
            <a:solidFill>
              <a:srgbClr val="7A4A00"/>
            </a:solidFill>
            <a:miter lim="400000"/>
            <a:head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7" name="Shape 517"/>
          <p:cNvSpPr/>
          <p:nvPr/>
        </p:nvSpPr>
        <p:spPr>
          <a:xfrm flipV="1">
            <a:off x="3390899" y="7356243"/>
            <a:ext cx="1" cy="821519"/>
          </a:xfrm>
          <a:prstGeom prst="line">
            <a:avLst/>
          </a:prstGeom>
          <a:ln w="38100">
            <a:solidFill>
              <a:srgbClr val="7A4A00"/>
            </a:solidFill>
            <a:miter lim="400000"/>
            <a:head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8" name="Shape 518"/>
          <p:cNvSpPr/>
          <p:nvPr/>
        </p:nvSpPr>
        <p:spPr>
          <a:xfrm flipV="1">
            <a:off x="8496300" y="7353299"/>
            <a:ext cx="1" cy="1419162"/>
          </a:xfrm>
          <a:prstGeom prst="line">
            <a:avLst/>
          </a:prstGeom>
          <a:ln w="38100">
            <a:solidFill>
              <a:srgbClr val="000000"/>
            </a:solidFill>
            <a:miter lim="400000"/>
            <a:head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19" name="Shape 519"/>
          <p:cNvSpPr/>
          <p:nvPr/>
        </p:nvSpPr>
        <p:spPr>
          <a:xfrm>
            <a:off x="8496300" y="4528506"/>
            <a:ext cx="0" cy="2190518"/>
          </a:xfrm>
          <a:prstGeom prst="line">
            <a:avLst/>
          </a:prstGeom>
          <a:ln w="38100">
            <a:solidFill>
              <a:srgbClr val="000000"/>
            </a:solidFill>
            <a:miter lim="400000"/>
            <a:head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20" name="Shape 520"/>
          <p:cNvSpPr/>
          <p:nvPr/>
        </p:nvSpPr>
        <p:spPr>
          <a:xfrm>
            <a:off x="12128500" y="11691619"/>
            <a:ext cx="5194300" cy="1554481"/>
          </a:xfrm>
          <a:prstGeom prst="rect">
            <a:avLst/>
          </a:prstGeom>
          <a:ln w="25400">
            <a:solidFill>
              <a:srgbClr val="7A7A7A"/>
            </a:solidFill>
            <a:custDash>
              <a:ds d="200000" sp="200000"/>
            </a:custDash>
            <a:miter lim="400000"/>
          </a:ln>
        </p:spPr>
        <p:txBody>
          <a:bodyPr lIns="50800" tIns="50800" rIns="50800" bIns="50800" anchor="ctr"/>
          <a:lstStyle/>
          <a:p>
            <a:pPr defTabSz="584200">
              <a:defRPr sz="4000">
                <a:solidFill>
                  <a:srgbClr val="7A7A7A"/>
                </a:solidFill>
                <a:effectLst>
                  <a:outerShdw blurRad="38100" dist="12700" dir="5400000" rotWithShape="0">
                    <a:srgbClr val="000000">
                      <a:alpha val="50000"/>
                    </a:srgbClr>
                  </a:outerShdw>
                </a:effectLst>
              </a:defRPr>
            </a:pPr>
            <a:endParaRPr/>
          </a:p>
        </p:txBody>
      </p:sp>
      <p:sp>
        <p:nvSpPr>
          <p:cNvPr id="521" name="Shape 521"/>
          <p:cNvSpPr/>
          <p:nvPr/>
        </p:nvSpPr>
        <p:spPr>
          <a:xfrm>
            <a:off x="16548100" y="11950700"/>
            <a:ext cx="863600" cy="5461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spcBef>
                <a:spcPts val="1400"/>
              </a:spcBef>
              <a:buFont typeface="Lucida Grande"/>
              <a:defRPr sz="2800" b="1">
                <a:solidFill>
                  <a:srgbClr val="7A7A7A"/>
                </a:solidFill>
                <a:latin typeface="+mn-lt"/>
                <a:ea typeface="+mn-ea"/>
                <a:cs typeface="+mn-cs"/>
                <a:sym typeface="Myriad Pro Condensed"/>
              </a:defRPr>
            </a:lvl1pPr>
          </a:lstStyle>
          <a:p>
            <a:r>
              <a:t>T&amp;S</a:t>
            </a:r>
          </a:p>
        </p:txBody>
      </p:sp>
      <p:sp>
        <p:nvSpPr>
          <p:cNvPr id="522" name="Shape 522"/>
          <p:cNvSpPr/>
          <p:nvPr/>
        </p:nvSpPr>
        <p:spPr>
          <a:xfrm flipV="1">
            <a:off x="14986000" y="7365999"/>
            <a:ext cx="1" cy="1419162"/>
          </a:xfrm>
          <a:prstGeom prst="line">
            <a:avLst/>
          </a:prstGeom>
          <a:ln w="38100">
            <a:solidFill>
              <a:srgbClr val="000000"/>
            </a:solidFill>
            <a:miter lim="400000"/>
            <a:head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23" name="Shape 523"/>
          <p:cNvSpPr/>
          <p:nvPr/>
        </p:nvSpPr>
        <p:spPr>
          <a:xfrm>
            <a:off x="14986000" y="4546600"/>
            <a:ext cx="0" cy="2190518"/>
          </a:xfrm>
          <a:prstGeom prst="line">
            <a:avLst/>
          </a:prstGeom>
          <a:ln w="38100">
            <a:solidFill>
              <a:srgbClr val="000000"/>
            </a:solidFill>
            <a:miter lim="400000"/>
            <a:headEnd type="triangle" len="sm"/>
          </a:ln>
        </p:spPr>
        <p:txBody>
          <a:bodyPr lIns="50800" tIns="50800" rIns="50800" bIns="50800" anchor="ctr"/>
          <a:lstStyle/>
          <a:p>
            <a:pPr algn="l" defTabSz="457200">
              <a:defRPr sz="1200">
                <a:latin typeface="Helvetica"/>
                <a:ea typeface="Helvetica"/>
                <a:cs typeface="Helvetica"/>
                <a:sym typeface="Helvetica"/>
              </a:defRPr>
            </a:pPr>
            <a:endParaRPr/>
          </a:p>
        </p:txBody>
      </p:sp>
      <p:sp>
        <p:nvSpPr>
          <p:cNvPr id="524" name="Shape 524"/>
          <p:cNvSpPr/>
          <p:nvPr/>
        </p:nvSpPr>
        <p:spPr>
          <a:xfrm>
            <a:off x="629411" y="12927271"/>
            <a:ext cx="480924" cy="482268"/>
          </a:xfrm>
          <a:prstGeom prst="rect">
            <a:avLst/>
          </a:prstGeom>
          <a:solidFill>
            <a:srgbClr val="FFB43F"/>
          </a:solidFill>
          <a:ln w="12700">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525" name="Shape 525"/>
          <p:cNvSpPr/>
          <p:nvPr/>
        </p:nvSpPr>
        <p:spPr>
          <a:xfrm>
            <a:off x="1208739" y="12939971"/>
            <a:ext cx="3086101" cy="5461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2800" b="1">
                <a:latin typeface="+mn-lt"/>
                <a:ea typeface="+mn-ea"/>
                <a:cs typeface="+mn-cs"/>
                <a:sym typeface="Myriad Pro Condensed"/>
              </a:defRPr>
            </a:lvl1pPr>
          </a:lstStyle>
          <a:p>
            <a:r>
              <a:t>= thread has lock</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 name="Shape 529"/>
          <p:cNvSpPr>
            <a:spLocks noGrp="1"/>
          </p:cNvSpPr>
          <p:nvPr>
            <p:ph type="title"/>
          </p:nvPr>
        </p:nvSpPr>
        <p:spPr>
          <a:prstGeom prst="rect">
            <a:avLst/>
          </a:prstGeom>
        </p:spPr>
        <p:txBody>
          <a:bodyPr/>
          <a:lstStyle/>
          <a:p>
            <a:r>
              <a:t>Test-and-test-and-set characteristics</a:t>
            </a:r>
          </a:p>
        </p:txBody>
      </p:sp>
      <p:sp>
        <p:nvSpPr>
          <p:cNvPr id="530" name="Shape 530"/>
          <p:cNvSpPr>
            <a:spLocks noGrp="1"/>
          </p:cNvSpPr>
          <p:nvPr>
            <p:ph type="body" idx="1"/>
          </p:nvPr>
        </p:nvSpPr>
        <p:spPr>
          <a:xfrm>
            <a:off x="838200" y="2095500"/>
            <a:ext cx="16747881" cy="10350500"/>
          </a:xfrm>
          <a:prstGeom prst="rect">
            <a:avLst/>
          </a:prstGeom>
        </p:spPr>
        <p:txBody>
          <a:bodyPr/>
          <a:lstStyle/>
          <a:p>
            <a:pPr>
              <a:spcBef>
                <a:spcPts val="600"/>
              </a:spcBef>
            </a:pPr>
            <a:r>
              <a:rPr dirty="0"/>
              <a:t>Slightly higher latency than test-and-set in </a:t>
            </a:r>
            <a:r>
              <a:rPr u="sng" dirty="0"/>
              <a:t>uncontended</a:t>
            </a:r>
            <a:r>
              <a:rPr dirty="0"/>
              <a:t> case</a:t>
            </a:r>
          </a:p>
          <a:p>
            <a:pPr marL="1276350" lvl="1" indent="-476250">
              <a:defRPr sz="4200"/>
            </a:pPr>
            <a:r>
              <a:rPr dirty="0"/>
              <a:t>Must test... then test-and-set</a:t>
            </a:r>
          </a:p>
          <a:p>
            <a:pPr>
              <a:spcBef>
                <a:spcPts val="600"/>
              </a:spcBef>
            </a:pPr>
            <a:r>
              <a:rPr dirty="0"/>
              <a:t>Generates much less interconnect traffic</a:t>
            </a:r>
          </a:p>
          <a:p>
            <a:pPr marL="1276350" lvl="1" indent="-476250">
              <a:defRPr sz="4200"/>
            </a:pPr>
            <a:r>
              <a:rPr lang="en-US" dirty="0"/>
              <a:t>Suppose total of P threads want access to their critical sections</a:t>
            </a:r>
          </a:p>
          <a:p>
            <a:pPr marL="1276350" lvl="1" indent="-476250">
              <a:defRPr sz="4200"/>
            </a:pPr>
            <a:r>
              <a:rPr dirty="0"/>
              <a:t>One invalidation, per waiting processor, per lock release (O(P) invalidations)</a:t>
            </a:r>
            <a:endParaRPr lang="en-US" dirty="0"/>
          </a:p>
          <a:p>
            <a:pPr marL="1276350" lvl="1" indent="-476250">
              <a:defRPr sz="4200"/>
            </a:pPr>
            <a:r>
              <a:rPr lang="en-US" dirty="0"/>
              <a:t>Total of O(P</a:t>
            </a:r>
            <a:r>
              <a:rPr lang="en-US" baseline="30000" dirty="0"/>
              <a:t>2</a:t>
            </a:r>
            <a:r>
              <a:rPr lang="en-US" dirty="0"/>
              <a:t>) bus traffic to handle all P threads.</a:t>
            </a:r>
          </a:p>
          <a:p>
            <a:pPr marL="1276350" lvl="1" indent="-476250">
              <a:defRPr sz="4200"/>
            </a:pPr>
            <a:r>
              <a:rPr dirty="0"/>
              <a:t>Recall: test-and-set lock generated one invalidation per waiting processor </a:t>
            </a:r>
            <a:r>
              <a:rPr u="sng" dirty="0"/>
              <a:t>per test</a:t>
            </a:r>
          </a:p>
          <a:p>
            <a:r>
              <a:rPr dirty="0"/>
              <a:t>More scalable (due to less traffic)</a:t>
            </a:r>
          </a:p>
          <a:p>
            <a:r>
              <a:rPr dirty="0"/>
              <a:t>Storage cost unchanged (one int)</a:t>
            </a:r>
          </a:p>
          <a:p>
            <a:r>
              <a:rPr dirty="0"/>
              <a:t>Still no provisions for fairness</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 name="Shape 534"/>
          <p:cNvSpPr>
            <a:spLocks noGrp="1"/>
          </p:cNvSpPr>
          <p:nvPr>
            <p:ph type="title"/>
          </p:nvPr>
        </p:nvSpPr>
        <p:spPr>
          <a:prstGeom prst="rect">
            <a:avLst/>
          </a:prstGeom>
        </p:spPr>
        <p:txBody>
          <a:bodyPr/>
          <a:lstStyle/>
          <a:p>
            <a:r>
              <a:t>Test-and-set lock with back off</a:t>
            </a:r>
          </a:p>
        </p:txBody>
      </p:sp>
      <p:sp>
        <p:nvSpPr>
          <p:cNvPr id="536" name="Shape 536"/>
          <p:cNvSpPr>
            <a:spLocks noGrp="1"/>
          </p:cNvSpPr>
          <p:nvPr>
            <p:ph type="body" idx="1"/>
          </p:nvPr>
        </p:nvSpPr>
        <p:spPr>
          <a:xfrm>
            <a:off x="952500" y="1930400"/>
            <a:ext cx="16154400" cy="977900"/>
          </a:xfrm>
          <a:prstGeom prst="rect">
            <a:avLst/>
          </a:prstGeom>
        </p:spPr>
        <p:txBody>
          <a:bodyPr/>
          <a:lstStyle>
            <a:lvl1pPr marL="0" indent="0">
              <a:buSzTx/>
              <a:buNone/>
            </a:lvl1pPr>
          </a:lstStyle>
          <a:p>
            <a:r>
              <a:t>Upon failure to acquire lock, delay for awhile before retrying</a:t>
            </a:r>
          </a:p>
        </p:txBody>
      </p:sp>
      <p:sp>
        <p:nvSpPr>
          <p:cNvPr id="535" name="Shape 535"/>
          <p:cNvSpPr/>
          <p:nvPr/>
        </p:nvSpPr>
        <p:spPr>
          <a:xfrm>
            <a:off x="1016000" y="3276600"/>
            <a:ext cx="12446000" cy="481157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3400" b="1">
                <a:latin typeface="Consolas"/>
                <a:ea typeface="Consolas"/>
                <a:cs typeface="Consolas"/>
                <a:sym typeface="Consolas"/>
              </a:defRPr>
            </a:pPr>
            <a:r>
              <a:rPr dirty="0"/>
              <a:t>void Lock(volatile int* l</a:t>
            </a:r>
            <a:r>
              <a:rPr lang="en-US" dirty="0"/>
              <a:t>ock</a:t>
            </a:r>
            <a:r>
              <a:rPr dirty="0"/>
              <a:t>) {</a:t>
            </a:r>
          </a:p>
          <a:p>
            <a:pPr algn="l">
              <a:defRPr sz="3400" b="1">
                <a:solidFill>
                  <a:schemeClr val="accent5"/>
                </a:solidFill>
                <a:latin typeface="Consolas"/>
                <a:ea typeface="Consolas"/>
                <a:cs typeface="Consolas"/>
                <a:sym typeface="Consolas"/>
              </a:defRPr>
            </a:pPr>
            <a:r>
              <a:rPr dirty="0"/>
              <a:t>  int amount = 1;</a:t>
            </a:r>
          </a:p>
          <a:p>
            <a:pPr algn="l">
              <a:defRPr sz="3400" b="1">
                <a:latin typeface="Consolas"/>
                <a:ea typeface="Consolas"/>
                <a:cs typeface="Consolas"/>
                <a:sym typeface="Consolas"/>
              </a:defRPr>
            </a:pPr>
            <a:r>
              <a:rPr dirty="0"/>
              <a:t>  while (1) {</a:t>
            </a:r>
          </a:p>
          <a:p>
            <a:pPr algn="l">
              <a:defRPr sz="3400" b="1">
                <a:latin typeface="Consolas"/>
                <a:ea typeface="Consolas"/>
                <a:cs typeface="Consolas"/>
                <a:sym typeface="Consolas"/>
              </a:defRPr>
            </a:pPr>
            <a:r>
              <a:rPr dirty="0"/>
              <a:t>    if (test_and_set(l</a:t>
            </a:r>
            <a:r>
              <a:rPr lang="en-US" dirty="0"/>
              <a:t>ock</a:t>
            </a:r>
            <a:r>
              <a:rPr dirty="0"/>
              <a:t>) == 0)</a:t>
            </a:r>
          </a:p>
          <a:p>
            <a:pPr algn="l">
              <a:defRPr sz="3400" b="1">
                <a:latin typeface="Consolas"/>
                <a:ea typeface="Consolas"/>
                <a:cs typeface="Consolas"/>
                <a:sym typeface="Consolas"/>
              </a:defRPr>
            </a:pPr>
            <a:r>
              <a:rPr dirty="0"/>
              <a:t>      return;</a:t>
            </a:r>
          </a:p>
          <a:p>
            <a:pPr algn="l">
              <a:defRPr sz="3400" b="1">
                <a:solidFill>
                  <a:schemeClr val="accent5"/>
                </a:solidFill>
                <a:latin typeface="Consolas"/>
                <a:ea typeface="Consolas"/>
                <a:cs typeface="Consolas"/>
                <a:sym typeface="Consolas"/>
              </a:defRPr>
            </a:pPr>
            <a:r>
              <a:rPr dirty="0"/>
              <a:t>    delay(amount);</a:t>
            </a:r>
          </a:p>
          <a:p>
            <a:pPr algn="l">
              <a:defRPr sz="3400" b="1">
                <a:solidFill>
                  <a:schemeClr val="accent5"/>
                </a:solidFill>
                <a:latin typeface="Consolas"/>
                <a:ea typeface="Consolas"/>
                <a:cs typeface="Consolas"/>
                <a:sym typeface="Consolas"/>
              </a:defRPr>
            </a:pPr>
            <a:r>
              <a:rPr dirty="0"/>
              <a:t>    amount *= 2;</a:t>
            </a:r>
          </a:p>
          <a:p>
            <a:pPr algn="l">
              <a:defRPr sz="3400" b="1">
                <a:latin typeface="Consolas"/>
                <a:ea typeface="Consolas"/>
                <a:cs typeface="Consolas"/>
                <a:sym typeface="Consolas"/>
              </a:defRPr>
            </a:pPr>
            <a:r>
              <a:rPr dirty="0"/>
              <a:t>  }</a:t>
            </a:r>
          </a:p>
          <a:p>
            <a:pPr algn="l">
              <a:defRPr sz="3400" b="1">
                <a:latin typeface="Consolas"/>
                <a:ea typeface="Consolas"/>
                <a:cs typeface="Consolas"/>
                <a:sym typeface="Consolas"/>
              </a:defRPr>
            </a:pPr>
            <a:r>
              <a:rPr dirty="0"/>
              <a:t>}</a:t>
            </a:r>
          </a:p>
        </p:txBody>
      </p:sp>
      <p:sp>
        <p:nvSpPr>
          <p:cNvPr id="537" name="Shape 537"/>
          <p:cNvSpPr/>
          <p:nvPr/>
        </p:nvSpPr>
        <p:spPr>
          <a:xfrm>
            <a:off x="838200" y="8242300"/>
            <a:ext cx="16154400" cy="505072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marL="800100" indent="-800100" algn="l">
              <a:spcBef>
                <a:spcPts val="900"/>
              </a:spcBef>
              <a:buSzPct val="120000"/>
              <a:buFont typeface="Lucida Grande"/>
              <a:buChar char="▪"/>
              <a:defRPr sz="4000" b="1">
                <a:latin typeface="+mn-lt"/>
                <a:ea typeface="+mn-ea"/>
                <a:cs typeface="+mn-cs"/>
                <a:sym typeface="Myriad Pro Condensed"/>
              </a:defRPr>
            </a:pPr>
            <a:r>
              <a:t>Same </a:t>
            </a:r>
            <a:r>
              <a:rPr u="sng"/>
              <a:t>uncontended</a:t>
            </a:r>
            <a:r>
              <a:t> latency as test-and-set, but potentially higher latency under contention. Why?</a:t>
            </a:r>
          </a:p>
          <a:p>
            <a:pPr marL="800100" indent="-800100" algn="l">
              <a:spcBef>
                <a:spcPts val="900"/>
              </a:spcBef>
              <a:buSzPct val="120000"/>
              <a:buFont typeface="Lucida Grande"/>
              <a:buChar char="▪"/>
              <a:defRPr sz="4000" b="1">
                <a:latin typeface="+mn-lt"/>
                <a:ea typeface="+mn-ea"/>
                <a:cs typeface="+mn-cs"/>
                <a:sym typeface="Myriad Pro Condensed"/>
              </a:defRPr>
            </a:pPr>
            <a:r>
              <a:t>Generates less traffic than test-and-set (not continually attempting to acquire lock)</a:t>
            </a:r>
          </a:p>
          <a:p>
            <a:pPr marL="800100" indent="-800100" algn="l">
              <a:spcBef>
                <a:spcPts val="900"/>
              </a:spcBef>
              <a:buSzPct val="120000"/>
              <a:buFont typeface="Lucida Grande"/>
              <a:buChar char="▪"/>
              <a:defRPr sz="4000" b="1">
                <a:latin typeface="+mn-lt"/>
                <a:ea typeface="+mn-ea"/>
                <a:cs typeface="+mn-cs"/>
                <a:sym typeface="Myriad Pro Condensed"/>
              </a:defRPr>
            </a:pPr>
            <a:r>
              <a:t>Improves scalability (due to less traffic)</a:t>
            </a:r>
          </a:p>
          <a:p>
            <a:pPr marL="800100" indent="-800100" algn="l">
              <a:spcBef>
                <a:spcPts val="900"/>
              </a:spcBef>
              <a:buSzPct val="120000"/>
              <a:buFont typeface="Lucida Grande"/>
              <a:buChar char="▪"/>
              <a:defRPr sz="4000" b="1">
                <a:latin typeface="+mn-lt"/>
                <a:ea typeface="+mn-ea"/>
                <a:cs typeface="+mn-cs"/>
                <a:sym typeface="Myriad Pro Condensed"/>
              </a:defRPr>
            </a:pPr>
            <a:r>
              <a:t>Storage cost unchanged (still one int for lock)</a:t>
            </a:r>
          </a:p>
          <a:p>
            <a:pPr marL="800100" indent="-800100" algn="l">
              <a:spcBef>
                <a:spcPts val="900"/>
              </a:spcBef>
              <a:buSzPct val="120000"/>
              <a:buFont typeface="Lucida Grande"/>
              <a:buChar char="▪"/>
              <a:defRPr sz="4000" b="1">
                <a:latin typeface="+mn-lt"/>
                <a:ea typeface="+mn-ea"/>
                <a:cs typeface="+mn-cs"/>
                <a:sym typeface="Myriad Pro Condensed"/>
              </a:defRPr>
            </a:pPr>
            <a:r>
              <a:t>Exponential back-off can cause severe unfairness </a:t>
            </a:r>
          </a:p>
          <a:p>
            <a:pPr marL="1600200" lvl="1" indent="-800100" algn="l">
              <a:spcBef>
                <a:spcPts val="900"/>
              </a:spcBef>
              <a:buSzPct val="120000"/>
              <a:buFont typeface="Lucida Grande"/>
              <a:buChar char="-"/>
              <a:defRPr sz="4000" b="1">
                <a:latin typeface="+mn-lt"/>
                <a:ea typeface="+mn-ea"/>
                <a:cs typeface="+mn-cs"/>
                <a:sym typeface="Myriad Pro Condensed"/>
              </a:defRPr>
            </a:pPr>
            <a:r>
              <a:t>Newer requesters back off for shorter intervals</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 grpId="1" animBg="1"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113E4-3909-BF42-96DA-C55F3C5CB8C7}"/>
              </a:ext>
            </a:extLst>
          </p:cNvPr>
          <p:cNvSpPr>
            <a:spLocks noGrp="1"/>
          </p:cNvSpPr>
          <p:nvPr>
            <p:ph type="title"/>
          </p:nvPr>
        </p:nvSpPr>
        <p:spPr/>
        <p:txBody>
          <a:bodyPr/>
          <a:lstStyle/>
          <a:p>
            <a:r>
              <a:rPr lang="en-US"/>
              <a:t>Atomic increment vs Lock</a:t>
            </a:r>
          </a:p>
        </p:txBody>
      </p:sp>
      <p:sp>
        <p:nvSpPr>
          <p:cNvPr id="3" name="Text Placeholder 2">
            <a:extLst>
              <a:ext uri="{FF2B5EF4-FFF2-40B4-BE49-F238E27FC236}">
                <a16:creationId xmlns:a16="http://schemas.microsoft.com/office/drawing/2014/main" id="{D566DEA0-328A-9C42-AC89-749F64A1EFB6}"/>
              </a:ext>
            </a:extLst>
          </p:cNvPr>
          <p:cNvSpPr>
            <a:spLocks noGrp="1"/>
          </p:cNvSpPr>
          <p:nvPr>
            <p:ph type="body" idx="1"/>
          </p:nvPr>
        </p:nvSpPr>
        <p:spPr>
          <a:xfrm>
            <a:off x="949036" y="3194858"/>
            <a:ext cx="16154400" cy="8696960"/>
          </a:xfrm>
        </p:spPr>
        <p:txBody>
          <a:bodyPr/>
          <a:lstStyle/>
          <a:p>
            <a:r>
              <a:rPr lang="en-US"/>
              <a:t>Task: Sum elements of array  A</a:t>
            </a:r>
          </a:p>
          <a:p>
            <a:r>
              <a:rPr lang="en-US"/>
              <a:t>Using mutex:</a:t>
            </a:r>
          </a:p>
          <a:p>
            <a:endParaRPr lang="en-US"/>
          </a:p>
          <a:p>
            <a:endParaRPr lang="en-US"/>
          </a:p>
          <a:p>
            <a:endParaRPr lang="en-US"/>
          </a:p>
          <a:p>
            <a:r>
              <a:rPr lang="en-US"/>
              <a:t>Atomic increment</a:t>
            </a:r>
          </a:p>
          <a:p>
            <a:endParaRPr lang="en-US"/>
          </a:p>
          <a:p>
            <a:endParaRPr lang="en-US"/>
          </a:p>
          <a:p>
            <a:pPr lvl="1"/>
            <a:r>
              <a:rPr lang="en-US"/>
              <a:t>Direct hardware support</a:t>
            </a:r>
          </a:p>
          <a:p>
            <a:pPr lvl="1"/>
            <a:r>
              <a:rPr lang="en-US"/>
              <a:t>Single bus transaction (RdX)</a:t>
            </a:r>
          </a:p>
        </p:txBody>
      </p:sp>
      <p:sp>
        <p:nvSpPr>
          <p:cNvPr id="4" name="Shape 542">
            <a:extLst>
              <a:ext uri="{FF2B5EF4-FFF2-40B4-BE49-F238E27FC236}">
                <a16:creationId xmlns:a16="http://schemas.microsoft.com/office/drawing/2014/main" id="{5EA5B6CA-BF86-3E4E-B42E-D1AC236F8A35}"/>
              </a:ext>
            </a:extLst>
          </p:cNvPr>
          <p:cNvSpPr/>
          <p:nvPr/>
        </p:nvSpPr>
        <p:spPr>
          <a:xfrm>
            <a:off x="2336085" y="9635943"/>
            <a:ext cx="11407625" cy="1087477"/>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p>
            <a:pPr algn="l">
              <a:defRPr sz="3200" b="1">
                <a:latin typeface="Consolas"/>
                <a:ea typeface="Consolas"/>
                <a:cs typeface="Consolas"/>
                <a:sym typeface="Consolas"/>
              </a:defRPr>
            </a:pPr>
            <a:r>
              <a:rPr lang="en-US" dirty="0">
                <a:solidFill>
                  <a:schemeClr val="tx1"/>
                </a:solidFill>
              </a:rPr>
              <a:t>for (int i = 0; i &lt; n/nthread; i++)</a:t>
            </a:r>
            <a:endParaRPr dirty="0">
              <a:solidFill>
                <a:schemeClr val="tx1"/>
              </a:solidFill>
            </a:endParaRPr>
          </a:p>
          <a:p>
            <a:pPr algn="l">
              <a:defRPr sz="3200" b="1">
                <a:latin typeface="Consolas"/>
                <a:ea typeface="Consolas"/>
                <a:cs typeface="Consolas"/>
                <a:sym typeface="Consolas"/>
              </a:defRPr>
            </a:pPr>
            <a:r>
              <a:rPr lang="en-US" dirty="0">
                <a:solidFill>
                  <a:schemeClr val="tx1"/>
                </a:solidFill>
              </a:rPr>
              <a:t>   </a:t>
            </a:r>
            <a:r>
              <a:rPr dirty="0">
                <a:solidFill>
                  <a:schemeClr val="tx1"/>
                </a:solidFill>
              </a:rPr>
              <a:t>atomic_increment(&amp;</a:t>
            </a:r>
            <a:r>
              <a:rPr lang="en-US" dirty="0">
                <a:solidFill>
                  <a:schemeClr val="tx1"/>
                </a:solidFill>
              </a:rPr>
              <a:t>sum, A[i + myid*nthread]</a:t>
            </a:r>
            <a:r>
              <a:rPr dirty="0">
                <a:solidFill>
                  <a:schemeClr val="tx1"/>
                </a:solidFill>
              </a:rPr>
              <a:t>);</a:t>
            </a:r>
          </a:p>
        </p:txBody>
      </p:sp>
      <p:sp>
        <p:nvSpPr>
          <p:cNvPr id="5" name="Shape 542">
            <a:extLst>
              <a:ext uri="{FF2B5EF4-FFF2-40B4-BE49-F238E27FC236}">
                <a16:creationId xmlns:a16="http://schemas.microsoft.com/office/drawing/2014/main" id="{B460156F-2516-F94F-8299-D3CDCF8A217F}"/>
              </a:ext>
            </a:extLst>
          </p:cNvPr>
          <p:cNvSpPr/>
          <p:nvPr/>
        </p:nvSpPr>
        <p:spPr>
          <a:xfrm>
            <a:off x="11202162" y="2193055"/>
            <a:ext cx="6280889" cy="1579920"/>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p>
            <a:pPr algn="l">
              <a:defRPr sz="3200" b="1">
                <a:latin typeface="Consolas"/>
                <a:ea typeface="Consolas"/>
                <a:cs typeface="Consolas"/>
                <a:sym typeface="Consolas"/>
              </a:defRPr>
            </a:pPr>
            <a:r>
              <a:rPr lang="en-US" dirty="0"/>
              <a:t>volatile int sum;</a:t>
            </a:r>
          </a:p>
          <a:p>
            <a:pPr algn="l">
              <a:defRPr sz="3200" b="1">
                <a:latin typeface="Consolas"/>
                <a:ea typeface="Consolas"/>
                <a:cs typeface="Consolas"/>
                <a:sym typeface="Consolas"/>
              </a:defRPr>
            </a:pPr>
            <a:r>
              <a:rPr lang="en-US" dirty="0"/>
              <a:t>int A[n];</a:t>
            </a:r>
          </a:p>
          <a:p>
            <a:pPr algn="l">
              <a:defRPr sz="3200" b="1">
                <a:latin typeface="Consolas"/>
                <a:ea typeface="Consolas"/>
                <a:cs typeface="Consolas"/>
                <a:sym typeface="Consolas"/>
              </a:defRPr>
            </a:pPr>
            <a:r>
              <a:rPr lang="en-US" dirty="0"/>
              <a:t>lock mutex;</a:t>
            </a:r>
            <a:endParaRPr dirty="0"/>
          </a:p>
        </p:txBody>
      </p:sp>
      <p:sp>
        <p:nvSpPr>
          <p:cNvPr id="6" name="Shape 542">
            <a:extLst>
              <a:ext uri="{FF2B5EF4-FFF2-40B4-BE49-F238E27FC236}">
                <a16:creationId xmlns:a16="http://schemas.microsoft.com/office/drawing/2014/main" id="{0B085524-201F-3847-9061-47D8A7500976}"/>
              </a:ext>
            </a:extLst>
          </p:cNvPr>
          <p:cNvSpPr/>
          <p:nvPr/>
        </p:nvSpPr>
        <p:spPr>
          <a:xfrm>
            <a:off x="2671641" y="5467438"/>
            <a:ext cx="11407625" cy="2564805"/>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p>
            <a:pPr algn="l">
              <a:defRPr sz="3200" b="1">
                <a:latin typeface="Consolas"/>
                <a:ea typeface="Consolas"/>
                <a:cs typeface="Consolas"/>
                <a:sym typeface="Consolas"/>
              </a:defRPr>
            </a:pPr>
            <a:r>
              <a:rPr lang="en-US" dirty="0"/>
              <a:t>for (int i = 0; i &lt; n/nthread; i++) {</a:t>
            </a:r>
            <a:endParaRPr dirty="0"/>
          </a:p>
          <a:p>
            <a:pPr algn="l">
              <a:defRPr sz="3200" b="1">
                <a:latin typeface="Consolas"/>
                <a:ea typeface="Consolas"/>
                <a:cs typeface="Consolas"/>
                <a:sym typeface="Consolas"/>
              </a:defRPr>
            </a:pPr>
            <a:r>
              <a:rPr lang="en-US" dirty="0">
                <a:solidFill>
                  <a:schemeClr val="accent5"/>
                </a:solidFill>
              </a:rPr>
              <a:t>   </a:t>
            </a:r>
            <a:r>
              <a:rPr lang="en-US" dirty="0">
                <a:solidFill>
                  <a:schemeClr val="tx1"/>
                </a:solidFill>
              </a:rPr>
              <a:t>lock(&amp;mutex);</a:t>
            </a:r>
          </a:p>
          <a:p>
            <a:pPr algn="l">
              <a:defRPr sz="3200" b="1">
                <a:latin typeface="Consolas"/>
                <a:ea typeface="Consolas"/>
                <a:cs typeface="Consolas"/>
                <a:sym typeface="Consolas"/>
              </a:defRPr>
            </a:pPr>
            <a:r>
              <a:rPr lang="en-US" dirty="0">
                <a:solidFill>
                  <a:schemeClr val="tx1"/>
                </a:solidFill>
              </a:rPr>
              <a:t>   sum += A[i + myid*n/nthread];</a:t>
            </a:r>
          </a:p>
          <a:p>
            <a:pPr algn="l">
              <a:defRPr sz="3200" b="1">
                <a:latin typeface="Consolas"/>
                <a:ea typeface="Consolas"/>
                <a:cs typeface="Consolas"/>
                <a:sym typeface="Consolas"/>
              </a:defRPr>
            </a:pPr>
            <a:r>
              <a:rPr lang="en-US" dirty="0">
                <a:solidFill>
                  <a:schemeClr val="tx1"/>
                </a:solidFill>
              </a:rPr>
              <a:t>   unlock(&amp;mutex);</a:t>
            </a:r>
          </a:p>
          <a:p>
            <a:pPr algn="l">
              <a:defRPr sz="3200" b="1">
                <a:latin typeface="Consolas"/>
                <a:ea typeface="Consolas"/>
                <a:cs typeface="Consolas"/>
                <a:sym typeface="Consolas"/>
              </a:defRPr>
            </a:pPr>
            <a:r>
              <a:rPr lang="en-US" dirty="0">
                <a:solidFill>
                  <a:schemeClr val="tx1"/>
                </a:solidFill>
              </a:rPr>
              <a:t>}</a:t>
            </a:r>
            <a:endParaRPr dirty="0">
              <a:solidFill>
                <a:schemeClr val="tx1"/>
              </a:solidFill>
            </a:endParaRPr>
          </a:p>
        </p:txBody>
      </p:sp>
    </p:spTree>
    <p:extLst>
      <p:ext uri="{BB962C8B-B14F-4D97-AF65-F5344CB8AC3E}">
        <p14:creationId xmlns:p14="http://schemas.microsoft.com/office/powerpoint/2010/main" val="328354831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FE801-FF7F-9D42-9D7D-317642A76EED}"/>
              </a:ext>
            </a:extLst>
          </p:cNvPr>
          <p:cNvSpPr>
            <a:spLocks noGrp="1"/>
          </p:cNvSpPr>
          <p:nvPr>
            <p:ph type="title"/>
          </p:nvPr>
        </p:nvSpPr>
        <p:spPr/>
        <p:txBody>
          <a:bodyPr/>
          <a:lstStyle/>
          <a:p>
            <a:r>
              <a:rPr lang="en-US" dirty="0"/>
              <a:t>Atomic Increment in GCC / x86</a:t>
            </a:r>
          </a:p>
        </p:txBody>
      </p:sp>
      <p:sp>
        <p:nvSpPr>
          <p:cNvPr id="3" name="Text Placeholder 2">
            <a:extLst>
              <a:ext uri="{FF2B5EF4-FFF2-40B4-BE49-F238E27FC236}">
                <a16:creationId xmlns:a16="http://schemas.microsoft.com/office/drawing/2014/main" id="{AA38BB7B-7F09-DA49-AE48-D08DB18C14E4}"/>
              </a:ext>
            </a:extLst>
          </p:cNvPr>
          <p:cNvSpPr>
            <a:spLocks noGrp="1"/>
          </p:cNvSpPr>
          <p:nvPr>
            <p:ph type="body" idx="1"/>
          </p:nvPr>
        </p:nvSpPr>
        <p:spPr>
          <a:xfrm>
            <a:off x="797462" y="3978592"/>
            <a:ext cx="16154400" cy="7827108"/>
          </a:xfrm>
        </p:spPr>
        <p:txBody>
          <a:bodyPr/>
          <a:lstStyle/>
          <a:p>
            <a:r>
              <a:rPr lang="en-US" dirty="0"/>
              <a:t>From: </a:t>
            </a:r>
            <a:r>
              <a:rPr lang="en-US" sz="4000" dirty="0">
                <a:hlinkClick r:id="rId2"/>
              </a:rPr>
              <a:t>https://gcc.gnu.org/onlinedocs/gcc-4.1.2/gcc/Atomic-Builtins.html</a:t>
            </a:r>
            <a:endParaRPr lang="en-US" sz="4000" dirty="0"/>
          </a:p>
          <a:p>
            <a:r>
              <a:rPr lang="en-US" i="1" dirty="0"/>
              <a:t>type</a:t>
            </a:r>
            <a:r>
              <a:rPr lang="en-US" dirty="0"/>
              <a:t> is an integral type</a:t>
            </a:r>
          </a:p>
          <a:p>
            <a:r>
              <a:rPr lang="en-US" dirty="0"/>
              <a:t>Returns pre- or post-incremented value</a:t>
            </a:r>
          </a:p>
          <a:p>
            <a:r>
              <a:rPr lang="en-US" dirty="0"/>
              <a:t>Variants:</a:t>
            </a:r>
          </a:p>
          <a:p>
            <a:pPr lvl="1"/>
            <a:r>
              <a:rPr lang="en-US" sz="4000" dirty="0"/>
              <a:t>Add, Subtract, Bitwise-OR, Bitwise-AND, Bitwise-XOR</a:t>
            </a:r>
          </a:p>
        </p:txBody>
      </p:sp>
      <p:sp>
        <p:nvSpPr>
          <p:cNvPr id="5" name="Rectangle 4">
            <a:extLst>
              <a:ext uri="{FF2B5EF4-FFF2-40B4-BE49-F238E27FC236}">
                <a16:creationId xmlns:a16="http://schemas.microsoft.com/office/drawing/2014/main" id="{C9BC2F23-5AEE-5D4D-8DB5-D6996E817447}"/>
              </a:ext>
            </a:extLst>
          </p:cNvPr>
          <p:cNvSpPr/>
          <p:nvPr/>
        </p:nvSpPr>
        <p:spPr>
          <a:xfrm>
            <a:off x="1616612" y="2435481"/>
            <a:ext cx="14516100" cy="1938992"/>
          </a:xfrm>
          <a:prstGeom prst="rect">
            <a:avLst/>
          </a:prstGeom>
        </p:spPr>
        <p:txBody>
          <a:bodyPr wrap="square">
            <a:spAutoFit/>
          </a:bodyPr>
          <a:lstStyle/>
          <a:p>
            <a:r>
              <a:rPr lang="en-US" sz="4000" b="1" i="1">
                <a:latin typeface="Consolas" panose="020B0609020204030204" pitchFamily="49" charset="0"/>
                <a:cs typeface="Consolas" panose="020B0609020204030204" pitchFamily="49" charset="0"/>
              </a:rPr>
              <a:t>type</a:t>
            </a:r>
            <a:r>
              <a:rPr lang="en-US" sz="4000" b="1">
                <a:latin typeface="Consolas" panose="020B0609020204030204" pitchFamily="49" charset="0"/>
                <a:cs typeface="Consolas" panose="020B0609020204030204" pitchFamily="49" charset="0"/>
              </a:rPr>
              <a:t> __sync_fetch_and_add (</a:t>
            </a:r>
            <a:r>
              <a:rPr lang="en-US" sz="4000" b="1" i="1">
                <a:latin typeface="Consolas" panose="020B0609020204030204" pitchFamily="49" charset="0"/>
                <a:cs typeface="Consolas" panose="020B0609020204030204" pitchFamily="49" charset="0"/>
              </a:rPr>
              <a:t>type</a:t>
            </a:r>
            <a:r>
              <a:rPr lang="en-US" sz="4000" b="1">
                <a:latin typeface="Consolas" panose="020B0609020204030204" pitchFamily="49" charset="0"/>
                <a:cs typeface="Consolas" panose="020B0609020204030204" pitchFamily="49" charset="0"/>
              </a:rPr>
              <a:t> *ptr, </a:t>
            </a:r>
            <a:r>
              <a:rPr lang="en-US" sz="4000" b="1" i="1">
                <a:latin typeface="Consolas" panose="020B0609020204030204" pitchFamily="49" charset="0"/>
                <a:cs typeface="Consolas" panose="020B0609020204030204" pitchFamily="49" charset="0"/>
              </a:rPr>
              <a:t>type</a:t>
            </a:r>
            <a:r>
              <a:rPr lang="en-US" sz="4000" b="1">
                <a:latin typeface="Consolas" panose="020B0609020204030204" pitchFamily="49" charset="0"/>
                <a:cs typeface="Consolas" panose="020B0609020204030204" pitchFamily="49" charset="0"/>
              </a:rPr>
              <a:t> value)</a:t>
            </a:r>
          </a:p>
          <a:p>
            <a:r>
              <a:rPr lang="en-US" sz="4000" b="1" i="1">
                <a:latin typeface="Consolas" panose="020B0609020204030204" pitchFamily="49" charset="0"/>
                <a:cs typeface="Consolas" panose="020B0609020204030204" pitchFamily="49" charset="0"/>
              </a:rPr>
              <a:t>type</a:t>
            </a:r>
            <a:r>
              <a:rPr lang="en-US" sz="4000" b="1">
                <a:latin typeface="Consolas" panose="020B0609020204030204" pitchFamily="49" charset="0"/>
                <a:cs typeface="Consolas" panose="020B0609020204030204" pitchFamily="49" charset="0"/>
              </a:rPr>
              <a:t> __sync_add_and_fetch (</a:t>
            </a:r>
            <a:r>
              <a:rPr lang="en-US" sz="4000" b="1" i="1">
                <a:latin typeface="Consolas" panose="020B0609020204030204" pitchFamily="49" charset="0"/>
                <a:cs typeface="Consolas" panose="020B0609020204030204" pitchFamily="49" charset="0"/>
              </a:rPr>
              <a:t>type</a:t>
            </a:r>
            <a:r>
              <a:rPr lang="en-US" sz="4000" b="1">
                <a:latin typeface="Consolas" panose="020B0609020204030204" pitchFamily="49" charset="0"/>
                <a:cs typeface="Consolas" panose="020B0609020204030204" pitchFamily="49" charset="0"/>
              </a:rPr>
              <a:t> *ptr, </a:t>
            </a:r>
            <a:r>
              <a:rPr lang="en-US" sz="4000" b="1" i="1">
                <a:latin typeface="Consolas" panose="020B0609020204030204" pitchFamily="49" charset="0"/>
                <a:cs typeface="Consolas" panose="020B0609020204030204" pitchFamily="49" charset="0"/>
              </a:rPr>
              <a:t>type</a:t>
            </a:r>
            <a:r>
              <a:rPr lang="en-US" sz="4000" b="1">
                <a:latin typeface="Consolas" panose="020B0609020204030204" pitchFamily="49" charset="0"/>
                <a:cs typeface="Consolas" panose="020B0609020204030204" pitchFamily="49" charset="0"/>
              </a:rPr>
              <a:t> value)</a:t>
            </a:r>
          </a:p>
          <a:p>
            <a:endParaRPr lang="en-US" sz="4000" b="1">
              <a:latin typeface="Consolas" panose="020B0609020204030204" pitchFamily="49" charset="0"/>
              <a:cs typeface="Consolas" panose="020B0609020204030204" pitchFamily="49" charset="0"/>
            </a:endParaRPr>
          </a:p>
        </p:txBody>
      </p:sp>
      <p:sp>
        <p:nvSpPr>
          <p:cNvPr id="6" name="Shape 542">
            <a:extLst>
              <a:ext uri="{FF2B5EF4-FFF2-40B4-BE49-F238E27FC236}">
                <a16:creationId xmlns:a16="http://schemas.microsoft.com/office/drawing/2014/main" id="{3DC92407-24FE-F44E-B865-9D5DB038DAC8}"/>
              </a:ext>
            </a:extLst>
          </p:cNvPr>
          <p:cNvSpPr/>
          <p:nvPr/>
        </p:nvSpPr>
        <p:spPr>
          <a:xfrm>
            <a:off x="1616612" y="9306569"/>
            <a:ext cx="11407625" cy="1579920"/>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p>
            <a:pPr algn="l">
              <a:defRPr sz="3200" b="1">
                <a:latin typeface="Consolas"/>
                <a:ea typeface="Consolas"/>
                <a:cs typeface="Consolas"/>
                <a:sym typeface="Consolas"/>
              </a:defRPr>
            </a:pPr>
            <a:r>
              <a:rPr lang="en-US" dirty="0" err="1"/>
              <a:t>int</a:t>
            </a:r>
            <a:r>
              <a:rPr lang="en-US" dirty="0"/>
              <a:t> </a:t>
            </a:r>
            <a:r>
              <a:rPr lang="en-US" dirty="0" err="1"/>
              <a:t>fadd</a:t>
            </a:r>
            <a:r>
              <a:rPr lang="en-US" dirty="0"/>
              <a:t>(</a:t>
            </a:r>
            <a:r>
              <a:rPr lang="en-US" dirty="0" err="1"/>
              <a:t>int</a:t>
            </a:r>
            <a:r>
              <a:rPr lang="en-US" dirty="0"/>
              <a:t> *</a:t>
            </a:r>
            <a:r>
              <a:rPr lang="en-US" dirty="0" err="1"/>
              <a:t>loc</a:t>
            </a:r>
            <a:r>
              <a:rPr lang="en-US" dirty="0"/>
              <a:t>, </a:t>
            </a:r>
            <a:r>
              <a:rPr lang="en-US" dirty="0" err="1"/>
              <a:t>int</a:t>
            </a:r>
            <a:r>
              <a:rPr lang="en-US" dirty="0"/>
              <a:t> </a:t>
            </a:r>
            <a:r>
              <a:rPr lang="en-US" dirty="0" err="1"/>
              <a:t>val</a:t>
            </a:r>
            <a:r>
              <a:rPr lang="en-US" dirty="0"/>
              <a:t>) {</a:t>
            </a:r>
          </a:p>
          <a:p>
            <a:pPr algn="l">
              <a:defRPr sz="3200" b="1">
                <a:latin typeface="Consolas"/>
                <a:ea typeface="Consolas"/>
                <a:cs typeface="Consolas"/>
                <a:sym typeface="Consolas"/>
              </a:defRPr>
            </a:pPr>
            <a:r>
              <a:rPr lang="en-US" dirty="0"/>
              <a:t>    return __</a:t>
            </a:r>
            <a:r>
              <a:rPr lang="en-US" dirty="0" err="1"/>
              <a:t>sync_fetch_and_add</a:t>
            </a:r>
            <a:r>
              <a:rPr lang="en-US" dirty="0"/>
              <a:t>(</a:t>
            </a:r>
            <a:r>
              <a:rPr lang="en-US" dirty="0" err="1"/>
              <a:t>loc</a:t>
            </a:r>
            <a:r>
              <a:rPr lang="en-US" dirty="0"/>
              <a:t>, </a:t>
            </a:r>
            <a:r>
              <a:rPr lang="en-US" dirty="0" err="1"/>
              <a:t>val</a:t>
            </a:r>
            <a:r>
              <a:rPr lang="en-US" dirty="0"/>
              <a:t>);</a:t>
            </a:r>
          </a:p>
          <a:p>
            <a:pPr algn="l">
              <a:defRPr sz="3200" b="1">
                <a:latin typeface="Consolas"/>
                <a:ea typeface="Consolas"/>
                <a:cs typeface="Consolas"/>
                <a:sym typeface="Consolas"/>
              </a:defRPr>
            </a:pPr>
            <a:r>
              <a:rPr lang="en-US" dirty="0"/>
              <a:t>}</a:t>
            </a:r>
          </a:p>
        </p:txBody>
      </p:sp>
      <p:sp>
        <p:nvSpPr>
          <p:cNvPr id="7" name="Shape 542">
            <a:extLst>
              <a:ext uri="{FF2B5EF4-FFF2-40B4-BE49-F238E27FC236}">
                <a16:creationId xmlns:a16="http://schemas.microsoft.com/office/drawing/2014/main" id="{9A9220B9-F31F-754B-A2E0-BF6CE0BFCE02}"/>
              </a:ext>
            </a:extLst>
          </p:cNvPr>
          <p:cNvSpPr/>
          <p:nvPr/>
        </p:nvSpPr>
        <p:spPr>
          <a:xfrm>
            <a:off x="3442494" y="10941987"/>
            <a:ext cx="12444313" cy="2072362"/>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spAutoFit/>
          </a:bodyPr>
          <a:lstStyle/>
          <a:p>
            <a:pPr algn="l">
              <a:defRPr sz="3200" b="1">
                <a:latin typeface="Consolas"/>
                <a:ea typeface="Consolas"/>
                <a:cs typeface="Consolas"/>
                <a:sym typeface="Consolas"/>
              </a:defRPr>
            </a:pPr>
            <a:r>
              <a:rPr lang="en-US" dirty="0"/>
              <a:t>0000000000000000 &lt;</a:t>
            </a:r>
            <a:r>
              <a:rPr lang="en-US" dirty="0" err="1"/>
              <a:t>fadd</a:t>
            </a:r>
            <a:r>
              <a:rPr lang="en-US" dirty="0"/>
              <a:t>&gt;:</a:t>
            </a:r>
          </a:p>
          <a:p>
            <a:pPr algn="l">
              <a:defRPr sz="3200" b="1">
                <a:latin typeface="Consolas"/>
                <a:ea typeface="Consolas"/>
                <a:cs typeface="Consolas"/>
                <a:sym typeface="Consolas"/>
              </a:defRPr>
            </a:pPr>
            <a:r>
              <a:rPr lang="en-US" dirty="0"/>
              <a:t>   0:   89 f0                   </a:t>
            </a:r>
            <a:r>
              <a:rPr lang="en-US" dirty="0" err="1"/>
              <a:t>mov</a:t>
            </a:r>
            <a:r>
              <a:rPr lang="en-US" dirty="0"/>
              <a:t>    %</a:t>
            </a:r>
            <a:r>
              <a:rPr lang="en-US" dirty="0" err="1"/>
              <a:t>esi</a:t>
            </a:r>
            <a:r>
              <a:rPr lang="en-US" dirty="0"/>
              <a:t>,%</a:t>
            </a:r>
            <a:r>
              <a:rPr lang="en-US" dirty="0" err="1"/>
              <a:t>eax</a:t>
            </a:r>
            <a:endParaRPr lang="en-US" dirty="0"/>
          </a:p>
          <a:p>
            <a:pPr algn="l">
              <a:defRPr sz="3200" b="1">
                <a:latin typeface="Consolas"/>
                <a:ea typeface="Consolas"/>
                <a:cs typeface="Consolas"/>
                <a:sym typeface="Consolas"/>
              </a:defRPr>
            </a:pPr>
            <a:r>
              <a:rPr lang="en-US" dirty="0"/>
              <a:t>   2:   f0 0f c1 07             lock </a:t>
            </a:r>
            <a:r>
              <a:rPr lang="en-US" dirty="0" err="1"/>
              <a:t>xadd</a:t>
            </a:r>
            <a:r>
              <a:rPr lang="en-US" dirty="0"/>
              <a:t> %</a:t>
            </a:r>
            <a:r>
              <a:rPr lang="en-US" dirty="0" err="1"/>
              <a:t>eax</a:t>
            </a:r>
            <a:r>
              <a:rPr lang="en-US" dirty="0"/>
              <a:t>,(%</a:t>
            </a:r>
            <a:r>
              <a:rPr lang="en-US" dirty="0" err="1"/>
              <a:t>rdi</a:t>
            </a:r>
            <a:r>
              <a:rPr lang="en-US" dirty="0"/>
              <a:t>)</a:t>
            </a:r>
          </a:p>
          <a:p>
            <a:pPr algn="l">
              <a:defRPr sz="3200" b="1">
                <a:latin typeface="Consolas"/>
                <a:ea typeface="Consolas"/>
                <a:cs typeface="Consolas"/>
                <a:sym typeface="Consolas"/>
              </a:defRPr>
            </a:pPr>
            <a:r>
              <a:rPr lang="en-US" dirty="0"/>
              <a:t>   6:   c3                      </a:t>
            </a:r>
            <a:r>
              <a:rPr lang="en-US" dirty="0" err="1"/>
              <a:t>retq</a:t>
            </a:r>
            <a:endParaRPr lang="en-US" dirty="0"/>
          </a:p>
        </p:txBody>
      </p:sp>
    </p:spTree>
    <p:extLst>
      <p:ext uri="{BB962C8B-B14F-4D97-AF65-F5344CB8AC3E}">
        <p14:creationId xmlns:p14="http://schemas.microsoft.com/office/powerpoint/2010/main" val="3762499713"/>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 name="Shape 539"/>
          <p:cNvSpPr>
            <a:spLocks noGrp="1"/>
          </p:cNvSpPr>
          <p:nvPr>
            <p:ph type="title"/>
          </p:nvPr>
        </p:nvSpPr>
        <p:spPr>
          <a:prstGeom prst="rect">
            <a:avLst/>
          </a:prstGeom>
        </p:spPr>
        <p:txBody>
          <a:bodyPr/>
          <a:lstStyle/>
          <a:p>
            <a:r>
              <a:t>Ticket lock</a:t>
            </a:r>
          </a:p>
        </p:txBody>
      </p:sp>
      <p:sp>
        <p:nvSpPr>
          <p:cNvPr id="540" name="Shape 540"/>
          <p:cNvSpPr>
            <a:spLocks noGrp="1"/>
          </p:cNvSpPr>
          <p:nvPr>
            <p:ph type="body" idx="1"/>
          </p:nvPr>
        </p:nvSpPr>
        <p:spPr>
          <a:xfrm>
            <a:off x="838200" y="1866900"/>
            <a:ext cx="11421070" cy="2641600"/>
          </a:xfrm>
          <a:prstGeom prst="rect">
            <a:avLst/>
          </a:prstGeom>
        </p:spPr>
        <p:txBody>
          <a:bodyPr/>
          <a:lstStyle>
            <a:lvl1pPr marL="0" indent="0">
              <a:buSzTx/>
              <a:buNone/>
              <a:defRPr sz="4600"/>
            </a:lvl1pPr>
          </a:lstStyle>
          <a:p>
            <a:r>
              <a:t>Main problem with test-and-set style locks: upon release, all waiting processors attempt to acquire lock using test-and-set </a:t>
            </a:r>
          </a:p>
        </p:txBody>
      </p:sp>
      <p:pic>
        <p:nvPicPr>
          <p:cNvPr id="541" name="2dig.png"/>
          <p:cNvPicPr>
            <a:picLocks noChangeAspect="1"/>
          </p:cNvPicPr>
          <p:nvPr/>
        </p:nvPicPr>
        <p:blipFill>
          <a:blip r:embed="rId3">
            <a:extLst/>
          </a:blip>
          <a:stretch>
            <a:fillRect/>
          </a:stretch>
        </p:blipFill>
        <p:spPr>
          <a:xfrm>
            <a:off x="12924326" y="850900"/>
            <a:ext cx="4204253" cy="3581400"/>
          </a:xfrm>
          <a:prstGeom prst="rect">
            <a:avLst/>
          </a:prstGeom>
          <a:ln w="12700">
            <a:miter lim="400000"/>
          </a:ln>
        </p:spPr>
      </p:pic>
      <p:sp>
        <p:nvSpPr>
          <p:cNvPr id="542" name="Shape 542"/>
          <p:cNvSpPr/>
          <p:nvPr/>
        </p:nvSpPr>
        <p:spPr>
          <a:xfrm>
            <a:off x="772883" y="4342449"/>
            <a:ext cx="16820873" cy="650434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3200" b="1">
                <a:latin typeface="Consolas"/>
                <a:ea typeface="Consolas"/>
                <a:cs typeface="Consolas"/>
                <a:sym typeface="Consolas"/>
              </a:defRPr>
            </a:pPr>
            <a:r>
              <a:rPr dirty="0"/>
              <a:t>struct lock {</a:t>
            </a:r>
          </a:p>
          <a:p>
            <a:pPr algn="l">
              <a:defRPr sz="3200" b="1">
                <a:latin typeface="Consolas"/>
                <a:ea typeface="Consolas"/>
                <a:cs typeface="Consolas"/>
                <a:sym typeface="Consolas"/>
              </a:defRPr>
            </a:pPr>
            <a:r>
              <a:rPr dirty="0"/>
              <a:t>   volatile int next_ticket;</a:t>
            </a:r>
          </a:p>
          <a:p>
            <a:pPr algn="l">
              <a:defRPr sz="3200" b="1">
                <a:latin typeface="Consolas"/>
                <a:ea typeface="Consolas"/>
                <a:cs typeface="Consolas"/>
                <a:sym typeface="Consolas"/>
              </a:defRPr>
            </a:pPr>
            <a:r>
              <a:rPr dirty="0"/>
              <a:t>   volatile int now_serving;</a:t>
            </a:r>
          </a:p>
          <a:p>
            <a:pPr algn="l">
              <a:defRPr sz="3200" b="1">
                <a:latin typeface="Consolas"/>
                <a:ea typeface="Consolas"/>
                <a:cs typeface="Consolas"/>
                <a:sym typeface="Consolas"/>
              </a:defRPr>
            </a:pPr>
            <a:r>
              <a:rPr dirty="0"/>
              <a:t>};</a:t>
            </a:r>
          </a:p>
          <a:p>
            <a:pPr algn="l">
              <a:defRPr sz="3200" b="1">
                <a:latin typeface="Consolas"/>
                <a:ea typeface="Consolas"/>
                <a:cs typeface="Consolas"/>
                <a:sym typeface="Consolas"/>
              </a:defRPr>
            </a:pPr>
            <a:endParaRPr dirty="0"/>
          </a:p>
          <a:p>
            <a:pPr algn="l">
              <a:defRPr sz="3200" b="1">
                <a:latin typeface="Consolas"/>
                <a:ea typeface="Consolas"/>
                <a:cs typeface="Consolas"/>
                <a:sym typeface="Consolas"/>
              </a:defRPr>
            </a:pPr>
            <a:r>
              <a:rPr dirty="0"/>
              <a:t>void Lock(lock* l</a:t>
            </a:r>
            <a:r>
              <a:rPr lang="en-US" dirty="0"/>
              <a:t>ock</a:t>
            </a:r>
            <a:r>
              <a:rPr dirty="0"/>
              <a:t>) {</a:t>
            </a:r>
          </a:p>
          <a:p>
            <a:pPr algn="l">
              <a:defRPr sz="3200" b="1">
                <a:latin typeface="Consolas"/>
                <a:ea typeface="Consolas"/>
                <a:cs typeface="Consolas"/>
                <a:sym typeface="Consolas"/>
              </a:defRPr>
            </a:pPr>
            <a:r>
              <a:rPr dirty="0"/>
              <a:t>  int my_ticket = </a:t>
            </a:r>
            <a:r>
              <a:rPr dirty="0">
                <a:solidFill>
                  <a:schemeClr val="accent5"/>
                </a:solidFill>
              </a:rPr>
              <a:t>atomic_increment(&amp;l</a:t>
            </a:r>
            <a:r>
              <a:rPr lang="en-US" dirty="0">
                <a:solidFill>
                  <a:schemeClr val="accent5"/>
                </a:solidFill>
              </a:rPr>
              <a:t>ock</a:t>
            </a:r>
            <a:r>
              <a:rPr dirty="0">
                <a:solidFill>
                  <a:schemeClr val="accent5"/>
                </a:solidFill>
              </a:rPr>
              <a:t>-&gt;next_ticket);</a:t>
            </a:r>
            <a:r>
              <a:rPr lang="en-US" dirty="0">
                <a:solidFill>
                  <a:schemeClr val="accent5"/>
                </a:solidFill>
              </a:rPr>
              <a:t> </a:t>
            </a:r>
            <a:r>
              <a:rPr dirty="0">
                <a:solidFill>
                  <a:schemeClr val="accent5"/>
                </a:solidFill>
              </a:rPr>
              <a:t>// take a “ticket”</a:t>
            </a:r>
          </a:p>
          <a:p>
            <a:pPr algn="l">
              <a:defRPr sz="3200" b="1">
                <a:latin typeface="Consolas"/>
                <a:ea typeface="Consolas"/>
                <a:cs typeface="Consolas"/>
                <a:sym typeface="Consolas"/>
              </a:defRPr>
            </a:pPr>
            <a:r>
              <a:rPr dirty="0"/>
              <a:t>  while (my_ticket != l</a:t>
            </a:r>
            <a:r>
              <a:rPr lang="en-US" dirty="0"/>
              <a:t>ock</a:t>
            </a:r>
            <a:r>
              <a:rPr dirty="0"/>
              <a:t>-&gt;now_serving);              </a:t>
            </a:r>
            <a:r>
              <a:rPr lang="en-US" dirty="0"/>
              <a:t> </a:t>
            </a:r>
            <a:r>
              <a:rPr dirty="0"/>
              <a:t>// wait for number </a:t>
            </a:r>
          </a:p>
          <a:p>
            <a:pPr algn="l">
              <a:defRPr sz="3200" b="1">
                <a:latin typeface="Consolas"/>
                <a:ea typeface="Consolas"/>
                <a:cs typeface="Consolas"/>
                <a:sym typeface="Consolas"/>
              </a:defRPr>
            </a:pPr>
            <a:r>
              <a:rPr dirty="0"/>
              <a:t>}                                                      </a:t>
            </a:r>
            <a:r>
              <a:rPr lang="en-US" dirty="0"/>
              <a:t> </a:t>
            </a:r>
            <a:r>
              <a:rPr dirty="0"/>
              <a:t>// to be called</a:t>
            </a:r>
          </a:p>
          <a:p>
            <a:pPr algn="l">
              <a:defRPr sz="3200" b="1">
                <a:latin typeface="Consolas"/>
                <a:ea typeface="Consolas"/>
                <a:cs typeface="Consolas"/>
                <a:sym typeface="Consolas"/>
              </a:defRPr>
            </a:pPr>
            <a:endParaRPr dirty="0"/>
          </a:p>
          <a:p>
            <a:pPr algn="l">
              <a:defRPr sz="3200" b="1">
                <a:latin typeface="Consolas"/>
                <a:ea typeface="Consolas"/>
                <a:cs typeface="Consolas"/>
                <a:sym typeface="Consolas"/>
              </a:defRPr>
            </a:pPr>
            <a:r>
              <a:rPr dirty="0"/>
              <a:t>void unlock(lock* l</a:t>
            </a:r>
            <a:r>
              <a:rPr lang="en-US" dirty="0"/>
              <a:t>ock</a:t>
            </a:r>
            <a:r>
              <a:rPr dirty="0"/>
              <a:t>) {</a:t>
            </a:r>
          </a:p>
          <a:p>
            <a:pPr algn="l">
              <a:defRPr sz="3200" b="1">
                <a:latin typeface="Consolas"/>
                <a:ea typeface="Consolas"/>
                <a:cs typeface="Consolas"/>
                <a:sym typeface="Consolas"/>
              </a:defRPr>
            </a:pPr>
            <a:r>
              <a:rPr dirty="0"/>
              <a:t>  l</a:t>
            </a:r>
            <a:r>
              <a:rPr lang="en-US" dirty="0"/>
              <a:t>ock</a:t>
            </a:r>
            <a:r>
              <a:rPr dirty="0"/>
              <a:t>-&gt;now_serving++;</a:t>
            </a:r>
          </a:p>
          <a:p>
            <a:pPr algn="l">
              <a:defRPr sz="3200" b="1">
                <a:latin typeface="Consolas"/>
                <a:ea typeface="Consolas"/>
                <a:cs typeface="Consolas"/>
                <a:sym typeface="Consolas"/>
              </a:defRPr>
            </a:pPr>
            <a:r>
              <a:rPr dirty="0"/>
              <a:t>}</a:t>
            </a:r>
          </a:p>
        </p:txBody>
      </p:sp>
      <p:sp>
        <p:nvSpPr>
          <p:cNvPr id="543" name="Shape 543"/>
          <p:cNvSpPr/>
          <p:nvPr/>
        </p:nvSpPr>
        <p:spPr>
          <a:xfrm>
            <a:off x="2140898" y="10512802"/>
            <a:ext cx="15232984" cy="1657425"/>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600"/>
              </a:spcBef>
              <a:buFont typeface="Lucida Grande"/>
              <a:defRPr sz="4600" b="1">
                <a:latin typeface="+mn-lt"/>
                <a:ea typeface="+mn-ea"/>
                <a:cs typeface="+mn-cs"/>
                <a:sym typeface="Myriad Pro Condensed"/>
              </a:defRPr>
            </a:pPr>
            <a:r>
              <a:rPr lang="en-US" dirty="0"/>
              <a:t>Single</a:t>
            </a:r>
            <a:r>
              <a:rPr dirty="0"/>
              <a:t> atomic operation needed to acquire the lock</a:t>
            </a:r>
            <a:endParaRPr lang="en-US" dirty="0"/>
          </a:p>
          <a:p>
            <a:pPr algn="l">
              <a:spcBef>
                <a:spcPts val="600"/>
              </a:spcBef>
              <a:buFont typeface="Lucida Grande"/>
              <a:defRPr sz="4600" b="1">
                <a:latin typeface="+mn-lt"/>
                <a:ea typeface="+mn-ea"/>
                <a:cs typeface="+mn-cs"/>
                <a:sym typeface="Myriad Pro Condensed"/>
              </a:defRPr>
            </a:pPr>
            <a:r>
              <a:rPr lang="en-US" dirty="0"/>
              <a:t>Single write to release lock</a:t>
            </a:r>
            <a:r>
              <a:rPr dirty="0"/>
              <a:t> </a:t>
            </a:r>
            <a:endParaRPr lang="en-US" dirty="0"/>
          </a:p>
          <a:p>
            <a:pPr algn="l">
              <a:spcBef>
                <a:spcPts val="600"/>
              </a:spcBef>
              <a:buFont typeface="Lucida Grande"/>
              <a:defRPr sz="4600" b="1">
                <a:latin typeface="+mn-lt"/>
                <a:ea typeface="+mn-ea"/>
                <a:cs typeface="+mn-cs"/>
                <a:sym typeface="Myriad Pro Condensed"/>
              </a:defRPr>
            </a:pPr>
            <a:r>
              <a:rPr dirty="0"/>
              <a:t>O(P) </a:t>
            </a:r>
            <a:r>
              <a:rPr lang="en-US" dirty="0"/>
              <a:t>total </a:t>
            </a:r>
            <a:r>
              <a:rPr dirty="0"/>
              <a:t>interconnect traffic</a:t>
            </a:r>
            <a:r>
              <a:rPr lang="en-US" dirty="0"/>
              <a:t> for all P threads</a:t>
            </a:r>
          </a:p>
          <a:p>
            <a:pPr algn="l">
              <a:spcBef>
                <a:spcPts val="600"/>
              </a:spcBef>
              <a:buFont typeface="Lucida Grande"/>
              <a:defRPr sz="4600" b="1">
                <a:latin typeface="+mn-lt"/>
                <a:ea typeface="+mn-ea"/>
                <a:cs typeface="+mn-cs"/>
                <a:sym typeface="Myriad Pro Condensed"/>
              </a:defRPr>
            </a:pPr>
            <a:r>
              <a:rPr lang="en-US" dirty="0"/>
              <a:t>Fairness guaranteed, too!</a:t>
            </a:r>
            <a:endParaRPr dirty="0"/>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 grpId="1" animBg="1"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 name="Shape 547"/>
          <p:cNvSpPr>
            <a:spLocks noGrp="1"/>
          </p:cNvSpPr>
          <p:nvPr>
            <p:ph type="title"/>
          </p:nvPr>
        </p:nvSpPr>
        <p:spPr>
          <a:prstGeom prst="rect">
            <a:avLst/>
          </a:prstGeom>
        </p:spPr>
        <p:txBody>
          <a:bodyPr/>
          <a:lstStyle/>
          <a:p>
            <a:r>
              <a:t>Array-based lock</a:t>
            </a:r>
          </a:p>
        </p:txBody>
      </p:sp>
      <p:sp>
        <p:nvSpPr>
          <p:cNvPr id="548" name="Shape 548"/>
          <p:cNvSpPr>
            <a:spLocks noGrp="1"/>
          </p:cNvSpPr>
          <p:nvPr>
            <p:ph type="body" idx="1"/>
          </p:nvPr>
        </p:nvSpPr>
        <p:spPr>
          <a:xfrm>
            <a:off x="838200" y="2019300"/>
            <a:ext cx="17119600" cy="1643593"/>
          </a:xfrm>
          <a:prstGeom prst="rect">
            <a:avLst/>
          </a:prstGeom>
        </p:spPr>
        <p:txBody>
          <a:bodyPr/>
          <a:lstStyle/>
          <a:p>
            <a:pPr marL="0" indent="0">
              <a:spcBef>
                <a:spcPts val="600"/>
              </a:spcBef>
              <a:buSzTx/>
              <a:buNone/>
              <a:defRPr sz="4600"/>
            </a:pPr>
            <a:r>
              <a:t>Each processor spins on a different memory address</a:t>
            </a:r>
          </a:p>
          <a:p>
            <a:pPr marL="0" indent="0">
              <a:spcBef>
                <a:spcPts val="600"/>
              </a:spcBef>
              <a:buSzTx/>
              <a:buNone/>
              <a:defRPr sz="4600"/>
            </a:pPr>
            <a:r>
              <a:t>Utilizes atomic operation to assign address on attempt to acquire</a:t>
            </a:r>
          </a:p>
        </p:txBody>
      </p:sp>
      <p:sp>
        <p:nvSpPr>
          <p:cNvPr id="549" name="Shape 549"/>
          <p:cNvSpPr/>
          <p:nvPr/>
        </p:nvSpPr>
        <p:spPr>
          <a:xfrm>
            <a:off x="838200" y="4127500"/>
            <a:ext cx="17013731" cy="748923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3000" b="1">
                <a:latin typeface="Consolas"/>
                <a:ea typeface="Consolas"/>
                <a:cs typeface="Consolas"/>
                <a:sym typeface="Consolas"/>
              </a:defRPr>
            </a:pPr>
            <a:r>
              <a:rPr dirty="0"/>
              <a:t>struct lock {</a:t>
            </a:r>
          </a:p>
          <a:p>
            <a:pPr algn="l">
              <a:defRPr sz="3000" b="1">
                <a:latin typeface="Consolas"/>
                <a:ea typeface="Consolas"/>
                <a:cs typeface="Consolas"/>
                <a:sym typeface="Consolas"/>
              </a:defRPr>
            </a:pPr>
            <a:r>
              <a:rPr dirty="0"/>
              <a:t>   volatile int status[P</a:t>
            </a:r>
            <a:r>
              <a:rPr lang="en-US" dirty="0"/>
              <a:t>MAX</a:t>
            </a:r>
            <a:r>
              <a:rPr dirty="0"/>
              <a:t>]</a:t>
            </a:r>
            <a:r>
              <a:rPr lang="en-US" dirty="0"/>
              <a:t>[W]</a:t>
            </a:r>
            <a:r>
              <a:rPr dirty="0"/>
              <a:t>;    </a:t>
            </a:r>
            <a:r>
              <a:rPr dirty="0">
                <a:solidFill>
                  <a:schemeClr val="accent5"/>
                </a:solidFill>
              </a:rPr>
              <a:t>// padded to keep off same cache line</a:t>
            </a:r>
            <a:endParaRPr dirty="0">
              <a:solidFill>
                <a:srgbClr val="E32400"/>
              </a:solidFill>
            </a:endParaRPr>
          </a:p>
          <a:p>
            <a:pPr algn="l">
              <a:defRPr sz="3000" b="1">
                <a:latin typeface="Consolas"/>
                <a:ea typeface="Consolas"/>
                <a:cs typeface="Consolas"/>
                <a:sym typeface="Consolas"/>
              </a:defRPr>
            </a:pPr>
            <a:r>
              <a:rPr dirty="0"/>
              <a:t>   volatile int head;</a:t>
            </a:r>
          </a:p>
          <a:p>
            <a:pPr algn="l">
              <a:defRPr sz="3000" b="1">
                <a:latin typeface="Consolas"/>
                <a:ea typeface="Consolas"/>
                <a:cs typeface="Consolas"/>
                <a:sym typeface="Consolas"/>
              </a:defRPr>
            </a:pPr>
            <a:r>
              <a:rPr dirty="0"/>
              <a:t>};</a:t>
            </a:r>
          </a:p>
          <a:p>
            <a:pPr algn="l">
              <a:defRPr sz="3000" b="1">
                <a:latin typeface="Consolas"/>
                <a:ea typeface="Consolas"/>
                <a:cs typeface="Consolas"/>
                <a:sym typeface="Consolas"/>
              </a:defRPr>
            </a:pPr>
            <a:endParaRPr dirty="0"/>
          </a:p>
          <a:p>
            <a:pPr algn="l">
              <a:defRPr sz="3000" b="1">
                <a:latin typeface="Consolas"/>
                <a:ea typeface="Consolas"/>
                <a:cs typeface="Consolas"/>
                <a:sym typeface="Consolas"/>
              </a:defRPr>
            </a:pPr>
            <a:r>
              <a:rPr dirty="0"/>
              <a:t>int my_element;</a:t>
            </a:r>
          </a:p>
          <a:p>
            <a:pPr algn="l">
              <a:defRPr sz="3000" b="1">
                <a:latin typeface="Consolas"/>
                <a:ea typeface="Consolas"/>
                <a:cs typeface="Consolas"/>
                <a:sym typeface="Consolas"/>
              </a:defRPr>
            </a:pPr>
            <a:endParaRPr dirty="0"/>
          </a:p>
          <a:p>
            <a:pPr algn="l">
              <a:defRPr sz="3000" b="1">
                <a:latin typeface="Consolas"/>
                <a:ea typeface="Consolas"/>
                <a:cs typeface="Consolas"/>
                <a:sym typeface="Consolas"/>
              </a:defRPr>
            </a:pPr>
            <a:r>
              <a:rPr dirty="0"/>
              <a:t>void Lock(lock* l</a:t>
            </a:r>
            <a:r>
              <a:rPr lang="en-US" dirty="0"/>
              <a:t>ock</a:t>
            </a:r>
            <a:r>
              <a:rPr dirty="0"/>
              <a:t>) {</a:t>
            </a:r>
          </a:p>
          <a:p>
            <a:pPr algn="l">
              <a:defRPr sz="3000" b="1">
                <a:latin typeface="Consolas"/>
                <a:ea typeface="Consolas"/>
                <a:cs typeface="Consolas"/>
                <a:sym typeface="Consolas"/>
              </a:defRPr>
            </a:pPr>
            <a:r>
              <a:rPr dirty="0"/>
              <a:t>  my_element = </a:t>
            </a:r>
            <a:r>
              <a:rPr dirty="0">
                <a:solidFill>
                  <a:schemeClr val="accent5"/>
                </a:solidFill>
              </a:rPr>
              <a:t>atomic_increment(&amp;l</a:t>
            </a:r>
            <a:r>
              <a:rPr lang="en-US" dirty="0">
                <a:solidFill>
                  <a:schemeClr val="accent5"/>
                </a:solidFill>
              </a:rPr>
              <a:t>ock</a:t>
            </a:r>
            <a:r>
              <a:rPr dirty="0">
                <a:solidFill>
                  <a:schemeClr val="accent5"/>
                </a:solidFill>
              </a:rPr>
              <a:t>-&gt;head); </a:t>
            </a:r>
            <a:endParaRPr lang="en-US" dirty="0">
              <a:solidFill>
                <a:schemeClr val="accent5"/>
              </a:solidFill>
            </a:endParaRPr>
          </a:p>
          <a:p>
            <a:pPr algn="l">
              <a:defRPr sz="3000" b="1">
                <a:latin typeface="Consolas"/>
                <a:ea typeface="Consolas"/>
                <a:cs typeface="Consolas"/>
                <a:sym typeface="Consolas"/>
              </a:defRPr>
            </a:pPr>
            <a:r>
              <a:rPr lang="en-US" dirty="0">
                <a:solidFill>
                  <a:schemeClr val="accent5"/>
                </a:solidFill>
              </a:rPr>
              <a:t>  </a:t>
            </a:r>
            <a:r>
              <a:rPr dirty="0"/>
              <a:t>while (l</a:t>
            </a:r>
            <a:r>
              <a:rPr lang="en-US" dirty="0"/>
              <a:t>ock</a:t>
            </a:r>
            <a:r>
              <a:rPr dirty="0"/>
              <a:t>-&gt;status[my_element</a:t>
            </a:r>
            <a:r>
              <a:rPr lang="en-US" dirty="0"/>
              <a:t> % PMAX</a:t>
            </a:r>
            <a:r>
              <a:rPr dirty="0"/>
              <a:t>]</a:t>
            </a:r>
            <a:r>
              <a:rPr lang="en-US" dirty="0"/>
              <a:t>[0]</a:t>
            </a:r>
            <a:r>
              <a:rPr dirty="0"/>
              <a:t> == 1);</a:t>
            </a:r>
          </a:p>
          <a:p>
            <a:pPr algn="l">
              <a:defRPr sz="3000" b="1">
                <a:latin typeface="Consolas"/>
                <a:ea typeface="Consolas"/>
                <a:cs typeface="Consolas"/>
                <a:sym typeface="Consolas"/>
              </a:defRPr>
            </a:pPr>
            <a:r>
              <a:rPr dirty="0"/>
              <a:t>}</a:t>
            </a:r>
          </a:p>
          <a:p>
            <a:pPr algn="l">
              <a:defRPr sz="3000" b="1">
                <a:latin typeface="Consolas"/>
                <a:ea typeface="Consolas"/>
                <a:cs typeface="Consolas"/>
                <a:sym typeface="Consolas"/>
              </a:defRPr>
            </a:pPr>
            <a:endParaRPr dirty="0"/>
          </a:p>
          <a:p>
            <a:pPr algn="l">
              <a:defRPr sz="3000" b="1">
                <a:latin typeface="Consolas"/>
                <a:ea typeface="Consolas"/>
                <a:cs typeface="Consolas"/>
                <a:sym typeface="Consolas"/>
              </a:defRPr>
            </a:pPr>
            <a:r>
              <a:rPr dirty="0"/>
              <a:t>void unlock(lock* l</a:t>
            </a:r>
            <a:r>
              <a:rPr lang="en-US" dirty="0"/>
              <a:t>ock</a:t>
            </a:r>
            <a:r>
              <a:rPr dirty="0"/>
              <a:t>) {</a:t>
            </a:r>
          </a:p>
          <a:p>
            <a:pPr algn="l">
              <a:defRPr sz="3000" b="1">
                <a:latin typeface="Consolas"/>
                <a:ea typeface="Consolas"/>
                <a:cs typeface="Consolas"/>
                <a:sym typeface="Consolas"/>
              </a:defRPr>
            </a:pPr>
            <a:r>
              <a:rPr dirty="0"/>
              <a:t>  l</a:t>
            </a:r>
            <a:r>
              <a:rPr lang="en-US" dirty="0"/>
              <a:t>ock</a:t>
            </a:r>
            <a:r>
              <a:rPr dirty="0"/>
              <a:t>-&gt;status[my_element</a:t>
            </a:r>
            <a:r>
              <a:rPr lang="en-US" dirty="0"/>
              <a:t> % PMAX</a:t>
            </a:r>
            <a:r>
              <a:rPr dirty="0"/>
              <a:t>]</a:t>
            </a:r>
            <a:r>
              <a:rPr lang="en-US" dirty="0"/>
              <a:t>[0]</a:t>
            </a:r>
            <a:r>
              <a:rPr dirty="0"/>
              <a:t> = 1;</a:t>
            </a:r>
          </a:p>
          <a:p>
            <a:pPr algn="l">
              <a:defRPr sz="3000" b="1">
                <a:latin typeface="Consolas"/>
                <a:ea typeface="Consolas"/>
                <a:cs typeface="Consolas"/>
                <a:sym typeface="Consolas"/>
              </a:defRPr>
            </a:pPr>
            <a:r>
              <a:rPr dirty="0"/>
              <a:t>  l</a:t>
            </a:r>
            <a:r>
              <a:rPr lang="en-US" dirty="0"/>
              <a:t>ock</a:t>
            </a:r>
            <a:r>
              <a:rPr dirty="0"/>
              <a:t>-&gt;status[</a:t>
            </a:r>
            <a:r>
              <a:rPr lang="en-US" dirty="0"/>
              <a:t>(</a:t>
            </a:r>
            <a:r>
              <a:rPr dirty="0"/>
              <a:t>my_element</a:t>
            </a:r>
            <a:r>
              <a:rPr lang="en-US" dirty="0"/>
              <a:t>+1</a:t>
            </a:r>
            <a:r>
              <a:rPr dirty="0"/>
              <a:t>)</a:t>
            </a:r>
            <a:r>
              <a:rPr lang="en-US" dirty="0"/>
              <a:t> % PMAX</a:t>
            </a:r>
            <a:r>
              <a:rPr dirty="0"/>
              <a:t>]</a:t>
            </a:r>
            <a:r>
              <a:rPr lang="en-US" dirty="0"/>
              <a:t>[0]</a:t>
            </a:r>
            <a:r>
              <a:rPr dirty="0"/>
              <a:t> = 0;</a:t>
            </a:r>
            <a:endParaRPr lang="en-US" dirty="0"/>
          </a:p>
          <a:p>
            <a:pPr algn="l">
              <a:defRPr sz="3000" b="1">
                <a:latin typeface="Consolas"/>
                <a:ea typeface="Consolas"/>
                <a:cs typeface="Consolas"/>
                <a:sym typeface="Consolas"/>
              </a:defRPr>
            </a:pPr>
            <a:r>
              <a:rPr dirty="0"/>
              <a:t>}</a:t>
            </a:r>
          </a:p>
        </p:txBody>
      </p:sp>
      <p:sp>
        <p:nvSpPr>
          <p:cNvPr id="550" name="Shape 550"/>
          <p:cNvSpPr/>
          <p:nvPr/>
        </p:nvSpPr>
        <p:spPr>
          <a:xfrm>
            <a:off x="836065" y="11588195"/>
            <a:ext cx="16967201" cy="164359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600"/>
              </a:spcBef>
              <a:buFont typeface="Lucida Grande"/>
              <a:defRPr sz="4600" b="1">
                <a:latin typeface="+mn-lt"/>
                <a:ea typeface="+mn-ea"/>
                <a:cs typeface="+mn-cs"/>
                <a:sym typeface="Myriad Pro Condensed"/>
              </a:defRPr>
            </a:pPr>
            <a:r>
              <a:rPr dirty="0"/>
              <a:t>O(1) interconnect traffic per release, but lock requires space linear in P</a:t>
            </a:r>
          </a:p>
          <a:p>
            <a:pPr algn="l">
              <a:spcBef>
                <a:spcPts val="600"/>
              </a:spcBef>
              <a:buFont typeface="Lucida Grande"/>
              <a:defRPr sz="4600" b="1">
                <a:latin typeface="+mn-lt"/>
                <a:ea typeface="+mn-ea"/>
                <a:cs typeface="+mn-cs"/>
                <a:sym typeface="Myriad Pro Condensed"/>
              </a:defRPr>
            </a:pPr>
            <a:r>
              <a:rPr dirty="0"/>
              <a:t>Also</a:t>
            </a:r>
            <a:r>
              <a:rPr lang="en-US" dirty="0"/>
              <a:t>, must know upper limit on number of threads PMAX</a:t>
            </a:r>
            <a:endParaRPr dirty="0"/>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 grpId="1" animBg="1"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 name="Shape 580"/>
          <p:cNvSpPr>
            <a:spLocks noGrp="1"/>
          </p:cNvSpPr>
          <p:nvPr>
            <p:ph type="title"/>
          </p:nvPr>
        </p:nvSpPr>
        <p:spPr>
          <a:xfrm>
            <a:off x="1066800" y="6032500"/>
            <a:ext cx="16154400" cy="1117600"/>
          </a:xfrm>
          <a:prstGeom prst="rect">
            <a:avLst/>
          </a:prstGeom>
        </p:spPr>
        <p:txBody>
          <a:bodyPr/>
          <a:lstStyle>
            <a:lvl1pPr algn="ctr"/>
          </a:lstStyle>
          <a:p>
            <a:r>
              <a:t>Implementing Barriers</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a:spLocks noGrp="1"/>
          </p:cNvSpPr>
          <p:nvPr>
            <p:ph type="title"/>
          </p:nvPr>
        </p:nvSpPr>
        <p:spPr>
          <a:xfrm>
            <a:off x="838200" y="393700"/>
            <a:ext cx="16154400" cy="2618252"/>
          </a:xfrm>
          <a:prstGeom prst="rect">
            <a:avLst/>
          </a:prstGeom>
        </p:spPr>
        <p:txBody>
          <a:bodyPr/>
          <a:lstStyle>
            <a:lvl1pPr>
              <a:lnSpc>
                <a:spcPct val="80000"/>
              </a:lnSpc>
            </a:lvl1pPr>
          </a:lstStyle>
          <a:p>
            <a:r>
              <a:t>I can run many programs on this computer concurrently</a:t>
            </a:r>
          </a:p>
        </p:txBody>
      </p:sp>
      <p:sp>
        <p:nvSpPr>
          <p:cNvPr id="197" name="Shape 197"/>
          <p:cNvSpPr>
            <a:spLocks noGrp="1"/>
          </p:cNvSpPr>
          <p:nvPr>
            <p:ph type="body" idx="1"/>
          </p:nvPr>
        </p:nvSpPr>
        <p:spPr>
          <a:xfrm>
            <a:off x="906100" y="2881768"/>
            <a:ext cx="14002221" cy="1052249"/>
          </a:xfrm>
          <a:prstGeom prst="rect">
            <a:avLst/>
          </a:prstGeom>
        </p:spPr>
        <p:txBody>
          <a:bodyPr/>
          <a:lstStyle>
            <a:lvl1pPr marL="0" indent="0">
              <a:spcBef>
                <a:spcPts val="600"/>
              </a:spcBef>
              <a:buSzTx/>
              <a:buFontTx/>
              <a:buNone/>
              <a:defRPr sz="4200"/>
            </a:lvl1pPr>
          </a:lstStyle>
          <a:p>
            <a:r>
              <a:rPr dirty="0"/>
              <a:t>For example, let’s take a look at what’s running on </a:t>
            </a:r>
            <a:r>
              <a:rPr lang="en-US" dirty="0"/>
              <a:t>a typical</a:t>
            </a:r>
            <a:r>
              <a:rPr dirty="0"/>
              <a:t> Mac.</a:t>
            </a:r>
          </a:p>
        </p:txBody>
      </p:sp>
      <p:pic>
        <p:nvPicPr>
          <p:cNvPr id="198" name="Screen Shot 2016-03-16 at 11.31.40 AM.png"/>
          <p:cNvPicPr>
            <a:picLocks noChangeAspect="1"/>
          </p:cNvPicPr>
          <p:nvPr/>
        </p:nvPicPr>
        <p:blipFill>
          <a:blip r:embed="rId2">
            <a:extLst/>
          </a:blip>
          <a:stretch>
            <a:fillRect/>
          </a:stretch>
        </p:blipFill>
        <p:spPr>
          <a:xfrm>
            <a:off x="6099048" y="3951947"/>
            <a:ext cx="11065765" cy="5042409"/>
          </a:xfrm>
          <a:prstGeom prst="rect">
            <a:avLst/>
          </a:prstGeom>
          <a:ln w="12700">
            <a:miter lim="400000"/>
          </a:ln>
        </p:spPr>
      </p:pic>
      <p:sp>
        <p:nvSpPr>
          <p:cNvPr id="199" name="Shape 199"/>
          <p:cNvSpPr/>
          <p:nvPr/>
        </p:nvSpPr>
        <p:spPr>
          <a:xfrm>
            <a:off x="906100" y="9485524"/>
            <a:ext cx="16154401" cy="1676885"/>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600"/>
              </a:spcBef>
              <a:defRPr sz="4200" b="1">
                <a:latin typeface="+mn-lt"/>
                <a:ea typeface="+mn-ea"/>
                <a:cs typeface="+mn-cs"/>
                <a:sym typeface="Myriad Pro Condensed"/>
              </a:defRPr>
            </a:pPr>
            <a:r>
              <a:t>Many processes, many of which has spawned many logical threads.</a:t>
            </a:r>
          </a:p>
          <a:p>
            <a:pPr algn="l">
              <a:spcBef>
                <a:spcPts val="600"/>
              </a:spcBef>
              <a:defRPr sz="4200" b="1">
                <a:latin typeface="+mn-lt"/>
                <a:ea typeface="+mn-ea"/>
                <a:cs typeface="+mn-cs"/>
                <a:sym typeface="Myriad Pro Condensed"/>
              </a:defRPr>
            </a:pPr>
            <a:r>
              <a:t>Many more logical threads than cores (and more threads than HW execution contexts)</a:t>
            </a:r>
          </a:p>
        </p:txBody>
      </p:sp>
      <p:sp>
        <p:nvSpPr>
          <p:cNvPr id="200" name="Shape 200"/>
          <p:cNvSpPr/>
          <p:nvPr/>
        </p:nvSpPr>
        <p:spPr>
          <a:xfrm>
            <a:off x="889378" y="11357660"/>
            <a:ext cx="13283947" cy="64262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spcBef>
                <a:spcPts val="600"/>
              </a:spcBef>
              <a:defRPr sz="4200" b="1">
                <a:solidFill>
                  <a:schemeClr val="accent5"/>
                </a:solidFill>
                <a:latin typeface="+mn-lt"/>
                <a:ea typeface="+mn-ea"/>
                <a:cs typeface="+mn-cs"/>
                <a:sym typeface="Myriad Pro Condensed"/>
              </a:defRPr>
            </a:lvl1pPr>
          </a:lstStyle>
          <a:p>
            <a:r>
              <a:t>Who is responsible for choosing what threads execute on the processor?</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 name="Shape 582"/>
          <p:cNvSpPr>
            <a:spLocks noGrp="1"/>
          </p:cNvSpPr>
          <p:nvPr>
            <p:ph type="title"/>
          </p:nvPr>
        </p:nvSpPr>
        <p:spPr>
          <a:prstGeom prst="rect">
            <a:avLst/>
          </a:prstGeom>
        </p:spPr>
        <p:txBody>
          <a:bodyPr/>
          <a:lstStyle/>
          <a:p>
            <a:r>
              <a:rPr lang="en-US"/>
              <a:t>Barrier Attempt #1</a:t>
            </a:r>
            <a:endParaRPr/>
          </a:p>
        </p:txBody>
      </p:sp>
      <p:sp>
        <p:nvSpPr>
          <p:cNvPr id="583" name="Shape 583"/>
          <p:cNvSpPr/>
          <p:nvPr/>
        </p:nvSpPr>
        <p:spPr>
          <a:xfrm>
            <a:off x="914400" y="1625600"/>
            <a:ext cx="16459200" cy="9144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4600" b="1">
                <a:latin typeface="+mn-lt"/>
                <a:ea typeface="+mn-ea"/>
                <a:cs typeface="+mn-cs"/>
                <a:sym typeface="Myriad Pro Condensed"/>
              </a:defRPr>
            </a:lvl1pPr>
          </a:lstStyle>
          <a:p>
            <a:r>
              <a:t>(Based on shared counter)</a:t>
            </a:r>
          </a:p>
        </p:txBody>
      </p:sp>
      <p:sp>
        <p:nvSpPr>
          <p:cNvPr id="584" name="Shape 584"/>
          <p:cNvSpPr/>
          <p:nvPr/>
        </p:nvSpPr>
        <p:spPr>
          <a:xfrm>
            <a:off x="12026900" y="9105900"/>
            <a:ext cx="5295900" cy="30353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1400"/>
              </a:spcBef>
              <a:buFont typeface="Lucida Grande"/>
              <a:defRPr sz="4600" b="1">
                <a:latin typeface="+mn-lt"/>
                <a:ea typeface="+mn-ea"/>
                <a:cs typeface="+mn-cs"/>
                <a:sym typeface="Myriad Pro Condensed"/>
              </a:defRPr>
            </a:pPr>
            <a:r>
              <a:t>Does it work?  Consider: </a:t>
            </a:r>
          </a:p>
          <a:p>
            <a:pPr algn="l">
              <a:buFont typeface="Lucida Grande"/>
              <a:defRPr sz="4600" b="1">
                <a:latin typeface="+mn-lt"/>
                <a:ea typeface="+mn-ea"/>
                <a:cs typeface="+mn-cs"/>
                <a:sym typeface="Myriad Pro Condensed"/>
              </a:defRPr>
            </a:pPr>
            <a:r>
              <a:rPr sz="3200">
                <a:latin typeface="Consolas"/>
                <a:ea typeface="Consolas"/>
                <a:cs typeface="Consolas"/>
                <a:sym typeface="Consolas"/>
              </a:rPr>
              <a:t>do stuff ...</a:t>
            </a:r>
          </a:p>
          <a:p>
            <a:pPr algn="l">
              <a:buFont typeface="Lucida Grande"/>
              <a:defRPr sz="4600" b="1">
                <a:latin typeface="+mn-lt"/>
                <a:ea typeface="+mn-ea"/>
                <a:cs typeface="+mn-cs"/>
                <a:sym typeface="Myriad Pro Condensed"/>
              </a:defRPr>
            </a:pPr>
            <a:r>
              <a:rPr sz="3200">
                <a:latin typeface="Consolas"/>
                <a:ea typeface="Consolas"/>
                <a:cs typeface="Consolas"/>
                <a:sym typeface="Consolas"/>
              </a:rPr>
              <a:t>Barrier(b, P);</a:t>
            </a:r>
          </a:p>
          <a:p>
            <a:pPr algn="l">
              <a:buFont typeface="Lucida Grande"/>
              <a:defRPr sz="4600" b="1">
                <a:latin typeface="+mn-lt"/>
                <a:ea typeface="+mn-ea"/>
                <a:cs typeface="+mn-cs"/>
                <a:sym typeface="Myriad Pro Condensed"/>
              </a:defRPr>
            </a:pPr>
            <a:r>
              <a:rPr sz="3200">
                <a:latin typeface="Consolas"/>
                <a:ea typeface="Consolas"/>
                <a:cs typeface="Consolas"/>
                <a:sym typeface="Consolas"/>
              </a:rPr>
              <a:t>do more stuff ...</a:t>
            </a:r>
          </a:p>
          <a:p>
            <a:pPr algn="l">
              <a:buFont typeface="Lucida Grande"/>
              <a:defRPr sz="4600" b="1">
                <a:latin typeface="+mn-lt"/>
                <a:ea typeface="+mn-ea"/>
                <a:cs typeface="+mn-cs"/>
                <a:sym typeface="Myriad Pro Condensed"/>
              </a:defRPr>
            </a:pPr>
            <a:r>
              <a:rPr sz="3200">
                <a:latin typeface="Consolas"/>
                <a:ea typeface="Consolas"/>
                <a:cs typeface="Consolas"/>
                <a:sym typeface="Consolas"/>
              </a:rPr>
              <a:t>Barrier(b, P);</a:t>
            </a:r>
          </a:p>
        </p:txBody>
      </p:sp>
      <p:sp>
        <p:nvSpPr>
          <p:cNvPr id="585" name="Shape 585"/>
          <p:cNvSpPr/>
          <p:nvPr/>
        </p:nvSpPr>
        <p:spPr>
          <a:xfrm>
            <a:off x="990600" y="3111500"/>
            <a:ext cx="15954558" cy="970522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2600" b="1">
                <a:latin typeface="Consolas"/>
                <a:ea typeface="Consolas"/>
                <a:cs typeface="Consolas"/>
                <a:sym typeface="Consolas"/>
              </a:defRPr>
            </a:pPr>
            <a:r>
              <a:t>struct Barrier_t {</a:t>
            </a:r>
          </a:p>
          <a:p>
            <a:pPr algn="l">
              <a:defRPr sz="2600" b="1">
                <a:latin typeface="Consolas"/>
                <a:ea typeface="Consolas"/>
                <a:cs typeface="Consolas"/>
                <a:sym typeface="Consolas"/>
              </a:defRPr>
            </a:pPr>
            <a:r>
              <a:t>  LOCK lock; </a:t>
            </a:r>
          </a:p>
          <a:p>
            <a:pPr algn="l">
              <a:defRPr sz="2600" b="1">
                <a:latin typeface="Consolas"/>
                <a:ea typeface="Consolas"/>
                <a:cs typeface="Consolas"/>
                <a:sym typeface="Consolas"/>
              </a:defRPr>
            </a:pPr>
            <a:r>
              <a:t>  int counter;   // initialize to 0</a:t>
            </a:r>
          </a:p>
          <a:p>
            <a:pPr algn="l">
              <a:defRPr sz="2600" b="1">
                <a:latin typeface="Consolas"/>
                <a:ea typeface="Consolas"/>
                <a:cs typeface="Consolas"/>
                <a:sym typeface="Consolas"/>
              </a:defRPr>
            </a:pPr>
            <a:r>
              <a:t>  int flag;      // the flag field should probably be padded to</a:t>
            </a:r>
          </a:p>
          <a:p>
            <a:pPr algn="l">
              <a:defRPr sz="2600" b="1">
                <a:latin typeface="Consolas"/>
                <a:ea typeface="Consolas"/>
                <a:cs typeface="Consolas"/>
                <a:sym typeface="Consolas"/>
              </a:defRPr>
            </a:pPr>
            <a:r>
              <a:t>                 // sit on its own cache line. Why?</a:t>
            </a:r>
          </a:p>
          <a:p>
            <a:pPr algn="l">
              <a:defRPr sz="2600" b="1">
                <a:latin typeface="Consolas"/>
                <a:ea typeface="Consolas"/>
                <a:cs typeface="Consolas"/>
                <a:sym typeface="Consolas"/>
              </a:defRPr>
            </a:pPr>
            <a:r>
              <a:t>};</a:t>
            </a:r>
          </a:p>
          <a:p>
            <a:pPr algn="l">
              <a:defRPr sz="2600" b="1">
                <a:latin typeface="Consolas"/>
                <a:ea typeface="Consolas"/>
                <a:cs typeface="Consolas"/>
                <a:sym typeface="Consolas"/>
              </a:defRPr>
            </a:pPr>
            <a:endParaRPr/>
          </a:p>
          <a:p>
            <a:pPr algn="l">
              <a:defRPr sz="2600" b="1">
                <a:latin typeface="Consolas"/>
                <a:ea typeface="Consolas"/>
                <a:cs typeface="Consolas"/>
                <a:sym typeface="Consolas"/>
              </a:defRPr>
            </a:pPr>
            <a:r>
              <a:t>// barrier for </a:t>
            </a:r>
            <a:r>
              <a:rPr lang="en-US"/>
              <a:t>P</a:t>
            </a:r>
            <a:r>
              <a:t> </a:t>
            </a:r>
            <a:r>
              <a:rPr lang="en-US"/>
              <a:t>threads</a:t>
            </a:r>
            <a:endParaRPr/>
          </a:p>
          <a:p>
            <a:pPr algn="l">
              <a:defRPr sz="2600" b="1">
                <a:latin typeface="Consolas"/>
                <a:ea typeface="Consolas"/>
                <a:cs typeface="Consolas"/>
                <a:sym typeface="Consolas"/>
              </a:defRPr>
            </a:pPr>
            <a:r>
              <a:t>void Barrier(Barrier_t* b, int </a:t>
            </a:r>
            <a:r>
              <a:rPr lang="en-US"/>
              <a:t>P</a:t>
            </a:r>
            <a:r>
              <a:t>) {</a:t>
            </a:r>
          </a:p>
          <a:p>
            <a:pPr algn="l">
              <a:defRPr sz="2600" b="1">
                <a:latin typeface="Consolas"/>
                <a:ea typeface="Consolas"/>
                <a:cs typeface="Consolas"/>
                <a:sym typeface="Consolas"/>
              </a:defRPr>
            </a:pPr>
            <a:r>
              <a:t>  lock(b-&gt;lock);</a:t>
            </a:r>
          </a:p>
          <a:p>
            <a:pPr algn="l">
              <a:defRPr sz="2600" b="1">
                <a:latin typeface="Consolas"/>
                <a:ea typeface="Consolas"/>
                <a:cs typeface="Consolas"/>
                <a:sym typeface="Consolas"/>
              </a:defRPr>
            </a:pPr>
            <a:r>
              <a:t>  if (b-&gt;counter == 0) { </a:t>
            </a:r>
          </a:p>
          <a:p>
            <a:pPr algn="l">
              <a:defRPr sz="2600" b="1">
                <a:latin typeface="Consolas"/>
                <a:ea typeface="Consolas"/>
                <a:cs typeface="Consolas"/>
                <a:sym typeface="Consolas"/>
              </a:defRPr>
            </a:pPr>
            <a:r>
              <a:t>    b-&gt;flag = 0;       // first thread arriving at barrier clears flag</a:t>
            </a:r>
          </a:p>
          <a:p>
            <a:pPr algn="l">
              <a:defRPr sz="2600" b="1">
                <a:latin typeface="Consolas"/>
                <a:ea typeface="Consolas"/>
                <a:cs typeface="Consolas"/>
                <a:sym typeface="Consolas"/>
              </a:defRPr>
            </a:pPr>
            <a:r>
              <a:t>  }</a:t>
            </a:r>
          </a:p>
          <a:p>
            <a:pPr algn="l">
              <a:defRPr sz="2600" b="1">
                <a:latin typeface="Consolas"/>
                <a:ea typeface="Consolas"/>
                <a:cs typeface="Consolas"/>
                <a:sym typeface="Consolas"/>
              </a:defRPr>
            </a:pPr>
            <a:r>
              <a:t>  int num_arrived = ++(b-&gt;counter);</a:t>
            </a:r>
          </a:p>
          <a:p>
            <a:pPr algn="l">
              <a:defRPr sz="2600" b="1">
                <a:latin typeface="Consolas"/>
                <a:ea typeface="Consolas"/>
                <a:cs typeface="Consolas"/>
                <a:sym typeface="Consolas"/>
              </a:defRPr>
            </a:pPr>
            <a:r>
              <a:t>  unlock(b-&gt;lock);</a:t>
            </a:r>
          </a:p>
          <a:p>
            <a:pPr algn="l">
              <a:defRPr sz="2600" b="1">
                <a:latin typeface="Consolas"/>
                <a:ea typeface="Consolas"/>
                <a:cs typeface="Consolas"/>
                <a:sym typeface="Consolas"/>
              </a:defRPr>
            </a:pPr>
            <a:endParaRPr/>
          </a:p>
          <a:p>
            <a:pPr algn="l">
              <a:defRPr sz="2600" b="1">
                <a:latin typeface="Consolas"/>
                <a:ea typeface="Consolas"/>
                <a:cs typeface="Consolas"/>
                <a:sym typeface="Consolas"/>
              </a:defRPr>
            </a:pPr>
            <a:r>
              <a:t>  if (num_arrived == </a:t>
            </a:r>
            <a:r>
              <a:rPr lang="en-US"/>
              <a:t>P</a:t>
            </a:r>
            <a:r>
              <a:t>) {  // last arriver sets flag</a:t>
            </a:r>
          </a:p>
          <a:p>
            <a:pPr algn="l">
              <a:defRPr sz="2600" b="1">
                <a:latin typeface="Consolas"/>
                <a:ea typeface="Consolas"/>
                <a:cs typeface="Consolas"/>
                <a:sym typeface="Consolas"/>
              </a:defRPr>
            </a:pPr>
            <a:r>
              <a:t>    b-&gt;counter = 0;</a:t>
            </a:r>
          </a:p>
          <a:p>
            <a:pPr algn="l">
              <a:defRPr sz="2600" b="1">
                <a:solidFill>
                  <a:schemeClr val="accent5"/>
                </a:solidFill>
                <a:latin typeface="Consolas"/>
                <a:ea typeface="Consolas"/>
                <a:cs typeface="Consolas"/>
                <a:sym typeface="Consolas"/>
              </a:defRPr>
            </a:pPr>
            <a:r>
              <a:t>    b-&gt;flag = 1;</a:t>
            </a:r>
          </a:p>
          <a:p>
            <a:pPr algn="l">
              <a:defRPr sz="2600" b="1">
                <a:latin typeface="Consolas"/>
                <a:ea typeface="Consolas"/>
                <a:cs typeface="Consolas"/>
                <a:sym typeface="Consolas"/>
              </a:defRPr>
            </a:pPr>
            <a:r>
              <a:t>  }</a:t>
            </a:r>
          </a:p>
          <a:p>
            <a:pPr algn="l">
              <a:defRPr sz="2600" b="1">
                <a:latin typeface="Consolas"/>
                <a:ea typeface="Consolas"/>
                <a:cs typeface="Consolas"/>
                <a:sym typeface="Consolas"/>
              </a:defRPr>
            </a:pPr>
            <a:r>
              <a:t>  else {</a:t>
            </a:r>
          </a:p>
          <a:p>
            <a:pPr algn="l">
              <a:defRPr sz="2600" b="1">
                <a:solidFill>
                  <a:schemeClr val="accent5"/>
                </a:solidFill>
                <a:latin typeface="Consolas"/>
                <a:ea typeface="Consolas"/>
                <a:cs typeface="Consolas"/>
                <a:sym typeface="Consolas"/>
              </a:defRPr>
            </a:pPr>
            <a:r>
              <a:t>    while (b-&gt;flag == 0);  // wait for flag</a:t>
            </a:r>
          </a:p>
          <a:p>
            <a:pPr algn="l">
              <a:defRPr sz="2600" b="1">
                <a:latin typeface="Consolas"/>
                <a:ea typeface="Consolas"/>
                <a:cs typeface="Consolas"/>
                <a:sym typeface="Consolas"/>
              </a:defRPr>
            </a:pPr>
            <a:r>
              <a:t>  }</a:t>
            </a:r>
          </a:p>
          <a:p>
            <a:pPr algn="l">
              <a:defRPr sz="2600" b="1">
                <a:latin typeface="Consolas"/>
                <a:ea typeface="Consolas"/>
                <a:cs typeface="Consolas"/>
                <a:sym typeface="Consolas"/>
              </a:defRPr>
            </a:pPr>
            <a:r>
              <a:t>}</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 grpId="1" animBg="1"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 name="Shape 589"/>
          <p:cNvSpPr>
            <a:spLocks noGrp="1"/>
          </p:cNvSpPr>
          <p:nvPr>
            <p:ph type="title"/>
          </p:nvPr>
        </p:nvSpPr>
        <p:spPr>
          <a:prstGeom prst="rect">
            <a:avLst/>
          </a:prstGeom>
        </p:spPr>
        <p:txBody>
          <a:bodyPr/>
          <a:lstStyle/>
          <a:p>
            <a:r>
              <a:rPr lang="en-US"/>
              <a:t>Barrier #2: Correct</a:t>
            </a:r>
            <a:endParaRPr/>
          </a:p>
        </p:txBody>
      </p:sp>
      <p:sp>
        <p:nvSpPr>
          <p:cNvPr id="590" name="Shape 590"/>
          <p:cNvSpPr/>
          <p:nvPr/>
        </p:nvSpPr>
        <p:spPr>
          <a:xfrm>
            <a:off x="939800" y="1600200"/>
            <a:ext cx="15227300" cy="120523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2200" b="1">
                <a:latin typeface="Consolas"/>
                <a:ea typeface="Consolas"/>
                <a:cs typeface="Consolas"/>
                <a:sym typeface="Consolas"/>
              </a:defRPr>
            </a:pPr>
            <a:r>
              <a:t>struct Barrier_t {</a:t>
            </a:r>
          </a:p>
          <a:p>
            <a:pPr algn="l">
              <a:defRPr sz="2200" b="1">
                <a:latin typeface="Consolas"/>
                <a:ea typeface="Consolas"/>
                <a:cs typeface="Consolas"/>
                <a:sym typeface="Consolas"/>
              </a:defRPr>
            </a:pPr>
            <a:r>
              <a:t>  LOCK lock;</a:t>
            </a:r>
          </a:p>
          <a:p>
            <a:pPr algn="l">
              <a:defRPr sz="2200" b="1">
                <a:latin typeface="Consolas"/>
                <a:ea typeface="Consolas"/>
                <a:cs typeface="Consolas"/>
                <a:sym typeface="Consolas"/>
              </a:defRPr>
            </a:pPr>
            <a:r>
              <a:t>  int arrive_counter;   // initialize to 0 (number of threads that have arrived)</a:t>
            </a:r>
          </a:p>
          <a:p>
            <a:pPr algn="l">
              <a:defRPr sz="2200" b="1">
                <a:latin typeface="Consolas"/>
                <a:ea typeface="Consolas"/>
                <a:cs typeface="Consolas"/>
                <a:sym typeface="Consolas"/>
              </a:defRPr>
            </a:pPr>
            <a:r>
              <a:t>  int leave_counter;    // initialize to P (number of threads that have left barrier)</a:t>
            </a:r>
          </a:p>
          <a:p>
            <a:pPr algn="l">
              <a:defRPr sz="2200" b="1">
                <a:latin typeface="Consolas"/>
                <a:ea typeface="Consolas"/>
                <a:cs typeface="Consolas"/>
                <a:sym typeface="Consolas"/>
              </a:defRPr>
            </a:pPr>
            <a:r>
              <a:t>  int flag;</a:t>
            </a:r>
          </a:p>
          <a:p>
            <a:pPr algn="l">
              <a:defRPr sz="2200" b="1">
                <a:latin typeface="Consolas"/>
                <a:ea typeface="Consolas"/>
                <a:cs typeface="Consolas"/>
                <a:sym typeface="Consolas"/>
              </a:defRPr>
            </a:pPr>
            <a:r>
              <a:t>};</a:t>
            </a:r>
          </a:p>
          <a:p>
            <a:pPr algn="l">
              <a:defRPr sz="2200" b="1">
                <a:latin typeface="Consolas"/>
                <a:ea typeface="Consolas"/>
                <a:cs typeface="Consolas"/>
                <a:sym typeface="Consolas"/>
              </a:defRPr>
            </a:pPr>
            <a:endParaRPr/>
          </a:p>
          <a:p>
            <a:pPr algn="l">
              <a:defRPr sz="2200" b="1">
                <a:latin typeface="Consolas"/>
                <a:ea typeface="Consolas"/>
                <a:cs typeface="Consolas"/>
                <a:sym typeface="Consolas"/>
              </a:defRPr>
            </a:pPr>
            <a:r>
              <a:t>// barrier for </a:t>
            </a:r>
            <a:r>
              <a:rPr lang="en-US"/>
              <a:t>P threads</a:t>
            </a:r>
            <a:endParaRPr/>
          </a:p>
          <a:p>
            <a:pPr algn="l">
              <a:defRPr sz="2200" b="1">
                <a:latin typeface="Consolas"/>
                <a:ea typeface="Consolas"/>
                <a:cs typeface="Consolas"/>
                <a:sym typeface="Consolas"/>
              </a:defRPr>
            </a:pPr>
            <a:r>
              <a:t>void Barrier(Barrier_t* b, int </a:t>
            </a:r>
            <a:r>
              <a:rPr lang="en-US"/>
              <a:t>P</a:t>
            </a:r>
            <a:r>
              <a:t>) {</a:t>
            </a:r>
          </a:p>
          <a:p>
            <a:pPr algn="l">
              <a:defRPr sz="2200" b="1">
                <a:latin typeface="Consolas"/>
                <a:ea typeface="Consolas"/>
                <a:cs typeface="Consolas"/>
                <a:sym typeface="Consolas"/>
              </a:defRPr>
            </a:pPr>
            <a:r>
              <a:t>  lock(b-&gt;lock);</a:t>
            </a:r>
          </a:p>
          <a:p>
            <a:pPr algn="l">
              <a:defRPr sz="2200" b="1">
                <a:latin typeface="Consolas"/>
                <a:ea typeface="Consolas"/>
                <a:cs typeface="Consolas"/>
                <a:sym typeface="Consolas"/>
              </a:defRPr>
            </a:pPr>
            <a:r>
              <a:t>  if (b-&gt;arrive_counter == 0) {   // if first to arrive...</a:t>
            </a:r>
          </a:p>
          <a:p>
            <a:pPr algn="l">
              <a:defRPr sz="2200" b="1">
                <a:latin typeface="Consolas"/>
                <a:ea typeface="Consolas"/>
                <a:cs typeface="Consolas"/>
                <a:sym typeface="Consolas"/>
              </a:defRPr>
            </a:pPr>
            <a:r>
              <a:t>    if (b-&gt;leave_counter == P) {  // check to make sure no other threads “still in barrier”</a:t>
            </a:r>
          </a:p>
          <a:p>
            <a:pPr algn="l">
              <a:defRPr sz="2200" b="1">
                <a:latin typeface="Consolas"/>
                <a:ea typeface="Consolas"/>
                <a:cs typeface="Consolas"/>
                <a:sym typeface="Consolas"/>
              </a:defRPr>
            </a:pPr>
            <a:r>
              <a:t>       b-&gt;flag = 0;               // first arriving thread clears flag</a:t>
            </a:r>
          </a:p>
          <a:p>
            <a:pPr algn="l">
              <a:defRPr sz="2200" b="1">
                <a:latin typeface="Consolas"/>
                <a:ea typeface="Consolas"/>
                <a:cs typeface="Consolas"/>
                <a:sym typeface="Consolas"/>
              </a:defRPr>
            </a:pPr>
            <a:r>
              <a:t>    } else {</a:t>
            </a:r>
          </a:p>
          <a:p>
            <a:pPr algn="l">
              <a:defRPr sz="2200" b="1">
                <a:latin typeface="Consolas"/>
                <a:ea typeface="Consolas"/>
                <a:cs typeface="Consolas"/>
                <a:sym typeface="Consolas"/>
              </a:defRPr>
            </a:pPr>
            <a:r>
              <a:t>      unlock(lock);</a:t>
            </a:r>
          </a:p>
          <a:p>
            <a:pPr algn="l">
              <a:defRPr sz="2200" b="1">
                <a:solidFill>
                  <a:schemeClr val="accent5"/>
                </a:solidFill>
                <a:latin typeface="Consolas"/>
                <a:ea typeface="Consolas"/>
                <a:cs typeface="Consolas"/>
                <a:sym typeface="Consolas"/>
              </a:defRPr>
            </a:pPr>
            <a:r>
              <a:t>      while (b-&gt;leave_counter != P);  // wait for all threads to leave before clearing  </a:t>
            </a:r>
          </a:p>
          <a:p>
            <a:pPr algn="l">
              <a:defRPr sz="2200" b="1">
                <a:latin typeface="Consolas"/>
                <a:ea typeface="Consolas"/>
                <a:cs typeface="Consolas"/>
                <a:sym typeface="Consolas"/>
              </a:defRPr>
            </a:pPr>
            <a:r>
              <a:t>      lock(lock);</a:t>
            </a:r>
          </a:p>
          <a:p>
            <a:pPr algn="l">
              <a:defRPr sz="2200" b="1">
                <a:latin typeface="Consolas"/>
                <a:ea typeface="Consolas"/>
                <a:cs typeface="Consolas"/>
                <a:sym typeface="Consolas"/>
              </a:defRPr>
            </a:pPr>
            <a:r>
              <a:t>      b-&gt;flag = 0;                // first arriving thread clears flag</a:t>
            </a:r>
            <a:r>
              <a:rPr lang="en-US"/>
              <a:t> </a:t>
            </a:r>
            <a:r>
              <a:rPr lang="en-US">
                <a:solidFill>
                  <a:srgbClr val="C00000"/>
                </a:solidFill>
              </a:rPr>
              <a:t>(How many can do this?)</a:t>
            </a:r>
            <a:endParaRPr>
              <a:solidFill>
                <a:srgbClr val="C00000"/>
              </a:solidFill>
            </a:endParaRPr>
          </a:p>
          <a:p>
            <a:pPr algn="l">
              <a:defRPr sz="2200" b="1">
                <a:latin typeface="Consolas"/>
                <a:ea typeface="Consolas"/>
                <a:cs typeface="Consolas"/>
                <a:sym typeface="Consolas"/>
              </a:defRPr>
            </a:pPr>
            <a:r>
              <a:t>    }</a:t>
            </a:r>
          </a:p>
          <a:p>
            <a:pPr algn="l">
              <a:defRPr sz="2200" b="1">
                <a:latin typeface="Consolas"/>
                <a:ea typeface="Consolas"/>
                <a:cs typeface="Consolas"/>
                <a:sym typeface="Consolas"/>
              </a:defRPr>
            </a:pPr>
            <a:r>
              <a:t>  }</a:t>
            </a:r>
          </a:p>
          <a:p>
            <a:pPr algn="l">
              <a:defRPr sz="2200" b="1">
                <a:latin typeface="Consolas"/>
                <a:ea typeface="Consolas"/>
                <a:cs typeface="Consolas"/>
                <a:sym typeface="Consolas"/>
              </a:defRPr>
            </a:pPr>
            <a:r>
              <a:t>  int num_arrived = ++(b-&gt;arrive_counter);</a:t>
            </a:r>
          </a:p>
          <a:p>
            <a:pPr algn="l">
              <a:defRPr sz="2200" b="1">
                <a:latin typeface="Consolas"/>
                <a:ea typeface="Consolas"/>
                <a:cs typeface="Consolas"/>
                <a:sym typeface="Consolas"/>
              </a:defRPr>
            </a:pPr>
            <a:r>
              <a:t>  unlock(b-&gt;lock);</a:t>
            </a:r>
          </a:p>
          <a:p>
            <a:pPr algn="l">
              <a:defRPr sz="2200" b="1">
                <a:latin typeface="Consolas"/>
                <a:ea typeface="Consolas"/>
                <a:cs typeface="Consolas"/>
                <a:sym typeface="Consolas"/>
              </a:defRPr>
            </a:pPr>
            <a:endParaRPr/>
          </a:p>
          <a:p>
            <a:pPr algn="l">
              <a:defRPr sz="2200" b="1">
                <a:latin typeface="Consolas"/>
                <a:ea typeface="Consolas"/>
                <a:cs typeface="Consolas"/>
                <a:sym typeface="Consolas"/>
              </a:defRPr>
            </a:pPr>
            <a:r>
              <a:t>  if (num_arrived == </a:t>
            </a:r>
            <a:r>
              <a:rPr lang="en-US"/>
              <a:t>P</a:t>
            </a:r>
            <a:r>
              <a:t>) {  // last arriver sets flag</a:t>
            </a:r>
          </a:p>
          <a:p>
            <a:pPr algn="l">
              <a:defRPr sz="2200" b="1">
                <a:latin typeface="Consolas"/>
                <a:ea typeface="Consolas"/>
                <a:cs typeface="Consolas"/>
                <a:sym typeface="Consolas"/>
              </a:defRPr>
            </a:pPr>
            <a:r>
              <a:t>    b-&gt;arrive_counter = 0;</a:t>
            </a:r>
          </a:p>
          <a:p>
            <a:pPr algn="l">
              <a:defRPr sz="2200" b="1">
                <a:latin typeface="Consolas"/>
                <a:ea typeface="Consolas"/>
                <a:cs typeface="Consolas"/>
                <a:sym typeface="Consolas"/>
              </a:defRPr>
            </a:pPr>
            <a:r>
              <a:t>    b-&gt;leave_counter = 1;</a:t>
            </a:r>
          </a:p>
          <a:p>
            <a:pPr algn="l">
              <a:defRPr sz="2200" b="1">
                <a:latin typeface="Consolas"/>
                <a:ea typeface="Consolas"/>
                <a:cs typeface="Consolas"/>
                <a:sym typeface="Consolas"/>
              </a:defRPr>
            </a:pPr>
            <a:r>
              <a:t>    b-&gt;flag = 1;</a:t>
            </a:r>
          </a:p>
          <a:p>
            <a:pPr algn="l">
              <a:defRPr sz="2200" b="1">
                <a:latin typeface="Consolas"/>
                <a:ea typeface="Consolas"/>
                <a:cs typeface="Consolas"/>
                <a:sym typeface="Consolas"/>
              </a:defRPr>
            </a:pPr>
            <a:r>
              <a:t>  }</a:t>
            </a:r>
          </a:p>
          <a:p>
            <a:pPr algn="l">
              <a:defRPr sz="2200" b="1">
                <a:latin typeface="Consolas"/>
                <a:ea typeface="Consolas"/>
                <a:cs typeface="Consolas"/>
                <a:sym typeface="Consolas"/>
              </a:defRPr>
            </a:pPr>
            <a:r>
              <a:t>  else {</a:t>
            </a:r>
          </a:p>
          <a:p>
            <a:pPr algn="l">
              <a:defRPr sz="2200" b="1">
                <a:solidFill>
                  <a:schemeClr val="accent5"/>
                </a:solidFill>
                <a:latin typeface="Consolas"/>
                <a:ea typeface="Consolas"/>
                <a:cs typeface="Consolas"/>
                <a:sym typeface="Consolas"/>
              </a:defRPr>
            </a:pPr>
            <a:r>
              <a:t>    while (b-&gt;flag == 0);  // wait for flag</a:t>
            </a:r>
            <a:endParaRPr>
              <a:solidFill>
                <a:srgbClr val="E32400"/>
              </a:solidFill>
            </a:endParaRPr>
          </a:p>
          <a:p>
            <a:pPr algn="l">
              <a:defRPr sz="2200" b="1">
                <a:latin typeface="Consolas"/>
                <a:ea typeface="Consolas"/>
                <a:cs typeface="Consolas"/>
                <a:sym typeface="Consolas"/>
              </a:defRPr>
            </a:pPr>
            <a:r>
              <a:t>    lock(b-&gt;lock);</a:t>
            </a:r>
          </a:p>
          <a:p>
            <a:pPr algn="l">
              <a:defRPr sz="2200" b="1">
                <a:latin typeface="Consolas"/>
                <a:ea typeface="Consolas"/>
                <a:cs typeface="Consolas"/>
                <a:sym typeface="Consolas"/>
              </a:defRPr>
            </a:pPr>
            <a:r>
              <a:t>    b-&gt;leave_counter++;</a:t>
            </a:r>
          </a:p>
          <a:p>
            <a:pPr algn="l">
              <a:defRPr sz="2200" b="1">
                <a:latin typeface="Consolas"/>
                <a:ea typeface="Consolas"/>
                <a:cs typeface="Consolas"/>
                <a:sym typeface="Consolas"/>
              </a:defRPr>
            </a:pPr>
            <a:r>
              <a:t>    unlock(b-&gt;lock);</a:t>
            </a:r>
          </a:p>
          <a:p>
            <a:pPr algn="l">
              <a:defRPr sz="2200" b="1">
                <a:latin typeface="Consolas"/>
                <a:ea typeface="Consolas"/>
                <a:cs typeface="Consolas"/>
                <a:sym typeface="Consolas"/>
              </a:defRPr>
            </a:pPr>
            <a:r>
              <a:t>  }</a:t>
            </a:r>
          </a:p>
          <a:p>
            <a:pPr algn="l">
              <a:defRPr sz="2200" b="1">
                <a:latin typeface="Consolas"/>
                <a:ea typeface="Consolas"/>
                <a:cs typeface="Consolas"/>
                <a:sym typeface="Consolas"/>
              </a:defRPr>
            </a:pPr>
            <a:r>
              <a:t>}</a:t>
            </a:r>
          </a:p>
        </p:txBody>
      </p:sp>
      <p:sp>
        <p:nvSpPr>
          <p:cNvPr id="591" name="Shape 591"/>
          <p:cNvSpPr/>
          <p:nvPr/>
        </p:nvSpPr>
        <p:spPr>
          <a:xfrm>
            <a:off x="9918700" y="9105900"/>
            <a:ext cx="7404100" cy="30353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4600" b="1">
                <a:latin typeface="+mn-lt"/>
                <a:ea typeface="+mn-ea"/>
                <a:cs typeface="+mn-cs"/>
                <a:sym typeface="Myriad Pro Condensed"/>
              </a:defRPr>
            </a:lvl1pPr>
          </a:lstStyle>
          <a:p>
            <a:r>
              <a:t>Main idea: wait for all processes to leave first barrier, before clearing flag for entry into the second</a:t>
            </a: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 name="Shape 595"/>
          <p:cNvSpPr>
            <a:spLocks noGrp="1"/>
          </p:cNvSpPr>
          <p:nvPr>
            <p:ph type="title"/>
          </p:nvPr>
        </p:nvSpPr>
        <p:spPr>
          <a:xfrm>
            <a:off x="850900" y="393700"/>
            <a:ext cx="16154400" cy="1117600"/>
          </a:xfrm>
          <a:prstGeom prst="rect">
            <a:avLst/>
          </a:prstGeom>
        </p:spPr>
        <p:txBody>
          <a:bodyPr/>
          <a:lstStyle/>
          <a:p>
            <a:r>
              <a:rPr lang="en-US"/>
              <a:t>#3: </a:t>
            </a:r>
            <a:r>
              <a:t>Centralized barrier with sense reversal</a:t>
            </a:r>
          </a:p>
        </p:txBody>
      </p:sp>
      <p:sp>
        <p:nvSpPr>
          <p:cNvPr id="596" name="Shape 596"/>
          <p:cNvSpPr/>
          <p:nvPr/>
        </p:nvSpPr>
        <p:spPr>
          <a:xfrm>
            <a:off x="939800" y="2286000"/>
            <a:ext cx="15227300" cy="930511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lgn="l">
              <a:defRPr sz="2600" b="1">
                <a:latin typeface="Consolas"/>
                <a:ea typeface="Consolas"/>
                <a:cs typeface="Consolas"/>
                <a:sym typeface="Consolas"/>
              </a:defRPr>
            </a:pPr>
            <a:r>
              <a:rPr dirty="0"/>
              <a:t>struct Barrier_t {</a:t>
            </a:r>
          </a:p>
          <a:p>
            <a:pPr algn="l">
              <a:defRPr sz="2600" b="1">
                <a:latin typeface="Consolas"/>
                <a:ea typeface="Consolas"/>
                <a:cs typeface="Consolas"/>
                <a:sym typeface="Consolas"/>
              </a:defRPr>
            </a:pPr>
            <a:r>
              <a:rPr dirty="0"/>
              <a:t>  LOCK lock;</a:t>
            </a:r>
          </a:p>
          <a:p>
            <a:pPr algn="l">
              <a:defRPr sz="2600" b="1">
                <a:latin typeface="Consolas"/>
                <a:ea typeface="Consolas"/>
                <a:cs typeface="Consolas"/>
                <a:sym typeface="Consolas"/>
              </a:defRPr>
            </a:pPr>
            <a:r>
              <a:rPr dirty="0"/>
              <a:t>  int  counter;   // initialize to 0</a:t>
            </a:r>
          </a:p>
          <a:p>
            <a:pPr algn="l">
              <a:defRPr sz="2600" b="1">
                <a:latin typeface="Consolas"/>
                <a:ea typeface="Consolas"/>
                <a:cs typeface="Consolas"/>
                <a:sym typeface="Consolas"/>
              </a:defRPr>
            </a:pPr>
            <a:r>
              <a:rPr dirty="0"/>
              <a:t>  int  flag;      // initialize to 0</a:t>
            </a:r>
          </a:p>
          <a:p>
            <a:pPr algn="l">
              <a:defRPr sz="2600" b="1">
                <a:latin typeface="Consolas"/>
                <a:ea typeface="Consolas"/>
                <a:cs typeface="Consolas"/>
                <a:sym typeface="Consolas"/>
              </a:defRPr>
            </a:pPr>
            <a:r>
              <a:rPr dirty="0"/>
              <a:t>};</a:t>
            </a:r>
          </a:p>
          <a:p>
            <a:pPr algn="l">
              <a:defRPr sz="2600" b="1">
                <a:latin typeface="Consolas"/>
                <a:ea typeface="Consolas"/>
                <a:cs typeface="Consolas"/>
                <a:sym typeface="Consolas"/>
              </a:defRPr>
            </a:pPr>
            <a:endParaRPr dirty="0"/>
          </a:p>
          <a:p>
            <a:pPr algn="l">
              <a:defRPr sz="2600" b="1">
                <a:latin typeface="Consolas"/>
                <a:ea typeface="Consolas"/>
                <a:cs typeface="Consolas"/>
                <a:sym typeface="Consolas"/>
              </a:defRPr>
            </a:pPr>
            <a:r>
              <a:rPr dirty="0"/>
              <a:t>int local_sense = 0;  // private per processor. Main idea: processors wait for flag</a:t>
            </a:r>
          </a:p>
          <a:p>
            <a:pPr algn="l">
              <a:defRPr sz="2600" b="1">
                <a:latin typeface="Consolas"/>
                <a:ea typeface="Consolas"/>
                <a:cs typeface="Consolas"/>
                <a:sym typeface="Consolas"/>
              </a:defRPr>
            </a:pPr>
            <a:r>
              <a:rPr dirty="0"/>
              <a:t>                      // to be equal to local sense</a:t>
            </a:r>
          </a:p>
          <a:p>
            <a:pPr algn="l">
              <a:defRPr sz="2600" b="1">
                <a:latin typeface="Consolas"/>
                <a:ea typeface="Consolas"/>
                <a:cs typeface="Consolas"/>
                <a:sym typeface="Consolas"/>
              </a:defRPr>
            </a:pPr>
            <a:endParaRPr dirty="0"/>
          </a:p>
          <a:p>
            <a:pPr algn="l">
              <a:defRPr sz="2600" b="1">
                <a:latin typeface="Consolas"/>
                <a:ea typeface="Consolas"/>
                <a:cs typeface="Consolas"/>
                <a:sym typeface="Consolas"/>
              </a:defRPr>
            </a:pPr>
            <a:r>
              <a:rPr dirty="0"/>
              <a:t>// barrier for </a:t>
            </a:r>
            <a:r>
              <a:rPr lang="en-US" dirty="0"/>
              <a:t>P threads</a:t>
            </a:r>
            <a:endParaRPr dirty="0"/>
          </a:p>
          <a:p>
            <a:pPr algn="l">
              <a:defRPr sz="2600" b="1">
                <a:latin typeface="Consolas"/>
                <a:ea typeface="Consolas"/>
                <a:cs typeface="Consolas"/>
                <a:sym typeface="Consolas"/>
              </a:defRPr>
            </a:pPr>
            <a:r>
              <a:rPr dirty="0"/>
              <a:t>void Barrier(Barrier_t* b, int </a:t>
            </a:r>
            <a:r>
              <a:rPr lang="en-US" dirty="0"/>
              <a:t>P</a:t>
            </a:r>
            <a:r>
              <a:rPr dirty="0"/>
              <a:t>) {</a:t>
            </a:r>
          </a:p>
          <a:p>
            <a:pPr algn="l">
              <a:defRPr sz="2600" b="1">
                <a:latin typeface="Consolas"/>
                <a:ea typeface="Consolas"/>
                <a:cs typeface="Consolas"/>
                <a:sym typeface="Consolas"/>
              </a:defRPr>
            </a:pPr>
            <a:r>
              <a:rPr dirty="0"/>
              <a:t>  local_sense = (local_sense == 0) ? 1 : 0;</a:t>
            </a:r>
          </a:p>
          <a:p>
            <a:pPr algn="l">
              <a:defRPr sz="2600" b="1">
                <a:latin typeface="Consolas"/>
                <a:ea typeface="Consolas"/>
                <a:cs typeface="Consolas"/>
                <a:sym typeface="Consolas"/>
              </a:defRPr>
            </a:pPr>
            <a:r>
              <a:rPr dirty="0"/>
              <a:t>  lock(b-&gt;lock);</a:t>
            </a:r>
          </a:p>
          <a:p>
            <a:pPr algn="l">
              <a:defRPr sz="2600" b="1">
                <a:latin typeface="Consolas"/>
                <a:ea typeface="Consolas"/>
                <a:cs typeface="Consolas"/>
                <a:sym typeface="Consolas"/>
              </a:defRPr>
            </a:pPr>
            <a:r>
              <a:rPr dirty="0"/>
              <a:t>  int num_arrived = ++(b-&gt;counter);</a:t>
            </a:r>
          </a:p>
          <a:p>
            <a:pPr algn="l">
              <a:defRPr sz="2600" b="1">
                <a:latin typeface="Consolas"/>
                <a:ea typeface="Consolas"/>
                <a:cs typeface="Consolas"/>
                <a:sym typeface="Consolas"/>
              </a:defRPr>
            </a:pPr>
            <a:r>
              <a:rPr dirty="0"/>
              <a:t>  if (b-&gt;counter == </a:t>
            </a:r>
            <a:r>
              <a:rPr lang="en-US" dirty="0"/>
              <a:t>P</a:t>
            </a:r>
            <a:r>
              <a:rPr dirty="0"/>
              <a:t>) {  // last arriver sets flag</a:t>
            </a:r>
          </a:p>
          <a:p>
            <a:pPr algn="l">
              <a:defRPr sz="2600" b="1">
                <a:latin typeface="Consolas"/>
                <a:ea typeface="Consolas"/>
                <a:cs typeface="Consolas"/>
                <a:sym typeface="Consolas"/>
              </a:defRPr>
            </a:pPr>
            <a:r>
              <a:rPr dirty="0"/>
              <a:t>    unlock(b-&gt;lock);</a:t>
            </a:r>
          </a:p>
          <a:p>
            <a:pPr algn="l">
              <a:defRPr sz="2600" b="1">
                <a:latin typeface="Consolas"/>
                <a:ea typeface="Consolas"/>
                <a:cs typeface="Consolas"/>
                <a:sym typeface="Consolas"/>
              </a:defRPr>
            </a:pPr>
            <a:r>
              <a:rPr dirty="0"/>
              <a:t>    b-&gt;counter = 0;</a:t>
            </a:r>
          </a:p>
          <a:p>
            <a:pPr algn="l">
              <a:defRPr sz="2600" b="1">
                <a:latin typeface="Consolas"/>
                <a:ea typeface="Consolas"/>
                <a:cs typeface="Consolas"/>
                <a:sym typeface="Consolas"/>
              </a:defRPr>
            </a:pPr>
            <a:r>
              <a:rPr dirty="0"/>
              <a:t>    b-&gt;flag = local_sense;</a:t>
            </a:r>
          </a:p>
          <a:p>
            <a:pPr algn="l">
              <a:defRPr sz="2600" b="1">
                <a:latin typeface="Consolas"/>
                <a:ea typeface="Consolas"/>
                <a:cs typeface="Consolas"/>
                <a:sym typeface="Consolas"/>
              </a:defRPr>
            </a:pPr>
            <a:r>
              <a:rPr dirty="0"/>
              <a:t>  }</a:t>
            </a:r>
          </a:p>
          <a:p>
            <a:pPr algn="l">
              <a:defRPr sz="2600" b="1">
                <a:latin typeface="Consolas"/>
                <a:ea typeface="Consolas"/>
                <a:cs typeface="Consolas"/>
                <a:sym typeface="Consolas"/>
              </a:defRPr>
            </a:pPr>
            <a:r>
              <a:rPr dirty="0"/>
              <a:t>  else {</a:t>
            </a:r>
            <a:endParaRPr dirty="0">
              <a:solidFill>
                <a:srgbClr val="E32400"/>
              </a:solidFill>
            </a:endParaRPr>
          </a:p>
          <a:p>
            <a:pPr algn="l">
              <a:defRPr sz="2600" b="1">
                <a:latin typeface="Consolas"/>
                <a:ea typeface="Consolas"/>
                <a:cs typeface="Consolas"/>
                <a:sym typeface="Consolas"/>
              </a:defRPr>
            </a:pPr>
            <a:r>
              <a:rPr dirty="0"/>
              <a:t>    unlock(b-&gt;lock);</a:t>
            </a:r>
          </a:p>
          <a:p>
            <a:pPr algn="l">
              <a:defRPr sz="2600" b="1">
                <a:solidFill>
                  <a:srgbClr val="E32400"/>
                </a:solidFill>
                <a:latin typeface="Consolas"/>
                <a:ea typeface="Consolas"/>
                <a:cs typeface="Consolas"/>
                <a:sym typeface="Consolas"/>
              </a:defRPr>
            </a:pPr>
            <a:r>
              <a:rPr dirty="0"/>
              <a:t>   </a:t>
            </a:r>
            <a:r>
              <a:rPr dirty="0">
                <a:solidFill>
                  <a:schemeClr val="accent5"/>
                </a:solidFill>
              </a:rPr>
              <a:t> while (b</a:t>
            </a:r>
            <a:r>
              <a:rPr lang="en-US" dirty="0">
                <a:solidFill>
                  <a:schemeClr val="accent5"/>
                </a:solidFill>
              </a:rPr>
              <a:t>-&gt;</a:t>
            </a:r>
            <a:r>
              <a:rPr dirty="0">
                <a:solidFill>
                  <a:schemeClr val="accent5"/>
                </a:solidFill>
              </a:rPr>
              <a:t>flag != local_sense);  // wait for flag</a:t>
            </a:r>
          </a:p>
          <a:p>
            <a:pPr algn="l">
              <a:defRPr sz="2600" b="1">
                <a:latin typeface="Consolas"/>
                <a:ea typeface="Consolas"/>
                <a:cs typeface="Consolas"/>
                <a:sym typeface="Consolas"/>
              </a:defRPr>
            </a:pPr>
            <a:r>
              <a:rPr dirty="0"/>
              <a:t>  } </a:t>
            </a:r>
          </a:p>
        </p:txBody>
      </p:sp>
      <p:sp>
        <p:nvSpPr>
          <p:cNvPr id="597" name="Shape 597"/>
          <p:cNvSpPr/>
          <p:nvPr/>
        </p:nvSpPr>
        <p:spPr>
          <a:xfrm>
            <a:off x="1130300" y="11760200"/>
            <a:ext cx="16459200" cy="9144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spcBef>
                <a:spcPts val="1400"/>
              </a:spcBef>
              <a:buFont typeface="Lucida Grande"/>
              <a:defRPr sz="4600" b="1">
                <a:latin typeface="+mn-lt"/>
                <a:ea typeface="+mn-ea"/>
                <a:cs typeface="+mn-cs"/>
                <a:sym typeface="Myriad Pro Condensed"/>
              </a:defRPr>
            </a:lvl1pPr>
          </a:lstStyle>
          <a:p>
            <a:r>
              <a:t>Sense reversal optimization results in one spin instead of two</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 grpId="1" animBg="1" advAuto="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 name="Shape 601"/>
          <p:cNvSpPr>
            <a:spLocks noGrp="1"/>
          </p:cNvSpPr>
          <p:nvPr>
            <p:ph type="title"/>
          </p:nvPr>
        </p:nvSpPr>
        <p:spPr>
          <a:prstGeom prst="rect">
            <a:avLst/>
          </a:prstGeom>
        </p:spPr>
        <p:txBody>
          <a:bodyPr/>
          <a:lstStyle/>
          <a:p>
            <a:r>
              <a:t>Centralized barrier: traffic</a:t>
            </a:r>
          </a:p>
        </p:txBody>
      </p:sp>
      <p:sp>
        <p:nvSpPr>
          <p:cNvPr id="602" name="Shape 602"/>
          <p:cNvSpPr>
            <a:spLocks noGrp="1"/>
          </p:cNvSpPr>
          <p:nvPr>
            <p:ph type="body" idx="1"/>
          </p:nvPr>
        </p:nvSpPr>
        <p:spPr>
          <a:prstGeom prst="rect">
            <a:avLst/>
          </a:prstGeom>
        </p:spPr>
        <p:txBody>
          <a:bodyPr/>
          <a:lstStyle/>
          <a:p>
            <a:r>
              <a:rPr dirty="0"/>
              <a:t>O(P) traffic on interconnect per barrier:</a:t>
            </a:r>
          </a:p>
          <a:p>
            <a:pPr marL="1389742" lvl="1" indent="-589642">
              <a:spcBef>
                <a:spcPts val="600"/>
              </a:spcBef>
              <a:defRPr sz="4200"/>
            </a:pPr>
            <a:r>
              <a:rPr dirty="0"/>
              <a:t>All threads: 2P write transactions to obtain barrier lock and update counter</a:t>
            </a:r>
          </a:p>
          <a:p>
            <a:pPr marL="0" lvl="1" indent="0">
              <a:buSzTx/>
              <a:buNone/>
              <a:defRPr sz="4200"/>
            </a:pPr>
            <a:r>
              <a:rPr dirty="0"/>
              <a:t>(O(P) traffic assuming lock acquisition is implemented in O(1) manner) </a:t>
            </a:r>
          </a:p>
          <a:p>
            <a:pPr marL="1389742" lvl="1" indent="-589642">
              <a:spcBef>
                <a:spcPts val="600"/>
              </a:spcBef>
              <a:defRPr sz="4200"/>
            </a:pPr>
            <a:r>
              <a:rPr dirty="0"/>
              <a:t>Last thread: 2 write transactions to write to the flag and reset the counter</a:t>
            </a:r>
          </a:p>
          <a:p>
            <a:pPr marL="0" lvl="1" indent="800100">
              <a:buSzTx/>
              <a:buNone/>
              <a:defRPr sz="4200"/>
            </a:pPr>
            <a:r>
              <a:rPr dirty="0"/>
              <a:t>(O(P) traffic since there are many sharers of the flag) </a:t>
            </a:r>
          </a:p>
          <a:p>
            <a:pPr marL="1389742" lvl="1" indent="-589642">
              <a:spcBef>
                <a:spcPts val="6400"/>
              </a:spcBef>
              <a:defRPr sz="4200"/>
            </a:pPr>
            <a:r>
              <a:rPr dirty="0"/>
              <a:t>P-1 transactions to read updated flag</a:t>
            </a:r>
          </a:p>
          <a:p>
            <a:endParaRPr lang="en-US" dirty="0"/>
          </a:p>
          <a:p>
            <a:r>
              <a:rPr dirty="0"/>
              <a:t>But there is still serialization on a single shared lock</a:t>
            </a:r>
          </a:p>
          <a:p>
            <a:pPr lvl="1">
              <a:defRPr sz="4200"/>
            </a:pPr>
            <a:r>
              <a:rPr dirty="0"/>
              <a:t>So span (latency) of entire operation is O(P)</a:t>
            </a:r>
          </a:p>
          <a:p>
            <a:pPr lvl="1">
              <a:defRPr sz="4200"/>
            </a:pPr>
            <a:r>
              <a:rPr dirty="0"/>
              <a:t>Can we do better?</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 name="Shape 606"/>
          <p:cNvSpPr>
            <a:spLocks noGrp="1"/>
          </p:cNvSpPr>
          <p:nvPr>
            <p:ph type="title"/>
          </p:nvPr>
        </p:nvSpPr>
        <p:spPr>
          <a:prstGeom prst="rect">
            <a:avLst/>
          </a:prstGeom>
        </p:spPr>
        <p:txBody>
          <a:bodyPr/>
          <a:lstStyle/>
          <a:p>
            <a:r>
              <a:t>Combining tree implementation of barrier</a:t>
            </a:r>
          </a:p>
        </p:txBody>
      </p:sp>
      <p:sp>
        <p:nvSpPr>
          <p:cNvPr id="607" name="Shape 607"/>
          <p:cNvSpPr>
            <a:spLocks noGrp="1"/>
          </p:cNvSpPr>
          <p:nvPr>
            <p:ph type="body" idx="1"/>
          </p:nvPr>
        </p:nvSpPr>
        <p:spPr>
          <a:xfrm>
            <a:off x="838200" y="8140700"/>
            <a:ext cx="17050346" cy="4951539"/>
          </a:xfrm>
          <a:prstGeom prst="rect">
            <a:avLst/>
          </a:prstGeom>
        </p:spPr>
        <p:txBody>
          <a:bodyPr/>
          <a:lstStyle/>
          <a:p>
            <a:pPr marL="600075" indent="-600075">
              <a:spcBef>
                <a:spcPts val="0"/>
              </a:spcBef>
              <a:defRPr sz="4200"/>
            </a:pPr>
            <a:r>
              <a:t>Combining trees make better use of parallelism in interconnect topologies</a:t>
            </a:r>
          </a:p>
          <a:p>
            <a:pPr marL="1276350" lvl="1" indent="-476250">
              <a:spcBef>
                <a:spcPts val="0"/>
              </a:spcBef>
              <a:defRPr sz="4200"/>
            </a:pPr>
            <a:r>
              <a:t>lg(P) span (latency)</a:t>
            </a:r>
          </a:p>
          <a:p>
            <a:pPr marL="1276350" lvl="1" indent="-476250">
              <a:defRPr sz="4200"/>
            </a:pPr>
            <a:r>
              <a:t>Strategy makes less sense on a bus (all traffic still serialized on single shared bus)</a:t>
            </a:r>
          </a:p>
          <a:p>
            <a:pPr marL="600075" indent="-600075">
              <a:spcBef>
                <a:spcPts val="0"/>
              </a:spcBef>
              <a:defRPr sz="4200"/>
            </a:pPr>
            <a:r>
              <a:t>Barrier acquire: when processor arrives at barrier, performs increment of parent counter</a:t>
            </a:r>
          </a:p>
          <a:p>
            <a:pPr marL="1276350" lvl="1" indent="-476250">
              <a:defRPr sz="4200"/>
            </a:pPr>
            <a:r>
              <a:t>Process recurses to root</a:t>
            </a:r>
          </a:p>
          <a:p>
            <a:pPr marL="600075" indent="-600075">
              <a:defRPr sz="4200"/>
            </a:pPr>
            <a:r>
              <a:t>Barrier release: beginning from root, notify children of release </a:t>
            </a:r>
          </a:p>
        </p:txBody>
      </p:sp>
      <p:pic>
        <p:nvPicPr>
          <p:cNvPr id="608" name="droppedImage.png"/>
          <p:cNvPicPr>
            <a:picLocks noChangeAspect="1"/>
          </p:cNvPicPr>
          <p:nvPr/>
        </p:nvPicPr>
        <p:blipFill>
          <a:blip r:embed="rId2">
            <a:extLst/>
          </a:blip>
          <a:stretch>
            <a:fillRect/>
          </a:stretch>
        </p:blipFill>
        <p:spPr>
          <a:xfrm>
            <a:off x="1727200" y="2844800"/>
            <a:ext cx="14820900" cy="3911600"/>
          </a:xfrm>
          <a:prstGeom prst="rect">
            <a:avLst/>
          </a:prstGeom>
          <a:ln w="12700">
            <a:miter lim="400000"/>
          </a:ln>
        </p:spPr>
      </p:pic>
      <p:sp>
        <p:nvSpPr>
          <p:cNvPr id="609" name="Shape 609"/>
          <p:cNvSpPr/>
          <p:nvPr/>
        </p:nvSpPr>
        <p:spPr>
          <a:xfrm>
            <a:off x="3759200" y="6642100"/>
            <a:ext cx="3086100" cy="5029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defRPr sz="3200" b="1">
                <a:latin typeface="+mn-lt"/>
                <a:ea typeface="+mn-ea"/>
                <a:cs typeface="+mn-cs"/>
                <a:sym typeface="Myriad Pro Condensed"/>
              </a:defRPr>
            </a:lvl1pPr>
          </a:lstStyle>
          <a:p>
            <a:r>
              <a:t>Centralized Barrier</a:t>
            </a:r>
          </a:p>
        </p:txBody>
      </p:sp>
      <p:sp>
        <p:nvSpPr>
          <p:cNvPr id="610" name="Shape 610"/>
          <p:cNvSpPr/>
          <p:nvPr/>
        </p:nvSpPr>
        <p:spPr>
          <a:xfrm>
            <a:off x="11433652" y="6642100"/>
            <a:ext cx="3817559" cy="5029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defRPr sz="3200" b="1">
                <a:latin typeface="+mn-lt"/>
                <a:ea typeface="+mn-ea"/>
                <a:cs typeface="+mn-cs"/>
                <a:sym typeface="Myriad Pro Condensed"/>
              </a:defRPr>
            </a:lvl1pPr>
          </a:lstStyle>
          <a:p>
            <a:r>
              <a:t>Combining Tree Barrier</a:t>
            </a:r>
          </a:p>
        </p:txBody>
      </p:sp>
      <p:sp>
        <p:nvSpPr>
          <p:cNvPr id="611" name="Shape 611"/>
          <p:cNvSpPr/>
          <p:nvPr/>
        </p:nvSpPr>
        <p:spPr>
          <a:xfrm>
            <a:off x="1041400" y="2540000"/>
            <a:ext cx="3086100" cy="14681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p>
            <a:pPr>
              <a:defRPr sz="3200" b="1">
                <a:solidFill>
                  <a:schemeClr val="accent5"/>
                </a:solidFill>
                <a:latin typeface="+mn-lt"/>
                <a:ea typeface="+mn-ea"/>
                <a:cs typeface="+mn-cs"/>
                <a:sym typeface="Myriad Pro Condensed"/>
              </a:defRPr>
            </a:pPr>
            <a:r>
              <a:t>High contention!</a:t>
            </a:r>
          </a:p>
          <a:p>
            <a:pPr>
              <a:defRPr sz="3200" b="1">
                <a:solidFill>
                  <a:schemeClr val="accent5"/>
                </a:solidFill>
                <a:latin typeface="+mn-lt"/>
                <a:ea typeface="+mn-ea"/>
                <a:cs typeface="+mn-cs"/>
                <a:sym typeface="Myriad Pro Condensed"/>
              </a:defRPr>
            </a:pPr>
            <a:r>
              <a:t>(e.g., single barrier lock and counter)</a:t>
            </a:r>
          </a:p>
        </p:txBody>
      </p:sp>
      <p:sp>
        <p:nvSpPr>
          <p:cNvPr id="612" name="Shape 612"/>
          <p:cNvSpPr/>
          <p:nvPr/>
        </p:nvSpPr>
        <p:spPr>
          <a:xfrm flipH="1" flipV="1">
            <a:off x="3876019" y="2886649"/>
            <a:ext cx="1000781" cy="542351"/>
          </a:xfrm>
          <a:prstGeom prst="line">
            <a:avLst/>
          </a:prstGeom>
          <a:ln w="50800">
            <a:solidFill>
              <a:schemeClr val="accent5"/>
            </a:solidFill>
            <a:miter lim="400000"/>
            <a:headEnd type="triangle"/>
          </a:ln>
        </p:spPr>
        <p:txBody>
          <a:bodyPr lIns="50800" tIns="50800" rIns="50800" bIns="50800" anchor="ctr"/>
          <a:lstStyle/>
          <a:p>
            <a:pPr algn="l" defTabSz="457200">
              <a:defRPr sz="1200">
                <a:latin typeface="Helvetica"/>
                <a:ea typeface="Helvetica"/>
                <a:cs typeface="Helvetica"/>
                <a:sym typeface="Helvetica"/>
              </a:defRPr>
            </a:pPr>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 name="Shape 614"/>
          <p:cNvSpPr>
            <a:spLocks noGrp="1"/>
          </p:cNvSpPr>
          <p:nvPr>
            <p:ph type="title"/>
          </p:nvPr>
        </p:nvSpPr>
        <p:spPr>
          <a:prstGeom prst="rect">
            <a:avLst/>
          </a:prstGeom>
        </p:spPr>
        <p:txBody>
          <a:bodyPr/>
          <a:lstStyle/>
          <a:p>
            <a:r>
              <a:t>Coming up…</a:t>
            </a:r>
          </a:p>
        </p:txBody>
      </p:sp>
      <p:sp>
        <p:nvSpPr>
          <p:cNvPr id="615" name="Shape 615"/>
          <p:cNvSpPr>
            <a:spLocks noGrp="1"/>
          </p:cNvSpPr>
          <p:nvPr>
            <p:ph type="body" idx="1"/>
          </p:nvPr>
        </p:nvSpPr>
        <p:spPr>
          <a:xfrm>
            <a:off x="838200" y="2095500"/>
            <a:ext cx="15968077" cy="10350500"/>
          </a:xfrm>
          <a:prstGeom prst="rect">
            <a:avLst/>
          </a:prstGeom>
        </p:spPr>
        <p:txBody>
          <a:bodyPr/>
          <a:lstStyle/>
          <a:p>
            <a:pPr>
              <a:spcBef>
                <a:spcPts val="6000"/>
              </a:spcBef>
              <a:defRPr sz="5200"/>
            </a:pPr>
            <a:r>
              <a:rPr dirty="0"/>
              <a:t>Imagine you have a shared variable for which contention is low. So it is </a:t>
            </a:r>
            <a:r>
              <a:rPr u="sng" dirty="0"/>
              <a:t>unlikely</a:t>
            </a:r>
            <a:r>
              <a:rPr dirty="0"/>
              <a:t> that two processors will enter the critical section at the same time? </a:t>
            </a:r>
          </a:p>
          <a:p>
            <a:pPr>
              <a:defRPr sz="5200"/>
            </a:pPr>
            <a:r>
              <a:rPr dirty="0"/>
              <a:t>You could hope for the best, and avoid the overhead of taking the lock since it is likely that mechanisms for ensuring mutual exclusion are not needed for correctness</a:t>
            </a:r>
            <a:endParaRPr lang="en-US" dirty="0"/>
          </a:p>
          <a:p>
            <a:pPr lvl="1">
              <a:defRPr sz="5200"/>
            </a:pPr>
            <a:r>
              <a:rPr dirty="0"/>
              <a:t>Take a “optimize-for-the-common-case” attitude</a:t>
            </a:r>
          </a:p>
          <a:p>
            <a:pPr>
              <a:defRPr sz="5200"/>
            </a:pPr>
            <a:r>
              <a:rPr dirty="0"/>
              <a:t>What happens if you take this approach and you’re wrong: in the middle of the critical region, another process enters the same region?</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 name="Shape 617"/>
          <p:cNvSpPr>
            <a:spLocks noGrp="1"/>
          </p:cNvSpPr>
          <p:nvPr>
            <p:ph type="title"/>
          </p:nvPr>
        </p:nvSpPr>
        <p:spPr>
          <a:prstGeom prst="rect">
            <a:avLst/>
          </a:prstGeom>
        </p:spPr>
        <p:txBody>
          <a:bodyPr/>
          <a:lstStyle/>
          <a:p>
            <a:r>
              <a:t>Preview: transactional memory</a:t>
            </a:r>
          </a:p>
        </p:txBody>
      </p:sp>
      <p:sp>
        <p:nvSpPr>
          <p:cNvPr id="618" name="Shape 618"/>
          <p:cNvSpPr>
            <a:spLocks noGrp="1"/>
          </p:cNvSpPr>
          <p:nvPr>
            <p:ph type="body" idx="1"/>
          </p:nvPr>
        </p:nvSpPr>
        <p:spPr>
          <a:xfrm>
            <a:off x="889000" y="2095500"/>
            <a:ext cx="16154400" cy="4318000"/>
          </a:xfrm>
          <a:prstGeom prst="rect">
            <a:avLst/>
          </a:prstGeom>
        </p:spPr>
        <p:txBody>
          <a:bodyPr/>
          <a:lstStyle/>
          <a:p>
            <a:pPr marL="0" indent="0">
              <a:buSzTx/>
              <a:buNone/>
              <a:defRPr sz="3200">
                <a:latin typeface="Consolas"/>
                <a:ea typeface="Consolas"/>
                <a:cs typeface="Consolas"/>
                <a:sym typeface="Consolas"/>
              </a:defRPr>
            </a:pPr>
            <a:r>
              <a:t>atomic</a:t>
            </a:r>
          </a:p>
          <a:p>
            <a:pPr marL="0" indent="0">
              <a:buSzTx/>
              <a:buNone/>
              <a:defRPr sz="3200">
                <a:latin typeface="Consolas"/>
                <a:ea typeface="Consolas"/>
                <a:cs typeface="Consolas"/>
                <a:sym typeface="Consolas"/>
              </a:defRPr>
            </a:pPr>
            <a:r>
              <a:t>{   // begin transaction</a:t>
            </a:r>
          </a:p>
          <a:p>
            <a:pPr marL="0" indent="0">
              <a:buSzTx/>
              <a:buNone/>
              <a:defRPr sz="3200">
                <a:latin typeface="Consolas"/>
                <a:ea typeface="Consolas"/>
                <a:cs typeface="Consolas"/>
                <a:sym typeface="Consolas"/>
              </a:defRPr>
            </a:pPr>
            <a:endParaRPr/>
          </a:p>
          <a:p>
            <a:pPr marL="0" indent="0">
              <a:buSzTx/>
              <a:buNone/>
              <a:defRPr sz="3200">
                <a:latin typeface="Consolas"/>
                <a:ea typeface="Consolas"/>
                <a:cs typeface="Consolas"/>
                <a:sym typeface="Consolas"/>
              </a:defRPr>
            </a:pPr>
            <a:r>
              <a:t>   perform atomic computation here ...</a:t>
            </a:r>
          </a:p>
          <a:p>
            <a:pPr marL="0" indent="0">
              <a:buSzTx/>
              <a:buNone/>
              <a:defRPr sz="3200">
                <a:latin typeface="Consolas"/>
                <a:ea typeface="Consolas"/>
                <a:cs typeface="Consolas"/>
                <a:sym typeface="Consolas"/>
              </a:defRPr>
            </a:pPr>
            <a:endParaRPr/>
          </a:p>
          <a:p>
            <a:pPr marL="0" indent="0">
              <a:buSzTx/>
              <a:buNone/>
              <a:defRPr sz="3200">
                <a:latin typeface="Consolas"/>
                <a:ea typeface="Consolas"/>
                <a:cs typeface="Consolas"/>
                <a:sym typeface="Consolas"/>
              </a:defRPr>
            </a:pPr>
            <a:r>
              <a:t>}   // end transaction</a:t>
            </a:r>
          </a:p>
        </p:txBody>
      </p:sp>
      <p:sp>
        <p:nvSpPr>
          <p:cNvPr id="619" name="Shape 619"/>
          <p:cNvSpPr/>
          <p:nvPr/>
        </p:nvSpPr>
        <p:spPr>
          <a:xfrm>
            <a:off x="914400" y="6997700"/>
            <a:ext cx="16459200" cy="52451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8000"/>
              </a:spcBef>
              <a:buFont typeface="Lucida Grande"/>
              <a:defRPr sz="4600" b="1">
                <a:latin typeface="+mn-lt"/>
                <a:ea typeface="+mn-ea"/>
                <a:cs typeface="+mn-cs"/>
                <a:sym typeface="Myriad Pro Condensed"/>
              </a:defRPr>
            </a:pPr>
            <a:r>
              <a:t>Instead of ensuring mutual exclusion via locks, system will proceed as if no synchronization was necessary. (it speculates!)</a:t>
            </a:r>
          </a:p>
          <a:p>
            <a:pPr algn="l">
              <a:spcBef>
                <a:spcPts val="1400"/>
              </a:spcBef>
              <a:buFont typeface="Lucida Grande"/>
              <a:defRPr sz="4600" b="1">
                <a:latin typeface="+mn-lt"/>
                <a:ea typeface="+mn-ea"/>
                <a:cs typeface="+mn-cs"/>
                <a:sym typeface="Myriad Pro Condensed"/>
              </a:defRPr>
            </a:pPr>
            <a:r>
              <a:t>System provides hardware/software support for “rolling back” all loads and stores in the critical region if it detects (at run-time) that another thread has entered same region at the same time.</a:t>
            </a:r>
          </a:p>
        </p:txBody>
      </p:sp>
    </p:spTree>
  </p:cSld>
  <p:clrMapOvr>
    <a:masterClrMapping/>
  </p:clrMapOvr>
  <p:transition spd="slow"/>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 grpId="1"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Shape 202"/>
          <p:cNvSpPr>
            <a:spLocks noGrp="1"/>
          </p:cNvSpPr>
          <p:nvPr>
            <p:ph type="title"/>
          </p:nvPr>
        </p:nvSpPr>
        <p:spPr>
          <a:prstGeom prst="rect">
            <a:avLst/>
          </a:prstGeom>
        </p:spPr>
        <p:txBody>
          <a:bodyPr/>
          <a:lstStyle/>
          <a:p>
            <a:r>
              <a:t>What does running one thread entail?</a:t>
            </a:r>
          </a:p>
        </p:txBody>
      </p:sp>
      <p:sp>
        <p:nvSpPr>
          <p:cNvPr id="203" name="Shape 203"/>
          <p:cNvSpPr>
            <a:spLocks noGrp="1"/>
          </p:cNvSpPr>
          <p:nvPr>
            <p:ph type="body" idx="1"/>
          </p:nvPr>
        </p:nvSpPr>
        <p:spPr>
          <a:xfrm>
            <a:off x="838200" y="2095500"/>
            <a:ext cx="16154400" cy="11286991"/>
          </a:xfrm>
          <a:prstGeom prst="rect">
            <a:avLst/>
          </a:prstGeom>
        </p:spPr>
        <p:txBody>
          <a:bodyPr/>
          <a:lstStyle/>
          <a:p>
            <a:pPr>
              <a:defRPr sz="4600"/>
            </a:pPr>
            <a:r>
              <a:t>A processor runs a logical thread by executing its instructions within a hardware execution context.</a:t>
            </a:r>
          </a:p>
          <a:p>
            <a:pPr>
              <a:defRPr sz="4600"/>
            </a:pPr>
            <a:r>
              <a:t>If the operating system wants thread T of process P to run, it:</a:t>
            </a:r>
          </a:p>
          <a:p>
            <a:pPr marL="1409700" lvl="1" indent="-609600">
              <a:buSzPct val="100000"/>
              <a:buAutoNum type="arabicPeriod"/>
              <a:defRPr sz="4600"/>
            </a:pPr>
            <a:r>
              <a:t>Chooses a CPU execution context</a:t>
            </a:r>
          </a:p>
          <a:p>
            <a:pPr marL="1409700" lvl="1" indent="-609600">
              <a:buSzPct val="100000"/>
              <a:buAutoNum type="arabicPeriod"/>
              <a:defRPr sz="4600"/>
            </a:pPr>
            <a:r>
              <a:t>It sets the register values in that context to the last state of the thread (e.g., sets PC to point to next instruction the thread must run, sets stack pointer, VM mappings, etc.)</a:t>
            </a:r>
          </a:p>
          <a:p>
            <a:pPr marL="1409700" lvl="1" indent="-609600">
              <a:buSzPct val="100000"/>
              <a:buAutoNum type="arabicPeriod"/>
              <a:defRPr sz="4600"/>
            </a:pPr>
            <a:r>
              <a:t>Then the processor starts running… It grabs the next instruction according to the PC, and executes it:</a:t>
            </a:r>
          </a:p>
          <a:p>
            <a:pPr lvl="2">
              <a:defRPr sz="3600"/>
            </a:pPr>
            <a:r>
              <a:t>If the instruction is: </a:t>
            </a:r>
            <a:r>
              <a:rPr sz="3000">
                <a:latin typeface="Consolas"/>
                <a:ea typeface="Consolas"/>
                <a:cs typeface="Consolas"/>
                <a:sym typeface="Consolas"/>
              </a:rPr>
              <a:t>add r0, r1, r2;</a:t>
            </a:r>
            <a:r>
              <a:t> then the processor adds the contexts of r1 and r2 and stores the result in r0</a:t>
            </a:r>
          </a:p>
          <a:p>
            <a:pPr lvl="2">
              <a:defRPr sz="3600"/>
            </a:pPr>
            <a:r>
              <a:t>If the instruction is:</a:t>
            </a:r>
            <a:r>
              <a:rPr sz="3000">
                <a:latin typeface="Consolas"/>
                <a:ea typeface="Consolas"/>
                <a:cs typeface="Consolas"/>
                <a:sym typeface="Consolas"/>
              </a:rPr>
              <a:t> ld r0 mem[r1];</a:t>
            </a:r>
            <a:r>
              <a:t> then the processor takes contents of r1, translates it to a physical address according to the page tables referenced by the execution context, and loads the value at that address into r0 </a:t>
            </a:r>
          </a:p>
          <a:p>
            <a:pPr lvl="2">
              <a:defRPr sz="3600"/>
            </a:pPr>
            <a:r>
              <a:t>Etc…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a:spLocks noGrp="1"/>
          </p:cNvSpPr>
          <p:nvPr>
            <p:ph type="title"/>
          </p:nvPr>
        </p:nvSpPr>
        <p:spPr>
          <a:xfrm>
            <a:off x="838200" y="393700"/>
            <a:ext cx="16154400" cy="2208194"/>
          </a:xfrm>
          <a:prstGeom prst="rect">
            <a:avLst/>
          </a:prstGeom>
        </p:spPr>
        <p:txBody>
          <a:bodyPr/>
          <a:lstStyle>
            <a:lvl1pPr>
              <a:lnSpc>
                <a:spcPct val="80000"/>
              </a:lnSpc>
            </a:lvl1pPr>
          </a:lstStyle>
          <a:p>
            <a:r>
              <a:t>The operating system maps logical threads to execution contexts</a:t>
            </a:r>
          </a:p>
        </p:txBody>
      </p:sp>
      <p:pic>
        <p:nvPicPr>
          <p:cNvPr id="206" name="Screen Shot 2016-03-16 at 11.31.40 AM.png"/>
          <p:cNvPicPr>
            <a:picLocks noChangeAspect="1"/>
          </p:cNvPicPr>
          <p:nvPr/>
        </p:nvPicPr>
        <p:blipFill>
          <a:blip r:embed="rId2">
            <a:extLst/>
          </a:blip>
          <a:stretch>
            <a:fillRect/>
          </a:stretch>
        </p:blipFill>
        <p:spPr>
          <a:xfrm>
            <a:off x="6217875" y="2661828"/>
            <a:ext cx="11065765" cy="5042409"/>
          </a:xfrm>
          <a:prstGeom prst="rect">
            <a:avLst/>
          </a:prstGeom>
          <a:ln w="12700">
            <a:miter lim="400000"/>
          </a:ln>
        </p:spPr>
      </p:pic>
      <p:sp>
        <p:nvSpPr>
          <p:cNvPr id="207" name="Shape 207"/>
          <p:cNvSpPr/>
          <p:nvPr/>
        </p:nvSpPr>
        <p:spPr>
          <a:xfrm>
            <a:off x="838200" y="8076578"/>
            <a:ext cx="16837985" cy="494873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spcBef>
                <a:spcPts val="600"/>
              </a:spcBef>
              <a:defRPr sz="4200" b="1">
                <a:latin typeface="+mn-lt"/>
                <a:ea typeface="+mn-ea"/>
                <a:cs typeface="+mn-cs"/>
                <a:sym typeface="Myriad Pro Condensed"/>
              </a:defRPr>
            </a:pPr>
            <a:r>
              <a:rPr dirty="0"/>
              <a:t>Since there are more threads than execution contexts, the operating system must interleave execution of threads on the processor</a:t>
            </a:r>
          </a:p>
          <a:p>
            <a:pPr algn="l">
              <a:spcBef>
                <a:spcPts val="600"/>
              </a:spcBef>
              <a:defRPr sz="4200" b="1">
                <a:latin typeface="+mn-lt"/>
                <a:ea typeface="+mn-ea"/>
                <a:cs typeface="+mn-cs"/>
                <a:sym typeface="Myriad Pro Condensed"/>
              </a:defRPr>
            </a:pPr>
            <a:r>
              <a:rPr dirty="0"/>
              <a:t>Periodically… the OS:</a:t>
            </a:r>
          </a:p>
          <a:p>
            <a:pPr marL="615461" indent="-615461" algn="l">
              <a:spcBef>
                <a:spcPts val="600"/>
              </a:spcBef>
              <a:buSzPct val="100000"/>
              <a:buAutoNum type="arabicPeriod"/>
              <a:defRPr sz="3200" b="1">
                <a:latin typeface="+mn-lt"/>
                <a:ea typeface="+mn-ea"/>
                <a:cs typeface="+mn-cs"/>
                <a:sym typeface="Myriad Pro Condensed"/>
              </a:defRPr>
            </a:pPr>
            <a:r>
              <a:rPr dirty="0"/>
              <a:t>Interrupt</a:t>
            </a:r>
            <a:r>
              <a:rPr lang="en-US" dirty="0"/>
              <a:t>s</a:t>
            </a:r>
            <a:r>
              <a:rPr dirty="0"/>
              <a:t> the processor</a:t>
            </a:r>
          </a:p>
          <a:p>
            <a:pPr marL="615461" indent="-615461" algn="l">
              <a:spcBef>
                <a:spcPts val="600"/>
              </a:spcBef>
              <a:buSzPct val="100000"/>
              <a:buAutoNum type="arabicPeriod"/>
              <a:defRPr sz="3200" b="1">
                <a:latin typeface="+mn-lt"/>
                <a:ea typeface="+mn-ea"/>
                <a:cs typeface="+mn-cs"/>
                <a:sym typeface="Myriad Pro Condensed"/>
              </a:defRPr>
            </a:pPr>
            <a:r>
              <a:rPr dirty="0"/>
              <a:t>Copies the register state of threads </a:t>
            </a:r>
            <a:r>
              <a:rPr dirty="0">
                <a:solidFill>
                  <a:schemeClr val="accent5"/>
                </a:solidFill>
              </a:rPr>
              <a:t>currently mapped to execution contexts</a:t>
            </a:r>
            <a:r>
              <a:rPr dirty="0"/>
              <a:t> to OS data structures in memory</a:t>
            </a:r>
          </a:p>
          <a:p>
            <a:pPr marL="615461" indent="-615461" algn="l">
              <a:spcBef>
                <a:spcPts val="600"/>
              </a:spcBef>
              <a:buSzPct val="100000"/>
              <a:buAutoNum type="arabicPeriod"/>
              <a:defRPr sz="3200" b="1">
                <a:latin typeface="+mn-lt"/>
                <a:ea typeface="+mn-ea"/>
                <a:cs typeface="+mn-cs"/>
                <a:sym typeface="Myriad Pro Condensed"/>
              </a:defRPr>
            </a:pPr>
            <a:r>
              <a:rPr dirty="0"/>
              <a:t>Copies the register state of other threads it </a:t>
            </a:r>
            <a:r>
              <a:rPr dirty="0">
                <a:solidFill>
                  <a:schemeClr val="accent5"/>
                </a:solidFill>
              </a:rPr>
              <a:t>now wants to run</a:t>
            </a:r>
            <a:r>
              <a:rPr dirty="0"/>
              <a:t> onto the processors execution context registers</a:t>
            </a:r>
          </a:p>
          <a:p>
            <a:pPr marL="615461" indent="-615461" algn="l">
              <a:spcBef>
                <a:spcPts val="600"/>
              </a:spcBef>
              <a:buSzPct val="100000"/>
              <a:buAutoNum type="arabicPeriod"/>
              <a:defRPr sz="3200" b="1">
                <a:latin typeface="+mn-lt"/>
                <a:ea typeface="+mn-ea"/>
                <a:cs typeface="+mn-cs"/>
                <a:sym typeface="Myriad Pro Condensed"/>
              </a:defRPr>
            </a:pPr>
            <a:r>
              <a:rPr dirty="0"/>
              <a:t>Tell the processor to continue</a:t>
            </a:r>
          </a:p>
          <a:p>
            <a:pPr marL="1162957" lvl="1" indent="-362857" algn="l">
              <a:spcBef>
                <a:spcPts val="600"/>
              </a:spcBef>
              <a:buSzPct val="130000"/>
              <a:buChar char="-"/>
              <a:defRPr sz="3200" b="1">
                <a:latin typeface="+mn-lt"/>
                <a:ea typeface="+mn-ea"/>
                <a:cs typeface="+mn-cs"/>
                <a:sym typeface="Myriad Pro Condensed"/>
              </a:defRPr>
            </a:pPr>
            <a:r>
              <a:rPr dirty="0"/>
              <a:t>Now these logical threads are running on the processor</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Shape 209"/>
          <p:cNvSpPr>
            <a:spLocks noGrp="1"/>
          </p:cNvSpPr>
          <p:nvPr>
            <p:ph type="title"/>
          </p:nvPr>
        </p:nvSpPr>
        <p:spPr>
          <a:xfrm>
            <a:off x="838200" y="393700"/>
            <a:ext cx="17033334" cy="2320986"/>
          </a:xfrm>
          <a:prstGeom prst="rect">
            <a:avLst/>
          </a:prstGeom>
        </p:spPr>
        <p:txBody>
          <a:bodyPr/>
          <a:lstStyle>
            <a:lvl1pPr>
              <a:lnSpc>
                <a:spcPct val="80000"/>
              </a:lnSpc>
              <a:defRPr sz="8200"/>
            </a:lvl1pPr>
          </a:lstStyle>
          <a:p>
            <a:r>
              <a:t>But how do 2 execution contexts run on a core that can only run one instruction per clock?</a:t>
            </a:r>
          </a:p>
        </p:txBody>
      </p:sp>
      <p:sp>
        <p:nvSpPr>
          <p:cNvPr id="352" name="Shape 352"/>
          <p:cNvSpPr>
            <a:spLocks noGrp="1"/>
          </p:cNvSpPr>
          <p:nvPr>
            <p:ph type="body" idx="1"/>
          </p:nvPr>
        </p:nvSpPr>
        <p:spPr>
          <a:xfrm>
            <a:off x="927100" y="2721808"/>
            <a:ext cx="16450871" cy="1776850"/>
          </a:xfrm>
          <a:prstGeom prst="rect">
            <a:avLst/>
          </a:prstGeom>
        </p:spPr>
        <p:txBody>
          <a:bodyPr/>
          <a:lstStyle/>
          <a:p>
            <a:pPr marL="0" indent="0">
              <a:spcBef>
                <a:spcPts val="0"/>
              </a:spcBef>
              <a:buSzTx/>
              <a:buFontTx/>
              <a:buNone/>
              <a:defRPr sz="3600"/>
            </a:pPr>
            <a:r>
              <a:t>It is the responsibility of the processor (without OS intervention) to choose how to interleave execution of instructions from multiple execution contexts on the resources of a single core.</a:t>
            </a:r>
          </a:p>
          <a:p>
            <a:pPr marL="0" indent="0">
              <a:spcBef>
                <a:spcPts val="0"/>
              </a:spcBef>
              <a:buSzTx/>
              <a:buFontTx/>
              <a:buNone/>
              <a:defRPr sz="3600">
                <a:solidFill>
                  <a:schemeClr val="accent5"/>
                </a:solidFill>
              </a:defRPr>
            </a:pPr>
            <a:r>
              <a:t>This is the idea of hardware multi-threading from Lecture 2.</a:t>
            </a:r>
          </a:p>
        </p:txBody>
      </p:sp>
      <p:sp>
        <p:nvSpPr>
          <p:cNvPr id="210" name="Shape 210"/>
          <p:cNvSpPr/>
          <p:nvPr/>
        </p:nvSpPr>
        <p:spPr>
          <a:xfrm flipV="1">
            <a:off x="14246580" y="11826219"/>
            <a:ext cx="1" cy="1404723"/>
          </a:xfrm>
          <a:prstGeom prst="line">
            <a:avLst/>
          </a:prstGeom>
          <a:ln w="114300">
            <a:solidFill>
              <a:srgbClr val="000000"/>
            </a:solidFill>
            <a:miter lim="400000"/>
            <a:head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11" name="Shape 211"/>
          <p:cNvSpPr/>
          <p:nvPr/>
        </p:nvSpPr>
        <p:spPr>
          <a:xfrm flipV="1">
            <a:off x="7017931" y="9425977"/>
            <a:ext cx="1" cy="1419500"/>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12" name="Shape 212"/>
          <p:cNvSpPr/>
          <p:nvPr/>
        </p:nvSpPr>
        <p:spPr>
          <a:xfrm flipV="1">
            <a:off x="10566401" y="9425977"/>
            <a:ext cx="1" cy="945481"/>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13" name="Shape 213"/>
          <p:cNvSpPr/>
          <p:nvPr/>
        </p:nvSpPr>
        <p:spPr>
          <a:xfrm flipV="1">
            <a:off x="14233015" y="9425977"/>
            <a:ext cx="1" cy="1404723"/>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14" name="Shape 214"/>
          <p:cNvSpPr/>
          <p:nvPr/>
        </p:nvSpPr>
        <p:spPr>
          <a:xfrm flipV="1">
            <a:off x="3228005" y="9424498"/>
            <a:ext cx="1" cy="945482"/>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246" name="Group 246"/>
          <p:cNvGrpSpPr/>
          <p:nvPr/>
        </p:nvGrpSpPr>
        <p:grpSpPr>
          <a:xfrm>
            <a:off x="8899104" y="4908301"/>
            <a:ext cx="3334595" cy="5003620"/>
            <a:chOff x="0" y="0"/>
            <a:chExt cx="3334594" cy="5003619"/>
          </a:xfrm>
        </p:grpSpPr>
        <p:sp>
          <p:nvSpPr>
            <p:cNvPr id="215" name="Shape 215"/>
            <p:cNvSpPr/>
            <p:nvPr/>
          </p:nvSpPr>
          <p:spPr>
            <a:xfrm>
              <a:off x="0" y="0"/>
              <a:ext cx="3334595" cy="5003620"/>
            </a:xfrm>
            <a:prstGeom prst="rect">
              <a:avLst/>
            </a:prstGeom>
            <a:solidFill>
              <a:srgbClr val="EBEBEB"/>
            </a:solidFill>
            <a:ln w="25400" cap="flat">
              <a:solidFill>
                <a:srgbClr val="515151"/>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nvGrpSpPr>
            <p:cNvPr id="226" name="Group 226"/>
            <p:cNvGrpSpPr/>
            <p:nvPr/>
          </p:nvGrpSpPr>
          <p:grpSpPr>
            <a:xfrm>
              <a:off x="1694428" y="2268140"/>
              <a:ext cx="1255143" cy="1030079"/>
              <a:chOff x="0" y="0"/>
              <a:chExt cx="1255142" cy="1030078"/>
            </a:xfrm>
          </p:grpSpPr>
          <p:sp>
            <p:nvSpPr>
              <p:cNvPr id="216" name="Shape 216"/>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17" name="Shape 217"/>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218" name="Shape 218"/>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19" name="Shape 219"/>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20" name="Shape 220"/>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21" name="Shape 221"/>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22" name="Shape 222"/>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23" name="Shape 223"/>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24" name="Shape 224"/>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25" name="Shape 225"/>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grpSp>
          <p:nvGrpSpPr>
            <p:cNvPr id="237" name="Group 237"/>
            <p:cNvGrpSpPr/>
            <p:nvPr/>
          </p:nvGrpSpPr>
          <p:grpSpPr>
            <a:xfrm>
              <a:off x="288303" y="2268140"/>
              <a:ext cx="1255143" cy="1030079"/>
              <a:chOff x="0" y="0"/>
              <a:chExt cx="1255142" cy="1030078"/>
            </a:xfrm>
          </p:grpSpPr>
          <p:sp>
            <p:nvSpPr>
              <p:cNvPr id="227" name="Shape 227"/>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28" name="Shape 228"/>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229" name="Shape 229"/>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30" name="Shape 230"/>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31" name="Shape 231"/>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32" name="Shape 232"/>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33" name="Shape 233"/>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34" name="Shape 234"/>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35" name="Shape 235"/>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36" name="Shape 236"/>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sp>
          <p:nvSpPr>
            <p:cNvPr id="238" name="Shape 238"/>
            <p:cNvSpPr/>
            <p:nvPr/>
          </p:nvSpPr>
          <p:spPr>
            <a:xfrm>
              <a:off x="680634" y="381280"/>
              <a:ext cx="1887477" cy="821262"/>
            </a:xfrm>
            <a:prstGeom prst="rect">
              <a:avLst/>
            </a:prstGeom>
            <a:solidFill>
              <a:srgbClr val="E36E24"/>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39" name="Shape 239"/>
            <p:cNvSpPr/>
            <p:nvPr/>
          </p:nvSpPr>
          <p:spPr>
            <a:xfrm>
              <a:off x="1149718" y="476414"/>
              <a:ext cx="1043492" cy="678777"/>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buClr>
                  <a:srgbClr val="000000"/>
                </a:buClr>
                <a:buFont typeface="Myriad Pro"/>
                <a:defRPr sz="2000" b="1">
                  <a:uFill>
                    <a:solidFill>
                      <a:srgbClr val="000000"/>
                    </a:solidFill>
                  </a:uFill>
                  <a:latin typeface="Myriad Pro"/>
                  <a:ea typeface="Myriad Pro"/>
                  <a:cs typeface="Myriad Pro"/>
                  <a:sym typeface="Myriad Pro"/>
                </a:defRPr>
              </a:pPr>
              <a:r>
                <a:t>Fetch/</a:t>
              </a:r>
            </a:p>
            <a:p>
              <a:pPr defTabSz="914400">
                <a:buClr>
                  <a:srgbClr val="000000"/>
                </a:buClr>
                <a:buFont typeface="Myriad Pro"/>
                <a:defRPr sz="2000" b="1">
                  <a:uFill>
                    <a:solidFill>
                      <a:srgbClr val="000000"/>
                    </a:solidFill>
                  </a:uFill>
                  <a:latin typeface="Myriad Pro"/>
                  <a:ea typeface="Myriad Pro"/>
                  <a:cs typeface="Myriad Pro"/>
                  <a:sym typeface="Myriad Pro"/>
                </a:defRPr>
              </a:pPr>
              <a:r>
                <a:t>Decode</a:t>
              </a:r>
            </a:p>
          </p:txBody>
        </p:sp>
        <p:sp>
          <p:nvSpPr>
            <p:cNvPr id="240" name="Shape 240"/>
            <p:cNvSpPr/>
            <p:nvPr/>
          </p:nvSpPr>
          <p:spPr>
            <a:xfrm>
              <a:off x="685433" y="1389929"/>
              <a:ext cx="1860954" cy="653378"/>
            </a:xfrm>
            <a:prstGeom prst="rect">
              <a:avLst/>
            </a:prstGeom>
            <a:solidFill>
              <a:srgbClr val="FFBC19"/>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41" name="Shape 241"/>
            <p:cNvSpPr/>
            <p:nvPr/>
          </p:nvSpPr>
          <p:spPr>
            <a:xfrm>
              <a:off x="1131119" y="1522875"/>
              <a:ext cx="104349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Exec 1</a:t>
              </a:r>
            </a:p>
          </p:txBody>
        </p:sp>
        <p:sp>
          <p:nvSpPr>
            <p:cNvPr id="242" name="Shape 242"/>
            <p:cNvSpPr/>
            <p:nvPr/>
          </p:nvSpPr>
          <p:spPr>
            <a:xfrm>
              <a:off x="298937" y="3523052"/>
              <a:ext cx="2688241" cy="572779"/>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43" name="Shape 243"/>
            <p:cNvSpPr/>
            <p:nvPr/>
          </p:nvSpPr>
          <p:spPr>
            <a:xfrm>
              <a:off x="1015486" y="3657041"/>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L1 Cache</a:t>
              </a:r>
            </a:p>
          </p:txBody>
        </p:sp>
        <p:sp>
          <p:nvSpPr>
            <p:cNvPr id="244" name="Shape 244"/>
            <p:cNvSpPr/>
            <p:nvPr/>
          </p:nvSpPr>
          <p:spPr>
            <a:xfrm>
              <a:off x="298937" y="4217129"/>
              <a:ext cx="2688241" cy="572778"/>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45" name="Shape 245"/>
            <p:cNvSpPr/>
            <p:nvPr/>
          </p:nvSpPr>
          <p:spPr>
            <a:xfrm>
              <a:off x="1015486" y="4351117"/>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L2 Cache</a:t>
              </a:r>
            </a:p>
          </p:txBody>
        </p:sp>
      </p:grpSp>
      <p:sp>
        <p:nvSpPr>
          <p:cNvPr id="247" name="Shape 247"/>
          <p:cNvSpPr/>
          <p:nvPr/>
        </p:nvSpPr>
        <p:spPr>
          <a:xfrm>
            <a:off x="1578276" y="10848906"/>
            <a:ext cx="10643025" cy="1228246"/>
          </a:xfrm>
          <a:prstGeom prst="rect">
            <a:avLst/>
          </a:prstGeom>
          <a:solidFill>
            <a:srgbClr val="BFBFBF"/>
          </a:solidFill>
          <a:ln w="254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48" name="Shape 248"/>
          <p:cNvSpPr/>
          <p:nvPr/>
        </p:nvSpPr>
        <p:spPr>
          <a:xfrm>
            <a:off x="6571660" y="11291578"/>
            <a:ext cx="1255143" cy="393701"/>
          </a:xfrm>
          <a:prstGeom prst="rect">
            <a:avLst/>
          </a:prstGeom>
          <a:ln w="12700"/>
          <a:extLst>
            <a:ext uri="{C572A759-6A51-4108-AA02-DFA0A04FC94B}">
              <ma14:wrappingTextBoxFlag xmlns="" xmlns:ma14="http://schemas.microsoft.com/office/mac/drawingml/2011/main" val="1"/>
            </a:ext>
          </a:extLst>
        </p:spPr>
        <p:txBody>
          <a:bodyPr lIns="38100" tIns="38100" rIns="38100" bIns="38100"/>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L3 Cache</a:t>
            </a:r>
          </a:p>
        </p:txBody>
      </p:sp>
      <p:sp>
        <p:nvSpPr>
          <p:cNvPr id="249" name="Shape 249"/>
          <p:cNvSpPr/>
          <p:nvPr/>
        </p:nvSpPr>
        <p:spPr>
          <a:xfrm>
            <a:off x="3121088" y="10385064"/>
            <a:ext cx="11169378" cy="1"/>
          </a:xfrm>
          <a:prstGeom prst="line">
            <a:avLst/>
          </a:prstGeom>
          <a:ln w="203200">
            <a:solidFill>
              <a:srgbClr val="000000"/>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50" name="Shape 250"/>
          <p:cNvSpPr/>
          <p:nvPr/>
        </p:nvSpPr>
        <p:spPr>
          <a:xfrm>
            <a:off x="12591983" y="10833310"/>
            <a:ext cx="3309195" cy="1228247"/>
          </a:xfrm>
          <a:prstGeom prst="rect">
            <a:avLst/>
          </a:prstGeom>
          <a:solidFill>
            <a:srgbClr val="EBEBEB"/>
          </a:solidFill>
          <a:ln w="25400">
            <a:solidFill>
              <a:srgbClr val="515151"/>
            </a:solidFill>
          </a:ln>
        </p:spPr>
        <p:txBody>
          <a:bodyPr lIns="38100" tIns="38100" rIns="38100" bIns="38100" anchor="ct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51" name="Shape 251"/>
          <p:cNvSpPr/>
          <p:nvPr/>
        </p:nvSpPr>
        <p:spPr>
          <a:xfrm>
            <a:off x="13499368" y="11045159"/>
            <a:ext cx="1467295" cy="804549"/>
          </a:xfrm>
          <a:prstGeom prst="rect">
            <a:avLst/>
          </a:prstGeom>
          <a:ln w="12700"/>
          <a:extLst>
            <a:ext uri="{C572A759-6A51-4108-AA02-DFA0A04FC94B}">
              <ma14:wrappingTextBoxFlag xmlns="" xmlns:ma14="http://schemas.microsoft.com/office/mac/drawingml/2011/main" val="1"/>
            </a:ext>
          </a:extLst>
        </p:spPr>
        <p:txBody>
          <a:bodyPr lIns="38100" tIns="38100" rIns="38100" bIns="38100"/>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Memory Controller</a:t>
            </a:r>
          </a:p>
        </p:txBody>
      </p:sp>
      <p:sp>
        <p:nvSpPr>
          <p:cNvPr id="252" name="Shape 252"/>
          <p:cNvSpPr/>
          <p:nvPr/>
        </p:nvSpPr>
        <p:spPr>
          <a:xfrm>
            <a:off x="12298764" y="12661032"/>
            <a:ext cx="1699941" cy="804549"/>
          </a:xfrm>
          <a:prstGeom prst="rect">
            <a:avLst/>
          </a:prstGeom>
          <a:ln w="12700"/>
          <a:extLst>
            <a:ext uri="{C572A759-6A51-4108-AA02-DFA0A04FC94B}">
              <ma14:wrappingTextBoxFlag xmlns="" xmlns:ma14="http://schemas.microsoft.com/office/mac/drawingml/2011/main" val="1"/>
            </a:ext>
          </a:extLst>
        </p:spPr>
        <p:txBody>
          <a:bodyPr lIns="38100" tIns="38100" rIns="38100" bIns="38100"/>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Memory Bus (to DRAM)</a:t>
            </a:r>
          </a:p>
        </p:txBody>
      </p:sp>
      <p:sp>
        <p:nvSpPr>
          <p:cNvPr id="253" name="Shape 253"/>
          <p:cNvSpPr/>
          <p:nvPr/>
        </p:nvSpPr>
        <p:spPr>
          <a:xfrm>
            <a:off x="16504992" y="10125006"/>
            <a:ext cx="1699941" cy="804549"/>
          </a:xfrm>
          <a:prstGeom prst="rect">
            <a:avLst/>
          </a:prstGeom>
          <a:ln w="12700"/>
          <a:extLst>
            <a:ext uri="{C572A759-6A51-4108-AA02-DFA0A04FC94B}">
              <ma14:wrappingTextBoxFlag xmlns="" xmlns:ma14="http://schemas.microsoft.com/office/mac/drawingml/2011/main" val="1"/>
            </a:ext>
          </a:extLst>
        </p:spPr>
        <p:txBody>
          <a:bodyPr lIns="38100" tIns="38100" rIns="38100" bIns="38100"/>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On-chip interconnect</a:t>
            </a:r>
          </a:p>
        </p:txBody>
      </p:sp>
      <p:sp>
        <p:nvSpPr>
          <p:cNvPr id="254" name="Shape 254"/>
          <p:cNvSpPr/>
          <p:nvPr/>
        </p:nvSpPr>
        <p:spPr>
          <a:xfrm>
            <a:off x="14602097" y="10371415"/>
            <a:ext cx="2065856" cy="1"/>
          </a:xfrm>
          <a:prstGeom prst="line">
            <a:avLst/>
          </a:prstGeom>
          <a:ln w="50800">
            <a:solidFill>
              <a:srgbClr val="000000"/>
            </a:solidFill>
            <a:miter lim="400000"/>
            <a:headEnd type="triangle"/>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55" name="Shape 255"/>
          <p:cNvSpPr/>
          <p:nvPr/>
        </p:nvSpPr>
        <p:spPr>
          <a:xfrm>
            <a:off x="1117506" y="4655168"/>
            <a:ext cx="15309776" cy="7677660"/>
          </a:xfrm>
          <a:prstGeom prst="rect">
            <a:avLst/>
          </a:prstGeom>
          <a:ln w="38100">
            <a:solidFill>
              <a:srgbClr val="53585F"/>
            </a:solidFill>
            <a:prstDash val="sysDot"/>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grpSp>
        <p:nvGrpSpPr>
          <p:cNvPr id="287" name="Group 287"/>
          <p:cNvGrpSpPr/>
          <p:nvPr/>
        </p:nvGrpSpPr>
        <p:grpSpPr>
          <a:xfrm>
            <a:off x="12579282" y="4930304"/>
            <a:ext cx="3334596" cy="5003620"/>
            <a:chOff x="0" y="0"/>
            <a:chExt cx="3334594" cy="5003619"/>
          </a:xfrm>
        </p:grpSpPr>
        <p:sp>
          <p:nvSpPr>
            <p:cNvPr id="256" name="Shape 256"/>
            <p:cNvSpPr/>
            <p:nvPr/>
          </p:nvSpPr>
          <p:spPr>
            <a:xfrm>
              <a:off x="0" y="0"/>
              <a:ext cx="3334595" cy="5003620"/>
            </a:xfrm>
            <a:prstGeom prst="rect">
              <a:avLst/>
            </a:prstGeom>
            <a:solidFill>
              <a:srgbClr val="EBEBEB"/>
            </a:solidFill>
            <a:ln w="25400" cap="flat">
              <a:solidFill>
                <a:srgbClr val="515151"/>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nvGrpSpPr>
            <p:cNvPr id="267" name="Group 267"/>
            <p:cNvGrpSpPr/>
            <p:nvPr/>
          </p:nvGrpSpPr>
          <p:grpSpPr>
            <a:xfrm>
              <a:off x="1694428" y="2268140"/>
              <a:ext cx="1255143" cy="1030079"/>
              <a:chOff x="0" y="0"/>
              <a:chExt cx="1255142" cy="1030078"/>
            </a:xfrm>
          </p:grpSpPr>
          <p:sp>
            <p:nvSpPr>
              <p:cNvPr id="257" name="Shape 257"/>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58" name="Shape 258"/>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259" name="Shape 259"/>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60" name="Shape 260"/>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61" name="Shape 261"/>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62" name="Shape 262"/>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63" name="Shape 263"/>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64" name="Shape 264"/>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65" name="Shape 265"/>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66" name="Shape 266"/>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grpSp>
          <p:nvGrpSpPr>
            <p:cNvPr id="278" name="Group 278"/>
            <p:cNvGrpSpPr/>
            <p:nvPr/>
          </p:nvGrpSpPr>
          <p:grpSpPr>
            <a:xfrm>
              <a:off x="288303" y="2268140"/>
              <a:ext cx="1255143" cy="1030079"/>
              <a:chOff x="0" y="0"/>
              <a:chExt cx="1255142" cy="1030078"/>
            </a:xfrm>
          </p:grpSpPr>
          <p:sp>
            <p:nvSpPr>
              <p:cNvPr id="268" name="Shape 268"/>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69" name="Shape 269"/>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270" name="Shape 270"/>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71" name="Shape 271"/>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72" name="Shape 272"/>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73" name="Shape 273"/>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74" name="Shape 274"/>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75" name="Shape 275"/>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76" name="Shape 276"/>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77" name="Shape 277"/>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sp>
          <p:nvSpPr>
            <p:cNvPr id="279" name="Shape 279"/>
            <p:cNvSpPr/>
            <p:nvPr/>
          </p:nvSpPr>
          <p:spPr>
            <a:xfrm>
              <a:off x="680634" y="381280"/>
              <a:ext cx="1887477" cy="821262"/>
            </a:xfrm>
            <a:prstGeom prst="rect">
              <a:avLst/>
            </a:prstGeom>
            <a:solidFill>
              <a:srgbClr val="E36E24"/>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80" name="Shape 280"/>
            <p:cNvSpPr/>
            <p:nvPr/>
          </p:nvSpPr>
          <p:spPr>
            <a:xfrm>
              <a:off x="1149718" y="476414"/>
              <a:ext cx="1043492" cy="678777"/>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buClr>
                  <a:srgbClr val="000000"/>
                </a:buClr>
                <a:buFont typeface="Myriad Pro"/>
                <a:defRPr sz="2000" b="1">
                  <a:uFill>
                    <a:solidFill>
                      <a:srgbClr val="000000"/>
                    </a:solidFill>
                  </a:uFill>
                  <a:latin typeface="Myriad Pro"/>
                  <a:ea typeface="Myriad Pro"/>
                  <a:cs typeface="Myriad Pro"/>
                  <a:sym typeface="Myriad Pro"/>
                </a:defRPr>
              </a:pPr>
              <a:r>
                <a:t>Fetch/</a:t>
              </a:r>
            </a:p>
            <a:p>
              <a:pPr defTabSz="914400">
                <a:buClr>
                  <a:srgbClr val="000000"/>
                </a:buClr>
                <a:buFont typeface="Myriad Pro"/>
                <a:defRPr sz="2000" b="1">
                  <a:uFill>
                    <a:solidFill>
                      <a:srgbClr val="000000"/>
                    </a:solidFill>
                  </a:uFill>
                  <a:latin typeface="Myriad Pro"/>
                  <a:ea typeface="Myriad Pro"/>
                  <a:cs typeface="Myriad Pro"/>
                  <a:sym typeface="Myriad Pro"/>
                </a:defRPr>
              </a:pPr>
              <a:r>
                <a:t>Decode</a:t>
              </a:r>
            </a:p>
          </p:txBody>
        </p:sp>
        <p:sp>
          <p:nvSpPr>
            <p:cNvPr id="281" name="Shape 281"/>
            <p:cNvSpPr/>
            <p:nvPr/>
          </p:nvSpPr>
          <p:spPr>
            <a:xfrm>
              <a:off x="685433" y="1389929"/>
              <a:ext cx="1860954" cy="653378"/>
            </a:xfrm>
            <a:prstGeom prst="rect">
              <a:avLst/>
            </a:prstGeom>
            <a:solidFill>
              <a:srgbClr val="FFBC19"/>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82" name="Shape 282"/>
            <p:cNvSpPr/>
            <p:nvPr/>
          </p:nvSpPr>
          <p:spPr>
            <a:xfrm>
              <a:off x="1131119" y="1522875"/>
              <a:ext cx="104349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Exec 1</a:t>
              </a:r>
            </a:p>
          </p:txBody>
        </p:sp>
        <p:sp>
          <p:nvSpPr>
            <p:cNvPr id="283" name="Shape 283"/>
            <p:cNvSpPr/>
            <p:nvPr/>
          </p:nvSpPr>
          <p:spPr>
            <a:xfrm>
              <a:off x="298937" y="3523052"/>
              <a:ext cx="2688241" cy="572779"/>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84" name="Shape 284"/>
            <p:cNvSpPr/>
            <p:nvPr/>
          </p:nvSpPr>
          <p:spPr>
            <a:xfrm>
              <a:off x="1015486" y="3657041"/>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L1 Cache</a:t>
              </a:r>
            </a:p>
          </p:txBody>
        </p:sp>
        <p:sp>
          <p:nvSpPr>
            <p:cNvPr id="285" name="Shape 285"/>
            <p:cNvSpPr/>
            <p:nvPr/>
          </p:nvSpPr>
          <p:spPr>
            <a:xfrm>
              <a:off x="298937" y="4217129"/>
              <a:ext cx="2688241" cy="572778"/>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286" name="Shape 286"/>
            <p:cNvSpPr/>
            <p:nvPr/>
          </p:nvSpPr>
          <p:spPr>
            <a:xfrm>
              <a:off x="1015486" y="4351117"/>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L2 Cache</a:t>
              </a:r>
            </a:p>
          </p:txBody>
        </p:sp>
      </p:grpSp>
      <p:grpSp>
        <p:nvGrpSpPr>
          <p:cNvPr id="319" name="Group 319"/>
          <p:cNvGrpSpPr/>
          <p:nvPr/>
        </p:nvGrpSpPr>
        <p:grpSpPr>
          <a:xfrm>
            <a:off x="5218924" y="4908301"/>
            <a:ext cx="3334596" cy="5003620"/>
            <a:chOff x="0" y="0"/>
            <a:chExt cx="3334594" cy="5003619"/>
          </a:xfrm>
        </p:grpSpPr>
        <p:sp>
          <p:nvSpPr>
            <p:cNvPr id="288" name="Shape 288"/>
            <p:cNvSpPr/>
            <p:nvPr/>
          </p:nvSpPr>
          <p:spPr>
            <a:xfrm>
              <a:off x="0" y="0"/>
              <a:ext cx="3334595" cy="5003620"/>
            </a:xfrm>
            <a:prstGeom prst="rect">
              <a:avLst/>
            </a:prstGeom>
            <a:solidFill>
              <a:srgbClr val="EBEBEB"/>
            </a:solidFill>
            <a:ln w="25400" cap="flat">
              <a:solidFill>
                <a:srgbClr val="515151"/>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nvGrpSpPr>
            <p:cNvPr id="299" name="Group 299"/>
            <p:cNvGrpSpPr/>
            <p:nvPr/>
          </p:nvGrpSpPr>
          <p:grpSpPr>
            <a:xfrm>
              <a:off x="1694428" y="2268140"/>
              <a:ext cx="1255143" cy="1030079"/>
              <a:chOff x="0" y="0"/>
              <a:chExt cx="1255142" cy="1030078"/>
            </a:xfrm>
          </p:grpSpPr>
          <p:sp>
            <p:nvSpPr>
              <p:cNvPr id="289" name="Shape 289"/>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90" name="Shape 290"/>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291" name="Shape 291"/>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92" name="Shape 292"/>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93" name="Shape 293"/>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94" name="Shape 294"/>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95" name="Shape 295"/>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96" name="Shape 296"/>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97" name="Shape 297"/>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298" name="Shape 298"/>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grpSp>
          <p:nvGrpSpPr>
            <p:cNvPr id="310" name="Group 310"/>
            <p:cNvGrpSpPr/>
            <p:nvPr/>
          </p:nvGrpSpPr>
          <p:grpSpPr>
            <a:xfrm>
              <a:off x="288303" y="2268140"/>
              <a:ext cx="1255143" cy="1030079"/>
              <a:chOff x="0" y="0"/>
              <a:chExt cx="1255142" cy="1030078"/>
            </a:xfrm>
          </p:grpSpPr>
          <p:sp>
            <p:nvSpPr>
              <p:cNvPr id="300" name="Shape 300"/>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01" name="Shape 301"/>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302" name="Shape 302"/>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03" name="Shape 303"/>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04" name="Shape 304"/>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05" name="Shape 305"/>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06" name="Shape 306"/>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07" name="Shape 307"/>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08" name="Shape 308"/>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09" name="Shape 309"/>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sp>
          <p:nvSpPr>
            <p:cNvPr id="311" name="Shape 311"/>
            <p:cNvSpPr/>
            <p:nvPr/>
          </p:nvSpPr>
          <p:spPr>
            <a:xfrm>
              <a:off x="680634" y="381280"/>
              <a:ext cx="1887477" cy="821262"/>
            </a:xfrm>
            <a:prstGeom prst="rect">
              <a:avLst/>
            </a:prstGeom>
            <a:solidFill>
              <a:srgbClr val="E36E24"/>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12" name="Shape 312"/>
            <p:cNvSpPr/>
            <p:nvPr/>
          </p:nvSpPr>
          <p:spPr>
            <a:xfrm>
              <a:off x="1149718" y="476414"/>
              <a:ext cx="1043492" cy="678777"/>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buClr>
                  <a:srgbClr val="000000"/>
                </a:buClr>
                <a:buFont typeface="Myriad Pro"/>
                <a:defRPr sz="2000" b="1">
                  <a:uFill>
                    <a:solidFill>
                      <a:srgbClr val="000000"/>
                    </a:solidFill>
                  </a:uFill>
                  <a:latin typeface="Myriad Pro"/>
                  <a:ea typeface="Myriad Pro"/>
                  <a:cs typeface="Myriad Pro"/>
                  <a:sym typeface="Myriad Pro"/>
                </a:defRPr>
              </a:pPr>
              <a:r>
                <a:t>Fetch/</a:t>
              </a:r>
            </a:p>
            <a:p>
              <a:pPr defTabSz="914400">
                <a:buClr>
                  <a:srgbClr val="000000"/>
                </a:buClr>
                <a:buFont typeface="Myriad Pro"/>
                <a:defRPr sz="2000" b="1">
                  <a:uFill>
                    <a:solidFill>
                      <a:srgbClr val="000000"/>
                    </a:solidFill>
                  </a:uFill>
                  <a:latin typeface="Myriad Pro"/>
                  <a:ea typeface="Myriad Pro"/>
                  <a:cs typeface="Myriad Pro"/>
                  <a:sym typeface="Myriad Pro"/>
                </a:defRPr>
              </a:pPr>
              <a:r>
                <a:t>Decode</a:t>
              </a:r>
            </a:p>
          </p:txBody>
        </p:sp>
        <p:sp>
          <p:nvSpPr>
            <p:cNvPr id="313" name="Shape 313"/>
            <p:cNvSpPr/>
            <p:nvPr/>
          </p:nvSpPr>
          <p:spPr>
            <a:xfrm>
              <a:off x="685433" y="1389929"/>
              <a:ext cx="1860954" cy="653378"/>
            </a:xfrm>
            <a:prstGeom prst="rect">
              <a:avLst/>
            </a:prstGeom>
            <a:solidFill>
              <a:srgbClr val="FFBC19"/>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14" name="Shape 314"/>
            <p:cNvSpPr/>
            <p:nvPr/>
          </p:nvSpPr>
          <p:spPr>
            <a:xfrm>
              <a:off x="1131119" y="1522875"/>
              <a:ext cx="104349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Exec 1</a:t>
              </a:r>
            </a:p>
          </p:txBody>
        </p:sp>
        <p:sp>
          <p:nvSpPr>
            <p:cNvPr id="315" name="Shape 315"/>
            <p:cNvSpPr/>
            <p:nvPr/>
          </p:nvSpPr>
          <p:spPr>
            <a:xfrm>
              <a:off x="298937" y="3523052"/>
              <a:ext cx="2688241" cy="572779"/>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16" name="Shape 316"/>
            <p:cNvSpPr/>
            <p:nvPr/>
          </p:nvSpPr>
          <p:spPr>
            <a:xfrm>
              <a:off x="1015486" y="3657041"/>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L1 Cache</a:t>
              </a:r>
            </a:p>
          </p:txBody>
        </p:sp>
        <p:sp>
          <p:nvSpPr>
            <p:cNvPr id="317" name="Shape 317"/>
            <p:cNvSpPr/>
            <p:nvPr/>
          </p:nvSpPr>
          <p:spPr>
            <a:xfrm>
              <a:off x="298937" y="4217129"/>
              <a:ext cx="2688241" cy="572778"/>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18" name="Shape 318"/>
            <p:cNvSpPr/>
            <p:nvPr/>
          </p:nvSpPr>
          <p:spPr>
            <a:xfrm>
              <a:off x="1015486" y="4351117"/>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L2 Cache</a:t>
              </a:r>
            </a:p>
          </p:txBody>
        </p:sp>
      </p:grpSp>
      <p:grpSp>
        <p:nvGrpSpPr>
          <p:cNvPr id="351" name="Group 351"/>
          <p:cNvGrpSpPr/>
          <p:nvPr/>
        </p:nvGrpSpPr>
        <p:grpSpPr>
          <a:xfrm>
            <a:off x="1538746" y="4930304"/>
            <a:ext cx="3334595" cy="5003620"/>
            <a:chOff x="0" y="0"/>
            <a:chExt cx="3334594" cy="5003619"/>
          </a:xfrm>
        </p:grpSpPr>
        <p:sp>
          <p:nvSpPr>
            <p:cNvPr id="320" name="Shape 320"/>
            <p:cNvSpPr/>
            <p:nvPr/>
          </p:nvSpPr>
          <p:spPr>
            <a:xfrm>
              <a:off x="0" y="0"/>
              <a:ext cx="3334595" cy="5003620"/>
            </a:xfrm>
            <a:prstGeom prst="rect">
              <a:avLst/>
            </a:prstGeom>
            <a:solidFill>
              <a:srgbClr val="EBEBEB"/>
            </a:solidFill>
            <a:ln w="25400" cap="flat">
              <a:solidFill>
                <a:srgbClr val="515151"/>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nvGrpSpPr>
            <p:cNvPr id="331" name="Group 331"/>
            <p:cNvGrpSpPr/>
            <p:nvPr/>
          </p:nvGrpSpPr>
          <p:grpSpPr>
            <a:xfrm>
              <a:off x="1694428" y="2268140"/>
              <a:ext cx="1255143" cy="1030079"/>
              <a:chOff x="0" y="0"/>
              <a:chExt cx="1255142" cy="1030078"/>
            </a:xfrm>
          </p:grpSpPr>
          <p:sp>
            <p:nvSpPr>
              <p:cNvPr id="321" name="Shape 321"/>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22" name="Shape 322"/>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323" name="Shape 323"/>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24" name="Shape 324"/>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25" name="Shape 325"/>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26" name="Shape 326"/>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27" name="Shape 327"/>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28" name="Shape 328"/>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29" name="Shape 329"/>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30" name="Shape 330"/>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grpSp>
          <p:nvGrpSpPr>
            <p:cNvPr id="342" name="Group 342"/>
            <p:cNvGrpSpPr/>
            <p:nvPr/>
          </p:nvGrpSpPr>
          <p:grpSpPr>
            <a:xfrm>
              <a:off x="288303" y="2268140"/>
              <a:ext cx="1255143" cy="1030079"/>
              <a:chOff x="0" y="0"/>
              <a:chExt cx="1255142" cy="1030078"/>
            </a:xfrm>
          </p:grpSpPr>
          <p:sp>
            <p:nvSpPr>
              <p:cNvPr id="332" name="Shape 332"/>
              <p:cNvSpPr/>
              <p:nvPr/>
            </p:nvSpPr>
            <p:spPr>
              <a:xfrm>
                <a:off x="0" y="0"/>
                <a:ext cx="1255143" cy="1030079"/>
              </a:xfrm>
              <a:prstGeom prst="rect">
                <a:avLst/>
              </a:prstGeom>
              <a:solidFill>
                <a:srgbClr val="8492AF"/>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33" name="Shape 333"/>
              <p:cNvSpPr/>
              <p:nvPr/>
            </p:nvSpPr>
            <p:spPr>
              <a:xfrm>
                <a:off x="127596" y="55222"/>
                <a:ext cx="1008363" cy="460826"/>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Execution</a:t>
                </a:r>
              </a:p>
              <a:p>
                <a:pPr defTabSz="914400">
                  <a:lnSpc>
                    <a:spcPct val="90000"/>
                  </a:lnSpc>
                  <a:buClr>
                    <a:srgbClr val="000000"/>
                  </a:buClr>
                  <a:buFont typeface="Myriad Pro"/>
                  <a:defRPr sz="1600" b="1">
                    <a:uFill>
                      <a:solidFill>
                        <a:srgbClr val="000000"/>
                      </a:solidFill>
                    </a:uFill>
                    <a:latin typeface="Myriad Pro"/>
                    <a:ea typeface="Myriad Pro"/>
                    <a:cs typeface="Myriad Pro"/>
                    <a:sym typeface="Myriad Pro"/>
                  </a:defRPr>
                </a:pPr>
                <a:r>
                  <a:t>Context</a:t>
                </a:r>
              </a:p>
            </p:txBody>
          </p:sp>
          <p:sp>
            <p:nvSpPr>
              <p:cNvPr id="334" name="Shape 334"/>
              <p:cNvSpPr/>
              <p:nvPr/>
            </p:nvSpPr>
            <p:spPr>
              <a:xfrm>
                <a:off x="54178"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35" name="Shape 335"/>
              <p:cNvSpPr/>
              <p:nvPr/>
            </p:nvSpPr>
            <p:spPr>
              <a:xfrm>
                <a:off x="54178"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36" name="Shape 336"/>
              <p:cNvSpPr/>
              <p:nvPr/>
            </p:nvSpPr>
            <p:spPr>
              <a:xfrm>
                <a:off x="54178"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37" name="Shape 337"/>
              <p:cNvSpPr/>
              <p:nvPr/>
            </p:nvSpPr>
            <p:spPr>
              <a:xfrm>
                <a:off x="54178"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38" name="Shape 338"/>
              <p:cNvSpPr/>
              <p:nvPr/>
            </p:nvSpPr>
            <p:spPr>
              <a:xfrm>
                <a:off x="650145" y="542146"/>
                <a:ext cx="550819" cy="108430"/>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39" name="Shape 339"/>
              <p:cNvSpPr/>
              <p:nvPr/>
            </p:nvSpPr>
            <p:spPr>
              <a:xfrm>
                <a:off x="650145" y="650575"/>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40" name="Shape 340"/>
              <p:cNvSpPr/>
              <p:nvPr/>
            </p:nvSpPr>
            <p:spPr>
              <a:xfrm>
                <a:off x="650145" y="759004"/>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41" name="Shape 341"/>
              <p:cNvSpPr/>
              <p:nvPr/>
            </p:nvSpPr>
            <p:spPr>
              <a:xfrm>
                <a:off x="650145" y="867433"/>
                <a:ext cx="550819" cy="108431"/>
              </a:xfrm>
              <a:prstGeom prst="rect">
                <a:avLst/>
              </a:prstGeom>
              <a:solidFill>
                <a:srgbClr val="9FB2D4"/>
              </a:solidFill>
              <a:ln w="25400" cap="flat">
                <a:solidFill>
                  <a:srgbClr val="BCCFF7"/>
                </a:solidFill>
                <a:prstDash val="solid"/>
                <a:round/>
              </a:ln>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grpSp>
        <p:sp>
          <p:nvSpPr>
            <p:cNvPr id="343" name="Shape 343"/>
            <p:cNvSpPr/>
            <p:nvPr/>
          </p:nvSpPr>
          <p:spPr>
            <a:xfrm>
              <a:off x="680634" y="381280"/>
              <a:ext cx="1887477" cy="821262"/>
            </a:xfrm>
            <a:prstGeom prst="rect">
              <a:avLst/>
            </a:prstGeom>
            <a:solidFill>
              <a:srgbClr val="E36E24"/>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44" name="Shape 344"/>
            <p:cNvSpPr/>
            <p:nvPr/>
          </p:nvSpPr>
          <p:spPr>
            <a:xfrm>
              <a:off x="1149718" y="476414"/>
              <a:ext cx="1043492" cy="678777"/>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p>
              <a:pPr defTabSz="914400">
                <a:buClr>
                  <a:srgbClr val="000000"/>
                </a:buClr>
                <a:buFont typeface="Myriad Pro"/>
                <a:defRPr sz="2000" b="1">
                  <a:uFill>
                    <a:solidFill>
                      <a:srgbClr val="000000"/>
                    </a:solidFill>
                  </a:uFill>
                  <a:latin typeface="Myriad Pro"/>
                  <a:ea typeface="Myriad Pro"/>
                  <a:cs typeface="Myriad Pro"/>
                  <a:sym typeface="Myriad Pro"/>
                </a:defRPr>
              </a:pPr>
              <a:r>
                <a:t>Fetch/</a:t>
              </a:r>
            </a:p>
            <a:p>
              <a:pPr defTabSz="914400">
                <a:buClr>
                  <a:srgbClr val="000000"/>
                </a:buClr>
                <a:buFont typeface="Myriad Pro"/>
                <a:defRPr sz="2000" b="1">
                  <a:uFill>
                    <a:solidFill>
                      <a:srgbClr val="000000"/>
                    </a:solidFill>
                  </a:uFill>
                  <a:latin typeface="Myriad Pro"/>
                  <a:ea typeface="Myriad Pro"/>
                  <a:cs typeface="Myriad Pro"/>
                  <a:sym typeface="Myriad Pro"/>
                </a:defRPr>
              </a:pPr>
              <a:r>
                <a:t>Decode</a:t>
              </a:r>
            </a:p>
          </p:txBody>
        </p:sp>
        <p:sp>
          <p:nvSpPr>
            <p:cNvPr id="345" name="Shape 345"/>
            <p:cNvSpPr/>
            <p:nvPr/>
          </p:nvSpPr>
          <p:spPr>
            <a:xfrm>
              <a:off x="685433" y="1389929"/>
              <a:ext cx="1860954" cy="653378"/>
            </a:xfrm>
            <a:prstGeom prst="rect">
              <a:avLst/>
            </a:prstGeom>
            <a:solidFill>
              <a:srgbClr val="FFBC19"/>
            </a:solidFill>
            <a:ln w="25400" cap="flat">
              <a:solidFill>
                <a:srgbClr val="000000"/>
              </a:solidFill>
              <a:prstDash val="solid"/>
              <a:round/>
            </a:ln>
            <a:effectLst>
              <a:outerShdw blurRad="50800" dist="38100" dir="2700000" rotWithShape="0">
                <a:srgbClr val="000000">
                  <a:alpha val="43000"/>
                </a:srgbClr>
              </a:outerShdw>
            </a:effectLst>
          </p:spPr>
          <p:txBody>
            <a:bodyPr wrap="square" lIns="38100" tIns="38100" rIns="38100" bIns="38100" numCol="1" anchor="ctr">
              <a:noAutofit/>
            </a:bodyPr>
            <a:lstStyle/>
            <a:p>
              <a:pPr defTabSz="914400">
                <a:spcBef>
                  <a:spcPts val="1400"/>
                </a:spcBef>
                <a:buClr>
                  <a:srgbClr val="000000"/>
                </a:buClr>
                <a:defRPr sz="2400">
                  <a:uFill>
                    <a:solidFill>
                      <a:srgbClr val="000000"/>
                    </a:solidFill>
                  </a:uFill>
                  <a:latin typeface="Trebuchet MS"/>
                  <a:ea typeface="Trebuchet MS"/>
                  <a:cs typeface="Trebuchet MS"/>
                  <a:sym typeface="Trebuchet MS"/>
                </a:defRPr>
              </a:pPr>
              <a:endParaRPr/>
            </a:p>
          </p:txBody>
        </p:sp>
        <p:sp>
          <p:nvSpPr>
            <p:cNvPr id="346" name="Shape 346"/>
            <p:cNvSpPr/>
            <p:nvPr/>
          </p:nvSpPr>
          <p:spPr>
            <a:xfrm>
              <a:off x="1131119" y="1522875"/>
              <a:ext cx="104349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Exec 1</a:t>
              </a:r>
            </a:p>
          </p:txBody>
        </p:sp>
        <p:sp>
          <p:nvSpPr>
            <p:cNvPr id="347" name="Shape 347"/>
            <p:cNvSpPr/>
            <p:nvPr/>
          </p:nvSpPr>
          <p:spPr>
            <a:xfrm>
              <a:off x="298937" y="3523052"/>
              <a:ext cx="2688241" cy="572779"/>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48" name="Shape 348"/>
            <p:cNvSpPr/>
            <p:nvPr/>
          </p:nvSpPr>
          <p:spPr>
            <a:xfrm>
              <a:off x="1015486" y="3657041"/>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L1 Cache</a:t>
              </a:r>
            </a:p>
          </p:txBody>
        </p:sp>
        <p:sp>
          <p:nvSpPr>
            <p:cNvPr id="349" name="Shape 349"/>
            <p:cNvSpPr/>
            <p:nvPr/>
          </p:nvSpPr>
          <p:spPr>
            <a:xfrm>
              <a:off x="298937" y="4217129"/>
              <a:ext cx="2688241" cy="572778"/>
            </a:xfrm>
            <a:prstGeom prst="rect">
              <a:avLst/>
            </a:prstGeom>
            <a:solidFill>
              <a:srgbClr val="BFBFBF"/>
            </a:solidFill>
            <a:ln w="25400" cap="flat">
              <a:solidFill>
                <a:srgbClr val="000000"/>
              </a:solidFill>
              <a:prstDash val="solid"/>
              <a:miter lim="400000"/>
            </a:ln>
            <a:effectLst/>
          </p:spPr>
          <p:txBody>
            <a:bodyPr wrap="square" lIns="50800" tIns="50800" rIns="50800" bIns="50800" numCol="1" anchor="ctr">
              <a:noAutofit/>
            </a:bodyP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50" name="Shape 350"/>
            <p:cNvSpPr/>
            <p:nvPr/>
          </p:nvSpPr>
          <p:spPr>
            <a:xfrm>
              <a:off x="1015486" y="4351117"/>
              <a:ext cx="1255143" cy="393701"/>
            </a:xfrm>
            <a:prstGeom prst="rect">
              <a:avLst/>
            </a:prstGeom>
            <a:noFill/>
            <a:ln w="12700" cap="flat">
              <a:noFill/>
              <a:round/>
            </a:ln>
            <a:effectLst/>
            <a:extLst>
              <a:ext uri="{C572A759-6A51-4108-AA02-DFA0A04FC94B}">
                <ma14:wrappingTextBoxFlag xmlns="" xmlns:ma14="http://schemas.microsoft.com/office/mac/drawingml/2011/main" val="1"/>
              </a:ext>
            </a:extLst>
          </p:spPr>
          <p:txBody>
            <a:bodyPr wrap="square" lIns="38100" tIns="38100" rIns="38100" bIns="38100" numCol="1" anchor="t">
              <a:noAutofit/>
            </a:bodyPr>
            <a:lstStyle>
              <a:lvl1pPr defTabSz="914400">
                <a:buClr>
                  <a:srgbClr val="000000"/>
                </a:buClr>
                <a:buFont typeface="Myriad Pro"/>
                <a:defRPr sz="2200" b="1">
                  <a:uFill>
                    <a:solidFill>
                      <a:srgbClr val="000000"/>
                    </a:solidFill>
                  </a:uFill>
                  <a:latin typeface="Myriad Pro"/>
                  <a:ea typeface="Myriad Pro"/>
                  <a:cs typeface="Myriad Pro"/>
                  <a:sym typeface="Myriad Pro"/>
                </a:defRPr>
              </a:lvl1pPr>
            </a:lstStyle>
            <a:p>
              <a:r>
                <a:t>L2 Cache</a:t>
              </a:r>
            </a:p>
          </p:txBody>
        </p:sp>
      </p:gr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a:spLocks noGrp="1"/>
          </p:cNvSpPr>
          <p:nvPr>
            <p:ph type="title"/>
          </p:nvPr>
        </p:nvSpPr>
        <p:spPr>
          <a:prstGeom prst="rect">
            <a:avLst/>
          </a:prstGeom>
        </p:spPr>
        <p:txBody>
          <a:bodyPr/>
          <a:lstStyle/>
          <a:p>
            <a:r>
              <a:t>Output of ‘less /proc/cpuinfo’ on latedays</a:t>
            </a:r>
          </a:p>
        </p:txBody>
      </p:sp>
      <p:sp>
        <p:nvSpPr>
          <p:cNvPr id="355" name="Shape 355"/>
          <p:cNvSpPr>
            <a:spLocks noGrp="1"/>
          </p:cNvSpPr>
          <p:nvPr>
            <p:ph type="body" idx="1"/>
          </p:nvPr>
        </p:nvSpPr>
        <p:spPr>
          <a:xfrm>
            <a:off x="838200" y="1833737"/>
            <a:ext cx="8454667" cy="1776850"/>
          </a:xfrm>
          <a:prstGeom prst="rect">
            <a:avLst/>
          </a:prstGeom>
        </p:spPr>
        <p:txBody>
          <a:bodyPr/>
          <a:lstStyle/>
          <a:p>
            <a:pPr>
              <a:spcBef>
                <a:spcPts val="0"/>
              </a:spcBef>
              <a:buChar char="-"/>
              <a:defRPr sz="3600"/>
            </a:pPr>
            <a:r>
              <a:t>Dual CPU (two socket)</a:t>
            </a:r>
          </a:p>
          <a:p>
            <a:pPr>
              <a:spcBef>
                <a:spcPts val="0"/>
              </a:spcBef>
              <a:buChar char="-"/>
              <a:defRPr sz="3600"/>
            </a:pPr>
            <a:r>
              <a:t>Six-cores per CPU, two threads per core</a:t>
            </a:r>
          </a:p>
          <a:p>
            <a:pPr>
              <a:spcBef>
                <a:spcPts val="0"/>
              </a:spcBef>
              <a:buChar char="-"/>
              <a:defRPr sz="3600"/>
            </a:pPr>
            <a:r>
              <a:t>Linux has 24 execution contexts to fill</a:t>
            </a:r>
          </a:p>
        </p:txBody>
      </p:sp>
      <p:pic>
        <p:nvPicPr>
          <p:cNvPr id="356" name="Screen Shot 2016-03-16 at 11.55.22 AM.png"/>
          <p:cNvPicPr>
            <a:picLocks noChangeAspect="1"/>
          </p:cNvPicPr>
          <p:nvPr/>
        </p:nvPicPr>
        <p:blipFill>
          <a:blip r:embed="rId2">
            <a:extLst/>
          </a:blip>
          <a:srcRect r="42605"/>
          <a:stretch>
            <a:fillRect/>
          </a:stretch>
        </p:blipFill>
        <p:spPr>
          <a:xfrm>
            <a:off x="1120114" y="4126371"/>
            <a:ext cx="5436690" cy="8634755"/>
          </a:xfrm>
          <a:prstGeom prst="rect">
            <a:avLst/>
          </a:prstGeom>
          <a:ln w="12700">
            <a:miter lim="400000"/>
          </a:ln>
        </p:spPr>
      </p:pic>
      <p:sp>
        <p:nvSpPr>
          <p:cNvPr id="357" name="Shape 357"/>
          <p:cNvSpPr/>
          <p:nvPr/>
        </p:nvSpPr>
        <p:spPr>
          <a:xfrm>
            <a:off x="7892242" y="7317639"/>
            <a:ext cx="825501" cy="81026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lvl1pPr algn="l">
              <a:spcBef>
                <a:spcPts val="600"/>
              </a:spcBef>
              <a:defRPr b="1">
                <a:latin typeface="+mn-lt"/>
                <a:ea typeface="+mn-ea"/>
                <a:cs typeface="+mn-cs"/>
                <a:sym typeface="Myriad Pro Condensed"/>
              </a:defRPr>
            </a:lvl1pPr>
          </a:lstStyle>
          <a:p>
            <a:r>
              <a:t>…</a:t>
            </a:r>
          </a:p>
        </p:txBody>
      </p:sp>
      <p:pic>
        <p:nvPicPr>
          <p:cNvPr id="358" name="Screen Shot 2016-03-16 at 11.56.59 AM.png"/>
          <p:cNvPicPr>
            <a:picLocks noChangeAspect="1"/>
          </p:cNvPicPr>
          <p:nvPr/>
        </p:nvPicPr>
        <p:blipFill>
          <a:blip r:embed="rId3">
            <a:extLst/>
          </a:blip>
          <a:srcRect r="41711"/>
          <a:stretch>
            <a:fillRect/>
          </a:stretch>
        </p:blipFill>
        <p:spPr>
          <a:xfrm>
            <a:off x="9824353" y="4108065"/>
            <a:ext cx="6044877" cy="8634772"/>
          </a:xfrm>
          <a:prstGeom prst="rect">
            <a:avLst/>
          </a:prstGeom>
          <a:ln w="12700">
            <a:miter lim="400000"/>
          </a:ln>
        </p:spPr>
      </p:pic>
      <p:sp>
        <p:nvSpPr>
          <p:cNvPr id="359" name="Shape 359"/>
          <p:cNvSpPr/>
          <p:nvPr/>
        </p:nvSpPr>
        <p:spPr>
          <a:xfrm>
            <a:off x="2126306" y="3912244"/>
            <a:ext cx="1040703" cy="610088"/>
          </a:xfrm>
          <a:prstGeom prst="ellipse">
            <a:avLst/>
          </a:prstGeom>
          <a:ln w="63500">
            <a:solidFill>
              <a:schemeClr val="accent5"/>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0" name="Shape 360"/>
          <p:cNvSpPr/>
          <p:nvPr/>
        </p:nvSpPr>
        <p:spPr>
          <a:xfrm>
            <a:off x="2007102" y="8300031"/>
            <a:ext cx="1040703" cy="610088"/>
          </a:xfrm>
          <a:prstGeom prst="ellipse">
            <a:avLst/>
          </a:prstGeom>
          <a:ln w="63500">
            <a:solidFill>
              <a:schemeClr val="accent5"/>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1" name="Shape 361"/>
          <p:cNvSpPr/>
          <p:nvPr/>
        </p:nvSpPr>
        <p:spPr>
          <a:xfrm>
            <a:off x="10842404" y="3912244"/>
            <a:ext cx="1040703" cy="610088"/>
          </a:xfrm>
          <a:prstGeom prst="ellipse">
            <a:avLst/>
          </a:prstGeom>
          <a:ln w="63500">
            <a:solidFill>
              <a:schemeClr val="accent5"/>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2" name="Shape 362"/>
          <p:cNvSpPr/>
          <p:nvPr/>
        </p:nvSpPr>
        <p:spPr>
          <a:xfrm>
            <a:off x="10842404" y="8300031"/>
            <a:ext cx="1040703" cy="610088"/>
          </a:xfrm>
          <a:prstGeom prst="ellipse">
            <a:avLst/>
          </a:prstGeom>
          <a:ln w="63500">
            <a:solidFill>
              <a:schemeClr val="accent5"/>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p>
        </p:txBody>
      </p:sp>
      <p:sp>
        <p:nvSpPr>
          <p:cNvPr id="363" name="Shape 363"/>
          <p:cNvSpPr/>
          <p:nvPr/>
        </p:nvSpPr>
        <p:spPr>
          <a:xfrm>
            <a:off x="9771203" y="1781558"/>
            <a:ext cx="7812460" cy="17768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defRPr sz="3600" b="1">
                <a:solidFill>
                  <a:schemeClr val="accent5"/>
                </a:solidFill>
                <a:latin typeface="+mn-lt"/>
                <a:ea typeface="+mn-ea"/>
                <a:cs typeface="+mn-cs"/>
                <a:sym typeface="Myriad Pro Condensed"/>
              </a:defRPr>
            </a:lvl1pPr>
          </a:lstStyle>
          <a:p>
            <a:r>
              <a:t>Linux reports it is running on a machine with 24 “logical processors” (corresponding to the 24 execution contexts available on the machine) </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Shape 373"/>
          <p:cNvSpPr>
            <a:spLocks noGrp="1"/>
          </p:cNvSpPr>
          <p:nvPr>
            <p:ph type="title"/>
          </p:nvPr>
        </p:nvSpPr>
        <p:spPr>
          <a:xfrm>
            <a:off x="838200" y="393700"/>
            <a:ext cx="16154400" cy="3185759"/>
          </a:xfrm>
          <a:prstGeom prst="rect">
            <a:avLst/>
          </a:prstGeom>
        </p:spPr>
        <p:txBody>
          <a:bodyPr/>
          <a:lstStyle/>
          <a:p>
            <a:r>
              <a:t>Today’s topic: efficiently implementing synchronization primitives</a:t>
            </a:r>
          </a:p>
        </p:txBody>
      </p:sp>
      <p:sp>
        <p:nvSpPr>
          <p:cNvPr id="374" name="Shape 374"/>
          <p:cNvSpPr>
            <a:spLocks noGrp="1"/>
          </p:cNvSpPr>
          <p:nvPr>
            <p:ph type="body" idx="1"/>
          </p:nvPr>
        </p:nvSpPr>
        <p:spPr>
          <a:xfrm>
            <a:off x="914400" y="4147687"/>
            <a:ext cx="16154400" cy="7137293"/>
          </a:xfrm>
          <a:prstGeom prst="rect">
            <a:avLst/>
          </a:prstGeom>
        </p:spPr>
        <p:txBody>
          <a:bodyPr/>
          <a:lstStyle/>
          <a:p>
            <a:r>
              <a:rPr dirty="0"/>
              <a:t>Primitives for ensuring mutual exclusion</a:t>
            </a:r>
          </a:p>
          <a:p>
            <a:pPr marL="1276350" lvl="1" indent="-476250">
              <a:defRPr sz="4600"/>
            </a:pPr>
            <a:r>
              <a:rPr dirty="0"/>
              <a:t>Locks</a:t>
            </a:r>
          </a:p>
          <a:p>
            <a:pPr marL="1276350" lvl="1" indent="-476250">
              <a:defRPr sz="4600"/>
            </a:pPr>
            <a:r>
              <a:rPr dirty="0"/>
              <a:t>Atomic primitives (e.g., </a:t>
            </a:r>
            <a:r>
              <a:rPr dirty="0" err="1"/>
              <a:t>atomic_add</a:t>
            </a:r>
            <a:r>
              <a:rPr dirty="0"/>
              <a:t>)</a:t>
            </a:r>
            <a:endParaRPr lang="en-US" dirty="0"/>
          </a:p>
          <a:p>
            <a:pPr marL="1276350" lvl="1" indent="-476250">
              <a:defRPr sz="4600"/>
            </a:pPr>
            <a:r>
              <a:rPr dirty="0"/>
              <a:t>Transactions (later in the course) </a:t>
            </a:r>
          </a:p>
          <a:p>
            <a:r>
              <a:rPr dirty="0"/>
              <a:t>Primitives for event signaling</a:t>
            </a:r>
          </a:p>
          <a:p>
            <a:pPr marL="1276350" lvl="1" indent="-476250">
              <a:defRPr sz="4600"/>
            </a:pPr>
            <a:r>
              <a:rPr dirty="0"/>
              <a:t>Barriers </a:t>
            </a:r>
          </a:p>
          <a:p>
            <a:pPr marL="1276350" lvl="1" indent="-476250">
              <a:defRPr sz="4600"/>
            </a:pPr>
            <a:r>
              <a:rPr dirty="0"/>
              <a:t>Flags</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 name="Shape 376"/>
          <p:cNvSpPr>
            <a:spLocks noGrp="1"/>
          </p:cNvSpPr>
          <p:nvPr>
            <p:ph type="title"/>
          </p:nvPr>
        </p:nvSpPr>
        <p:spPr>
          <a:prstGeom prst="rect">
            <a:avLst/>
          </a:prstGeom>
        </p:spPr>
        <p:txBody>
          <a:bodyPr/>
          <a:lstStyle/>
          <a:p>
            <a:r>
              <a:t>Three phases of a synchronization event</a:t>
            </a:r>
          </a:p>
        </p:txBody>
      </p:sp>
      <p:sp>
        <p:nvSpPr>
          <p:cNvPr id="377" name="Shape 377"/>
          <p:cNvSpPr>
            <a:spLocks noGrp="1"/>
          </p:cNvSpPr>
          <p:nvPr>
            <p:ph type="body" idx="1"/>
          </p:nvPr>
        </p:nvSpPr>
        <p:spPr>
          <a:xfrm>
            <a:off x="838200" y="2286000"/>
            <a:ext cx="16713200" cy="10350500"/>
          </a:xfrm>
          <a:prstGeom prst="rect">
            <a:avLst/>
          </a:prstGeom>
        </p:spPr>
        <p:txBody>
          <a:bodyPr/>
          <a:lstStyle/>
          <a:p>
            <a:pPr marL="800099" indent="-800099">
              <a:buSzPct val="100000"/>
              <a:buFontTx/>
              <a:buAutoNum type="arabicPeriod"/>
              <a:defRPr sz="5400"/>
            </a:pPr>
            <a:r>
              <a:rPr dirty="0"/>
              <a:t>Acquire method</a:t>
            </a:r>
            <a:endParaRPr lang="en-US" dirty="0"/>
          </a:p>
          <a:p>
            <a:pPr marL="1320800" lvl="1" indent="-685800">
              <a:buSzPct val="100000"/>
              <a:defRPr sz="5400"/>
            </a:pPr>
            <a:r>
              <a:rPr dirty="0"/>
              <a:t>How a thread attempts to gain access to protected resource</a:t>
            </a:r>
          </a:p>
          <a:p>
            <a:pPr marL="800099" indent="-800099">
              <a:buSzPct val="100000"/>
              <a:buFontTx/>
              <a:buAutoNum type="arabicPeriod"/>
              <a:defRPr sz="5400"/>
            </a:pPr>
            <a:r>
              <a:rPr dirty="0"/>
              <a:t>Waiting algorithm</a:t>
            </a:r>
            <a:endParaRPr lang="en-US" dirty="0"/>
          </a:p>
          <a:p>
            <a:pPr marL="1320800" lvl="1" indent="-685800">
              <a:buSzPct val="100000"/>
              <a:defRPr sz="5400"/>
            </a:pPr>
            <a:r>
              <a:rPr dirty="0"/>
              <a:t>How a thread waits for access to be granted to shared resource</a:t>
            </a:r>
          </a:p>
          <a:p>
            <a:pPr marL="800099" indent="-800099">
              <a:buSzPct val="100000"/>
              <a:buFontTx/>
              <a:buAutoNum type="arabicPeriod"/>
              <a:defRPr sz="5400"/>
            </a:pPr>
            <a:r>
              <a:rPr dirty="0"/>
              <a:t>Release method</a:t>
            </a:r>
          </a:p>
          <a:p>
            <a:pPr lvl="1">
              <a:defRPr sz="5400"/>
            </a:pPr>
            <a:r>
              <a:rPr dirty="0"/>
              <a:t>How thread enables other threads to gain resource when its work in the synchronized region is complete</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15418f">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MPCOND">
      <a:majorFont>
        <a:latin typeface="Myriad Pro Cond"/>
        <a:ea typeface="Myriad Pro Condensed"/>
        <a:cs typeface="Myriad Pro Condensed"/>
      </a:majorFont>
      <a:minorFont>
        <a:latin typeface="Myriad Pro Cond"/>
        <a:ea typeface="Myriad Pro Condensed"/>
        <a:cs typeface="Myriad Pro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15418f" id="{5886DD50-607B-4B67-B496-61C64FE28201}" vid="{8C1FD82A-D137-4FF8-B1BB-36AD4D373BAA}"/>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Myriad Pro Condensed"/>
        <a:ea typeface="Myriad Pro Condensed"/>
        <a:cs typeface="Myriad Pro Condensed"/>
      </a:majorFont>
      <a:minorFont>
        <a:latin typeface="Myriad Pro Condensed"/>
        <a:ea typeface="Myriad Pro Condensed"/>
        <a:cs typeface="Myriad Pro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15418f</Template>
  <TotalTime>3832</TotalTime>
  <Words>4190</Words>
  <Application>Microsoft Macintosh PowerPoint</Application>
  <PresentationFormat>Custom</PresentationFormat>
  <Paragraphs>592</Paragraphs>
  <Slides>36</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Consolas</vt:lpstr>
      <vt:lpstr>Gill Sans</vt:lpstr>
      <vt:lpstr>Helvetica</vt:lpstr>
      <vt:lpstr>Lucida Grande</vt:lpstr>
      <vt:lpstr>Myriad Pro</vt:lpstr>
      <vt:lpstr>Myriad Pro Cond</vt:lpstr>
      <vt:lpstr>Myriad Pro Condensed</vt:lpstr>
      <vt:lpstr>Trebuchet MS</vt:lpstr>
      <vt:lpstr>15418f</vt:lpstr>
      <vt:lpstr>Implementing Synchronization</vt:lpstr>
      <vt:lpstr>Review: how threads map to cores… again!</vt:lpstr>
      <vt:lpstr>I can run many programs on this computer concurrently</vt:lpstr>
      <vt:lpstr>What does running one thread entail?</vt:lpstr>
      <vt:lpstr>The operating system maps logical threads to execution contexts</vt:lpstr>
      <vt:lpstr>But how do 2 execution contexts run on a core that can only run one instruction per clock?</vt:lpstr>
      <vt:lpstr>Output of ‘less /proc/cpuinfo’ on latedays</vt:lpstr>
      <vt:lpstr>Today’s topic: efficiently implementing synchronization primitives</vt:lpstr>
      <vt:lpstr>Three phases of a synchronization event</vt:lpstr>
      <vt:lpstr>Busy waiting</vt:lpstr>
      <vt:lpstr>“Blocking” synchronization</vt:lpstr>
      <vt:lpstr>Busy waiting vs. blocking</vt:lpstr>
      <vt:lpstr>Implementing Locks</vt:lpstr>
      <vt:lpstr>Warm up: a simple, but incorrect, spin lock</vt:lpstr>
      <vt:lpstr>Test-and-set based lock</vt:lpstr>
      <vt:lpstr>Test &amp; Set in x86</vt:lpstr>
      <vt:lpstr>Test-and-set lock: consider coherence traffic</vt:lpstr>
      <vt:lpstr>Check your understanding</vt:lpstr>
      <vt:lpstr>Test-and-set lock performance</vt:lpstr>
      <vt:lpstr>Desirable lock performance characteristics</vt:lpstr>
      <vt:lpstr>Test-and-test-and-set lock</vt:lpstr>
      <vt:lpstr>Test-and-test-and-set lock: coherence traffic</vt:lpstr>
      <vt:lpstr>Test-and-test-and-set characteristics</vt:lpstr>
      <vt:lpstr>Test-and-set lock with back off</vt:lpstr>
      <vt:lpstr>Atomic increment vs Lock</vt:lpstr>
      <vt:lpstr>Atomic Increment in GCC / x86</vt:lpstr>
      <vt:lpstr>Ticket lock</vt:lpstr>
      <vt:lpstr>Array-based lock</vt:lpstr>
      <vt:lpstr>Implementing Barriers</vt:lpstr>
      <vt:lpstr>Barrier Attempt #1</vt:lpstr>
      <vt:lpstr>Barrier #2: Correct</vt:lpstr>
      <vt:lpstr>#3: Centralized barrier with sense reversal</vt:lpstr>
      <vt:lpstr>Centralized barrier: traffic</vt:lpstr>
      <vt:lpstr>Combining tree implementation of barrier</vt:lpstr>
      <vt:lpstr>Coming up…</vt:lpstr>
      <vt:lpstr>Preview: transactional memory</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Synchronization</dc:title>
  <dc:creator>Brian Railing</dc:creator>
  <cp:lastModifiedBy>Randal Bryant</cp:lastModifiedBy>
  <cp:revision>39</cp:revision>
  <dcterms:modified xsi:type="dcterms:W3CDTF">2019-03-04T16:07:17Z</dcterms:modified>
</cp:coreProperties>
</file>