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58"/>
  </p:notesMasterIdLst>
  <p:sldIdLst>
    <p:sldId id="256" r:id="rId2"/>
    <p:sldId id="263" r:id="rId3"/>
    <p:sldId id="264" r:id="rId4"/>
    <p:sldId id="265" r:id="rId5"/>
    <p:sldId id="266" r:id="rId6"/>
    <p:sldId id="267" r:id="rId7"/>
    <p:sldId id="268" r:id="rId8"/>
    <p:sldId id="269" r:id="rId9"/>
    <p:sldId id="270" r:id="rId10"/>
    <p:sldId id="271" r:id="rId11"/>
    <p:sldId id="272" r:id="rId12"/>
    <p:sldId id="273" r:id="rId13"/>
    <p:sldId id="274" r:id="rId14"/>
    <p:sldId id="307" r:id="rId15"/>
    <p:sldId id="275" r:id="rId16"/>
    <p:sldId id="276" r:id="rId17"/>
    <p:sldId id="277" r:id="rId18"/>
    <p:sldId id="278" r:id="rId19"/>
    <p:sldId id="279" r:id="rId20"/>
    <p:sldId id="280" r:id="rId21"/>
    <p:sldId id="281" r:id="rId22"/>
    <p:sldId id="282" r:id="rId23"/>
    <p:sldId id="283" r:id="rId24"/>
    <p:sldId id="284" r:id="rId25"/>
    <p:sldId id="285" r:id="rId26"/>
    <p:sldId id="286" r:id="rId27"/>
    <p:sldId id="310" r:id="rId28"/>
    <p:sldId id="288" r:id="rId29"/>
    <p:sldId id="320" r:id="rId30"/>
    <p:sldId id="287" r:id="rId31"/>
    <p:sldId id="311" r:id="rId32"/>
    <p:sldId id="312" r:id="rId33"/>
    <p:sldId id="313" r:id="rId34"/>
    <p:sldId id="315" r:id="rId35"/>
    <p:sldId id="316" r:id="rId36"/>
    <p:sldId id="317" r:id="rId37"/>
    <p:sldId id="319" r:id="rId38"/>
    <p:sldId id="289" r:id="rId39"/>
    <p:sldId id="314" r:id="rId40"/>
    <p:sldId id="290" r:id="rId41"/>
    <p:sldId id="291" r:id="rId42"/>
    <p:sldId id="292" r:id="rId43"/>
    <p:sldId id="293" r:id="rId44"/>
    <p:sldId id="294" r:id="rId45"/>
    <p:sldId id="295" r:id="rId46"/>
    <p:sldId id="296" r:id="rId47"/>
    <p:sldId id="297" r:id="rId48"/>
    <p:sldId id="298" r:id="rId49"/>
    <p:sldId id="299" r:id="rId50"/>
    <p:sldId id="300" r:id="rId51"/>
    <p:sldId id="301" r:id="rId52"/>
    <p:sldId id="302" r:id="rId53"/>
    <p:sldId id="303" r:id="rId54"/>
    <p:sldId id="304" r:id="rId55"/>
    <p:sldId id="305" r:id="rId56"/>
    <p:sldId id="306" r:id="rId57"/>
  </p:sldIdLst>
  <p:sldSz cx="18288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Gill Sans"/>
        <a:ea typeface="Gill Sans"/>
        <a:cs typeface="Gill Sans"/>
        <a:sym typeface="Gill Sans"/>
      </a:defRPr>
    </a:lvl1pPr>
    <a:lvl2pPr marL="0" marR="0" indent="3429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Gill Sans"/>
        <a:ea typeface="Gill Sans"/>
        <a:cs typeface="Gill Sans"/>
        <a:sym typeface="Gill Sans"/>
      </a:defRPr>
    </a:lvl2pPr>
    <a:lvl3pPr marL="0" marR="0" indent="685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Gill Sans"/>
        <a:ea typeface="Gill Sans"/>
        <a:cs typeface="Gill Sans"/>
        <a:sym typeface="Gill Sans"/>
      </a:defRPr>
    </a:lvl3pPr>
    <a:lvl4pPr marL="0" marR="0" indent="10287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Gill Sans"/>
        <a:ea typeface="Gill Sans"/>
        <a:cs typeface="Gill Sans"/>
        <a:sym typeface="Gill Sans"/>
      </a:defRPr>
    </a:lvl4pPr>
    <a:lvl5pPr marL="0" marR="0" indent="1371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Gill Sans"/>
        <a:ea typeface="Gill Sans"/>
        <a:cs typeface="Gill Sans"/>
        <a:sym typeface="Gill Sans"/>
      </a:defRPr>
    </a:lvl5pPr>
    <a:lvl6pPr marL="0" marR="0" indent="17145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Gill Sans"/>
        <a:ea typeface="Gill Sans"/>
        <a:cs typeface="Gill Sans"/>
        <a:sym typeface="Gill Sans"/>
      </a:defRPr>
    </a:lvl6pPr>
    <a:lvl7pPr marL="0" marR="0" indent="20574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Gill Sans"/>
        <a:ea typeface="Gill Sans"/>
        <a:cs typeface="Gill Sans"/>
        <a:sym typeface="Gill Sans"/>
      </a:defRPr>
    </a:lvl7pPr>
    <a:lvl8pPr marL="0" marR="0" indent="24003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Gill Sans"/>
        <a:ea typeface="Gill Sans"/>
        <a:cs typeface="Gill Sans"/>
        <a:sym typeface="Gill Sans"/>
      </a:defRPr>
    </a:lvl8pPr>
    <a:lvl9pPr marL="0" marR="0" indent="2743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Gill Sans"/>
        <a:ea typeface="Gill Sans"/>
        <a:cs typeface="Gill Sans"/>
        <a:sym typeface="Gill Sans"/>
      </a:defRPr>
    </a:lvl9pPr>
  </p:defaultTextStyle>
  <p:extLst>
    <p:ext uri="{EFAFB233-063F-42B5-8137-9DF3F51BA10A}">
      <p15:sldGuideLst xmlns:p15="http://schemas.microsoft.com/office/powerpoint/2012/main">
        <p15:guide id="1" orient="horz" pos="3408" userDrawn="1">
          <p15:clr>
            <a:srgbClr val="A4A3A4"/>
          </p15:clr>
        </p15:guide>
        <p15:guide id="2" pos="57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4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8F44A2F1-9E1F-4B54-A3A2-5F16C0AD49E2}" styleName="">
    <a:tblBg/>
    <a:wholeTbl>
      <a:tcTxStyle b="off" i="off">
        <a:font>
          <a:latin typeface="Gill Sans"/>
          <a:ea typeface="Gill Sans"/>
          <a:cs typeface="Gill Sans"/>
        </a:font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C5C7C9">
              <a:alpha val="30000"/>
            </a:srgbClr>
          </a:solidFill>
        </a:fill>
      </a:tcStyle>
    </a:band2H>
    <a:firstCol>
      <a:tcTxStyle b="off" i="off">
        <a:font>
          <a:latin typeface="Gill Sans"/>
          <a:ea typeface="Gill Sans"/>
          <a:cs typeface="Gill Sans"/>
        </a:font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Gill Sans"/>
          <a:ea typeface="Gill Sans"/>
          <a:cs typeface="Gill Sans"/>
        </a:font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Gill Sans"/>
          <a:ea typeface="Gill Sans"/>
          <a:cs typeface="Gill Sans"/>
        </a:font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4914"/>
    <p:restoredTop sz="94668"/>
  </p:normalViewPr>
  <p:slideViewPr>
    <p:cSldViewPr>
      <p:cViewPr varScale="1">
        <p:scale>
          <a:sx n="70" d="100"/>
          <a:sy n="70" d="100"/>
        </p:scale>
        <p:origin x="1728" y="192"/>
      </p:cViewPr>
      <p:guideLst>
        <p:guide orient="horz" pos="3408"/>
        <p:guide pos="576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hape 3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2" name="Shape 32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09125268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825500" latinLnBrk="0">
      <a:defRPr sz="3000">
        <a:latin typeface="Lucida Grande"/>
        <a:ea typeface="Lucida Grande"/>
        <a:cs typeface="Lucida Grande"/>
        <a:sym typeface="Lucida Grande"/>
      </a:defRPr>
    </a:lvl1pPr>
    <a:lvl2pPr indent="228600" defTabSz="825500" latinLnBrk="0">
      <a:defRPr sz="3000">
        <a:latin typeface="Lucida Grande"/>
        <a:ea typeface="Lucida Grande"/>
        <a:cs typeface="Lucida Grande"/>
        <a:sym typeface="Lucida Grande"/>
      </a:defRPr>
    </a:lvl2pPr>
    <a:lvl3pPr indent="457200" defTabSz="825500" latinLnBrk="0">
      <a:defRPr sz="3000">
        <a:latin typeface="Lucida Grande"/>
        <a:ea typeface="Lucida Grande"/>
        <a:cs typeface="Lucida Grande"/>
        <a:sym typeface="Lucida Grande"/>
      </a:defRPr>
    </a:lvl3pPr>
    <a:lvl4pPr indent="685800" defTabSz="825500" latinLnBrk="0">
      <a:defRPr sz="3000">
        <a:latin typeface="Lucida Grande"/>
        <a:ea typeface="Lucida Grande"/>
        <a:cs typeface="Lucida Grande"/>
        <a:sym typeface="Lucida Grande"/>
      </a:defRPr>
    </a:lvl4pPr>
    <a:lvl5pPr indent="914400" defTabSz="825500" latinLnBrk="0">
      <a:defRPr sz="3000">
        <a:latin typeface="Lucida Grande"/>
        <a:ea typeface="Lucida Grande"/>
        <a:cs typeface="Lucida Grande"/>
        <a:sym typeface="Lucida Grande"/>
      </a:defRPr>
    </a:lvl5pPr>
    <a:lvl6pPr indent="1143000" defTabSz="825500" latinLnBrk="0">
      <a:defRPr sz="3000">
        <a:latin typeface="Lucida Grande"/>
        <a:ea typeface="Lucida Grande"/>
        <a:cs typeface="Lucida Grande"/>
        <a:sym typeface="Lucida Grande"/>
      </a:defRPr>
    </a:lvl6pPr>
    <a:lvl7pPr indent="1371600" defTabSz="825500" latinLnBrk="0">
      <a:defRPr sz="3000">
        <a:latin typeface="Lucida Grande"/>
        <a:ea typeface="Lucida Grande"/>
        <a:cs typeface="Lucida Grande"/>
        <a:sym typeface="Lucida Grande"/>
      </a:defRPr>
    </a:lvl7pPr>
    <a:lvl8pPr indent="1600200" defTabSz="825500" latinLnBrk="0">
      <a:defRPr sz="3000">
        <a:latin typeface="Lucida Grande"/>
        <a:ea typeface="Lucida Grande"/>
        <a:cs typeface="Lucida Grande"/>
        <a:sym typeface="Lucida Grande"/>
      </a:defRPr>
    </a:lvl8pPr>
    <a:lvl9pPr indent="1828800" defTabSz="825500" latinLnBrk="0">
      <a:defRPr sz="3000">
        <a:latin typeface="Lucida Grande"/>
        <a:ea typeface="Lucida Grande"/>
        <a:cs typeface="Lucida Grande"/>
        <a:sym typeface="Lucida Grand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Shape 179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80" name="Shape 18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r>
              <a:t>describe iconography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552022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0" name="Shape 1640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641" name="Shape 164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1800"/>
            </a:pPr>
            <a:r>
              <a:rPr dirty="0"/>
              <a:t>log n steps</a:t>
            </a:r>
          </a:p>
          <a:p>
            <a:pPr>
              <a:defRPr sz="1800"/>
            </a:pPr>
            <a:r>
              <a:rPr dirty="0"/>
              <a:t>cost is n </a:t>
            </a:r>
            <a:r>
              <a:rPr dirty="0" err="1"/>
              <a:t>lg</a:t>
            </a:r>
            <a:r>
              <a:rPr dirty="0"/>
              <a:t> n because </a:t>
            </a:r>
            <a:r>
              <a:rPr dirty="0" err="1"/>
              <a:t>lg</a:t>
            </a:r>
            <a:r>
              <a:rPr dirty="0"/>
              <a:t> n steps * n/2 each step</a:t>
            </a:r>
          </a:p>
          <a:p>
            <a:pPr>
              <a:defRPr sz="1800"/>
            </a:pPr>
            <a:r>
              <a:rPr dirty="0"/>
              <a:t>how do you route to …</a:t>
            </a:r>
          </a:p>
          <a:p>
            <a:pPr>
              <a:defRPr sz="1800"/>
            </a:pPr>
            <a:endParaRPr dirty="0"/>
          </a:p>
          <a:p>
            <a:pPr>
              <a:defRPr sz="1800"/>
            </a:pPr>
            <a:r>
              <a:rPr dirty="0"/>
              <a:t>bit pattern tells you how to route (each stage, look at corresponding bit in destination)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0" name="Shape 1640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641" name="Shape 164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1800"/>
            </a:pPr>
            <a:r>
              <a:rPr dirty="0"/>
              <a:t>log n steps</a:t>
            </a:r>
          </a:p>
          <a:p>
            <a:pPr>
              <a:defRPr sz="1800"/>
            </a:pPr>
            <a:r>
              <a:rPr dirty="0"/>
              <a:t>cost is n </a:t>
            </a:r>
            <a:r>
              <a:rPr dirty="0" err="1"/>
              <a:t>lg</a:t>
            </a:r>
            <a:r>
              <a:rPr dirty="0"/>
              <a:t> n because </a:t>
            </a:r>
            <a:r>
              <a:rPr dirty="0" err="1"/>
              <a:t>lg</a:t>
            </a:r>
            <a:r>
              <a:rPr dirty="0"/>
              <a:t> n steps * n/2 each step</a:t>
            </a:r>
          </a:p>
          <a:p>
            <a:pPr>
              <a:defRPr sz="1800"/>
            </a:pPr>
            <a:r>
              <a:rPr dirty="0"/>
              <a:t>how do you route to …</a:t>
            </a:r>
          </a:p>
          <a:p>
            <a:pPr>
              <a:defRPr sz="1800"/>
            </a:pPr>
            <a:endParaRPr dirty="0"/>
          </a:p>
          <a:p>
            <a:pPr>
              <a:defRPr sz="1800"/>
            </a:pPr>
            <a:r>
              <a:rPr dirty="0"/>
              <a:t>bit pattern tells you how to route (each stage, look at corresponding bit in destination)</a:t>
            </a:r>
          </a:p>
        </p:txBody>
      </p:sp>
    </p:spTree>
    <p:extLst>
      <p:ext uri="{BB962C8B-B14F-4D97-AF65-F5344CB8AC3E}">
        <p14:creationId xmlns:p14="http://schemas.microsoft.com/office/powerpoint/2010/main" val="44293004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5" name="Shape 1655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656" name="Shape 165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bisection: mesh (sqrt(N)), torus 2 x mesh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4" name="Shape 1664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665" name="Shape 166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1800"/>
            </a:pPr>
            <a:r>
              <a:t>how many of you have taken a networking class</a:t>
            </a:r>
          </a:p>
          <a:p>
            <a:pPr>
              <a:defRPr sz="1800"/>
            </a:pPr>
            <a:r>
              <a:t>once again, infringement on other topics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2" name="Shape 1692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693" name="Shape 169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1800"/>
            </a:pPr>
            <a:r>
              <a:t>Q. what can we do?</a:t>
            </a:r>
          </a:p>
          <a:p>
            <a:pPr>
              <a:defRPr sz="1800"/>
            </a:pPr>
            <a:r>
              <a:t>Q. what happens if we drop one and try again?</a:t>
            </a:r>
          </a:p>
          <a:p>
            <a:pPr>
              <a:defRPr sz="1800"/>
            </a:pPr>
            <a:r>
              <a:t>Q. why doesn’t this happen in a circuit switched network</a:t>
            </a: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1" name="Shape 1711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712" name="Shape 171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1800"/>
            </a:pPr>
            <a:r>
              <a:t>costs are setup and tear down</a:t>
            </a:r>
          </a:p>
          <a:p>
            <a:pPr>
              <a:defRPr sz="1800"/>
            </a:pPr>
            <a:r>
              <a:t>but once you’re ready, you’re ready</a:t>
            </a: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7" name="Shape 1767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768" name="Shape 176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1800"/>
            </a:pPr>
            <a:r>
              <a:t>Q. problem: latency</a:t>
            </a:r>
          </a:p>
          <a:p>
            <a:pPr>
              <a:defRPr sz="1800"/>
            </a:pPr>
            <a:r>
              <a:t>Q. Can we do better on latency?</a:t>
            </a: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3" name="Shape 1823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824" name="Shape 182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1800"/>
            </a:pPr>
            <a:r>
              <a:t>Go back through steps (store and forward= 12 steps (3 hops * 4)</a:t>
            </a:r>
          </a:p>
          <a:p>
            <a:pPr>
              <a:defRPr sz="1800"/>
            </a:pPr>
            <a:r>
              <a:t>Here: 8 steps.  (5 latency + 3 rest of packet)</a:t>
            </a:r>
          </a:p>
          <a:p>
            <a:pPr>
              <a:defRPr sz="1800"/>
            </a:pPr>
            <a:r>
              <a:t>Q. What if link not available?</a:t>
            </a:r>
          </a:p>
          <a:p>
            <a:pPr>
              <a:defRPr sz="1800"/>
            </a:pPr>
            <a:r>
              <a:t>NOTE: ALL THIS DONE AT PACKET GRANULARITY.  THE OPERATION IS JUST SEND PACKET</a:t>
            </a: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8" name="Shape 1928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929" name="Shape 192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1800"/>
            </a:lvl1pPr>
          </a:lstStyle>
          <a:p>
            <a:r>
              <a:t>wait for head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Shape 548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49" name="Shape 54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1800"/>
            </a:lvl1pPr>
          </a:lstStyle>
          <a:p>
            <a:r>
              <a:t>The bisection bandwidth is the bandwidth across the minimum cut which divides the network into two equal partitions.</a:t>
            </a: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8" name="Shape 1988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989" name="Shape 198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1800"/>
            </a:pPr>
            <a:r>
              <a:t>two flows here</a:t>
            </a:r>
          </a:p>
          <a:p>
            <a:pPr>
              <a:defRPr sz="1800"/>
            </a:pPr>
            <a:r>
              <a:t>first describe gray</a:t>
            </a: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" name="Shape 2027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028" name="Shape 202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1800"/>
            </a:lvl1pPr>
          </a:lstStyle>
          <a:p>
            <a:r>
              <a:t>now think about last time when we went through many steps to issue a load instruction.  We didn’t even talk about the network 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3" name="Shape 873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874" name="Shape 87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1600"/>
            </a:lvl1pPr>
          </a:lstStyle>
          <a:p>
            <a:r>
              <a:t>non-buffering switches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8" name="Shape 1018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019" name="Shape 101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1800"/>
            </a:lvl1pPr>
          </a:lstStyle>
          <a:p>
            <a:r>
              <a:t>point out area of chip dedicated to crossbar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9" name="Shape 1079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080" name="Shape 108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1800"/>
            </a:lvl1pPr>
          </a:lstStyle>
          <a:p>
            <a:r>
              <a:t>unidirectional ring, but connected twice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8" name="Shape 1328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329" name="Shape 132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1800"/>
            </a:pPr>
            <a:r>
              <a:t>Q. what’s a potential problem with a mesh network? </a:t>
            </a:r>
          </a:p>
          <a:p>
            <a:pPr>
              <a:defRPr sz="1800"/>
            </a:pPr>
            <a:r>
              <a:t>A. average node-to-node latency highly variable depending on where node is on grid</a:t>
            </a:r>
          </a:p>
          <a:p>
            <a:pPr>
              <a:defRPr sz="1800"/>
            </a:pPr>
            <a:r>
              <a:t>say you were processor, and you had to choose a position on a grid to minimize communication latency</a:t>
            </a:r>
          </a:p>
          <a:p>
            <a:pPr>
              <a:defRPr sz="1800"/>
            </a:pPr>
            <a:r>
              <a:t>near a corner there’s trouble. Middle is better.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72 cores, paired up, so 36 caches / nodes, 6x6</a:t>
            </a:r>
          </a:p>
        </p:txBody>
      </p:sp>
    </p:spTree>
    <p:extLst>
      <p:ext uri="{BB962C8B-B14F-4D97-AF65-F5344CB8AC3E}">
        <p14:creationId xmlns:p14="http://schemas.microsoft.com/office/powerpoint/2010/main" val="42454981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3" name="Shape 1533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534" name="Shape 153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1800"/>
            </a:lvl1pPr>
          </a:lstStyle>
          <a:p>
            <a:r>
              <a:rPr dirty="0"/>
              <a:t>bisection is N/2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9" name="Shape 1489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90" name="Shape 149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1800"/>
            </a:pPr>
            <a:r>
              <a:t>Q. What’s the latency</a:t>
            </a:r>
          </a:p>
          <a:p>
            <a:pPr>
              <a:defRPr sz="1800"/>
            </a:pPr>
            <a:r>
              <a:t>Q. What’s the problem with a tree (think: bisection BW)</a:t>
            </a:r>
          </a:p>
          <a:p>
            <a:pPr>
              <a:defRPr sz="1800"/>
            </a:pPr>
            <a:r>
              <a:t>Solution: fat trees</a:t>
            </a:r>
          </a:p>
          <a:p>
            <a:pPr>
              <a:defRPr sz="1800"/>
            </a:pPr>
            <a:r>
              <a:t>The Fat Tree network was invented by MIT Prof. Charles Leiserson and was used as the interconnection network in the Thinking Machines CM-5 supercomputer developed in the 90s. A CM-5 was featured in the movie Jurassic Park.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hape 12"/>
          <p:cNvSpPr/>
          <p:nvPr/>
        </p:nvSpPr>
        <p:spPr>
          <a:xfrm>
            <a:off x="723279" y="9196130"/>
            <a:ext cx="16840201" cy="1826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b="1">
                <a:latin typeface="+mn-lt"/>
                <a:ea typeface="+mn-ea"/>
                <a:cs typeface="+mn-cs"/>
                <a:sym typeface="Myriad Pro Condensed"/>
              </a:defRPr>
            </a:pPr>
            <a:r>
              <a:rPr dirty="0"/>
              <a:t>Parallel Computer Architecture and Programming</a:t>
            </a:r>
          </a:p>
          <a:p>
            <a:pPr>
              <a:defRPr b="1">
                <a:latin typeface="+mn-lt"/>
                <a:ea typeface="+mn-ea"/>
                <a:cs typeface="+mn-cs"/>
                <a:sym typeface="Myriad Pro Condensed"/>
              </a:defRPr>
            </a:pPr>
            <a:r>
              <a:rPr dirty="0"/>
              <a:t>CMU 15-418/15-618, </a:t>
            </a:r>
            <a:r>
              <a:rPr lang="en-US" dirty="0"/>
              <a:t>Spring</a:t>
            </a:r>
            <a:r>
              <a:rPr lang="en-US" baseline="0" dirty="0"/>
              <a:t> 2019</a:t>
            </a:r>
            <a:endParaRPr dirty="0"/>
          </a:p>
        </p:txBody>
      </p:sp>
      <p:sp>
        <p:nvSpPr>
          <p:cNvPr id="13" name="Shape 13"/>
          <p:cNvSpPr/>
          <p:nvPr/>
        </p:nvSpPr>
        <p:spPr>
          <a:xfrm flipV="1">
            <a:off x="1409700" y="8356314"/>
            <a:ext cx="15467004" cy="286"/>
          </a:xfrm>
          <a:prstGeom prst="line">
            <a:avLst/>
          </a:prstGeom>
          <a:ln w="19050">
            <a:solidFill>
              <a:srgbClr val="929292"/>
            </a:solidFill>
            <a:custDash>
              <a:ds d="2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4" name="Shape 14"/>
          <p:cNvSpPr>
            <a:spLocks noGrp="1"/>
          </p:cNvSpPr>
          <p:nvPr>
            <p:ph type="body" sz="quarter" idx="13"/>
          </p:nvPr>
        </p:nvSpPr>
        <p:spPr>
          <a:xfrm>
            <a:off x="7874701" y="3708400"/>
            <a:ext cx="2537359" cy="812800"/>
          </a:xfrm>
          <a:prstGeom prst="rect">
            <a:avLst/>
          </a:prstGeom>
        </p:spPr>
        <p:txBody>
          <a:bodyPr wrap="none" anchor="ctr">
            <a:spAutoFit/>
          </a:bodyPr>
          <a:lstStyle>
            <a:lvl1pPr marL="0" indent="0" algn="ctr">
              <a:spcBef>
                <a:spcPts val="0"/>
              </a:spcBef>
              <a:buSzTx/>
              <a:buFontTx/>
              <a:buNone/>
            </a:lvl1pPr>
          </a:lstStyle>
          <a:p>
            <a:r>
              <a:t>Lecture X:</a:t>
            </a:r>
          </a:p>
        </p:txBody>
      </p:sp>
      <p:sp>
        <p:nvSpPr>
          <p:cNvPr id="15" name="Shape 15"/>
          <p:cNvSpPr>
            <a:spLocks noGrp="1"/>
          </p:cNvSpPr>
          <p:nvPr>
            <p:ph type="title"/>
          </p:nvPr>
        </p:nvSpPr>
        <p:spPr>
          <a:xfrm>
            <a:off x="1308100" y="4457700"/>
            <a:ext cx="15684500" cy="1943100"/>
          </a:xfrm>
          <a:prstGeom prst="rect">
            <a:avLst/>
          </a:prstGeom>
        </p:spPr>
        <p:txBody>
          <a:bodyPr anchor="b"/>
          <a:lstStyle>
            <a:lvl1pPr algn="ctr">
              <a:defRPr sz="14000"/>
            </a:lvl1pPr>
          </a:lstStyle>
          <a:p>
            <a:r>
              <a:t>Title Text</a:t>
            </a:r>
          </a:p>
        </p:txBody>
      </p:sp>
      <p:sp>
        <p:nvSpPr>
          <p:cNvPr id="16" name="Shape 16"/>
          <p:cNvSpPr>
            <a:spLocks noGrp="1"/>
          </p:cNvSpPr>
          <p:nvPr>
            <p:ph type="sldNum" sz="quarter" idx="2"/>
          </p:nvPr>
        </p:nvSpPr>
        <p:spPr>
          <a:xfrm>
            <a:off x="8926512" y="13093700"/>
            <a:ext cx="419101" cy="457200"/>
          </a:xfrm>
          <a:prstGeom prst="rect">
            <a:avLst/>
          </a:prstGeom>
        </p:spPr>
        <p:txBody>
          <a:bodyPr/>
          <a:lstStyle>
            <a:lvl1pPr>
              <a:defRPr sz="2400" b="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hape 2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4" name="Shape 24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5" name="Shape 2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/>
        </p:nvSpPr>
        <p:spPr>
          <a:xfrm>
            <a:off x="15099679" y="13203327"/>
            <a:ext cx="3086101" cy="4411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r">
              <a:defRPr sz="22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rPr dirty="0"/>
              <a:t> CMU 15-418/618, </a:t>
            </a:r>
            <a:r>
              <a:rPr lang="en-US" dirty="0"/>
              <a:t>Spring 2019</a:t>
            </a:r>
            <a:endParaRPr dirty="0"/>
          </a:p>
        </p:txBody>
      </p:sp>
      <p:sp>
        <p:nvSpPr>
          <p:cNvPr id="3" name="Shape 3"/>
          <p:cNvSpPr>
            <a:spLocks noGrp="1"/>
          </p:cNvSpPr>
          <p:nvPr>
            <p:ph type="title"/>
          </p:nvPr>
        </p:nvSpPr>
        <p:spPr>
          <a:xfrm>
            <a:off x="838200" y="393700"/>
            <a:ext cx="16154400" cy="1117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/>
          <a:p>
            <a:r>
              <a:rPr dirty="0"/>
              <a:t>Title Text</a:t>
            </a:r>
          </a:p>
        </p:txBody>
      </p:sp>
      <p:sp>
        <p:nvSpPr>
          <p:cNvPr id="4" name="Shape 4"/>
          <p:cNvSpPr>
            <a:spLocks noGrp="1"/>
          </p:cNvSpPr>
          <p:nvPr>
            <p:ph type="body" idx="1"/>
          </p:nvPr>
        </p:nvSpPr>
        <p:spPr>
          <a:xfrm>
            <a:off x="838200" y="2095500"/>
            <a:ext cx="16154400" cy="10350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2pPr>
              <a:buFontTx/>
              <a:buChar char="-"/>
            </a:lvl2pPr>
            <a:lvl3pPr>
              <a:buFontTx/>
              <a:buChar char="-"/>
            </a:lvl3pPr>
            <a:lvl4pPr>
              <a:buFontTx/>
              <a:buChar char="-"/>
            </a:lvl4pPr>
            <a:lvl5pPr>
              <a:buFontTx/>
              <a:buChar char="-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" name="Shape 5"/>
          <p:cNvSpPr>
            <a:spLocks noGrp="1"/>
          </p:cNvSpPr>
          <p:nvPr>
            <p:ph type="sldNum" sz="quarter" idx="2"/>
          </p:nvPr>
        </p:nvSpPr>
        <p:spPr>
          <a:xfrm>
            <a:off x="14979688" y="13233400"/>
            <a:ext cx="352349" cy="38862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22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ransition spd="med"/>
  <p:txStyles>
    <p:titleStyle>
      <a:lvl1pPr marL="0" marR="0" indent="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1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Myriad Pro Condensed"/>
        </a:defRPr>
      </a:lvl1pPr>
      <a:lvl2pPr marL="0" marR="0" indent="22860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1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Myriad Pro Condensed"/>
        </a:defRPr>
      </a:lvl2pPr>
      <a:lvl3pPr marL="0" marR="0" indent="45720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1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Myriad Pro Condensed"/>
        </a:defRPr>
      </a:lvl3pPr>
      <a:lvl4pPr marL="0" marR="0" indent="68580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1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Myriad Pro Condensed"/>
        </a:defRPr>
      </a:lvl4pPr>
      <a:lvl5pPr marL="0" marR="0" indent="91440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1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Myriad Pro Condensed"/>
        </a:defRPr>
      </a:lvl5pPr>
      <a:lvl6pPr marL="0" marR="0" indent="114300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1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Myriad Pro Condensed"/>
        </a:defRPr>
      </a:lvl6pPr>
      <a:lvl7pPr marL="0" marR="0" indent="137160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1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Myriad Pro Condensed"/>
        </a:defRPr>
      </a:lvl7pPr>
      <a:lvl8pPr marL="0" marR="0" indent="160020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1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Myriad Pro Condensed"/>
        </a:defRPr>
      </a:lvl8pPr>
      <a:lvl9pPr marL="0" marR="0" indent="182880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1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Myriad Pro Condensed"/>
        </a:defRPr>
      </a:lvl9pPr>
    </p:titleStyle>
    <p:bodyStyle>
      <a:lvl1pPr marL="800100" marR="0" indent="-800100" algn="l" defTabSz="825500" rtl="0" latinLnBrk="0">
        <a:lnSpc>
          <a:spcPct val="100000"/>
        </a:lnSpc>
        <a:spcBef>
          <a:spcPts val="1400"/>
        </a:spcBef>
        <a:spcAft>
          <a:spcPts val="0"/>
        </a:spcAft>
        <a:buClrTx/>
        <a:buSzPct val="120000"/>
        <a:buFont typeface="Lucida Grande"/>
        <a:buChar char="▪"/>
        <a:tabLst/>
        <a:defRPr sz="5600" b="1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Myriad Pro Condensed"/>
        </a:defRPr>
      </a:lvl1pPr>
      <a:lvl2pPr marL="1435100" marR="0" indent="-635000" algn="l" defTabSz="825500" rtl="0" latinLnBrk="0">
        <a:lnSpc>
          <a:spcPct val="100000"/>
        </a:lnSpc>
        <a:spcBef>
          <a:spcPts val="1400"/>
        </a:spcBef>
        <a:spcAft>
          <a:spcPts val="0"/>
        </a:spcAft>
        <a:buClrTx/>
        <a:buSzPct val="130000"/>
        <a:buFont typeface="Lucida Grande"/>
        <a:buChar char="▪"/>
        <a:tabLst/>
        <a:defRPr sz="5600" b="1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Myriad Pro Condensed"/>
        </a:defRPr>
      </a:lvl2pPr>
      <a:lvl3pPr marL="2108200" marR="0" indent="-635000" algn="l" defTabSz="825500" rtl="0" latinLnBrk="0">
        <a:lnSpc>
          <a:spcPct val="100000"/>
        </a:lnSpc>
        <a:spcBef>
          <a:spcPts val="1400"/>
        </a:spcBef>
        <a:spcAft>
          <a:spcPts val="0"/>
        </a:spcAft>
        <a:buClrTx/>
        <a:buSzPct val="130000"/>
        <a:buFont typeface="Lucida Grande"/>
        <a:buChar char="▪"/>
        <a:tabLst/>
        <a:defRPr sz="5600" b="1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Myriad Pro Condensed"/>
        </a:defRPr>
      </a:lvl3pPr>
      <a:lvl4pPr marL="2768600" marR="0" indent="-635000" algn="l" defTabSz="825500" rtl="0" latinLnBrk="0">
        <a:lnSpc>
          <a:spcPct val="100000"/>
        </a:lnSpc>
        <a:spcBef>
          <a:spcPts val="1400"/>
        </a:spcBef>
        <a:spcAft>
          <a:spcPts val="0"/>
        </a:spcAft>
        <a:buClrTx/>
        <a:buSzPct val="130000"/>
        <a:buFont typeface="Lucida Grande"/>
        <a:buChar char="▪"/>
        <a:tabLst/>
        <a:defRPr sz="5600" b="1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Myriad Pro Condensed"/>
        </a:defRPr>
      </a:lvl4pPr>
      <a:lvl5pPr marL="3441700" marR="0" indent="-635000" algn="l" defTabSz="825500" rtl="0" latinLnBrk="0">
        <a:lnSpc>
          <a:spcPct val="100000"/>
        </a:lnSpc>
        <a:spcBef>
          <a:spcPts val="1400"/>
        </a:spcBef>
        <a:spcAft>
          <a:spcPts val="0"/>
        </a:spcAft>
        <a:buClrTx/>
        <a:buSzPct val="130000"/>
        <a:buFont typeface="Lucida Grande"/>
        <a:buChar char="▪"/>
        <a:tabLst/>
        <a:defRPr sz="5600" b="1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Myriad Pro Condensed"/>
        </a:defRPr>
      </a:lvl5pPr>
      <a:lvl6pPr marL="4114800" marR="0" indent="-635000" algn="l" defTabSz="825500" rtl="0" latinLnBrk="0">
        <a:lnSpc>
          <a:spcPct val="100000"/>
        </a:lnSpc>
        <a:spcBef>
          <a:spcPts val="1400"/>
        </a:spcBef>
        <a:spcAft>
          <a:spcPts val="0"/>
        </a:spcAft>
        <a:buClrTx/>
        <a:buSzPct val="130000"/>
        <a:buFont typeface="Lucida Grande"/>
        <a:buChar char="▪"/>
        <a:tabLst/>
        <a:defRPr sz="5600" b="1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Myriad Pro Condensed"/>
        </a:defRPr>
      </a:lvl6pPr>
      <a:lvl7pPr marL="4787900" marR="0" indent="-635000" algn="l" defTabSz="825500" rtl="0" latinLnBrk="0">
        <a:lnSpc>
          <a:spcPct val="100000"/>
        </a:lnSpc>
        <a:spcBef>
          <a:spcPts val="1400"/>
        </a:spcBef>
        <a:spcAft>
          <a:spcPts val="0"/>
        </a:spcAft>
        <a:buClrTx/>
        <a:buSzPct val="130000"/>
        <a:buFont typeface="Lucida Grande"/>
        <a:buChar char="▪"/>
        <a:tabLst/>
        <a:defRPr sz="5600" b="1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Myriad Pro Condensed"/>
        </a:defRPr>
      </a:lvl7pPr>
      <a:lvl8pPr marL="5461000" marR="0" indent="-635000" algn="l" defTabSz="825500" rtl="0" latinLnBrk="0">
        <a:lnSpc>
          <a:spcPct val="100000"/>
        </a:lnSpc>
        <a:spcBef>
          <a:spcPts val="1400"/>
        </a:spcBef>
        <a:spcAft>
          <a:spcPts val="0"/>
        </a:spcAft>
        <a:buClrTx/>
        <a:buSzPct val="130000"/>
        <a:buFont typeface="Lucida Grande"/>
        <a:buChar char="▪"/>
        <a:tabLst/>
        <a:defRPr sz="5600" b="1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Myriad Pro Condensed"/>
        </a:defRPr>
      </a:lvl8pPr>
      <a:lvl9pPr marL="6134100" marR="0" indent="-635000" algn="l" defTabSz="825500" rtl="0" latinLnBrk="0">
        <a:lnSpc>
          <a:spcPct val="100000"/>
        </a:lnSpc>
        <a:spcBef>
          <a:spcPts val="1400"/>
        </a:spcBef>
        <a:spcAft>
          <a:spcPts val="0"/>
        </a:spcAft>
        <a:buClrTx/>
        <a:buSzPct val="130000"/>
        <a:buFont typeface="Lucida Grande"/>
        <a:buChar char="▪"/>
        <a:tabLst/>
        <a:defRPr sz="5600" b="1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Myriad Pro Condensed"/>
        </a:defRPr>
      </a:lvl9pPr>
    </p:bodyStyle>
    <p:otherStyle>
      <a:lvl1pPr marL="0" marR="0" indent="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Myriad Pro Condensed"/>
        </a:defRPr>
      </a:lvl1pPr>
      <a:lvl2pPr marL="0" marR="0" indent="228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Myriad Pro Condensed"/>
        </a:defRPr>
      </a:lvl2pPr>
      <a:lvl3pPr marL="0" marR="0" indent="457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Myriad Pro Condensed"/>
        </a:defRPr>
      </a:lvl3pPr>
      <a:lvl4pPr marL="0" marR="0" indent="685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Myriad Pro Condensed"/>
        </a:defRPr>
      </a:lvl4pPr>
      <a:lvl5pPr marL="0" marR="0" indent="9144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Myriad Pro Condensed"/>
        </a:defRPr>
      </a:lvl5pPr>
      <a:lvl6pPr marL="0" marR="0" indent="11430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Myriad Pro Condensed"/>
        </a:defRPr>
      </a:lvl6pPr>
      <a:lvl7pPr marL="0" marR="0" indent="1371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Myriad Pro Condensed"/>
        </a:defRPr>
      </a:lvl7pPr>
      <a:lvl8pPr marL="0" marR="0" indent="1600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Myriad Pro Condensed"/>
        </a:defRPr>
      </a:lvl8pPr>
      <a:lvl9pPr marL="0" marR="0" indent="1828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Myriad Pro Condensed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24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Shape 34"/>
          <p:cNvSpPr>
            <a:spLocks noGrp="1"/>
          </p:cNvSpPr>
          <p:nvPr>
            <p:ph type="body" idx="13"/>
          </p:nvPr>
        </p:nvSpPr>
        <p:spPr>
          <a:xfrm>
            <a:off x="7712528" y="3632617"/>
            <a:ext cx="2861705" cy="964366"/>
          </a:xfrm>
          <a:prstGeom prst="rect">
            <a:avLst/>
          </a:prstGeom>
        </p:spPr>
        <p:txBody>
          <a:bodyPr/>
          <a:lstStyle/>
          <a:p>
            <a:r>
              <a:rPr dirty="0"/>
              <a:t>Lecture 1</a:t>
            </a:r>
            <a:r>
              <a:rPr lang="en-US" dirty="0"/>
              <a:t>5</a:t>
            </a:r>
            <a:r>
              <a:rPr dirty="0"/>
              <a:t>:</a:t>
            </a:r>
          </a:p>
        </p:txBody>
      </p:sp>
      <p:sp>
        <p:nvSpPr>
          <p:cNvPr id="35" name="Shape 35"/>
          <p:cNvSpPr>
            <a:spLocks noGrp="1"/>
          </p:cNvSpPr>
          <p:nvPr>
            <p:ph type="ctrTitle"/>
          </p:nvPr>
        </p:nvSpPr>
        <p:spPr>
          <a:xfrm>
            <a:off x="1308100" y="4457700"/>
            <a:ext cx="15684500" cy="3873500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</a:lvl1pPr>
          </a:lstStyle>
          <a:p>
            <a:r>
              <a:rPr dirty="0"/>
              <a:t>Interconnection Networks</a:t>
            </a:r>
          </a:p>
        </p:txBody>
      </p:sp>
      <p:sp>
        <p:nvSpPr>
          <p:cNvPr id="36" name="Shape 36"/>
          <p:cNvSpPr/>
          <p:nvPr/>
        </p:nvSpPr>
        <p:spPr>
          <a:xfrm>
            <a:off x="2045766" y="12988105"/>
            <a:ext cx="14196468" cy="5029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2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Credit: some slides created by Michael Papamichael, others based on slides from Onur Mutlu’s 18-742</a:t>
            </a: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Shape 18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Properties of interconnect topology</a:t>
            </a:r>
          </a:p>
        </p:txBody>
      </p:sp>
      <p:sp>
        <p:nvSpPr>
          <p:cNvPr id="188" name="Shape 188"/>
          <p:cNvSpPr>
            <a:spLocks noGrp="1"/>
          </p:cNvSpPr>
          <p:nvPr>
            <p:ph type="body" sz="half" idx="1"/>
          </p:nvPr>
        </p:nvSpPr>
        <p:spPr>
          <a:xfrm>
            <a:off x="838200" y="2095500"/>
            <a:ext cx="16895699" cy="4708189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600"/>
              </a:spcBef>
            </a:pPr>
            <a:r>
              <a:rPr dirty="0"/>
              <a:t>Routing distance</a:t>
            </a:r>
            <a:endParaRPr lang="en-US" dirty="0"/>
          </a:p>
          <a:p>
            <a:pPr lvl="1">
              <a:spcBef>
                <a:spcPts val="600"/>
              </a:spcBef>
            </a:pPr>
            <a:r>
              <a:rPr sz="4200" dirty="0"/>
              <a:t>Number of links (“hops”) along a route between two nodes</a:t>
            </a:r>
          </a:p>
          <a:p>
            <a:pPr>
              <a:spcBef>
                <a:spcPts val="4000"/>
              </a:spcBef>
            </a:pPr>
            <a:r>
              <a:rPr dirty="0"/>
              <a:t>Diameter: the maximum routing distance</a:t>
            </a:r>
          </a:p>
          <a:p>
            <a:r>
              <a:rPr dirty="0"/>
              <a:t>Average distance: average routing distance over all valid routes</a:t>
            </a:r>
          </a:p>
        </p:txBody>
      </p:sp>
      <p:grpSp>
        <p:nvGrpSpPr>
          <p:cNvPr id="245" name="Group 245"/>
          <p:cNvGrpSpPr/>
          <p:nvPr/>
        </p:nvGrpSpPr>
        <p:grpSpPr>
          <a:xfrm>
            <a:off x="11128840" y="7387888"/>
            <a:ext cx="5513403" cy="5254963"/>
            <a:chOff x="0" y="0"/>
            <a:chExt cx="5513402" cy="5254961"/>
          </a:xfrm>
        </p:grpSpPr>
        <p:sp>
          <p:nvSpPr>
            <p:cNvPr id="189" name="Shape 189"/>
            <p:cNvSpPr/>
            <p:nvPr/>
          </p:nvSpPr>
          <p:spPr>
            <a:xfrm flipV="1">
              <a:off x="809446" y="846936"/>
              <a:ext cx="1" cy="4250265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90" name="Shape 190"/>
            <p:cNvSpPr/>
            <p:nvPr/>
          </p:nvSpPr>
          <p:spPr>
            <a:xfrm flipV="1">
              <a:off x="2300122" y="833484"/>
              <a:ext cx="1" cy="425026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91" name="Shape 191"/>
            <p:cNvSpPr/>
            <p:nvPr/>
          </p:nvSpPr>
          <p:spPr>
            <a:xfrm flipV="1">
              <a:off x="3764619" y="833484"/>
              <a:ext cx="1" cy="425026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92" name="Shape 192"/>
            <p:cNvSpPr/>
            <p:nvPr/>
          </p:nvSpPr>
          <p:spPr>
            <a:xfrm flipV="1">
              <a:off x="5229117" y="833484"/>
              <a:ext cx="1" cy="425026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93" name="Shape 193"/>
            <p:cNvSpPr/>
            <p:nvPr/>
          </p:nvSpPr>
          <p:spPr>
            <a:xfrm>
              <a:off x="887313" y="2213975"/>
              <a:ext cx="4186741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94" name="Shape 194"/>
            <p:cNvSpPr/>
            <p:nvPr/>
          </p:nvSpPr>
          <p:spPr>
            <a:xfrm>
              <a:off x="887313" y="3649128"/>
              <a:ext cx="4186741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95" name="Shape 195"/>
            <p:cNvSpPr/>
            <p:nvPr/>
          </p:nvSpPr>
          <p:spPr>
            <a:xfrm>
              <a:off x="887313" y="4970744"/>
              <a:ext cx="4186741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96" name="Shape 196"/>
            <p:cNvSpPr/>
            <p:nvPr/>
          </p:nvSpPr>
          <p:spPr>
            <a:xfrm>
              <a:off x="887313" y="835557"/>
              <a:ext cx="4186741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97" name="Shape 197"/>
            <p:cNvSpPr/>
            <p:nvPr/>
          </p:nvSpPr>
          <p:spPr>
            <a:xfrm>
              <a:off x="258440" y="1671249"/>
              <a:ext cx="464524" cy="491317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98" name="Shape 198"/>
            <p:cNvSpPr/>
            <p:nvPr/>
          </p:nvSpPr>
          <p:spPr>
            <a:xfrm>
              <a:off x="1722938" y="1671249"/>
              <a:ext cx="464523" cy="491317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99" name="Shape 199"/>
            <p:cNvSpPr/>
            <p:nvPr/>
          </p:nvSpPr>
          <p:spPr>
            <a:xfrm>
              <a:off x="3187435" y="1671249"/>
              <a:ext cx="464524" cy="491317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00" name="Shape 200"/>
            <p:cNvSpPr/>
            <p:nvPr/>
          </p:nvSpPr>
          <p:spPr>
            <a:xfrm>
              <a:off x="4669162" y="1671249"/>
              <a:ext cx="464524" cy="491317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01" name="Shape 201"/>
            <p:cNvSpPr/>
            <p:nvPr/>
          </p:nvSpPr>
          <p:spPr>
            <a:xfrm>
              <a:off x="258440" y="3049600"/>
              <a:ext cx="464524" cy="491317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02" name="Shape 202"/>
            <p:cNvSpPr/>
            <p:nvPr/>
          </p:nvSpPr>
          <p:spPr>
            <a:xfrm>
              <a:off x="1722938" y="3049600"/>
              <a:ext cx="464523" cy="491317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03" name="Shape 203"/>
            <p:cNvSpPr/>
            <p:nvPr/>
          </p:nvSpPr>
          <p:spPr>
            <a:xfrm>
              <a:off x="3187435" y="3049600"/>
              <a:ext cx="464524" cy="491317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04" name="Shape 204"/>
            <p:cNvSpPr/>
            <p:nvPr/>
          </p:nvSpPr>
          <p:spPr>
            <a:xfrm>
              <a:off x="4669162" y="3049600"/>
              <a:ext cx="464524" cy="491317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05" name="Shape 205"/>
            <p:cNvSpPr/>
            <p:nvPr/>
          </p:nvSpPr>
          <p:spPr>
            <a:xfrm>
              <a:off x="258440" y="4427951"/>
              <a:ext cx="464524" cy="49131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06" name="Shape 206"/>
            <p:cNvSpPr/>
            <p:nvPr/>
          </p:nvSpPr>
          <p:spPr>
            <a:xfrm>
              <a:off x="1722938" y="4427951"/>
              <a:ext cx="464523" cy="49131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07" name="Shape 207"/>
            <p:cNvSpPr/>
            <p:nvPr/>
          </p:nvSpPr>
          <p:spPr>
            <a:xfrm>
              <a:off x="3187435" y="4427951"/>
              <a:ext cx="464524" cy="49131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08" name="Shape 208"/>
            <p:cNvSpPr/>
            <p:nvPr/>
          </p:nvSpPr>
          <p:spPr>
            <a:xfrm>
              <a:off x="4669162" y="4427951"/>
              <a:ext cx="464524" cy="49131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09" name="Shape 209"/>
            <p:cNvSpPr/>
            <p:nvPr/>
          </p:nvSpPr>
          <p:spPr>
            <a:xfrm>
              <a:off x="258440" y="292899"/>
              <a:ext cx="464524" cy="491317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10" name="Shape 210"/>
            <p:cNvSpPr/>
            <p:nvPr/>
          </p:nvSpPr>
          <p:spPr>
            <a:xfrm>
              <a:off x="1722938" y="292899"/>
              <a:ext cx="464523" cy="491317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11" name="Shape 211"/>
            <p:cNvSpPr/>
            <p:nvPr/>
          </p:nvSpPr>
          <p:spPr>
            <a:xfrm>
              <a:off x="3187435" y="292899"/>
              <a:ext cx="464524" cy="491317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12" name="Shape 212"/>
            <p:cNvSpPr/>
            <p:nvPr/>
          </p:nvSpPr>
          <p:spPr>
            <a:xfrm>
              <a:off x="4669162" y="292899"/>
              <a:ext cx="464524" cy="491317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13" name="Shape 213"/>
            <p:cNvSpPr/>
            <p:nvPr/>
          </p:nvSpPr>
          <p:spPr>
            <a:xfrm>
              <a:off x="551340" y="551340"/>
              <a:ext cx="568570" cy="568570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214" name="Shape 214"/>
            <p:cNvSpPr/>
            <p:nvPr/>
          </p:nvSpPr>
          <p:spPr>
            <a:xfrm>
              <a:off x="2015837" y="551340"/>
              <a:ext cx="568571" cy="568570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215" name="Shape 215"/>
            <p:cNvSpPr/>
            <p:nvPr/>
          </p:nvSpPr>
          <p:spPr>
            <a:xfrm>
              <a:off x="3480335" y="551340"/>
              <a:ext cx="568570" cy="568570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216" name="Shape 216"/>
            <p:cNvSpPr/>
            <p:nvPr/>
          </p:nvSpPr>
          <p:spPr>
            <a:xfrm>
              <a:off x="4944832" y="551340"/>
              <a:ext cx="568571" cy="568570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217" name="Shape 217"/>
            <p:cNvSpPr/>
            <p:nvPr/>
          </p:nvSpPr>
          <p:spPr>
            <a:xfrm>
              <a:off x="551340" y="1929690"/>
              <a:ext cx="568570" cy="568571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218" name="Shape 218"/>
            <p:cNvSpPr/>
            <p:nvPr/>
          </p:nvSpPr>
          <p:spPr>
            <a:xfrm>
              <a:off x="2015837" y="1929690"/>
              <a:ext cx="568571" cy="568571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219" name="Shape 219"/>
            <p:cNvSpPr/>
            <p:nvPr/>
          </p:nvSpPr>
          <p:spPr>
            <a:xfrm>
              <a:off x="3480335" y="1929690"/>
              <a:ext cx="568570" cy="568571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220" name="Shape 220"/>
            <p:cNvSpPr/>
            <p:nvPr/>
          </p:nvSpPr>
          <p:spPr>
            <a:xfrm>
              <a:off x="4944832" y="1929690"/>
              <a:ext cx="568571" cy="568571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221" name="Shape 221"/>
            <p:cNvSpPr/>
            <p:nvPr/>
          </p:nvSpPr>
          <p:spPr>
            <a:xfrm>
              <a:off x="551340" y="3308041"/>
              <a:ext cx="568570" cy="568570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222" name="Shape 222"/>
            <p:cNvSpPr/>
            <p:nvPr/>
          </p:nvSpPr>
          <p:spPr>
            <a:xfrm>
              <a:off x="2015837" y="3308041"/>
              <a:ext cx="568571" cy="568570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223" name="Shape 223"/>
            <p:cNvSpPr/>
            <p:nvPr/>
          </p:nvSpPr>
          <p:spPr>
            <a:xfrm>
              <a:off x="3480335" y="3308041"/>
              <a:ext cx="568570" cy="568570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224" name="Shape 224"/>
            <p:cNvSpPr/>
            <p:nvPr/>
          </p:nvSpPr>
          <p:spPr>
            <a:xfrm>
              <a:off x="4944832" y="3308041"/>
              <a:ext cx="568571" cy="568570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225" name="Shape 225"/>
            <p:cNvSpPr/>
            <p:nvPr/>
          </p:nvSpPr>
          <p:spPr>
            <a:xfrm>
              <a:off x="551340" y="4686391"/>
              <a:ext cx="568570" cy="568571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226" name="Shape 226"/>
            <p:cNvSpPr/>
            <p:nvPr/>
          </p:nvSpPr>
          <p:spPr>
            <a:xfrm>
              <a:off x="2015837" y="4686391"/>
              <a:ext cx="568571" cy="568571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227" name="Shape 227"/>
            <p:cNvSpPr/>
            <p:nvPr/>
          </p:nvSpPr>
          <p:spPr>
            <a:xfrm>
              <a:off x="3480335" y="4686391"/>
              <a:ext cx="568570" cy="568571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228" name="Shape 228"/>
            <p:cNvSpPr/>
            <p:nvPr/>
          </p:nvSpPr>
          <p:spPr>
            <a:xfrm>
              <a:off x="4944832" y="4686391"/>
              <a:ext cx="568571" cy="568571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229" name="Shape 229"/>
            <p:cNvSpPr/>
            <p:nvPr/>
          </p:nvSpPr>
          <p:spPr>
            <a:xfrm>
              <a:off x="0" y="0"/>
              <a:ext cx="499653" cy="499653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230" name="Shape 230"/>
            <p:cNvSpPr/>
            <p:nvPr/>
          </p:nvSpPr>
          <p:spPr>
            <a:xfrm>
              <a:off x="1464497" y="0"/>
              <a:ext cx="499653" cy="499653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231" name="Shape 231"/>
            <p:cNvSpPr/>
            <p:nvPr/>
          </p:nvSpPr>
          <p:spPr>
            <a:xfrm>
              <a:off x="2928994" y="0"/>
              <a:ext cx="499653" cy="499653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232" name="Shape 232"/>
            <p:cNvSpPr/>
            <p:nvPr/>
          </p:nvSpPr>
          <p:spPr>
            <a:xfrm>
              <a:off x="4393492" y="0"/>
              <a:ext cx="499653" cy="499653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233" name="Shape 233"/>
            <p:cNvSpPr/>
            <p:nvPr/>
          </p:nvSpPr>
          <p:spPr>
            <a:xfrm>
              <a:off x="0" y="1395579"/>
              <a:ext cx="499653" cy="499653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234" name="Shape 234"/>
            <p:cNvSpPr/>
            <p:nvPr/>
          </p:nvSpPr>
          <p:spPr>
            <a:xfrm>
              <a:off x="1464497" y="1395579"/>
              <a:ext cx="499653" cy="499653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235" name="Shape 235"/>
            <p:cNvSpPr/>
            <p:nvPr/>
          </p:nvSpPr>
          <p:spPr>
            <a:xfrm>
              <a:off x="2928994" y="1395579"/>
              <a:ext cx="499653" cy="499653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236" name="Shape 236"/>
            <p:cNvSpPr/>
            <p:nvPr/>
          </p:nvSpPr>
          <p:spPr>
            <a:xfrm>
              <a:off x="4393492" y="1395579"/>
              <a:ext cx="499653" cy="499653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237" name="Shape 237"/>
            <p:cNvSpPr/>
            <p:nvPr/>
          </p:nvSpPr>
          <p:spPr>
            <a:xfrm>
              <a:off x="0" y="2791159"/>
              <a:ext cx="499653" cy="499653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238" name="Shape 238"/>
            <p:cNvSpPr/>
            <p:nvPr/>
          </p:nvSpPr>
          <p:spPr>
            <a:xfrm>
              <a:off x="1464497" y="2791159"/>
              <a:ext cx="499653" cy="499653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239" name="Shape 239"/>
            <p:cNvSpPr/>
            <p:nvPr/>
          </p:nvSpPr>
          <p:spPr>
            <a:xfrm>
              <a:off x="2928994" y="2791159"/>
              <a:ext cx="499653" cy="499653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240" name="Shape 240"/>
            <p:cNvSpPr/>
            <p:nvPr/>
          </p:nvSpPr>
          <p:spPr>
            <a:xfrm>
              <a:off x="4393492" y="2791159"/>
              <a:ext cx="499653" cy="499653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241" name="Shape 241"/>
            <p:cNvSpPr/>
            <p:nvPr/>
          </p:nvSpPr>
          <p:spPr>
            <a:xfrm>
              <a:off x="0" y="4186739"/>
              <a:ext cx="499653" cy="499653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242" name="Shape 242"/>
            <p:cNvSpPr/>
            <p:nvPr/>
          </p:nvSpPr>
          <p:spPr>
            <a:xfrm>
              <a:off x="1464497" y="4186739"/>
              <a:ext cx="499653" cy="499653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243" name="Shape 243"/>
            <p:cNvSpPr/>
            <p:nvPr/>
          </p:nvSpPr>
          <p:spPr>
            <a:xfrm>
              <a:off x="2928994" y="4186739"/>
              <a:ext cx="499653" cy="499653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244" name="Shape 244"/>
            <p:cNvSpPr/>
            <p:nvPr/>
          </p:nvSpPr>
          <p:spPr>
            <a:xfrm>
              <a:off x="4393492" y="4186739"/>
              <a:ext cx="499653" cy="499653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</p:grpSp>
      <p:sp>
        <p:nvSpPr>
          <p:cNvPr id="246" name="Shape 246"/>
          <p:cNvSpPr/>
          <p:nvPr/>
        </p:nvSpPr>
        <p:spPr>
          <a:xfrm>
            <a:off x="7790287" y="8076086"/>
            <a:ext cx="2991524" cy="1117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/>
          <a:p>
            <a:pPr algn="l">
              <a:lnSpc>
                <a:spcPct val="80000"/>
              </a:lnSpc>
              <a:buFont typeface="Lucida Grande"/>
              <a:defRPr sz="4200" b="1">
                <a:latin typeface="+mn-lt"/>
                <a:ea typeface="+mn-ea"/>
                <a:cs typeface="+mn-cs"/>
                <a:sym typeface="Myriad Pro Condensed"/>
              </a:defRPr>
            </a:pPr>
            <a:r>
              <a:t>Example:</a:t>
            </a:r>
          </a:p>
          <a:p>
            <a:pPr algn="l">
              <a:lnSpc>
                <a:spcPct val="80000"/>
              </a:lnSpc>
              <a:buFont typeface="Lucida Grande"/>
              <a:defRPr sz="4200" b="1">
                <a:latin typeface="+mn-lt"/>
                <a:ea typeface="+mn-ea"/>
                <a:cs typeface="+mn-cs"/>
                <a:sym typeface="Myriad Pro Condensed"/>
              </a:defRPr>
            </a:pPr>
            <a:r>
              <a:t>diameter = 6</a:t>
            </a:r>
          </a:p>
        </p:txBody>
      </p:sp>
    </p:spTree>
  </p:cSld>
  <p:clrMapOvr>
    <a:masterClrMapping/>
  </p:clrMapOvr>
  <p:transition spd="slow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Shape 24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Properties of interconnect topology</a:t>
            </a:r>
          </a:p>
        </p:txBody>
      </p:sp>
      <p:sp>
        <p:nvSpPr>
          <p:cNvPr id="249" name="Shape 249"/>
          <p:cNvSpPr>
            <a:spLocks noGrp="1"/>
          </p:cNvSpPr>
          <p:nvPr>
            <p:ph type="body" sz="quarter" idx="1"/>
          </p:nvPr>
        </p:nvSpPr>
        <p:spPr>
          <a:xfrm>
            <a:off x="838200" y="2095500"/>
            <a:ext cx="16154400" cy="2908388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600"/>
              </a:spcBef>
            </a:pPr>
            <a:r>
              <a:t>Direct vs. indirect networks</a:t>
            </a:r>
          </a:p>
          <a:p>
            <a:pPr lvl="1">
              <a:defRPr sz="4200"/>
            </a:pPr>
            <a:r>
              <a:t>Direct network: endpoints sit “inside” the network </a:t>
            </a:r>
          </a:p>
          <a:p>
            <a:pPr lvl="1">
              <a:defRPr sz="4200"/>
            </a:pPr>
            <a:r>
              <a:t>e.g., mesh is direct network: every node is both an endpoint and a switch</a:t>
            </a:r>
          </a:p>
        </p:txBody>
      </p:sp>
      <p:grpSp>
        <p:nvGrpSpPr>
          <p:cNvPr id="474" name="Group 474"/>
          <p:cNvGrpSpPr/>
          <p:nvPr/>
        </p:nvGrpSpPr>
        <p:grpSpPr>
          <a:xfrm>
            <a:off x="1792386" y="5588087"/>
            <a:ext cx="5546459" cy="5229363"/>
            <a:chOff x="0" y="0"/>
            <a:chExt cx="5546457" cy="5229361"/>
          </a:xfrm>
        </p:grpSpPr>
        <p:sp>
          <p:nvSpPr>
            <p:cNvPr id="250" name="Shape 250"/>
            <p:cNvSpPr/>
            <p:nvPr/>
          </p:nvSpPr>
          <p:spPr>
            <a:xfrm>
              <a:off x="203412" y="2883186"/>
              <a:ext cx="226858" cy="239943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51" name="Shape 251"/>
            <p:cNvSpPr/>
            <p:nvPr/>
          </p:nvSpPr>
          <p:spPr>
            <a:xfrm>
              <a:off x="918623" y="2883186"/>
              <a:ext cx="226858" cy="239943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52" name="Shape 252"/>
            <p:cNvSpPr/>
            <p:nvPr/>
          </p:nvSpPr>
          <p:spPr>
            <a:xfrm>
              <a:off x="1633834" y="2883186"/>
              <a:ext cx="226858" cy="239943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53" name="Shape 253"/>
            <p:cNvSpPr/>
            <p:nvPr/>
          </p:nvSpPr>
          <p:spPr>
            <a:xfrm>
              <a:off x="2357459" y="2883186"/>
              <a:ext cx="226858" cy="239943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54" name="Shape 254"/>
            <p:cNvSpPr/>
            <p:nvPr/>
          </p:nvSpPr>
          <p:spPr>
            <a:xfrm>
              <a:off x="3072670" y="2883186"/>
              <a:ext cx="226857" cy="239943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55" name="Shape 255"/>
            <p:cNvSpPr/>
            <p:nvPr/>
          </p:nvSpPr>
          <p:spPr>
            <a:xfrm>
              <a:off x="3787880" y="2883186"/>
              <a:ext cx="226858" cy="239943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56" name="Shape 256"/>
            <p:cNvSpPr/>
            <p:nvPr/>
          </p:nvSpPr>
          <p:spPr>
            <a:xfrm>
              <a:off x="4503091" y="2883186"/>
              <a:ext cx="226858" cy="239943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57" name="Shape 257"/>
            <p:cNvSpPr/>
            <p:nvPr/>
          </p:nvSpPr>
          <p:spPr>
            <a:xfrm>
              <a:off x="5226716" y="2883186"/>
              <a:ext cx="226858" cy="239943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58" name="Shape 258"/>
            <p:cNvSpPr/>
            <p:nvPr/>
          </p:nvSpPr>
          <p:spPr>
            <a:xfrm>
              <a:off x="119270" y="779625"/>
              <a:ext cx="226858" cy="239943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59" name="Shape 259"/>
            <p:cNvSpPr/>
            <p:nvPr/>
          </p:nvSpPr>
          <p:spPr>
            <a:xfrm>
              <a:off x="834481" y="779625"/>
              <a:ext cx="226858" cy="239943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60" name="Shape 260"/>
            <p:cNvSpPr/>
            <p:nvPr/>
          </p:nvSpPr>
          <p:spPr>
            <a:xfrm>
              <a:off x="1549691" y="779625"/>
              <a:ext cx="226858" cy="239943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61" name="Shape 261"/>
            <p:cNvSpPr/>
            <p:nvPr/>
          </p:nvSpPr>
          <p:spPr>
            <a:xfrm>
              <a:off x="2273316" y="779625"/>
              <a:ext cx="226858" cy="239943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62" name="Shape 262"/>
            <p:cNvSpPr/>
            <p:nvPr/>
          </p:nvSpPr>
          <p:spPr>
            <a:xfrm>
              <a:off x="2988527" y="779625"/>
              <a:ext cx="226858" cy="239943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63" name="Shape 263"/>
            <p:cNvSpPr/>
            <p:nvPr/>
          </p:nvSpPr>
          <p:spPr>
            <a:xfrm>
              <a:off x="3703738" y="779625"/>
              <a:ext cx="226858" cy="239943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64" name="Shape 264"/>
            <p:cNvSpPr/>
            <p:nvPr/>
          </p:nvSpPr>
          <p:spPr>
            <a:xfrm>
              <a:off x="4418949" y="779625"/>
              <a:ext cx="226858" cy="239943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65" name="Shape 265"/>
            <p:cNvSpPr/>
            <p:nvPr/>
          </p:nvSpPr>
          <p:spPr>
            <a:xfrm>
              <a:off x="5142574" y="779625"/>
              <a:ext cx="226858" cy="239943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66" name="Shape 266"/>
            <p:cNvSpPr/>
            <p:nvPr/>
          </p:nvSpPr>
          <p:spPr>
            <a:xfrm>
              <a:off x="119270" y="1452764"/>
              <a:ext cx="226858" cy="239943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67" name="Shape 267"/>
            <p:cNvSpPr/>
            <p:nvPr/>
          </p:nvSpPr>
          <p:spPr>
            <a:xfrm>
              <a:off x="834481" y="1452764"/>
              <a:ext cx="226858" cy="239943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68" name="Shape 268"/>
            <p:cNvSpPr/>
            <p:nvPr/>
          </p:nvSpPr>
          <p:spPr>
            <a:xfrm>
              <a:off x="1549691" y="1452764"/>
              <a:ext cx="226858" cy="239943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69" name="Shape 269"/>
            <p:cNvSpPr/>
            <p:nvPr/>
          </p:nvSpPr>
          <p:spPr>
            <a:xfrm>
              <a:off x="2273316" y="1452764"/>
              <a:ext cx="226858" cy="239943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70" name="Shape 270"/>
            <p:cNvSpPr/>
            <p:nvPr/>
          </p:nvSpPr>
          <p:spPr>
            <a:xfrm>
              <a:off x="2988527" y="1452764"/>
              <a:ext cx="226858" cy="239943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71" name="Shape 271"/>
            <p:cNvSpPr/>
            <p:nvPr/>
          </p:nvSpPr>
          <p:spPr>
            <a:xfrm>
              <a:off x="3703738" y="1452764"/>
              <a:ext cx="226858" cy="239943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72" name="Shape 272"/>
            <p:cNvSpPr/>
            <p:nvPr/>
          </p:nvSpPr>
          <p:spPr>
            <a:xfrm>
              <a:off x="4418949" y="1452764"/>
              <a:ext cx="226858" cy="239943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73" name="Shape 273"/>
            <p:cNvSpPr/>
            <p:nvPr/>
          </p:nvSpPr>
          <p:spPr>
            <a:xfrm>
              <a:off x="5142574" y="1452764"/>
              <a:ext cx="226858" cy="239943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74" name="Shape 274"/>
            <p:cNvSpPr/>
            <p:nvPr/>
          </p:nvSpPr>
          <p:spPr>
            <a:xfrm>
              <a:off x="119270" y="2125904"/>
              <a:ext cx="226858" cy="239943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75" name="Shape 275"/>
            <p:cNvSpPr/>
            <p:nvPr/>
          </p:nvSpPr>
          <p:spPr>
            <a:xfrm>
              <a:off x="834481" y="2125904"/>
              <a:ext cx="226858" cy="239943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76" name="Shape 276"/>
            <p:cNvSpPr/>
            <p:nvPr/>
          </p:nvSpPr>
          <p:spPr>
            <a:xfrm>
              <a:off x="1549691" y="2125904"/>
              <a:ext cx="226858" cy="239943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77" name="Shape 277"/>
            <p:cNvSpPr/>
            <p:nvPr/>
          </p:nvSpPr>
          <p:spPr>
            <a:xfrm>
              <a:off x="2273316" y="2125904"/>
              <a:ext cx="226858" cy="239943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78" name="Shape 278"/>
            <p:cNvSpPr/>
            <p:nvPr/>
          </p:nvSpPr>
          <p:spPr>
            <a:xfrm>
              <a:off x="2988527" y="2125904"/>
              <a:ext cx="226858" cy="239943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79" name="Shape 279"/>
            <p:cNvSpPr/>
            <p:nvPr/>
          </p:nvSpPr>
          <p:spPr>
            <a:xfrm>
              <a:off x="3703738" y="2125904"/>
              <a:ext cx="226858" cy="239943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80" name="Shape 280"/>
            <p:cNvSpPr/>
            <p:nvPr/>
          </p:nvSpPr>
          <p:spPr>
            <a:xfrm>
              <a:off x="4418949" y="2125904"/>
              <a:ext cx="226858" cy="239943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81" name="Shape 281"/>
            <p:cNvSpPr/>
            <p:nvPr/>
          </p:nvSpPr>
          <p:spPr>
            <a:xfrm>
              <a:off x="5142574" y="2125904"/>
              <a:ext cx="226858" cy="239943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82" name="Shape 282"/>
            <p:cNvSpPr/>
            <p:nvPr/>
          </p:nvSpPr>
          <p:spPr>
            <a:xfrm>
              <a:off x="119270" y="2799043"/>
              <a:ext cx="226858" cy="239943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83" name="Shape 283"/>
            <p:cNvSpPr/>
            <p:nvPr/>
          </p:nvSpPr>
          <p:spPr>
            <a:xfrm>
              <a:off x="834481" y="2799043"/>
              <a:ext cx="226858" cy="239943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84" name="Shape 284"/>
            <p:cNvSpPr/>
            <p:nvPr/>
          </p:nvSpPr>
          <p:spPr>
            <a:xfrm>
              <a:off x="1549691" y="2799043"/>
              <a:ext cx="226858" cy="239943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85" name="Shape 285"/>
            <p:cNvSpPr/>
            <p:nvPr/>
          </p:nvSpPr>
          <p:spPr>
            <a:xfrm>
              <a:off x="2273316" y="2799043"/>
              <a:ext cx="226858" cy="239943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86" name="Shape 286"/>
            <p:cNvSpPr/>
            <p:nvPr/>
          </p:nvSpPr>
          <p:spPr>
            <a:xfrm>
              <a:off x="2988527" y="2799043"/>
              <a:ext cx="226858" cy="239943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87" name="Shape 287"/>
            <p:cNvSpPr/>
            <p:nvPr/>
          </p:nvSpPr>
          <p:spPr>
            <a:xfrm>
              <a:off x="3703738" y="2799043"/>
              <a:ext cx="226858" cy="239943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88" name="Shape 288"/>
            <p:cNvSpPr/>
            <p:nvPr/>
          </p:nvSpPr>
          <p:spPr>
            <a:xfrm>
              <a:off x="4418949" y="2799043"/>
              <a:ext cx="226858" cy="239943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89" name="Shape 289"/>
            <p:cNvSpPr/>
            <p:nvPr/>
          </p:nvSpPr>
          <p:spPr>
            <a:xfrm>
              <a:off x="5142574" y="2799043"/>
              <a:ext cx="226858" cy="239943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90" name="Shape 290"/>
            <p:cNvSpPr/>
            <p:nvPr/>
          </p:nvSpPr>
          <p:spPr>
            <a:xfrm>
              <a:off x="152927" y="4818462"/>
              <a:ext cx="226858" cy="239942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91" name="Shape 291"/>
            <p:cNvSpPr/>
            <p:nvPr/>
          </p:nvSpPr>
          <p:spPr>
            <a:xfrm>
              <a:off x="868138" y="4818462"/>
              <a:ext cx="226858" cy="239942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92" name="Shape 292"/>
            <p:cNvSpPr/>
            <p:nvPr/>
          </p:nvSpPr>
          <p:spPr>
            <a:xfrm>
              <a:off x="1583348" y="4818462"/>
              <a:ext cx="226858" cy="239942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93" name="Shape 293"/>
            <p:cNvSpPr/>
            <p:nvPr/>
          </p:nvSpPr>
          <p:spPr>
            <a:xfrm>
              <a:off x="2306973" y="4818462"/>
              <a:ext cx="226858" cy="239942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94" name="Shape 294"/>
            <p:cNvSpPr/>
            <p:nvPr/>
          </p:nvSpPr>
          <p:spPr>
            <a:xfrm>
              <a:off x="3022184" y="4818462"/>
              <a:ext cx="226858" cy="239942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95" name="Shape 295"/>
            <p:cNvSpPr/>
            <p:nvPr/>
          </p:nvSpPr>
          <p:spPr>
            <a:xfrm>
              <a:off x="3737395" y="4818462"/>
              <a:ext cx="226858" cy="239942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96" name="Shape 296"/>
            <p:cNvSpPr/>
            <p:nvPr/>
          </p:nvSpPr>
          <p:spPr>
            <a:xfrm>
              <a:off x="4452606" y="4818462"/>
              <a:ext cx="226858" cy="239942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97" name="Shape 297"/>
            <p:cNvSpPr/>
            <p:nvPr/>
          </p:nvSpPr>
          <p:spPr>
            <a:xfrm>
              <a:off x="5176230" y="4818462"/>
              <a:ext cx="226858" cy="239942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98" name="Shape 298"/>
            <p:cNvSpPr/>
            <p:nvPr/>
          </p:nvSpPr>
          <p:spPr>
            <a:xfrm>
              <a:off x="203412" y="3556325"/>
              <a:ext cx="226858" cy="239943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99" name="Shape 299"/>
            <p:cNvSpPr/>
            <p:nvPr/>
          </p:nvSpPr>
          <p:spPr>
            <a:xfrm>
              <a:off x="918623" y="3556325"/>
              <a:ext cx="226858" cy="239943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00" name="Shape 300"/>
            <p:cNvSpPr/>
            <p:nvPr/>
          </p:nvSpPr>
          <p:spPr>
            <a:xfrm>
              <a:off x="1633834" y="3556325"/>
              <a:ext cx="226858" cy="239943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01" name="Shape 301"/>
            <p:cNvSpPr/>
            <p:nvPr/>
          </p:nvSpPr>
          <p:spPr>
            <a:xfrm>
              <a:off x="2357459" y="3556325"/>
              <a:ext cx="226858" cy="239943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02" name="Shape 302"/>
            <p:cNvSpPr/>
            <p:nvPr/>
          </p:nvSpPr>
          <p:spPr>
            <a:xfrm>
              <a:off x="3072670" y="3556325"/>
              <a:ext cx="226857" cy="239943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03" name="Shape 303"/>
            <p:cNvSpPr/>
            <p:nvPr/>
          </p:nvSpPr>
          <p:spPr>
            <a:xfrm>
              <a:off x="3787880" y="3556325"/>
              <a:ext cx="226858" cy="239943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04" name="Shape 304"/>
            <p:cNvSpPr/>
            <p:nvPr/>
          </p:nvSpPr>
          <p:spPr>
            <a:xfrm>
              <a:off x="4503091" y="3556325"/>
              <a:ext cx="226858" cy="239943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05" name="Shape 305"/>
            <p:cNvSpPr/>
            <p:nvPr/>
          </p:nvSpPr>
          <p:spPr>
            <a:xfrm>
              <a:off x="5226716" y="3556325"/>
              <a:ext cx="226858" cy="239943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06" name="Shape 306"/>
            <p:cNvSpPr/>
            <p:nvPr/>
          </p:nvSpPr>
          <p:spPr>
            <a:xfrm>
              <a:off x="161341" y="4178979"/>
              <a:ext cx="226858" cy="239943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07" name="Shape 307"/>
            <p:cNvSpPr/>
            <p:nvPr/>
          </p:nvSpPr>
          <p:spPr>
            <a:xfrm>
              <a:off x="876552" y="4178979"/>
              <a:ext cx="226858" cy="239943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08" name="Shape 308"/>
            <p:cNvSpPr/>
            <p:nvPr/>
          </p:nvSpPr>
          <p:spPr>
            <a:xfrm>
              <a:off x="1591763" y="4178979"/>
              <a:ext cx="226858" cy="239943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09" name="Shape 309"/>
            <p:cNvSpPr/>
            <p:nvPr/>
          </p:nvSpPr>
          <p:spPr>
            <a:xfrm>
              <a:off x="2315388" y="4178979"/>
              <a:ext cx="226858" cy="239943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10" name="Shape 310"/>
            <p:cNvSpPr/>
            <p:nvPr/>
          </p:nvSpPr>
          <p:spPr>
            <a:xfrm>
              <a:off x="3030598" y="4178979"/>
              <a:ext cx="226858" cy="239943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11" name="Shape 311"/>
            <p:cNvSpPr/>
            <p:nvPr/>
          </p:nvSpPr>
          <p:spPr>
            <a:xfrm>
              <a:off x="3745809" y="4178979"/>
              <a:ext cx="226858" cy="239943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12" name="Shape 312"/>
            <p:cNvSpPr/>
            <p:nvPr/>
          </p:nvSpPr>
          <p:spPr>
            <a:xfrm>
              <a:off x="4461020" y="4178979"/>
              <a:ext cx="226858" cy="239943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13" name="Shape 313"/>
            <p:cNvSpPr/>
            <p:nvPr/>
          </p:nvSpPr>
          <p:spPr>
            <a:xfrm>
              <a:off x="5184645" y="4178979"/>
              <a:ext cx="226858" cy="239943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14" name="Shape 314"/>
            <p:cNvSpPr/>
            <p:nvPr/>
          </p:nvSpPr>
          <p:spPr>
            <a:xfrm>
              <a:off x="119270" y="106485"/>
              <a:ext cx="226858" cy="239943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15" name="Shape 315"/>
            <p:cNvSpPr/>
            <p:nvPr/>
          </p:nvSpPr>
          <p:spPr>
            <a:xfrm>
              <a:off x="834481" y="106485"/>
              <a:ext cx="226858" cy="239943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16" name="Shape 316"/>
            <p:cNvSpPr/>
            <p:nvPr/>
          </p:nvSpPr>
          <p:spPr>
            <a:xfrm>
              <a:off x="1549691" y="106485"/>
              <a:ext cx="226858" cy="239943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17" name="Shape 317"/>
            <p:cNvSpPr/>
            <p:nvPr/>
          </p:nvSpPr>
          <p:spPr>
            <a:xfrm>
              <a:off x="2273316" y="106485"/>
              <a:ext cx="226858" cy="239943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18" name="Shape 318"/>
            <p:cNvSpPr/>
            <p:nvPr/>
          </p:nvSpPr>
          <p:spPr>
            <a:xfrm>
              <a:off x="2988527" y="106485"/>
              <a:ext cx="226858" cy="239943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19" name="Shape 319"/>
            <p:cNvSpPr/>
            <p:nvPr/>
          </p:nvSpPr>
          <p:spPr>
            <a:xfrm>
              <a:off x="3703738" y="106485"/>
              <a:ext cx="226858" cy="239943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20" name="Shape 320"/>
            <p:cNvSpPr/>
            <p:nvPr/>
          </p:nvSpPr>
          <p:spPr>
            <a:xfrm>
              <a:off x="4418949" y="106485"/>
              <a:ext cx="226858" cy="239943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21" name="Shape 321"/>
            <p:cNvSpPr/>
            <p:nvPr/>
          </p:nvSpPr>
          <p:spPr>
            <a:xfrm>
              <a:off x="5142574" y="106485"/>
              <a:ext cx="226858" cy="239943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22" name="Shape 322"/>
            <p:cNvSpPr/>
            <p:nvPr/>
          </p:nvSpPr>
          <p:spPr>
            <a:xfrm flipH="1" flipV="1">
              <a:off x="395446" y="264826"/>
              <a:ext cx="99" cy="496453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23" name="Shape 323"/>
            <p:cNvSpPr/>
            <p:nvPr/>
          </p:nvSpPr>
          <p:spPr>
            <a:xfrm flipH="1" flipV="1">
              <a:off x="1109525" y="256477"/>
              <a:ext cx="99" cy="4964537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24" name="Shape 324"/>
            <p:cNvSpPr/>
            <p:nvPr/>
          </p:nvSpPr>
          <p:spPr>
            <a:xfrm flipH="1" flipV="1">
              <a:off x="1823507" y="256477"/>
              <a:ext cx="99" cy="4964537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25" name="Shape 325"/>
            <p:cNvSpPr/>
            <p:nvPr/>
          </p:nvSpPr>
          <p:spPr>
            <a:xfrm flipH="1" flipV="1">
              <a:off x="2537488" y="256477"/>
              <a:ext cx="99" cy="4964537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26" name="Shape 326"/>
            <p:cNvSpPr/>
            <p:nvPr/>
          </p:nvSpPr>
          <p:spPr>
            <a:xfrm flipH="1" flipV="1">
              <a:off x="3251468" y="248128"/>
              <a:ext cx="100" cy="4964537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27" name="Shape 327"/>
            <p:cNvSpPr/>
            <p:nvPr/>
          </p:nvSpPr>
          <p:spPr>
            <a:xfrm flipH="1" flipV="1">
              <a:off x="3965450" y="248128"/>
              <a:ext cx="100" cy="4964537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28" name="Shape 328"/>
            <p:cNvSpPr/>
            <p:nvPr/>
          </p:nvSpPr>
          <p:spPr>
            <a:xfrm flipH="1" flipV="1">
              <a:off x="4679432" y="248128"/>
              <a:ext cx="99" cy="4964537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29" name="Shape 329"/>
            <p:cNvSpPr/>
            <p:nvPr/>
          </p:nvSpPr>
          <p:spPr>
            <a:xfrm flipH="1" flipV="1">
              <a:off x="5393408" y="248128"/>
              <a:ext cx="99" cy="4964537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30" name="Shape 330"/>
            <p:cNvSpPr/>
            <p:nvPr/>
          </p:nvSpPr>
          <p:spPr>
            <a:xfrm flipV="1">
              <a:off x="385543" y="350498"/>
              <a:ext cx="5023241" cy="94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31" name="Shape 331"/>
            <p:cNvSpPr/>
            <p:nvPr/>
          </p:nvSpPr>
          <p:spPr>
            <a:xfrm flipV="1">
              <a:off x="393990" y="1032118"/>
              <a:ext cx="5023241" cy="95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32" name="Shape 332"/>
            <p:cNvSpPr/>
            <p:nvPr/>
          </p:nvSpPr>
          <p:spPr>
            <a:xfrm flipV="1">
              <a:off x="393990" y="1713645"/>
              <a:ext cx="5023241" cy="95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33" name="Shape 333"/>
            <p:cNvSpPr/>
            <p:nvPr/>
          </p:nvSpPr>
          <p:spPr>
            <a:xfrm flipV="1">
              <a:off x="393990" y="2395172"/>
              <a:ext cx="5023241" cy="95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34" name="Shape 334"/>
            <p:cNvSpPr/>
            <p:nvPr/>
          </p:nvSpPr>
          <p:spPr>
            <a:xfrm flipV="1">
              <a:off x="402438" y="3076699"/>
              <a:ext cx="5023241" cy="95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35" name="Shape 335"/>
            <p:cNvSpPr/>
            <p:nvPr/>
          </p:nvSpPr>
          <p:spPr>
            <a:xfrm flipV="1">
              <a:off x="402438" y="3758226"/>
              <a:ext cx="5023241" cy="95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36" name="Shape 336"/>
            <p:cNvSpPr/>
            <p:nvPr/>
          </p:nvSpPr>
          <p:spPr>
            <a:xfrm flipV="1">
              <a:off x="402438" y="4439753"/>
              <a:ext cx="5023241" cy="95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37" name="Shape 337"/>
            <p:cNvSpPr/>
            <p:nvPr/>
          </p:nvSpPr>
          <p:spPr>
            <a:xfrm flipV="1">
              <a:off x="402438" y="5121280"/>
              <a:ext cx="5023241" cy="95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38" name="Shape 338"/>
            <p:cNvSpPr/>
            <p:nvPr/>
          </p:nvSpPr>
          <p:spPr>
            <a:xfrm>
              <a:off x="262312" y="232699"/>
              <a:ext cx="277671" cy="277671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339" name="Shape 339"/>
            <p:cNvSpPr/>
            <p:nvPr/>
          </p:nvSpPr>
          <p:spPr>
            <a:xfrm>
              <a:off x="977523" y="232699"/>
              <a:ext cx="277671" cy="277671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340" name="Shape 340"/>
            <p:cNvSpPr/>
            <p:nvPr/>
          </p:nvSpPr>
          <p:spPr>
            <a:xfrm>
              <a:off x="1692734" y="232699"/>
              <a:ext cx="277671" cy="277671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341" name="Shape 341"/>
            <p:cNvSpPr/>
            <p:nvPr/>
          </p:nvSpPr>
          <p:spPr>
            <a:xfrm>
              <a:off x="2407944" y="232699"/>
              <a:ext cx="277671" cy="277671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342" name="Shape 342"/>
            <p:cNvSpPr/>
            <p:nvPr/>
          </p:nvSpPr>
          <p:spPr>
            <a:xfrm>
              <a:off x="3123155" y="232699"/>
              <a:ext cx="277671" cy="277671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343" name="Shape 343"/>
            <p:cNvSpPr/>
            <p:nvPr/>
          </p:nvSpPr>
          <p:spPr>
            <a:xfrm>
              <a:off x="3838366" y="232699"/>
              <a:ext cx="277671" cy="277671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344" name="Shape 344"/>
            <p:cNvSpPr/>
            <p:nvPr/>
          </p:nvSpPr>
          <p:spPr>
            <a:xfrm>
              <a:off x="4553577" y="232699"/>
              <a:ext cx="277671" cy="277671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345" name="Shape 345"/>
            <p:cNvSpPr/>
            <p:nvPr/>
          </p:nvSpPr>
          <p:spPr>
            <a:xfrm>
              <a:off x="5268787" y="232699"/>
              <a:ext cx="277671" cy="277671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346" name="Shape 346"/>
            <p:cNvSpPr/>
            <p:nvPr/>
          </p:nvSpPr>
          <p:spPr>
            <a:xfrm>
              <a:off x="262312" y="905838"/>
              <a:ext cx="277671" cy="277671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347" name="Shape 347"/>
            <p:cNvSpPr/>
            <p:nvPr/>
          </p:nvSpPr>
          <p:spPr>
            <a:xfrm>
              <a:off x="977523" y="905838"/>
              <a:ext cx="277671" cy="277671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348" name="Shape 348"/>
            <p:cNvSpPr/>
            <p:nvPr/>
          </p:nvSpPr>
          <p:spPr>
            <a:xfrm>
              <a:off x="1692734" y="905838"/>
              <a:ext cx="277671" cy="277671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349" name="Shape 349"/>
            <p:cNvSpPr/>
            <p:nvPr/>
          </p:nvSpPr>
          <p:spPr>
            <a:xfrm>
              <a:off x="2407944" y="905838"/>
              <a:ext cx="277671" cy="277671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350" name="Shape 350"/>
            <p:cNvSpPr/>
            <p:nvPr/>
          </p:nvSpPr>
          <p:spPr>
            <a:xfrm>
              <a:off x="3123155" y="905838"/>
              <a:ext cx="277671" cy="277671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351" name="Shape 351"/>
            <p:cNvSpPr/>
            <p:nvPr/>
          </p:nvSpPr>
          <p:spPr>
            <a:xfrm>
              <a:off x="3838366" y="905838"/>
              <a:ext cx="277671" cy="277671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352" name="Shape 352"/>
            <p:cNvSpPr/>
            <p:nvPr/>
          </p:nvSpPr>
          <p:spPr>
            <a:xfrm>
              <a:off x="4553577" y="905838"/>
              <a:ext cx="277671" cy="277671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353" name="Shape 353"/>
            <p:cNvSpPr/>
            <p:nvPr/>
          </p:nvSpPr>
          <p:spPr>
            <a:xfrm>
              <a:off x="5268787" y="905838"/>
              <a:ext cx="277671" cy="277671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354" name="Shape 354"/>
            <p:cNvSpPr/>
            <p:nvPr/>
          </p:nvSpPr>
          <p:spPr>
            <a:xfrm>
              <a:off x="262312" y="1578978"/>
              <a:ext cx="277671" cy="277671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355" name="Shape 355"/>
            <p:cNvSpPr/>
            <p:nvPr/>
          </p:nvSpPr>
          <p:spPr>
            <a:xfrm>
              <a:off x="977523" y="1578978"/>
              <a:ext cx="277671" cy="277671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356" name="Shape 356"/>
            <p:cNvSpPr/>
            <p:nvPr/>
          </p:nvSpPr>
          <p:spPr>
            <a:xfrm>
              <a:off x="1692734" y="1578978"/>
              <a:ext cx="277671" cy="277671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357" name="Shape 357"/>
            <p:cNvSpPr/>
            <p:nvPr/>
          </p:nvSpPr>
          <p:spPr>
            <a:xfrm>
              <a:off x="2407944" y="1578978"/>
              <a:ext cx="277671" cy="277671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358" name="Shape 358"/>
            <p:cNvSpPr/>
            <p:nvPr/>
          </p:nvSpPr>
          <p:spPr>
            <a:xfrm>
              <a:off x="3123155" y="1578978"/>
              <a:ext cx="277671" cy="277671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359" name="Shape 359"/>
            <p:cNvSpPr/>
            <p:nvPr/>
          </p:nvSpPr>
          <p:spPr>
            <a:xfrm>
              <a:off x="3838366" y="1578978"/>
              <a:ext cx="277671" cy="277671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360" name="Shape 360"/>
            <p:cNvSpPr/>
            <p:nvPr/>
          </p:nvSpPr>
          <p:spPr>
            <a:xfrm>
              <a:off x="4553577" y="1578978"/>
              <a:ext cx="277671" cy="277671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361" name="Shape 361"/>
            <p:cNvSpPr/>
            <p:nvPr/>
          </p:nvSpPr>
          <p:spPr>
            <a:xfrm>
              <a:off x="5268787" y="1578978"/>
              <a:ext cx="277671" cy="277671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362" name="Shape 362"/>
            <p:cNvSpPr/>
            <p:nvPr/>
          </p:nvSpPr>
          <p:spPr>
            <a:xfrm>
              <a:off x="262312" y="2252117"/>
              <a:ext cx="277671" cy="277672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363" name="Shape 363"/>
            <p:cNvSpPr/>
            <p:nvPr/>
          </p:nvSpPr>
          <p:spPr>
            <a:xfrm>
              <a:off x="977523" y="2252117"/>
              <a:ext cx="277671" cy="277672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364" name="Shape 364"/>
            <p:cNvSpPr/>
            <p:nvPr/>
          </p:nvSpPr>
          <p:spPr>
            <a:xfrm>
              <a:off x="1692734" y="2252117"/>
              <a:ext cx="277671" cy="277672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365" name="Shape 365"/>
            <p:cNvSpPr/>
            <p:nvPr/>
          </p:nvSpPr>
          <p:spPr>
            <a:xfrm>
              <a:off x="2407944" y="2252117"/>
              <a:ext cx="277671" cy="277672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366" name="Shape 366"/>
            <p:cNvSpPr/>
            <p:nvPr/>
          </p:nvSpPr>
          <p:spPr>
            <a:xfrm>
              <a:off x="3123155" y="2252117"/>
              <a:ext cx="277671" cy="277672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367" name="Shape 367"/>
            <p:cNvSpPr/>
            <p:nvPr/>
          </p:nvSpPr>
          <p:spPr>
            <a:xfrm>
              <a:off x="3838366" y="2252117"/>
              <a:ext cx="277671" cy="277672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368" name="Shape 368"/>
            <p:cNvSpPr/>
            <p:nvPr/>
          </p:nvSpPr>
          <p:spPr>
            <a:xfrm>
              <a:off x="4553577" y="2252117"/>
              <a:ext cx="277671" cy="277672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369" name="Shape 369"/>
            <p:cNvSpPr/>
            <p:nvPr/>
          </p:nvSpPr>
          <p:spPr>
            <a:xfrm>
              <a:off x="5268787" y="2252117"/>
              <a:ext cx="277671" cy="277672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370" name="Shape 370"/>
            <p:cNvSpPr/>
            <p:nvPr/>
          </p:nvSpPr>
          <p:spPr>
            <a:xfrm>
              <a:off x="262312" y="2925257"/>
              <a:ext cx="277671" cy="277671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371" name="Shape 371"/>
            <p:cNvSpPr/>
            <p:nvPr/>
          </p:nvSpPr>
          <p:spPr>
            <a:xfrm>
              <a:off x="977523" y="2925257"/>
              <a:ext cx="277671" cy="277671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372" name="Shape 372"/>
            <p:cNvSpPr/>
            <p:nvPr/>
          </p:nvSpPr>
          <p:spPr>
            <a:xfrm>
              <a:off x="1692734" y="2925257"/>
              <a:ext cx="277671" cy="277671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373" name="Shape 373"/>
            <p:cNvSpPr/>
            <p:nvPr/>
          </p:nvSpPr>
          <p:spPr>
            <a:xfrm>
              <a:off x="2407944" y="2925257"/>
              <a:ext cx="277671" cy="277671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374" name="Shape 374"/>
            <p:cNvSpPr/>
            <p:nvPr/>
          </p:nvSpPr>
          <p:spPr>
            <a:xfrm>
              <a:off x="3123155" y="2925257"/>
              <a:ext cx="277671" cy="277671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375" name="Shape 375"/>
            <p:cNvSpPr/>
            <p:nvPr/>
          </p:nvSpPr>
          <p:spPr>
            <a:xfrm>
              <a:off x="3838366" y="2925257"/>
              <a:ext cx="277671" cy="277671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376" name="Shape 376"/>
            <p:cNvSpPr/>
            <p:nvPr/>
          </p:nvSpPr>
          <p:spPr>
            <a:xfrm>
              <a:off x="4553577" y="2925257"/>
              <a:ext cx="277671" cy="277671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377" name="Shape 377"/>
            <p:cNvSpPr/>
            <p:nvPr/>
          </p:nvSpPr>
          <p:spPr>
            <a:xfrm>
              <a:off x="5268787" y="2925257"/>
              <a:ext cx="277671" cy="277671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378" name="Shape 378"/>
            <p:cNvSpPr/>
            <p:nvPr/>
          </p:nvSpPr>
          <p:spPr>
            <a:xfrm>
              <a:off x="262312" y="3598397"/>
              <a:ext cx="277671" cy="277671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379" name="Shape 379"/>
            <p:cNvSpPr/>
            <p:nvPr/>
          </p:nvSpPr>
          <p:spPr>
            <a:xfrm>
              <a:off x="977523" y="3598397"/>
              <a:ext cx="277671" cy="277671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380" name="Shape 380"/>
            <p:cNvSpPr/>
            <p:nvPr/>
          </p:nvSpPr>
          <p:spPr>
            <a:xfrm>
              <a:off x="1692734" y="3598397"/>
              <a:ext cx="277671" cy="277671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381" name="Shape 381"/>
            <p:cNvSpPr/>
            <p:nvPr/>
          </p:nvSpPr>
          <p:spPr>
            <a:xfrm>
              <a:off x="2407944" y="3598397"/>
              <a:ext cx="277671" cy="277671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382" name="Shape 382"/>
            <p:cNvSpPr/>
            <p:nvPr/>
          </p:nvSpPr>
          <p:spPr>
            <a:xfrm>
              <a:off x="3123155" y="3598397"/>
              <a:ext cx="277671" cy="277671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383" name="Shape 383"/>
            <p:cNvSpPr/>
            <p:nvPr/>
          </p:nvSpPr>
          <p:spPr>
            <a:xfrm>
              <a:off x="3838366" y="3598397"/>
              <a:ext cx="277671" cy="277671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384" name="Shape 384"/>
            <p:cNvSpPr/>
            <p:nvPr/>
          </p:nvSpPr>
          <p:spPr>
            <a:xfrm>
              <a:off x="4553577" y="3598397"/>
              <a:ext cx="277671" cy="277671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385" name="Shape 385"/>
            <p:cNvSpPr/>
            <p:nvPr/>
          </p:nvSpPr>
          <p:spPr>
            <a:xfrm>
              <a:off x="5268787" y="3598397"/>
              <a:ext cx="277671" cy="277671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386" name="Shape 386"/>
            <p:cNvSpPr/>
            <p:nvPr/>
          </p:nvSpPr>
          <p:spPr>
            <a:xfrm>
              <a:off x="262312" y="4271536"/>
              <a:ext cx="277671" cy="277671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387" name="Shape 387"/>
            <p:cNvSpPr/>
            <p:nvPr/>
          </p:nvSpPr>
          <p:spPr>
            <a:xfrm>
              <a:off x="977523" y="4271536"/>
              <a:ext cx="277671" cy="277671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388" name="Shape 388"/>
            <p:cNvSpPr/>
            <p:nvPr/>
          </p:nvSpPr>
          <p:spPr>
            <a:xfrm>
              <a:off x="1692734" y="4271536"/>
              <a:ext cx="277671" cy="277671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389" name="Shape 389"/>
            <p:cNvSpPr/>
            <p:nvPr/>
          </p:nvSpPr>
          <p:spPr>
            <a:xfrm>
              <a:off x="2407944" y="4271536"/>
              <a:ext cx="277671" cy="277671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390" name="Shape 390"/>
            <p:cNvSpPr/>
            <p:nvPr/>
          </p:nvSpPr>
          <p:spPr>
            <a:xfrm>
              <a:off x="3123155" y="4271536"/>
              <a:ext cx="277671" cy="277671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391" name="Shape 391"/>
            <p:cNvSpPr/>
            <p:nvPr/>
          </p:nvSpPr>
          <p:spPr>
            <a:xfrm>
              <a:off x="3838366" y="4271536"/>
              <a:ext cx="277671" cy="277671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392" name="Shape 392"/>
            <p:cNvSpPr/>
            <p:nvPr/>
          </p:nvSpPr>
          <p:spPr>
            <a:xfrm>
              <a:off x="4553577" y="4271536"/>
              <a:ext cx="277671" cy="277671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393" name="Shape 393"/>
            <p:cNvSpPr/>
            <p:nvPr/>
          </p:nvSpPr>
          <p:spPr>
            <a:xfrm>
              <a:off x="5268787" y="4271536"/>
              <a:ext cx="277671" cy="277671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394" name="Shape 394"/>
            <p:cNvSpPr/>
            <p:nvPr/>
          </p:nvSpPr>
          <p:spPr>
            <a:xfrm>
              <a:off x="262312" y="4944676"/>
              <a:ext cx="277671" cy="277671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395" name="Shape 395"/>
            <p:cNvSpPr/>
            <p:nvPr/>
          </p:nvSpPr>
          <p:spPr>
            <a:xfrm>
              <a:off x="977523" y="4944676"/>
              <a:ext cx="277671" cy="277671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396" name="Shape 396"/>
            <p:cNvSpPr/>
            <p:nvPr/>
          </p:nvSpPr>
          <p:spPr>
            <a:xfrm>
              <a:off x="1692734" y="4944676"/>
              <a:ext cx="277671" cy="277671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397" name="Shape 397"/>
            <p:cNvSpPr/>
            <p:nvPr/>
          </p:nvSpPr>
          <p:spPr>
            <a:xfrm>
              <a:off x="2407944" y="4944676"/>
              <a:ext cx="277671" cy="277671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398" name="Shape 398"/>
            <p:cNvSpPr/>
            <p:nvPr/>
          </p:nvSpPr>
          <p:spPr>
            <a:xfrm>
              <a:off x="3123155" y="4944676"/>
              <a:ext cx="277671" cy="277671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399" name="Shape 399"/>
            <p:cNvSpPr/>
            <p:nvPr/>
          </p:nvSpPr>
          <p:spPr>
            <a:xfrm>
              <a:off x="3838366" y="4944676"/>
              <a:ext cx="277671" cy="277671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400" name="Shape 400"/>
            <p:cNvSpPr/>
            <p:nvPr/>
          </p:nvSpPr>
          <p:spPr>
            <a:xfrm>
              <a:off x="4553577" y="4944676"/>
              <a:ext cx="277671" cy="277671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401" name="Shape 401"/>
            <p:cNvSpPr/>
            <p:nvPr/>
          </p:nvSpPr>
          <p:spPr>
            <a:xfrm>
              <a:off x="5268787" y="4944676"/>
              <a:ext cx="277671" cy="277671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grpSp>
          <p:nvGrpSpPr>
            <p:cNvPr id="410" name="Group 410"/>
            <p:cNvGrpSpPr/>
            <p:nvPr/>
          </p:nvGrpSpPr>
          <p:grpSpPr>
            <a:xfrm>
              <a:off x="0" y="0"/>
              <a:ext cx="5282717" cy="219914"/>
              <a:chOff x="0" y="0"/>
              <a:chExt cx="5282716" cy="219913"/>
            </a:xfrm>
          </p:grpSpPr>
          <p:sp>
            <p:nvSpPr>
              <p:cNvPr id="402" name="Shape 402"/>
              <p:cNvSpPr/>
              <p:nvPr/>
            </p:nvSpPr>
            <p:spPr>
              <a:xfrm>
                <a:off x="0" y="0"/>
                <a:ext cx="219914" cy="219914"/>
              </a:xfrm>
              <a:prstGeom prst="ellipse">
                <a:avLst/>
              </a:prstGeom>
              <a:solidFill>
                <a:srgbClr val="96D35F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4200"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403" name="Shape 403"/>
              <p:cNvSpPr/>
              <p:nvPr/>
            </p:nvSpPr>
            <p:spPr>
              <a:xfrm>
                <a:off x="723257" y="0"/>
                <a:ext cx="219915" cy="219914"/>
              </a:xfrm>
              <a:prstGeom prst="ellipse">
                <a:avLst/>
              </a:prstGeom>
              <a:solidFill>
                <a:srgbClr val="96D35F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4200"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404" name="Shape 404"/>
              <p:cNvSpPr/>
              <p:nvPr/>
            </p:nvSpPr>
            <p:spPr>
              <a:xfrm>
                <a:off x="1446515" y="0"/>
                <a:ext cx="219914" cy="219914"/>
              </a:xfrm>
              <a:prstGeom prst="ellipse">
                <a:avLst/>
              </a:prstGeom>
              <a:solidFill>
                <a:srgbClr val="96D35F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4200"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405" name="Shape 405"/>
              <p:cNvSpPr/>
              <p:nvPr/>
            </p:nvSpPr>
            <p:spPr>
              <a:xfrm>
                <a:off x="2169772" y="0"/>
                <a:ext cx="219915" cy="219914"/>
              </a:xfrm>
              <a:prstGeom prst="ellipse">
                <a:avLst/>
              </a:prstGeom>
              <a:solidFill>
                <a:srgbClr val="96D35F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4200"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406" name="Shape 406"/>
              <p:cNvSpPr/>
              <p:nvPr/>
            </p:nvSpPr>
            <p:spPr>
              <a:xfrm>
                <a:off x="2893030" y="0"/>
                <a:ext cx="219914" cy="219914"/>
              </a:xfrm>
              <a:prstGeom prst="ellipse">
                <a:avLst/>
              </a:prstGeom>
              <a:solidFill>
                <a:srgbClr val="96D35F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4200"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407" name="Shape 407"/>
              <p:cNvSpPr/>
              <p:nvPr/>
            </p:nvSpPr>
            <p:spPr>
              <a:xfrm>
                <a:off x="3616287" y="0"/>
                <a:ext cx="219915" cy="219914"/>
              </a:xfrm>
              <a:prstGeom prst="ellipse">
                <a:avLst/>
              </a:prstGeom>
              <a:solidFill>
                <a:srgbClr val="96D35F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4200"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408" name="Shape 408"/>
              <p:cNvSpPr/>
              <p:nvPr/>
            </p:nvSpPr>
            <p:spPr>
              <a:xfrm>
                <a:off x="4339544" y="0"/>
                <a:ext cx="219915" cy="219914"/>
              </a:xfrm>
              <a:prstGeom prst="ellipse">
                <a:avLst/>
              </a:prstGeom>
              <a:solidFill>
                <a:srgbClr val="96D35F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4200"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409" name="Shape 409"/>
              <p:cNvSpPr/>
              <p:nvPr/>
            </p:nvSpPr>
            <p:spPr>
              <a:xfrm>
                <a:off x="5062802" y="0"/>
                <a:ext cx="219915" cy="219914"/>
              </a:xfrm>
              <a:prstGeom prst="ellipse">
                <a:avLst/>
              </a:prstGeom>
              <a:solidFill>
                <a:srgbClr val="96D35F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4200"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</p:grpSp>
        <p:grpSp>
          <p:nvGrpSpPr>
            <p:cNvPr id="419" name="Group 419"/>
            <p:cNvGrpSpPr/>
            <p:nvPr/>
          </p:nvGrpSpPr>
          <p:grpSpPr>
            <a:xfrm>
              <a:off x="0" y="661287"/>
              <a:ext cx="5282717" cy="219914"/>
              <a:chOff x="0" y="0"/>
              <a:chExt cx="5282716" cy="219913"/>
            </a:xfrm>
          </p:grpSpPr>
          <p:sp>
            <p:nvSpPr>
              <p:cNvPr id="411" name="Shape 411"/>
              <p:cNvSpPr/>
              <p:nvPr/>
            </p:nvSpPr>
            <p:spPr>
              <a:xfrm>
                <a:off x="0" y="0"/>
                <a:ext cx="219914" cy="219914"/>
              </a:xfrm>
              <a:prstGeom prst="ellipse">
                <a:avLst/>
              </a:prstGeom>
              <a:solidFill>
                <a:srgbClr val="96D35F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4200"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412" name="Shape 412"/>
              <p:cNvSpPr/>
              <p:nvPr/>
            </p:nvSpPr>
            <p:spPr>
              <a:xfrm>
                <a:off x="723257" y="0"/>
                <a:ext cx="219915" cy="219914"/>
              </a:xfrm>
              <a:prstGeom prst="ellipse">
                <a:avLst/>
              </a:prstGeom>
              <a:solidFill>
                <a:srgbClr val="96D35F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4200"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413" name="Shape 413"/>
              <p:cNvSpPr/>
              <p:nvPr/>
            </p:nvSpPr>
            <p:spPr>
              <a:xfrm>
                <a:off x="1446515" y="0"/>
                <a:ext cx="219914" cy="219914"/>
              </a:xfrm>
              <a:prstGeom prst="ellipse">
                <a:avLst/>
              </a:prstGeom>
              <a:solidFill>
                <a:srgbClr val="96D35F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4200"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414" name="Shape 414"/>
              <p:cNvSpPr/>
              <p:nvPr/>
            </p:nvSpPr>
            <p:spPr>
              <a:xfrm>
                <a:off x="2169772" y="0"/>
                <a:ext cx="219915" cy="219914"/>
              </a:xfrm>
              <a:prstGeom prst="ellipse">
                <a:avLst/>
              </a:prstGeom>
              <a:solidFill>
                <a:srgbClr val="96D35F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4200"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415" name="Shape 415"/>
              <p:cNvSpPr/>
              <p:nvPr/>
            </p:nvSpPr>
            <p:spPr>
              <a:xfrm>
                <a:off x="2893030" y="0"/>
                <a:ext cx="219914" cy="219914"/>
              </a:xfrm>
              <a:prstGeom prst="ellipse">
                <a:avLst/>
              </a:prstGeom>
              <a:solidFill>
                <a:srgbClr val="96D35F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4200"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416" name="Shape 416"/>
              <p:cNvSpPr/>
              <p:nvPr/>
            </p:nvSpPr>
            <p:spPr>
              <a:xfrm>
                <a:off x="3616287" y="0"/>
                <a:ext cx="219915" cy="219914"/>
              </a:xfrm>
              <a:prstGeom prst="ellipse">
                <a:avLst/>
              </a:prstGeom>
              <a:solidFill>
                <a:srgbClr val="96D35F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4200"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417" name="Shape 417"/>
              <p:cNvSpPr/>
              <p:nvPr/>
            </p:nvSpPr>
            <p:spPr>
              <a:xfrm>
                <a:off x="4339544" y="0"/>
                <a:ext cx="219915" cy="219914"/>
              </a:xfrm>
              <a:prstGeom prst="ellipse">
                <a:avLst/>
              </a:prstGeom>
              <a:solidFill>
                <a:srgbClr val="96D35F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4200"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418" name="Shape 418"/>
              <p:cNvSpPr/>
              <p:nvPr/>
            </p:nvSpPr>
            <p:spPr>
              <a:xfrm>
                <a:off x="5062802" y="0"/>
                <a:ext cx="219915" cy="219914"/>
              </a:xfrm>
              <a:prstGeom prst="ellipse">
                <a:avLst/>
              </a:prstGeom>
              <a:solidFill>
                <a:srgbClr val="96D35F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4200"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</p:grpSp>
        <p:grpSp>
          <p:nvGrpSpPr>
            <p:cNvPr id="428" name="Group 428"/>
            <p:cNvGrpSpPr/>
            <p:nvPr/>
          </p:nvGrpSpPr>
          <p:grpSpPr>
            <a:xfrm>
              <a:off x="0" y="1354718"/>
              <a:ext cx="5282717" cy="219915"/>
              <a:chOff x="0" y="0"/>
              <a:chExt cx="5282716" cy="219913"/>
            </a:xfrm>
          </p:grpSpPr>
          <p:sp>
            <p:nvSpPr>
              <p:cNvPr id="420" name="Shape 420"/>
              <p:cNvSpPr/>
              <p:nvPr/>
            </p:nvSpPr>
            <p:spPr>
              <a:xfrm>
                <a:off x="0" y="0"/>
                <a:ext cx="219914" cy="219914"/>
              </a:xfrm>
              <a:prstGeom prst="ellipse">
                <a:avLst/>
              </a:prstGeom>
              <a:solidFill>
                <a:srgbClr val="96D35F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4200"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421" name="Shape 421"/>
              <p:cNvSpPr/>
              <p:nvPr/>
            </p:nvSpPr>
            <p:spPr>
              <a:xfrm>
                <a:off x="723257" y="0"/>
                <a:ext cx="219915" cy="219914"/>
              </a:xfrm>
              <a:prstGeom prst="ellipse">
                <a:avLst/>
              </a:prstGeom>
              <a:solidFill>
                <a:srgbClr val="96D35F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4200"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422" name="Shape 422"/>
              <p:cNvSpPr/>
              <p:nvPr/>
            </p:nvSpPr>
            <p:spPr>
              <a:xfrm>
                <a:off x="1446515" y="0"/>
                <a:ext cx="219914" cy="219914"/>
              </a:xfrm>
              <a:prstGeom prst="ellipse">
                <a:avLst/>
              </a:prstGeom>
              <a:solidFill>
                <a:srgbClr val="96D35F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4200"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423" name="Shape 423"/>
              <p:cNvSpPr/>
              <p:nvPr/>
            </p:nvSpPr>
            <p:spPr>
              <a:xfrm>
                <a:off x="2169772" y="0"/>
                <a:ext cx="219915" cy="219914"/>
              </a:xfrm>
              <a:prstGeom prst="ellipse">
                <a:avLst/>
              </a:prstGeom>
              <a:solidFill>
                <a:srgbClr val="96D35F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4200"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424" name="Shape 424"/>
              <p:cNvSpPr/>
              <p:nvPr/>
            </p:nvSpPr>
            <p:spPr>
              <a:xfrm>
                <a:off x="2893030" y="0"/>
                <a:ext cx="219914" cy="219914"/>
              </a:xfrm>
              <a:prstGeom prst="ellipse">
                <a:avLst/>
              </a:prstGeom>
              <a:solidFill>
                <a:srgbClr val="96D35F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4200"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425" name="Shape 425"/>
              <p:cNvSpPr/>
              <p:nvPr/>
            </p:nvSpPr>
            <p:spPr>
              <a:xfrm>
                <a:off x="3616287" y="0"/>
                <a:ext cx="219915" cy="219914"/>
              </a:xfrm>
              <a:prstGeom prst="ellipse">
                <a:avLst/>
              </a:prstGeom>
              <a:solidFill>
                <a:srgbClr val="96D35F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4200"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426" name="Shape 426"/>
              <p:cNvSpPr/>
              <p:nvPr/>
            </p:nvSpPr>
            <p:spPr>
              <a:xfrm>
                <a:off x="4339544" y="0"/>
                <a:ext cx="219915" cy="219914"/>
              </a:xfrm>
              <a:prstGeom prst="ellipse">
                <a:avLst/>
              </a:prstGeom>
              <a:solidFill>
                <a:srgbClr val="96D35F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4200"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427" name="Shape 427"/>
              <p:cNvSpPr/>
              <p:nvPr/>
            </p:nvSpPr>
            <p:spPr>
              <a:xfrm>
                <a:off x="5062802" y="0"/>
                <a:ext cx="219915" cy="219914"/>
              </a:xfrm>
              <a:prstGeom prst="ellipse">
                <a:avLst/>
              </a:prstGeom>
              <a:solidFill>
                <a:srgbClr val="96D35F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4200"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</p:grpSp>
        <p:grpSp>
          <p:nvGrpSpPr>
            <p:cNvPr id="437" name="Group 437"/>
            <p:cNvGrpSpPr/>
            <p:nvPr/>
          </p:nvGrpSpPr>
          <p:grpSpPr>
            <a:xfrm>
              <a:off x="0" y="2025961"/>
              <a:ext cx="5282717" cy="219915"/>
              <a:chOff x="0" y="0"/>
              <a:chExt cx="5282716" cy="219913"/>
            </a:xfrm>
          </p:grpSpPr>
          <p:sp>
            <p:nvSpPr>
              <p:cNvPr id="429" name="Shape 429"/>
              <p:cNvSpPr/>
              <p:nvPr/>
            </p:nvSpPr>
            <p:spPr>
              <a:xfrm>
                <a:off x="0" y="0"/>
                <a:ext cx="219914" cy="219914"/>
              </a:xfrm>
              <a:prstGeom prst="ellipse">
                <a:avLst/>
              </a:prstGeom>
              <a:solidFill>
                <a:srgbClr val="96D35F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4200"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430" name="Shape 430"/>
              <p:cNvSpPr/>
              <p:nvPr/>
            </p:nvSpPr>
            <p:spPr>
              <a:xfrm>
                <a:off x="723257" y="0"/>
                <a:ext cx="219915" cy="219914"/>
              </a:xfrm>
              <a:prstGeom prst="ellipse">
                <a:avLst/>
              </a:prstGeom>
              <a:solidFill>
                <a:srgbClr val="96D35F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4200"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431" name="Shape 431"/>
              <p:cNvSpPr/>
              <p:nvPr/>
            </p:nvSpPr>
            <p:spPr>
              <a:xfrm>
                <a:off x="1446515" y="0"/>
                <a:ext cx="219914" cy="219914"/>
              </a:xfrm>
              <a:prstGeom prst="ellipse">
                <a:avLst/>
              </a:prstGeom>
              <a:solidFill>
                <a:srgbClr val="96D35F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4200"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432" name="Shape 432"/>
              <p:cNvSpPr/>
              <p:nvPr/>
            </p:nvSpPr>
            <p:spPr>
              <a:xfrm>
                <a:off x="2169772" y="0"/>
                <a:ext cx="219915" cy="219914"/>
              </a:xfrm>
              <a:prstGeom prst="ellipse">
                <a:avLst/>
              </a:prstGeom>
              <a:solidFill>
                <a:srgbClr val="96D35F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4200"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433" name="Shape 433"/>
              <p:cNvSpPr/>
              <p:nvPr/>
            </p:nvSpPr>
            <p:spPr>
              <a:xfrm>
                <a:off x="2893030" y="0"/>
                <a:ext cx="219914" cy="219914"/>
              </a:xfrm>
              <a:prstGeom prst="ellipse">
                <a:avLst/>
              </a:prstGeom>
              <a:solidFill>
                <a:srgbClr val="96D35F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4200"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434" name="Shape 434"/>
              <p:cNvSpPr/>
              <p:nvPr/>
            </p:nvSpPr>
            <p:spPr>
              <a:xfrm>
                <a:off x="3616287" y="0"/>
                <a:ext cx="219915" cy="219914"/>
              </a:xfrm>
              <a:prstGeom prst="ellipse">
                <a:avLst/>
              </a:prstGeom>
              <a:solidFill>
                <a:srgbClr val="96D35F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4200"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435" name="Shape 435"/>
              <p:cNvSpPr/>
              <p:nvPr/>
            </p:nvSpPr>
            <p:spPr>
              <a:xfrm>
                <a:off x="4339544" y="0"/>
                <a:ext cx="219915" cy="219914"/>
              </a:xfrm>
              <a:prstGeom prst="ellipse">
                <a:avLst/>
              </a:prstGeom>
              <a:solidFill>
                <a:srgbClr val="96D35F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4200"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436" name="Shape 436"/>
              <p:cNvSpPr/>
              <p:nvPr/>
            </p:nvSpPr>
            <p:spPr>
              <a:xfrm>
                <a:off x="5062802" y="0"/>
                <a:ext cx="219915" cy="219914"/>
              </a:xfrm>
              <a:prstGeom prst="ellipse">
                <a:avLst/>
              </a:prstGeom>
              <a:solidFill>
                <a:srgbClr val="96D35F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4200"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</p:grpSp>
        <p:grpSp>
          <p:nvGrpSpPr>
            <p:cNvPr id="446" name="Group 446"/>
            <p:cNvGrpSpPr/>
            <p:nvPr/>
          </p:nvGrpSpPr>
          <p:grpSpPr>
            <a:xfrm>
              <a:off x="0" y="2702317"/>
              <a:ext cx="5282717" cy="219915"/>
              <a:chOff x="0" y="0"/>
              <a:chExt cx="5282716" cy="219913"/>
            </a:xfrm>
          </p:grpSpPr>
          <p:sp>
            <p:nvSpPr>
              <p:cNvPr id="438" name="Shape 438"/>
              <p:cNvSpPr/>
              <p:nvPr/>
            </p:nvSpPr>
            <p:spPr>
              <a:xfrm>
                <a:off x="0" y="0"/>
                <a:ext cx="219914" cy="219914"/>
              </a:xfrm>
              <a:prstGeom prst="ellipse">
                <a:avLst/>
              </a:prstGeom>
              <a:solidFill>
                <a:srgbClr val="96D35F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4200"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439" name="Shape 439"/>
              <p:cNvSpPr/>
              <p:nvPr/>
            </p:nvSpPr>
            <p:spPr>
              <a:xfrm>
                <a:off x="723257" y="0"/>
                <a:ext cx="219915" cy="219914"/>
              </a:xfrm>
              <a:prstGeom prst="ellipse">
                <a:avLst/>
              </a:prstGeom>
              <a:solidFill>
                <a:srgbClr val="96D35F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4200"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440" name="Shape 440"/>
              <p:cNvSpPr/>
              <p:nvPr/>
            </p:nvSpPr>
            <p:spPr>
              <a:xfrm>
                <a:off x="1446515" y="0"/>
                <a:ext cx="219914" cy="219914"/>
              </a:xfrm>
              <a:prstGeom prst="ellipse">
                <a:avLst/>
              </a:prstGeom>
              <a:solidFill>
                <a:srgbClr val="96D35F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4200"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441" name="Shape 441"/>
              <p:cNvSpPr/>
              <p:nvPr/>
            </p:nvSpPr>
            <p:spPr>
              <a:xfrm>
                <a:off x="2169772" y="0"/>
                <a:ext cx="219915" cy="219914"/>
              </a:xfrm>
              <a:prstGeom prst="ellipse">
                <a:avLst/>
              </a:prstGeom>
              <a:solidFill>
                <a:srgbClr val="96D35F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4200"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442" name="Shape 442"/>
              <p:cNvSpPr/>
              <p:nvPr/>
            </p:nvSpPr>
            <p:spPr>
              <a:xfrm>
                <a:off x="2893030" y="0"/>
                <a:ext cx="219914" cy="219914"/>
              </a:xfrm>
              <a:prstGeom prst="ellipse">
                <a:avLst/>
              </a:prstGeom>
              <a:solidFill>
                <a:srgbClr val="96D35F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4200"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443" name="Shape 443"/>
              <p:cNvSpPr/>
              <p:nvPr/>
            </p:nvSpPr>
            <p:spPr>
              <a:xfrm>
                <a:off x="3616287" y="0"/>
                <a:ext cx="219915" cy="219914"/>
              </a:xfrm>
              <a:prstGeom prst="ellipse">
                <a:avLst/>
              </a:prstGeom>
              <a:solidFill>
                <a:srgbClr val="96D35F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4200"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444" name="Shape 444"/>
              <p:cNvSpPr/>
              <p:nvPr/>
            </p:nvSpPr>
            <p:spPr>
              <a:xfrm>
                <a:off x="4339544" y="0"/>
                <a:ext cx="219915" cy="219914"/>
              </a:xfrm>
              <a:prstGeom prst="ellipse">
                <a:avLst/>
              </a:prstGeom>
              <a:solidFill>
                <a:srgbClr val="96D35F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4200"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445" name="Shape 445"/>
              <p:cNvSpPr/>
              <p:nvPr/>
            </p:nvSpPr>
            <p:spPr>
              <a:xfrm>
                <a:off x="5062802" y="0"/>
                <a:ext cx="219915" cy="219914"/>
              </a:xfrm>
              <a:prstGeom prst="ellipse">
                <a:avLst/>
              </a:prstGeom>
              <a:solidFill>
                <a:srgbClr val="96D35F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4200"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</p:grpSp>
        <p:grpSp>
          <p:nvGrpSpPr>
            <p:cNvPr id="455" name="Group 455"/>
            <p:cNvGrpSpPr/>
            <p:nvPr/>
          </p:nvGrpSpPr>
          <p:grpSpPr>
            <a:xfrm>
              <a:off x="0" y="3363604"/>
              <a:ext cx="5282717" cy="219915"/>
              <a:chOff x="0" y="0"/>
              <a:chExt cx="5282716" cy="219913"/>
            </a:xfrm>
          </p:grpSpPr>
          <p:sp>
            <p:nvSpPr>
              <p:cNvPr id="447" name="Shape 447"/>
              <p:cNvSpPr/>
              <p:nvPr/>
            </p:nvSpPr>
            <p:spPr>
              <a:xfrm>
                <a:off x="0" y="0"/>
                <a:ext cx="219914" cy="219914"/>
              </a:xfrm>
              <a:prstGeom prst="ellipse">
                <a:avLst/>
              </a:prstGeom>
              <a:solidFill>
                <a:srgbClr val="96D35F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4200"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448" name="Shape 448"/>
              <p:cNvSpPr/>
              <p:nvPr/>
            </p:nvSpPr>
            <p:spPr>
              <a:xfrm>
                <a:off x="723257" y="0"/>
                <a:ext cx="219915" cy="219914"/>
              </a:xfrm>
              <a:prstGeom prst="ellipse">
                <a:avLst/>
              </a:prstGeom>
              <a:solidFill>
                <a:srgbClr val="96D35F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4200"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449" name="Shape 449"/>
              <p:cNvSpPr/>
              <p:nvPr/>
            </p:nvSpPr>
            <p:spPr>
              <a:xfrm>
                <a:off x="1446515" y="0"/>
                <a:ext cx="219914" cy="219914"/>
              </a:xfrm>
              <a:prstGeom prst="ellipse">
                <a:avLst/>
              </a:prstGeom>
              <a:solidFill>
                <a:srgbClr val="96D35F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4200"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450" name="Shape 450"/>
              <p:cNvSpPr/>
              <p:nvPr/>
            </p:nvSpPr>
            <p:spPr>
              <a:xfrm>
                <a:off x="2169772" y="0"/>
                <a:ext cx="219915" cy="219914"/>
              </a:xfrm>
              <a:prstGeom prst="ellipse">
                <a:avLst/>
              </a:prstGeom>
              <a:solidFill>
                <a:srgbClr val="96D35F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4200"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451" name="Shape 451"/>
              <p:cNvSpPr/>
              <p:nvPr/>
            </p:nvSpPr>
            <p:spPr>
              <a:xfrm>
                <a:off x="2893030" y="0"/>
                <a:ext cx="219914" cy="219914"/>
              </a:xfrm>
              <a:prstGeom prst="ellipse">
                <a:avLst/>
              </a:prstGeom>
              <a:solidFill>
                <a:srgbClr val="96D35F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4200"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452" name="Shape 452"/>
              <p:cNvSpPr/>
              <p:nvPr/>
            </p:nvSpPr>
            <p:spPr>
              <a:xfrm>
                <a:off x="3616287" y="0"/>
                <a:ext cx="219915" cy="219914"/>
              </a:xfrm>
              <a:prstGeom prst="ellipse">
                <a:avLst/>
              </a:prstGeom>
              <a:solidFill>
                <a:srgbClr val="96D35F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4200"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453" name="Shape 453"/>
              <p:cNvSpPr/>
              <p:nvPr/>
            </p:nvSpPr>
            <p:spPr>
              <a:xfrm>
                <a:off x="4339544" y="0"/>
                <a:ext cx="219915" cy="219914"/>
              </a:xfrm>
              <a:prstGeom prst="ellipse">
                <a:avLst/>
              </a:prstGeom>
              <a:solidFill>
                <a:srgbClr val="96D35F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4200"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454" name="Shape 454"/>
              <p:cNvSpPr/>
              <p:nvPr/>
            </p:nvSpPr>
            <p:spPr>
              <a:xfrm>
                <a:off x="5062802" y="0"/>
                <a:ext cx="219915" cy="219914"/>
              </a:xfrm>
              <a:prstGeom prst="ellipse">
                <a:avLst/>
              </a:prstGeom>
              <a:solidFill>
                <a:srgbClr val="96D35F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4200"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</p:grpSp>
        <p:grpSp>
          <p:nvGrpSpPr>
            <p:cNvPr id="464" name="Group 464"/>
            <p:cNvGrpSpPr/>
            <p:nvPr/>
          </p:nvGrpSpPr>
          <p:grpSpPr>
            <a:xfrm>
              <a:off x="0" y="4057036"/>
              <a:ext cx="5282717" cy="219914"/>
              <a:chOff x="0" y="0"/>
              <a:chExt cx="5282716" cy="219913"/>
            </a:xfrm>
          </p:grpSpPr>
          <p:sp>
            <p:nvSpPr>
              <p:cNvPr id="456" name="Shape 456"/>
              <p:cNvSpPr/>
              <p:nvPr/>
            </p:nvSpPr>
            <p:spPr>
              <a:xfrm>
                <a:off x="0" y="0"/>
                <a:ext cx="219914" cy="219914"/>
              </a:xfrm>
              <a:prstGeom prst="ellipse">
                <a:avLst/>
              </a:prstGeom>
              <a:solidFill>
                <a:srgbClr val="96D35F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4200"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457" name="Shape 457"/>
              <p:cNvSpPr/>
              <p:nvPr/>
            </p:nvSpPr>
            <p:spPr>
              <a:xfrm>
                <a:off x="723257" y="0"/>
                <a:ext cx="219915" cy="219914"/>
              </a:xfrm>
              <a:prstGeom prst="ellipse">
                <a:avLst/>
              </a:prstGeom>
              <a:solidFill>
                <a:srgbClr val="96D35F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4200"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458" name="Shape 458"/>
              <p:cNvSpPr/>
              <p:nvPr/>
            </p:nvSpPr>
            <p:spPr>
              <a:xfrm>
                <a:off x="1446515" y="0"/>
                <a:ext cx="219914" cy="219914"/>
              </a:xfrm>
              <a:prstGeom prst="ellipse">
                <a:avLst/>
              </a:prstGeom>
              <a:solidFill>
                <a:srgbClr val="96D35F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4200"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459" name="Shape 459"/>
              <p:cNvSpPr/>
              <p:nvPr/>
            </p:nvSpPr>
            <p:spPr>
              <a:xfrm>
                <a:off x="2169772" y="0"/>
                <a:ext cx="219915" cy="219914"/>
              </a:xfrm>
              <a:prstGeom prst="ellipse">
                <a:avLst/>
              </a:prstGeom>
              <a:solidFill>
                <a:srgbClr val="96D35F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4200"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460" name="Shape 460"/>
              <p:cNvSpPr/>
              <p:nvPr/>
            </p:nvSpPr>
            <p:spPr>
              <a:xfrm>
                <a:off x="2893030" y="0"/>
                <a:ext cx="219914" cy="219914"/>
              </a:xfrm>
              <a:prstGeom prst="ellipse">
                <a:avLst/>
              </a:prstGeom>
              <a:solidFill>
                <a:srgbClr val="96D35F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4200"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461" name="Shape 461"/>
              <p:cNvSpPr/>
              <p:nvPr/>
            </p:nvSpPr>
            <p:spPr>
              <a:xfrm>
                <a:off x="3616287" y="0"/>
                <a:ext cx="219915" cy="219914"/>
              </a:xfrm>
              <a:prstGeom prst="ellipse">
                <a:avLst/>
              </a:prstGeom>
              <a:solidFill>
                <a:srgbClr val="96D35F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4200"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462" name="Shape 462"/>
              <p:cNvSpPr/>
              <p:nvPr/>
            </p:nvSpPr>
            <p:spPr>
              <a:xfrm>
                <a:off x="4339544" y="0"/>
                <a:ext cx="219915" cy="219914"/>
              </a:xfrm>
              <a:prstGeom prst="ellipse">
                <a:avLst/>
              </a:prstGeom>
              <a:solidFill>
                <a:srgbClr val="96D35F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4200"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463" name="Shape 463"/>
              <p:cNvSpPr/>
              <p:nvPr/>
            </p:nvSpPr>
            <p:spPr>
              <a:xfrm>
                <a:off x="5062802" y="0"/>
                <a:ext cx="219915" cy="219914"/>
              </a:xfrm>
              <a:prstGeom prst="ellipse">
                <a:avLst/>
              </a:prstGeom>
              <a:solidFill>
                <a:srgbClr val="96D35F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4200"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</p:grpSp>
        <p:grpSp>
          <p:nvGrpSpPr>
            <p:cNvPr id="473" name="Group 473"/>
            <p:cNvGrpSpPr/>
            <p:nvPr/>
          </p:nvGrpSpPr>
          <p:grpSpPr>
            <a:xfrm>
              <a:off x="0" y="4728279"/>
              <a:ext cx="5282717" cy="219914"/>
              <a:chOff x="0" y="0"/>
              <a:chExt cx="5282716" cy="219913"/>
            </a:xfrm>
          </p:grpSpPr>
          <p:sp>
            <p:nvSpPr>
              <p:cNvPr id="465" name="Shape 465"/>
              <p:cNvSpPr/>
              <p:nvPr/>
            </p:nvSpPr>
            <p:spPr>
              <a:xfrm>
                <a:off x="0" y="0"/>
                <a:ext cx="219914" cy="219914"/>
              </a:xfrm>
              <a:prstGeom prst="ellipse">
                <a:avLst/>
              </a:prstGeom>
              <a:solidFill>
                <a:srgbClr val="96D35F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4200"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466" name="Shape 466"/>
              <p:cNvSpPr/>
              <p:nvPr/>
            </p:nvSpPr>
            <p:spPr>
              <a:xfrm>
                <a:off x="723257" y="0"/>
                <a:ext cx="219915" cy="219914"/>
              </a:xfrm>
              <a:prstGeom prst="ellipse">
                <a:avLst/>
              </a:prstGeom>
              <a:solidFill>
                <a:srgbClr val="96D35F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4200"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467" name="Shape 467"/>
              <p:cNvSpPr/>
              <p:nvPr/>
            </p:nvSpPr>
            <p:spPr>
              <a:xfrm>
                <a:off x="1446515" y="0"/>
                <a:ext cx="219914" cy="219914"/>
              </a:xfrm>
              <a:prstGeom prst="ellipse">
                <a:avLst/>
              </a:prstGeom>
              <a:solidFill>
                <a:srgbClr val="96D35F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4200"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468" name="Shape 468"/>
              <p:cNvSpPr/>
              <p:nvPr/>
            </p:nvSpPr>
            <p:spPr>
              <a:xfrm>
                <a:off x="2169772" y="0"/>
                <a:ext cx="219915" cy="219914"/>
              </a:xfrm>
              <a:prstGeom prst="ellipse">
                <a:avLst/>
              </a:prstGeom>
              <a:solidFill>
                <a:srgbClr val="96D35F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4200"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469" name="Shape 469"/>
              <p:cNvSpPr/>
              <p:nvPr/>
            </p:nvSpPr>
            <p:spPr>
              <a:xfrm>
                <a:off x="2893030" y="0"/>
                <a:ext cx="219914" cy="219914"/>
              </a:xfrm>
              <a:prstGeom prst="ellipse">
                <a:avLst/>
              </a:prstGeom>
              <a:solidFill>
                <a:srgbClr val="96D35F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4200"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470" name="Shape 470"/>
              <p:cNvSpPr/>
              <p:nvPr/>
            </p:nvSpPr>
            <p:spPr>
              <a:xfrm>
                <a:off x="3616287" y="0"/>
                <a:ext cx="219915" cy="219914"/>
              </a:xfrm>
              <a:prstGeom prst="ellipse">
                <a:avLst/>
              </a:prstGeom>
              <a:solidFill>
                <a:srgbClr val="96D35F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4200"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471" name="Shape 471"/>
              <p:cNvSpPr/>
              <p:nvPr/>
            </p:nvSpPr>
            <p:spPr>
              <a:xfrm>
                <a:off x="4339544" y="0"/>
                <a:ext cx="219915" cy="219914"/>
              </a:xfrm>
              <a:prstGeom prst="ellipse">
                <a:avLst/>
              </a:prstGeom>
              <a:solidFill>
                <a:srgbClr val="96D35F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4200"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472" name="Shape 472"/>
              <p:cNvSpPr/>
              <p:nvPr/>
            </p:nvSpPr>
            <p:spPr>
              <a:xfrm>
                <a:off x="5062802" y="0"/>
                <a:ext cx="219915" cy="219914"/>
              </a:xfrm>
              <a:prstGeom prst="ellipse">
                <a:avLst/>
              </a:prstGeom>
              <a:solidFill>
                <a:srgbClr val="96D35F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4200"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</p:grpSp>
      </p:grpSp>
      <p:sp>
        <p:nvSpPr>
          <p:cNvPr id="475" name="Shape 475"/>
          <p:cNvSpPr/>
          <p:nvPr/>
        </p:nvSpPr>
        <p:spPr>
          <a:xfrm>
            <a:off x="2984292" y="11111123"/>
            <a:ext cx="3553581" cy="66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1pPr>
              <a:lnSpc>
                <a:spcPct val="80000"/>
              </a:lnSpc>
              <a:buFont typeface="Lucida Grande"/>
              <a:defRPr sz="42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Direct network</a:t>
            </a:r>
          </a:p>
        </p:txBody>
      </p:sp>
      <p:grpSp>
        <p:nvGrpSpPr>
          <p:cNvPr id="543" name="Group 543"/>
          <p:cNvGrpSpPr/>
          <p:nvPr/>
        </p:nvGrpSpPr>
        <p:grpSpPr>
          <a:xfrm>
            <a:off x="9881651" y="6230970"/>
            <a:ext cx="5080001" cy="4222707"/>
            <a:chOff x="0" y="0"/>
            <a:chExt cx="5080000" cy="4222705"/>
          </a:xfrm>
        </p:grpSpPr>
        <p:sp>
          <p:nvSpPr>
            <p:cNvPr id="476" name="Shape 476"/>
            <p:cNvSpPr/>
            <p:nvPr/>
          </p:nvSpPr>
          <p:spPr>
            <a:xfrm flipV="1">
              <a:off x="3784650" y="292036"/>
              <a:ext cx="1004435" cy="18004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77" name="Shape 477"/>
            <p:cNvSpPr/>
            <p:nvPr/>
          </p:nvSpPr>
          <p:spPr>
            <a:xfrm>
              <a:off x="3798849" y="569428"/>
              <a:ext cx="1075391" cy="247305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78" name="Shape 478"/>
            <p:cNvSpPr/>
            <p:nvPr/>
          </p:nvSpPr>
          <p:spPr>
            <a:xfrm flipV="1">
              <a:off x="3740920" y="1367419"/>
              <a:ext cx="1004435" cy="180042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79" name="Shape 479"/>
            <p:cNvSpPr/>
            <p:nvPr/>
          </p:nvSpPr>
          <p:spPr>
            <a:xfrm>
              <a:off x="3755090" y="1643737"/>
              <a:ext cx="1075391" cy="247305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80" name="Shape 480"/>
            <p:cNvSpPr/>
            <p:nvPr/>
          </p:nvSpPr>
          <p:spPr>
            <a:xfrm flipV="1">
              <a:off x="3797601" y="2437266"/>
              <a:ext cx="1004434" cy="18004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81" name="Shape 481"/>
            <p:cNvSpPr/>
            <p:nvPr/>
          </p:nvSpPr>
          <p:spPr>
            <a:xfrm>
              <a:off x="3811771" y="2713584"/>
              <a:ext cx="1075391" cy="247305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82" name="Shape 482"/>
            <p:cNvSpPr/>
            <p:nvPr/>
          </p:nvSpPr>
          <p:spPr>
            <a:xfrm flipV="1">
              <a:off x="3794931" y="3492942"/>
              <a:ext cx="992934" cy="175669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83" name="Shape 483"/>
            <p:cNvSpPr/>
            <p:nvPr/>
          </p:nvSpPr>
          <p:spPr>
            <a:xfrm>
              <a:off x="3745491" y="3714046"/>
              <a:ext cx="1127501" cy="302519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84" name="Shape 484"/>
            <p:cNvSpPr/>
            <p:nvPr/>
          </p:nvSpPr>
          <p:spPr>
            <a:xfrm>
              <a:off x="1275313" y="474700"/>
              <a:ext cx="2471038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85" name="Shape 485"/>
            <p:cNvSpPr/>
            <p:nvPr/>
          </p:nvSpPr>
          <p:spPr>
            <a:xfrm>
              <a:off x="1261143" y="3776345"/>
              <a:ext cx="2471038" cy="2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86" name="Shape 486"/>
            <p:cNvSpPr/>
            <p:nvPr/>
          </p:nvSpPr>
          <p:spPr>
            <a:xfrm>
              <a:off x="2658581" y="1459434"/>
              <a:ext cx="927834" cy="1217452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87" name="Shape 487"/>
            <p:cNvSpPr/>
            <p:nvPr/>
          </p:nvSpPr>
          <p:spPr>
            <a:xfrm flipH="1">
              <a:off x="2706856" y="1545173"/>
              <a:ext cx="916475" cy="1195972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88" name="Shape 488"/>
            <p:cNvSpPr/>
            <p:nvPr/>
          </p:nvSpPr>
          <p:spPr>
            <a:xfrm>
              <a:off x="2694296" y="1593303"/>
              <a:ext cx="873879" cy="2156753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89" name="Shape 489"/>
            <p:cNvSpPr/>
            <p:nvPr/>
          </p:nvSpPr>
          <p:spPr>
            <a:xfrm>
              <a:off x="2640887" y="522354"/>
              <a:ext cx="949242" cy="1090137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90" name="Shape 490"/>
            <p:cNvSpPr/>
            <p:nvPr/>
          </p:nvSpPr>
          <p:spPr>
            <a:xfrm flipH="1">
              <a:off x="2688617" y="538919"/>
              <a:ext cx="862592" cy="2093515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91" name="Shape 491"/>
            <p:cNvSpPr/>
            <p:nvPr/>
          </p:nvSpPr>
          <p:spPr>
            <a:xfrm flipV="1">
              <a:off x="2703107" y="2572652"/>
              <a:ext cx="974144" cy="108689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92" name="Shape 492"/>
            <p:cNvSpPr/>
            <p:nvPr/>
          </p:nvSpPr>
          <p:spPr>
            <a:xfrm>
              <a:off x="1417015" y="573891"/>
              <a:ext cx="986354" cy="1047628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93" name="Shape 493"/>
            <p:cNvSpPr/>
            <p:nvPr/>
          </p:nvSpPr>
          <p:spPr>
            <a:xfrm>
              <a:off x="1443933" y="1444508"/>
              <a:ext cx="917567" cy="120787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94" name="Shape 494"/>
            <p:cNvSpPr/>
            <p:nvPr/>
          </p:nvSpPr>
          <p:spPr>
            <a:xfrm>
              <a:off x="1456494" y="1562139"/>
              <a:ext cx="879813" cy="2134290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95" name="Shape 495"/>
            <p:cNvSpPr/>
            <p:nvPr/>
          </p:nvSpPr>
          <p:spPr>
            <a:xfrm flipV="1">
              <a:off x="1447465" y="1659709"/>
              <a:ext cx="857823" cy="1105610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96" name="Shape 496"/>
            <p:cNvSpPr/>
            <p:nvPr/>
          </p:nvSpPr>
          <p:spPr>
            <a:xfrm flipV="1">
              <a:off x="1493665" y="475753"/>
              <a:ext cx="850360" cy="2101014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97" name="Shape 497"/>
            <p:cNvSpPr/>
            <p:nvPr/>
          </p:nvSpPr>
          <p:spPr>
            <a:xfrm flipV="1">
              <a:off x="1480781" y="2609860"/>
              <a:ext cx="916398" cy="1060547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98" name="Shape 498"/>
            <p:cNvSpPr/>
            <p:nvPr/>
          </p:nvSpPr>
          <p:spPr>
            <a:xfrm>
              <a:off x="198382" y="212552"/>
              <a:ext cx="903326" cy="243718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99" name="Shape 499"/>
            <p:cNvSpPr/>
            <p:nvPr/>
          </p:nvSpPr>
          <p:spPr>
            <a:xfrm>
              <a:off x="209480" y="741633"/>
              <a:ext cx="919439" cy="78755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00" name="Shape 500"/>
            <p:cNvSpPr/>
            <p:nvPr/>
          </p:nvSpPr>
          <p:spPr>
            <a:xfrm>
              <a:off x="212552" y="1296569"/>
              <a:ext cx="918624" cy="1356614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01" name="Shape 501"/>
            <p:cNvSpPr/>
            <p:nvPr/>
          </p:nvSpPr>
          <p:spPr>
            <a:xfrm>
              <a:off x="226722" y="1823013"/>
              <a:ext cx="889892" cy="1883498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02" name="Shape 502"/>
            <p:cNvSpPr/>
            <p:nvPr/>
          </p:nvSpPr>
          <p:spPr>
            <a:xfrm flipV="1">
              <a:off x="219637" y="546817"/>
              <a:ext cx="905969" cy="1798344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03" name="Shape 503"/>
            <p:cNvSpPr/>
            <p:nvPr/>
          </p:nvSpPr>
          <p:spPr>
            <a:xfrm flipV="1">
              <a:off x="233807" y="1585182"/>
              <a:ext cx="912842" cy="1286423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04" name="Shape 504"/>
            <p:cNvSpPr/>
            <p:nvPr/>
          </p:nvSpPr>
          <p:spPr>
            <a:xfrm flipV="1">
              <a:off x="191297" y="2660500"/>
              <a:ext cx="989393" cy="747423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05" name="Shape 505"/>
            <p:cNvSpPr/>
            <p:nvPr/>
          </p:nvSpPr>
          <p:spPr>
            <a:xfrm flipV="1">
              <a:off x="205467" y="3769260"/>
              <a:ext cx="936135" cy="165107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06" name="Shape 506"/>
            <p:cNvSpPr/>
            <p:nvPr/>
          </p:nvSpPr>
          <p:spPr>
            <a:xfrm>
              <a:off x="0" y="0"/>
              <a:ext cx="396765" cy="396765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507" name="Shape 507"/>
            <p:cNvSpPr/>
            <p:nvPr/>
          </p:nvSpPr>
          <p:spPr>
            <a:xfrm>
              <a:off x="0" y="538465"/>
              <a:ext cx="396765" cy="396766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508" name="Shape 508"/>
            <p:cNvSpPr/>
            <p:nvPr/>
          </p:nvSpPr>
          <p:spPr>
            <a:xfrm>
              <a:off x="0" y="1076931"/>
              <a:ext cx="396765" cy="396765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509" name="Shape 509"/>
            <p:cNvSpPr/>
            <p:nvPr/>
          </p:nvSpPr>
          <p:spPr>
            <a:xfrm>
              <a:off x="0" y="1615397"/>
              <a:ext cx="396765" cy="396765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510" name="Shape 510"/>
            <p:cNvSpPr/>
            <p:nvPr/>
          </p:nvSpPr>
          <p:spPr>
            <a:xfrm>
              <a:off x="0" y="2153863"/>
              <a:ext cx="396765" cy="396765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511" name="Shape 511"/>
            <p:cNvSpPr/>
            <p:nvPr/>
          </p:nvSpPr>
          <p:spPr>
            <a:xfrm>
              <a:off x="0" y="2692329"/>
              <a:ext cx="396765" cy="396765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512" name="Shape 512"/>
            <p:cNvSpPr/>
            <p:nvPr/>
          </p:nvSpPr>
          <p:spPr>
            <a:xfrm>
              <a:off x="0" y="3230795"/>
              <a:ext cx="396765" cy="396765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513" name="Shape 513"/>
            <p:cNvSpPr/>
            <p:nvPr/>
          </p:nvSpPr>
          <p:spPr>
            <a:xfrm>
              <a:off x="0" y="3769260"/>
              <a:ext cx="396765" cy="396765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514" name="Shape 514"/>
            <p:cNvSpPr/>
            <p:nvPr/>
          </p:nvSpPr>
          <p:spPr>
            <a:xfrm>
              <a:off x="1098186" y="325913"/>
              <a:ext cx="396766" cy="396765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515" name="Shape 515"/>
            <p:cNvSpPr/>
            <p:nvPr/>
          </p:nvSpPr>
          <p:spPr>
            <a:xfrm>
              <a:off x="1098186" y="1381589"/>
              <a:ext cx="396766" cy="396766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516" name="Shape 516"/>
            <p:cNvSpPr/>
            <p:nvPr/>
          </p:nvSpPr>
          <p:spPr>
            <a:xfrm>
              <a:off x="1098186" y="2437266"/>
              <a:ext cx="396766" cy="396765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517" name="Shape 517"/>
            <p:cNvSpPr/>
            <p:nvPr/>
          </p:nvSpPr>
          <p:spPr>
            <a:xfrm>
              <a:off x="1098186" y="3492942"/>
              <a:ext cx="396766" cy="396766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518" name="Shape 518"/>
            <p:cNvSpPr/>
            <p:nvPr/>
          </p:nvSpPr>
          <p:spPr>
            <a:xfrm>
              <a:off x="2316820" y="325913"/>
              <a:ext cx="396765" cy="396765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519" name="Shape 519"/>
            <p:cNvSpPr/>
            <p:nvPr/>
          </p:nvSpPr>
          <p:spPr>
            <a:xfrm>
              <a:off x="2316820" y="1381589"/>
              <a:ext cx="396765" cy="396766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520" name="Shape 520"/>
            <p:cNvSpPr/>
            <p:nvPr/>
          </p:nvSpPr>
          <p:spPr>
            <a:xfrm>
              <a:off x="2316820" y="2437266"/>
              <a:ext cx="396765" cy="396765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521" name="Shape 521"/>
            <p:cNvSpPr/>
            <p:nvPr/>
          </p:nvSpPr>
          <p:spPr>
            <a:xfrm>
              <a:off x="2316820" y="3492942"/>
              <a:ext cx="396765" cy="396766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522" name="Shape 522"/>
            <p:cNvSpPr/>
            <p:nvPr/>
          </p:nvSpPr>
          <p:spPr>
            <a:xfrm>
              <a:off x="3535453" y="325913"/>
              <a:ext cx="396765" cy="396765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523" name="Shape 523"/>
            <p:cNvSpPr/>
            <p:nvPr/>
          </p:nvSpPr>
          <p:spPr>
            <a:xfrm>
              <a:off x="3535453" y="1381589"/>
              <a:ext cx="396765" cy="396766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524" name="Shape 524"/>
            <p:cNvSpPr/>
            <p:nvPr/>
          </p:nvSpPr>
          <p:spPr>
            <a:xfrm>
              <a:off x="3535453" y="2437266"/>
              <a:ext cx="396765" cy="396765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525" name="Shape 525"/>
            <p:cNvSpPr/>
            <p:nvPr/>
          </p:nvSpPr>
          <p:spPr>
            <a:xfrm>
              <a:off x="3535453" y="3492942"/>
              <a:ext cx="396765" cy="396766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526" name="Shape 526"/>
            <p:cNvSpPr/>
            <p:nvPr/>
          </p:nvSpPr>
          <p:spPr>
            <a:xfrm>
              <a:off x="4683235" y="56680"/>
              <a:ext cx="396766" cy="396765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527" name="Shape 527"/>
            <p:cNvSpPr/>
            <p:nvPr/>
          </p:nvSpPr>
          <p:spPr>
            <a:xfrm>
              <a:off x="4683235" y="595146"/>
              <a:ext cx="396766" cy="396765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528" name="Shape 528"/>
            <p:cNvSpPr/>
            <p:nvPr/>
          </p:nvSpPr>
          <p:spPr>
            <a:xfrm>
              <a:off x="4683235" y="1133612"/>
              <a:ext cx="396766" cy="396765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529" name="Shape 529"/>
            <p:cNvSpPr/>
            <p:nvPr/>
          </p:nvSpPr>
          <p:spPr>
            <a:xfrm>
              <a:off x="4683235" y="1672078"/>
              <a:ext cx="396766" cy="396765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530" name="Shape 530"/>
            <p:cNvSpPr/>
            <p:nvPr/>
          </p:nvSpPr>
          <p:spPr>
            <a:xfrm>
              <a:off x="4683235" y="2210543"/>
              <a:ext cx="396766" cy="396766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531" name="Shape 531"/>
            <p:cNvSpPr/>
            <p:nvPr/>
          </p:nvSpPr>
          <p:spPr>
            <a:xfrm>
              <a:off x="4683235" y="2749009"/>
              <a:ext cx="396766" cy="396766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532" name="Shape 532"/>
            <p:cNvSpPr/>
            <p:nvPr/>
          </p:nvSpPr>
          <p:spPr>
            <a:xfrm>
              <a:off x="4683235" y="3287475"/>
              <a:ext cx="396766" cy="396765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533" name="Shape 533"/>
            <p:cNvSpPr/>
            <p:nvPr/>
          </p:nvSpPr>
          <p:spPr>
            <a:xfrm>
              <a:off x="4683235" y="3825941"/>
              <a:ext cx="396766" cy="396765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grpSp>
          <p:nvGrpSpPr>
            <p:cNvPr id="542" name="Group 542"/>
            <p:cNvGrpSpPr/>
            <p:nvPr/>
          </p:nvGrpSpPr>
          <p:grpSpPr>
            <a:xfrm rot="5400000">
              <a:off x="2565077" y="2040502"/>
              <a:ext cx="3875259" cy="178043"/>
              <a:chOff x="0" y="0"/>
              <a:chExt cx="3875257" cy="178042"/>
            </a:xfrm>
          </p:grpSpPr>
          <p:sp>
            <p:nvSpPr>
              <p:cNvPr id="534" name="Shape 534"/>
              <p:cNvSpPr/>
              <p:nvPr/>
            </p:nvSpPr>
            <p:spPr>
              <a:xfrm>
                <a:off x="0" y="915"/>
                <a:ext cx="290489" cy="1771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6123" y="0"/>
                    </a:moveTo>
                    <a:lnTo>
                      <a:pt x="21600" y="21600"/>
                    </a:lnTo>
                    <a:lnTo>
                      <a:pt x="0" y="21600"/>
                    </a:lnTo>
                    <a:lnTo>
                      <a:pt x="5179" y="163"/>
                    </a:lnTo>
                    <a:lnTo>
                      <a:pt x="16123" y="0"/>
                    </a:lnTo>
                    <a:close/>
                  </a:path>
                </a:pathLst>
              </a:custGeom>
              <a:solidFill>
                <a:srgbClr val="7A7A7A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endParaRPr/>
              </a:p>
            </p:txBody>
          </p:sp>
          <p:sp>
            <p:nvSpPr>
              <p:cNvPr id="535" name="Shape 535"/>
              <p:cNvSpPr/>
              <p:nvPr/>
            </p:nvSpPr>
            <p:spPr>
              <a:xfrm>
                <a:off x="389399" y="0"/>
                <a:ext cx="290489" cy="1771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6123" y="0"/>
                    </a:moveTo>
                    <a:lnTo>
                      <a:pt x="21600" y="21600"/>
                    </a:lnTo>
                    <a:lnTo>
                      <a:pt x="0" y="21600"/>
                    </a:lnTo>
                    <a:lnTo>
                      <a:pt x="5179" y="163"/>
                    </a:lnTo>
                    <a:lnTo>
                      <a:pt x="16123" y="0"/>
                    </a:lnTo>
                    <a:close/>
                  </a:path>
                </a:pathLst>
              </a:custGeom>
              <a:solidFill>
                <a:srgbClr val="7A7A7A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endParaRPr/>
              </a:p>
            </p:txBody>
          </p:sp>
          <p:sp>
            <p:nvSpPr>
              <p:cNvPr id="536" name="Shape 536"/>
              <p:cNvSpPr/>
              <p:nvPr/>
            </p:nvSpPr>
            <p:spPr>
              <a:xfrm>
                <a:off x="1055396" y="0"/>
                <a:ext cx="290489" cy="1771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6123" y="0"/>
                    </a:moveTo>
                    <a:lnTo>
                      <a:pt x="21600" y="21600"/>
                    </a:lnTo>
                    <a:lnTo>
                      <a:pt x="0" y="21600"/>
                    </a:lnTo>
                    <a:lnTo>
                      <a:pt x="5179" y="163"/>
                    </a:lnTo>
                    <a:lnTo>
                      <a:pt x="16123" y="0"/>
                    </a:lnTo>
                    <a:close/>
                  </a:path>
                </a:pathLst>
              </a:custGeom>
              <a:solidFill>
                <a:srgbClr val="7A7A7A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endParaRPr/>
              </a:p>
            </p:txBody>
          </p:sp>
          <p:sp>
            <p:nvSpPr>
              <p:cNvPr id="537" name="Shape 537"/>
              <p:cNvSpPr/>
              <p:nvPr/>
            </p:nvSpPr>
            <p:spPr>
              <a:xfrm>
                <a:off x="1473416" y="0"/>
                <a:ext cx="290489" cy="1771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6123" y="0"/>
                    </a:moveTo>
                    <a:lnTo>
                      <a:pt x="21600" y="21600"/>
                    </a:lnTo>
                    <a:lnTo>
                      <a:pt x="0" y="21600"/>
                    </a:lnTo>
                    <a:lnTo>
                      <a:pt x="5179" y="163"/>
                    </a:lnTo>
                    <a:lnTo>
                      <a:pt x="16123" y="0"/>
                    </a:lnTo>
                    <a:close/>
                  </a:path>
                </a:pathLst>
              </a:custGeom>
              <a:solidFill>
                <a:srgbClr val="7A7A7A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endParaRPr/>
              </a:p>
            </p:txBody>
          </p:sp>
          <p:sp>
            <p:nvSpPr>
              <p:cNvPr id="538" name="Shape 538"/>
              <p:cNvSpPr/>
              <p:nvPr/>
            </p:nvSpPr>
            <p:spPr>
              <a:xfrm>
                <a:off x="2139413" y="0"/>
                <a:ext cx="290489" cy="1771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6123" y="0"/>
                    </a:moveTo>
                    <a:lnTo>
                      <a:pt x="21600" y="21600"/>
                    </a:lnTo>
                    <a:lnTo>
                      <a:pt x="0" y="21600"/>
                    </a:lnTo>
                    <a:lnTo>
                      <a:pt x="5179" y="163"/>
                    </a:lnTo>
                    <a:lnTo>
                      <a:pt x="16123" y="0"/>
                    </a:lnTo>
                    <a:close/>
                  </a:path>
                </a:pathLst>
              </a:custGeom>
              <a:solidFill>
                <a:srgbClr val="7A7A7A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endParaRPr/>
              </a:p>
            </p:txBody>
          </p:sp>
          <p:sp>
            <p:nvSpPr>
              <p:cNvPr id="539" name="Shape 539"/>
              <p:cNvSpPr/>
              <p:nvPr/>
            </p:nvSpPr>
            <p:spPr>
              <a:xfrm>
                <a:off x="2529092" y="0"/>
                <a:ext cx="290489" cy="1771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6123" y="0"/>
                    </a:moveTo>
                    <a:lnTo>
                      <a:pt x="21600" y="21600"/>
                    </a:lnTo>
                    <a:lnTo>
                      <a:pt x="0" y="21600"/>
                    </a:lnTo>
                    <a:lnTo>
                      <a:pt x="5179" y="163"/>
                    </a:lnTo>
                    <a:lnTo>
                      <a:pt x="16123" y="0"/>
                    </a:lnTo>
                    <a:close/>
                  </a:path>
                </a:pathLst>
              </a:custGeom>
              <a:solidFill>
                <a:srgbClr val="7A7A7A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endParaRPr/>
              </a:p>
            </p:txBody>
          </p:sp>
          <p:sp>
            <p:nvSpPr>
              <p:cNvPr id="540" name="Shape 540"/>
              <p:cNvSpPr/>
              <p:nvPr/>
            </p:nvSpPr>
            <p:spPr>
              <a:xfrm>
                <a:off x="3188004" y="0"/>
                <a:ext cx="290489" cy="1771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6123" y="0"/>
                    </a:moveTo>
                    <a:lnTo>
                      <a:pt x="21600" y="21600"/>
                    </a:lnTo>
                    <a:lnTo>
                      <a:pt x="0" y="21600"/>
                    </a:lnTo>
                    <a:lnTo>
                      <a:pt x="5179" y="163"/>
                    </a:lnTo>
                    <a:lnTo>
                      <a:pt x="16123" y="0"/>
                    </a:lnTo>
                    <a:close/>
                  </a:path>
                </a:pathLst>
              </a:custGeom>
              <a:solidFill>
                <a:srgbClr val="7A7A7A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endParaRPr/>
              </a:p>
            </p:txBody>
          </p:sp>
          <p:sp>
            <p:nvSpPr>
              <p:cNvPr id="541" name="Shape 541"/>
              <p:cNvSpPr/>
              <p:nvPr/>
            </p:nvSpPr>
            <p:spPr>
              <a:xfrm>
                <a:off x="3584769" y="0"/>
                <a:ext cx="290489" cy="1771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6123" y="0"/>
                    </a:moveTo>
                    <a:lnTo>
                      <a:pt x="21600" y="21600"/>
                    </a:lnTo>
                    <a:lnTo>
                      <a:pt x="0" y="21600"/>
                    </a:lnTo>
                    <a:lnTo>
                      <a:pt x="5179" y="163"/>
                    </a:lnTo>
                    <a:lnTo>
                      <a:pt x="16123" y="0"/>
                    </a:lnTo>
                    <a:close/>
                  </a:path>
                </a:pathLst>
              </a:custGeom>
              <a:solidFill>
                <a:srgbClr val="7A7A7A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endParaRPr/>
              </a:p>
            </p:txBody>
          </p:sp>
        </p:grpSp>
      </p:grpSp>
      <p:sp>
        <p:nvSpPr>
          <p:cNvPr id="544" name="Shape 544"/>
          <p:cNvSpPr/>
          <p:nvPr/>
        </p:nvSpPr>
        <p:spPr>
          <a:xfrm>
            <a:off x="10812484" y="11111123"/>
            <a:ext cx="3553581" cy="66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1pPr>
              <a:lnSpc>
                <a:spcPct val="80000"/>
              </a:lnSpc>
              <a:buFont typeface="Lucida Grande"/>
              <a:defRPr sz="42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Indirect network</a:t>
            </a:r>
          </a:p>
        </p:txBody>
      </p:sp>
    </p:spTree>
  </p:cSld>
  <p:clrMapOvr>
    <a:masterClrMapping/>
  </p:clrMapOvr>
  <p:transition spd="slow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Shape 54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Properties of an interconnect topology</a:t>
            </a:r>
          </a:p>
        </p:txBody>
      </p:sp>
      <p:sp>
        <p:nvSpPr>
          <p:cNvPr id="547" name="Shape 547"/>
          <p:cNvSpPr>
            <a:spLocks noGrp="1"/>
          </p:cNvSpPr>
          <p:nvPr>
            <p:ph type="body" idx="1"/>
          </p:nvPr>
        </p:nvSpPr>
        <p:spPr>
          <a:xfrm>
            <a:off x="838200" y="2193558"/>
            <a:ext cx="16920219" cy="10760442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600"/>
              </a:spcBef>
            </a:pPr>
            <a:r>
              <a:t>Bisection bandwidth: </a:t>
            </a:r>
          </a:p>
          <a:p>
            <a:pPr marL="1276350" lvl="1" indent="-476250">
              <a:defRPr sz="4200"/>
            </a:pPr>
            <a:r>
              <a:t>Common metric of performance for recursive topologies</a:t>
            </a:r>
          </a:p>
          <a:p>
            <a:pPr marL="1276350" lvl="1" indent="-476250">
              <a:defRPr sz="4200"/>
            </a:pPr>
            <a:r>
              <a:t>Cut network in half, sum bandwidth of all severed links</a:t>
            </a:r>
          </a:p>
          <a:p>
            <a:pPr marL="1276350" lvl="1" indent="-476250">
              <a:spcBef>
                <a:spcPts val="6400"/>
              </a:spcBef>
              <a:defRPr sz="4200"/>
            </a:pPr>
            <a:r>
              <a:t>Warning: can be misleading as it does not account for switch and routing efficiencies</a:t>
            </a:r>
          </a:p>
          <a:p>
            <a:pPr>
              <a:spcBef>
                <a:spcPts val="600"/>
              </a:spcBef>
            </a:pPr>
            <a:r>
              <a:t>Blocking vs. non-blocking: </a:t>
            </a:r>
          </a:p>
          <a:p>
            <a:pPr marL="1276350" lvl="1" indent="-476250">
              <a:spcBef>
                <a:spcPts val="4000"/>
              </a:spcBef>
              <a:defRPr sz="4200"/>
            </a:pPr>
            <a:r>
              <a:t>If connecting any pairing of nodes is possible, network is non-blocking (otherwise, it’s blocking)</a:t>
            </a:r>
          </a:p>
        </p:txBody>
      </p:sp>
    </p:spTree>
  </p:cSld>
  <p:clrMapOvr>
    <a:masterClrMapping/>
  </p:clrMapOvr>
  <p:transition spd="slow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Shape 553"/>
          <p:cNvSpPr/>
          <p:nvPr/>
        </p:nvSpPr>
        <p:spPr>
          <a:xfrm flipV="1">
            <a:off x="11330585" y="5057374"/>
            <a:ext cx="1800449" cy="322724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554" name="Shape 554"/>
          <p:cNvSpPr/>
          <p:nvPr/>
        </p:nvSpPr>
        <p:spPr>
          <a:xfrm>
            <a:off x="11356037" y="5554601"/>
            <a:ext cx="1927639" cy="443293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555" name="Shape 555"/>
          <p:cNvSpPr/>
          <p:nvPr/>
        </p:nvSpPr>
        <p:spPr>
          <a:xfrm flipV="1">
            <a:off x="11252200" y="6985000"/>
            <a:ext cx="1800448" cy="322723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556" name="Shape 556"/>
          <p:cNvSpPr/>
          <p:nvPr/>
        </p:nvSpPr>
        <p:spPr>
          <a:xfrm>
            <a:off x="11277600" y="7480300"/>
            <a:ext cx="1927638" cy="443293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557" name="Shape 557"/>
          <p:cNvSpPr/>
          <p:nvPr/>
        </p:nvSpPr>
        <p:spPr>
          <a:xfrm flipV="1">
            <a:off x="11353800" y="8902700"/>
            <a:ext cx="1800448" cy="322723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558" name="Shape 558"/>
          <p:cNvSpPr/>
          <p:nvPr/>
        </p:nvSpPr>
        <p:spPr>
          <a:xfrm>
            <a:off x="11379200" y="9398000"/>
            <a:ext cx="1927638" cy="443293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559" name="Shape 559"/>
          <p:cNvSpPr/>
          <p:nvPr/>
        </p:nvSpPr>
        <p:spPr>
          <a:xfrm flipV="1">
            <a:off x="11349015" y="10794999"/>
            <a:ext cx="1779834" cy="314887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560" name="Shape 560"/>
          <p:cNvSpPr/>
          <p:nvPr/>
        </p:nvSpPr>
        <p:spPr>
          <a:xfrm>
            <a:off x="11260393" y="11191328"/>
            <a:ext cx="2021045" cy="542265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561" name="Shape 561"/>
          <p:cNvSpPr/>
          <p:nvPr/>
        </p:nvSpPr>
        <p:spPr>
          <a:xfrm>
            <a:off x="6832600" y="5384800"/>
            <a:ext cx="4429333" cy="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562" name="Shape 562"/>
          <p:cNvSpPr/>
          <p:nvPr/>
        </p:nvSpPr>
        <p:spPr>
          <a:xfrm>
            <a:off x="6807200" y="11303000"/>
            <a:ext cx="4429333" cy="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563" name="Shape 563"/>
          <p:cNvSpPr/>
          <p:nvPr/>
        </p:nvSpPr>
        <p:spPr>
          <a:xfrm>
            <a:off x="9312107" y="7149937"/>
            <a:ext cx="1663142" cy="218228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564" name="Shape 564"/>
          <p:cNvSpPr/>
          <p:nvPr/>
        </p:nvSpPr>
        <p:spPr>
          <a:xfrm flipH="1">
            <a:off x="9398641" y="7303623"/>
            <a:ext cx="1642780" cy="2143778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565" name="Shape 565"/>
          <p:cNvSpPr/>
          <p:nvPr/>
        </p:nvSpPr>
        <p:spPr>
          <a:xfrm>
            <a:off x="9376126" y="7389896"/>
            <a:ext cx="1566427" cy="3865979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566" name="Shape 566"/>
          <p:cNvSpPr/>
          <p:nvPr/>
        </p:nvSpPr>
        <p:spPr>
          <a:xfrm>
            <a:off x="9280390" y="5470220"/>
            <a:ext cx="1701515" cy="1954069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567" name="Shape 567"/>
          <p:cNvSpPr/>
          <p:nvPr/>
        </p:nvSpPr>
        <p:spPr>
          <a:xfrm flipH="1">
            <a:off x="9365946" y="5499913"/>
            <a:ext cx="1546196" cy="3752624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568" name="Shape 568"/>
          <p:cNvSpPr/>
          <p:nvPr/>
        </p:nvSpPr>
        <p:spPr>
          <a:xfrm flipV="1">
            <a:off x="9391919" y="9145379"/>
            <a:ext cx="1746152" cy="194826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569" name="Shape 569"/>
          <p:cNvSpPr/>
          <p:nvPr/>
        </p:nvSpPr>
        <p:spPr>
          <a:xfrm>
            <a:off x="7086600" y="5562600"/>
            <a:ext cx="1768038" cy="1877873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570" name="Shape 570"/>
          <p:cNvSpPr/>
          <p:nvPr/>
        </p:nvSpPr>
        <p:spPr>
          <a:xfrm>
            <a:off x="7134851" y="7123180"/>
            <a:ext cx="1644738" cy="2165119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571" name="Shape 571"/>
          <p:cNvSpPr/>
          <p:nvPr/>
        </p:nvSpPr>
        <p:spPr>
          <a:xfrm>
            <a:off x="7157366" y="7334034"/>
            <a:ext cx="1577064" cy="3825714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572" name="Shape 572"/>
          <p:cNvSpPr/>
          <p:nvPr/>
        </p:nvSpPr>
        <p:spPr>
          <a:xfrm flipV="1">
            <a:off x="7141181" y="7508930"/>
            <a:ext cx="1537647" cy="1981804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573" name="Shape 573"/>
          <p:cNvSpPr/>
          <p:nvPr/>
        </p:nvSpPr>
        <p:spPr>
          <a:xfrm flipV="1">
            <a:off x="7223996" y="5386688"/>
            <a:ext cx="1524269" cy="3766065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574" name="Shape 574"/>
          <p:cNvSpPr/>
          <p:nvPr/>
        </p:nvSpPr>
        <p:spPr>
          <a:xfrm flipV="1">
            <a:off x="7200900" y="9212074"/>
            <a:ext cx="1642644" cy="1901030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575" name="Shape 575"/>
          <p:cNvSpPr/>
          <p:nvPr/>
        </p:nvSpPr>
        <p:spPr>
          <a:xfrm>
            <a:off x="4902200" y="4914900"/>
            <a:ext cx="1619212" cy="436863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576" name="Shape 576"/>
          <p:cNvSpPr/>
          <p:nvPr/>
        </p:nvSpPr>
        <p:spPr>
          <a:xfrm>
            <a:off x="4922094" y="5863278"/>
            <a:ext cx="1648092" cy="1411692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577" name="Shape 577"/>
          <p:cNvSpPr/>
          <p:nvPr/>
        </p:nvSpPr>
        <p:spPr>
          <a:xfrm>
            <a:off x="4927600" y="6858000"/>
            <a:ext cx="1646633" cy="2431730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578" name="Shape 578"/>
          <p:cNvSpPr/>
          <p:nvPr/>
        </p:nvSpPr>
        <p:spPr>
          <a:xfrm>
            <a:off x="4953000" y="7801651"/>
            <a:ext cx="1595129" cy="3376170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579" name="Shape 579"/>
          <p:cNvSpPr/>
          <p:nvPr/>
        </p:nvSpPr>
        <p:spPr>
          <a:xfrm flipV="1">
            <a:off x="4940300" y="5514070"/>
            <a:ext cx="1623949" cy="322353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580" name="Shape 580"/>
          <p:cNvSpPr/>
          <p:nvPr/>
        </p:nvSpPr>
        <p:spPr>
          <a:xfrm flipV="1">
            <a:off x="4965700" y="7375338"/>
            <a:ext cx="1636268" cy="2305914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581" name="Shape 581"/>
          <p:cNvSpPr/>
          <p:nvPr/>
        </p:nvSpPr>
        <p:spPr>
          <a:xfrm flipV="1">
            <a:off x="4889500" y="9302846"/>
            <a:ext cx="1773486" cy="1339755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582" name="Shape 582"/>
          <p:cNvSpPr/>
          <p:nvPr/>
        </p:nvSpPr>
        <p:spPr>
          <a:xfrm flipV="1">
            <a:off x="4914900" y="11290300"/>
            <a:ext cx="1678020" cy="295952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583" name="Shape 583"/>
          <p:cNvSpPr>
            <a:spLocks noGrp="1"/>
          </p:cNvSpPr>
          <p:nvPr>
            <p:ph type="title"/>
          </p:nvPr>
        </p:nvSpPr>
        <p:spPr>
          <a:xfrm>
            <a:off x="838200" y="393700"/>
            <a:ext cx="17215133" cy="1117600"/>
          </a:xfrm>
          <a:prstGeom prst="rect">
            <a:avLst/>
          </a:prstGeom>
        </p:spPr>
        <p:txBody>
          <a:bodyPr/>
          <a:lstStyle/>
          <a:p>
            <a:r>
              <a:t>Example: blocking vs. non-blocking</a:t>
            </a:r>
          </a:p>
        </p:txBody>
      </p:sp>
      <p:sp>
        <p:nvSpPr>
          <p:cNvPr id="584" name="Shape 584"/>
          <p:cNvSpPr>
            <a:spLocks noGrp="1"/>
          </p:cNvSpPr>
          <p:nvPr>
            <p:ph type="body" sz="quarter" idx="1"/>
          </p:nvPr>
        </p:nvSpPr>
        <p:spPr>
          <a:xfrm>
            <a:off x="838200" y="1930400"/>
            <a:ext cx="16713200" cy="736600"/>
          </a:xfrm>
          <a:prstGeom prst="rect">
            <a:avLst/>
          </a:prstGeom>
        </p:spPr>
        <p:txBody>
          <a:bodyPr/>
          <a:lstStyle>
            <a:lvl1pPr marL="600075" indent="-600075">
              <a:defRPr sz="4200"/>
            </a:lvl1pPr>
          </a:lstStyle>
          <a:p>
            <a:r>
              <a:t>Is this network blocking or non-blocking?</a:t>
            </a:r>
          </a:p>
        </p:txBody>
      </p:sp>
      <p:grpSp>
        <p:nvGrpSpPr>
          <p:cNvPr id="587" name="Group 587"/>
          <p:cNvGrpSpPr/>
          <p:nvPr/>
        </p:nvGrpSpPr>
        <p:grpSpPr>
          <a:xfrm>
            <a:off x="4546600" y="4533900"/>
            <a:ext cx="711200" cy="711200"/>
            <a:chOff x="0" y="0"/>
            <a:chExt cx="711200" cy="711200"/>
          </a:xfrm>
        </p:grpSpPr>
        <p:sp>
          <p:nvSpPr>
            <p:cNvPr id="585" name="Shape 585"/>
            <p:cNvSpPr/>
            <p:nvPr/>
          </p:nvSpPr>
          <p:spPr>
            <a:xfrm>
              <a:off x="0" y="0"/>
              <a:ext cx="711200" cy="7112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586" name="Shape 586"/>
            <p:cNvSpPr/>
            <p:nvPr/>
          </p:nvSpPr>
          <p:spPr>
            <a:xfrm>
              <a:off x="197754" y="142240"/>
              <a:ext cx="339853" cy="5029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200" b="1">
                  <a:latin typeface="Myriad Pro"/>
                  <a:ea typeface="Myriad Pro"/>
                  <a:cs typeface="Myriad Pro"/>
                  <a:sym typeface="Myriad Pro"/>
                </a:defRPr>
              </a:lvl1pPr>
            </a:lstStyle>
            <a:p>
              <a:r>
                <a:t>0</a:t>
              </a:r>
            </a:p>
          </p:txBody>
        </p:sp>
      </p:grpSp>
      <p:grpSp>
        <p:nvGrpSpPr>
          <p:cNvPr id="590" name="Group 590"/>
          <p:cNvGrpSpPr/>
          <p:nvPr/>
        </p:nvGrpSpPr>
        <p:grpSpPr>
          <a:xfrm>
            <a:off x="4546600" y="5499100"/>
            <a:ext cx="711200" cy="711200"/>
            <a:chOff x="0" y="0"/>
            <a:chExt cx="711200" cy="711200"/>
          </a:xfrm>
        </p:grpSpPr>
        <p:sp>
          <p:nvSpPr>
            <p:cNvPr id="588" name="Shape 588"/>
            <p:cNvSpPr/>
            <p:nvPr/>
          </p:nvSpPr>
          <p:spPr>
            <a:xfrm>
              <a:off x="0" y="0"/>
              <a:ext cx="711200" cy="7112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589" name="Shape 589"/>
            <p:cNvSpPr/>
            <p:nvPr/>
          </p:nvSpPr>
          <p:spPr>
            <a:xfrm>
              <a:off x="197754" y="142240"/>
              <a:ext cx="339853" cy="5029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200" b="1">
                  <a:latin typeface="Myriad Pro"/>
                  <a:ea typeface="Myriad Pro"/>
                  <a:cs typeface="Myriad Pro"/>
                  <a:sym typeface="Myriad Pro"/>
                </a:defRPr>
              </a:lvl1pPr>
            </a:lstStyle>
            <a:p>
              <a:r>
                <a:t>1</a:t>
              </a:r>
            </a:p>
          </p:txBody>
        </p:sp>
      </p:grpSp>
      <p:grpSp>
        <p:nvGrpSpPr>
          <p:cNvPr id="593" name="Group 593"/>
          <p:cNvGrpSpPr/>
          <p:nvPr/>
        </p:nvGrpSpPr>
        <p:grpSpPr>
          <a:xfrm>
            <a:off x="4546600" y="6464300"/>
            <a:ext cx="711200" cy="711200"/>
            <a:chOff x="0" y="0"/>
            <a:chExt cx="711200" cy="711200"/>
          </a:xfrm>
        </p:grpSpPr>
        <p:sp>
          <p:nvSpPr>
            <p:cNvPr id="591" name="Shape 591"/>
            <p:cNvSpPr/>
            <p:nvPr/>
          </p:nvSpPr>
          <p:spPr>
            <a:xfrm>
              <a:off x="0" y="0"/>
              <a:ext cx="711200" cy="7112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592" name="Shape 592"/>
            <p:cNvSpPr/>
            <p:nvPr/>
          </p:nvSpPr>
          <p:spPr>
            <a:xfrm>
              <a:off x="197754" y="142240"/>
              <a:ext cx="339853" cy="5029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200" b="1">
                  <a:latin typeface="Myriad Pro"/>
                  <a:ea typeface="Myriad Pro"/>
                  <a:cs typeface="Myriad Pro"/>
                  <a:sym typeface="Myriad Pro"/>
                </a:defRPr>
              </a:lvl1pPr>
            </a:lstStyle>
            <a:p>
              <a:r>
                <a:t>2</a:t>
              </a:r>
            </a:p>
          </p:txBody>
        </p:sp>
      </p:grpSp>
      <p:grpSp>
        <p:nvGrpSpPr>
          <p:cNvPr id="596" name="Group 596"/>
          <p:cNvGrpSpPr/>
          <p:nvPr/>
        </p:nvGrpSpPr>
        <p:grpSpPr>
          <a:xfrm>
            <a:off x="4546600" y="7429500"/>
            <a:ext cx="711200" cy="711200"/>
            <a:chOff x="0" y="0"/>
            <a:chExt cx="711200" cy="711200"/>
          </a:xfrm>
        </p:grpSpPr>
        <p:sp>
          <p:nvSpPr>
            <p:cNvPr id="594" name="Shape 594"/>
            <p:cNvSpPr/>
            <p:nvPr/>
          </p:nvSpPr>
          <p:spPr>
            <a:xfrm>
              <a:off x="0" y="0"/>
              <a:ext cx="711200" cy="7112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595" name="Shape 595"/>
            <p:cNvSpPr/>
            <p:nvPr/>
          </p:nvSpPr>
          <p:spPr>
            <a:xfrm>
              <a:off x="197754" y="142240"/>
              <a:ext cx="339853" cy="5029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200" b="1">
                  <a:latin typeface="Myriad Pro"/>
                  <a:ea typeface="Myriad Pro"/>
                  <a:cs typeface="Myriad Pro"/>
                  <a:sym typeface="Myriad Pro"/>
                </a:defRPr>
              </a:lvl1pPr>
            </a:lstStyle>
            <a:p>
              <a:r>
                <a:t>3</a:t>
              </a:r>
            </a:p>
          </p:txBody>
        </p:sp>
      </p:grpSp>
      <p:grpSp>
        <p:nvGrpSpPr>
          <p:cNvPr id="599" name="Group 599"/>
          <p:cNvGrpSpPr/>
          <p:nvPr/>
        </p:nvGrpSpPr>
        <p:grpSpPr>
          <a:xfrm>
            <a:off x="4546600" y="8394700"/>
            <a:ext cx="711200" cy="711200"/>
            <a:chOff x="0" y="0"/>
            <a:chExt cx="711200" cy="711200"/>
          </a:xfrm>
        </p:grpSpPr>
        <p:sp>
          <p:nvSpPr>
            <p:cNvPr id="597" name="Shape 597"/>
            <p:cNvSpPr/>
            <p:nvPr/>
          </p:nvSpPr>
          <p:spPr>
            <a:xfrm>
              <a:off x="0" y="0"/>
              <a:ext cx="711200" cy="7112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598" name="Shape 598"/>
            <p:cNvSpPr/>
            <p:nvPr/>
          </p:nvSpPr>
          <p:spPr>
            <a:xfrm>
              <a:off x="197754" y="142240"/>
              <a:ext cx="339853" cy="5029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200" b="1">
                  <a:latin typeface="Myriad Pro"/>
                  <a:ea typeface="Myriad Pro"/>
                  <a:cs typeface="Myriad Pro"/>
                  <a:sym typeface="Myriad Pro"/>
                </a:defRPr>
              </a:lvl1pPr>
            </a:lstStyle>
            <a:p>
              <a:r>
                <a:t>4</a:t>
              </a:r>
            </a:p>
          </p:txBody>
        </p:sp>
      </p:grpSp>
      <p:grpSp>
        <p:nvGrpSpPr>
          <p:cNvPr id="602" name="Group 602"/>
          <p:cNvGrpSpPr/>
          <p:nvPr/>
        </p:nvGrpSpPr>
        <p:grpSpPr>
          <a:xfrm>
            <a:off x="4546600" y="9359900"/>
            <a:ext cx="711200" cy="711200"/>
            <a:chOff x="0" y="0"/>
            <a:chExt cx="711200" cy="711200"/>
          </a:xfrm>
        </p:grpSpPr>
        <p:sp>
          <p:nvSpPr>
            <p:cNvPr id="600" name="Shape 600"/>
            <p:cNvSpPr/>
            <p:nvPr/>
          </p:nvSpPr>
          <p:spPr>
            <a:xfrm>
              <a:off x="0" y="0"/>
              <a:ext cx="711200" cy="7112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601" name="Shape 601"/>
            <p:cNvSpPr/>
            <p:nvPr/>
          </p:nvSpPr>
          <p:spPr>
            <a:xfrm>
              <a:off x="197754" y="142240"/>
              <a:ext cx="339853" cy="5029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200" b="1">
                  <a:latin typeface="Myriad Pro"/>
                  <a:ea typeface="Myriad Pro"/>
                  <a:cs typeface="Myriad Pro"/>
                  <a:sym typeface="Myriad Pro"/>
                </a:defRPr>
              </a:lvl1pPr>
            </a:lstStyle>
            <a:p>
              <a:r>
                <a:t>5</a:t>
              </a:r>
            </a:p>
          </p:txBody>
        </p:sp>
      </p:grpSp>
      <p:grpSp>
        <p:nvGrpSpPr>
          <p:cNvPr id="605" name="Group 605"/>
          <p:cNvGrpSpPr/>
          <p:nvPr/>
        </p:nvGrpSpPr>
        <p:grpSpPr>
          <a:xfrm>
            <a:off x="4546600" y="10325100"/>
            <a:ext cx="711200" cy="711200"/>
            <a:chOff x="0" y="0"/>
            <a:chExt cx="711200" cy="711200"/>
          </a:xfrm>
        </p:grpSpPr>
        <p:sp>
          <p:nvSpPr>
            <p:cNvPr id="603" name="Shape 603"/>
            <p:cNvSpPr/>
            <p:nvPr/>
          </p:nvSpPr>
          <p:spPr>
            <a:xfrm>
              <a:off x="0" y="0"/>
              <a:ext cx="711200" cy="7112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604" name="Shape 604"/>
            <p:cNvSpPr/>
            <p:nvPr/>
          </p:nvSpPr>
          <p:spPr>
            <a:xfrm>
              <a:off x="197754" y="142240"/>
              <a:ext cx="339853" cy="5029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200" b="1">
                  <a:latin typeface="Myriad Pro"/>
                  <a:ea typeface="Myriad Pro"/>
                  <a:cs typeface="Myriad Pro"/>
                  <a:sym typeface="Myriad Pro"/>
                </a:defRPr>
              </a:lvl1pPr>
            </a:lstStyle>
            <a:p>
              <a:r>
                <a:t>6</a:t>
              </a:r>
            </a:p>
          </p:txBody>
        </p:sp>
      </p:grpSp>
      <p:grpSp>
        <p:nvGrpSpPr>
          <p:cNvPr id="608" name="Group 608"/>
          <p:cNvGrpSpPr/>
          <p:nvPr/>
        </p:nvGrpSpPr>
        <p:grpSpPr>
          <a:xfrm>
            <a:off x="4546600" y="11290300"/>
            <a:ext cx="711200" cy="711200"/>
            <a:chOff x="0" y="0"/>
            <a:chExt cx="711200" cy="711200"/>
          </a:xfrm>
        </p:grpSpPr>
        <p:sp>
          <p:nvSpPr>
            <p:cNvPr id="606" name="Shape 606"/>
            <p:cNvSpPr/>
            <p:nvPr/>
          </p:nvSpPr>
          <p:spPr>
            <a:xfrm>
              <a:off x="0" y="0"/>
              <a:ext cx="711200" cy="7112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607" name="Shape 607"/>
            <p:cNvSpPr/>
            <p:nvPr/>
          </p:nvSpPr>
          <p:spPr>
            <a:xfrm>
              <a:off x="197754" y="142240"/>
              <a:ext cx="339853" cy="5029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200" b="1">
                  <a:latin typeface="Myriad Pro"/>
                  <a:ea typeface="Myriad Pro"/>
                  <a:cs typeface="Myriad Pro"/>
                  <a:sym typeface="Myriad Pro"/>
                </a:defRPr>
              </a:lvl1pPr>
            </a:lstStyle>
            <a:p>
              <a:r>
                <a:t>7</a:t>
              </a:r>
            </a:p>
          </p:txBody>
        </p:sp>
      </p:grpSp>
      <p:sp>
        <p:nvSpPr>
          <p:cNvPr id="609" name="Shape 609"/>
          <p:cNvSpPr/>
          <p:nvPr/>
        </p:nvSpPr>
        <p:spPr>
          <a:xfrm>
            <a:off x="6515100" y="5118100"/>
            <a:ext cx="711200" cy="711200"/>
          </a:xfrm>
          <a:prstGeom prst="rect">
            <a:avLst/>
          </a:prstGeom>
          <a:solidFill>
            <a:srgbClr val="FFAA00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610" name="Shape 610"/>
          <p:cNvSpPr/>
          <p:nvPr/>
        </p:nvSpPr>
        <p:spPr>
          <a:xfrm>
            <a:off x="6515100" y="7010400"/>
            <a:ext cx="711200" cy="711200"/>
          </a:xfrm>
          <a:prstGeom prst="rect">
            <a:avLst/>
          </a:prstGeom>
          <a:solidFill>
            <a:srgbClr val="FFAA00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611" name="Shape 611"/>
          <p:cNvSpPr/>
          <p:nvPr/>
        </p:nvSpPr>
        <p:spPr>
          <a:xfrm>
            <a:off x="6515100" y="8902700"/>
            <a:ext cx="711200" cy="711200"/>
          </a:xfrm>
          <a:prstGeom prst="rect">
            <a:avLst/>
          </a:prstGeom>
          <a:solidFill>
            <a:srgbClr val="FFAA00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612" name="Shape 612"/>
          <p:cNvSpPr/>
          <p:nvPr/>
        </p:nvSpPr>
        <p:spPr>
          <a:xfrm>
            <a:off x="6515100" y="10795000"/>
            <a:ext cx="711200" cy="711200"/>
          </a:xfrm>
          <a:prstGeom prst="rect">
            <a:avLst/>
          </a:prstGeom>
          <a:solidFill>
            <a:srgbClr val="FFAA00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613" name="Shape 613"/>
          <p:cNvSpPr/>
          <p:nvPr/>
        </p:nvSpPr>
        <p:spPr>
          <a:xfrm>
            <a:off x="8699500" y="5118100"/>
            <a:ext cx="711200" cy="711200"/>
          </a:xfrm>
          <a:prstGeom prst="rect">
            <a:avLst/>
          </a:prstGeom>
          <a:solidFill>
            <a:srgbClr val="FFAA00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614" name="Shape 614"/>
          <p:cNvSpPr/>
          <p:nvPr/>
        </p:nvSpPr>
        <p:spPr>
          <a:xfrm>
            <a:off x="8699500" y="7010400"/>
            <a:ext cx="711200" cy="711200"/>
          </a:xfrm>
          <a:prstGeom prst="rect">
            <a:avLst/>
          </a:prstGeom>
          <a:solidFill>
            <a:srgbClr val="FFAA00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615" name="Shape 615"/>
          <p:cNvSpPr/>
          <p:nvPr/>
        </p:nvSpPr>
        <p:spPr>
          <a:xfrm>
            <a:off x="8699500" y="8902700"/>
            <a:ext cx="711200" cy="711200"/>
          </a:xfrm>
          <a:prstGeom prst="rect">
            <a:avLst/>
          </a:prstGeom>
          <a:solidFill>
            <a:srgbClr val="FFAA00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616" name="Shape 616"/>
          <p:cNvSpPr/>
          <p:nvPr/>
        </p:nvSpPr>
        <p:spPr>
          <a:xfrm>
            <a:off x="8699500" y="10795000"/>
            <a:ext cx="711200" cy="711200"/>
          </a:xfrm>
          <a:prstGeom prst="rect">
            <a:avLst/>
          </a:prstGeom>
          <a:solidFill>
            <a:srgbClr val="FFAA00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617" name="Shape 617"/>
          <p:cNvSpPr/>
          <p:nvPr/>
        </p:nvSpPr>
        <p:spPr>
          <a:xfrm>
            <a:off x="10883900" y="5118100"/>
            <a:ext cx="711200" cy="711200"/>
          </a:xfrm>
          <a:prstGeom prst="rect">
            <a:avLst/>
          </a:prstGeom>
          <a:solidFill>
            <a:srgbClr val="FFAA00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618" name="Shape 618"/>
          <p:cNvSpPr/>
          <p:nvPr/>
        </p:nvSpPr>
        <p:spPr>
          <a:xfrm>
            <a:off x="10883900" y="7010400"/>
            <a:ext cx="711200" cy="711200"/>
          </a:xfrm>
          <a:prstGeom prst="rect">
            <a:avLst/>
          </a:prstGeom>
          <a:solidFill>
            <a:srgbClr val="FFAA00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619" name="Shape 619"/>
          <p:cNvSpPr/>
          <p:nvPr/>
        </p:nvSpPr>
        <p:spPr>
          <a:xfrm>
            <a:off x="10883900" y="8902700"/>
            <a:ext cx="711200" cy="711200"/>
          </a:xfrm>
          <a:prstGeom prst="rect">
            <a:avLst/>
          </a:prstGeom>
          <a:solidFill>
            <a:srgbClr val="FFAA00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620" name="Shape 620"/>
          <p:cNvSpPr/>
          <p:nvPr/>
        </p:nvSpPr>
        <p:spPr>
          <a:xfrm>
            <a:off x="10883900" y="10795000"/>
            <a:ext cx="711200" cy="711200"/>
          </a:xfrm>
          <a:prstGeom prst="rect">
            <a:avLst/>
          </a:prstGeom>
          <a:solidFill>
            <a:srgbClr val="FFAA00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grpSp>
        <p:nvGrpSpPr>
          <p:cNvPr id="623" name="Group 623"/>
          <p:cNvGrpSpPr/>
          <p:nvPr/>
        </p:nvGrpSpPr>
        <p:grpSpPr>
          <a:xfrm>
            <a:off x="12941300" y="4635500"/>
            <a:ext cx="711200" cy="711200"/>
            <a:chOff x="0" y="0"/>
            <a:chExt cx="711200" cy="711200"/>
          </a:xfrm>
        </p:grpSpPr>
        <p:sp>
          <p:nvSpPr>
            <p:cNvPr id="621" name="Shape 621"/>
            <p:cNvSpPr/>
            <p:nvPr/>
          </p:nvSpPr>
          <p:spPr>
            <a:xfrm>
              <a:off x="0" y="0"/>
              <a:ext cx="711200" cy="7112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622" name="Shape 622"/>
            <p:cNvSpPr/>
            <p:nvPr/>
          </p:nvSpPr>
          <p:spPr>
            <a:xfrm>
              <a:off x="197754" y="142240"/>
              <a:ext cx="339853" cy="5029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200" b="1">
                  <a:latin typeface="Myriad Pro"/>
                  <a:ea typeface="Myriad Pro"/>
                  <a:cs typeface="Myriad Pro"/>
                  <a:sym typeface="Myriad Pro"/>
                </a:defRPr>
              </a:lvl1pPr>
            </a:lstStyle>
            <a:p>
              <a:r>
                <a:t>0</a:t>
              </a:r>
            </a:p>
          </p:txBody>
        </p:sp>
      </p:grpSp>
      <p:grpSp>
        <p:nvGrpSpPr>
          <p:cNvPr id="626" name="Group 626"/>
          <p:cNvGrpSpPr/>
          <p:nvPr/>
        </p:nvGrpSpPr>
        <p:grpSpPr>
          <a:xfrm>
            <a:off x="12941300" y="5600700"/>
            <a:ext cx="711200" cy="711200"/>
            <a:chOff x="0" y="0"/>
            <a:chExt cx="711200" cy="711200"/>
          </a:xfrm>
        </p:grpSpPr>
        <p:sp>
          <p:nvSpPr>
            <p:cNvPr id="624" name="Shape 624"/>
            <p:cNvSpPr/>
            <p:nvPr/>
          </p:nvSpPr>
          <p:spPr>
            <a:xfrm>
              <a:off x="0" y="0"/>
              <a:ext cx="711200" cy="7112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625" name="Shape 625"/>
            <p:cNvSpPr/>
            <p:nvPr/>
          </p:nvSpPr>
          <p:spPr>
            <a:xfrm>
              <a:off x="197754" y="142240"/>
              <a:ext cx="339853" cy="5029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200" b="1">
                  <a:latin typeface="Myriad Pro"/>
                  <a:ea typeface="Myriad Pro"/>
                  <a:cs typeface="Myriad Pro"/>
                  <a:sym typeface="Myriad Pro"/>
                </a:defRPr>
              </a:lvl1pPr>
            </a:lstStyle>
            <a:p>
              <a:r>
                <a:t>1</a:t>
              </a:r>
            </a:p>
          </p:txBody>
        </p:sp>
      </p:grpSp>
      <p:grpSp>
        <p:nvGrpSpPr>
          <p:cNvPr id="629" name="Group 629"/>
          <p:cNvGrpSpPr/>
          <p:nvPr/>
        </p:nvGrpSpPr>
        <p:grpSpPr>
          <a:xfrm>
            <a:off x="12941300" y="6565900"/>
            <a:ext cx="711200" cy="711200"/>
            <a:chOff x="0" y="0"/>
            <a:chExt cx="711200" cy="711200"/>
          </a:xfrm>
        </p:grpSpPr>
        <p:sp>
          <p:nvSpPr>
            <p:cNvPr id="627" name="Shape 627"/>
            <p:cNvSpPr/>
            <p:nvPr/>
          </p:nvSpPr>
          <p:spPr>
            <a:xfrm>
              <a:off x="0" y="0"/>
              <a:ext cx="711200" cy="7112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628" name="Shape 628"/>
            <p:cNvSpPr/>
            <p:nvPr/>
          </p:nvSpPr>
          <p:spPr>
            <a:xfrm>
              <a:off x="197754" y="142240"/>
              <a:ext cx="339853" cy="5029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200" b="1">
                  <a:latin typeface="Myriad Pro"/>
                  <a:ea typeface="Myriad Pro"/>
                  <a:cs typeface="Myriad Pro"/>
                  <a:sym typeface="Myriad Pro"/>
                </a:defRPr>
              </a:lvl1pPr>
            </a:lstStyle>
            <a:p>
              <a:r>
                <a:t>2</a:t>
              </a:r>
            </a:p>
          </p:txBody>
        </p:sp>
      </p:grpSp>
      <p:grpSp>
        <p:nvGrpSpPr>
          <p:cNvPr id="632" name="Group 632"/>
          <p:cNvGrpSpPr/>
          <p:nvPr/>
        </p:nvGrpSpPr>
        <p:grpSpPr>
          <a:xfrm>
            <a:off x="12941300" y="7531100"/>
            <a:ext cx="711200" cy="711200"/>
            <a:chOff x="0" y="0"/>
            <a:chExt cx="711200" cy="711200"/>
          </a:xfrm>
        </p:grpSpPr>
        <p:sp>
          <p:nvSpPr>
            <p:cNvPr id="630" name="Shape 630"/>
            <p:cNvSpPr/>
            <p:nvPr/>
          </p:nvSpPr>
          <p:spPr>
            <a:xfrm>
              <a:off x="0" y="0"/>
              <a:ext cx="711200" cy="7112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631" name="Shape 631"/>
            <p:cNvSpPr/>
            <p:nvPr/>
          </p:nvSpPr>
          <p:spPr>
            <a:xfrm>
              <a:off x="197754" y="142240"/>
              <a:ext cx="339853" cy="5029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200" b="1">
                  <a:latin typeface="Myriad Pro"/>
                  <a:ea typeface="Myriad Pro"/>
                  <a:cs typeface="Myriad Pro"/>
                  <a:sym typeface="Myriad Pro"/>
                </a:defRPr>
              </a:lvl1pPr>
            </a:lstStyle>
            <a:p>
              <a:r>
                <a:t>3</a:t>
              </a:r>
            </a:p>
          </p:txBody>
        </p:sp>
      </p:grpSp>
      <p:grpSp>
        <p:nvGrpSpPr>
          <p:cNvPr id="635" name="Group 635"/>
          <p:cNvGrpSpPr/>
          <p:nvPr/>
        </p:nvGrpSpPr>
        <p:grpSpPr>
          <a:xfrm>
            <a:off x="12941300" y="8496300"/>
            <a:ext cx="711200" cy="711200"/>
            <a:chOff x="0" y="0"/>
            <a:chExt cx="711200" cy="711200"/>
          </a:xfrm>
        </p:grpSpPr>
        <p:sp>
          <p:nvSpPr>
            <p:cNvPr id="633" name="Shape 633"/>
            <p:cNvSpPr/>
            <p:nvPr/>
          </p:nvSpPr>
          <p:spPr>
            <a:xfrm>
              <a:off x="0" y="0"/>
              <a:ext cx="711200" cy="7112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634" name="Shape 634"/>
            <p:cNvSpPr/>
            <p:nvPr/>
          </p:nvSpPr>
          <p:spPr>
            <a:xfrm>
              <a:off x="197754" y="142240"/>
              <a:ext cx="339853" cy="5029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200" b="1">
                  <a:latin typeface="Myriad Pro"/>
                  <a:ea typeface="Myriad Pro"/>
                  <a:cs typeface="Myriad Pro"/>
                  <a:sym typeface="Myriad Pro"/>
                </a:defRPr>
              </a:lvl1pPr>
            </a:lstStyle>
            <a:p>
              <a:r>
                <a:t>4</a:t>
              </a:r>
            </a:p>
          </p:txBody>
        </p:sp>
      </p:grpSp>
      <p:grpSp>
        <p:nvGrpSpPr>
          <p:cNvPr id="638" name="Group 638"/>
          <p:cNvGrpSpPr/>
          <p:nvPr/>
        </p:nvGrpSpPr>
        <p:grpSpPr>
          <a:xfrm>
            <a:off x="12941300" y="9461500"/>
            <a:ext cx="711200" cy="711200"/>
            <a:chOff x="0" y="0"/>
            <a:chExt cx="711200" cy="711200"/>
          </a:xfrm>
        </p:grpSpPr>
        <p:sp>
          <p:nvSpPr>
            <p:cNvPr id="636" name="Shape 636"/>
            <p:cNvSpPr/>
            <p:nvPr/>
          </p:nvSpPr>
          <p:spPr>
            <a:xfrm>
              <a:off x="0" y="0"/>
              <a:ext cx="711200" cy="7112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637" name="Shape 637"/>
            <p:cNvSpPr/>
            <p:nvPr/>
          </p:nvSpPr>
          <p:spPr>
            <a:xfrm>
              <a:off x="197754" y="142240"/>
              <a:ext cx="339853" cy="5029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200" b="1">
                  <a:latin typeface="Myriad Pro"/>
                  <a:ea typeface="Myriad Pro"/>
                  <a:cs typeface="Myriad Pro"/>
                  <a:sym typeface="Myriad Pro"/>
                </a:defRPr>
              </a:lvl1pPr>
            </a:lstStyle>
            <a:p>
              <a:r>
                <a:t>5</a:t>
              </a:r>
            </a:p>
          </p:txBody>
        </p:sp>
      </p:grpSp>
      <p:grpSp>
        <p:nvGrpSpPr>
          <p:cNvPr id="641" name="Group 641"/>
          <p:cNvGrpSpPr/>
          <p:nvPr/>
        </p:nvGrpSpPr>
        <p:grpSpPr>
          <a:xfrm>
            <a:off x="12941300" y="10426700"/>
            <a:ext cx="711200" cy="711200"/>
            <a:chOff x="0" y="0"/>
            <a:chExt cx="711200" cy="711200"/>
          </a:xfrm>
        </p:grpSpPr>
        <p:sp>
          <p:nvSpPr>
            <p:cNvPr id="639" name="Shape 639"/>
            <p:cNvSpPr/>
            <p:nvPr/>
          </p:nvSpPr>
          <p:spPr>
            <a:xfrm>
              <a:off x="0" y="0"/>
              <a:ext cx="711200" cy="7112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640" name="Shape 640"/>
            <p:cNvSpPr/>
            <p:nvPr/>
          </p:nvSpPr>
          <p:spPr>
            <a:xfrm>
              <a:off x="197754" y="142240"/>
              <a:ext cx="339853" cy="5029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200" b="1">
                  <a:latin typeface="Myriad Pro"/>
                  <a:ea typeface="Myriad Pro"/>
                  <a:cs typeface="Myriad Pro"/>
                  <a:sym typeface="Myriad Pro"/>
                </a:defRPr>
              </a:lvl1pPr>
            </a:lstStyle>
            <a:p>
              <a:r>
                <a:t>6</a:t>
              </a:r>
            </a:p>
          </p:txBody>
        </p:sp>
      </p:grpSp>
      <p:grpSp>
        <p:nvGrpSpPr>
          <p:cNvPr id="644" name="Group 644"/>
          <p:cNvGrpSpPr/>
          <p:nvPr/>
        </p:nvGrpSpPr>
        <p:grpSpPr>
          <a:xfrm>
            <a:off x="12941300" y="11391900"/>
            <a:ext cx="711200" cy="711200"/>
            <a:chOff x="0" y="0"/>
            <a:chExt cx="711200" cy="711200"/>
          </a:xfrm>
        </p:grpSpPr>
        <p:sp>
          <p:nvSpPr>
            <p:cNvPr id="642" name="Shape 642"/>
            <p:cNvSpPr/>
            <p:nvPr/>
          </p:nvSpPr>
          <p:spPr>
            <a:xfrm>
              <a:off x="0" y="0"/>
              <a:ext cx="711200" cy="7112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643" name="Shape 643"/>
            <p:cNvSpPr/>
            <p:nvPr/>
          </p:nvSpPr>
          <p:spPr>
            <a:xfrm>
              <a:off x="197754" y="142240"/>
              <a:ext cx="339853" cy="5029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200" b="1">
                  <a:latin typeface="Myriad Pro"/>
                  <a:ea typeface="Myriad Pro"/>
                  <a:cs typeface="Myriad Pro"/>
                  <a:sym typeface="Myriad Pro"/>
                </a:defRPr>
              </a:lvl1pPr>
            </a:lstStyle>
            <a:p>
              <a:r>
                <a:t>7</a:t>
              </a:r>
            </a:p>
          </p:txBody>
        </p:sp>
      </p:grpSp>
      <p:grpSp>
        <p:nvGrpSpPr>
          <p:cNvPr id="655" name="Group 655"/>
          <p:cNvGrpSpPr/>
          <p:nvPr/>
        </p:nvGrpSpPr>
        <p:grpSpPr>
          <a:xfrm rot="5400000">
            <a:off x="9169902" y="8229600"/>
            <a:ext cx="6946399" cy="319141"/>
            <a:chOff x="0" y="0"/>
            <a:chExt cx="6946398" cy="319140"/>
          </a:xfrm>
        </p:grpSpPr>
        <p:sp>
          <p:nvSpPr>
            <p:cNvPr id="647" name="Shape 647"/>
            <p:cNvSpPr/>
            <p:nvPr/>
          </p:nvSpPr>
          <p:spPr>
            <a:xfrm>
              <a:off x="0" y="1640"/>
              <a:ext cx="520700" cy="3175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123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5179" y="163"/>
                  </a:lnTo>
                  <a:lnTo>
                    <a:pt x="16123" y="0"/>
                  </a:lnTo>
                  <a:close/>
                </a:path>
              </a:pathLst>
            </a:custGeom>
            <a:solidFill>
              <a:srgbClr val="7A7A7A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648" name="Shape 648"/>
            <p:cNvSpPr/>
            <p:nvPr/>
          </p:nvSpPr>
          <p:spPr>
            <a:xfrm>
              <a:off x="697998" y="0"/>
              <a:ext cx="520701" cy="3175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123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5179" y="163"/>
                  </a:lnTo>
                  <a:lnTo>
                    <a:pt x="16123" y="0"/>
                  </a:lnTo>
                  <a:close/>
                </a:path>
              </a:pathLst>
            </a:custGeom>
            <a:solidFill>
              <a:srgbClr val="7A7A7A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649" name="Shape 649"/>
            <p:cNvSpPr/>
            <p:nvPr/>
          </p:nvSpPr>
          <p:spPr>
            <a:xfrm>
              <a:off x="1891798" y="0"/>
              <a:ext cx="520701" cy="3175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123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5179" y="163"/>
                  </a:lnTo>
                  <a:lnTo>
                    <a:pt x="16123" y="0"/>
                  </a:lnTo>
                  <a:close/>
                </a:path>
              </a:pathLst>
            </a:custGeom>
            <a:solidFill>
              <a:srgbClr val="7A7A7A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650" name="Shape 650"/>
            <p:cNvSpPr/>
            <p:nvPr/>
          </p:nvSpPr>
          <p:spPr>
            <a:xfrm>
              <a:off x="2641098" y="0"/>
              <a:ext cx="520701" cy="3175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123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5179" y="163"/>
                  </a:lnTo>
                  <a:lnTo>
                    <a:pt x="16123" y="0"/>
                  </a:lnTo>
                  <a:close/>
                </a:path>
              </a:pathLst>
            </a:custGeom>
            <a:solidFill>
              <a:srgbClr val="7A7A7A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651" name="Shape 651"/>
            <p:cNvSpPr/>
            <p:nvPr/>
          </p:nvSpPr>
          <p:spPr>
            <a:xfrm>
              <a:off x="3834898" y="0"/>
              <a:ext cx="520701" cy="3175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123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5179" y="163"/>
                  </a:lnTo>
                  <a:lnTo>
                    <a:pt x="16123" y="0"/>
                  </a:lnTo>
                  <a:close/>
                </a:path>
              </a:pathLst>
            </a:custGeom>
            <a:solidFill>
              <a:srgbClr val="7A7A7A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652" name="Shape 652"/>
            <p:cNvSpPr/>
            <p:nvPr/>
          </p:nvSpPr>
          <p:spPr>
            <a:xfrm>
              <a:off x="4533398" y="0"/>
              <a:ext cx="520701" cy="3175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123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5179" y="163"/>
                  </a:lnTo>
                  <a:lnTo>
                    <a:pt x="16123" y="0"/>
                  </a:lnTo>
                  <a:close/>
                </a:path>
              </a:pathLst>
            </a:custGeom>
            <a:solidFill>
              <a:srgbClr val="7A7A7A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653" name="Shape 653"/>
            <p:cNvSpPr/>
            <p:nvPr/>
          </p:nvSpPr>
          <p:spPr>
            <a:xfrm>
              <a:off x="5714498" y="0"/>
              <a:ext cx="520701" cy="3175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123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5179" y="163"/>
                  </a:lnTo>
                  <a:lnTo>
                    <a:pt x="16123" y="0"/>
                  </a:lnTo>
                  <a:close/>
                </a:path>
              </a:pathLst>
            </a:custGeom>
            <a:solidFill>
              <a:srgbClr val="7A7A7A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654" name="Shape 654"/>
            <p:cNvSpPr/>
            <p:nvPr/>
          </p:nvSpPr>
          <p:spPr>
            <a:xfrm>
              <a:off x="6425698" y="0"/>
              <a:ext cx="520701" cy="3175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123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5179" y="163"/>
                  </a:lnTo>
                  <a:lnTo>
                    <a:pt x="16123" y="0"/>
                  </a:lnTo>
                  <a:close/>
                </a:path>
              </a:pathLst>
            </a:custGeom>
            <a:solidFill>
              <a:srgbClr val="7A7A7A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</p:grpSp>
      <p:sp>
        <p:nvSpPr>
          <p:cNvPr id="656" name="Shape 656"/>
          <p:cNvSpPr/>
          <p:nvPr/>
        </p:nvSpPr>
        <p:spPr>
          <a:xfrm>
            <a:off x="1511300" y="2616200"/>
            <a:ext cx="13551812" cy="14309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/>
          <a:p>
            <a:pPr marL="457200" indent="-457200" algn="l">
              <a:spcBef>
                <a:spcPts val="600"/>
              </a:spcBef>
              <a:buSzPct val="120000"/>
              <a:buChar char="-"/>
              <a:defRPr sz="4200" b="1">
                <a:latin typeface="+mn-lt"/>
                <a:ea typeface="+mn-ea"/>
                <a:cs typeface="+mn-cs"/>
                <a:sym typeface="Myriad Pro Condensed"/>
              </a:defRPr>
            </a:pPr>
            <a:r>
              <a:rPr dirty="0"/>
              <a:t>Consider simultaneous messages from 0-to-1 and 3-to-7.</a:t>
            </a:r>
          </a:p>
        </p:txBody>
      </p:sp>
      <p:sp>
        <p:nvSpPr>
          <p:cNvPr id="657" name="Shape 657"/>
          <p:cNvSpPr/>
          <p:nvPr/>
        </p:nvSpPr>
        <p:spPr>
          <a:xfrm>
            <a:off x="354603" y="12680580"/>
            <a:ext cx="6830863" cy="8438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1pPr algn="l">
              <a:lnSpc>
                <a:spcPct val="90000"/>
              </a:lnSpc>
              <a:buFont typeface="Lucida Grande"/>
              <a:defRPr sz="28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Note: in this network illustration, each node is drawn twice for clarity (at left and at right) 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0F91968-6DEC-C147-825D-E13AD350215C}"/>
              </a:ext>
            </a:extLst>
          </p:cNvPr>
          <p:cNvGrpSpPr/>
          <p:nvPr/>
        </p:nvGrpSpPr>
        <p:grpSpPr>
          <a:xfrm>
            <a:off x="4914280" y="4857293"/>
            <a:ext cx="8411800" cy="6790266"/>
            <a:chOff x="4914280" y="4857293"/>
            <a:chExt cx="8411800" cy="6790266"/>
          </a:xfrm>
        </p:grpSpPr>
        <p:sp>
          <p:nvSpPr>
            <p:cNvPr id="552" name="Shape 552"/>
            <p:cNvSpPr/>
            <p:nvPr/>
          </p:nvSpPr>
          <p:spPr>
            <a:xfrm>
              <a:off x="4997449" y="4857293"/>
              <a:ext cx="8328631" cy="1086021"/>
            </a:xfrm>
            <a:custGeom>
              <a:avLst/>
              <a:gdLst>
                <a:gd name="connsiteX0" fmla="*/ 0 w 21600"/>
                <a:gd name="connsiteY0" fmla="*/ 0 h 21600"/>
                <a:gd name="connsiteX1" fmla="*/ 4837 w 21600"/>
                <a:gd name="connsiteY1" fmla="*/ 2505 h 21600"/>
                <a:gd name="connsiteX2" fmla="*/ 5970 w 21600"/>
                <a:gd name="connsiteY2" fmla="*/ 6697 h 21600"/>
                <a:gd name="connsiteX3" fmla="*/ 9868 w 21600"/>
                <a:gd name="connsiteY3" fmla="*/ 20688 h 21600"/>
                <a:gd name="connsiteX4" fmla="*/ 11431 w 21600"/>
                <a:gd name="connsiteY4" fmla="*/ 21497 h 21600"/>
                <a:gd name="connsiteX5" fmla="*/ 15725 w 21600"/>
                <a:gd name="connsiteY5" fmla="*/ 21600 h 21600"/>
                <a:gd name="connsiteX6" fmla="*/ 16306 w 21600"/>
                <a:gd name="connsiteY6" fmla="*/ 20895 h 21600"/>
                <a:gd name="connsiteX7" fmla="*/ 21600 w 21600"/>
                <a:gd name="connsiteY7" fmla="*/ 19442 h 21600"/>
                <a:gd name="connsiteX0" fmla="*/ 0 w 21600"/>
                <a:gd name="connsiteY0" fmla="*/ 0 h 21600"/>
                <a:gd name="connsiteX1" fmla="*/ 4837 w 21600"/>
                <a:gd name="connsiteY1" fmla="*/ 2505 h 21600"/>
                <a:gd name="connsiteX2" fmla="*/ 9868 w 21600"/>
                <a:gd name="connsiteY2" fmla="*/ 20688 h 21600"/>
                <a:gd name="connsiteX3" fmla="*/ 11431 w 21600"/>
                <a:gd name="connsiteY3" fmla="*/ 21497 h 21600"/>
                <a:gd name="connsiteX4" fmla="*/ 15725 w 21600"/>
                <a:gd name="connsiteY4" fmla="*/ 21600 h 21600"/>
                <a:gd name="connsiteX5" fmla="*/ 16306 w 21600"/>
                <a:gd name="connsiteY5" fmla="*/ 20895 h 21600"/>
                <a:gd name="connsiteX6" fmla="*/ 21600 w 21600"/>
                <a:gd name="connsiteY6" fmla="*/ 19442 h 21600"/>
                <a:gd name="connsiteX0" fmla="*/ 0 w 21600"/>
                <a:gd name="connsiteY0" fmla="*/ 0 h 21600"/>
                <a:gd name="connsiteX1" fmla="*/ 4837 w 21600"/>
                <a:gd name="connsiteY1" fmla="*/ 2505 h 21600"/>
                <a:gd name="connsiteX2" fmla="*/ 16191 w 21600"/>
                <a:gd name="connsiteY2" fmla="*/ 2423 h 21600"/>
                <a:gd name="connsiteX3" fmla="*/ 11431 w 21600"/>
                <a:gd name="connsiteY3" fmla="*/ 21497 h 21600"/>
                <a:gd name="connsiteX4" fmla="*/ 15725 w 21600"/>
                <a:gd name="connsiteY4" fmla="*/ 21600 h 21600"/>
                <a:gd name="connsiteX5" fmla="*/ 16306 w 21600"/>
                <a:gd name="connsiteY5" fmla="*/ 20895 h 21600"/>
                <a:gd name="connsiteX6" fmla="*/ 21600 w 21600"/>
                <a:gd name="connsiteY6" fmla="*/ 19442 h 21600"/>
                <a:gd name="connsiteX0" fmla="*/ 0 w 21600"/>
                <a:gd name="connsiteY0" fmla="*/ 0 h 21600"/>
                <a:gd name="connsiteX1" fmla="*/ 4837 w 21600"/>
                <a:gd name="connsiteY1" fmla="*/ 2505 h 21600"/>
                <a:gd name="connsiteX2" fmla="*/ 16191 w 21600"/>
                <a:gd name="connsiteY2" fmla="*/ 2423 h 21600"/>
                <a:gd name="connsiteX3" fmla="*/ 21430 w 21600"/>
                <a:gd name="connsiteY3" fmla="*/ 4285 h 21600"/>
                <a:gd name="connsiteX4" fmla="*/ 15725 w 21600"/>
                <a:gd name="connsiteY4" fmla="*/ 21600 h 21600"/>
                <a:gd name="connsiteX5" fmla="*/ 16306 w 21600"/>
                <a:gd name="connsiteY5" fmla="*/ 20895 h 21600"/>
                <a:gd name="connsiteX6" fmla="*/ 21600 w 21600"/>
                <a:gd name="connsiteY6" fmla="*/ 19442 h 21600"/>
                <a:gd name="connsiteX0" fmla="*/ 0 w 21600"/>
                <a:gd name="connsiteY0" fmla="*/ 0 h 21600"/>
                <a:gd name="connsiteX1" fmla="*/ 4837 w 21600"/>
                <a:gd name="connsiteY1" fmla="*/ 2505 h 21600"/>
                <a:gd name="connsiteX2" fmla="*/ 16191 w 21600"/>
                <a:gd name="connsiteY2" fmla="*/ 2423 h 21600"/>
                <a:gd name="connsiteX3" fmla="*/ 21430 w 21600"/>
                <a:gd name="connsiteY3" fmla="*/ 4285 h 21600"/>
                <a:gd name="connsiteX4" fmla="*/ 15725 w 21600"/>
                <a:gd name="connsiteY4" fmla="*/ 21600 h 21600"/>
                <a:gd name="connsiteX5" fmla="*/ 21600 w 21600"/>
                <a:gd name="connsiteY5" fmla="*/ 19442 h 21600"/>
                <a:gd name="connsiteX0" fmla="*/ 0 w 21600"/>
                <a:gd name="connsiteY0" fmla="*/ 0 h 19442"/>
                <a:gd name="connsiteX1" fmla="*/ 4837 w 21600"/>
                <a:gd name="connsiteY1" fmla="*/ 2505 h 19442"/>
                <a:gd name="connsiteX2" fmla="*/ 16191 w 21600"/>
                <a:gd name="connsiteY2" fmla="*/ 2423 h 19442"/>
                <a:gd name="connsiteX3" fmla="*/ 21430 w 21600"/>
                <a:gd name="connsiteY3" fmla="*/ 4285 h 19442"/>
                <a:gd name="connsiteX4" fmla="*/ 21600 w 21600"/>
                <a:gd name="connsiteY4" fmla="*/ 19442 h 19442"/>
                <a:gd name="connsiteX0" fmla="*/ 0 w 21430"/>
                <a:gd name="connsiteY0" fmla="*/ 0 h 4285"/>
                <a:gd name="connsiteX1" fmla="*/ 4837 w 21430"/>
                <a:gd name="connsiteY1" fmla="*/ 2505 h 4285"/>
                <a:gd name="connsiteX2" fmla="*/ 16191 w 21430"/>
                <a:gd name="connsiteY2" fmla="*/ 2423 h 4285"/>
                <a:gd name="connsiteX3" fmla="*/ 21430 w 21430"/>
                <a:gd name="connsiteY3" fmla="*/ 4285 h 42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430" h="4285" extrusionOk="0">
                  <a:moveTo>
                    <a:pt x="0" y="0"/>
                  </a:moveTo>
                  <a:lnTo>
                    <a:pt x="4837" y="2505"/>
                  </a:lnTo>
                  <a:lnTo>
                    <a:pt x="16191" y="2423"/>
                  </a:lnTo>
                  <a:lnTo>
                    <a:pt x="21430" y="4285"/>
                  </a:lnTo>
                </a:path>
              </a:pathLst>
            </a:custGeom>
            <a:ln w="304800">
              <a:solidFill>
                <a:srgbClr val="E32400">
                  <a:alpha val="50000"/>
                </a:srgbClr>
              </a:solidFill>
              <a:miter lim="400000"/>
            </a:ln>
          </p:spPr>
          <p:txBody>
            <a:bodyPr lIns="50800" tIns="50800" rIns="50800" bIns="50800" anchor="ctr"/>
            <a:lstStyle/>
            <a:p>
              <a:endParaRPr/>
            </a:p>
          </p:txBody>
        </p:sp>
        <p:sp>
          <p:nvSpPr>
            <p:cNvPr id="551" name="Shape 551"/>
            <p:cNvSpPr/>
            <p:nvPr/>
          </p:nvSpPr>
          <p:spPr>
            <a:xfrm>
              <a:off x="4914280" y="7910723"/>
              <a:ext cx="8314815" cy="37368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4196" y="18646"/>
                  </a:lnTo>
                  <a:lnTo>
                    <a:pt x="16246" y="18314"/>
                  </a:lnTo>
                  <a:lnTo>
                    <a:pt x="21600" y="21600"/>
                  </a:lnTo>
                </a:path>
              </a:pathLst>
            </a:custGeom>
            <a:ln w="317500">
              <a:solidFill>
                <a:srgbClr val="0061FF">
                  <a:alpha val="50000"/>
                </a:srgbClr>
              </a:solidFill>
              <a:miter lim="400000"/>
            </a:ln>
          </p:spPr>
          <p:txBody>
            <a:bodyPr lIns="50800" tIns="50800" rIns="50800" bIns="50800" anchor="ctr"/>
            <a:lstStyle/>
            <a:p>
              <a:endParaRPr/>
            </a:p>
          </p:txBody>
        </p:sp>
      </p:grpSp>
    </p:spTree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Shape 551"/>
          <p:cNvSpPr/>
          <p:nvPr/>
        </p:nvSpPr>
        <p:spPr>
          <a:xfrm>
            <a:off x="5029254" y="8077200"/>
            <a:ext cx="8314815" cy="373683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4196" y="18646"/>
                </a:lnTo>
                <a:lnTo>
                  <a:pt x="16246" y="18314"/>
                </a:lnTo>
                <a:lnTo>
                  <a:pt x="21600" y="21600"/>
                </a:lnTo>
              </a:path>
            </a:pathLst>
          </a:custGeom>
          <a:ln w="317500">
            <a:solidFill>
              <a:srgbClr val="0061FF">
                <a:alpha val="5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552" name="Shape 552"/>
          <p:cNvSpPr/>
          <p:nvPr/>
        </p:nvSpPr>
        <p:spPr>
          <a:xfrm>
            <a:off x="4902200" y="5854700"/>
            <a:ext cx="8394700" cy="54744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4494" y="5963"/>
                </a:lnTo>
                <a:lnTo>
                  <a:pt x="5970" y="6697"/>
                </a:lnTo>
                <a:lnTo>
                  <a:pt x="9868" y="20688"/>
                </a:lnTo>
                <a:lnTo>
                  <a:pt x="11431" y="21497"/>
                </a:lnTo>
                <a:lnTo>
                  <a:pt x="15725" y="21600"/>
                </a:lnTo>
                <a:lnTo>
                  <a:pt x="16306" y="20895"/>
                </a:lnTo>
                <a:lnTo>
                  <a:pt x="21600" y="19442"/>
                </a:lnTo>
              </a:path>
            </a:pathLst>
          </a:custGeom>
          <a:ln w="304800">
            <a:solidFill>
              <a:srgbClr val="E32400">
                <a:alpha val="5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553" name="Shape 553"/>
          <p:cNvSpPr/>
          <p:nvPr/>
        </p:nvSpPr>
        <p:spPr>
          <a:xfrm flipV="1">
            <a:off x="11330585" y="5057374"/>
            <a:ext cx="1800449" cy="322724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554" name="Shape 554"/>
          <p:cNvSpPr/>
          <p:nvPr/>
        </p:nvSpPr>
        <p:spPr>
          <a:xfrm>
            <a:off x="11356037" y="5554601"/>
            <a:ext cx="1927639" cy="443293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555" name="Shape 555"/>
          <p:cNvSpPr/>
          <p:nvPr/>
        </p:nvSpPr>
        <p:spPr>
          <a:xfrm flipV="1">
            <a:off x="11252200" y="6985000"/>
            <a:ext cx="1800448" cy="322723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556" name="Shape 556"/>
          <p:cNvSpPr/>
          <p:nvPr/>
        </p:nvSpPr>
        <p:spPr>
          <a:xfrm>
            <a:off x="11277600" y="7480300"/>
            <a:ext cx="1927638" cy="443293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557" name="Shape 557"/>
          <p:cNvSpPr/>
          <p:nvPr/>
        </p:nvSpPr>
        <p:spPr>
          <a:xfrm flipV="1">
            <a:off x="11353800" y="8902700"/>
            <a:ext cx="1800448" cy="322723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558" name="Shape 558"/>
          <p:cNvSpPr/>
          <p:nvPr/>
        </p:nvSpPr>
        <p:spPr>
          <a:xfrm>
            <a:off x="11379200" y="9398000"/>
            <a:ext cx="1927638" cy="443293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559" name="Shape 559"/>
          <p:cNvSpPr/>
          <p:nvPr/>
        </p:nvSpPr>
        <p:spPr>
          <a:xfrm flipV="1">
            <a:off x="11349015" y="10794999"/>
            <a:ext cx="1779834" cy="314887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560" name="Shape 560"/>
          <p:cNvSpPr/>
          <p:nvPr/>
        </p:nvSpPr>
        <p:spPr>
          <a:xfrm>
            <a:off x="11260393" y="11191328"/>
            <a:ext cx="2021045" cy="542265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561" name="Shape 561"/>
          <p:cNvSpPr/>
          <p:nvPr/>
        </p:nvSpPr>
        <p:spPr>
          <a:xfrm>
            <a:off x="6832600" y="5384800"/>
            <a:ext cx="4429333" cy="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562" name="Shape 562"/>
          <p:cNvSpPr/>
          <p:nvPr/>
        </p:nvSpPr>
        <p:spPr>
          <a:xfrm>
            <a:off x="6807200" y="11303000"/>
            <a:ext cx="4429333" cy="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563" name="Shape 563"/>
          <p:cNvSpPr/>
          <p:nvPr/>
        </p:nvSpPr>
        <p:spPr>
          <a:xfrm>
            <a:off x="9312107" y="7149937"/>
            <a:ext cx="1663142" cy="218228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564" name="Shape 564"/>
          <p:cNvSpPr/>
          <p:nvPr/>
        </p:nvSpPr>
        <p:spPr>
          <a:xfrm flipH="1">
            <a:off x="9398641" y="7303623"/>
            <a:ext cx="1642780" cy="2143778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565" name="Shape 565"/>
          <p:cNvSpPr/>
          <p:nvPr/>
        </p:nvSpPr>
        <p:spPr>
          <a:xfrm>
            <a:off x="9376126" y="7389896"/>
            <a:ext cx="1566427" cy="3865979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566" name="Shape 566"/>
          <p:cNvSpPr/>
          <p:nvPr/>
        </p:nvSpPr>
        <p:spPr>
          <a:xfrm>
            <a:off x="9280390" y="5470220"/>
            <a:ext cx="1701515" cy="1954069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567" name="Shape 567"/>
          <p:cNvSpPr/>
          <p:nvPr/>
        </p:nvSpPr>
        <p:spPr>
          <a:xfrm flipH="1">
            <a:off x="9365946" y="5499913"/>
            <a:ext cx="1546196" cy="3752624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568" name="Shape 568"/>
          <p:cNvSpPr/>
          <p:nvPr/>
        </p:nvSpPr>
        <p:spPr>
          <a:xfrm flipV="1">
            <a:off x="9391919" y="9145379"/>
            <a:ext cx="1746152" cy="194826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569" name="Shape 569"/>
          <p:cNvSpPr/>
          <p:nvPr/>
        </p:nvSpPr>
        <p:spPr>
          <a:xfrm>
            <a:off x="7086600" y="5562600"/>
            <a:ext cx="1768038" cy="1877873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570" name="Shape 570"/>
          <p:cNvSpPr/>
          <p:nvPr/>
        </p:nvSpPr>
        <p:spPr>
          <a:xfrm>
            <a:off x="7134851" y="7123180"/>
            <a:ext cx="1644738" cy="2165119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571" name="Shape 571"/>
          <p:cNvSpPr/>
          <p:nvPr/>
        </p:nvSpPr>
        <p:spPr>
          <a:xfrm>
            <a:off x="7157366" y="7334034"/>
            <a:ext cx="1577064" cy="3825714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572" name="Shape 572"/>
          <p:cNvSpPr/>
          <p:nvPr/>
        </p:nvSpPr>
        <p:spPr>
          <a:xfrm flipV="1">
            <a:off x="7141181" y="7508930"/>
            <a:ext cx="1537647" cy="1981804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573" name="Shape 573"/>
          <p:cNvSpPr/>
          <p:nvPr/>
        </p:nvSpPr>
        <p:spPr>
          <a:xfrm flipV="1">
            <a:off x="7223996" y="5386688"/>
            <a:ext cx="1524269" cy="3766065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574" name="Shape 574"/>
          <p:cNvSpPr/>
          <p:nvPr/>
        </p:nvSpPr>
        <p:spPr>
          <a:xfrm flipV="1">
            <a:off x="7200900" y="9212074"/>
            <a:ext cx="1642644" cy="1901030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575" name="Shape 575"/>
          <p:cNvSpPr/>
          <p:nvPr/>
        </p:nvSpPr>
        <p:spPr>
          <a:xfrm>
            <a:off x="4902200" y="4914900"/>
            <a:ext cx="1619212" cy="436863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576" name="Shape 576"/>
          <p:cNvSpPr/>
          <p:nvPr/>
        </p:nvSpPr>
        <p:spPr>
          <a:xfrm>
            <a:off x="4922094" y="5863278"/>
            <a:ext cx="1648092" cy="1411692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577" name="Shape 577"/>
          <p:cNvSpPr/>
          <p:nvPr/>
        </p:nvSpPr>
        <p:spPr>
          <a:xfrm>
            <a:off x="4927600" y="6858000"/>
            <a:ext cx="1646633" cy="2431730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578" name="Shape 578"/>
          <p:cNvSpPr/>
          <p:nvPr/>
        </p:nvSpPr>
        <p:spPr>
          <a:xfrm>
            <a:off x="4953000" y="7801651"/>
            <a:ext cx="1595129" cy="3376170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579" name="Shape 579"/>
          <p:cNvSpPr/>
          <p:nvPr/>
        </p:nvSpPr>
        <p:spPr>
          <a:xfrm flipV="1">
            <a:off x="4940300" y="5514070"/>
            <a:ext cx="1623949" cy="322353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580" name="Shape 580"/>
          <p:cNvSpPr/>
          <p:nvPr/>
        </p:nvSpPr>
        <p:spPr>
          <a:xfrm flipV="1">
            <a:off x="4965700" y="7375338"/>
            <a:ext cx="1636268" cy="2305914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581" name="Shape 581"/>
          <p:cNvSpPr/>
          <p:nvPr/>
        </p:nvSpPr>
        <p:spPr>
          <a:xfrm flipV="1">
            <a:off x="4889500" y="9302846"/>
            <a:ext cx="1773486" cy="1339755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582" name="Shape 582"/>
          <p:cNvSpPr/>
          <p:nvPr/>
        </p:nvSpPr>
        <p:spPr>
          <a:xfrm flipV="1">
            <a:off x="4914900" y="11290300"/>
            <a:ext cx="1678020" cy="295952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583" name="Shape 583"/>
          <p:cNvSpPr>
            <a:spLocks noGrp="1"/>
          </p:cNvSpPr>
          <p:nvPr>
            <p:ph type="title"/>
          </p:nvPr>
        </p:nvSpPr>
        <p:spPr>
          <a:xfrm>
            <a:off x="838200" y="393700"/>
            <a:ext cx="17215133" cy="1117600"/>
          </a:xfrm>
          <a:prstGeom prst="rect">
            <a:avLst/>
          </a:prstGeom>
        </p:spPr>
        <p:txBody>
          <a:bodyPr/>
          <a:lstStyle/>
          <a:p>
            <a:r>
              <a:t>Example: blocking vs. non-blocking</a:t>
            </a:r>
          </a:p>
        </p:txBody>
      </p:sp>
      <p:sp>
        <p:nvSpPr>
          <p:cNvPr id="584" name="Shape 584"/>
          <p:cNvSpPr>
            <a:spLocks noGrp="1"/>
          </p:cNvSpPr>
          <p:nvPr>
            <p:ph type="body" sz="quarter" idx="1"/>
          </p:nvPr>
        </p:nvSpPr>
        <p:spPr>
          <a:xfrm>
            <a:off x="838200" y="1930400"/>
            <a:ext cx="16713200" cy="736600"/>
          </a:xfrm>
          <a:prstGeom prst="rect">
            <a:avLst/>
          </a:prstGeom>
        </p:spPr>
        <p:txBody>
          <a:bodyPr/>
          <a:lstStyle>
            <a:lvl1pPr marL="600075" indent="-600075">
              <a:defRPr sz="4200"/>
            </a:lvl1pPr>
          </a:lstStyle>
          <a:p>
            <a:r>
              <a:t>Is this network blocking or non-blocking?</a:t>
            </a:r>
          </a:p>
        </p:txBody>
      </p:sp>
      <p:grpSp>
        <p:nvGrpSpPr>
          <p:cNvPr id="587" name="Group 587"/>
          <p:cNvGrpSpPr/>
          <p:nvPr/>
        </p:nvGrpSpPr>
        <p:grpSpPr>
          <a:xfrm>
            <a:off x="4546600" y="4533900"/>
            <a:ext cx="711200" cy="711200"/>
            <a:chOff x="0" y="0"/>
            <a:chExt cx="711200" cy="711200"/>
          </a:xfrm>
        </p:grpSpPr>
        <p:sp>
          <p:nvSpPr>
            <p:cNvPr id="585" name="Shape 585"/>
            <p:cNvSpPr/>
            <p:nvPr/>
          </p:nvSpPr>
          <p:spPr>
            <a:xfrm>
              <a:off x="0" y="0"/>
              <a:ext cx="711200" cy="7112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586" name="Shape 586"/>
            <p:cNvSpPr/>
            <p:nvPr/>
          </p:nvSpPr>
          <p:spPr>
            <a:xfrm>
              <a:off x="197754" y="142240"/>
              <a:ext cx="339853" cy="5029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200" b="1">
                  <a:latin typeface="Myriad Pro"/>
                  <a:ea typeface="Myriad Pro"/>
                  <a:cs typeface="Myriad Pro"/>
                  <a:sym typeface="Myriad Pro"/>
                </a:defRPr>
              </a:lvl1pPr>
            </a:lstStyle>
            <a:p>
              <a:r>
                <a:t>0</a:t>
              </a:r>
            </a:p>
          </p:txBody>
        </p:sp>
      </p:grpSp>
      <p:grpSp>
        <p:nvGrpSpPr>
          <p:cNvPr id="590" name="Group 590"/>
          <p:cNvGrpSpPr/>
          <p:nvPr/>
        </p:nvGrpSpPr>
        <p:grpSpPr>
          <a:xfrm>
            <a:off x="4546600" y="5499100"/>
            <a:ext cx="711200" cy="711200"/>
            <a:chOff x="0" y="0"/>
            <a:chExt cx="711200" cy="711200"/>
          </a:xfrm>
        </p:grpSpPr>
        <p:sp>
          <p:nvSpPr>
            <p:cNvPr id="588" name="Shape 588"/>
            <p:cNvSpPr/>
            <p:nvPr/>
          </p:nvSpPr>
          <p:spPr>
            <a:xfrm>
              <a:off x="0" y="0"/>
              <a:ext cx="711200" cy="7112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589" name="Shape 589"/>
            <p:cNvSpPr/>
            <p:nvPr/>
          </p:nvSpPr>
          <p:spPr>
            <a:xfrm>
              <a:off x="197754" y="142240"/>
              <a:ext cx="339853" cy="5029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200" b="1">
                  <a:latin typeface="Myriad Pro"/>
                  <a:ea typeface="Myriad Pro"/>
                  <a:cs typeface="Myriad Pro"/>
                  <a:sym typeface="Myriad Pro"/>
                </a:defRPr>
              </a:lvl1pPr>
            </a:lstStyle>
            <a:p>
              <a:r>
                <a:t>1</a:t>
              </a:r>
            </a:p>
          </p:txBody>
        </p:sp>
      </p:grpSp>
      <p:grpSp>
        <p:nvGrpSpPr>
          <p:cNvPr id="593" name="Group 593"/>
          <p:cNvGrpSpPr/>
          <p:nvPr/>
        </p:nvGrpSpPr>
        <p:grpSpPr>
          <a:xfrm>
            <a:off x="4546600" y="6464300"/>
            <a:ext cx="711200" cy="711200"/>
            <a:chOff x="0" y="0"/>
            <a:chExt cx="711200" cy="711200"/>
          </a:xfrm>
        </p:grpSpPr>
        <p:sp>
          <p:nvSpPr>
            <p:cNvPr id="591" name="Shape 591"/>
            <p:cNvSpPr/>
            <p:nvPr/>
          </p:nvSpPr>
          <p:spPr>
            <a:xfrm>
              <a:off x="0" y="0"/>
              <a:ext cx="711200" cy="7112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592" name="Shape 592"/>
            <p:cNvSpPr/>
            <p:nvPr/>
          </p:nvSpPr>
          <p:spPr>
            <a:xfrm>
              <a:off x="197754" y="142240"/>
              <a:ext cx="339853" cy="5029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200" b="1">
                  <a:latin typeface="Myriad Pro"/>
                  <a:ea typeface="Myriad Pro"/>
                  <a:cs typeface="Myriad Pro"/>
                  <a:sym typeface="Myriad Pro"/>
                </a:defRPr>
              </a:lvl1pPr>
            </a:lstStyle>
            <a:p>
              <a:r>
                <a:t>2</a:t>
              </a:r>
            </a:p>
          </p:txBody>
        </p:sp>
      </p:grpSp>
      <p:grpSp>
        <p:nvGrpSpPr>
          <p:cNvPr id="596" name="Group 596"/>
          <p:cNvGrpSpPr/>
          <p:nvPr/>
        </p:nvGrpSpPr>
        <p:grpSpPr>
          <a:xfrm>
            <a:off x="4546600" y="7429500"/>
            <a:ext cx="711200" cy="711200"/>
            <a:chOff x="0" y="0"/>
            <a:chExt cx="711200" cy="711200"/>
          </a:xfrm>
        </p:grpSpPr>
        <p:sp>
          <p:nvSpPr>
            <p:cNvPr id="594" name="Shape 594"/>
            <p:cNvSpPr/>
            <p:nvPr/>
          </p:nvSpPr>
          <p:spPr>
            <a:xfrm>
              <a:off x="0" y="0"/>
              <a:ext cx="711200" cy="7112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595" name="Shape 595"/>
            <p:cNvSpPr/>
            <p:nvPr/>
          </p:nvSpPr>
          <p:spPr>
            <a:xfrm>
              <a:off x="197754" y="142240"/>
              <a:ext cx="339853" cy="5029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200" b="1">
                  <a:latin typeface="Myriad Pro"/>
                  <a:ea typeface="Myriad Pro"/>
                  <a:cs typeface="Myriad Pro"/>
                  <a:sym typeface="Myriad Pro"/>
                </a:defRPr>
              </a:lvl1pPr>
            </a:lstStyle>
            <a:p>
              <a:r>
                <a:t>3</a:t>
              </a:r>
            </a:p>
          </p:txBody>
        </p:sp>
      </p:grpSp>
      <p:grpSp>
        <p:nvGrpSpPr>
          <p:cNvPr id="599" name="Group 599"/>
          <p:cNvGrpSpPr/>
          <p:nvPr/>
        </p:nvGrpSpPr>
        <p:grpSpPr>
          <a:xfrm>
            <a:off x="4546600" y="8394700"/>
            <a:ext cx="711200" cy="711200"/>
            <a:chOff x="0" y="0"/>
            <a:chExt cx="711200" cy="711200"/>
          </a:xfrm>
        </p:grpSpPr>
        <p:sp>
          <p:nvSpPr>
            <p:cNvPr id="597" name="Shape 597"/>
            <p:cNvSpPr/>
            <p:nvPr/>
          </p:nvSpPr>
          <p:spPr>
            <a:xfrm>
              <a:off x="0" y="0"/>
              <a:ext cx="711200" cy="7112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598" name="Shape 598"/>
            <p:cNvSpPr/>
            <p:nvPr/>
          </p:nvSpPr>
          <p:spPr>
            <a:xfrm>
              <a:off x="197754" y="142240"/>
              <a:ext cx="339853" cy="5029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200" b="1">
                  <a:latin typeface="Myriad Pro"/>
                  <a:ea typeface="Myriad Pro"/>
                  <a:cs typeface="Myriad Pro"/>
                  <a:sym typeface="Myriad Pro"/>
                </a:defRPr>
              </a:lvl1pPr>
            </a:lstStyle>
            <a:p>
              <a:r>
                <a:t>4</a:t>
              </a:r>
            </a:p>
          </p:txBody>
        </p:sp>
      </p:grpSp>
      <p:grpSp>
        <p:nvGrpSpPr>
          <p:cNvPr id="602" name="Group 602"/>
          <p:cNvGrpSpPr/>
          <p:nvPr/>
        </p:nvGrpSpPr>
        <p:grpSpPr>
          <a:xfrm>
            <a:off x="4546600" y="9359900"/>
            <a:ext cx="711200" cy="711200"/>
            <a:chOff x="0" y="0"/>
            <a:chExt cx="711200" cy="711200"/>
          </a:xfrm>
        </p:grpSpPr>
        <p:sp>
          <p:nvSpPr>
            <p:cNvPr id="600" name="Shape 600"/>
            <p:cNvSpPr/>
            <p:nvPr/>
          </p:nvSpPr>
          <p:spPr>
            <a:xfrm>
              <a:off x="0" y="0"/>
              <a:ext cx="711200" cy="7112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601" name="Shape 601"/>
            <p:cNvSpPr/>
            <p:nvPr/>
          </p:nvSpPr>
          <p:spPr>
            <a:xfrm>
              <a:off x="197754" y="142240"/>
              <a:ext cx="339853" cy="5029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200" b="1">
                  <a:latin typeface="Myriad Pro"/>
                  <a:ea typeface="Myriad Pro"/>
                  <a:cs typeface="Myriad Pro"/>
                  <a:sym typeface="Myriad Pro"/>
                </a:defRPr>
              </a:lvl1pPr>
            </a:lstStyle>
            <a:p>
              <a:r>
                <a:t>5</a:t>
              </a:r>
            </a:p>
          </p:txBody>
        </p:sp>
      </p:grpSp>
      <p:grpSp>
        <p:nvGrpSpPr>
          <p:cNvPr id="605" name="Group 605"/>
          <p:cNvGrpSpPr/>
          <p:nvPr/>
        </p:nvGrpSpPr>
        <p:grpSpPr>
          <a:xfrm>
            <a:off x="4546600" y="10325100"/>
            <a:ext cx="711200" cy="711200"/>
            <a:chOff x="0" y="0"/>
            <a:chExt cx="711200" cy="711200"/>
          </a:xfrm>
        </p:grpSpPr>
        <p:sp>
          <p:nvSpPr>
            <p:cNvPr id="603" name="Shape 603"/>
            <p:cNvSpPr/>
            <p:nvPr/>
          </p:nvSpPr>
          <p:spPr>
            <a:xfrm>
              <a:off x="0" y="0"/>
              <a:ext cx="711200" cy="7112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604" name="Shape 604"/>
            <p:cNvSpPr/>
            <p:nvPr/>
          </p:nvSpPr>
          <p:spPr>
            <a:xfrm>
              <a:off x="197754" y="142240"/>
              <a:ext cx="339853" cy="5029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200" b="1">
                  <a:latin typeface="Myriad Pro"/>
                  <a:ea typeface="Myriad Pro"/>
                  <a:cs typeface="Myriad Pro"/>
                  <a:sym typeface="Myriad Pro"/>
                </a:defRPr>
              </a:lvl1pPr>
            </a:lstStyle>
            <a:p>
              <a:r>
                <a:t>6</a:t>
              </a:r>
            </a:p>
          </p:txBody>
        </p:sp>
      </p:grpSp>
      <p:grpSp>
        <p:nvGrpSpPr>
          <p:cNvPr id="608" name="Group 608"/>
          <p:cNvGrpSpPr/>
          <p:nvPr/>
        </p:nvGrpSpPr>
        <p:grpSpPr>
          <a:xfrm>
            <a:off x="4546600" y="11290300"/>
            <a:ext cx="711200" cy="711200"/>
            <a:chOff x="0" y="0"/>
            <a:chExt cx="711200" cy="711200"/>
          </a:xfrm>
        </p:grpSpPr>
        <p:sp>
          <p:nvSpPr>
            <p:cNvPr id="606" name="Shape 606"/>
            <p:cNvSpPr/>
            <p:nvPr/>
          </p:nvSpPr>
          <p:spPr>
            <a:xfrm>
              <a:off x="0" y="0"/>
              <a:ext cx="711200" cy="7112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607" name="Shape 607"/>
            <p:cNvSpPr/>
            <p:nvPr/>
          </p:nvSpPr>
          <p:spPr>
            <a:xfrm>
              <a:off x="197754" y="142240"/>
              <a:ext cx="339853" cy="5029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200" b="1">
                  <a:latin typeface="Myriad Pro"/>
                  <a:ea typeface="Myriad Pro"/>
                  <a:cs typeface="Myriad Pro"/>
                  <a:sym typeface="Myriad Pro"/>
                </a:defRPr>
              </a:lvl1pPr>
            </a:lstStyle>
            <a:p>
              <a:r>
                <a:t>7</a:t>
              </a:r>
            </a:p>
          </p:txBody>
        </p:sp>
      </p:grpSp>
      <p:sp>
        <p:nvSpPr>
          <p:cNvPr id="609" name="Shape 609"/>
          <p:cNvSpPr/>
          <p:nvPr/>
        </p:nvSpPr>
        <p:spPr>
          <a:xfrm>
            <a:off x="6515100" y="5118100"/>
            <a:ext cx="711200" cy="711200"/>
          </a:xfrm>
          <a:prstGeom prst="rect">
            <a:avLst/>
          </a:prstGeom>
          <a:solidFill>
            <a:srgbClr val="FFAA00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610" name="Shape 610"/>
          <p:cNvSpPr/>
          <p:nvPr/>
        </p:nvSpPr>
        <p:spPr>
          <a:xfrm>
            <a:off x="6515100" y="7010400"/>
            <a:ext cx="711200" cy="711200"/>
          </a:xfrm>
          <a:prstGeom prst="rect">
            <a:avLst/>
          </a:prstGeom>
          <a:solidFill>
            <a:srgbClr val="FFAA00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611" name="Shape 611"/>
          <p:cNvSpPr/>
          <p:nvPr/>
        </p:nvSpPr>
        <p:spPr>
          <a:xfrm>
            <a:off x="6515100" y="8902700"/>
            <a:ext cx="711200" cy="711200"/>
          </a:xfrm>
          <a:prstGeom prst="rect">
            <a:avLst/>
          </a:prstGeom>
          <a:solidFill>
            <a:srgbClr val="FFAA00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612" name="Shape 612"/>
          <p:cNvSpPr/>
          <p:nvPr/>
        </p:nvSpPr>
        <p:spPr>
          <a:xfrm>
            <a:off x="6515100" y="10795000"/>
            <a:ext cx="711200" cy="711200"/>
          </a:xfrm>
          <a:prstGeom prst="rect">
            <a:avLst/>
          </a:prstGeom>
          <a:solidFill>
            <a:srgbClr val="FFAA00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613" name="Shape 613"/>
          <p:cNvSpPr/>
          <p:nvPr/>
        </p:nvSpPr>
        <p:spPr>
          <a:xfrm>
            <a:off x="8699500" y="5118100"/>
            <a:ext cx="711200" cy="711200"/>
          </a:xfrm>
          <a:prstGeom prst="rect">
            <a:avLst/>
          </a:prstGeom>
          <a:solidFill>
            <a:srgbClr val="FFAA00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614" name="Shape 614"/>
          <p:cNvSpPr/>
          <p:nvPr/>
        </p:nvSpPr>
        <p:spPr>
          <a:xfrm>
            <a:off x="8699500" y="7010400"/>
            <a:ext cx="711200" cy="711200"/>
          </a:xfrm>
          <a:prstGeom prst="rect">
            <a:avLst/>
          </a:prstGeom>
          <a:solidFill>
            <a:srgbClr val="FFAA00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615" name="Shape 615"/>
          <p:cNvSpPr/>
          <p:nvPr/>
        </p:nvSpPr>
        <p:spPr>
          <a:xfrm>
            <a:off x="8699500" y="8902700"/>
            <a:ext cx="711200" cy="711200"/>
          </a:xfrm>
          <a:prstGeom prst="rect">
            <a:avLst/>
          </a:prstGeom>
          <a:solidFill>
            <a:srgbClr val="FFAA00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616" name="Shape 616"/>
          <p:cNvSpPr/>
          <p:nvPr/>
        </p:nvSpPr>
        <p:spPr>
          <a:xfrm>
            <a:off x="8699500" y="10795000"/>
            <a:ext cx="711200" cy="711200"/>
          </a:xfrm>
          <a:prstGeom prst="rect">
            <a:avLst/>
          </a:prstGeom>
          <a:solidFill>
            <a:srgbClr val="FFAA00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617" name="Shape 617"/>
          <p:cNvSpPr/>
          <p:nvPr/>
        </p:nvSpPr>
        <p:spPr>
          <a:xfrm>
            <a:off x="10883900" y="5118100"/>
            <a:ext cx="711200" cy="711200"/>
          </a:xfrm>
          <a:prstGeom prst="rect">
            <a:avLst/>
          </a:prstGeom>
          <a:solidFill>
            <a:srgbClr val="FFAA00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618" name="Shape 618"/>
          <p:cNvSpPr/>
          <p:nvPr/>
        </p:nvSpPr>
        <p:spPr>
          <a:xfrm>
            <a:off x="10883900" y="7010400"/>
            <a:ext cx="711200" cy="711200"/>
          </a:xfrm>
          <a:prstGeom prst="rect">
            <a:avLst/>
          </a:prstGeom>
          <a:solidFill>
            <a:srgbClr val="FFAA00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619" name="Shape 619"/>
          <p:cNvSpPr/>
          <p:nvPr/>
        </p:nvSpPr>
        <p:spPr>
          <a:xfrm>
            <a:off x="10883900" y="8902700"/>
            <a:ext cx="711200" cy="711200"/>
          </a:xfrm>
          <a:prstGeom prst="rect">
            <a:avLst/>
          </a:prstGeom>
          <a:solidFill>
            <a:srgbClr val="FFAA00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620" name="Shape 620"/>
          <p:cNvSpPr/>
          <p:nvPr/>
        </p:nvSpPr>
        <p:spPr>
          <a:xfrm>
            <a:off x="10883900" y="10795000"/>
            <a:ext cx="711200" cy="711200"/>
          </a:xfrm>
          <a:prstGeom prst="rect">
            <a:avLst/>
          </a:prstGeom>
          <a:solidFill>
            <a:srgbClr val="FFAA00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grpSp>
        <p:nvGrpSpPr>
          <p:cNvPr id="623" name="Group 623"/>
          <p:cNvGrpSpPr/>
          <p:nvPr/>
        </p:nvGrpSpPr>
        <p:grpSpPr>
          <a:xfrm>
            <a:off x="12941300" y="4635500"/>
            <a:ext cx="711200" cy="711200"/>
            <a:chOff x="0" y="0"/>
            <a:chExt cx="711200" cy="711200"/>
          </a:xfrm>
        </p:grpSpPr>
        <p:sp>
          <p:nvSpPr>
            <p:cNvPr id="621" name="Shape 621"/>
            <p:cNvSpPr/>
            <p:nvPr/>
          </p:nvSpPr>
          <p:spPr>
            <a:xfrm>
              <a:off x="0" y="0"/>
              <a:ext cx="711200" cy="7112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622" name="Shape 622"/>
            <p:cNvSpPr/>
            <p:nvPr/>
          </p:nvSpPr>
          <p:spPr>
            <a:xfrm>
              <a:off x="197754" y="142240"/>
              <a:ext cx="339853" cy="5029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200" b="1">
                  <a:latin typeface="Myriad Pro"/>
                  <a:ea typeface="Myriad Pro"/>
                  <a:cs typeface="Myriad Pro"/>
                  <a:sym typeface="Myriad Pro"/>
                </a:defRPr>
              </a:lvl1pPr>
            </a:lstStyle>
            <a:p>
              <a:r>
                <a:t>0</a:t>
              </a:r>
            </a:p>
          </p:txBody>
        </p:sp>
      </p:grpSp>
      <p:grpSp>
        <p:nvGrpSpPr>
          <p:cNvPr id="626" name="Group 626"/>
          <p:cNvGrpSpPr/>
          <p:nvPr/>
        </p:nvGrpSpPr>
        <p:grpSpPr>
          <a:xfrm>
            <a:off x="12941300" y="5600700"/>
            <a:ext cx="711200" cy="711200"/>
            <a:chOff x="0" y="0"/>
            <a:chExt cx="711200" cy="711200"/>
          </a:xfrm>
        </p:grpSpPr>
        <p:sp>
          <p:nvSpPr>
            <p:cNvPr id="624" name="Shape 624"/>
            <p:cNvSpPr/>
            <p:nvPr/>
          </p:nvSpPr>
          <p:spPr>
            <a:xfrm>
              <a:off x="0" y="0"/>
              <a:ext cx="711200" cy="7112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625" name="Shape 625"/>
            <p:cNvSpPr/>
            <p:nvPr/>
          </p:nvSpPr>
          <p:spPr>
            <a:xfrm>
              <a:off x="197754" y="142240"/>
              <a:ext cx="339853" cy="5029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200" b="1">
                  <a:latin typeface="Myriad Pro"/>
                  <a:ea typeface="Myriad Pro"/>
                  <a:cs typeface="Myriad Pro"/>
                  <a:sym typeface="Myriad Pro"/>
                </a:defRPr>
              </a:lvl1pPr>
            </a:lstStyle>
            <a:p>
              <a:r>
                <a:t>1</a:t>
              </a:r>
            </a:p>
          </p:txBody>
        </p:sp>
      </p:grpSp>
      <p:grpSp>
        <p:nvGrpSpPr>
          <p:cNvPr id="629" name="Group 629"/>
          <p:cNvGrpSpPr/>
          <p:nvPr/>
        </p:nvGrpSpPr>
        <p:grpSpPr>
          <a:xfrm>
            <a:off x="12941300" y="6565900"/>
            <a:ext cx="711200" cy="711200"/>
            <a:chOff x="0" y="0"/>
            <a:chExt cx="711200" cy="711200"/>
          </a:xfrm>
        </p:grpSpPr>
        <p:sp>
          <p:nvSpPr>
            <p:cNvPr id="627" name="Shape 627"/>
            <p:cNvSpPr/>
            <p:nvPr/>
          </p:nvSpPr>
          <p:spPr>
            <a:xfrm>
              <a:off x="0" y="0"/>
              <a:ext cx="711200" cy="7112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628" name="Shape 628"/>
            <p:cNvSpPr/>
            <p:nvPr/>
          </p:nvSpPr>
          <p:spPr>
            <a:xfrm>
              <a:off x="197754" y="142240"/>
              <a:ext cx="339853" cy="5029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200" b="1">
                  <a:latin typeface="Myriad Pro"/>
                  <a:ea typeface="Myriad Pro"/>
                  <a:cs typeface="Myriad Pro"/>
                  <a:sym typeface="Myriad Pro"/>
                </a:defRPr>
              </a:lvl1pPr>
            </a:lstStyle>
            <a:p>
              <a:r>
                <a:t>2</a:t>
              </a:r>
            </a:p>
          </p:txBody>
        </p:sp>
      </p:grpSp>
      <p:grpSp>
        <p:nvGrpSpPr>
          <p:cNvPr id="632" name="Group 632"/>
          <p:cNvGrpSpPr/>
          <p:nvPr/>
        </p:nvGrpSpPr>
        <p:grpSpPr>
          <a:xfrm>
            <a:off x="12941300" y="7531100"/>
            <a:ext cx="711200" cy="711200"/>
            <a:chOff x="0" y="0"/>
            <a:chExt cx="711200" cy="711200"/>
          </a:xfrm>
        </p:grpSpPr>
        <p:sp>
          <p:nvSpPr>
            <p:cNvPr id="630" name="Shape 630"/>
            <p:cNvSpPr/>
            <p:nvPr/>
          </p:nvSpPr>
          <p:spPr>
            <a:xfrm>
              <a:off x="0" y="0"/>
              <a:ext cx="711200" cy="7112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631" name="Shape 631"/>
            <p:cNvSpPr/>
            <p:nvPr/>
          </p:nvSpPr>
          <p:spPr>
            <a:xfrm>
              <a:off x="197754" y="142240"/>
              <a:ext cx="339853" cy="5029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200" b="1">
                  <a:latin typeface="Myriad Pro"/>
                  <a:ea typeface="Myriad Pro"/>
                  <a:cs typeface="Myriad Pro"/>
                  <a:sym typeface="Myriad Pro"/>
                </a:defRPr>
              </a:lvl1pPr>
            </a:lstStyle>
            <a:p>
              <a:r>
                <a:t>3</a:t>
              </a:r>
            </a:p>
          </p:txBody>
        </p:sp>
      </p:grpSp>
      <p:grpSp>
        <p:nvGrpSpPr>
          <p:cNvPr id="635" name="Group 635"/>
          <p:cNvGrpSpPr/>
          <p:nvPr/>
        </p:nvGrpSpPr>
        <p:grpSpPr>
          <a:xfrm>
            <a:off x="12941300" y="8496300"/>
            <a:ext cx="711200" cy="711200"/>
            <a:chOff x="0" y="0"/>
            <a:chExt cx="711200" cy="711200"/>
          </a:xfrm>
        </p:grpSpPr>
        <p:sp>
          <p:nvSpPr>
            <p:cNvPr id="633" name="Shape 633"/>
            <p:cNvSpPr/>
            <p:nvPr/>
          </p:nvSpPr>
          <p:spPr>
            <a:xfrm>
              <a:off x="0" y="0"/>
              <a:ext cx="711200" cy="7112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634" name="Shape 634"/>
            <p:cNvSpPr/>
            <p:nvPr/>
          </p:nvSpPr>
          <p:spPr>
            <a:xfrm>
              <a:off x="197754" y="142240"/>
              <a:ext cx="339853" cy="5029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200" b="1">
                  <a:latin typeface="Myriad Pro"/>
                  <a:ea typeface="Myriad Pro"/>
                  <a:cs typeface="Myriad Pro"/>
                  <a:sym typeface="Myriad Pro"/>
                </a:defRPr>
              </a:lvl1pPr>
            </a:lstStyle>
            <a:p>
              <a:r>
                <a:t>4</a:t>
              </a:r>
            </a:p>
          </p:txBody>
        </p:sp>
      </p:grpSp>
      <p:grpSp>
        <p:nvGrpSpPr>
          <p:cNvPr id="638" name="Group 638"/>
          <p:cNvGrpSpPr/>
          <p:nvPr/>
        </p:nvGrpSpPr>
        <p:grpSpPr>
          <a:xfrm>
            <a:off x="12941300" y="9461500"/>
            <a:ext cx="711200" cy="711200"/>
            <a:chOff x="0" y="0"/>
            <a:chExt cx="711200" cy="711200"/>
          </a:xfrm>
        </p:grpSpPr>
        <p:sp>
          <p:nvSpPr>
            <p:cNvPr id="636" name="Shape 636"/>
            <p:cNvSpPr/>
            <p:nvPr/>
          </p:nvSpPr>
          <p:spPr>
            <a:xfrm>
              <a:off x="0" y="0"/>
              <a:ext cx="711200" cy="7112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637" name="Shape 637"/>
            <p:cNvSpPr/>
            <p:nvPr/>
          </p:nvSpPr>
          <p:spPr>
            <a:xfrm>
              <a:off x="197754" y="142240"/>
              <a:ext cx="339853" cy="5029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200" b="1">
                  <a:latin typeface="Myriad Pro"/>
                  <a:ea typeface="Myriad Pro"/>
                  <a:cs typeface="Myriad Pro"/>
                  <a:sym typeface="Myriad Pro"/>
                </a:defRPr>
              </a:lvl1pPr>
            </a:lstStyle>
            <a:p>
              <a:r>
                <a:t>5</a:t>
              </a:r>
            </a:p>
          </p:txBody>
        </p:sp>
      </p:grpSp>
      <p:grpSp>
        <p:nvGrpSpPr>
          <p:cNvPr id="641" name="Group 641"/>
          <p:cNvGrpSpPr/>
          <p:nvPr/>
        </p:nvGrpSpPr>
        <p:grpSpPr>
          <a:xfrm>
            <a:off x="12941300" y="10426700"/>
            <a:ext cx="711200" cy="711200"/>
            <a:chOff x="0" y="0"/>
            <a:chExt cx="711200" cy="711200"/>
          </a:xfrm>
        </p:grpSpPr>
        <p:sp>
          <p:nvSpPr>
            <p:cNvPr id="639" name="Shape 639"/>
            <p:cNvSpPr/>
            <p:nvPr/>
          </p:nvSpPr>
          <p:spPr>
            <a:xfrm>
              <a:off x="0" y="0"/>
              <a:ext cx="711200" cy="7112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640" name="Shape 640"/>
            <p:cNvSpPr/>
            <p:nvPr/>
          </p:nvSpPr>
          <p:spPr>
            <a:xfrm>
              <a:off x="197754" y="142240"/>
              <a:ext cx="339853" cy="5029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200" b="1">
                  <a:latin typeface="Myriad Pro"/>
                  <a:ea typeface="Myriad Pro"/>
                  <a:cs typeface="Myriad Pro"/>
                  <a:sym typeface="Myriad Pro"/>
                </a:defRPr>
              </a:lvl1pPr>
            </a:lstStyle>
            <a:p>
              <a:r>
                <a:t>6</a:t>
              </a:r>
            </a:p>
          </p:txBody>
        </p:sp>
      </p:grpSp>
      <p:grpSp>
        <p:nvGrpSpPr>
          <p:cNvPr id="644" name="Group 644"/>
          <p:cNvGrpSpPr/>
          <p:nvPr/>
        </p:nvGrpSpPr>
        <p:grpSpPr>
          <a:xfrm>
            <a:off x="12941300" y="11391900"/>
            <a:ext cx="711200" cy="711200"/>
            <a:chOff x="0" y="0"/>
            <a:chExt cx="711200" cy="711200"/>
          </a:xfrm>
        </p:grpSpPr>
        <p:sp>
          <p:nvSpPr>
            <p:cNvPr id="642" name="Shape 642"/>
            <p:cNvSpPr/>
            <p:nvPr/>
          </p:nvSpPr>
          <p:spPr>
            <a:xfrm>
              <a:off x="0" y="0"/>
              <a:ext cx="711200" cy="7112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643" name="Shape 643"/>
            <p:cNvSpPr/>
            <p:nvPr/>
          </p:nvSpPr>
          <p:spPr>
            <a:xfrm>
              <a:off x="197754" y="142240"/>
              <a:ext cx="339853" cy="5029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200" b="1">
                  <a:latin typeface="Myriad Pro"/>
                  <a:ea typeface="Myriad Pro"/>
                  <a:cs typeface="Myriad Pro"/>
                  <a:sym typeface="Myriad Pro"/>
                </a:defRPr>
              </a:lvl1pPr>
            </a:lstStyle>
            <a:p>
              <a:r>
                <a:t>7</a:t>
              </a:r>
            </a:p>
          </p:txBody>
        </p:sp>
      </p:grpSp>
      <p:sp>
        <p:nvSpPr>
          <p:cNvPr id="645" name="Shape 645"/>
          <p:cNvSpPr/>
          <p:nvPr/>
        </p:nvSpPr>
        <p:spPr>
          <a:xfrm>
            <a:off x="10223500" y="11569700"/>
            <a:ext cx="327215" cy="963209"/>
          </a:xfrm>
          <a:prstGeom prst="line">
            <a:avLst/>
          </a:prstGeom>
          <a:ln w="101600">
            <a:solidFill>
              <a:srgbClr val="000000"/>
            </a:solidFill>
            <a:miter lim="400000"/>
            <a:headEnd type="triangle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646" name="Shape 646"/>
          <p:cNvSpPr/>
          <p:nvPr/>
        </p:nvSpPr>
        <p:spPr>
          <a:xfrm>
            <a:off x="9652000" y="12611100"/>
            <a:ext cx="2032000" cy="660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1pPr>
              <a:lnSpc>
                <a:spcPct val="80000"/>
              </a:lnSpc>
              <a:buFont typeface="Lucida Grande"/>
              <a:defRPr sz="32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Conflict</a:t>
            </a:r>
          </a:p>
        </p:txBody>
      </p:sp>
      <p:grpSp>
        <p:nvGrpSpPr>
          <p:cNvPr id="655" name="Group 655"/>
          <p:cNvGrpSpPr/>
          <p:nvPr/>
        </p:nvGrpSpPr>
        <p:grpSpPr>
          <a:xfrm rot="5400000">
            <a:off x="9169902" y="8229600"/>
            <a:ext cx="6946399" cy="319141"/>
            <a:chOff x="0" y="0"/>
            <a:chExt cx="6946398" cy="319140"/>
          </a:xfrm>
        </p:grpSpPr>
        <p:sp>
          <p:nvSpPr>
            <p:cNvPr id="647" name="Shape 647"/>
            <p:cNvSpPr/>
            <p:nvPr/>
          </p:nvSpPr>
          <p:spPr>
            <a:xfrm>
              <a:off x="0" y="1640"/>
              <a:ext cx="520700" cy="3175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123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5179" y="163"/>
                  </a:lnTo>
                  <a:lnTo>
                    <a:pt x="16123" y="0"/>
                  </a:lnTo>
                  <a:close/>
                </a:path>
              </a:pathLst>
            </a:custGeom>
            <a:solidFill>
              <a:srgbClr val="7A7A7A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648" name="Shape 648"/>
            <p:cNvSpPr/>
            <p:nvPr/>
          </p:nvSpPr>
          <p:spPr>
            <a:xfrm>
              <a:off x="697998" y="0"/>
              <a:ext cx="520701" cy="3175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123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5179" y="163"/>
                  </a:lnTo>
                  <a:lnTo>
                    <a:pt x="16123" y="0"/>
                  </a:lnTo>
                  <a:close/>
                </a:path>
              </a:pathLst>
            </a:custGeom>
            <a:solidFill>
              <a:srgbClr val="7A7A7A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649" name="Shape 649"/>
            <p:cNvSpPr/>
            <p:nvPr/>
          </p:nvSpPr>
          <p:spPr>
            <a:xfrm>
              <a:off x="1891798" y="0"/>
              <a:ext cx="520701" cy="3175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123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5179" y="163"/>
                  </a:lnTo>
                  <a:lnTo>
                    <a:pt x="16123" y="0"/>
                  </a:lnTo>
                  <a:close/>
                </a:path>
              </a:pathLst>
            </a:custGeom>
            <a:solidFill>
              <a:srgbClr val="7A7A7A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650" name="Shape 650"/>
            <p:cNvSpPr/>
            <p:nvPr/>
          </p:nvSpPr>
          <p:spPr>
            <a:xfrm>
              <a:off x="2641098" y="0"/>
              <a:ext cx="520701" cy="3175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123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5179" y="163"/>
                  </a:lnTo>
                  <a:lnTo>
                    <a:pt x="16123" y="0"/>
                  </a:lnTo>
                  <a:close/>
                </a:path>
              </a:pathLst>
            </a:custGeom>
            <a:solidFill>
              <a:srgbClr val="7A7A7A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651" name="Shape 651"/>
            <p:cNvSpPr/>
            <p:nvPr/>
          </p:nvSpPr>
          <p:spPr>
            <a:xfrm>
              <a:off x="3834898" y="0"/>
              <a:ext cx="520701" cy="3175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123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5179" y="163"/>
                  </a:lnTo>
                  <a:lnTo>
                    <a:pt x="16123" y="0"/>
                  </a:lnTo>
                  <a:close/>
                </a:path>
              </a:pathLst>
            </a:custGeom>
            <a:solidFill>
              <a:srgbClr val="7A7A7A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652" name="Shape 652"/>
            <p:cNvSpPr/>
            <p:nvPr/>
          </p:nvSpPr>
          <p:spPr>
            <a:xfrm>
              <a:off x="4533398" y="0"/>
              <a:ext cx="520701" cy="3175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123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5179" y="163"/>
                  </a:lnTo>
                  <a:lnTo>
                    <a:pt x="16123" y="0"/>
                  </a:lnTo>
                  <a:close/>
                </a:path>
              </a:pathLst>
            </a:custGeom>
            <a:solidFill>
              <a:srgbClr val="7A7A7A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653" name="Shape 653"/>
            <p:cNvSpPr/>
            <p:nvPr/>
          </p:nvSpPr>
          <p:spPr>
            <a:xfrm>
              <a:off x="5714498" y="0"/>
              <a:ext cx="520701" cy="3175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123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5179" y="163"/>
                  </a:lnTo>
                  <a:lnTo>
                    <a:pt x="16123" y="0"/>
                  </a:lnTo>
                  <a:close/>
                </a:path>
              </a:pathLst>
            </a:custGeom>
            <a:solidFill>
              <a:srgbClr val="7A7A7A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654" name="Shape 654"/>
            <p:cNvSpPr/>
            <p:nvPr/>
          </p:nvSpPr>
          <p:spPr>
            <a:xfrm>
              <a:off x="6425698" y="0"/>
              <a:ext cx="520701" cy="3175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123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5179" y="163"/>
                  </a:lnTo>
                  <a:lnTo>
                    <a:pt x="16123" y="0"/>
                  </a:lnTo>
                  <a:close/>
                </a:path>
              </a:pathLst>
            </a:custGeom>
            <a:solidFill>
              <a:srgbClr val="7A7A7A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</p:grpSp>
      <p:sp>
        <p:nvSpPr>
          <p:cNvPr id="656" name="Shape 656"/>
          <p:cNvSpPr/>
          <p:nvPr/>
        </p:nvSpPr>
        <p:spPr>
          <a:xfrm>
            <a:off x="1511300" y="2616200"/>
            <a:ext cx="13551812" cy="14309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/>
          <a:p>
            <a:pPr marL="457200" indent="-457200" algn="l">
              <a:spcBef>
                <a:spcPts val="600"/>
              </a:spcBef>
              <a:buSzPct val="120000"/>
              <a:buChar char="-"/>
              <a:defRPr sz="4200" b="1">
                <a:latin typeface="+mn-lt"/>
                <a:ea typeface="+mn-ea"/>
                <a:cs typeface="+mn-cs"/>
                <a:sym typeface="Myriad Pro Condensed"/>
              </a:defRPr>
            </a:pPr>
            <a:r>
              <a:t>Consider simultaneous messages from 0-to-1 and 3-to-7.</a:t>
            </a:r>
          </a:p>
          <a:p>
            <a:pPr marL="457200" indent="-457200" algn="l">
              <a:spcBef>
                <a:spcPts val="600"/>
              </a:spcBef>
              <a:buSzPct val="120000"/>
              <a:buChar char="-"/>
              <a:defRPr sz="4200" b="1">
                <a:latin typeface="+mn-lt"/>
                <a:ea typeface="+mn-ea"/>
                <a:cs typeface="+mn-cs"/>
                <a:sym typeface="Myriad Pro Condensed"/>
              </a:defRPr>
            </a:pPr>
            <a:r>
              <a:t>Consider simultaneous messages from 1-to-6 and 3-to-7.  Blocking!!!</a:t>
            </a:r>
          </a:p>
        </p:txBody>
      </p:sp>
      <p:sp>
        <p:nvSpPr>
          <p:cNvPr id="657" name="Shape 657"/>
          <p:cNvSpPr/>
          <p:nvPr/>
        </p:nvSpPr>
        <p:spPr>
          <a:xfrm>
            <a:off x="354603" y="12680580"/>
            <a:ext cx="6830863" cy="8438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1pPr algn="l">
              <a:lnSpc>
                <a:spcPct val="90000"/>
              </a:lnSpc>
              <a:buFont typeface="Lucida Grande"/>
              <a:defRPr sz="28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Note: in this network illustration, each node is drawn twice for clarity (at left and at right) </a:t>
            </a:r>
          </a:p>
        </p:txBody>
      </p:sp>
    </p:spTree>
    <p:extLst>
      <p:ext uri="{BB962C8B-B14F-4D97-AF65-F5344CB8AC3E}">
        <p14:creationId xmlns:p14="http://schemas.microsoft.com/office/powerpoint/2010/main" val="1105404963"/>
      </p:ext>
    </p:extLst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1" grpId="0" animBg="1" advAuto="0"/>
      <p:bldP spid="552" grpId="0" animBg="1" advAuto="0"/>
      <p:bldP spid="645" grpId="0" animBg="1" advAuto="0"/>
      <p:bldP spid="646" grpId="0" animBg="1" advAuto="0"/>
      <p:bldP spid="656" grpId="0" build="p" animBg="1" advAuto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9" name="Shape 659"/>
          <p:cNvSpPr/>
          <p:nvPr/>
        </p:nvSpPr>
        <p:spPr>
          <a:xfrm flipV="1">
            <a:off x="5717549" y="3939567"/>
            <a:ext cx="3150" cy="8031397"/>
          </a:xfrm>
          <a:prstGeom prst="line">
            <a:avLst/>
          </a:prstGeom>
          <a:ln w="44450">
            <a:solidFill>
              <a:srgbClr val="000000"/>
            </a:solidFill>
            <a:bevel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660" name="Shape 660"/>
          <p:cNvSpPr/>
          <p:nvPr/>
        </p:nvSpPr>
        <p:spPr>
          <a:xfrm>
            <a:off x="5217074" y="11440973"/>
            <a:ext cx="9669517" cy="1"/>
          </a:xfrm>
          <a:prstGeom prst="line">
            <a:avLst/>
          </a:prstGeom>
          <a:ln w="44450">
            <a:solidFill>
              <a:srgbClr val="000000"/>
            </a:solidFill>
            <a:bevel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661" name="Shape 661"/>
          <p:cNvSpPr/>
          <p:nvPr/>
        </p:nvSpPr>
        <p:spPr>
          <a:xfrm rot="16200000">
            <a:off x="3236607" y="6880646"/>
            <a:ext cx="4426005" cy="4927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 defTabSz="914400">
              <a:defRPr sz="32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Latency </a:t>
            </a:r>
          </a:p>
        </p:txBody>
      </p:sp>
      <p:sp>
        <p:nvSpPr>
          <p:cNvPr id="662" name="Shape 662"/>
          <p:cNvSpPr/>
          <p:nvPr/>
        </p:nvSpPr>
        <p:spPr>
          <a:xfrm>
            <a:off x="6882109" y="11542836"/>
            <a:ext cx="5413005" cy="4927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 defTabSz="914400">
              <a:defRPr sz="32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Load - Offered Traffic (bits/sec)</a:t>
            </a:r>
          </a:p>
        </p:txBody>
      </p:sp>
      <p:sp>
        <p:nvSpPr>
          <p:cNvPr id="663" name="Shape 663"/>
          <p:cNvSpPr/>
          <p:nvPr/>
        </p:nvSpPr>
        <p:spPr>
          <a:xfrm>
            <a:off x="4612738" y="10939704"/>
            <a:ext cx="11180380" cy="3472"/>
          </a:xfrm>
          <a:prstGeom prst="line">
            <a:avLst/>
          </a:prstGeom>
          <a:ln w="50800">
            <a:solidFill>
              <a:srgbClr val="002060"/>
            </a:solidFill>
            <a:bevel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664" name="Shape 664"/>
          <p:cNvSpPr/>
          <p:nvPr/>
        </p:nvSpPr>
        <p:spPr>
          <a:xfrm>
            <a:off x="5720696" y="4217361"/>
            <a:ext cx="7201777" cy="569454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cubicBezTo>
                  <a:pt x="6521" y="21556"/>
                  <a:pt x="13043" y="21512"/>
                  <a:pt x="16643" y="17912"/>
                </a:cubicBezTo>
                <a:cubicBezTo>
                  <a:pt x="20243" y="14312"/>
                  <a:pt x="21600" y="0"/>
                  <a:pt x="21600" y="0"/>
                </a:cubicBezTo>
              </a:path>
            </a:pathLst>
          </a:custGeom>
          <a:ln w="88900">
            <a:solidFill>
              <a:srgbClr val="00B050"/>
            </a:solidFill>
            <a:bevel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50800" tIns="50800" rIns="50800" bIns="50800" anchor="ctr"/>
          <a:lstStyle/>
          <a:p>
            <a:pPr defTabSz="914400">
              <a:defRPr sz="1800">
                <a:latin typeface="Tahoma"/>
                <a:ea typeface="Tahoma"/>
                <a:cs typeface="Tahoma"/>
                <a:sym typeface="Tahoma"/>
              </a:defRPr>
            </a:pPr>
            <a:endParaRPr/>
          </a:p>
        </p:txBody>
      </p:sp>
      <p:sp>
        <p:nvSpPr>
          <p:cNvPr id="665" name="Shape 665"/>
          <p:cNvSpPr/>
          <p:nvPr/>
        </p:nvSpPr>
        <p:spPr>
          <a:xfrm>
            <a:off x="4612738" y="10439696"/>
            <a:ext cx="11180380" cy="3473"/>
          </a:xfrm>
          <a:prstGeom prst="line">
            <a:avLst/>
          </a:prstGeom>
          <a:ln w="50800">
            <a:solidFill>
              <a:srgbClr val="002060"/>
            </a:solidFill>
            <a:bevel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666" name="Shape 666"/>
          <p:cNvSpPr/>
          <p:nvPr/>
        </p:nvSpPr>
        <p:spPr>
          <a:xfrm>
            <a:off x="4612738" y="9939685"/>
            <a:ext cx="11180380" cy="3473"/>
          </a:xfrm>
          <a:prstGeom prst="line">
            <a:avLst/>
          </a:prstGeom>
          <a:ln w="50800">
            <a:solidFill>
              <a:srgbClr val="002060"/>
            </a:solidFill>
            <a:bevel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667" name="Shape 667"/>
          <p:cNvSpPr/>
          <p:nvPr/>
        </p:nvSpPr>
        <p:spPr>
          <a:xfrm flipV="1">
            <a:off x="14433339" y="3943047"/>
            <a:ext cx="3151" cy="8031395"/>
          </a:xfrm>
          <a:prstGeom prst="line">
            <a:avLst/>
          </a:prstGeom>
          <a:ln w="50800">
            <a:solidFill>
              <a:srgbClr val="002060"/>
            </a:solidFill>
            <a:bevel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668" name="Shape 668"/>
          <p:cNvSpPr/>
          <p:nvPr/>
        </p:nvSpPr>
        <p:spPr>
          <a:xfrm flipV="1">
            <a:off x="13677901" y="3939578"/>
            <a:ext cx="3150" cy="8031397"/>
          </a:xfrm>
          <a:prstGeom prst="line">
            <a:avLst/>
          </a:prstGeom>
          <a:ln w="50800">
            <a:solidFill>
              <a:srgbClr val="002060"/>
            </a:solidFill>
            <a:bevel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669" name="Shape 669"/>
          <p:cNvSpPr/>
          <p:nvPr/>
        </p:nvSpPr>
        <p:spPr>
          <a:xfrm flipV="1">
            <a:off x="12922468" y="3939578"/>
            <a:ext cx="3151" cy="8031397"/>
          </a:xfrm>
          <a:prstGeom prst="line">
            <a:avLst/>
          </a:prstGeom>
          <a:ln w="50800">
            <a:solidFill>
              <a:srgbClr val="002060"/>
            </a:solidFill>
            <a:bevel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grpSp>
        <p:nvGrpSpPr>
          <p:cNvPr id="672" name="Group 672"/>
          <p:cNvGrpSpPr/>
          <p:nvPr/>
        </p:nvGrpSpPr>
        <p:grpSpPr>
          <a:xfrm>
            <a:off x="835582" y="10941229"/>
            <a:ext cx="4803061" cy="2165171"/>
            <a:chOff x="0" y="0"/>
            <a:chExt cx="4803059" cy="2165170"/>
          </a:xfrm>
        </p:grpSpPr>
        <p:sp>
          <p:nvSpPr>
            <p:cNvPr id="670" name="Shape 670"/>
            <p:cNvSpPr/>
            <p:nvPr/>
          </p:nvSpPr>
          <p:spPr>
            <a:xfrm>
              <a:off x="0" y="0"/>
              <a:ext cx="4803060" cy="21651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7744"/>
                  </a:moveTo>
                  <a:cubicBezTo>
                    <a:pt x="0" y="6214"/>
                    <a:pt x="559" y="4973"/>
                    <a:pt x="1249" y="4973"/>
                  </a:cubicBezTo>
                  <a:lnTo>
                    <a:pt x="9402" y="4973"/>
                  </a:lnTo>
                  <a:lnTo>
                    <a:pt x="14869" y="4973"/>
                  </a:lnTo>
                  <a:cubicBezTo>
                    <a:pt x="15559" y="4973"/>
                    <a:pt x="16118" y="6214"/>
                    <a:pt x="16118" y="7744"/>
                  </a:cubicBezTo>
                  <a:lnTo>
                    <a:pt x="16118" y="7744"/>
                  </a:lnTo>
                  <a:lnTo>
                    <a:pt x="21600" y="0"/>
                  </a:lnTo>
                  <a:lnTo>
                    <a:pt x="16118" y="11901"/>
                  </a:lnTo>
                  <a:lnTo>
                    <a:pt x="16118" y="18829"/>
                  </a:lnTo>
                  <a:cubicBezTo>
                    <a:pt x="16118" y="20359"/>
                    <a:pt x="15559" y="21600"/>
                    <a:pt x="14869" y="21600"/>
                  </a:cubicBezTo>
                  <a:lnTo>
                    <a:pt x="1249" y="21600"/>
                  </a:lnTo>
                  <a:cubicBezTo>
                    <a:pt x="559" y="21600"/>
                    <a:pt x="0" y="20359"/>
                    <a:pt x="0" y="18829"/>
                  </a:cubicBezTo>
                  <a:lnTo>
                    <a:pt x="0" y="7744"/>
                  </a:lnTo>
                  <a:close/>
                </a:path>
              </a:pathLst>
            </a:custGeom>
            <a:solidFill>
              <a:srgbClr val="3366CC"/>
            </a:solidFill>
            <a:ln w="12700" cap="flat">
              <a:noFill/>
              <a:miter lim="400000"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914400"/>
              <a:endParaRPr/>
            </a:p>
          </p:txBody>
        </p:sp>
        <p:sp>
          <p:nvSpPr>
            <p:cNvPr id="671" name="Shape 671"/>
            <p:cNvSpPr/>
            <p:nvPr/>
          </p:nvSpPr>
          <p:spPr>
            <a:xfrm>
              <a:off x="68660" y="849222"/>
              <a:ext cx="3421305" cy="10922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defTabSz="914400">
                <a:defRPr sz="3600" b="1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Myriad Pro Condensed"/>
                </a:defRPr>
              </a:lvl1pPr>
            </a:lstStyle>
            <a:p>
              <a:pPr>
                <a:defRPr>
                  <a:solidFill>
                    <a:srgbClr val="000000"/>
                  </a:solidFill>
                </a:defRPr>
              </a:pPr>
              <a:r>
                <a:rPr>
                  <a:solidFill>
                    <a:srgbClr val="FFFFFF"/>
                  </a:solidFill>
                </a:rPr>
                <a:t>Min latency given by topology</a:t>
              </a:r>
            </a:p>
          </p:txBody>
        </p:sp>
      </p:grpSp>
      <p:grpSp>
        <p:nvGrpSpPr>
          <p:cNvPr id="675" name="Group 675"/>
          <p:cNvGrpSpPr/>
          <p:nvPr/>
        </p:nvGrpSpPr>
        <p:grpSpPr>
          <a:xfrm>
            <a:off x="533401" y="8763010"/>
            <a:ext cx="5138120" cy="1680158"/>
            <a:chOff x="0" y="0"/>
            <a:chExt cx="5138118" cy="1680156"/>
          </a:xfrm>
        </p:grpSpPr>
        <p:sp>
          <p:nvSpPr>
            <p:cNvPr id="673" name="Shape 673"/>
            <p:cNvSpPr/>
            <p:nvPr/>
          </p:nvSpPr>
          <p:spPr>
            <a:xfrm>
              <a:off x="0" y="0"/>
              <a:ext cx="5138119" cy="16801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3600"/>
                  </a:moveTo>
                  <a:cubicBezTo>
                    <a:pt x="0" y="1612"/>
                    <a:pt x="527" y="0"/>
                    <a:pt x="1177" y="0"/>
                  </a:cubicBezTo>
                  <a:lnTo>
                    <a:pt x="10004" y="0"/>
                  </a:lnTo>
                  <a:lnTo>
                    <a:pt x="15972" y="0"/>
                  </a:lnTo>
                  <a:cubicBezTo>
                    <a:pt x="16622" y="0"/>
                    <a:pt x="17149" y="1612"/>
                    <a:pt x="17149" y="3600"/>
                  </a:cubicBezTo>
                  <a:lnTo>
                    <a:pt x="17149" y="12600"/>
                  </a:lnTo>
                  <a:lnTo>
                    <a:pt x="21600" y="21049"/>
                  </a:lnTo>
                  <a:lnTo>
                    <a:pt x="17149" y="18000"/>
                  </a:lnTo>
                  <a:lnTo>
                    <a:pt x="17149" y="18000"/>
                  </a:lnTo>
                  <a:cubicBezTo>
                    <a:pt x="17149" y="19988"/>
                    <a:pt x="16622" y="21600"/>
                    <a:pt x="15972" y="21600"/>
                  </a:cubicBezTo>
                  <a:lnTo>
                    <a:pt x="1177" y="21600"/>
                  </a:lnTo>
                  <a:cubicBezTo>
                    <a:pt x="527" y="21600"/>
                    <a:pt x="0" y="19988"/>
                    <a:pt x="0" y="18000"/>
                  </a:cubicBezTo>
                  <a:lnTo>
                    <a:pt x="0" y="18000"/>
                  </a:lnTo>
                  <a:lnTo>
                    <a:pt x="0" y="12600"/>
                  </a:lnTo>
                  <a:close/>
                </a:path>
              </a:pathLst>
            </a:custGeom>
            <a:solidFill>
              <a:srgbClr val="3366CC"/>
            </a:solidFill>
            <a:ln w="12700" cap="flat">
              <a:noFill/>
              <a:miter lim="400000"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914400"/>
              <a:endParaRPr/>
            </a:p>
          </p:txBody>
        </p:sp>
        <p:sp>
          <p:nvSpPr>
            <p:cNvPr id="674" name="Shape 674"/>
            <p:cNvSpPr/>
            <p:nvPr/>
          </p:nvSpPr>
          <p:spPr>
            <a:xfrm>
              <a:off x="82019" y="293978"/>
              <a:ext cx="3915291" cy="10922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defTabSz="914400">
                <a:defRPr sz="3600" b="1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Myriad Pro Condensed"/>
                </a:defRPr>
              </a:lvl1pPr>
            </a:lstStyle>
            <a:p>
              <a:pPr>
                <a:defRPr>
                  <a:solidFill>
                    <a:srgbClr val="000000"/>
                  </a:solidFill>
                </a:defRPr>
              </a:pPr>
              <a:r>
                <a:rPr>
                  <a:solidFill>
                    <a:srgbClr val="FFFFFF"/>
                  </a:solidFill>
                </a:rPr>
                <a:t>Min latency given by routing algorithm</a:t>
              </a:r>
            </a:p>
          </p:txBody>
        </p:sp>
      </p:grpSp>
      <p:grpSp>
        <p:nvGrpSpPr>
          <p:cNvPr id="678" name="Group 678"/>
          <p:cNvGrpSpPr/>
          <p:nvPr/>
        </p:nvGrpSpPr>
        <p:grpSpPr>
          <a:xfrm>
            <a:off x="835583" y="4326228"/>
            <a:ext cx="4779698" cy="5630187"/>
            <a:chOff x="0" y="0"/>
            <a:chExt cx="4779697" cy="5630185"/>
          </a:xfrm>
        </p:grpSpPr>
        <p:sp>
          <p:nvSpPr>
            <p:cNvPr id="676" name="Shape 676"/>
            <p:cNvSpPr/>
            <p:nvPr/>
          </p:nvSpPr>
          <p:spPr>
            <a:xfrm>
              <a:off x="0" y="0"/>
              <a:ext cx="4779698" cy="56301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385"/>
                  </a:moveTo>
                  <a:cubicBezTo>
                    <a:pt x="0" y="620"/>
                    <a:pt x="731" y="0"/>
                    <a:pt x="1632" y="0"/>
                  </a:cubicBezTo>
                  <a:lnTo>
                    <a:pt x="8243" y="0"/>
                  </a:lnTo>
                  <a:lnTo>
                    <a:pt x="12499" y="0"/>
                  </a:lnTo>
                  <a:cubicBezTo>
                    <a:pt x="13400" y="0"/>
                    <a:pt x="14130" y="620"/>
                    <a:pt x="14130" y="1385"/>
                  </a:cubicBezTo>
                  <a:lnTo>
                    <a:pt x="14130" y="6927"/>
                  </a:lnTo>
                  <a:cubicBezTo>
                    <a:pt x="14130" y="7692"/>
                    <a:pt x="13400" y="8312"/>
                    <a:pt x="12499" y="8312"/>
                  </a:cubicBezTo>
                  <a:lnTo>
                    <a:pt x="11775" y="8312"/>
                  </a:lnTo>
                  <a:lnTo>
                    <a:pt x="21600" y="21600"/>
                  </a:lnTo>
                  <a:lnTo>
                    <a:pt x="8243" y="8312"/>
                  </a:lnTo>
                  <a:lnTo>
                    <a:pt x="1632" y="8312"/>
                  </a:lnTo>
                  <a:cubicBezTo>
                    <a:pt x="731" y="8312"/>
                    <a:pt x="0" y="7692"/>
                    <a:pt x="0" y="6927"/>
                  </a:cubicBezTo>
                  <a:lnTo>
                    <a:pt x="0" y="6927"/>
                  </a:lnTo>
                  <a:lnTo>
                    <a:pt x="0" y="4849"/>
                  </a:lnTo>
                  <a:close/>
                </a:path>
              </a:pathLst>
            </a:custGeom>
            <a:solidFill>
              <a:srgbClr val="3366CC"/>
            </a:solidFill>
            <a:ln w="12700" cap="flat">
              <a:noFill/>
              <a:miter lim="400000"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914400"/>
              <a:endParaRPr/>
            </a:p>
          </p:txBody>
        </p:sp>
        <p:sp>
          <p:nvSpPr>
            <p:cNvPr id="677" name="Shape 677"/>
            <p:cNvSpPr/>
            <p:nvPr/>
          </p:nvSpPr>
          <p:spPr>
            <a:xfrm>
              <a:off x="105769" y="59732"/>
              <a:ext cx="2915287" cy="20472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/>
            <a:p>
              <a:pPr defTabSz="914400">
                <a:defRPr sz="3600" b="1">
                  <a:latin typeface="+mn-lt"/>
                  <a:ea typeface="+mn-ea"/>
                  <a:cs typeface="+mn-cs"/>
                  <a:sym typeface="Myriad Pro Condensed"/>
                </a:defRPr>
              </a:pPr>
              <a:r>
                <a:rPr>
                  <a:solidFill>
                    <a:srgbClr val="FFFFFF"/>
                  </a:solidFill>
                </a:rPr>
                <a:t>Zero load or </a:t>
              </a:r>
              <a:br>
                <a:rPr>
                  <a:solidFill>
                    <a:srgbClr val="FFFFFF"/>
                  </a:solidFill>
                </a:rPr>
              </a:br>
              <a:r>
                <a:rPr>
                  <a:solidFill>
                    <a:srgbClr val="FFFFFF"/>
                  </a:solidFill>
                </a:rPr>
                <a:t>idle latency</a:t>
              </a:r>
            </a:p>
            <a:p>
              <a:pPr defTabSz="914400">
                <a:defRPr sz="3000" b="1">
                  <a:latin typeface="+mn-lt"/>
                  <a:ea typeface="+mn-ea"/>
                  <a:cs typeface="+mn-cs"/>
                  <a:sym typeface="Myriad Pro Condensed"/>
                </a:defRPr>
              </a:pPr>
              <a:r>
                <a:rPr>
                  <a:solidFill>
                    <a:srgbClr val="FFFFFF"/>
                  </a:solidFill>
                </a:rPr>
                <a:t>(topology+routing+flow control)</a:t>
              </a:r>
            </a:p>
          </p:txBody>
        </p:sp>
      </p:grpSp>
      <p:grpSp>
        <p:nvGrpSpPr>
          <p:cNvPr id="681" name="Group 681"/>
          <p:cNvGrpSpPr/>
          <p:nvPr/>
        </p:nvGrpSpPr>
        <p:grpSpPr>
          <a:xfrm>
            <a:off x="14482255" y="7994711"/>
            <a:ext cx="3577145" cy="3383932"/>
            <a:chOff x="0" y="0"/>
            <a:chExt cx="3577144" cy="3383931"/>
          </a:xfrm>
        </p:grpSpPr>
        <p:sp>
          <p:nvSpPr>
            <p:cNvPr id="679" name="Shape 679"/>
            <p:cNvSpPr/>
            <p:nvPr/>
          </p:nvSpPr>
          <p:spPr>
            <a:xfrm>
              <a:off x="0" y="0"/>
              <a:ext cx="3577145" cy="33839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29" y="1711"/>
                  </a:moveTo>
                  <a:cubicBezTo>
                    <a:pt x="1529" y="766"/>
                    <a:pt x="2254" y="0"/>
                    <a:pt x="3148" y="0"/>
                  </a:cubicBezTo>
                  <a:lnTo>
                    <a:pt x="4874" y="0"/>
                  </a:lnTo>
                  <a:lnTo>
                    <a:pt x="19981" y="0"/>
                  </a:lnTo>
                  <a:cubicBezTo>
                    <a:pt x="20875" y="0"/>
                    <a:pt x="21600" y="766"/>
                    <a:pt x="21600" y="1711"/>
                  </a:cubicBezTo>
                  <a:lnTo>
                    <a:pt x="21600" y="8555"/>
                  </a:lnTo>
                  <a:cubicBezTo>
                    <a:pt x="21600" y="9500"/>
                    <a:pt x="20875" y="10266"/>
                    <a:pt x="19981" y="10266"/>
                  </a:cubicBezTo>
                  <a:lnTo>
                    <a:pt x="9892" y="10266"/>
                  </a:lnTo>
                  <a:lnTo>
                    <a:pt x="0" y="21600"/>
                  </a:lnTo>
                  <a:lnTo>
                    <a:pt x="4874" y="10266"/>
                  </a:lnTo>
                  <a:lnTo>
                    <a:pt x="3148" y="10266"/>
                  </a:lnTo>
                  <a:cubicBezTo>
                    <a:pt x="2254" y="10266"/>
                    <a:pt x="1529" y="9500"/>
                    <a:pt x="1529" y="8555"/>
                  </a:cubicBezTo>
                  <a:lnTo>
                    <a:pt x="1529" y="8555"/>
                  </a:lnTo>
                  <a:lnTo>
                    <a:pt x="1529" y="5989"/>
                  </a:lnTo>
                  <a:close/>
                </a:path>
              </a:pathLst>
            </a:custGeom>
            <a:solidFill>
              <a:srgbClr val="3366CC"/>
            </a:solidFill>
            <a:ln w="12700" cap="flat">
              <a:noFill/>
              <a:miter lim="400000"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914400"/>
              <a:endParaRPr/>
            </a:p>
          </p:txBody>
        </p:sp>
        <p:sp>
          <p:nvSpPr>
            <p:cNvPr id="680" name="Shape 680"/>
            <p:cNvSpPr/>
            <p:nvPr/>
          </p:nvSpPr>
          <p:spPr>
            <a:xfrm>
              <a:off x="331763" y="258089"/>
              <a:ext cx="3166867" cy="10922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defTabSz="914400">
                <a:defRPr sz="3600" b="1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Myriad Pro Condensed"/>
                </a:defRPr>
              </a:lvl1pPr>
            </a:lstStyle>
            <a:p>
              <a:pPr>
                <a:defRPr>
                  <a:solidFill>
                    <a:srgbClr val="000000"/>
                  </a:solidFill>
                </a:defRPr>
              </a:pPr>
              <a:r>
                <a:rPr>
                  <a:solidFill>
                    <a:srgbClr val="FFFFFF"/>
                  </a:solidFill>
                </a:rPr>
                <a:t>Throughput given by topology</a:t>
              </a:r>
            </a:p>
          </p:txBody>
        </p:sp>
      </p:grpSp>
      <p:grpSp>
        <p:nvGrpSpPr>
          <p:cNvPr id="684" name="Group 684"/>
          <p:cNvGrpSpPr/>
          <p:nvPr/>
        </p:nvGrpSpPr>
        <p:grpSpPr>
          <a:xfrm>
            <a:off x="13710107" y="5105400"/>
            <a:ext cx="3815893" cy="2951747"/>
            <a:chOff x="0" y="0"/>
            <a:chExt cx="3815891" cy="2951746"/>
          </a:xfrm>
        </p:grpSpPr>
        <p:sp>
          <p:nvSpPr>
            <p:cNvPr id="682" name="Shape 682"/>
            <p:cNvSpPr/>
            <p:nvPr/>
          </p:nvSpPr>
          <p:spPr>
            <a:xfrm>
              <a:off x="0" y="0"/>
              <a:ext cx="3815892" cy="29517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5804" y="2390"/>
                  </a:moveTo>
                  <a:cubicBezTo>
                    <a:pt x="5804" y="1070"/>
                    <a:pt x="6632" y="0"/>
                    <a:pt x="7653" y="0"/>
                  </a:cubicBezTo>
                  <a:lnTo>
                    <a:pt x="8437" y="0"/>
                  </a:lnTo>
                  <a:lnTo>
                    <a:pt x="19752" y="0"/>
                  </a:lnTo>
                  <a:cubicBezTo>
                    <a:pt x="20772" y="0"/>
                    <a:pt x="21600" y="1070"/>
                    <a:pt x="21600" y="2390"/>
                  </a:cubicBezTo>
                  <a:lnTo>
                    <a:pt x="21600" y="11947"/>
                  </a:lnTo>
                  <a:cubicBezTo>
                    <a:pt x="21600" y="13267"/>
                    <a:pt x="20772" y="14337"/>
                    <a:pt x="19752" y="14337"/>
                  </a:cubicBezTo>
                  <a:lnTo>
                    <a:pt x="12386" y="14337"/>
                  </a:lnTo>
                  <a:lnTo>
                    <a:pt x="0" y="21600"/>
                  </a:lnTo>
                  <a:lnTo>
                    <a:pt x="8437" y="14337"/>
                  </a:lnTo>
                  <a:lnTo>
                    <a:pt x="7653" y="14337"/>
                  </a:lnTo>
                  <a:cubicBezTo>
                    <a:pt x="6632" y="14337"/>
                    <a:pt x="5804" y="13267"/>
                    <a:pt x="5804" y="11947"/>
                  </a:cubicBezTo>
                  <a:lnTo>
                    <a:pt x="5804" y="11948"/>
                  </a:lnTo>
                  <a:lnTo>
                    <a:pt x="5804" y="8363"/>
                  </a:lnTo>
                  <a:close/>
                </a:path>
              </a:pathLst>
            </a:custGeom>
            <a:solidFill>
              <a:srgbClr val="3366CC"/>
            </a:solidFill>
            <a:ln w="12700" cap="flat">
              <a:noFill/>
              <a:miter lim="400000"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914400"/>
              <a:endParaRPr/>
            </a:p>
          </p:txBody>
        </p:sp>
        <p:sp>
          <p:nvSpPr>
            <p:cNvPr id="683" name="Shape 683"/>
            <p:cNvSpPr/>
            <p:nvPr/>
          </p:nvSpPr>
          <p:spPr>
            <a:xfrm>
              <a:off x="1121036" y="160462"/>
              <a:ext cx="2599215" cy="16383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defTabSz="914400">
                <a:defRPr sz="3600" b="1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Myriad Pro Condensed"/>
                </a:defRPr>
              </a:lvl1pPr>
            </a:lstStyle>
            <a:p>
              <a:pPr>
                <a:defRPr>
                  <a:solidFill>
                    <a:srgbClr val="000000"/>
                  </a:solidFill>
                </a:defRPr>
              </a:pPr>
              <a:r>
                <a:rPr>
                  <a:solidFill>
                    <a:srgbClr val="FFFFFF"/>
                  </a:solidFill>
                </a:rPr>
                <a:t>Throughput given by routing</a:t>
              </a:r>
            </a:p>
          </p:txBody>
        </p:sp>
      </p:grpSp>
      <p:grpSp>
        <p:nvGrpSpPr>
          <p:cNvPr id="687" name="Group 687"/>
          <p:cNvGrpSpPr/>
          <p:nvPr/>
        </p:nvGrpSpPr>
        <p:grpSpPr>
          <a:xfrm>
            <a:off x="12987987" y="2514600"/>
            <a:ext cx="4842824" cy="2685427"/>
            <a:chOff x="0" y="0"/>
            <a:chExt cx="4842822" cy="2685426"/>
          </a:xfrm>
        </p:grpSpPr>
        <p:sp>
          <p:nvSpPr>
            <p:cNvPr id="685" name="Shape 685"/>
            <p:cNvSpPr/>
            <p:nvPr/>
          </p:nvSpPr>
          <p:spPr>
            <a:xfrm>
              <a:off x="0" y="0"/>
              <a:ext cx="4842823" cy="26854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56" y="2283"/>
                  </a:moveTo>
                  <a:cubicBezTo>
                    <a:pt x="1056" y="1022"/>
                    <a:pt x="1622" y="0"/>
                    <a:pt x="2321" y="0"/>
                  </a:cubicBezTo>
                  <a:lnTo>
                    <a:pt x="4480" y="0"/>
                  </a:lnTo>
                  <a:lnTo>
                    <a:pt x="20334" y="0"/>
                  </a:lnTo>
                  <a:cubicBezTo>
                    <a:pt x="21033" y="0"/>
                    <a:pt x="21600" y="1022"/>
                    <a:pt x="21600" y="2283"/>
                  </a:cubicBezTo>
                  <a:lnTo>
                    <a:pt x="21600" y="11413"/>
                  </a:lnTo>
                  <a:cubicBezTo>
                    <a:pt x="21600" y="12674"/>
                    <a:pt x="21033" y="13696"/>
                    <a:pt x="20334" y="13696"/>
                  </a:cubicBezTo>
                  <a:lnTo>
                    <a:pt x="9616" y="13696"/>
                  </a:lnTo>
                  <a:lnTo>
                    <a:pt x="0" y="21600"/>
                  </a:lnTo>
                  <a:lnTo>
                    <a:pt x="4480" y="13696"/>
                  </a:lnTo>
                  <a:lnTo>
                    <a:pt x="2321" y="13696"/>
                  </a:lnTo>
                  <a:cubicBezTo>
                    <a:pt x="1622" y="13696"/>
                    <a:pt x="1056" y="12674"/>
                    <a:pt x="1056" y="11413"/>
                  </a:cubicBezTo>
                  <a:lnTo>
                    <a:pt x="1056" y="11413"/>
                  </a:lnTo>
                  <a:lnTo>
                    <a:pt x="1056" y="7989"/>
                  </a:lnTo>
                  <a:close/>
                </a:path>
              </a:pathLst>
            </a:custGeom>
            <a:solidFill>
              <a:srgbClr val="3366CC"/>
            </a:solidFill>
            <a:ln w="12700" cap="flat">
              <a:noFill/>
              <a:miter lim="400000"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914400"/>
              <a:endParaRPr/>
            </a:p>
          </p:txBody>
        </p:sp>
        <p:sp>
          <p:nvSpPr>
            <p:cNvPr id="686" name="Shape 686"/>
            <p:cNvSpPr/>
            <p:nvPr/>
          </p:nvSpPr>
          <p:spPr>
            <a:xfrm>
              <a:off x="319786" y="305276"/>
              <a:ext cx="4439915" cy="10922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/>
            <a:p>
              <a:pPr defTabSz="914400">
                <a:defRPr sz="3600" b="1">
                  <a:latin typeface="+mn-lt"/>
                  <a:ea typeface="+mn-ea"/>
                  <a:cs typeface="+mn-cs"/>
                  <a:sym typeface="Myriad Pro Condensed"/>
                </a:defRPr>
              </a:pPr>
              <a:r>
                <a:rPr>
                  <a:solidFill>
                    <a:srgbClr val="FFFFFF"/>
                  </a:solidFill>
                </a:rPr>
                <a:t>Saturation throughput</a:t>
              </a:r>
            </a:p>
            <a:p>
              <a:pPr defTabSz="914400">
                <a:defRPr sz="3600" b="1">
                  <a:latin typeface="+mn-lt"/>
                  <a:ea typeface="+mn-ea"/>
                  <a:cs typeface="+mn-cs"/>
                  <a:sym typeface="Myriad Pro Condensed"/>
                </a:defRPr>
              </a:pPr>
              <a:r>
                <a:rPr>
                  <a:solidFill>
                    <a:srgbClr val="FFFFFF"/>
                  </a:solidFill>
                </a:rPr>
                <a:t>(given by flow control)</a:t>
              </a:r>
            </a:p>
          </p:txBody>
        </p:sp>
      </p:grpSp>
      <p:sp>
        <p:nvSpPr>
          <p:cNvPr id="688" name="Shape 68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Load-latency behavior of network</a:t>
            </a:r>
          </a:p>
        </p:txBody>
      </p:sp>
      <p:sp>
        <p:nvSpPr>
          <p:cNvPr id="689" name="Shape 689"/>
          <p:cNvSpPr/>
          <p:nvPr/>
        </p:nvSpPr>
        <p:spPr>
          <a:xfrm>
            <a:off x="935969" y="1836420"/>
            <a:ext cx="10504322" cy="6324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 algn="l" defTabSz="914400">
              <a:defRPr sz="42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General rule: latency increases with load (throughput)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8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6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5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6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6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7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8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/>
                                        <p:tgtEl>
                                          <p:spTgt spid="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6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9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1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" fill="hold"/>
                                        <p:tgtEl>
                                          <p:spTgt spid="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6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1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1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9" fill="hold"/>
                                        <p:tgtEl>
                                          <p:spTgt spid="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6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3" grpId="2" animBg="1" advAuto="0"/>
      <p:bldP spid="665" grpId="4" animBg="1" advAuto="0"/>
      <p:bldP spid="666" grpId="6" animBg="1" advAuto="0"/>
      <p:bldP spid="667" grpId="8" animBg="1" advAuto="0"/>
      <p:bldP spid="668" grpId="10" animBg="1" advAuto="0"/>
      <p:bldP spid="669" grpId="11" animBg="1" advAuto="0"/>
      <p:bldP spid="672" grpId="1" animBg="1" advAuto="0"/>
      <p:bldP spid="675" grpId="3" animBg="1" advAuto="0"/>
      <p:bldP spid="678" grpId="5" animBg="1" advAuto="0"/>
      <p:bldP spid="681" grpId="7" animBg="1" advAuto="0"/>
      <p:bldP spid="684" grpId="9" animBg="1" advAuto="0"/>
      <p:bldP spid="687" grpId="12" animBg="1" advAuto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1" name="Shape 691"/>
          <p:cNvSpPr>
            <a:spLocks noGrp="1"/>
          </p:cNvSpPr>
          <p:nvPr>
            <p:ph type="title"/>
          </p:nvPr>
        </p:nvSpPr>
        <p:spPr>
          <a:xfrm>
            <a:off x="1066800" y="6299200"/>
            <a:ext cx="16154400" cy="1117600"/>
          </a:xfrm>
          <a:prstGeom prst="rect">
            <a:avLst/>
          </a:prstGeom>
        </p:spPr>
        <p:txBody>
          <a:bodyPr/>
          <a:lstStyle>
            <a:lvl1pPr algn="ctr"/>
          </a:lstStyle>
          <a:p>
            <a:r>
              <a:t>Interconnect topologies</a:t>
            </a:r>
          </a:p>
        </p:txBody>
      </p:sp>
    </p:spTree>
  </p:cSld>
  <p:clrMapOvr>
    <a:masterClrMapping/>
  </p:clrMapOvr>
  <p:transition spd="slow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3" name="Shape 69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Many possible network topologies</a:t>
            </a:r>
          </a:p>
        </p:txBody>
      </p:sp>
      <p:sp>
        <p:nvSpPr>
          <p:cNvPr id="694" name="Shape 694"/>
          <p:cNvSpPr>
            <a:spLocks noGrp="1"/>
          </p:cNvSpPr>
          <p:nvPr>
            <p:ph type="body" idx="1"/>
          </p:nvPr>
        </p:nvSpPr>
        <p:spPr>
          <a:xfrm>
            <a:off x="1911203" y="2193925"/>
            <a:ext cx="15523213" cy="10350500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FontTx/>
              <a:buNone/>
            </a:pPr>
            <a:r>
              <a:t>Bus</a:t>
            </a:r>
          </a:p>
          <a:p>
            <a:pPr marL="0" indent="0">
              <a:buSzTx/>
              <a:buFontTx/>
              <a:buNone/>
            </a:pPr>
            <a:r>
              <a:t>Crossbar</a:t>
            </a:r>
          </a:p>
          <a:p>
            <a:pPr marL="0" indent="0">
              <a:buSzTx/>
              <a:buFontTx/>
              <a:buNone/>
            </a:pPr>
            <a:r>
              <a:t>Ring</a:t>
            </a:r>
          </a:p>
          <a:p>
            <a:pPr marL="0" indent="0">
              <a:buSzTx/>
              <a:buFontTx/>
              <a:buNone/>
            </a:pPr>
            <a:r>
              <a:t>Tree</a:t>
            </a:r>
          </a:p>
          <a:p>
            <a:pPr marL="0" indent="0">
              <a:buSzTx/>
              <a:buFontTx/>
              <a:buNone/>
            </a:pPr>
            <a:r>
              <a:t>Omega</a:t>
            </a:r>
          </a:p>
          <a:p>
            <a:pPr marL="0" indent="0">
              <a:buSzTx/>
              <a:buFontTx/>
              <a:buNone/>
            </a:pPr>
            <a:r>
              <a:t>Hypercube</a:t>
            </a:r>
          </a:p>
          <a:p>
            <a:pPr marL="0" indent="0">
              <a:buSzTx/>
              <a:buFontTx/>
              <a:buNone/>
            </a:pPr>
            <a:r>
              <a:t>Mesh</a:t>
            </a:r>
          </a:p>
          <a:p>
            <a:pPr marL="0" indent="0">
              <a:buSzTx/>
              <a:buFontTx/>
              <a:buNone/>
            </a:pPr>
            <a:r>
              <a:t>Torus</a:t>
            </a:r>
          </a:p>
          <a:p>
            <a:pPr marL="0" indent="0">
              <a:buSzTx/>
              <a:buFontTx/>
              <a:buNone/>
            </a:pPr>
            <a:r>
              <a:t>Butterfly</a:t>
            </a:r>
          </a:p>
          <a:p>
            <a:pPr marL="0" indent="0">
              <a:buSzTx/>
              <a:buFontTx/>
              <a:buNone/>
            </a:pPr>
            <a:r>
              <a:t>…</a:t>
            </a:r>
          </a:p>
        </p:txBody>
      </p:sp>
    </p:spTree>
  </p:cSld>
  <p:clrMapOvr>
    <a:masterClrMapping/>
  </p:clrMapOvr>
  <p:transition spd="slow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1" name="Shape 70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7800"/>
            </a:lvl1pPr>
          </a:lstStyle>
          <a:p>
            <a:r>
              <a:t>Bus interconnect</a:t>
            </a:r>
          </a:p>
        </p:txBody>
      </p:sp>
      <p:sp>
        <p:nvSpPr>
          <p:cNvPr id="702" name="Shape 702"/>
          <p:cNvSpPr>
            <a:spLocks noGrp="1"/>
          </p:cNvSpPr>
          <p:nvPr>
            <p:ph type="body" idx="1"/>
          </p:nvPr>
        </p:nvSpPr>
        <p:spPr>
          <a:xfrm>
            <a:off x="838200" y="1930400"/>
            <a:ext cx="16154400" cy="7240603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600"/>
              </a:spcBef>
            </a:pPr>
            <a:r>
              <a:rPr dirty="0"/>
              <a:t>Good:</a:t>
            </a:r>
          </a:p>
          <a:p>
            <a:pPr marL="1276350" lvl="1" indent="-476250">
              <a:spcBef>
                <a:spcPts val="600"/>
              </a:spcBef>
              <a:defRPr sz="4200"/>
            </a:pPr>
            <a:r>
              <a:rPr dirty="0"/>
              <a:t>Simple design</a:t>
            </a:r>
          </a:p>
          <a:p>
            <a:pPr marL="1276350" lvl="1" indent="-476250">
              <a:spcBef>
                <a:spcPts val="600"/>
              </a:spcBef>
              <a:defRPr sz="4200"/>
            </a:pPr>
            <a:r>
              <a:rPr dirty="0"/>
              <a:t>Cost effective for a small number of nodes</a:t>
            </a:r>
            <a:endParaRPr lang="en-US" dirty="0"/>
          </a:p>
          <a:p>
            <a:pPr marL="1276350" lvl="1" indent="-476250">
              <a:spcBef>
                <a:spcPts val="600"/>
              </a:spcBef>
              <a:defRPr sz="4200"/>
            </a:pPr>
            <a:r>
              <a:rPr dirty="0"/>
              <a:t>Easy to implement coherence (via snooping)</a:t>
            </a:r>
            <a:endParaRPr lang="en-US" dirty="0"/>
          </a:p>
          <a:p>
            <a:pPr marL="1276350" lvl="1" indent="-476250">
              <a:spcBef>
                <a:spcPts val="600"/>
              </a:spcBef>
              <a:defRPr sz="4200"/>
            </a:pPr>
            <a:endParaRPr dirty="0"/>
          </a:p>
          <a:p>
            <a:pPr>
              <a:spcBef>
                <a:spcPts val="600"/>
              </a:spcBef>
            </a:pPr>
            <a:r>
              <a:rPr dirty="0"/>
              <a:t>Bad:</a:t>
            </a:r>
          </a:p>
          <a:p>
            <a:pPr marL="1276350" lvl="1" indent="-476250">
              <a:spcBef>
                <a:spcPts val="600"/>
              </a:spcBef>
              <a:defRPr sz="4200"/>
            </a:pPr>
            <a:r>
              <a:rPr dirty="0"/>
              <a:t>Contention: all nodes contend for shared bus</a:t>
            </a:r>
          </a:p>
          <a:p>
            <a:pPr marL="1276350" lvl="1" indent="-476250">
              <a:spcBef>
                <a:spcPts val="600"/>
              </a:spcBef>
              <a:defRPr sz="4200"/>
            </a:pPr>
            <a:r>
              <a:rPr dirty="0"/>
              <a:t>Limited bandwidth: all nodes communicate over same wires (one communication at a time)</a:t>
            </a:r>
          </a:p>
          <a:p>
            <a:pPr marL="1276350" lvl="1" indent="-476250">
              <a:defRPr sz="4200"/>
            </a:pPr>
            <a:r>
              <a:rPr dirty="0"/>
              <a:t>High electrical load = low frequency, high power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493A711-B466-164E-AD53-CF48A7320EF1}"/>
              </a:ext>
            </a:extLst>
          </p:cNvPr>
          <p:cNvGrpSpPr/>
          <p:nvPr/>
        </p:nvGrpSpPr>
        <p:grpSpPr>
          <a:xfrm>
            <a:off x="1207618" y="11464732"/>
            <a:ext cx="7170167" cy="1015221"/>
            <a:chOff x="5005700" y="11287465"/>
            <a:chExt cx="7170167" cy="1015221"/>
          </a:xfrm>
        </p:grpSpPr>
        <p:sp>
          <p:nvSpPr>
            <p:cNvPr id="696" name="Shape 696"/>
            <p:cNvSpPr/>
            <p:nvPr/>
          </p:nvSpPr>
          <p:spPr>
            <a:xfrm flipV="1">
              <a:off x="5452392" y="11771170"/>
              <a:ext cx="1" cy="531516"/>
            </a:xfrm>
            <a:prstGeom prst="line">
              <a:avLst/>
            </a:prstGeom>
            <a:ln w="38100">
              <a:solidFill>
                <a:srgbClr val="000000"/>
              </a:solidFill>
              <a:miter lim="400000"/>
            </a:ln>
          </p:spPr>
          <p:txBody>
            <a:bodyPr lIns="50800" tIns="50800" rIns="50800" bIns="50800" anchor="ctr"/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697" name="Shape 697"/>
            <p:cNvSpPr/>
            <p:nvPr/>
          </p:nvSpPr>
          <p:spPr>
            <a:xfrm flipV="1">
              <a:off x="7020135" y="11771170"/>
              <a:ext cx="1" cy="531516"/>
            </a:xfrm>
            <a:prstGeom prst="line">
              <a:avLst/>
            </a:prstGeom>
            <a:ln w="38100">
              <a:solidFill>
                <a:srgbClr val="000000"/>
              </a:solidFill>
              <a:miter lim="400000"/>
            </a:ln>
          </p:spPr>
          <p:txBody>
            <a:bodyPr lIns="50800" tIns="50800" rIns="50800" bIns="50800" anchor="ctr"/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698" name="Shape 698"/>
            <p:cNvSpPr/>
            <p:nvPr/>
          </p:nvSpPr>
          <p:spPr>
            <a:xfrm flipV="1">
              <a:off x="8590783" y="11771170"/>
              <a:ext cx="1" cy="531516"/>
            </a:xfrm>
            <a:prstGeom prst="line">
              <a:avLst/>
            </a:prstGeom>
            <a:ln w="38100">
              <a:solidFill>
                <a:srgbClr val="000000"/>
              </a:solidFill>
              <a:miter lim="400000"/>
            </a:ln>
          </p:spPr>
          <p:txBody>
            <a:bodyPr lIns="50800" tIns="50800" rIns="50800" bIns="50800" anchor="ctr"/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699" name="Shape 699"/>
            <p:cNvSpPr/>
            <p:nvPr/>
          </p:nvSpPr>
          <p:spPr>
            <a:xfrm flipV="1">
              <a:off x="10161431" y="11771170"/>
              <a:ext cx="1" cy="531516"/>
            </a:xfrm>
            <a:prstGeom prst="line">
              <a:avLst/>
            </a:prstGeom>
            <a:ln w="38100">
              <a:solidFill>
                <a:srgbClr val="000000"/>
              </a:solidFill>
              <a:miter lim="400000"/>
            </a:ln>
          </p:spPr>
          <p:txBody>
            <a:bodyPr lIns="50800" tIns="50800" rIns="50800" bIns="50800" anchor="ctr"/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700" name="Shape 700"/>
            <p:cNvSpPr/>
            <p:nvPr/>
          </p:nvSpPr>
          <p:spPr>
            <a:xfrm flipV="1">
              <a:off x="11729174" y="11771170"/>
              <a:ext cx="1" cy="531516"/>
            </a:xfrm>
            <a:prstGeom prst="line">
              <a:avLst/>
            </a:prstGeom>
            <a:ln w="38100">
              <a:solidFill>
                <a:srgbClr val="000000"/>
              </a:solidFill>
              <a:miter lim="400000"/>
            </a:ln>
          </p:spPr>
          <p:txBody>
            <a:bodyPr lIns="50800" tIns="50800" rIns="50800" bIns="50800" anchor="ctr"/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703" name="Shape 703"/>
            <p:cNvSpPr/>
            <p:nvPr/>
          </p:nvSpPr>
          <p:spPr>
            <a:xfrm flipV="1">
              <a:off x="5005700" y="12289985"/>
              <a:ext cx="7170167" cy="2"/>
            </a:xfrm>
            <a:prstGeom prst="line">
              <a:avLst/>
            </a:prstGeom>
            <a:ln w="25400">
              <a:solidFill>
                <a:srgbClr val="000000"/>
              </a:solidFill>
              <a:miter lim="400000"/>
            </a:ln>
          </p:spPr>
          <p:txBody>
            <a:bodyPr lIns="50800" tIns="50800" rIns="50800" bIns="50800" anchor="ctr"/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grpSp>
          <p:nvGrpSpPr>
            <p:cNvPr id="706" name="Group 706"/>
            <p:cNvGrpSpPr/>
            <p:nvPr/>
          </p:nvGrpSpPr>
          <p:grpSpPr>
            <a:xfrm>
              <a:off x="5093886" y="11287465"/>
              <a:ext cx="711201" cy="711201"/>
              <a:chOff x="0" y="0"/>
              <a:chExt cx="711200" cy="711200"/>
            </a:xfrm>
          </p:grpSpPr>
          <p:sp>
            <p:nvSpPr>
              <p:cNvPr id="704" name="Shape 704"/>
              <p:cNvSpPr/>
              <p:nvPr/>
            </p:nvSpPr>
            <p:spPr>
              <a:xfrm>
                <a:off x="0" y="0"/>
                <a:ext cx="711200" cy="711200"/>
              </a:xfrm>
              <a:prstGeom prst="ellipse">
                <a:avLst/>
              </a:prstGeom>
              <a:solidFill>
                <a:srgbClr val="96D35F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4200"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705" name="Shape 705"/>
              <p:cNvSpPr/>
              <p:nvPr/>
            </p:nvSpPr>
            <p:spPr>
              <a:xfrm>
                <a:off x="197754" y="142240"/>
                <a:ext cx="339853" cy="50292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>
                  <a:defRPr sz="3200" b="1">
                    <a:latin typeface="Myriad Pro"/>
                    <a:ea typeface="Myriad Pro"/>
                    <a:cs typeface="Myriad Pro"/>
                    <a:sym typeface="Myriad Pro"/>
                  </a:defRPr>
                </a:lvl1pPr>
              </a:lstStyle>
              <a:p>
                <a:r>
                  <a:t>0</a:t>
                </a:r>
              </a:p>
            </p:txBody>
          </p:sp>
        </p:grpSp>
        <p:grpSp>
          <p:nvGrpSpPr>
            <p:cNvPr id="709" name="Group 709"/>
            <p:cNvGrpSpPr/>
            <p:nvPr/>
          </p:nvGrpSpPr>
          <p:grpSpPr>
            <a:xfrm>
              <a:off x="6664535" y="11287465"/>
              <a:ext cx="711201" cy="711201"/>
              <a:chOff x="0" y="0"/>
              <a:chExt cx="711200" cy="711200"/>
            </a:xfrm>
          </p:grpSpPr>
          <p:sp>
            <p:nvSpPr>
              <p:cNvPr id="707" name="Shape 707"/>
              <p:cNvSpPr/>
              <p:nvPr/>
            </p:nvSpPr>
            <p:spPr>
              <a:xfrm>
                <a:off x="0" y="0"/>
                <a:ext cx="711200" cy="711200"/>
              </a:xfrm>
              <a:prstGeom prst="ellipse">
                <a:avLst/>
              </a:prstGeom>
              <a:solidFill>
                <a:srgbClr val="96D35F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4200"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708" name="Shape 708"/>
              <p:cNvSpPr/>
              <p:nvPr/>
            </p:nvSpPr>
            <p:spPr>
              <a:xfrm>
                <a:off x="197754" y="142240"/>
                <a:ext cx="339853" cy="50292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>
                  <a:defRPr sz="3200" b="1">
                    <a:latin typeface="Myriad Pro"/>
                    <a:ea typeface="Myriad Pro"/>
                    <a:cs typeface="Myriad Pro"/>
                    <a:sym typeface="Myriad Pro"/>
                  </a:defRPr>
                </a:lvl1pPr>
              </a:lstStyle>
              <a:p>
                <a:r>
                  <a:t>1</a:t>
                </a:r>
              </a:p>
            </p:txBody>
          </p:sp>
        </p:grpSp>
        <p:grpSp>
          <p:nvGrpSpPr>
            <p:cNvPr id="712" name="Group 712"/>
            <p:cNvGrpSpPr/>
            <p:nvPr/>
          </p:nvGrpSpPr>
          <p:grpSpPr>
            <a:xfrm>
              <a:off x="8235183" y="11287465"/>
              <a:ext cx="711201" cy="711201"/>
              <a:chOff x="0" y="0"/>
              <a:chExt cx="711200" cy="711200"/>
            </a:xfrm>
          </p:grpSpPr>
          <p:sp>
            <p:nvSpPr>
              <p:cNvPr id="710" name="Shape 710"/>
              <p:cNvSpPr/>
              <p:nvPr/>
            </p:nvSpPr>
            <p:spPr>
              <a:xfrm>
                <a:off x="0" y="0"/>
                <a:ext cx="711200" cy="711200"/>
              </a:xfrm>
              <a:prstGeom prst="ellipse">
                <a:avLst/>
              </a:prstGeom>
              <a:solidFill>
                <a:srgbClr val="96D35F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4200"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711" name="Shape 711"/>
              <p:cNvSpPr/>
              <p:nvPr/>
            </p:nvSpPr>
            <p:spPr>
              <a:xfrm>
                <a:off x="197754" y="142240"/>
                <a:ext cx="339853" cy="50292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>
                  <a:defRPr sz="3200" b="1">
                    <a:latin typeface="Myriad Pro"/>
                    <a:ea typeface="Myriad Pro"/>
                    <a:cs typeface="Myriad Pro"/>
                    <a:sym typeface="Myriad Pro"/>
                  </a:defRPr>
                </a:lvl1pPr>
              </a:lstStyle>
              <a:p>
                <a:r>
                  <a:t>2</a:t>
                </a:r>
              </a:p>
            </p:txBody>
          </p:sp>
        </p:grpSp>
        <p:grpSp>
          <p:nvGrpSpPr>
            <p:cNvPr id="715" name="Group 715"/>
            <p:cNvGrpSpPr/>
            <p:nvPr/>
          </p:nvGrpSpPr>
          <p:grpSpPr>
            <a:xfrm>
              <a:off x="9805831" y="11287465"/>
              <a:ext cx="711201" cy="711201"/>
              <a:chOff x="0" y="0"/>
              <a:chExt cx="711200" cy="711200"/>
            </a:xfrm>
          </p:grpSpPr>
          <p:sp>
            <p:nvSpPr>
              <p:cNvPr id="713" name="Shape 713"/>
              <p:cNvSpPr/>
              <p:nvPr/>
            </p:nvSpPr>
            <p:spPr>
              <a:xfrm>
                <a:off x="0" y="0"/>
                <a:ext cx="711200" cy="711200"/>
              </a:xfrm>
              <a:prstGeom prst="ellipse">
                <a:avLst/>
              </a:prstGeom>
              <a:solidFill>
                <a:srgbClr val="96D35F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4200"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714" name="Shape 714"/>
              <p:cNvSpPr/>
              <p:nvPr/>
            </p:nvSpPr>
            <p:spPr>
              <a:xfrm>
                <a:off x="197754" y="142240"/>
                <a:ext cx="339853" cy="50292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>
                  <a:defRPr sz="3200" b="1">
                    <a:latin typeface="Myriad Pro"/>
                    <a:ea typeface="Myriad Pro"/>
                    <a:cs typeface="Myriad Pro"/>
                    <a:sym typeface="Myriad Pro"/>
                  </a:defRPr>
                </a:lvl1pPr>
              </a:lstStyle>
              <a:p>
                <a:r>
                  <a:t>3</a:t>
                </a:r>
              </a:p>
            </p:txBody>
          </p:sp>
        </p:grpSp>
        <p:grpSp>
          <p:nvGrpSpPr>
            <p:cNvPr id="718" name="Group 718"/>
            <p:cNvGrpSpPr/>
            <p:nvPr/>
          </p:nvGrpSpPr>
          <p:grpSpPr>
            <a:xfrm>
              <a:off x="11376480" y="11287465"/>
              <a:ext cx="711201" cy="711201"/>
              <a:chOff x="0" y="0"/>
              <a:chExt cx="711200" cy="711200"/>
            </a:xfrm>
          </p:grpSpPr>
          <p:sp>
            <p:nvSpPr>
              <p:cNvPr id="716" name="Shape 716"/>
              <p:cNvSpPr/>
              <p:nvPr/>
            </p:nvSpPr>
            <p:spPr>
              <a:xfrm>
                <a:off x="0" y="0"/>
                <a:ext cx="711200" cy="711200"/>
              </a:xfrm>
              <a:prstGeom prst="ellipse">
                <a:avLst/>
              </a:prstGeom>
              <a:solidFill>
                <a:srgbClr val="96D35F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4200"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717" name="Shape 717"/>
              <p:cNvSpPr/>
              <p:nvPr/>
            </p:nvSpPr>
            <p:spPr>
              <a:xfrm>
                <a:off x="197754" y="142240"/>
                <a:ext cx="339853" cy="50292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>
                  <a:defRPr sz="3200" b="1">
                    <a:latin typeface="Myriad Pro"/>
                    <a:ea typeface="Myriad Pro"/>
                    <a:cs typeface="Myriad Pro"/>
                    <a:sym typeface="Myriad Pro"/>
                  </a:defRPr>
                </a:lvl1pPr>
              </a:lstStyle>
              <a:p>
                <a:r>
                  <a:t>4</a:t>
                </a:r>
              </a:p>
            </p:txBody>
          </p:sp>
        </p:grp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2E4E9265-9B59-694F-AEAA-37ED068BD03F}"/>
              </a:ext>
            </a:extLst>
          </p:cNvPr>
          <p:cNvGrpSpPr/>
          <p:nvPr/>
        </p:nvGrpSpPr>
        <p:grpSpPr>
          <a:xfrm>
            <a:off x="10591800" y="10471077"/>
            <a:ext cx="2432373" cy="2698509"/>
            <a:chOff x="14410843" y="2431475"/>
            <a:chExt cx="2432373" cy="2698509"/>
          </a:xfrm>
        </p:grpSpPr>
        <p:sp>
          <p:nvSpPr>
            <p:cNvPr id="30" name="Shape 703">
              <a:extLst>
                <a:ext uri="{FF2B5EF4-FFF2-40B4-BE49-F238E27FC236}">
                  <a16:creationId xmlns:a16="http://schemas.microsoft.com/office/drawing/2014/main" id="{4680DD4C-3A35-F94E-92A6-29304BD57CBE}"/>
                </a:ext>
              </a:extLst>
            </p:cNvPr>
            <p:cNvSpPr/>
            <p:nvPr/>
          </p:nvSpPr>
          <p:spPr>
            <a:xfrm>
              <a:off x="14778524" y="3447025"/>
              <a:ext cx="848508" cy="417012"/>
            </a:xfrm>
            <a:prstGeom prst="line">
              <a:avLst/>
            </a:prstGeom>
            <a:ln w="25400">
              <a:solidFill>
                <a:srgbClr val="000000"/>
              </a:solidFill>
              <a:miter lim="400000"/>
            </a:ln>
          </p:spPr>
          <p:txBody>
            <a:bodyPr lIns="50800" tIns="50800" rIns="50800" bIns="50800" anchor="ctr"/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6" name="Shape 703">
              <a:extLst>
                <a:ext uri="{FF2B5EF4-FFF2-40B4-BE49-F238E27FC236}">
                  <a16:creationId xmlns:a16="http://schemas.microsoft.com/office/drawing/2014/main" id="{D4A30D2F-4477-D040-918A-82A08E68F86D}"/>
                </a:ext>
              </a:extLst>
            </p:cNvPr>
            <p:cNvSpPr/>
            <p:nvPr/>
          </p:nvSpPr>
          <p:spPr>
            <a:xfrm flipV="1">
              <a:off x="15627027" y="2872984"/>
              <a:ext cx="0" cy="952951"/>
            </a:xfrm>
            <a:prstGeom prst="line">
              <a:avLst/>
            </a:prstGeom>
            <a:ln w="25400">
              <a:solidFill>
                <a:srgbClr val="000000"/>
              </a:solidFill>
              <a:miter lim="400000"/>
            </a:ln>
          </p:spPr>
          <p:txBody>
            <a:bodyPr lIns="50800" tIns="50800" rIns="50800" bIns="50800" anchor="ctr"/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7" name="Shape 703">
              <a:extLst>
                <a:ext uri="{FF2B5EF4-FFF2-40B4-BE49-F238E27FC236}">
                  <a16:creationId xmlns:a16="http://schemas.microsoft.com/office/drawing/2014/main" id="{0F785802-CA67-FF41-90CE-AF7B89795910}"/>
                </a:ext>
              </a:extLst>
            </p:cNvPr>
            <p:cNvSpPr/>
            <p:nvPr/>
          </p:nvSpPr>
          <p:spPr>
            <a:xfrm flipH="1">
              <a:off x="15627022" y="3513065"/>
              <a:ext cx="832177" cy="312869"/>
            </a:xfrm>
            <a:prstGeom prst="line">
              <a:avLst/>
            </a:prstGeom>
            <a:ln w="25400">
              <a:solidFill>
                <a:srgbClr val="000000"/>
              </a:solidFill>
              <a:miter lim="400000"/>
            </a:ln>
          </p:spPr>
          <p:txBody>
            <a:bodyPr lIns="50800" tIns="50800" rIns="50800" bIns="50800" anchor="ctr"/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8" name="Shape 703">
              <a:extLst>
                <a:ext uri="{FF2B5EF4-FFF2-40B4-BE49-F238E27FC236}">
                  <a16:creationId xmlns:a16="http://schemas.microsoft.com/office/drawing/2014/main" id="{740F8EA8-4C96-124E-9CF2-6D497BC81715}"/>
                </a:ext>
              </a:extLst>
            </p:cNvPr>
            <p:cNvSpPr/>
            <p:nvPr/>
          </p:nvSpPr>
          <p:spPr>
            <a:xfrm>
              <a:off x="15560199" y="3866698"/>
              <a:ext cx="66822" cy="881177"/>
            </a:xfrm>
            <a:prstGeom prst="line">
              <a:avLst/>
            </a:prstGeom>
            <a:ln w="25400">
              <a:solidFill>
                <a:srgbClr val="000000"/>
              </a:solidFill>
              <a:miter lim="400000"/>
            </a:ln>
          </p:spPr>
          <p:txBody>
            <a:bodyPr lIns="50800" tIns="50800" rIns="50800" bIns="50800" anchor="ctr"/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9" name="Shape 703">
              <a:extLst>
                <a:ext uri="{FF2B5EF4-FFF2-40B4-BE49-F238E27FC236}">
                  <a16:creationId xmlns:a16="http://schemas.microsoft.com/office/drawing/2014/main" id="{7A860583-F205-C849-89EF-85B37AFBCDDD}"/>
                </a:ext>
              </a:extLst>
            </p:cNvPr>
            <p:cNvSpPr/>
            <p:nvPr/>
          </p:nvSpPr>
          <p:spPr>
            <a:xfrm>
              <a:off x="15627019" y="3864038"/>
              <a:ext cx="781676" cy="513982"/>
            </a:xfrm>
            <a:prstGeom prst="line">
              <a:avLst/>
            </a:prstGeom>
            <a:ln w="25400">
              <a:solidFill>
                <a:srgbClr val="000000"/>
              </a:solidFill>
              <a:miter lim="400000"/>
            </a:ln>
          </p:spPr>
          <p:txBody>
            <a:bodyPr lIns="50800" tIns="50800" rIns="50800" bIns="50800" anchor="ctr"/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grpSp>
          <p:nvGrpSpPr>
            <p:cNvPr id="31" name="Group 706">
              <a:extLst>
                <a:ext uri="{FF2B5EF4-FFF2-40B4-BE49-F238E27FC236}">
                  <a16:creationId xmlns:a16="http://schemas.microsoft.com/office/drawing/2014/main" id="{1B24EAB4-3EAD-424E-881D-4BAA836327DC}"/>
                </a:ext>
              </a:extLst>
            </p:cNvPr>
            <p:cNvGrpSpPr/>
            <p:nvPr/>
          </p:nvGrpSpPr>
          <p:grpSpPr>
            <a:xfrm>
              <a:off x="14410843" y="3076636"/>
              <a:ext cx="711201" cy="711201"/>
              <a:chOff x="0" y="0"/>
              <a:chExt cx="711200" cy="711200"/>
            </a:xfrm>
          </p:grpSpPr>
          <p:sp>
            <p:nvSpPr>
              <p:cNvPr id="32" name="Shape 704">
                <a:extLst>
                  <a:ext uri="{FF2B5EF4-FFF2-40B4-BE49-F238E27FC236}">
                    <a16:creationId xmlns:a16="http://schemas.microsoft.com/office/drawing/2014/main" id="{F3A8C444-2051-3242-9755-05D264076AE7}"/>
                  </a:ext>
                </a:extLst>
              </p:cNvPr>
              <p:cNvSpPr/>
              <p:nvPr/>
            </p:nvSpPr>
            <p:spPr>
              <a:xfrm>
                <a:off x="0" y="0"/>
                <a:ext cx="711200" cy="711200"/>
              </a:xfrm>
              <a:prstGeom prst="ellipse">
                <a:avLst/>
              </a:prstGeom>
              <a:solidFill>
                <a:srgbClr val="96D35F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4200"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33" name="Shape 705">
                <a:extLst>
                  <a:ext uri="{FF2B5EF4-FFF2-40B4-BE49-F238E27FC236}">
                    <a16:creationId xmlns:a16="http://schemas.microsoft.com/office/drawing/2014/main" id="{DD588E47-FD6E-3146-B452-6B13D39E37B1}"/>
                  </a:ext>
                </a:extLst>
              </p:cNvPr>
              <p:cNvSpPr/>
              <p:nvPr/>
            </p:nvSpPr>
            <p:spPr>
              <a:xfrm>
                <a:off x="197754" y="142240"/>
                <a:ext cx="339853" cy="50292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>
                  <a:defRPr sz="3200" b="1">
                    <a:latin typeface="Myriad Pro"/>
                    <a:ea typeface="Myriad Pro"/>
                    <a:cs typeface="Myriad Pro"/>
                    <a:sym typeface="Myriad Pro"/>
                  </a:defRPr>
                </a:lvl1pPr>
              </a:lstStyle>
              <a:p>
                <a:r>
                  <a:t>0</a:t>
                </a:r>
              </a:p>
            </p:txBody>
          </p:sp>
        </p:grpSp>
        <p:grpSp>
          <p:nvGrpSpPr>
            <p:cNvPr id="34" name="Group 709">
              <a:extLst>
                <a:ext uri="{FF2B5EF4-FFF2-40B4-BE49-F238E27FC236}">
                  <a16:creationId xmlns:a16="http://schemas.microsoft.com/office/drawing/2014/main" id="{3E01EE27-AC5D-C24C-93F2-C38BECF4F3B7}"/>
                </a:ext>
              </a:extLst>
            </p:cNvPr>
            <p:cNvGrpSpPr/>
            <p:nvPr/>
          </p:nvGrpSpPr>
          <p:grpSpPr>
            <a:xfrm>
              <a:off x="15271429" y="2431475"/>
              <a:ext cx="711201" cy="711201"/>
              <a:chOff x="0" y="0"/>
              <a:chExt cx="711200" cy="711200"/>
            </a:xfrm>
          </p:grpSpPr>
          <p:sp>
            <p:nvSpPr>
              <p:cNvPr id="35" name="Shape 707">
                <a:extLst>
                  <a:ext uri="{FF2B5EF4-FFF2-40B4-BE49-F238E27FC236}">
                    <a16:creationId xmlns:a16="http://schemas.microsoft.com/office/drawing/2014/main" id="{B299E059-D918-8E48-8A79-CCF05D9A2F3A}"/>
                  </a:ext>
                </a:extLst>
              </p:cNvPr>
              <p:cNvSpPr/>
              <p:nvPr/>
            </p:nvSpPr>
            <p:spPr>
              <a:xfrm>
                <a:off x="0" y="0"/>
                <a:ext cx="711200" cy="711200"/>
              </a:xfrm>
              <a:prstGeom prst="ellipse">
                <a:avLst/>
              </a:prstGeom>
              <a:solidFill>
                <a:srgbClr val="96D35F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4200"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36" name="Shape 708">
                <a:extLst>
                  <a:ext uri="{FF2B5EF4-FFF2-40B4-BE49-F238E27FC236}">
                    <a16:creationId xmlns:a16="http://schemas.microsoft.com/office/drawing/2014/main" id="{96CAF4F4-9DC5-D549-B4A1-8F2BD41395BE}"/>
                  </a:ext>
                </a:extLst>
              </p:cNvPr>
              <p:cNvSpPr/>
              <p:nvPr/>
            </p:nvSpPr>
            <p:spPr>
              <a:xfrm>
                <a:off x="197754" y="142240"/>
                <a:ext cx="339853" cy="50292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>
                  <a:defRPr sz="3200" b="1">
                    <a:latin typeface="Myriad Pro"/>
                    <a:ea typeface="Myriad Pro"/>
                    <a:cs typeface="Myriad Pro"/>
                    <a:sym typeface="Myriad Pro"/>
                  </a:defRPr>
                </a:lvl1pPr>
              </a:lstStyle>
              <a:p>
                <a:r>
                  <a:t>1</a:t>
                </a:r>
              </a:p>
            </p:txBody>
          </p:sp>
        </p:grpSp>
        <p:grpSp>
          <p:nvGrpSpPr>
            <p:cNvPr id="37" name="Group 712">
              <a:extLst>
                <a:ext uri="{FF2B5EF4-FFF2-40B4-BE49-F238E27FC236}">
                  <a16:creationId xmlns:a16="http://schemas.microsoft.com/office/drawing/2014/main" id="{7420C594-5398-2E49-BD75-30D2CFB6A168}"/>
                </a:ext>
              </a:extLst>
            </p:cNvPr>
            <p:cNvGrpSpPr/>
            <p:nvPr/>
          </p:nvGrpSpPr>
          <p:grpSpPr>
            <a:xfrm>
              <a:off x="16132015" y="3114735"/>
              <a:ext cx="711201" cy="711201"/>
              <a:chOff x="0" y="0"/>
              <a:chExt cx="711200" cy="711200"/>
            </a:xfrm>
          </p:grpSpPr>
          <p:sp>
            <p:nvSpPr>
              <p:cNvPr id="38" name="Shape 710">
                <a:extLst>
                  <a:ext uri="{FF2B5EF4-FFF2-40B4-BE49-F238E27FC236}">
                    <a16:creationId xmlns:a16="http://schemas.microsoft.com/office/drawing/2014/main" id="{1BF92134-BFD8-6549-85BA-1FEA7B89E1DC}"/>
                  </a:ext>
                </a:extLst>
              </p:cNvPr>
              <p:cNvSpPr/>
              <p:nvPr/>
            </p:nvSpPr>
            <p:spPr>
              <a:xfrm>
                <a:off x="0" y="0"/>
                <a:ext cx="711200" cy="711200"/>
              </a:xfrm>
              <a:prstGeom prst="ellipse">
                <a:avLst/>
              </a:prstGeom>
              <a:solidFill>
                <a:srgbClr val="96D35F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4200"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39" name="Shape 711">
                <a:extLst>
                  <a:ext uri="{FF2B5EF4-FFF2-40B4-BE49-F238E27FC236}">
                    <a16:creationId xmlns:a16="http://schemas.microsoft.com/office/drawing/2014/main" id="{F9450E1D-A3C5-6540-B7A1-AA999B9FD31E}"/>
                  </a:ext>
                </a:extLst>
              </p:cNvPr>
              <p:cNvSpPr/>
              <p:nvPr/>
            </p:nvSpPr>
            <p:spPr>
              <a:xfrm>
                <a:off x="197754" y="142240"/>
                <a:ext cx="339853" cy="50292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>
                  <a:defRPr sz="3200" b="1">
                    <a:latin typeface="Myriad Pro"/>
                    <a:ea typeface="Myriad Pro"/>
                    <a:cs typeface="Myriad Pro"/>
                    <a:sym typeface="Myriad Pro"/>
                  </a:defRPr>
                </a:lvl1pPr>
              </a:lstStyle>
              <a:p>
                <a:r>
                  <a:t>2</a:t>
                </a:r>
              </a:p>
            </p:txBody>
          </p:sp>
        </p:grpSp>
        <p:grpSp>
          <p:nvGrpSpPr>
            <p:cNvPr id="40" name="Group 715">
              <a:extLst>
                <a:ext uri="{FF2B5EF4-FFF2-40B4-BE49-F238E27FC236}">
                  <a16:creationId xmlns:a16="http://schemas.microsoft.com/office/drawing/2014/main" id="{CC93AE87-EB22-6845-93EB-634D8140A87E}"/>
                </a:ext>
              </a:extLst>
            </p:cNvPr>
            <p:cNvGrpSpPr/>
            <p:nvPr/>
          </p:nvGrpSpPr>
          <p:grpSpPr>
            <a:xfrm>
              <a:off x="16132015" y="4036674"/>
              <a:ext cx="711201" cy="711201"/>
              <a:chOff x="0" y="0"/>
              <a:chExt cx="711200" cy="711200"/>
            </a:xfrm>
          </p:grpSpPr>
          <p:sp>
            <p:nvSpPr>
              <p:cNvPr id="41" name="Shape 713">
                <a:extLst>
                  <a:ext uri="{FF2B5EF4-FFF2-40B4-BE49-F238E27FC236}">
                    <a16:creationId xmlns:a16="http://schemas.microsoft.com/office/drawing/2014/main" id="{0DA91C2F-0192-D64D-A647-BF6B40294A2F}"/>
                  </a:ext>
                </a:extLst>
              </p:cNvPr>
              <p:cNvSpPr/>
              <p:nvPr/>
            </p:nvSpPr>
            <p:spPr>
              <a:xfrm>
                <a:off x="0" y="0"/>
                <a:ext cx="711200" cy="711200"/>
              </a:xfrm>
              <a:prstGeom prst="ellipse">
                <a:avLst/>
              </a:prstGeom>
              <a:solidFill>
                <a:srgbClr val="96D35F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4200"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42" name="Shape 714">
                <a:extLst>
                  <a:ext uri="{FF2B5EF4-FFF2-40B4-BE49-F238E27FC236}">
                    <a16:creationId xmlns:a16="http://schemas.microsoft.com/office/drawing/2014/main" id="{3714D551-F106-2C46-AB58-BFDF880CFC11}"/>
                  </a:ext>
                </a:extLst>
              </p:cNvPr>
              <p:cNvSpPr/>
              <p:nvPr/>
            </p:nvSpPr>
            <p:spPr>
              <a:xfrm>
                <a:off x="197754" y="142240"/>
                <a:ext cx="339853" cy="50292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>
                  <a:defRPr sz="3200" b="1">
                    <a:latin typeface="Myriad Pro"/>
                    <a:ea typeface="Myriad Pro"/>
                    <a:cs typeface="Myriad Pro"/>
                    <a:sym typeface="Myriad Pro"/>
                  </a:defRPr>
                </a:lvl1pPr>
              </a:lstStyle>
              <a:p>
                <a:r>
                  <a:t>3</a:t>
                </a:r>
              </a:p>
            </p:txBody>
          </p:sp>
        </p:grpSp>
        <p:grpSp>
          <p:nvGrpSpPr>
            <p:cNvPr id="43" name="Group 718">
              <a:extLst>
                <a:ext uri="{FF2B5EF4-FFF2-40B4-BE49-F238E27FC236}">
                  <a16:creationId xmlns:a16="http://schemas.microsoft.com/office/drawing/2014/main" id="{FB64554E-985C-794F-BF0E-ADEAF0122CFB}"/>
                </a:ext>
              </a:extLst>
            </p:cNvPr>
            <p:cNvGrpSpPr/>
            <p:nvPr/>
          </p:nvGrpSpPr>
          <p:grpSpPr>
            <a:xfrm>
              <a:off x="15271430" y="4418783"/>
              <a:ext cx="711201" cy="711201"/>
              <a:chOff x="0" y="0"/>
              <a:chExt cx="711200" cy="711200"/>
            </a:xfrm>
          </p:grpSpPr>
          <p:sp>
            <p:nvSpPr>
              <p:cNvPr id="44" name="Shape 716">
                <a:extLst>
                  <a:ext uri="{FF2B5EF4-FFF2-40B4-BE49-F238E27FC236}">
                    <a16:creationId xmlns:a16="http://schemas.microsoft.com/office/drawing/2014/main" id="{8D10DE2D-798C-BE40-80B6-CEC166485ECD}"/>
                  </a:ext>
                </a:extLst>
              </p:cNvPr>
              <p:cNvSpPr/>
              <p:nvPr/>
            </p:nvSpPr>
            <p:spPr>
              <a:xfrm>
                <a:off x="0" y="0"/>
                <a:ext cx="711200" cy="711200"/>
              </a:xfrm>
              <a:prstGeom prst="ellipse">
                <a:avLst/>
              </a:prstGeom>
              <a:solidFill>
                <a:srgbClr val="96D35F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4200"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45" name="Shape 717">
                <a:extLst>
                  <a:ext uri="{FF2B5EF4-FFF2-40B4-BE49-F238E27FC236}">
                    <a16:creationId xmlns:a16="http://schemas.microsoft.com/office/drawing/2014/main" id="{E1C61B83-2366-F341-B546-1CB845D5589B}"/>
                  </a:ext>
                </a:extLst>
              </p:cNvPr>
              <p:cNvSpPr/>
              <p:nvPr/>
            </p:nvSpPr>
            <p:spPr>
              <a:xfrm>
                <a:off x="197754" y="142240"/>
                <a:ext cx="339853" cy="50292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>
                  <a:defRPr sz="3200" b="1">
                    <a:latin typeface="Myriad Pro"/>
                    <a:ea typeface="Myriad Pro"/>
                    <a:cs typeface="Myriad Pro"/>
                    <a:sym typeface="Myriad Pro"/>
                  </a:defRPr>
                </a:lvl1pPr>
              </a:lstStyle>
              <a:p>
                <a:r>
                  <a:rPr dirty="0"/>
                  <a:t>4</a:t>
                </a:r>
              </a:p>
            </p:txBody>
          </p:sp>
        </p:grpSp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3FCC7208-208D-CE42-B484-C5BEBD9C82EA}"/>
                </a:ext>
              </a:extLst>
            </p:cNvPr>
            <p:cNvSpPr/>
            <p:nvPr/>
          </p:nvSpPr>
          <p:spPr>
            <a:xfrm>
              <a:off x="15392400" y="3611428"/>
              <a:ext cx="339853" cy="350972"/>
            </a:xfrm>
            <a:prstGeom prst="ellipse">
              <a:avLst/>
            </a:prstGeom>
            <a:solidFill>
              <a:schemeClr val="tx1"/>
            </a:solidFill>
            <a:ln w="12700" cap="flat">
              <a:solidFill>
                <a:schemeClr val="tx1"/>
              </a:solidFill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40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  <a:latin typeface="Gill Sans"/>
                <a:ea typeface="Gill Sans"/>
                <a:cs typeface="Gill Sans"/>
                <a:sym typeface="Gill Sans"/>
              </a:endParaRP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473D77BE-BD3C-9840-946E-0C441D35CAAE}"/>
              </a:ext>
            </a:extLst>
          </p:cNvPr>
          <p:cNvSpPr txBox="1"/>
          <p:nvPr/>
        </p:nvSpPr>
        <p:spPr>
          <a:xfrm>
            <a:off x="1207618" y="10240811"/>
            <a:ext cx="4578177" cy="96436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56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Gill Sans"/>
                <a:cs typeface="Gill Sans"/>
                <a:sym typeface="Gill Sans"/>
              </a:rPr>
              <a:t>Physical Structure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24F5D02E-5EE7-8D46-B6BA-BA989C26B153}"/>
              </a:ext>
            </a:extLst>
          </p:cNvPr>
          <p:cNvSpPr txBox="1"/>
          <p:nvPr/>
        </p:nvSpPr>
        <p:spPr>
          <a:xfrm>
            <a:off x="10020629" y="9454279"/>
            <a:ext cx="4310475" cy="96436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56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Gill Sans"/>
                <a:cs typeface="Gill Sans"/>
                <a:sym typeface="Gill Sans"/>
              </a:rPr>
              <a:t>Logical Structure</a:t>
            </a:r>
          </a:p>
        </p:txBody>
      </p:sp>
    </p:spTree>
  </p:cSld>
  <p:clrMapOvr>
    <a:masterClrMapping/>
  </p:clrMapOvr>
  <p:transition spd="slow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8" name="Group 728"/>
          <p:cNvGrpSpPr/>
          <p:nvPr/>
        </p:nvGrpSpPr>
        <p:grpSpPr>
          <a:xfrm rot="16200000">
            <a:off x="9833891" y="4093638"/>
            <a:ext cx="8242308" cy="6553196"/>
            <a:chOff x="0" y="0"/>
            <a:chExt cx="8242307" cy="6553194"/>
          </a:xfrm>
        </p:grpSpPr>
        <p:sp>
          <p:nvSpPr>
            <p:cNvPr id="720" name="Shape 720"/>
            <p:cNvSpPr/>
            <p:nvPr/>
          </p:nvSpPr>
          <p:spPr>
            <a:xfrm flipV="1">
              <a:off x="0" y="0"/>
              <a:ext cx="8214679" cy="129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721" name="Shape 721"/>
            <p:cNvSpPr/>
            <p:nvPr/>
          </p:nvSpPr>
          <p:spPr>
            <a:xfrm flipV="1">
              <a:off x="13814" y="936263"/>
              <a:ext cx="8214679" cy="130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722" name="Shape 722"/>
            <p:cNvSpPr/>
            <p:nvPr/>
          </p:nvSpPr>
          <p:spPr>
            <a:xfrm flipV="1">
              <a:off x="13814" y="1872398"/>
              <a:ext cx="8214679" cy="130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723" name="Shape 723"/>
            <p:cNvSpPr/>
            <p:nvPr/>
          </p:nvSpPr>
          <p:spPr>
            <a:xfrm flipV="1">
              <a:off x="13814" y="2808533"/>
              <a:ext cx="8214679" cy="129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724" name="Shape 724"/>
            <p:cNvSpPr/>
            <p:nvPr/>
          </p:nvSpPr>
          <p:spPr>
            <a:xfrm flipV="1">
              <a:off x="27628" y="3744666"/>
              <a:ext cx="8214680" cy="130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725" name="Shape 725"/>
            <p:cNvSpPr/>
            <p:nvPr/>
          </p:nvSpPr>
          <p:spPr>
            <a:xfrm flipV="1">
              <a:off x="27628" y="4680802"/>
              <a:ext cx="8214680" cy="130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726" name="Shape 726"/>
            <p:cNvSpPr/>
            <p:nvPr/>
          </p:nvSpPr>
          <p:spPr>
            <a:xfrm flipV="1">
              <a:off x="27628" y="5616936"/>
              <a:ext cx="8214680" cy="130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727" name="Shape 727"/>
            <p:cNvSpPr/>
            <p:nvPr/>
          </p:nvSpPr>
          <p:spPr>
            <a:xfrm flipV="1">
              <a:off x="27628" y="6553065"/>
              <a:ext cx="8214680" cy="130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</p:grpSp>
      <p:grpSp>
        <p:nvGrpSpPr>
          <p:cNvPr id="737" name="Group 737"/>
          <p:cNvGrpSpPr/>
          <p:nvPr/>
        </p:nvGrpSpPr>
        <p:grpSpPr>
          <a:xfrm>
            <a:off x="9939594" y="4254499"/>
            <a:ext cx="7340604" cy="7200900"/>
            <a:chOff x="0" y="0"/>
            <a:chExt cx="7340603" cy="7200898"/>
          </a:xfrm>
        </p:grpSpPr>
        <p:sp>
          <p:nvSpPr>
            <p:cNvPr id="729" name="Shape 729"/>
            <p:cNvSpPr/>
            <p:nvPr/>
          </p:nvSpPr>
          <p:spPr>
            <a:xfrm flipV="1">
              <a:off x="0" y="0"/>
              <a:ext cx="7315997" cy="142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730" name="Shape 730"/>
            <p:cNvSpPr/>
            <p:nvPr/>
          </p:nvSpPr>
          <p:spPr>
            <a:xfrm flipV="1">
              <a:off x="12303" y="1028800"/>
              <a:ext cx="7315997" cy="143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731" name="Shape 731"/>
            <p:cNvSpPr/>
            <p:nvPr/>
          </p:nvSpPr>
          <p:spPr>
            <a:xfrm flipV="1">
              <a:off x="12303" y="2057460"/>
              <a:ext cx="7315997" cy="143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732" name="Shape 732"/>
            <p:cNvSpPr/>
            <p:nvPr/>
          </p:nvSpPr>
          <p:spPr>
            <a:xfrm flipV="1">
              <a:off x="12303" y="3086119"/>
              <a:ext cx="7315997" cy="143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733" name="Shape 733"/>
            <p:cNvSpPr/>
            <p:nvPr/>
          </p:nvSpPr>
          <p:spPr>
            <a:xfrm flipV="1">
              <a:off x="24606" y="4114779"/>
              <a:ext cx="7315998" cy="143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734" name="Shape 734"/>
            <p:cNvSpPr/>
            <p:nvPr/>
          </p:nvSpPr>
          <p:spPr>
            <a:xfrm flipV="1">
              <a:off x="24606" y="5143438"/>
              <a:ext cx="7315998" cy="143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735" name="Shape 735"/>
            <p:cNvSpPr/>
            <p:nvPr/>
          </p:nvSpPr>
          <p:spPr>
            <a:xfrm flipV="1">
              <a:off x="24606" y="6172098"/>
              <a:ext cx="7315998" cy="143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736" name="Shape 736"/>
            <p:cNvSpPr/>
            <p:nvPr/>
          </p:nvSpPr>
          <p:spPr>
            <a:xfrm flipV="1">
              <a:off x="24606" y="7200757"/>
              <a:ext cx="7315998" cy="142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</p:grpSp>
      <p:sp>
        <p:nvSpPr>
          <p:cNvPr id="738" name="Shape 738"/>
          <p:cNvSpPr>
            <a:spLocks noGrp="1"/>
          </p:cNvSpPr>
          <p:nvPr>
            <p:ph type="title"/>
          </p:nvPr>
        </p:nvSpPr>
        <p:spPr>
          <a:xfrm>
            <a:off x="838200" y="406400"/>
            <a:ext cx="16154400" cy="1117600"/>
          </a:xfrm>
          <a:prstGeom prst="rect">
            <a:avLst/>
          </a:prstGeom>
        </p:spPr>
        <p:txBody>
          <a:bodyPr/>
          <a:lstStyle/>
          <a:p>
            <a:r>
              <a:t>Crossbar interconnect</a:t>
            </a:r>
          </a:p>
        </p:txBody>
      </p:sp>
      <p:sp>
        <p:nvSpPr>
          <p:cNvPr id="739" name="Shape 739"/>
          <p:cNvSpPr>
            <a:spLocks noGrp="1"/>
          </p:cNvSpPr>
          <p:nvPr>
            <p:ph type="body" sz="half" idx="1"/>
          </p:nvPr>
        </p:nvSpPr>
        <p:spPr>
          <a:xfrm>
            <a:off x="762000" y="2108200"/>
            <a:ext cx="7787353" cy="9499600"/>
          </a:xfrm>
          <a:prstGeom prst="rect">
            <a:avLst/>
          </a:prstGeom>
        </p:spPr>
        <p:txBody>
          <a:bodyPr/>
          <a:lstStyle/>
          <a:p>
            <a:pPr marL="600075" indent="-600075">
              <a:spcBef>
                <a:spcPts val="4000"/>
              </a:spcBef>
              <a:defRPr sz="4200"/>
            </a:pPr>
            <a:r>
              <a:rPr dirty="0"/>
              <a:t>Every node is connected to every other node (non-blocking, indirect)</a:t>
            </a:r>
          </a:p>
          <a:p>
            <a:pPr marL="600075" indent="-600075">
              <a:spcBef>
                <a:spcPts val="600"/>
              </a:spcBef>
              <a:defRPr sz="4200"/>
            </a:pPr>
            <a:r>
              <a:rPr lang="en-US" dirty="0"/>
              <a:t>Switch </a:t>
            </a:r>
            <a:r>
              <a:rPr lang="en-US" dirty="0" err="1"/>
              <a:t>i,j</a:t>
            </a:r>
            <a:r>
              <a:rPr lang="en-US" dirty="0"/>
              <a:t> provides direct connection from node </a:t>
            </a:r>
            <a:r>
              <a:rPr lang="en-US" dirty="0" err="1"/>
              <a:t>i</a:t>
            </a:r>
            <a:r>
              <a:rPr lang="en-US" dirty="0"/>
              <a:t> to node j</a:t>
            </a:r>
          </a:p>
          <a:p>
            <a:pPr marL="600075" indent="-600075">
              <a:spcBef>
                <a:spcPts val="600"/>
              </a:spcBef>
              <a:defRPr sz="4200"/>
            </a:pPr>
            <a:r>
              <a:rPr dirty="0"/>
              <a:t>Good:</a:t>
            </a:r>
            <a:endParaRPr lang="en-US" dirty="0"/>
          </a:p>
          <a:p>
            <a:pPr marL="1235075" lvl="1" indent="-600075">
              <a:spcBef>
                <a:spcPts val="600"/>
              </a:spcBef>
              <a:defRPr sz="4200"/>
            </a:pPr>
            <a:r>
              <a:rPr dirty="0"/>
              <a:t>O(1) latency and high bandwidth</a:t>
            </a:r>
          </a:p>
          <a:p>
            <a:pPr marL="600075" indent="-600075">
              <a:spcBef>
                <a:spcPts val="600"/>
              </a:spcBef>
              <a:defRPr sz="4200"/>
            </a:pPr>
            <a:r>
              <a:rPr dirty="0"/>
              <a:t>Bad:</a:t>
            </a:r>
          </a:p>
          <a:p>
            <a:pPr marL="1276350" lvl="1" indent="-476250">
              <a:defRPr sz="4200"/>
            </a:pPr>
            <a:r>
              <a:rPr dirty="0"/>
              <a:t>Not scalable: O(N</a:t>
            </a:r>
            <a:r>
              <a:rPr baseline="31999" dirty="0"/>
              <a:t>2</a:t>
            </a:r>
            <a:r>
              <a:rPr dirty="0"/>
              <a:t>) switches</a:t>
            </a:r>
          </a:p>
          <a:p>
            <a:pPr marL="1276350" lvl="1" indent="-476250">
              <a:defRPr sz="4200"/>
            </a:pPr>
            <a:r>
              <a:rPr dirty="0"/>
              <a:t>High cost </a:t>
            </a:r>
          </a:p>
          <a:p>
            <a:pPr marL="1276350" lvl="1" indent="-476250">
              <a:defRPr sz="4200"/>
            </a:pPr>
            <a:r>
              <a:rPr dirty="0"/>
              <a:t>Difficult to arbitrate at scale</a:t>
            </a:r>
          </a:p>
        </p:txBody>
      </p:sp>
      <p:grpSp>
        <p:nvGrpSpPr>
          <p:cNvPr id="742" name="Group 742"/>
          <p:cNvGrpSpPr/>
          <p:nvPr/>
        </p:nvGrpSpPr>
        <p:grpSpPr>
          <a:xfrm>
            <a:off x="9258300" y="3949700"/>
            <a:ext cx="711200" cy="711200"/>
            <a:chOff x="0" y="0"/>
            <a:chExt cx="711200" cy="711200"/>
          </a:xfrm>
        </p:grpSpPr>
        <p:sp>
          <p:nvSpPr>
            <p:cNvPr id="740" name="Shape 740"/>
            <p:cNvSpPr/>
            <p:nvPr/>
          </p:nvSpPr>
          <p:spPr>
            <a:xfrm>
              <a:off x="0" y="0"/>
              <a:ext cx="711200" cy="7112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741" name="Shape 741"/>
            <p:cNvSpPr/>
            <p:nvPr/>
          </p:nvSpPr>
          <p:spPr>
            <a:xfrm>
              <a:off x="197754" y="142240"/>
              <a:ext cx="339853" cy="5029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200" b="1">
                  <a:latin typeface="Myriad Pro"/>
                  <a:ea typeface="Myriad Pro"/>
                  <a:cs typeface="Myriad Pro"/>
                  <a:sym typeface="Myriad Pro"/>
                </a:defRPr>
              </a:lvl1pPr>
            </a:lstStyle>
            <a:p>
              <a:r>
                <a:t>0</a:t>
              </a:r>
            </a:p>
          </p:txBody>
        </p:sp>
      </p:grpSp>
      <p:grpSp>
        <p:nvGrpSpPr>
          <p:cNvPr id="745" name="Group 745"/>
          <p:cNvGrpSpPr/>
          <p:nvPr/>
        </p:nvGrpSpPr>
        <p:grpSpPr>
          <a:xfrm>
            <a:off x="9258300" y="4965700"/>
            <a:ext cx="711200" cy="711200"/>
            <a:chOff x="0" y="0"/>
            <a:chExt cx="711200" cy="711200"/>
          </a:xfrm>
        </p:grpSpPr>
        <p:sp>
          <p:nvSpPr>
            <p:cNvPr id="743" name="Shape 743"/>
            <p:cNvSpPr/>
            <p:nvPr/>
          </p:nvSpPr>
          <p:spPr>
            <a:xfrm>
              <a:off x="0" y="0"/>
              <a:ext cx="711200" cy="7112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744" name="Shape 744"/>
            <p:cNvSpPr/>
            <p:nvPr/>
          </p:nvSpPr>
          <p:spPr>
            <a:xfrm>
              <a:off x="197754" y="142240"/>
              <a:ext cx="339853" cy="5029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200" b="1">
                  <a:latin typeface="Myriad Pro"/>
                  <a:ea typeface="Myriad Pro"/>
                  <a:cs typeface="Myriad Pro"/>
                  <a:sym typeface="Myriad Pro"/>
                </a:defRPr>
              </a:lvl1pPr>
            </a:lstStyle>
            <a:p>
              <a:r>
                <a:t>1</a:t>
              </a:r>
            </a:p>
          </p:txBody>
        </p:sp>
      </p:grpSp>
      <p:grpSp>
        <p:nvGrpSpPr>
          <p:cNvPr id="748" name="Group 748"/>
          <p:cNvGrpSpPr/>
          <p:nvPr/>
        </p:nvGrpSpPr>
        <p:grpSpPr>
          <a:xfrm>
            <a:off x="9271000" y="5981700"/>
            <a:ext cx="711200" cy="711200"/>
            <a:chOff x="0" y="0"/>
            <a:chExt cx="711200" cy="711200"/>
          </a:xfrm>
        </p:grpSpPr>
        <p:sp>
          <p:nvSpPr>
            <p:cNvPr id="746" name="Shape 746"/>
            <p:cNvSpPr/>
            <p:nvPr/>
          </p:nvSpPr>
          <p:spPr>
            <a:xfrm>
              <a:off x="0" y="0"/>
              <a:ext cx="711200" cy="7112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747" name="Shape 747"/>
            <p:cNvSpPr/>
            <p:nvPr/>
          </p:nvSpPr>
          <p:spPr>
            <a:xfrm>
              <a:off x="197754" y="142240"/>
              <a:ext cx="339853" cy="5029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200" b="1">
                  <a:latin typeface="Myriad Pro"/>
                  <a:ea typeface="Myriad Pro"/>
                  <a:cs typeface="Myriad Pro"/>
                  <a:sym typeface="Myriad Pro"/>
                </a:defRPr>
              </a:lvl1pPr>
            </a:lstStyle>
            <a:p>
              <a:r>
                <a:t>2</a:t>
              </a:r>
            </a:p>
          </p:txBody>
        </p:sp>
      </p:grpSp>
      <p:grpSp>
        <p:nvGrpSpPr>
          <p:cNvPr id="751" name="Group 751"/>
          <p:cNvGrpSpPr/>
          <p:nvPr/>
        </p:nvGrpSpPr>
        <p:grpSpPr>
          <a:xfrm>
            <a:off x="9271000" y="6997700"/>
            <a:ext cx="711200" cy="711200"/>
            <a:chOff x="0" y="0"/>
            <a:chExt cx="711200" cy="711200"/>
          </a:xfrm>
        </p:grpSpPr>
        <p:sp>
          <p:nvSpPr>
            <p:cNvPr id="749" name="Shape 749"/>
            <p:cNvSpPr/>
            <p:nvPr/>
          </p:nvSpPr>
          <p:spPr>
            <a:xfrm>
              <a:off x="0" y="0"/>
              <a:ext cx="711200" cy="7112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750" name="Shape 750"/>
            <p:cNvSpPr/>
            <p:nvPr/>
          </p:nvSpPr>
          <p:spPr>
            <a:xfrm>
              <a:off x="197754" y="142240"/>
              <a:ext cx="339853" cy="5029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200" b="1">
                  <a:latin typeface="Myriad Pro"/>
                  <a:ea typeface="Myriad Pro"/>
                  <a:cs typeface="Myriad Pro"/>
                  <a:sym typeface="Myriad Pro"/>
                </a:defRPr>
              </a:lvl1pPr>
            </a:lstStyle>
            <a:p>
              <a:r>
                <a:t>3</a:t>
              </a:r>
            </a:p>
          </p:txBody>
        </p:sp>
      </p:grpSp>
      <p:grpSp>
        <p:nvGrpSpPr>
          <p:cNvPr id="754" name="Group 754"/>
          <p:cNvGrpSpPr/>
          <p:nvPr/>
        </p:nvGrpSpPr>
        <p:grpSpPr>
          <a:xfrm>
            <a:off x="9258300" y="8013700"/>
            <a:ext cx="711200" cy="711200"/>
            <a:chOff x="0" y="0"/>
            <a:chExt cx="711200" cy="711200"/>
          </a:xfrm>
        </p:grpSpPr>
        <p:sp>
          <p:nvSpPr>
            <p:cNvPr id="752" name="Shape 752"/>
            <p:cNvSpPr/>
            <p:nvPr/>
          </p:nvSpPr>
          <p:spPr>
            <a:xfrm>
              <a:off x="0" y="0"/>
              <a:ext cx="711200" cy="7112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753" name="Shape 753"/>
            <p:cNvSpPr/>
            <p:nvPr/>
          </p:nvSpPr>
          <p:spPr>
            <a:xfrm>
              <a:off x="197754" y="142240"/>
              <a:ext cx="339853" cy="5029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200" b="1">
                  <a:latin typeface="Myriad Pro"/>
                  <a:ea typeface="Myriad Pro"/>
                  <a:cs typeface="Myriad Pro"/>
                  <a:sym typeface="Myriad Pro"/>
                </a:defRPr>
              </a:lvl1pPr>
            </a:lstStyle>
            <a:p>
              <a:r>
                <a:t>4</a:t>
              </a:r>
            </a:p>
          </p:txBody>
        </p:sp>
      </p:grpSp>
      <p:grpSp>
        <p:nvGrpSpPr>
          <p:cNvPr id="757" name="Group 757"/>
          <p:cNvGrpSpPr/>
          <p:nvPr/>
        </p:nvGrpSpPr>
        <p:grpSpPr>
          <a:xfrm>
            <a:off x="9258300" y="9029700"/>
            <a:ext cx="711200" cy="711200"/>
            <a:chOff x="0" y="0"/>
            <a:chExt cx="711200" cy="711200"/>
          </a:xfrm>
        </p:grpSpPr>
        <p:sp>
          <p:nvSpPr>
            <p:cNvPr id="755" name="Shape 755"/>
            <p:cNvSpPr/>
            <p:nvPr/>
          </p:nvSpPr>
          <p:spPr>
            <a:xfrm>
              <a:off x="0" y="0"/>
              <a:ext cx="711200" cy="7112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756" name="Shape 756"/>
            <p:cNvSpPr/>
            <p:nvPr/>
          </p:nvSpPr>
          <p:spPr>
            <a:xfrm>
              <a:off x="197754" y="142240"/>
              <a:ext cx="339853" cy="5029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200" b="1">
                  <a:latin typeface="Myriad Pro"/>
                  <a:ea typeface="Myriad Pro"/>
                  <a:cs typeface="Myriad Pro"/>
                  <a:sym typeface="Myriad Pro"/>
                </a:defRPr>
              </a:lvl1pPr>
            </a:lstStyle>
            <a:p>
              <a:r>
                <a:t>5</a:t>
              </a:r>
            </a:p>
          </p:txBody>
        </p:sp>
      </p:grpSp>
      <p:grpSp>
        <p:nvGrpSpPr>
          <p:cNvPr id="760" name="Group 760"/>
          <p:cNvGrpSpPr/>
          <p:nvPr/>
        </p:nvGrpSpPr>
        <p:grpSpPr>
          <a:xfrm>
            <a:off x="9271000" y="10045700"/>
            <a:ext cx="711200" cy="711200"/>
            <a:chOff x="0" y="0"/>
            <a:chExt cx="711200" cy="711200"/>
          </a:xfrm>
        </p:grpSpPr>
        <p:sp>
          <p:nvSpPr>
            <p:cNvPr id="758" name="Shape 758"/>
            <p:cNvSpPr/>
            <p:nvPr/>
          </p:nvSpPr>
          <p:spPr>
            <a:xfrm>
              <a:off x="0" y="0"/>
              <a:ext cx="711200" cy="7112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759" name="Shape 759"/>
            <p:cNvSpPr/>
            <p:nvPr/>
          </p:nvSpPr>
          <p:spPr>
            <a:xfrm>
              <a:off x="197754" y="142240"/>
              <a:ext cx="339853" cy="5029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200" b="1">
                  <a:latin typeface="Myriad Pro"/>
                  <a:ea typeface="Myriad Pro"/>
                  <a:cs typeface="Myriad Pro"/>
                  <a:sym typeface="Myriad Pro"/>
                </a:defRPr>
              </a:lvl1pPr>
            </a:lstStyle>
            <a:p>
              <a:r>
                <a:t>6</a:t>
              </a:r>
            </a:p>
          </p:txBody>
        </p:sp>
      </p:grpSp>
      <p:grpSp>
        <p:nvGrpSpPr>
          <p:cNvPr id="763" name="Group 763"/>
          <p:cNvGrpSpPr/>
          <p:nvPr/>
        </p:nvGrpSpPr>
        <p:grpSpPr>
          <a:xfrm>
            <a:off x="9271000" y="11061700"/>
            <a:ext cx="711200" cy="711200"/>
            <a:chOff x="0" y="0"/>
            <a:chExt cx="711200" cy="711200"/>
          </a:xfrm>
        </p:grpSpPr>
        <p:sp>
          <p:nvSpPr>
            <p:cNvPr id="761" name="Shape 761"/>
            <p:cNvSpPr/>
            <p:nvPr/>
          </p:nvSpPr>
          <p:spPr>
            <a:xfrm>
              <a:off x="0" y="0"/>
              <a:ext cx="711200" cy="7112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762" name="Shape 762"/>
            <p:cNvSpPr/>
            <p:nvPr/>
          </p:nvSpPr>
          <p:spPr>
            <a:xfrm>
              <a:off x="197754" y="142240"/>
              <a:ext cx="339853" cy="5029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200" b="1">
                  <a:latin typeface="Myriad Pro"/>
                  <a:ea typeface="Myriad Pro"/>
                  <a:cs typeface="Myriad Pro"/>
                  <a:sym typeface="Myriad Pro"/>
                </a:defRPr>
              </a:lvl1pPr>
            </a:lstStyle>
            <a:p>
              <a:r>
                <a:t>7</a:t>
              </a:r>
            </a:p>
          </p:txBody>
        </p:sp>
      </p:grpSp>
      <p:grpSp>
        <p:nvGrpSpPr>
          <p:cNvPr id="766" name="Group 766"/>
          <p:cNvGrpSpPr/>
          <p:nvPr/>
        </p:nvGrpSpPr>
        <p:grpSpPr>
          <a:xfrm>
            <a:off x="10312400" y="2641600"/>
            <a:ext cx="711200" cy="711200"/>
            <a:chOff x="0" y="0"/>
            <a:chExt cx="711200" cy="711200"/>
          </a:xfrm>
        </p:grpSpPr>
        <p:sp>
          <p:nvSpPr>
            <p:cNvPr id="764" name="Shape 764"/>
            <p:cNvSpPr/>
            <p:nvPr/>
          </p:nvSpPr>
          <p:spPr>
            <a:xfrm>
              <a:off x="0" y="0"/>
              <a:ext cx="711200" cy="7112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765" name="Shape 765"/>
            <p:cNvSpPr/>
            <p:nvPr/>
          </p:nvSpPr>
          <p:spPr>
            <a:xfrm>
              <a:off x="197754" y="142240"/>
              <a:ext cx="339853" cy="5029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200" b="1">
                  <a:latin typeface="Myriad Pro"/>
                  <a:ea typeface="Myriad Pro"/>
                  <a:cs typeface="Myriad Pro"/>
                  <a:sym typeface="Myriad Pro"/>
                </a:defRPr>
              </a:lvl1pPr>
            </a:lstStyle>
            <a:p>
              <a:r>
                <a:t>0</a:t>
              </a:r>
            </a:p>
          </p:txBody>
        </p:sp>
      </p:grpSp>
      <p:grpSp>
        <p:nvGrpSpPr>
          <p:cNvPr id="769" name="Group 769"/>
          <p:cNvGrpSpPr/>
          <p:nvPr/>
        </p:nvGrpSpPr>
        <p:grpSpPr>
          <a:xfrm>
            <a:off x="11252200" y="2641600"/>
            <a:ext cx="711200" cy="711200"/>
            <a:chOff x="0" y="0"/>
            <a:chExt cx="711200" cy="711200"/>
          </a:xfrm>
        </p:grpSpPr>
        <p:sp>
          <p:nvSpPr>
            <p:cNvPr id="767" name="Shape 767"/>
            <p:cNvSpPr/>
            <p:nvPr/>
          </p:nvSpPr>
          <p:spPr>
            <a:xfrm>
              <a:off x="0" y="0"/>
              <a:ext cx="711200" cy="7112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768" name="Shape 768"/>
            <p:cNvSpPr/>
            <p:nvPr/>
          </p:nvSpPr>
          <p:spPr>
            <a:xfrm>
              <a:off x="197754" y="142240"/>
              <a:ext cx="339853" cy="5029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200" b="1">
                  <a:latin typeface="Myriad Pro"/>
                  <a:ea typeface="Myriad Pro"/>
                  <a:cs typeface="Myriad Pro"/>
                  <a:sym typeface="Myriad Pro"/>
                </a:defRPr>
              </a:lvl1pPr>
            </a:lstStyle>
            <a:p>
              <a:r>
                <a:t>1</a:t>
              </a:r>
            </a:p>
          </p:txBody>
        </p:sp>
      </p:grpSp>
      <p:grpSp>
        <p:nvGrpSpPr>
          <p:cNvPr id="772" name="Group 772"/>
          <p:cNvGrpSpPr/>
          <p:nvPr/>
        </p:nvGrpSpPr>
        <p:grpSpPr>
          <a:xfrm>
            <a:off x="12192000" y="2641600"/>
            <a:ext cx="711200" cy="711200"/>
            <a:chOff x="0" y="0"/>
            <a:chExt cx="711200" cy="711200"/>
          </a:xfrm>
        </p:grpSpPr>
        <p:sp>
          <p:nvSpPr>
            <p:cNvPr id="770" name="Shape 770"/>
            <p:cNvSpPr/>
            <p:nvPr/>
          </p:nvSpPr>
          <p:spPr>
            <a:xfrm>
              <a:off x="0" y="0"/>
              <a:ext cx="711200" cy="7112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771" name="Shape 771"/>
            <p:cNvSpPr/>
            <p:nvPr/>
          </p:nvSpPr>
          <p:spPr>
            <a:xfrm>
              <a:off x="197754" y="142240"/>
              <a:ext cx="339853" cy="5029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200" b="1">
                  <a:latin typeface="Myriad Pro"/>
                  <a:ea typeface="Myriad Pro"/>
                  <a:cs typeface="Myriad Pro"/>
                  <a:sym typeface="Myriad Pro"/>
                </a:defRPr>
              </a:lvl1pPr>
            </a:lstStyle>
            <a:p>
              <a:r>
                <a:t>2</a:t>
              </a:r>
            </a:p>
          </p:txBody>
        </p:sp>
      </p:grpSp>
      <p:grpSp>
        <p:nvGrpSpPr>
          <p:cNvPr id="775" name="Group 775"/>
          <p:cNvGrpSpPr/>
          <p:nvPr/>
        </p:nvGrpSpPr>
        <p:grpSpPr>
          <a:xfrm>
            <a:off x="13131800" y="2641600"/>
            <a:ext cx="711200" cy="711200"/>
            <a:chOff x="0" y="0"/>
            <a:chExt cx="711200" cy="711200"/>
          </a:xfrm>
        </p:grpSpPr>
        <p:sp>
          <p:nvSpPr>
            <p:cNvPr id="773" name="Shape 773"/>
            <p:cNvSpPr/>
            <p:nvPr/>
          </p:nvSpPr>
          <p:spPr>
            <a:xfrm>
              <a:off x="0" y="0"/>
              <a:ext cx="711200" cy="7112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774" name="Shape 774"/>
            <p:cNvSpPr/>
            <p:nvPr/>
          </p:nvSpPr>
          <p:spPr>
            <a:xfrm>
              <a:off x="197754" y="142240"/>
              <a:ext cx="339853" cy="5029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200" b="1">
                  <a:latin typeface="Myriad Pro"/>
                  <a:ea typeface="Myriad Pro"/>
                  <a:cs typeface="Myriad Pro"/>
                  <a:sym typeface="Myriad Pro"/>
                </a:defRPr>
              </a:lvl1pPr>
            </a:lstStyle>
            <a:p>
              <a:r>
                <a:t>3</a:t>
              </a:r>
            </a:p>
          </p:txBody>
        </p:sp>
      </p:grpSp>
      <p:grpSp>
        <p:nvGrpSpPr>
          <p:cNvPr id="778" name="Group 778"/>
          <p:cNvGrpSpPr/>
          <p:nvPr/>
        </p:nvGrpSpPr>
        <p:grpSpPr>
          <a:xfrm>
            <a:off x="14071600" y="2641600"/>
            <a:ext cx="711200" cy="711200"/>
            <a:chOff x="0" y="0"/>
            <a:chExt cx="711200" cy="711200"/>
          </a:xfrm>
        </p:grpSpPr>
        <p:sp>
          <p:nvSpPr>
            <p:cNvPr id="776" name="Shape 776"/>
            <p:cNvSpPr/>
            <p:nvPr/>
          </p:nvSpPr>
          <p:spPr>
            <a:xfrm>
              <a:off x="0" y="0"/>
              <a:ext cx="711200" cy="7112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777" name="Shape 777"/>
            <p:cNvSpPr/>
            <p:nvPr/>
          </p:nvSpPr>
          <p:spPr>
            <a:xfrm>
              <a:off x="197754" y="142240"/>
              <a:ext cx="339853" cy="5029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200" b="1">
                  <a:latin typeface="Myriad Pro"/>
                  <a:ea typeface="Myriad Pro"/>
                  <a:cs typeface="Myriad Pro"/>
                  <a:sym typeface="Myriad Pro"/>
                </a:defRPr>
              </a:lvl1pPr>
            </a:lstStyle>
            <a:p>
              <a:r>
                <a:t>4</a:t>
              </a:r>
            </a:p>
          </p:txBody>
        </p:sp>
      </p:grpSp>
      <p:grpSp>
        <p:nvGrpSpPr>
          <p:cNvPr id="781" name="Group 781"/>
          <p:cNvGrpSpPr/>
          <p:nvPr/>
        </p:nvGrpSpPr>
        <p:grpSpPr>
          <a:xfrm>
            <a:off x="15011400" y="2641600"/>
            <a:ext cx="711200" cy="711200"/>
            <a:chOff x="0" y="0"/>
            <a:chExt cx="711200" cy="711200"/>
          </a:xfrm>
        </p:grpSpPr>
        <p:sp>
          <p:nvSpPr>
            <p:cNvPr id="779" name="Shape 779"/>
            <p:cNvSpPr/>
            <p:nvPr/>
          </p:nvSpPr>
          <p:spPr>
            <a:xfrm>
              <a:off x="0" y="0"/>
              <a:ext cx="711200" cy="7112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780" name="Shape 780"/>
            <p:cNvSpPr/>
            <p:nvPr/>
          </p:nvSpPr>
          <p:spPr>
            <a:xfrm>
              <a:off x="197754" y="142240"/>
              <a:ext cx="339853" cy="5029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200" b="1">
                  <a:latin typeface="Myriad Pro"/>
                  <a:ea typeface="Myriad Pro"/>
                  <a:cs typeface="Myriad Pro"/>
                  <a:sym typeface="Myriad Pro"/>
                </a:defRPr>
              </a:lvl1pPr>
            </a:lstStyle>
            <a:p>
              <a:r>
                <a:t>5</a:t>
              </a:r>
            </a:p>
          </p:txBody>
        </p:sp>
      </p:grpSp>
      <p:grpSp>
        <p:nvGrpSpPr>
          <p:cNvPr id="784" name="Group 784"/>
          <p:cNvGrpSpPr/>
          <p:nvPr/>
        </p:nvGrpSpPr>
        <p:grpSpPr>
          <a:xfrm>
            <a:off x="15951200" y="2641600"/>
            <a:ext cx="711200" cy="711200"/>
            <a:chOff x="0" y="0"/>
            <a:chExt cx="711200" cy="711200"/>
          </a:xfrm>
        </p:grpSpPr>
        <p:sp>
          <p:nvSpPr>
            <p:cNvPr id="782" name="Shape 782"/>
            <p:cNvSpPr/>
            <p:nvPr/>
          </p:nvSpPr>
          <p:spPr>
            <a:xfrm>
              <a:off x="0" y="0"/>
              <a:ext cx="711200" cy="7112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783" name="Shape 783"/>
            <p:cNvSpPr/>
            <p:nvPr/>
          </p:nvSpPr>
          <p:spPr>
            <a:xfrm>
              <a:off x="197754" y="142240"/>
              <a:ext cx="339853" cy="5029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200" b="1">
                  <a:latin typeface="Myriad Pro"/>
                  <a:ea typeface="Myriad Pro"/>
                  <a:cs typeface="Myriad Pro"/>
                  <a:sym typeface="Myriad Pro"/>
                </a:defRPr>
              </a:lvl1pPr>
            </a:lstStyle>
            <a:p>
              <a:r>
                <a:t>6</a:t>
              </a:r>
            </a:p>
          </p:txBody>
        </p:sp>
      </p:grpSp>
      <p:grpSp>
        <p:nvGrpSpPr>
          <p:cNvPr id="787" name="Group 787"/>
          <p:cNvGrpSpPr/>
          <p:nvPr/>
        </p:nvGrpSpPr>
        <p:grpSpPr>
          <a:xfrm>
            <a:off x="16891000" y="2641600"/>
            <a:ext cx="711200" cy="711200"/>
            <a:chOff x="0" y="0"/>
            <a:chExt cx="711200" cy="711200"/>
          </a:xfrm>
        </p:grpSpPr>
        <p:sp>
          <p:nvSpPr>
            <p:cNvPr id="785" name="Shape 785"/>
            <p:cNvSpPr/>
            <p:nvPr/>
          </p:nvSpPr>
          <p:spPr>
            <a:xfrm>
              <a:off x="0" y="0"/>
              <a:ext cx="711200" cy="7112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786" name="Shape 786"/>
            <p:cNvSpPr/>
            <p:nvPr/>
          </p:nvSpPr>
          <p:spPr>
            <a:xfrm>
              <a:off x="197754" y="142240"/>
              <a:ext cx="339853" cy="5029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200" b="1">
                  <a:latin typeface="Myriad Pro"/>
                  <a:ea typeface="Myriad Pro"/>
                  <a:cs typeface="Myriad Pro"/>
                  <a:sym typeface="Myriad Pro"/>
                </a:defRPr>
              </a:lvl1pPr>
            </a:lstStyle>
            <a:p>
              <a:r>
                <a:t>7</a:t>
              </a:r>
            </a:p>
          </p:txBody>
        </p:sp>
      </p:grpSp>
      <p:grpSp>
        <p:nvGrpSpPr>
          <p:cNvPr id="796" name="Group 796"/>
          <p:cNvGrpSpPr/>
          <p:nvPr/>
        </p:nvGrpSpPr>
        <p:grpSpPr>
          <a:xfrm>
            <a:off x="10401801" y="3530600"/>
            <a:ext cx="7098799" cy="319141"/>
            <a:chOff x="0" y="0"/>
            <a:chExt cx="7098798" cy="319140"/>
          </a:xfrm>
        </p:grpSpPr>
        <p:sp>
          <p:nvSpPr>
            <p:cNvPr id="788" name="Shape 788"/>
            <p:cNvSpPr/>
            <p:nvPr/>
          </p:nvSpPr>
          <p:spPr>
            <a:xfrm>
              <a:off x="0" y="1640"/>
              <a:ext cx="520700" cy="3175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123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5179" y="163"/>
                  </a:lnTo>
                  <a:lnTo>
                    <a:pt x="16123" y="0"/>
                  </a:lnTo>
                  <a:close/>
                </a:path>
              </a:pathLst>
            </a:custGeom>
            <a:solidFill>
              <a:srgbClr val="7A7A7A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789" name="Shape 789"/>
            <p:cNvSpPr/>
            <p:nvPr/>
          </p:nvSpPr>
          <p:spPr>
            <a:xfrm>
              <a:off x="939298" y="0"/>
              <a:ext cx="520701" cy="3175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123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5179" y="163"/>
                  </a:lnTo>
                  <a:lnTo>
                    <a:pt x="16123" y="0"/>
                  </a:lnTo>
                  <a:close/>
                </a:path>
              </a:pathLst>
            </a:custGeom>
            <a:solidFill>
              <a:srgbClr val="7A7A7A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790" name="Shape 790"/>
            <p:cNvSpPr/>
            <p:nvPr/>
          </p:nvSpPr>
          <p:spPr>
            <a:xfrm>
              <a:off x="1879098" y="0"/>
              <a:ext cx="520701" cy="3175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123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5179" y="163"/>
                  </a:lnTo>
                  <a:lnTo>
                    <a:pt x="16123" y="0"/>
                  </a:lnTo>
                  <a:close/>
                </a:path>
              </a:pathLst>
            </a:custGeom>
            <a:solidFill>
              <a:srgbClr val="7A7A7A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791" name="Shape 791"/>
            <p:cNvSpPr/>
            <p:nvPr/>
          </p:nvSpPr>
          <p:spPr>
            <a:xfrm>
              <a:off x="2818898" y="0"/>
              <a:ext cx="520701" cy="3175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123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5179" y="163"/>
                  </a:lnTo>
                  <a:lnTo>
                    <a:pt x="16123" y="0"/>
                  </a:lnTo>
                  <a:close/>
                </a:path>
              </a:pathLst>
            </a:custGeom>
            <a:solidFill>
              <a:srgbClr val="7A7A7A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792" name="Shape 792"/>
            <p:cNvSpPr/>
            <p:nvPr/>
          </p:nvSpPr>
          <p:spPr>
            <a:xfrm>
              <a:off x="3758698" y="0"/>
              <a:ext cx="520701" cy="3175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123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5179" y="163"/>
                  </a:lnTo>
                  <a:lnTo>
                    <a:pt x="16123" y="0"/>
                  </a:lnTo>
                  <a:close/>
                </a:path>
              </a:pathLst>
            </a:custGeom>
            <a:solidFill>
              <a:srgbClr val="7A7A7A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793" name="Shape 793"/>
            <p:cNvSpPr/>
            <p:nvPr/>
          </p:nvSpPr>
          <p:spPr>
            <a:xfrm>
              <a:off x="4698498" y="0"/>
              <a:ext cx="520701" cy="3175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123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5179" y="163"/>
                  </a:lnTo>
                  <a:lnTo>
                    <a:pt x="16123" y="0"/>
                  </a:lnTo>
                  <a:close/>
                </a:path>
              </a:pathLst>
            </a:custGeom>
            <a:solidFill>
              <a:srgbClr val="7A7A7A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794" name="Shape 794"/>
            <p:cNvSpPr/>
            <p:nvPr/>
          </p:nvSpPr>
          <p:spPr>
            <a:xfrm>
              <a:off x="5638298" y="0"/>
              <a:ext cx="520701" cy="3175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123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5179" y="163"/>
                  </a:lnTo>
                  <a:lnTo>
                    <a:pt x="16123" y="0"/>
                  </a:lnTo>
                  <a:close/>
                </a:path>
              </a:pathLst>
            </a:custGeom>
            <a:solidFill>
              <a:srgbClr val="7A7A7A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795" name="Shape 795"/>
            <p:cNvSpPr/>
            <p:nvPr/>
          </p:nvSpPr>
          <p:spPr>
            <a:xfrm>
              <a:off x="6578098" y="0"/>
              <a:ext cx="520701" cy="3175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123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5179" y="163"/>
                  </a:lnTo>
                  <a:lnTo>
                    <a:pt x="16123" y="0"/>
                  </a:lnTo>
                  <a:close/>
                </a:path>
              </a:pathLst>
            </a:custGeom>
            <a:solidFill>
              <a:srgbClr val="7A7A7A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</p:grpSp>
      <p:grpSp>
        <p:nvGrpSpPr>
          <p:cNvPr id="805" name="Group 805"/>
          <p:cNvGrpSpPr/>
          <p:nvPr/>
        </p:nvGrpSpPr>
        <p:grpSpPr>
          <a:xfrm>
            <a:off x="10566400" y="4165600"/>
            <a:ext cx="6781800" cy="228600"/>
            <a:chOff x="0" y="0"/>
            <a:chExt cx="6781800" cy="228600"/>
          </a:xfrm>
        </p:grpSpPr>
        <p:sp>
          <p:nvSpPr>
            <p:cNvPr id="797" name="Shape 797"/>
            <p:cNvSpPr/>
            <p:nvPr/>
          </p:nvSpPr>
          <p:spPr>
            <a:xfrm>
              <a:off x="0" y="0"/>
              <a:ext cx="228600" cy="228600"/>
            </a:xfrm>
            <a:prstGeom prst="ellipse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798" name="Shape 798"/>
            <p:cNvSpPr/>
            <p:nvPr/>
          </p:nvSpPr>
          <p:spPr>
            <a:xfrm>
              <a:off x="939800" y="0"/>
              <a:ext cx="228600" cy="228600"/>
            </a:xfrm>
            <a:prstGeom prst="ellipse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799" name="Shape 799"/>
            <p:cNvSpPr/>
            <p:nvPr/>
          </p:nvSpPr>
          <p:spPr>
            <a:xfrm>
              <a:off x="1866900" y="0"/>
              <a:ext cx="228600" cy="228600"/>
            </a:xfrm>
            <a:prstGeom prst="ellipse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800" name="Shape 800"/>
            <p:cNvSpPr/>
            <p:nvPr/>
          </p:nvSpPr>
          <p:spPr>
            <a:xfrm>
              <a:off x="2806700" y="0"/>
              <a:ext cx="228600" cy="228600"/>
            </a:xfrm>
            <a:prstGeom prst="ellipse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801" name="Shape 801"/>
            <p:cNvSpPr/>
            <p:nvPr/>
          </p:nvSpPr>
          <p:spPr>
            <a:xfrm>
              <a:off x="3746500" y="0"/>
              <a:ext cx="228600" cy="228600"/>
            </a:xfrm>
            <a:prstGeom prst="ellipse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802" name="Shape 802"/>
            <p:cNvSpPr/>
            <p:nvPr/>
          </p:nvSpPr>
          <p:spPr>
            <a:xfrm>
              <a:off x="4673600" y="0"/>
              <a:ext cx="228600" cy="228600"/>
            </a:xfrm>
            <a:prstGeom prst="ellipse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803" name="Shape 803"/>
            <p:cNvSpPr/>
            <p:nvPr/>
          </p:nvSpPr>
          <p:spPr>
            <a:xfrm>
              <a:off x="5626100" y="0"/>
              <a:ext cx="228600" cy="228600"/>
            </a:xfrm>
            <a:prstGeom prst="ellipse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804" name="Shape 804"/>
            <p:cNvSpPr/>
            <p:nvPr/>
          </p:nvSpPr>
          <p:spPr>
            <a:xfrm>
              <a:off x="6553200" y="0"/>
              <a:ext cx="228600" cy="228600"/>
            </a:xfrm>
            <a:prstGeom prst="ellipse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</p:grpSp>
      <p:grpSp>
        <p:nvGrpSpPr>
          <p:cNvPr id="814" name="Group 814"/>
          <p:cNvGrpSpPr/>
          <p:nvPr/>
        </p:nvGrpSpPr>
        <p:grpSpPr>
          <a:xfrm>
            <a:off x="10566400" y="5156200"/>
            <a:ext cx="6781800" cy="228600"/>
            <a:chOff x="0" y="0"/>
            <a:chExt cx="6781800" cy="228600"/>
          </a:xfrm>
        </p:grpSpPr>
        <p:sp>
          <p:nvSpPr>
            <p:cNvPr id="806" name="Shape 806"/>
            <p:cNvSpPr/>
            <p:nvPr/>
          </p:nvSpPr>
          <p:spPr>
            <a:xfrm>
              <a:off x="0" y="0"/>
              <a:ext cx="228600" cy="228600"/>
            </a:xfrm>
            <a:prstGeom prst="ellipse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807" name="Shape 807"/>
            <p:cNvSpPr/>
            <p:nvPr/>
          </p:nvSpPr>
          <p:spPr>
            <a:xfrm>
              <a:off x="939800" y="0"/>
              <a:ext cx="228600" cy="228600"/>
            </a:xfrm>
            <a:prstGeom prst="ellipse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808" name="Shape 808"/>
            <p:cNvSpPr/>
            <p:nvPr/>
          </p:nvSpPr>
          <p:spPr>
            <a:xfrm>
              <a:off x="1866900" y="0"/>
              <a:ext cx="228600" cy="228600"/>
            </a:xfrm>
            <a:prstGeom prst="ellipse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809" name="Shape 809"/>
            <p:cNvSpPr/>
            <p:nvPr/>
          </p:nvSpPr>
          <p:spPr>
            <a:xfrm>
              <a:off x="2806700" y="0"/>
              <a:ext cx="228600" cy="228600"/>
            </a:xfrm>
            <a:prstGeom prst="ellipse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810" name="Shape 810"/>
            <p:cNvSpPr/>
            <p:nvPr/>
          </p:nvSpPr>
          <p:spPr>
            <a:xfrm>
              <a:off x="3746500" y="0"/>
              <a:ext cx="228600" cy="228600"/>
            </a:xfrm>
            <a:prstGeom prst="ellipse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811" name="Shape 811"/>
            <p:cNvSpPr/>
            <p:nvPr/>
          </p:nvSpPr>
          <p:spPr>
            <a:xfrm>
              <a:off x="4673600" y="0"/>
              <a:ext cx="228600" cy="228600"/>
            </a:xfrm>
            <a:prstGeom prst="ellipse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812" name="Shape 812"/>
            <p:cNvSpPr/>
            <p:nvPr/>
          </p:nvSpPr>
          <p:spPr>
            <a:xfrm>
              <a:off x="5626100" y="0"/>
              <a:ext cx="228600" cy="228600"/>
            </a:xfrm>
            <a:prstGeom prst="ellipse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813" name="Shape 813"/>
            <p:cNvSpPr/>
            <p:nvPr/>
          </p:nvSpPr>
          <p:spPr>
            <a:xfrm>
              <a:off x="6553200" y="0"/>
              <a:ext cx="228600" cy="228600"/>
            </a:xfrm>
            <a:prstGeom prst="ellipse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</p:grpSp>
      <p:grpSp>
        <p:nvGrpSpPr>
          <p:cNvPr id="823" name="Group 823"/>
          <p:cNvGrpSpPr/>
          <p:nvPr/>
        </p:nvGrpSpPr>
        <p:grpSpPr>
          <a:xfrm>
            <a:off x="10566400" y="6197600"/>
            <a:ext cx="6781800" cy="228600"/>
            <a:chOff x="0" y="0"/>
            <a:chExt cx="6781800" cy="228600"/>
          </a:xfrm>
        </p:grpSpPr>
        <p:sp>
          <p:nvSpPr>
            <p:cNvPr id="815" name="Shape 815"/>
            <p:cNvSpPr/>
            <p:nvPr/>
          </p:nvSpPr>
          <p:spPr>
            <a:xfrm>
              <a:off x="0" y="0"/>
              <a:ext cx="228600" cy="228600"/>
            </a:xfrm>
            <a:prstGeom prst="ellipse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816" name="Shape 816"/>
            <p:cNvSpPr/>
            <p:nvPr/>
          </p:nvSpPr>
          <p:spPr>
            <a:xfrm>
              <a:off x="939800" y="0"/>
              <a:ext cx="228600" cy="228600"/>
            </a:xfrm>
            <a:prstGeom prst="ellipse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817" name="Shape 817"/>
            <p:cNvSpPr/>
            <p:nvPr/>
          </p:nvSpPr>
          <p:spPr>
            <a:xfrm>
              <a:off x="1866900" y="0"/>
              <a:ext cx="228600" cy="228600"/>
            </a:xfrm>
            <a:prstGeom prst="ellipse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818" name="Shape 818"/>
            <p:cNvSpPr/>
            <p:nvPr/>
          </p:nvSpPr>
          <p:spPr>
            <a:xfrm>
              <a:off x="2806700" y="0"/>
              <a:ext cx="228600" cy="228600"/>
            </a:xfrm>
            <a:prstGeom prst="ellipse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819" name="Shape 819"/>
            <p:cNvSpPr/>
            <p:nvPr/>
          </p:nvSpPr>
          <p:spPr>
            <a:xfrm>
              <a:off x="3746500" y="0"/>
              <a:ext cx="228600" cy="228600"/>
            </a:xfrm>
            <a:prstGeom prst="ellipse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820" name="Shape 820"/>
            <p:cNvSpPr/>
            <p:nvPr/>
          </p:nvSpPr>
          <p:spPr>
            <a:xfrm>
              <a:off x="4673600" y="0"/>
              <a:ext cx="228600" cy="228600"/>
            </a:xfrm>
            <a:prstGeom prst="ellipse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821" name="Shape 821"/>
            <p:cNvSpPr/>
            <p:nvPr/>
          </p:nvSpPr>
          <p:spPr>
            <a:xfrm>
              <a:off x="5626100" y="0"/>
              <a:ext cx="228600" cy="228600"/>
            </a:xfrm>
            <a:prstGeom prst="ellipse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822" name="Shape 822"/>
            <p:cNvSpPr/>
            <p:nvPr/>
          </p:nvSpPr>
          <p:spPr>
            <a:xfrm>
              <a:off x="6553200" y="0"/>
              <a:ext cx="228600" cy="228600"/>
            </a:xfrm>
            <a:prstGeom prst="ellipse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</p:grpSp>
      <p:grpSp>
        <p:nvGrpSpPr>
          <p:cNvPr id="832" name="Group 832"/>
          <p:cNvGrpSpPr/>
          <p:nvPr/>
        </p:nvGrpSpPr>
        <p:grpSpPr>
          <a:xfrm>
            <a:off x="10566400" y="7226300"/>
            <a:ext cx="6781800" cy="228600"/>
            <a:chOff x="0" y="0"/>
            <a:chExt cx="6781800" cy="228600"/>
          </a:xfrm>
        </p:grpSpPr>
        <p:sp>
          <p:nvSpPr>
            <p:cNvPr id="824" name="Shape 824"/>
            <p:cNvSpPr/>
            <p:nvPr/>
          </p:nvSpPr>
          <p:spPr>
            <a:xfrm>
              <a:off x="0" y="0"/>
              <a:ext cx="228600" cy="228600"/>
            </a:xfrm>
            <a:prstGeom prst="ellipse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825" name="Shape 825"/>
            <p:cNvSpPr/>
            <p:nvPr/>
          </p:nvSpPr>
          <p:spPr>
            <a:xfrm>
              <a:off x="939800" y="0"/>
              <a:ext cx="228600" cy="228600"/>
            </a:xfrm>
            <a:prstGeom prst="ellipse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826" name="Shape 826"/>
            <p:cNvSpPr/>
            <p:nvPr/>
          </p:nvSpPr>
          <p:spPr>
            <a:xfrm>
              <a:off x="1866900" y="0"/>
              <a:ext cx="228600" cy="228600"/>
            </a:xfrm>
            <a:prstGeom prst="ellipse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827" name="Shape 827"/>
            <p:cNvSpPr/>
            <p:nvPr/>
          </p:nvSpPr>
          <p:spPr>
            <a:xfrm>
              <a:off x="2806700" y="0"/>
              <a:ext cx="228600" cy="228600"/>
            </a:xfrm>
            <a:prstGeom prst="ellipse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828" name="Shape 828"/>
            <p:cNvSpPr/>
            <p:nvPr/>
          </p:nvSpPr>
          <p:spPr>
            <a:xfrm>
              <a:off x="3746500" y="0"/>
              <a:ext cx="228600" cy="228600"/>
            </a:xfrm>
            <a:prstGeom prst="ellipse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829" name="Shape 829"/>
            <p:cNvSpPr/>
            <p:nvPr/>
          </p:nvSpPr>
          <p:spPr>
            <a:xfrm>
              <a:off x="4673600" y="0"/>
              <a:ext cx="228600" cy="228600"/>
            </a:xfrm>
            <a:prstGeom prst="ellipse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830" name="Shape 830"/>
            <p:cNvSpPr/>
            <p:nvPr/>
          </p:nvSpPr>
          <p:spPr>
            <a:xfrm>
              <a:off x="5626100" y="0"/>
              <a:ext cx="228600" cy="228600"/>
            </a:xfrm>
            <a:prstGeom prst="ellipse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831" name="Shape 831"/>
            <p:cNvSpPr/>
            <p:nvPr/>
          </p:nvSpPr>
          <p:spPr>
            <a:xfrm>
              <a:off x="6553200" y="0"/>
              <a:ext cx="228600" cy="228600"/>
            </a:xfrm>
            <a:prstGeom prst="ellipse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</p:grpSp>
      <p:grpSp>
        <p:nvGrpSpPr>
          <p:cNvPr id="841" name="Group 841"/>
          <p:cNvGrpSpPr/>
          <p:nvPr/>
        </p:nvGrpSpPr>
        <p:grpSpPr>
          <a:xfrm>
            <a:off x="10566400" y="8267700"/>
            <a:ext cx="6781800" cy="228600"/>
            <a:chOff x="0" y="0"/>
            <a:chExt cx="6781800" cy="228600"/>
          </a:xfrm>
        </p:grpSpPr>
        <p:sp>
          <p:nvSpPr>
            <p:cNvPr id="833" name="Shape 833"/>
            <p:cNvSpPr/>
            <p:nvPr/>
          </p:nvSpPr>
          <p:spPr>
            <a:xfrm>
              <a:off x="0" y="0"/>
              <a:ext cx="228600" cy="228600"/>
            </a:xfrm>
            <a:prstGeom prst="ellipse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834" name="Shape 834"/>
            <p:cNvSpPr/>
            <p:nvPr/>
          </p:nvSpPr>
          <p:spPr>
            <a:xfrm>
              <a:off x="939800" y="0"/>
              <a:ext cx="228600" cy="228600"/>
            </a:xfrm>
            <a:prstGeom prst="ellipse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835" name="Shape 835"/>
            <p:cNvSpPr/>
            <p:nvPr/>
          </p:nvSpPr>
          <p:spPr>
            <a:xfrm>
              <a:off x="1866900" y="0"/>
              <a:ext cx="228600" cy="228600"/>
            </a:xfrm>
            <a:prstGeom prst="ellipse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836" name="Shape 836"/>
            <p:cNvSpPr/>
            <p:nvPr/>
          </p:nvSpPr>
          <p:spPr>
            <a:xfrm>
              <a:off x="2806700" y="0"/>
              <a:ext cx="228600" cy="228600"/>
            </a:xfrm>
            <a:prstGeom prst="ellipse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837" name="Shape 837"/>
            <p:cNvSpPr/>
            <p:nvPr/>
          </p:nvSpPr>
          <p:spPr>
            <a:xfrm>
              <a:off x="3746500" y="0"/>
              <a:ext cx="228600" cy="228600"/>
            </a:xfrm>
            <a:prstGeom prst="ellipse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838" name="Shape 838"/>
            <p:cNvSpPr/>
            <p:nvPr/>
          </p:nvSpPr>
          <p:spPr>
            <a:xfrm>
              <a:off x="4673600" y="0"/>
              <a:ext cx="228600" cy="228600"/>
            </a:xfrm>
            <a:prstGeom prst="ellipse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839" name="Shape 839"/>
            <p:cNvSpPr/>
            <p:nvPr/>
          </p:nvSpPr>
          <p:spPr>
            <a:xfrm>
              <a:off x="5626100" y="0"/>
              <a:ext cx="228600" cy="228600"/>
            </a:xfrm>
            <a:prstGeom prst="ellipse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840" name="Shape 840"/>
            <p:cNvSpPr/>
            <p:nvPr/>
          </p:nvSpPr>
          <p:spPr>
            <a:xfrm>
              <a:off x="6553200" y="0"/>
              <a:ext cx="228600" cy="228600"/>
            </a:xfrm>
            <a:prstGeom prst="ellipse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</p:grpSp>
      <p:grpSp>
        <p:nvGrpSpPr>
          <p:cNvPr id="850" name="Group 850"/>
          <p:cNvGrpSpPr/>
          <p:nvPr/>
        </p:nvGrpSpPr>
        <p:grpSpPr>
          <a:xfrm>
            <a:off x="10566400" y="9258300"/>
            <a:ext cx="6781800" cy="228600"/>
            <a:chOff x="0" y="0"/>
            <a:chExt cx="6781800" cy="228600"/>
          </a:xfrm>
        </p:grpSpPr>
        <p:sp>
          <p:nvSpPr>
            <p:cNvPr id="842" name="Shape 842"/>
            <p:cNvSpPr/>
            <p:nvPr/>
          </p:nvSpPr>
          <p:spPr>
            <a:xfrm>
              <a:off x="0" y="0"/>
              <a:ext cx="228600" cy="228600"/>
            </a:xfrm>
            <a:prstGeom prst="ellipse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843" name="Shape 843"/>
            <p:cNvSpPr/>
            <p:nvPr/>
          </p:nvSpPr>
          <p:spPr>
            <a:xfrm>
              <a:off x="939800" y="0"/>
              <a:ext cx="228600" cy="228600"/>
            </a:xfrm>
            <a:prstGeom prst="ellipse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844" name="Shape 844"/>
            <p:cNvSpPr/>
            <p:nvPr/>
          </p:nvSpPr>
          <p:spPr>
            <a:xfrm>
              <a:off x="1866900" y="0"/>
              <a:ext cx="228600" cy="228600"/>
            </a:xfrm>
            <a:prstGeom prst="ellipse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845" name="Shape 845"/>
            <p:cNvSpPr/>
            <p:nvPr/>
          </p:nvSpPr>
          <p:spPr>
            <a:xfrm>
              <a:off x="2806700" y="0"/>
              <a:ext cx="228600" cy="228600"/>
            </a:xfrm>
            <a:prstGeom prst="ellipse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846" name="Shape 846"/>
            <p:cNvSpPr/>
            <p:nvPr/>
          </p:nvSpPr>
          <p:spPr>
            <a:xfrm>
              <a:off x="3746500" y="0"/>
              <a:ext cx="228600" cy="228600"/>
            </a:xfrm>
            <a:prstGeom prst="ellipse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847" name="Shape 847"/>
            <p:cNvSpPr/>
            <p:nvPr/>
          </p:nvSpPr>
          <p:spPr>
            <a:xfrm>
              <a:off x="4673600" y="0"/>
              <a:ext cx="228600" cy="228600"/>
            </a:xfrm>
            <a:prstGeom prst="ellipse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848" name="Shape 848"/>
            <p:cNvSpPr/>
            <p:nvPr/>
          </p:nvSpPr>
          <p:spPr>
            <a:xfrm>
              <a:off x="5626100" y="0"/>
              <a:ext cx="228600" cy="228600"/>
            </a:xfrm>
            <a:prstGeom prst="ellipse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849" name="Shape 849"/>
            <p:cNvSpPr/>
            <p:nvPr/>
          </p:nvSpPr>
          <p:spPr>
            <a:xfrm>
              <a:off x="6553200" y="0"/>
              <a:ext cx="228600" cy="228600"/>
            </a:xfrm>
            <a:prstGeom prst="ellipse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</p:grpSp>
      <p:grpSp>
        <p:nvGrpSpPr>
          <p:cNvPr id="859" name="Group 859"/>
          <p:cNvGrpSpPr/>
          <p:nvPr/>
        </p:nvGrpSpPr>
        <p:grpSpPr>
          <a:xfrm>
            <a:off x="10566400" y="10299700"/>
            <a:ext cx="6781800" cy="228600"/>
            <a:chOff x="0" y="0"/>
            <a:chExt cx="6781800" cy="228600"/>
          </a:xfrm>
        </p:grpSpPr>
        <p:sp>
          <p:nvSpPr>
            <p:cNvPr id="851" name="Shape 851"/>
            <p:cNvSpPr/>
            <p:nvPr/>
          </p:nvSpPr>
          <p:spPr>
            <a:xfrm>
              <a:off x="0" y="0"/>
              <a:ext cx="228600" cy="228600"/>
            </a:xfrm>
            <a:prstGeom prst="ellipse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852" name="Shape 852"/>
            <p:cNvSpPr/>
            <p:nvPr/>
          </p:nvSpPr>
          <p:spPr>
            <a:xfrm>
              <a:off x="939800" y="0"/>
              <a:ext cx="228600" cy="228600"/>
            </a:xfrm>
            <a:prstGeom prst="ellipse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853" name="Shape 853"/>
            <p:cNvSpPr/>
            <p:nvPr/>
          </p:nvSpPr>
          <p:spPr>
            <a:xfrm>
              <a:off x="1866900" y="0"/>
              <a:ext cx="228600" cy="228600"/>
            </a:xfrm>
            <a:prstGeom prst="ellipse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854" name="Shape 854"/>
            <p:cNvSpPr/>
            <p:nvPr/>
          </p:nvSpPr>
          <p:spPr>
            <a:xfrm>
              <a:off x="2806700" y="0"/>
              <a:ext cx="228600" cy="228600"/>
            </a:xfrm>
            <a:prstGeom prst="ellipse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855" name="Shape 855"/>
            <p:cNvSpPr/>
            <p:nvPr/>
          </p:nvSpPr>
          <p:spPr>
            <a:xfrm>
              <a:off x="3746500" y="0"/>
              <a:ext cx="228600" cy="228600"/>
            </a:xfrm>
            <a:prstGeom prst="ellipse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856" name="Shape 856"/>
            <p:cNvSpPr/>
            <p:nvPr/>
          </p:nvSpPr>
          <p:spPr>
            <a:xfrm>
              <a:off x="4673600" y="0"/>
              <a:ext cx="228600" cy="228600"/>
            </a:xfrm>
            <a:prstGeom prst="ellipse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857" name="Shape 857"/>
            <p:cNvSpPr/>
            <p:nvPr/>
          </p:nvSpPr>
          <p:spPr>
            <a:xfrm>
              <a:off x="5626100" y="0"/>
              <a:ext cx="228600" cy="228600"/>
            </a:xfrm>
            <a:prstGeom prst="ellipse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858" name="Shape 858"/>
            <p:cNvSpPr/>
            <p:nvPr/>
          </p:nvSpPr>
          <p:spPr>
            <a:xfrm>
              <a:off x="6553200" y="0"/>
              <a:ext cx="228600" cy="228600"/>
            </a:xfrm>
            <a:prstGeom prst="ellipse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</p:grpSp>
      <p:grpSp>
        <p:nvGrpSpPr>
          <p:cNvPr id="868" name="Group 868"/>
          <p:cNvGrpSpPr/>
          <p:nvPr/>
        </p:nvGrpSpPr>
        <p:grpSpPr>
          <a:xfrm>
            <a:off x="10566400" y="11328400"/>
            <a:ext cx="6781800" cy="228600"/>
            <a:chOff x="0" y="0"/>
            <a:chExt cx="6781800" cy="228600"/>
          </a:xfrm>
        </p:grpSpPr>
        <p:sp>
          <p:nvSpPr>
            <p:cNvPr id="860" name="Shape 860"/>
            <p:cNvSpPr/>
            <p:nvPr/>
          </p:nvSpPr>
          <p:spPr>
            <a:xfrm>
              <a:off x="0" y="0"/>
              <a:ext cx="228600" cy="228600"/>
            </a:xfrm>
            <a:prstGeom prst="ellipse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861" name="Shape 861"/>
            <p:cNvSpPr/>
            <p:nvPr/>
          </p:nvSpPr>
          <p:spPr>
            <a:xfrm>
              <a:off x="939800" y="0"/>
              <a:ext cx="228600" cy="228600"/>
            </a:xfrm>
            <a:prstGeom prst="ellipse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862" name="Shape 862"/>
            <p:cNvSpPr/>
            <p:nvPr/>
          </p:nvSpPr>
          <p:spPr>
            <a:xfrm>
              <a:off x="1866900" y="0"/>
              <a:ext cx="228600" cy="228600"/>
            </a:xfrm>
            <a:prstGeom prst="ellipse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863" name="Shape 863"/>
            <p:cNvSpPr/>
            <p:nvPr/>
          </p:nvSpPr>
          <p:spPr>
            <a:xfrm>
              <a:off x="2806700" y="0"/>
              <a:ext cx="228600" cy="228600"/>
            </a:xfrm>
            <a:prstGeom prst="ellipse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864" name="Shape 864"/>
            <p:cNvSpPr/>
            <p:nvPr/>
          </p:nvSpPr>
          <p:spPr>
            <a:xfrm>
              <a:off x="3746500" y="0"/>
              <a:ext cx="228600" cy="228600"/>
            </a:xfrm>
            <a:prstGeom prst="ellipse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865" name="Shape 865"/>
            <p:cNvSpPr/>
            <p:nvPr/>
          </p:nvSpPr>
          <p:spPr>
            <a:xfrm>
              <a:off x="4673600" y="0"/>
              <a:ext cx="228600" cy="228600"/>
            </a:xfrm>
            <a:prstGeom prst="ellipse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866" name="Shape 866"/>
            <p:cNvSpPr/>
            <p:nvPr/>
          </p:nvSpPr>
          <p:spPr>
            <a:xfrm>
              <a:off x="5626100" y="0"/>
              <a:ext cx="228600" cy="228600"/>
            </a:xfrm>
            <a:prstGeom prst="ellipse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867" name="Shape 867"/>
            <p:cNvSpPr/>
            <p:nvPr/>
          </p:nvSpPr>
          <p:spPr>
            <a:xfrm>
              <a:off x="6553200" y="0"/>
              <a:ext cx="228600" cy="228600"/>
            </a:xfrm>
            <a:prstGeom prst="ellipse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</p:grpSp>
      <p:sp>
        <p:nvSpPr>
          <p:cNvPr id="869" name="Shape 869"/>
          <p:cNvSpPr/>
          <p:nvPr/>
        </p:nvSpPr>
        <p:spPr>
          <a:xfrm>
            <a:off x="165417" y="13093700"/>
            <a:ext cx="11119774" cy="5064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1pPr algn="l">
              <a:lnSpc>
                <a:spcPct val="80000"/>
              </a:lnSpc>
              <a:buFont typeface="Lucida Grande"/>
              <a:defRPr sz="28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Note: in this network illustration, each node is drawn twice for clarity (at left and at top) </a:t>
            </a:r>
          </a:p>
        </p:txBody>
      </p:sp>
      <p:sp>
        <p:nvSpPr>
          <p:cNvPr id="870" name="Shape 870"/>
          <p:cNvSpPr/>
          <p:nvPr/>
        </p:nvSpPr>
        <p:spPr>
          <a:xfrm>
            <a:off x="10837661" y="12047604"/>
            <a:ext cx="5773784" cy="536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1pPr>
              <a:lnSpc>
                <a:spcPct val="80000"/>
              </a:lnSpc>
              <a:buFont typeface="Lucida Grande"/>
              <a:defRPr sz="36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8-node crossbar network (N=8)</a:t>
            </a:r>
          </a:p>
        </p:txBody>
      </p:sp>
      <p:sp>
        <p:nvSpPr>
          <p:cNvPr id="871" name="Shape 871"/>
          <p:cNvSpPr/>
          <p:nvPr/>
        </p:nvSpPr>
        <p:spPr>
          <a:xfrm>
            <a:off x="703366" y="10613020"/>
            <a:ext cx="6830863" cy="8438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1pPr algn="l">
              <a:lnSpc>
                <a:spcPct val="80000"/>
              </a:lnSpc>
              <a:buFont typeface="Lucida Grande"/>
              <a:defRPr sz="28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Crossbar scheduling algorithms / efficient hardware implementations are still active research areas.</a:t>
            </a:r>
          </a:p>
        </p:txBody>
      </p:sp>
      <p:sp>
        <p:nvSpPr>
          <p:cNvPr id="872" name="Shape 872"/>
          <p:cNvSpPr/>
          <p:nvPr/>
        </p:nvSpPr>
        <p:spPr>
          <a:xfrm flipH="1">
            <a:off x="1356289" y="8777511"/>
            <a:ext cx="1428828" cy="1782577"/>
          </a:xfrm>
          <a:prstGeom prst="line">
            <a:avLst/>
          </a:prstGeom>
          <a:ln w="38100">
            <a:solidFill>
              <a:srgbClr val="000000"/>
            </a:solidFill>
            <a:custDash>
              <a:ds d="200000" sp="200000"/>
            </a:custDash>
            <a:miter lim="400000"/>
            <a:headEnd type="triangle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</p:spTree>
  </p:cSld>
  <p:clrMapOvr>
    <a:masterClrMapping/>
  </p:clrMapOvr>
  <p:transition spd="slow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hape 55"/>
          <p:cNvSpPr/>
          <p:nvPr/>
        </p:nvSpPr>
        <p:spPr>
          <a:xfrm>
            <a:off x="13042900" y="4648199"/>
            <a:ext cx="1" cy="1168557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56" name="Shape 56"/>
          <p:cNvSpPr>
            <a:spLocks noGrp="1"/>
          </p:cNvSpPr>
          <p:nvPr>
            <p:ph type="title"/>
          </p:nvPr>
        </p:nvSpPr>
        <p:spPr>
          <a:xfrm>
            <a:off x="838200" y="393700"/>
            <a:ext cx="17056100" cy="1117600"/>
          </a:xfrm>
          <a:prstGeom prst="rect">
            <a:avLst/>
          </a:prstGeom>
        </p:spPr>
        <p:txBody>
          <a:bodyPr/>
          <a:lstStyle>
            <a:lvl1pPr>
              <a:defRPr sz="7800"/>
            </a:lvl1pPr>
          </a:lstStyle>
          <a:p>
            <a:r>
              <a:t>Basic system design from previous lectures</a:t>
            </a:r>
          </a:p>
        </p:txBody>
      </p:sp>
      <p:sp>
        <p:nvSpPr>
          <p:cNvPr id="57" name="Shape 57"/>
          <p:cNvSpPr/>
          <p:nvPr/>
        </p:nvSpPr>
        <p:spPr>
          <a:xfrm>
            <a:off x="5232400" y="4660899"/>
            <a:ext cx="1" cy="1168557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58" name="Shape 58"/>
          <p:cNvSpPr/>
          <p:nvPr/>
        </p:nvSpPr>
        <p:spPr>
          <a:xfrm>
            <a:off x="11493500" y="4013200"/>
            <a:ext cx="3073400" cy="990600"/>
          </a:xfrm>
          <a:prstGeom prst="rect">
            <a:avLst/>
          </a:prstGeom>
          <a:solidFill>
            <a:srgbClr val="EBEBEB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59" name="Shape 59"/>
          <p:cNvSpPr/>
          <p:nvPr/>
        </p:nvSpPr>
        <p:spPr>
          <a:xfrm>
            <a:off x="12382500" y="4292600"/>
            <a:ext cx="1320800" cy="508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1pPr>
              <a:lnSpc>
                <a:spcPct val="80000"/>
              </a:lnSpc>
              <a:buFont typeface="Lucida Grande"/>
              <a:defRPr sz="32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Cache</a:t>
            </a:r>
          </a:p>
        </p:txBody>
      </p:sp>
      <p:sp>
        <p:nvSpPr>
          <p:cNvPr id="60" name="Shape 60"/>
          <p:cNvSpPr/>
          <p:nvPr/>
        </p:nvSpPr>
        <p:spPr>
          <a:xfrm>
            <a:off x="13042899" y="3340854"/>
            <a:ext cx="1" cy="672502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61" name="Shape 61"/>
          <p:cNvSpPr/>
          <p:nvPr/>
        </p:nvSpPr>
        <p:spPr>
          <a:xfrm>
            <a:off x="11506200" y="2260600"/>
            <a:ext cx="3073400" cy="1092200"/>
          </a:xfrm>
          <a:prstGeom prst="rect">
            <a:avLst/>
          </a:prstGeom>
          <a:solidFill>
            <a:srgbClr val="EBEBEB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62" name="Shape 62"/>
          <p:cNvSpPr/>
          <p:nvPr/>
        </p:nvSpPr>
        <p:spPr>
          <a:xfrm>
            <a:off x="12192000" y="2552700"/>
            <a:ext cx="1689100" cy="508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1pPr>
              <a:lnSpc>
                <a:spcPct val="80000"/>
              </a:lnSpc>
              <a:buFont typeface="Lucida Grande"/>
              <a:defRPr sz="32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Processor</a:t>
            </a:r>
          </a:p>
        </p:txBody>
      </p:sp>
      <p:sp>
        <p:nvSpPr>
          <p:cNvPr id="63" name="Shape 63"/>
          <p:cNvSpPr/>
          <p:nvPr/>
        </p:nvSpPr>
        <p:spPr>
          <a:xfrm>
            <a:off x="2209800" y="5778131"/>
            <a:ext cx="13855700" cy="723901"/>
          </a:xfrm>
          <a:prstGeom prst="roundRect">
            <a:avLst>
              <a:gd name="adj" fmla="val 26316"/>
            </a:avLst>
          </a:prstGeom>
          <a:solidFill>
            <a:srgbClr val="D6D6D6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64" name="Shape 64"/>
          <p:cNvSpPr/>
          <p:nvPr/>
        </p:nvSpPr>
        <p:spPr>
          <a:xfrm>
            <a:off x="6972300" y="5892800"/>
            <a:ext cx="4343400" cy="508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1pPr>
              <a:lnSpc>
                <a:spcPct val="80000"/>
              </a:lnSpc>
              <a:buFont typeface="Lucida Grande"/>
              <a:defRPr sz="32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Interconnect (shared bus)</a:t>
            </a:r>
          </a:p>
        </p:txBody>
      </p:sp>
      <p:sp>
        <p:nvSpPr>
          <p:cNvPr id="65" name="Shape 65"/>
          <p:cNvSpPr/>
          <p:nvPr/>
        </p:nvSpPr>
        <p:spPr>
          <a:xfrm>
            <a:off x="3683000" y="4025900"/>
            <a:ext cx="3073400" cy="990600"/>
          </a:xfrm>
          <a:prstGeom prst="rect">
            <a:avLst/>
          </a:prstGeom>
          <a:solidFill>
            <a:srgbClr val="EBEBEB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66" name="Shape 66"/>
          <p:cNvSpPr/>
          <p:nvPr/>
        </p:nvSpPr>
        <p:spPr>
          <a:xfrm>
            <a:off x="4572000" y="4318000"/>
            <a:ext cx="1320800" cy="508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1pPr>
              <a:lnSpc>
                <a:spcPct val="80000"/>
              </a:lnSpc>
              <a:buFont typeface="Lucida Grande"/>
              <a:defRPr sz="32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Cache</a:t>
            </a:r>
          </a:p>
        </p:txBody>
      </p:sp>
      <p:sp>
        <p:nvSpPr>
          <p:cNvPr id="67" name="Shape 67"/>
          <p:cNvSpPr/>
          <p:nvPr/>
        </p:nvSpPr>
        <p:spPr>
          <a:xfrm>
            <a:off x="5232400" y="3352800"/>
            <a:ext cx="0" cy="67250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68" name="Shape 68"/>
          <p:cNvSpPr/>
          <p:nvPr/>
        </p:nvSpPr>
        <p:spPr>
          <a:xfrm>
            <a:off x="3695700" y="2273300"/>
            <a:ext cx="3073400" cy="1092200"/>
          </a:xfrm>
          <a:prstGeom prst="rect">
            <a:avLst/>
          </a:prstGeom>
          <a:solidFill>
            <a:srgbClr val="EBEBEB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69" name="Shape 69"/>
          <p:cNvSpPr/>
          <p:nvPr/>
        </p:nvSpPr>
        <p:spPr>
          <a:xfrm>
            <a:off x="4381500" y="2565400"/>
            <a:ext cx="1689100" cy="508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1pPr>
              <a:lnSpc>
                <a:spcPct val="80000"/>
              </a:lnSpc>
              <a:buFont typeface="Lucida Grande"/>
              <a:defRPr sz="32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Processor</a:t>
            </a:r>
          </a:p>
        </p:txBody>
      </p:sp>
      <p:sp>
        <p:nvSpPr>
          <p:cNvPr id="70" name="Shape 70"/>
          <p:cNvSpPr/>
          <p:nvPr/>
        </p:nvSpPr>
        <p:spPr>
          <a:xfrm>
            <a:off x="9144000" y="6477000"/>
            <a:ext cx="0" cy="921946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71" name="Shape 71"/>
          <p:cNvSpPr/>
          <p:nvPr/>
        </p:nvSpPr>
        <p:spPr>
          <a:xfrm>
            <a:off x="6565900" y="7251700"/>
            <a:ext cx="5143500" cy="1143000"/>
          </a:xfrm>
          <a:prstGeom prst="rect">
            <a:avLst/>
          </a:prstGeom>
          <a:solidFill>
            <a:srgbClr val="C0C0C0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72" name="Shape 72"/>
          <p:cNvSpPr/>
          <p:nvPr/>
        </p:nvSpPr>
        <p:spPr>
          <a:xfrm>
            <a:off x="6972300" y="7569200"/>
            <a:ext cx="4343400" cy="508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1pPr>
              <a:lnSpc>
                <a:spcPct val="80000"/>
              </a:lnSpc>
              <a:buFont typeface="Lucida Grande"/>
              <a:defRPr sz="32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Memory</a:t>
            </a:r>
          </a:p>
        </p:txBody>
      </p:sp>
      <p:grpSp>
        <p:nvGrpSpPr>
          <p:cNvPr id="85" name="Group 85"/>
          <p:cNvGrpSpPr/>
          <p:nvPr/>
        </p:nvGrpSpPr>
        <p:grpSpPr>
          <a:xfrm>
            <a:off x="660400" y="9194800"/>
            <a:ext cx="17691100" cy="4165600"/>
            <a:chOff x="0" y="0"/>
            <a:chExt cx="17691100" cy="4165600"/>
          </a:xfrm>
        </p:grpSpPr>
        <p:sp>
          <p:nvSpPr>
            <p:cNvPr id="73" name="Shape 73"/>
            <p:cNvSpPr/>
            <p:nvPr/>
          </p:nvSpPr>
          <p:spPr>
            <a:xfrm>
              <a:off x="0" y="0"/>
              <a:ext cx="16953063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74" name="Shape 74"/>
            <p:cNvSpPr/>
            <p:nvPr/>
          </p:nvSpPr>
          <p:spPr>
            <a:xfrm>
              <a:off x="38100" y="660400"/>
              <a:ext cx="6146800" cy="35052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t">
              <a:noAutofit/>
            </a:bodyPr>
            <a:lstStyle/>
            <a:p>
              <a:pPr algn="l">
                <a:lnSpc>
                  <a:spcPct val="80000"/>
                </a:lnSpc>
                <a:buFont typeface="Lucida Grande"/>
                <a:defRPr sz="4200" b="1">
                  <a:latin typeface="+mn-lt"/>
                  <a:ea typeface="+mn-ea"/>
                  <a:cs typeface="+mn-cs"/>
                  <a:sym typeface="Myriad Pro Condensed"/>
                </a:defRPr>
              </a:pPr>
              <a:r>
                <a:t>Bus interconnect:</a:t>
              </a:r>
            </a:p>
            <a:p>
              <a:pPr algn="l">
                <a:lnSpc>
                  <a:spcPct val="80000"/>
                </a:lnSpc>
                <a:buFont typeface="Lucida Grande"/>
                <a:defRPr sz="4200" b="1">
                  <a:latin typeface="+mn-lt"/>
                  <a:ea typeface="+mn-ea"/>
                  <a:cs typeface="+mn-cs"/>
                  <a:sym typeface="Myriad Pro Condensed"/>
                </a:defRPr>
              </a:pPr>
              <a:endParaRPr/>
            </a:p>
            <a:p>
              <a:pPr algn="l">
                <a:lnSpc>
                  <a:spcPct val="80000"/>
                </a:lnSpc>
                <a:buFont typeface="Lucida Grande"/>
                <a:defRPr sz="4200" b="1">
                  <a:latin typeface="+mn-lt"/>
                  <a:ea typeface="+mn-ea"/>
                  <a:cs typeface="+mn-cs"/>
                  <a:sym typeface="Myriad Pro Condensed"/>
                </a:defRPr>
              </a:pPr>
              <a:r>
                <a:t>All nodes connected by a shared set of wires</a:t>
              </a:r>
            </a:p>
          </p:txBody>
        </p:sp>
        <p:grpSp>
          <p:nvGrpSpPr>
            <p:cNvPr id="84" name="Group 84"/>
            <p:cNvGrpSpPr/>
            <p:nvPr/>
          </p:nvGrpSpPr>
          <p:grpSpPr>
            <a:xfrm>
              <a:off x="6819900" y="711200"/>
              <a:ext cx="10871200" cy="3225800"/>
              <a:chOff x="0" y="0"/>
              <a:chExt cx="10871200" cy="3225800"/>
            </a:xfrm>
          </p:grpSpPr>
          <p:sp>
            <p:nvSpPr>
              <p:cNvPr id="75" name="Shape 75"/>
              <p:cNvSpPr/>
              <p:nvPr/>
            </p:nvSpPr>
            <p:spPr>
              <a:xfrm>
                <a:off x="0" y="203200"/>
                <a:ext cx="7736293" cy="1"/>
              </a:xfrm>
              <a:prstGeom prst="line">
                <a:avLst/>
              </a:prstGeom>
              <a:noFill/>
              <a:ln w="2032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l" defTabSz="457200">
                  <a:defRPr sz="1200"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/>
              </a:p>
            </p:txBody>
          </p:sp>
          <p:sp>
            <p:nvSpPr>
              <p:cNvPr id="76" name="Shape 76"/>
              <p:cNvSpPr/>
              <p:nvPr/>
            </p:nvSpPr>
            <p:spPr>
              <a:xfrm>
                <a:off x="0" y="1828800"/>
                <a:ext cx="7736293" cy="1"/>
              </a:xfrm>
              <a:prstGeom prst="line">
                <a:avLst/>
              </a:prstGeom>
              <a:noFill/>
              <a:ln w="6096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l" defTabSz="457200">
                  <a:defRPr sz="1200"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/>
              </a:p>
            </p:txBody>
          </p:sp>
          <p:sp>
            <p:nvSpPr>
              <p:cNvPr id="77" name="Shape 77"/>
              <p:cNvSpPr/>
              <p:nvPr/>
            </p:nvSpPr>
            <p:spPr>
              <a:xfrm>
                <a:off x="7886700" y="0"/>
                <a:ext cx="2489200" cy="87630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50800" tIns="50800" rIns="50800" bIns="50800" numCol="1" anchor="t">
                <a:noAutofit/>
              </a:bodyPr>
              <a:lstStyle/>
              <a:p>
                <a:pPr algn="l">
                  <a:lnSpc>
                    <a:spcPct val="80000"/>
                  </a:lnSpc>
                  <a:buFont typeface="Lucida Grande"/>
                  <a:defRPr sz="3200" b="1">
                    <a:latin typeface="+mn-lt"/>
                    <a:ea typeface="+mn-ea"/>
                    <a:cs typeface="+mn-cs"/>
                    <a:sym typeface="Myriad Pro Condensed"/>
                  </a:defRPr>
                </a:pPr>
                <a:r>
                  <a:t>Request bus:</a:t>
                </a:r>
              </a:p>
              <a:p>
                <a:pPr algn="l">
                  <a:lnSpc>
                    <a:spcPct val="80000"/>
                  </a:lnSpc>
                  <a:buFont typeface="Lucida Grande"/>
                  <a:defRPr sz="3200" b="1">
                    <a:latin typeface="+mn-lt"/>
                    <a:ea typeface="+mn-ea"/>
                    <a:cs typeface="+mn-cs"/>
                    <a:sym typeface="Myriad Pro Condensed"/>
                  </a:defRPr>
                </a:pPr>
                <a:r>
                  <a:t>cmd + address</a:t>
                </a:r>
              </a:p>
            </p:txBody>
          </p:sp>
          <p:sp>
            <p:nvSpPr>
              <p:cNvPr id="78" name="Shape 78"/>
              <p:cNvSpPr/>
              <p:nvPr/>
            </p:nvSpPr>
            <p:spPr>
              <a:xfrm>
                <a:off x="7886700" y="1435100"/>
                <a:ext cx="2984500" cy="87630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50800" tIns="50800" rIns="50800" bIns="50800" numCol="1" anchor="t">
                <a:noAutofit/>
              </a:bodyPr>
              <a:lstStyle/>
              <a:p>
                <a:pPr algn="l">
                  <a:lnSpc>
                    <a:spcPct val="80000"/>
                  </a:lnSpc>
                  <a:buFont typeface="Lucida Grande"/>
                  <a:defRPr sz="3200" b="1">
                    <a:latin typeface="+mn-lt"/>
                    <a:ea typeface="+mn-ea"/>
                    <a:cs typeface="+mn-cs"/>
                    <a:sym typeface="Myriad Pro Condensed"/>
                  </a:defRPr>
                </a:pPr>
                <a:r>
                  <a:t>Response bus:</a:t>
                </a:r>
              </a:p>
              <a:p>
                <a:pPr algn="l">
                  <a:lnSpc>
                    <a:spcPct val="80000"/>
                  </a:lnSpc>
                  <a:buFont typeface="Lucida Grande"/>
                  <a:defRPr sz="3200" b="1">
                    <a:latin typeface="+mn-lt"/>
                    <a:ea typeface="+mn-ea"/>
                    <a:cs typeface="+mn-cs"/>
                    <a:sym typeface="Myriad Pro Condensed"/>
                  </a:defRPr>
                </a:pPr>
                <a:r>
                  <a:t>data</a:t>
                </a:r>
              </a:p>
            </p:txBody>
          </p:sp>
          <p:sp>
            <p:nvSpPr>
              <p:cNvPr id="79" name="Shape 79"/>
              <p:cNvSpPr/>
              <p:nvPr/>
            </p:nvSpPr>
            <p:spPr>
              <a:xfrm>
                <a:off x="2857500" y="2120900"/>
                <a:ext cx="2110639" cy="48804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50800" tIns="50800" rIns="50800" bIns="50800" numCol="1" anchor="t">
                <a:noAutofit/>
              </a:bodyPr>
              <a:lstStyle>
                <a:lvl1pPr>
                  <a:lnSpc>
                    <a:spcPct val="80000"/>
                  </a:lnSpc>
                  <a:buFont typeface="Lucida Grande"/>
                  <a:defRPr sz="2800" b="1">
                    <a:latin typeface="+mn-lt"/>
                    <a:ea typeface="+mn-ea"/>
                    <a:cs typeface="+mn-cs"/>
                    <a:sym typeface="Myriad Pro Condensed"/>
                  </a:defRPr>
                </a:lvl1pPr>
              </a:lstStyle>
              <a:p>
                <a:r>
                  <a:t>e.g., 256 bits</a:t>
                </a:r>
              </a:p>
            </p:txBody>
          </p:sp>
          <p:sp>
            <p:nvSpPr>
              <p:cNvPr id="80" name="Shape 80"/>
              <p:cNvSpPr/>
              <p:nvPr/>
            </p:nvSpPr>
            <p:spPr>
              <a:xfrm>
                <a:off x="12700" y="2717800"/>
                <a:ext cx="7736293" cy="1"/>
              </a:xfrm>
              <a:prstGeom prst="line">
                <a:avLst/>
              </a:prstGeom>
              <a:noFill/>
              <a:ln w="1270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l" defTabSz="457200">
                  <a:defRPr sz="1200"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/>
              </a:p>
            </p:txBody>
          </p:sp>
          <p:sp>
            <p:nvSpPr>
              <p:cNvPr id="81" name="Shape 81"/>
              <p:cNvSpPr/>
              <p:nvPr/>
            </p:nvSpPr>
            <p:spPr>
              <a:xfrm>
                <a:off x="3251200" y="2819400"/>
                <a:ext cx="1257300" cy="40640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50800" tIns="50800" rIns="50800" bIns="50800" numCol="1" anchor="t">
                <a:noAutofit/>
              </a:bodyPr>
              <a:lstStyle>
                <a:lvl1pPr>
                  <a:lnSpc>
                    <a:spcPct val="80000"/>
                  </a:lnSpc>
                  <a:buFont typeface="Lucida Grande"/>
                  <a:defRPr sz="2800" b="1">
                    <a:latin typeface="+mn-lt"/>
                    <a:ea typeface="+mn-ea"/>
                    <a:cs typeface="+mn-cs"/>
                    <a:sym typeface="Myriad Pro Condensed"/>
                  </a:defRPr>
                </a:lvl1pPr>
              </a:lstStyle>
              <a:p>
                <a:r>
                  <a:t>3 bits</a:t>
                </a:r>
              </a:p>
            </p:txBody>
          </p:sp>
          <p:sp>
            <p:nvSpPr>
              <p:cNvPr id="82" name="Shape 82"/>
              <p:cNvSpPr/>
              <p:nvPr/>
            </p:nvSpPr>
            <p:spPr>
              <a:xfrm>
                <a:off x="7708900" y="2514600"/>
                <a:ext cx="1841500" cy="40640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50800" tIns="50800" rIns="50800" bIns="50800" numCol="1" anchor="t">
                <a:noAutofit/>
              </a:bodyPr>
              <a:lstStyle>
                <a:lvl1pPr>
                  <a:lnSpc>
                    <a:spcPct val="80000"/>
                  </a:lnSpc>
                  <a:buFont typeface="Lucida Grande"/>
                  <a:defRPr sz="2400" b="1">
                    <a:latin typeface="+mn-lt"/>
                    <a:ea typeface="+mn-ea"/>
                    <a:cs typeface="+mn-cs"/>
                    <a:sym typeface="Myriad Pro Condensed"/>
                  </a:defRPr>
                </a:lvl1pPr>
              </a:lstStyle>
              <a:p>
                <a:r>
                  <a:t>Response tag</a:t>
                </a:r>
              </a:p>
            </p:txBody>
          </p:sp>
          <p:sp>
            <p:nvSpPr>
              <p:cNvPr id="83" name="Shape 83"/>
              <p:cNvSpPr/>
              <p:nvPr/>
            </p:nvSpPr>
            <p:spPr>
              <a:xfrm>
                <a:off x="3200400" y="317500"/>
                <a:ext cx="1562100" cy="40640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50800" tIns="50800" rIns="50800" bIns="50800" numCol="1" anchor="t">
                <a:noAutofit/>
              </a:bodyPr>
              <a:lstStyle>
                <a:lvl1pPr>
                  <a:lnSpc>
                    <a:spcPct val="80000"/>
                  </a:lnSpc>
                  <a:buFont typeface="Lucida Grande"/>
                  <a:defRPr sz="2800" b="1">
                    <a:latin typeface="+mn-lt"/>
                    <a:ea typeface="+mn-ea"/>
                    <a:cs typeface="+mn-cs"/>
                    <a:sym typeface="Myriad Pro Condensed"/>
                  </a:defRPr>
                </a:lvl1pPr>
              </a:lstStyle>
              <a:p>
                <a:r>
                  <a:t>e.g., 40 bits</a:t>
                </a:r>
              </a:p>
            </p:txBody>
          </p:sp>
        </p:grpSp>
      </p:grpSp>
      <p:grpSp>
        <p:nvGrpSpPr>
          <p:cNvPr id="96" name="Group 96"/>
          <p:cNvGrpSpPr/>
          <p:nvPr/>
        </p:nvGrpSpPr>
        <p:grpSpPr>
          <a:xfrm>
            <a:off x="444500" y="4013200"/>
            <a:ext cx="17386300" cy="4394200"/>
            <a:chOff x="0" y="0"/>
            <a:chExt cx="17386300" cy="4394200"/>
          </a:xfrm>
        </p:grpSpPr>
        <p:sp>
          <p:nvSpPr>
            <p:cNvPr id="86" name="Shape 86"/>
            <p:cNvSpPr/>
            <p:nvPr/>
          </p:nvSpPr>
          <p:spPr>
            <a:xfrm>
              <a:off x="3238500" y="12700"/>
              <a:ext cx="3098800" cy="1003300"/>
            </a:xfrm>
            <a:prstGeom prst="rect">
              <a:avLst/>
            </a:prstGeom>
            <a:noFill/>
            <a:ln w="127000" cap="flat">
              <a:solidFill>
                <a:srgbClr val="E324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87" name="Shape 87"/>
            <p:cNvSpPr/>
            <p:nvPr/>
          </p:nvSpPr>
          <p:spPr>
            <a:xfrm>
              <a:off x="11023600" y="0"/>
              <a:ext cx="3098800" cy="1003300"/>
            </a:xfrm>
            <a:prstGeom prst="rect">
              <a:avLst/>
            </a:prstGeom>
            <a:noFill/>
            <a:ln w="127000" cap="flat">
              <a:solidFill>
                <a:srgbClr val="E324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88" name="Shape 88"/>
            <p:cNvSpPr/>
            <p:nvPr/>
          </p:nvSpPr>
          <p:spPr>
            <a:xfrm>
              <a:off x="6108700" y="3276600"/>
              <a:ext cx="5156200" cy="1117600"/>
            </a:xfrm>
            <a:prstGeom prst="rect">
              <a:avLst/>
            </a:prstGeom>
            <a:noFill/>
            <a:ln w="127000" cap="flat">
              <a:solidFill>
                <a:srgbClr val="E324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89" name="Shape 89"/>
            <p:cNvSpPr/>
            <p:nvPr/>
          </p:nvSpPr>
          <p:spPr>
            <a:xfrm>
              <a:off x="0" y="3390900"/>
              <a:ext cx="4785654" cy="6905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t">
              <a:noAutofit/>
            </a:bodyPr>
            <a:lstStyle>
              <a:lvl1pPr algn="l">
                <a:lnSpc>
                  <a:spcPct val="80000"/>
                </a:lnSpc>
                <a:buFont typeface="Lucida Grande"/>
                <a:defRPr sz="3200" b="1">
                  <a:latin typeface="+mn-lt"/>
                  <a:ea typeface="+mn-ea"/>
                  <a:cs typeface="+mn-cs"/>
                  <a:sym typeface="Myriad Pro Condensed"/>
                </a:defRPr>
              </a:lvl1pPr>
            </a:lstStyle>
            <a:p>
              <a:r>
                <a:t>Bus clients (interconnect nodes)</a:t>
              </a:r>
            </a:p>
          </p:txBody>
        </p:sp>
        <p:sp>
          <p:nvSpPr>
            <p:cNvPr id="90" name="Shape 90"/>
            <p:cNvSpPr/>
            <p:nvPr/>
          </p:nvSpPr>
          <p:spPr>
            <a:xfrm flipH="1">
              <a:off x="2021116" y="1097626"/>
              <a:ext cx="2629861" cy="2265192"/>
            </a:xfrm>
            <a:prstGeom prst="line">
              <a:avLst/>
            </a:prstGeom>
            <a:noFill/>
            <a:ln w="63500" cap="flat">
              <a:solidFill>
                <a:srgbClr val="E32400"/>
              </a:solidFill>
              <a:prstDash val="solid"/>
              <a:miter lim="400000"/>
              <a:head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91" name="Shape 91"/>
            <p:cNvSpPr/>
            <p:nvPr/>
          </p:nvSpPr>
          <p:spPr>
            <a:xfrm flipH="1" flipV="1">
              <a:off x="4625394" y="3610388"/>
              <a:ext cx="1440177" cy="294279"/>
            </a:xfrm>
            <a:prstGeom prst="line">
              <a:avLst/>
            </a:prstGeom>
            <a:noFill/>
            <a:ln w="63500" cap="flat">
              <a:solidFill>
                <a:srgbClr val="E32400"/>
              </a:solidFill>
              <a:prstDash val="solid"/>
              <a:miter lim="400000"/>
              <a:head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92" name="Shape 92"/>
            <p:cNvSpPr/>
            <p:nvPr/>
          </p:nvSpPr>
          <p:spPr>
            <a:xfrm flipH="1">
              <a:off x="2263717" y="560895"/>
              <a:ext cx="8687915" cy="2753828"/>
            </a:xfrm>
            <a:prstGeom prst="line">
              <a:avLst/>
            </a:prstGeom>
            <a:noFill/>
            <a:ln w="63500" cap="flat">
              <a:solidFill>
                <a:srgbClr val="E32400"/>
              </a:solidFill>
              <a:prstDash val="solid"/>
              <a:miter lim="400000"/>
              <a:head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grpSp>
          <p:nvGrpSpPr>
            <p:cNvPr id="95" name="Group 95"/>
            <p:cNvGrpSpPr/>
            <p:nvPr/>
          </p:nvGrpSpPr>
          <p:grpSpPr>
            <a:xfrm>
              <a:off x="15722600" y="1739900"/>
              <a:ext cx="1663700" cy="850900"/>
              <a:chOff x="0" y="0"/>
              <a:chExt cx="1663700" cy="850900"/>
            </a:xfrm>
          </p:grpSpPr>
          <p:sp>
            <p:nvSpPr>
              <p:cNvPr id="93" name="Shape 93"/>
              <p:cNvSpPr/>
              <p:nvPr/>
            </p:nvSpPr>
            <p:spPr>
              <a:xfrm>
                <a:off x="38100" y="25400"/>
                <a:ext cx="1536700" cy="723900"/>
              </a:xfrm>
              <a:prstGeom prst="roundRect">
                <a:avLst>
                  <a:gd name="adj" fmla="val 31891"/>
                </a:avLst>
              </a:prstGeom>
              <a:solidFill>
                <a:srgbClr val="E32400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4200"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94" name="Shape 94"/>
              <p:cNvSpPr/>
              <p:nvPr/>
            </p:nvSpPr>
            <p:spPr>
              <a:xfrm>
                <a:off x="0" y="0"/>
                <a:ext cx="1663700" cy="85090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50800" tIns="50800" rIns="50800" bIns="50800" numCol="1" anchor="t">
                <a:noAutofit/>
              </a:bodyPr>
              <a:lstStyle/>
              <a:p>
                <a:pPr>
                  <a:lnSpc>
                    <a:spcPct val="70000"/>
                  </a:lnSpc>
                  <a:buFont typeface="Lucida Grande"/>
                  <a:defRPr sz="2600" b="1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Myriad Pro Condensed"/>
                  </a:defRPr>
                </a:pPr>
                <a:r>
                  <a:t>Bus</a:t>
                </a:r>
              </a:p>
              <a:p>
                <a:pPr>
                  <a:lnSpc>
                    <a:spcPct val="70000"/>
                  </a:lnSpc>
                  <a:buFont typeface="Lucida Grande"/>
                  <a:defRPr sz="2600" b="1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Myriad Pro Condensed"/>
                  </a:defRPr>
                </a:pPr>
                <a:r>
                  <a:t>Arbitrator</a:t>
                </a:r>
              </a:p>
            </p:txBody>
          </p:sp>
        </p:grpSp>
      </p:grpSp>
    </p:spTree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5" grpId="2" animBg="1" advAuto="0"/>
      <p:bldP spid="96" grpId="1" animBg="1" advAuto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6" name="Shape 876"/>
          <p:cNvSpPr/>
          <p:nvPr/>
        </p:nvSpPr>
        <p:spPr>
          <a:xfrm>
            <a:off x="3446716" y="2594428"/>
            <a:ext cx="10642601" cy="9791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5855"/>
                </a:moveTo>
                <a:lnTo>
                  <a:pt x="21600" y="0"/>
                </a:lnTo>
                <a:lnTo>
                  <a:pt x="0" y="0"/>
                </a:lnTo>
                <a:lnTo>
                  <a:pt x="0" y="21600"/>
                </a:lnTo>
                <a:lnTo>
                  <a:pt x="6297" y="21600"/>
                </a:lnTo>
              </a:path>
            </a:pathLst>
          </a:cu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877" name="Shape 877"/>
          <p:cNvSpPr/>
          <p:nvPr/>
        </p:nvSpPr>
        <p:spPr>
          <a:xfrm>
            <a:off x="3751516" y="2861128"/>
            <a:ext cx="9410701" cy="84836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6521"/>
                </a:moveTo>
                <a:lnTo>
                  <a:pt x="21600" y="0"/>
                </a:lnTo>
                <a:lnTo>
                  <a:pt x="0" y="0"/>
                </a:lnTo>
                <a:lnTo>
                  <a:pt x="0" y="21600"/>
                </a:lnTo>
                <a:lnTo>
                  <a:pt x="6297" y="21600"/>
                </a:lnTo>
              </a:path>
            </a:pathLst>
          </a:cu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878" name="Shape 878"/>
          <p:cNvSpPr/>
          <p:nvPr/>
        </p:nvSpPr>
        <p:spPr>
          <a:xfrm>
            <a:off x="4107116" y="3077028"/>
            <a:ext cx="8102601" cy="72771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6521"/>
                </a:moveTo>
                <a:lnTo>
                  <a:pt x="21600" y="0"/>
                </a:lnTo>
                <a:lnTo>
                  <a:pt x="0" y="0"/>
                </a:lnTo>
                <a:lnTo>
                  <a:pt x="0" y="21600"/>
                </a:lnTo>
                <a:lnTo>
                  <a:pt x="6297" y="21600"/>
                </a:lnTo>
              </a:path>
            </a:pathLst>
          </a:cu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879" name="Shape 879"/>
          <p:cNvSpPr/>
          <p:nvPr/>
        </p:nvSpPr>
        <p:spPr>
          <a:xfrm>
            <a:off x="4437316" y="3356428"/>
            <a:ext cx="6845301" cy="5981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6925"/>
                </a:moveTo>
                <a:lnTo>
                  <a:pt x="21600" y="0"/>
                </a:lnTo>
                <a:lnTo>
                  <a:pt x="0" y="0"/>
                </a:lnTo>
                <a:lnTo>
                  <a:pt x="0" y="21600"/>
                </a:lnTo>
                <a:lnTo>
                  <a:pt x="7707" y="21600"/>
                </a:lnTo>
              </a:path>
            </a:pathLst>
          </a:cu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880" name="Shape 880"/>
          <p:cNvSpPr/>
          <p:nvPr/>
        </p:nvSpPr>
        <p:spPr>
          <a:xfrm>
            <a:off x="5641675" y="4541171"/>
            <a:ext cx="1907468" cy="71096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lnTo>
                  <a:pt x="21600" y="0"/>
                </a:lnTo>
                <a:lnTo>
                  <a:pt x="0" y="0"/>
                </a:lnTo>
                <a:lnTo>
                  <a:pt x="0" y="21025"/>
                </a:lnTo>
                <a:lnTo>
                  <a:pt x="9282" y="21025"/>
                </a:lnTo>
              </a:path>
            </a:pathLst>
          </a:cu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881" name="Shape 881"/>
          <p:cNvSpPr/>
          <p:nvPr/>
        </p:nvSpPr>
        <p:spPr>
          <a:xfrm>
            <a:off x="5356621" y="4272994"/>
            <a:ext cx="3124163" cy="200131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10588"/>
                </a:moveTo>
                <a:lnTo>
                  <a:pt x="21600" y="0"/>
                </a:lnTo>
                <a:lnTo>
                  <a:pt x="0" y="0"/>
                </a:lnTo>
                <a:lnTo>
                  <a:pt x="0" y="21600"/>
                </a:lnTo>
                <a:lnTo>
                  <a:pt x="7707" y="21600"/>
                </a:lnTo>
              </a:path>
            </a:pathLst>
          </a:cu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882" name="Shape 882"/>
          <p:cNvSpPr/>
          <p:nvPr/>
        </p:nvSpPr>
        <p:spPr>
          <a:xfrm>
            <a:off x="5034198" y="3998842"/>
            <a:ext cx="4368801" cy="32766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537" y="8239"/>
                </a:moveTo>
                <a:lnTo>
                  <a:pt x="21600" y="0"/>
                </a:lnTo>
                <a:lnTo>
                  <a:pt x="0" y="0"/>
                </a:lnTo>
                <a:lnTo>
                  <a:pt x="0" y="21600"/>
                </a:lnTo>
                <a:lnTo>
                  <a:pt x="7707" y="21600"/>
                </a:lnTo>
              </a:path>
            </a:pathLst>
          </a:cu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883" name="Shape 883"/>
          <p:cNvSpPr/>
          <p:nvPr/>
        </p:nvSpPr>
        <p:spPr>
          <a:xfrm>
            <a:off x="4742116" y="3699328"/>
            <a:ext cx="5600701" cy="45974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7344"/>
                </a:moveTo>
                <a:lnTo>
                  <a:pt x="21600" y="0"/>
                </a:lnTo>
                <a:lnTo>
                  <a:pt x="0" y="0"/>
                </a:lnTo>
                <a:lnTo>
                  <a:pt x="0" y="21600"/>
                </a:lnTo>
                <a:lnTo>
                  <a:pt x="7707" y="21600"/>
                </a:lnTo>
              </a:path>
            </a:pathLst>
          </a:cu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884" name="Shape 884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Crossbar interconnect</a:t>
            </a:r>
          </a:p>
        </p:txBody>
      </p:sp>
      <p:grpSp>
        <p:nvGrpSpPr>
          <p:cNvPr id="893" name="Group 893"/>
          <p:cNvGrpSpPr/>
          <p:nvPr/>
        </p:nvGrpSpPr>
        <p:grpSpPr>
          <a:xfrm rot="16200000">
            <a:off x="7146511" y="5583166"/>
            <a:ext cx="7327901" cy="6553201"/>
            <a:chOff x="0" y="0"/>
            <a:chExt cx="7327900" cy="6553200"/>
          </a:xfrm>
        </p:grpSpPr>
        <p:sp>
          <p:nvSpPr>
            <p:cNvPr id="885" name="Shape 885"/>
            <p:cNvSpPr/>
            <p:nvPr/>
          </p:nvSpPr>
          <p:spPr>
            <a:xfrm flipV="1">
              <a:off x="0" y="0"/>
              <a:ext cx="7303338" cy="129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886" name="Shape 886"/>
            <p:cNvSpPr/>
            <p:nvPr/>
          </p:nvSpPr>
          <p:spPr>
            <a:xfrm flipV="1">
              <a:off x="12281" y="936264"/>
              <a:ext cx="7303338" cy="130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887" name="Shape 887"/>
            <p:cNvSpPr/>
            <p:nvPr/>
          </p:nvSpPr>
          <p:spPr>
            <a:xfrm flipV="1">
              <a:off x="12281" y="1872400"/>
              <a:ext cx="7303338" cy="130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888" name="Shape 888"/>
            <p:cNvSpPr/>
            <p:nvPr/>
          </p:nvSpPr>
          <p:spPr>
            <a:xfrm flipV="1">
              <a:off x="12281" y="2808535"/>
              <a:ext cx="7303338" cy="130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889" name="Shape 889"/>
            <p:cNvSpPr/>
            <p:nvPr/>
          </p:nvSpPr>
          <p:spPr>
            <a:xfrm flipV="1">
              <a:off x="24563" y="3744669"/>
              <a:ext cx="7303338" cy="130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890" name="Shape 890"/>
            <p:cNvSpPr/>
            <p:nvPr/>
          </p:nvSpPr>
          <p:spPr>
            <a:xfrm flipV="1">
              <a:off x="24563" y="4680806"/>
              <a:ext cx="7303338" cy="130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891" name="Shape 891"/>
            <p:cNvSpPr/>
            <p:nvPr/>
          </p:nvSpPr>
          <p:spPr>
            <a:xfrm flipV="1">
              <a:off x="24563" y="5616940"/>
              <a:ext cx="7303338" cy="130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892" name="Shape 892"/>
            <p:cNvSpPr/>
            <p:nvPr/>
          </p:nvSpPr>
          <p:spPr>
            <a:xfrm flipV="1">
              <a:off x="24563" y="6553071"/>
              <a:ext cx="7303338" cy="130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</p:grpSp>
      <p:grpSp>
        <p:nvGrpSpPr>
          <p:cNvPr id="902" name="Group 902"/>
          <p:cNvGrpSpPr/>
          <p:nvPr/>
        </p:nvGrpSpPr>
        <p:grpSpPr>
          <a:xfrm>
            <a:off x="6795011" y="5210628"/>
            <a:ext cx="7340604" cy="7200900"/>
            <a:chOff x="0" y="0"/>
            <a:chExt cx="7340603" cy="7200898"/>
          </a:xfrm>
        </p:grpSpPr>
        <p:sp>
          <p:nvSpPr>
            <p:cNvPr id="894" name="Shape 894"/>
            <p:cNvSpPr/>
            <p:nvPr/>
          </p:nvSpPr>
          <p:spPr>
            <a:xfrm flipV="1">
              <a:off x="0" y="0"/>
              <a:ext cx="7315997" cy="142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895" name="Shape 895"/>
            <p:cNvSpPr/>
            <p:nvPr/>
          </p:nvSpPr>
          <p:spPr>
            <a:xfrm flipV="1">
              <a:off x="12303" y="1028800"/>
              <a:ext cx="7315997" cy="143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896" name="Shape 896"/>
            <p:cNvSpPr/>
            <p:nvPr/>
          </p:nvSpPr>
          <p:spPr>
            <a:xfrm flipV="1">
              <a:off x="12303" y="2057460"/>
              <a:ext cx="7315997" cy="143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897" name="Shape 897"/>
            <p:cNvSpPr/>
            <p:nvPr/>
          </p:nvSpPr>
          <p:spPr>
            <a:xfrm flipV="1">
              <a:off x="12303" y="3086119"/>
              <a:ext cx="7315997" cy="143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898" name="Shape 898"/>
            <p:cNvSpPr/>
            <p:nvPr/>
          </p:nvSpPr>
          <p:spPr>
            <a:xfrm flipV="1">
              <a:off x="24606" y="4114779"/>
              <a:ext cx="7315998" cy="143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899" name="Shape 899"/>
            <p:cNvSpPr/>
            <p:nvPr/>
          </p:nvSpPr>
          <p:spPr>
            <a:xfrm flipV="1">
              <a:off x="24606" y="5143438"/>
              <a:ext cx="7315998" cy="143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900" name="Shape 900"/>
            <p:cNvSpPr/>
            <p:nvPr/>
          </p:nvSpPr>
          <p:spPr>
            <a:xfrm flipV="1">
              <a:off x="24606" y="6172098"/>
              <a:ext cx="7315998" cy="143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901" name="Shape 901"/>
            <p:cNvSpPr/>
            <p:nvPr/>
          </p:nvSpPr>
          <p:spPr>
            <a:xfrm flipV="1">
              <a:off x="24606" y="7200757"/>
              <a:ext cx="7315998" cy="142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</p:grpSp>
      <p:grpSp>
        <p:nvGrpSpPr>
          <p:cNvPr id="905" name="Group 905"/>
          <p:cNvGrpSpPr/>
          <p:nvPr/>
        </p:nvGrpSpPr>
        <p:grpSpPr>
          <a:xfrm>
            <a:off x="6113716" y="4905828"/>
            <a:ext cx="711201" cy="711201"/>
            <a:chOff x="0" y="0"/>
            <a:chExt cx="711200" cy="711200"/>
          </a:xfrm>
        </p:grpSpPr>
        <p:sp>
          <p:nvSpPr>
            <p:cNvPr id="903" name="Shape 903"/>
            <p:cNvSpPr/>
            <p:nvPr/>
          </p:nvSpPr>
          <p:spPr>
            <a:xfrm>
              <a:off x="0" y="0"/>
              <a:ext cx="711200" cy="7112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904" name="Shape 904"/>
            <p:cNvSpPr/>
            <p:nvPr/>
          </p:nvSpPr>
          <p:spPr>
            <a:xfrm>
              <a:off x="197754" y="142240"/>
              <a:ext cx="339853" cy="5029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200" b="1">
                  <a:latin typeface="Myriad Pro"/>
                  <a:ea typeface="Myriad Pro"/>
                  <a:cs typeface="Myriad Pro"/>
                  <a:sym typeface="Myriad Pro"/>
                </a:defRPr>
              </a:lvl1pPr>
            </a:lstStyle>
            <a:p>
              <a:r>
                <a:t>0</a:t>
              </a:r>
            </a:p>
          </p:txBody>
        </p:sp>
      </p:grpSp>
      <p:grpSp>
        <p:nvGrpSpPr>
          <p:cNvPr id="908" name="Group 908"/>
          <p:cNvGrpSpPr/>
          <p:nvPr/>
        </p:nvGrpSpPr>
        <p:grpSpPr>
          <a:xfrm>
            <a:off x="6113716" y="5921828"/>
            <a:ext cx="711201" cy="711201"/>
            <a:chOff x="0" y="0"/>
            <a:chExt cx="711200" cy="711200"/>
          </a:xfrm>
        </p:grpSpPr>
        <p:sp>
          <p:nvSpPr>
            <p:cNvPr id="906" name="Shape 906"/>
            <p:cNvSpPr/>
            <p:nvPr/>
          </p:nvSpPr>
          <p:spPr>
            <a:xfrm>
              <a:off x="0" y="0"/>
              <a:ext cx="711200" cy="7112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907" name="Shape 907"/>
            <p:cNvSpPr/>
            <p:nvPr/>
          </p:nvSpPr>
          <p:spPr>
            <a:xfrm>
              <a:off x="197754" y="142240"/>
              <a:ext cx="339853" cy="5029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200" b="1">
                  <a:latin typeface="Myriad Pro"/>
                  <a:ea typeface="Myriad Pro"/>
                  <a:cs typeface="Myriad Pro"/>
                  <a:sym typeface="Myriad Pro"/>
                </a:defRPr>
              </a:lvl1pPr>
            </a:lstStyle>
            <a:p>
              <a:r>
                <a:t>1</a:t>
              </a:r>
            </a:p>
          </p:txBody>
        </p:sp>
      </p:grpSp>
      <p:grpSp>
        <p:nvGrpSpPr>
          <p:cNvPr id="911" name="Group 911"/>
          <p:cNvGrpSpPr/>
          <p:nvPr/>
        </p:nvGrpSpPr>
        <p:grpSpPr>
          <a:xfrm>
            <a:off x="6126416" y="6937828"/>
            <a:ext cx="711201" cy="711201"/>
            <a:chOff x="0" y="0"/>
            <a:chExt cx="711200" cy="711200"/>
          </a:xfrm>
        </p:grpSpPr>
        <p:sp>
          <p:nvSpPr>
            <p:cNvPr id="909" name="Shape 909"/>
            <p:cNvSpPr/>
            <p:nvPr/>
          </p:nvSpPr>
          <p:spPr>
            <a:xfrm>
              <a:off x="0" y="0"/>
              <a:ext cx="711200" cy="7112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910" name="Shape 910"/>
            <p:cNvSpPr/>
            <p:nvPr/>
          </p:nvSpPr>
          <p:spPr>
            <a:xfrm>
              <a:off x="197754" y="142240"/>
              <a:ext cx="339853" cy="5029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200" b="1">
                  <a:latin typeface="Myriad Pro"/>
                  <a:ea typeface="Myriad Pro"/>
                  <a:cs typeface="Myriad Pro"/>
                  <a:sym typeface="Myriad Pro"/>
                </a:defRPr>
              </a:lvl1pPr>
            </a:lstStyle>
            <a:p>
              <a:r>
                <a:t>2</a:t>
              </a:r>
            </a:p>
          </p:txBody>
        </p:sp>
      </p:grpSp>
      <p:grpSp>
        <p:nvGrpSpPr>
          <p:cNvPr id="914" name="Group 914"/>
          <p:cNvGrpSpPr/>
          <p:nvPr/>
        </p:nvGrpSpPr>
        <p:grpSpPr>
          <a:xfrm>
            <a:off x="6126416" y="7953828"/>
            <a:ext cx="711201" cy="711201"/>
            <a:chOff x="0" y="0"/>
            <a:chExt cx="711200" cy="711200"/>
          </a:xfrm>
        </p:grpSpPr>
        <p:sp>
          <p:nvSpPr>
            <p:cNvPr id="912" name="Shape 912"/>
            <p:cNvSpPr/>
            <p:nvPr/>
          </p:nvSpPr>
          <p:spPr>
            <a:xfrm>
              <a:off x="0" y="0"/>
              <a:ext cx="711200" cy="7112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913" name="Shape 913"/>
            <p:cNvSpPr/>
            <p:nvPr/>
          </p:nvSpPr>
          <p:spPr>
            <a:xfrm>
              <a:off x="197754" y="142240"/>
              <a:ext cx="339853" cy="5029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200" b="1">
                  <a:latin typeface="Myriad Pro"/>
                  <a:ea typeface="Myriad Pro"/>
                  <a:cs typeface="Myriad Pro"/>
                  <a:sym typeface="Myriad Pro"/>
                </a:defRPr>
              </a:lvl1pPr>
            </a:lstStyle>
            <a:p>
              <a:r>
                <a:t>3</a:t>
              </a:r>
            </a:p>
          </p:txBody>
        </p:sp>
      </p:grpSp>
      <p:grpSp>
        <p:nvGrpSpPr>
          <p:cNvPr id="917" name="Group 917"/>
          <p:cNvGrpSpPr/>
          <p:nvPr/>
        </p:nvGrpSpPr>
        <p:grpSpPr>
          <a:xfrm>
            <a:off x="6113716" y="8969828"/>
            <a:ext cx="711201" cy="711201"/>
            <a:chOff x="0" y="0"/>
            <a:chExt cx="711200" cy="711200"/>
          </a:xfrm>
        </p:grpSpPr>
        <p:sp>
          <p:nvSpPr>
            <p:cNvPr id="915" name="Shape 915"/>
            <p:cNvSpPr/>
            <p:nvPr/>
          </p:nvSpPr>
          <p:spPr>
            <a:xfrm>
              <a:off x="0" y="0"/>
              <a:ext cx="711200" cy="7112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916" name="Shape 916"/>
            <p:cNvSpPr/>
            <p:nvPr/>
          </p:nvSpPr>
          <p:spPr>
            <a:xfrm>
              <a:off x="197754" y="142240"/>
              <a:ext cx="339853" cy="5029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200" b="1">
                  <a:latin typeface="Myriad Pro"/>
                  <a:ea typeface="Myriad Pro"/>
                  <a:cs typeface="Myriad Pro"/>
                  <a:sym typeface="Myriad Pro"/>
                </a:defRPr>
              </a:lvl1pPr>
            </a:lstStyle>
            <a:p>
              <a:r>
                <a:t>4</a:t>
              </a:r>
            </a:p>
          </p:txBody>
        </p:sp>
      </p:grpSp>
      <p:grpSp>
        <p:nvGrpSpPr>
          <p:cNvPr id="920" name="Group 920"/>
          <p:cNvGrpSpPr/>
          <p:nvPr/>
        </p:nvGrpSpPr>
        <p:grpSpPr>
          <a:xfrm>
            <a:off x="6113716" y="9985828"/>
            <a:ext cx="711201" cy="711201"/>
            <a:chOff x="0" y="0"/>
            <a:chExt cx="711200" cy="711200"/>
          </a:xfrm>
        </p:grpSpPr>
        <p:sp>
          <p:nvSpPr>
            <p:cNvPr id="918" name="Shape 918"/>
            <p:cNvSpPr/>
            <p:nvPr/>
          </p:nvSpPr>
          <p:spPr>
            <a:xfrm>
              <a:off x="0" y="0"/>
              <a:ext cx="711200" cy="7112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919" name="Shape 919"/>
            <p:cNvSpPr/>
            <p:nvPr/>
          </p:nvSpPr>
          <p:spPr>
            <a:xfrm>
              <a:off x="197754" y="142240"/>
              <a:ext cx="339853" cy="5029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200" b="1">
                  <a:latin typeface="Myriad Pro"/>
                  <a:ea typeface="Myriad Pro"/>
                  <a:cs typeface="Myriad Pro"/>
                  <a:sym typeface="Myriad Pro"/>
                </a:defRPr>
              </a:lvl1pPr>
            </a:lstStyle>
            <a:p>
              <a:r>
                <a:t>5</a:t>
              </a:r>
            </a:p>
          </p:txBody>
        </p:sp>
      </p:grpSp>
      <p:grpSp>
        <p:nvGrpSpPr>
          <p:cNvPr id="923" name="Group 923"/>
          <p:cNvGrpSpPr/>
          <p:nvPr/>
        </p:nvGrpSpPr>
        <p:grpSpPr>
          <a:xfrm>
            <a:off x="6126416" y="11001828"/>
            <a:ext cx="711201" cy="711201"/>
            <a:chOff x="0" y="0"/>
            <a:chExt cx="711200" cy="711200"/>
          </a:xfrm>
        </p:grpSpPr>
        <p:sp>
          <p:nvSpPr>
            <p:cNvPr id="921" name="Shape 921"/>
            <p:cNvSpPr/>
            <p:nvPr/>
          </p:nvSpPr>
          <p:spPr>
            <a:xfrm>
              <a:off x="0" y="0"/>
              <a:ext cx="711200" cy="7112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922" name="Shape 922"/>
            <p:cNvSpPr/>
            <p:nvPr/>
          </p:nvSpPr>
          <p:spPr>
            <a:xfrm>
              <a:off x="197754" y="142240"/>
              <a:ext cx="339853" cy="5029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200" b="1">
                  <a:latin typeface="Myriad Pro"/>
                  <a:ea typeface="Myriad Pro"/>
                  <a:cs typeface="Myriad Pro"/>
                  <a:sym typeface="Myriad Pro"/>
                </a:defRPr>
              </a:lvl1pPr>
            </a:lstStyle>
            <a:p>
              <a:r>
                <a:t>6</a:t>
              </a:r>
            </a:p>
          </p:txBody>
        </p:sp>
      </p:grpSp>
      <p:grpSp>
        <p:nvGrpSpPr>
          <p:cNvPr id="926" name="Group 926"/>
          <p:cNvGrpSpPr/>
          <p:nvPr/>
        </p:nvGrpSpPr>
        <p:grpSpPr>
          <a:xfrm>
            <a:off x="6126416" y="12017828"/>
            <a:ext cx="711201" cy="711201"/>
            <a:chOff x="0" y="0"/>
            <a:chExt cx="711200" cy="711200"/>
          </a:xfrm>
        </p:grpSpPr>
        <p:sp>
          <p:nvSpPr>
            <p:cNvPr id="924" name="Shape 924"/>
            <p:cNvSpPr/>
            <p:nvPr/>
          </p:nvSpPr>
          <p:spPr>
            <a:xfrm>
              <a:off x="0" y="0"/>
              <a:ext cx="711200" cy="7112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925" name="Shape 925"/>
            <p:cNvSpPr/>
            <p:nvPr/>
          </p:nvSpPr>
          <p:spPr>
            <a:xfrm>
              <a:off x="197754" y="142240"/>
              <a:ext cx="339853" cy="5029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200" b="1">
                  <a:latin typeface="Myriad Pro"/>
                  <a:ea typeface="Myriad Pro"/>
                  <a:cs typeface="Myriad Pro"/>
                  <a:sym typeface="Myriad Pro"/>
                </a:defRPr>
              </a:lvl1pPr>
            </a:lstStyle>
            <a:p>
              <a:r>
                <a:t>7</a:t>
              </a:r>
            </a:p>
          </p:txBody>
        </p:sp>
      </p:grpSp>
      <p:sp>
        <p:nvSpPr>
          <p:cNvPr id="927" name="Shape 927"/>
          <p:cNvSpPr/>
          <p:nvPr/>
        </p:nvSpPr>
        <p:spPr>
          <a:xfrm>
            <a:off x="7596759" y="4556578"/>
            <a:ext cx="269368" cy="39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200" b="1">
                <a:latin typeface="Myriad Pro"/>
                <a:ea typeface="Myriad Pro"/>
                <a:cs typeface="Myriad Pro"/>
                <a:sym typeface="Myriad Pro"/>
              </a:defRPr>
            </a:lvl1pPr>
          </a:lstStyle>
          <a:p>
            <a:r>
              <a:t>0</a:t>
            </a:r>
          </a:p>
        </p:txBody>
      </p:sp>
      <p:sp>
        <p:nvSpPr>
          <p:cNvPr id="928" name="Shape 928"/>
          <p:cNvSpPr/>
          <p:nvPr/>
        </p:nvSpPr>
        <p:spPr>
          <a:xfrm>
            <a:off x="8526716" y="4575628"/>
            <a:ext cx="269368" cy="39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200" b="1">
                <a:latin typeface="Myriad Pro"/>
                <a:ea typeface="Myriad Pro"/>
                <a:cs typeface="Myriad Pro"/>
                <a:sym typeface="Myriad Pro"/>
              </a:defRPr>
            </a:lvl1pPr>
          </a:lstStyle>
          <a:p>
            <a:r>
              <a:t>1</a:t>
            </a:r>
          </a:p>
        </p:txBody>
      </p:sp>
      <p:sp>
        <p:nvSpPr>
          <p:cNvPr id="929" name="Shape 929"/>
          <p:cNvSpPr/>
          <p:nvPr/>
        </p:nvSpPr>
        <p:spPr>
          <a:xfrm>
            <a:off x="9453816" y="4575628"/>
            <a:ext cx="269368" cy="39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200" b="1">
                <a:latin typeface="Myriad Pro"/>
                <a:ea typeface="Myriad Pro"/>
                <a:cs typeface="Myriad Pro"/>
                <a:sym typeface="Myriad Pro"/>
              </a:defRPr>
            </a:lvl1pPr>
          </a:lstStyle>
          <a:p>
            <a:r>
              <a:t>2</a:t>
            </a:r>
          </a:p>
        </p:txBody>
      </p:sp>
      <p:sp>
        <p:nvSpPr>
          <p:cNvPr id="930" name="Shape 930"/>
          <p:cNvSpPr/>
          <p:nvPr/>
        </p:nvSpPr>
        <p:spPr>
          <a:xfrm>
            <a:off x="10380916" y="4588328"/>
            <a:ext cx="269368" cy="39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200" b="1">
                <a:latin typeface="Myriad Pro"/>
                <a:ea typeface="Myriad Pro"/>
                <a:cs typeface="Myriad Pro"/>
                <a:sym typeface="Myriad Pro"/>
              </a:defRPr>
            </a:lvl1pPr>
          </a:lstStyle>
          <a:p>
            <a:r>
              <a:t>3</a:t>
            </a:r>
          </a:p>
        </p:txBody>
      </p:sp>
      <p:sp>
        <p:nvSpPr>
          <p:cNvPr id="931" name="Shape 931"/>
          <p:cNvSpPr/>
          <p:nvPr/>
        </p:nvSpPr>
        <p:spPr>
          <a:xfrm>
            <a:off x="11346116" y="4588328"/>
            <a:ext cx="269368" cy="39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200" b="1">
                <a:latin typeface="Myriad Pro"/>
                <a:ea typeface="Myriad Pro"/>
                <a:cs typeface="Myriad Pro"/>
                <a:sym typeface="Myriad Pro"/>
              </a:defRPr>
            </a:lvl1pPr>
          </a:lstStyle>
          <a:p>
            <a:r>
              <a:t>4</a:t>
            </a:r>
          </a:p>
        </p:txBody>
      </p:sp>
      <p:sp>
        <p:nvSpPr>
          <p:cNvPr id="932" name="Shape 932"/>
          <p:cNvSpPr/>
          <p:nvPr/>
        </p:nvSpPr>
        <p:spPr>
          <a:xfrm>
            <a:off x="12273216" y="4601028"/>
            <a:ext cx="269368" cy="39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200" b="1">
                <a:latin typeface="Myriad Pro"/>
                <a:ea typeface="Myriad Pro"/>
                <a:cs typeface="Myriad Pro"/>
                <a:sym typeface="Myriad Pro"/>
              </a:defRPr>
            </a:lvl1pPr>
          </a:lstStyle>
          <a:p>
            <a:r>
              <a:t>5</a:t>
            </a:r>
          </a:p>
        </p:txBody>
      </p:sp>
      <p:sp>
        <p:nvSpPr>
          <p:cNvPr id="933" name="Shape 933"/>
          <p:cNvSpPr/>
          <p:nvPr/>
        </p:nvSpPr>
        <p:spPr>
          <a:xfrm>
            <a:off x="13200316" y="4601028"/>
            <a:ext cx="269368" cy="39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200" b="1">
                <a:latin typeface="Myriad Pro"/>
                <a:ea typeface="Myriad Pro"/>
                <a:cs typeface="Myriad Pro"/>
                <a:sym typeface="Myriad Pro"/>
              </a:defRPr>
            </a:lvl1pPr>
          </a:lstStyle>
          <a:p>
            <a:r>
              <a:t>6</a:t>
            </a:r>
          </a:p>
        </p:txBody>
      </p:sp>
      <p:sp>
        <p:nvSpPr>
          <p:cNvPr id="934" name="Shape 934"/>
          <p:cNvSpPr/>
          <p:nvPr/>
        </p:nvSpPr>
        <p:spPr>
          <a:xfrm>
            <a:off x="14127416" y="4613728"/>
            <a:ext cx="269368" cy="39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200" b="1">
                <a:latin typeface="Myriad Pro"/>
                <a:ea typeface="Myriad Pro"/>
                <a:cs typeface="Myriad Pro"/>
                <a:sym typeface="Myriad Pro"/>
              </a:defRPr>
            </a:lvl1pPr>
          </a:lstStyle>
          <a:p>
            <a:r>
              <a:t>7</a:t>
            </a:r>
          </a:p>
        </p:txBody>
      </p:sp>
      <p:grpSp>
        <p:nvGrpSpPr>
          <p:cNvPr id="943" name="Group 943"/>
          <p:cNvGrpSpPr/>
          <p:nvPr/>
        </p:nvGrpSpPr>
        <p:grpSpPr>
          <a:xfrm>
            <a:off x="7421816" y="5121728"/>
            <a:ext cx="6781801" cy="228601"/>
            <a:chOff x="0" y="0"/>
            <a:chExt cx="6781800" cy="228600"/>
          </a:xfrm>
        </p:grpSpPr>
        <p:sp>
          <p:nvSpPr>
            <p:cNvPr id="935" name="Shape 935"/>
            <p:cNvSpPr/>
            <p:nvPr/>
          </p:nvSpPr>
          <p:spPr>
            <a:xfrm>
              <a:off x="0" y="0"/>
              <a:ext cx="228600" cy="228600"/>
            </a:xfrm>
            <a:prstGeom prst="ellipse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936" name="Shape 936"/>
            <p:cNvSpPr/>
            <p:nvPr/>
          </p:nvSpPr>
          <p:spPr>
            <a:xfrm>
              <a:off x="939800" y="0"/>
              <a:ext cx="228600" cy="228600"/>
            </a:xfrm>
            <a:prstGeom prst="ellipse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937" name="Shape 937"/>
            <p:cNvSpPr/>
            <p:nvPr/>
          </p:nvSpPr>
          <p:spPr>
            <a:xfrm>
              <a:off x="1866900" y="0"/>
              <a:ext cx="228600" cy="228600"/>
            </a:xfrm>
            <a:prstGeom prst="ellipse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938" name="Shape 938"/>
            <p:cNvSpPr/>
            <p:nvPr/>
          </p:nvSpPr>
          <p:spPr>
            <a:xfrm>
              <a:off x="2806700" y="0"/>
              <a:ext cx="228600" cy="228600"/>
            </a:xfrm>
            <a:prstGeom prst="ellipse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939" name="Shape 939"/>
            <p:cNvSpPr/>
            <p:nvPr/>
          </p:nvSpPr>
          <p:spPr>
            <a:xfrm>
              <a:off x="3746500" y="0"/>
              <a:ext cx="228600" cy="228600"/>
            </a:xfrm>
            <a:prstGeom prst="ellipse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940" name="Shape 940"/>
            <p:cNvSpPr/>
            <p:nvPr/>
          </p:nvSpPr>
          <p:spPr>
            <a:xfrm>
              <a:off x="4673600" y="0"/>
              <a:ext cx="228600" cy="228600"/>
            </a:xfrm>
            <a:prstGeom prst="ellipse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941" name="Shape 941"/>
            <p:cNvSpPr/>
            <p:nvPr/>
          </p:nvSpPr>
          <p:spPr>
            <a:xfrm>
              <a:off x="5626100" y="0"/>
              <a:ext cx="228600" cy="228600"/>
            </a:xfrm>
            <a:prstGeom prst="ellipse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942" name="Shape 942"/>
            <p:cNvSpPr/>
            <p:nvPr/>
          </p:nvSpPr>
          <p:spPr>
            <a:xfrm>
              <a:off x="6553200" y="0"/>
              <a:ext cx="228600" cy="228600"/>
            </a:xfrm>
            <a:prstGeom prst="ellipse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</p:grpSp>
      <p:grpSp>
        <p:nvGrpSpPr>
          <p:cNvPr id="952" name="Group 952"/>
          <p:cNvGrpSpPr/>
          <p:nvPr/>
        </p:nvGrpSpPr>
        <p:grpSpPr>
          <a:xfrm>
            <a:off x="7421816" y="6163128"/>
            <a:ext cx="6781801" cy="228601"/>
            <a:chOff x="0" y="0"/>
            <a:chExt cx="6781800" cy="228600"/>
          </a:xfrm>
        </p:grpSpPr>
        <p:sp>
          <p:nvSpPr>
            <p:cNvPr id="944" name="Shape 944"/>
            <p:cNvSpPr/>
            <p:nvPr/>
          </p:nvSpPr>
          <p:spPr>
            <a:xfrm>
              <a:off x="0" y="0"/>
              <a:ext cx="228600" cy="228600"/>
            </a:xfrm>
            <a:prstGeom prst="ellipse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945" name="Shape 945"/>
            <p:cNvSpPr/>
            <p:nvPr/>
          </p:nvSpPr>
          <p:spPr>
            <a:xfrm>
              <a:off x="939800" y="0"/>
              <a:ext cx="228600" cy="228600"/>
            </a:xfrm>
            <a:prstGeom prst="ellipse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946" name="Shape 946"/>
            <p:cNvSpPr/>
            <p:nvPr/>
          </p:nvSpPr>
          <p:spPr>
            <a:xfrm>
              <a:off x="1866900" y="0"/>
              <a:ext cx="228600" cy="228600"/>
            </a:xfrm>
            <a:prstGeom prst="ellipse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947" name="Shape 947"/>
            <p:cNvSpPr/>
            <p:nvPr/>
          </p:nvSpPr>
          <p:spPr>
            <a:xfrm>
              <a:off x="2806700" y="0"/>
              <a:ext cx="228600" cy="228600"/>
            </a:xfrm>
            <a:prstGeom prst="ellipse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948" name="Shape 948"/>
            <p:cNvSpPr/>
            <p:nvPr/>
          </p:nvSpPr>
          <p:spPr>
            <a:xfrm>
              <a:off x="3746500" y="0"/>
              <a:ext cx="228600" cy="228600"/>
            </a:xfrm>
            <a:prstGeom prst="ellipse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949" name="Shape 949"/>
            <p:cNvSpPr/>
            <p:nvPr/>
          </p:nvSpPr>
          <p:spPr>
            <a:xfrm>
              <a:off x="4673600" y="0"/>
              <a:ext cx="228600" cy="228600"/>
            </a:xfrm>
            <a:prstGeom prst="ellipse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950" name="Shape 950"/>
            <p:cNvSpPr/>
            <p:nvPr/>
          </p:nvSpPr>
          <p:spPr>
            <a:xfrm>
              <a:off x="5626100" y="0"/>
              <a:ext cx="228600" cy="228600"/>
            </a:xfrm>
            <a:prstGeom prst="ellipse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951" name="Shape 951"/>
            <p:cNvSpPr/>
            <p:nvPr/>
          </p:nvSpPr>
          <p:spPr>
            <a:xfrm>
              <a:off x="6553200" y="0"/>
              <a:ext cx="228600" cy="228600"/>
            </a:xfrm>
            <a:prstGeom prst="ellipse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</p:grpSp>
      <p:grpSp>
        <p:nvGrpSpPr>
          <p:cNvPr id="961" name="Group 961"/>
          <p:cNvGrpSpPr/>
          <p:nvPr/>
        </p:nvGrpSpPr>
        <p:grpSpPr>
          <a:xfrm>
            <a:off x="7421816" y="7153728"/>
            <a:ext cx="6781801" cy="228601"/>
            <a:chOff x="0" y="0"/>
            <a:chExt cx="6781800" cy="228600"/>
          </a:xfrm>
        </p:grpSpPr>
        <p:sp>
          <p:nvSpPr>
            <p:cNvPr id="953" name="Shape 953"/>
            <p:cNvSpPr/>
            <p:nvPr/>
          </p:nvSpPr>
          <p:spPr>
            <a:xfrm>
              <a:off x="0" y="0"/>
              <a:ext cx="228600" cy="228600"/>
            </a:xfrm>
            <a:prstGeom prst="ellipse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954" name="Shape 954"/>
            <p:cNvSpPr/>
            <p:nvPr/>
          </p:nvSpPr>
          <p:spPr>
            <a:xfrm>
              <a:off x="939800" y="0"/>
              <a:ext cx="228600" cy="228600"/>
            </a:xfrm>
            <a:prstGeom prst="ellipse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955" name="Shape 955"/>
            <p:cNvSpPr/>
            <p:nvPr/>
          </p:nvSpPr>
          <p:spPr>
            <a:xfrm>
              <a:off x="1866900" y="0"/>
              <a:ext cx="228600" cy="228600"/>
            </a:xfrm>
            <a:prstGeom prst="ellipse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956" name="Shape 956"/>
            <p:cNvSpPr/>
            <p:nvPr/>
          </p:nvSpPr>
          <p:spPr>
            <a:xfrm>
              <a:off x="2806700" y="0"/>
              <a:ext cx="228600" cy="228600"/>
            </a:xfrm>
            <a:prstGeom prst="ellipse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957" name="Shape 957"/>
            <p:cNvSpPr/>
            <p:nvPr/>
          </p:nvSpPr>
          <p:spPr>
            <a:xfrm>
              <a:off x="3746500" y="0"/>
              <a:ext cx="228600" cy="228600"/>
            </a:xfrm>
            <a:prstGeom prst="ellipse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958" name="Shape 958"/>
            <p:cNvSpPr/>
            <p:nvPr/>
          </p:nvSpPr>
          <p:spPr>
            <a:xfrm>
              <a:off x="4673600" y="0"/>
              <a:ext cx="228600" cy="228600"/>
            </a:xfrm>
            <a:prstGeom prst="ellipse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959" name="Shape 959"/>
            <p:cNvSpPr/>
            <p:nvPr/>
          </p:nvSpPr>
          <p:spPr>
            <a:xfrm>
              <a:off x="5626100" y="0"/>
              <a:ext cx="228600" cy="228600"/>
            </a:xfrm>
            <a:prstGeom prst="ellipse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960" name="Shape 960"/>
            <p:cNvSpPr/>
            <p:nvPr/>
          </p:nvSpPr>
          <p:spPr>
            <a:xfrm>
              <a:off x="6553200" y="0"/>
              <a:ext cx="228600" cy="228600"/>
            </a:xfrm>
            <a:prstGeom prst="ellipse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</p:grpSp>
      <p:grpSp>
        <p:nvGrpSpPr>
          <p:cNvPr id="970" name="Group 970"/>
          <p:cNvGrpSpPr/>
          <p:nvPr/>
        </p:nvGrpSpPr>
        <p:grpSpPr>
          <a:xfrm>
            <a:off x="7421816" y="8195128"/>
            <a:ext cx="6781801" cy="228601"/>
            <a:chOff x="0" y="0"/>
            <a:chExt cx="6781800" cy="228600"/>
          </a:xfrm>
        </p:grpSpPr>
        <p:sp>
          <p:nvSpPr>
            <p:cNvPr id="962" name="Shape 962"/>
            <p:cNvSpPr/>
            <p:nvPr/>
          </p:nvSpPr>
          <p:spPr>
            <a:xfrm>
              <a:off x="0" y="0"/>
              <a:ext cx="228600" cy="228600"/>
            </a:xfrm>
            <a:prstGeom prst="ellipse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963" name="Shape 963"/>
            <p:cNvSpPr/>
            <p:nvPr/>
          </p:nvSpPr>
          <p:spPr>
            <a:xfrm>
              <a:off x="939800" y="0"/>
              <a:ext cx="228600" cy="228600"/>
            </a:xfrm>
            <a:prstGeom prst="ellipse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964" name="Shape 964"/>
            <p:cNvSpPr/>
            <p:nvPr/>
          </p:nvSpPr>
          <p:spPr>
            <a:xfrm>
              <a:off x="1866900" y="0"/>
              <a:ext cx="228600" cy="228600"/>
            </a:xfrm>
            <a:prstGeom prst="ellipse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965" name="Shape 965"/>
            <p:cNvSpPr/>
            <p:nvPr/>
          </p:nvSpPr>
          <p:spPr>
            <a:xfrm>
              <a:off x="2806700" y="0"/>
              <a:ext cx="228600" cy="228600"/>
            </a:xfrm>
            <a:prstGeom prst="ellipse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966" name="Shape 966"/>
            <p:cNvSpPr/>
            <p:nvPr/>
          </p:nvSpPr>
          <p:spPr>
            <a:xfrm>
              <a:off x="3746500" y="0"/>
              <a:ext cx="228600" cy="228600"/>
            </a:xfrm>
            <a:prstGeom prst="ellipse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967" name="Shape 967"/>
            <p:cNvSpPr/>
            <p:nvPr/>
          </p:nvSpPr>
          <p:spPr>
            <a:xfrm>
              <a:off x="4673600" y="0"/>
              <a:ext cx="228600" cy="228600"/>
            </a:xfrm>
            <a:prstGeom prst="ellipse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968" name="Shape 968"/>
            <p:cNvSpPr/>
            <p:nvPr/>
          </p:nvSpPr>
          <p:spPr>
            <a:xfrm>
              <a:off x="5626100" y="0"/>
              <a:ext cx="228600" cy="228600"/>
            </a:xfrm>
            <a:prstGeom prst="ellipse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969" name="Shape 969"/>
            <p:cNvSpPr/>
            <p:nvPr/>
          </p:nvSpPr>
          <p:spPr>
            <a:xfrm>
              <a:off x="6553200" y="0"/>
              <a:ext cx="228600" cy="228600"/>
            </a:xfrm>
            <a:prstGeom prst="ellipse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</p:grpSp>
      <p:grpSp>
        <p:nvGrpSpPr>
          <p:cNvPr id="979" name="Group 979"/>
          <p:cNvGrpSpPr/>
          <p:nvPr/>
        </p:nvGrpSpPr>
        <p:grpSpPr>
          <a:xfrm>
            <a:off x="7421816" y="9223828"/>
            <a:ext cx="6781801" cy="228601"/>
            <a:chOff x="0" y="0"/>
            <a:chExt cx="6781800" cy="228600"/>
          </a:xfrm>
        </p:grpSpPr>
        <p:sp>
          <p:nvSpPr>
            <p:cNvPr id="971" name="Shape 971"/>
            <p:cNvSpPr/>
            <p:nvPr/>
          </p:nvSpPr>
          <p:spPr>
            <a:xfrm>
              <a:off x="0" y="0"/>
              <a:ext cx="228600" cy="228600"/>
            </a:xfrm>
            <a:prstGeom prst="ellipse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972" name="Shape 972"/>
            <p:cNvSpPr/>
            <p:nvPr/>
          </p:nvSpPr>
          <p:spPr>
            <a:xfrm>
              <a:off x="939800" y="0"/>
              <a:ext cx="228600" cy="228600"/>
            </a:xfrm>
            <a:prstGeom prst="ellipse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973" name="Shape 973"/>
            <p:cNvSpPr/>
            <p:nvPr/>
          </p:nvSpPr>
          <p:spPr>
            <a:xfrm>
              <a:off x="1866900" y="0"/>
              <a:ext cx="228600" cy="228600"/>
            </a:xfrm>
            <a:prstGeom prst="ellipse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974" name="Shape 974"/>
            <p:cNvSpPr/>
            <p:nvPr/>
          </p:nvSpPr>
          <p:spPr>
            <a:xfrm>
              <a:off x="2806700" y="0"/>
              <a:ext cx="228600" cy="228600"/>
            </a:xfrm>
            <a:prstGeom prst="ellipse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975" name="Shape 975"/>
            <p:cNvSpPr/>
            <p:nvPr/>
          </p:nvSpPr>
          <p:spPr>
            <a:xfrm>
              <a:off x="3746500" y="0"/>
              <a:ext cx="228600" cy="228600"/>
            </a:xfrm>
            <a:prstGeom prst="ellipse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976" name="Shape 976"/>
            <p:cNvSpPr/>
            <p:nvPr/>
          </p:nvSpPr>
          <p:spPr>
            <a:xfrm>
              <a:off x="4673600" y="0"/>
              <a:ext cx="228600" cy="228600"/>
            </a:xfrm>
            <a:prstGeom prst="ellipse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977" name="Shape 977"/>
            <p:cNvSpPr/>
            <p:nvPr/>
          </p:nvSpPr>
          <p:spPr>
            <a:xfrm>
              <a:off x="5626100" y="0"/>
              <a:ext cx="228600" cy="228600"/>
            </a:xfrm>
            <a:prstGeom prst="ellipse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978" name="Shape 978"/>
            <p:cNvSpPr/>
            <p:nvPr/>
          </p:nvSpPr>
          <p:spPr>
            <a:xfrm>
              <a:off x="6553200" y="0"/>
              <a:ext cx="228600" cy="228600"/>
            </a:xfrm>
            <a:prstGeom prst="ellipse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</p:grpSp>
      <p:grpSp>
        <p:nvGrpSpPr>
          <p:cNvPr id="988" name="Group 988"/>
          <p:cNvGrpSpPr/>
          <p:nvPr/>
        </p:nvGrpSpPr>
        <p:grpSpPr>
          <a:xfrm>
            <a:off x="7421816" y="10239828"/>
            <a:ext cx="6781801" cy="228601"/>
            <a:chOff x="0" y="0"/>
            <a:chExt cx="6781800" cy="228600"/>
          </a:xfrm>
        </p:grpSpPr>
        <p:sp>
          <p:nvSpPr>
            <p:cNvPr id="980" name="Shape 980"/>
            <p:cNvSpPr/>
            <p:nvPr/>
          </p:nvSpPr>
          <p:spPr>
            <a:xfrm>
              <a:off x="0" y="0"/>
              <a:ext cx="228600" cy="228600"/>
            </a:xfrm>
            <a:prstGeom prst="ellipse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981" name="Shape 981"/>
            <p:cNvSpPr/>
            <p:nvPr/>
          </p:nvSpPr>
          <p:spPr>
            <a:xfrm>
              <a:off x="939800" y="0"/>
              <a:ext cx="228600" cy="228600"/>
            </a:xfrm>
            <a:prstGeom prst="ellipse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982" name="Shape 982"/>
            <p:cNvSpPr/>
            <p:nvPr/>
          </p:nvSpPr>
          <p:spPr>
            <a:xfrm>
              <a:off x="1866900" y="0"/>
              <a:ext cx="228600" cy="228600"/>
            </a:xfrm>
            <a:prstGeom prst="ellipse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983" name="Shape 983"/>
            <p:cNvSpPr/>
            <p:nvPr/>
          </p:nvSpPr>
          <p:spPr>
            <a:xfrm>
              <a:off x="2806700" y="0"/>
              <a:ext cx="228600" cy="228600"/>
            </a:xfrm>
            <a:prstGeom prst="ellipse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984" name="Shape 984"/>
            <p:cNvSpPr/>
            <p:nvPr/>
          </p:nvSpPr>
          <p:spPr>
            <a:xfrm>
              <a:off x="3746500" y="0"/>
              <a:ext cx="228600" cy="228600"/>
            </a:xfrm>
            <a:prstGeom prst="ellipse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985" name="Shape 985"/>
            <p:cNvSpPr/>
            <p:nvPr/>
          </p:nvSpPr>
          <p:spPr>
            <a:xfrm>
              <a:off x="4673600" y="0"/>
              <a:ext cx="228600" cy="228600"/>
            </a:xfrm>
            <a:prstGeom prst="ellipse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986" name="Shape 986"/>
            <p:cNvSpPr/>
            <p:nvPr/>
          </p:nvSpPr>
          <p:spPr>
            <a:xfrm>
              <a:off x="5626100" y="0"/>
              <a:ext cx="228600" cy="228600"/>
            </a:xfrm>
            <a:prstGeom prst="ellipse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987" name="Shape 987"/>
            <p:cNvSpPr/>
            <p:nvPr/>
          </p:nvSpPr>
          <p:spPr>
            <a:xfrm>
              <a:off x="6553200" y="0"/>
              <a:ext cx="228600" cy="228600"/>
            </a:xfrm>
            <a:prstGeom prst="ellipse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</p:grpSp>
      <p:grpSp>
        <p:nvGrpSpPr>
          <p:cNvPr id="997" name="Group 997"/>
          <p:cNvGrpSpPr/>
          <p:nvPr/>
        </p:nvGrpSpPr>
        <p:grpSpPr>
          <a:xfrm>
            <a:off x="7421816" y="11281228"/>
            <a:ext cx="6781801" cy="228601"/>
            <a:chOff x="0" y="0"/>
            <a:chExt cx="6781800" cy="228600"/>
          </a:xfrm>
        </p:grpSpPr>
        <p:sp>
          <p:nvSpPr>
            <p:cNvPr id="989" name="Shape 989"/>
            <p:cNvSpPr/>
            <p:nvPr/>
          </p:nvSpPr>
          <p:spPr>
            <a:xfrm>
              <a:off x="0" y="0"/>
              <a:ext cx="228600" cy="228600"/>
            </a:xfrm>
            <a:prstGeom prst="ellipse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990" name="Shape 990"/>
            <p:cNvSpPr/>
            <p:nvPr/>
          </p:nvSpPr>
          <p:spPr>
            <a:xfrm>
              <a:off x="939800" y="0"/>
              <a:ext cx="228600" cy="228600"/>
            </a:xfrm>
            <a:prstGeom prst="ellipse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991" name="Shape 991"/>
            <p:cNvSpPr/>
            <p:nvPr/>
          </p:nvSpPr>
          <p:spPr>
            <a:xfrm>
              <a:off x="1866900" y="0"/>
              <a:ext cx="228600" cy="228600"/>
            </a:xfrm>
            <a:prstGeom prst="ellipse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992" name="Shape 992"/>
            <p:cNvSpPr/>
            <p:nvPr/>
          </p:nvSpPr>
          <p:spPr>
            <a:xfrm>
              <a:off x="2806700" y="0"/>
              <a:ext cx="228600" cy="228600"/>
            </a:xfrm>
            <a:prstGeom prst="ellipse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993" name="Shape 993"/>
            <p:cNvSpPr/>
            <p:nvPr/>
          </p:nvSpPr>
          <p:spPr>
            <a:xfrm>
              <a:off x="3746500" y="0"/>
              <a:ext cx="228600" cy="228600"/>
            </a:xfrm>
            <a:prstGeom prst="ellipse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994" name="Shape 994"/>
            <p:cNvSpPr/>
            <p:nvPr/>
          </p:nvSpPr>
          <p:spPr>
            <a:xfrm>
              <a:off x="4673600" y="0"/>
              <a:ext cx="228600" cy="228600"/>
            </a:xfrm>
            <a:prstGeom prst="ellipse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995" name="Shape 995"/>
            <p:cNvSpPr/>
            <p:nvPr/>
          </p:nvSpPr>
          <p:spPr>
            <a:xfrm>
              <a:off x="5626100" y="0"/>
              <a:ext cx="228600" cy="228600"/>
            </a:xfrm>
            <a:prstGeom prst="ellipse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996" name="Shape 996"/>
            <p:cNvSpPr/>
            <p:nvPr/>
          </p:nvSpPr>
          <p:spPr>
            <a:xfrm>
              <a:off x="6553200" y="0"/>
              <a:ext cx="228600" cy="228600"/>
            </a:xfrm>
            <a:prstGeom prst="ellipse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</p:grpSp>
      <p:grpSp>
        <p:nvGrpSpPr>
          <p:cNvPr id="1006" name="Group 1006"/>
          <p:cNvGrpSpPr/>
          <p:nvPr/>
        </p:nvGrpSpPr>
        <p:grpSpPr>
          <a:xfrm>
            <a:off x="7421816" y="12309928"/>
            <a:ext cx="6781801" cy="228601"/>
            <a:chOff x="0" y="0"/>
            <a:chExt cx="6781800" cy="228600"/>
          </a:xfrm>
        </p:grpSpPr>
        <p:sp>
          <p:nvSpPr>
            <p:cNvPr id="998" name="Shape 998"/>
            <p:cNvSpPr/>
            <p:nvPr/>
          </p:nvSpPr>
          <p:spPr>
            <a:xfrm>
              <a:off x="0" y="0"/>
              <a:ext cx="228600" cy="228600"/>
            </a:xfrm>
            <a:prstGeom prst="ellipse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999" name="Shape 999"/>
            <p:cNvSpPr/>
            <p:nvPr/>
          </p:nvSpPr>
          <p:spPr>
            <a:xfrm>
              <a:off x="939800" y="0"/>
              <a:ext cx="228600" cy="228600"/>
            </a:xfrm>
            <a:prstGeom prst="ellipse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000" name="Shape 1000"/>
            <p:cNvSpPr/>
            <p:nvPr/>
          </p:nvSpPr>
          <p:spPr>
            <a:xfrm>
              <a:off x="1866900" y="0"/>
              <a:ext cx="228600" cy="228600"/>
            </a:xfrm>
            <a:prstGeom prst="ellipse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001" name="Shape 1001"/>
            <p:cNvSpPr/>
            <p:nvPr/>
          </p:nvSpPr>
          <p:spPr>
            <a:xfrm>
              <a:off x="2806700" y="0"/>
              <a:ext cx="228600" cy="228600"/>
            </a:xfrm>
            <a:prstGeom prst="ellipse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002" name="Shape 1002"/>
            <p:cNvSpPr/>
            <p:nvPr/>
          </p:nvSpPr>
          <p:spPr>
            <a:xfrm>
              <a:off x="3746500" y="0"/>
              <a:ext cx="228600" cy="228600"/>
            </a:xfrm>
            <a:prstGeom prst="ellipse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003" name="Shape 1003"/>
            <p:cNvSpPr/>
            <p:nvPr/>
          </p:nvSpPr>
          <p:spPr>
            <a:xfrm>
              <a:off x="4673600" y="0"/>
              <a:ext cx="228600" cy="228600"/>
            </a:xfrm>
            <a:prstGeom prst="ellipse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004" name="Shape 1004"/>
            <p:cNvSpPr/>
            <p:nvPr/>
          </p:nvSpPr>
          <p:spPr>
            <a:xfrm>
              <a:off x="5626100" y="0"/>
              <a:ext cx="228600" cy="228600"/>
            </a:xfrm>
            <a:prstGeom prst="ellipse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005" name="Shape 1005"/>
            <p:cNvSpPr/>
            <p:nvPr/>
          </p:nvSpPr>
          <p:spPr>
            <a:xfrm>
              <a:off x="6553200" y="0"/>
              <a:ext cx="228600" cy="228600"/>
            </a:xfrm>
            <a:prstGeom prst="ellipse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</p:grpSp>
      <p:sp>
        <p:nvSpPr>
          <p:cNvPr id="1007" name="Shape 1007"/>
          <p:cNvSpPr/>
          <p:nvPr/>
        </p:nvSpPr>
        <p:spPr>
          <a:xfrm>
            <a:off x="907568" y="1526128"/>
            <a:ext cx="9436101" cy="6709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1pPr algn="l">
              <a:lnSpc>
                <a:spcPct val="80000"/>
              </a:lnSpc>
              <a:buFont typeface="Lucida Grande"/>
              <a:defRPr sz="32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(Here is a more verbose illustration than that on previous slide)</a:t>
            </a:r>
          </a:p>
        </p:txBody>
      </p:sp>
    </p:spTree>
  </p:cSld>
  <p:clrMapOvr>
    <a:masterClrMapping/>
  </p:clrMapOvr>
  <p:transition spd="slow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9" name="Shape 1009"/>
          <p:cNvSpPr>
            <a:spLocks noGrp="1"/>
          </p:cNvSpPr>
          <p:nvPr>
            <p:ph type="title"/>
          </p:nvPr>
        </p:nvSpPr>
        <p:spPr>
          <a:xfrm>
            <a:off x="838200" y="393700"/>
            <a:ext cx="16874195" cy="2214881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</a:lvl1pPr>
          </a:lstStyle>
          <a:p>
            <a:r>
              <a:t>Crossbars were used in recent multi-core processing from Oracle (previously Sun)</a:t>
            </a:r>
          </a:p>
        </p:txBody>
      </p:sp>
      <p:pic>
        <p:nvPicPr>
          <p:cNvPr id="1010" name="url?sa=i&amp;rct=j&amp;q=Sun+UltraSparc+T2&amp;source=images&amp;cd=&amp;cad=rja&amp;docid=lFXllPM6LlytpM&amp;tbnid=81H3gSflS9Np5M-&amp;ved=0CAUQjRw&amp;url=http%3A%2F%2Fwww.rz.rwth-aachen.de%2Fli%2Fc%2Frba%2F&amp;ei=yW9QUau5ELDE0AHo9oHoCA&amp;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32364" y="2738195"/>
            <a:ext cx="7341522" cy="6177067"/>
          </a:xfrm>
          <a:prstGeom prst="rect">
            <a:avLst/>
          </a:prstGeom>
          <a:ln w="12700">
            <a:miter lim="400000"/>
          </a:ln>
        </p:spPr>
      </p:pic>
      <p:sp>
        <p:nvSpPr>
          <p:cNvPr id="1011" name="Shape 1011"/>
          <p:cNvSpPr/>
          <p:nvPr/>
        </p:nvSpPr>
        <p:spPr>
          <a:xfrm>
            <a:off x="2216946" y="11531657"/>
            <a:ext cx="12882124" cy="7239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1pPr>
              <a:lnSpc>
                <a:spcPct val="80000"/>
              </a:lnSpc>
              <a:buFont typeface="Lucida Grande"/>
              <a:defRPr sz="42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Note that crossbar (CCX) occupies about the same chip area as a core</a:t>
            </a:r>
          </a:p>
        </p:txBody>
      </p:sp>
      <p:sp>
        <p:nvSpPr>
          <p:cNvPr id="1012" name="Shape 1012"/>
          <p:cNvSpPr/>
          <p:nvPr/>
        </p:nvSpPr>
        <p:spPr>
          <a:xfrm flipH="1" flipV="1">
            <a:off x="4790652" y="5794177"/>
            <a:ext cx="4086237" cy="3996595"/>
          </a:xfrm>
          <a:prstGeom prst="line">
            <a:avLst/>
          </a:prstGeom>
          <a:ln w="762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pic>
        <p:nvPicPr>
          <p:cNvPr id="1013" name="pasted-image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374353" y="2738195"/>
            <a:ext cx="7502544" cy="6177067"/>
          </a:xfrm>
          <a:prstGeom prst="rect">
            <a:avLst/>
          </a:prstGeom>
          <a:ln w="12700">
            <a:miter lim="400000"/>
          </a:ln>
        </p:spPr>
      </p:pic>
      <p:sp>
        <p:nvSpPr>
          <p:cNvPr id="1014" name="Shape 1014"/>
          <p:cNvSpPr/>
          <p:nvPr/>
        </p:nvSpPr>
        <p:spPr>
          <a:xfrm>
            <a:off x="1712426" y="9044876"/>
            <a:ext cx="6321796" cy="7239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1pPr>
              <a:lnSpc>
                <a:spcPct val="80000"/>
              </a:lnSpc>
              <a:buFont typeface="Lucida Grande"/>
              <a:defRPr sz="32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Sun SPARC T2 (8 cores, 8 L2 cache banks)</a:t>
            </a:r>
          </a:p>
        </p:txBody>
      </p:sp>
      <p:sp>
        <p:nvSpPr>
          <p:cNvPr id="1015" name="Shape 1015"/>
          <p:cNvSpPr/>
          <p:nvPr/>
        </p:nvSpPr>
        <p:spPr>
          <a:xfrm>
            <a:off x="9994928" y="9044876"/>
            <a:ext cx="6321796" cy="7239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1pPr>
              <a:lnSpc>
                <a:spcPct val="80000"/>
              </a:lnSpc>
              <a:buFont typeface="Lucida Grande"/>
              <a:defRPr sz="32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Oracle SPARC T5 (16 cores, 8 L3 cache banks)</a:t>
            </a:r>
          </a:p>
        </p:txBody>
      </p:sp>
      <p:sp>
        <p:nvSpPr>
          <p:cNvPr id="1016" name="Shape 1016"/>
          <p:cNvSpPr/>
          <p:nvPr/>
        </p:nvSpPr>
        <p:spPr>
          <a:xfrm flipV="1">
            <a:off x="8882173" y="5928568"/>
            <a:ext cx="4160584" cy="3842142"/>
          </a:xfrm>
          <a:prstGeom prst="line">
            <a:avLst/>
          </a:prstGeom>
          <a:ln w="762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017" name="Shape 1017"/>
          <p:cNvSpPr/>
          <p:nvPr/>
        </p:nvSpPr>
        <p:spPr>
          <a:xfrm flipV="1">
            <a:off x="8871431" y="9786182"/>
            <a:ext cx="1" cy="1569199"/>
          </a:xfrm>
          <a:prstGeom prst="line">
            <a:avLst/>
          </a:prstGeom>
          <a:ln w="762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</p:spTree>
  </p:cSld>
  <p:clrMapOvr>
    <a:masterClrMapping/>
  </p:clrMapOvr>
  <p:transition spd="slow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1" name="Shape 1021"/>
          <p:cNvSpPr/>
          <p:nvPr/>
        </p:nvSpPr>
        <p:spPr>
          <a:xfrm flipV="1">
            <a:off x="12992100" y="4190990"/>
            <a:ext cx="841034" cy="1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022" name="Shape 1022"/>
          <p:cNvSpPr/>
          <p:nvPr/>
        </p:nvSpPr>
        <p:spPr>
          <a:xfrm flipV="1">
            <a:off x="12992100" y="5803900"/>
            <a:ext cx="841034" cy="10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023" name="Shape 1023"/>
          <p:cNvSpPr/>
          <p:nvPr/>
        </p:nvSpPr>
        <p:spPr>
          <a:xfrm flipV="1">
            <a:off x="12992100" y="7391400"/>
            <a:ext cx="841034" cy="10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024" name="Shape 1024"/>
          <p:cNvSpPr/>
          <p:nvPr/>
        </p:nvSpPr>
        <p:spPr>
          <a:xfrm flipV="1">
            <a:off x="12992100" y="8978900"/>
            <a:ext cx="841034" cy="10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025" name="Shape 1025"/>
          <p:cNvSpPr/>
          <p:nvPr/>
        </p:nvSpPr>
        <p:spPr>
          <a:xfrm>
            <a:off x="11870765" y="3282135"/>
            <a:ext cx="1066801" cy="6489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21600" y="21600"/>
                </a:lnTo>
                <a:lnTo>
                  <a:pt x="0" y="21600"/>
                </a:lnTo>
                <a:lnTo>
                  <a:pt x="0" y="31"/>
                </a:lnTo>
                <a:lnTo>
                  <a:pt x="21600" y="0"/>
                </a:lnTo>
                <a:close/>
              </a:path>
            </a:pathLst>
          </a:cu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1026" name="Shape 102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Ring</a:t>
            </a:r>
          </a:p>
        </p:txBody>
      </p:sp>
      <p:sp>
        <p:nvSpPr>
          <p:cNvPr id="1027" name="Shape 1027"/>
          <p:cNvSpPr>
            <a:spLocks noGrp="1"/>
          </p:cNvSpPr>
          <p:nvPr>
            <p:ph type="body" idx="1"/>
          </p:nvPr>
        </p:nvSpPr>
        <p:spPr>
          <a:xfrm>
            <a:off x="838200" y="2095500"/>
            <a:ext cx="10159852" cy="10350500"/>
          </a:xfrm>
          <a:prstGeom prst="rect">
            <a:avLst/>
          </a:prstGeom>
        </p:spPr>
        <p:txBody>
          <a:bodyPr/>
          <a:lstStyle/>
          <a:p>
            <a:pPr marL="600075" indent="-600075">
              <a:spcBef>
                <a:spcPts val="600"/>
              </a:spcBef>
              <a:defRPr sz="4200"/>
            </a:pPr>
            <a:r>
              <a:rPr dirty="0"/>
              <a:t>Good:</a:t>
            </a:r>
          </a:p>
          <a:p>
            <a:pPr marL="1276350" lvl="1" indent="-476250">
              <a:spcBef>
                <a:spcPts val="600"/>
              </a:spcBef>
              <a:defRPr sz="4200"/>
            </a:pPr>
            <a:r>
              <a:rPr dirty="0"/>
              <a:t>Simple</a:t>
            </a:r>
            <a:endParaRPr lang="en-US" dirty="0"/>
          </a:p>
          <a:p>
            <a:pPr marL="1276350" lvl="1" indent="-476250">
              <a:spcBef>
                <a:spcPts val="600"/>
              </a:spcBef>
              <a:defRPr sz="4200"/>
            </a:pPr>
            <a:r>
              <a:rPr dirty="0"/>
              <a:t>Cheap: O(N) cost</a:t>
            </a:r>
          </a:p>
          <a:p>
            <a:pPr marL="600075" indent="-600075">
              <a:spcBef>
                <a:spcPts val="600"/>
              </a:spcBef>
              <a:defRPr sz="4200"/>
            </a:pPr>
            <a:r>
              <a:rPr dirty="0"/>
              <a:t>Bad:</a:t>
            </a:r>
          </a:p>
          <a:p>
            <a:pPr marL="1276350" lvl="1" indent="-476250">
              <a:spcBef>
                <a:spcPts val="600"/>
              </a:spcBef>
              <a:defRPr sz="4200"/>
            </a:pPr>
            <a:r>
              <a:rPr dirty="0"/>
              <a:t>High latency: O(N)</a:t>
            </a:r>
            <a:endParaRPr lang="en-US" dirty="0"/>
          </a:p>
          <a:p>
            <a:pPr marL="1276350" lvl="1" indent="-476250">
              <a:spcBef>
                <a:spcPts val="600"/>
              </a:spcBef>
              <a:defRPr sz="4200"/>
            </a:pPr>
            <a:r>
              <a:rPr dirty="0"/>
              <a:t>Bisection bandwidth remains constant as nodes are added (scalability issue)</a:t>
            </a:r>
          </a:p>
          <a:p>
            <a:pPr marL="600075" indent="-600075">
              <a:spcBef>
                <a:spcPts val="600"/>
              </a:spcBef>
              <a:defRPr sz="4200"/>
            </a:pPr>
            <a:endParaRPr lang="en-US" dirty="0"/>
          </a:p>
          <a:p>
            <a:pPr marL="600075" indent="-600075">
              <a:spcBef>
                <a:spcPts val="600"/>
              </a:spcBef>
              <a:defRPr sz="4200"/>
            </a:pPr>
            <a:r>
              <a:rPr dirty="0"/>
              <a:t>Used in recent Intel architectures</a:t>
            </a:r>
            <a:endParaRPr lang="en-US" dirty="0"/>
          </a:p>
          <a:p>
            <a:pPr marL="1235075" lvl="1" indent="-600075">
              <a:spcBef>
                <a:spcPts val="600"/>
              </a:spcBef>
              <a:defRPr sz="4200"/>
            </a:pPr>
            <a:r>
              <a:rPr dirty="0"/>
              <a:t>Core i7</a:t>
            </a:r>
          </a:p>
          <a:p>
            <a:pPr marL="600075" indent="-600075">
              <a:spcBef>
                <a:spcPts val="3900"/>
              </a:spcBef>
              <a:defRPr sz="4200"/>
            </a:pPr>
            <a:r>
              <a:rPr dirty="0"/>
              <a:t>Also used in IBM CELL Broadband Engine (9 cores)</a:t>
            </a:r>
          </a:p>
        </p:txBody>
      </p:sp>
      <p:grpSp>
        <p:nvGrpSpPr>
          <p:cNvPr id="1030" name="Group 1030"/>
          <p:cNvGrpSpPr/>
          <p:nvPr/>
        </p:nvGrpSpPr>
        <p:grpSpPr>
          <a:xfrm>
            <a:off x="13677900" y="3848100"/>
            <a:ext cx="711200" cy="711200"/>
            <a:chOff x="0" y="0"/>
            <a:chExt cx="711200" cy="711200"/>
          </a:xfrm>
        </p:grpSpPr>
        <p:sp>
          <p:nvSpPr>
            <p:cNvPr id="1028" name="Shape 1028"/>
            <p:cNvSpPr/>
            <p:nvPr/>
          </p:nvSpPr>
          <p:spPr>
            <a:xfrm>
              <a:off x="0" y="0"/>
              <a:ext cx="711200" cy="7112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029" name="Shape 1029"/>
            <p:cNvSpPr/>
            <p:nvPr/>
          </p:nvSpPr>
          <p:spPr>
            <a:xfrm>
              <a:off x="197754" y="142240"/>
              <a:ext cx="339853" cy="5029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200" b="1">
                  <a:latin typeface="Myriad Pro"/>
                  <a:ea typeface="Myriad Pro"/>
                  <a:cs typeface="Myriad Pro"/>
                  <a:sym typeface="Myriad Pro"/>
                </a:defRPr>
              </a:lvl1pPr>
            </a:lstStyle>
            <a:p>
              <a:r>
                <a:t>0</a:t>
              </a:r>
            </a:p>
          </p:txBody>
        </p:sp>
      </p:grpSp>
      <p:grpSp>
        <p:nvGrpSpPr>
          <p:cNvPr id="1033" name="Group 1033"/>
          <p:cNvGrpSpPr/>
          <p:nvPr/>
        </p:nvGrpSpPr>
        <p:grpSpPr>
          <a:xfrm>
            <a:off x="13677900" y="5435600"/>
            <a:ext cx="711200" cy="711200"/>
            <a:chOff x="0" y="0"/>
            <a:chExt cx="711200" cy="711200"/>
          </a:xfrm>
        </p:grpSpPr>
        <p:sp>
          <p:nvSpPr>
            <p:cNvPr id="1031" name="Shape 1031"/>
            <p:cNvSpPr/>
            <p:nvPr/>
          </p:nvSpPr>
          <p:spPr>
            <a:xfrm>
              <a:off x="0" y="0"/>
              <a:ext cx="711200" cy="7112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032" name="Shape 1032"/>
            <p:cNvSpPr/>
            <p:nvPr/>
          </p:nvSpPr>
          <p:spPr>
            <a:xfrm>
              <a:off x="197754" y="142240"/>
              <a:ext cx="339853" cy="5029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200" b="1">
                  <a:latin typeface="Myriad Pro"/>
                  <a:ea typeface="Myriad Pro"/>
                  <a:cs typeface="Myriad Pro"/>
                  <a:sym typeface="Myriad Pro"/>
                </a:defRPr>
              </a:lvl1pPr>
            </a:lstStyle>
            <a:p>
              <a:r>
                <a:t>1</a:t>
              </a:r>
            </a:p>
          </p:txBody>
        </p:sp>
      </p:grpSp>
      <p:grpSp>
        <p:nvGrpSpPr>
          <p:cNvPr id="1036" name="Group 1036"/>
          <p:cNvGrpSpPr/>
          <p:nvPr/>
        </p:nvGrpSpPr>
        <p:grpSpPr>
          <a:xfrm>
            <a:off x="13677900" y="7023100"/>
            <a:ext cx="711200" cy="711200"/>
            <a:chOff x="0" y="0"/>
            <a:chExt cx="711200" cy="711200"/>
          </a:xfrm>
        </p:grpSpPr>
        <p:sp>
          <p:nvSpPr>
            <p:cNvPr id="1034" name="Shape 1034"/>
            <p:cNvSpPr/>
            <p:nvPr/>
          </p:nvSpPr>
          <p:spPr>
            <a:xfrm>
              <a:off x="0" y="0"/>
              <a:ext cx="711200" cy="7112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035" name="Shape 1035"/>
            <p:cNvSpPr/>
            <p:nvPr/>
          </p:nvSpPr>
          <p:spPr>
            <a:xfrm>
              <a:off x="197754" y="142240"/>
              <a:ext cx="339853" cy="5029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200" b="1">
                  <a:latin typeface="Myriad Pro"/>
                  <a:ea typeface="Myriad Pro"/>
                  <a:cs typeface="Myriad Pro"/>
                  <a:sym typeface="Myriad Pro"/>
                </a:defRPr>
              </a:lvl1pPr>
            </a:lstStyle>
            <a:p>
              <a:r>
                <a:t>2</a:t>
              </a:r>
            </a:p>
          </p:txBody>
        </p:sp>
      </p:grpSp>
      <p:grpSp>
        <p:nvGrpSpPr>
          <p:cNvPr id="1039" name="Group 1039"/>
          <p:cNvGrpSpPr/>
          <p:nvPr/>
        </p:nvGrpSpPr>
        <p:grpSpPr>
          <a:xfrm>
            <a:off x="13677900" y="8610600"/>
            <a:ext cx="711200" cy="711200"/>
            <a:chOff x="0" y="0"/>
            <a:chExt cx="711200" cy="711200"/>
          </a:xfrm>
        </p:grpSpPr>
        <p:sp>
          <p:nvSpPr>
            <p:cNvPr id="1037" name="Shape 1037"/>
            <p:cNvSpPr/>
            <p:nvPr/>
          </p:nvSpPr>
          <p:spPr>
            <a:xfrm>
              <a:off x="0" y="0"/>
              <a:ext cx="711200" cy="7112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038" name="Shape 1038"/>
            <p:cNvSpPr/>
            <p:nvPr/>
          </p:nvSpPr>
          <p:spPr>
            <a:xfrm>
              <a:off x="197754" y="142240"/>
              <a:ext cx="339853" cy="5029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200" b="1">
                  <a:latin typeface="Myriad Pro"/>
                  <a:ea typeface="Myriad Pro"/>
                  <a:cs typeface="Myriad Pro"/>
                  <a:sym typeface="Myriad Pro"/>
                </a:defRPr>
              </a:lvl1pPr>
            </a:lstStyle>
            <a:p>
              <a:r>
                <a:t>3</a:t>
              </a:r>
            </a:p>
          </p:txBody>
        </p:sp>
      </p:grpSp>
      <p:sp>
        <p:nvSpPr>
          <p:cNvPr id="1040" name="Shape 1040"/>
          <p:cNvSpPr/>
          <p:nvPr/>
        </p:nvSpPr>
        <p:spPr>
          <a:xfrm>
            <a:off x="12700000" y="3987800"/>
            <a:ext cx="419100" cy="419100"/>
          </a:xfrm>
          <a:prstGeom prst="rect">
            <a:avLst/>
          </a:prstGeom>
          <a:solidFill>
            <a:srgbClr val="FFAA00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041" name="Shape 1041"/>
          <p:cNvSpPr/>
          <p:nvPr/>
        </p:nvSpPr>
        <p:spPr>
          <a:xfrm>
            <a:off x="12700000" y="8750300"/>
            <a:ext cx="419100" cy="419100"/>
          </a:xfrm>
          <a:prstGeom prst="rect">
            <a:avLst/>
          </a:prstGeom>
          <a:solidFill>
            <a:srgbClr val="FFAA00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042" name="Shape 1042"/>
          <p:cNvSpPr/>
          <p:nvPr/>
        </p:nvSpPr>
        <p:spPr>
          <a:xfrm>
            <a:off x="12700000" y="7162800"/>
            <a:ext cx="419100" cy="419100"/>
          </a:xfrm>
          <a:prstGeom prst="rect">
            <a:avLst/>
          </a:prstGeom>
          <a:solidFill>
            <a:srgbClr val="FFAA00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043" name="Shape 1043"/>
          <p:cNvSpPr/>
          <p:nvPr/>
        </p:nvSpPr>
        <p:spPr>
          <a:xfrm>
            <a:off x="12700000" y="5575300"/>
            <a:ext cx="419100" cy="419100"/>
          </a:xfrm>
          <a:prstGeom prst="rect">
            <a:avLst/>
          </a:prstGeom>
          <a:solidFill>
            <a:srgbClr val="FFAA00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</p:spTree>
  </p:cSld>
  <p:clrMapOvr>
    <a:masterClrMapping/>
  </p:clrMapOvr>
  <p:transition spd="slow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5" name="Shape 1045"/>
          <p:cNvSpPr/>
          <p:nvPr/>
        </p:nvSpPr>
        <p:spPr>
          <a:xfrm>
            <a:off x="1435100" y="11772900"/>
            <a:ext cx="9563100" cy="1473200"/>
          </a:xfrm>
          <a:prstGeom prst="rect">
            <a:avLst/>
          </a:prstGeom>
          <a:solidFill>
            <a:srgbClr val="EBEBEB"/>
          </a:solidFill>
          <a:ln w="25400">
            <a:solidFill>
              <a:srgbClr val="929292"/>
            </a:solidFill>
            <a:custDash>
              <a:ds d="2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046" name="Shape 1046"/>
          <p:cNvSpPr/>
          <p:nvPr/>
        </p:nvSpPr>
        <p:spPr>
          <a:xfrm>
            <a:off x="1435100" y="2616200"/>
            <a:ext cx="9563100" cy="1473200"/>
          </a:xfrm>
          <a:prstGeom prst="rect">
            <a:avLst/>
          </a:prstGeom>
          <a:solidFill>
            <a:srgbClr val="EBEBEB"/>
          </a:solidFill>
          <a:ln w="25400">
            <a:solidFill>
              <a:srgbClr val="929292"/>
            </a:solidFill>
            <a:custDash>
              <a:ds d="2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grpSp>
        <p:nvGrpSpPr>
          <p:cNvPr id="1051" name="Group 1051"/>
          <p:cNvGrpSpPr/>
          <p:nvPr/>
        </p:nvGrpSpPr>
        <p:grpSpPr>
          <a:xfrm>
            <a:off x="1435100" y="4229100"/>
            <a:ext cx="5918199" cy="7340600"/>
            <a:chOff x="0" y="0"/>
            <a:chExt cx="5918198" cy="7340600"/>
          </a:xfrm>
        </p:grpSpPr>
        <p:sp>
          <p:nvSpPr>
            <p:cNvPr id="1047" name="Shape 1047"/>
            <p:cNvSpPr/>
            <p:nvPr/>
          </p:nvSpPr>
          <p:spPr>
            <a:xfrm>
              <a:off x="0" y="1879600"/>
              <a:ext cx="5918199" cy="1701800"/>
            </a:xfrm>
            <a:prstGeom prst="rect">
              <a:avLst/>
            </a:prstGeom>
            <a:solidFill>
              <a:srgbClr val="D6D6D6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048" name="Shape 1048"/>
            <p:cNvSpPr/>
            <p:nvPr/>
          </p:nvSpPr>
          <p:spPr>
            <a:xfrm>
              <a:off x="0" y="3759200"/>
              <a:ext cx="5918199" cy="1701800"/>
            </a:xfrm>
            <a:prstGeom prst="rect">
              <a:avLst/>
            </a:prstGeom>
            <a:solidFill>
              <a:srgbClr val="D6D6D6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049" name="Shape 1049"/>
            <p:cNvSpPr/>
            <p:nvPr/>
          </p:nvSpPr>
          <p:spPr>
            <a:xfrm>
              <a:off x="0" y="5638800"/>
              <a:ext cx="5918199" cy="1701800"/>
            </a:xfrm>
            <a:prstGeom prst="rect">
              <a:avLst/>
            </a:prstGeom>
            <a:solidFill>
              <a:srgbClr val="D6D6D6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050" name="Shape 1050"/>
            <p:cNvSpPr/>
            <p:nvPr/>
          </p:nvSpPr>
          <p:spPr>
            <a:xfrm>
              <a:off x="0" y="0"/>
              <a:ext cx="5918199" cy="1701800"/>
            </a:xfrm>
            <a:prstGeom prst="rect">
              <a:avLst/>
            </a:prstGeom>
            <a:solidFill>
              <a:srgbClr val="D6D6D6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</p:grpSp>
      <p:sp>
        <p:nvSpPr>
          <p:cNvPr id="1052" name="Shape 1052"/>
          <p:cNvSpPr/>
          <p:nvPr/>
        </p:nvSpPr>
        <p:spPr>
          <a:xfrm>
            <a:off x="4406900" y="6680200"/>
            <a:ext cx="2794000" cy="469900"/>
          </a:xfrm>
          <a:prstGeom prst="rect">
            <a:avLst/>
          </a:prstGeom>
          <a:solidFill>
            <a:srgbClr val="FFAA00"/>
          </a:solidFill>
          <a:ln w="25400">
            <a:solidFill>
              <a:srgbClr val="A968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053" name="Shape 1053"/>
          <p:cNvSpPr/>
          <p:nvPr/>
        </p:nvSpPr>
        <p:spPr>
          <a:xfrm>
            <a:off x="4305300" y="8648700"/>
            <a:ext cx="2794000" cy="469900"/>
          </a:xfrm>
          <a:prstGeom prst="rect">
            <a:avLst/>
          </a:prstGeom>
          <a:solidFill>
            <a:srgbClr val="FFAA00"/>
          </a:solidFill>
          <a:ln w="25400">
            <a:solidFill>
              <a:srgbClr val="A968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054" name="Shape 1054"/>
          <p:cNvSpPr/>
          <p:nvPr/>
        </p:nvSpPr>
        <p:spPr>
          <a:xfrm>
            <a:off x="4343400" y="10464800"/>
            <a:ext cx="2794000" cy="469900"/>
          </a:xfrm>
          <a:prstGeom prst="rect">
            <a:avLst/>
          </a:prstGeom>
          <a:solidFill>
            <a:srgbClr val="FFAA00"/>
          </a:solidFill>
          <a:ln w="25400">
            <a:solidFill>
              <a:srgbClr val="A968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055" name="Shape 1055"/>
          <p:cNvSpPr/>
          <p:nvPr/>
        </p:nvSpPr>
        <p:spPr>
          <a:xfrm>
            <a:off x="4419600" y="4864100"/>
            <a:ext cx="2794000" cy="469900"/>
          </a:xfrm>
          <a:prstGeom prst="rect">
            <a:avLst/>
          </a:prstGeom>
          <a:solidFill>
            <a:srgbClr val="FFAA00"/>
          </a:solidFill>
          <a:ln w="25400">
            <a:solidFill>
              <a:srgbClr val="A968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056" name="Shape 105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Intel’s ring interconnect</a:t>
            </a:r>
          </a:p>
        </p:txBody>
      </p:sp>
      <p:sp>
        <p:nvSpPr>
          <p:cNvPr id="1057" name="Shape 1057"/>
          <p:cNvSpPr>
            <a:spLocks noGrp="1"/>
          </p:cNvSpPr>
          <p:nvPr>
            <p:ph type="body" sz="quarter" idx="1"/>
          </p:nvPr>
        </p:nvSpPr>
        <p:spPr>
          <a:xfrm>
            <a:off x="838200" y="1587500"/>
            <a:ext cx="16154400" cy="889000"/>
          </a:xfrm>
          <a:prstGeom prst="rect">
            <a:avLst/>
          </a:prstGeom>
        </p:spPr>
        <p:txBody>
          <a:bodyPr/>
          <a:lstStyle>
            <a:lvl1pPr marL="0" indent="0">
              <a:buSzTx/>
              <a:buNone/>
              <a:defRPr sz="5200"/>
            </a:lvl1pPr>
          </a:lstStyle>
          <a:p>
            <a:r>
              <a:t>Introduced in Sandy Bridge microarchitecture</a:t>
            </a:r>
          </a:p>
        </p:txBody>
      </p:sp>
      <p:sp>
        <p:nvSpPr>
          <p:cNvPr id="1058" name="Shape 1058"/>
          <p:cNvSpPr/>
          <p:nvPr/>
        </p:nvSpPr>
        <p:spPr>
          <a:xfrm>
            <a:off x="5143500" y="3581400"/>
            <a:ext cx="1320800" cy="8902700"/>
          </a:xfrm>
          <a:prstGeom prst="roundRect">
            <a:avLst>
              <a:gd name="adj" fmla="val 18686"/>
            </a:avLst>
          </a:prstGeom>
          <a:ln w="76200">
            <a:solidFill>
              <a:srgbClr val="60606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059" name="Shape 1059"/>
          <p:cNvSpPr/>
          <p:nvPr/>
        </p:nvSpPr>
        <p:spPr>
          <a:xfrm>
            <a:off x="4965700" y="3378200"/>
            <a:ext cx="1676400" cy="9296400"/>
          </a:xfrm>
          <a:prstGeom prst="roundRect">
            <a:avLst>
              <a:gd name="adj" fmla="val 16237"/>
            </a:avLst>
          </a:prstGeom>
          <a:ln w="76200">
            <a:solidFill>
              <a:srgbClr val="60606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060" name="Shape 1060"/>
          <p:cNvSpPr/>
          <p:nvPr/>
        </p:nvSpPr>
        <p:spPr>
          <a:xfrm>
            <a:off x="4724400" y="3136900"/>
            <a:ext cx="2146300" cy="9804400"/>
          </a:xfrm>
          <a:prstGeom prst="roundRect">
            <a:avLst>
              <a:gd name="adj" fmla="val 19212"/>
            </a:avLst>
          </a:prstGeom>
          <a:ln w="152400">
            <a:solidFill>
              <a:srgbClr val="60606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061" name="Shape 1061"/>
          <p:cNvSpPr/>
          <p:nvPr/>
        </p:nvSpPr>
        <p:spPr>
          <a:xfrm>
            <a:off x="5334000" y="3771900"/>
            <a:ext cx="939800" cy="8470900"/>
          </a:xfrm>
          <a:prstGeom prst="roundRect">
            <a:avLst>
              <a:gd name="adj" fmla="val 15262"/>
            </a:avLst>
          </a:prstGeom>
          <a:ln w="76200">
            <a:solidFill>
              <a:srgbClr val="60606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062" name="Shape 1062"/>
          <p:cNvSpPr/>
          <p:nvPr/>
        </p:nvSpPr>
        <p:spPr>
          <a:xfrm>
            <a:off x="5549900" y="2844800"/>
            <a:ext cx="495300" cy="1244600"/>
          </a:xfrm>
          <a:prstGeom prst="rect">
            <a:avLst/>
          </a:prstGeom>
          <a:solidFill>
            <a:srgbClr val="FFAA00"/>
          </a:solidFill>
          <a:ln w="25400">
            <a:solidFill>
              <a:srgbClr val="A968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063" name="Shape 1063"/>
          <p:cNvSpPr/>
          <p:nvPr/>
        </p:nvSpPr>
        <p:spPr>
          <a:xfrm>
            <a:off x="5549900" y="11938000"/>
            <a:ext cx="495300" cy="1244600"/>
          </a:xfrm>
          <a:prstGeom prst="rect">
            <a:avLst/>
          </a:prstGeom>
          <a:solidFill>
            <a:srgbClr val="FFAA00"/>
          </a:solidFill>
          <a:ln w="25400">
            <a:solidFill>
              <a:srgbClr val="A968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064" name="Shape 1064"/>
          <p:cNvSpPr/>
          <p:nvPr/>
        </p:nvSpPr>
        <p:spPr>
          <a:xfrm>
            <a:off x="1409700" y="4635500"/>
            <a:ext cx="2501900" cy="101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/>
          <a:p>
            <a:pPr>
              <a:buFont typeface="Lucida Grande"/>
              <a:defRPr sz="3200" b="1">
                <a:latin typeface="+mn-lt"/>
                <a:ea typeface="+mn-ea"/>
                <a:cs typeface="+mn-cs"/>
                <a:sym typeface="Myriad Pro Condensed"/>
              </a:defRPr>
            </a:pPr>
            <a:r>
              <a:t>L3 cache slice</a:t>
            </a:r>
          </a:p>
          <a:p>
            <a:pPr>
              <a:buFont typeface="Lucida Grande"/>
              <a:defRPr sz="3200" b="1">
                <a:latin typeface="+mn-lt"/>
                <a:ea typeface="+mn-ea"/>
                <a:cs typeface="+mn-cs"/>
                <a:sym typeface="Myriad Pro Condensed"/>
              </a:defRPr>
            </a:pPr>
            <a:r>
              <a:t>(2 MB)</a:t>
            </a:r>
          </a:p>
        </p:txBody>
      </p:sp>
      <p:sp>
        <p:nvSpPr>
          <p:cNvPr id="1065" name="Shape 1065"/>
          <p:cNvSpPr/>
          <p:nvPr/>
        </p:nvSpPr>
        <p:spPr>
          <a:xfrm>
            <a:off x="1409700" y="6578600"/>
            <a:ext cx="2501900" cy="101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/>
          <a:p>
            <a:pPr>
              <a:buFont typeface="Lucida Grande"/>
              <a:defRPr sz="3200" b="1">
                <a:latin typeface="+mn-lt"/>
                <a:ea typeface="+mn-ea"/>
                <a:cs typeface="+mn-cs"/>
                <a:sym typeface="Myriad Pro Condensed"/>
              </a:defRPr>
            </a:pPr>
            <a:r>
              <a:t>L3 cache slice</a:t>
            </a:r>
          </a:p>
          <a:p>
            <a:pPr>
              <a:buFont typeface="Lucida Grande"/>
              <a:defRPr sz="3200" b="1">
                <a:latin typeface="+mn-lt"/>
                <a:ea typeface="+mn-ea"/>
                <a:cs typeface="+mn-cs"/>
                <a:sym typeface="Myriad Pro Condensed"/>
              </a:defRPr>
            </a:pPr>
            <a:r>
              <a:t>(2 MB)</a:t>
            </a:r>
          </a:p>
        </p:txBody>
      </p:sp>
      <p:sp>
        <p:nvSpPr>
          <p:cNvPr id="1066" name="Shape 1066"/>
          <p:cNvSpPr/>
          <p:nvPr/>
        </p:nvSpPr>
        <p:spPr>
          <a:xfrm>
            <a:off x="1409700" y="8382000"/>
            <a:ext cx="2501900" cy="101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/>
          <a:p>
            <a:pPr>
              <a:buFont typeface="Lucida Grande"/>
              <a:defRPr sz="3200" b="1">
                <a:latin typeface="+mn-lt"/>
                <a:ea typeface="+mn-ea"/>
                <a:cs typeface="+mn-cs"/>
                <a:sym typeface="Myriad Pro Condensed"/>
              </a:defRPr>
            </a:pPr>
            <a:r>
              <a:t>L3 cache slice</a:t>
            </a:r>
          </a:p>
          <a:p>
            <a:pPr>
              <a:buFont typeface="Lucida Grande"/>
              <a:defRPr sz="3200" b="1">
                <a:latin typeface="+mn-lt"/>
                <a:ea typeface="+mn-ea"/>
                <a:cs typeface="+mn-cs"/>
                <a:sym typeface="Myriad Pro Condensed"/>
              </a:defRPr>
            </a:pPr>
            <a:r>
              <a:t>(2 MB)</a:t>
            </a:r>
          </a:p>
        </p:txBody>
      </p:sp>
      <p:sp>
        <p:nvSpPr>
          <p:cNvPr id="1067" name="Shape 1067"/>
          <p:cNvSpPr/>
          <p:nvPr/>
        </p:nvSpPr>
        <p:spPr>
          <a:xfrm>
            <a:off x="1409700" y="10198100"/>
            <a:ext cx="2501900" cy="101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/>
          <a:p>
            <a:pPr>
              <a:buFont typeface="Lucida Grande"/>
              <a:defRPr sz="3200" b="1">
                <a:latin typeface="+mn-lt"/>
                <a:ea typeface="+mn-ea"/>
                <a:cs typeface="+mn-cs"/>
                <a:sym typeface="Myriad Pro Condensed"/>
              </a:defRPr>
            </a:pPr>
            <a:r>
              <a:t>L3 cache slice</a:t>
            </a:r>
          </a:p>
          <a:p>
            <a:pPr>
              <a:buFont typeface="Lucida Grande"/>
              <a:defRPr sz="3200" b="1">
                <a:latin typeface="+mn-lt"/>
                <a:ea typeface="+mn-ea"/>
                <a:cs typeface="+mn-cs"/>
                <a:sym typeface="Myriad Pro Condensed"/>
              </a:defRPr>
            </a:pPr>
            <a:r>
              <a:t>(2 MB)</a:t>
            </a:r>
          </a:p>
        </p:txBody>
      </p:sp>
      <p:sp>
        <p:nvSpPr>
          <p:cNvPr id="1068" name="Shape 1068"/>
          <p:cNvSpPr/>
          <p:nvPr/>
        </p:nvSpPr>
        <p:spPr>
          <a:xfrm>
            <a:off x="6934200" y="2705100"/>
            <a:ext cx="2273300" cy="495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1pPr algn="l">
              <a:buFont typeface="Lucida Grande"/>
              <a:defRPr sz="32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System Agent</a:t>
            </a:r>
          </a:p>
        </p:txBody>
      </p:sp>
      <p:sp>
        <p:nvSpPr>
          <p:cNvPr id="1069" name="Shape 1069"/>
          <p:cNvSpPr/>
          <p:nvPr/>
        </p:nvSpPr>
        <p:spPr>
          <a:xfrm>
            <a:off x="7035800" y="12674600"/>
            <a:ext cx="2273300" cy="495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1pPr algn="l">
              <a:buFont typeface="Lucida Grande"/>
              <a:defRPr sz="32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Graphics</a:t>
            </a:r>
          </a:p>
        </p:txBody>
      </p:sp>
      <p:sp>
        <p:nvSpPr>
          <p:cNvPr id="1070" name="Shape 1070"/>
          <p:cNvSpPr/>
          <p:nvPr/>
        </p:nvSpPr>
        <p:spPr>
          <a:xfrm>
            <a:off x="11391900" y="2603500"/>
            <a:ext cx="6345944" cy="10591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/>
          <a:p>
            <a:pPr marL="800100" indent="-800100" algn="l">
              <a:buSzPct val="120000"/>
              <a:buFont typeface="Lucida Grande"/>
              <a:buChar char="▪"/>
              <a:defRPr sz="4200" b="1">
                <a:latin typeface="+mn-lt"/>
                <a:ea typeface="+mn-ea"/>
                <a:cs typeface="+mn-cs"/>
                <a:sym typeface="Myriad Pro Condensed"/>
              </a:defRPr>
            </a:pPr>
            <a:r>
              <a:rPr dirty="0"/>
              <a:t>Four rings</a:t>
            </a:r>
          </a:p>
          <a:p>
            <a:pPr marL="1435100" lvl="1" indent="-635000" algn="l">
              <a:buSzPct val="120000"/>
              <a:buFont typeface="Lucida Grande"/>
              <a:buChar char="-"/>
              <a:defRPr sz="3600" b="1">
                <a:latin typeface="+mn-lt"/>
                <a:ea typeface="+mn-ea"/>
                <a:cs typeface="+mn-cs"/>
                <a:sym typeface="Myriad Pro Condensed"/>
              </a:defRPr>
            </a:pPr>
            <a:r>
              <a:rPr dirty="0"/>
              <a:t>request</a:t>
            </a:r>
          </a:p>
          <a:p>
            <a:pPr marL="1435100" lvl="1" indent="-635000" algn="l">
              <a:buSzPct val="120000"/>
              <a:buFont typeface="Lucida Grande"/>
              <a:buChar char="-"/>
              <a:defRPr sz="3600" b="1">
                <a:latin typeface="+mn-lt"/>
                <a:ea typeface="+mn-ea"/>
                <a:cs typeface="+mn-cs"/>
                <a:sym typeface="Myriad Pro Condensed"/>
              </a:defRPr>
            </a:pPr>
            <a:r>
              <a:rPr dirty="0"/>
              <a:t>snoop</a:t>
            </a:r>
          </a:p>
          <a:p>
            <a:pPr marL="1435100" lvl="1" indent="-635000" algn="l">
              <a:buSzPct val="120000"/>
              <a:buFont typeface="Lucida Grande"/>
              <a:buChar char="-"/>
              <a:defRPr sz="3600" b="1">
                <a:latin typeface="+mn-lt"/>
                <a:ea typeface="+mn-ea"/>
                <a:cs typeface="+mn-cs"/>
                <a:sym typeface="Myriad Pro Condensed"/>
              </a:defRPr>
            </a:pPr>
            <a:r>
              <a:rPr lang="en-US" dirty="0" err="1"/>
              <a:t>A</a:t>
            </a:r>
            <a:r>
              <a:rPr dirty="0" err="1"/>
              <a:t>ck</a:t>
            </a:r>
            <a:endParaRPr lang="en-US" dirty="0"/>
          </a:p>
          <a:p>
            <a:pPr marL="1435100" lvl="1" indent="-635000" algn="l">
              <a:buSzPct val="120000"/>
              <a:buFont typeface="Lucida Grande"/>
              <a:buChar char="-"/>
              <a:defRPr sz="3600" b="1">
                <a:latin typeface="+mn-lt"/>
                <a:ea typeface="+mn-ea"/>
                <a:cs typeface="+mn-cs"/>
                <a:sym typeface="Myriad Pro Condensed"/>
              </a:defRPr>
            </a:pPr>
            <a:r>
              <a:rPr dirty="0"/>
              <a:t>data (32 bytes)</a:t>
            </a:r>
          </a:p>
          <a:p>
            <a:pPr marL="800100" indent="-800100" algn="l">
              <a:spcBef>
                <a:spcPts val="4000"/>
              </a:spcBef>
              <a:buSzPct val="120000"/>
              <a:buFont typeface="Lucida Grande"/>
              <a:buChar char="▪"/>
              <a:defRPr sz="4200" b="1">
                <a:latin typeface="+mn-lt"/>
                <a:ea typeface="+mn-ea"/>
                <a:cs typeface="+mn-cs"/>
                <a:sym typeface="Myriad Pro Condensed"/>
              </a:defRPr>
            </a:pPr>
            <a:r>
              <a:rPr dirty="0"/>
              <a:t>Six interconnect nodes: four “slices” of L3 cache + system agent + graphics</a:t>
            </a:r>
            <a:endParaRPr lang="en-US" dirty="0"/>
          </a:p>
          <a:p>
            <a:pPr marL="800100" indent="-800100" algn="l">
              <a:spcBef>
                <a:spcPts val="4000"/>
              </a:spcBef>
              <a:buSzPct val="120000"/>
              <a:buFont typeface="Lucida Grande"/>
              <a:buChar char="▪"/>
              <a:defRPr sz="4200" b="1">
                <a:latin typeface="+mn-lt"/>
                <a:ea typeface="+mn-ea"/>
                <a:cs typeface="+mn-cs"/>
                <a:sym typeface="Myriad Pro Condensed"/>
              </a:defRPr>
            </a:pPr>
            <a:r>
              <a:rPr dirty="0"/>
              <a:t>Each bank of L3 connected to ring bus twice</a:t>
            </a:r>
          </a:p>
          <a:p>
            <a:pPr marL="800100" indent="-800100" algn="l">
              <a:buSzPct val="120000"/>
              <a:buFont typeface="Lucida Grande"/>
              <a:buChar char="▪"/>
              <a:defRPr sz="4200" b="1">
                <a:latin typeface="+mn-lt"/>
                <a:ea typeface="+mn-ea"/>
                <a:cs typeface="+mn-cs"/>
                <a:sym typeface="Myriad Pro Condensed"/>
              </a:defRPr>
            </a:pPr>
            <a:r>
              <a:rPr dirty="0"/>
              <a:t>Theoretical peak BW from cores to L3 at 3.4 GHz is approx. 435 GB/sec</a:t>
            </a:r>
          </a:p>
          <a:p>
            <a:pPr marL="1295400" lvl="1" indent="-495300" algn="l">
              <a:buSzPct val="120000"/>
              <a:buFont typeface="Lucida Grande"/>
              <a:buChar char="-"/>
              <a:defRPr sz="3600" b="1">
                <a:latin typeface="+mn-lt"/>
                <a:ea typeface="+mn-ea"/>
                <a:cs typeface="+mn-cs"/>
                <a:sym typeface="Myriad Pro Condensed"/>
              </a:defRPr>
            </a:pPr>
            <a:r>
              <a:rPr dirty="0"/>
              <a:t>When each core is accessing its local slice</a:t>
            </a:r>
          </a:p>
        </p:txBody>
      </p:sp>
      <p:sp>
        <p:nvSpPr>
          <p:cNvPr id="1071" name="Shape 1071"/>
          <p:cNvSpPr/>
          <p:nvPr/>
        </p:nvSpPr>
        <p:spPr>
          <a:xfrm>
            <a:off x="7518400" y="4254500"/>
            <a:ext cx="3467100" cy="1701800"/>
          </a:xfrm>
          <a:prstGeom prst="rect">
            <a:avLst/>
          </a:prstGeom>
          <a:solidFill>
            <a:srgbClr val="EBEBEB"/>
          </a:solidFill>
          <a:ln w="25400">
            <a:solidFill>
              <a:srgbClr val="000000"/>
            </a:solidFill>
            <a:custDash>
              <a:ds d="2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072" name="Shape 1072"/>
          <p:cNvSpPr/>
          <p:nvPr/>
        </p:nvSpPr>
        <p:spPr>
          <a:xfrm>
            <a:off x="7518400" y="6121400"/>
            <a:ext cx="3467100" cy="1701800"/>
          </a:xfrm>
          <a:prstGeom prst="rect">
            <a:avLst/>
          </a:prstGeom>
          <a:solidFill>
            <a:srgbClr val="EBEBEB"/>
          </a:solidFill>
          <a:ln w="25400">
            <a:solidFill>
              <a:srgbClr val="000000"/>
            </a:solidFill>
            <a:custDash>
              <a:ds d="2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073" name="Shape 1073"/>
          <p:cNvSpPr/>
          <p:nvPr/>
        </p:nvSpPr>
        <p:spPr>
          <a:xfrm>
            <a:off x="7505700" y="7988300"/>
            <a:ext cx="3467100" cy="1701800"/>
          </a:xfrm>
          <a:prstGeom prst="rect">
            <a:avLst/>
          </a:prstGeom>
          <a:solidFill>
            <a:srgbClr val="EBEBEB"/>
          </a:solidFill>
          <a:ln w="25400">
            <a:solidFill>
              <a:srgbClr val="000000"/>
            </a:solidFill>
            <a:custDash>
              <a:ds d="2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074" name="Shape 1074"/>
          <p:cNvSpPr/>
          <p:nvPr/>
        </p:nvSpPr>
        <p:spPr>
          <a:xfrm>
            <a:off x="7505700" y="9867900"/>
            <a:ext cx="3467100" cy="1701800"/>
          </a:xfrm>
          <a:prstGeom prst="rect">
            <a:avLst/>
          </a:prstGeom>
          <a:solidFill>
            <a:srgbClr val="EBEBEB"/>
          </a:solidFill>
          <a:ln w="25400">
            <a:solidFill>
              <a:srgbClr val="000000"/>
            </a:solidFill>
            <a:custDash>
              <a:ds d="2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075" name="Shape 1075"/>
          <p:cNvSpPr/>
          <p:nvPr/>
        </p:nvSpPr>
        <p:spPr>
          <a:xfrm>
            <a:off x="8597900" y="4851400"/>
            <a:ext cx="1143000" cy="495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1pPr>
              <a:buFont typeface="Lucida Grande"/>
              <a:defRPr sz="32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Core</a:t>
            </a:r>
          </a:p>
        </p:txBody>
      </p:sp>
      <p:sp>
        <p:nvSpPr>
          <p:cNvPr id="1076" name="Shape 1076"/>
          <p:cNvSpPr/>
          <p:nvPr/>
        </p:nvSpPr>
        <p:spPr>
          <a:xfrm>
            <a:off x="8597900" y="6705600"/>
            <a:ext cx="1143000" cy="495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1pPr>
              <a:buFont typeface="Lucida Grande"/>
              <a:defRPr sz="32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Core</a:t>
            </a:r>
          </a:p>
        </p:txBody>
      </p:sp>
      <p:sp>
        <p:nvSpPr>
          <p:cNvPr id="1077" name="Shape 1077"/>
          <p:cNvSpPr/>
          <p:nvPr/>
        </p:nvSpPr>
        <p:spPr>
          <a:xfrm>
            <a:off x="8597900" y="8559800"/>
            <a:ext cx="1143000" cy="495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1pPr>
              <a:buFont typeface="Lucida Grande"/>
              <a:defRPr sz="32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Core</a:t>
            </a:r>
          </a:p>
        </p:txBody>
      </p:sp>
      <p:sp>
        <p:nvSpPr>
          <p:cNvPr id="1078" name="Shape 1078"/>
          <p:cNvSpPr/>
          <p:nvPr/>
        </p:nvSpPr>
        <p:spPr>
          <a:xfrm>
            <a:off x="8597900" y="10452100"/>
            <a:ext cx="1143000" cy="495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1pPr>
              <a:buFont typeface="Lucida Grande"/>
              <a:defRPr sz="32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Core</a:t>
            </a:r>
          </a:p>
        </p:txBody>
      </p:sp>
    </p:spTree>
  </p:cSld>
  <p:clrMapOvr>
    <a:masterClrMapping/>
  </p:clrMapOvr>
  <p:transition spd="slow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90" name="Group 1090"/>
          <p:cNvGrpSpPr/>
          <p:nvPr/>
        </p:nvGrpSpPr>
        <p:grpSpPr>
          <a:xfrm>
            <a:off x="9740900" y="8077200"/>
            <a:ext cx="7924306" cy="362156"/>
            <a:chOff x="0" y="0"/>
            <a:chExt cx="7924305" cy="362155"/>
          </a:xfrm>
        </p:grpSpPr>
        <p:sp>
          <p:nvSpPr>
            <p:cNvPr id="1082" name="Shape 1082"/>
            <p:cNvSpPr/>
            <p:nvPr/>
          </p:nvSpPr>
          <p:spPr>
            <a:xfrm>
              <a:off x="0" y="0"/>
              <a:ext cx="342406" cy="36215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083" name="Shape 1083"/>
            <p:cNvSpPr/>
            <p:nvPr/>
          </p:nvSpPr>
          <p:spPr>
            <a:xfrm>
              <a:off x="1079500" y="0"/>
              <a:ext cx="342406" cy="36215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084" name="Shape 1084"/>
            <p:cNvSpPr/>
            <p:nvPr/>
          </p:nvSpPr>
          <p:spPr>
            <a:xfrm>
              <a:off x="2159000" y="0"/>
              <a:ext cx="342406" cy="36215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085" name="Shape 1085"/>
            <p:cNvSpPr/>
            <p:nvPr/>
          </p:nvSpPr>
          <p:spPr>
            <a:xfrm>
              <a:off x="3251200" y="0"/>
              <a:ext cx="342406" cy="36215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086" name="Shape 1086"/>
            <p:cNvSpPr/>
            <p:nvPr/>
          </p:nvSpPr>
          <p:spPr>
            <a:xfrm>
              <a:off x="4330700" y="0"/>
              <a:ext cx="342406" cy="36215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087" name="Shape 1087"/>
            <p:cNvSpPr/>
            <p:nvPr/>
          </p:nvSpPr>
          <p:spPr>
            <a:xfrm>
              <a:off x="5410200" y="0"/>
              <a:ext cx="342406" cy="36215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088" name="Shape 1088"/>
            <p:cNvSpPr/>
            <p:nvPr/>
          </p:nvSpPr>
          <p:spPr>
            <a:xfrm>
              <a:off x="6489700" y="0"/>
              <a:ext cx="342406" cy="36215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089" name="Shape 1089"/>
            <p:cNvSpPr/>
            <p:nvPr/>
          </p:nvSpPr>
          <p:spPr>
            <a:xfrm>
              <a:off x="7581900" y="0"/>
              <a:ext cx="342406" cy="36215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</p:grpSp>
      <p:grpSp>
        <p:nvGrpSpPr>
          <p:cNvPr id="1099" name="Group 1099"/>
          <p:cNvGrpSpPr/>
          <p:nvPr/>
        </p:nvGrpSpPr>
        <p:grpSpPr>
          <a:xfrm>
            <a:off x="9613900" y="4902200"/>
            <a:ext cx="7924306" cy="362156"/>
            <a:chOff x="0" y="0"/>
            <a:chExt cx="7924305" cy="362155"/>
          </a:xfrm>
        </p:grpSpPr>
        <p:sp>
          <p:nvSpPr>
            <p:cNvPr id="1091" name="Shape 1091"/>
            <p:cNvSpPr/>
            <p:nvPr/>
          </p:nvSpPr>
          <p:spPr>
            <a:xfrm>
              <a:off x="0" y="0"/>
              <a:ext cx="342406" cy="36215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092" name="Shape 1092"/>
            <p:cNvSpPr/>
            <p:nvPr/>
          </p:nvSpPr>
          <p:spPr>
            <a:xfrm>
              <a:off x="1079500" y="0"/>
              <a:ext cx="342406" cy="36215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093" name="Shape 1093"/>
            <p:cNvSpPr/>
            <p:nvPr/>
          </p:nvSpPr>
          <p:spPr>
            <a:xfrm>
              <a:off x="2159000" y="0"/>
              <a:ext cx="342406" cy="36215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094" name="Shape 1094"/>
            <p:cNvSpPr/>
            <p:nvPr/>
          </p:nvSpPr>
          <p:spPr>
            <a:xfrm>
              <a:off x="3251200" y="0"/>
              <a:ext cx="342406" cy="36215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095" name="Shape 1095"/>
            <p:cNvSpPr/>
            <p:nvPr/>
          </p:nvSpPr>
          <p:spPr>
            <a:xfrm>
              <a:off x="4330700" y="0"/>
              <a:ext cx="342406" cy="36215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096" name="Shape 1096"/>
            <p:cNvSpPr/>
            <p:nvPr/>
          </p:nvSpPr>
          <p:spPr>
            <a:xfrm>
              <a:off x="5410200" y="0"/>
              <a:ext cx="342406" cy="36215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097" name="Shape 1097"/>
            <p:cNvSpPr/>
            <p:nvPr/>
          </p:nvSpPr>
          <p:spPr>
            <a:xfrm>
              <a:off x="6489700" y="0"/>
              <a:ext cx="342406" cy="36215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098" name="Shape 1098"/>
            <p:cNvSpPr/>
            <p:nvPr/>
          </p:nvSpPr>
          <p:spPr>
            <a:xfrm>
              <a:off x="7581900" y="0"/>
              <a:ext cx="342406" cy="36215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</p:grpSp>
      <p:grpSp>
        <p:nvGrpSpPr>
          <p:cNvPr id="1108" name="Group 1108"/>
          <p:cNvGrpSpPr/>
          <p:nvPr/>
        </p:nvGrpSpPr>
        <p:grpSpPr>
          <a:xfrm>
            <a:off x="9613900" y="5918200"/>
            <a:ext cx="7924306" cy="362156"/>
            <a:chOff x="0" y="0"/>
            <a:chExt cx="7924305" cy="362155"/>
          </a:xfrm>
        </p:grpSpPr>
        <p:sp>
          <p:nvSpPr>
            <p:cNvPr id="1100" name="Shape 1100"/>
            <p:cNvSpPr/>
            <p:nvPr/>
          </p:nvSpPr>
          <p:spPr>
            <a:xfrm>
              <a:off x="0" y="0"/>
              <a:ext cx="342406" cy="36215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101" name="Shape 1101"/>
            <p:cNvSpPr/>
            <p:nvPr/>
          </p:nvSpPr>
          <p:spPr>
            <a:xfrm>
              <a:off x="1079500" y="0"/>
              <a:ext cx="342406" cy="36215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102" name="Shape 1102"/>
            <p:cNvSpPr/>
            <p:nvPr/>
          </p:nvSpPr>
          <p:spPr>
            <a:xfrm>
              <a:off x="2159000" y="0"/>
              <a:ext cx="342406" cy="36215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103" name="Shape 1103"/>
            <p:cNvSpPr/>
            <p:nvPr/>
          </p:nvSpPr>
          <p:spPr>
            <a:xfrm>
              <a:off x="3251200" y="0"/>
              <a:ext cx="342406" cy="36215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104" name="Shape 1104"/>
            <p:cNvSpPr/>
            <p:nvPr/>
          </p:nvSpPr>
          <p:spPr>
            <a:xfrm>
              <a:off x="4330700" y="0"/>
              <a:ext cx="342406" cy="36215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105" name="Shape 1105"/>
            <p:cNvSpPr/>
            <p:nvPr/>
          </p:nvSpPr>
          <p:spPr>
            <a:xfrm>
              <a:off x="5410200" y="0"/>
              <a:ext cx="342406" cy="36215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106" name="Shape 1106"/>
            <p:cNvSpPr/>
            <p:nvPr/>
          </p:nvSpPr>
          <p:spPr>
            <a:xfrm>
              <a:off x="6489700" y="0"/>
              <a:ext cx="342406" cy="36215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107" name="Shape 1107"/>
            <p:cNvSpPr/>
            <p:nvPr/>
          </p:nvSpPr>
          <p:spPr>
            <a:xfrm>
              <a:off x="7581900" y="0"/>
              <a:ext cx="342406" cy="36215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</p:grpSp>
      <p:grpSp>
        <p:nvGrpSpPr>
          <p:cNvPr id="1117" name="Group 1117"/>
          <p:cNvGrpSpPr/>
          <p:nvPr/>
        </p:nvGrpSpPr>
        <p:grpSpPr>
          <a:xfrm>
            <a:off x="9613900" y="6934200"/>
            <a:ext cx="7924306" cy="362156"/>
            <a:chOff x="0" y="0"/>
            <a:chExt cx="7924305" cy="362155"/>
          </a:xfrm>
        </p:grpSpPr>
        <p:sp>
          <p:nvSpPr>
            <p:cNvPr id="1109" name="Shape 1109"/>
            <p:cNvSpPr/>
            <p:nvPr/>
          </p:nvSpPr>
          <p:spPr>
            <a:xfrm>
              <a:off x="0" y="0"/>
              <a:ext cx="342406" cy="36215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110" name="Shape 1110"/>
            <p:cNvSpPr/>
            <p:nvPr/>
          </p:nvSpPr>
          <p:spPr>
            <a:xfrm>
              <a:off x="1079500" y="0"/>
              <a:ext cx="342406" cy="36215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111" name="Shape 1111"/>
            <p:cNvSpPr/>
            <p:nvPr/>
          </p:nvSpPr>
          <p:spPr>
            <a:xfrm>
              <a:off x="2159000" y="0"/>
              <a:ext cx="342406" cy="36215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112" name="Shape 1112"/>
            <p:cNvSpPr/>
            <p:nvPr/>
          </p:nvSpPr>
          <p:spPr>
            <a:xfrm>
              <a:off x="3251200" y="0"/>
              <a:ext cx="342406" cy="36215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113" name="Shape 1113"/>
            <p:cNvSpPr/>
            <p:nvPr/>
          </p:nvSpPr>
          <p:spPr>
            <a:xfrm>
              <a:off x="4330700" y="0"/>
              <a:ext cx="342406" cy="36215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114" name="Shape 1114"/>
            <p:cNvSpPr/>
            <p:nvPr/>
          </p:nvSpPr>
          <p:spPr>
            <a:xfrm>
              <a:off x="5410200" y="0"/>
              <a:ext cx="342406" cy="36215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115" name="Shape 1115"/>
            <p:cNvSpPr/>
            <p:nvPr/>
          </p:nvSpPr>
          <p:spPr>
            <a:xfrm>
              <a:off x="6489700" y="0"/>
              <a:ext cx="342406" cy="36215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116" name="Shape 1116"/>
            <p:cNvSpPr/>
            <p:nvPr/>
          </p:nvSpPr>
          <p:spPr>
            <a:xfrm>
              <a:off x="7581900" y="0"/>
              <a:ext cx="342406" cy="36215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</p:grpSp>
      <p:grpSp>
        <p:nvGrpSpPr>
          <p:cNvPr id="1126" name="Group 1126"/>
          <p:cNvGrpSpPr/>
          <p:nvPr/>
        </p:nvGrpSpPr>
        <p:grpSpPr>
          <a:xfrm>
            <a:off x="9613900" y="7950200"/>
            <a:ext cx="7924306" cy="362156"/>
            <a:chOff x="0" y="0"/>
            <a:chExt cx="7924305" cy="362155"/>
          </a:xfrm>
        </p:grpSpPr>
        <p:sp>
          <p:nvSpPr>
            <p:cNvPr id="1118" name="Shape 1118"/>
            <p:cNvSpPr/>
            <p:nvPr/>
          </p:nvSpPr>
          <p:spPr>
            <a:xfrm>
              <a:off x="0" y="0"/>
              <a:ext cx="342406" cy="36215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119" name="Shape 1119"/>
            <p:cNvSpPr/>
            <p:nvPr/>
          </p:nvSpPr>
          <p:spPr>
            <a:xfrm>
              <a:off x="1079500" y="0"/>
              <a:ext cx="342406" cy="36215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120" name="Shape 1120"/>
            <p:cNvSpPr/>
            <p:nvPr/>
          </p:nvSpPr>
          <p:spPr>
            <a:xfrm>
              <a:off x="2159000" y="0"/>
              <a:ext cx="342406" cy="36215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121" name="Shape 1121"/>
            <p:cNvSpPr/>
            <p:nvPr/>
          </p:nvSpPr>
          <p:spPr>
            <a:xfrm>
              <a:off x="3251200" y="0"/>
              <a:ext cx="342406" cy="36215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122" name="Shape 1122"/>
            <p:cNvSpPr/>
            <p:nvPr/>
          </p:nvSpPr>
          <p:spPr>
            <a:xfrm>
              <a:off x="4330700" y="0"/>
              <a:ext cx="342406" cy="36215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123" name="Shape 1123"/>
            <p:cNvSpPr/>
            <p:nvPr/>
          </p:nvSpPr>
          <p:spPr>
            <a:xfrm>
              <a:off x="5410200" y="0"/>
              <a:ext cx="342406" cy="36215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124" name="Shape 1124"/>
            <p:cNvSpPr/>
            <p:nvPr/>
          </p:nvSpPr>
          <p:spPr>
            <a:xfrm>
              <a:off x="6489700" y="0"/>
              <a:ext cx="342406" cy="36215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125" name="Shape 1125"/>
            <p:cNvSpPr/>
            <p:nvPr/>
          </p:nvSpPr>
          <p:spPr>
            <a:xfrm>
              <a:off x="7581900" y="0"/>
              <a:ext cx="342406" cy="36215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</p:grpSp>
      <p:grpSp>
        <p:nvGrpSpPr>
          <p:cNvPr id="1135" name="Group 1135"/>
          <p:cNvGrpSpPr/>
          <p:nvPr/>
        </p:nvGrpSpPr>
        <p:grpSpPr>
          <a:xfrm>
            <a:off x="9664700" y="10998200"/>
            <a:ext cx="7924306" cy="362156"/>
            <a:chOff x="0" y="0"/>
            <a:chExt cx="7924305" cy="362155"/>
          </a:xfrm>
        </p:grpSpPr>
        <p:sp>
          <p:nvSpPr>
            <p:cNvPr id="1127" name="Shape 1127"/>
            <p:cNvSpPr/>
            <p:nvPr/>
          </p:nvSpPr>
          <p:spPr>
            <a:xfrm>
              <a:off x="0" y="0"/>
              <a:ext cx="342406" cy="36215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128" name="Shape 1128"/>
            <p:cNvSpPr/>
            <p:nvPr/>
          </p:nvSpPr>
          <p:spPr>
            <a:xfrm>
              <a:off x="1079500" y="0"/>
              <a:ext cx="342406" cy="36215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129" name="Shape 1129"/>
            <p:cNvSpPr/>
            <p:nvPr/>
          </p:nvSpPr>
          <p:spPr>
            <a:xfrm>
              <a:off x="2159000" y="0"/>
              <a:ext cx="342406" cy="36215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130" name="Shape 1130"/>
            <p:cNvSpPr/>
            <p:nvPr/>
          </p:nvSpPr>
          <p:spPr>
            <a:xfrm>
              <a:off x="3251200" y="0"/>
              <a:ext cx="342406" cy="36215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131" name="Shape 1131"/>
            <p:cNvSpPr/>
            <p:nvPr/>
          </p:nvSpPr>
          <p:spPr>
            <a:xfrm>
              <a:off x="4330700" y="0"/>
              <a:ext cx="342406" cy="36215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132" name="Shape 1132"/>
            <p:cNvSpPr/>
            <p:nvPr/>
          </p:nvSpPr>
          <p:spPr>
            <a:xfrm>
              <a:off x="5410200" y="0"/>
              <a:ext cx="342406" cy="36215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133" name="Shape 1133"/>
            <p:cNvSpPr/>
            <p:nvPr/>
          </p:nvSpPr>
          <p:spPr>
            <a:xfrm>
              <a:off x="6489700" y="0"/>
              <a:ext cx="342406" cy="36215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134" name="Shape 1134"/>
            <p:cNvSpPr/>
            <p:nvPr/>
          </p:nvSpPr>
          <p:spPr>
            <a:xfrm>
              <a:off x="7581900" y="0"/>
              <a:ext cx="342406" cy="36215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</p:grpSp>
      <p:grpSp>
        <p:nvGrpSpPr>
          <p:cNvPr id="1144" name="Group 1144"/>
          <p:cNvGrpSpPr/>
          <p:nvPr/>
        </p:nvGrpSpPr>
        <p:grpSpPr>
          <a:xfrm>
            <a:off x="9740900" y="9093200"/>
            <a:ext cx="7924306" cy="362156"/>
            <a:chOff x="0" y="0"/>
            <a:chExt cx="7924305" cy="362155"/>
          </a:xfrm>
        </p:grpSpPr>
        <p:sp>
          <p:nvSpPr>
            <p:cNvPr id="1136" name="Shape 1136"/>
            <p:cNvSpPr/>
            <p:nvPr/>
          </p:nvSpPr>
          <p:spPr>
            <a:xfrm>
              <a:off x="0" y="0"/>
              <a:ext cx="342406" cy="36215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137" name="Shape 1137"/>
            <p:cNvSpPr/>
            <p:nvPr/>
          </p:nvSpPr>
          <p:spPr>
            <a:xfrm>
              <a:off x="1079500" y="0"/>
              <a:ext cx="342406" cy="36215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138" name="Shape 1138"/>
            <p:cNvSpPr/>
            <p:nvPr/>
          </p:nvSpPr>
          <p:spPr>
            <a:xfrm>
              <a:off x="2159000" y="0"/>
              <a:ext cx="342406" cy="36215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139" name="Shape 1139"/>
            <p:cNvSpPr/>
            <p:nvPr/>
          </p:nvSpPr>
          <p:spPr>
            <a:xfrm>
              <a:off x="3251200" y="0"/>
              <a:ext cx="342406" cy="36215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140" name="Shape 1140"/>
            <p:cNvSpPr/>
            <p:nvPr/>
          </p:nvSpPr>
          <p:spPr>
            <a:xfrm>
              <a:off x="4330700" y="0"/>
              <a:ext cx="342406" cy="36215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141" name="Shape 1141"/>
            <p:cNvSpPr/>
            <p:nvPr/>
          </p:nvSpPr>
          <p:spPr>
            <a:xfrm>
              <a:off x="5410200" y="0"/>
              <a:ext cx="342406" cy="36215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142" name="Shape 1142"/>
            <p:cNvSpPr/>
            <p:nvPr/>
          </p:nvSpPr>
          <p:spPr>
            <a:xfrm>
              <a:off x="6489700" y="0"/>
              <a:ext cx="342406" cy="36215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143" name="Shape 1143"/>
            <p:cNvSpPr/>
            <p:nvPr/>
          </p:nvSpPr>
          <p:spPr>
            <a:xfrm>
              <a:off x="7581900" y="0"/>
              <a:ext cx="342406" cy="36215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</p:grpSp>
      <p:grpSp>
        <p:nvGrpSpPr>
          <p:cNvPr id="1153" name="Group 1153"/>
          <p:cNvGrpSpPr/>
          <p:nvPr/>
        </p:nvGrpSpPr>
        <p:grpSpPr>
          <a:xfrm>
            <a:off x="9677400" y="10033000"/>
            <a:ext cx="7924306" cy="362156"/>
            <a:chOff x="0" y="0"/>
            <a:chExt cx="7924305" cy="362155"/>
          </a:xfrm>
        </p:grpSpPr>
        <p:sp>
          <p:nvSpPr>
            <p:cNvPr id="1145" name="Shape 1145"/>
            <p:cNvSpPr/>
            <p:nvPr/>
          </p:nvSpPr>
          <p:spPr>
            <a:xfrm>
              <a:off x="0" y="0"/>
              <a:ext cx="342406" cy="36215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146" name="Shape 1146"/>
            <p:cNvSpPr/>
            <p:nvPr/>
          </p:nvSpPr>
          <p:spPr>
            <a:xfrm>
              <a:off x="1079500" y="0"/>
              <a:ext cx="342406" cy="36215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147" name="Shape 1147"/>
            <p:cNvSpPr/>
            <p:nvPr/>
          </p:nvSpPr>
          <p:spPr>
            <a:xfrm>
              <a:off x="2159000" y="0"/>
              <a:ext cx="342406" cy="36215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148" name="Shape 1148"/>
            <p:cNvSpPr/>
            <p:nvPr/>
          </p:nvSpPr>
          <p:spPr>
            <a:xfrm>
              <a:off x="3251200" y="0"/>
              <a:ext cx="342406" cy="36215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149" name="Shape 1149"/>
            <p:cNvSpPr/>
            <p:nvPr/>
          </p:nvSpPr>
          <p:spPr>
            <a:xfrm>
              <a:off x="4330700" y="0"/>
              <a:ext cx="342406" cy="36215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150" name="Shape 1150"/>
            <p:cNvSpPr/>
            <p:nvPr/>
          </p:nvSpPr>
          <p:spPr>
            <a:xfrm>
              <a:off x="5410200" y="0"/>
              <a:ext cx="342406" cy="36215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151" name="Shape 1151"/>
            <p:cNvSpPr/>
            <p:nvPr/>
          </p:nvSpPr>
          <p:spPr>
            <a:xfrm>
              <a:off x="6489700" y="0"/>
              <a:ext cx="342406" cy="36215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152" name="Shape 1152"/>
            <p:cNvSpPr/>
            <p:nvPr/>
          </p:nvSpPr>
          <p:spPr>
            <a:xfrm>
              <a:off x="7581900" y="0"/>
              <a:ext cx="342406" cy="36215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</p:grpSp>
      <p:grpSp>
        <p:nvGrpSpPr>
          <p:cNvPr id="1162" name="Group 1162"/>
          <p:cNvGrpSpPr/>
          <p:nvPr/>
        </p:nvGrpSpPr>
        <p:grpSpPr>
          <a:xfrm>
            <a:off x="9613900" y="3886200"/>
            <a:ext cx="7924306" cy="362156"/>
            <a:chOff x="0" y="0"/>
            <a:chExt cx="7924305" cy="362155"/>
          </a:xfrm>
        </p:grpSpPr>
        <p:sp>
          <p:nvSpPr>
            <p:cNvPr id="1154" name="Shape 1154"/>
            <p:cNvSpPr/>
            <p:nvPr/>
          </p:nvSpPr>
          <p:spPr>
            <a:xfrm>
              <a:off x="0" y="0"/>
              <a:ext cx="342406" cy="36215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155" name="Shape 1155"/>
            <p:cNvSpPr/>
            <p:nvPr/>
          </p:nvSpPr>
          <p:spPr>
            <a:xfrm>
              <a:off x="1079500" y="0"/>
              <a:ext cx="342406" cy="36215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156" name="Shape 1156"/>
            <p:cNvSpPr/>
            <p:nvPr/>
          </p:nvSpPr>
          <p:spPr>
            <a:xfrm>
              <a:off x="2159000" y="0"/>
              <a:ext cx="342406" cy="36215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157" name="Shape 1157"/>
            <p:cNvSpPr/>
            <p:nvPr/>
          </p:nvSpPr>
          <p:spPr>
            <a:xfrm>
              <a:off x="3251200" y="0"/>
              <a:ext cx="342406" cy="36215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158" name="Shape 1158"/>
            <p:cNvSpPr/>
            <p:nvPr/>
          </p:nvSpPr>
          <p:spPr>
            <a:xfrm>
              <a:off x="4330700" y="0"/>
              <a:ext cx="342406" cy="36215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159" name="Shape 1159"/>
            <p:cNvSpPr/>
            <p:nvPr/>
          </p:nvSpPr>
          <p:spPr>
            <a:xfrm>
              <a:off x="5410200" y="0"/>
              <a:ext cx="342406" cy="36215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160" name="Shape 1160"/>
            <p:cNvSpPr/>
            <p:nvPr/>
          </p:nvSpPr>
          <p:spPr>
            <a:xfrm>
              <a:off x="6489700" y="0"/>
              <a:ext cx="342406" cy="36215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161" name="Shape 1161"/>
            <p:cNvSpPr/>
            <p:nvPr/>
          </p:nvSpPr>
          <p:spPr>
            <a:xfrm>
              <a:off x="7581900" y="0"/>
              <a:ext cx="342406" cy="36215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</p:grpSp>
      <p:sp>
        <p:nvSpPr>
          <p:cNvPr id="1163" name="Shape 116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Mesh</a:t>
            </a:r>
          </a:p>
        </p:txBody>
      </p:sp>
      <p:sp>
        <p:nvSpPr>
          <p:cNvPr id="1164" name="Shape 1164"/>
          <p:cNvSpPr>
            <a:spLocks noGrp="1"/>
          </p:cNvSpPr>
          <p:nvPr>
            <p:ph type="body" sz="half" idx="1"/>
          </p:nvPr>
        </p:nvSpPr>
        <p:spPr>
          <a:xfrm>
            <a:off x="838200" y="2095500"/>
            <a:ext cx="8388739" cy="8007556"/>
          </a:xfrm>
          <a:prstGeom prst="rect">
            <a:avLst/>
          </a:prstGeom>
        </p:spPr>
        <p:txBody>
          <a:bodyPr/>
          <a:lstStyle/>
          <a:p>
            <a:pPr marL="600075" indent="-600075">
              <a:defRPr sz="4200"/>
            </a:pPr>
            <a:r>
              <a:t>Direct network</a:t>
            </a:r>
          </a:p>
          <a:p>
            <a:pPr marL="600075" indent="-600075">
              <a:defRPr sz="4200"/>
            </a:pPr>
            <a:r>
              <a:t>Echoes locality in grid-based applications </a:t>
            </a:r>
          </a:p>
          <a:p>
            <a:pPr marL="600075" indent="-600075">
              <a:defRPr sz="4200"/>
            </a:pPr>
            <a:r>
              <a:t>O(N) cost</a:t>
            </a:r>
          </a:p>
          <a:p>
            <a:pPr marL="600075" indent="-600075">
              <a:defRPr sz="4200"/>
            </a:pPr>
            <a:r>
              <a:t>Average latency: O(sqrt(N))</a:t>
            </a:r>
          </a:p>
          <a:p>
            <a:pPr marL="600075" indent="-600075">
              <a:defRPr sz="4200"/>
            </a:pPr>
            <a:r>
              <a:t>Easy to lay out on chip: fixed-length links</a:t>
            </a:r>
          </a:p>
          <a:p>
            <a:pPr marL="600075" indent="-600075">
              <a:defRPr sz="4200"/>
            </a:pPr>
            <a:r>
              <a:t>Path diversity: many ways for message to travel from one node to another</a:t>
            </a:r>
          </a:p>
          <a:p>
            <a:pPr marL="600075" indent="-600075">
              <a:spcBef>
                <a:spcPts val="600"/>
              </a:spcBef>
              <a:defRPr sz="4200"/>
            </a:pPr>
            <a:r>
              <a:t>Used by:</a:t>
            </a:r>
          </a:p>
          <a:p>
            <a:pPr marL="1276350" lvl="1" indent="-476250">
              <a:spcBef>
                <a:spcPts val="600"/>
              </a:spcBef>
              <a:defRPr sz="4200"/>
            </a:pPr>
            <a:r>
              <a:t>Tilera processors</a:t>
            </a:r>
          </a:p>
          <a:p>
            <a:pPr marL="1276350" lvl="1" indent="-476250">
              <a:defRPr sz="4200"/>
            </a:pPr>
            <a:r>
              <a:t>Prototype Intel chips</a:t>
            </a:r>
          </a:p>
        </p:txBody>
      </p:sp>
      <p:grpSp>
        <p:nvGrpSpPr>
          <p:cNvPr id="1173" name="Group 1173"/>
          <p:cNvGrpSpPr/>
          <p:nvPr/>
        </p:nvGrpSpPr>
        <p:grpSpPr>
          <a:xfrm rot="16200000">
            <a:off x="10043443" y="4087289"/>
            <a:ext cx="7518402" cy="7543800"/>
            <a:chOff x="0" y="0"/>
            <a:chExt cx="7518400" cy="7543799"/>
          </a:xfrm>
        </p:grpSpPr>
        <p:sp>
          <p:nvSpPr>
            <p:cNvPr id="1165" name="Shape 1165"/>
            <p:cNvSpPr/>
            <p:nvPr/>
          </p:nvSpPr>
          <p:spPr>
            <a:xfrm flipV="1">
              <a:off x="0" y="0"/>
              <a:ext cx="7493199" cy="149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166" name="Shape 1166"/>
            <p:cNvSpPr/>
            <p:nvPr/>
          </p:nvSpPr>
          <p:spPr>
            <a:xfrm flipV="1">
              <a:off x="12601" y="1077792"/>
              <a:ext cx="7493199" cy="150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167" name="Shape 1167"/>
            <p:cNvSpPr/>
            <p:nvPr/>
          </p:nvSpPr>
          <p:spPr>
            <a:xfrm flipV="1">
              <a:off x="12601" y="2155437"/>
              <a:ext cx="7493199" cy="150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168" name="Shape 1168"/>
            <p:cNvSpPr/>
            <p:nvPr/>
          </p:nvSpPr>
          <p:spPr>
            <a:xfrm flipV="1">
              <a:off x="12601" y="3233082"/>
              <a:ext cx="7493199" cy="149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169" name="Shape 1169"/>
            <p:cNvSpPr/>
            <p:nvPr/>
          </p:nvSpPr>
          <p:spPr>
            <a:xfrm flipV="1">
              <a:off x="25202" y="4310724"/>
              <a:ext cx="7493199" cy="150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170" name="Shape 1170"/>
            <p:cNvSpPr/>
            <p:nvPr/>
          </p:nvSpPr>
          <p:spPr>
            <a:xfrm flipV="1">
              <a:off x="25202" y="5388369"/>
              <a:ext cx="7493199" cy="150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171" name="Shape 1171"/>
            <p:cNvSpPr/>
            <p:nvPr/>
          </p:nvSpPr>
          <p:spPr>
            <a:xfrm flipV="1">
              <a:off x="25202" y="6466014"/>
              <a:ext cx="7493199" cy="149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172" name="Shape 1172"/>
            <p:cNvSpPr/>
            <p:nvPr/>
          </p:nvSpPr>
          <p:spPr>
            <a:xfrm flipV="1">
              <a:off x="25202" y="7543651"/>
              <a:ext cx="7493199" cy="149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</p:grpSp>
      <p:grpSp>
        <p:nvGrpSpPr>
          <p:cNvPr id="1182" name="Group 1182"/>
          <p:cNvGrpSpPr/>
          <p:nvPr/>
        </p:nvGrpSpPr>
        <p:grpSpPr>
          <a:xfrm>
            <a:off x="10015797" y="4254498"/>
            <a:ext cx="7607306" cy="7200901"/>
            <a:chOff x="0" y="0"/>
            <a:chExt cx="7607304" cy="7200899"/>
          </a:xfrm>
        </p:grpSpPr>
        <p:sp>
          <p:nvSpPr>
            <p:cNvPr id="1174" name="Shape 1174"/>
            <p:cNvSpPr/>
            <p:nvPr/>
          </p:nvSpPr>
          <p:spPr>
            <a:xfrm flipV="1">
              <a:off x="0" y="0"/>
              <a:ext cx="7581804" cy="142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175" name="Shape 1175"/>
            <p:cNvSpPr/>
            <p:nvPr/>
          </p:nvSpPr>
          <p:spPr>
            <a:xfrm flipV="1">
              <a:off x="12750" y="1028801"/>
              <a:ext cx="7581804" cy="142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176" name="Shape 1176"/>
            <p:cNvSpPr/>
            <p:nvPr/>
          </p:nvSpPr>
          <p:spPr>
            <a:xfrm flipV="1">
              <a:off x="12750" y="2057460"/>
              <a:ext cx="7581804" cy="143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177" name="Shape 1177"/>
            <p:cNvSpPr/>
            <p:nvPr/>
          </p:nvSpPr>
          <p:spPr>
            <a:xfrm flipV="1">
              <a:off x="12750" y="3086120"/>
              <a:ext cx="7581804" cy="142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178" name="Shape 1178"/>
            <p:cNvSpPr/>
            <p:nvPr/>
          </p:nvSpPr>
          <p:spPr>
            <a:xfrm flipV="1">
              <a:off x="25500" y="4114779"/>
              <a:ext cx="7581805" cy="143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179" name="Shape 1179"/>
            <p:cNvSpPr/>
            <p:nvPr/>
          </p:nvSpPr>
          <p:spPr>
            <a:xfrm flipV="1">
              <a:off x="25500" y="5143439"/>
              <a:ext cx="7581805" cy="143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180" name="Shape 1180"/>
            <p:cNvSpPr/>
            <p:nvPr/>
          </p:nvSpPr>
          <p:spPr>
            <a:xfrm flipV="1">
              <a:off x="25500" y="6172099"/>
              <a:ext cx="7581805" cy="142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181" name="Shape 1181"/>
            <p:cNvSpPr/>
            <p:nvPr/>
          </p:nvSpPr>
          <p:spPr>
            <a:xfrm flipV="1">
              <a:off x="25500" y="7200758"/>
              <a:ext cx="7581805" cy="142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</p:grpSp>
      <p:grpSp>
        <p:nvGrpSpPr>
          <p:cNvPr id="1191" name="Group 1191"/>
          <p:cNvGrpSpPr/>
          <p:nvPr/>
        </p:nvGrpSpPr>
        <p:grpSpPr>
          <a:xfrm>
            <a:off x="9829800" y="4076700"/>
            <a:ext cx="7975600" cy="419100"/>
            <a:chOff x="0" y="0"/>
            <a:chExt cx="7975600" cy="419100"/>
          </a:xfrm>
        </p:grpSpPr>
        <p:sp>
          <p:nvSpPr>
            <p:cNvPr id="1183" name="Shape 1183"/>
            <p:cNvSpPr/>
            <p:nvPr/>
          </p:nvSpPr>
          <p:spPr>
            <a:xfrm>
              <a:off x="0" y="0"/>
              <a:ext cx="419100" cy="419100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184" name="Shape 1184"/>
            <p:cNvSpPr/>
            <p:nvPr/>
          </p:nvSpPr>
          <p:spPr>
            <a:xfrm>
              <a:off x="1079500" y="0"/>
              <a:ext cx="419100" cy="419100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185" name="Shape 1185"/>
            <p:cNvSpPr/>
            <p:nvPr/>
          </p:nvSpPr>
          <p:spPr>
            <a:xfrm>
              <a:off x="2159000" y="0"/>
              <a:ext cx="419100" cy="419100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186" name="Shape 1186"/>
            <p:cNvSpPr/>
            <p:nvPr/>
          </p:nvSpPr>
          <p:spPr>
            <a:xfrm>
              <a:off x="3238500" y="0"/>
              <a:ext cx="419100" cy="419100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187" name="Shape 1187"/>
            <p:cNvSpPr/>
            <p:nvPr/>
          </p:nvSpPr>
          <p:spPr>
            <a:xfrm>
              <a:off x="4318000" y="0"/>
              <a:ext cx="419100" cy="419100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188" name="Shape 1188"/>
            <p:cNvSpPr/>
            <p:nvPr/>
          </p:nvSpPr>
          <p:spPr>
            <a:xfrm>
              <a:off x="5397500" y="0"/>
              <a:ext cx="419100" cy="419100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189" name="Shape 1189"/>
            <p:cNvSpPr/>
            <p:nvPr/>
          </p:nvSpPr>
          <p:spPr>
            <a:xfrm>
              <a:off x="6477000" y="0"/>
              <a:ext cx="419100" cy="419100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190" name="Shape 1190"/>
            <p:cNvSpPr/>
            <p:nvPr/>
          </p:nvSpPr>
          <p:spPr>
            <a:xfrm>
              <a:off x="7556500" y="0"/>
              <a:ext cx="419100" cy="419100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</p:grpSp>
      <p:grpSp>
        <p:nvGrpSpPr>
          <p:cNvPr id="1200" name="Group 1200"/>
          <p:cNvGrpSpPr/>
          <p:nvPr/>
        </p:nvGrpSpPr>
        <p:grpSpPr>
          <a:xfrm>
            <a:off x="9829800" y="5092700"/>
            <a:ext cx="7975600" cy="419100"/>
            <a:chOff x="0" y="0"/>
            <a:chExt cx="7975600" cy="419100"/>
          </a:xfrm>
        </p:grpSpPr>
        <p:sp>
          <p:nvSpPr>
            <p:cNvPr id="1192" name="Shape 1192"/>
            <p:cNvSpPr/>
            <p:nvPr/>
          </p:nvSpPr>
          <p:spPr>
            <a:xfrm>
              <a:off x="0" y="0"/>
              <a:ext cx="419100" cy="419100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193" name="Shape 1193"/>
            <p:cNvSpPr/>
            <p:nvPr/>
          </p:nvSpPr>
          <p:spPr>
            <a:xfrm>
              <a:off x="1079500" y="0"/>
              <a:ext cx="419100" cy="419100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194" name="Shape 1194"/>
            <p:cNvSpPr/>
            <p:nvPr/>
          </p:nvSpPr>
          <p:spPr>
            <a:xfrm>
              <a:off x="2159000" y="0"/>
              <a:ext cx="419100" cy="419100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195" name="Shape 1195"/>
            <p:cNvSpPr/>
            <p:nvPr/>
          </p:nvSpPr>
          <p:spPr>
            <a:xfrm>
              <a:off x="3238500" y="0"/>
              <a:ext cx="419100" cy="419100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196" name="Shape 1196"/>
            <p:cNvSpPr/>
            <p:nvPr/>
          </p:nvSpPr>
          <p:spPr>
            <a:xfrm>
              <a:off x="4318000" y="0"/>
              <a:ext cx="419100" cy="419100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197" name="Shape 1197"/>
            <p:cNvSpPr/>
            <p:nvPr/>
          </p:nvSpPr>
          <p:spPr>
            <a:xfrm>
              <a:off x="5397500" y="0"/>
              <a:ext cx="419100" cy="419100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198" name="Shape 1198"/>
            <p:cNvSpPr/>
            <p:nvPr/>
          </p:nvSpPr>
          <p:spPr>
            <a:xfrm>
              <a:off x="6477000" y="0"/>
              <a:ext cx="419100" cy="419100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199" name="Shape 1199"/>
            <p:cNvSpPr/>
            <p:nvPr/>
          </p:nvSpPr>
          <p:spPr>
            <a:xfrm>
              <a:off x="7556500" y="0"/>
              <a:ext cx="419100" cy="419100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</p:grpSp>
      <p:grpSp>
        <p:nvGrpSpPr>
          <p:cNvPr id="1209" name="Group 1209"/>
          <p:cNvGrpSpPr/>
          <p:nvPr/>
        </p:nvGrpSpPr>
        <p:grpSpPr>
          <a:xfrm>
            <a:off x="9829800" y="6108700"/>
            <a:ext cx="7975600" cy="419100"/>
            <a:chOff x="0" y="0"/>
            <a:chExt cx="7975600" cy="419100"/>
          </a:xfrm>
        </p:grpSpPr>
        <p:sp>
          <p:nvSpPr>
            <p:cNvPr id="1201" name="Shape 1201"/>
            <p:cNvSpPr/>
            <p:nvPr/>
          </p:nvSpPr>
          <p:spPr>
            <a:xfrm>
              <a:off x="0" y="0"/>
              <a:ext cx="419100" cy="419100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202" name="Shape 1202"/>
            <p:cNvSpPr/>
            <p:nvPr/>
          </p:nvSpPr>
          <p:spPr>
            <a:xfrm>
              <a:off x="1079500" y="0"/>
              <a:ext cx="419100" cy="419100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203" name="Shape 1203"/>
            <p:cNvSpPr/>
            <p:nvPr/>
          </p:nvSpPr>
          <p:spPr>
            <a:xfrm>
              <a:off x="2159000" y="0"/>
              <a:ext cx="419100" cy="419100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204" name="Shape 1204"/>
            <p:cNvSpPr/>
            <p:nvPr/>
          </p:nvSpPr>
          <p:spPr>
            <a:xfrm>
              <a:off x="3238500" y="0"/>
              <a:ext cx="419100" cy="419100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205" name="Shape 1205"/>
            <p:cNvSpPr/>
            <p:nvPr/>
          </p:nvSpPr>
          <p:spPr>
            <a:xfrm>
              <a:off x="4318000" y="0"/>
              <a:ext cx="419100" cy="419100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206" name="Shape 1206"/>
            <p:cNvSpPr/>
            <p:nvPr/>
          </p:nvSpPr>
          <p:spPr>
            <a:xfrm>
              <a:off x="5397500" y="0"/>
              <a:ext cx="419100" cy="419100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207" name="Shape 1207"/>
            <p:cNvSpPr/>
            <p:nvPr/>
          </p:nvSpPr>
          <p:spPr>
            <a:xfrm>
              <a:off x="6477000" y="0"/>
              <a:ext cx="419100" cy="419100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208" name="Shape 1208"/>
            <p:cNvSpPr/>
            <p:nvPr/>
          </p:nvSpPr>
          <p:spPr>
            <a:xfrm>
              <a:off x="7556500" y="0"/>
              <a:ext cx="419100" cy="419100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</p:grpSp>
      <p:grpSp>
        <p:nvGrpSpPr>
          <p:cNvPr id="1218" name="Group 1218"/>
          <p:cNvGrpSpPr/>
          <p:nvPr/>
        </p:nvGrpSpPr>
        <p:grpSpPr>
          <a:xfrm>
            <a:off x="9829800" y="7124700"/>
            <a:ext cx="7975600" cy="419100"/>
            <a:chOff x="0" y="0"/>
            <a:chExt cx="7975600" cy="419100"/>
          </a:xfrm>
        </p:grpSpPr>
        <p:sp>
          <p:nvSpPr>
            <p:cNvPr id="1210" name="Shape 1210"/>
            <p:cNvSpPr/>
            <p:nvPr/>
          </p:nvSpPr>
          <p:spPr>
            <a:xfrm>
              <a:off x="0" y="0"/>
              <a:ext cx="419100" cy="419100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211" name="Shape 1211"/>
            <p:cNvSpPr/>
            <p:nvPr/>
          </p:nvSpPr>
          <p:spPr>
            <a:xfrm>
              <a:off x="1079500" y="0"/>
              <a:ext cx="419100" cy="419100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212" name="Shape 1212"/>
            <p:cNvSpPr/>
            <p:nvPr/>
          </p:nvSpPr>
          <p:spPr>
            <a:xfrm>
              <a:off x="2159000" y="0"/>
              <a:ext cx="419100" cy="419100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213" name="Shape 1213"/>
            <p:cNvSpPr/>
            <p:nvPr/>
          </p:nvSpPr>
          <p:spPr>
            <a:xfrm>
              <a:off x="3238500" y="0"/>
              <a:ext cx="419100" cy="419100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214" name="Shape 1214"/>
            <p:cNvSpPr/>
            <p:nvPr/>
          </p:nvSpPr>
          <p:spPr>
            <a:xfrm>
              <a:off x="4318000" y="0"/>
              <a:ext cx="419100" cy="419100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215" name="Shape 1215"/>
            <p:cNvSpPr/>
            <p:nvPr/>
          </p:nvSpPr>
          <p:spPr>
            <a:xfrm>
              <a:off x="5397500" y="0"/>
              <a:ext cx="419100" cy="419100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216" name="Shape 1216"/>
            <p:cNvSpPr/>
            <p:nvPr/>
          </p:nvSpPr>
          <p:spPr>
            <a:xfrm>
              <a:off x="6477000" y="0"/>
              <a:ext cx="419100" cy="419100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217" name="Shape 1217"/>
            <p:cNvSpPr/>
            <p:nvPr/>
          </p:nvSpPr>
          <p:spPr>
            <a:xfrm>
              <a:off x="7556500" y="0"/>
              <a:ext cx="419100" cy="419100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</p:grpSp>
      <p:grpSp>
        <p:nvGrpSpPr>
          <p:cNvPr id="1227" name="Group 1227"/>
          <p:cNvGrpSpPr/>
          <p:nvPr/>
        </p:nvGrpSpPr>
        <p:grpSpPr>
          <a:xfrm>
            <a:off x="9829800" y="8140700"/>
            <a:ext cx="7975600" cy="419100"/>
            <a:chOff x="0" y="0"/>
            <a:chExt cx="7975600" cy="419100"/>
          </a:xfrm>
        </p:grpSpPr>
        <p:sp>
          <p:nvSpPr>
            <p:cNvPr id="1219" name="Shape 1219"/>
            <p:cNvSpPr/>
            <p:nvPr/>
          </p:nvSpPr>
          <p:spPr>
            <a:xfrm>
              <a:off x="0" y="0"/>
              <a:ext cx="419100" cy="419100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220" name="Shape 1220"/>
            <p:cNvSpPr/>
            <p:nvPr/>
          </p:nvSpPr>
          <p:spPr>
            <a:xfrm>
              <a:off x="1079500" y="0"/>
              <a:ext cx="419100" cy="419100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221" name="Shape 1221"/>
            <p:cNvSpPr/>
            <p:nvPr/>
          </p:nvSpPr>
          <p:spPr>
            <a:xfrm>
              <a:off x="2159000" y="0"/>
              <a:ext cx="419100" cy="419100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222" name="Shape 1222"/>
            <p:cNvSpPr/>
            <p:nvPr/>
          </p:nvSpPr>
          <p:spPr>
            <a:xfrm>
              <a:off x="3238500" y="0"/>
              <a:ext cx="419100" cy="419100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223" name="Shape 1223"/>
            <p:cNvSpPr/>
            <p:nvPr/>
          </p:nvSpPr>
          <p:spPr>
            <a:xfrm>
              <a:off x="4318000" y="0"/>
              <a:ext cx="419100" cy="419100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224" name="Shape 1224"/>
            <p:cNvSpPr/>
            <p:nvPr/>
          </p:nvSpPr>
          <p:spPr>
            <a:xfrm>
              <a:off x="5397500" y="0"/>
              <a:ext cx="419100" cy="419100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225" name="Shape 1225"/>
            <p:cNvSpPr/>
            <p:nvPr/>
          </p:nvSpPr>
          <p:spPr>
            <a:xfrm>
              <a:off x="6477000" y="0"/>
              <a:ext cx="419100" cy="419100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226" name="Shape 1226"/>
            <p:cNvSpPr/>
            <p:nvPr/>
          </p:nvSpPr>
          <p:spPr>
            <a:xfrm>
              <a:off x="7556500" y="0"/>
              <a:ext cx="419100" cy="419100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</p:grpSp>
      <p:grpSp>
        <p:nvGrpSpPr>
          <p:cNvPr id="1236" name="Group 1236"/>
          <p:cNvGrpSpPr/>
          <p:nvPr/>
        </p:nvGrpSpPr>
        <p:grpSpPr>
          <a:xfrm>
            <a:off x="9829800" y="9156700"/>
            <a:ext cx="7975600" cy="419100"/>
            <a:chOff x="0" y="0"/>
            <a:chExt cx="7975600" cy="419100"/>
          </a:xfrm>
        </p:grpSpPr>
        <p:sp>
          <p:nvSpPr>
            <p:cNvPr id="1228" name="Shape 1228"/>
            <p:cNvSpPr/>
            <p:nvPr/>
          </p:nvSpPr>
          <p:spPr>
            <a:xfrm>
              <a:off x="0" y="0"/>
              <a:ext cx="419100" cy="419100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229" name="Shape 1229"/>
            <p:cNvSpPr/>
            <p:nvPr/>
          </p:nvSpPr>
          <p:spPr>
            <a:xfrm>
              <a:off x="1079500" y="0"/>
              <a:ext cx="419100" cy="419100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230" name="Shape 1230"/>
            <p:cNvSpPr/>
            <p:nvPr/>
          </p:nvSpPr>
          <p:spPr>
            <a:xfrm>
              <a:off x="2159000" y="0"/>
              <a:ext cx="419100" cy="419100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231" name="Shape 1231"/>
            <p:cNvSpPr/>
            <p:nvPr/>
          </p:nvSpPr>
          <p:spPr>
            <a:xfrm>
              <a:off x="3238500" y="0"/>
              <a:ext cx="419100" cy="419100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232" name="Shape 1232"/>
            <p:cNvSpPr/>
            <p:nvPr/>
          </p:nvSpPr>
          <p:spPr>
            <a:xfrm>
              <a:off x="4318000" y="0"/>
              <a:ext cx="419100" cy="419100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233" name="Shape 1233"/>
            <p:cNvSpPr/>
            <p:nvPr/>
          </p:nvSpPr>
          <p:spPr>
            <a:xfrm>
              <a:off x="5397500" y="0"/>
              <a:ext cx="419100" cy="419100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234" name="Shape 1234"/>
            <p:cNvSpPr/>
            <p:nvPr/>
          </p:nvSpPr>
          <p:spPr>
            <a:xfrm>
              <a:off x="6477000" y="0"/>
              <a:ext cx="419100" cy="419100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235" name="Shape 1235"/>
            <p:cNvSpPr/>
            <p:nvPr/>
          </p:nvSpPr>
          <p:spPr>
            <a:xfrm>
              <a:off x="7556500" y="0"/>
              <a:ext cx="419100" cy="419100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</p:grpSp>
      <p:grpSp>
        <p:nvGrpSpPr>
          <p:cNvPr id="1245" name="Group 1245"/>
          <p:cNvGrpSpPr/>
          <p:nvPr/>
        </p:nvGrpSpPr>
        <p:grpSpPr>
          <a:xfrm>
            <a:off x="9829800" y="10172700"/>
            <a:ext cx="7975600" cy="419100"/>
            <a:chOff x="0" y="0"/>
            <a:chExt cx="7975600" cy="419100"/>
          </a:xfrm>
        </p:grpSpPr>
        <p:sp>
          <p:nvSpPr>
            <p:cNvPr id="1237" name="Shape 1237"/>
            <p:cNvSpPr/>
            <p:nvPr/>
          </p:nvSpPr>
          <p:spPr>
            <a:xfrm>
              <a:off x="0" y="0"/>
              <a:ext cx="419100" cy="419100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238" name="Shape 1238"/>
            <p:cNvSpPr/>
            <p:nvPr/>
          </p:nvSpPr>
          <p:spPr>
            <a:xfrm>
              <a:off x="1079500" y="0"/>
              <a:ext cx="419100" cy="419100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239" name="Shape 1239"/>
            <p:cNvSpPr/>
            <p:nvPr/>
          </p:nvSpPr>
          <p:spPr>
            <a:xfrm>
              <a:off x="2159000" y="0"/>
              <a:ext cx="419100" cy="419100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240" name="Shape 1240"/>
            <p:cNvSpPr/>
            <p:nvPr/>
          </p:nvSpPr>
          <p:spPr>
            <a:xfrm>
              <a:off x="3238500" y="0"/>
              <a:ext cx="419100" cy="419100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241" name="Shape 1241"/>
            <p:cNvSpPr/>
            <p:nvPr/>
          </p:nvSpPr>
          <p:spPr>
            <a:xfrm>
              <a:off x="4318000" y="0"/>
              <a:ext cx="419100" cy="419100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242" name="Shape 1242"/>
            <p:cNvSpPr/>
            <p:nvPr/>
          </p:nvSpPr>
          <p:spPr>
            <a:xfrm>
              <a:off x="5397500" y="0"/>
              <a:ext cx="419100" cy="419100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243" name="Shape 1243"/>
            <p:cNvSpPr/>
            <p:nvPr/>
          </p:nvSpPr>
          <p:spPr>
            <a:xfrm>
              <a:off x="6477000" y="0"/>
              <a:ext cx="419100" cy="419100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244" name="Shape 1244"/>
            <p:cNvSpPr/>
            <p:nvPr/>
          </p:nvSpPr>
          <p:spPr>
            <a:xfrm>
              <a:off x="7556500" y="0"/>
              <a:ext cx="419100" cy="419100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</p:grpSp>
      <p:grpSp>
        <p:nvGrpSpPr>
          <p:cNvPr id="1254" name="Group 1254"/>
          <p:cNvGrpSpPr/>
          <p:nvPr/>
        </p:nvGrpSpPr>
        <p:grpSpPr>
          <a:xfrm>
            <a:off x="9829800" y="11188700"/>
            <a:ext cx="7975600" cy="419100"/>
            <a:chOff x="0" y="0"/>
            <a:chExt cx="7975600" cy="419100"/>
          </a:xfrm>
        </p:grpSpPr>
        <p:sp>
          <p:nvSpPr>
            <p:cNvPr id="1246" name="Shape 1246"/>
            <p:cNvSpPr/>
            <p:nvPr/>
          </p:nvSpPr>
          <p:spPr>
            <a:xfrm>
              <a:off x="0" y="0"/>
              <a:ext cx="419100" cy="419100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247" name="Shape 1247"/>
            <p:cNvSpPr/>
            <p:nvPr/>
          </p:nvSpPr>
          <p:spPr>
            <a:xfrm>
              <a:off x="1079500" y="0"/>
              <a:ext cx="419100" cy="419100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248" name="Shape 1248"/>
            <p:cNvSpPr/>
            <p:nvPr/>
          </p:nvSpPr>
          <p:spPr>
            <a:xfrm>
              <a:off x="2159000" y="0"/>
              <a:ext cx="419100" cy="419100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249" name="Shape 1249"/>
            <p:cNvSpPr/>
            <p:nvPr/>
          </p:nvSpPr>
          <p:spPr>
            <a:xfrm>
              <a:off x="3238500" y="0"/>
              <a:ext cx="419100" cy="419100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250" name="Shape 1250"/>
            <p:cNvSpPr/>
            <p:nvPr/>
          </p:nvSpPr>
          <p:spPr>
            <a:xfrm>
              <a:off x="4318000" y="0"/>
              <a:ext cx="419100" cy="419100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251" name="Shape 1251"/>
            <p:cNvSpPr/>
            <p:nvPr/>
          </p:nvSpPr>
          <p:spPr>
            <a:xfrm>
              <a:off x="5397500" y="0"/>
              <a:ext cx="419100" cy="419100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252" name="Shape 1252"/>
            <p:cNvSpPr/>
            <p:nvPr/>
          </p:nvSpPr>
          <p:spPr>
            <a:xfrm>
              <a:off x="6477000" y="0"/>
              <a:ext cx="419100" cy="419100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253" name="Shape 1253"/>
            <p:cNvSpPr/>
            <p:nvPr/>
          </p:nvSpPr>
          <p:spPr>
            <a:xfrm>
              <a:off x="7556500" y="0"/>
              <a:ext cx="419100" cy="419100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</p:grpSp>
      <p:grpSp>
        <p:nvGrpSpPr>
          <p:cNvPr id="1263" name="Group 1263"/>
          <p:cNvGrpSpPr/>
          <p:nvPr/>
        </p:nvGrpSpPr>
        <p:grpSpPr>
          <a:xfrm>
            <a:off x="9423400" y="3670300"/>
            <a:ext cx="7924800" cy="368300"/>
            <a:chOff x="0" y="0"/>
            <a:chExt cx="7924800" cy="368300"/>
          </a:xfrm>
        </p:grpSpPr>
        <p:sp>
          <p:nvSpPr>
            <p:cNvPr id="1255" name="Shape 1255"/>
            <p:cNvSpPr/>
            <p:nvPr/>
          </p:nvSpPr>
          <p:spPr>
            <a:xfrm>
              <a:off x="0" y="0"/>
              <a:ext cx="368300" cy="3683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256" name="Shape 1256"/>
            <p:cNvSpPr/>
            <p:nvPr/>
          </p:nvSpPr>
          <p:spPr>
            <a:xfrm>
              <a:off x="1079500" y="0"/>
              <a:ext cx="368300" cy="3683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257" name="Shape 1257"/>
            <p:cNvSpPr/>
            <p:nvPr/>
          </p:nvSpPr>
          <p:spPr>
            <a:xfrm>
              <a:off x="2159000" y="0"/>
              <a:ext cx="368300" cy="3683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258" name="Shape 1258"/>
            <p:cNvSpPr/>
            <p:nvPr/>
          </p:nvSpPr>
          <p:spPr>
            <a:xfrm>
              <a:off x="3238500" y="0"/>
              <a:ext cx="368300" cy="3683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259" name="Shape 1259"/>
            <p:cNvSpPr/>
            <p:nvPr/>
          </p:nvSpPr>
          <p:spPr>
            <a:xfrm>
              <a:off x="4318000" y="0"/>
              <a:ext cx="368300" cy="3683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260" name="Shape 1260"/>
            <p:cNvSpPr/>
            <p:nvPr/>
          </p:nvSpPr>
          <p:spPr>
            <a:xfrm>
              <a:off x="5397500" y="0"/>
              <a:ext cx="368300" cy="3683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261" name="Shape 1261"/>
            <p:cNvSpPr/>
            <p:nvPr/>
          </p:nvSpPr>
          <p:spPr>
            <a:xfrm>
              <a:off x="6477000" y="0"/>
              <a:ext cx="368300" cy="3683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262" name="Shape 1262"/>
            <p:cNvSpPr/>
            <p:nvPr/>
          </p:nvSpPr>
          <p:spPr>
            <a:xfrm>
              <a:off x="7556500" y="0"/>
              <a:ext cx="368300" cy="3683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</p:grpSp>
      <p:grpSp>
        <p:nvGrpSpPr>
          <p:cNvPr id="1272" name="Group 1272"/>
          <p:cNvGrpSpPr/>
          <p:nvPr/>
        </p:nvGrpSpPr>
        <p:grpSpPr>
          <a:xfrm>
            <a:off x="9423400" y="4699000"/>
            <a:ext cx="7924800" cy="368300"/>
            <a:chOff x="0" y="0"/>
            <a:chExt cx="7924800" cy="368300"/>
          </a:xfrm>
        </p:grpSpPr>
        <p:sp>
          <p:nvSpPr>
            <p:cNvPr id="1264" name="Shape 1264"/>
            <p:cNvSpPr/>
            <p:nvPr/>
          </p:nvSpPr>
          <p:spPr>
            <a:xfrm>
              <a:off x="0" y="0"/>
              <a:ext cx="368300" cy="3683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265" name="Shape 1265"/>
            <p:cNvSpPr/>
            <p:nvPr/>
          </p:nvSpPr>
          <p:spPr>
            <a:xfrm>
              <a:off x="1079500" y="0"/>
              <a:ext cx="368300" cy="3683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266" name="Shape 1266"/>
            <p:cNvSpPr/>
            <p:nvPr/>
          </p:nvSpPr>
          <p:spPr>
            <a:xfrm>
              <a:off x="2159000" y="0"/>
              <a:ext cx="368300" cy="3683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267" name="Shape 1267"/>
            <p:cNvSpPr/>
            <p:nvPr/>
          </p:nvSpPr>
          <p:spPr>
            <a:xfrm>
              <a:off x="3238500" y="0"/>
              <a:ext cx="368300" cy="3683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268" name="Shape 1268"/>
            <p:cNvSpPr/>
            <p:nvPr/>
          </p:nvSpPr>
          <p:spPr>
            <a:xfrm>
              <a:off x="4318000" y="0"/>
              <a:ext cx="368300" cy="3683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269" name="Shape 1269"/>
            <p:cNvSpPr/>
            <p:nvPr/>
          </p:nvSpPr>
          <p:spPr>
            <a:xfrm>
              <a:off x="5397500" y="0"/>
              <a:ext cx="368300" cy="3683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270" name="Shape 1270"/>
            <p:cNvSpPr/>
            <p:nvPr/>
          </p:nvSpPr>
          <p:spPr>
            <a:xfrm>
              <a:off x="6477000" y="0"/>
              <a:ext cx="368300" cy="3683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271" name="Shape 1271"/>
            <p:cNvSpPr/>
            <p:nvPr/>
          </p:nvSpPr>
          <p:spPr>
            <a:xfrm>
              <a:off x="7556500" y="0"/>
              <a:ext cx="368300" cy="3683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</p:grpSp>
      <p:grpSp>
        <p:nvGrpSpPr>
          <p:cNvPr id="1281" name="Group 1281"/>
          <p:cNvGrpSpPr/>
          <p:nvPr/>
        </p:nvGrpSpPr>
        <p:grpSpPr>
          <a:xfrm>
            <a:off x="9423400" y="5727700"/>
            <a:ext cx="7924800" cy="368300"/>
            <a:chOff x="0" y="0"/>
            <a:chExt cx="7924800" cy="368300"/>
          </a:xfrm>
        </p:grpSpPr>
        <p:sp>
          <p:nvSpPr>
            <p:cNvPr id="1273" name="Shape 1273"/>
            <p:cNvSpPr/>
            <p:nvPr/>
          </p:nvSpPr>
          <p:spPr>
            <a:xfrm>
              <a:off x="0" y="0"/>
              <a:ext cx="368300" cy="3683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274" name="Shape 1274"/>
            <p:cNvSpPr/>
            <p:nvPr/>
          </p:nvSpPr>
          <p:spPr>
            <a:xfrm>
              <a:off x="1079500" y="0"/>
              <a:ext cx="368300" cy="3683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275" name="Shape 1275"/>
            <p:cNvSpPr/>
            <p:nvPr/>
          </p:nvSpPr>
          <p:spPr>
            <a:xfrm>
              <a:off x="2159000" y="0"/>
              <a:ext cx="368300" cy="3683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276" name="Shape 1276"/>
            <p:cNvSpPr/>
            <p:nvPr/>
          </p:nvSpPr>
          <p:spPr>
            <a:xfrm>
              <a:off x="3238500" y="0"/>
              <a:ext cx="368300" cy="3683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277" name="Shape 1277"/>
            <p:cNvSpPr/>
            <p:nvPr/>
          </p:nvSpPr>
          <p:spPr>
            <a:xfrm>
              <a:off x="4318000" y="0"/>
              <a:ext cx="368300" cy="3683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278" name="Shape 1278"/>
            <p:cNvSpPr/>
            <p:nvPr/>
          </p:nvSpPr>
          <p:spPr>
            <a:xfrm>
              <a:off x="5397500" y="0"/>
              <a:ext cx="368300" cy="3683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279" name="Shape 1279"/>
            <p:cNvSpPr/>
            <p:nvPr/>
          </p:nvSpPr>
          <p:spPr>
            <a:xfrm>
              <a:off x="6477000" y="0"/>
              <a:ext cx="368300" cy="3683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280" name="Shape 1280"/>
            <p:cNvSpPr/>
            <p:nvPr/>
          </p:nvSpPr>
          <p:spPr>
            <a:xfrm>
              <a:off x="7556500" y="0"/>
              <a:ext cx="368300" cy="3683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</p:grpSp>
      <p:grpSp>
        <p:nvGrpSpPr>
          <p:cNvPr id="1290" name="Group 1290"/>
          <p:cNvGrpSpPr/>
          <p:nvPr/>
        </p:nvGrpSpPr>
        <p:grpSpPr>
          <a:xfrm>
            <a:off x="9423400" y="6756400"/>
            <a:ext cx="7924800" cy="368300"/>
            <a:chOff x="0" y="0"/>
            <a:chExt cx="7924800" cy="368300"/>
          </a:xfrm>
        </p:grpSpPr>
        <p:sp>
          <p:nvSpPr>
            <p:cNvPr id="1282" name="Shape 1282"/>
            <p:cNvSpPr/>
            <p:nvPr/>
          </p:nvSpPr>
          <p:spPr>
            <a:xfrm>
              <a:off x="0" y="0"/>
              <a:ext cx="368300" cy="3683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283" name="Shape 1283"/>
            <p:cNvSpPr/>
            <p:nvPr/>
          </p:nvSpPr>
          <p:spPr>
            <a:xfrm>
              <a:off x="1079500" y="0"/>
              <a:ext cx="368300" cy="3683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284" name="Shape 1284"/>
            <p:cNvSpPr/>
            <p:nvPr/>
          </p:nvSpPr>
          <p:spPr>
            <a:xfrm>
              <a:off x="2159000" y="0"/>
              <a:ext cx="368300" cy="3683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285" name="Shape 1285"/>
            <p:cNvSpPr/>
            <p:nvPr/>
          </p:nvSpPr>
          <p:spPr>
            <a:xfrm>
              <a:off x="3238500" y="0"/>
              <a:ext cx="368300" cy="3683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286" name="Shape 1286"/>
            <p:cNvSpPr/>
            <p:nvPr/>
          </p:nvSpPr>
          <p:spPr>
            <a:xfrm>
              <a:off x="4318000" y="0"/>
              <a:ext cx="368300" cy="3683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287" name="Shape 1287"/>
            <p:cNvSpPr/>
            <p:nvPr/>
          </p:nvSpPr>
          <p:spPr>
            <a:xfrm>
              <a:off x="5397500" y="0"/>
              <a:ext cx="368300" cy="3683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288" name="Shape 1288"/>
            <p:cNvSpPr/>
            <p:nvPr/>
          </p:nvSpPr>
          <p:spPr>
            <a:xfrm>
              <a:off x="6477000" y="0"/>
              <a:ext cx="368300" cy="3683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289" name="Shape 1289"/>
            <p:cNvSpPr/>
            <p:nvPr/>
          </p:nvSpPr>
          <p:spPr>
            <a:xfrm>
              <a:off x="7556500" y="0"/>
              <a:ext cx="368300" cy="3683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</p:grpSp>
      <p:grpSp>
        <p:nvGrpSpPr>
          <p:cNvPr id="1299" name="Group 1299"/>
          <p:cNvGrpSpPr/>
          <p:nvPr/>
        </p:nvGrpSpPr>
        <p:grpSpPr>
          <a:xfrm>
            <a:off x="9423400" y="7721600"/>
            <a:ext cx="7924800" cy="368300"/>
            <a:chOff x="0" y="0"/>
            <a:chExt cx="7924800" cy="368300"/>
          </a:xfrm>
        </p:grpSpPr>
        <p:sp>
          <p:nvSpPr>
            <p:cNvPr id="1291" name="Shape 1291"/>
            <p:cNvSpPr/>
            <p:nvPr/>
          </p:nvSpPr>
          <p:spPr>
            <a:xfrm>
              <a:off x="0" y="0"/>
              <a:ext cx="368300" cy="3683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292" name="Shape 1292"/>
            <p:cNvSpPr/>
            <p:nvPr/>
          </p:nvSpPr>
          <p:spPr>
            <a:xfrm>
              <a:off x="1079500" y="0"/>
              <a:ext cx="368300" cy="3683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293" name="Shape 1293"/>
            <p:cNvSpPr/>
            <p:nvPr/>
          </p:nvSpPr>
          <p:spPr>
            <a:xfrm>
              <a:off x="2159000" y="0"/>
              <a:ext cx="368300" cy="3683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294" name="Shape 1294"/>
            <p:cNvSpPr/>
            <p:nvPr/>
          </p:nvSpPr>
          <p:spPr>
            <a:xfrm>
              <a:off x="3238500" y="0"/>
              <a:ext cx="368300" cy="3683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295" name="Shape 1295"/>
            <p:cNvSpPr/>
            <p:nvPr/>
          </p:nvSpPr>
          <p:spPr>
            <a:xfrm>
              <a:off x="4318000" y="0"/>
              <a:ext cx="368300" cy="3683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296" name="Shape 1296"/>
            <p:cNvSpPr/>
            <p:nvPr/>
          </p:nvSpPr>
          <p:spPr>
            <a:xfrm>
              <a:off x="5397500" y="0"/>
              <a:ext cx="368300" cy="3683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297" name="Shape 1297"/>
            <p:cNvSpPr/>
            <p:nvPr/>
          </p:nvSpPr>
          <p:spPr>
            <a:xfrm>
              <a:off x="6477000" y="0"/>
              <a:ext cx="368300" cy="3683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298" name="Shape 1298"/>
            <p:cNvSpPr/>
            <p:nvPr/>
          </p:nvSpPr>
          <p:spPr>
            <a:xfrm>
              <a:off x="7556500" y="0"/>
              <a:ext cx="368300" cy="3683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</p:grpSp>
      <p:grpSp>
        <p:nvGrpSpPr>
          <p:cNvPr id="1308" name="Group 1308"/>
          <p:cNvGrpSpPr/>
          <p:nvPr/>
        </p:nvGrpSpPr>
        <p:grpSpPr>
          <a:xfrm>
            <a:off x="9423400" y="8750300"/>
            <a:ext cx="7924800" cy="368300"/>
            <a:chOff x="0" y="0"/>
            <a:chExt cx="7924800" cy="368300"/>
          </a:xfrm>
        </p:grpSpPr>
        <p:sp>
          <p:nvSpPr>
            <p:cNvPr id="1300" name="Shape 1300"/>
            <p:cNvSpPr/>
            <p:nvPr/>
          </p:nvSpPr>
          <p:spPr>
            <a:xfrm>
              <a:off x="0" y="0"/>
              <a:ext cx="368300" cy="3683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301" name="Shape 1301"/>
            <p:cNvSpPr/>
            <p:nvPr/>
          </p:nvSpPr>
          <p:spPr>
            <a:xfrm>
              <a:off x="1079500" y="0"/>
              <a:ext cx="368300" cy="3683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302" name="Shape 1302"/>
            <p:cNvSpPr/>
            <p:nvPr/>
          </p:nvSpPr>
          <p:spPr>
            <a:xfrm>
              <a:off x="2159000" y="0"/>
              <a:ext cx="368300" cy="3683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303" name="Shape 1303"/>
            <p:cNvSpPr/>
            <p:nvPr/>
          </p:nvSpPr>
          <p:spPr>
            <a:xfrm>
              <a:off x="3238500" y="0"/>
              <a:ext cx="368300" cy="3683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304" name="Shape 1304"/>
            <p:cNvSpPr/>
            <p:nvPr/>
          </p:nvSpPr>
          <p:spPr>
            <a:xfrm>
              <a:off x="4318000" y="0"/>
              <a:ext cx="368300" cy="3683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305" name="Shape 1305"/>
            <p:cNvSpPr/>
            <p:nvPr/>
          </p:nvSpPr>
          <p:spPr>
            <a:xfrm>
              <a:off x="5397500" y="0"/>
              <a:ext cx="368300" cy="3683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306" name="Shape 1306"/>
            <p:cNvSpPr/>
            <p:nvPr/>
          </p:nvSpPr>
          <p:spPr>
            <a:xfrm>
              <a:off x="6477000" y="0"/>
              <a:ext cx="368300" cy="3683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307" name="Shape 1307"/>
            <p:cNvSpPr/>
            <p:nvPr/>
          </p:nvSpPr>
          <p:spPr>
            <a:xfrm>
              <a:off x="7556500" y="0"/>
              <a:ext cx="368300" cy="3683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</p:grpSp>
      <p:grpSp>
        <p:nvGrpSpPr>
          <p:cNvPr id="1317" name="Group 1317"/>
          <p:cNvGrpSpPr/>
          <p:nvPr/>
        </p:nvGrpSpPr>
        <p:grpSpPr>
          <a:xfrm>
            <a:off x="9423400" y="9779000"/>
            <a:ext cx="7924800" cy="368300"/>
            <a:chOff x="0" y="0"/>
            <a:chExt cx="7924800" cy="368300"/>
          </a:xfrm>
        </p:grpSpPr>
        <p:sp>
          <p:nvSpPr>
            <p:cNvPr id="1309" name="Shape 1309"/>
            <p:cNvSpPr/>
            <p:nvPr/>
          </p:nvSpPr>
          <p:spPr>
            <a:xfrm>
              <a:off x="0" y="0"/>
              <a:ext cx="368300" cy="3683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310" name="Shape 1310"/>
            <p:cNvSpPr/>
            <p:nvPr/>
          </p:nvSpPr>
          <p:spPr>
            <a:xfrm>
              <a:off x="1079500" y="0"/>
              <a:ext cx="368300" cy="3683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311" name="Shape 1311"/>
            <p:cNvSpPr/>
            <p:nvPr/>
          </p:nvSpPr>
          <p:spPr>
            <a:xfrm>
              <a:off x="2159000" y="0"/>
              <a:ext cx="368300" cy="3683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312" name="Shape 1312"/>
            <p:cNvSpPr/>
            <p:nvPr/>
          </p:nvSpPr>
          <p:spPr>
            <a:xfrm>
              <a:off x="3238500" y="0"/>
              <a:ext cx="368300" cy="3683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313" name="Shape 1313"/>
            <p:cNvSpPr/>
            <p:nvPr/>
          </p:nvSpPr>
          <p:spPr>
            <a:xfrm>
              <a:off x="4318000" y="0"/>
              <a:ext cx="368300" cy="3683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314" name="Shape 1314"/>
            <p:cNvSpPr/>
            <p:nvPr/>
          </p:nvSpPr>
          <p:spPr>
            <a:xfrm>
              <a:off x="5397500" y="0"/>
              <a:ext cx="368300" cy="3683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315" name="Shape 1315"/>
            <p:cNvSpPr/>
            <p:nvPr/>
          </p:nvSpPr>
          <p:spPr>
            <a:xfrm>
              <a:off x="6477000" y="0"/>
              <a:ext cx="368300" cy="3683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316" name="Shape 1316"/>
            <p:cNvSpPr/>
            <p:nvPr/>
          </p:nvSpPr>
          <p:spPr>
            <a:xfrm>
              <a:off x="7556500" y="0"/>
              <a:ext cx="368300" cy="3683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</p:grpSp>
      <p:grpSp>
        <p:nvGrpSpPr>
          <p:cNvPr id="1326" name="Group 1326"/>
          <p:cNvGrpSpPr/>
          <p:nvPr/>
        </p:nvGrpSpPr>
        <p:grpSpPr>
          <a:xfrm>
            <a:off x="9423400" y="10807700"/>
            <a:ext cx="7924800" cy="368300"/>
            <a:chOff x="0" y="0"/>
            <a:chExt cx="7924800" cy="368300"/>
          </a:xfrm>
        </p:grpSpPr>
        <p:sp>
          <p:nvSpPr>
            <p:cNvPr id="1318" name="Shape 1318"/>
            <p:cNvSpPr/>
            <p:nvPr/>
          </p:nvSpPr>
          <p:spPr>
            <a:xfrm>
              <a:off x="0" y="0"/>
              <a:ext cx="368300" cy="3683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319" name="Shape 1319"/>
            <p:cNvSpPr/>
            <p:nvPr/>
          </p:nvSpPr>
          <p:spPr>
            <a:xfrm>
              <a:off x="1079500" y="0"/>
              <a:ext cx="368300" cy="3683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320" name="Shape 1320"/>
            <p:cNvSpPr/>
            <p:nvPr/>
          </p:nvSpPr>
          <p:spPr>
            <a:xfrm>
              <a:off x="2159000" y="0"/>
              <a:ext cx="368300" cy="3683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321" name="Shape 1321"/>
            <p:cNvSpPr/>
            <p:nvPr/>
          </p:nvSpPr>
          <p:spPr>
            <a:xfrm>
              <a:off x="3238500" y="0"/>
              <a:ext cx="368300" cy="3683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322" name="Shape 1322"/>
            <p:cNvSpPr/>
            <p:nvPr/>
          </p:nvSpPr>
          <p:spPr>
            <a:xfrm>
              <a:off x="4318000" y="0"/>
              <a:ext cx="368300" cy="3683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323" name="Shape 1323"/>
            <p:cNvSpPr/>
            <p:nvPr/>
          </p:nvSpPr>
          <p:spPr>
            <a:xfrm>
              <a:off x="5397500" y="0"/>
              <a:ext cx="368300" cy="3683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324" name="Shape 1324"/>
            <p:cNvSpPr/>
            <p:nvPr/>
          </p:nvSpPr>
          <p:spPr>
            <a:xfrm>
              <a:off x="6477000" y="0"/>
              <a:ext cx="368300" cy="3683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325" name="Shape 1325"/>
            <p:cNvSpPr/>
            <p:nvPr/>
          </p:nvSpPr>
          <p:spPr>
            <a:xfrm>
              <a:off x="7556500" y="0"/>
              <a:ext cx="368300" cy="3683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</p:grpSp>
      <p:sp>
        <p:nvSpPr>
          <p:cNvPr id="1327" name="Shape 1327"/>
          <p:cNvSpPr/>
          <p:nvPr/>
        </p:nvSpPr>
        <p:spPr>
          <a:xfrm>
            <a:off x="12903200" y="11963400"/>
            <a:ext cx="1905000" cy="660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1pPr>
              <a:lnSpc>
                <a:spcPct val="80000"/>
              </a:lnSpc>
              <a:buFont typeface="Lucida Grande"/>
              <a:defRPr sz="42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2D Mesh</a:t>
            </a:r>
          </a:p>
        </p:txBody>
      </p:sp>
    </p:spTree>
  </p:cSld>
  <p:clrMapOvr>
    <a:masterClrMapping/>
  </p:clrMapOvr>
  <p:transition spd="slow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" name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697766" y="5036451"/>
            <a:ext cx="10368270" cy="7904423"/>
          </a:xfrm>
          <a:prstGeom prst="rect">
            <a:avLst/>
          </a:prstGeom>
          <a:ln w="12700">
            <a:miter lim="400000"/>
          </a:ln>
        </p:spPr>
      </p:pic>
      <p:sp>
        <p:nvSpPr>
          <p:cNvPr id="1332" name="Shape 133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Xeon Phi (Knights Landing)</a:t>
            </a:r>
          </a:p>
        </p:txBody>
      </p:sp>
      <p:sp>
        <p:nvSpPr>
          <p:cNvPr id="1333" name="Shape 1333"/>
          <p:cNvSpPr>
            <a:spLocks noGrp="1"/>
          </p:cNvSpPr>
          <p:nvPr>
            <p:ph type="body" sz="quarter" idx="1"/>
          </p:nvPr>
        </p:nvSpPr>
        <p:spPr>
          <a:xfrm>
            <a:off x="901700" y="6840782"/>
            <a:ext cx="6815388" cy="6275783"/>
          </a:xfrm>
          <a:prstGeom prst="rect">
            <a:avLst/>
          </a:prstGeom>
        </p:spPr>
        <p:txBody>
          <a:bodyPr/>
          <a:lstStyle/>
          <a:p>
            <a:pPr>
              <a:defRPr sz="4200"/>
            </a:pPr>
            <a:r>
              <a:t>72 cores, arranged as 6 x 6 mesh of tiles (2 cores/tile)</a:t>
            </a:r>
          </a:p>
          <a:p>
            <a:pPr>
              <a:spcBef>
                <a:spcPts val="600"/>
              </a:spcBef>
              <a:defRPr sz="4200"/>
            </a:pPr>
            <a:r>
              <a:t>YX routing of messages:</a:t>
            </a:r>
          </a:p>
          <a:p>
            <a:pPr marL="1276350" lvl="1" indent="-476250">
              <a:spcBef>
                <a:spcPts val="600"/>
              </a:spcBef>
              <a:defRPr sz="4200"/>
            </a:pPr>
            <a:r>
              <a:t>Move in Y</a:t>
            </a:r>
          </a:p>
          <a:p>
            <a:pPr marL="1276350" lvl="1" indent="-476250">
              <a:spcBef>
                <a:spcPts val="600"/>
              </a:spcBef>
              <a:defRPr sz="4200"/>
            </a:pPr>
            <a:r>
              <a:t>“Turn”</a:t>
            </a:r>
          </a:p>
          <a:p>
            <a:pPr marL="1276350" lvl="1" indent="-476250">
              <a:spcBef>
                <a:spcPts val="600"/>
              </a:spcBef>
              <a:defRPr sz="4200"/>
            </a:pPr>
            <a:r>
              <a:t>Move in X</a:t>
            </a:r>
          </a:p>
        </p:txBody>
      </p:sp>
      <p:pic>
        <p:nvPicPr>
          <p:cNvPr id="1334" name="pasted-imag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83905" y="1854705"/>
            <a:ext cx="6471384" cy="4267878"/>
          </a:xfrm>
          <a:prstGeom prst="rect">
            <a:avLst/>
          </a:prstGeom>
          <a:ln w="12700">
            <a:miter lim="400000"/>
          </a:ln>
          <a:effectLst>
            <a:outerShdw blurRad="50800" dist="38100" dir="3056673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p:transition spd="slow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6" name="Shape 1336"/>
          <p:cNvSpPr/>
          <p:nvPr/>
        </p:nvSpPr>
        <p:spPr>
          <a:xfrm>
            <a:off x="13208000" y="3543300"/>
            <a:ext cx="431800" cy="565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51" y="3015"/>
                </a:moveTo>
                <a:lnTo>
                  <a:pt x="51" y="0"/>
                </a:ln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18755"/>
                </a:lnTo>
              </a:path>
            </a:pathLst>
          </a:custGeom>
          <a:ln w="25400">
            <a:solidFill>
              <a:srgbClr val="0056D6"/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1337" name="Shape 1337"/>
          <p:cNvSpPr/>
          <p:nvPr/>
        </p:nvSpPr>
        <p:spPr>
          <a:xfrm>
            <a:off x="14693900" y="3606800"/>
            <a:ext cx="431800" cy="565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51" y="3015"/>
                </a:moveTo>
                <a:lnTo>
                  <a:pt x="51" y="0"/>
                </a:ln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18755"/>
                </a:lnTo>
              </a:path>
            </a:pathLst>
          </a:custGeom>
          <a:ln w="25400">
            <a:solidFill>
              <a:srgbClr val="0056D6"/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1338" name="Shape 1338"/>
          <p:cNvSpPr/>
          <p:nvPr/>
        </p:nvSpPr>
        <p:spPr>
          <a:xfrm>
            <a:off x="16154400" y="3568700"/>
            <a:ext cx="431800" cy="565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51" y="3015"/>
                </a:moveTo>
                <a:lnTo>
                  <a:pt x="51" y="0"/>
                </a:ln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18755"/>
                </a:lnTo>
              </a:path>
            </a:pathLst>
          </a:custGeom>
          <a:ln w="25400">
            <a:solidFill>
              <a:srgbClr val="0056D6"/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1339" name="Shape 1339"/>
          <p:cNvSpPr/>
          <p:nvPr/>
        </p:nvSpPr>
        <p:spPr>
          <a:xfrm>
            <a:off x="11753716" y="3577166"/>
            <a:ext cx="431801" cy="56515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51" y="3015"/>
                </a:moveTo>
                <a:lnTo>
                  <a:pt x="51" y="0"/>
                </a:ln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18755"/>
                </a:lnTo>
              </a:path>
            </a:pathLst>
          </a:custGeom>
          <a:ln w="25400">
            <a:solidFill>
              <a:srgbClr val="0056D6"/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grpSp>
        <p:nvGrpSpPr>
          <p:cNvPr id="1344" name="Group 1344"/>
          <p:cNvGrpSpPr/>
          <p:nvPr/>
        </p:nvGrpSpPr>
        <p:grpSpPr>
          <a:xfrm>
            <a:off x="10790141" y="4480278"/>
            <a:ext cx="6350000" cy="4191000"/>
            <a:chOff x="0" y="0"/>
            <a:chExt cx="6349999" cy="4190999"/>
          </a:xfrm>
        </p:grpSpPr>
        <p:sp>
          <p:nvSpPr>
            <p:cNvPr id="1340" name="Shape 1340"/>
            <p:cNvSpPr/>
            <p:nvPr/>
          </p:nvSpPr>
          <p:spPr>
            <a:xfrm>
              <a:off x="0" y="0"/>
              <a:ext cx="6344964" cy="3424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337" y="0"/>
                  </a:moveTo>
                  <a:lnTo>
                    <a:pt x="0" y="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1366"/>
                  </a:lnTo>
                  <a:lnTo>
                    <a:pt x="19013" y="1366"/>
                  </a:lnTo>
                </a:path>
              </a:pathLst>
            </a:custGeom>
            <a:noFill/>
            <a:ln w="25400" cap="flat">
              <a:solidFill>
                <a:srgbClr val="B51A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1341" name="Shape 1341"/>
            <p:cNvSpPr/>
            <p:nvPr/>
          </p:nvSpPr>
          <p:spPr>
            <a:xfrm>
              <a:off x="5036" y="1235879"/>
              <a:ext cx="6344964" cy="3424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337" y="0"/>
                  </a:moveTo>
                  <a:lnTo>
                    <a:pt x="0" y="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1366"/>
                  </a:lnTo>
                  <a:lnTo>
                    <a:pt x="18970" y="1366"/>
                  </a:lnTo>
                </a:path>
              </a:pathLst>
            </a:custGeom>
            <a:noFill/>
            <a:ln w="25400" cap="flat">
              <a:solidFill>
                <a:srgbClr val="B51A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1342" name="Shape 1342"/>
            <p:cNvSpPr/>
            <p:nvPr/>
          </p:nvSpPr>
          <p:spPr>
            <a:xfrm>
              <a:off x="5036" y="2542220"/>
              <a:ext cx="6344964" cy="3424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337" y="0"/>
                  </a:moveTo>
                  <a:lnTo>
                    <a:pt x="0" y="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1366"/>
                  </a:lnTo>
                  <a:lnTo>
                    <a:pt x="19013" y="1366"/>
                  </a:lnTo>
                </a:path>
              </a:pathLst>
            </a:custGeom>
            <a:noFill/>
            <a:ln w="25400" cap="flat">
              <a:solidFill>
                <a:srgbClr val="B51A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1343" name="Shape 1343"/>
            <p:cNvSpPr/>
            <p:nvPr/>
          </p:nvSpPr>
          <p:spPr>
            <a:xfrm>
              <a:off x="5036" y="3848560"/>
              <a:ext cx="6344964" cy="3424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337" y="0"/>
                  </a:moveTo>
                  <a:lnTo>
                    <a:pt x="0" y="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1366"/>
                  </a:lnTo>
                  <a:lnTo>
                    <a:pt x="18365" y="1366"/>
                  </a:lnTo>
                </a:path>
              </a:pathLst>
            </a:custGeom>
            <a:noFill/>
            <a:ln w="25400" cap="flat">
              <a:solidFill>
                <a:srgbClr val="B51A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</p:grpSp>
      <p:grpSp>
        <p:nvGrpSpPr>
          <p:cNvPr id="1349" name="Group 1349"/>
          <p:cNvGrpSpPr/>
          <p:nvPr/>
        </p:nvGrpSpPr>
        <p:grpSpPr>
          <a:xfrm>
            <a:off x="11379200" y="4025900"/>
            <a:ext cx="4812806" cy="362156"/>
            <a:chOff x="0" y="0"/>
            <a:chExt cx="4812805" cy="362155"/>
          </a:xfrm>
        </p:grpSpPr>
        <p:sp>
          <p:nvSpPr>
            <p:cNvPr id="1345" name="Shape 1345"/>
            <p:cNvSpPr/>
            <p:nvPr/>
          </p:nvSpPr>
          <p:spPr>
            <a:xfrm>
              <a:off x="0" y="0"/>
              <a:ext cx="342406" cy="36215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346" name="Shape 1346"/>
            <p:cNvSpPr/>
            <p:nvPr/>
          </p:nvSpPr>
          <p:spPr>
            <a:xfrm>
              <a:off x="1447800" y="0"/>
              <a:ext cx="342406" cy="36215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347" name="Shape 1347"/>
            <p:cNvSpPr/>
            <p:nvPr/>
          </p:nvSpPr>
          <p:spPr>
            <a:xfrm>
              <a:off x="2921000" y="0"/>
              <a:ext cx="342406" cy="36215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348" name="Shape 1348"/>
            <p:cNvSpPr/>
            <p:nvPr/>
          </p:nvSpPr>
          <p:spPr>
            <a:xfrm>
              <a:off x="4470400" y="0"/>
              <a:ext cx="342406" cy="36215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</p:grpSp>
      <p:sp>
        <p:nvSpPr>
          <p:cNvPr id="1350" name="Shape 135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Torus</a:t>
            </a:r>
          </a:p>
        </p:txBody>
      </p:sp>
      <p:sp>
        <p:nvSpPr>
          <p:cNvPr id="1351" name="Shape 1351"/>
          <p:cNvSpPr>
            <a:spLocks noGrp="1"/>
          </p:cNvSpPr>
          <p:nvPr>
            <p:ph type="body" sz="half" idx="1"/>
          </p:nvPr>
        </p:nvSpPr>
        <p:spPr>
          <a:xfrm>
            <a:off x="838200" y="2095500"/>
            <a:ext cx="9586790" cy="10350500"/>
          </a:xfrm>
          <a:prstGeom prst="rect">
            <a:avLst/>
          </a:prstGeom>
        </p:spPr>
        <p:txBody>
          <a:bodyPr/>
          <a:lstStyle/>
          <a:p>
            <a:pPr marL="600075" indent="-600075">
              <a:defRPr sz="4200"/>
            </a:pPr>
            <a:r>
              <a:t>Characteristics of mesh topology are different based on whether node is near edge or middle of network  (torus topology introduces new links to avoid this problem)</a:t>
            </a:r>
          </a:p>
          <a:p>
            <a:pPr marL="600075" indent="-600075">
              <a:defRPr sz="4200"/>
            </a:pPr>
            <a:r>
              <a:t>Still O(N) cost, but higher cost than 2D grid</a:t>
            </a:r>
          </a:p>
          <a:p>
            <a:pPr marL="600075" indent="-600075">
              <a:defRPr sz="4200"/>
            </a:pPr>
            <a:r>
              <a:t>Higher path diversity and bisection BW than mesh</a:t>
            </a:r>
          </a:p>
          <a:p>
            <a:pPr marL="600075" indent="-600075">
              <a:defRPr sz="4200"/>
            </a:pPr>
            <a:r>
              <a:t>Higher complexity</a:t>
            </a:r>
          </a:p>
          <a:p>
            <a:pPr marL="1276350" lvl="1" indent="-476250">
              <a:defRPr sz="4200"/>
            </a:pPr>
            <a:r>
              <a:t>Difficult to layout on chip</a:t>
            </a:r>
          </a:p>
          <a:p>
            <a:pPr marL="1276350" lvl="1" indent="-476250">
              <a:defRPr sz="4200"/>
            </a:pPr>
            <a:r>
              <a:t>Unequal link lengths</a:t>
            </a:r>
          </a:p>
        </p:txBody>
      </p:sp>
      <p:grpSp>
        <p:nvGrpSpPr>
          <p:cNvPr id="1356" name="Group 1356"/>
          <p:cNvGrpSpPr/>
          <p:nvPr/>
        </p:nvGrpSpPr>
        <p:grpSpPr>
          <a:xfrm rot="16200000">
            <a:off x="12021005" y="4182537"/>
            <a:ext cx="3911602" cy="4483101"/>
            <a:chOff x="0" y="0"/>
            <a:chExt cx="3911600" cy="4483099"/>
          </a:xfrm>
        </p:grpSpPr>
        <p:sp>
          <p:nvSpPr>
            <p:cNvPr id="1352" name="Shape 1352"/>
            <p:cNvSpPr/>
            <p:nvPr/>
          </p:nvSpPr>
          <p:spPr>
            <a:xfrm flipV="1">
              <a:off x="0" y="0"/>
              <a:ext cx="3911601" cy="20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353" name="Shape 1353"/>
            <p:cNvSpPr/>
            <p:nvPr/>
          </p:nvSpPr>
          <p:spPr>
            <a:xfrm flipV="1">
              <a:off x="0" y="1494301"/>
              <a:ext cx="3911601" cy="207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354" name="Shape 1354"/>
            <p:cNvSpPr/>
            <p:nvPr/>
          </p:nvSpPr>
          <p:spPr>
            <a:xfrm flipV="1">
              <a:off x="0" y="2988602"/>
              <a:ext cx="3911601" cy="207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355" name="Shape 1355"/>
            <p:cNvSpPr/>
            <p:nvPr/>
          </p:nvSpPr>
          <p:spPr>
            <a:xfrm flipV="1">
              <a:off x="0" y="4482894"/>
              <a:ext cx="3911601" cy="20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</p:grpSp>
      <p:grpSp>
        <p:nvGrpSpPr>
          <p:cNvPr id="1361" name="Group 1361"/>
          <p:cNvGrpSpPr/>
          <p:nvPr/>
        </p:nvGrpSpPr>
        <p:grpSpPr>
          <a:xfrm>
            <a:off x="11704851" y="4432379"/>
            <a:ext cx="4508500" cy="3886202"/>
            <a:chOff x="0" y="0"/>
            <a:chExt cx="4508498" cy="3886200"/>
          </a:xfrm>
        </p:grpSpPr>
        <p:sp>
          <p:nvSpPr>
            <p:cNvPr id="1357" name="Shape 1357"/>
            <p:cNvSpPr/>
            <p:nvPr/>
          </p:nvSpPr>
          <p:spPr>
            <a:xfrm flipV="1">
              <a:off x="0" y="0"/>
              <a:ext cx="4500930" cy="179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358" name="Shape 1358"/>
            <p:cNvSpPr/>
            <p:nvPr/>
          </p:nvSpPr>
          <p:spPr>
            <a:xfrm flipV="1">
              <a:off x="7569" y="1295459"/>
              <a:ext cx="4500930" cy="179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359" name="Shape 1359"/>
            <p:cNvSpPr/>
            <p:nvPr/>
          </p:nvSpPr>
          <p:spPr>
            <a:xfrm flipV="1">
              <a:off x="7569" y="2590740"/>
              <a:ext cx="4500930" cy="179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360" name="Shape 1360"/>
            <p:cNvSpPr/>
            <p:nvPr/>
          </p:nvSpPr>
          <p:spPr>
            <a:xfrm flipV="1">
              <a:off x="7569" y="3886022"/>
              <a:ext cx="4500930" cy="179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</p:grpSp>
      <p:grpSp>
        <p:nvGrpSpPr>
          <p:cNvPr id="1366" name="Group 1366"/>
          <p:cNvGrpSpPr/>
          <p:nvPr/>
        </p:nvGrpSpPr>
        <p:grpSpPr>
          <a:xfrm>
            <a:off x="11531600" y="4216400"/>
            <a:ext cx="4876800" cy="419100"/>
            <a:chOff x="0" y="0"/>
            <a:chExt cx="4876800" cy="419100"/>
          </a:xfrm>
        </p:grpSpPr>
        <p:sp>
          <p:nvSpPr>
            <p:cNvPr id="1362" name="Shape 1362"/>
            <p:cNvSpPr/>
            <p:nvPr/>
          </p:nvSpPr>
          <p:spPr>
            <a:xfrm>
              <a:off x="0" y="0"/>
              <a:ext cx="419100" cy="419100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363" name="Shape 1363"/>
            <p:cNvSpPr/>
            <p:nvPr/>
          </p:nvSpPr>
          <p:spPr>
            <a:xfrm>
              <a:off x="1485900" y="0"/>
              <a:ext cx="419100" cy="419100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364" name="Shape 1364"/>
            <p:cNvSpPr/>
            <p:nvPr/>
          </p:nvSpPr>
          <p:spPr>
            <a:xfrm>
              <a:off x="2971800" y="0"/>
              <a:ext cx="419100" cy="419100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365" name="Shape 1365"/>
            <p:cNvSpPr/>
            <p:nvPr/>
          </p:nvSpPr>
          <p:spPr>
            <a:xfrm>
              <a:off x="4457700" y="0"/>
              <a:ext cx="419100" cy="419100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</p:grpSp>
      <p:grpSp>
        <p:nvGrpSpPr>
          <p:cNvPr id="1371" name="Group 1371"/>
          <p:cNvGrpSpPr/>
          <p:nvPr/>
        </p:nvGrpSpPr>
        <p:grpSpPr>
          <a:xfrm>
            <a:off x="11163300" y="3784600"/>
            <a:ext cx="4813300" cy="393700"/>
            <a:chOff x="0" y="0"/>
            <a:chExt cx="4813300" cy="393700"/>
          </a:xfrm>
        </p:grpSpPr>
        <p:sp>
          <p:nvSpPr>
            <p:cNvPr id="1367" name="Shape 1367"/>
            <p:cNvSpPr/>
            <p:nvPr/>
          </p:nvSpPr>
          <p:spPr>
            <a:xfrm>
              <a:off x="0" y="12700"/>
              <a:ext cx="368300" cy="3683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368" name="Shape 1368"/>
            <p:cNvSpPr/>
            <p:nvPr/>
          </p:nvSpPr>
          <p:spPr>
            <a:xfrm>
              <a:off x="1447800" y="0"/>
              <a:ext cx="368300" cy="3683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369" name="Shape 1369"/>
            <p:cNvSpPr/>
            <p:nvPr/>
          </p:nvSpPr>
          <p:spPr>
            <a:xfrm>
              <a:off x="2946400" y="25400"/>
              <a:ext cx="368300" cy="3683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370" name="Shape 1370"/>
            <p:cNvSpPr/>
            <p:nvPr/>
          </p:nvSpPr>
          <p:spPr>
            <a:xfrm>
              <a:off x="4445000" y="25400"/>
              <a:ext cx="368300" cy="3683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</p:grpSp>
      <p:grpSp>
        <p:nvGrpSpPr>
          <p:cNvPr id="1376" name="Group 1376"/>
          <p:cNvGrpSpPr/>
          <p:nvPr/>
        </p:nvGrpSpPr>
        <p:grpSpPr>
          <a:xfrm>
            <a:off x="11379200" y="5270500"/>
            <a:ext cx="4812806" cy="362156"/>
            <a:chOff x="0" y="0"/>
            <a:chExt cx="4812805" cy="362155"/>
          </a:xfrm>
        </p:grpSpPr>
        <p:sp>
          <p:nvSpPr>
            <p:cNvPr id="1372" name="Shape 1372"/>
            <p:cNvSpPr/>
            <p:nvPr/>
          </p:nvSpPr>
          <p:spPr>
            <a:xfrm>
              <a:off x="0" y="0"/>
              <a:ext cx="342406" cy="36215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373" name="Shape 1373"/>
            <p:cNvSpPr/>
            <p:nvPr/>
          </p:nvSpPr>
          <p:spPr>
            <a:xfrm>
              <a:off x="1447800" y="0"/>
              <a:ext cx="342406" cy="36215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374" name="Shape 1374"/>
            <p:cNvSpPr/>
            <p:nvPr/>
          </p:nvSpPr>
          <p:spPr>
            <a:xfrm>
              <a:off x="2921000" y="0"/>
              <a:ext cx="342406" cy="36215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375" name="Shape 1375"/>
            <p:cNvSpPr/>
            <p:nvPr/>
          </p:nvSpPr>
          <p:spPr>
            <a:xfrm>
              <a:off x="4470400" y="0"/>
              <a:ext cx="342406" cy="36215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</p:grpSp>
      <p:grpSp>
        <p:nvGrpSpPr>
          <p:cNvPr id="1381" name="Group 1381"/>
          <p:cNvGrpSpPr/>
          <p:nvPr/>
        </p:nvGrpSpPr>
        <p:grpSpPr>
          <a:xfrm>
            <a:off x="11531600" y="5461000"/>
            <a:ext cx="4876800" cy="419100"/>
            <a:chOff x="0" y="0"/>
            <a:chExt cx="4876800" cy="419100"/>
          </a:xfrm>
        </p:grpSpPr>
        <p:sp>
          <p:nvSpPr>
            <p:cNvPr id="1377" name="Shape 1377"/>
            <p:cNvSpPr/>
            <p:nvPr/>
          </p:nvSpPr>
          <p:spPr>
            <a:xfrm>
              <a:off x="0" y="0"/>
              <a:ext cx="419100" cy="419100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378" name="Shape 1378"/>
            <p:cNvSpPr/>
            <p:nvPr/>
          </p:nvSpPr>
          <p:spPr>
            <a:xfrm>
              <a:off x="1485900" y="0"/>
              <a:ext cx="419100" cy="419100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379" name="Shape 1379"/>
            <p:cNvSpPr/>
            <p:nvPr/>
          </p:nvSpPr>
          <p:spPr>
            <a:xfrm>
              <a:off x="2971800" y="0"/>
              <a:ext cx="419100" cy="419100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380" name="Shape 1380"/>
            <p:cNvSpPr/>
            <p:nvPr/>
          </p:nvSpPr>
          <p:spPr>
            <a:xfrm>
              <a:off x="4457700" y="0"/>
              <a:ext cx="419100" cy="419100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</p:grpSp>
      <p:grpSp>
        <p:nvGrpSpPr>
          <p:cNvPr id="1386" name="Group 1386"/>
          <p:cNvGrpSpPr/>
          <p:nvPr/>
        </p:nvGrpSpPr>
        <p:grpSpPr>
          <a:xfrm>
            <a:off x="11163300" y="5029200"/>
            <a:ext cx="4813300" cy="393700"/>
            <a:chOff x="0" y="0"/>
            <a:chExt cx="4813300" cy="393700"/>
          </a:xfrm>
        </p:grpSpPr>
        <p:sp>
          <p:nvSpPr>
            <p:cNvPr id="1382" name="Shape 1382"/>
            <p:cNvSpPr/>
            <p:nvPr/>
          </p:nvSpPr>
          <p:spPr>
            <a:xfrm>
              <a:off x="0" y="12700"/>
              <a:ext cx="368300" cy="3683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383" name="Shape 1383"/>
            <p:cNvSpPr/>
            <p:nvPr/>
          </p:nvSpPr>
          <p:spPr>
            <a:xfrm>
              <a:off x="1447800" y="0"/>
              <a:ext cx="368300" cy="3683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384" name="Shape 1384"/>
            <p:cNvSpPr/>
            <p:nvPr/>
          </p:nvSpPr>
          <p:spPr>
            <a:xfrm>
              <a:off x="2946400" y="25400"/>
              <a:ext cx="368300" cy="3683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385" name="Shape 1385"/>
            <p:cNvSpPr/>
            <p:nvPr/>
          </p:nvSpPr>
          <p:spPr>
            <a:xfrm>
              <a:off x="4445000" y="25400"/>
              <a:ext cx="368300" cy="3683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</p:grpSp>
      <p:grpSp>
        <p:nvGrpSpPr>
          <p:cNvPr id="1391" name="Group 1391"/>
          <p:cNvGrpSpPr/>
          <p:nvPr/>
        </p:nvGrpSpPr>
        <p:grpSpPr>
          <a:xfrm>
            <a:off x="11379200" y="6616700"/>
            <a:ext cx="4812806" cy="362156"/>
            <a:chOff x="0" y="0"/>
            <a:chExt cx="4812805" cy="362155"/>
          </a:xfrm>
        </p:grpSpPr>
        <p:sp>
          <p:nvSpPr>
            <p:cNvPr id="1387" name="Shape 1387"/>
            <p:cNvSpPr/>
            <p:nvPr/>
          </p:nvSpPr>
          <p:spPr>
            <a:xfrm>
              <a:off x="0" y="0"/>
              <a:ext cx="342406" cy="36215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388" name="Shape 1388"/>
            <p:cNvSpPr/>
            <p:nvPr/>
          </p:nvSpPr>
          <p:spPr>
            <a:xfrm>
              <a:off x="1447800" y="0"/>
              <a:ext cx="342406" cy="36215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389" name="Shape 1389"/>
            <p:cNvSpPr/>
            <p:nvPr/>
          </p:nvSpPr>
          <p:spPr>
            <a:xfrm>
              <a:off x="2921000" y="0"/>
              <a:ext cx="342406" cy="36215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390" name="Shape 1390"/>
            <p:cNvSpPr/>
            <p:nvPr/>
          </p:nvSpPr>
          <p:spPr>
            <a:xfrm>
              <a:off x="4470400" y="0"/>
              <a:ext cx="342406" cy="36215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</p:grpSp>
      <p:grpSp>
        <p:nvGrpSpPr>
          <p:cNvPr id="1396" name="Group 1396"/>
          <p:cNvGrpSpPr/>
          <p:nvPr/>
        </p:nvGrpSpPr>
        <p:grpSpPr>
          <a:xfrm>
            <a:off x="11531600" y="6807200"/>
            <a:ext cx="4876800" cy="419100"/>
            <a:chOff x="0" y="0"/>
            <a:chExt cx="4876800" cy="419100"/>
          </a:xfrm>
        </p:grpSpPr>
        <p:sp>
          <p:nvSpPr>
            <p:cNvPr id="1392" name="Shape 1392"/>
            <p:cNvSpPr/>
            <p:nvPr/>
          </p:nvSpPr>
          <p:spPr>
            <a:xfrm>
              <a:off x="0" y="0"/>
              <a:ext cx="419100" cy="419100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393" name="Shape 1393"/>
            <p:cNvSpPr/>
            <p:nvPr/>
          </p:nvSpPr>
          <p:spPr>
            <a:xfrm>
              <a:off x="1485900" y="0"/>
              <a:ext cx="419100" cy="419100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394" name="Shape 1394"/>
            <p:cNvSpPr/>
            <p:nvPr/>
          </p:nvSpPr>
          <p:spPr>
            <a:xfrm>
              <a:off x="2971800" y="0"/>
              <a:ext cx="419100" cy="419100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395" name="Shape 1395"/>
            <p:cNvSpPr/>
            <p:nvPr/>
          </p:nvSpPr>
          <p:spPr>
            <a:xfrm>
              <a:off x="4457700" y="0"/>
              <a:ext cx="419100" cy="419100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</p:grpSp>
      <p:grpSp>
        <p:nvGrpSpPr>
          <p:cNvPr id="1401" name="Group 1401"/>
          <p:cNvGrpSpPr/>
          <p:nvPr/>
        </p:nvGrpSpPr>
        <p:grpSpPr>
          <a:xfrm>
            <a:off x="11163300" y="6375400"/>
            <a:ext cx="4813300" cy="393700"/>
            <a:chOff x="0" y="0"/>
            <a:chExt cx="4813300" cy="393700"/>
          </a:xfrm>
        </p:grpSpPr>
        <p:sp>
          <p:nvSpPr>
            <p:cNvPr id="1397" name="Shape 1397"/>
            <p:cNvSpPr/>
            <p:nvPr/>
          </p:nvSpPr>
          <p:spPr>
            <a:xfrm>
              <a:off x="0" y="12700"/>
              <a:ext cx="368300" cy="3683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398" name="Shape 1398"/>
            <p:cNvSpPr/>
            <p:nvPr/>
          </p:nvSpPr>
          <p:spPr>
            <a:xfrm>
              <a:off x="1447800" y="0"/>
              <a:ext cx="368300" cy="3683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399" name="Shape 1399"/>
            <p:cNvSpPr/>
            <p:nvPr/>
          </p:nvSpPr>
          <p:spPr>
            <a:xfrm>
              <a:off x="2946400" y="25400"/>
              <a:ext cx="368300" cy="3683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400" name="Shape 1400"/>
            <p:cNvSpPr/>
            <p:nvPr/>
          </p:nvSpPr>
          <p:spPr>
            <a:xfrm>
              <a:off x="4445000" y="25400"/>
              <a:ext cx="368300" cy="3683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</p:grpSp>
      <p:grpSp>
        <p:nvGrpSpPr>
          <p:cNvPr id="1406" name="Group 1406"/>
          <p:cNvGrpSpPr/>
          <p:nvPr/>
        </p:nvGrpSpPr>
        <p:grpSpPr>
          <a:xfrm>
            <a:off x="11379200" y="7912100"/>
            <a:ext cx="4812806" cy="362156"/>
            <a:chOff x="0" y="0"/>
            <a:chExt cx="4812805" cy="362155"/>
          </a:xfrm>
        </p:grpSpPr>
        <p:sp>
          <p:nvSpPr>
            <p:cNvPr id="1402" name="Shape 1402"/>
            <p:cNvSpPr/>
            <p:nvPr/>
          </p:nvSpPr>
          <p:spPr>
            <a:xfrm>
              <a:off x="0" y="0"/>
              <a:ext cx="342406" cy="36215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403" name="Shape 1403"/>
            <p:cNvSpPr/>
            <p:nvPr/>
          </p:nvSpPr>
          <p:spPr>
            <a:xfrm>
              <a:off x="1447800" y="0"/>
              <a:ext cx="342406" cy="36215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404" name="Shape 1404"/>
            <p:cNvSpPr/>
            <p:nvPr/>
          </p:nvSpPr>
          <p:spPr>
            <a:xfrm>
              <a:off x="2921000" y="0"/>
              <a:ext cx="342406" cy="36215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405" name="Shape 1405"/>
            <p:cNvSpPr/>
            <p:nvPr/>
          </p:nvSpPr>
          <p:spPr>
            <a:xfrm>
              <a:off x="4470400" y="0"/>
              <a:ext cx="342406" cy="36215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</p:grpSp>
      <p:grpSp>
        <p:nvGrpSpPr>
          <p:cNvPr id="1411" name="Group 1411"/>
          <p:cNvGrpSpPr/>
          <p:nvPr/>
        </p:nvGrpSpPr>
        <p:grpSpPr>
          <a:xfrm>
            <a:off x="11531600" y="8102600"/>
            <a:ext cx="4876800" cy="419100"/>
            <a:chOff x="0" y="0"/>
            <a:chExt cx="4876800" cy="419100"/>
          </a:xfrm>
        </p:grpSpPr>
        <p:sp>
          <p:nvSpPr>
            <p:cNvPr id="1407" name="Shape 1407"/>
            <p:cNvSpPr/>
            <p:nvPr/>
          </p:nvSpPr>
          <p:spPr>
            <a:xfrm>
              <a:off x="0" y="0"/>
              <a:ext cx="419100" cy="419100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408" name="Shape 1408"/>
            <p:cNvSpPr/>
            <p:nvPr/>
          </p:nvSpPr>
          <p:spPr>
            <a:xfrm>
              <a:off x="1485900" y="0"/>
              <a:ext cx="419100" cy="419100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409" name="Shape 1409"/>
            <p:cNvSpPr/>
            <p:nvPr/>
          </p:nvSpPr>
          <p:spPr>
            <a:xfrm>
              <a:off x="2971800" y="0"/>
              <a:ext cx="419100" cy="419100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410" name="Shape 1410"/>
            <p:cNvSpPr/>
            <p:nvPr/>
          </p:nvSpPr>
          <p:spPr>
            <a:xfrm>
              <a:off x="4457700" y="0"/>
              <a:ext cx="419100" cy="419100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</p:grpSp>
      <p:grpSp>
        <p:nvGrpSpPr>
          <p:cNvPr id="1416" name="Group 1416"/>
          <p:cNvGrpSpPr/>
          <p:nvPr/>
        </p:nvGrpSpPr>
        <p:grpSpPr>
          <a:xfrm>
            <a:off x="11163300" y="7670800"/>
            <a:ext cx="4813300" cy="393700"/>
            <a:chOff x="0" y="0"/>
            <a:chExt cx="4813300" cy="393700"/>
          </a:xfrm>
        </p:grpSpPr>
        <p:sp>
          <p:nvSpPr>
            <p:cNvPr id="1412" name="Shape 1412"/>
            <p:cNvSpPr/>
            <p:nvPr/>
          </p:nvSpPr>
          <p:spPr>
            <a:xfrm>
              <a:off x="0" y="12700"/>
              <a:ext cx="368300" cy="3683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413" name="Shape 1413"/>
            <p:cNvSpPr/>
            <p:nvPr/>
          </p:nvSpPr>
          <p:spPr>
            <a:xfrm>
              <a:off x="1447800" y="0"/>
              <a:ext cx="368300" cy="3683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414" name="Shape 1414"/>
            <p:cNvSpPr/>
            <p:nvPr/>
          </p:nvSpPr>
          <p:spPr>
            <a:xfrm>
              <a:off x="2946400" y="25400"/>
              <a:ext cx="368300" cy="3683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415" name="Shape 1415"/>
            <p:cNvSpPr/>
            <p:nvPr/>
          </p:nvSpPr>
          <p:spPr>
            <a:xfrm>
              <a:off x="4445000" y="25400"/>
              <a:ext cx="368300" cy="3683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</p:grpSp>
      <p:sp>
        <p:nvSpPr>
          <p:cNvPr id="1417" name="Shape 1417"/>
          <p:cNvSpPr/>
          <p:nvPr/>
        </p:nvSpPr>
        <p:spPr>
          <a:xfrm>
            <a:off x="13157200" y="9702800"/>
            <a:ext cx="1905000" cy="660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1pPr>
              <a:lnSpc>
                <a:spcPct val="80000"/>
              </a:lnSpc>
              <a:buFont typeface="Lucida Grande"/>
              <a:defRPr sz="42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2D Torus</a:t>
            </a:r>
          </a:p>
        </p:txBody>
      </p:sp>
    </p:spTree>
  </p:cSld>
  <p:clrMapOvr>
    <a:masterClrMapping/>
  </p:clrMapOvr>
  <p:transition spd="slow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0" name="Shape 135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Folded </a:t>
            </a:r>
            <a:r>
              <a:rPr dirty="0"/>
              <a:t>Torus</a:t>
            </a:r>
          </a:p>
        </p:txBody>
      </p:sp>
      <p:sp>
        <p:nvSpPr>
          <p:cNvPr id="1351" name="Shape 1351"/>
          <p:cNvSpPr>
            <a:spLocks noGrp="1"/>
          </p:cNvSpPr>
          <p:nvPr>
            <p:ph type="body" sz="half" idx="1"/>
          </p:nvPr>
        </p:nvSpPr>
        <p:spPr>
          <a:xfrm>
            <a:off x="838200" y="2095500"/>
            <a:ext cx="9586790" cy="2347913"/>
          </a:xfrm>
          <a:prstGeom prst="rect">
            <a:avLst/>
          </a:prstGeom>
        </p:spPr>
        <p:txBody>
          <a:bodyPr/>
          <a:lstStyle/>
          <a:p>
            <a:pPr marL="600075" indent="-600075">
              <a:defRPr sz="4200"/>
            </a:pPr>
            <a:r>
              <a:rPr lang="en-US" dirty="0"/>
              <a:t>Interleaving rows &amp; columns eliminates need for long connections</a:t>
            </a:r>
          </a:p>
          <a:p>
            <a:pPr marL="600075" indent="-600075">
              <a:defRPr sz="4200"/>
            </a:pPr>
            <a:r>
              <a:rPr lang="en-US" dirty="0"/>
              <a:t>All connections doubled in length</a:t>
            </a:r>
            <a:endParaRPr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9DCBCAD-DAD8-7647-B7B5-34DC361C369E}"/>
              </a:ext>
            </a:extLst>
          </p:cNvPr>
          <p:cNvSpPr txBox="1"/>
          <p:nvPr/>
        </p:nvSpPr>
        <p:spPr>
          <a:xfrm>
            <a:off x="3526487" y="4577484"/>
            <a:ext cx="1851469" cy="96436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5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Gill Sans"/>
                <a:ea typeface="Gill Sans"/>
                <a:cs typeface="Gill Sans"/>
                <a:sym typeface="Gill Sans"/>
              </a:rPr>
              <a:t>Torus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C060533F-F1C4-1D4B-B709-E1AC906B5778}"/>
              </a:ext>
            </a:extLst>
          </p:cNvPr>
          <p:cNvSpPr txBox="1"/>
          <p:nvPr/>
        </p:nvSpPr>
        <p:spPr>
          <a:xfrm>
            <a:off x="10424990" y="4577483"/>
            <a:ext cx="4015523" cy="96436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5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Gill Sans"/>
                <a:ea typeface="Gill Sans"/>
                <a:cs typeface="Gill Sans"/>
                <a:sym typeface="Gill Sans"/>
              </a:rPr>
              <a:t>Folded Torus</a:t>
            </a:r>
          </a:p>
        </p:txBody>
      </p:sp>
      <p:sp>
        <p:nvSpPr>
          <p:cNvPr id="112" name="Rectangle 111">
            <a:extLst>
              <a:ext uri="{FF2B5EF4-FFF2-40B4-BE49-F238E27FC236}">
                <a16:creationId xmlns:a16="http://schemas.microsoft.com/office/drawing/2014/main" id="{BE7772BA-844B-D141-BE26-0689ABCE0CBF}"/>
              </a:ext>
            </a:extLst>
          </p:cNvPr>
          <p:cNvSpPr/>
          <p:nvPr/>
        </p:nvSpPr>
        <p:spPr>
          <a:xfrm>
            <a:off x="23734773" y="2598778"/>
            <a:ext cx="444784" cy="410369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  <a:latin typeface="Gill Sans"/>
                <a:ea typeface="Gill Sans"/>
                <a:cs typeface="Gill Sans"/>
                <a:sym typeface="Gill Sans"/>
              </a:rPr>
              <a:t>16</a:t>
            </a:r>
          </a:p>
        </p:txBody>
      </p:sp>
      <p:sp>
        <p:nvSpPr>
          <p:cNvPr id="113" name="Rectangle 112">
            <a:extLst>
              <a:ext uri="{FF2B5EF4-FFF2-40B4-BE49-F238E27FC236}">
                <a16:creationId xmlns:a16="http://schemas.microsoft.com/office/drawing/2014/main" id="{448E407E-4741-1B41-8013-6450DDDFF97E}"/>
              </a:ext>
            </a:extLst>
          </p:cNvPr>
          <p:cNvSpPr/>
          <p:nvPr/>
        </p:nvSpPr>
        <p:spPr>
          <a:xfrm>
            <a:off x="24258610" y="2597176"/>
            <a:ext cx="444784" cy="410369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  <a:latin typeface="Gill Sans"/>
                <a:ea typeface="Gill Sans"/>
                <a:cs typeface="Gill Sans"/>
                <a:sym typeface="Gill Sans"/>
              </a:rPr>
              <a:t>16</a:t>
            </a:r>
          </a:p>
        </p:txBody>
      </p:sp>
      <p:sp>
        <p:nvSpPr>
          <p:cNvPr id="127" name="Rectangle 126">
            <a:extLst>
              <a:ext uri="{FF2B5EF4-FFF2-40B4-BE49-F238E27FC236}">
                <a16:creationId xmlns:a16="http://schemas.microsoft.com/office/drawing/2014/main" id="{41316589-58D3-124A-A11C-F49EAE0F91A6}"/>
              </a:ext>
            </a:extLst>
          </p:cNvPr>
          <p:cNvSpPr/>
          <p:nvPr/>
        </p:nvSpPr>
        <p:spPr>
          <a:xfrm rot="5400000">
            <a:off x="8121650" y="9431335"/>
            <a:ext cx="5105400" cy="444500"/>
          </a:xfrm>
          <a:prstGeom prst="rect">
            <a:avLst/>
          </a:prstGeom>
          <a:noFill/>
          <a:ln w="34925" cap="flat">
            <a:solidFill>
              <a:schemeClr val="accent2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4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28" name="Rectangle 127">
            <a:extLst>
              <a:ext uri="{FF2B5EF4-FFF2-40B4-BE49-F238E27FC236}">
                <a16:creationId xmlns:a16="http://schemas.microsoft.com/office/drawing/2014/main" id="{FFC8124E-81D7-A546-93A5-558BB76601F5}"/>
              </a:ext>
            </a:extLst>
          </p:cNvPr>
          <p:cNvSpPr/>
          <p:nvPr/>
        </p:nvSpPr>
        <p:spPr>
          <a:xfrm rot="5400000">
            <a:off x="9396242" y="9439276"/>
            <a:ext cx="5105400" cy="419100"/>
          </a:xfrm>
          <a:prstGeom prst="rect">
            <a:avLst/>
          </a:prstGeom>
          <a:noFill/>
          <a:ln w="34925" cap="flat">
            <a:solidFill>
              <a:schemeClr val="accent2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4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29" name="Rectangle 128">
            <a:extLst>
              <a:ext uri="{FF2B5EF4-FFF2-40B4-BE49-F238E27FC236}">
                <a16:creationId xmlns:a16="http://schemas.microsoft.com/office/drawing/2014/main" id="{B2FC7E85-22E2-3C4E-8C91-F4A73A755CA9}"/>
              </a:ext>
            </a:extLst>
          </p:cNvPr>
          <p:cNvSpPr/>
          <p:nvPr/>
        </p:nvSpPr>
        <p:spPr>
          <a:xfrm rot="5400000">
            <a:off x="10737850" y="9456735"/>
            <a:ext cx="5105400" cy="393700"/>
          </a:xfrm>
          <a:prstGeom prst="rect">
            <a:avLst/>
          </a:prstGeom>
          <a:noFill/>
          <a:ln w="34925" cap="flat">
            <a:solidFill>
              <a:schemeClr val="accent2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4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30" name="Rectangle 129">
            <a:extLst>
              <a:ext uri="{FF2B5EF4-FFF2-40B4-BE49-F238E27FC236}">
                <a16:creationId xmlns:a16="http://schemas.microsoft.com/office/drawing/2014/main" id="{19E1E2B0-077E-D941-AF79-CC691E86B0B8}"/>
              </a:ext>
            </a:extLst>
          </p:cNvPr>
          <p:cNvSpPr/>
          <p:nvPr/>
        </p:nvSpPr>
        <p:spPr>
          <a:xfrm rot="5400000">
            <a:off x="12027666" y="9398384"/>
            <a:ext cx="5105400" cy="500884"/>
          </a:xfrm>
          <a:prstGeom prst="rect">
            <a:avLst/>
          </a:prstGeom>
          <a:noFill/>
          <a:ln w="34925" cap="flat">
            <a:solidFill>
              <a:schemeClr val="accent2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4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32" name="Rectangle 131">
            <a:extLst>
              <a:ext uri="{FF2B5EF4-FFF2-40B4-BE49-F238E27FC236}">
                <a16:creationId xmlns:a16="http://schemas.microsoft.com/office/drawing/2014/main" id="{7DE6FC95-CCD1-E44A-9B9C-9B852BD39733}"/>
              </a:ext>
            </a:extLst>
          </p:cNvPr>
          <p:cNvSpPr/>
          <p:nvPr/>
        </p:nvSpPr>
        <p:spPr>
          <a:xfrm>
            <a:off x="9829800" y="7681911"/>
            <a:ext cx="5562600" cy="404811"/>
          </a:xfrm>
          <a:prstGeom prst="rect">
            <a:avLst/>
          </a:prstGeom>
          <a:noFill/>
          <a:ln w="34925" cap="flat">
            <a:solidFill>
              <a:srgbClr val="C000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4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34" name="Oval 133">
            <a:extLst>
              <a:ext uri="{FF2B5EF4-FFF2-40B4-BE49-F238E27FC236}">
                <a16:creationId xmlns:a16="http://schemas.microsoft.com/office/drawing/2014/main" id="{9952653E-AB31-8447-8626-259854CA3F55}"/>
              </a:ext>
            </a:extLst>
          </p:cNvPr>
          <p:cNvSpPr/>
          <p:nvPr/>
        </p:nvSpPr>
        <p:spPr>
          <a:xfrm>
            <a:off x="10134600" y="7339011"/>
            <a:ext cx="685800" cy="68580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12700" cap="flat">
            <a:solidFill>
              <a:schemeClr val="accent1">
                <a:lumMod val="5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  <a:latin typeface="Gill Sans"/>
                <a:ea typeface="Gill Sans"/>
                <a:cs typeface="Gill Sans"/>
                <a:sym typeface="Gill Sans"/>
              </a:rPr>
              <a:t>00</a:t>
            </a:r>
          </a:p>
        </p:txBody>
      </p:sp>
      <p:sp>
        <p:nvSpPr>
          <p:cNvPr id="135" name="Oval 134">
            <a:extLst>
              <a:ext uri="{FF2B5EF4-FFF2-40B4-BE49-F238E27FC236}">
                <a16:creationId xmlns:a16="http://schemas.microsoft.com/office/drawing/2014/main" id="{E53E390D-CE95-AE48-AEB6-62F28E576DAB}"/>
              </a:ext>
            </a:extLst>
          </p:cNvPr>
          <p:cNvSpPr/>
          <p:nvPr/>
        </p:nvSpPr>
        <p:spPr>
          <a:xfrm>
            <a:off x="11809002" y="7735772"/>
            <a:ext cx="685800" cy="68580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12700" cap="flat">
            <a:solidFill>
              <a:schemeClr val="accent1">
                <a:lumMod val="5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  <a:latin typeface="Gill Sans"/>
                <a:ea typeface="Gill Sans"/>
                <a:cs typeface="Gill Sans"/>
                <a:sym typeface="Gill Sans"/>
              </a:rPr>
              <a:t>30</a:t>
            </a:r>
          </a:p>
        </p:txBody>
      </p:sp>
      <p:sp>
        <p:nvSpPr>
          <p:cNvPr id="136" name="Oval 135">
            <a:extLst>
              <a:ext uri="{FF2B5EF4-FFF2-40B4-BE49-F238E27FC236}">
                <a16:creationId xmlns:a16="http://schemas.microsoft.com/office/drawing/2014/main" id="{77DD5267-6D86-6E4D-8927-EAC7E882969F}"/>
              </a:ext>
            </a:extLst>
          </p:cNvPr>
          <p:cNvSpPr/>
          <p:nvPr/>
        </p:nvSpPr>
        <p:spPr>
          <a:xfrm>
            <a:off x="12671564" y="7339011"/>
            <a:ext cx="685800" cy="68580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12700" cap="flat">
            <a:solidFill>
              <a:schemeClr val="accent1">
                <a:lumMod val="5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  <a:latin typeface="Gill Sans"/>
                <a:ea typeface="Gill Sans"/>
                <a:cs typeface="Gill Sans"/>
                <a:sym typeface="Gill Sans"/>
              </a:rPr>
              <a:t>10</a:t>
            </a:r>
          </a:p>
        </p:txBody>
      </p:sp>
      <p:sp>
        <p:nvSpPr>
          <p:cNvPr id="137" name="Oval 136">
            <a:extLst>
              <a:ext uri="{FF2B5EF4-FFF2-40B4-BE49-F238E27FC236}">
                <a16:creationId xmlns:a16="http://schemas.microsoft.com/office/drawing/2014/main" id="{681D0631-8824-0C49-9CFF-7423EC80DD58}"/>
              </a:ext>
            </a:extLst>
          </p:cNvPr>
          <p:cNvSpPr/>
          <p:nvPr/>
        </p:nvSpPr>
        <p:spPr>
          <a:xfrm>
            <a:off x="14509395" y="7736961"/>
            <a:ext cx="685800" cy="68580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12700" cap="flat">
            <a:solidFill>
              <a:schemeClr val="accent1">
                <a:lumMod val="5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400" dirty="0">
                <a:solidFill>
                  <a:schemeClr val="tx1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rPr>
              <a:t>20</a:t>
            </a: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39" name="Rectangle 138">
            <a:extLst>
              <a:ext uri="{FF2B5EF4-FFF2-40B4-BE49-F238E27FC236}">
                <a16:creationId xmlns:a16="http://schemas.microsoft.com/office/drawing/2014/main" id="{C67CDFE4-BF0E-9041-A4EB-C53FA708D212}"/>
              </a:ext>
            </a:extLst>
          </p:cNvPr>
          <p:cNvSpPr/>
          <p:nvPr/>
        </p:nvSpPr>
        <p:spPr>
          <a:xfrm>
            <a:off x="9829800" y="8512060"/>
            <a:ext cx="5562600" cy="441438"/>
          </a:xfrm>
          <a:prstGeom prst="rect">
            <a:avLst/>
          </a:prstGeom>
          <a:noFill/>
          <a:ln w="34925" cap="flat">
            <a:solidFill>
              <a:srgbClr val="C000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4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41" name="Oval 140">
            <a:extLst>
              <a:ext uri="{FF2B5EF4-FFF2-40B4-BE49-F238E27FC236}">
                <a16:creationId xmlns:a16="http://schemas.microsoft.com/office/drawing/2014/main" id="{2D925587-4A78-824E-B654-E8E1DBAAD162}"/>
              </a:ext>
            </a:extLst>
          </p:cNvPr>
          <p:cNvSpPr/>
          <p:nvPr/>
        </p:nvSpPr>
        <p:spPr>
          <a:xfrm>
            <a:off x="10545453" y="8196087"/>
            <a:ext cx="685800" cy="68580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12700" cap="flat">
            <a:solidFill>
              <a:schemeClr val="accent1">
                <a:lumMod val="5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  <a:latin typeface="Gill Sans"/>
                <a:ea typeface="Gill Sans"/>
                <a:cs typeface="Gill Sans"/>
                <a:sym typeface="Gill Sans"/>
              </a:rPr>
              <a:t>01</a:t>
            </a:r>
          </a:p>
        </p:txBody>
      </p:sp>
      <p:sp>
        <p:nvSpPr>
          <p:cNvPr id="142" name="Oval 141">
            <a:extLst>
              <a:ext uri="{FF2B5EF4-FFF2-40B4-BE49-F238E27FC236}">
                <a16:creationId xmlns:a16="http://schemas.microsoft.com/office/drawing/2014/main" id="{E10A4FCB-5CBC-BD40-AB54-B2DD234A189D}"/>
              </a:ext>
            </a:extLst>
          </p:cNvPr>
          <p:cNvSpPr/>
          <p:nvPr/>
        </p:nvSpPr>
        <p:spPr>
          <a:xfrm>
            <a:off x="11403082" y="8639171"/>
            <a:ext cx="685800" cy="68580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12700" cap="flat">
            <a:solidFill>
              <a:schemeClr val="accent1">
                <a:lumMod val="5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400" dirty="0">
                <a:solidFill>
                  <a:schemeClr val="tx1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rPr>
              <a:t>31</a:t>
            </a: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43" name="Oval 142">
            <a:extLst>
              <a:ext uri="{FF2B5EF4-FFF2-40B4-BE49-F238E27FC236}">
                <a16:creationId xmlns:a16="http://schemas.microsoft.com/office/drawing/2014/main" id="{5DA1E17D-01C6-3E47-AC71-D8AB0C619A01}"/>
              </a:ext>
            </a:extLst>
          </p:cNvPr>
          <p:cNvSpPr/>
          <p:nvPr/>
        </p:nvSpPr>
        <p:spPr>
          <a:xfrm>
            <a:off x="13093700" y="8196087"/>
            <a:ext cx="685800" cy="68580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12700" cap="flat">
            <a:solidFill>
              <a:schemeClr val="accent1">
                <a:lumMod val="5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  <a:latin typeface="Gill Sans"/>
                <a:ea typeface="Gill Sans"/>
                <a:cs typeface="Gill Sans"/>
                <a:sym typeface="Gill Sans"/>
              </a:rPr>
              <a:t>11</a:t>
            </a:r>
          </a:p>
        </p:txBody>
      </p:sp>
      <p:sp>
        <p:nvSpPr>
          <p:cNvPr id="144" name="Oval 143">
            <a:extLst>
              <a:ext uri="{FF2B5EF4-FFF2-40B4-BE49-F238E27FC236}">
                <a16:creationId xmlns:a16="http://schemas.microsoft.com/office/drawing/2014/main" id="{47D818FE-3C1C-154A-BFED-A4B42BDA2B4F}"/>
              </a:ext>
            </a:extLst>
          </p:cNvPr>
          <p:cNvSpPr/>
          <p:nvPr/>
        </p:nvSpPr>
        <p:spPr>
          <a:xfrm>
            <a:off x="13940046" y="8639171"/>
            <a:ext cx="685800" cy="68580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12700" cap="flat">
            <a:solidFill>
              <a:schemeClr val="accent1">
                <a:lumMod val="5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400" dirty="0">
                <a:solidFill>
                  <a:schemeClr val="tx1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rPr>
              <a:t>21</a:t>
            </a: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46" name="Rectangle 145">
            <a:extLst>
              <a:ext uri="{FF2B5EF4-FFF2-40B4-BE49-F238E27FC236}">
                <a16:creationId xmlns:a16="http://schemas.microsoft.com/office/drawing/2014/main" id="{032B62A9-33DE-194B-91F8-1E4CF3D44B1E}"/>
              </a:ext>
            </a:extLst>
          </p:cNvPr>
          <p:cNvSpPr/>
          <p:nvPr/>
        </p:nvSpPr>
        <p:spPr>
          <a:xfrm>
            <a:off x="9829800" y="10322715"/>
            <a:ext cx="5562600" cy="441438"/>
          </a:xfrm>
          <a:prstGeom prst="rect">
            <a:avLst/>
          </a:prstGeom>
          <a:noFill/>
          <a:ln w="34925" cap="flat">
            <a:solidFill>
              <a:srgbClr val="C000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4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48" name="Oval 147">
            <a:extLst>
              <a:ext uri="{FF2B5EF4-FFF2-40B4-BE49-F238E27FC236}">
                <a16:creationId xmlns:a16="http://schemas.microsoft.com/office/drawing/2014/main" id="{BD235E36-7BEB-C249-B4E3-9DA315E590A5}"/>
              </a:ext>
            </a:extLst>
          </p:cNvPr>
          <p:cNvSpPr/>
          <p:nvPr/>
        </p:nvSpPr>
        <p:spPr>
          <a:xfrm>
            <a:off x="10134600" y="9958385"/>
            <a:ext cx="685800" cy="68580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12700" cap="flat">
            <a:solidFill>
              <a:schemeClr val="accent1">
                <a:lumMod val="5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  <a:latin typeface="Gill Sans"/>
                <a:ea typeface="Gill Sans"/>
                <a:cs typeface="Gill Sans"/>
                <a:sym typeface="Gill Sans"/>
              </a:rPr>
              <a:t>03</a:t>
            </a:r>
          </a:p>
        </p:txBody>
      </p:sp>
      <p:sp>
        <p:nvSpPr>
          <p:cNvPr id="149" name="Oval 148">
            <a:extLst>
              <a:ext uri="{FF2B5EF4-FFF2-40B4-BE49-F238E27FC236}">
                <a16:creationId xmlns:a16="http://schemas.microsoft.com/office/drawing/2014/main" id="{8E784C04-F9BE-BD4F-A528-38FF575E8550}"/>
              </a:ext>
            </a:extLst>
          </p:cNvPr>
          <p:cNvSpPr/>
          <p:nvPr/>
        </p:nvSpPr>
        <p:spPr>
          <a:xfrm>
            <a:off x="11800711" y="10377315"/>
            <a:ext cx="685800" cy="68580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12700" cap="flat">
            <a:solidFill>
              <a:schemeClr val="accent1">
                <a:lumMod val="5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400" dirty="0">
                <a:solidFill>
                  <a:schemeClr val="tx1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rPr>
              <a:t>33</a:t>
            </a: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50" name="Oval 149">
            <a:extLst>
              <a:ext uri="{FF2B5EF4-FFF2-40B4-BE49-F238E27FC236}">
                <a16:creationId xmlns:a16="http://schemas.microsoft.com/office/drawing/2014/main" id="{86D55B96-34FC-2344-AF81-71C1663FAED6}"/>
              </a:ext>
            </a:extLst>
          </p:cNvPr>
          <p:cNvSpPr/>
          <p:nvPr/>
        </p:nvSpPr>
        <p:spPr>
          <a:xfrm>
            <a:off x="12671564" y="9958385"/>
            <a:ext cx="685800" cy="68580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12700" cap="flat">
            <a:solidFill>
              <a:schemeClr val="accent1">
                <a:lumMod val="5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400" dirty="0">
                <a:solidFill>
                  <a:schemeClr val="tx1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rPr>
              <a:t>13</a:t>
            </a: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51" name="Oval 150">
            <a:extLst>
              <a:ext uri="{FF2B5EF4-FFF2-40B4-BE49-F238E27FC236}">
                <a16:creationId xmlns:a16="http://schemas.microsoft.com/office/drawing/2014/main" id="{4F86DB95-BCBA-AD44-B121-83B68337AEC1}"/>
              </a:ext>
            </a:extLst>
          </p:cNvPr>
          <p:cNvSpPr/>
          <p:nvPr/>
        </p:nvSpPr>
        <p:spPr>
          <a:xfrm>
            <a:off x="14497315" y="10356053"/>
            <a:ext cx="685800" cy="68580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12700" cap="flat">
            <a:solidFill>
              <a:schemeClr val="accent1">
                <a:lumMod val="5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  <a:latin typeface="Gill Sans"/>
                <a:ea typeface="Gill Sans"/>
                <a:cs typeface="Gill Sans"/>
                <a:sym typeface="Gill Sans"/>
              </a:rPr>
              <a:t>23</a:t>
            </a:r>
          </a:p>
        </p:txBody>
      </p:sp>
      <p:sp>
        <p:nvSpPr>
          <p:cNvPr id="153" name="Rectangle 152">
            <a:extLst>
              <a:ext uri="{FF2B5EF4-FFF2-40B4-BE49-F238E27FC236}">
                <a16:creationId xmlns:a16="http://schemas.microsoft.com/office/drawing/2014/main" id="{589C3952-5C36-894D-BAEF-3923102E03F0}"/>
              </a:ext>
            </a:extLst>
          </p:cNvPr>
          <p:cNvSpPr/>
          <p:nvPr/>
        </p:nvSpPr>
        <p:spPr>
          <a:xfrm>
            <a:off x="9829800" y="11131434"/>
            <a:ext cx="5562600" cy="441437"/>
          </a:xfrm>
          <a:prstGeom prst="rect">
            <a:avLst/>
          </a:prstGeom>
          <a:noFill/>
          <a:ln w="34925" cap="flat">
            <a:solidFill>
              <a:srgbClr val="C000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4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55" name="Oval 154">
            <a:extLst>
              <a:ext uri="{FF2B5EF4-FFF2-40B4-BE49-F238E27FC236}">
                <a16:creationId xmlns:a16="http://schemas.microsoft.com/office/drawing/2014/main" id="{4CED41AA-066A-FC41-8B47-3491C650612F}"/>
              </a:ext>
            </a:extLst>
          </p:cNvPr>
          <p:cNvSpPr/>
          <p:nvPr/>
        </p:nvSpPr>
        <p:spPr>
          <a:xfrm>
            <a:off x="10545453" y="10820400"/>
            <a:ext cx="685800" cy="68580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12700" cap="flat">
            <a:solidFill>
              <a:schemeClr val="accent1">
                <a:lumMod val="5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  <a:latin typeface="Gill Sans"/>
                <a:ea typeface="Gill Sans"/>
                <a:cs typeface="Gill Sans"/>
                <a:sym typeface="Gill Sans"/>
              </a:rPr>
              <a:t>02</a:t>
            </a:r>
          </a:p>
        </p:txBody>
      </p:sp>
      <p:sp>
        <p:nvSpPr>
          <p:cNvPr id="156" name="Oval 155">
            <a:extLst>
              <a:ext uri="{FF2B5EF4-FFF2-40B4-BE49-F238E27FC236}">
                <a16:creationId xmlns:a16="http://schemas.microsoft.com/office/drawing/2014/main" id="{AA720D67-DA8A-754C-9766-E37016F8C0B9}"/>
              </a:ext>
            </a:extLst>
          </p:cNvPr>
          <p:cNvSpPr/>
          <p:nvPr/>
        </p:nvSpPr>
        <p:spPr>
          <a:xfrm>
            <a:off x="11403082" y="11268072"/>
            <a:ext cx="685800" cy="68580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12700" cap="flat">
            <a:solidFill>
              <a:schemeClr val="accent1">
                <a:lumMod val="5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400" dirty="0">
                <a:solidFill>
                  <a:schemeClr val="tx1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rPr>
              <a:t>32</a:t>
            </a: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57" name="Oval 156">
            <a:extLst>
              <a:ext uri="{FF2B5EF4-FFF2-40B4-BE49-F238E27FC236}">
                <a16:creationId xmlns:a16="http://schemas.microsoft.com/office/drawing/2014/main" id="{EA59827A-C8B2-5C46-B881-5504E4FF7A5E}"/>
              </a:ext>
            </a:extLst>
          </p:cNvPr>
          <p:cNvSpPr/>
          <p:nvPr/>
        </p:nvSpPr>
        <p:spPr>
          <a:xfrm>
            <a:off x="13144501" y="10796584"/>
            <a:ext cx="685800" cy="68580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12700" cap="flat">
            <a:solidFill>
              <a:schemeClr val="accent1">
                <a:lumMod val="5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400" dirty="0">
                <a:solidFill>
                  <a:schemeClr val="tx1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rPr>
              <a:t>12</a:t>
            </a: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58" name="Oval 157">
            <a:extLst>
              <a:ext uri="{FF2B5EF4-FFF2-40B4-BE49-F238E27FC236}">
                <a16:creationId xmlns:a16="http://schemas.microsoft.com/office/drawing/2014/main" id="{22575555-8214-FC47-8618-501C5A7CF3D4}"/>
              </a:ext>
            </a:extLst>
          </p:cNvPr>
          <p:cNvSpPr/>
          <p:nvPr/>
        </p:nvSpPr>
        <p:spPr>
          <a:xfrm>
            <a:off x="13940046" y="11268072"/>
            <a:ext cx="685800" cy="68580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12700" cap="flat">
            <a:solidFill>
              <a:schemeClr val="accent1">
                <a:lumMod val="5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400" dirty="0">
                <a:solidFill>
                  <a:schemeClr val="tx1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rPr>
              <a:t>22</a:t>
            </a: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Gill Sans"/>
              <a:ea typeface="Gill Sans"/>
              <a:cs typeface="Gill Sans"/>
              <a:sym typeface="Gill Sans"/>
            </a:endParaRPr>
          </a:p>
        </p:txBody>
      </p:sp>
      <p:grpSp>
        <p:nvGrpSpPr>
          <p:cNvPr id="71" name="Group 70">
            <a:extLst>
              <a:ext uri="{FF2B5EF4-FFF2-40B4-BE49-F238E27FC236}">
                <a16:creationId xmlns:a16="http://schemas.microsoft.com/office/drawing/2014/main" id="{F860E68F-618A-DB4F-87CD-45054609231D}"/>
              </a:ext>
            </a:extLst>
          </p:cNvPr>
          <p:cNvGrpSpPr/>
          <p:nvPr/>
        </p:nvGrpSpPr>
        <p:grpSpPr>
          <a:xfrm>
            <a:off x="1710705" y="6858000"/>
            <a:ext cx="5105400" cy="5105400"/>
            <a:chOff x="9829800" y="7100885"/>
            <a:chExt cx="5105400" cy="5105400"/>
          </a:xfrm>
        </p:grpSpPr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872943D0-4C11-F44E-A737-FAC44E555C45}"/>
                </a:ext>
              </a:extLst>
            </p:cNvPr>
            <p:cNvSpPr/>
            <p:nvPr/>
          </p:nvSpPr>
          <p:spPr>
            <a:xfrm rot="5400000">
              <a:off x="8121650" y="9431335"/>
              <a:ext cx="5105400" cy="444500"/>
            </a:xfrm>
            <a:prstGeom prst="rect">
              <a:avLst/>
            </a:prstGeom>
            <a:noFill/>
            <a:ln w="34925" cap="flat">
              <a:solidFill>
                <a:schemeClr val="accent2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no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40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AED17A26-45BF-CF49-B352-9037483FBA5B}"/>
                </a:ext>
              </a:extLst>
            </p:cNvPr>
            <p:cNvSpPr/>
            <p:nvPr/>
          </p:nvSpPr>
          <p:spPr>
            <a:xfrm rot="5400000">
              <a:off x="8983732" y="9444035"/>
              <a:ext cx="5105400" cy="419100"/>
            </a:xfrm>
            <a:prstGeom prst="rect">
              <a:avLst/>
            </a:prstGeom>
            <a:noFill/>
            <a:ln w="34925" cap="flat">
              <a:solidFill>
                <a:schemeClr val="accent2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no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40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AB3AACBC-EFBB-FB47-8F1E-5D7A30069917}"/>
                </a:ext>
              </a:extLst>
            </p:cNvPr>
            <p:cNvSpPr/>
            <p:nvPr/>
          </p:nvSpPr>
          <p:spPr>
            <a:xfrm rot="5400000">
              <a:off x="10737850" y="9456735"/>
              <a:ext cx="5105400" cy="393700"/>
            </a:xfrm>
            <a:prstGeom prst="rect">
              <a:avLst/>
            </a:prstGeom>
            <a:noFill/>
            <a:ln w="34925" cap="flat">
              <a:solidFill>
                <a:schemeClr val="accent2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no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40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8BE5A89B-979D-5848-9FF0-E4F07A7FDA5B}"/>
                </a:ext>
              </a:extLst>
            </p:cNvPr>
            <p:cNvSpPr/>
            <p:nvPr/>
          </p:nvSpPr>
          <p:spPr>
            <a:xfrm rot="5400000">
              <a:off x="11489942" y="9403143"/>
              <a:ext cx="5105400" cy="500884"/>
            </a:xfrm>
            <a:prstGeom prst="rect">
              <a:avLst/>
            </a:prstGeom>
            <a:noFill/>
            <a:ln w="34925" cap="flat">
              <a:solidFill>
                <a:schemeClr val="accent2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no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40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0C36D3EA-D048-C647-9E76-FCAA682EAAA2}"/>
                </a:ext>
              </a:extLst>
            </p:cNvPr>
            <p:cNvSpPr/>
            <p:nvPr/>
          </p:nvSpPr>
          <p:spPr>
            <a:xfrm>
              <a:off x="9829800" y="7681911"/>
              <a:ext cx="5105400" cy="404811"/>
            </a:xfrm>
            <a:prstGeom prst="rect">
              <a:avLst/>
            </a:prstGeom>
            <a:noFill/>
            <a:ln w="34925" cap="flat">
              <a:solidFill>
                <a:srgbClr val="C00000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no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40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grpSp>
          <p:nvGrpSpPr>
            <p:cNvPr id="77" name="Group 76">
              <a:extLst>
                <a:ext uri="{FF2B5EF4-FFF2-40B4-BE49-F238E27FC236}">
                  <a16:creationId xmlns:a16="http://schemas.microsoft.com/office/drawing/2014/main" id="{0268F3F0-0DF3-1C49-B015-021906CE0DA4}"/>
                </a:ext>
              </a:extLst>
            </p:cNvPr>
            <p:cNvGrpSpPr/>
            <p:nvPr/>
          </p:nvGrpSpPr>
          <p:grpSpPr>
            <a:xfrm>
              <a:off x="10134600" y="7339011"/>
              <a:ext cx="4491246" cy="685800"/>
              <a:chOff x="1676400" y="7315200"/>
              <a:chExt cx="4491246" cy="685800"/>
            </a:xfrm>
          </p:grpSpPr>
          <p:sp>
            <p:nvSpPr>
              <p:cNvPr id="96" name="Oval 95">
                <a:extLst>
                  <a:ext uri="{FF2B5EF4-FFF2-40B4-BE49-F238E27FC236}">
                    <a16:creationId xmlns:a16="http://schemas.microsoft.com/office/drawing/2014/main" id="{570DD6E6-D066-2F4C-8721-3FE0CACFEFEA}"/>
                  </a:ext>
                </a:extLst>
              </p:cNvPr>
              <p:cNvSpPr/>
              <p:nvPr/>
            </p:nvSpPr>
            <p:spPr>
              <a:xfrm>
                <a:off x="1676400" y="7315200"/>
                <a:ext cx="685800" cy="685800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12700" cap="flat">
                <a:solidFill>
                  <a:schemeClr val="accent1">
                    <a:lumMod val="50000"/>
                  </a:schemeClr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noAutofit/>
              </a:bodyPr>
              <a:lstStyle/>
              <a:p>
                <a:pPr marL="0" marR="0" indent="0" algn="ctr" defTabSz="584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2400" b="0" i="0" u="none" strike="noStrike" cap="none" spc="0" normalizeH="0" baseline="0" dirty="0">
                    <a:ln>
                      <a:noFill/>
                    </a:ln>
                    <a:solidFill>
                      <a:schemeClr val="tx1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uFillTx/>
                    <a:latin typeface="Gill Sans"/>
                    <a:ea typeface="Gill Sans"/>
                    <a:cs typeface="Gill Sans"/>
                    <a:sym typeface="Gill Sans"/>
                  </a:rPr>
                  <a:t>00</a:t>
                </a:r>
              </a:p>
            </p:txBody>
          </p:sp>
          <p:sp>
            <p:nvSpPr>
              <p:cNvPr id="97" name="Oval 96">
                <a:extLst>
                  <a:ext uri="{FF2B5EF4-FFF2-40B4-BE49-F238E27FC236}">
                    <a16:creationId xmlns:a16="http://schemas.microsoft.com/office/drawing/2014/main" id="{83713AB8-014E-DD43-89A4-B9611D0604CE}"/>
                  </a:ext>
                </a:extLst>
              </p:cNvPr>
              <p:cNvSpPr/>
              <p:nvPr/>
            </p:nvSpPr>
            <p:spPr>
              <a:xfrm>
                <a:off x="2944882" y="7315200"/>
                <a:ext cx="685800" cy="685800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12700" cap="flat">
                <a:solidFill>
                  <a:schemeClr val="accent1">
                    <a:lumMod val="50000"/>
                  </a:schemeClr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noAutofit/>
              </a:bodyPr>
              <a:lstStyle/>
              <a:p>
                <a:pPr marL="0" marR="0" indent="0" algn="ctr" defTabSz="584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2400" dirty="0">
                    <a:solidFill>
                      <a:schemeClr val="tx1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rPr>
                  <a:t>1</a:t>
                </a:r>
                <a:r>
                  <a:rPr kumimoji="0" lang="en-US" sz="2400" b="0" i="0" u="none" strike="noStrike" cap="none" spc="0" normalizeH="0" baseline="0" dirty="0">
                    <a:ln>
                      <a:noFill/>
                    </a:ln>
                    <a:solidFill>
                      <a:schemeClr val="tx1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uFillTx/>
                    <a:latin typeface="Gill Sans"/>
                    <a:ea typeface="Gill Sans"/>
                    <a:cs typeface="Gill Sans"/>
                    <a:sym typeface="Gill Sans"/>
                  </a:rPr>
                  <a:t>0</a:t>
                </a:r>
              </a:p>
            </p:txBody>
          </p:sp>
          <p:sp>
            <p:nvSpPr>
              <p:cNvPr id="98" name="Oval 97">
                <a:extLst>
                  <a:ext uri="{FF2B5EF4-FFF2-40B4-BE49-F238E27FC236}">
                    <a16:creationId xmlns:a16="http://schemas.microsoft.com/office/drawing/2014/main" id="{39292A60-BF71-6C4C-B7EB-A9100EEF36D1}"/>
                  </a:ext>
                </a:extLst>
              </p:cNvPr>
              <p:cNvSpPr/>
              <p:nvPr/>
            </p:nvSpPr>
            <p:spPr>
              <a:xfrm>
                <a:off x="4213364" y="7315200"/>
                <a:ext cx="685800" cy="685800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12700" cap="flat">
                <a:solidFill>
                  <a:schemeClr val="accent1">
                    <a:lumMod val="50000"/>
                  </a:schemeClr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noAutofit/>
              </a:bodyPr>
              <a:lstStyle/>
              <a:p>
                <a:pPr marL="0" marR="0" indent="0" algn="ctr" defTabSz="584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2400" dirty="0">
                    <a:solidFill>
                      <a:schemeClr val="tx1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rPr>
                  <a:t>2</a:t>
                </a:r>
                <a:r>
                  <a:rPr kumimoji="0" lang="en-US" sz="2400" b="0" i="0" u="none" strike="noStrike" cap="none" spc="0" normalizeH="0" baseline="0" dirty="0">
                    <a:ln>
                      <a:noFill/>
                    </a:ln>
                    <a:solidFill>
                      <a:schemeClr val="tx1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uFillTx/>
                    <a:latin typeface="Gill Sans"/>
                    <a:ea typeface="Gill Sans"/>
                    <a:cs typeface="Gill Sans"/>
                    <a:sym typeface="Gill Sans"/>
                  </a:rPr>
                  <a:t>0</a:t>
                </a:r>
              </a:p>
            </p:txBody>
          </p:sp>
          <p:sp>
            <p:nvSpPr>
              <p:cNvPr id="99" name="Oval 98">
                <a:extLst>
                  <a:ext uri="{FF2B5EF4-FFF2-40B4-BE49-F238E27FC236}">
                    <a16:creationId xmlns:a16="http://schemas.microsoft.com/office/drawing/2014/main" id="{42B0C6C2-10F3-8E44-B78E-EFA9629298F8}"/>
                  </a:ext>
                </a:extLst>
              </p:cNvPr>
              <p:cNvSpPr/>
              <p:nvPr/>
            </p:nvSpPr>
            <p:spPr>
              <a:xfrm>
                <a:off x="5481846" y="7315200"/>
                <a:ext cx="685800" cy="685800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12700" cap="flat">
                <a:solidFill>
                  <a:schemeClr val="accent1">
                    <a:lumMod val="50000"/>
                  </a:schemeClr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noAutofit/>
              </a:bodyPr>
              <a:lstStyle/>
              <a:p>
                <a:pPr marL="0" marR="0" indent="0" algn="ctr" defTabSz="584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2400" dirty="0">
                    <a:solidFill>
                      <a:schemeClr val="tx1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rPr>
                  <a:t>30</a:t>
                </a:r>
                <a:endParaRPr kumimoji="0" lang="en-US" sz="2400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FillTx/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</p:grpSp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A4327D58-C3DA-9441-B3DE-361F7C2A5014}"/>
                </a:ext>
              </a:extLst>
            </p:cNvPr>
            <p:cNvSpPr/>
            <p:nvPr/>
          </p:nvSpPr>
          <p:spPr>
            <a:xfrm>
              <a:off x="9829800" y="8512060"/>
              <a:ext cx="5105400" cy="441438"/>
            </a:xfrm>
            <a:prstGeom prst="rect">
              <a:avLst/>
            </a:prstGeom>
            <a:noFill/>
            <a:ln w="34925" cap="flat">
              <a:solidFill>
                <a:srgbClr val="C00000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no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40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grpSp>
          <p:nvGrpSpPr>
            <p:cNvPr id="79" name="Group 78">
              <a:extLst>
                <a:ext uri="{FF2B5EF4-FFF2-40B4-BE49-F238E27FC236}">
                  <a16:creationId xmlns:a16="http://schemas.microsoft.com/office/drawing/2014/main" id="{F85772B9-6061-B147-AE7F-42D54CDCD73D}"/>
                </a:ext>
              </a:extLst>
            </p:cNvPr>
            <p:cNvGrpSpPr/>
            <p:nvPr/>
          </p:nvGrpSpPr>
          <p:grpSpPr>
            <a:xfrm>
              <a:off x="10134600" y="8648698"/>
              <a:ext cx="4491246" cy="685800"/>
              <a:chOff x="1676400" y="7315200"/>
              <a:chExt cx="4491246" cy="685800"/>
            </a:xfrm>
          </p:grpSpPr>
          <p:sp>
            <p:nvSpPr>
              <p:cNvPr id="92" name="Oval 91">
                <a:extLst>
                  <a:ext uri="{FF2B5EF4-FFF2-40B4-BE49-F238E27FC236}">
                    <a16:creationId xmlns:a16="http://schemas.microsoft.com/office/drawing/2014/main" id="{12108E95-6D3E-B24C-87B6-307EB870A1EC}"/>
                  </a:ext>
                </a:extLst>
              </p:cNvPr>
              <p:cNvSpPr/>
              <p:nvPr/>
            </p:nvSpPr>
            <p:spPr>
              <a:xfrm>
                <a:off x="1676400" y="7315200"/>
                <a:ext cx="685800" cy="685800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12700" cap="flat">
                <a:solidFill>
                  <a:schemeClr val="accent1">
                    <a:lumMod val="50000"/>
                  </a:schemeClr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noAutofit/>
              </a:bodyPr>
              <a:lstStyle/>
              <a:p>
                <a:pPr marL="0" marR="0" indent="0" algn="ctr" defTabSz="584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2400" b="0" i="0" u="none" strike="noStrike" cap="none" spc="0" normalizeH="0" baseline="0" dirty="0">
                    <a:ln>
                      <a:noFill/>
                    </a:ln>
                    <a:solidFill>
                      <a:schemeClr val="tx1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uFillTx/>
                    <a:latin typeface="Gill Sans"/>
                    <a:ea typeface="Gill Sans"/>
                    <a:cs typeface="Gill Sans"/>
                    <a:sym typeface="Gill Sans"/>
                  </a:rPr>
                  <a:t>01</a:t>
                </a:r>
              </a:p>
            </p:txBody>
          </p:sp>
          <p:sp>
            <p:nvSpPr>
              <p:cNvPr id="93" name="Oval 92">
                <a:extLst>
                  <a:ext uri="{FF2B5EF4-FFF2-40B4-BE49-F238E27FC236}">
                    <a16:creationId xmlns:a16="http://schemas.microsoft.com/office/drawing/2014/main" id="{0E68C9D2-4144-E946-A1D1-1881C1F6649D}"/>
                  </a:ext>
                </a:extLst>
              </p:cNvPr>
              <p:cNvSpPr/>
              <p:nvPr/>
            </p:nvSpPr>
            <p:spPr>
              <a:xfrm>
                <a:off x="2944882" y="7315200"/>
                <a:ext cx="685800" cy="685800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12700" cap="flat">
                <a:solidFill>
                  <a:schemeClr val="accent1">
                    <a:lumMod val="50000"/>
                  </a:schemeClr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noAutofit/>
              </a:bodyPr>
              <a:lstStyle/>
              <a:p>
                <a:pPr marL="0" marR="0" indent="0" algn="ctr" defTabSz="584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2400" dirty="0">
                    <a:solidFill>
                      <a:schemeClr val="tx1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rPr>
                  <a:t>11</a:t>
                </a:r>
                <a:endParaRPr kumimoji="0" lang="en-US" sz="2400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FillTx/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94" name="Oval 93">
                <a:extLst>
                  <a:ext uri="{FF2B5EF4-FFF2-40B4-BE49-F238E27FC236}">
                    <a16:creationId xmlns:a16="http://schemas.microsoft.com/office/drawing/2014/main" id="{947CB323-2181-4848-A5C6-ED579AE9D927}"/>
                  </a:ext>
                </a:extLst>
              </p:cNvPr>
              <p:cNvSpPr/>
              <p:nvPr/>
            </p:nvSpPr>
            <p:spPr>
              <a:xfrm>
                <a:off x="4213364" y="7315200"/>
                <a:ext cx="685800" cy="685800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12700" cap="flat">
                <a:solidFill>
                  <a:schemeClr val="accent1">
                    <a:lumMod val="50000"/>
                  </a:schemeClr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noAutofit/>
              </a:bodyPr>
              <a:lstStyle/>
              <a:p>
                <a:pPr marL="0" marR="0" indent="0" algn="ctr" defTabSz="584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2400" dirty="0">
                    <a:solidFill>
                      <a:schemeClr val="tx1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rPr>
                  <a:t>21</a:t>
                </a:r>
                <a:endParaRPr kumimoji="0" lang="en-US" sz="2400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FillTx/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95" name="Oval 94">
                <a:extLst>
                  <a:ext uri="{FF2B5EF4-FFF2-40B4-BE49-F238E27FC236}">
                    <a16:creationId xmlns:a16="http://schemas.microsoft.com/office/drawing/2014/main" id="{827B1F9F-800E-8D4C-B312-280AF4F7930A}"/>
                  </a:ext>
                </a:extLst>
              </p:cNvPr>
              <p:cNvSpPr/>
              <p:nvPr/>
            </p:nvSpPr>
            <p:spPr>
              <a:xfrm>
                <a:off x="5481846" y="7315200"/>
                <a:ext cx="685800" cy="685800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12700" cap="flat">
                <a:solidFill>
                  <a:schemeClr val="accent1">
                    <a:lumMod val="50000"/>
                  </a:schemeClr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noAutofit/>
              </a:bodyPr>
              <a:lstStyle/>
              <a:p>
                <a:pPr marL="0" marR="0" indent="0" algn="ctr" defTabSz="584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2400" dirty="0">
                    <a:solidFill>
                      <a:schemeClr val="tx1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rPr>
                  <a:t>31</a:t>
                </a:r>
                <a:endParaRPr kumimoji="0" lang="en-US" sz="2400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FillTx/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</p:grpSp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id="{89CAF03D-9809-7A4F-91EB-23CA4BF3A219}"/>
                </a:ext>
              </a:extLst>
            </p:cNvPr>
            <p:cNvSpPr/>
            <p:nvPr/>
          </p:nvSpPr>
          <p:spPr>
            <a:xfrm>
              <a:off x="9829800" y="10322715"/>
              <a:ext cx="5105400" cy="441438"/>
            </a:xfrm>
            <a:prstGeom prst="rect">
              <a:avLst/>
            </a:prstGeom>
            <a:noFill/>
            <a:ln w="34925" cap="flat">
              <a:solidFill>
                <a:srgbClr val="C00000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no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40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grpSp>
          <p:nvGrpSpPr>
            <p:cNvPr id="81" name="Group 80">
              <a:extLst>
                <a:ext uri="{FF2B5EF4-FFF2-40B4-BE49-F238E27FC236}">
                  <a16:creationId xmlns:a16="http://schemas.microsoft.com/office/drawing/2014/main" id="{1BA36564-799A-CD48-BDBC-5C581BC293C5}"/>
                </a:ext>
              </a:extLst>
            </p:cNvPr>
            <p:cNvGrpSpPr/>
            <p:nvPr/>
          </p:nvGrpSpPr>
          <p:grpSpPr>
            <a:xfrm>
              <a:off x="10134600" y="9958385"/>
              <a:ext cx="4491246" cy="685800"/>
              <a:chOff x="1676400" y="7315200"/>
              <a:chExt cx="4491246" cy="685800"/>
            </a:xfrm>
          </p:grpSpPr>
          <p:sp>
            <p:nvSpPr>
              <p:cNvPr id="87" name="Oval 86">
                <a:extLst>
                  <a:ext uri="{FF2B5EF4-FFF2-40B4-BE49-F238E27FC236}">
                    <a16:creationId xmlns:a16="http://schemas.microsoft.com/office/drawing/2014/main" id="{8D4F73A0-E13B-A74B-BDDB-58D9ABAE708C}"/>
                  </a:ext>
                </a:extLst>
              </p:cNvPr>
              <p:cNvSpPr/>
              <p:nvPr/>
            </p:nvSpPr>
            <p:spPr>
              <a:xfrm>
                <a:off x="1676400" y="7315200"/>
                <a:ext cx="685800" cy="685800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12700" cap="flat">
                <a:solidFill>
                  <a:schemeClr val="accent1">
                    <a:lumMod val="50000"/>
                  </a:schemeClr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noAutofit/>
              </a:bodyPr>
              <a:lstStyle/>
              <a:p>
                <a:pPr marL="0" marR="0" indent="0" algn="ctr" defTabSz="584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2400" b="0" i="0" u="none" strike="noStrike" cap="none" spc="0" normalizeH="0" baseline="0" dirty="0">
                    <a:ln>
                      <a:noFill/>
                    </a:ln>
                    <a:solidFill>
                      <a:schemeClr val="tx1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uFillTx/>
                    <a:latin typeface="Gill Sans"/>
                    <a:ea typeface="Gill Sans"/>
                    <a:cs typeface="Gill Sans"/>
                    <a:sym typeface="Gill Sans"/>
                  </a:rPr>
                  <a:t>02</a:t>
                </a:r>
              </a:p>
            </p:txBody>
          </p:sp>
          <p:sp>
            <p:nvSpPr>
              <p:cNvPr id="89" name="Oval 88">
                <a:extLst>
                  <a:ext uri="{FF2B5EF4-FFF2-40B4-BE49-F238E27FC236}">
                    <a16:creationId xmlns:a16="http://schemas.microsoft.com/office/drawing/2014/main" id="{60F39CFB-450E-164E-8398-355840FD8D06}"/>
                  </a:ext>
                </a:extLst>
              </p:cNvPr>
              <p:cNvSpPr/>
              <p:nvPr/>
            </p:nvSpPr>
            <p:spPr>
              <a:xfrm>
                <a:off x="2944882" y="7315200"/>
                <a:ext cx="685800" cy="685800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12700" cap="flat">
                <a:solidFill>
                  <a:schemeClr val="accent1">
                    <a:lumMod val="50000"/>
                  </a:schemeClr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noAutofit/>
              </a:bodyPr>
              <a:lstStyle/>
              <a:p>
                <a:pPr marL="0" marR="0" indent="0" algn="ctr" defTabSz="584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2400" dirty="0">
                    <a:solidFill>
                      <a:schemeClr val="tx1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rPr>
                  <a:t>12</a:t>
                </a:r>
                <a:endParaRPr kumimoji="0" lang="en-US" sz="2400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FillTx/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90" name="Oval 89">
                <a:extLst>
                  <a:ext uri="{FF2B5EF4-FFF2-40B4-BE49-F238E27FC236}">
                    <a16:creationId xmlns:a16="http://schemas.microsoft.com/office/drawing/2014/main" id="{CCEA95C1-38ED-7349-B2E6-244B9FC5F0F9}"/>
                  </a:ext>
                </a:extLst>
              </p:cNvPr>
              <p:cNvSpPr/>
              <p:nvPr/>
            </p:nvSpPr>
            <p:spPr>
              <a:xfrm>
                <a:off x="4213364" y="7315200"/>
                <a:ext cx="685800" cy="685800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12700" cap="flat">
                <a:solidFill>
                  <a:schemeClr val="accent1">
                    <a:lumMod val="50000"/>
                  </a:schemeClr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noAutofit/>
              </a:bodyPr>
              <a:lstStyle/>
              <a:p>
                <a:pPr marL="0" marR="0" indent="0" algn="ctr" defTabSz="584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2400" dirty="0">
                    <a:solidFill>
                      <a:schemeClr val="tx1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rPr>
                  <a:t>22</a:t>
                </a:r>
                <a:endParaRPr kumimoji="0" lang="en-US" sz="2400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FillTx/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91" name="Oval 90">
                <a:extLst>
                  <a:ext uri="{FF2B5EF4-FFF2-40B4-BE49-F238E27FC236}">
                    <a16:creationId xmlns:a16="http://schemas.microsoft.com/office/drawing/2014/main" id="{808C26EE-A726-4A41-B649-F3DAA226F3C4}"/>
                  </a:ext>
                </a:extLst>
              </p:cNvPr>
              <p:cNvSpPr/>
              <p:nvPr/>
            </p:nvSpPr>
            <p:spPr>
              <a:xfrm>
                <a:off x="5481846" y="7315200"/>
                <a:ext cx="685800" cy="685800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12700" cap="flat">
                <a:solidFill>
                  <a:schemeClr val="accent1">
                    <a:lumMod val="50000"/>
                  </a:schemeClr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noAutofit/>
              </a:bodyPr>
              <a:lstStyle/>
              <a:p>
                <a:pPr marL="0" marR="0" indent="0" algn="ctr" defTabSz="584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2400" dirty="0">
                    <a:solidFill>
                      <a:schemeClr val="tx1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rPr>
                  <a:t>32</a:t>
                </a:r>
                <a:endParaRPr kumimoji="0" lang="en-US" sz="2400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FillTx/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</p:grpSp>
        <p:sp>
          <p:nvSpPr>
            <p:cNvPr id="82" name="Rectangle 81">
              <a:extLst>
                <a:ext uri="{FF2B5EF4-FFF2-40B4-BE49-F238E27FC236}">
                  <a16:creationId xmlns:a16="http://schemas.microsoft.com/office/drawing/2014/main" id="{9A7C0178-457D-C944-9FC9-01546B493C57}"/>
                </a:ext>
              </a:extLst>
            </p:cNvPr>
            <p:cNvSpPr/>
            <p:nvPr/>
          </p:nvSpPr>
          <p:spPr>
            <a:xfrm>
              <a:off x="9829800" y="11131434"/>
              <a:ext cx="5105400" cy="441437"/>
            </a:xfrm>
            <a:prstGeom prst="rect">
              <a:avLst/>
            </a:prstGeom>
            <a:noFill/>
            <a:ln w="34925" cap="flat">
              <a:solidFill>
                <a:srgbClr val="C00000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no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40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83" name="Oval 82">
              <a:extLst>
                <a:ext uri="{FF2B5EF4-FFF2-40B4-BE49-F238E27FC236}">
                  <a16:creationId xmlns:a16="http://schemas.microsoft.com/office/drawing/2014/main" id="{6DBFBD36-95D3-5D41-9745-B2C20F364119}"/>
                </a:ext>
              </a:extLst>
            </p:cNvPr>
            <p:cNvSpPr/>
            <p:nvPr/>
          </p:nvSpPr>
          <p:spPr>
            <a:xfrm>
              <a:off x="10134600" y="11268072"/>
              <a:ext cx="685800" cy="68580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2700" cap="flat">
              <a:solidFill>
                <a:schemeClr val="accent1">
                  <a:lumMod val="50000"/>
                </a:schemeClr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no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2400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FillTx/>
                  <a:latin typeface="Gill Sans"/>
                  <a:ea typeface="Gill Sans"/>
                  <a:cs typeface="Gill Sans"/>
                  <a:sym typeface="Gill Sans"/>
                </a:rPr>
                <a:t>03</a:t>
              </a:r>
            </a:p>
          </p:txBody>
        </p:sp>
        <p:sp>
          <p:nvSpPr>
            <p:cNvPr id="84" name="Oval 83">
              <a:extLst>
                <a:ext uri="{FF2B5EF4-FFF2-40B4-BE49-F238E27FC236}">
                  <a16:creationId xmlns:a16="http://schemas.microsoft.com/office/drawing/2014/main" id="{5E53F61A-F391-D541-8C32-E190E912C1E0}"/>
                </a:ext>
              </a:extLst>
            </p:cNvPr>
            <p:cNvSpPr/>
            <p:nvPr/>
          </p:nvSpPr>
          <p:spPr>
            <a:xfrm>
              <a:off x="11403082" y="11268072"/>
              <a:ext cx="685800" cy="68580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2700" cap="flat">
              <a:solidFill>
                <a:schemeClr val="accent1">
                  <a:lumMod val="50000"/>
                </a:schemeClr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no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2400" dirty="0">
                  <a:solidFill>
                    <a:schemeClr val="tx1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rPr>
                <a:t>13</a:t>
              </a:r>
              <a:endParaRPr kumimoji="0" lang="en-US" sz="24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85" name="Oval 84">
              <a:extLst>
                <a:ext uri="{FF2B5EF4-FFF2-40B4-BE49-F238E27FC236}">
                  <a16:creationId xmlns:a16="http://schemas.microsoft.com/office/drawing/2014/main" id="{EB9A096C-E7D4-5A47-8A37-B66C613CEE04}"/>
                </a:ext>
              </a:extLst>
            </p:cNvPr>
            <p:cNvSpPr/>
            <p:nvPr/>
          </p:nvSpPr>
          <p:spPr>
            <a:xfrm>
              <a:off x="12671564" y="11268072"/>
              <a:ext cx="685800" cy="68580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2700" cap="flat">
              <a:solidFill>
                <a:schemeClr val="accent1">
                  <a:lumMod val="50000"/>
                </a:schemeClr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no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2400" dirty="0">
                  <a:solidFill>
                    <a:schemeClr val="tx1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rPr>
                <a:t>23</a:t>
              </a:r>
              <a:endParaRPr kumimoji="0" lang="en-US" sz="24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86" name="Oval 85">
              <a:extLst>
                <a:ext uri="{FF2B5EF4-FFF2-40B4-BE49-F238E27FC236}">
                  <a16:creationId xmlns:a16="http://schemas.microsoft.com/office/drawing/2014/main" id="{9839D3DC-B53B-3D4F-92BB-7674D99E34E0}"/>
                </a:ext>
              </a:extLst>
            </p:cNvPr>
            <p:cNvSpPr/>
            <p:nvPr/>
          </p:nvSpPr>
          <p:spPr>
            <a:xfrm>
              <a:off x="13940046" y="11268072"/>
              <a:ext cx="685800" cy="68580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2700" cap="flat">
              <a:solidFill>
                <a:schemeClr val="accent1">
                  <a:lumMod val="50000"/>
                </a:schemeClr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no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2400" dirty="0">
                  <a:solidFill>
                    <a:schemeClr val="tx1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rPr>
                <a:t>33</a:t>
              </a:r>
              <a:endParaRPr kumimoji="0" lang="en-US" sz="24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  <a:latin typeface="Gill Sans"/>
                <a:ea typeface="Gill Sans"/>
                <a:cs typeface="Gill Sans"/>
                <a:sym typeface="Gill San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51124217"/>
      </p:ext>
    </p:extLst>
  </p:cSld>
  <p:clrMapOvr>
    <a:masterClrMapping/>
  </p:clrMapOvr>
  <p:transition spd="slow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2" name="Shape 149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Hypercube</a:t>
            </a:r>
          </a:p>
        </p:txBody>
      </p:sp>
      <p:sp>
        <p:nvSpPr>
          <p:cNvPr id="1493" name="Shape 1493"/>
          <p:cNvSpPr>
            <a:spLocks noGrp="1"/>
          </p:cNvSpPr>
          <p:nvPr>
            <p:ph type="body" sz="half" idx="1"/>
          </p:nvPr>
        </p:nvSpPr>
        <p:spPr>
          <a:xfrm>
            <a:off x="838200" y="2095500"/>
            <a:ext cx="7162800" cy="11137559"/>
          </a:xfrm>
          <a:prstGeom prst="rect">
            <a:avLst/>
          </a:prstGeom>
        </p:spPr>
        <p:txBody>
          <a:bodyPr/>
          <a:lstStyle/>
          <a:p>
            <a:pPr marL="600075" indent="-600075">
              <a:defRPr sz="4200"/>
            </a:pPr>
            <a:r>
              <a:t>Low latency: O(lg N)</a:t>
            </a:r>
          </a:p>
          <a:p>
            <a:pPr marL="600075" indent="-600075">
              <a:defRPr sz="4200"/>
            </a:pPr>
            <a:r>
              <a:t>Radix: O(lg N)</a:t>
            </a:r>
          </a:p>
          <a:p>
            <a:pPr marL="600075" indent="-600075">
              <a:defRPr sz="4200"/>
            </a:pPr>
            <a:r>
              <a:t>Number of links O(N lg N)</a:t>
            </a:r>
          </a:p>
          <a:p>
            <a:pPr marL="600075" indent="-600075">
              <a:defRPr sz="4200"/>
            </a:pPr>
            <a:endParaRPr/>
          </a:p>
          <a:p>
            <a:pPr marL="600075" indent="-600075">
              <a:defRPr sz="4200"/>
            </a:pPr>
            <a:endParaRPr/>
          </a:p>
          <a:p>
            <a:pPr marL="600075" indent="-600075">
              <a:defRPr sz="4200"/>
            </a:pPr>
            <a:endParaRPr/>
          </a:p>
          <a:p>
            <a:pPr marL="600075" indent="-600075">
              <a:defRPr sz="4200"/>
            </a:pPr>
            <a:endParaRPr/>
          </a:p>
          <a:p>
            <a:pPr marL="600075" indent="-600075">
              <a:defRPr sz="4200"/>
            </a:pPr>
            <a:endParaRPr/>
          </a:p>
          <a:p>
            <a:pPr marL="600075" indent="-600075">
              <a:defRPr sz="4200"/>
            </a:pPr>
            <a:endParaRPr/>
          </a:p>
          <a:p>
            <a:pPr marL="600075" indent="-600075">
              <a:defRPr sz="4200"/>
            </a:pPr>
            <a:r>
              <a:t>6D hypercube used in 64-core Cosmic Cube computer developed at Caltech in the 80s</a:t>
            </a:r>
          </a:p>
          <a:p>
            <a:pPr marL="600075" indent="-600075">
              <a:defRPr sz="4200"/>
            </a:pPr>
            <a:r>
              <a:t>SGI Origin used a hypercube</a:t>
            </a:r>
          </a:p>
        </p:txBody>
      </p:sp>
      <p:pic>
        <p:nvPicPr>
          <p:cNvPr id="1494" name="image9.pdf"/>
          <p:cNvPicPr>
            <a:picLocks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531100" y="2984500"/>
            <a:ext cx="9258300" cy="2603500"/>
          </a:xfrm>
          <a:prstGeom prst="rect">
            <a:avLst/>
          </a:prstGeom>
        </p:spPr>
      </p:pic>
      <p:grpSp>
        <p:nvGrpSpPr>
          <p:cNvPr id="1532" name="Group 1532"/>
          <p:cNvGrpSpPr/>
          <p:nvPr/>
        </p:nvGrpSpPr>
        <p:grpSpPr>
          <a:xfrm>
            <a:off x="7872698" y="6244020"/>
            <a:ext cx="9669865" cy="5468538"/>
            <a:chOff x="0" y="0"/>
            <a:chExt cx="9669864" cy="5468537"/>
          </a:xfrm>
        </p:grpSpPr>
        <p:sp>
          <p:nvSpPr>
            <p:cNvPr id="1495" name="Shape 1495"/>
            <p:cNvSpPr/>
            <p:nvPr/>
          </p:nvSpPr>
          <p:spPr>
            <a:xfrm>
              <a:off x="1100976" y="2762546"/>
              <a:ext cx="2440168" cy="2184124"/>
            </a:xfrm>
            <a:prstGeom prst="rect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l" defTabSz="914400">
                <a:buClr>
                  <a:srgbClr val="000000"/>
                </a:buClr>
                <a:buFont typeface="Arial"/>
                <a:defRPr sz="3600"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496" name="Shape 1496"/>
            <p:cNvSpPr/>
            <p:nvPr/>
          </p:nvSpPr>
          <p:spPr>
            <a:xfrm>
              <a:off x="2158099" y="1874090"/>
              <a:ext cx="2440168" cy="2181810"/>
            </a:xfrm>
            <a:prstGeom prst="rect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l" defTabSz="914400">
                <a:buClr>
                  <a:srgbClr val="000000"/>
                </a:buClr>
                <a:buFont typeface="Arial"/>
                <a:defRPr sz="3600"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497" name="Shape 1497"/>
            <p:cNvSpPr/>
            <p:nvPr/>
          </p:nvSpPr>
          <p:spPr>
            <a:xfrm flipH="1">
              <a:off x="1081402" y="1855578"/>
              <a:ext cx="1057124" cy="888457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498" name="Shape 1498"/>
            <p:cNvSpPr/>
            <p:nvPr/>
          </p:nvSpPr>
          <p:spPr>
            <a:xfrm flipH="1">
              <a:off x="1081402" y="4076722"/>
              <a:ext cx="1057124" cy="888457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499" name="Shape 1499"/>
            <p:cNvSpPr/>
            <p:nvPr/>
          </p:nvSpPr>
          <p:spPr>
            <a:xfrm flipH="1">
              <a:off x="3548020" y="1855578"/>
              <a:ext cx="1054676" cy="888457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500" name="Shape 1500"/>
            <p:cNvSpPr/>
            <p:nvPr/>
          </p:nvSpPr>
          <p:spPr>
            <a:xfrm flipH="1">
              <a:off x="3548020" y="4076722"/>
              <a:ext cx="1054676" cy="888457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501" name="Shape 1501"/>
            <p:cNvSpPr/>
            <p:nvPr/>
          </p:nvSpPr>
          <p:spPr>
            <a:xfrm>
              <a:off x="238107" y="4997570"/>
              <a:ext cx="1231901" cy="470968"/>
            </a:xfrm>
            <a:prstGeom prst="rect">
              <a:avLst/>
            </a:prstGeom>
            <a:noFill/>
            <a:ln w="9525" cap="flat">
              <a:noFill/>
              <a:round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8100" tIns="38100" rIns="38100" bIns="38100" numCol="1" anchor="t">
              <a:spAutoFit/>
            </a:bodyPr>
            <a:lstStyle>
              <a:lvl1pPr defTabSz="914400">
                <a:buClr>
                  <a:srgbClr val="000000"/>
                </a:buClr>
                <a:buFont typeface="Arial"/>
                <a:defRPr sz="2800" b="1"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>
                <a:defRPr sz="5600" b="0">
                  <a:latin typeface="Gill Sans"/>
                  <a:ea typeface="Gill Sans"/>
                  <a:cs typeface="Gill Sans"/>
                  <a:sym typeface="Gill Sans"/>
                </a:defRPr>
              </a:pPr>
              <a:r>
                <a:rPr sz="2800" b="1">
                  <a:latin typeface="Arial"/>
                  <a:ea typeface="Arial"/>
                  <a:cs typeface="Arial"/>
                  <a:sym typeface="Arial"/>
                </a:rPr>
                <a:t>0000</a:t>
              </a:r>
            </a:p>
          </p:txBody>
        </p:sp>
        <p:sp>
          <p:nvSpPr>
            <p:cNvPr id="1502" name="Shape 1502"/>
            <p:cNvSpPr/>
            <p:nvPr/>
          </p:nvSpPr>
          <p:spPr>
            <a:xfrm>
              <a:off x="1174581" y="1554799"/>
              <a:ext cx="1473201" cy="470968"/>
            </a:xfrm>
            <a:prstGeom prst="rect">
              <a:avLst/>
            </a:prstGeom>
            <a:noFill/>
            <a:ln w="9525" cap="flat">
              <a:noFill/>
              <a:round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8100" tIns="38100" rIns="38100" bIns="38100" numCol="1" anchor="t">
              <a:spAutoFit/>
            </a:bodyPr>
            <a:lstStyle>
              <a:lvl1pPr defTabSz="914400">
                <a:buClr>
                  <a:srgbClr val="000000"/>
                </a:buClr>
                <a:buFont typeface="Arial"/>
                <a:defRPr sz="2800" b="1"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>
                <a:defRPr sz="5600" b="0">
                  <a:latin typeface="Gill Sans"/>
                  <a:ea typeface="Gill Sans"/>
                  <a:cs typeface="Gill Sans"/>
                  <a:sym typeface="Gill Sans"/>
                </a:defRPr>
              </a:pPr>
              <a:r>
                <a:rPr sz="2800" b="1">
                  <a:latin typeface="Arial"/>
                  <a:ea typeface="Arial"/>
                  <a:cs typeface="Arial"/>
                  <a:sym typeface="Arial"/>
                </a:rPr>
                <a:t>0101</a:t>
              </a:r>
            </a:p>
          </p:txBody>
        </p:sp>
        <p:sp>
          <p:nvSpPr>
            <p:cNvPr id="1503" name="Shape 1503"/>
            <p:cNvSpPr/>
            <p:nvPr/>
          </p:nvSpPr>
          <p:spPr>
            <a:xfrm>
              <a:off x="0" y="2554313"/>
              <a:ext cx="1473200" cy="470968"/>
            </a:xfrm>
            <a:prstGeom prst="rect">
              <a:avLst/>
            </a:prstGeom>
            <a:noFill/>
            <a:ln w="9525" cap="flat">
              <a:noFill/>
              <a:round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8100" tIns="38100" rIns="38100" bIns="38100" numCol="1" anchor="t">
              <a:spAutoFit/>
            </a:bodyPr>
            <a:lstStyle>
              <a:lvl1pPr defTabSz="914400">
                <a:buClr>
                  <a:srgbClr val="000000"/>
                </a:buClr>
                <a:buFont typeface="Arial"/>
                <a:defRPr sz="2800" b="1"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>
                <a:defRPr sz="5600" b="0">
                  <a:latin typeface="Gill Sans"/>
                  <a:ea typeface="Gill Sans"/>
                  <a:cs typeface="Gill Sans"/>
                  <a:sym typeface="Gill Sans"/>
                </a:defRPr>
              </a:pPr>
              <a:r>
                <a:rPr sz="2800" b="1">
                  <a:latin typeface="Arial"/>
                  <a:ea typeface="Arial"/>
                  <a:cs typeface="Arial"/>
                  <a:sym typeface="Arial"/>
                </a:rPr>
                <a:t>0100</a:t>
              </a:r>
            </a:p>
          </p:txBody>
        </p:sp>
        <p:sp>
          <p:nvSpPr>
            <p:cNvPr id="1504" name="Shape 1504"/>
            <p:cNvSpPr/>
            <p:nvPr/>
          </p:nvSpPr>
          <p:spPr>
            <a:xfrm>
              <a:off x="1726962" y="4109113"/>
              <a:ext cx="1308101" cy="470968"/>
            </a:xfrm>
            <a:prstGeom prst="rect">
              <a:avLst/>
            </a:prstGeom>
            <a:noFill/>
            <a:ln w="9525" cap="flat">
              <a:noFill/>
              <a:round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8100" tIns="38100" rIns="38100" bIns="38100" numCol="1" anchor="t">
              <a:spAutoFit/>
            </a:bodyPr>
            <a:lstStyle>
              <a:lvl1pPr defTabSz="914400">
                <a:buClr>
                  <a:srgbClr val="000000"/>
                </a:buClr>
                <a:buFont typeface="Arial"/>
                <a:defRPr sz="2800" b="1"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>
                <a:defRPr sz="5600" b="0">
                  <a:latin typeface="Gill Sans"/>
                  <a:ea typeface="Gill Sans"/>
                  <a:cs typeface="Gill Sans"/>
                  <a:sym typeface="Gill Sans"/>
                </a:defRPr>
              </a:pPr>
              <a:r>
                <a:rPr sz="2800" b="1">
                  <a:latin typeface="Arial"/>
                  <a:ea typeface="Arial"/>
                  <a:cs typeface="Arial"/>
                  <a:sym typeface="Arial"/>
                </a:rPr>
                <a:t>0001</a:t>
              </a:r>
            </a:p>
          </p:txBody>
        </p:sp>
        <p:sp>
          <p:nvSpPr>
            <p:cNvPr id="1505" name="Shape 1505"/>
            <p:cNvSpPr/>
            <p:nvPr/>
          </p:nvSpPr>
          <p:spPr>
            <a:xfrm>
              <a:off x="4276132" y="4109113"/>
              <a:ext cx="1143001" cy="470968"/>
            </a:xfrm>
            <a:prstGeom prst="rect">
              <a:avLst/>
            </a:prstGeom>
            <a:noFill/>
            <a:ln w="9525" cap="flat">
              <a:noFill/>
              <a:round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8100" tIns="38100" rIns="38100" bIns="38100" numCol="1" anchor="t">
              <a:spAutoFit/>
            </a:bodyPr>
            <a:lstStyle>
              <a:lvl1pPr defTabSz="914400">
                <a:buClr>
                  <a:srgbClr val="000000"/>
                </a:buClr>
                <a:buFont typeface="Arial"/>
                <a:defRPr sz="2800" b="1"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>
                <a:defRPr sz="5600" b="0">
                  <a:latin typeface="Gill Sans"/>
                  <a:ea typeface="Gill Sans"/>
                  <a:cs typeface="Gill Sans"/>
                  <a:sym typeface="Gill Sans"/>
                </a:defRPr>
              </a:pPr>
              <a:r>
                <a:rPr sz="2800" b="1">
                  <a:latin typeface="Arial"/>
                  <a:ea typeface="Arial"/>
                  <a:cs typeface="Arial"/>
                  <a:sym typeface="Arial"/>
                </a:rPr>
                <a:t>0011</a:t>
              </a:r>
            </a:p>
          </p:txBody>
        </p:sp>
        <p:sp>
          <p:nvSpPr>
            <p:cNvPr id="1506" name="Shape 1506"/>
            <p:cNvSpPr/>
            <p:nvPr/>
          </p:nvSpPr>
          <p:spPr>
            <a:xfrm>
              <a:off x="3022193" y="4997570"/>
              <a:ext cx="1066801" cy="470968"/>
            </a:xfrm>
            <a:prstGeom prst="rect">
              <a:avLst/>
            </a:prstGeom>
            <a:noFill/>
            <a:ln w="9525" cap="flat">
              <a:noFill/>
              <a:round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8100" tIns="38100" rIns="38100" bIns="38100" numCol="1" anchor="t">
              <a:spAutoFit/>
            </a:bodyPr>
            <a:lstStyle>
              <a:lvl1pPr defTabSz="914400">
                <a:buClr>
                  <a:srgbClr val="000000"/>
                </a:buClr>
                <a:buFont typeface="Arial"/>
                <a:defRPr sz="2800" b="1"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>
                <a:defRPr sz="5600" b="0">
                  <a:latin typeface="Gill Sans"/>
                  <a:ea typeface="Gill Sans"/>
                  <a:cs typeface="Gill Sans"/>
                  <a:sym typeface="Gill Sans"/>
                </a:defRPr>
              </a:pPr>
              <a:r>
                <a:rPr sz="2800" b="1">
                  <a:latin typeface="Arial"/>
                  <a:ea typeface="Arial"/>
                  <a:cs typeface="Arial"/>
                  <a:sym typeface="Arial"/>
                </a:rPr>
                <a:t>0010</a:t>
              </a:r>
            </a:p>
          </p:txBody>
        </p:sp>
        <p:sp>
          <p:nvSpPr>
            <p:cNvPr id="1507" name="Shape 1507"/>
            <p:cNvSpPr/>
            <p:nvPr/>
          </p:nvSpPr>
          <p:spPr>
            <a:xfrm>
              <a:off x="2374562" y="2887485"/>
              <a:ext cx="1422401" cy="470968"/>
            </a:xfrm>
            <a:prstGeom prst="rect">
              <a:avLst/>
            </a:prstGeom>
            <a:noFill/>
            <a:ln w="9525" cap="flat">
              <a:noFill/>
              <a:round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8100" tIns="38100" rIns="38100" bIns="38100" numCol="1" anchor="t">
              <a:spAutoFit/>
            </a:bodyPr>
            <a:lstStyle>
              <a:lvl1pPr defTabSz="914400">
                <a:buClr>
                  <a:srgbClr val="000000"/>
                </a:buClr>
                <a:buFont typeface="Arial"/>
                <a:defRPr sz="2800" b="1"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>
                <a:defRPr sz="5600" b="0">
                  <a:latin typeface="Gill Sans"/>
                  <a:ea typeface="Gill Sans"/>
                  <a:cs typeface="Gill Sans"/>
                  <a:sym typeface="Gill Sans"/>
                </a:defRPr>
              </a:pPr>
              <a:r>
                <a:rPr sz="2800" b="1">
                  <a:latin typeface="Arial"/>
                  <a:ea typeface="Arial"/>
                  <a:cs typeface="Arial"/>
                  <a:sym typeface="Arial"/>
                </a:rPr>
                <a:t>0110</a:t>
              </a:r>
            </a:p>
          </p:txBody>
        </p:sp>
        <p:sp>
          <p:nvSpPr>
            <p:cNvPr id="1508" name="Shape 1508"/>
            <p:cNvSpPr/>
            <p:nvPr/>
          </p:nvSpPr>
          <p:spPr>
            <a:xfrm>
              <a:off x="3784803" y="1554799"/>
              <a:ext cx="1181101" cy="470968"/>
            </a:xfrm>
            <a:prstGeom prst="rect">
              <a:avLst/>
            </a:prstGeom>
            <a:noFill/>
            <a:ln w="9525" cap="flat">
              <a:noFill/>
              <a:round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8100" tIns="38100" rIns="38100" bIns="38100" numCol="1" anchor="t">
              <a:spAutoFit/>
            </a:bodyPr>
            <a:lstStyle>
              <a:lvl1pPr defTabSz="914400">
                <a:buClr>
                  <a:srgbClr val="000000"/>
                </a:buClr>
                <a:buFont typeface="Arial"/>
                <a:defRPr sz="2800" b="1"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>
                <a:defRPr sz="5600" b="0">
                  <a:latin typeface="Gill Sans"/>
                  <a:ea typeface="Gill Sans"/>
                  <a:cs typeface="Gill Sans"/>
                  <a:sym typeface="Gill Sans"/>
                </a:defRPr>
              </a:pPr>
              <a:r>
                <a:rPr sz="2800" b="1">
                  <a:latin typeface="Arial"/>
                  <a:ea typeface="Arial"/>
                  <a:cs typeface="Arial"/>
                  <a:sym typeface="Arial"/>
                </a:rPr>
                <a:t>0111</a:t>
              </a:r>
            </a:p>
          </p:txBody>
        </p:sp>
        <p:sp>
          <p:nvSpPr>
            <p:cNvPr id="1509" name="Shape 1509"/>
            <p:cNvSpPr/>
            <p:nvPr/>
          </p:nvSpPr>
          <p:spPr>
            <a:xfrm>
              <a:off x="5212010" y="1318804"/>
              <a:ext cx="2440168" cy="2184124"/>
            </a:xfrm>
            <a:prstGeom prst="rect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l" defTabSz="914400">
                <a:buClr>
                  <a:srgbClr val="000000"/>
                </a:buClr>
                <a:buFont typeface="Arial"/>
                <a:defRPr sz="3600"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510" name="Shape 1510"/>
            <p:cNvSpPr/>
            <p:nvPr/>
          </p:nvSpPr>
          <p:spPr>
            <a:xfrm>
              <a:off x="6269132" y="430347"/>
              <a:ext cx="2440168" cy="2184124"/>
            </a:xfrm>
            <a:prstGeom prst="rect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l" defTabSz="914400">
                <a:buClr>
                  <a:srgbClr val="000000"/>
                </a:buClr>
                <a:buFont typeface="Arial"/>
                <a:defRPr sz="3600"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511" name="Shape 1511"/>
            <p:cNvSpPr/>
            <p:nvPr/>
          </p:nvSpPr>
          <p:spPr>
            <a:xfrm flipH="1">
              <a:off x="5192431" y="411837"/>
              <a:ext cx="1057123" cy="888457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512" name="Shape 1512"/>
            <p:cNvSpPr/>
            <p:nvPr/>
          </p:nvSpPr>
          <p:spPr>
            <a:xfrm flipH="1">
              <a:off x="5192431" y="2632979"/>
              <a:ext cx="1057123" cy="888457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513" name="Shape 1513"/>
            <p:cNvSpPr/>
            <p:nvPr/>
          </p:nvSpPr>
          <p:spPr>
            <a:xfrm flipH="1">
              <a:off x="7659053" y="411837"/>
              <a:ext cx="1057122" cy="888457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514" name="Shape 1514"/>
            <p:cNvSpPr/>
            <p:nvPr/>
          </p:nvSpPr>
          <p:spPr>
            <a:xfrm flipH="1">
              <a:off x="7659053" y="2632979"/>
              <a:ext cx="1057122" cy="888457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515" name="Shape 1515"/>
            <p:cNvSpPr/>
            <p:nvPr/>
          </p:nvSpPr>
          <p:spPr>
            <a:xfrm flipH="1">
              <a:off x="1081400" y="3521436"/>
              <a:ext cx="4111034" cy="1443744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516" name="Shape 1516"/>
            <p:cNvSpPr/>
            <p:nvPr/>
          </p:nvSpPr>
          <p:spPr>
            <a:xfrm flipH="1">
              <a:off x="3548020" y="3521436"/>
              <a:ext cx="4111034" cy="1443744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517" name="Shape 1517"/>
            <p:cNvSpPr/>
            <p:nvPr/>
          </p:nvSpPr>
          <p:spPr>
            <a:xfrm flipH="1">
              <a:off x="2138523" y="2632979"/>
              <a:ext cx="4111034" cy="1443743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518" name="Shape 1518"/>
            <p:cNvSpPr/>
            <p:nvPr/>
          </p:nvSpPr>
          <p:spPr>
            <a:xfrm flipH="1">
              <a:off x="4605143" y="2632979"/>
              <a:ext cx="4111034" cy="1443743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519" name="Shape 1519"/>
            <p:cNvSpPr/>
            <p:nvPr/>
          </p:nvSpPr>
          <p:spPr>
            <a:xfrm flipH="1">
              <a:off x="1081400" y="1300295"/>
              <a:ext cx="4111034" cy="1443743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520" name="Shape 1520"/>
            <p:cNvSpPr/>
            <p:nvPr/>
          </p:nvSpPr>
          <p:spPr>
            <a:xfrm flipH="1">
              <a:off x="3548020" y="1300295"/>
              <a:ext cx="4111034" cy="1443743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521" name="Shape 1521"/>
            <p:cNvSpPr/>
            <p:nvPr/>
          </p:nvSpPr>
          <p:spPr>
            <a:xfrm flipH="1">
              <a:off x="4605143" y="411837"/>
              <a:ext cx="4111034" cy="1443743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522" name="Shape 1522"/>
            <p:cNvSpPr/>
            <p:nvPr/>
          </p:nvSpPr>
          <p:spPr>
            <a:xfrm flipH="1">
              <a:off x="2138523" y="411837"/>
              <a:ext cx="4111034" cy="1443743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grpSp>
          <p:nvGrpSpPr>
            <p:cNvPr id="1531" name="Group 1531"/>
            <p:cNvGrpSpPr/>
            <p:nvPr/>
          </p:nvGrpSpPr>
          <p:grpSpPr>
            <a:xfrm>
              <a:off x="4276132" y="0"/>
              <a:ext cx="5393733" cy="3913738"/>
              <a:chOff x="0" y="0"/>
              <a:chExt cx="5393732" cy="3913737"/>
            </a:xfrm>
          </p:grpSpPr>
          <p:sp>
            <p:nvSpPr>
              <p:cNvPr id="1523" name="Shape 1523"/>
              <p:cNvSpPr/>
              <p:nvPr/>
            </p:nvSpPr>
            <p:spPr>
              <a:xfrm>
                <a:off x="34906" y="3442771"/>
                <a:ext cx="1308101" cy="470967"/>
              </a:xfrm>
              <a:prstGeom prst="rect">
                <a:avLst/>
              </a:prstGeom>
              <a:noFill/>
              <a:ln w="9525" cap="flat">
                <a:noFill/>
                <a:round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38100" tIns="38100" rIns="38100" bIns="38100" numCol="1" anchor="t">
                <a:spAutoFit/>
              </a:bodyPr>
              <a:lstStyle>
                <a:lvl1pPr defTabSz="914400">
                  <a:buClr>
                    <a:srgbClr val="000000"/>
                  </a:buClr>
                  <a:buFont typeface="Arial"/>
                  <a:defRPr sz="2800" b="1">
                    <a:uFill>
                      <a:solidFill>
                        <a:srgbClr val="000000"/>
                      </a:solidFill>
                    </a:uFill>
                    <a:latin typeface="Arial"/>
                    <a:ea typeface="Arial"/>
                    <a:cs typeface="Arial"/>
                    <a:sym typeface="Arial"/>
                  </a:defRPr>
                </a:lvl1pPr>
              </a:lstStyle>
              <a:p>
                <a:pPr>
                  <a:defRPr sz="5600" b="0">
                    <a:latin typeface="Gill Sans"/>
                    <a:ea typeface="Gill Sans"/>
                    <a:cs typeface="Gill Sans"/>
                    <a:sym typeface="Gill Sans"/>
                  </a:defRPr>
                </a:pPr>
                <a:r>
                  <a:rPr sz="2800" b="1">
                    <a:latin typeface="Arial"/>
                    <a:ea typeface="Arial"/>
                    <a:cs typeface="Arial"/>
                    <a:sym typeface="Arial"/>
                  </a:rPr>
                  <a:t>1000</a:t>
                </a:r>
              </a:p>
            </p:txBody>
          </p:sp>
          <p:sp>
            <p:nvSpPr>
              <p:cNvPr id="1524" name="Shape 1524"/>
              <p:cNvSpPr/>
              <p:nvPr/>
            </p:nvSpPr>
            <p:spPr>
              <a:xfrm>
                <a:off x="1092030" y="0"/>
                <a:ext cx="1308101" cy="470967"/>
              </a:xfrm>
              <a:prstGeom prst="rect">
                <a:avLst/>
              </a:prstGeom>
              <a:noFill/>
              <a:ln w="9525" cap="flat">
                <a:noFill/>
                <a:round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38100" tIns="38100" rIns="38100" bIns="38100" numCol="1" anchor="t">
                <a:spAutoFit/>
              </a:bodyPr>
              <a:lstStyle>
                <a:lvl1pPr defTabSz="914400">
                  <a:buClr>
                    <a:srgbClr val="000000"/>
                  </a:buClr>
                  <a:buFont typeface="Arial"/>
                  <a:defRPr sz="2800" b="1">
                    <a:uFill>
                      <a:solidFill>
                        <a:srgbClr val="000000"/>
                      </a:solidFill>
                    </a:uFill>
                    <a:latin typeface="Arial"/>
                    <a:ea typeface="Arial"/>
                    <a:cs typeface="Arial"/>
                    <a:sym typeface="Arial"/>
                  </a:defRPr>
                </a:lvl1pPr>
              </a:lstStyle>
              <a:p>
                <a:pPr>
                  <a:defRPr sz="5600" b="0">
                    <a:latin typeface="Gill Sans"/>
                    <a:ea typeface="Gill Sans"/>
                    <a:cs typeface="Gill Sans"/>
                    <a:sym typeface="Gill Sans"/>
                  </a:defRPr>
                </a:pPr>
                <a:r>
                  <a:rPr sz="2800" b="1">
                    <a:latin typeface="Arial"/>
                    <a:ea typeface="Arial"/>
                    <a:cs typeface="Arial"/>
                    <a:sym typeface="Arial"/>
                  </a:rPr>
                  <a:t>1101</a:t>
                </a:r>
              </a:p>
            </p:txBody>
          </p:sp>
          <p:sp>
            <p:nvSpPr>
              <p:cNvPr id="1525" name="Shape 1525"/>
              <p:cNvSpPr/>
              <p:nvPr/>
            </p:nvSpPr>
            <p:spPr>
              <a:xfrm>
                <a:off x="0" y="999514"/>
                <a:ext cx="1143000" cy="470967"/>
              </a:xfrm>
              <a:prstGeom prst="rect">
                <a:avLst/>
              </a:prstGeom>
              <a:noFill/>
              <a:ln w="9525" cap="flat">
                <a:noFill/>
                <a:round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38100" tIns="38100" rIns="38100" bIns="38100" numCol="1" anchor="t">
                <a:spAutoFit/>
              </a:bodyPr>
              <a:lstStyle>
                <a:lvl1pPr defTabSz="914400">
                  <a:buClr>
                    <a:srgbClr val="000000"/>
                  </a:buClr>
                  <a:buFont typeface="Arial"/>
                  <a:defRPr sz="2800" b="1">
                    <a:uFill>
                      <a:solidFill>
                        <a:srgbClr val="000000"/>
                      </a:solidFill>
                    </a:uFill>
                    <a:latin typeface="Arial"/>
                    <a:ea typeface="Arial"/>
                    <a:cs typeface="Arial"/>
                    <a:sym typeface="Arial"/>
                  </a:defRPr>
                </a:lvl1pPr>
              </a:lstStyle>
              <a:p>
                <a:pPr>
                  <a:defRPr sz="5600" b="0">
                    <a:latin typeface="Gill Sans"/>
                    <a:ea typeface="Gill Sans"/>
                    <a:cs typeface="Gill Sans"/>
                    <a:sym typeface="Gill Sans"/>
                  </a:defRPr>
                </a:pPr>
                <a:r>
                  <a:rPr sz="2800" b="1">
                    <a:latin typeface="Arial"/>
                    <a:ea typeface="Arial"/>
                    <a:cs typeface="Arial"/>
                    <a:sym typeface="Arial"/>
                  </a:rPr>
                  <a:t>1100</a:t>
                </a:r>
              </a:p>
            </p:txBody>
          </p:sp>
          <p:sp>
            <p:nvSpPr>
              <p:cNvPr id="1526" name="Shape 1526"/>
              <p:cNvSpPr/>
              <p:nvPr/>
            </p:nvSpPr>
            <p:spPr>
              <a:xfrm>
                <a:off x="1625362" y="2554313"/>
                <a:ext cx="1181101" cy="470968"/>
              </a:xfrm>
              <a:prstGeom prst="rect">
                <a:avLst/>
              </a:prstGeom>
              <a:noFill/>
              <a:ln w="9525" cap="flat">
                <a:noFill/>
                <a:round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38100" tIns="38100" rIns="38100" bIns="38100" numCol="1" anchor="t">
                <a:spAutoFit/>
              </a:bodyPr>
              <a:lstStyle>
                <a:lvl1pPr defTabSz="914400">
                  <a:buClr>
                    <a:srgbClr val="000000"/>
                  </a:buClr>
                  <a:buFont typeface="Arial"/>
                  <a:defRPr sz="2800" b="1">
                    <a:uFill>
                      <a:solidFill>
                        <a:srgbClr val="000000"/>
                      </a:solidFill>
                    </a:uFill>
                    <a:latin typeface="Arial"/>
                    <a:ea typeface="Arial"/>
                    <a:cs typeface="Arial"/>
                    <a:sym typeface="Arial"/>
                  </a:defRPr>
                </a:lvl1pPr>
              </a:lstStyle>
              <a:p>
                <a:pPr>
                  <a:defRPr sz="5600" b="0">
                    <a:latin typeface="Gill Sans"/>
                    <a:ea typeface="Gill Sans"/>
                    <a:cs typeface="Gill Sans"/>
                    <a:sym typeface="Gill Sans"/>
                  </a:defRPr>
                </a:pPr>
                <a:r>
                  <a:rPr sz="2800" b="1">
                    <a:latin typeface="Arial"/>
                    <a:ea typeface="Arial"/>
                    <a:cs typeface="Arial"/>
                    <a:sym typeface="Arial"/>
                  </a:rPr>
                  <a:t>1001</a:t>
                </a:r>
              </a:p>
            </p:txBody>
          </p:sp>
          <p:sp>
            <p:nvSpPr>
              <p:cNvPr id="1527" name="Shape 1527"/>
              <p:cNvSpPr/>
              <p:nvPr/>
            </p:nvSpPr>
            <p:spPr>
              <a:xfrm>
                <a:off x="3971332" y="2554313"/>
                <a:ext cx="1422401" cy="470968"/>
              </a:xfrm>
              <a:prstGeom prst="rect">
                <a:avLst/>
              </a:prstGeom>
              <a:noFill/>
              <a:ln w="9525" cap="flat">
                <a:noFill/>
                <a:round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38100" tIns="38100" rIns="38100" bIns="38100" numCol="1" anchor="t">
                <a:spAutoFit/>
              </a:bodyPr>
              <a:lstStyle>
                <a:lvl1pPr defTabSz="914400">
                  <a:buClr>
                    <a:srgbClr val="000000"/>
                  </a:buClr>
                  <a:buFont typeface="Arial"/>
                  <a:defRPr sz="2800" b="1">
                    <a:uFill>
                      <a:solidFill>
                        <a:srgbClr val="000000"/>
                      </a:solidFill>
                    </a:uFill>
                    <a:latin typeface="Arial"/>
                    <a:ea typeface="Arial"/>
                    <a:cs typeface="Arial"/>
                    <a:sym typeface="Arial"/>
                  </a:defRPr>
                </a:lvl1pPr>
              </a:lstStyle>
              <a:p>
                <a:pPr>
                  <a:defRPr sz="5600" b="0">
                    <a:latin typeface="Gill Sans"/>
                    <a:ea typeface="Gill Sans"/>
                    <a:cs typeface="Gill Sans"/>
                    <a:sym typeface="Gill Sans"/>
                  </a:defRPr>
                </a:pPr>
                <a:r>
                  <a:rPr sz="2800" b="1">
                    <a:latin typeface="Arial"/>
                    <a:ea typeface="Arial"/>
                    <a:cs typeface="Arial"/>
                    <a:sym typeface="Arial"/>
                  </a:rPr>
                  <a:t>1011</a:t>
                </a:r>
              </a:p>
            </p:txBody>
          </p:sp>
          <p:sp>
            <p:nvSpPr>
              <p:cNvPr id="1528" name="Shape 1528"/>
              <p:cNvSpPr/>
              <p:nvPr/>
            </p:nvSpPr>
            <p:spPr>
              <a:xfrm>
                <a:off x="2793594" y="3442771"/>
                <a:ext cx="1193801" cy="470967"/>
              </a:xfrm>
              <a:prstGeom prst="rect">
                <a:avLst/>
              </a:prstGeom>
              <a:noFill/>
              <a:ln w="9525" cap="flat">
                <a:noFill/>
                <a:round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38100" tIns="38100" rIns="38100" bIns="38100" numCol="1" anchor="t">
                <a:spAutoFit/>
              </a:bodyPr>
              <a:lstStyle>
                <a:lvl1pPr defTabSz="914400">
                  <a:buClr>
                    <a:srgbClr val="000000"/>
                  </a:buClr>
                  <a:buFont typeface="Arial"/>
                  <a:defRPr sz="2800" b="1">
                    <a:uFill>
                      <a:solidFill>
                        <a:srgbClr val="000000"/>
                      </a:solidFill>
                    </a:uFill>
                    <a:latin typeface="Arial"/>
                    <a:ea typeface="Arial"/>
                    <a:cs typeface="Arial"/>
                    <a:sym typeface="Arial"/>
                  </a:defRPr>
                </a:lvl1pPr>
              </a:lstStyle>
              <a:p>
                <a:pPr>
                  <a:defRPr sz="5600" b="0">
                    <a:latin typeface="Gill Sans"/>
                    <a:ea typeface="Gill Sans"/>
                    <a:cs typeface="Gill Sans"/>
                    <a:sym typeface="Gill Sans"/>
                  </a:defRPr>
                </a:pPr>
                <a:r>
                  <a:rPr sz="2800" b="1">
                    <a:latin typeface="Arial"/>
                    <a:ea typeface="Arial"/>
                    <a:cs typeface="Arial"/>
                    <a:sym typeface="Arial"/>
                  </a:rPr>
                  <a:t>1010</a:t>
                </a:r>
              </a:p>
            </p:txBody>
          </p:sp>
          <p:sp>
            <p:nvSpPr>
              <p:cNvPr id="1529" name="Shape 1529"/>
              <p:cNvSpPr/>
              <p:nvPr/>
            </p:nvSpPr>
            <p:spPr>
              <a:xfrm>
                <a:off x="2260262" y="1332686"/>
                <a:ext cx="1320801" cy="470967"/>
              </a:xfrm>
              <a:prstGeom prst="rect">
                <a:avLst/>
              </a:prstGeom>
              <a:noFill/>
              <a:ln w="9525" cap="flat">
                <a:noFill/>
                <a:round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38100" tIns="38100" rIns="38100" bIns="38100" numCol="1" anchor="t">
                <a:spAutoFit/>
              </a:bodyPr>
              <a:lstStyle>
                <a:lvl1pPr defTabSz="914400">
                  <a:buClr>
                    <a:srgbClr val="000000"/>
                  </a:buClr>
                  <a:buFont typeface="Arial"/>
                  <a:defRPr sz="2800" b="1">
                    <a:uFill>
                      <a:solidFill>
                        <a:srgbClr val="000000"/>
                      </a:solidFill>
                    </a:uFill>
                    <a:latin typeface="Arial"/>
                    <a:ea typeface="Arial"/>
                    <a:cs typeface="Arial"/>
                    <a:sym typeface="Arial"/>
                  </a:defRPr>
                </a:lvl1pPr>
              </a:lstStyle>
              <a:p>
                <a:pPr>
                  <a:defRPr sz="5600" b="0">
                    <a:latin typeface="Gill Sans"/>
                    <a:ea typeface="Gill Sans"/>
                    <a:cs typeface="Gill Sans"/>
                    <a:sym typeface="Gill Sans"/>
                  </a:defRPr>
                </a:pPr>
                <a:r>
                  <a:rPr sz="2800" b="1">
                    <a:latin typeface="Arial"/>
                    <a:ea typeface="Arial"/>
                    <a:cs typeface="Arial"/>
                    <a:sym typeface="Arial"/>
                  </a:rPr>
                  <a:t>1110</a:t>
                </a:r>
              </a:p>
            </p:txBody>
          </p:sp>
          <p:sp>
            <p:nvSpPr>
              <p:cNvPr id="1530" name="Shape 1530"/>
              <p:cNvSpPr/>
              <p:nvPr/>
            </p:nvSpPr>
            <p:spPr>
              <a:xfrm>
                <a:off x="3565000" y="0"/>
                <a:ext cx="1295401" cy="470967"/>
              </a:xfrm>
              <a:prstGeom prst="rect">
                <a:avLst/>
              </a:prstGeom>
              <a:noFill/>
              <a:ln w="9525" cap="flat">
                <a:noFill/>
                <a:round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38100" tIns="38100" rIns="38100" bIns="38100" numCol="1" anchor="t">
                <a:spAutoFit/>
              </a:bodyPr>
              <a:lstStyle>
                <a:lvl1pPr defTabSz="914400">
                  <a:buClr>
                    <a:srgbClr val="000000"/>
                  </a:buClr>
                  <a:buFont typeface="Arial"/>
                  <a:defRPr sz="2800" b="1">
                    <a:uFill>
                      <a:solidFill>
                        <a:srgbClr val="000000"/>
                      </a:solidFill>
                    </a:uFill>
                    <a:latin typeface="Arial"/>
                    <a:ea typeface="Arial"/>
                    <a:cs typeface="Arial"/>
                    <a:sym typeface="Arial"/>
                  </a:defRPr>
                </a:lvl1pPr>
              </a:lstStyle>
              <a:p>
                <a:pPr>
                  <a:defRPr sz="5600" b="0">
                    <a:latin typeface="Gill Sans"/>
                    <a:ea typeface="Gill Sans"/>
                    <a:cs typeface="Gill Sans"/>
                    <a:sym typeface="Gill Sans"/>
                  </a:defRPr>
                </a:pPr>
                <a:r>
                  <a:rPr sz="2800" b="1">
                    <a:latin typeface="Arial"/>
                    <a:ea typeface="Arial"/>
                    <a:cs typeface="Arial"/>
                    <a:sym typeface="Arial"/>
                  </a:rPr>
                  <a:t>1111</a:t>
                </a:r>
              </a:p>
            </p:txBody>
          </p:sp>
        </p:grpSp>
      </p:grpSp>
    </p:spTree>
  </p:cSld>
  <p:clrMapOvr>
    <a:masterClrMapping/>
  </p:clrMapOvr>
  <p:transition spd="slow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F5D4D3-8F12-F947-9A35-E22F7E05C3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Generalizing Torii and Hypercubes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25BA8DA-79EE-F245-9DF9-D3F51CEF60D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k-</a:t>
            </a:r>
            <a:r>
              <a:rPr lang="en-US" dirty="0" err="1"/>
              <a:t>ary</a:t>
            </a:r>
            <a:r>
              <a:rPr lang="en-US" dirty="0"/>
              <a:t> n-cube</a:t>
            </a:r>
          </a:p>
          <a:p>
            <a:pPr lvl="1"/>
            <a:r>
              <a:rPr lang="en-US" dirty="0"/>
              <a:t>Rings of k nodes</a:t>
            </a:r>
          </a:p>
          <a:p>
            <a:pPr lvl="1"/>
            <a:r>
              <a:rPr lang="en-US" dirty="0"/>
              <a:t>Connected in n dimensions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5C044A7-3669-E942-A9F5-FA573B6316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72600" y="2076450"/>
            <a:ext cx="8267260" cy="5543550"/>
          </a:xfrm>
          <a:prstGeom prst="rect">
            <a:avLst/>
          </a:prstGeom>
        </p:spPr>
      </p:pic>
      <p:pic>
        <p:nvPicPr>
          <p:cNvPr id="5" name="image9.pdf">
            <a:extLst>
              <a:ext uri="{FF2B5EF4-FFF2-40B4-BE49-F238E27FC236}">
                <a16:creationId xmlns:a16="http://schemas.microsoft.com/office/drawing/2014/main" id="{4436404B-47C6-8D4E-A74E-1E8DF6A1BB4D}"/>
              </a:ext>
            </a:extLst>
          </p:cNvPr>
          <p:cNvPicPr>
            <a:picLocks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114800" y="8731250"/>
            <a:ext cx="9258300" cy="26035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0749D93-9119-1D41-B92E-1CBFE6EBAC03}"/>
              </a:ext>
            </a:extLst>
          </p:cNvPr>
          <p:cNvSpPr txBox="1"/>
          <p:nvPr/>
        </p:nvSpPr>
        <p:spPr>
          <a:xfrm>
            <a:off x="15392400" y="2286000"/>
            <a:ext cx="1038746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1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+mn-ea"/>
                <a:ea typeface="+mn-ea"/>
                <a:cs typeface="Gill Sans"/>
                <a:sym typeface="Gill Sans"/>
              </a:rPr>
              <a:t>(10,1)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F87B578-BA2C-E045-80BA-1B901442B375}"/>
              </a:ext>
            </a:extLst>
          </p:cNvPr>
          <p:cNvSpPr txBox="1"/>
          <p:nvPr/>
        </p:nvSpPr>
        <p:spPr>
          <a:xfrm>
            <a:off x="7566184" y="5715000"/>
            <a:ext cx="841577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1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+mn-ea"/>
                <a:ea typeface="+mn-ea"/>
                <a:cs typeface="Gill Sans"/>
                <a:sym typeface="Gill Sans"/>
              </a:rPr>
              <a:t>(5,2)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C64E0CA-578A-8F4E-9653-ABE388C41392}"/>
              </a:ext>
            </a:extLst>
          </p:cNvPr>
          <p:cNvSpPr txBox="1"/>
          <p:nvPr/>
        </p:nvSpPr>
        <p:spPr>
          <a:xfrm>
            <a:off x="15589569" y="7639050"/>
            <a:ext cx="841577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1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+mn-ea"/>
                <a:ea typeface="+mn-ea"/>
                <a:cs typeface="Gill Sans"/>
                <a:sym typeface="Gill Sans"/>
              </a:rPr>
              <a:t>(3,3)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2503B80-3F45-C140-9ECC-744D8AFC8DE5}"/>
              </a:ext>
            </a:extLst>
          </p:cNvPr>
          <p:cNvSpPr txBox="1"/>
          <p:nvPr/>
        </p:nvSpPr>
        <p:spPr>
          <a:xfrm>
            <a:off x="3886200" y="11353800"/>
            <a:ext cx="841577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1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+mn-ea"/>
                <a:ea typeface="+mn-ea"/>
                <a:cs typeface="Gill Sans"/>
                <a:sym typeface="Gill Sans"/>
              </a:rPr>
              <a:t>(2,0)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97816E0-E527-364B-85B1-A23A34FDA428}"/>
              </a:ext>
            </a:extLst>
          </p:cNvPr>
          <p:cNvSpPr txBox="1"/>
          <p:nvPr/>
        </p:nvSpPr>
        <p:spPr>
          <a:xfrm>
            <a:off x="5025823" y="11353800"/>
            <a:ext cx="841577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1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+mn-ea"/>
                <a:ea typeface="+mn-ea"/>
                <a:cs typeface="Gill Sans"/>
                <a:sym typeface="Gill Sans"/>
              </a:rPr>
              <a:t>(2,1)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03E0E23-650A-2E40-BDE0-AC7986FC58DE}"/>
              </a:ext>
            </a:extLst>
          </p:cNvPr>
          <p:cNvSpPr txBox="1"/>
          <p:nvPr/>
        </p:nvSpPr>
        <p:spPr>
          <a:xfrm>
            <a:off x="6626023" y="11353800"/>
            <a:ext cx="841577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1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+mn-ea"/>
                <a:ea typeface="+mn-ea"/>
                <a:cs typeface="Gill Sans"/>
                <a:sym typeface="Gill Sans"/>
              </a:rPr>
              <a:t>(2,2)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3BE2456-0EF2-5C47-82B0-399C22C676E4}"/>
              </a:ext>
            </a:extLst>
          </p:cNvPr>
          <p:cNvSpPr txBox="1"/>
          <p:nvPr/>
        </p:nvSpPr>
        <p:spPr>
          <a:xfrm>
            <a:off x="8454823" y="11353800"/>
            <a:ext cx="841577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1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+mn-ea"/>
                <a:ea typeface="+mn-ea"/>
                <a:cs typeface="Gill Sans"/>
                <a:sym typeface="Gill Sans"/>
              </a:rPr>
              <a:t>(2,3)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E573E39-6442-E144-AB02-4D4418DB5F88}"/>
              </a:ext>
            </a:extLst>
          </p:cNvPr>
          <p:cNvSpPr txBox="1"/>
          <p:nvPr/>
        </p:nvSpPr>
        <p:spPr>
          <a:xfrm>
            <a:off x="11274223" y="11353800"/>
            <a:ext cx="841577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1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+mn-ea"/>
                <a:ea typeface="+mn-ea"/>
                <a:cs typeface="Gill Sans"/>
                <a:sym typeface="Gill Sans"/>
              </a:rPr>
              <a:t>(2,4)</a:t>
            </a:r>
          </a:p>
        </p:txBody>
      </p:sp>
    </p:spTree>
    <p:extLst>
      <p:ext uri="{BB962C8B-B14F-4D97-AF65-F5344CB8AC3E}">
        <p14:creationId xmlns:p14="http://schemas.microsoft.com/office/powerpoint/2010/main" val="4288510176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Shape 98"/>
          <p:cNvSpPr/>
          <p:nvPr/>
        </p:nvSpPr>
        <p:spPr>
          <a:xfrm>
            <a:off x="9144000" y="6477000"/>
            <a:ext cx="0" cy="921946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99" name="Shape 99"/>
          <p:cNvSpPr/>
          <p:nvPr/>
        </p:nvSpPr>
        <p:spPr>
          <a:xfrm>
            <a:off x="13042900" y="4648199"/>
            <a:ext cx="1" cy="1168557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00" name="Shape 100"/>
          <p:cNvSpPr>
            <a:spLocks noGrp="1"/>
          </p:cNvSpPr>
          <p:nvPr>
            <p:ph type="title"/>
          </p:nvPr>
        </p:nvSpPr>
        <p:spPr>
          <a:xfrm>
            <a:off x="838200" y="393700"/>
            <a:ext cx="17056100" cy="1117600"/>
          </a:xfrm>
          <a:prstGeom prst="rect">
            <a:avLst/>
          </a:prstGeom>
        </p:spPr>
        <p:txBody>
          <a:bodyPr/>
          <a:lstStyle>
            <a:lvl1pPr>
              <a:defRPr sz="7800"/>
            </a:lvl1pPr>
          </a:lstStyle>
          <a:p>
            <a:r>
              <a:t>Today: modern interconnect designs</a:t>
            </a:r>
          </a:p>
        </p:txBody>
      </p:sp>
      <p:sp>
        <p:nvSpPr>
          <p:cNvPr id="101" name="Shape 101"/>
          <p:cNvSpPr/>
          <p:nvPr/>
        </p:nvSpPr>
        <p:spPr>
          <a:xfrm>
            <a:off x="5232400" y="4660899"/>
            <a:ext cx="1" cy="1168557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02" name="Shape 102"/>
          <p:cNvSpPr/>
          <p:nvPr/>
        </p:nvSpPr>
        <p:spPr>
          <a:xfrm>
            <a:off x="11493500" y="4013200"/>
            <a:ext cx="3073400" cy="990600"/>
          </a:xfrm>
          <a:prstGeom prst="rect">
            <a:avLst/>
          </a:prstGeom>
          <a:solidFill>
            <a:srgbClr val="EBEBEB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pic>
        <p:nvPicPr>
          <p:cNvPr id="103" name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443199" y="5284708"/>
            <a:ext cx="11067698" cy="1813085"/>
          </a:xfrm>
          <a:prstGeom prst="rect">
            <a:avLst/>
          </a:prstGeom>
          <a:ln w="12700">
            <a:miter lim="400000"/>
          </a:ln>
        </p:spPr>
      </p:pic>
      <p:sp>
        <p:nvSpPr>
          <p:cNvPr id="104" name="Shape 104"/>
          <p:cNvSpPr/>
          <p:nvPr/>
        </p:nvSpPr>
        <p:spPr>
          <a:xfrm>
            <a:off x="12382500" y="4292600"/>
            <a:ext cx="1320800" cy="508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1pPr>
              <a:lnSpc>
                <a:spcPct val="80000"/>
              </a:lnSpc>
              <a:buFont typeface="Lucida Grande"/>
              <a:defRPr sz="32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Cache</a:t>
            </a:r>
          </a:p>
        </p:txBody>
      </p:sp>
      <p:sp>
        <p:nvSpPr>
          <p:cNvPr id="105" name="Shape 105"/>
          <p:cNvSpPr/>
          <p:nvPr/>
        </p:nvSpPr>
        <p:spPr>
          <a:xfrm>
            <a:off x="13042899" y="3340854"/>
            <a:ext cx="1" cy="672502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06" name="Shape 106"/>
          <p:cNvSpPr/>
          <p:nvPr/>
        </p:nvSpPr>
        <p:spPr>
          <a:xfrm>
            <a:off x="11506200" y="2260600"/>
            <a:ext cx="3073400" cy="1092200"/>
          </a:xfrm>
          <a:prstGeom prst="rect">
            <a:avLst/>
          </a:prstGeom>
          <a:solidFill>
            <a:srgbClr val="EBEBEB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07" name="Shape 107"/>
          <p:cNvSpPr/>
          <p:nvPr/>
        </p:nvSpPr>
        <p:spPr>
          <a:xfrm>
            <a:off x="12192000" y="2552700"/>
            <a:ext cx="1689100" cy="508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1pPr>
              <a:lnSpc>
                <a:spcPct val="80000"/>
              </a:lnSpc>
              <a:buFont typeface="Lucida Grande"/>
              <a:defRPr sz="32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Processor</a:t>
            </a:r>
          </a:p>
        </p:txBody>
      </p:sp>
      <p:sp>
        <p:nvSpPr>
          <p:cNvPr id="108" name="Shape 108"/>
          <p:cNvSpPr/>
          <p:nvPr/>
        </p:nvSpPr>
        <p:spPr>
          <a:xfrm>
            <a:off x="6972300" y="5930900"/>
            <a:ext cx="4343400" cy="508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1pPr>
              <a:lnSpc>
                <a:spcPct val="80000"/>
              </a:lnSpc>
              <a:buFont typeface="Lucida Grande"/>
              <a:defRPr sz="32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Interconnection Network</a:t>
            </a:r>
          </a:p>
        </p:txBody>
      </p:sp>
      <p:sp>
        <p:nvSpPr>
          <p:cNvPr id="109" name="Shape 109"/>
          <p:cNvSpPr/>
          <p:nvPr/>
        </p:nvSpPr>
        <p:spPr>
          <a:xfrm>
            <a:off x="3683000" y="4025900"/>
            <a:ext cx="3073400" cy="990600"/>
          </a:xfrm>
          <a:prstGeom prst="rect">
            <a:avLst/>
          </a:prstGeom>
          <a:solidFill>
            <a:srgbClr val="EBEBEB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10" name="Shape 110"/>
          <p:cNvSpPr/>
          <p:nvPr/>
        </p:nvSpPr>
        <p:spPr>
          <a:xfrm>
            <a:off x="4572000" y="4318000"/>
            <a:ext cx="1320800" cy="508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1pPr>
              <a:lnSpc>
                <a:spcPct val="80000"/>
              </a:lnSpc>
              <a:buFont typeface="Lucida Grande"/>
              <a:defRPr sz="32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Cache</a:t>
            </a:r>
          </a:p>
        </p:txBody>
      </p:sp>
      <p:sp>
        <p:nvSpPr>
          <p:cNvPr id="111" name="Shape 111"/>
          <p:cNvSpPr/>
          <p:nvPr/>
        </p:nvSpPr>
        <p:spPr>
          <a:xfrm>
            <a:off x="5232400" y="3352800"/>
            <a:ext cx="0" cy="67250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12" name="Shape 112"/>
          <p:cNvSpPr/>
          <p:nvPr/>
        </p:nvSpPr>
        <p:spPr>
          <a:xfrm>
            <a:off x="3695700" y="2273300"/>
            <a:ext cx="3073400" cy="1092200"/>
          </a:xfrm>
          <a:prstGeom prst="rect">
            <a:avLst/>
          </a:prstGeom>
          <a:solidFill>
            <a:srgbClr val="EBEBEB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13" name="Shape 113"/>
          <p:cNvSpPr/>
          <p:nvPr/>
        </p:nvSpPr>
        <p:spPr>
          <a:xfrm>
            <a:off x="4381500" y="2565400"/>
            <a:ext cx="1689100" cy="508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1pPr>
              <a:lnSpc>
                <a:spcPct val="80000"/>
              </a:lnSpc>
              <a:buFont typeface="Lucida Grande"/>
              <a:defRPr sz="32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Processor</a:t>
            </a:r>
          </a:p>
        </p:txBody>
      </p:sp>
      <p:sp>
        <p:nvSpPr>
          <p:cNvPr id="114" name="Shape 114"/>
          <p:cNvSpPr/>
          <p:nvPr/>
        </p:nvSpPr>
        <p:spPr>
          <a:xfrm>
            <a:off x="6565900" y="7251700"/>
            <a:ext cx="5143500" cy="1143000"/>
          </a:xfrm>
          <a:prstGeom prst="rect">
            <a:avLst/>
          </a:prstGeom>
          <a:solidFill>
            <a:srgbClr val="C0C0C0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15" name="Shape 115"/>
          <p:cNvSpPr/>
          <p:nvPr/>
        </p:nvSpPr>
        <p:spPr>
          <a:xfrm>
            <a:off x="6972300" y="7569200"/>
            <a:ext cx="4343400" cy="508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1pPr>
              <a:lnSpc>
                <a:spcPct val="80000"/>
              </a:lnSpc>
              <a:buFont typeface="Lucida Grande"/>
              <a:defRPr sz="32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Memory</a:t>
            </a:r>
          </a:p>
        </p:txBody>
      </p:sp>
      <p:grpSp>
        <p:nvGrpSpPr>
          <p:cNvPr id="123" name="Group 123"/>
          <p:cNvGrpSpPr/>
          <p:nvPr/>
        </p:nvGrpSpPr>
        <p:grpSpPr>
          <a:xfrm>
            <a:off x="1327982" y="4013200"/>
            <a:ext cx="13238918" cy="4394200"/>
            <a:chOff x="883482" y="0"/>
            <a:chExt cx="13238917" cy="4394200"/>
          </a:xfrm>
        </p:grpSpPr>
        <p:sp>
          <p:nvSpPr>
            <p:cNvPr id="116" name="Shape 116"/>
            <p:cNvSpPr/>
            <p:nvPr/>
          </p:nvSpPr>
          <p:spPr>
            <a:xfrm>
              <a:off x="3238500" y="12700"/>
              <a:ext cx="3098800" cy="1003300"/>
            </a:xfrm>
            <a:prstGeom prst="rect">
              <a:avLst/>
            </a:prstGeom>
            <a:noFill/>
            <a:ln w="127000" cap="flat">
              <a:solidFill>
                <a:srgbClr val="E324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17" name="Shape 117"/>
            <p:cNvSpPr/>
            <p:nvPr/>
          </p:nvSpPr>
          <p:spPr>
            <a:xfrm>
              <a:off x="11023600" y="0"/>
              <a:ext cx="3098800" cy="1003300"/>
            </a:xfrm>
            <a:prstGeom prst="rect">
              <a:avLst/>
            </a:prstGeom>
            <a:noFill/>
            <a:ln w="127000" cap="flat">
              <a:solidFill>
                <a:srgbClr val="E324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18" name="Shape 118"/>
            <p:cNvSpPr/>
            <p:nvPr/>
          </p:nvSpPr>
          <p:spPr>
            <a:xfrm>
              <a:off x="6108700" y="3276600"/>
              <a:ext cx="5156200" cy="1117600"/>
            </a:xfrm>
            <a:prstGeom prst="rect">
              <a:avLst/>
            </a:prstGeom>
            <a:noFill/>
            <a:ln w="127000" cap="flat">
              <a:solidFill>
                <a:srgbClr val="E324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19" name="Shape 119"/>
            <p:cNvSpPr/>
            <p:nvPr/>
          </p:nvSpPr>
          <p:spPr>
            <a:xfrm>
              <a:off x="883482" y="3296306"/>
              <a:ext cx="3156805" cy="69058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t">
              <a:noAutofit/>
            </a:bodyPr>
            <a:lstStyle>
              <a:lvl1pPr algn="l">
                <a:lnSpc>
                  <a:spcPct val="80000"/>
                </a:lnSpc>
                <a:buFont typeface="Lucida Grande"/>
                <a:defRPr sz="3200" b="1">
                  <a:latin typeface="+mn-lt"/>
                  <a:ea typeface="+mn-ea"/>
                  <a:cs typeface="+mn-cs"/>
                  <a:sym typeface="Myriad Pro Condensed"/>
                </a:defRPr>
              </a:lvl1pPr>
            </a:lstStyle>
            <a:p>
              <a:r>
                <a:t>Interconnect nodes</a:t>
              </a:r>
            </a:p>
          </p:txBody>
        </p:sp>
        <p:sp>
          <p:nvSpPr>
            <p:cNvPr id="120" name="Shape 120"/>
            <p:cNvSpPr/>
            <p:nvPr/>
          </p:nvSpPr>
          <p:spPr>
            <a:xfrm flipH="1">
              <a:off x="2021116" y="1097626"/>
              <a:ext cx="2629861" cy="2265192"/>
            </a:xfrm>
            <a:prstGeom prst="line">
              <a:avLst/>
            </a:prstGeom>
            <a:noFill/>
            <a:ln w="63500" cap="flat">
              <a:solidFill>
                <a:srgbClr val="E32400"/>
              </a:solidFill>
              <a:prstDash val="solid"/>
              <a:miter lim="400000"/>
              <a:head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21" name="Shape 121"/>
            <p:cNvSpPr/>
            <p:nvPr/>
          </p:nvSpPr>
          <p:spPr>
            <a:xfrm flipH="1" flipV="1">
              <a:off x="3843818" y="3524959"/>
              <a:ext cx="2221753" cy="379707"/>
            </a:xfrm>
            <a:prstGeom prst="line">
              <a:avLst/>
            </a:prstGeom>
            <a:noFill/>
            <a:ln w="63500" cap="flat">
              <a:solidFill>
                <a:srgbClr val="E32400"/>
              </a:solidFill>
              <a:prstDash val="solid"/>
              <a:miter lim="400000"/>
              <a:head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22" name="Shape 122"/>
            <p:cNvSpPr/>
            <p:nvPr/>
          </p:nvSpPr>
          <p:spPr>
            <a:xfrm flipH="1">
              <a:off x="2263717" y="560895"/>
              <a:ext cx="8687915" cy="2753828"/>
            </a:xfrm>
            <a:prstGeom prst="line">
              <a:avLst/>
            </a:prstGeom>
            <a:noFill/>
            <a:ln w="63500" cap="flat">
              <a:solidFill>
                <a:srgbClr val="E32400"/>
              </a:solidFill>
              <a:prstDash val="solid"/>
              <a:miter lim="400000"/>
              <a:head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</p:grpSp>
      <p:sp>
        <p:nvSpPr>
          <p:cNvPr id="124" name="Shape 124"/>
          <p:cNvSpPr/>
          <p:nvPr/>
        </p:nvSpPr>
        <p:spPr>
          <a:xfrm>
            <a:off x="1400843" y="9687263"/>
            <a:ext cx="15930815" cy="25120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buFont typeface="Lucida Grande"/>
              <a:defRPr b="1">
                <a:latin typeface="+mn-lt"/>
                <a:ea typeface="+mn-ea"/>
                <a:cs typeface="+mn-cs"/>
                <a:sym typeface="Myriad Pro Condensed"/>
              </a:defRPr>
            </a:pPr>
            <a:r>
              <a:t>Today’s topics: the basic ideas of building a high-performance interconnection network in a parallel processor.</a:t>
            </a:r>
          </a:p>
          <a:p>
            <a:pPr>
              <a:buFont typeface="Lucida Grande"/>
              <a:defRPr b="1">
                <a:latin typeface="+mn-lt"/>
                <a:ea typeface="+mn-ea"/>
                <a:cs typeface="+mn-cs"/>
                <a:sym typeface="Myriad Pro Condensed"/>
              </a:defRPr>
            </a:pPr>
            <a:r>
              <a:t>(think: “a network-on-a-chip”) 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3" grpId="1" animBg="1" advAuto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9" name="Shape 1419"/>
          <p:cNvSpPr/>
          <p:nvPr/>
        </p:nvSpPr>
        <p:spPr>
          <a:xfrm>
            <a:off x="11042476" y="8975308"/>
            <a:ext cx="4413424" cy="8"/>
          </a:xfrm>
          <a:prstGeom prst="line">
            <a:avLst/>
          </a:prstGeom>
          <a:ln w="2540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grpSp>
        <p:nvGrpSpPr>
          <p:cNvPr id="1424" name="Group 1424"/>
          <p:cNvGrpSpPr/>
          <p:nvPr/>
        </p:nvGrpSpPr>
        <p:grpSpPr>
          <a:xfrm>
            <a:off x="9870644" y="9013408"/>
            <a:ext cx="6698145" cy="1240006"/>
            <a:chOff x="0" y="0"/>
            <a:chExt cx="6698144" cy="1240005"/>
          </a:xfrm>
        </p:grpSpPr>
        <p:sp>
          <p:nvSpPr>
            <p:cNvPr id="1420" name="Shape 1420"/>
            <p:cNvSpPr/>
            <p:nvPr/>
          </p:nvSpPr>
          <p:spPr>
            <a:xfrm flipH="1">
              <a:off x="0" y="21542"/>
              <a:ext cx="1197840" cy="1184332"/>
            </a:xfrm>
            <a:prstGeom prst="line">
              <a:avLst/>
            </a:prstGeom>
            <a:noFill/>
            <a:ln w="1143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421" name="Shape 1421"/>
            <p:cNvSpPr/>
            <p:nvPr/>
          </p:nvSpPr>
          <p:spPr>
            <a:xfrm>
              <a:off x="1213045" y="47776"/>
              <a:ext cx="1023989" cy="1192230"/>
            </a:xfrm>
            <a:prstGeom prst="line">
              <a:avLst/>
            </a:prstGeom>
            <a:noFill/>
            <a:ln w="1143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422" name="Shape 1422"/>
            <p:cNvSpPr/>
            <p:nvPr/>
          </p:nvSpPr>
          <p:spPr>
            <a:xfrm flipH="1">
              <a:off x="4454955" y="0"/>
              <a:ext cx="1197841" cy="1184331"/>
            </a:xfrm>
            <a:prstGeom prst="line">
              <a:avLst/>
            </a:prstGeom>
            <a:noFill/>
            <a:ln w="1143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423" name="Shape 1423"/>
            <p:cNvSpPr/>
            <p:nvPr/>
          </p:nvSpPr>
          <p:spPr>
            <a:xfrm>
              <a:off x="5674155" y="25400"/>
              <a:ext cx="1023990" cy="1192229"/>
            </a:xfrm>
            <a:prstGeom prst="line">
              <a:avLst/>
            </a:prstGeom>
            <a:noFill/>
            <a:ln w="1143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</p:grpSp>
      <p:grpSp>
        <p:nvGrpSpPr>
          <p:cNvPr id="1433" name="Group 1433"/>
          <p:cNvGrpSpPr/>
          <p:nvPr/>
        </p:nvGrpSpPr>
        <p:grpSpPr>
          <a:xfrm>
            <a:off x="9321800" y="10161984"/>
            <a:ext cx="7752868" cy="1047939"/>
            <a:chOff x="0" y="0"/>
            <a:chExt cx="7752867" cy="1047937"/>
          </a:xfrm>
        </p:grpSpPr>
        <p:sp>
          <p:nvSpPr>
            <p:cNvPr id="1425" name="Shape 1425"/>
            <p:cNvSpPr/>
            <p:nvPr/>
          </p:nvSpPr>
          <p:spPr>
            <a:xfrm flipH="1">
              <a:off x="0" y="0"/>
              <a:ext cx="557524" cy="997725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426" name="Shape 1426"/>
            <p:cNvSpPr/>
            <p:nvPr/>
          </p:nvSpPr>
          <p:spPr>
            <a:xfrm>
              <a:off x="562678" y="7897"/>
              <a:ext cx="488469" cy="1002714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427" name="Shape 1427"/>
            <p:cNvSpPr/>
            <p:nvPr/>
          </p:nvSpPr>
          <p:spPr>
            <a:xfrm flipH="1">
              <a:off x="2222500" y="7124"/>
              <a:ext cx="557524" cy="997725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428" name="Shape 1428"/>
            <p:cNvSpPr/>
            <p:nvPr/>
          </p:nvSpPr>
          <p:spPr>
            <a:xfrm>
              <a:off x="2781300" y="19824"/>
              <a:ext cx="488468" cy="1002714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429" name="Shape 1429"/>
            <p:cNvSpPr/>
            <p:nvPr/>
          </p:nvSpPr>
          <p:spPr>
            <a:xfrm flipH="1">
              <a:off x="4457700" y="19824"/>
              <a:ext cx="557524" cy="997725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430" name="Shape 1430"/>
            <p:cNvSpPr/>
            <p:nvPr/>
          </p:nvSpPr>
          <p:spPr>
            <a:xfrm>
              <a:off x="5016500" y="32524"/>
              <a:ext cx="488468" cy="1002714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431" name="Shape 1431"/>
            <p:cNvSpPr/>
            <p:nvPr/>
          </p:nvSpPr>
          <p:spPr>
            <a:xfrm flipH="1">
              <a:off x="6705600" y="32524"/>
              <a:ext cx="557524" cy="997725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432" name="Shape 1432"/>
            <p:cNvSpPr/>
            <p:nvPr/>
          </p:nvSpPr>
          <p:spPr>
            <a:xfrm>
              <a:off x="7264400" y="45224"/>
              <a:ext cx="488468" cy="1002714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</p:grpSp>
      <p:sp>
        <p:nvSpPr>
          <p:cNvPr id="1434" name="Shape 1434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Trees</a:t>
            </a:r>
          </a:p>
        </p:txBody>
      </p:sp>
      <p:sp>
        <p:nvSpPr>
          <p:cNvPr id="1435" name="Shape 1435"/>
          <p:cNvSpPr>
            <a:spLocks noGrp="1"/>
          </p:cNvSpPr>
          <p:nvPr>
            <p:ph type="body" sz="half" idx="1"/>
          </p:nvPr>
        </p:nvSpPr>
        <p:spPr>
          <a:xfrm>
            <a:off x="838200" y="2095500"/>
            <a:ext cx="16879952" cy="3301034"/>
          </a:xfrm>
          <a:prstGeom prst="rect">
            <a:avLst/>
          </a:prstGeom>
        </p:spPr>
        <p:txBody>
          <a:bodyPr/>
          <a:lstStyle/>
          <a:p>
            <a:pPr marL="600075" indent="-600075">
              <a:defRPr sz="4200"/>
            </a:pPr>
            <a:r>
              <a:t>Planar, hierarchical topology</a:t>
            </a:r>
          </a:p>
          <a:p>
            <a:pPr marL="600075" indent="-600075">
              <a:defRPr sz="4200"/>
            </a:pPr>
            <a:r>
              <a:t>Like mesh/torus, good when traffic has locality</a:t>
            </a:r>
          </a:p>
          <a:p>
            <a:pPr marL="600075" indent="-600075">
              <a:defRPr sz="4200"/>
            </a:pPr>
            <a:r>
              <a:t>Latency: O(lg N)</a:t>
            </a:r>
          </a:p>
          <a:p>
            <a:pPr marL="600075" indent="-600075">
              <a:defRPr sz="4200"/>
            </a:pPr>
            <a:r>
              <a:t>Use “fat trees” to alleviate root bandwidth problem (higher bandwidth links near root) </a:t>
            </a:r>
          </a:p>
        </p:txBody>
      </p:sp>
      <p:grpSp>
        <p:nvGrpSpPr>
          <p:cNvPr id="1442" name="Group 1442"/>
          <p:cNvGrpSpPr/>
          <p:nvPr/>
        </p:nvGrpSpPr>
        <p:grpSpPr>
          <a:xfrm>
            <a:off x="9042400" y="10969208"/>
            <a:ext cx="1676400" cy="711201"/>
            <a:chOff x="0" y="0"/>
            <a:chExt cx="1676400" cy="711200"/>
          </a:xfrm>
        </p:grpSpPr>
        <p:grpSp>
          <p:nvGrpSpPr>
            <p:cNvPr id="1438" name="Group 1438"/>
            <p:cNvGrpSpPr/>
            <p:nvPr/>
          </p:nvGrpSpPr>
          <p:grpSpPr>
            <a:xfrm>
              <a:off x="0" y="0"/>
              <a:ext cx="711200" cy="711200"/>
              <a:chOff x="0" y="0"/>
              <a:chExt cx="711200" cy="711200"/>
            </a:xfrm>
          </p:grpSpPr>
          <p:sp>
            <p:nvSpPr>
              <p:cNvPr id="1436" name="Shape 1436"/>
              <p:cNvSpPr/>
              <p:nvPr/>
            </p:nvSpPr>
            <p:spPr>
              <a:xfrm>
                <a:off x="0" y="0"/>
                <a:ext cx="711200" cy="711200"/>
              </a:xfrm>
              <a:prstGeom prst="ellipse">
                <a:avLst/>
              </a:prstGeom>
              <a:solidFill>
                <a:srgbClr val="96D35F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4200"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1437" name="Shape 1437"/>
              <p:cNvSpPr/>
              <p:nvPr/>
            </p:nvSpPr>
            <p:spPr>
              <a:xfrm>
                <a:off x="197754" y="142240"/>
                <a:ext cx="339853" cy="50292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>
                  <a:defRPr sz="3200" b="1">
                    <a:latin typeface="Myriad Pro"/>
                    <a:ea typeface="Myriad Pro"/>
                    <a:cs typeface="Myriad Pro"/>
                    <a:sym typeface="Myriad Pro"/>
                  </a:defRPr>
                </a:lvl1pPr>
              </a:lstStyle>
              <a:p>
                <a:r>
                  <a:t>0</a:t>
                </a:r>
              </a:p>
            </p:txBody>
          </p:sp>
        </p:grpSp>
        <p:grpSp>
          <p:nvGrpSpPr>
            <p:cNvPr id="1441" name="Group 1441"/>
            <p:cNvGrpSpPr/>
            <p:nvPr/>
          </p:nvGrpSpPr>
          <p:grpSpPr>
            <a:xfrm>
              <a:off x="965200" y="0"/>
              <a:ext cx="711200" cy="711200"/>
              <a:chOff x="0" y="0"/>
              <a:chExt cx="711200" cy="711200"/>
            </a:xfrm>
          </p:grpSpPr>
          <p:sp>
            <p:nvSpPr>
              <p:cNvPr id="1439" name="Shape 1439"/>
              <p:cNvSpPr/>
              <p:nvPr/>
            </p:nvSpPr>
            <p:spPr>
              <a:xfrm>
                <a:off x="0" y="0"/>
                <a:ext cx="711200" cy="711200"/>
              </a:xfrm>
              <a:prstGeom prst="ellipse">
                <a:avLst/>
              </a:prstGeom>
              <a:solidFill>
                <a:srgbClr val="96D35F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4200"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1440" name="Shape 1440"/>
              <p:cNvSpPr/>
              <p:nvPr/>
            </p:nvSpPr>
            <p:spPr>
              <a:xfrm>
                <a:off x="197754" y="142240"/>
                <a:ext cx="339853" cy="50292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>
                  <a:defRPr sz="3200" b="1">
                    <a:latin typeface="Myriad Pro"/>
                    <a:ea typeface="Myriad Pro"/>
                    <a:cs typeface="Myriad Pro"/>
                    <a:sym typeface="Myriad Pro"/>
                  </a:defRPr>
                </a:lvl1pPr>
              </a:lstStyle>
              <a:p>
                <a:r>
                  <a:t>1</a:t>
                </a:r>
              </a:p>
            </p:txBody>
          </p:sp>
        </p:grpSp>
      </p:grpSp>
      <p:grpSp>
        <p:nvGrpSpPr>
          <p:cNvPr id="1449" name="Group 1449"/>
          <p:cNvGrpSpPr/>
          <p:nvPr/>
        </p:nvGrpSpPr>
        <p:grpSpPr>
          <a:xfrm>
            <a:off x="11277600" y="10969208"/>
            <a:ext cx="1676400" cy="711201"/>
            <a:chOff x="0" y="0"/>
            <a:chExt cx="1676400" cy="711200"/>
          </a:xfrm>
        </p:grpSpPr>
        <p:grpSp>
          <p:nvGrpSpPr>
            <p:cNvPr id="1445" name="Group 1445"/>
            <p:cNvGrpSpPr/>
            <p:nvPr/>
          </p:nvGrpSpPr>
          <p:grpSpPr>
            <a:xfrm>
              <a:off x="0" y="0"/>
              <a:ext cx="711200" cy="711200"/>
              <a:chOff x="0" y="0"/>
              <a:chExt cx="711200" cy="711200"/>
            </a:xfrm>
          </p:grpSpPr>
          <p:sp>
            <p:nvSpPr>
              <p:cNvPr id="1443" name="Shape 1443"/>
              <p:cNvSpPr/>
              <p:nvPr/>
            </p:nvSpPr>
            <p:spPr>
              <a:xfrm>
                <a:off x="0" y="0"/>
                <a:ext cx="711200" cy="711200"/>
              </a:xfrm>
              <a:prstGeom prst="ellipse">
                <a:avLst/>
              </a:prstGeom>
              <a:solidFill>
                <a:srgbClr val="96D35F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4200"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1444" name="Shape 1444"/>
              <p:cNvSpPr/>
              <p:nvPr/>
            </p:nvSpPr>
            <p:spPr>
              <a:xfrm>
                <a:off x="197754" y="142240"/>
                <a:ext cx="339853" cy="50292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>
                  <a:defRPr sz="3200" b="1">
                    <a:latin typeface="Myriad Pro"/>
                    <a:ea typeface="Myriad Pro"/>
                    <a:cs typeface="Myriad Pro"/>
                    <a:sym typeface="Myriad Pro"/>
                  </a:defRPr>
                </a:lvl1pPr>
              </a:lstStyle>
              <a:p>
                <a:r>
                  <a:t>2</a:t>
                </a:r>
              </a:p>
            </p:txBody>
          </p:sp>
        </p:grpSp>
        <p:grpSp>
          <p:nvGrpSpPr>
            <p:cNvPr id="1448" name="Group 1448"/>
            <p:cNvGrpSpPr/>
            <p:nvPr/>
          </p:nvGrpSpPr>
          <p:grpSpPr>
            <a:xfrm>
              <a:off x="965200" y="0"/>
              <a:ext cx="711200" cy="711200"/>
              <a:chOff x="0" y="0"/>
              <a:chExt cx="711200" cy="711200"/>
            </a:xfrm>
          </p:grpSpPr>
          <p:sp>
            <p:nvSpPr>
              <p:cNvPr id="1446" name="Shape 1446"/>
              <p:cNvSpPr/>
              <p:nvPr/>
            </p:nvSpPr>
            <p:spPr>
              <a:xfrm>
                <a:off x="0" y="0"/>
                <a:ext cx="711200" cy="711200"/>
              </a:xfrm>
              <a:prstGeom prst="ellipse">
                <a:avLst/>
              </a:prstGeom>
              <a:solidFill>
                <a:srgbClr val="96D35F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4200"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1447" name="Shape 1447"/>
              <p:cNvSpPr/>
              <p:nvPr/>
            </p:nvSpPr>
            <p:spPr>
              <a:xfrm>
                <a:off x="197754" y="142240"/>
                <a:ext cx="339853" cy="50292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>
                  <a:defRPr sz="3200" b="1">
                    <a:latin typeface="Myriad Pro"/>
                    <a:ea typeface="Myriad Pro"/>
                    <a:cs typeface="Myriad Pro"/>
                    <a:sym typeface="Myriad Pro"/>
                  </a:defRPr>
                </a:lvl1pPr>
              </a:lstStyle>
              <a:p>
                <a:r>
                  <a:t>3</a:t>
                </a:r>
              </a:p>
            </p:txBody>
          </p:sp>
        </p:grpSp>
      </p:grpSp>
      <p:grpSp>
        <p:nvGrpSpPr>
          <p:cNvPr id="1456" name="Group 1456"/>
          <p:cNvGrpSpPr/>
          <p:nvPr/>
        </p:nvGrpSpPr>
        <p:grpSpPr>
          <a:xfrm>
            <a:off x="13512800" y="10969208"/>
            <a:ext cx="1676400" cy="711201"/>
            <a:chOff x="0" y="0"/>
            <a:chExt cx="1676400" cy="711200"/>
          </a:xfrm>
        </p:grpSpPr>
        <p:grpSp>
          <p:nvGrpSpPr>
            <p:cNvPr id="1452" name="Group 1452"/>
            <p:cNvGrpSpPr/>
            <p:nvPr/>
          </p:nvGrpSpPr>
          <p:grpSpPr>
            <a:xfrm>
              <a:off x="0" y="0"/>
              <a:ext cx="711200" cy="711200"/>
              <a:chOff x="0" y="0"/>
              <a:chExt cx="711200" cy="711200"/>
            </a:xfrm>
          </p:grpSpPr>
          <p:sp>
            <p:nvSpPr>
              <p:cNvPr id="1450" name="Shape 1450"/>
              <p:cNvSpPr/>
              <p:nvPr/>
            </p:nvSpPr>
            <p:spPr>
              <a:xfrm>
                <a:off x="0" y="0"/>
                <a:ext cx="711200" cy="711200"/>
              </a:xfrm>
              <a:prstGeom prst="ellipse">
                <a:avLst/>
              </a:prstGeom>
              <a:solidFill>
                <a:srgbClr val="96D35F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4200"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1451" name="Shape 1451"/>
              <p:cNvSpPr/>
              <p:nvPr/>
            </p:nvSpPr>
            <p:spPr>
              <a:xfrm>
                <a:off x="197754" y="142240"/>
                <a:ext cx="339853" cy="50292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>
                  <a:defRPr sz="3200" b="1">
                    <a:latin typeface="Myriad Pro"/>
                    <a:ea typeface="Myriad Pro"/>
                    <a:cs typeface="Myriad Pro"/>
                    <a:sym typeface="Myriad Pro"/>
                  </a:defRPr>
                </a:lvl1pPr>
              </a:lstStyle>
              <a:p>
                <a:r>
                  <a:t>4</a:t>
                </a:r>
              </a:p>
            </p:txBody>
          </p:sp>
        </p:grpSp>
        <p:grpSp>
          <p:nvGrpSpPr>
            <p:cNvPr id="1455" name="Group 1455"/>
            <p:cNvGrpSpPr/>
            <p:nvPr/>
          </p:nvGrpSpPr>
          <p:grpSpPr>
            <a:xfrm>
              <a:off x="965200" y="0"/>
              <a:ext cx="711200" cy="711200"/>
              <a:chOff x="0" y="0"/>
              <a:chExt cx="711200" cy="711200"/>
            </a:xfrm>
          </p:grpSpPr>
          <p:sp>
            <p:nvSpPr>
              <p:cNvPr id="1453" name="Shape 1453"/>
              <p:cNvSpPr/>
              <p:nvPr/>
            </p:nvSpPr>
            <p:spPr>
              <a:xfrm>
                <a:off x="0" y="0"/>
                <a:ext cx="711200" cy="711200"/>
              </a:xfrm>
              <a:prstGeom prst="ellipse">
                <a:avLst/>
              </a:prstGeom>
              <a:solidFill>
                <a:srgbClr val="96D35F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4200"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1454" name="Shape 1454"/>
              <p:cNvSpPr/>
              <p:nvPr/>
            </p:nvSpPr>
            <p:spPr>
              <a:xfrm>
                <a:off x="197754" y="142240"/>
                <a:ext cx="339853" cy="50292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>
                  <a:defRPr sz="3200" b="1">
                    <a:latin typeface="Myriad Pro"/>
                    <a:ea typeface="Myriad Pro"/>
                    <a:cs typeface="Myriad Pro"/>
                    <a:sym typeface="Myriad Pro"/>
                  </a:defRPr>
                </a:lvl1pPr>
              </a:lstStyle>
              <a:p>
                <a:r>
                  <a:t>5</a:t>
                </a:r>
              </a:p>
            </p:txBody>
          </p:sp>
        </p:grpSp>
      </p:grpSp>
      <p:grpSp>
        <p:nvGrpSpPr>
          <p:cNvPr id="1463" name="Group 1463"/>
          <p:cNvGrpSpPr/>
          <p:nvPr/>
        </p:nvGrpSpPr>
        <p:grpSpPr>
          <a:xfrm>
            <a:off x="15748000" y="10969208"/>
            <a:ext cx="1676400" cy="711201"/>
            <a:chOff x="0" y="0"/>
            <a:chExt cx="1676400" cy="711200"/>
          </a:xfrm>
        </p:grpSpPr>
        <p:grpSp>
          <p:nvGrpSpPr>
            <p:cNvPr id="1459" name="Group 1459"/>
            <p:cNvGrpSpPr/>
            <p:nvPr/>
          </p:nvGrpSpPr>
          <p:grpSpPr>
            <a:xfrm>
              <a:off x="0" y="0"/>
              <a:ext cx="711200" cy="711200"/>
              <a:chOff x="0" y="0"/>
              <a:chExt cx="711200" cy="711200"/>
            </a:xfrm>
          </p:grpSpPr>
          <p:sp>
            <p:nvSpPr>
              <p:cNvPr id="1457" name="Shape 1457"/>
              <p:cNvSpPr/>
              <p:nvPr/>
            </p:nvSpPr>
            <p:spPr>
              <a:xfrm>
                <a:off x="0" y="0"/>
                <a:ext cx="711200" cy="711200"/>
              </a:xfrm>
              <a:prstGeom prst="ellipse">
                <a:avLst/>
              </a:prstGeom>
              <a:solidFill>
                <a:srgbClr val="96D35F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4200"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1458" name="Shape 1458"/>
              <p:cNvSpPr/>
              <p:nvPr/>
            </p:nvSpPr>
            <p:spPr>
              <a:xfrm>
                <a:off x="197754" y="142240"/>
                <a:ext cx="339853" cy="50292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>
                  <a:defRPr sz="3200" b="1">
                    <a:latin typeface="Myriad Pro"/>
                    <a:ea typeface="Myriad Pro"/>
                    <a:cs typeface="Myriad Pro"/>
                    <a:sym typeface="Myriad Pro"/>
                  </a:defRPr>
                </a:lvl1pPr>
              </a:lstStyle>
              <a:p>
                <a:r>
                  <a:t>6</a:t>
                </a:r>
              </a:p>
            </p:txBody>
          </p:sp>
        </p:grpSp>
        <p:grpSp>
          <p:nvGrpSpPr>
            <p:cNvPr id="1462" name="Group 1462"/>
            <p:cNvGrpSpPr/>
            <p:nvPr/>
          </p:nvGrpSpPr>
          <p:grpSpPr>
            <a:xfrm>
              <a:off x="965200" y="0"/>
              <a:ext cx="711200" cy="711200"/>
              <a:chOff x="0" y="0"/>
              <a:chExt cx="711200" cy="711200"/>
            </a:xfrm>
          </p:grpSpPr>
          <p:sp>
            <p:nvSpPr>
              <p:cNvPr id="1460" name="Shape 1460"/>
              <p:cNvSpPr/>
              <p:nvPr/>
            </p:nvSpPr>
            <p:spPr>
              <a:xfrm>
                <a:off x="0" y="0"/>
                <a:ext cx="711200" cy="711200"/>
              </a:xfrm>
              <a:prstGeom prst="ellipse">
                <a:avLst/>
              </a:prstGeom>
              <a:solidFill>
                <a:srgbClr val="96D35F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4200"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1461" name="Shape 1461"/>
              <p:cNvSpPr/>
              <p:nvPr/>
            </p:nvSpPr>
            <p:spPr>
              <a:xfrm>
                <a:off x="197754" y="142240"/>
                <a:ext cx="339853" cy="50292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>
                  <a:defRPr sz="3200" b="1">
                    <a:latin typeface="Myriad Pro"/>
                    <a:ea typeface="Myriad Pro"/>
                    <a:cs typeface="Myriad Pro"/>
                    <a:sym typeface="Myriad Pro"/>
                  </a:defRPr>
                </a:lvl1pPr>
              </a:lstStyle>
              <a:p>
                <a:r>
                  <a:t>7</a:t>
                </a:r>
              </a:p>
            </p:txBody>
          </p:sp>
        </p:grpSp>
      </p:grpSp>
      <p:sp>
        <p:nvSpPr>
          <p:cNvPr id="1464" name="Shape 1464"/>
          <p:cNvSpPr/>
          <p:nvPr/>
        </p:nvSpPr>
        <p:spPr>
          <a:xfrm>
            <a:off x="9664700" y="9991308"/>
            <a:ext cx="419100" cy="419101"/>
          </a:xfrm>
          <a:prstGeom prst="rect">
            <a:avLst/>
          </a:prstGeom>
          <a:solidFill>
            <a:srgbClr val="FFAA00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465" name="Shape 1465"/>
          <p:cNvSpPr/>
          <p:nvPr/>
        </p:nvSpPr>
        <p:spPr>
          <a:xfrm>
            <a:off x="11899900" y="9991308"/>
            <a:ext cx="419100" cy="419101"/>
          </a:xfrm>
          <a:prstGeom prst="rect">
            <a:avLst/>
          </a:prstGeom>
          <a:solidFill>
            <a:srgbClr val="FFAA00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466" name="Shape 1466"/>
          <p:cNvSpPr/>
          <p:nvPr/>
        </p:nvSpPr>
        <p:spPr>
          <a:xfrm>
            <a:off x="14135100" y="9991308"/>
            <a:ext cx="419100" cy="419101"/>
          </a:xfrm>
          <a:prstGeom prst="rect">
            <a:avLst/>
          </a:prstGeom>
          <a:solidFill>
            <a:srgbClr val="FFAA00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467" name="Shape 1467"/>
          <p:cNvSpPr/>
          <p:nvPr/>
        </p:nvSpPr>
        <p:spPr>
          <a:xfrm>
            <a:off x="16370300" y="9991308"/>
            <a:ext cx="419100" cy="419101"/>
          </a:xfrm>
          <a:prstGeom prst="rect">
            <a:avLst/>
          </a:prstGeom>
          <a:solidFill>
            <a:srgbClr val="FFAA00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468" name="Shape 1468"/>
          <p:cNvSpPr/>
          <p:nvPr/>
        </p:nvSpPr>
        <p:spPr>
          <a:xfrm>
            <a:off x="10833100" y="8759408"/>
            <a:ext cx="419100" cy="419101"/>
          </a:xfrm>
          <a:prstGeom prst="rect">
            <a:avLst/>
          </a:prstGeom>
          <a:solidFill>
            <a:srgbClr val="FFAA00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469" name="Shape 1469"/>
          <p:cNvSpPr/>
          <p:nvPr/>
        </p:nvSpPr>
        <p:spPr>
          <a:xfrm>
            <a:off x="15278100" y="8759408"/>
            <a:ext cx="419100" cy="419101"/>
          </a:xfrm>
          <a:prstGeom prst="rect">
            <a:avLst/>
          </a:prstGeom>
          <a:solidFill>
            <a:srgbClr val="FFAA00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470" name="Shape 1470"/>
          <p:cNvSpPr/>
          <p:nvPr/>
        </p:nvSpPr>
        <p:spPr>
          <a:xfrm>
            <a:off x="12577247" y="12019980"/>
            <a:ext cx="1905001" cy="66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1pPr>
              <a:lnSpc>
                <a:spcPct val="80000"/>
              </a:lnSpc>
              <a:buFont typeface="Lucida Grande"/>
              <a:defRPr sz="42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Fat Tree</a:t>
            </a:r>
          </a:p>
        </p:txBody>
      </p:sp>
      <p:pic>
        <p:nvPicPr>
          <p:cNvPr id="1471" name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813997" y="6189848"/>
            <a:ext cx="5308601" cy="5562601"/>
          </a:xfrm>
          <a:prstGeom prst="rect">
            <a:avLst/>
          </a:prstGeom>
          <a:ln w="12700">
            <a:miter lim="400000"/>
          </a:ln>
        </p:spPr>
      </p:pic>
      <p:sp>
        <p:nvSpPr>
          <p:cNvPr id="1472" name="Shape 1472"/>
          <p:cNvSpPr/>
          <p:nvPr/>
        </p:nvSpPr>
        <p:spPr>
          <a:xfrm>
            <a:off x="3442838" y="12019980"/>
            <a:ext cx="1905001" cy="66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1pPr>
              <a:lnSpc>
                <a:spcPct val="80000"/>
              </a:lnSpc>
              <a:buFont typeface="Lucida Grande"/>
              <a:defRPr sz="42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H-Tree</a:t>
            </a:r>
          </a:p>
        </p:txBody>
      </p:sp>
      <p:sp>
        <p:nvSpPr>
          <p:cNvPr id="1473" name="Shape 1473"/>
          <p:cNvSpPr/>
          <p:nvPr/>
        </p:nvSpPr>
        <p:spPr>
          <a:xfrm>
            <a:off x="2039166" y="6357444"/>
            <a:ext cx="339853" cy="5029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200" b="1">
                <a:latin typeface="Myriad Pro"/>
                <a:ea typeface="Myriad Pro"/>
                <a:cs typeface="Myriad Pro"/>
                <a:sym typeface="Myriad Pro"/>
              </a:defRPr>
            </a:lvl1pPr>
          </a:lstStyle>
          <a:p>
            <a:r>
              <a:t>0</a:t>
            </a:r>
          </a:p>
        </p:txBody>
      </p:sp>
      <p:sp>
        <p:nvSpPr>
          <p:cNvPr id="1474" name="Shape 1474"/>
          <p:cNvSpPr/>
          <p:nvPr/>
        </p:nvSpPr>
        <p:spPr>
          <a:xfrm>
            <a:off x="2039166" y="7931411"/>
            <a:ext cx="339853" cy="5029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200" b="1">
                <a:latin typeface="Myriad Pro"/>
                <a:ea typeface="Myriad Pro"/>
                <a:cs typeface="Myriad Pro"/>
                <a:sym typeface="Myriad Pro"/>
              </a:defRPr>
            </a:lvl1pPr>
          </a:lstStyle>
          <a:p>
            <a:r>
              <a:t>1</a:t>
            </a:r>
          </a:p>
        </p:txBody>
      </p:sp>
      <p:sp>
        <p:nvSpPr>
          <p:cNvPr id="1475" name="Shape 1475"/>
          <p:cNvSpPr/>
          <p:nvPr/>
        </p:nvSpPr>
        <p:spPr>
          <a:xfrm>
            <a:off x="3603981" y="6357444"/>
            <a:ext cx="339853" cy="5029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200" b="1">
                <a:latin typeface="Myriad Pro"/>
                <a:ea typeface="Myriad Pro"/>
                <a:cs typeface="Myriad Pro"/>
                <a:sym typeface="Myriad Pro"/>
              </a:defRPr>
            </a:lvl1pPr>
          </a:lstStyle>
          <a:p>
            <a:r>
              <a:t>2</a:t>
            </a:r>
          </a:p>
        </p:txBody>
      </p:sp>
      <p:sp>
        <p:nvSpPr>
          <p:cNvPr id="1476" name="Shape 1476"/>
          <p:cNvSpPr/>
          <p:nvPr/>
        </p:nvSpPr>
        <p:spPr>
          <a:xfrm>
            <a:off x="3603981" y="7931411"/>
            <a:ext cx="339853" cy="5029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200" b="1">
                <a:latin typeface="Myriad Pro"/>
                <a:ea typeface="Myriad Pro"/>
                <a:cs typeface="Myriad Pro"/>
                <a:sym typeface="Myriad Pro"/>
              </a:defRPr>
            </a:lvl1pPr>
          </a:lstStyle>
          <a:p>
            <a:r>
              <a:t>3</a:t>
            </a:r>
          </a:p>
        </p:txBody>
      </p:sp>
      <p:sp>
        <p:nvSpPr>
          <p:cNvPr id="1477" name="Shape 1477"/>
          <p:cNvSpPr/>
          <p:nvPr/>
        </p:nvSpPr>
        <p:spPr>
          <a:xfrm>
            <a:off x="2070432" y="9596710"/>
            <a:ext cx="339853" cy="5029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200" b="1">
                <a:latin typeface="Myriad Pro"/>
                <a:ea typeface="Myriad Pro"/>
                <a:cs typeface="Myriad Pro"/>
                <a:sym typeface="Myriad Pro"/>
              </a:defRPr>
            </a:lvl1pPr>
          </a:lstStyle>
          <a:p>
            <a:r>
              <a:t>4</a:t>
            </a:r>
          </a:p>
        </p:txBody>
      </p:sp>
      <p:sp>
        <p:nvSpPr>
          <p:cNvPr id="1478" name="Shape 1478"/>
          <p:cNvSpPr/>
          <p:nvPr/>
        </p:nvSpPr>
        <p:spPr>
          <a:xfrm>
            <a:off x="2070432" y="11170677"/>
            <a:ext cx="339853" cy="5029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200" b="1">
                <a:latin typeface="Myriad Pro"/>
                <a:ea typeface="Myriad Pro"/>
                <a:cs typeface="Myriad Pro"/>
                <a:sym typeface="Myriad Pro"/>
              </a:defRPr>
            </a:lvl1pPr>
          </a:lstStyle>
          <a:p>
            <a:r>
              <a:t>5</a:t>
            </a:r>
          </a:p>
        </p:txBody>
      </p:sp>
      <p:sp>
        <p:nvSpPr>
          <p:cNvPr id="1479" name="Shape 1479"/>
          <p:cNvSpPr/>
          <p:nvPr/>
        </p:nvSpPr>
        <p:spPr>
          <a:xfrm>
            <a:off x="3635247" y="9596710"/>
            <a:ext cx="339853" cy="5029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200" b="1">
                <a:latin typeface="Myriad Pro"/>
                <a:ea typeface="Myriad Pro"/>
                <a:cs typeface="Myriad Pro"/>
                <a:sym typeface="Myriad Pro"/>
              </a:defRPr>
            </a:lvl1pPr>
          </a:lstStyle>
          <a:p>
            <a:r>
              <a:t>6</a:t>
            </a:r>
          </a:p>
        </p:txBody>
      </p:sp>
      <p:sp>
        <p:nvSpPr>
          <p:cNvPr id="1480" name="Shape 1480"/>
          <p:cNvSpPr/>
          <p:nvPr/>
        </p:nvSpPr>
        <p:spPr>
          <a:xfrm>
            <a:off x="3635247" y="11170677"/>
            <a:ext cx="339853" cy="5029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200" b="1">
                <a:latin typeface="Myriad Pro"/>
                <a:ea typeface="Myriad Pro"/>
                <a:cs typeface="Myriad Pro"/>
                <a:sym typeface="Myriad Pro"/>
              </a:defRPr>
            </a:lvl1pPr>
          </a:lstStyle>
          <a:p>
            <a:r>
              <a:t>7</a:t>
            </a:r>
          </a:p>
        </p:txBody>
      </p:sp>
      <p:sp>
        <p:nvSpPr>
          <p:cNvPr id="1481" name="Shape 1481"/>
          <p:cNvSpPr/>
          <p:nvPr/>
        </p:nvSpPr>
        <p:spPr>
          <a:xfrm>
            <a:off x="4974275" y="6357444"/>
            <a:ext cx="339853" cy="5029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200" b="1">
                <a:latin typeface="Myriad Pro"/>
                <a:ea typeface="Myriad Pro"/>
                <a:cs typeface="Myriad Pro"/>
                <a:sym typeface="Myriad Pro"/>
              </a:defRPr>
            </a:lvl1pPr>
          </a:lstStyle>
          <a:p>
            <a:r>
              <a:t>8</a:t>
            </a:r>
          </a:p>
        </p:txBody>
      </p:sp>
      <p:sp>
        <p:nvSpPr>
          <p:cNvPr id="1482" name="Shape 1482"/>
          <p:cNvSpPr/>
          <p:nvPr/>
        </p:nvSpPr>
        <p:spPr>
          <a:xfrm>
            <a:off x="4974275" y="7931411"/>
            <a:ext cx="339853" cy="5029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200" b="1">
                <a:latin typeface="Myriad Pro"/>
                <a:ea typeface="Myriad Pro"/>
                <a:cs typeface="Myriad Pro"/>
                <a:sym typeface="Myriad Pro"/>
              </a:defRPr>
            </a:lvl1pPr>
          </a:lstStyle>
          <a:p>
            <a:r>
              <a:t>9</a:t>
            </a:r>
          </a:p>
        </p:txBody>
      </p:sp>
      <p:sp>
        <p:nvSpPr>
          <p:cNvPr id="1483" name="Shape 1483"/>
          <p:cNvSpPr/>
          <p:nvPr/>
        </p:nvSpPr>
        <p:spPr>
          <a:xfrm>
            <a:off x="6426314" y="6357444"/>
            <a:ext cx="565405" cy="5029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200" b="1">
                <a:latin typeface="Myriad Pro"/>
                <a:ea typeface="Myriad Pro"/>
                <a:cs typeface="Myriad Pro"/>
                <a:sym typeface="Myriad Pro"/>
              </a:defRPr>
            </a:lvl1pPr>
          </a:lstStyle>
          <a:p>
            <a:r>
              <a:t>10</a:t>
            </a:r>
          </a:p>
        </p:txBody>
      </p:sp>
      <p:sp>
        <p:nvSpPr>
          <p:cNvPr id="1484" name="Shape 1484"/>
          <p:cNvSpPr/>
          <p:nvPr/>
        </p:nvSpPr>
        <p:spPr>
          <a:xfrm>
            <a:off x="6426314" y="7931411"/>
            <a:ext cx="565405" cy="5029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200" b="1">
                <a:latin typeface="Myriad Pro"/>
                <a:ea typeface="Myriad Pro"/>
                <a:cs typeface="Myriad Pro"/>
                <a:sym typeface="Myriad Pro"/>
              </a:defRPr>
            </a:lvl1pPr>
          </a:lstStyle>
          <a:p>
            <a:r>
              <a:t>11</a:t>
            </a:r>
          </a:p>
        </p:txBody>
      </p:sp>
      <p:sp>
        <p:nvSpPr>
          <p:cNvPr id="1485" name="Shape 1485"/>
          <p:cNvSpPr/>
          <p:nvPr/>
        </p:nvSpPr>
        <p:spPr>
          <a:xfrm>
            <a:off x="4892765" y="9596710"/>
            <a:ext cx="565405" cy="5029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200" b="1">
                <a:latin typeface="Myriad Pro"/>
                <a:ea typeface="Myriad Pro"/>
                <a:cs typeface="Myriad Pro"/>
                <a:sym typeface="Myriad Pro"/>
              </a:defRPr>
            </a:lvl1pPr>
          </a:lstStyle>
          <a:p>
            <a:r>
              <a:t>12</a:t>
            </a:r>
          </a:p>
        </p:txBody>
      </p:sp>
      <p:sp>
        <p:nvSpPr>
          <p:cNvPr id="1486" name="Shape 1486"/>
          <p:cNvSpPr/>
          <p:nvPr/>
        </p:nvSpPr>
        <p:spPr>
          <a:xfrm>
            <a:off x="4892765" y="11170677"/>
            <a:ext cx="565405" cy="5029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200" b="1">
                <a:latin typeface="Myriad Pro"/>
                <a:ea typeface="Myriad Pro"/>
                <a:cs typeface="Myriad Pro"/>
                <a:sym typeface="Myriad Pro"/>
              </a:defRPr>
            </a:lvl1pPr>
          </a:lstStyle>
          <a:p>
            <a:r>
              <a:t>13</a:t>
            </a:r>
          </a:p>
        </p:txBody>
      </p:sp>
      <p:sp>
        <p:nvSpPr>
          <p:cNvPr id="1487" name="Shape 1487"/>
          <p:cNvSpPr/>
          <p:nvPr/>
        </p:nvSpPr>
        <p:spPr>
          <a:xfrm>
            <a:off x="6457581" y="9596710"/>
            <a:ext cx="565405" cy="5029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200" b="1">
                <a:latin typeface="Myriad Pro"/>
                <a:ea typeface="Myriad Pro"/>
                <a:cs typeface="Myriad Pro"/>
                <a:sym typeface="Myriad Pro"/>
              </a:defRPr>
            </a:lvl1pPr>
          </a:lstStyle>
          <a:p>
            <a:r>
              <a:t>14</a:t>
            </a:r>
          </a:p>
        </p:txBody>
      </p:sp>
      <p:sp>
        <p:nvSpPr>
          <p:cNvPr id="1488" name="Shape 1488"/>
          <p:cNvSpPr/>
          <p:nvPr/>
        </p:nvSpPr>
        <p:spPr>
          <a:xfrm>
            <a:off x="6457581" y="11170677"/>
            <a:ext cx="565405" cy="5029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200" b="1">
                <a:latin typeface="Myriad Pro"/>
                <a:ea typeface="Myriad Pro"/>
                <a:cs typeface="Myriad Pro"/>
                <a:sym typeface="Myriad Pro"/>
              </a:defRPr>
            </a:lvl1pPr>
          </a:lstStyle>
          <a:p>
            <a:r>
              <a:t>15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4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4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1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5" grpId="1" build="p" bldLvl="5" animBg="1" advAuto="0"/>
      <p:bldP spid="1470" grpId="2" animBg="1" advAuto="0"/>
      <p:bldP spid="1472" grpId="3" animBg="1" advAuto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037399-4F0E-8946-AAB5-F1F8607118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Tree Routing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03DA48-FBB7-BD47-9CB2-30D9712E4C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095500"/>
            <a:ext cx="7772400" cy="1104900"/>
          </a:xfrm>
        </p:spPr>
        <p:txBody>
          <a:bodyPr/>
          <a:lstStyle/>
          <a:p>
            <a:r>
              <a:rPr lang="en-US" dirty="0"/>
              <a:t>Getting from 1 to 2:</a:t>
            </a:r>
          </a:p>
          <a:p>
            <a:pPr lvl="1"/>
            <a:r>
              <a:rPr lang="en-US" dirty="0"/>
              <a:t>1 = </a:t>
            </a:r>
            <a:r>
              <a:rPr lang="en-US" dirty="0">
                <a:solidFill>
                  <a:srgbClr val="C00000"/>
                </a:solidFill>
              </a:rPr>
              <a:t>0</a:t>
            </a:r>
            <a:r>
              <a:rPr lang="en-US" dirty="0"/>
              <a:t>01</a:t>
            </a:r>
            <a:r>
              <a:rPr lang="en-US" baseline="-25000" dirty="0"/>
              <a:t>2</a:t>
            </a:r>
          </a:p>
          <a:p>
            <a:pPr lvl="1"/>
            <a:r>
              <a:rPr lang="en-US" dirty="0"/>
              <a:t>2 = </a:t>
            </a:r>
            <a:r>
              <a:rPr lang="en-US" dirty="0">
                <a:solidFill>
                  <a:srgbClr val="C00000"/>
                </a:solidFill>
              </a:rPr>
              <a:t>0</a:t>
            </a:r>
            <a:r>
              <a:rPr lang="en-US" dirty="0"/>
              <a:t>10</a:t>
            </a:r>
            <a:r>
              <a:rPr lang="en-US" baseline="-25000" dirty="0"/>
              <a:t>2</a:t>
            </a:r>
          </a:p>
          <a:p>
            <a:r>
              <a:rPr lang="en-US" dirty="0"/>
              <a:t>Getting from 3 to 6:</a:t>
            </a:r>
          </a:p>
          <a:p>
            <a:pPr lvl="1"/>
            <a:r>
              <a:rPr lang="en-US" dirty="0"/>
              <a:t>3 = </a:t>
            </a:r>
            <a:r>
              <a:rPr lang="en-US" dirty="0">
                <a:solidFill>
                  <a:schemeClr val="tx1"/>
                </a:solidFill>
              </a:rPr>
              <a:t>0</a:t>
            </a:r>
            <a:r>
              <a:rPr lang="en-US" dirty="0"/>
              <a:t>11</a:t>
            </a:r>
            <a:r>
              <a:rPr lang="en-US" baseline="-25000" dirty="0"/>
              <a:t>2</a:t>
            </a:r>
            <a:endParaRPr lang="en-US" dirty="0"/>
          </a:p>
          <a:p>
            <a:pPr lvl="1"/>
            <a:r>
              <a:rPr lang="en-US" dirty="0"/>
              <a:t>6 = 110</a:t>
            </a:r>
            <a:r>
              <a:rPr lang="en-US" baseline="-25000" dirty="0"/>
              <a:t>2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2D5429DC-DA43-A947-A8A6-91B81CFAB46C}"/>
              </a:ext>
            </a:extLst>
          </p:cNvPr>
          <p:cNvCxnSpPr/>
          <p:nvPr/>
        </p:nvCxnSpPr>
        <p:spPr>
          <a:xfrm flipV="1">
            <a:off x="1905000" y="11353800"/>
            <a:ext cx="762000" cy="1295400"/>
          </a:xfrm>
          <a:prstGeom prst="line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AABA3C15-C02B-1942-BD19-615C521238A6}"/>
              </a:ext>
            </a:extLst>
          </p:cNvPr>
          <p:cNvCxnSpPr/>
          <p:nvPr/>
        </p:nvCxnSpPr>
        <p:spPr>
          <a:xfrm flipV="1">
            <a:off x="4686304" y="11353800"/>
            <a:ext cx="762000" cy="1295400"/>
          </a:xfrm>
          <a:prstGeom prst="line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D4A7B0E2-E331-194A-97D0-4BDCC0FDEB03}"/>
              </a:ext>
            </a:extLst>
          </p:cNvPr>
          <p:cNvCxnSpPr/>
          <p:nvPr/>
        </p:nvCxnSpPr>
        <p:spPr>
          <a:xfrm flipV="1">
            <a:off x="7467608" y="11353800"/>
            <a:ext cx="762000" cy="1295400"/>
          </a:xfrm>
          <a:prstGeom prst="line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0C750B35-83EA-9445-A641-6532AFE8AE58}"/>
              </a:ext>
            </a:extLst>
          </p:cNvPr>
          <p:cNvCxnSpPr/>
          <p:nvPr/>
        </p:nvCxnSpPr>
        <p:spPr>
          <a:xfrm flipV="1">
            <a:off x="10191744" y="11363325"/>
            <a:ext cx="762000" cy="1295400"/>
          </a:xfrm>
          <a:prstGeom prst="line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F4F68494-944F-7843-B934-340ADC1B2A62}"/>
              </a:ext>
            </a:extLst>
          </p:cNvPr>
          <p:cNvCxnSpPr>
            <a:cxnSpLocks/>
          </p:cNvCxnSpPr>
          <p:nvPr/>
        </p:nvCxnSpPr>
        <p:spPr>
          <a:xfrm flipH="1" flipV="1">
            <a:off x="10929921" y="11363325"/>
            <a:ext cx="762000" cy="1295400"/>
          </a:xfrm>
          <a:prstGeom prst="line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B2D24A97-015C-0B42-BBCD-42776C012AA3}"/>
              </a:ext>
            </a:extLst>
          </p:cNvPr>
          <p:cNvCxnSpPr>
            <a:cxnSpLocks/>
          </p:cNvCxnSpPr>
          <p:nvPr/>
        </p:nvCxnSpPr>
        <p:spPr>
          <a:xfrm flipH="1" flipV="1">
            <a:off x="8224821" y="11353800"/>
            <a:ext cx="762000" cy="1295400"/>
          </a:xfrm>
          <a:prstGeom prst="line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9C7ACA40-7043-8A43-B9B5-34592D9F41F0}"/>
              </a:ext>
            </a:extLst>
          </p:cNvPr>
          <p:cNvCxnSpPr>
            <a:cxnSpLocks/>
          </p:cNvCxnSpPr>
          <p:nvPr/>
        </p:nvCxnSpPr>
        <p:spPr>
          <a:xfrm flipH="1" flipV="1">
            <a:off x="5462573" y="11363325"/>
            <a:ext cx="762000" cy="1295400"/>
          </a:xfrm>
          <a:prstGeom prst="line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9F9DD46E-254A-0B41-B7E9-5694E7854DA6}"/>
              </a:ext>
            </a:extLst>
          </p:cNvPr>
          <p:cNvCxnSpPr>
            <a:cxnSpLocks/>
          </p:cNvCxnSpPr>
          <p:nvPr/>
        </p:nvCxnSpPr>
        <p:spPr>
          <a:xfrm flipH="1" flipV="1">
            <a:off x="2686056" y="11344275"/>
            <a:ext cx="762000" cy="1295400"/>
          </a:xfrm>
          <a:prstGeom prst="line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9903BC02-5A41-5F4C-B27D-86415F8DABCA}"/>
              </a:ext>
            </a:extLst>
          </p:cNvPr>
          <p:cNvSpPr/>
          <p:nvPr/>
        </p:nvSpPr>
        <p:spPr>
          <a:xfrm>
            <a:off x="1600200" y="12344400"/>
            <a:ext cx="685800" cy="685800"/>
          </a:xfrm>
          <a:prstGeom prst="rect">
            <a:avLst/>
          </a:prstGeom>
          <a:solidFill>
            <a:schemeClr val="bg1"/>
          </a:solidFill>
          <a:ln w="31750" cap="flat">
            <a:solidFill>
              <a:schemeClr val="accent2">
                <a:lumMod val="5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000" b="0" i="0" u="none" strike="noStrike" cap="none" spc="0" normalizeH="0" baseline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  <a:latin typeface="Gill Sans"/>
                <a:ea typeface="Gill Sans"/>
                <a:cs typeface="Gill Sans"/>
                <a:sym typeface="Gill Sans"/>
              </a:rPr>
              <a:t>0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D0BB5F5-AE0A-7247-B01F-CFF37A01CA51}"/>
              </a:ext>
            </a:extLst>
          </p:cNvPr>
          <p:cNvSpPr/>
          <p:nvPr/>
        </p:nvSpPr>
        <p:spPr>
          <a:xfrm>
            <a:off x="2981324" y="12344400"/>
            <a:ext cx="685800" cy="685800"/>
          </a:xfrm>
          <a:prstGeom prst="rect">
            <a:avLst/>
          </a:prstGeom>
          <a:solidFill>
            <a:schemeClr val="bg1"/>
          </a:solidFill>
          <a:ln w="31750" cap="flat">
            <a:solidFill>
              <a:schemeClr val="accent2">
                <a:lumMod val="5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000" b="0" i="0" u="none" strike="noStrike" cap="none" spc="0" normalizeH="0" baseline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  <a:latin typeface="Gill Sans"/>
                <a:ea typeface="Gill Sans"/>
                <a:cs typeface="Gill Sans"/>
                <a:sym typeface="Gill Sans"/>
              </a:rPr>
              <a:t>1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11457C6-1682-8B4E-98BE-3E5045B64632}"/>
              </a:ext>
            </a:extLst>
          </p:cNvPr>
          <p:cNvSpPr/>
          <p:nvPr/>
        </p:nvSpPr>
        <p:spPr>
          <a:xfrm>
            <a:off x="4362448" y="12344400"/>
            <a:ext cx="685800" cy="685800"/>
          </a:xfrm>
          <a:prstGeom prst="rect">
            <a:avLst/>
          </a:prstGeom>
          <a:solidFill>
            <a:schemeClr val="bg1"/>
          </a:solidFill>
          <a:ln w="31750" cap="flat">
            <a:solidFill>
              <a:schemeClr val="accent2">
                <a:lumMod val="5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000" b="0" i="0" u="none" strike="noStrike" cap="none" spc="0" normalizeH="0" baseline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  <a:latin typeface="Gill Sans"/>
                <a:ea typeface="Gill Sans"/>
                <a:cs typeface="Gill Sans"/>
                <a:sym typeface="Gill Sans"/>
              </a:rPr>
              <a:t>2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9D44C05-739B-C74F-8414-6A8F201DFB3B}"/>
              </a:ext>
            </a:extLst>
          </p:cNvPr>
          <p:cNvSpPr/>
          <p:nvPr/>
        </p:nvSpPr>
        <p:spPr>
          <a:xfrm>
            <a:off x="5743572" y="12344400"/>
            <a:ext cx="685800" cy="685800"/>
          </a:xfrm>
          <a:prstGeom prst="rect">
            <a:avLst/>
          </a:prstGeom>
          <a:solidFill>
            <a:schemeClr val="bg1"/>
          </a:solidFill>
          <a:ln w="31750" cap="flat">
            <a:solidFill>
              <a:schemeClr val="accent2">
                <a:lumMod val="5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000" b="0" i="0" u="none" strike="noStrike" cap="none" spc="0" normalizeH="0" baseline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  <a:latin typeface="Gill Sans"/>
                <a:ea typeface="Gill Sans"/>
                <a:cs typeface="Gill Sans"/>
                <a:sym typeface="Gill Sans"/>
              </a:rPr>
              <a:t>3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5948BBA-C737-714F-8E0A-22DC167157CB}"/>
              </a:ext>
            </a:extLst>
          </p:cNvPr>
          <p:cNvSpPr/>
          <p:nvPr/>
        </p:nvSpPr>
        <p:spPr>
          <a:xfrm>
            <a:off x="7124696" y="12344400"/>
            <a:ext cx="685800" cy="685800"/>
          </a:xfrm>
          <a:prstGeom prst="rect">
            <a:avLst/>
          </a:prstGeom>
          <a:solidFill>
            <a:schemeClr val="bg1"/>
          </a:solidFill>
          <a:ln w="31750" cap="flat">
            <a:solidFill>
              <a:schemeClr val="accent2">
                <a:lumMod val="5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000" b="0" i="0" u="none" strike="noStrike" cap="none" spc="0" normalizeH="0" baseline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  <a:latin typeface="Gill Sans"/>
                <a:ea typeface="Gill Sans"/>
                <a:cs typeface="Gill Sans"/>
                <a:sym typeface="Gill Sans"/>
              </a:rPr>
              <a:t>4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7A1EECA-2785-DE45-A567-1F72468DECF0}"/>
              </a:ext>
            </a:extLst>
          </p:cNvPr>
          <p:cNvSpPr/>
          <p:nvPr/>
        </p:nvSpPr>
        <p:spPr>
          <a:xfrm>
            <a:off x="8505820" y="12344400"/>
            <a:ext cx="685800" cy="685800"/>
          </a:xfrm>
          <a:prstGeom prst="rect">
            <a:avLst/>
          </a:prstGeom>
          <a:solidFill>
            <a:schemeClr val="bg1"/>
          </a:solidFill>
          <a:ln w="31750" cap="flat">
            <a:solidFill>
              <a:schemeClr val="accent2">
                <a:lumMod val="5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000" b="0" i="0" u="none" strike="noStrike" cap="none" spc="0" normalizeH="0" baseline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  <a:latin typeface="Gill Sans"/>
                <a:ea typeface="Gill Sans"/>
                <a:cs typeface="Gill Sans"/>
                <a:sym typeface="Gill Sans"/>
              </a:rPr>
              <a:t>5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88F5D3F-B3E4-5B4C-B046-7E8C5B6846C3}"/>
              </a:ext>
            </a:extLst>
          </p:cNvPr>
          <p:cNvSpPr/>
          <p:nvPr/>
        </p:nvSpPr>
        <p:spPr>
          <a:xfrm>
            <a:off x="9886944" y="12344400"/>
            <a:ext cx="685800" cy="685800"/>
          </a:xfrm>
          <a:prstGeom prst="rect">
            <a:avLst/>
          </a:prstGeom>
          <a:solidFill>
            <a:schemeClr val="bg1"/>
          </a:solidFill>
          <a:ln w="31750" cap="flat">
            <a:solidFill>
              <a:schemeClr val="accent2">
                <a:lumMod val="5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000" dirty="0">
                <a:solidFill>
                  <a:srgbClr val="C00000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rPr>
              <a:t>6</a:t>
            </a:r>
            <a:endParaRPr kumimoji="0" lang="en-US" sz="4000" b="0" i="0" u="none" strike="noStrike" cap="none" spc="0" normalizeH="0" baseline="0" dirty="0">
              <a:ln>
                <a:noFill/>
              </a:ln>
              <a:solidFill>
                <a:srgbClr val="C00000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sym typeface="Gill Sans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2B81694-36AA-D544-9862-3EEE06473E84}"/>
              </a:ext>
            </a:extLst>
          </p:cNvPr>
          <p:cNvSpPr/>
          <p:nvPr/>
        </p:nvSpPr>
        <p:spPr>
          <a:xfrm>
            <a:off x="11249012" y="12344400"/>
            <a:ext cx="685800" cy="685800"/>
          </a:xfrm>
          <a:prstGeom prst="rect">
            <a:avLst/>
          </a:prstGeom>
          <a:solidFill>
            <a:schemeClr val="bg1"/>
          </a:solidFill>
          <a:ln w="31750" cap="flat">
            <a:solidFill>
              <a:schemeClr val="accent2">
                <a:lumMod val="5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000" b="0" i="0" u="none" strike="noStrike" cap="none" spc="0" normalizeH="0" baseline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  <a:latin typeface="Gill Sans"/>
                <a:ea typeface="Gill Sans"/>
                <a:cs typeface="Gill Sans"/>
                <a:sym typeface="Gill Sans"/>
              </a:rPr>
              <a:t>7</a:t>
            </a:r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F6BB1713-50D4-7340-BD74-BD92752BC7D7}"/>
              </a:ext>
            </a:extLst>
          </p:cNvPr>
          <p:cNvCxnSpPr>
            <a:cxnSpLocks/>
          </p:cNvCxnSpPr>
          <p:nvPr/>
        </p:nvCxnSpPr>
        <p:spPr>
          <a:xfrm flipV="1">
            <a:off x="2686044" y="9601200"/>
            <a:ext cx="1335892" cy="1762125"/>
          </a:xfrm>
          <a:prstGeom prst="line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83EEBDD0-EF80-BA48-B92D-96BE03BCDB97}"/>
              </a:ext>
            </a:extLst>
          </p:cNvPr>
          <p:cNvCxnSpPr>
            <a:cxnSpLocks/>
          </p:cNvCxnSpPr>
          <p:nvPr/>
        </p:nvCxnSpPr>
        <p:spPr>
          <a:xfrm flipV="1">
            <a:off x="8224821" y="9634537"/>
            <a:ext cx="1335892" cy="1762125"/>
          </a:xfrm>
          <a:prstGeom prst="line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74FCBB12-4601-A144-AB4A-FF2E9796039F}"/>
              </a:ext>
            </a:extLst>
          </p:cNvPr>
          <p:cNvCxnSpPr>
            <a:cxnSpLocks/>
          </p:cNvCxnSpPr>
          <p:nvPr/>
        </p:nvCxnSpPr>
        <p:spPr>
          <a:xfrm flipH="1" flipV="1">
            <a:off x="4031460" y="9625012"/>
            <a:ext cx="1335892" cy="1762125"/>
          </a:xfrm>
          <a:prstGeom prst="line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FC02CFDE-0366-994B-824D-F99D27280117}"/>
              </a:ext>
            </a:extLst>
          </p:cNvPr>
          <p:cNvCxnSpPr>
            <a:cxnSpLocks/>
          </p:cNvCxnSpPr>
          <p:nvPr/>
        </p:nvCxnSpPr>
        <p:spPr>
          <a:xfrm flipH="1" flipV="1">
            <a:off x="9555924" y="9610724"/>
            <a:ext cx="1335892" cy="1762125"/>
          </a:xfrm>
          <a:prstGeom prst="line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D15E083E-CB5E-4849-84D0-EDAE3028100C}"/>
              </a:ext>
            </a:extLst>
          </p:cNvPr>
          <p:cNvCxnSpPr>
            <a:cxnSpLocks/>
          </p:cNvCxnSpPr>
          <p:nvPr/>
        </p:nvCxnSpPr>
        <p:spPr>
          <a:xfrm flipH="1" flipV="1">
            <a:off x="6799650" y="7758114"/>
            <a:ext cx="2756274" cy="1852610"/>
          </a:xfrm>
          <a:prstGeom prst="line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290DF4D1-91C9-E84E-B90A-75BB9DAD1939}"/>
              </a:ext>
            </a:extLst>
          </p:cNvPr>
          <p:cNvCxnSpPr>
            <a:cxnSpLocks/>
          </p:cNvCxnSpPr>
          <p:nvPr/>
        </p:nvCxnSpPr>
        <p:spPr>
          <a:xfrm flipH="1">
            <a:off x="4005258" y="7758114"/>
            <a:ext cx="2794392" cy="1843086"/>
          </a:xfrm>
          <a:prstGeom prst="line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5" name="Oval 4">
            <a:extLst>
              <a:ext uri="{FF2B5EF4-FFF2-40B4-BE49-F238E27FC236}">
                <a16:creationId xmlns:a16="http://schemas.microsoft.com/office/drawing/2014/main" id="{CCCF5798-9087-D147-A335-7CB643241C83}"/>
              </a:ext>
            </a:extLst>
          </p:cNvPr>
          <p:cNvSpPr/>
          <p:nvPr/>
        </p:nvSpPr>
        <p:spPr>
          <a:xfrm>
            <a:off x="4933948" y="10896600"/>
            <a:ext cx="914400" cy="91440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12700" cap="flat">
            <a:solidFill>
              <a:schemeClr val="accent1">
                <a:lumMod val="5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31730DD4-86F0-1644-A4F2-9E8C7B9D023B}"/>
              </a:ext>
            </a:extLst>
          </p:cNvPr>
          <p:cNvSpPr/>
          <p:nvPr/>
        </p:nvSpPr>
        <p:spPr>
          <a:xfrm>
            <a:off x="2176462" y="10896600"/>
            <a:ext cx="914400" cy="91440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12700" cap="flat">
            <a:solidFill>
              <a:schemeClr val="accent1">
                <a:lumMod val="5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0E759215-B0C2-DC4C-B680-2F664508E59D}"/>
              </a:ext>
            </a:extLst>
          </p:cNvPr>
          <p:cNvSpPr/>
          <p:nvPr/>
        </p:nvSpPr>
        <p:spPr>
          <a:xfrm>
            <a:off x="7758109" y="10896600"/>
            <a:ext cx="914400" cy="91440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12700" cap="flat">
            <a:solidFill>
              <a:schemeClr val="accent1">
                <a:lumMod val="5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D150F4F3-23C0-854C-B146-7E1D7D2F3669}"/>
              </a:ext>
            </a:extLst>
          </p:cNvPr>
          <p:cNvSpPr/>
          <p:nvPr/>
        </p:nvSpPr>
        <p:spPr>
          <a:xfrm>
            <a:off x="10463206" y="10896600"/>
            <a:ext cx="914400" cy="91440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12700" cap="flat">
            <a:solidFill>
              <a:schemeClr val="accent1">
                <a:lumMod val="5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63A81C95-43DC-4247-A928-765F3D4D9DFA}"/>
              </a:ext>
            </a:extLst>
          </p:cNvPr>
          <p:cNvSpPr/>
          <p:nvPr/>
        </p:nvSpPr>
        <p:spPr>
          <a:xfrm>
            <a:off x="3548058" y="9144000"/>
            <a:ext cx="914400" cy="91440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12700" cap="flat">
            <a:solidFill>
              <a:schemeClr val="accent1">
                <a:lumMod val="5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20B41924-28C8-9B4B-84A1-F8CFE94FD7F7}"/>
              </a:ext>
            </a:extLst>
          </p:cNvPr>
          <p:cNvSpPr/>
          <p:nvPr/>
        </p:nvSpPr>
        <p:spPr>
          <a:xfrm>
            <a:off x="9091610" y="9144000"/>
            <a:ext cx="914400" cy="91440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12700" cap="flat">
            <a:solidFill>
              <a:schemeClr val="accent1">
                <a:lumMod val="5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73C31658-913A-B64C-A275-5961A380A2FE}"/>
              </a:ext>
            </a:extLst>
          </p:cNvPr>
          <p:cNvSpPr/>
          <p:nvPr/>
        </p:nvSpPr>
        <p:spPr>
          <a:xfrm>
            <a:off x="6324596" y="7315200"/>
            <a:ext cx="914400" cy="91440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12700" cap="flat">
            <a:solidFill>
              <a:schemeClr val="accent1">
                <a:lumMod val="5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690611BB-407F-324A-BF83-EAAD7BF531A5}"/>
              </a:ext>
            </a:extLst>
          </p:cNvPr>
          <p:cNvSpPr txBox="1"/>
          <p:nvPr/>
        </p:nvSpPr>
        <p:spPr>
          <a:xfrm>
            <a:off x="9753600" y="2397085"/>
            <a:ext cx="7885172" cy="35496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56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Gill Sans"/>
                <a:cs typeface="Gill Sans"/>
                <a:sym typeface="Gill Sans"/>
              </a:rPr>
              <a:t>Upward:</a:t>
            </a:r>
          </a:p>
          <a:p>
            <a:pPr marL="685800" marR="0" indent="-68580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sz="56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Gill Sans"/>
                <a:cs typeface="Gill Sans"/>
                <a:sym typeface="Gill Sans"/>
              </a:rPr>
              <a:t>Until have common a</a:t>
            </a:r>
            <a:r>
              <a:rPr lang="en-US" b="1" dirty="0">
                <a:latin typeface="+mn-lt"/>
              </a:rPr>
              <a:t>ncestor</a:t>
            </a:r>
          </a:p>
          <a:p>
            <a:pPr marR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kumimoji="0" lang="en-US" sz="56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Gill Sans"/>
                <a:cs typeface="Gill Sans"/>
                <a:sym typeface="Gill Sans"/>
              </a:rPr>
              <a:t>Downward:</a:t>
            </a:r>
          </a:p>
          <a:p>
            <a:pPr marL="685800" indent="-685800" algn="l">
              <a:buFont typeface="Arial" panose="020B0604020202020204" pitchFamily="34" charset="0"/>
              <a:buChar char="•"/>
            </a:pPr>
            <a:r>
              <a:rPr lang="en-US" b="1" dirty="0">
                <a:latin typeface="+mn-lt"/>
              </a:rPr>
              <a:t>0 </a:t>
            </a:r>
            <a:r>
              <a:rPr lang="en-US" b="1" dirty="0">
                <a:sym typeface="Wingdings" pitchFamily="2" charset="2"/>
              </a:rPr>
              <a:t></a:t>
            </a:r>
            <a:r>
              <a:rPr lang="en-US" b="1" dirty="0">
                <a:latin typeface="+mn-lt"/>
                <a:sym typeface="Wingdings" pitchFamily="2" charset="2"/>
              </a:rPr>
              <a:t> left, 1  right</a:t>
            </a:r>
            <a:endParaRPr kumimoji="0" lang="en-US" sz="56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Gill Sans"/>
              <a:cs typeface="Gill Sans"/>
              <a:sym typeface="Gill Sans"/>
            </a:endParaRPr>
          </a:p>
        </p:txBody>
      </p:sp>
      <p:sp>
        <p:nvSpPr>
          <p:cNvPr id="54" name="Shape 552">
            <a:extLst>
              <a:ext uri="{FF2B5EF4-FFF2-40B4-BE49-F238E27FC236}">
                <a16:creationId xmlns:a16="http://schemas.microsoft.com/office/drawing/2014/main" id="{F268BF4E-5C44-B344-AB9B-E8873EEE196C}"/>
              </a:ext>
            </a:extLst>
          </p:cNvPr>
          <p:cNvSpPr/>
          <p:nvPr/>
        </p:nvSpPr>
        <p:spPr>
          <a:xfrm>
            <a:off x="2743330" y="9497912"/>
            <a:ext cx="2672421" cy="3179908"/>
          </a:xfrm>
          <a:custGeom>
            <a:avLst/>
            <a:gdLst>
              <a:gd name="connsiteX0" fmla="*/ 0 w 21600"/>
              <a:gd name="connsiteY0" fmla="*/ 0 h 21600"/>
              <a:gd name="connsiteX1" fmla="*/ 4837 w 21600"/>
              <a:gd name="connsiteY1" fmla="*/ 2505 h 21600"/>
              <a:gd name="connsiteX2" fmla="*/ 5970 w 21600"/>
              <a:gd name="connsiteY2" fmla="*/ 6697 h 21600"/>
              <a:gd name="connsiteX3" fmla="*/ 9868 w 21600"/>
              <a:gd name="connsiteY3" fmla="*/ 20688 h 21600"/>
              <a:gd name="connsiteX4" fmla="*/ 11431 w 21600"/>
              <a:gd name="connsiteY4" fmla="*/ 21497 h 21600"/>
              <a:gd name="connsiteX5" fmla="*/ 15725 w 21600"/>
              <a:gd name="connsiteY5" fmla="*/ 21600 h 21600"/>
              <a:gd name="connsiteX6" fmla="*/ 16306 w 21600"/>
              <a:gd name="connsiteY6" fmla="*/ 20895 h 21600"/>
              <a:gd name="connsiteX7" fmla="*/ 21600 w 21600"/>
              <a:gd name="connsiteY7" fmla="*/ 19442 h 21600"/>
              <a:gd name="connsiteX0" fmla="*/ 0 w 21600"/>
              <a:gd name="connsiteY0" fmla="*/ 0 h 21600"/>
              <a:gd name="connsiteX1" fmla="*/ 4837 w 21600"/>
              <a:gd name="connsiteY1" fmla="*/ 2505 h 21600"/>
              <a:gd name="connsiteX2" fmla="*/ 9868 w 21600"/>
              <a:gd name="connsiteY2" fmla="*/ 20688 h 21600"/>
              <a:gd name="connsiteX3" fmla="*/ 11431 w 21600"/>
              <a:gd name="connsiteY3" fmla="*/ 21497 h 21600"/>
              <a:gd name="connsiteX4" fmla="*/ 15725 w 21600"/>
              <a:gd name="connsiteY4" fmla="*/ 21600 h 21600"/>
              <a:gd name="connsiteX5" fmla="*/ 16306 w 21600"/>
              <a:gd name="connsiteY5" fmla="*/ 20895 h 21600"/>
              <a:gd name="connsiteX6" fmla="*/ 21600 w 21600"/>
              <a:gd name="connsiteY6" fmla="*/ 19442 h 21600"/>
              <a:gd name="connsiteX0" fmla="*/ 0 w 21600"/>
              <a:gd name="connsiteY0" fmla="*/ 0 h 21600"/>
              <a:gd name="connsiteX1" fmla="*/ 4837 w 21600"/>
              <a:gd name="connsiteY1" fmla="*/ 2505 h 21600"/>
              <a:gd name="connsiteX2" fmla="*/ 16191 w 21600"/>
              <a:gd name="connsiteY2" fmla="*/ 2423 h 21600"/>
              <a:gd name="connsiteX3" fmla="*/ 11431 w 21600"/>
              <a:gd name="connsiteY3" fmla="*/ 21497 h 21600"/>
              <a:gd name="connsiteX4" fmla="*/ 15725 w 21600"/>
              <a:gd name="connsiteY4" fmla="*/ 21600 h 21600"/>
              <a:gd name="connsiteX5" fmla="*/ 16306 w 21600"/>
              <a:gd name="connsiteY5" fmla="*/ 20895 h 21600"/>
              <a:gd name="connsiteX6" fmla="*/ 21600 w 21600"/>
              <a:gd name="connsiteY6" fmla="*/ 19442 h 21600"/>
              <a:gd name="connsiteX0" fmla="*/ 0 w 21600"/>
              <a:gd name="connsiteY0" fmla="*/ 0 h 21600"/>
              <a:gd name="connsiteX1" fmla="*/ 4837 w 21600"/>
              <a:gd name="connsiteY1" fmla="*/ 2505 h 21600"/>
              <a:gd name="connsiteX2" fmla="*/ 16191 w 21600"/>
              <a:gd name="connsiteY2" fmla="*/ 2423 h 21600"/>
              <a:gd name="connsiteX3" fmla="*/ 21430 w 21600"/>
              <a:gd name="connsiteY3" fmla="*/ 4285 h 21600"/>
              <a:gd name="connsiteX4" fmla="*/ 15725 w 21600"/>
              <a:gd name="connsiteY4" fmla="*/ 21600 h 21600"/>
              <a:gd name="connsiteX5" fmla="*/ 16306 w 21600"/>
              <a:gd name="connsiteY5" fmla="*/ 20895 h 21600"/>
              <a:gd name="connsiteX6" fmla="*/ 21600 w 21600"/>
              <a:gd name="connsiteY6" fmla="*/ 19442 h 21600"/>
              <a:gd name="connsiteX0" fmla="*/ 0 w 21600"/>
              <a:gd name="connsiteY0" fmla="*/ 0 h 21600"/>
              <a:gd name="connsiteX1" fmla="*/ 4837 w 21600"/>
              <a:gd name="connsiteY1" fmla="*/ 2505 h 21600"/>
              <a:gd name="connsiteX2" fmla="*/ 16191 w 21600"/>
              <a:gd name="connsiteY2" fmla="*/ 2423 h 21600"/>
              <a:gd name="connsiteX3" fmla="*/ 21430 w 21600"/>
              <a:gd name="connsiteY3" fmla="*/ 4285 h 21600"/>
              <a:gd name="connsiteX4" fmla="*/ 15725 w 21600"/>
              <a:gd name="connsiteY4" fmla="*/ 21600 h 21600"/>
              <a:gd name="connsiteX5" fmla="*/ 21600 w 21600"/>
              <a:gd name="connsiteY5" fmla="*/ 19442 h 21600"/>
              <a:gd name="connsiteX0" fmla="*/ 0 w 21600"/>
              <a:gd name="connsiteY0" fmla="*/ 0 h 19442"/>
              <a:gd name="connsiteX1" fmla="*/ 4837 w 21600"/>
              <a:gd name="connsiteY1" fmla="*/ 2505 h 19442"/>
              <a:gd name="connsiteX2" fmla="*/ 16191 w 21600"/>
              <a:gd name="connsiteY2" fmla="*/ 2423 h 19442"/>
              <a:gd name="connsiteX3" fmla="*/ 21430 w 21600"/>
              <a:gd name="connsiteY3" fmla="*/ 4285 h 19442"/>
              <a:gd name="connsiteX4" fmla="*/ 21600 w 21600"/>
              <a:gd name="connsiteY4" fmla="*/ 19442 h 19442"/>
              <a:gd name="connsiteX0" fmla="*/ 0 w 21430"/>
              <a:gd name="connsiteY0" fmla="*/ 0 h 4285"/>
              <a:gd name="connsiteX1" fmla="*/ 4837 w 21430"/>
              <a:gd name="connsiteY1" fmla="*/ 2505 h 4285"/>
              <a:gd name="connsiteX2" fmla="*/ 16191 w 21430"/>
              <a:gd name="connsiteY2" fmla="*/ 2423 h 4285"/>
              <a:gd name="connsiteX3" fmla="*/ 21430 w 21430"/>
              <a:gd name="connsiteY3" fmla="*/ 4285 h 4285"/>
              <a:gd name="connsiteX0" fmla="*/ 0 w 10000"/>
              <a:gd name="connsiteY0" fmla="*/ 27307 h 37307"/>
              <a:gd name="connsiteX1" fmla="*/ 2480 w 10000"/>
              <a:gd name="connsiteY1" fmla="*/ 0 h 37307"/>
              <a:gd name="connsiteX2" fmla="*/ 7555 w 10000"/>
              <a:gd name="connsiteY2" fmla="*/ 32962 h 37307"/>
              <a:gd name="connsiteX3" fmla="*/ 10000 w 10000"/>
              <a:gd name="connsiteY3" fmla="*/ 37307 h 37307"/>
              <a:gd name="connsiteX0" fmla="*/ 0 w 10000"/>
              <a:gd name="connsiteY0" fmla="*/ 27307 h 37307"/>
              <a:gd name="connsiteX1" fmla="*/ 2480 w 10000"/>
              <a:gd name="connsiteY1" fmla="*/ 0 h 37307"/>
              <a:gd name="connsiteX2" fmla="*/ 7555 w 10000"/>
              <a:gd name="connsiteY2" fmla="*/ 32962 h 37307"/>
              <a:gd name="connsiteX3" fmla="*/ 10000 w 10000"/>
              <a:gd name="connsiteY3" fmla="*/ 37307 h 37307"/>
              <a:gd name="connsiteX0" fmla="*/ 0 w 10000"/>
              <a:gd name="connsiteY0" fmla="*/ 27307 h 37307"/>
              <a:gd name="connsiteX1" fmla="*/ 2480 w 10000"/>
              <a:gd name="connsiteY1" fmla="*/ 0 h 37307"/>
              <a:gd name="connsiteX2" fmla="*/ 4965 w 10000"/>
              <a:gd name="connsiteY2" fmla="*/ 27568 h 37307"/>
              <a:gd name="connsiteX3" fmla="*/ 10000 w 10000"/>
              <a:gd name="connsiteY3" fmla="*/ 37307 h 37307"/>
              <a:gd name="connsiteX0" fmla="*/ 0 w 10000"/>
              <a:gd name="connsiteY0" fmla="*/ 27307 h 37307"/>
              <a:gd name="connsiteX1" fmla="*/ 2480 w 10000"/>
              <a:gd name="connsiteY1" fmla="*/ 0 h 37307"/>
              <a:gd name="connsiteX2" fmla="*/ 4227 w 10000"/>
              <a:gd name="connsiteY2" fmla="*/ 15991 h 37307"/>
              <a:gd name="connsiteX3" fmla="*/ 10000 w 10000"/>
              <a:gd name="connsiteY3" fmla="*/ 37307 h 37307"/>
              <a:gd name="connsiteX0" fmla="*/ 0 w 10000"/>
              <a:gd name="connsiteY0" fmla="*/ 27307 h 37307"/>
              <a:gd name="connsiteX1" fmla="*/ 2480 w 10000"/>
              <a:gd name="connsiteY1" fmla="*/ 0 h 37307"/>
              <a:gd name="connsiteX2" fmla="*/ 4227 w 10000"/>
              <a:gd name="connsiteY2" fmla="*/ 15991 h 37307"/>
              <a:gd name="connsiteX3" fmla="*/ 10000 w 10000"/>
              <a:gd name="connsiteY3" fmla="*/ 37307 h 37307"/>
              <a:gd name="connsiteX0" fmla="*/ 0 w 10000"/>
              <a:gd name="connsiteY0" fmla="*/ 27509 h 37509"/>
              <a:gd name="connsiteX1" fmla="*/ 2480 w 10000"/>
              <a:gd name="connsiteY1" fmla="*/ 202 h 37509"/>
              <a:gd name="connsiteX2" fmla="*/ 4227 w 10000"/>
              <a:gd name="connsiteY2" fmla="*/ 16193 h 37509"/>
              <a:gd name="connsiteX3" fmla="*/ 10000 w 10000"/>
              <a:gd name="connsiteY3" fmla="*/ 37509 h 37509"/>
              <a:gd name="connsiteX0" fmla="*/ 0 w 10000"/>
              <a:gd name="connsiteY0" fmla="*/ 27541 h 37541"/>
              <a:gd name="connsiteX1" fmla="*/ 2480 w 10000"/>
              <a:gd name="connsiteY1" fmla="*/ 234 h 37541"/>
              <a:gd name="connsiteX2" fmla="*/ 4227 w 10000"/>
              <a:gd name="connsiteY2" fmla="*/ 16225 h 37541"/>
              <a:gd name="connsiteX3" fmla="*/ 10000 w 10000"/>
              <a:gd name="connsiteY3" fmla="*/ 37541 h 37541"/>
              <a:gd name="connsiteX0" fmla="*/ 0 w 10000"/>
              <a:gd name="connsiteY0" fmla="*/ 27541 h 37541"/>
              <a:gd name="connsiteX1" fmla="*/ 2480 w 10000"/>
              <a:gd name="connsiteY1" fmla="*/ 234 h 37541"/>
              <a:gd name="connsiteX2" fmla="*/ 4227 w 10000"/>
              <a:gd name="connsiteY2" fmla="*/ 16225 h 37541"/>
              <a:gd name="connsiteX3" fmla="*/ 10000 w 10000"/>
              <a:gd name="connsiteY3" fmla="*/ 37541 h 37541"/>
              <a:gd name="connsiteX0" fmla="*/ 0 w 4227"/>
              <a:gd name="connsiteY0" fmla="*/ 27541 h 28200"/>
              <a:gd name="connsiteX1" fmla="*/ 2480 w 4227"/>
              <a:gd name="connsiteY1" fmla="*/ 234 h 28200"/>
              <a:gd name="connsiteX2" fmla="*/ 4227 w 4227"/>
              <a:gd name="connsiteY2" fmla="*/ 16225 h 28200"/>
              <a:gd name="connsiteX3" fmla="*/ 3378 w 4227"/>
              <a:gd name="connsiteY3" fmla="*/ 28200 h 28200"/>
              <a:gd name="connsiteX0" fmla="*/ 0 w 10000"/>
              <a:gd name="connsiteY0" fmla="*/ 9766 h 10000"/>
              <a:gd name="connsiteX1" fmla="*/ 5867 w 10000"/>
              <a:gd name="connsiteY1" fmla="*/ 83 h 10000"/>
              <a:gd name="connsiteX2" fmla="*/ 10000 w 10000"/>
              <a:gd name="connsiteY2" fmla="*/ 5754 h 10000"/>
              <a:gd name="connsiteX3" fmla="*/ 7991 w 10000"/>
              <a:gd name="connsiteY3" fmla="*/ 10000 h 10000"/>
              <a:gd name="connsiteX0" fmla="*/ 0 w 10000"/>
              <a:gd name="connsiteY0" fmla="*/ 9766 h 10000"/>
              <a:gd name="connsiteX1" fmla="*/ 2409 w 10000"/>
              <a:gd name="connsiteY1" fmla="*/ 5832 h 10000"/>
              <a:gd name="connsiteX2" fmla="*/ 5867 w 10000"/>
              <a:gd name="connsiteY2" fmla="*/ 83 h 10000"/>
              <a:gd name="connsiteX3" fmla="*/ 10000 w 10000"/>
              <a:gd name="connsiteY3" fmla="*/ 5754 h 10000"/>
              <a:gd name="connsiteX4" fmla="*/ 7991 w 10000"/>
              <a:gd name="connsiteY4" fmla="*/ 10000 h 10000"/>
              <a:gd name="connsiteX0" fmla="*/ 1690 w 7591"/>
              <a:gd name="connsiteY0" fmla="*/ 9813 h 10000"/>
              <a:gd name="connsiteX1" fmla="*/ 0 w 7591"/>
              <a:gd name="connsiteY1" fmla="*/ 5832 h 10000"/>
              <a:gd name="connsiteX2" fmla="*/ 3458 w 7591"/>
              <a:gd name="connsiteY2" fmla="*/ 83 h 10000"/>
              <a:gd name="connsiteX3" fmla="*/ 7591 w 7591"/>
              <a:gd name="connsiteY3" fmla="*/ 5754 h 10000"/>
              <a:gd name="connsiteX4" fmla="*/ 5582 w 7591"/>
              <a:gd name="connsiteY4" fmla="*/ 10000 h 10000"/>
              <a:gd name="connsiteX0" fmla="*/ 2226 w 10000"/>
              <a:gd name="connsiteY0" fmla="*/ 9813 h 10000"/>
              <a:gd name="connsiteX1" fmla="*/ 0 w 10000"/>
              <a:gd name="connsiteY1" fmla="*/ 5832 h 10000"/>
              <a:gd name="connsiteX2" fmla="*/ 4929 w 10000"/>
              <a:gd name="connsiteY2" fmla="*/ 83 h 10000"/>
              <a:gd name="connsiteX3" fmla="*/ 10000 w 10000"/>
              <a:gd name="connsiteY3" fmla="*/ 5754 h 10000"/>
              <a:gd name="connsiteX4" fmla="*/ 7353 w 10000"/>
              <a:gd name="connsiteY4" fmla="*/ 10000 h 10000"/>
              <a:gd name="connsiteX0" fmla="*/ 2226 w 10000"/>
              <a:gd name="connsiteY0" fmla="*/ 9730 h 9917"/>
              <a:gd name="connsiteX1" fmla="*/ 0 w 10000"/>
              <a:gd name="connsiteY1" fmla="*/ 5749 h 9917"/>
              <a:gd name="connsiteX2" fmla="*/ 4929 w 10000"/>
              <a:gd name="connsiteY2" fmla="*/ 0 h 9917"/>
              <a:gd name="connsiteX3" fmla="*/ 10000 w 10000"/>
              <a:gd name="connsiteY3" fmla="*/ 5671 h 9917"/>
              <a:gd name="connsiteX4" fmla="*/ 7353 w 10000"/>
              <a:gd name="connsiteY4" fmla="*/ 9917 h 9917"/>
              <a:gd name="connsiteX0" fmla="*/ 2226 w 10000"/>
              <a:gd name="connsiteY0" fmla="*/ 10281 h 10470"/>
              <a:gd name="connsiteX1" fmla="*/ 0 w 10000"/>
              <a:gd name="connsiteY1" fmla="*/ 6267 h 10470"/>
              <a:gd name="connsiteX2" fmla="*/ 4929 w 10000"/>
              <a:gd name="connsiteY2" fmla="*/ 0 h 10470"/>
              <a:gd name="connsiteX3" fmla="*/ 10000 w 10000"/>
              <a:gd name="connsiteY3" fmla="*/ 6188 h 10470"/>
              <a:gd name="connsiteX4" fmla="*/ 7353 w 10000"/>
              <a:gd name="connsiteY4" fmla="*/ 10470 h 104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470" extrusionOk="0">
                <a:moveTo>
                  <a:pt x="2226" y="10281"/>
                </a:moveTo>
                <a:lnTo>
                  <a:pt x="0" y="6267"/>
                </a:lnTo>
                <a:lnTo>
                  <a:pt x="4929" y="0"/>
                </a:lnTo>
                <a:cubicBezTo>
                  <a:pt x="6162" y="1207"/>
                  <a:pt x="7276" y="3329"/>
                  <a:pt x="10000" y="6188"/>
                </a:cubicBezTo>
                <a:cubicBezTo>
                  <a:pt x="7335" y="10375"/>
                  <a:pt x="8950" y="7835"/>
                  <a:pt x="7353" y="10470"/>
                </a:cubicBezTo>
              </a:path>
            </a:pathLst>
          </a:custGeom>
          <a:ln w="304800">
            <a:solidFill>
              <a:srgbClr val="E32400">
                <a:alpha val="5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endParaRPr dirty="0"/>
          </a:p>
        </p:txBody>
      </p:sp>
      <p:sp>
        <p:nvSpPr>
          <p:cNvPr id="55" name="Shape 551">
            <a:extLst>
              <a:ext uri="{FF2B5EF4-FFF2-40B4-BE49-F238E27FC236}">
                <a16:creationId xmlns:a16="http://schemas.microsoft.com/office/drawing/2014/main" id="{59B065C2-3446-794F-993D-B76FF0E1A9E1}"/>
              </a:ext>
            </a:extLst>
          </p:cNvPr>
          <p:cNvSpPr/>
          <p:nvPr/>
        </p:nvSpPr>
        <p:spPr>
          <a:xfrm>
            <a:off x="4177497" y="7800843"/>
            <a:ext cx="6710364" cy="4850102"/>
          </a:xfrm>
          <a:custGeom>
            <a:avLst/>
            <a:gdLst>
              <a:gd name="connsiteX0" fmla="*/ 0 w 27910"/>
              <a:gd name="connsiteY0" fmla="*/ 20997 h 20997"/>
              <a:gd name="connsiteX1" fmla="*/ 10506 w 27910"/>
              <a:gd name="connsiteY1" fmla="*/ 332 h 20997"/>
              <a:gd name="connsiteX2" fmla="*/ 22556 w 27910"/>
              <a:gd name="connsiteY2" fmla="*/ 0 h 20997"/>
              <a:gd name="connsiteX3" fmla="*/ 27910 w 27910"/>
              <a:gd name="connsiteY3" fmla="*/ 3286 h 20997"/>
              <a:gd name="connsiteX0" fmla="*/ 4934 w 32844"/>
              <a:gd name="connsiteY0" fmla="*/ 20997 h 20997"/>
              <a:gd name="connsiteX1" fmla="*/ 0 w 32844"/>
              <a:gd name="connsiteY1" fmla="*/ 2644 h 20997"/>
              <a:gd name="connsiteX2" fmla="*/ 27490 w 32844"/>
              <a:gd name="connsiteY2" fmla="*/ 0 h 20997"/>
              <a:gd name="connsiteX3" fmla="*/ 32844 w 32844"/>
              <a:gd name="connsiteY3" fmla="*/ 3286 h 20997"/>
              <a:gd name="connsiteX0" fmla="*/ 4934 w 32844"/>
              <a:gd name="connsiteY0" fmla="*/ 23411 h 23411"/>
              <a:gd name="connsiteX1" fmla="*/ 0 w 32844"/>
              <a:gd name="connsiteY1" fmla="*/ 5058 h 23411"/>
              <a:gd name="connsiteX2" fmla="*/ 27490 w 32844"/>
              <a:gd name="connsiteY2" fmla="*/ 2414 h 23411"/>
              <a:gd name="connsiteX3" fmla="*/ 32844 w 32844"/>
              <a:gd name="connsiteY3" fmla="*/ 5700 h 23411"/>
              <a:gd name="connsiteX0" fmla="*/ 4934 w 32844"/>
              <a:gd name="connsiteY0" fmla="*/ 21019 h 21019"/>
              <a:gd name="connsiteX1" fmla="*/ 0 w 32844"/>
              <a:gd name="connsiteY1" fmla="*/ 2666 h 21019"/>
              <a:gd name="connsiteX2" fmla="*/ 17432 w 32844"/>
              <a:gd name="connsiteY2" fmla="*/ 13731 h 21019"/>
              <a:gd name="connsiteX3" fmla="*/ 32844 w 32844"/>
              <a:gd name="connsiteY3" fmla="*/ 3308 h 21019"/>
              <a:gd name="connsiteX0" fmla="*/ 4934 w 17432"/>
              <a:gd name="connsiteY0" fmla="*/ 21019 h 21019"/>
              <a:gd name="connsiteX1" fmla="*/ 0 w 17432"/>
              <a:gd name="connsiteY1" fmla="*/ 2666 h 21019"/>
              <a:gd name="connsiteX2" fmla="*/ 17432 w 17432"/>
              <a:gd name="connsiteY2" fmla="*/ 13731 h 21019"/>
              <a:gd name="connsiteX3" fmla="*/ 15808 w 17432"/>
              <a:gd name="connsiteY3" fmla="*/ 20899 h 21019"/>
              <a:gd name="connsiteX0" fmla="*/ 4934 w 17432"/>
              <a:gd name="connsiteY0" fmla="*/ 19807 h 19807"/>
              <a:gd name="connsiteX1" fmla="*/ 0 w 17432"/>
              <a:gd name="connsiteY1" fmla="*/ 1454 h 19807"/>
              <a:gd name="connsiteX2" fmla="*/ 7149 w 17432"/>
              <a:gd name="connsiteY2" fmla="*/ 2426 h 19807"/>
              <a:gd name="connsiteX3" fmla="*/ 17432 w 17432"/>
              <a:gd name="connsiteY3" fmla="*/ 12519 h 19807"/>
              <a:gd name="connsiteX4" fmla="*/ 15808 w 17432"/>
              <a:gd name="connsiteY4" fmla="*/ 19687 h 19807"/>
              <a:gd name="connsiteX0" fmla="*/ 4934 w 17432"/>
              <a:gd name="connsiteY0" fmla="*/ 28290 h 28290"/>
              <a:gd name="connsiteX1" fmla="*/ 0 w 17432"/>
              <a:gd name="connsiteY1" fmla="*/ 9937 h 28290"/>
              <a:gd name="connsiteX2" fmla="*/ 6815 w 17432"/>
              <a:gd name="connsiteY2" fmla="*/ 255 h 28290"/>
              <a:gd name="connsiteX3" fmla="*/ 17432 w 17432"/>
              <a:gd name="connsiteY3" fmla="*/ 21002 h 28290"/>
              <a:gd name="connsiteX4" fmla="*/ 15808 w 17432"/>
              <a:gd name="connsiteY4" fmla="*/ 28170 h 28290"/>
              <a:gd name="connsiteX0" fmla="*/ 4934 w 17432"/>
              <a:gd name="connsiteY0" fmla="*/ 28035 h 28035"/>
              <a:gd name="connsiteX1" fmla="*/ 0 w 17432"/>
              <a:gd name="connsiteY1" fmla="*/ 9682 h 28035"/>
              <a:gd name="connsiteX2" fmla="*/ 6815 w 17432"/>
              <a:gd name="connsiteY2" fmla="*/ 0 h 28035"/>
              <a:gd name="connsiteX3" fmla="*/ 17432 w 17432"/>
              <a:gd name="connsiteY3" fmla="*/ 20747 h 28035"/>
              <a:gd name="connsiteX4" fmla="*/ 15808 w 17432"/>
              <a:gd name="connsiteY4" fmla="*/ 27915 h 28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432" h="28035" extrusionOk="0">
                <a:moveTo>
                  <a:pt x="4934" y="28035"/>
                </a:moveTo>
                <a:lnTo>
                  <a:pt x="0" y="9682"/>
                </a:lnTo>
                <a:cubicBezTo>
                  <a:pt x="369" y="6785"/>
                  <a:pt x="3407" y="4841"/>
                  <a:pt x="6815" y="0"/>
                </a:cubicBezTo>
                <a:cubicBezTo>
                  <a:pt x="9720" y="1844"/>
                  <a:pt x="15989" y="17870"/>
                  <a:pt x="17432" y="20747"/>
                </a:cubicBezTo>
                <a:lnTo>
                  <a:pt x="15808" y="27915"/>
                </a:lnTo>
              </a:path>
            </a:pathLst>
          </a:custGeom>
          <a:ln w="317500">
            <a:solidFill>
              <a:srgbClr val="0061FF">
                <a:alpha val="5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2620129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animBg="1"/>
      <p:bldP spid="55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037399-4F0E-8946-AAB5-F1F8607118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Fat Tree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03DA48-FBB7-BD47-9CB2-30D9712E4C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095500"/>
            <a:ext cx="7772400" cy="1104900"/>
          </a:xfrm>
        </p:spPr>
        <p:txBody>
          <a:bodyPr/>
          <a:lstStyle/>
          <a:p>
            <a:r>
              <a:rPr lang="en-US" dirty="0"/>
              <a:t>Charles </a:t>
            </a:r>
            <a:r>
              <a:rPr lang="en-US" dirty="0" err="1"/>
              <a:t>Leiserson</a:t>
            </a:r>
            <a:r>
              <a:rPr lang="en-US" dirty="0"/>
              <a:t>, 1985</a:t>
            </a:r>
          </a:p>
          <a:p>
            <a:r>
              <a:rPr lang="en-US" dirty="0"/>
              <a:t>Increase bandwidth between nodes as move upward</a:t>
            </a:r>
          </a:p>
          <a:p>
            <a:r>
              <a:rPr lang="en-US" dirty="0"/>
              <a:t>O(N) bisection bandwidth</a:t>
            </a:r>
          </a:p>
          <a:p>
            <a:r>
              <a:rPr lang="en-US" dirty="0"/>
              <a:t>Routing:</a:t>
            </a:r>
          </a:p>
          <a:p>
            <a:pPr lvl="1"/>
            <a:r>
              <a:rPr lang="en-US" dirty="0"/>
              <a:t>Like tree routing, but randomly choose when multiple links possible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CE69B02-92DA-5A43-9795-357B5324BB2B}"/>
              </a:ext>
            </a:extLst>
          </p:cNvPr>
          <p:cNvGrpSpPr/>
          <p:nvPr/>
        </p:nvGrpSpPr>
        <p:grpSpPr>
          <a:xfrm>
            <a:off x="7772400" y="2286000"/>
            <a:ext cx="10334612" cy="5715000"/>
            <a:chOff x="1600200" y="7315200"/>
            <a:chExt cx="10334612" cy="5715000"/>
          </a:xfrm>
        </p:grpSpPr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2D5429DC-DA43-A947-A8A6-91B81CFAB46C}"/>
                </a:ext>
              </a:extLst>
            </p:cNvPr>
            <p:cNvCxnSpPr/>
            <p:nvPr/>
          </p:nvCxnSpPr>
          <p:spPr>
            <a:xfrm flipV="1">
              <a:off x="1905000" y="11353800"/>
              <a:ext cx="762000" cy="1295400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AABA3C15-C02B-1942-BD19-615C521238A6}"/>
                </a:ext>
              </a:extLst>
            </p:cNvPr>
            <p:cNvCxnSpPr/>
            <p:nvPr/>
          </p:nvCxnSpPr>
          <p:spPr>
            <a:xfrm flipV="1">
              <a:off x="4686304" y="11353800"/>
              <a:ext cx="762000" cy="1295400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D4A7B0E2-E331-194A-97D0-4BDCC0FDEB03}"/>
                </a:ext>
              </a:extLst>
            </p:cNvPr>
            <p:cNvCxnSpPr/>
            <p:nvPr/>
          </p:nvCxnSpPr>
          <p:spPr>
            <a:xfrm flipV="1">
              <a:off x="7467608" y="11353800"/>
              <a:ext cx="762000" cy="1295400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0C750B35-83EA-9445-A641-6532AFE8AE58}"/>
                </a:ext>
              </a:extLst>
            </p:cNvPr>
            <p:cNvCxnSpPr/>
            <p:nvPr/>
          </p:nvCxnSpPr>
          <p:spPr>
            <a:xfrm flipV="1">
              <a:off x="10191744" y="11363325"/>
              <a:ext cx="762000" cy="1295400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F4F68494-944F-7843-B934-340ADC1B2A6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0929921" y="11363325"/>
              <a:ext cx="762000" cy="1295400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B2D24A97-015C-0B42-BBCD-42776C012AA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224821" y="11353800"/>
              <a:ext cx="762000" cy="1295400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9C7ACA40-7043-8A43-B9B5-34592D9F41F0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462573" y="11363325"/>
              <a:ext cx="762000" cy="1295400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9F9DD46E-254A-0B41-B7E9-5694E7854DA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686056" y="11344275"/>
              <a:ext cx="762000" cy="1295400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9903BC02-5A41-5F4C-B27D-86415F8DABCA}"/>
                </a:ext>
              </a:extLst>
            </p:cNvPr>
            <p:cNvSpPr/>
            <p:nvPr/>
          </p:nvSpPr>
          <p:spPr>
            <a:xfrm>
              <a:off x="1600200" y="12344400"/>
              <a:ext cx="685800" cy="685800"/>
            </a:xfrm>
            <a:prstGeom prst="rect">
              <a:avLst/>
            </a:prstGeom>
            <a:solidFill>
              <a:schemeClr val="bg1"/>
            </a:solidFill>
            <a:ln w="31750" cap="flat">
              <a:solidFill>
                <a:schemeClr val="accent2">
                  <a:lumMod val="50000"/>
                </a:schemeClr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no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4000" b="0" i="0" u="none" strike="noStrike" cap="none" spc="0" normalizeH="0" baseline="0" dirty="0">
                  <a:ln>
                    <a:noFill/>
                  </a:ln>
                  <a:solidFill>
                    <a:srgbClr val="C00000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FillTx/>
                  <a:latin typeface="Gill Sans"/>
                  <a:ea typeface="Gill Sans"/>
                  <a:cs typeface="Gill Sans"/>
                  <a:sym typeface="Gill Sans"/>
                </a:rPr>
                <a:t>0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7D0BB5F5-AE0A-7247-B01F-CFF37A01CA51}"/>
                </a:ext>
              </a:extLst>
            </p:cNvPr>
            <p:cNvSpPr/>
            <p:nvPr/>
          </p:nvSpPr>
          <p:spPr>
            <a:xfrm>
              <a:off x="2981324" y="12344400"/>
              <a:ext cx="685800" cy="685800"/>
            </a:xfrm>
            <a:prstGeom prst="rect">
              <a:avLst/>
            </a:prstGeom>
            <a:solidFill>
              <a:schemeClr val="bg1"/>
            </a:solidFill>
            <a:ln w="31750" cap="flat">
              <a:solidFill>
                <a:schemeClr val="accent2">
                  <a:lumMod val="50000"/>
                </a:schemeClr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no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4000" b="0" i="0" u="none" strike="noStrike" cap="none" spc="0" normalizeH="0" baseline="0" dirty="0">
                  <a:ln>
                    <a:noFill/>
                  </a:ln>
                  <a:solidFill>
                    <a:srgbClr val="C00000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FillTx/>
                  <a:latin typeface="Gill Sans"/>
                  <a:ea typeface="Gill Sans"/>
                  <a:cs typeface="Gill Sans"/>
                  <a:sym typeface="Gill Sans"/>
                </a:rPr>
                <a:t>1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C11457C6-1682-8B4E-98BE-3E5045B64632}"/>
                </a:ext>
              </a:extLst>
            </p:cNvPr>
            <p:cNvSpPr/>
            <p:nvPr/>
          </p:nvSpPr>
          <p:spPr>
            <a:xfrm>
              <a:off x="4362448" y="12344400"/>
              <a:ext cx="685800" cy="685800"/>
            </a:xfrm>
            <a:prstGeom prst="rect">
              <a:avLst/>
            </a:prstGeom>
            <a:solidFill>
              <a:schemeClr val="bg1"/>
            </a:solidFill>
            <a:ln w="31750" cap="flat">
              <a:solidFill>
                <a:schemeClr val="accent2">
                  <a:lumMod val="50000"/>
                </a:schemeClr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no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4000" b="0" i="0" u="none" strike="noStrike" cap="none" spc="0" normalizeH="0" baseline="0" dirty="0">
                  <a:ln>
                    <a:noFill/>
                  </a:ln>
                  <a:solidFill>
                    <a:srgbClr val="C00000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FillTx/>
                  <a:latin typeface="Gill Sans"/>
                  <a:ea typeface="Gill Sans"/>
                  <a:cs typeface="Gill Sans"/>
                  <a:sym typeface="Gill Sans"/>
                </a:rPr>
                <a:t>2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9D44C05-739B-C74F-8414-6A8F201DFB3B}"/>
                </a:ext>
              </a:extLst>
            </p:cNvPr>
            <p:cNvSpPr/>
            <p:nvPr/>
          </p:nvSpPr>
          <p:spPr>
            <a:xfrm>
              <a:off x="5743572" y="12344400"/>
              <a:ext cx="685800" cy="685800"/>
            </a:xfrm>
            <a:prstGeom prst="rect">
              <a:avLst/>
            </a:prstGeom>
            <a:solidFill>
              <a:schemeClr val="bg1"/>
            </a:solidFill>
            <a:ln w="31750" cap="flat">
              <a:solidFill>
                <a:schemeClr val="accent2">
                  <a:lumMod val="50000"/>
                </a:schemeClr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no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4000" b="0" i="0" u="none" strike="noStrike" cap="none" spc="0" normalizeH="0" baseline="0" dirty="0">
                  <a:ln>
                    <a:noFill/>
                  </a:ln>
                  <a:solidFill>
                    <a:srgbClr val="C00000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FillTx/>
                  <a:latin typeface="Gill Sans"/>
                  <a:ea typeface="Gill Sans"/>
                  <a:cs typeface="Gill Sans"/>
                  <a:sym typeface="Gill Sans"/>
                </a:rPr>
                <a:t>3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05948BBA-C737-714F-8E0A-22DC167157CB}"/>
                </a:ext>
              </a:extLst>
            </p:cNvPr>
            <p:cNvSpPr/>
            <p:nvPr/>
          </p:nvSpPr>
          <p:spPr>
            <a:xfrm>
              <a:off x="7124696" y="12344400"/>
              <a:ext cx="685800" cy="685800"/>
            </a:xfrm>
            <a:prstGeom prst="rect">
              <a:avLst/>
            </a:prstGeom>
            <a:solidFill>
              <a:schemeClr val="bg1"/>
            </a:solidFill>
            <a:ln w="31750" cap="flat">
              <a:solidFill>
                <a:schemeClr val="accent2">
                  <a:lumMod val="50000"/>
                </a:schemeClr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no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4000" b="0" i="0" u="none" strike="noStrike" cap="none" spc="0" normalizeH="0" baseline="0" dirty="0">
                  <a:ln>
                    <a:noFill/>
                  </a:ln>
                  <a:solidFill>
                    <a:srgbClr val="C00000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FillTx/>
                  <a:latin typeface="Gill Sans"/>
                  <a:ea typeface="Gill Sans"/>
                  <a:cs typeface="Gill Sans"/>
                  <a:sym typeface="Gill Sans"/>
                </a:rPr>
                <a:t>4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E7A1EECA-2785-DE45-A567-1F72468DECF0}"/>
                </a:ext>
              </a:extLst>
            </p:cNvPr>
            <p:cNvSpPr/>
            <p:nvPr/>
          </p:nvSpPr>
          <p:spPr>
            <a:xfrm>
              <a:off x="8505820" y="12344400"/>
              <a:ext cx="685800" cy="685800"/>
            </a:xfrm>
            <a:prstGeom prst="rect">
              <a:avLst/>
            </a:prstGeom>
            <a:solidFill>
              <a:schemeClr val="bg1"/>
            </a:solidFill>
            <a:ln w="31750" cap="flat">
              <a:solidFill>
                <a:schemeClr val="accent2">
                  <a:lumMod val="50000"/>
                </a:schemeClr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no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4000" b="0" i="0" u="none" strike="noStrike" cap="none" spc="0" normalizeH="0" baseline="0" dirty="0">
                  <a:ln>
                    <a:noFill/>
                  </a:ln>
                  <a:solidFill>
                    <a:srgbClr val="C00000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FillTx/>
                  <a:latin typeface="Gill Sans"/>
                  <a:ea typeface="Gill Sans"/>
                  <a:cs typeface="Gill Sans"/>
                  <a:sym typeface="Gill Sans"/>
                </a:rPr>
                <a:t>5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488F5D3F-B3E4-5B4C-B046-7E8C5B6846C3}"/>
                </a:ext>
              </a:extLst>
            </p:cNvPr>
            <p:cNvSpPr/>
            <p:nvPr/>
          </p:nvSpPr>
          <p:spPr>
            <a:xfrm>
              <a:off x="9886944" y="12344400"/>
              <a:ext cx="685800" cy="685800"/>
            </a:xfrm>
            <a:prstGeom prst="rect">
              <a:avLst/>
            </a:prstGeom>
            <a:solidFill>
              <a:schemeClr val="bg1"/>
            </a:solidFill>
            <a:ln w="31750" cap="flat">
              <a:solidFill>
                <a:schemeClr val="accent2">
                  <a:lumMod val="50000"/>
                </a:schemeClr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no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4000" dirty="0">
                  <a:solidFill>
                    <a:srgbClr val="C00000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rPr>
                <a:t>6</a:t>
              </a:r>
              <a:endParaRPr kumimoji="0" lang="en-US" sz="4000" b="0" i="0" u="none" strike="noStrike" cap="none" spc="0" normalizeH="0" baseline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  <a:sym typeface="Gill Sans"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02B81694-36AA-D544-9862-3EEE06473E84}"/>
                </a:ext>
              </a:extLst>
            </p:cNvPr>
            <p:cNvSpPr/>
            <p:nvPr/>
          </p:nvSpPr>
          <p:spPr>
            <a:xfrm>
              <a:off x="11249012" y="12344400"/>
              <a:ext cx="685800" cy="685800"/>
            </a:xfrm>
            <a:prstGeom prst="rect">
              <a:avLst/>
            </a:prstGeom>
            <a:solidFill>
              <a:schemeClr val="bg1"/>
            </a:solidFill>
            <a:ln w="31750" cap="flat">
              <a:solidFill>
                <a:schemeClr val="accent2">
                  <a:lumMod val="50000"/>
                </a:schemeClr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no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4000" b="0" i="0" u="none" strike="noStrike" cap="none" spc="0" normalizeH="0" baseline="0" dirty="0">
                  <a:ln>
                    <a:noFill/>
                  </a:ln>
                  <a:solidFill>
                    <a:srgbClr val="C00000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FillTx/>
                  <a:latin typeface="Gill Sans"/>
                  <a:ea typeface="Gill Sans"/>
                  <a:cs typeface="Gill Sans"/>
                  <a:sym typeface="Gill Sans"/>
                </a:rPr>
                <a:t>7</a:t>
              </a:r>
            </a:p>
          </p:txBody>
        </p: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F6BB1713-50D4-7340-BD74-BD92752BC7D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686044" y="9601200"/>
              <a:ext cx="1335892" cy="1762125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83EEBDD0-EF80-BA48-B92D-96BE03BCDB9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224821" y="9634537"/>
              <a:ext cx="1335892" cy="1762125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74FCBB12-4601-A144-AB4A-FF2E9796039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031460" y="9625012"/>
              <a:ext cx="1335892" cy="1762125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FC02CFDE-0366-994B-824D-F99D2728011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555924" y="9610724"/>
              <a:ext cx="1335892" cy="1762125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290DF4D1-91C9-E84E-B90A-75BB9DAD193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810000" y="7758114"/>
              <a:ext cx="2794392" cy="184308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A1AF1E60-8781-A542-8473-A334881AB6C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568157" y="9601199"/>
              <a:ext cx="1335892" cy="1762125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8B6AB24C-4479-6D4D-B595-3A809A82123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118868" y="9658350"/>
              <a:ext cx="1335892" cy="1762125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AFC4397E-332B-BD4D-8C59-85975BDC28C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492865" y="9701212"/>
              <a:ext cx="1335892" cy="1762125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F0F3F4C3-472C-D949-8374-AAA8A201045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908815" y="9658349"/>
              <a:ext cx="1335892" cy="1762125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C0E6847A-BD2E-0B42-A76E-E44AAECDFCB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836202" y="7839075"/>
              <a:ext cx="2794392" cy="184308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36AAEAC8-EE05-0049-896D-AE72EC66F5B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862404" y="7920036"/>
              <a:ext cx="2794392" cy="184308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6DE2E149-DD8E-4348-8A9E-8C82C0695CB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888606" y="8000997"/>
              <a:ext cx="2794392" cy="184308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532F6706-C405-E54A-9AB6-BC8B7FF4D488}"/>
                </a:ext>
              </a:extLst>
            </p:cNvPr>
            <p:cNvCxnSpPr>
              <a:cxnSpLocks/>
            </p:cNvCxnSpPr>
            <p:nvPr/>
          </p:nvCxnSpPr>
          <p:spPr>
            <a:xfrm>
              <a:off x="6793061" y="7750974"/>
              <a:ext cx="2794392" cy="184308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72265E29-A8D9-D644-84A8-6866CAE0F98C}"/>
                </a:ext>
              </a:extLst>
            </p:cNvPr>
            <p:cNvCxnSpPr>
              <a:cxnSpLocks/>
            </p:cNvCxnSpPr>
            <p:nvPr/>
          </p:nvCxnSpPr>
          <p:spPr>
            <a:xfrm>
              <a:off x="6819263" y="7831935"/>
              <a:ext cx="2794392" cy="184308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6FC4F44B-2132-2F4A-93F2-0860468A9FAE}"/>
                </a:ext>
              </a:extLst>
            </p:cNvPr>
            <p:cNvCxnSpPr>
              <a:cxnSpLocks/>
            </p:cNvCxnSpPr>
            <p:nvPr/>
          </p:nvCxnSpPr>
          <p:spPr>
            <a:xfrm>
              <a:off x="6845465" y="7912896"/>
              <a:ext cx="2794392" cy="184308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6A0050F6-7C9E-6A45-A48D-FF90C9F072B4}"/>
                </a:ext>
              </a:extLst>
            </p:cNvPr>
            <p:cNvCxnSpPr>
              <a:cxnSpLocks/>
            </p:cNvCxnSpPr>
            <p:nvPr/>
          </p:nvCxnSpPr>
          <p:spPr>
            <a:xfrm>
              <a:off x="6871667" y="7993857"/>
              <a:ext cx="2794392" cy="184308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CCCF5798-9087-D147-A335-7CB643241C83}"/>
                </a:ext>
              </a:extLst>
            </p:cNvPr>
            <p:cNvSpPr/>
            <p:nvPr/>
          </p:nvSpPr>
          <p:spPr>
            <a:xfrm>
              <a:off x="4933948" y="10896600"/>
              <a:ext cx="914400" cy="91440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2700" cap="flat">
              <a:solidFill>
                <a:schemeClr val="accent1">
                  <a:lumMod val="50000"/>
                </a:schemeClr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no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31730DD4-86F0-1644-A4F2-9E8C7B9D023B}"/>
                </a:ext>
              </a:extLst>
            </p:cNvPr>
            <p:cNvSpPr/>
            <p:nvPr/>
          </p:nvSpPr>
          <p:spPr>
            <a:xfrm>
              <a:off x="2176462" y="10896600"/>
              <a:ext cx="914400" cy="91440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2700" cap="flat">
              <a:solidFill>
                <a:schemeClr val="accent1">
                  <a:lumMod val="50000"/>
                </a:schemeClr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no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0E759215-B0C2-DC4C-B680-2F664508E59D}"/>
                </a:ext>
              </a:extLst>
            </p:cNvPr>
            <p:cNvSpPr/>
            <p:nvPr/>
          </p:nvSpPr>
          <p:spPr>
            <a:xfrm>
              <a:off x="7758109" y="10896600"/>
              <a:ext cx="914400" cy="91440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2700" cap="flat">
              <a:solidFill>
                <a:schemeClr val="accent1">
                  <a:lumMod val="50000"/>
                </a:schemeClr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no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D150F4F3-23C0-854C-B146-7E1D7D2F3669}"/>
                </a:ext>
              </a:extLst>
            </p:cNvPr>
            <p:cNvSpPr/>
            <p:nvPr/>
          </p:nvSpPr>
          <p:spPr>
            <a:xfrm>
              <a:off x="10463206" y="10896600"/>
              <a:ext cx="914400" cy="91440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2700" cap="flat">
              <a:solidFill>
                <a:schemeClr val="accent1">
                  <a:lumMod val="50000"/>
                </a:schemeClr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no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63A81C95-43DC-4247-A928-765F3D4D9DFA}"/>
                </a:ext>
              </a:extLst>
            </p:cNvPr>
            <p:cNvSpPr/>
            <p:nvPr/>
          </p:nvSpPr>
          <p:spPr>
            <a:xfrm>
              <a:off x="3548058" y="9144000"/>
              <a:ext cx="914400" cy="91440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2700" cap="flat">
              <a:solidFill>
                <a:schemeClr val="accent1">
                  <a:lumMod val="50000"/>
                </a:schemeClr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no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20B41924-28C8-9B4B-84A1-F8CFE94FD7F7}"/>
                </a:ext>
              </a:extLst>
            </p:cNvPr>
            <p:cNvSpPr/>
            <p:nvPr/>
          </p:nvSpPr>
          <p:spPr>
            <a:xfrm>
              <a:off x="9091610" y="9144000"/>
              <a:ext cx="914400" cy="91440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2700" cap="flat">
              <a:solidFill>
                <a:schemeClr val="accent1">
                  <a:lumMod val="50000"/>
                </a:schemeClr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no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73C31658-913A-B64C-A275-5961A380A2FE}"/>
                </a:ext>
              </a:extLst>
            </p:cNvPr>
            <p:cNvSpPr/>
            <p:nvPr/>
          </p:nvSpPr>
          <p:spPr>
            <a:xfrm>
              <a:off x="6324596" y="7315200"/>
              <a:ext cx="914400" cy="91440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2700" cap="flat">
              <a:solidFill>
                <a:schemeClr val="accent1">
                  <a:lumMod val="50000"/>
                </a:schemeClr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no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  <a:latin typeface="Gill Sans"/>
                <a:ea typeface="Gill Sans"/>
                <a:cs typeface="Gill Sans"/>
                <a:sym typeface="Gill San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36983905"/>
      </p:ext>
    </p:extLst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037399-4F0E-8946-AAB5-F1F8607118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Constant-Width Fat Tree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03DA48-FBB7-BD47-9CB2-30D9712E4C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095500"/>
            <a:ext cx="11196638" cy="1104900"/>
          </a:xfrm>
        </p:spPr>
        <p:txBody>
          <a:bodyPr/>
          <a:lstStyle/>
          <a:p>
            <a:r>
              <a:rPr lang="en-US" dirty="0"/>
              <a:t>Sometimes called “Folded Clos Network”</a:t>
            </a:r>
          </a:p>
          <a:p>
            <a:r>
              <a:rPr lang="en-US" dirty="0"/>
              <a:t>All nodes fixed degree</a:t>
            </a:r>
          </a:p>
          <a:p>
            <a:pPr lvl="1"/>
            <a:r>
              <a:rPr lang="en-US" dirty="0"/>
              <a:t>Simpler hardware design</a:t>
            </a:r>
          </a:p>
          <a:p>
            <a:r>
              <a:rPr lang="en-US" dirty="0"/>
              <a:t>Used in </a:t>
            </a:r>
            <a:r>
              <a:rPr lang="en-US" dirty="0" err="1"/>
              <a:t>Infiniband</a:t>
            </a:r>
            <a:r>
              <a:rPr lang="en-US" dirty="0"/>
              <a:t> networks</a:t>
            </a:r>
          </a:p>
        </p:txBody>
      </p:sp>
      <p:grpSp>
        <p:nvGrpSpPr>
          <p:cNvPr id="78" name="Group 77">
            <a:extLst>
              <a:ext uri="{FF2B5EF4-FFF2-40B4-BE49-F238E27FC236}">
                <a16:creationId xmlns:a16="http://schemas.microsoft.com/office/drawing/2014/main" id="{9F990693-0B97-9543-9152-8C79B37F292A}"/>
              </a:ext>
            </a:extLst>
          </p:cNvPr>
          <p:cNvGrpSpPr/>
          <p:nvPr/>
        </p:nvGrpSpPr>
        <p:grpSpPr>
          <a:xfrm>
            <a:off x="3443294" y="6400800"/>
            <a:ext cx="10334612" cy="5867400"/>
            <a:chOff x="3443294" y="6400800"/>
            <a:chExt cx="10334612" cy="5867400"/>
          </a:xfrm>
        </p:grpSpPr>
        <p:sp>
          <p:nvSpPr>
            <p:cNvPr id="75" name="Rounded Rectangle 74">
              <a:extLst>
                <a:ext uri="{FF2B5EF4-FFF2-40B4-BE49-F238E27FC236}">
                  <a16:creationId xmlns:a16="http://schemas.microsoft.com/office/drawing/2014/main" id="{783A9F2C-D7D0-4B43-86FC-CBBBB8B35135}"/>
                </a:ext>
              </a:extLst>
            </p:cNvPr>
            <p:cNvSpPr/>
            <p:nvPr/>
          </p:nvSpPr>
          <p:spPr>
            <a:xfrm>
              <a:off x="3681420" y="8082552"/>
              <a:ext cx="4327898" cy="14478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40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76" name="Rounded Rectangle 75">
              <a:extLst>
                <a:ext uri="{FF2B5EF4-FFF2-40B4-BE49-F238E27FC236}">
                  <a16:creationId xmlns:a16="http://schemas.microsoft.com/office/drawing/2014/main" id="{740C3263-6457-824F-A50C-9A814E430EC3}"/>
                </a:ext>
              </a:extLst>
            </p:cNvPr>
            <p:cNvSpPr/>
            <p:nvPr/>
          </p:nvSpPr>
          <p:spPr>
            <a:xfrm>
              <a:off x="9380936" y="8077200"/>
              <a:ext cx="4054069" cy="14478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40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74" name="Rounded Rectangle 73">
              <a:extLst>
                <a:ext uri="{FF2B5EF4-FFF2-40B4-BE49-F238E27FC236}">
                  <a16:creationId xmlns:a16="http://schemas.microsoft.com/office/drawing/2014/main" id="{215A1FB1-880E-9C42-9360-91F8B445B5E4}"/>
                </a:ext>
              </a:extLst>
            </p:cNvPr>
            <p:cNvSpPr/>
            <p:nvPr/>
          </p:nvSpPr>
          <p:spPr>
            <a:xfrm>
              <a:off x="3748094" y="6400800"/>
              <a:ext cx="9686912" cy="14478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40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2D5429DC-DA43-A947-A8A6-91B81CFAB46C}"/>
                </a:ext>
              </a:extLst>
            </p:cNvPr>
            <p:cNvCxnSpPr/>
            <p:nvPr/>
          </p:nvCxnSpPr>
          <p:spPr>
            <a:xfrm flipV="1">
              <a:off x="3748094" y="10591800"/>
              <a:ext cx="762000" cy="1295400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AABA3C15-C02B-1942-BD19-615C521238A6}"/>
                </a:ext>
              </a:extLst>
            </p:cNvPr>
            <p:cNvCxnSpPr/>
            <p:nvPr/>
          </p:nvCxnSpPr>
          <p:spPr>
            <a:xfrm flipV="1">
              <a:off x="6529398" y="10591800"/>
              <a:ext cx="762000" cy="1295400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D4A7B0E2-E331-194A-97D0-4BDCC0FDEB03}"/>
                </a:ext>
              </a:extLst>
            </p:cNvPr>
            <p:cNvCxnSpPr/>
            <p:nvPr/>
          </p:nvCxnSpPr>
          <p:spPr>
            <a:xfrm flipV="1">
              <a:off x="9310702" y="10591800"/>
              <a:ext cx="762000" cy="1295400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0C750B35-83EA-9445-A641-6532AFE8AE58}"/>
                </a:ext>
              </a:extLst>
            </p:cNvPr>
            <p:cNvCxnSpPr/>
            <p:nvPr/>
          </p:nvCxnSpPr>
          <p:spPr>
            <a:xfrm flipV="1">
              <a:off x="12034838" y="10601325"/>
              <a:ext cx="762000" cy="1295400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F4F68494-944F-7843-B934-340ADC1B2A6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2773015" y="10601325"/>
              <a:ext cx="762000" cy="1295400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B2D24A97-015C-0B42-BBCD-42776C012AA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0067915" y="10591800"/>
              <a:ext cx="762000" cy="1295400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9C7ACA40-7043-8A43-B9B5-34592D9F41F0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305667" y="10601325"/>
              <a:ext cx="762000" cy="1295400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9F9DD46E-254A-0B41-B7E9-5694E7854DA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529150" y="10582275"/>
              <a:ext cx="762000" cy="1295400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9903BC02-5A41-5F4C-B27D-86415F8DABCA}"/>
                </a:ext>
              </a:extLst>
            </p:cNvPr>
            <p:cNvSpPr/>
            <p:nvPr/>
          </p:nvSpPr>
          <p:spPr>
            <a:xfrm>
              <a:off x="3443294" y="11582400"/>
              <a:ext cx="685800" cy="685800"/>
            </a:xfrm>
            <a:prstGeom prst="rect">
              <a:avLst/>
            </a:prstGeom>
            <a:solidFill>
              <a:schemeClr val="bg1"/>
            </a:solidFill>
            <a:ln w="31750" cap="flat">
              <a:solidFill>
                <a:schemeClr val="accent2">
                  <a:lumMod val="50000"/>
                </a:schemeClr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no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4000" b="0" i="0" u="none" strike="noStrike" cap="none" spc="0" normalizeH="0" baseline="0" dirty="0">
                  <a:ln>
                    <a:noFill/>
                  </a:ln>
                  <a:solidFill>
                    <a:srgbClr val="C00000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FillTx/>
                  <a:latin typeface="Gill Sans"/>
                  <a:ea typeface="Gill Sans"/>
                  <a:cs typeface="Gill Sans"/>
                  <a:sym typeface="Gill Sans"/>
                </a:rPr>
                <a:t>0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7D0BB5F5-AE0A-7247-B01F-CFF37A01CA51}"/>
                </a:ext>
              </a:extLst>
            </p:cNvPr>
            <p:cNvSpPr/>
            <p:nvPr/>
          </p:nvSpPr>
          <p:spPr>
            <a:xfrm>
              <a:off x="4824418" y="11582400"/>
              <a:ext cx="685800" cy="685800"/>
            </a:xfrm>
            <a:prstGeom prst="rect">
              <a:avLst/>
            </a:prstGeom>
            <a:solidFill>
              <a:schemeClr val="bg1"/>
            </a:solidFill>
            <a:ln w="31750" cap="flat">
              <a:solidFill>
                <a:schemeClr val="accent2">
                  <a:lumMod val="50000"/>
                </a:schemeClr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no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4000" b="0" i="0" u="none" strike="noStrike" cap="none" spc="0" normalizeH="0" baseline="0" dirty="0">
                  <a:ln>
                    <a:noFill/>
                  </a:ln>
                  <a:solidFill>
                    <a:srgbClr val="C00000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FillTx/>
                  <a:latin typeface="Gill Sans"/>
                  <a:ea typeface="Gill Sans"/>
                  <a:cs typeface="Gill Sans"/>
                  <a:sym typeface="Gill Sans"/>
                </a:rPr>
                <a:t>1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C11457C6-1682-8B4E-98BE-3E5045B64632}"/>
                </a:ext>
              </a:extLst>
            </p:cNvPr>
            <p:cNvSpPr/>
            <p:nvPr/>
          </p:nvSpPr>
          <p:spPr>
            <a:xfrm>
              <a:off x="6205542" y="11582400"/>
              <a:ext cx="685800" cy="685800"/>
            </a:xfrm>
            <a:prstGeom prst="rect">
              <a:avLst/>
            </a:prstGeom>
            <a:solidFill>
              <a:schemeClr val="bg1"/>
            </a:solidFill>
            <a:ln w="31750" cap="flat">
              <a:solidFill>
                <a:schemeClr val="accent2">
                  <a:lumMod val="50000"/>
                </a:schemeClr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no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4000" b="0" i="0" u="none" strike="noStrike" cap="none" spc="0" normalizeH="0" baseline="0" dirty="0">
                  <a:ln>
                    <a:noFill/>
                  </a:ln>
                  <a:solidFill>
                    <a:srgbClr val="C00000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FillTx/>
                  <a:latin typeface="Gill Sans"/>
                  <a:ea typeface="Gill Sans"/>
                  <a:cs typeface="Gill Sans"/>
                  <a:sym typeface="Gill Sans"/>
                </a:rPr>
                <a:t>2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9D44C05-739B-C74F-8414-6A8F201DFB3B}"/>
                </a:ext>
              </a:extLst>
            </p:cNvPr>
            <p:cNvSpPr/>
            <p:nvPr/>
          </p:nvSpPr>
          <p:spPr>
            <a:xfrm>
              <a:off x="7586666" y="11582400"/>
              <a:ext cx="685800" cy="685800"/>
            </a:xfrm>
            <a:prstGeom prst="rect">
              <a:avLst/>
            </a:prstGeom>
            <a:solidFill>
              <a:schemeClr val="bg1"/>
            </a:solidFill>
            <a:ln w="31750" cap="flat">
              <a:solidFill>
                <a:schemeClr val="accent2">
                  <a:lumMod val="50000"/>
                </a:schemeClr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no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4000" b="0" i="0" u="none" strike="noStrike" cap="none" spc="0" normalizeH="0" baseline="0" dirty="0">
                  <a:ln>
                    <a:noFill/>
                  </a:ln>
                  <a:solidFill>
                    <a:srgbClr val="C00000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FillTx/>
                  <a:latin typeface="Gill Sans"/>
                  <a:ea typeface="Gill Sans"/>
                  <a:cs typeface="Gill Sans"/>
                  <a:sym typeface="Gill Sans"/>
                </a:rPr>
                <a:t>3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05948BBA-C737-714F-8E0A-22DC167157CB}"/>
                </a:ext>
              </a:extLst>
            </p:cNvPr>
            <p:cNvSpPr/>
            <p:nvPr/>
          </p:nvSpPr>
          <p:spPr>
            <a:xfrm>
              <a:off x="8967790" y="11582400"/>
              <a:ext cx="685800" cy="685800"/>
            </a:xfrm>
            <a:prstGeom prst="rect">
              <a:avLst/>
            </a:prstGeom>
            <a:solidFill>
              <a:schemeClr val="bg1"/>
            </a:solidFill>
            <a:ln w="31750" cap="flat">
              <a:solidFill>
                <a:schemeClr val="accent2">
                  <a:lumMod val="50000"/>
                </a:schemeClr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no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4000" b="0" i="0" u="none" strike="noStrike" cap="none" spc="0" normalizeH="0" baseline="0" dirty="0">
                  <a:ln>
                    <a:noFill/>
                  </a:ln>
                  <a:solidFill>
                    <a:srgbClr val="C00000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FillTx/>
                  <a:latin typeface="Gill Sans"/>
                  <a:ea typeface="Gill Sans"/>
                  <a:cs typeface="Gill Sans"/>
                  <a:sym typeface="Gill Sans"/>
                </a:rPr>
                <a:t>4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E7A1EECA-2785-DE45-A567-1F72468DECF0}"/>
                </a:ext>
              </a:extLst>
            </p:cNvPr>
            <p:cNvSpPr/>
            <p:nvPr/>
          </p:nvSpPr>
          <p:spPr>
            <a:xfrm>
              <a:off x="10348914" y="11582400"/>
              <a:ext cx="685800" cy="685800"/>
            </a:xfrm>
            <a:prstGeom prst="rect">
              <a:avLst/>
            </a:prstGeom>
            <a:solidFill>
              <a:schemeClr val="bg1"/>
            </a:solidFill>
            <a:ln w="31750" cap="flat">
              <a:solidFill>
                <a:schemeClr val="accent2">
                  <a:lumMod val="50000"/>
                </a:schemeClr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no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4000" b="0" i="0" u="none" strike="noStrike" cap="none" spc="0" normalizeH="0" baseline="0" dirty="0">
                  <a:ln>
                    <a:noFill/>
                  </a:ln>
                  <a:solidFill>
                    <a:srgbClr val="C00000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FillTx/>
                  <a:latin typeface="Gill Sans"/>
                  <a:ea typeface="Gill Sans"/>
                  <a:cs typeface="Gill Sans"/>
                  <a:sym typeface="Gill Sans"/>
                </a:rPr>
                <a:t>5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488F5D3F-B3E4-5B4C-B046-7E8C5B6846C3}"/>
                </a:ext>
              </a:extLst>
            </p:cNvPr>
            <p:cNvSpPr/>
            <p:nvPr/>
          </p:nvSpPr>
          <p:spPr>
            <a:xfrm>
              <a:off x="11730038" y="11582400"/>
              <a:ext cx="685800" cy="685800"/>
            </a:xfrm>
            <a:prstGeom prst="rect">
              <a:avLst/>
            </a:prstGeom>
            <a:solidFill>
              <a:schemeClr val="bg1"/>
            </a:solidFill>
            <a:ln w="31750" cap="flat">
              <a:solidFill>
                <a:schemeClr val="accent2">
                  <a:lumMod val="50000"/>
                </a:schemeClr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no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4000" dirty="0">
                  <a:solidFill>
                    <a:srgbClr val="C00000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rPr>
                <a:t>6</a:t>
              </a:r>
              <a:endParaRPr kumimoji="0" lang="en-US" sz="4000" b="0" i="0" u="none" strike="noStrike" cap="none" spc="0" normalizeH="0" baseline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  <a:sym typeface="Gill Sans"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02B81694-36AA-D544-9862-3EEE06473E84}"/>
                </a:ext>
              </a:extLst>
            </p:cNvPr>
            <p:cNvSpPr/>
            <p:nvPr/>
          </p:nvSpPr>
          <p:spPr>
            <a:xfrm>
              <a:off x="13092106" y="11582400"/>
              <a:ext cx="685800" cy="685800"/>
            </a:xfrm>
            <a:prstGeom prst="rect">
              <a:avLst/>
            </a:prstGeom>
            <a:solidFill>
              <a:schemeClr val="bg1"/>
            </a:solidFill>
            <a:ln w="31750" cap="flat">
              <a:solidFill>
                <a:schemeClr val="accent2">
                  <a:lumMod val="50000"/>
                </a:schemeClr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no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4000" b="0" i="0" u="none" strike="noStrike" cap="none" spc="0" normalizeH="0" baseline="0" dirty="0">
                  <a:ln>
                    <a:noFill/>
                  </a:ln>
                  <a:solidFill>
                    <a:srgbClr val="C00000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FillTx/>
                  <a:latin typeface="Gill Sans"/>
                  <a:ea typeface="Gill Sans"/>
                  <a:cs typeface="Gill Sans"/>
                  <a:sym typeface="Gill Sans"/>
                </a:rPr>
                <a:t>7</a:t>
              </a:r>
            </a:p>
          </p:txBody>
        </p: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F6BB1713-50D4-7340-BD74-BD92752BC7D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529138" y="8827294"/>
              <a:ext cx="2701517" cy="1774032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83EEBDD0-EF80-BA48-B92D-96BE03BCDB9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067915" y="8827294"/>
              <a:ext cx="2705100" cy="1807369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74FCBB12-4601-A144-AB4A-FF2E9796039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210446" y="8872537"/>
              <a:ext cx="33293" cy="175260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FC02CFDE-0366-994B-824D-F99D2728011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2749192" y="8827294"/>
              <a:ext cx="36906" cy="1783555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290DF4D1-91C9-E84E-B90A-75BB9DAD193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476756" y="7096118"/>
              <a:ext cx="5578075" cy="1776419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A1AF1E60-8781-A542-8473-A334881AB6C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411251" y="8827294"/>
              <a:ext cx="79782" cy="177403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8B6AB24C-4479-6D4D-B595-3A809A82123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054831" y="8870155"/>
              <a:ext cx="0" cy="172164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AFC4397E-332B-BD4D-8C59-85975BDC28C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0067915" y="8857063"/>
              <a:ext cx="2705100" cy="175378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F0F3F4C3-472C-D949-8374-AAA8A201045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442211" y="8843959"/>
              <a:ext cx="2645590" cy="181451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C0E6847A-BD2E-0B42-A76E-E44AAECDFCB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483895" y="7111603"/>
              <a:ext cx="20221" cy="1791097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36AAEAC8-EE05-0049-896D-AE72EC66F5B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063132" y="7096118"/>
              <a:ext cx="2700368" cy="173296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6DE2E149-DD8E-4348-8A9E-8C82C0695CB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233038" y="7100887"/>
              <a:ext cx="10700" cy="1739502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532F6706-C405-E54A-9AB6-BC8B7FF4D488}"/>
                </a:ext>
              </a:extLst>
            </p:cNvPr>
            <p:cNvCxnSpPr>
              <a:cxnSpLocks/>
            </p:cNvCxnSpPr>
            <p:nvPr/>
          </p:nvCxnSpPr>
          <p:spPr>
            <a:xfrm>
              <a:off x="10039309" y="7128275"/>
              <a:ext cx="21468" cy="1744262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72265E29-A8D9-D644-84A8-6866CAE0F98C}"/>
                </a:ext>
              </a:extLst>
            </p:cNvPr>
            <p:cNvCxnSpPr>
              <a:cxnSpLocks/>
            </p:cNvCxnSpPr>
            <p:nvPr/>
          </p:nvCxnSpPr>
          <p:spPr>
            <a:xfrm>
              <a:off x="12745599" y="7096118"/>
              <a:ext cx="17901" cy="178594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6FC4F44B-2132-2F4A-93F2-0860468A9FAE}"/>
                </a:ext>
              </a:extLst>
            </p:cNvPr>
            <p:cNvCxnSpPr>
              <a:cxnSpLocks/>
            </p:cNvCxnSpPr>
            <p:nvPr/>
          </p:nvCxnSpPr>
          <p:spPr>
            <a:xfrm>
              <a:off x="4548209" y="7108029"/>
              <a:ext cx="5541167" cy="1777603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6A0050F6-7C9E-6A45-A48D-FF90C9F072B4}"/>
                </a:ext>
              </a:extLst>
            </p:cNvPr>
            <p:cNvCxnSpPr>
              <a:cxnSpLocks/>
            </p:cNvCxnSpPr>
            <p:nvPr/>
          </p:nvCxnSpPr>
          <p:spPr>
            <a:xfrm>
              <a:off x="7227092" y="7093741"/>
              <a:ext cx="5559006" cy="177879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CCCF5798-9087-D147-A335-7CB643241C83}"/>
                </a:ext>
              </a:extLst>
            </p:cNvPr>
            <p:cNvSpPr/>
            <p:nvPr/>
          </p:nvSpPr>
          <p:spPr>
            <a:xfrm>
              <a:off x="6777042" y="10134600"/>
              <a:ext cx="914400" cy="91440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2700" cap="flat">
              <a:solidFill>
                <a:schemeClr val="accent1">
                  <a:lumMod val="50000"/>
                </a:schemeClr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no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31730DD4-86F0-1644-A4F2-9E8C7B9D023B}"/>
                </a:ext>
              </a:extLst>
            </p:cNvPr>
            <p:cNvSpPr/>
            <p:nvPr/>
          </p:nvSpPr>
          <p:spPr>
            <a:xfrm>
              <a:off x="4019556" y="10134600"/>
              <a:ext cx="914400" cy="91440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2700" cap="flat">
              <a:solidFill>
                <a:schemeClr val="accent1">
                  <a:lumMod val="50000"/>
                </a:schemeClr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no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0E759215-B0C2-DC4C-B680-2F664508E59D}"/>
                </a:ext>
              </a:extLst>
            </p:cNvPr>
            <p:cNvSpPr/>
            <p:nvPr/>
          </p:nvSpPr>
          <p:spPr>
            <a:xfrm>
              <a:off x="9601203" y="10134600"/>
              <a:ext cx="914400" cy="91440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2700" cap="flat">
              <a:solidFill>
                <a:schemeClr val="accent1">
                  <a:lumMod val="50000"/>
                </a:schemeClr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no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D150F4F3-23C0-854C-B146-7E1D7D2F3669}"/>
                </a:ext>
              </a:extLst>
            </p:cNvPr>
            <p:cNvSpPr/>
            <p:nvPr/>
          </p:nvSpPr>
          <p:spPr>
            <a:xfrm>
              <a:off x="12306300" y="10134600"/>
              <a:ext cx="914400" cy="91440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2700" cap="flat">
              <a:solidFill>
                <a:schemeClr val="accent1">
                  <a:lumMod val="50000"/>
                </a:schemeClr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no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288E5206-A013-7745-BE21-CEFC6AF39549}"/>
                </a:ext>
              </a:extLst>
            </p:cNvPr>
            <p:cNvSpPr/>
            <p:nvPr/>
          </p:nvSpPr>
          <p:spPr>
            <a:xfrm>
              <a:off x="6777042" y="8386759"/>
              <a:ext cx="914400" cy="91440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2700" cap="flat">
              <a:solidFill>
                <a:schemeClr val="accent1">
                  <a:lumMod val="50000"/>
                </a:schemeClr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no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BFDA9204-31A5-B041-846A-666422B6A261}"/>
                </a:ext>
              </a:extLst>
            </p:cNvPr>
            <p:cNvSpPr/>
            <p:nvPr/>
          </p:nvSpPr>
          <p:spPr>
            <a:xfrm>
              <a:off x="4019556" y="8386759"/>
              <a:ext cx="914400" cy="91440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2700" cap="flat">
              <a:solidFill>
                <a:schemeClr val="accent1">
                  <a:lumMod val="50000"/>
                </a:schemeClr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no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3AEC8108-522D-E249-B407-A983A3C67E1B}"/>
                </a:ext>
              </a:extLst>
            </p:cNvPr>
            <p:cNvSpPr/>
            <p:nvPr/>
          </p:nvSpPr>
          <p:spPr>
            <a:xfrm>
              <a:off x="9601203" y="8386759"/>
              <a:ext cx="914400" cy="91440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2700" cap="flat">
              <a:solidFill>
                <a:schemeClr val="accent1">
                  <a:lumMod val="50000"/>
                </a:schemeClr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no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472C64CE-2518-0D47-95D8-7F194D4FD45C}"/>
                </a:ext>
              </a:extLst>
            </p:cNvPr>
            <p:cNvSpPr/>
            <p:nvPr/>
          </p:nvSpPr>
          <p:spPr>
            <a:xfrm>
              <a:off x="12306300" y="8386759"/>
              <a:ext cx="914400" cy="91440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2700" cap="flat">
              <a:solidFill>
                <a:schemeClr val="accent1">
                  <a:lumMod val="50000"/>
                </a:schemeClr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no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74F0B735-D5CF-814D-9567-CD8AF93FDA96}"/>
                </a:ext>
              </a:extLst>
            </p:cNvPr>
            <p:cNvSpPr/>
            <p:nvPr/>
          </p:nvSpPr>
          <p:spPr>
            <a:xfrm>
              <a:off x="6777042" y="6638918"/>
              <a:ext cx="914400" cy="91440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2700" cap="flat">
              <a:solidFill>
                <a:schemeClr val="accent1">
                  <a:lumMod val="50000"/>
                </a:schemeClr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no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ACB0C0D4-29AC-EB4A-9CE7-F01E2FA7731C}"/>
                </a:ext>
              </a:extLst>
            </p:cNvPr>
            <p:cNvSpPr/>
            <p:nvPr/>
          </p:nvSpPr>
          <p:spPr>
            <a:xfrm>
              <a:off x="4019556" y="6638918"/>
              <a:ext cx="914400" cy="91440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2700" cap="flat">
              <a:solidFill>
                <a:schemeClr val="accent1">
                  <a:lumMod val="50000"/>
                </a:schemeClr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no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853F2AA2-1706-F84F-A064-A6D35CC5F89B}"/>
                </a:ext>
              </a:extLst>
            </p:cNvPr>
            <p:cNvSpPr/>
            <p:nvPr/>
          </p:nvSpPr>
          <p:spPr>
            <a:xfrm>
              <a:off x="9601203" y="6638918"/>
              <a:ext cx="914400" cy="91440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2700" cap="flat">
              <a:solidFill>
                <a:schemeClr val="accent1">
                  <a:lumMod val="50000"/>
                </a:schemeClr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no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45A2AC6B-9C58-144E-92D3-C79576D6AFC7}"/>
                </a:ext>
              </a:extLst>
            </p:cNvPr>
            <p:cNvSpPr/>
            <p:nvPr/>
          </p:nvSpPr>
          <p:spPr>
            <a:xfrm>
              <a:off x="12306300" y="6638918"/>
              <a:ext cx="914400" cy="91440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2700" cap="flat">
              <a:solidFill>
                <a:schemeClr val="accent1">
                  <a:lumMod val="50000"/>
                </a:schemeClr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no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  <a:latin typeface="Gill Sans"/>
                <a:ea typeface="Gill Sans"/>
                <a:cs typeface="Gill Sans"/>
                <a:sym typeface="Gill Sans"/>
              </a:endParaRPr>
            </a:p>
          </p:txBody>
        </p:sp>
      </p:grpSp>
      <p:pic>
        <p:nvPicPr>
          <p:cNvPr id="79" name="Picture 78">
            <a:extLst>
              <a:ext uri="{FF2B5EF4-FFF2-40B4-BE49-F238E27FC236}">
                <a16:creationId xmlns:a16="http://schemas.microsoft.com/office/drawing/2014/main" id="{2C3401BD-468D-F54D-B9B2-B5AF69A601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03739" y="1937540"/>
            <a:ext cx="5289550" cy="300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314179"/>
      </p:ext>
    </p:extLst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4AB1FB5-2D4D-0F45-BF17-EF9B7E9468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Center Networks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6947CBC-366B-104C-B6EE-41E1DA3F3D1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Requirements</a:t>
            </a:r>
          </a:p>
          <a:p>
            <a:pPr lvl="1"/>
            <a:r>
              <a:rPr lang="en-US" dirty="0"/>
              <a:t>Provide connectivity between 1K–10K nodes in data center</a:t>
            </a:r>
          </a:p>
          <a:p>
            <a:pPr lvl="1"/>
            <a:r>
              <a:rPr lang="en-US" dirty="0"/>
              <a:t>High bisection bandwidth</a:t>
            </a:r>
          </a:p>
          <a:p>
            <a:pPr lvl="1"/>
            <a:r>
              <a:rPr lang="en-US" dirty="0"/>
              <a:t>Low cost</a:t>
            </a:r>
          </a:p>
          <a:p>
            <a:r>
              <a:rPr lang="en-US" dirty="0"/>
              <a:t>Traditional Design: Hierarchy of Ethernet Switches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6DEFD29-BF55-B841-9513-F60CA31894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0" y="7086600"/>
            <a:ext cx="11963400" cy="6488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350250"/>
      </p:ext>
    </p:extLst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4AB1FB5-2D4D-0F45-BF17-EF9B7E9468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Clos/Fat-Tree Networks for Data Centers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6947CBC-366B-104C-B6EE-41E1DA3F3D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9525000"/>
            <a:ext cx="16154400" cy="2921000"/>
          </a:xfrm>
        </p:spPr>
        <p:txBody>
          <a:bodyPr/>
          <a:lstStyle/>
          <a:p>
            <a:r>
              <a:rPr lang="en-US" dirty="0"/>
              <a:t>Many copies of identical switches</a:t>
            </a:r>
          </a:p>
          <a:p>
            <a:r>
              <a:rPr lang="en-US" dirty="0"/>
              <a:t>More tolerant of failures</a:t>
            </a:r>
          </a:p>
          <a:p>
            <a:r>
              <a:rPr lang="en-US" dirty="0"/>
              <a:t>Can implement with IP-based protocols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0B1909D-3AB9-2141-897A-C253BDF526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7120" y="1828800"/>
            <a:ext cx="11033760" cy="27432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B51317A-7B45-B946-BED0-8F51EB8DA5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34800" y="3693226"/>
            <a:ext cx="6324600" cy="561274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32D9233-90C3-A145-AB6C-BBA6EBBE29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76600" y="4670171"/>
            <a:ext cx="11734800" cy="4873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6619444"/>
      </p:ext>
    </p:extLst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BC5F9F-EABD-A94B-877C-888548BF73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Generalizing Clos Network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AB6CB7-A9EA-F64D-B2DE-683ECF3D7F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095500"/>
            <a:ext cx="16154400" cy="1943100"/>
          </a:xfrm>
        </p:spPr>
        <p:txBody>
          <a:bodyPr/>
          <a:lstStyle/>
          <a:p>
            <a:r>
              <a:rPr lang="en-US" dirty="0"/>
              <a:t>k-</a:t>
            </a:r>
            <a:r>
              <a:rPr lang="en-US" dirty="0" err="1"/>
              <a:t>ary</a:t>
            </a:r>
            <a:r>
              <a:rPr lang="en-US" dirty="0"/>
              <a:t> fat tree</a:t>
            </a:r>
          </a:p>
          <a:p>
            <a:pPr lvl="1"/>
            <a:r>
              <a:rPr lang="en-US" dirty="0"/>
              <a:t>Basic unit is k-ported switch</a:t>
            </a:r>
          </a:p>
          <a:p>
            <a:pPr lvl="1"/>
            <a:r>
              <a:rPr lang="en-US" dirty="0"/>
              <a:t>E.g., k = 6: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r>
              <a:rPr lang="en-US" dirty="0"/>
              <a:t>Connect k</a:t>
            </a:r>
            <a:r>
              <a:rPr lang="en-US" baseline="30000" dirty="0"/>
              <a:t>3</a:t>
            </a:r>
            <a:r>
              <a:rPr lang="en-US" dirty="0"/>
              <a:t>/4 hosts with 5k</a:t>
            </a:r>
            <a:r>
              <a:rPr lang="en-US" baseline="30000" dirty="0"/>
              <a:t>2</a:t>
            </a:r>
            <a:r>
              <a:rPr lang="en-US" dirty="0"/>
              <a:t>/4 switches</a:t>
            </a:r>
          </a:p>
          <a:p>
            <a:pPr lvl="1"/>
            <a:r>
              <a:rPr lang="en-US" dirty="0"/>
              <a:t>Bisection bandwidth = k</a:t>
            </a:r>
            <a:r>
              <a:rPr lang="en-US" baseline="30000" dirty="0"/>
              <a:t>3</a:t>
            </a:r>
            <a:r>
              <a:rPr lang="en-US" dirty="0"/>
              <a:t>/4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0846588-789D-C743-834E-4970B42DD9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5791200"/>
            <a:ext cx="17195038" cy="4222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7727450"/>
      </p:ext>
    </p:extLst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7C6EAD-4C0D-0144-82FD-7FF2C6C208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Supercomputer Networks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CC2F85-1DE1-8540-BCDB-30211554C9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095500"/>
            <a:ext cx="6781800" cy="10350500"/>
          </a:xfrm>
        </p:spPr>
        <p:txBody>
          <a:bodyPr/>
          <a:lstStyle/>
          <a:p>
            <a:r>
              <a:rPr lang="en-US" dirty="0"/>
              <a:t>Oak Ridge Titan</a:t>
            </a:r>
          </a:p>
          <a:p>
            <a:pPr lvl="1"/>
            <a:r>
              <a:rPr lang="en-US" dirty="0"/>
              <a:t>Fastest Computer in 2013</a:t>
            </a:r>
          </a:p>
          <a:p>
            <a:pPr lvl="1"/>
            <a:r>
              <a:rPr lang="en-US" dirty="0"/>
              <a:t>3D Torus Network</a:t>
            </a:r>
          </a:p>
          <a:p>
            <a:pPr lvl="1"/>
            <a:r>
              <a:rPr lang="en-US" dirty="0"/>
              <a:t>18,688 nodes</a:t>
            </a:r>
          </a:p>
          <a:p>
            <a:pPr lvl="2"/>
            <a:r>
              <a:rPr lang="en-US" dirty="0"/>
              <a:t>~ 26 x 26 x 28</a:t>
            </a:r>
          </a:p>
          <a:p>
            <a:r>
              <a:rPr lang="en-US" dirty="0"/>
              <a:t>Oak Ridge Summit</a:t>
            </a:r>
          </a:p>
          <a:p>
            <a:pPr lvl="1"/>
            <a:r>
              <a:rPr lang="en-US" dirty="0"/>
              <a:t>Fastest in 2018</a:t>
            </a:r>
          </a:p>
          <a:p>
            <a:pPr lvl="1"/>
            <a:r>
              <a:rPr lang="en-US" dirty="0"/>
              <a:t>3-level fat tree</a:t>
            </a:r>
          </a:p>
          <a:p>
            <a:pPr lvl="1"/>
            <a:r>
              <a:rPr lang="en-US" dirty="0"/>
              <a:t>4,608 nodes</a:t>
            </a:r>
          </a:p>
          <a:p>
            <a:pPr lvl="1"/>
            <a:r>
              <a:rPr lang="en-US" dirty="0"/>
              <a:t>~ k = 28</a:t>
            </a:r>
          </a:p>
          <a:p>
            <a:pPr lvl="1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CFB0C6E-F6A6-7849-8E17-A85415E93D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81987" y="2114550"/>
            <a:ext cx="8710613" cy="47244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7A1FD72-5432-7342-9176-3695D78826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14493" y="7308850"/>
            <a:ext cx="7447844" cy="5340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6174113"/>
      </p:ext>
    </p:extLst>
  </p:cSld>
  <p:clrMapOvr>
    <a:masterClrMapping/>
  </p:clrMapOvr>
  <p:transition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" name="Shape 1536"/>
          <p:cNvSpPr/>
          <p:nvPr/>
        </p:nvSpPr>
        <p:spPr>
          <a:xfrm flipV="1">
            <a:off x="11482985" y="6073374"/>
            <a:ext cx="1800449" cy="322724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537" name="Shape 1537"/>
          <p:cNvSpPr/>
          <p:nvPr/>
        </p:nvSpPr>
        <p:spPr>
          <a:xfrm>
            <a:off x="11508437" y="6570601"/>
            <a:ext cx="1927639" cy="443293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538" name="Shape 1538"/>
          <p:cNvSpPr/>
          <p:nvPr/>
        </p:nvSpPr>
        <p:spPr>
          <a:xfrm flipV="1">
            <a:off x="11404600" y="8001000"/>
            <a:ext cx="1800448" cy="322723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539" name="Shape 1539"/>
          <p:cNvSpPr/>
          <p:nvPr/>
        </p:nvSpPr>
        <p:spPr>
          <a:xfrm>
            <a:off x="11430000" y="8496300"/>
            <a:ext cx="1927638" cy="443293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540" name="Shape 1540"/>
          <p:cNvSpPr/>
          <p:nvPr/>
        </p:nvSpPr>
        <p:spPr>
          <a:xfrm flipV="1">
            <a:off x="11506200" y="9918700"/>
            <a:ext cx="1800448" cy="322723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541" name="Shape 1541"/>
          <p:cNvSpPr/>
          <p:nvPr/>
        </p:nvSpPr>
        <p:spPr>
          <a:xfrm>
            <a:off x="11531600" y="10414000"/>
            <a:ext cx="1927638" cy="443293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542" name="Shape 1542"/>
          <p:cNvSpPr/>
          <p:nvPr/>
        </p:nvSpPr>
        <p:spPr>
          <a:xfrm flipV="1">
            <a:off x="11501415" y="11810999"/>
            <a:ext cx="1779834" cy="314887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543" name="Shape 1543"/>
          <p:cNvSpPr/>
          <p:nvPr/>
        </p:nvSpPr>
        <p:spPr>
          <a:xfrm>
            <a:off x="11412793" y="12207328"/>
            <a:ext cx="2021045" cy="542265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544" name="Shape 1544"/>
          <p:cNvSpPr/>
          <p:nvPr/>
        </p:nvSpPr>
        <p:spPr>
          <a:xfrm>
            <a:off x="6985000" y="6400800"/>
            <a:ext cx="4429333" cy="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545" name="Shape 1545"/>
          <p:cNvSpPr/>
          <p:nvPr/>
        </p:nvSpPr>
        <p:spPr>
          <a:xfrm>
            <a:off x="6959600" y="12319000"/>
            <a:ext cx="4429333" cy="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546" name="Shape 1546"/>
          <p:cNvSpPr/>
          <p:nvPr/>
        </p:nvSpPr>
        <p:spPr>
          <a:xfrm>
            <a:off x="9464507" y="8165937"/>
            <a:ext cx="1663142" cy="218228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547" name="Shape 1547"/>
          <p:cNvSpPr/>
          <p:nvPr/>
        </p:nvSpPr>
        <p:spPr>
          <a:xfrm flipH="1">
            <a:off x="9551041" y="8319623"/>
            <a:ext cx="1642780" cy="2143778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548" name="Shape 1548"/>
          <p:cNvSpPr/>
          <p:nvPr/>
        </p:nvSpPr>
        <p:spPr>
          <a:xfrm>
            <a:off x="9528526" y="8405896"/>
            <a:ext cx="1566427" cy="3865979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549" name="Shape 1549"/>
          <p:cNvSpPr/>
          <p:nvPr/>
        </p:nvSpPr>
        <p:spPr>
          <a:xfrm>
            <a:off x="9432790" y="6486220"/>
            <a:ext cx="1701515" cy="1954069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550" name="Shape 1550"/>
          <p:cNvSpPr/>
          <p:nvPr/>
        </p:nvSpPr>
        <p:spPr>
          <a:xfrm flipH="1">
            <a:off x="9518346" y="6515913"/>
            <a:ext cx="1546196" cy="3752624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551" name="Shape 1551"/>
          <p:cNvSpPr/>
          <p:nvPr/>
        </p:nvSpPr>
        <p:spPr>
          <a:xfrm flipV="1">
            <a:off x="9544319" y="10161379"/>
            <a:ext cx="1746152" cy="194826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552" name="Shape 1552"/>
          <p:cNvSpPr/>
          <p:nvPr/>
        </p:nvSpPr>
        <p:spPr>
          <a:xfrm>
            <a:off x="7239000" y="6578600"/>
            <a:ext cx="1768038" cy="1877873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553" name="Shape 1553"/>
          <p:cNvSpPr/>
          <p:nvPr/>
        </p:nvSpPr>
        <p:spPr>
          <a:xfrm>
            <a:off x="7287251" y="8139180"/>
            <a:ext cx="1644738" cy="2165119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554" name="Shape 1554"/>
          <p:cNvSpPr/>
          <p:nvPr/>
        </p:nvSpPr>
        <p:spPr>
          <a:xfrm>
            <a:off x="7309766" y="8350034"/>
            <a:ext cx="1577064" cy="3825714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555" name="Shape 1555"/>
          <p:cNvSpPr/>
          <p:nvPr/>
        </p:nvSpPr>
        <p:spPr>
          <a:xfrm flipV="1">
            <a:off x="7293581" y="8524930"/>
            <a:ext cx="1537647" cy="1981804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556" name="Shape 1556"/>
          <p:cNvSpPr/>
          <p:nvPr/>
        </p:nvSpPr>
        <p:spPr>
          <a:xfrm flipV="1">
            <a:off x="7376396" y="6402688"/>
            <a:ext cx="1524269" cy="3766065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557" name="Shape 1557"/>
          <p:cNvSpPr/>
          <p:nvPr/>
        </p:nvSpPr>
        <p:spPr>
          <a:xfrm flipV="1">
            <a:off x="7353300" y="10228074"/>
            <a:ext cx="1642644" cy="1901030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558" name="Shape 1558"/>
          <p:cNvSpPr/>
          <p:nvPr/>
        </p:nvSpPr>
        <p:spPr>
          <a:xfrm>
            <a:off x="5054600" y="5930900"/>
            <a:ext cx="1619212" cy="436863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559" name="Shape 1559"/>
          <p:cNvSpPr/>
          <p:nvPr/>
        </p:nvSpPr>
        <p:spPr>
          <a:xfrm>
            <a:off x="5074494" y="6879278"/>
            <a:ext cx="1648092" cy="1411692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560" name="Shape 1560"/>
          <p:cNvSpPr/>
          <p:nvPr/>
        </p:nvSpPr>
        <p:spPr>
          <a:xfrm>
            <a:off x="5080000" y="7874000"/>
            <a:ext cx="1646633" cy="2431730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561" name="Shape 1561"/>
          <p:cNvSpPr/>
          <p:nvPr/>
        </p:nvSpPr>
        <p:spPr>
          <a:xfrm>
            <a:off x="5105400" y="8817651"/>
            <a:ext cx="1595129" cy="3376170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562" name="Shape 1562"/>
          <p:cNvSpPr/>
          <p:nvPr/>
        </p:nvSpPr>
        <p:spPr>
          <a:xfrm flipV="1">
            <a:off x="5092700" y="6530070"/>
            <a:ext cx="1623949" cy="322353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563" name="Shape 1563"/>
          <p:cNvSpPr/>
          <p:nvPr/>
        </p:nvSpPr>
        <p:spPr>
          <a:xfrm flipV="1">
            <a:off x="5118100" y="8391338"/>
            <a:ext cx="1636268" cy="2305914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564" name="Shape 1564"/>
          <p:cNvSpPr/>
          <p:nvPr/>
        </p:nvSpPr>
        <p:spPr>
          <a:xfrm flipV="1">
            <a:off x="5041900" y="10318846"/>
            <a:ext cx="1773486" cy="1339755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565" name="Shape 1565"/>
          <p:cNvSpPr/>
          <p:nvPr/>
        </p:nvSpPr>
        <p:spPr>
          <a:xfrm flipV="1">
            <a:off x="5067300" y="12306300"/>
            <a:ext cx="1678020" cy="295952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566" name="Shape 156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Multi-stage logarithmic</a:t>
            </a:r>
          </a:p>
        </p:txBody>
      </p:sp>
      <p:sp>
        <p:nvSpPr>
          <p:cNvPr id="1567" name="Shape 1567"/>
          <p:cNvSpPr>
            <a:spLocks noGrp="1"/>
          </p:cNvSpPr>
          <p:nvPr>
            <p:ph type="body" sz="quarter" idx="1"/>
          </p:nvPr>
        </p:nvSpPr>
        <p:spPr>
          <a:xfrm>
            <a:off x="838200" y="1828800"/>
            <a:ext cx="12585700" cy="3378200"/>
          </a:xfrm>
          <a:prstGeom prst="rect">
            <a:avLst/>
          </a:prstGeom>
        </p:spPr>
        <p:txBody>
          <a:bodyPr/>
          <a:lstStyle/>
          <a:p>
            <a:pPr marL="600075" indent="-600075">
              <a:defRPr sz="4200"/>
            </a:pPr>
            <a:r>
              <a:t>Indirect network with multiple switches between terminals </a:t>
            </a:r>
          </a:p>
          <a:p>
            <a:pPr marL="600075" indent="-600075">
              <a:defRPr sz="4200"/>
            </a:pPr>
            <a:r>
              <a:t>Cost: O(N lg N)</a:t>
            </a:r>
          </a:p>
          <a:p>
            <a:pPr marL="600075" indent="-600075">
              <a:defRPr sz="4200"/>
            </a:pPr>
            <a:r>
              <a:t>Latency: O(lg N)</a:t>
            </a:r>
          </a:p>
          <a:p>
            <a:pPr marL="600075" indent="-600075">
              <a:defRPr sz="4200"/>
            </a:pPr>
            <a:r>
              <a:t>Many variations: Omega, butterfly, Clos networks, etc…</a:t>
            </a:r>
          </a:p>
        </p:txBody>
      </p:sp>
      <p:grpSp>
        <p:nvGrpSpPr>
          <p:cNvPr id="1570" name="Group 1570"/>
          <p:cNvGrpSpPr/>
          <p:nvPr/>
        </p:nvGrpSpPr>
        <p:grpSpPr>
          <a:xfrm>
            <a:off x="4699000" y="5549900"/>
            <a:ext cx="711200" cy="711200"/>
            <a:chOff x="0" y="0"/>
            <a:chExt cx="711200" cy="711200"/>
          </a:xfrm>
        </p:grpSpPr>
        <p:sp>
          <p:nvSpPr>
            <p:cNvPr id="1568" name="Shape 1568"/>
            <p:cNvSpPr/>
            <p:nvPr/>
          </p:nvSpPr>
          <p:spPr>
            <a:xfrm>
              <a:off x="0" y="0"/>
              <a:ext cx="711200" cy="7112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569" name="Shape 1569"/>
            <p:cNvSpPr/>
            <p:nvPr/>
          </p:nvSpPr>
          <p:spPr>
            <a:xfrm>
              <a:off x="197754" y="142240"/>
              <a:ext cx="339853" cy="5029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200" b="1">
                  <a:latin typeface="Myriad Pro"/>
                  <a:ea typeface="Myriad Pro"/>
                  <a:cs typeface="Myriad Pro"/>
                  <a:sym typeface="Myriad Pro"/>
                </a:defRPr>
              </a:lvl1pPr>
            </a:lstStyle>
            <a:p>
              <a:r>
                <a:t>0</a:t>
              </a:r>
            </a:p>
          </p:txBody>
        </p:sp>
      </p:grpSp>
      <p:grpSp>
        <p:nvGrpSpPr>
          <p:cNvPr id="1573" name="Group 1573"/>
          <p:cNvGrpSpPr/>
          <p:nvPr/>
        </p:nvGrpSpPr>
        <p:grpSpPr>
          <a:xfrm>
            <a:off x="4699000" y="6515100"/>
            <a:ext cx="711200" cy="711200"/>
            <a:chOff x="0" y="0"/>
            <a:chExt cx="711200" cy="711200"/>
          </a:xfrm>
        </p:grpSpPr>
        <p:sp>
          <p:nvSpPr>
            <p:cNvPr id="1571" name="Shape 1571"/>
            <p:cNvSpPr/>
            <p:nvPr/>
          </p:nvSpPr>
          <p:spPr>
            <a:xfrm>
              <a:off x="0" y="0"/>
              <a:ext cx="711200" cy="7112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572" name="Shape 1572"/>
            <p:cNvSpPr/>
            <p:nvPr/>
          </p:nvSpPr>
          <p:spPr>
            <a:xfrm>
              <a:off x="197754" y="142240"/>
              <a:ext cx="339853" cy="5029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200" b="1">
                  <a:latin typeface="Myriad Pro"/>
                  <a:ea typeface="Myriad Pro"/>
                  <a:cs typeface="Myriad Pro"/>
                  <a:sym typeface="Myriad Pro"/>
                </a:defRPr>
              </a:lvl1pPr>
            </a:lstStyle>
            <a:p>
              <a:r>
                <a:t>1</a:t>
              </a:r>
            </a:p>
          </p:txBody>
        </p:sp>
      </p:grpSp>
      <p:grpSp>
        <p:nvGrpSpPr>
          <p:cNvPr id="1576" name="Group 1576"/>
          <p:cNvGrpSpPr/>
          <p:nvPr/>
        </p:nvGrpSpPr>
        <p:grpSpPr>
          <a:xfrm>
            <a:off x="4699000" y="7480300"/>
            <a:ext cx="711200" cy="711200"/>
            <a:chOff x="0" y="0"/>
            <a:chExt cx="711200" cy="711200"/>
          </a:xfrm>
        </p:grpSpPr>
        <p:sp>
          <p:nvSpPr>
            <p:cNvPr id="1574" name="Shape 1574"/>
            <p:cNvSpPr/>
            <p:nvPr/>
          </p:nvSpPr>
          <p:spPr>
            <a:xfrm>
              <a:off x="0" y="0"/>
              <a:ext cx="711200" cy="7112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575" name="Shape 1575"/>
            <p:cNvSpPr/>
            <p:nvPr/>
          </p:nvSpPr>
          <p:spPr>
            <a:xfrm>
              <a:off x="197754" y="142240"/>
              <a:ext cx="339853" cy="5029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200" b="1">
                  <a:latin typeface="Myriad Pro"/>
                  <a:ea typeface="Myriad Pro"/>
                  <a:cs typeface="Myriad Pro"/>
                  <a:sym typeface="Myriad Pro"/>
                </a:defRPr>
              </a:lvl1pPr>
            </a:lstStyle>
            <a:p>
              <a:r>
                <a:t>2</a:t>
              </a:r>
            </a:p>
          </p:txBody>
        </p:sp>
      </p:grpSp>
      <p:grpSp>
        <p:nvGrpSpPr>
          <p:cNvPr id="1579" name="Group 1579"/>
          <p:cNvGrpSpPr/>
          <p:nvPr/>
        </p:nvGrpSpPr>
        <p:grpSpPr>
          <a:xfrm>
            <a:off x="4699000" y="8445500"/>
            <a:ext cx="711200" cy="711200"/>
            <a:chOff x="0" y="0"/>
            <a:chExt cx="711200" cy="711200"/>
          </a:xfrm>
        </p:grpSpPr>
        <p:sp>
          <p:nvSpPr>
            <p:cNvPr id="1577" name="Shape 1577"/>
            <p:cNvSpPr/>
            <p:nvPr/>
          </p:nvSpPr>
          <p:spPr>
            <a:xfrm>
              <a:off x="0" y="0"/>
              <a:ext cx="711200" cy="7112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578" name="Shape 1578"/>
            <p:cNvSpPr/>
            <p:nvPr/>
          </p:nvSpPr>
          <p:spPr>
            <a:xfrm>
              <a:off x="197754" y="142240"/>
              <a:ext cx="339853" cy="5029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200" b="1">
                  <a:latin typeface="Myriad Pro"/>
                  <a:ea typeface="Myriad Pro"/>
                  <a:cs typeface="Myriad Pro"/>
                  <a:sym typeface="Myriad Pro"/>
                </a:defRPr>
              </a:lvl1pPr>
            </a:lstStyle>
            <a:p>
              <a:r>
                <a:t>3</a:t>
              </a:r>
            </a:p>
          </p:txBody>
        </p:sp>
      </p:grpSp>
      <p:grpSp>
        <p:nvGrpSpPr>
          <p:cNvPr id="1582" name="Group 1582"/>
          <p:cNvGrpSpPr/>
          <p:nvPr/>
        </p:nvGrpSpPr>
        <p:grpSpPr>
          <a:xfrm>
            <a:off x="4699000" y="9410700"/>
            <a:ext cx="711200" cy="711200"/>
            <a:chOff x="0" y="0"/>
            <a:chExt cx="711200" cy="711200"/>
          </a:xfrm>
        </p:grpSpPr>
        <p:sp>
          <p:nvSpPr>
            <p:cNvPr id="1580" name="Shape 1580"/>
            <p:cNvSpPr/>
            <p:nvPr/>
          </p:nvSpPr>
          <p:spPr>
            <a:xfrm>
              <a:off x="0" y="0"/>
              <a:ext cx="711200" cy="7112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581" name="Shape 1581"/>
            <p:cNvSpPr/>
            <p:nvPr/>
          </p:nvSpPr>
          <p:spPr>
            <a:xfrm>
              <a:off x="197754" y="142240"/>
              <a:ext cx="339853" cy="5029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200" b="1">
                  <a:latin typeface="Myriad Pro"/>
                  <a:ea typeface="Myriad Pro"/>
                  <a:cs typeface="Myriad Pro"/>
                  <a:sym typeface="Myriad Pro"/>
                </a:defRPr>
              </a:lvl1pPr>
            </a:lstStyle>
            <a:p>
              <a:r>
                <a:t>4</a:t>
              </a:r>
            </a:p>
          </p:txBody>
        </p:sp>
      </p:grpSp>
      <p:grpSp>
        <p:nvGrpSpPr>
          <p:cNvPr id="1585" name="Group 1585"/>
          <p:cNvGrpSpPr/>
          <p:nvPr/>
        </p:nvGrpSpPr>
        <p:grpSpPr>
          <a:xfrm>
            <a:off x="4699000" y="10375900"/>
            <a:ext cx="711200" cy="711200"/>
            <a:chOff x="0" y="0"/>
            <a:chExt cx="711200" cy="711200"/>
          </a:xfrm>
        </p:grpSpPr>
        <p:sp>
          <p:nvSpPr>
            <p:cNvPr id="1583" name="Shape 1583"/>
            <p:cNvSpPr/>
            <p:nvPr/>
          </p:nvSpPr>
          <p:spPr>
            <a:xfrm>
              <a:off x="0" y="0"/>
              <a:ext cx="711200" cy="7112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584" name="Shape 1584"/>
            <p:cNvSpPr/>
            <p:nvPr/>
          </p:nvSpPr>
          <p:spPr>
            <a:xfrm>
              <a:off x="197754" y="142240"/>
              <a:ext cx="339853" cy="5029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200" b="1">
                  <a:latin typeface="Myriad Pro"/>
                  <a:ea typeface="Myriad Pro"/>
                  <a:cs typeface="Myriad Pro"/>
                  <a:sym typeface="Myriad Pro"/>
                </a:defRPr>
              </a:lvl1pPr>
            </a:lstStyle>
            <a:p>
              <a:r>
                <a:t>5</a:t>
              </a:r>
            </a:p>
          </p:txBody>
        </p:sp>
      </p:grpSp>
      <p:grpSp>
        <p:nvGrpSpPr>
          <p:cNvPr id="1588" name="Group 1588"/>
          <p:cNvGrpSpPr/>
          <p:nvPr/>
        </p:nvGrpSpPr>
        <p:grpSpPr>
          <a:xfrm>
            <a:off x="4699000" y="11341100"/>
            <a:ext cx="711200" cy="711200"/>
            <a:chOff x="0" y="0"/>
            <a:chExt cx="711200" cy="711200"/>
          </a:xfrm>
        </p:grpSpPr>
        <p:sp>
          <p:nvSpPr>
            <p:cNvPr id="1586" name="Shape 1586"/>
            <p:cNvSpPr/>
            <p:nvPr/>
          </p:nvSpPr>
          <p:spPr>
            <a:xfrm>
              <a:off x="0" y="0"/>
              <a:ext cx="711200" cy="7112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587" name="Shape 1587"/>
            <p:cNvSpPr/>
            <p:nvPr/>
          </p:nvSpPr>
          <p:spPr>
            <a:xfrm>
              <a:off x="197754" y="142240"/>
              <a:ext cx="339853" cy="5029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200" b="1">
                  <a:latin typeface="Myriad Pro"/>
                  <a:ea typeface="Myriad Pro"/>
                  <a:cs typeface="Myriad Pro"/>
                  <a:sym typeface="Myriad Pro"/>
                </a:defRPr>
              </a:lvl1pPr>
            </a:lstStyle>
            <a:p>
              <a:r>
                <a:t>6</a:t>
              </a:r>
            </a:p>
          </p:txBody>
        </p:sp>
      </p:grpSp>
      <p:grpSp>
        <p:nvGrpSpPr>
          <p:cNvPr id="1591" name="Group 1591"/>
          <p:cNvGrpSpPr/>
          <p:nvPr/>
        </p:nvGrpSpPr>
        <p:grpSpPr>
          <a:xfrm>
            <a:off x="4699000" y="12306300"/>
            <a:ext cx="711200" cy="711200"/>
            <a:chOff x="0" y="0"/>
            <a:chExt cx="711200" cy="711200"/>
          </a:xfrm>
        </p:grpSpPr>
        <p:sp>
          <p:nvSpPr>
            <p:cNvPr id="1589" name="Shape 1589"/>
            <p:cNvSpPr/>
            <p:nvPr/>
          </p:nvSpPr>
          <p:spPr>
            <a:xfrm>
              <a:off x="0" y="0"/>
              <a:ext cx="711200" cy="7112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590" name="Shape 1590"/>
            <p:cNvSpPr/>
            <p:nvPr/>
          </p:nvSpPr>
          <p:spPr>
            <a:xfrm>
              <a:off x="197754" y="142240"/>
              <a:ext cx="339853" cy="5029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200" b="1">
                  <a:latin typeface="Myriad Pro"/>
                  <a:ea typeface="Myriad Pro"/>
                  <a:cs typeface="Myriad Pro"/>
                  <a:sym typeface="Myriad Pro"/>
                </a:defRPr>
              </a:lvl1pPr>
            </a:lstStyle>
            <a:p>
              <a:r>
                <a:t>7</a:t>
              </a:r>
            </a:p>
          </p:txBody>
        </p:sp>
      </p:grpSp>
      <p:sp>
        <p:nvSpPr>
          <p:cNvPr id="1592" name="Shape 1592"/>
          <p:cNvSpPr/>
          <p:nvPr/>
        </p:nvSpPr>
        <p:spPr>
          <a:xfrm>
            <a:off x="4028567" y="5734050"/>
            <a:ext cx="588519" cy="7112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>
              <a:spcBef>
                <a:spcPts val="5200"/>
              </a:spcBef>
              <a:defRPr sz="2000" b="1">
                <a:latin typeface="Myriad Pro"/>
                <a:ea typeface="Myriad Pro"/>
                <a:cs typeface="Myriad Pro"/>
                <a:sym typeface="Myriad Pro"/>
              </a:defRPr>
            </a:pPr>
            <a:r>
              <a:t>000</a:t>
            </a:r>
          </a:p>
          <a:p>
            <a:pPr>
              <a:spcBef>
                <a:spcPts val="5200"/>
              </a:spcBef>
              <a:defRPr sz="2000" b="1">
                <a:latin typeface="Myriad Pro"/>
                <a:ea typeface="Myriad Pro"/>
                <a:cs typeface="Myriad Pro"/>
                <a:sym typeface="Myriad Pro"/>
              </a:defRPr>
            </a:pPr>
            <a:r>
              <a:t>001</a:t>
            </a:r>
          </a:p>
          <a:p>
            <a:pPr>
              <a:spcBef>
                <a:spcPts val="5200"/>
              </a:spcBef>
              <a:defRPr sz="2000" b="1">
                <a:latin typeface="Myriad Pro"/>
                <a:ea typeface="Myriad Pro"/>
                <a:cs typeface="Myriad Pro"/>
                <a:sym typeface="Myriad Pro"/>
              </a:defRPr>
            </a:pPr>
            <a:r>
              <a:t>010</a:t>
            </a:r>
          </a:p>
          <a:p>
            <a:pPr>
              <a:spcBef>
                <a:spcPts val="5200"/>
              </a:spcBef>
              <a:defRPr sz="2000" b="1">
                <a:latin typeface="Myriad Pro"/>
                <a:ea typeface="Myriad Pro"/>
                <a:cs typeface="Myriad Pro"/>
                <a:sym typeface="Myriad Pro"/>
              </a:defRPr>
            </a:pPr>
            <a:r>
              <a:t>011</a:t>
            </a:r>
          </a:p>
          <a:p>
            <a:pPr>
              <a:spcBef>
                <a:spcPts val="5200"/>
              </a:spcBef>
              <a:defRPr sz="2000" b="1">
                <a:latin typeface="Myriad Pro"/>
                <a:ea typeface="Myriad Pro"/>
                <a:cs typeface="Myriad Pro"/>
                <a:sym typeface="Myriad Pro"/>
              </a:defRPr>
            </a:pPr>
            <a:r>
              <a:t>100</a:t>
            </a:r>
          </a:p>
          <a:p>
            <a:pPr>
              <a:spcBef>
                <a:spcPts val="5200"/>
              </a:spcBef>
              <a:defRPr sz="2000" b="1">
                <a:latin typeface="Myriad Pro"/>
                <a:ea typeface="Myriad Pro"/>
                <a:cs typeface="Myriad Pro"/>
                <a:sym typeface="Myriad Pro"/>
              </a:defRPr>
            </a:pPr>
            <a:r>
              <a:t>101</a:t>
            </a:r>
          </a:p>
          <a:p>
            <a:pPr>
              <a:spcBef>
                <a:spcPts val="5200"/>
              </a:spcBef>
              <a:defRPr sz="2000" b="1">
                <a:latin typeface="Myriad Pro"/>
                <a:ea typeface="Myriad Pro"/>
                <a:cs typeface="Myriad Pro"/>
                <a:sym typeface="Myriad Pro"/>
              </a:defRPr>
            </a:pPr>
            <a:r>
              <a:t>110</a:t>
            </a:r>
          </a:p>
          <a:p>
            <a:pPr>
              <a:spcBef>
                <a:spcPts val="5200"/>
              </a:spcBef>
              <a:defRPr sz="2000" b="1">
                <a:latin typeface="Myriad Pro"/>
                <a:ea typeface="Myriad Pro"/>
                <a:cs typeface="Myriad Pro"/>
                <a:sym typeface="Myriad Pro"/>
              </a:defRPr>
            </a:pPr>
            <a:r>
              <a:t>111</a:t>
            </a:r>
          </a:p>
        </p:txBody>
      </p:sp>
      <p:sp>
        <p:nvSpPr>
          <p:cNvPr id="1593" name="Shape 1593"/>
          <p:cNvSpPr/>
          <p:nvPr/>
        </p:nvSpPr>
        <p:spPr>
          <a:xfrm>
            <a:off x="6667500" y="6134100"/>
            <a:ext cx="711200" cy="711200"/>
          </a:xfrm>
          <a:prstGeom prst="rect">
            <a:avLst/>
          </a:prstGeom>
          <a:solidFill>
            <a:srgbClr val="FFAA00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594" name="Shape 1594"/>
          <p:cNvSpPr/>
          <p:nvPr/>
        </p:nvSpPr>
        <p:spPr>
          <a:xfrm>
            <a:off x="6667500" y="8026400"/>
            <a:ext cx="711200" cy="711200"/>
          </a:xfrm>
          <a:prstGeom prst="rect">
            <a:avLst/>
          </a:prstGeom>
          <a:solidFill>
            <a:srgbClr val="FFAA00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595" name="Shape 1595"/>
          <p:cNvSpPr/>
          <p:nvPr/>
        </p:nvSpPr>
        <p:spPr>
          <a:xfrm>
            <a:off x="6667500" y="9918700"/>
            <a:ext cx="711200" cy="711200"/>
          </a:xfrm>
          <a:prstGeom prst="rect">
            <a:avLst/>
          </a:prstGeom>
          <a:solidFill>
            <a:srgbClr val="FFAA00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596" name="Shape 1596"/>
          <p:cNvSpPr/>
          <p:nvPr/>
        </p:nvSpPr>
        <p:spPr>
          <a:xfrm>
            <a:off x="6667500" y="11811000"/>
            <a:ext cx="711200" cy="711200"/>
          </a:xfrm>
          <a:prstGeom prst="rect">
            <a:avLst/>
          </a:prstGeom>
          <a:solidFill>
            <a:srgbClr val="FFAA00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597" name="Shape 1597"/>
          <p:cNvSpPr/>
          <p:nvPr/>
        </p:nvSpPr>
        <p:spPr>
          <a:xfrm>
            <a:off x="8851900" y="6134100"/>
            <a:ext cx="711200" cy="711200"/>
          </a:xfrm>
          <a:prstGeom prst="rect">
            <a:avLst/>
          </a:prstGeom>
          <a:solidFill>
            <a:srgbClr val="FFAA00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598" name="Shape 1598"/>
          <p:cNvSpPr/>
          <p:nvPr/>
        </p:nvSpPr>
        <p:spPr>
          <a:xfrm>
            <a:off x="8851900" y="8026400"/>
            <a:ext cx="711200" cy="711200"/>
          </a:xfrm>
          <a:prstGeom prst="rect">
            <a:avLst/>
          </a:prstGeom>
          <a:solidFill>
            <a:srgbClr val="FFAA00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599" name="Shape 1599"/>
          <p:cNvSpPr/>
          <p:nvPr/>
        </p:nvSpPr>
        <p:spPr>
          <a:xfrm>
            <a:off x="8851900" y="9918700"/>
            <a:ext cx="711200" cy="711200"/>
          </a:xfrm>
          <a:prstGeom prst="rect">
            <a:avLst/>
          </a:prstGeom>
          <a:solidFill>
            <a:srgbClr val="FFAA00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600" name="Shape 1600"/>
          <p:cNvSpPr/>
          <p:nvPr/>
        </p:nvSpPr>
        <p:spPr>
          <a:xfrm>
            <a:off x="8851900" y="11811000"/>
            <a:ext cx="711200" cy="711200"/>
          </a:xfrm>
          <a:prstGeom prst="rect">
            <a:avLst/>
          </a:prstGeom>
          <a:solidFill>
            <a:srgbClr val="FFAA00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601" name="Shape 1601"/>
          <p:cNvSpPr/>
          <p:nvPr/>
        </p:nvSpPr>
        <p:spPr>
          <a:xfrm>
            <a:off x="11036300" y="6134100"/>
            <a:ext cx="711200" cy="711200"/>
          </a:xfrm>
          <a:prstGeom prst="rect">
            <a:avLst/>
          </a:prstGeom>
          <a:solidFill>
            <a:srgbClr val="FFAA00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602" name="Shape 1602"/>
          <p:cNvSpPr/>
          <p:nvPr/>
        </p:nvSpPr>
        <p:spPr>
          <a:xfrm>
            <a:off x="11036300" y="8026400"/>
            <a:ext cx="711200" cy="711200"/>
          </a:xfrm>
          <a:prstGeom prst="rect">
            <a:avLst/>
          </a:prstGeom>
          <a:solidFill>
            <a:srgbClr val="FFAA00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603" name="Shape 1603"/>
          <p:cNvSpPr/>
          <p:nvPr/>
        </p:nvSpPr>
        <p:spPr>
          <a:xfrm>
            <a:off x="11036300" y="9918700"/>
            <a:ext cx="711200" cy="711200"/>
          </a:xfrm>
          <a:prstGeom prst="rect">
            <a:avLst/>
          </a:prstGeom>
          <a:solidFill>
            <a:srgbClr val="FFAA00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604" name="Shape 1604"/>
          <p:cNvSpPr/>
          <p:nvPr/>
        </p:nvSpPr>
        <p:spPr>
          <a:xfrm>
            <a:off x="11036300" y="11811000"/>
            <a:ext cx="711200" cy="711200"/>
          </a:xfrm>
          <a:prstGeom prst="rect">
            <a:avLst/>
          </a:prstGeom>
          <a:solidFill>
            <a:srgbClr val="FFAA00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grpSp>
        <p:nvGrpSpPr>
          <p:cNvPr id="1607" name="Group 1607"/>
          <p:cNvGrpSpPr/>
          <p:nvPr/>
        </p:nvGrpSpPr>
        <p:grpSpPr>
          <a:xfrm>
            <a:off x="13093700" y="5651500"/>
            <a:ext cx="711200" cy="711200"/>
            <a:chOff x="0" y="0"/>
            <a:chExt cx="711200" cy="711200"/>
          </a:xfrm>
        </p:grpSpPr>
        <p:sp>
          <p:nvSpPr>
            <p:cNvPr id="1605" name="Shape 1605"/>
            <p:cNvSpPr/>
            <p:nvPr/>
          </p:nvSpPr>
          <p:spPr>
            <a:xfrm>
              <a:off x="0" y="0"/>
              <a:ext cx="711200" cy="7112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606" name="Shape 1606"/>
            <p:cNvSpPr/>
            <p:nvPr/>
          </p:nvSpPr>
          <p:spPr>
            <a:xfrm>
              <a:off x="197754" y="142240"/>
              <a:ext cx="339853" cy="5029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200" b="1">
                  <a:latin typeface="Myriad Pro"/>
                  <a:ea typeface="Myriad Pro"/>
                  <a:cs typeface="Myriad Pro"/>
                  <a:sym typeface="Myriad Pro"/>
                </a:defRPr>
              </a:lvl1pPr>
            </a:lstStyle>
            <a:p>
              <a:r>
                <a:t>0</a:t>
              </a:r>
            </a:p>
          </p:txBody>
        </p:sp>
      </p:grpSp>
      <p:grpSp>
        <p:nvGrpSpPr>
          <p:cNvPr id="1610" name="Group 1610"/>
          <p:cNvGrpSpPr/>
          <p:nvPr/>
        </p:nvGrpSpPr>
        <p:grpSpPr>
          <a:xfrm>
            <a:off x="13093700" y="6616700"/>
            <a:ext cx="711200" cy="711200"/>
            <a:chOff x="0" y="0"/>
            <a:chExt cx="711200" cy="711200"/>
          </a:xfrm>
        </p:grpSpPr>
        <p:sp>
          <p:nvSpPr>
            <p:cNvPr id="1608" name="Shape 1608"/>
            <p:cNvSpPr/>
            <p:nvPr/>
          </p:nvSpPr>
          <p:spPr>
            <a:xfrm>
              <a:off x="0" y="0"/>
              <a:ext cx="711200" cy="7112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609" name="Shape 1609"/>
            <p:cNvSpPr/>
            <p:nvPr/>
          </p:nvSpPr>
          <p:spPr>
            <a:xfrm>
              <a:off x="197754" y="142240"/>
              <a:ext cx="339853" cy="5029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200" b="1">
                  <a:latin typeface="Myriad Pro"/>
                  <a:ea typeface="Myriad Pro"/>
                  <a:cs typeface="Myriad Pro"/>
                  <a:sym typeface="Myriad Pro"/>
                </a:defRPr>
              </a:lvl1pPr>
            </a:lstStyle>
            <a:p>
              <a:r>
                <a:t>1</a:t>
              </a:r>
            </a:p>
          </p:txBody>
        </p:sp>
      </p:grpSp>
      <p:grpSp>
        <p:nvGrpSpPr>
          <p:cNvPr id="1613" name="Group 1613"/>
          <p:cNvGrpSpPr/>
          <p:nvPr/>
        </p:nvGrpSpPr>
        <p:grpSpPr>
          <a:xfrm>
            <a:off x="13093700" y="7581900"/>
            <a:ext cx="711200" cy="711200"/>
            <a:chOff x="0" y="0"/>
            <a:chExt cx="711200" cy="711200"/>
          </a:xfrm>
        </p:grpSpPr>
        <p:sp>
          <p:nvSpPr>
            <p:cNvPr id="1611" name="Shape 1611"/>
            <p:cNvSpPr/>
            <p:nvPr/>
          </p:nvSpPr>
          <p:spPr>
            <a:xfrm>
              <a:off x="0" y="0"/>
              <a:ext cx="711200" cy="7112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612" name="Shape 1612"/>
            <p:cNvSpPr/>
            <p:nvPr/>
          </p:nvSpPr>
          <p:spPr>
            <a:xfrm>
              <a:off x="197754" y="142240"/>
              <a:ext cx="339853" cy="5029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200" b="1">
                  <a:latin typeface="Myriad Pro"/>
                  <a:ea typeface="Myriad Pro"/>
                  <a:cs typeface="Myriad Pro"/>
                  <a:sym typeface="Myriad Pro"/>
                </a:defRPr>
              </a:lvl1pPr>
            </a:lstStyle>
            <a:p>
              <a:r>
                <a:t>2</a:t>
              </a:r>
            </a:p>
          </p:txBody>
        </p:sp>
      </p:grpSp>
      <p:grpSp>
        <p:nvGrpSpPr>
          <p:cNvPr id="1616" name="Group 1616"/>
          <p:cNvGrpSpPr/>
          <p:nvPr/>
        </p:nvGrpSpPr>
        <p:grpSpPr>
          <a:xfrm>
            <a:off x="13093700" y="8547100"/>
            <a:ext cx="711200" cy="711200"/>
            <a:chOff x="0" y="0"/>
            <a:chExt cx="711200" cy="711200"/>
          </a:xfrm>
        </p:grpSpPr>
        <p:sp>
          <p:nvSpPr>
            <p:cNvPr id="1614" name="Shape 1614"/>
            <p:cNvSpPr/>
            <p:nvPr/>
          </p:nvSpPr>
          <p:spPr>
            <a:xfrm>
              <a:off x="0" y="0"/>
              <a:ext cx="711200" cy="7112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615" name="Shape 1615"/>
            <p:cNvSpPr/>
            <p:nvPr/>
          </p:nvSpPr>
          <p:spPr>
            <a:xfrm>
              <a:off x="197754" y="142240"/>
              <a:ext cx="339853" cy="5029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200" b="1">
                  <a:latin typeface="Myriad Pro"/>
                  <a:ea typeface="Myriad Pro"/>
                  <a:cs typeface="Myriad Pro"/>
                  <a:sym typeface="Myriad Pro"/>
                </a:defRPr>
              </a:lvl1pPr>
            </a:lstStyle>
            <a:p>
              <a:r>
                <a:t>3</a:t>
              </a:r>
            </a:p>
          </p:txBody>
        </p:sp>
      </p:grpSp>
      <p:grpSp>
        <p:nvGrpSpPr>
          <p:cNvPr id="1619" name="Group 1619"/>
          <p:cNvGrpSpPr/>
          <p:nvPr/>
        </p:nvGrpSpPr>
        <p:grpSpPr>
          <a:xfrm>
            <a:off x="13093700" y="9512300"/>
            <a:ext cx="711200" cy="711200"/>
            <a:chOff x="0" y="0"/>
            <a:chExt cx="711200" cy="711200"/>
          </a:xfrm>
        </p:grpSpPr>
        <p:sp>
          <p:nvSpPr>
            <p:cNvPr id="1617" name="Shape 1617"/>
            <p:cNvSpPr/>
            <p:nvPr/>
          </p:nvSpPr>
          <p:spPr>
            <a:xfrm>
              <a:off x="0" y="0"/>
              <a:ext cx="711200" cy="7112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618" name="Shape 1618"/>
            <p:cNvSpPr/>
            <p:nvPr/>
          </p:nvSpPr>
          <p:spPr>
            <a:xfrm>
              <a:off x="197754" y="142240"/>
              <a:ext cx="339853" cy="5029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200" b="1">
                  <a:latin typeface="Myriad Pro"/>
                  <a:ea typeface="Myriad Pro"/>
                  <a:cs typeface="Myriad Pro"/>
                  <a:sym typeface="Myriad Pro"/>
                </a:defRPr>
              </a:lvl1pPr>
            </a:lstStyle>
            <a:p>
              <a:r>
                <a:t>4</a:t>
              </a:r>
            </a:p>
          </p:txBody>
        </p:sp>
      </p:grpSp>
      <p:grpSp>
        <p:nvGrpSpPr>
          <p:cNvPr id="1622" name="Group 1622"/>
          <p:cNvGrpSpPr/>
          <p:nvPr/>
        </p:nvGrpSpPr>
        <p:grpSpPr>
          <a:xfrm>
            <a:off x="13093700" y="10477500"/>
            <a:ext cx="711200" cy="711200"/>
            <a:chOff x="0" y="0"/>
            <a:chExt cx="711200" cy="711200"/>
          </a:xfrm>
        </p:grpSpPr>
        <p:sp>
          <p:nvSpPr>
            <p:cNvPr id="1620" name="Shape 1620"/>
            <p:cNvSpPr/>
            <p:nvPr/>
          </p:nvSpPr>
          <p:spPr>
            <a:xfrm>
              <a:off x="0" y="0"/>
              <a:ext cx="711200" cy="7112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621" name="Shape 1621"/>
            <p:cNvSpPr/>
            <p:nvPr/>
          </p:nvSpPr>
          <p:spPr>
            <a:xfrm>
              <a:off x="197754" y="142240"/>
              <a:ext cx="339853" cy="5029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200" b="1">
                  <a:latin typeface="Myriad Pro"/>
                  <a:ea typeface="Myriad Pro"/>
                  <a:cs typeface="Myriad Pro"/>
                  <a:sym typeface="Myriad Pro"/>
                </a:defRPr>
              </a:lvl1pPr>
            </a:lstStyle>
            <a:p>
              <a:r>
                <a:t>5</a:t>
              </a:r>
            </a:p>
          </p:txBody>
        </p:sp>
      </p:grpSp>
      <p:grpSp>
        <p:nvGrpSpPr>
          <p:cNvPr id="1625" name="Group 1625"/>
          <p:cNvGrpSpPr/>
          <p:nvPr/>
        </p:nvGrpSpPr>
        <p:grpSpPr>
          <a:xfrm>
            <a:off x="13093700" y="11442700"/>
            <a:ext cx="711200" cy="711200"/>
            <a:chOff x="0" y="0"/>
            <a:chExt cx="711200" cy="711200"/>
          </a:xfrm>
        </p:grpSpPr>
        <p:sp>
          <p:nvSpPr>
            <p:cNvPr id="1623" name="Shape 1623"/>
            <p:cNvSpPr/>
            <p:nvPr/>
          </p:nvSpPr>
          <p:spPr>
            <a:xfrm>
              <a:off x="0" y="0"/>
              <a:ext cx="711200" cy="7112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624" name="Shape 1624"/>
            <p:cNvSpPr/>
            <p:nvPr/>
          </p:nvSpPr>
          <p:spPr>
            <a:xfrm>
              <a:off x="197754" y="142240"/>
              <a:ext cx="339853" cy="5029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200" b="1">
                  <a:latin typeface="Myriad Pro"/>
                  <a:ea typeface="Myriad Pro"/>
                  <a:cs typeface="Myriad Pro"/>
                  <a:sym typeface="Myriad Pro"/>
                </a:defRPr>
              </a:lvl1pPr>
            </a:lstStyle>
            <a:p>
              <a:r>
                <a:t>6</a:t>
              </a:r>
            </a:p>
          </p:txBody>
        </p:sp>
      </p:grpSp>
      <p:grpSp>
        <p:nvGrpSpPr>
          <p:cNvPr id="1628" name="Group 1628"/>
          <p:cNvGrpSpPr/>
          <p:nvPr/>
        </p:nvGrpSpPr>
        <p:grpSpPr>
          <a:xfrm>
            <a:off x="13093700" y="12407900"/>
            <a:ext cx="711200" cy="711200"/>
            <a:chOff x="0" y="0"/>
            <a:chExt cx="711200" cy="711200"/>
          </a:xfrm>
        </p:grpSpPr>
        <p:sp>
          <p:nvSpPr>
            <p:cNvPr id="1626" name="Shape 1626"/>
            <p:cNvSpPr/>
            <p:nvPr/>
          </p:nvSpPr>
          <p:spPr>
            <a:xfrm>
              <a:off x="0" y="0"/>
              <a:ext cx="711200" cy="7112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627" name="Shape 1627"/>
            <p:cNvSpPr/>
            <p:nvPr/>
          </p:nvSpPr>
          <p:spPr>
            <a:xfrm>
              <a:off x="197754" y="142240"/>
              <a:ext cx="339853" cy="5029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200" b="1">
                  <a:latin typeface="Myriad Pro"/>
                  <a:ea typeface="Myriad Pro"/>
                  <a:cs typeface="Myriad Pro"/>
                  <a:sym typeface="Myriad Pro"/>
                </a:defRPr>
              </a:lvl1pPr>
            </a:lstStyle>
            <a:p>
              <a:r>
                <a:t>7</a:t>
              </a:r>
            </a:p>
          </p:txBody>
        </p:sp>
      </p:grpSp>
      <p:sp>
        <p:nvSpPr>
          <p:cNvPr id="1629" name="Shape 1629"/>
          <p:cNvSpPr/>
          <p:nvPr/>
        </p:nvSpPr>
        <p:spPr>
          <a:xfrm>
            <a:off x="13969746" y="5854700"/>
            <a:ext cx="588519" cy="7112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>
              <a:spcBef>
                <a:spcPts val="5200"/>
              </a:spcBef>
              <a:defRPr sz="2000" b="1">
                <a:latin typeface="Myriad Pro"/>
                <a:ea typeface="Myriad Pro"/>
                <a:cs typeface="Myriad Pro"/>
                <a:sym typeface="Myriad Pro"/>
              </a:defRPr>
            </a:pPr>
            <a:r>
              <a:t>000</a:t>
            </a:r>
          </a:p>
          <a:p>
            <a:pPr>
              <a:spcBef>
                <a:spcPts val="5200"/>
              </a:spcBef>
              <a:defRPr sz="2000" b="1">
                <a:latin typeface="Myriad Pro"/>
                <a:ea typeface="Myriad Pro"/>
                <a:cs typeface="Myriad Pro"/>
                <a:sym typeface="Myriad Pro"/>
              </a:defRPr>
            </a:pPr>
            <a:r>
              <a:t>001</a:t>
            </a:r>
          </a:p>
          <a:p>
            <a:pPr>
              <a:spcBef>
                <a:spcPts val="5200"/>
              </a:spcBef>
              <a:defRPr sz="2000" b="1">
                <a:latin typeface="Myriad Pro"/>
                <a:ea typeface="Myriad Pro"/>
                <a:cs typeface="Myriad Pro"/>
                <a:sym typeface="Myriad Pro"/>
              </a:defRPr>
            </a:pPr>
            <a:r>
              <a:t>010</a:t>
            </a:r>
          </a:p>
          <a:p>
            <a:pPr>
              <a:spcBef>
                <a:spcPts val="5200"/>
              </a:spcBef>
              <a:defRPr sz="2000" b="1">
                <a:latin typeface="Myriad Pro"/>
                <a:ea typeface="Myriad Pro"/>
                <a:cs typeface="Myriad Pro"/>
                <a:sym typeface="Myriad Pro"/>
              </a:defRPr>
            </a:pPr>
            <a:r>
              <a:t>011</a:t>
            </a:r>
          </a:p>
          <a:p>
            <a:pPr>
              <a:spcBef>
                <a:spcPts val="5200"/>
              </a:spcBef>
              <a:defRPr sz="2000" b="1">
                <a:latin typeface="Myriad Pro"/>
                <a:ea typeface="Myriad Pro"/>
                <a:cs typeface="Myriad Pro"/>
                <a:sym typeface="Myriad Pro"/>
              </a:defRPr>
            </a:pPr>
            <a:r>
              <a:t>100</a:t>
            </a:r>
          </a:p>
          <a:p>
            <a:pPr>
              <a:spcBef>
                <a:spcPts val="5200"/>
              </a:spcBef>
              <a:defRPr sz="2000" b="1">
                <a:latin typeface="Myriad Pro"/>
                <a:ea typeface="Myriad Pro"/>
                <a:cs typeface="Myriad Pro"/>
                <a:sym typeface="Myriad Pro"/>
              </a:defRPr>
            </a:pPr>
            <a:r>
              <a:t>101</a:t>
            </a:r>
          </a:p>
          <a:p>
            <a:pPr>
              <a:spcBef>
                <a:spcPts val="5200"/>
              </a:spcBef>
              <a:defRPr sz="2000" b="1">
                <a:latin typeface="Myriad Pro"/>
                <a:ea typeface="Myriad Pro"/>
                <a:cs typeface="Myriad Pro"/>
                <a:sym typeface="Myriad Pro"/>
              </a:defRPr>
            </a:pPr>
            <a:r>
              <a:t>110</a:t>
            </a:r>
          </a:p>
          <a:p>
            <a:pPr>
              <a:spcBef>
                <a:spcPts val="5200"/>
              </a:spcBef>
              <a:defRPr sz="2000" b="1">
                <a:latin typeface="Myriad Pro"/>
                <a:ea typeface="Myriad Pro"/>
                <a:cs typeface="Myriad Pro"/>
                <a:sym typeface="Myriad Pro"/>
              </a:defRPr>
            </a:pPr>
            <a:r>
              <a:t>111</a:t>
            </a:r>
          </a:p>
        </p:txBody>
      </p:sp>
      <p:sp>
        <p:nvSpPr>
          <p:cNvPr id="1630" name="Shape 1630"/>
          <p:cNvSpPr/>
          <p:nvPr/>
        </p:nvSpPr>
        <p:spPr>
          <a:xfrm>
            <a:off x="6972300" y="12801600"/>
            <a:ext cx="4432300" cy="660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1pPr>
              <a:lnSpc>
                <a:spcPct val="80000"/>
              </a:lnSpc>
              <a:buFont typeface="Lucida Grande"/>
              <a:defRPr sz="42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Omega Network</a:t>
            </a:r>
          </a:p>
        </p:txBody>
      </p:sp>
      <p:grpSp>
        <p:nvGrpSpPr>
          <p:cNvPr id="1639" name="Group 1639"/>
          <p:cNvGrpSpPr/>
          <p:nvPr/>
        </p:nvGrpSpPr>
        <p:grpSpPr>
          <a:xfrm rot="5400000">
            <a:off x="9296902" y="9207500"/>
            <a:ext cx="6946399" cy="319141"/>
            <a:chOff x="0" y="0"/>
            <a:chExt cx="6946398" cy="319140"/>
          </a:xfrm>
        </p:grpSpPr>
        <p:sp>
          <p:nvSpPr>
            <p:cNvPr id="1631" name="Shape 1631"/>
            <p:cNvSpPr/>
            <p:nvPr/>
          </p:nvSpPr>
          <p:spPr>
            <a:xfrm>
              <a:off x="0" y="1640"/>
              <a:ext cx="520700" cy="3175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123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5179" y="163"/>
                  </a:lnTo>
                  <a:lnTo>
                    <a:pt x="16123" y="0"/>
                  </a:lnTo>
                  <a:close/>
                </a:path>
              </a:pathLst>
            </a:custGeom>
            <a:solidFill>
              <a:srgbClr val="7A7A7A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1632" name="Shape 1632"/>
            <p:cNvSpPr/>
            <p:nvPr/>
          </p:nvSpPr>
          <p:spPr>
            <a:xfrm>
              <a:off x="697998" y="0"/>
              <a:ext cx="520701" cy="3175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123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5179" y="163"/>
                  </a:lnTo>
                  <a:lnTo>
                    <a:pt x="16123" y="0"/>
                  </a:lnTo>
                  <a:close/>
                </a:path>
              </a:pathLst>
            </a:custGeom>
            <a:solidFill>
              <a:srgbClr val="7A7A7A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1633" name="Shape 1633"/>
            <p:cNvSpPr/>
            <p:nvPr/>
          </p:nvSpPr>
          <p:spPr>
            <a:xfrm>
              <a:off x="1891798" y="0"/>
              <a:ext cx="520701" cy="3175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123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5179" y="163"/>
                  </a:lnTo>
                  <a:lnTo>
                    <a:pt x="16123" y="0"/>
                  </a:lnTo>
                  <a:close/>
                </a:path>
              </a:pathLst>
            </a:custGeom>
            <a:solidFill>
              <a:srgbClr val="7A7A7A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1634" name="Shape 1634"/>
            <p:cNvSpPr/>
            <p:nvPr/>
          </p:nvSpPr>
          <p:spPr>
            <a:xfrm>
              <a:off x="2641098" y="0"/>
              <a:ext cx="520701" cy="3175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123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5179" y="163"/>
                  </a:lnTo>
                  <a:lnTo>
                    <a:pt x="16123" y="0"/>
                  </a:lnTo>
                  <a:close/>
                </a:path>
              </a:pathLst>
            </a:custGeom>
            <a:solidFill>
              <a:srgbClr val="7A7A7A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1635" name="Shape 1635"/>
            <p:cNvSpPr/>
            <p:nvPr/>
          </p:nvSpPr>
          <p:spPr>
            <a:xfrm>
              <a:off x="3834898" y="0"/>
              <a:ext cx="520701" cy="3175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123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5179" y="163"/>
                  </a:lnTo>
                  <a:lnTo>
                    <a:pt x="16123" y="0"/>
                  </a:lnTo>
                  <a:close/>
                </a:path>
              </a:pathLst>
            </a:custGeom>
            <a:solidFill>
              <a:srgbClr val="7A7A7A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1636" name="Shape 1636"/>
            <p:cNvSpPr/>
            <p:nvPr/>
          </p:nvSpPr>
          <p:spPr>
            <a:xfrm>
              <a:off x="4533398" y="0"/>
              <a:ext cx="520701" cy="3175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123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5179" y="163"/>
                  </a:lnTo>
                  <a:lnTo>
                    <a:pt x="16123" y="0"/>
                  </a:lnTo>
                  <a:close/>
                </a:path>
              </a:pathLst>
            </a:custGeom>
            <a:solidFill>
              <a:srgbClr val="7A7A7A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1637" name="Shape 1637"/>
            <p:cNvSpPr/>
            <p:nvPr/>
          </p:nvSpPr>
          <p:spPr>
            <a:xfrm>
              <a:off x="5714498" y="0"/>
              <a:ext cx="520701" cy="3175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123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5179" y="163"/>
                  </a:lnTo>
                  <a:lnTo>
                    <a:pt x="16123" y="0"/>
                  </a:lnTo>
                  <a:close/>
                </a:path>
              </a:pathLst>
            </a:custGeom>
            <a:solidFill>
              <a:srgbClr val="7A7A7A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1638" name="Shape 1638"/>
            <p:cNvSpPr/>
            <p:nvPr/>
          </p:nvSpPr>
          <p:spPr>
            <a:xfrm>
              <a:off x="6425698" y="0"/>
              <a:ext cx="520701" cy="3175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123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5179" y="163"/>
                  </a:lnTo>
                  <a:lnTo>
                    <a:pt x="16123" y="0"/>
                  </a:lnTo>
                  <a:close/>
                </a:path>
              </a:pathLst>
            </a:custGeom>
            <a:solidFill>
              <a:srgbClr val="7A7A7A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</p:grpSp>
    </p:spTree>
  </p:cSld>
  <p:clrMapOvr>
    <a:masterClrMapping/>
  </p:clrMapOvr>
  <p:transition spd="slow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" name="Shape 1536"/>
          <p:cNvSpPr/>
          <p:nvPr/>
        </p:nvSpPr>
        <p:spPr>
          <a:xfrm flipV="1">
            <a:off x="11482985" y="6073374"/>
            <a:ext cx="1800449" cy="322724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537" name="Shape 1537"/>
          <p:cNvSpPr/>
          <p:nvPr/>
        </p:nvSpPr>
        <p:spPr>
          <a:xfrm>
            <a:off x="11508437" y="6570601"/>
            <a:ext cx="1927639" cy="443293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538" name="Shape 1538"/>
          <p:cNvSpPr/>
          <p:nvPr/>
        </p:nvSpPr>
        <p:spPr>
          <a:xfrm flipV="1">
            <a:off x="11404600" y="8001000"/>
            <a:ext cx="1800448" cy="322723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539" name="Shape 1539"/>
          <p:cNvSpPr/>
          <p:nvPr/>
        </p:nvSpPr>
        <p:spPr>
          <a:xfrm>
            <a:off x="11430000" y="8496300"/>
            <a:ext cx="1927638" cy="443293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540" name="Shape 1540"/>
          <p:cNvSpPr/>
          <p:nvPr/>
        </p:nvSpPr>
        <p:spPr>
          <a:xfrm flipV="1">
            <a:off x="11506200" y="9918700"/>
            <a:ext cx="1800448" cy="322723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541" name="Shape 1541"/>
          <p:cNvSpPr/>
          <p:nvPr/>
        </p:nvSpPr>
        <p:spPr>
          <a:xfrm>
            <a:off x="11531600" y="10414000"/>
            <a:ext cx="1927638" cy="443293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542" name="Shape 1542"/>
          <p:cNvSpPr/>
          <p:nvPr/>
        </p:nvSpPr>
        <p:spPr>
          <a:xfrm flipV="1">
            <a:off x="11501415" y="11810999"/>
            <a:ext cx="1779834" cy="314887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543" name="Shape 1543"/>
          <p:cNvSpPr/>
          <p:nvPr/>
        </p:nvSpPr>
        <p:spPr>
          <a:xfrm>
            <a:off x="11412793" y="12207328"/>
            <a:ext cx="2021045" cy="542265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544" name="Shape 1544"/>
          <p:cNvSpPr/>
          <p:nvPr/>
        </p:nvSpPr>
        <p:spPr>
          <a:xfrm>
            <a:off x="6985000" y="6400800"/>
            <a:ext cx="4429333" cy="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545" name="Shape 1545"/>
          <p:cNvSpPr/>
          <p:nvPr/>
        </p:nvSpPr>
        <p:spPr>
          <a:xfrm>
            <a:off x="6959600" y="12319000"/>
            <a:ext cx="4429333" cy="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546" name="Shape 1546"/>
          <p:cNvSpPr/>
          <p:nvPr/>
        </p:nvSpPr>
        <p:spPr>
          <a:xfrm>
            <a:off x="9464507" y="8165937"/>
            <a:ext cx="1663142" cy="218228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547" name="Shape 1547"/>
          <p:cNvSpPr/>
          <p:nvPr/>
        </p:nvSpPr>
        <p:spPr>
          <a:xfrm flipH="1">
            <a:off x="9551041" y="8319623"/>
            <a:ext cx="1642780" cy="2143778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548" name="Shape 1548"/>
          <p:cNvSpPr/>
          <p:nvPr/>
        </p:nvSpPr>
        <p:spPr>
          <a:xfrm>
            <a:off x="9528526" y="8405896"/>
            <a:ext cx="1566427" cy="3865979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549" name="Shape 1549"/>
          <p:cNvSpPr/>
          <p:nvPr/>
        </p:nvSpPr>
        <p:spPr>
          <a:xfrm>
            <a:off x="9432790" y="6486220"/>
            <a:ext cx="1701515" cy="1954069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550" name="Shape 1550"/>
          <p:cNvSpPr/>
          <p:nvPr/>
        </p:nvSpPr>
        <p:spPr>
          <a:xfrm flipH="1">
            <a:off x="9518346" y="6515913"/>
            <a:ext cx="1546196" cy="3752624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551" name="Shape 1551"/>
          <p:cNvSpPr/>
          <p:nvPr/>
        </p:nvSpPr>
        <p:spPr>
          <a:xfrm flipV="1">
            <a:off x="9544319" y="10161379"/>
            <a:ext cx="1746152" cy="194826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552" name="Shape 1552"/>
          <p:cNvSpPr/>
          <p:nvPr/>
        </p:nvSpPr>
        <p:spPr>
          <a:xfrm>
            <a:off x="7239000" y="6578600"/>
            <a:ext cx="1768038" cy="1877873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553" name="Shape 1553"/>
          <p:cNvSpPr/>
          <p:nvPr/>
        </p:nvSpPr>
        <p:spPr>
          <a:xfrm>
            <a:off x="7287251" y="8139180"/>
            <a:ext cx="1644738" cy="2165119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554" name="Shape 1554"/>
          <p:cNvSpPr/>
          <p:nvPr/>
        </p:nvSpPr>
        <p:spPr>
          <a:xfrm>
            <a:off x="7309766" y="8350034"/>
            <a:ext cx="1577064" cy="3825714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555" name="Shape 1555"/>
          <p:cNvSpPr/>
          <p:nvPr/>
        </p:nvSpPr>
        <p:spPr>
          <a:xfrm flipV="1">
            <a:off x="7293581" y="8524930"/>
            <a:ext cx="1537647" cy="1981804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556" name="Shape 1556"/>
          <p:cNvSpPr/>
          <p:nvPr/>
        </p:nvSpPr>
        <p:spPr>
          <a:xfrm flipV="1">
            <a:off x="7376396" y="6402688"/>
            <a:ext cx="1524269" cy="3766065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557" name="Shape 1557"/>
          <p:cNvSpPr/>
          <p:nvPr/>
        </p:nvSpPr>
        <p:spPr>
          <a:xfrm flipV="1">
            <a:off x="7353300" y="10228074"/>
            <a:ext cx="1642644" cy="1901030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558" name="Shape 1558"/>
          <p:cNvSpPr/>
          <p:nvPr/>
        </p:nvSpPr>
        <p:spPr>
          <a:xfrm>
            <a:off x="5054600" y="5930900"/>
            <a:ext cx="1619212" cy="436863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559" name="Shape 1559"/>
          <p:cNvSpPr/>
          <p:nvPr/>
        </p:nvSpPr>
        <p:spPr>
          <a:xfrm>
            <a:off x="5074494" y="6879278"/>
            <a:ext cx="1648092" cy="1411692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560" name="Shape 1560"/>
          <p:cNvSpPr/>
          <p:nvPr/>
        </p:nvSpPr>
        <p:spPr>
          <a:xfrm>
            <a:off x="5080000" y="7874000"/>
            <a:ext cx="1646633" cy="2431730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561" name="Shape 1561"/>
          <p:cNvSpPr/>
          <p:nvPr/>
        </p:nvSpPr>
        <p:spPr>
          <a:xfrm>
            <a:off x="5105400" y="8817651"/>
            <a:ext cx="1595129" cy="3376170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562" name="Shape 1562"/>
          <p:cNvSpPr/>
          <p:nvPr/>
        </p:nvSpPr>
        <p:spPr>
          <a:xfrm flipV="1">
            <a:off x="5092700" y="6530070"/>
            <a:ext cx="1623949" cy="322353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563" name="Shape 1563"/>
          <p:cNvSpPr/>
          <p:nvPr/>
        </p:nvSpPr>
        <p:spPr>
          <a:xfrm flipV="1">
            <a:off x="5118100" y="8391338"/>
            <a:ext cx="1636268" cy="2305914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564" name="Shape 1564"/>
          <p:cNvSpPr/>
          <p:nvPr/>
        </p:nvSpPr>
        <p:spPr>
          <a:xfrm flipV="1">
            <a:off x="5041900" y="10318846"/>
            <a:ext cx="1773486" cy="1339755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565" name="Shape 1565"/>
          <p:cNvSpPr/>
          <p:nvPr/>
        </p:nvSpPr>
        <p:spPr>
          <a:xfrm flipV="1">
            <a:off x="5067300" y="12306300"/>
            <a:ext cx="1678020" cy="295952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566" name="Shape 156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Multi-stage logarithmic</a:t>
            </a:r>
            <a:r>
              <a:rPr lang="en-US" dirty="0"/>
              <a:t> Routing</a:t>
            </a:r>
            <a:endParaRPr dirty="0"/>
          </a:p>
        </p:txBody>
      </p:sp>
      <p:sp>
        <p:nvSpPr>
          <p:cNvPr id="1567" name="Shape 1567"/>
          <p:cNvSpPr>
            <a:spLocks noGrp="1"/>
          </p:cNvSpPr>
          <p:nvPr>
            <p:ph type="body" sz="quarter" idx="1"/>
          </p:nvPr>
        </p:nvSpPr>
        <p:spPr>
          <a:xfrm>
            <a:off x="838200" y="1828800"/>
            <a:ext cx="12585700" cy="3378200"/>
          </a:xfrm>
          <a:prstGeom prst="rect">
            <a:avLst/>
          </a:prstGeom>
        </p:spPr>
        <p:txBody>
          <a:bodyPr/>
          <a:lstStyle/>
          <a:p>
            <a:pPr marL="600075" indent="-600075">
              <a:defRPr sz="4200"/>
            </a:pPr>
            <a:r>
              <a:rPr lang="en-US" dirty="0"/>
              <a:t>Route from 1 to 6</a:t>
            </a:r>
          </a:p>
          <a:p>
            <a:pPr marL="1235075" lvl="1" indent="-600075">
              <a:defRPr sz="4200"/>
            </a:pPr>
            <a:r>
              <a:rPr lang="en-US" dirty="0"/>
              <a:t>6 = 110</a:t>
            </a:r>
            <a:r>
              <a:rPr lang="en-US" baseline="-25000" dirty="0"/>
              <a:t>2</a:t>
            </a:r>
          </a:p>
          <a:p>
            <a:pPr marL="1235075" lvl="1" indent="-600075">
              <a:defRPr sz="4200"/>
            </a:pPr>
            <a:r>
              <a:rPr lang="en-US" dirty="0"/>
              <a:t>1 </a:t>
            </a:r>
            <a:r>
              <a:rPr lang="en-US" dirty="0">
                <a:sym typeface="Wingdings" pitchFamily="2" charset="2"/>
              </a:rPr>
              <a:t> down, 0  up</a:t>
            </a:r>
            <a:endParaRPr dirty="0"/>
          </a:p>
        </p:txBody>
      </p:sp>
      <p:grpSp>
        <p:nvGrpSpPr>
          <p:cNvPr id="1570" name="Group 1570"/>
          <p:cNvGrpSpPr/>
          <p:nvPr/>
        </p:nvGrpSpPr>
        <p:grpSpPr>
          <a:xfrm>
            <a:off x="4699000" y="5549900"/>
            <a:ext cx="711200" cy="711200"/>
            <a:chOff x="0" y="0"/>
            <a:chExt cx="711200" cy="711200"/>
          </a:xfrm>
        </p:grpSpPr>
        <p:sp>
          <p:nvSpPr>
            <p:cNvPr id="1568" name="Shape 1568"/>
            <p:cNvSpPr/>
            <p:nvPr/>
          </p:nvSpPr>
          <p:spPr>
            <a:xfrm>
              <a:off x="0" y="0"/>
              <a:ext cx="711200" cy="7112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569" name="Shape 1569"/>
            <p:cNvSpPr/>
            <p:nvPr/>
          </p:nvSpPr>
          <p:spPr>
            <a:xfrm>
              <a:off x="197754" y="142240"/>
              <a:ext cx="339853" cy="5029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200" b="1">
                  <a:latin typeface="Myriad Pro"/>
                  <a:ea typeface="Myriad Pro"/>
                  <a:cs typeface="Myriad Pro"/>
                  <a:sym typeface="Myriad Pro"/>
                </a:defRPr>
              </a:lvl1pPr>
            </a:lstStyle>
            <a:p>
              <a:r>
                <a:t>0</a:t>
              </a:r>
            </a:p>
          </p:txBody>
        </p:sp>
      </p:grpSp>
      <p:grpSp>
        <p:nvGrpSpPr>
          <p:cNvPr id="1573" name="Group 1573"/>
          <p:cNvGrpSpPr/>
          <p:nvPr/>
        </p:nvGrpSpPr>
        <p:grpSpPr>
          <a:xfrm>
            <a:off x="4699000" y="6515100"/>
            <a:ext cx="711200" cy="711200"/>
            <a:chOff x="0" y="0"/>
            <a:chExt cx="711200" cy="711200"/>
          </a:xfrm>
        </p:grpSpPr>
        <p:sp>
          <p:nvSpPr>
            <p:cNvPr id="1571" name="Shape 1571"/>
            <p:cNvSpPr/>
            <p:nvPr/>
          </p:nvSpPr>
          <p:spPr>
            <a:xfrm>
              <a:off x="0" y="0"/>
              <a:ext cx="711200" cy="7112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572" name="Shape 1572"/>
            <p:cNvSpPr/>
            <p:nvPr/>
          </p:nvSpPr>
          <p:spPr>
            <a:xfrm>
              <a:off x="197754" y="142240"/>
              <a:ext cx="339853" cy="5029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200" b="1">
                  <a:latin typeface="Myriad Pro"/>
                  <a:ea typeface="Myriad Pro"/>
                  <a:cs typeface="Myriad Pro"/>
                  <a:sym typeface="Myriad Pro"/>
                </a:defRPr>
              </a:lvl1pPr>
            </a:lstStyle>
            <a:p>
              <a:r>
                <a:t>1</a:t>
              </a:r>
            </a:p>
          </p:txBody>
        </p:sp>
      </p:grpSp>
      <p:grpSp>
        <p:nvGrpSpPr>
          <p:cNvPr id="1576" name="Group 1576"/>
          <p:cNvGrpSpPr/>
          <p:nvPr/>
        </p:nvGrpSpPr>
        <p:grpSpPr>
          <a:xfrm>
            <a:off x="4699000" y="7480300"/>
            <a:ext cx="711200" cy="711200"/>
            <a:chOff x="0" y="0"/>
            <a:chExt cx="711200" cy="711200"/>
          </a:xfrm>
        </p:grpSpPr>
        <p:sp>
          <p:nvSpPr>
            <p:cNvPr id="1574" name="Shape 1574"/>
            <p:cNvSpPr/>
            <p:nvPr/>
          </p:nvSpPr>
          <p:spPr>
            <a:xfrm>
              <a:off x="0" y="0"/>
              <a:ext cx="711200" cy="7112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575" name="Shape 1575"/>
            <p:cNvSpPr/>
            <p:nvPr/>
          </p:nvSpPr>
          <p:spPr>
            <a:xfrm>
              <a:off x="197754" y="142240"/>
              <a:ext cx="339853" cy="5029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200" b="1">
                  <a:latin typeface="Myriad Pro"/>
                  <a:ea typeface="Myriad Pro"/>
                  <a:cs typeface="Myriad Pro"/>
                  <a:sym typeface="Myriad Pro"/>
                </a:defRPr>
              </a:lvl1pPr>
            </a:lstStyle>
            <a:p>
              <a:r>
                <a:t>2</a:t>
              </a:r>
            </a:p>
          </p:txBody>
        </p:sp>
      </p:grpSp>
      <p:grpSp>
        <p:nvGrpSpPr>
          <p:cNvPr id="1579" name="Group 1579"/>
          <p:cNvGrpSpPr/>
          <p:nvPr/>
        </p:nvGrpSpPr>
        <p:grpSpPr>
          <a:xfrm>
            <a:off x="4699000" y="8445500"/>
            <a:ext cx="711200" cy="711200"/>
            <a:chOff x="0" y="0"/>
            <a:chExt cx="711200" cy="711200"/>
          </a:xfrm>
        </p:grpSpPr>
        <p:sp>
          <p:nvSpPr>
            <p:cNvPr id="1577" name="Shape 1577"/>
            <p:cNvSpPr/>
            <p:nvPr/>
          </p:nvSpPr>
          <p:spPr>
            <a:xfrm>
              <a:off x="0" y="0"/>
              <a:ext cx="711200" cy="7112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578" name="Shape 1578"/>
            <p:cNvSpPr/>
            <p:nvPr/>
          </p:nvSpPr>
          <p:spPr>
            <a:xfrm>
              <a:off x="197754" y="142240"/>
              <a:ext cx="339853" cy="5029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200" b="1">
                  <a:latin typeface="Myriad Pro"/>
                  <a:ea typeface="Myriad Pro"/>
                  <a:cs typeface="Myriad Pro"/>
                  <a:sym typeface="Myriad Pro"/>
                </a:defRPr>
              </a:lvl1pPr>
            </a:lstStyle>
            <a:p>
              <a:r>
                <a:t>3</a:t>
              </a:r>
            </a:p>
          </p:txBody>
        </p:sp>
      </p:grpSp>
      <p:grpSp>
        <p:nvGrpSpPr>
          <p:cNvPr id="1582" name="Group 1582"/>
          <p:cNvGrpSpPr/>
          <p:nvPr/>
        </p:nvGrpSpPr>
        <p:grpSpPr>
          <a:xfrm>
            <a:off x="4699000" y="9410700"/>
            <a:ext cx="711200" cy="711200"/>
            <a:chOff x="0" y="0"/>
            <a:chExt cx="711200" cy="711200"/>
          </a:xfrm>
        </p:grpSpPr>
        <p:sp>
          <p:nvSpPr>
            <p:cNvPr id="1580" name="Shape 1580"/>
            <p:cNvSpPr/>
            <p:nvPr/>
          </p:nvSpPr>
          <p:spPr>
            <a:xfrm>
              <a:off x="0" y="0"/>
              <a:ext cx="711200" cy="7112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581" name="Shape 1581"/>
            <p:cNvSpPr/>
            <p:nvPr/>
          </p:nvSpPr>
          <p:spPr>
            <a:xfrm>
              <a:off x="197754" y="142240"/>
              <a:ext cx="339853" cy="5029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200" b="1">
                  <a:latin typeface="Myriad Pro"/>
                  <a:ea typeface="Myriad Pro"/>
                  <a:cs typeface="Myriad Pro"/>
                  <a:sym typeface="Myriad Pro"/>
                </a:defRPr>
              </a:lvl1pPr>
            </a:lstStyle>
            <a:p>
              <a:r>
                <a:t>4</a:t>
              </a:r>
            </a:p>
          </p:txBody>
        </p:sp>
      </p:grpSp>
      <p:grpSp>
        <p:nvGrpSpPr>
          <p:cNvPr id="1585" name="Group 1585"/>
          <p:cNvGrpSpPr/>
          <p:nvPr/>
        </p:nvGrpSpPr>
        <p:grpSpPr>
          <a:xfrm>
            <a:off x="4699000" y="10375900"/>
            <a:ext cx="711200" cy="711200"/>
            <a:chOff x="0" y="0"/>
            <a:chExt cx="711200" cy="711200"/>
          </a:xfrm>
        </p:grpSpPr>
        <p:sp>
          <p:nvSpPr>
            <p:cNvPr id="1583" name="Shape 1583"/>
            <p:cNvSpPr/>
            <p:nvPr/>
          </p:nvSpPr>
          <p:spPr>
            <a:xfrm>
              <a:off x="0" y="0"/>
              <a:ext cx="711200" cy="7112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584" name="Shape 1584"/>
            <p:cNvSpPr/>
            <p:nvPr/>
          </p:nvSpPr>
          <p:spPr>
            <a:xfrm>
              <a:off x="197754" y="142240"/>
              <a:ext cx="339853" cy="5029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200" b="1">
                  <a:latin typeface="Myriad Pro"/>
                  <a:ea typeface="Myriad Pro"/>
                  <a:cs typeface="Myriad Pro"/>
                  <a:sym typeface="Myriad Pro"/>
                </a:defRPr>
              </a:lvl1pPr>
            </a:lstStyle>
            <a:p>
              <a:r>
                <a:t>5</a:t>
              </a:r>
            </a:p>
          </p:txBody>
        </p:sp>
      </p:grpSp>
      <p:grpSp>
        <p:nvGrpSpPr>
          <p:cNvPr id="1588" name="Group 1588"/>
          <p:cNvGrpSpPr/>
          <p:nvPr/>
        </p:nvGrpSpPr>
        <p:grpSpPr>
          <a:xfrm>
            <a:off x="4699000" y="11341100"/>
            <a:ext cx="711200" cy="711200"/>
            <a:chOff x="0" y="0"/>
            <a:chExt cx="711200" cy="711200"/>
          </a:xfrm>
        </p:grpSpPr>
        <p:sp>
          <p:nvSpPr>
            <p:cNvPr id="1586" name="Shape 1586"/>
            <p:cNvSpPr/>
            <p:nvPr/>
          </p:nvSpPr>
          <p:spPr>
            <a:xfrm>
              <a:off x="0" y="0"/>
              <a:ext cx="711200" cy="7112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587" name="Shape 1587"/>
            <p:cNvSpPr/>
            <p:nvPr/>
          </p:nvSpPr>
          <p:spPr>
            <a:xfrm>
              <a:off x="197754" y="142240"/>
              <a:ext cx="339853" cy="5029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200" b="1">
                  <a:latin typeface="Myriad Pro"/>
                  <a:ea typeface="Myriad Pro"/>
                  <a:cs typeface="Myriad Pro"/>
                  <a:sym typeface="Myriad Pro"/>
                </a:defRPr>
              </a:lvl1pPr>
            </a:lstStyle>
            <a:p>
              <a:r>
                <a:t>6</a:t>
              </a:r>
            </a:p>
          </p:txBody>
        </p:sp>
      </p:grpSp>
      <p:grpSp>
        <p:nvGrpSpPr>
          <p:cNvPr id="1591" name="Group 1591"/>
          <p:cNvGrpSpPr/>
          <p:nvPr/>
        </p:nvGrpSpPr>
        <p:grpSpPr>
          <a:xfrm>
            <a:off x="4699000" y="12306300"/>
            <a:ext cx="711200" cy="711200"/>
            <a:chOff x="0" y="0"/>
            <a:chExt cx="711200" cy="711200"/>
          </a:xfrm>
        </p:grpSpPr>
        <p:sp>
          <p:nvSpPr>
            <p:cNvPr id="1589" name="Shape 1589"/>
            <p:cNvSpPr/>
            <p:nvPr/>
          </p:nvSpPr>
          <p:spPr>
            <a:xfrm>
              <a:off x="0" y="0"/>
              <a:ext cx="711200" cy="7112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590" name="Shape 1590"/>
            <p:cNvSpPr/>
            <p:nvPr/>
          </p:nvSpPr>
          <p:spPr>
            <a:xfrm>
              <a:off x="197754" y="142240"/>
              <a:ext cx="339853" cy="5029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200" b="1">
                  <a:latin typeface="Myriad Pro"/>
                  <a:ea typeface="Myriad Pro"/>
                  <a:cs typeface="Myriad Pro"/>
                  <a:sym typeface="Myriad Pro"/>
                </a:defRPr>
              </a:lvl1pPr>
            </a:lstStyle>
            <a:p>
              <a:r>
                <a:t>7</a:t>
              </a:r>
            </a:p>
          </p:txBody>
        </p:sp>
      </p:grpSp>
      <p:sp>
        <p:nvSpPr>
          <p:cNvPr id="1592" name="Shape 1592"/>
          <p:cNvSpPr/>
          <p:nvPr/>
        </p:nvSpPr>
        <p:spPr>
          <a:xfrm>
            <a:off x="4028567" y="5734050"/>
            <a:ext cx="588519" cy="7112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>
              <a:spcBef>
                <a:spcPts val="5200"/>
              </a:spcBef>
              <a:defRPr sz="2000" b="1">
                <a:latin typeface="Myriad Pro"/>
                <a:ea typeface="Myriad Pro"/>
                <a:cs typeface="Myriad Pro"/>
                <a:sym typeface="Myriad Pro"/>
              </a:defRPr>
            </a:pPr>
            <a:r>
              <a:t>000</a:t>
            </a:r>
          </a:p>
          <a:p>
            <a:pPr>
              <a:spcBef>
                <a:spcPts val="5200"/>
              </a:spcBef>
              <a:defRPr sz="2000" b="1">
                <a:latin typeface="Myriad Pro"/>
                <a:ea typeface="Myriad Pro"/>
                <a:cs typeface="Myriad Pro"/>
                <a:sym typeface="Myriad Pro"/>
              </a:defRPr>
            </a:pPr>
            <a:r>
              <a:t>001</a:t>
            </a:r>
          </a:p>
          <a:p>
            <a:pPr>
              <a:spcBef>
                <a:spcPts val="5200"/>
              </a:spcBef>
              <a:defRPr sz="2000" b="1">
                <a:latin typeface="Myriad Pro"/>
                <a:ea typeface="Myriad Pro"/>
                <a:cs typeface="Myriad Pro"/>
                <a:sym typeface="Myriad Pro"/>
              </a:defRPr>
            </a:pPr>
            <a:r>
              <a:t>010</a:t>
            </a:r>
          </a:p>
          <a:p>
            <a:pPr>
              <a:spcBef>
                <a:spcPts val="5200"/>
              </a:spcBef>
              <a:defRPr sz="2000" b="1">
                <a:latin typeface="Myriad Pro"/>
                <a:ea typeface="Myriad Pro"/>
                <a:cs typeface="Myriad Pro"/>
                <a:sym typeface="Myriad Pro"/>
              </a:defRPr>
            </a:pPr>
            <a:r>
              <a:t>011</a:t>
            </a:r>
          </a:p>
          <a:p>
            <a:pPr>
              <a:spcBef>
                <a:spcPts val="5200"/>
              </a:spcBef>
              <a:defRPr sz="2000" b="1">
                <a:latin typeface="Myriad Pro"/>
                <a:ea typeface="Myriad Pro"/>
                <a:cs typeface="Myriad Pro"/>
                <a:sym typeface="Myriad Pro"/>
              </a:defRPr>
            </a:pPr>
            <a:r>
              <a:t>100</a:t>
            </a:r>
          </a:p>
          <a:p>
            <a:pPr>
              <a:spcBef>
                <a:spcPts val="5200"/>
              </a:spcBef>
              <a:defRPr sz="2000" b="1">
                <a:latin typeface="Myriad Pro"/>
                <a:ea typeface="Myriad Pro"/>
                <a:cs typeface="Myriad Pro"/>
                <a:sym typeface="Myriad Pro"/>
              </a:defRPr>
            </a:pPr>
            <a:r>
              <a:t>101</a:t>
            </a:r>
          </a:p>
          <a:p>
            <a:pPr>
              <a:spcBef>
                <a:spcPts val="5200"/>
              </a:spcBef>
              <a:defRPr sz="2000" b="1">
                <a:latin typeface="Myriad Pro"/>
                <a:ea typeface="Myriad Pro"/>
                <a:cs typeface="Myriad Pro"/>
                <a:sym typeface="Myriad Pro"/>
              </a:defRPr>
            </a:pPr>
            <a:r>
              <a:t>110</a:t>
            </a:r>
          </a:p>
          <a:p>
            <a:pPr>
              <a:spcBef>
                <a:spcPts val="5200"/>
              </a:spcBef>
              <a:defRPr sz="2000" b="1">
                <a:latin typeface="Myriad Pro"/>
                <a:ea typeface="Myriad Pro"/>
                <a:cs typeface="Myriad Pro"/>
                <a:sym typeface="Myriad Pro"/>
              </a:defRPr>
            </a:pPr>
            <a:r>
              <a:t>111</a:t>
            </a:r>
          </a:p>
        </p:txBody>
      </p:sp>
      <p:sp>
        <p:nvSpPr>
          <p:cNvPr id="1593" name="Shape 1593"/>
          <p:cNvSpPr/>
          <p:nvPr/>
        </p:nvSpPr>
        <p:spPr>
          <a:xfrm>
            <a:off x="6667500" y="6134100"/>
            <a:ext cx="711200" cy="711200"/>
          </a:xfrm>
          <a:prstGeom prst="rect">
            <a:avLst/>
          </a:prstGeom>
          <a:solidFill>
            <a:srgbClr val="FFAA00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594" name="Shape 1594"/>
          <p:cNvSpPr/>
          <p:nvPr/>
        </p:nvSpPr>
        <p:spPr>
          <a:xfrm>
            <a:off x="6667500" y="8026400"/>
            <a:ext cx="711200" cy="711200"/>
          </a:xfrm>
          <a:prstGeom prst="rect">
            <a:avLst/>
          </a:prstGeom>
          <a:solidFill>
            <a:srgbClr val="FFAA00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595" name="Shape 1595"/>
          <p:cNvSpPr/>
          <p:nvPr/>
        </p:nvSpPr>
        <p:spPr>
          <a:xfrm>
            <a:off x="6667500" y="9918700"/>
            <a:ext cx="711200" cy="711200"/>
          </a:xfrm>
          <a:prstGeom prst="rect">
            <a:avLst/>
          </a:prstGeom>
          <a:solidFill>
            <a:srgbClr val="FFAA00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596" name="Shape 1596"/>
          <p:cNvSpPr/>
          <p:nvPr/>
        </p:nvSpPr>
        <p:spPr>
          <a:xfrm>
            <a:off x="6667500" y="11811000"/>
            <a:ext cx="711200" cy="711200"/>
          </a:xfrm>
          <a:prstGeom prst="rect">
            <a:avLst/>
          </a:prstGeom>
          <a:solidFill>
            <a:srgbClr val="FFAA00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597" name="Shape 1597"/>
          <p:cNvSpPr/>
          <p:nvPr/>
        </p:nvSpPr>
        <p:spPr>
          <a:xfrm>
            <a:off x="8851900" y="6134100"/>
            <a:ext cx="711200" cy="711200"/>
          </a:xfrm>
          <a:prstGeom prst="rect">
            <a:avLst/>
          </a:prstGeom>
          <a:solidFill>
            <a:srgbClr val="FFAA00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598" name="Shape 1598"/>
          <p:cNvSpPr/>
          <p:nvPr/>
        </p:nvSpPr>
        <p:spPr>
          <a:xfrm>
            <a:off x="8851900" y="8026400"/>
            <a:ext cx="711200" cy="711200"/>
          </a:xfrm>
          <a:prstGeom prst="rect">
            <a:avLst/>
          </a:prstGeom>
          <a:solidFill>
            <a:srgbClr val="FFAA00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599" name="Shape 1599"/>
          <p:cNvSpPr/>
          <p:nvPr/>
        </p:nvSpPr>
        <p:spPr>
          <a:xfrm>
            <a:off x="8851900" y="9918700"/>
            <a:ext cx="711200" cy="711200"/>
          </a:xfrm>
          <a:prstGeom prst="rect">
            <a:avLst/>
          </a:prstGeom>
          <a:solidFill>
            <a:srgbClr val="FFAA00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600" name="Shape 1600"/>
          <p:cNvSpPr/>
          <p:nvPr/>
        </p:nvSpPr>
        <p:spPr>
          <a:xfrm>
            <a:off x="8851900" y="11811000"/>
            <a:ext cx="711200" cy="711200"/>
          </a:xfrm>
          <a:prstGeom prst="rect">
            <a:avLst/>
          </a:prstGeom>
          <a:solidFill>
            <a:srgbClr val="FFAA00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601" name="Shape 1601"/>
          <p:cNvSpPr/>
          <p:nvPr/>
        </p:nvSpPr>
        <p:spPr>
          <a:xfrm>
            <a:off x="11036300" y="6134100"/>
            <a:ext cx="711200" cy="711200"/>
          </a:xfrm>
          <a:prstGeom prst="rect">
            <a:avLst/>
          </a:prstGeom>
          <a:solidFill>
            <a:srgbClr val="FFAA00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602" name="Shape 1602"/>
          <p:cNvSpPr/>
          <p:nvPr/>
        </p:nvSpPr>
        <p:spPr>
          <a:xfrm>
            <a:off x="11036300" y="8026400"/>
            <a:ext cx="711200" cy="711200"/>
          </a:xfrm>
          <a:prstGeom prst="rect">
            <a:avLst/>
          </a:prstGeom>
          <a:solidFill>
            <a:srgbClr val="FFAA00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603" name="Shape 1603"/>
          <p:cNvSpPr/>
          <p:nvPr/>
        </p:nvSpPr>
        <p:spPr>
          <a:xfrm>
            <a:off x="11036300" y="9918700"/>
            <a:ext cx="711200" cy="711200"/>
          </a:xfrm>
          <a:prstGeom prst="rect">
            <a:avLst/>
          </a:prstGeom>
          <a:solidFill>
            <a:srgbClr val="FFAA00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604" name="Shape 1604"/>
          <p:cNvSpPr/>
          <p:nvPr/>
        </p:nvSpPr>
        <p:spPr>
          <a:xfrm>
            <a:off x="11036300" y="11811000"/>
            <a:ext cx="711200" cy="711200"/>
          </a:xfrm>
          <a:prstGeom prst="rect">
            <a:avLst/>
          </a:prstGeom>
          <a:solidFill>
            <a:srgbClr val="FFAA00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grpSp>
        <p:nvGrpSpPr>
          <p:cNvPr id="1607" name="Group 1607"/>
          <p:cNvGrpSpPr/>
          <p:nvPr/>
        </p:nvGrpSpPr>
        <p:grpSpPr>
          <a:xfrm>
            <a:off x="13093700" y="5651500"/>
            <a:ext cx="711200" cy="711200"/>
            <a:chOff x="0" y="0"/>
            <a:chExt cx="711200" cy="711200"/>
          </a:xfrm>
        </p:grpSpPr>
        <p:sp>
          <p:nvSpPr>
            <p:cNvPr id="1605" name="Shape 1605"/>
            <p:cNvSpPr/>
            <p:nvPr/>
          </p:nvSpPr>
          <p:spPr>
            <a:xfrm>
              <a:off x="0" y="0"/>
              <a:ext cx="711200" cy="7112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606" name="Shape 1606"/>
            <p:cNvSpPr/>
            <p:nvPr/>
          </p:nvSpPr>
          <p:spPr>
            <a:xfrm>
              <a:off x="197754" y="142240"/>
              <a:ext cx="339853" cy="5029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200" b="1">
                  <a:latin typeface="Myriad Pro"/>
                  <a:ea typeface="Myriad Pro"/>
                  <a:cs typeface="Myriad Pro"/>
                  <a:sym typeface="Myriad Pro"/>
                </a:defRPr>
              </a:lvl1pPr>
            </a:lstStyle>
            <a:p>
              <a:r>
                <a:t>0</a:t>
              </a:r>
            </a:p>
          </p:txBody>
        </p:sp>
      </p:grpSp>
      <p:grpSp>
        <p:nvGrpSpPr>
          <p:cNvPr id="1610" name="Group 1610"/>
          <p:cNvGrpSpPr/>
          <p:nvPr/>
        </p:nvGrpSpPr>
        <p:grpSpPr>
          <a:xfrm>
            <a:off x="13093700" y="6616700"/>
            <a:ext cx="711200" cy="711200"/>
            <a:chOff x="0" y="0"/>
            <a:chExt cx="711200" cy="711200"/>
          </a:xfrm>
        </p:grpSpPr>
        <p:sp>
          <p:nvSpPr>
            <p:cNvPr id="1608" name="Shape 1608"/>
            <p:cNvSpPr/>
            <p:nvPr/>
          </p:nvSpPr>
          <p:spPr>
            <a:xfrm>
              <a:off x="0" y="0"/>
              <a:ext cx="711200" cy="7112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609" name="Shape 1609"/>
            <p:cNvSpPr/>
            <p:nvPr/>
          </p:nvSpPr>
          <p:spPr>
            <a:xfrm>
              <a:off x="197754" y="142240"/>
              <a:ext cx="339853" cy="5029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200" b="1">
                  <a:latin typeface="Myriad Pro"/>
                  <a:ea typeface="Myriad Pro"/>
                  <a:cs typeface="Myriad Pro"/>
                  <a:sym typeface="Myriad Pro"/>
                </a:defRPr>
              </a:lvl1pPr>
            </a:lstStyle>
            <a:p>
              <a:r>
                <a:t>1</a:t>
              </a:r>
            </a:p>
          </p:txBody>
        </p:sp>
      </p:grpSp>
      <p:grpSp>
        <p:nvGrpSpPr>
          <p:cNvPr id="1613" name="Group 1613"/>
          <p:cNvGrpSpPr/>
          <p:nvPr/>
        </p:nvGrpSpPr>
        <p:grpSpPr>
          <a:xfrm>
            <a:off x="13093700" y="7581900"/>
            <a:ext cx="711200" cy="711200"/>
            <a:chOff x="0" y="0"/>
            <a:chExt cx="711200" cy="711200"/>
          </a:xfrm>
        </p:grpSpPr>
        <p:sp>
          <p:nvSpPr>
            <p:cNvPr id="1611" name="Shape 1611"/>
            <p:cNvSpPr/>
            <p:nvPr/>
          </p:nvSpPr>
          <p:spPr>
            <a:xfrm>
              <a:off x="0" y="0"/>
              <a:ext cx="711200" cy="7112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612" name="Shape 1612"/>
            <p:cNvSpPr/>
            <p:nvPr/>
          </p:nvSpPr>
          <p:spPr>
            <a:xfrm>
              <a:off x="197754" y="142240"/>
              <a:ext cx="339853" cy="5029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200" b="1">
                  <a:latin typeface="Myriad Pro"/>
                  <a:ea typeface="Myriad Pro"/>
                  <a:cs typeface="Myriad Pro"/>
                  <a:sym typeface="Myriad Pro"/>
                </a:defRPr>
              </a:lvl1pPr>
            </a:lstStyle>
            <a:p>
              <a:r>
                <a:t>2</a:t>
              </a:r>
            </a:p>
          </p:txBody>
        </p:sp>
      </p:grpSp>
      <p:grpSp>
        <p:nvGrpSpPr>
          <p:cNvPr id="1616" name="Group 1616"/>
          <p:cNvGrpSpPr/>
          <p:nvPr/>
        </p:nvGrpSpPr>
        <p:grpSpPr>
          <a:xfrm>
            <a:off x="13093700" y="8547100"/>
            <a:ext cx="711200" cy="711200"/>
            <a:chOff x="0" y="0"/>
            <a:chExt cx="711200" cy="711200"/>
          </a:xfrm>
        </p:grpSpPr>
        <p:sp>
          <p:nvSpPr>
            <p:cNvPr id="1614" name="Shape 1614"/>
            <p:cNvSpPr/>
            <p:nvPr/>
          </p:nvSpPr>
          <p:spPr>
            <a:xfrm>
              <a:off x="0" y="0"/>
              <a:ext cx="711200" cy="7112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615" name="Shape 1615"/>
            <p:cNvSpPr/>
            <p:nvPr/>
          </p:nvSpPr>
          <p:spPr>
            <a:xfrm>
              <a:off x="197754" y="142240"/>
              <a:ext cx="339853" cy="5029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200" b="1">
                  <a:latin typeface="Myriad Pro"/>
                  <a:ea typeface="Myriad Pro"/>
                  <a:cs typeface="Myriad Pro"/>
                  <a:sym typeface="Myriad Pro"/>
                </a:defRPr>
              </a:lvl1pPr>
            </a:lstStyle>
            <a:p>
              <a:r>
                <a:t>3</a:t>
              </a:r>
            </a:p>
          </p:txBody>
        </p:sp>
      </p:grpSp>
      <p:grpSp>
        <p:nvGrpSpPr>
          <p:cNvPr id="1619" name="Group 1619"/>
          <p:cNvGrpSpPr/>
          <p:nvPr/>
        </p:nvGrpSpPr>
        <p:grpSpPr>
          <a:xfrm>
            <a:off x="13093700" y="9512300"/>
            <a:ext cx="711200" cy="711200"/>
            <a:chOff x="0" y="0"/>
            <a:chExt cx="711200" cy="711200"/>
          </a:xfrm>
        </p:grpSpPr>
        <p:sp>
          <p:nvSpPr>
            <p:cNvPr id="1617" name="Shape 1617"/>
            <p:cNvSpPr/>
            <p:nvPr/>
          </p:nvSpPr>
          <p:spPr>
            <a:xfrm>
              <a:off x="0" y="0"/>
              <a:ext cx="711200" cy="7112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618" name="Shape 1618"/>
            <p:cNvSpPr/>
            <p:nvPr/>
          </p:nvSpPr>
          <p:spPr>
            <a:xfrm>
              <a:off x="197754" y="142240"/>
              <a:ext cx="339853" cy="5029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200" b="1">
                  <a:latin typeface="Myriad Pro"/>
                  <a:ea typeface="Myriad Pro"/>
                  <a:cs typeface="Myriad Pro"/>
                  <a:sym typeface="Myriad Pro"/>
                </a:defRPr>
              </a:lvl1pPr>
            </a:lstStyle>
            <a:p>
              <a:r>
                <a:t>4</a:t>
              </a:r>
            </a:p>
          </p:txBody>
        </p:sp>
      </p:grpSp>
      <p:grpSp>
        <p:nvGrpSpPr>
          <p:cNvPr id="1622" name="Group 1622"/>
          <p:cNvGrpSpPr/>
          <p:nvPr/>
        </p:nvGrpSpPr>
        <p:grpSpPr>
          <a:xfrm>
            <a:off x="13093700" y="10477500"/>
            <a:ext cx="711200" cy="711200"/>
            <a:chOff x="0" y="0"/>
            <a:chExt cx="711200" cy="711200"/>
          </a:xfrm>
        </p:grpSpPr>
        <p:sp>
          <p:nvSpPr>
            <p:cNvPr id="1620" name="Shape 1620"/>
            <p:cNvSpPr/>
            <p:nvPr/>
          </p:nvSpPr>
          <p:spPr>
            <a:xfrm>
              <a:off x="0" y="0"/>
              <a:ext cx="711200" cy="7112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621" name="Shape 1621"/>
            <p:cNvSpPr/>
            <p:nvPr/>
          </p:nvSpPr>
          <p:spPr>
            <a:xfrm>
              <a:off x="197754" y="142240"/>
              <a:ext cx="339853" cy="5029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200" b="1">
                  <a:latin typeface="Myriad Pro"/>
                  <a:ea typeface="Myriad Pro"/>
                  <a:cs typeface="Myriad Pro"/>
                  <a:sym typeface="Myriad Pro"/>
                </a:defRPr>
              </a:lvl1pPr>
            </a:lstStyle>
            <a:p>
              <a:r>
                <a:t>5</a:t>
              </a:r>
            </a:p>
          </p:txBody>
        </p:sp>
      </p:grpSp>
      <p:grpSp>
        <p:nvGrpSpPr>
          <p:cNvPr id="1625" name="Group 1625"/>
          <p:cNvGrpSpPr/>
          <p:nvPr/>
        </p:nvGrpSpPr>
        <p:grpSpPr>
          <a:xfrm>
            <a:off x="13093700" y="11442700"/>
            <a:ext cx="711200" cy="711200"/>
            <a:chOff x="0" y="0"/>
            <a:chExt cx="711200" cy="711200"/>
          </a:xfrm>
        </p:grpSpPr>
        <p:sp>
          <p:nvSpPr>
            <p:cNvPr id="1623" name="Shape 1623"/>
            <p:cNvSpPr/>
            <p:nvPr/>
          </p:nvSpPr>
          <p:spPr>
            <a:xfrm>
              <a:off x="0" y="0"/>
              <a:ext cx="711200" cy="7112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624" name="Shape 1624"/>
            <p:cNvSpPr/>
            <p:nvPr/>
          </p:nvSpPr>
          <p:spPr>
            <a:xfrm>
              <a:off x="197754" y="142240"/>
              <a:ext cx="339853" cy="5029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200" b="1">
                  <a:latin typeface="Myriad Pro"/>
                  <a:ea typeface="Myriad Pro"/>
                  <a:cs typeface="Myriad Pro"/>
                  <a:sym typeface="Myriad Pro"/>
                </a:defRPr>
              </a:lvl1pPr>
            </a:lstStyle>
            <a:p>
              <a:r>
                <a:t>6</a:t>
              </a:r>
            </a:p>
          </p:txBody>
        </p:sp>
      </p:grpSp>
      <p:grpSp>
        <p:nvGrpSpPr>
          <p:cNvPr id="1628" name="Group 1628"/>
          <p:cNvGrpSpPr/>
          <p:nvPr/>
        </p:nvGrpSpPr>
        <p:grpSpPr>
          <a:xfrm>
            <a:off x="13093700" y="12407900"/>
            <a:ext cx="711200" cy="711200"/>
            <a:chOff x="0" y="0"/>
            <a:chExt cx="711200" cy="711200"/>
          </a:xfrm>
        </p:grpSpPr>
        <p:sp>
          <p:nvSpPr>
            <p:cNvPr id="1626" name="Shape 1626"/>
            <p:cNvSpPr/>
            <p:nvPr/>
          </p:nvSpPr>
          <p:spPr>
            <a:xfrm>
              <a:off x="0" y="0"/>
              <a:ext cx="711200" cy="7112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627" name="Shape 1627"/>
            <p:cNvSpPr/>
            <p:nvPr/>
          </p:nvSpPr>
          <p:spPr>
            <a:xfrm>
              <a:off x="197754" y="142240"/>
              <a:ext cx="339853" cy="5029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200" b="1">
                  <a:latin typeface="Myriad Pro"/>
                  <a:ea typeface="Myriad Pro"/>
                  <a:cs typeface="Myriad Pro"/>
                  <a:sym typeface="Myriad Pro"/>
                </a:defRPr>
              </a:lvl1pPr>
            </a:lstStyle>
            <a:p>
              <a:r>
                <a:t>7</a:t>
              </a:r>
            </a:p>
          </p:txBody>
        </p:sp>
      </p:grpSp>
      <p:sp>
        <p:nvSpPr>
          <p:cNvPr id="1629" name="Shape 1629"/>
          <p:cNvSpPr/>
          <p:nvPr/>
        </p:nvSpPr>
        <p:spPr>
          <a:xfrm>
            <a:off x="13969746" y="5854700"/>
            <a:ext cx="588519" cy="7112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>
              <a:spcBef>
                <a:spcPts val="5200"/>
              </a:spcBef>
              <a:defRPr sz="2000" b="1">
                <a:latin typeface="Myriad Pro"/>
                <a:ea typeface="Myriad Pro"/>
                <a:cs typeface="Myriad Pro"/>
                <a:sym typeface="Myriad Pro"/>
              </a:defRPr>
            </a:pPr>
            <a:r>
              <a:t>000</a:t>
            </a:r>
          </a:p>
          <a:p>
            <a:pPr>
              <a:spcBef>
                <a:spcPts val="5200"/>
              </a:spcBef>
              <a:defRPr sz="2000" b="1">
                <a:latin typeface="Myriad Pro"/>
                <a:ea typeface="Myriad Pro"/>
                <a:cs typeface="Myriad Pro"/>
                <a:sym typeface="Myriad Pro"/>
              </a:defRPr>
            </a:pPr>
            <a:r>
              <a:t>001</a:t>
            </a:r>
          </a:p>
          <a:p>
            <a:pPr>
              <a:spcBef>
                <a:spcPts val="5200"/>
              </a:spcBef>
              <a:defRPr sz="2000" b="1">
                <a:latin typeface="Myriad Pro"/>
                <a:ea typeface="Myriad Pro"/>
                <a:cs typeface="Myriad Pro"/>
                <a:sym typeface="Myriad Pro"/>
              </a:defRPr>
            </a:pPr>
            <a:r>
              <a:t>010</a:t>
            </a:r>
          </a:p>
          <a:p>
            <a:pPr>
              <a:spcBef>
                <a:spcPts val="5200"/>
              </a:spcBef>
              <a:defRPr sz="2000" b="1">
                <a:latin typeface="Myriad Pro"/>
                <a:ea typeface="Myriad Pro"/>
                <a:cs typeface="Myriad Pro"/>
                <a:sym typeface="Myriad Pro"/>
              </a:defRPr>
            </a:pPr>
            <a:r>
              <a:t>011</a:t>
            </a:r>
          </a:p>
          <a:p>
            <a:pPr>
              <a:spcBef>
                <a:spcPts val="5200"/>
              </a:spcBef>
              <a:defRPr sz="2000" b="1">
                <a:latin typeface="Myriad Pro"/>
                <a:ea typeface="Myriad Pro"/>
                <a:cs typeface="Myriad Pro"/>
                <a:sym typeface="Myriad Pro"/>
              </a:defRPr>
            </a:pPr>
            <a:r>
              <a:t>100</a:t>
            </a:r>
          </a:p>
          <a:p>
            <a:pPr>
              <a:spcBef>
                <a:spcPts val="5200"/>
              </a:spcBef>
              <a:defRPr sz="2000" b="1">
                <a:latin typeface="Myriad Pro"/>
                <a:ea typeface="Myriad Pro"/>
                <a:cs typeface="Myriad Pro"/>
                <a:sym typeface="Myriad Pro"/>
              </a:defRPr>
            </a:pPr>
            <a:r>
              <a:t>101</a:t>
            </a:r>
          </a:p>
          <a:p>
            <a:pPr>
              <a:spcBef>
                <a:spcPts val="5200"/>
              </a:spcBef>
              <a:defRPr sz="2000" b="1">
                <a:latin typeface="Myriad Pro"/>
                <a:ea typeface="Myriad Pro"/>
                <a:cs typeface="Myriad Pro"/>
                <a:sym typeface="Myriad Pro"/>
              </a:defRPr>
            </a:pPr>
            <a:r>
              <a:t>110</a:t>
            </a:r>
          </a:p>
          <a:p>
            <a:pPr>
              <a:spcBef>
                <a:spcPts val="5200"/>
              </a:spcBef>
              <a:defRPr sz="2000" b="1">
                <a:latin typeface="Myriad Pro"/>
                <a:ea typeface="Myriad Pro"/>
                <a:cs typeface="Myriad Pro"/>
                <a:sym typeface="Myriad Pro"/>
              </a:defRPr>
            </a:pPr>
            <a:r>
              <a:t>111</a:t>
            </a:r>
          </a:p>
        </p:txBody>
      </p:sp>
      <p:sp>
        <p:nvSpPr>
          <p:cNvPr id="1630" name="Shape 1630"/>
          <p:cNvSpPr/>
          <p:nvPr/>
        </p:nvSpPr>
        <p:spPr>
          <a:xfrm>
            <a:off x="6972300" y="12801600"/>
            <a:ext cx="4432300" cy="660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1pPr>
              <a:lnSpc>
                <a:spcPct val="80000"/>
              </a:lnSpc>
              <a:buFont typeface="Lucida Grande"/>
              <a:defRPr sz="42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Omega Network</a:t>
            </a:r>
          </a:p>
        </p:txBody>
      </p:sp>
      <p:grpSp>
        <p:nvGrpSpPr>
          <p:cNvPr id="1639" name="Group 1639"/>
          <p:cNvGrpSpPr/>
          <p:nvPr/>
        </p:nvGrpSpPr>
        <p:grpSpPr>
          <a:xfrm rot="5400000">
            <a:off x="9296902" y="9207500"/>
            <a:ext cx="6946399" cy="319141"/>
            <a:chOff x="0" y="0"/>
            <a:chExt cx="6946398" cy="319140"/>
          </a:xfrm>
        </p:grpSpPr>
        <p:sp>
          <p:nvSpPr>
            <p:cNvPr id="1631" name="Shape 1631"/>
            <p:cNvSpPr/>
            <p:nvPr/>
          </p:nvSpPr>
          <p:spPr>
            <a:xfrm>
              <a:off x="0" y="1640"/>
              <a:ext cx="520700" cy="3175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123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5179" y="163"/>
                  </a:lnTo>
                  <a:lnTo>
                    <a:pt x="16123" y="0"/>
                  </a:lnTo>
                  <a:close/>
                </a:path>
              </a:pathLst>
            </a:custGeom>
            <a:solidFill>
              <a:srgbClr val="7A7A7A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1632" name="Shape 1632"/>
            <p:cNvSpPr/>
            <p:nvPr/>
          </p:nvSpPr>
          <p:spPr>
            <a:xfrm>
              <a:off x="697998" y="0"/>
              <a:ext cx="520701" cy="3175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123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5179" y="163"/>
                  </a:lnTo>
                  <a:lnTo>
                    <a:pt x="16123" y="0"/>
                  </a:lnTo>
                  <a:close/>
                </a:path>
              </a:pathLst>
            </a:custGeom>
            <a:solidFill>
              <a:srgbClr val="7A7A7A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1633" name="Shape 1633"/>
            <p:cNvSpPr/>
            <p:nvPr/>
          </p:nvSpPr>
          <p:spPr>
            <a:xfrm>
              <a:off x="1891798" y="0"/>
              <a:ext cx="520701" cy="3175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123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5179" y="163"/>
                  </a:lnTo>
                  <a:lnTo>
                    <a:pt x="16123" y="0"/>
                  </a:lnTo>
                  <a:close/>
                </a:path>
              </a:pathLst>
            </a:custGeom>
            <a:solidFill>
              <a:srgbClr val="7A7A7A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1634" name="Shape 1634"/>
            <p:cNvSpPr/>
            <p:nvPr/>
          </p:nvSpPr>
          <p:spPr>
            <a:xfrm>
              <a:off x="2641098" y="0"/>
              <a:ext cx="520701" cy="3175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123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5179" y="163"/>
                  </a:lnTo>
                  <a:lnTo>
                    <a:pt x="16123" y="0"/>
                  </a:lnTo>
                  <a:close/>
                </a:path>
              </a:pathLst>
            </a:custGeom>
            <a:solidFill>
              <a:srgbClr val="7A7A7A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1635" name="Shape 1635"/>
            <p:cNvSpPr/>
            <p:nvPr/>
          </p:nvSpPr>
          <p:spPr>
            <a:xfrm>
              <a:off x="3834898" y="0"/>
              <a:ext cx="520701" cy="3175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123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5179" y="163"/>
                  </a:lnTo>
                  <a:lnTo>
                    <a:pt x="16123" y="0"/>
                  </a:lnTo>
                  <a:close/>
                </a:path>
              </a:pathLst>
            </a:custGeom>
            <a:solidFill>
              <a:srgbClr val="7A7A7A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1636" name="Shape 1636"/>
            <p:cNvSpPr/>
            <p:nvPr/>
          </p:nvSpPr>
          <p:spPr>
            <a:xfrm>
              <a:off x="4533398" y="0"/>
              <a:ext cx="520701" cy="3175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123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5179" y="163"/>
                  </a:lnTo>
                  <a:lnTo>
                    <a:pt x="16123" y="0"/>
                  </a:lnTo>
                  <a:close/>
                </a:path>
              </a:pathLst>
            </a:custGeom>
            <a:solidFill>
              <a:srgbClr val="7A7A7A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1637" name="Shape 1637"/>
            <p:cNvSpPr/>
            <p:nvPr/>
          </p:nvSpPr>
          <p:spPr>
            <a:xfrm>
              <a:off x="5714498" y="0"/>
              <a:ext cx="520701" cy="3175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123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5179" y="163"/>
                  </a:lnTo>
                  <a:lnTo>
                    <a:pt x="16123" y="0"/>
                  </a:lnTo>
                  <a:close/>
                </a:path>
              </a:pathLst>
            </a:custGeom>
            <a:solidFill>
              <a:srgbClr val="7A7A7A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1638" name="Shape 1638"/>
            <p:cNvSpPr/>
            <p:nvPr/>
          </p:nvSpPr>
          <p:spPr>
            <a:xfrm>
              <a:off x="6425698" y="0"/>
              <a:ext cx="520701" cy="3175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123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5179" y="163"/>
                  </a:lnTo>
                  <a:lnTo>
                    <a:pt x="16123" y="0"/>
                  </a:lnTo>
                  <a:close/>
                </a:path>
              </a:pathLst>
            </a:custGeom>
            <a:solidFill>
              <a:srgbClr val="7A7A7A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</p:grpSp>
      <p:sp>
        <p:nvSpPr>
          <p:cNvPr id="107" name="Shape 551">
            <a:extLst>
              <a:ext uri="{FF2B5EF4-FFF2-40B4-BE49-F238E27FC236}">
                <a16:creationId xmlns:a16="http://schemas.microsoft.com/office/drawing/2014/main" id="{CE1B8707-A263-C841-8C73-D1F08D06DE76}"/>
              </a:ext>
            </a:extLst>
          </p:cNvPr>
          <p:cNvSpPr/>
          <p:nvPr/>
        </p:nvSpPr>
        <p:spPr>
          <a:xfrm>
            <a:off x="5094124" y="6933501"/>
            <a:ext cx="8337143" cy="5266343"/>
          </a:xfrm>
          <a:custGeom>
            <a:avLst/>
            <a:gdLst>
              <a:gd name="connsiteX0" fmla="*/ 0 w 27910"/>
              <a:gd name="connsiteY0" fmla="*/ 20997 h 20997"/>
              <a:gd name="connsiteX1" fmla="*/ 10506 w 27910"/>
              <a:gd name="connsiteY1" fmla="*/ 332 h 20997"/>
              <a:gd name="connsiteX2" fmla="*/ 22556 w 27910"/>
              <a:gd name="connsiteY2" fmla="*/ 0 h 20997"/>
              <a:gd name="connsiteX3" fmla="*/ 27910 w 27910"/>
              <a:gd name="connsiteY3" fmla="*/ 3286 h 20997"/>
              <a:gd name="connsiteX0" fmla="*/ 4934 w 32844"/>
              <a:gd name="connsiteY0" fmla="*/ 20997 h 20997"/>
              <a:gd name="connsiteX1" fmla="*/ 0 w 32844"/>
              <a:gd name="connsiteY1" fmla="*/ 2644 h 20997"/>
              <a:gd name="connsiteX2" fmla="*/ 27490 w 32844"/>
              <a:gd name="connsiteY2" fmla="*/ 0 h 20997"/>
              <a:gd name="connsiteX3" fmla="*/ 32844 w 32844"/>
              <a:gd name="connsiteY3" fmla="*/ 3286 h 20997"/>
              <a:gd name="connsiteX0" fmla="*/ 4934 w 32844"/>
              <a:gd name="connsiteY0" fmla="*/ 23411 h 23411"/>
              <a:gd name="connsiteX1" fmla="*/ 0 w 32844"/>
              <a:gd name="connsiteY1" fmla="*/ 5058 h 23411"/>
              <a:gd name="connsiteX2" fmla="*/ 27490 w 32844"/>
              <a:gd name="connsiteY2" fmla="*/ 2414 h 23411"/>
              <a:gd name="connsiteX3" fmla="*/ 32844 w 32844"/>
              <a:gd name="connsiteY3" fmla="*/ 5700 h 23411"/>
              <a:gd name="connsiteX0" fmla="*/ 4934 w 32844"/>
              <a:gd name="connsiteY0" fmla="*/ 21019 h 21019"/>
              <a:gd name="connsiteX1" fmla="*/ 0 w 32844"/>
              <a:gd name="connsiteY1" fmla="*/ 2666 h 21019"/>
              <a:gd name="connsiteX2" fmla="*/ 17432 w 32844"/>
              <a:gd name="connsiteY2" fmla="*/ 13731 h 21019"/>
              <a:gd name="connsiteX3" fmla="*/ 32844 w 32844"/>
              <a:gd name="connsiteY3" fmla="*/ 3308 h 21019"/>
              <a:gd name="connsiteX0" fmla="*/ 4934 w 17432"/>
              <a:gd name="connsiteY0" fmla="*/ 21019 h 21019"/>
              <a:gd name="connsiteX1" fmla="*/ 0 w 17432"/>
              <a:gd name="connsiteY1" fmla="*/ 2666 h 21019"/>
              <a:gd name="connsiteX2" fmla="*/ 17432 w 17432"/>
              <a:gd name="connsiteY2" fmla="*/ 13731 h 21019"/>
              <a:gd name="connsiteX3" fmla="*/ 15808 w 17432"/>
              <a:gd name="connsiteY3" fmla="*/ 20899 h 21019"/>
              <a:gd name="connsiteX0" fmla="*/ 4934 w 17432"/>
              <a:gd name="connsiteY0" fmla="*/ 19807 h 19807"/>
              <a:gd name="connsiteX1" fmla="*/ 0 w 17432"/>
              <a:gd name="connsiteY1" fmla="*/ 1454 h 19807"/>
              <a:gd name="connsiteX2" fmla="*/ 7149 w 17432"/>
              <a:gd name="connsiteY2" fmla="*/ 2426 h 19807"/>
              <a:gd name="connsiteX3" fmla="*/ 17432 w 17432"/>
              <a:gd name="connsiteY3" fmla="*/ 12519 h 19807"/>
              <a:gd name="connsiteX4" fmla="*/ 15808 w 17432"/>
              <a:gd name="connsiteY4" fmla="*/ 19687 h 19807"/>
              <a:gd name="connsiteX0" fmla="*/ 4934 w 17432"/>
              <a:gd name="connsiteY0" fmla="*/ 28290 h 28290"/>
              <a:gd name="connsiteX1" fmla="*/ 0 w 17432"/>
              <a:gd name="connsiteY1" fmla="*/ 9937 h 28290"/>
              <a:gd name="connsiteX2" fmla="*/ 6815 w 17432"/>
              <a:gd name="connsiteY2" fmla="*/ 255 h 28290"/>
              <a:gd name="connsiteX3" fmla="*/ 17432 w 17432"/>
              <a:gd name="connsiteY3" fmla="*/ 21002 h 28290"/>
              <a:gd name="connsiteX4" fmla="*/ 15808 w 17432"/>
              <a:gd name="connsiteY4" fmla="*/ 28170 h 28290"/>
              <a:gd name="connsiteX0" fmla="*/ 4934 w 17432"/>
              <a:gd name="connsiteY0" fmla="*/ 28035 h 28035"/>
              <a:gd name="connsiteX1" fmla="*/ 0 w 17432"/>
              <a:gd name="connsiteY1" fmla="*/ 9682 h 28035"/>
              <a:gd name="connsiteX2" fmla="*/ 6815 w 17432"/>
              <a:gd name="connsiteY2" fmla="*/ 0 h 28035"/>
              <a:gd name="connsiteX3" fmla="*/ 17432 w 17432"/>
              <a:gd name="connsiteY3" fmla="*/ 20747 h 28035"/>
              <a:gd name="connsiteX4" fmla="*/ 15808 w 17432"/>
              <a:gd name="connsiteY4" fmla="*/ 27915 h 28035"/>
              <a:gd name="connsiteX0" fmla="*/ 4934 w 26592"/>
              <a:gd name="connsiteY0" fmla="*/ 28035 h 56272"/>
              <a:gd name="connsiteX1" fmla="*/ 0 w 26592"/>
              <a:gd name="connsiteY1" fmla="*/ 9682 h 56272"/>
              <a:gd name="connsiteX2" fmla="*/ 6815 w 26592"/>
              <a:gd name="connsiteY2" fmla="*/ 0 h 56272"/>
              <a:gd name="connsiteX3" fmla="*/ 17432 w 26592"/>
              <a:gd name="connsiteY3" fmla="*/ 20747 h 56272"/>
              <a:gd name="connsiteX4" fmla="*/ 26592 w 26592"/>
              <a:gd name="connsiteY4" fmla="*/ 56272 h 56272"/>
              <a:gd name="connsiteX0" fmla="*/ 4934 w 26592"/>
              <a:gd name="connsiteY0" fmla="*/ 28035 h 58333"/>
              <a:gd name="connsiteX1" fmla="*/ 0 w 26592"/>
              <a:gd name="connsiteY1" fmla="*/ 9682 h 58333"/>
              <a:gd name="connsiteX2" fmla="*/ 6815 w 26592"/>
              <a:gd name="connsiteY2" fmla="*/ 0 h 58333"/>
              <a:gd name="connsiteX3" fmla="*/ 21542 w 26592"/>
              <a:gd name="connsiteY3" fmla="*/ 58333 h 58333"/>
              <a:gd name="connsiteX4" fmla="*/ 26592 w 26592"/>
              <a:gd name="connsiteY4" fmla="*/ 56272 h 58333"/>
              <a:gd name="connsiteX0" fmla="*/ 0 w 21658"/>
              <a:gd name="connsiteY0" fmla="*/ 28035 h 58333"/>
              <a:gd name="connsiteX1" fmla="*/ 4869 w 21658"/>
              <a:gd name="connsiteY1" fmla="*/ 37116 h 58333"/>
              <a:gd name="connsiteX2" fmla="*/ 1881 w 21658"/>
              <a:gd name="connsiteY2" fmla="*/ 0 h 58333"/>
              <a:gd name="connsiteX3" fmla="*/ 16608 w 21658"/>
              <a:gd name="connsiteY3" fmla="*/ 58333 h 58333"/>
              <a:gd name="connsiteX4" fmla="*/ 21658 w 21658"/>
              <a:gd name="connsiteY4" fmla="*/ 56272 h 58333"/>
              <a:gd name="connsiteX0" fmla="*/ 0 w 21658"/>
              <a:gd name="connsiteY0" fmla="*/ 0 h 30985"/>
              <a:gd name="connsiteX1" fmla="*/ 4869 w 21658"/>
              <a:gd name="connsiteY1" fmla="*/ 9081 h 30985"/>
              <a:gd name="connsiteX2" fmla="*/ 10666 w 21658"/>
              <a:gd name="connsiteY2" fmla="*/ 30441 h 30985"/>
              <a:gd name="connsiteX3" fmla="*/ 16608 w 21658"/>
              <a:gd name="connsiteY3" fmla="*/ 30298 h 30985"/>
              <a:gd name="connsiteX4" fmla="*/ 21658 w 21658"/>
              <a:gd name="connsiteY4" fmla="*/ 28237 h 30985"/>
              <a:gd name="connsiteX0" fmla="*/ 0 w 21658"/>
              <a:gd name="connsiteY0" fmla="*/ 0 h 30870"/>
              <a:gd name="connsiteX1" fmla="*/ 4869 w 21658"/>
              <a:gd name="connsiteY1" fmla="*/ 9081 h 30870"/>
              <a:gd name="connsiteX2" fmla="*/ 10666 w 21658"/>
              <a:gd name="connsiteY2" fmla="*/ 30441 h 30870"/>
              <a:gd name="connsiteX3" fmla="*/ 16608 w 21658"/>
              <a:gd name="connsiteY3" fmla="*/ 30298 h 30870"/>
              <a:gd name="connsiteX4" fmla="*/ 21658 w 21658"/>
              <a:gd name="connsiteY4" fmla="*/ 28237 h 30870"/>
              <a:gd name="connsiteX0" fmla="*/ 0 w 21658"/>
              <a:gd name="connsiteY0" fmla="*/ 0 h 30441"/>
              <a:gd name="connsiteX1" fmla="*/ 4869 w 21658"/>
              <a:gd name="connsiteY1" fmla="*/ 9081 h 30441"/>
              <a:gd name="connsiteX2" fmla="*/ 10666 w 21658"/>
              <a:gd name="connsiteY2" fmla="*/ 30441 h 30441"/>
              <a:gd name="connsiteX3" fmla="*/ 16608 w 21658"/>
              <a:gd name="connsiteY3" fmla="*/ 30298 h 30441"/>
              <a:gd name="connsiteX4" fmla="*/ 21658 w 21658"/>
              <a:gd name="connsiteY4" fmla="*/ 28237 h 30441"/>
              <a:gd name="connsiteX0" fmla="*/ 0 w 21658"/>
              <a:gd name="connsiteY0" fmla="*/ 0 h 30441"/>
              <a:gd name="connsiteX1" fmla="*/ 4869 w 21658"/>
              <a:gd name="connsiteY1" fmla="*/ 9081 h 30441"/>
              <a:gd name="connsiteX2" fmla="*/ 10666 w 21658"/>
              <a:gd name="connsiteY2" fmla="*/ 30441 h 30441"/>
              <a:gd name="connsiteX3" fmla="*/ 16608 w 21658"/>
              <a:gd name="connsiteY3" fmla="*/ 30298 h 30441"/>
              <a:gd name="connsiteX4" fmla="*/ 21658 w 21658"/>
              <a:gd name="connsiteY4" fmla="*/ 28237 h 304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658" h="30441" extrusionOk="0">
                <a:moveTo>
                  <a:pt x="0" y="0"/>
                </a:moveTo>
                <a:lnTo>
                  <a:pt x="4869" y="9081"/>
                </a:lnTo>
                <a:cubicBezTo>
                  <a:pt x="5238" y="6184"/>
                  <a:pt x="8766" y="22446"/>
                  <a:pt x="10666" y="30441"/>
                </a:cubicBezTo>
                <a:lnTo>
                  <a:pt x="16608" y="30298"/>
                </a:lnTo>
                <a:lnTo>
                  <a:pt x="21658" y="28237"/>
                </a:lnTo>
              </a:path>
            </a:pathLst>
          </a:custGeom>
          <a:ln w="317500">
            <a:solidFill>
              <a:srgbClr val="0061FF">
                <a:alpha val="5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5121934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Shape 12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8100"/>
            </a:lvl1pPr>
          </a:lstStyle>
          <a:p>
            <a:r>
              <a:t>What are interconnection networks used for?</a:t>
            </a:r>
          </a:p>
        </p:txBody>
      </p:sp>
      <p:sp>
        <p:nvSpPr>
          <p:cNvPr id="127" name="Shape 12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To connect:</a:t>
            </a:r>
          </a:p>
          <a:p>
            <a:pPr lvl="1"/>
            <a:r>
              <a:t>Processor cores with other cores</a:t>
            </a:r>
          </a:p>
          <a:p>
            <a:pPr lvl="1"/>
            <a:r>
              <a:t>Processors and memories</a:t>
            </a:r>
          </a:p>
          <a:p>
            <a:pPr lvl="1"/>
            <a:r>
              <a:t>Processor cores and caches</a:t>
            </a:r>
          </a:p>
          <a:p>
            <a:pPr lvl="1"/>
            <a:r>
              <a:t>Caches and caches</a:t>
            </a:r>
          </a:p>
          <a:p>
            <a:pPr lvl="1"/>
            <a:r>
              <a:t>I/O devices</a:t>
            </a:r>
          </a:p>
        </p:txBody>
      </p:sp>
    </p:spTree>
  </p:cSld>
  <p:clrMapOvr>
    <a:masterClrMapping/>
  </p:clrMapOvr>
  <p:transition spd="slow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3" name="Shape 164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Review: network topologies</a:t>
            </a:r>
          </a:p>
        </p:txBody>
      </p:sp>
      <p:sp>
        <p:nvSpPr>
          <p:cNvPr id="1644" name="Shape 1644"/>
          <p:cNvSpPr/>
          <p:nvPr/>
        </p:nvSpPr>
        <p:spPr>
          <a:xfrm>
            <a:off x="876300" y="5956300"/>
            <a:ext cx="3886200" cy="5600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/>
          <a:p>
            <a:pPr algn="l">
              <a:lnSpc>
                <a:spcPct val="80000"/>
              </a:lnSpc>
              <a:spcBef>
                <a:spcPts val="4200"/>
              </a:spcBef>
              <a:buFont typeface="Lucida Grande"/>
              <a:defRPr sz="4200" b="1">
                <a:latin typeface="+mn-lt"/>
                <a:ea typeface="+mn-ea"/>
                <a:cs typeface="+mn-cs"/>
                <a:sym typeface="Myriad Pro Condensed"/>
              </a:defRPr>
            </a:pPr>
            <a:r>
              <a:rPr dirty="0"/>
              <a:t>Topology</a:t>
            </a:r>
          </a:p>
          <a:p>
            <a:pPr algn="l">
              <a:lnSpc>
                <a:spcPct val="80000"/>
              </a:lnSpc>
              <a:spcBef>
                <a:spcPts val="4200"/>
              </a:spcBef>
              <a:buFont typeface="Lucida Grande"/>
              <a:defRPr sz="4200" b="1">
                <a:latin typeface="+mn-lt"/>
                <a:ea typeface="+mn-ea"/>
                <a:cs typeface="+mn-cs"/>
                <a:sym typeface="Myriad Pro Condensed"/>
              </a:defRPr>
            </a:pPr>
            <a:r>
              <a:rPr dirty="0"/>
              <a:t>Direct/Indirect</a:t>
            </a:r>
            <a:br>
              <a:rPr lang="en-US" dirty="0"/>
            </a:br>
            <a:endParaRPr dirty="0"/>
          </a:p>
          <a:p>
            <a:pPr algn="l">
              <a:lnSpc>
                <a:spcPct val="80000"/>
              </a:lnSpc>
              <a:buFont typeface="Lucida Grande"/>
              <a:defRPr sz="4200" b="1">
                <a:latin typeface="+mn-lt"/>
                <a:ea typeface="+mn-ea"/>
                <a:cs typeface="+mn-cs"/>
                <a:sym typeface="Myriad Pro Condensed"/>
              </a:defRPr>
            </a:pPr>
            <a:r>
              <a:rPr dirty="0"/>
              <a:t>Blocking/</a:t>
            </a:r>
            <a:br>
              <a:rPr lang="en-US" dirty="0"/>
            </a:br>
            <a:r>
              <a:rPr dirty="0"/>
              <a:t>Non-blocking</a:t>
            </a:r>
          </a:p>
          <a:p>
            <a:pPr algn="l">
              <a:lnSpc>
                <a:spcPct val="80000"/>
              </a:lnSpc>
              <a:spcBef>
                <a:spcPts val="4200"/>
              </a:spcBef>
              <a:buFont typeface="Lucida Grande"/>
              <a:defRPr sz="4200" b="1">
                <a:latin typeface="+mn-lt"/>
                <a:ea typeface="+mn-ea"/>
                <a:cs typeface="+mn-cs"/>
                <a:sym typeface="Myriad Pro Condensed"/>
              </a:defRPr>
            </a:pPr>
            <a:br>
              <a:rPr lang="en-US" dirty="0"/>
            </a:br>
            <a:r>
              <a:rPr dirty="0"/>
              <a:t>Cost</a:t>
            </a:r>
          </a:p>
          <a:p>
            <a:pPr algn="l">
              <a:lnSpc>
                <a:spcPct val="80000"/>
              </a:lnSpc>
              <a:spcBef>
                <a:spcPts val="4200"/>
              </a:spcBef>
              <a:buFont typeface="Lucida Grande"/>
              <a:defRPr sz="4200" b="1">
                <a:latin typeface="+mn-lt"/>
                <a:ea typeface="+mn-ea"/>
                <a:cs typeface="+mn-cs"/>
                <a:sym typeface="Myriad Pro Condensed"/>
              </a:defRPr>
            </a:pPr>
            <a:r>
              <a:rPr dirty="0"/>
              <a:t>Latency</a:t>
            </a:r>
          </a:p>
        </p:txBody>
      </p:sp>
      <p:sp>
        <p:nvSpPr>
          <p:cNvPr id="1645" name="Shape 1645"/>
          <p:cNvSpPr/>
          <p:nvPr/>
        </p:nvSpPr>
        <p:spPr>
          <a:xfrm>
            <a:off x="4749800" y="5994400"/>
            <a:ext cx="3098800" cy="5600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/>
          <a:p>
            <a:pPr>
              <a:lnSpc>
                <a:spcPct val="80000"/>
              </a:lnSpc>
              <a:spcBef>
                <a:spcPts val="4200"/>
              </a:spcBef>
              <a:buFont typeface="Lucida Grande"/>
              <a:defRPr sz="4200" b="1">
                <a:latin typeface="+mn-lt"/>
                <a:ea typeface="+mn-ea"/>
                <a:cs typeface="+mn-cs"/>
                <a:sym typeface="Myriad Pro Condensed"/>
              </a:defRPr>
            </a:pPr>
            <a:r>
              <a:rPr dirty="0"/>
              <a:t>Crossbar</a:t>
            </a:r>
            <a:br>
              <a:rPr lang="en-US" dirty="0"/>
            </a:br>
            <a:br>
              <a:rPr lang="en-US" dirty="0"/>
            </a:br>
            <a:r>
              <a:rPr dirty="0"/>
              <a:t>Indirect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r>
              <a:rPr dirty="0"/>
              <a:t>Non-blocking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r>
              <a:rPr dirty="0"/>
              <a:t>O(N</a:t>
            </a:r>
            <a:r>
              <a:rPr baseline="31999" dirty="0"/>
              <a:t>2</a:t>
            </a:r>
            <a:r>
              <a:rPr dirty="0"/>
              <a:t>)</a:t>
            </a:r>
          </a:p>
          <a:p>
            <a:pPr>
              <a:lnSpc>
                <a:spcPct val="80000"/>
              </a:lnSpc>
              <a:spcBef>
                <a:spcPts val="4200"/>
              </a:spcBef>
              <a:buFont typeface="Lucida Grande"/>
              <a:defRPr sz="4200" b="1">
                <a:latin typeface="+mn-lt"/>
                <a:ea typeface="+mn-ea"/>
                <a:cs typeface="+mn-cs"/>
                <a:sym typeface="Myriad Pro Condensed"/>
              </a:defRPr>
            </a:pPr>
            <a:r>
              <a:rPr dirty="0"/>
              <a:t>O(1)</a:t>
            </a:r>
          </a:p>
        </p:txBody>
      </p:sp>
      <p:sp>
        <p:nvSpPr>
          <p:cNvPr id="1646" name="Shape 1646"/>
          <p:cNvSpPr/>
          <p:nvPr/>
        </p:nvSpPr>
        <p:spPr>
          <a:xfrm>
            <a:off x="9283700" y="5994400"/>
            <a:ext cx="3098800" cy="60296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/>
          <a:p>
            <a:pPr>
              <a:lnSpc>
                <a:spcPct val="80000"/>
              </a:lnSpc>
              <a:spcBef>
                <a:spcPts val="4200"/>
              </a:spcBef>
              <a:buFont typeface="Lucida Grande"/>
              <a:defRPr sz="4200" b="1">
                <a:latin typeface="+mn-lt"/>
                <a:ea typeface="+mn-ea"/>
                <a:cs typeface="+mn-cs"/>
                <a:sym typeface="Myriad Pro Condensed"/>
              </a:defRPr>
            </a:pPr>
            <a:r>
              <a:rPr dirty="0"/>
              <a:t>Multi-stage log.</a:t>
            </a:r>
            <a:br>
              <a:rPr lang="en-US" dirty="0"/>
            </a:br>
            <a:br>
              <a:rPr lang="en-US" dirty="0"/>
            </a:br>
            <a:r>
              <a:rPr dirty="0"/>
              <a:t>Indirect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r>
              <a:rPr dirty="0"/>
              <a:t>Blocking</a:t>
            </a:r>
            <a:br>
              <a:rPr lang="en-US" dirty="0"/>
            </a:br>
            <a:r>
              <a:rPr sz="2000" dirty="0"/>
              <a:t>(one discussed in class is, others are not)</a:t>
            </a:r>
            <a:endParaRPr dirty="0"/>
          </a:p>
          <a:p>
            <a:pPr>
              <a:lnSpc>
                <a:spcPct val="80000"/>
              </a:lnSpc>
              <a:spcBef>
                <a:spcPts val="4200"/>
              </a:spcBef>
              <a:buFont typeface="Lucida Grande"/>
              <a:defRPr sz="4200" b="1">
                <a:latin typeface="+mn-lt"/>
                <a:ea typeface="+mn-ea"/>
                <a:cs typeface="+mn-cs"/>
                <a:sym typeface="Myriad Pro Condensed"/>
              </a:defRPr>
            </a:pPr>
            <a:r>
              <a:rPr dirty="0"/>
              <a:t>O(N </a:t>
            </a:r>
            <a:r>
              <a:rPr dirty="0" err="1"/>
              <a:t>lg</a:t>
            </a:r>
            <a:r>
              <a:rPr dirty="0"/>
              <a:t> N)</a:t>
            </a:r>
            <a:br>
              <a:rPr lang="en-US" dirty="0"/>
            </a:br>
            <a:br>
              <a:rPr lang="en-US" dirty="0"/>
            </a:br>
            <a:r>
              <a:rPr dirty="0"/>
              <a:t>O(</a:t>
            </a:r>
            <a:r>
              <a:rPr dirty="0" err="1"/>
              <a:t>lg</a:t>
            </a:r>
            <a:r>
              <a:rPr dirty="0"/>
              <a:t> N)</a:t>
            </a:r>
          </a:p>
        </p:txBody>
      </p:sp>
      <p:sp>
        <p:nvSpPr>
          <p:cNvPr id="1647" name="Shape 1647"/>
          <p:cNvSpPr/>
          <p:nvPr/>
        </p:nvSpPr>
        <p:spPr>
          <a:xfrm>
            <a:off x="13817600" y="6070600"/>
            <a:ext cx="3098800" cy="6134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/>
          <a:p>
            <a:pPr>
              <a:lnSpc>
                <a:spcPct val="80000"/>
              </a:lnSpc>
              <a:spcBef>
                <a:spcPts val="4200"/>
              </a:spcBef>
              <a:buFont typeface="Lucida Grande"/>
              <a:defRPr sz="4200" b="1">
                <a:latin typeface="+mn-lt"/>
                <a:ea typeface="+mn-ea"/>
                <a:cs typeface="+mn-cs"/>
                <a:sym typeface="Myriad Pro Condensed"/>
              </a:defRPr>
            </a:pPr>
            <a:r>
              <a:rPr dirty="0"/>
              <a:t>Mesh</a:t>
            </a:r>
            <a:br>
              <a:rPr lang="en-US" dirty="0"/>
            </a:br>
            <a:br>
              <a:rPr lang="en-US" dirty="0"/>
            </a:br>
            <a:r>
              <a:rPr dirty="0"/>
              <a:t>Direct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r>
              <a:rPr dirty="0"/>
              <a:t>Blocking</a:t>
            </a:r>
          </a:p>
          <a:p>
            <a:pPr>
              <a:lnSpc>
                <a:spcPct val="80000"/>
              </a:lnSpc>
              <a:spcBef>
                <a:spcPts val="4200"/>
              </a:spcBef>
              <a:buFont typeface="Lucida Grande"/>
              <a:defRPr sz="4200" b="1">
                <a:latin typeface="+mn-lt"/>
                <a:ea typeface="+mn-ea"/>
                <a:cs typeface="+mn-cs"/>
                <a:sym typeface="Myriad Pro Condensed"/>
              </a:defRPr>
            </a:pPr>
            <a:br>
              <a:rPr lang="en-US" dirty="0"/>
            </a:br>
            <a:r>
              <a:rPr dirty="0"/>
              <a:t>O(N)</a:t>
            </a:r>
            <a:br>
              <a:rPr lang="en-US" dirty="0"/>
            </a:br>
            <a:br>
              <a:rPr lang="en-US" dirty="0"/>
            </a:br>
            <a:r>
              <a:rPr dirty="0"/>
              <a:t>O(</a:t>
            </a:r>
            <a:r>
              <a:rPr dirty="0" err="1"/>
              <a:t>sqrt</a:t>
            </a:r>
            <a:r>
              <a:rPr dirty="0"/>
              <a:t>(N))</a:t>
            </a:r>
            <a:br>
              <a:rPr lang="en-US" dirty="0"/>
            </a:br>
            <a:r>
              <a:rPr sz="3200" dirty="0">
                <a:solidFill>
                  <a:srgbClr val="FF0000"/>
                </a:solidFill>
              </a:rPr>
              <a:t>(average)</a:t>
            </a:r>
          </a:p>
        </p:txBody>
      </p:sp>
      <p:pic>
        <p:nvPicPr>
          <p:cNvPr id="1648" name="Screen Shot 2013-03-25 at 4.32.11 PM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3339117" y="2209800"/>
            <a:ext cx="3348684" cy="31623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649" name="Screen Shot 2013-03-25 at 4.32.54 PM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597400" y="2193580"/>
            <a:ext cx="3098800" cy="3330920"/>
          </a:xfrm>
          <a:prstGeom prst="rect">
            <a:avLst/>
          </a:prstGeom>
          <a:ln w="12700">
            <a:miter lim="400000"/>
          </a:ln>
        </p:spPr>
      </p:pic>
      <p:pic>
        <p:nvPicPr>
          <p:cNvPr id="1650" name="Screen Shot 2013-03-25 at 4.33.55 PM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8705577" y="2286000"/>
            <a:ext cx="3791223" cy="3136900"/>
          </a:xfrm>
          <a:prstGeom prst="rect">
            <a:avLst/>
          </a:prstGeom>
          <a:ln w="12700">
            <a:miter lim="400000"/>
          </a:ln>
        </p:spPr>
      </p:pic>
      <p:sp>
        <p:nvSpPr>
          <p:cNvPr id="1651" name="Shape 1651"/>
          <p:cNvSpPr/>
          <p:nvPr/>
        </p:nvSpPr>
        <p:spPr>
          <a:xfrm flipV="1">
            <a:off x="406400" y="6819617"/>
            <a:ext cx="17377027" cy="283"/>
          </a:xfrm>
          <a:prstGeom prst="line">
            <a:avLst/>
          </a:prstGeom>
          <a:ln w="25400">
            <a:solidFill>
              <a:srgbClr val="C0C0C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652" name="Shape 1652"/>
          <p:cNvSpPr/>
          <p:nvPr/>
        </p:nvSpPr>
        <p:spPr>
          <a:xfrm flipV="1">
            <a:off x="368300" y="7912100"/>
            <a:ext cx="17377027" cy="283"/>
          </a:xfrm>
          <a:prstGeom prst="line">
            <a:avLst/>
          </a:prstGeom>
          <a:ln w="25400">
            <a:solidFill>
              <a:srgbClr val="C0C0C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653" name="Shape 1653"/>
          <p:cNvSpPr/>
          <p:nvPr/>
        </p:nvSpPr>
        <p:spPr>
          <a:xfrm flipV="1">
            <a:off x="406400" y="9736704"/>
            <a:ext cx="17377027" cy="283"/>
          </a:xfrm>
          <a:prstGeom prst="line">
            <a:avLst/>
          </a:prstGeom>
          <a:ln w="25400">
            <a:solidFill>
              <a:srgbClr val="C0C0C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654" name="Shape 1654"/>
          <p:cNvSpPr/>
          <p:nvPr/>
        </p:nvSpPr>
        <p:spPr>
          <a:xfrm flipV="1">
            <a:off x="408690" y="10832534"/>
            <a:ext cx="17377027" cy="283"/>
          </a:xfrm>
          <a:prstGeom prst="line">
            <a:avLst/>
          </a:prstGeom>
          <a:ln w="25400">
            <a:solidFill>
              <a:srgbClr val="C0C0C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</p:spTree>
  </p:cSld>
  <p:clrMapOvr>
    <a:masterClrMapping/>
  </p:clrMapOvr>
  <p:transition spd="slow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" name="Shape 1658"/>
          <p:cNvSpPr>
            <a:spLocks noGrp="1"/>
          </p:cNvSpPr>
          <p:nvPr>
            <p:ph type="title"/>
          </p:nvPr>
        </p:nvSpPr>
        <p:spPr>
          <a:xfrm>
            <a:off x="1066800" y="6299200"/>
            <a:ext cx="16154400" cy="1117600"/>
          </a:xfrm>
          <a:prstGeom prst="rect">
            <a:avLst/>
          </a:prstGeom>
        </p:spPr>
        <p:txBody>
          <a:bodyPr/>
          <a:lstStyle>
            <a:lvl1pPr algn="ctr"/>
          </a:lstStyle>
          <a:p>
            <a:r>
              <a:t>Buffering and flow control</a:t>
            </a:r>
          </a:p>
        </p:txBody>
      </p:sp>
    </p:spTree>
  </p:cSld>
  <p:clrMapOvr>
    <a:masterClrMapping/>
  </p:clrMapOvr>
  <p:transition spd="slow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0" name="image11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3535496" y="3987800"/>
            <a:ext cx="4483101" cy="3612100"/>
          </a:xfrm>
          <a:prstGeom prst="rect">
            <a:avLst/>
          </a:prstGeom>
          <a:effectLst>
            <a:outerShdw blurRad="63500" dist="38100" dir="5400000" rotWithShape="0">
              <a:srgbClr val="000000">
                <a:alpha val="50000"/>
              </a:srgbClr>
            </a:outerShdw>
          </a:effectLst>
        </p:spPr>
      </p:pic>
      <p:sp>
        <p:nvSpPr>
          <p:cNvPr id="1661" name="Shape 166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Circuit switching vs. packet switching</a:t>
            </a:r>
          </a:p>
        </p:txBody>
      </p:sp>
      <p:sp>
        <p:nvSpPr>
          <p:cNvPr id="1662" name="Shape 1662"/>
          <p:cNvSpPr>
            <a:spLocks noGrp="1"/>
          </p:cNvSpPr>
          <p:nvPr>
            <p:ph type="body" idx="1"/>
          </p:nvPr>
        </p:nvSpPr>
        <p:spPr>
          <a:xfrm>
            <a:off x="762000" y="2082800"/>
            <a:ext cx="16154400" cy="11214100"/>
          </a:xfrm>
          <a:prstGeom prst="rect">
            <a:avLst/>
          </a:prstGeom>
        </p:spPr>
        <p:txBody>
          <a:bodyPr/>
          <a:lstStyle/>
          <a:p>
            <a:r>
              <a:rPr dirty="0"/>
              <a:t>Circuit switching sets up a full path (acquires all resources) between sender and receiver prior to sending a message</a:t>
            </a:r>
          </a:p>
          <a:p>
            <a:pPr marL="1208314" lvl="1" indent="-408214">
              <a:defRPr sz="3600"/>
            </a:pPr>
            <a:r>
              <a:rPr dirty="0"/>
              <a:t>Establish route (reserve links) then send all data for message</a:t>
            </a:r>
          </a:p>
          <a:p>
            <a:pPr marL="1208314" lvl="1" indent="-408214">
              <a:defRPr sz="3600"/>
            </a:pPr>
            <a:r>
              <a:rPr dirty="0"/>
              <a:t>Higher bandwidth transmission (no per-packet link </a:t>
            </a:r>
            <a:r>
              <a:rPr dirty="0" err="1"/>
              <a:t>mgmt</a:t>
            </a:r>
            <a:r>
              <a:rPr dirty="0"/>
              <a:t> overhead)</a:t>
            </a:r>
          </a:p>
          <a:p>
            <a:pPr marL="1208314" lvl="1" indent="-408214">
              <a:defRPr sz="3600"/>
            </a:pPr>
            <a:r>
              <a:rPr dirty="0"/>
              <a:t>Does incur overhead to set up/tear down path</a:t>
            </a:r>
            <a:endParaRPr lang="en-US" dirty="0"/>
          </a:p>
          <a:p>
            <a:pPr marL="1208314" lvl="1" indent="-408214">
              <a:defRPr sz="3600"/>
            </a:pPr>
            <a:r>
              <a:rPr dirty="0"/>
              <a:t>Reserving links can result in low utilization</a:t>
            </a:r>
            <a:endParaRPr lang="en-US" dirty="0"/>
          </a:p>
          <a:p>
            <a:pPr marL="1208314" lvl="1" indent="-408214">
              <a:defRPr sz="3600"/>
            </a:pPr>
            <a:endParaRPr lang="en-US" dirty="0"/>
          </a:p>
          <a:p>
            <a:pPr marL="1208314" lvl="1" indent="-408214">
              <a:defRPr sz="3600"/>
            </a:pPr>
            <a:endParaRPr dirty="0"/>
          </a:p>
          <a:p>
            <a:r>
              <a:rPr dirty="0"/>
              <a:t>Packet switching makes routing decisions per packet</a:t>
            </a:r>
          </a:p>
          <a:p>
            <a:pPr marL="1208314" lvl="1" indent="-408214">
              <a:defRPr sz="3600"/>
            </a:pPr>
            <a:r>
              <a:rPr dirty="0"/>
              <a:t>Route each packet individually (possibly over different network links)</a:t>
            </a:r>
          </a:p>
          <a:p>
            <a:pPr marL="1208314" lvl="1" indent="-408214">
              <a:defRPr sz="3600"/>
            </a:pPr>
            <a:r>
              <a:rPr dirty="0"/>
              <a:t>Opportunity to use link for a packet whenever link is idle</a:t>
            </a:r>
          </a:p>
          <a:p>
            <a:pPr marL="1208314" lvl="1" indent="-408214">
              <a:defRPr sz="3600"/>
            </a:pPr>
            <a:r>
              <a:rPr dirty="0"/>
              <a:t>Overhead due to dynamic switching logic during transmission</a:t>
            </a:r>
          </a:p>
          <a:p>
            <a:pPr marL="1208314" lvl="1" indent="-408214">
              <a:defRPr sz="3600"/>
            </a:pPr>
            <a:r>
              <a:rPr dirty="0"/>
              <a:t>No setup/tear down overhead</a:t>
            </a:r>
          </a:p>
        </p:txBody>
      </p:sp>
      <p:pic>
        <p:nvPicPr>
          <p:cNvPr id="1663" name="image12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3457987" y="9455509"/>
            <a:ext cx="4559301" cy="3422292"/>
          </a:xfrm>
          <a:prstGeom prst="rect">
            <a:avLst/>
          </a:prstGeom>
          <a:effectLst>
            <a:outerShdw blurRad="63500" dist="38100" dir="5400000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p:transition spd="slow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7" name="Shape 166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Granularity of communication</a:t>
            </a:r>
          </a:p>
        </p:txBody>
      </p:sp>
      <p:sp>
        <p:nvSpPr>
          <p:cNvPr id="1668" name="Shape 1668"/>
          <p:cNvSpPr>
            <a:spLocks noGrp="1"/>
          </p:cNvSpPr>
          <p:nvPr>
            <p:ph type="body" idx="1"/>
          </p:nvPr>
        </p:nvSpPr>
        <p:spPr>
          <a:xfrm>
            <a:off x="838200" y="1854200"/>
            <a:ext cx="16154400" cy="8890597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600"/>
              </a:spcBef>
            </a:pPr>
            <a:r>
              <a:rPr dirty="0"/>
              <a:t>Message</a:t>
            </a:r>
          </a:p>
          <a:p>
            <a:pPr lvl="1">
              <a:spcBef>
                <a:spcPts val="600"/>
              </a:spcBef>
              <a:defRPr sz="4200"/>
            </a:pPr>
            <a:r>
              <a:rPr dirty="0"/>
              <a:t>Unit of transfer between network clients (e.g., cores, memory)</a:t>
            </a:r>
            <a:endParaRPr lang="en-US" dirty="0"/>
          </a:p>
          <a:p>
            <a:pPr lvl="1">
              <a:spcBef>
                <a:spcPts val="600"/>
              </a:spcBef>
              <a:defRPr sz="4200"/>
            </a:pPr>
            <a:r>
              <a:rPr dirty="0"/>
              <a:t>Can be transmitted using many packets</a:t>
            </a:r>
            <a:endParaRPr lang="en-US" dirty="0"/>
          </a:p>
          <a:p>
            <a:pPr lvl="1">
              <a:spcBef>
                <a:spcPts val="600"/>
              </a:spcBef>
              <a:defRPr sz="4200"/>
            </a:pPr>
            <a:endParaRPr dirty="0"/>
          </a:p>
          <a:p>
            <a:pPr>
              <a:spcBef>
                <a:spcPts val="600"/>
              </a:spcBef>
            </a:pPr>
            <a:r>
              <a:rPr dirty="0"/>
              <a:t>Packet</a:t>
            </a:r>
          </a:p>
          <a:p>
            <a:pPr lvl="1">
              <a:spcBef>
                <a:spcPts val="600"/>
              </a:spcBef>
              <a:defRPr sz="4200"/>
            </a:pPr>
            <a:r>
              <a:rPr dirty="0"/>
              <a:t>Unit of transfer for network</a:t>
            </a:r>
            <a:endParaRPr lang="en-US" dirty="0"/>
          </a:p>
          <a:p>
            <a:pPr lvl="1">
              <a:spcBef>
                <a:spcPts val="600"/>
              </a:spcBef>
              <a:defRPr sz="4200"/>
            </a:pPr>
            <a:r>
              <a:rPr dirty="0"/>
              <a:t>Can be transmitted using multiple flits (will discuss later)</a:t>
            </a:r>
            <a:endParaRPr lang="en-US" dirty="0"/>
          </a:p>
          <a:p>
            <a:pPr lvl="1">
              <a:spcBef>
                <a:spcPts val="600"/>
              </a:spcBef>
              <a:defRPr sz="4200"/>
            </a:pPr>
            <a:endParaRPr dirty="0"/>
          </a:p>
          <a:p>
            <a:pPr>
              <a:spcBef>
                <a:spcPts val="600"/>
              </a:spcBef>
            </a:pPr>
            <a:r>
              <a:rPr dirty="0"/>
              <a:t>Flit (flow control digit)</a:t>
            </a:r>
          </a:p>
          <a:p>
            <a:pPr lvl="1">
              <a:spcBef>
                <a:spcPts val="600"/>
              </a:spcBef>
              <a:defRPr sz="4200"/>
            </a:pPr>
            <a:r>
              <a:rPr dirty="0"/>
              <a:t>Packets broken into smaller units called “flits”</a:t>
            </a:r>
          </a:p>
          <a:p>
            <a:pPr lvl="1">
              <a:spcBef>
                <a:spcPts val="600"/>
              </a:spcBef>
              <a:defRPr sz="4200"/>
            </a:pPr>
            <a:r>
              <a:rPr dirty="0"/>
              <a:t>Flit: (“flow control digit”) a unit of flow control in the network</a:t>
            </a:r>
          </a:p>
          <a:p>
            <a:pPr lvl="1">
              <a:defRPr sz="4200"/>
            </a:pPr>
            <a:r>
              <a:rPr dirty="0"/>
              <a:t>Flits become minimum granularity of routing/buffering </a:t>
            </a:r>
          </a:p>
        </p:txBody>
      </p:sp>
    </p:spTree>
  </p:cSld>
  <p:clrMapOvr>
    <a:masterClrMapping/>
  </p:clrMapOvr>
  <p:transition spd="slow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0" name="Shape 1670"/>
          <p:cNvSpPr/>
          <p:nvPr/>
        </p:nvSpPr>
        <p:spPr>
          <a:xfrm>
            <a:off x="4349175" y="11397943"/>
            <a:ext cx="9105901" cy="1270001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671" name="Shape 167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Packet format</a:t>
            </a:r>
          </a:p>
        </p:txBody>
      </p:sp>
      <p:sp>
        <p:nvSpPr>
          <p:cNvPr id="1672" name="Shape 1672"/>
          <p:cNvSpPr>
            <a:spLocks noGrp="1"/>
          </p:cNvSpPr>
          <p:nvPr>
            <p:ph type="body" idx="1"/>
          </p:nvPr>
        </p:nvSpPr>
        <p:spPr>
          <a:xfrm>
            <a:off x="838200" y="1981200"/>
            <a:ext cx="16998622" cy="8184864"/>
          </a:xfrm>
          <a:prstGeom prst="rect">
            <a:avLst/>
          </a:prstGeom>
        </p:spPr>
        <p:txBody>
          <a:bodyPr/>
          <a:lstStyle/>
          <a:p>
            <a:r>
              <a:rPr dirty="0"/>
              <a:t>A packet consists of:</a:t>
            </a:r>
          </a:p>
          <a:p>
            <a:pPr lvl="1">
              <a:spcBef>
                <a:spcPts val="600"/>
              </a:spcBef>
            </a:pPr>
            <a:r>
              <a:rPr dirty="0"/>
              <a:t>Header:</a:t>
            </a:r>
          </a:p>
          <a:p>
            <a:pPr lvl="2">
              <a:spcBef>
                <a:spcPts val="600"/>
              </a:spcBef>
              <a:defRPr sz="4200"/>
            </a:pPr>
            <a:r>
              <a:rPr dirty="0"/>
              <a:t>Contains routing and control information</a:t>
            </a:r>
            <a:endParaRPr lang="en-US" dirty="0"/>
          </a:p>
          <a:p>
            <a:pPr lvl="2">
              <a:spcBef>
                <a:spcPts val="600"/>
              </a:spcBef>
              <a:defRPr sz="4200"/>
            </a:pPr>
            <a:r>
              <a:rPr dirty="0"/>
              <a:t>At start of packet to router can start forwarding early</a:t>
            </a:r>
          </a:p>
          <a:p>
            <a:pPr lvl="1">
              <a:spcBef>
                <a:spcPts val="4000"/>
              </a:spcBef>
            </a:pPr>
            <a:r>
              <a:rPr dirty="0"/>
              <a:t>Payload/body: containing the data to be sent</a:t>
            </a:r>
          </a:p>
          <a:p>
            <a:pPr lvl="1">
              <a:spcBef>
                <a:spcPts val="600"/>
              </a:spcBef>
            </a:pPr>
            <a:endParaRPr lang="en-US" dirty="0"/>
          </a:p>
          <a:p>
            <a:pPr lvl="1">
              <a:spcBef>
                <a:spcPts val="600"/>
              </a:spcBef>
            </a:pPr>
            <a:r>
              <a:rPr dirty="0"/>
              <a:t>Tail</a:t>
            </a:r>
          </a:p>
          <a:p>
            <a:pPr marL="1949450" lvl="2" indent="-476250">
              <a:spcBef>
                <a:spcPts val="600"/>
              </a:spcBef>
              <a:defRPr sz="4200"/>
            </a:pPr>
            <a:r>
              <a:rPr dirty="0"/>
              <a:t>Contains control information, e.g., error code</a:t>
            </a:r>
          </a:p>
          <a:p>
            <a:pPr marL="1949450" lvl="2" indent="-476250">
              <a:spcBef>
                <a:spcPts val="0"/>
              </a:spcBef>
              <a:defRPr sz="4200"/>
            </a:pPr>
            <a:r>
              <a:rPr dirty="0"/>
              <a:t>Generally located at end of packet so it can be generated “on the way out”</a:t>
            </a:r>
          </a:p>
          <a:p>
            <a:pPr marL="0" lvl="2" indent="457200">
              <a:spcBef>
                <a:spcPts val="600"/>
              </a:spcBef>
              <a:buSzTx/>
              <a:buNone/>
              <a:defRPr sz="4200"/>
            </a:pPr>
            <a:r>
              <a:rPr dirty="0"/>
              <a:t>(sender computes checksum, appends it to end of packet)</a:t>
            </a:r>
          </a:p>
        </p:txBody>
      </p:sp>
      <p:sp>
        <p:nvSpPr>
          <p:cNvPr id="1673" name="Shape 1673"/>
          <p:cNvSpPr/>
          <p:nvPr/>
        </p:nvSpPr>
        <p:spPr>
          <a:xfrm>
            <a:off x="3930075" y="11397943"/>
            <a:ext cx="1270001" cy="1270001"/>
          </a:xfrm>
          <a:prstGeom prst="rect">
            <a:avLst/>
          </a:prstGeom>
          <a:solidFill>
            <a:srgbClr val="C0C0C0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674" name="Shape 1674"/>
          <p:cNvSpPr/>
          <p:nvPr/>
        </p:nvSpPr>
        <p:spPr>
          <a:xfrm>
            <a:off x="12642275" y="11397943"/>
            <a:ext cx="1270001" cy="1270001"/>
          </a:xfrm>
          <a:prstGeom prst="rect">
            <a:avLst/>
          </a:prstGeom>
          <a:solidFill>
            <a:srgbClr val="C0C0C0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675" name="Shape 1675"/>
          <p:cNvSpPr/>
          <p:nvPr/>
        </p:nvSpPr>
        <p:spPr>
          <a:xfrm>
            <a:off x="4031675" y="11804343"/>
            <a:ext cx="1066801" cy="520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>
            <a:lvl1pPr>
              <a:lnSpc>
                <a:spcPct val="80000"/>
              </a:lnSpc>
              <a:buFont typeface="Lucida Grande"/>
              <a:defRPr sz="30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Header</a:t>
            </a:r>
          </a:p>
        </p:txBody>
      </p:sp>
      <p:sp>
        <p:nvSpPr>
          <p:cNvPr id="1676" name="Shape 1676"/>
          <p:cNvSpPr/>
          <p:nvPr/>
        </p:nvSpPr>
        <p:spPr>
          <a:xfrm>
            <a:off x="12743875" y="11613843"/>
            <a:ext cx="1066801" cy="889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>
            <a:lvl1pPr>
              <a:lnSpc>
                <a:spcPct val="80000"/>
              </a:lnSpc>
              <a:buFont typeface="Lucida Grande"/>
              <a:defRPr sz="30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Tail</a:t>
            </a:r>
          </a:p>
        </p:txBody>
      </p:sp>
      <p:sp>
        <p:nvSpPr>
          <p:cNvPr id="1677" name="Shape 1677"/>
          <p:cNvSpPr/>
          <p:nvPr/>
        </p:nvSpPr>
        <p:spPr>
          <a:xfrm>
            <a:off x="7625186" y="11753543"/>
            <a:ext cx="2591978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>
            <a:lvl1pPr>
              <a:lnSpc>
                <a:spcPct val="80000"/>
              </a:lnSpc>
              <a:buFont typeface="Lucida Grande"/>
              <a:defRPr sz="30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Payload/body</a:t>
            </a:r>
          </a:p>
        </p:txBody>
      </p:sp>
      <p:sp>
        <p:nvSpPr>
          <p:cNvPr id="1678" name="Shape 1678"/>
          <p:cNvSpPr/>
          <p:nvPr/>
        </p:nvSpPr>
        <p:spPr>
          <a:xfrm>
            <a:off x="3828475" y="11042343"/>
            <a:ext cx="10173850" cy="21"/>
          </a:xfrm>
          <a:prstGeom prst="line">
            <a:avLst/>
          </a:prstGeom>
          <a:ln w="50800">
            <a:solidFill>
              <a:srgbClr val="000000"/>
            </a:solidFill>
            <a:miter lim="400000"/>
            <a:headEnd type="triangle" len="sm"/>
            <a:tailEnd type="triangle" len="sm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679" name="Shape 1679"/>
          <p:cNvSpPr/>
          <p:nvPr/>
        </p:nvSpPr>
        <p:spPr>
          <a:xfrm>
            <a:off x="8514775" y="10521643"/>
            <a:ext cx="1066801" cy="520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1pPr>
              <a:lnSpc>
                <a:spcPct val="80000"/>
              </a:lnSpc>
              <a:buFont typeface="Lucida Grande"/>
              <a:defRPr sz="30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Packet</a:t>
            </a:r>
          </a:p>
        </p:txBody>
      </p:sp>
    </p:spTree>
  </p:cSld>
  <p:clrMapOvr>
    <a:masterClrMapping/>
  </p:clrMapOvr>
  <p:transition spd="slow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1" name="Shape 168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Handling contention</a:t>
            </a:r>
          </a:p>
        </p:txBody>
      </p:sp>
      <p:sp>
        <p:nvSpPr>
          <p:cNvPr id="1682" name="Shape 1682"/>
          <p:cNvSpPr/>
          <p:nvPr/>
        </p:nvSpPr>
        <p:spPr>
          <a:xfrm flipH="1">
            <a:off x="13449299" y="4229100"/>
            <a:ext cx="1" cy="8488199"/>
          </a:xfrm>
          <a:prstGeom prst="line">
            <a:avLst/>
          </a:prstGeom>
          <a:ln w="1270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683" name="Shape 1683"/>
          <p:cNvSpPr/>
          <p:nvPr/>
        </p:nvSpPr>
        <p:spPr>
          <a:xfrm>
            <a:off x="10043187" y="8600199"/>
            <a:ext cx="7777213" cy="1"/>
          </a:xfrm>
          <a:prstGeom prst="line">
            <a:avLst/>
          </a:prstGeom>
          <a:ln w="1270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684" name="Shape 1684"/>
          <p:cNvSpPr/>
          <p:nvPr/>
        </p:nvSpPr>
        <p:spPr>
          <a:xfrm>
            <a:off x="11950700" y="6972300"/>
            <a:ext cx="2997200" cy="2997200"/>
          </a:xfrm>
          <a:prstGeom prst="rect">
            <a:avLst/>
          </a:prstGeom>
          <a:solidFill>
            <a:srgbClr val="FFAA00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685" name="Shape 1685"/>
          <p:cNvSpPr/>
          <p:nvPr/>
        </p:nvSpPr>
        <p:spPr>
          <a:xfrm>
            <a:off x="10025517" y="4243874"/>
            <a:ext cx="3670301" cy="39751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21600" y="21600"/>
                </a:lnTo>
                <a:lnTo>
                  <a:pt x="0" y="21600"/>
                </a:lnTo>
              </a:path>
            </a:pathLst>
          </a:custGeom>
          <a:ln w="203200">
            <a:solidFill>
              <a:srgbClr val="E32400">
                <a:alpha val="50000"/>
              </a:srgbClr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1686" name="Shape 1686"/>
          <p:cNvSpPr/>
          <p:nvPr/>
        </p:nvSpPr>
        <p:spPr>
          <a:xfrm>
            <a:off x="10032786" y="8864520"/>
            <a:ext cx="7798014" cy="3"/>
          </a:xfrm>
          <a:prstGeom prst="line">
            <a:avLst/>
          </a:prstGeom>
          <a:ln w="203200">
            <a:solidFill>
              <a:srgbClr val="0056D6">
                <a:alpha val="50000"/>
              </a:srgbClr>
            </a:solidFill>
            <a:miter lim="400000"/>
            <a:headEnd type="triangle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687" name="Shape 1687"/>
          <p:cNvSpPr/>
          <p:nvPr/>
        </p:nvSpPr>
        <p:spPr>
          <a:xfrm>
            <a:off x="13716000" y="4699000"/>
            <a:ext cx="1371600" cy="469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1pPr>
              <a:lnSpc>
                <a:spcPct val="80000"/>
              </a:lnSpc>
              <a:buFont typeface="Lucida Grande"/>
              <a:defRPr sz="2800" b="1">
                <a:solidFill>
                  <a:srgbClr val="E32400"/>
                </a:solidFill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Packet 1</a:t>
            </a:r>
          </a:p>
        </p:txBody>
      </p:sp>
      <p:sp>
        <p:nvSpPr>
          <p:cNvPr id="1688" name="Shape 1688"/>
          <p:cNvSpPr/>
          <p:nvPr/>
        </p:nvSpPr>
        <p:spPr>
          <a:xfrm>
            <a:off x="16598900" y="9029700"/>
            <a:ext cx="1371600" cy="469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1pPr>
              <a:lnSpc>
                <a:spcPct val="80000"/>
              </a:lnSpc>
              <a:buFont typeface="Lucida Grande"/>
              <a:defRPr sz="2800" b="1">
                <a:solidFill>
                  <a:srgbClr val="0056D6"/>
                </a:solidFill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Packet 2</a:t>
            </a:r>
          </a:p>
        </p:txBody>
      </p:sp>
      <p:sp>
        <p:nvSpPr>
          <p:cNvPr id="1689" name="Shape 1689"/>
          <p:cNvSpPr/>
          <p:nvPr/>
        </p:nvSpPr>
        <p:spPr>
          <a:xfrm>
            <a:off x="947057" y="2119085"/>
            <a:ext cx="16393885" cy="1866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1pPr algn="l">
              <a:lnSpc>
                <a:spcPct val="90000"/>
              </a:lnSpc>
              <a:spcBef>
                <a:spcPts val="600"/>
              </a:spcBef>
              <a:buFont typeface="Lucida Grande"/>
              <a:defRPr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Scenario: two packets need to be routed onto the same outbound link at the same time</a:t>
            </a:r>
          </a:p>
        </p:txBody>
      </p:sp>
      <p:sp>
        <p:nvSpPr>
          <p:cNvPr id="1690" name="Shape 1690"/>
          <p:cNvSpPr>
            <a:spLocks noGrp="1"/>
          </p:cNvSpPr>
          <p:nvPr>
            <p:ph type="body" sz="quarter" idx="1"/>
          </p:nvPr>
        </p:nvSpPr>
        <p:spPr>
          <a:xfrm>
            <a:off x="910771" y="4255649"/>
            <a:ext cx="9093201" cy="5194301"/>
          </a:xfrm>
          <a:prstGeom prst="rect">
            <a:avLst/>
          </a:prstGeom>
        </p:spPr>
        <p:txBody>
          <a:bodyPr/>
          <a:lstStyle/>
          <a:p>
            <a:pPr marL="600075" indent="-600075">
              <a:defRPr sz="4200"/>
            </a:pPr>
            <a:r>
              <a:t>Options:</a:t>
            </a:r>
          </a:p>
          <a:p>
            <a:pPr marL="1276350" lvl="1" indent="-476250">
              <a:defRPr sz="4200"/>
            </a:pPr>
            <a:r>
              <a:t>Buffer one packet, send it over link later</a:t>
            </a:r>
          </a:p>
          <a:p>
            <a:pPr marL="1276350" lvl="1" indent="-476250">
              <a:defRPr sz="4200"/>
            </a:pPr>
            <a:r>
              <a:t>Drop one packet</a:t>
            </a:r>
          </a:p>
          <a:p>
            <a:pPr marL="1276350" lvl="1" indent="-476250">
              <a:defRPr sz="4200"/>
            </a:pPr>
            <a:r>
              <a:t>Reroute one packet (deflection)</a:t>
            </a:r>
          </a:p>
          <a:p>
            <a:pPr marL="1276350" lvl="1" indent="-476250">
              <a:defRPr sz="4200"/>
            </a:pPr>
            <a:endParaRPr/>
          </a:p>
          <a:p>
            <a:pPr marL="600075" indent="-600075">
              <a:defRPr sz="4200"/>
            </a:pPr>
            <a:r>
              <a:t>In this lecture: we only consider buffering *</a:t>
            </a:r>
          </a:p>
        </p:txBody>
      </p:sp>
      <p:sp>
        <p:nvSpPr>
          <p:cNvPr id="1691" name="Shape 1691"/>
          <p:cNvSpPr/>
          <p:nvPr/>
        </p:nvSpPr>
        <p:spPr>
          <a:xfrm>
            <a:off x="354671" y="12560142"/>
            <a:ext cx="10790569" cy="8940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457200">
              <a:defRPr sz="2800" b="1">
                <a:latin typeface="+mn-lt"/>
                <a:ea typeface="+mn-ea"/>
                <a:cs typeface="+mn-cs"/>
                <a:sym typeface="Myriad Pro Condensed"/>
              </a:defRPr>
            </a:pPr>
            <a:r>
              <a:t>* But recent research has looked at using bufferless networks with deflection routing</a:t>
            </a:r>
          </a:p>
          <a:p>
            <a:pPr algn="l" defTabSz="457200">
              <a:defRPr sz="2800" b="1">
                <a:latin typeface="+mn-lt"/>
                <a:ea typeface="+mn-ea"/>
                <a:cs typeface="+mn-cs"/>
                <a:sym typeface="Myriad Pro Condensed"/>
              </a:defRPr>
            </a:pPr>
            <a:r>
              <a:t>   as a power-efficient interconnect for chip multiprocessors.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90" grpId="1" animBg="1" advAuto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5" name="Shape 1695"/>
          <p:cNvSpPr/>
          <p:nvPr/>
        </p:nvSpPr>
        <p:spPr>
          <a:xfrm>
            <a:off x="12562273" y="5040447"/>
            <a:ext cx="2432878" cy="2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696" name="Shape 1696"/>
          <p:cNvSpPr/>
          <p:nvPr/>
        </p:nvSpPr>
        <p:spPr>
          <a:xfrm>
            <a:off x="9667425" y="5040448"/>
            <a:ext cx="1880669" cy="1"/>
          </a:xfrm>
          <a:prstGeom prst="line">
            <a:avLst/>
          </a:prstGeom>
          <a:ln w="203200">
            <a:solidFill>
              <a:srgbClr val="E324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697" name="Shape 1697"/>
          <p:cNvSpPr>
            <a:spLocks noGrp="1"/>
          </p:cNvSpPr>
          <p:nvPr>
            <p:ph type="body" idx="1"/>
          </p:nvPr>
        </p:nvSpPr>
        <p:spPr>
          <a:xfrm>
            <a:off x="825500" y="1769179"/>
            <a:ext cx="16637000" cy="11582586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600"/>
              </a:spcBef>
            </a:pPr>
            <a:r>
              <a:rPr dirty="0"/>
              <a:t>High-granularity resource allocation</a:t>
            </a:r>
            <a:endParaRPr lang="en-US" dirty="0"/>
          </a:p>
          <a:p>
            <a:pPr lvl="1">
              <a:spcBef>
                <a:spcPts val="600"/>
              </a:spcBef>
            </a:pPr>
            <a:r>
              <a:rPr sz="4800" dirty="0"/>
              <a:t>Main idea: </a:t>
            </a:r>
            <a:r>
              <a:rPr sz="4800" u="sng" dirty="0"/>
              <a:t>pre-allocate</a:t>
            </a:r>
            <a:r>
              <a:rPr sz="4800" dirty="0"/>
              <a:t> all resources (links across multiple switches) along entire network path for a message (“setup a flow”)</a:t>
            </a:r>
          </a:p>
          <a:p>
            <a:pPr>
              <a:spcBef>
                <a:spcPts val="600"/>
              </a:spcBef>
            </a:pPr>
            <a:endParaRPr lang="en-US" dirty="0"/>
          </a:p>
          <a:p>
            <a:pPr>
              <a:spcBef>
                <a:spcPts val="600"/>
              </a:spcBef>
            </a:pPr>
            <a:endParaRPr lang="en-US" dirty="0"/>
          </a:p>
          <a:p>
            <a:pPr>
              <a:spcBef>
                <a:spcPts val="600"/>
              </a:spcBef>
            </a:pPr>
            <a:r>
              <a:rPr dirty="0"/>
              <a:t>Costs</a:t>
            </a:r>
          </a:p>
          <a:p>
            <a:pPr marL="1276350" lvl="1" indent="-476250">
              <a:defRPr sz="4200"/>
            </a:pPr>
            <a:r>
              <a:rPr dirty="0"/>
              <a:t>Needs setup phase (“probe”) to set up the path (and to tear it down and release the resources when message complete)</a:t>
            </a:r>
          </a:p>
          <a:p>
            <a:pPr marL="1276350" lvl="1" indent="-476250">
              <a:defRPr sz="4200"/>
            </a:pPr>
            <a:r>
              <a:rPr dirty="0"/>
              <a:t>Lower link utilization.  Transmission of two messages cannot share same link (even if some resources on a </a:t>
            </a:r>
            <a:r>
              <a:rPr dirty="0" err="1"/>
              <a:t>preallocated</a:t>
            </a:r>
            <a:r>
              <a:rPr dirty="0"/>
              <a:t> path are no longer utilized during a transmission) </a:t>
            </a:r>
          </a:p>
          <a:p>
            <a:pPr>
              <a:spcBef>
                <a:spcPts val="600"/>
              </a:spcBef>
            </a:pPr>
            <a:r>
              <a:rPr dirty="0"/>
              <a:t>Benefits</a:t>
            </a:r>
          </a:p>
          <a:p>
            <a:pPr marL="1276350" lvl="1" indent="-476250">
              <a:defRPr sz="4200"/>
            </a:pPr>
            <a:r>
              <a:rPr dirty="0"/>
              <a:t>No contention during transmission due to </a:t>
            </a:r>
            <a:r>
              <a:rPr dirty="0" err="1"/>
              <a:t>preallocation</a:t>
            </a:r>
            <a:r>
              <a:rPr dirty="0"/>
              <a:t>, so no need for buffering</a:t>
            </a:r>
          </a:p>
          <a:p>
            <a:pPr marL="1276350" lvl="1" indent="-476250">
              <a:defRPr sz="4200"/>
            </a:pPr>
            <a:r>
              <a:rPr dirty="0"/>
              <a:t>Arbitrary message sizes (once path is set up, send data until done)</a:t>
            </a:r>
          </a:p>
        </p:txBody>
      </p:sp>
      <p:sp>
        <p:nvSpPr>
          <p:cNvPr id="1698" name="Shape 169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Circuit-switched routing</a:t>
            </a:r>
          </a:p>
        </p:txBody>
      </p:sp>
      <p:sp>
        <p:nvSpPr>
          <p:cNvPr id="1699" name="Shape 1699"/>
          <p:cNvSpPr/>
          <p:nvPr/>
        </p:nvSpPr>
        <p:spPr>
          <a:xfrm>
            <a:off x="6699422" y="5040448"/>
            <a:ext cx="1880669" cy="1"/>
          </a:xfrm>
          <a:prstGeom prst="line">
            <a:avLst/>
          </a:prstGeom>
          <a:ln w="203200">
            <a:solidFill>
              <a:srgbClr val="E324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700" name="Shape 1700"/>
          <p:cNvSpPr/>
          <p:nvPr/>
        </p:nvSpPr>
        <p:spPr>
          <a:xfrm>
            <a:off x="3632874" y="5040448"/>
            <a:ext cx="1880669" cy="1"/>
          </a:xfrm>
          <a:prstGeom prst="line">
            <a:avLst/>
          </a:prstGeom>
          <a:ln w="203200">
            <a:solidFill>
              <a:srgbClr val="E324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701" name="Shape 1701"/>
          <p:cNvSpPr/>
          <p:nvPr/>
        </p:nvSpPr>
        <p:spPr>
          <a:xfrm>
            <a:off x="5384631" y="4386942"/>
            <a:ext cx="1370547" cy="1370547"/>
          </a:xfrm>
          <a:prstGeom prst="rect">
            <a:avLst/>
          </a:prstGeom>
          <a:solidFill>
            <a:srgbClr val="FFAA00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702" name="Shape 1702"/>
          <p:cNvSpPr/>
          <p:nvPr/>
        </p:nvSpPr>
        <p:spPr>
          <a:xfrm>
            <a:off x="8352635" y="4386942"/>
            <a:ext cx="1370547" cy="1370547"/>
          </a:xfrm>
          <a:prstGeom prst="rect">
            <a:avLst/>
          </a:prstGeom>
          <a:solidFill>
            <a:srgbClr val="FFAA00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703" name="Shape 1703"/>
          <p:cNvSpPr/>
          <p:nvPr/>
        </p:nvSpPr>
        <p:spPr>
          <a:xfrm>
            <a:off x="2416628" y="4386942"/>
            <a:ext cx="1370547" cy="1370547"/>
          </a:xfrm>
          <a:prstGeom prst="rect">
            <a:avLst/>
          </a:prstGeom>
          <a:solidFill>
            <a:srgbClr val="FFAA00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704" name="Shape 1704"/>
          <p:cNvSpPr/>
          <p:nvPr/>
        </p:nvSpPr>
        <p:spPr>
          <a:xfrm>
            <a:off x="11492338" y="4355175"/>
            <a:ext cx="1370546" cy="1370547"/>
          </a:xfrm>
          <a:prstGeom prst="rect">
            <a:avLst/>
          </a:prstGeom>
          <a:solidFill>
            <a:srgbClr val="FFAA00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705" name="Shape 1705"/>
          <p:cNvSpPr/>
          <p:nvPr/>
        </p:nvSpPr>
        <p:spPr>
          <a:xfrm>
            <a:off x="14460342" y="4355175"/>
            <a:ext cx="1370547" cy="1370547"/>
          </a:xfrm>
          <a:prstGeom prst="rect">
            <a:avLst/>
          </a:prstGeom>
          <a:solidFill>
            <a:srgbClr val="FFAA00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706" name="Shape 1706"/>
          <p:cNvSpPr/>
          <p:nvPr/>
        </p:nvSpPr>
        <p:spPr>
          <a:xfrm>
            <a:off x="11634223" y="4821798"/>
            <a:ext cx="1086777" cy="5008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1pPr>
              <a:lnSpc>
                <a:spcPct val="80000"/>
              </a:lnSpc>
              <a:buFont typeface="Lucida Grande"/>
              <a:defRPr sz="32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Dest</a:t>
            </a:r>
          </a:p>
        </p:txBody>
      </p:sp>
      <p:sp>
        <p:nvSpPr>
          <p:cNvPr id="1707" name="Shape 1707"/>
          <p:cNvSpPr/>
          <p:nvPr/>
        </p:nvSpPr>
        <p:spPr>
          <a:xfrm>
            <a:off x="2403928" y="4790030"/>
            <a:ext cx="1395947" cy="5008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1pPr>
              <a:lnSpc>
                <a:spcPct val="80000"/>
              </a:lnSpc>
              <a:buFont typeface="Lucida Grande"/>
              <a:defRPr sz="32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Source</a:t>
            </a:r>
          </a:p>
        </p:txBody>
      </p:sp>
      <p:sp>
        <p:nvSpPr>
          <p:cNvPr id="1708" name="Shape 1708"/>
          <p:cNvSpPr/>
          <p:nvPr/>
        </p:nvSpPr>
        <p:spPr>
          <a:xfrm>
            <a:off x="3632874" y="5203371"/>
            <a:ext cx="1880669" cy="7390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/>
          <a:p>
            <a:pPr>
              <a:lnSpc>
                <a:spcPct val="80000"/>
              </a:lnSpc>
              <a:buFont typeface="Lucida Grande"/>
              <a:defRPr sz="2400" b="1">
                <a:solidFill>
                  <a:srgbClr val="E32400"/>
                </a:solidFill>
                <a:latin typeface="+mn-lt"/>
                <a:ea typeface="+mn-ea"/>
                <a:cs typeface="+mn-cs"/>
                <a:sym typeface="Myriad Pro Condensed"/>
              </a:defRPr>
            </a:pPr>
            <a:r>
              <a:t>Reserved</a:t>
            </a:r>
          </a:p>
          <a:p>
            <a:pPr>
              <a:lnSpc>
                <a:spcPct val="80000"/>
              </a:lnSpc>
              <a:buFont typeface="Lucida Grande"/>
              <a:defRPr sz="2400" b="1">
                <a:solidFill>
                  <a:srgbClr val="E32400"/>
                </a:solidFill>
                <a:latin typeface="+mn-lt"/>
                <a:ea typeface="+mn-ea"/>
                <a:cs typeface="+mn-cs"/>
                <a:sym typeface="Myriad Pro Condensed"/>
              </a:defRPr>
            </a:pPr>
            <a:r>
              <a:t>Link</a:t>
            </a:r>
          </a:p>
        </p:txBody>
      </p:sp>
      <p:sp>
        <p:nvSpPr>
          <p:cNvPr id="1709" name="Shape 1709"/>
          <p:cNvSpPr/>
          <p:nvPr/>
        </p:nvSpPr>
        <p:spPr>
          <a:xfrm>
            <a:off x="6595602" y="5203371"/>
            <a:ext cx="1880669" cy="7390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/>
          <a:p>
            <a:pPr>
              <a:lnSpc>
                <a:spcPct val="80000"/>
              </a:lnSpc>
              <a:buFont typeface="Lucida Grande"/>
              <a:defRPr sz="2400" b="1">
                <a:solidFill>
                  <a:srgbClr val="E32400"/>
                </a:solidFill>
                <a:latin typeface="+mn-lt"/>
                <a:ea typeface="+mn-ea"/>
                <a:cs typeface="+mn-cs"/>
                <a:sym typeface="Myriad Pro Condensed"/>
              </a:defRPr>
            </a:pPr>
            <a:r>
              <a:t>Reserved</a:t>
            </a:r>
          </a:p>
          <a:p>
            <a:pPr>
              <a:lnSpc>
                <a:spcPct val="80000"/>
              </a:lnSpc>
              <a:buFont typeface="Lucida Grande"/>
              <a:defRPr sz="2400" b="1">
                <a:solidFill>
                  <a:srgbClr val="E32400"/>
                </a:solidFill>
                <a:latin typeface="+mn-lt"/>
                <a:ea typeface="+mn-ea"/>
                <a:cs typeface="+mn-cs"/>
                <a:sym typeface="Myriad Pro Condensed"/>
              </a:defRPr>
            </a:pPr>
            <a:r>
              <a:t>Link</a:t>
            </a:r>
          </a:p>
        </p:txBody>
      </p:sp>
      <p:sp>
        <p:nvSpPr>
          <p:cNvPr id="1710" name="Shape 1710"/>
          <p:cNvSpPr/>
          <p:nvPr/>
        </p:nvSpPr>
        <p:spPr>
          <a:xfrm>
            <a:off x="9667425" y="5203371"/>
            <a:ext cx="1880669" cy="7390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/>
          <a:p>
            <a:pPr>
              <a:lnSpc>
                <a:spcPct val="80000"/>
              </a:lnSpc>
              <a:buFont typeface="Lucida Grande"/>
              <a:defRPr sz="2400" b="1">
                <a:solidFill>
                  <a:srgbClr val="E32400"/>
                </a:solidFill>
                <a:latin typeface="+mn-lt"/>
                <a:ea typeface="+mn-ea"/>
                <a:cs typeface="+mn-cs"/>
                <a:sym typeface="Myriad Pro Condensed"/>
              </a:defRPr>
            </a:pPr>
            <a:r>
              <a:t>Reserved</a:t>
            </a:r>
          </a:p>
          <a:p>
            <a:pPr>
              <a:lnSpc>
                <a:spcPct val="80000"/>
              </a:lnSpc>
              <a:buFont typeface="Lucida Grande"/>
              <a:defRPr sz="2400" b="1">
                <a:solidFill>
                  <a:srgbClr val="E32400"/>
                </a:solidFill>
                <a:latin typeface="+mn-lt"/>
                <a:ea typeface="+mn-ea"/>
                <a:cs typeface="+mn-cs"/>
                <a:sym typeface="Myriad Pro Condensed"/>
              </a:defRPr>
            </a:pPr>
            <a:r>
              <a:t>Link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grpId="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grpId="6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08" grpId="1" animBg="1" advAuto="0"/>
      <p:bldP spid="1708" grpId="2" animBg="1" advAuto="0"/>
      <p:bldP spid="1709" grpId="3" animBg="1" advAuto="0"/>
      <p:bldP spid="1709" grpId="4" animBg="1" advAuto="0"/>
      <p:bldP spid="1710" grpId="5" animBg="1" advAuto="0"/>
      <p:bldP spid="1710" grpId="6" animBg="1" advAuto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4" name="Shape 1714"/>
          <p:cNvSpPr/>
          <p:nvPr/>
        </p:nvSpPr>
        <p:spPr>
          <a:xfrm>
            <a:off x="5221714" y="11685809"/>
            <a:ext cx="8374966" cy="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715" name="Shape 1715"/>
          <p:cNvSpPr/>
          <p:nvPr/>
        </p:nvSpPr>
        <p:spPr>
          <a:xfrm flipH="1">
            <a:off x="5209014" y="8117109"/>
            <a:ext cx="1" cy="3575317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716" name="Shape 1716"/>
          <p:cNvSpPr/>
          <p:nvPr/>
        </p:nvSpPr>
        <p:spPr>
          <a:xfrm>
            <a:off x="9412714" y="8117109"/>
            <a:ext cx="1" cy="3575317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717" name="Shape 1717"/>
          <p:cNvSpPr/>
          <p:nvPr/>
        </p:nvSpPr>
        <p:spPr>
          <a:xfrm>
            <a:off x="5221714" y="8117109"/>
            <a:ext cx="8374966" cy="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718" name="Shape 1718"/>
          <p:cNvSpPr/>
          <p:nvPr/>
        </p:nvSpPr>
        <p:spPr>
          <a:xfrm>
            <a:off x="5983714" y="8117109"/>
            <a:ext cx="2631476" cy="1"/>
          </a:xfrm>
          <a:prstGeom prst="line">
            <a:avLst/>
          </a:prstGeom>
          <a:ln w="203200">
            <a:solidFill>
              <a:srgbClr val="E324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719" name="Shape 1719"/>
          <p:cNvSpPr/>
          <p:nvPr/>
        </p:nvSpPr>
        <p:spPr>
          <a:xfrm>
            <a:off x="13552914" y="8104409"/>
            <a:ext cx="1" cy="3575317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720" name="Shape 1720"/>
          <p:cNvSpPr/>
          <p:nvPr/>
        </p:nvSpPr>
        <p:spPr>
          <a:xfrm>
            <a:off x="10149314" y="8117109"/>
            <a:ext cx="2631476" cy="1"/>
          </a:xfrm>
          <a:prstGeom prst="line">
            <a:avLst/>
          </a:prstGeom>
          <a:ln w="203200">
            <a:solidFill>
              <a:srgbClr val="E324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721" name="Shape 1721"/>
          <p:cNvSpPr/>
          <p:nvPr/>
        </p:nvSpPr>
        <p:spPr>
          <a:xfrm flipV="1">
            <a:off x="13542789" y="8841009"/>
            <a:ext cx="1" cy="2181154"/>
          </a:xfrm>
          <a:prstGeom prst="line">
            <a:avLst/>
          </a:prstGeom>
          <a:ln w="203200">
            <a:solidFill>
              <a:srgbClr val="E324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722" name="Shape 1722"/>
          <p:cNvSpPr/>
          <p:nvPr/>
        </p:nvSpPr>
        <p:spPr>
          <a:xfrm>
            <a:off x="8434814" y="7202709"/>
            <a:ext cx="1917701" cy="1917701"/>
          </a:xfrm>
          <a:prstGeom prst="rect">
            <a:avLst/>
          </a:prstGeom>
          <a:solidFill>
            <a:srgbClr val="FFAA00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723" name="Shape 1723"/>
          <p:cNvSpPr/>
          <p:nvPr/>
        </p:nvSpPr>
        <p:spPr>
          <a:xfrm>
            <a:off x="12587714" y="7202709"/>
            <a:ext cx="1917701" cy="1917701"/>
          </a:xfrm>
          <a:prstGeom prst="rect">
            <a:avLst/>
          </a:prstGeom>
          <a:solidFill>
            <a:srgbClr val="FFAA00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724" name="Shape 1724"/>
          <p:cNvSpPr/>
          <p:nvPr/>
        </p:nvSpPr>
        <p:spPr>
          <a:xfrm>
            <a:off x="12587714" y="10720609"/>
            <a:ext cx="1917701" cy="1917701"/>
          </a:xfrm>
          <a:prstGeom prst="rect">
            <a:avLst/>
          </a:prstGeom>
          <a:solidFill>
            <a:srgbClr val="FFAA00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725" name="Shape 1725"/>
          <p:cNvSpPr/>
          <p:nvPr/>
        </p:nvSpPr>
        <p:spPr>
          <a:xfrm>
            <a:off x="8688814" y="7634509"/>
            <a:ext cx="1371601" cy="952501"/>
          </a:xfrm>
          <a:prstGeom prst="rect">
            <a:avLst/>
          </a:prstGeom>
          <a:solidFill>
            <a:srgbClr val="D584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726" name="Shape 1726"/>
          <p:cNvSpPr/>
          <p:nvPr/>
        </p:nvSpPr>
        <p:spPr>
          <a:xfrm>
            <a:off x="12841714" y="7634509"/>
            <a:ext cx="1371601" cy="952501"/>
          </a:xfrm>
          <a:prstGeom prst="rect">
            <a:avLst/>
          </a:prstGeom>
          <a:solidFill>
            <a:srgbClr val="D584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727" name="Shape 1727"/>
          <p:cNvSpPr/>
          <p:nvPr/>
        </p:nvSpPr>
        <p:spPr>
          <a:xfrm>
            <a:off x="12867114" y="11215909"/>
            <a:ext cx="1371601" cy="952501"/>
          </a:xfrm>
          <a:prstGeom prst="rect">
            <a:avLst/>
          </a:prstGeom>
          <a:solidFill>
            <a:srgbClr val="D584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728" name="Shape 1728"/>
          <p:cNvSpPr/>
          <p:nvPr/>
        </p:nvSpPr>
        <p:spPr>
          <a:xfrm>
            <a:off x="4281914" y="7202709"/>
            <a:ext cx="1917701" cy="1917701"/>
          </a:xfrm>
          <a:prstGeom prst="rect">
            <a:avLst/>
          </a:prstGeom>
          <a:solidFill>
            <a:srgbClr val="FFAA00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729" name="Shape 1729"/>
          <p:cNvSpPr/>
          <p:nvPr/>
        </p:nvSpPr>
        <p:spPr>
          <a:xfrm>
            <a:off x="4523214" y="7596409"/>
            <a:ext cx="1371601" cy="952501"/>
          </a:xfrm>
          <a:prstGeom prst="rect">
            <a:avLst/>
          </a:prstGeom>
          <a:solidFill>
            <a:srgbClr val="D584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730" name="Shape 173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Store-and-forward (packet-based routing)</a:t>
            </a:r>
          </a:p>
        </p:txBody>
      </p:sp>
      <p:sp>
        <p:nvSpPr>
          <p:cNvPr id="1731" name="Shape 1731"/>
          <p:cNvSpPr>
            <a:spLocks noGrp="1"/>
          </p:cNvSpPr>
          <p:nvPr>
            <p:ph type="body" sz="half" idx="1"/>
          </p:nvPr>
        </p:nvSpPr>
        <p:spPr>
          <a:xfrm>
            <a:off x="838200" y="1866900"/>
            <a:ext cx="16154400" cy="3748310"/>
          </a:xfrm>
          <a:prstGeom prst="rect">
            <a:avLst/>
          </a:prstGeom>
        </p:spPr>
        <p:txBody>
          <a:bodyPr/>
          <a:lstStyle/>
          <a:p>
            <a:pPr marL="657225" indent="-657225">
              <a:defRPr sz="4600"/>
            </a:pPr>
            <a:r>
              <a:t>Packet copied entirely into network switch before moving to next node</a:t>
            </a:r>
          </a:p>
          <a:p>
            <a:pPr marL="657225" indent="-657225">
              <a:spcBef>
                <a:spcPts val="600"/>
              </a:spcBef>
              <a:defRPr sz="4600"/>
            </a:pPr>
            <a:r>
              <a:t>Flow control unit is an entire packet</a:t>
            </a:r>
          </a:p>
          <a:p>
            <a:pPr marL="1321707" lvl="1" indent="-521607">
              <a:defRPr sz="3600"/>
            </a:pPr>
            <a:r>
              <a:t>Different packets from the same message can take different routes, but all data in a packet is transmitted over the same route</a:t>
            </a:r>
          </a:p>
          <a:p>
            <a:pPr marL="657225" indent="-657225">
              <a:defRPr sz="4600"/>
            </a:pPr>
            <a:r>
              <a:t>Requires buffering for entire packet in each router</a:t>
            </a:r>
          </a:p>
        </p:txBody>
      </p:sp>
      <p:sp>
        <p:nvSpPr>
          <p:cNvPr id="1732" name="Shape 1732"/>
          <p:cNvSpPr/>
          <p:nvPr/>
        </p:nvSpPr>
        <p:spPr>
          <a:xfrm>
            <a:off x="2707114" y="7177309"/>
            <a:ext cx="1663701" cy="66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1pPr>
              <a:lnSpc>
                <a:spcPct val="80000"/>
              </a:lnSpc>
              <a:buFont typeface="Lucida Grande"/>
              <a:defRPr sz="42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Source</a:t>
            </a:r>
          </a:p>
        </p:txBody>
      </p:sp>
      <p:sp>
        <p:nvSpPr>
          <p:cNvPr id="1733" name="Shape 1733"/>
          <p:cNvSpPr/>
          <p:nvPr/>
        </p:nvSpPr>
        <p:spPr>
          <a:xfrm>
            <a:off x="14489648" y="12143009"/>
            <a:ext cx="2540001" cy="66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1pPr>
              <a:lnSpc>
                <a:spcPct val="80000"/>
              </a:lnSpc>
              <a:buFont typeface="Lucida Grande"/>
              <a:defRPr sz="42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Destination</a:t>
            </a:r>
          </a:p>
        </p:txBody>
      </p:sp>
      <p:sp>
        <p:nvSpPr>
          <p:cNvPr id="1734" name="Shape 1734"/>
          <p:cNvSpPr/>
          <p:nvPr/>
        </p:nvSpPr>
        <p:spPr>
          <a:xfrm>
            <a:off x="8434814" y="10720609"/>
            <a:ext cx="1917701" cy="1917701"/>
          </a:xfrm>
          <a:prstGeom prst="rect">
            <a:avLst/>
          </a:prstGeom>
          <a:solidFill>
            <a:srgbClr val="FFAA00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735" name="Shape 1735"/>
          <p:cNvSpPr/>
          <p:nvPr/>
        </p:nvSpPr>
        <p:spPr>
          <a:xfrm>
            <a:off x="4281914" y="10720609"/>
            <a:ext cx="1917701" cy="1917701"/>
          </a:xfrm>
          <a:prstGeom prst="rect">
            <a:avLst/>
          </a:prstGeom>
          <a:solidFill>
            <a:srgbClr val="FFAA00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736" name="Shape 1736"/>
          <p:cNvSpPr/>
          <p:nvPr/>
        </p:nvSpPr>
        <p:spPr>
          <a:xfrm>
            <a:off x="4637514" y="7698009"/>
            <a:ext cx="292101" cy="749301"/>
          </a:xfrm>
          <a:prstGeom prst="rect">
            <a:avLst/>
          </a:prstGeom>
          <a:solidFill>
            <a:srgbClr val="AAAAAA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737" name="Shape 1737"/>
          <p:cNvSpPr/>
          <p:nvPr/>
        </p:nvSpPr>
        <p:spPr>
          <a:xfrm>
            <a:off x="4929614" y="7698009"/>
            <a:ext cx="292101" cy="749301"/>
          </a:xfrm>
          <a:prstGeom prst="rect">
            <a:avLst/>
          </a:prstGeom>
          <a:solidFill>
            <a:srgbClr val="AAAAAA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738" name="Shape 1738"/>
          <p:cNvSpPr/>
          <p:nvPr/>
        </p:nvSpPr>
        <p:spPr>
          <a:xfrm>
            <a:off x="5221714" y="7698009"/>
            <a:ext cx="292101" cy="749301"/>
          </a:xfrm>
          <a:prstGeom prst="rect">
            <a:avLst/>
          </a:prstGeom>
          <a:solidFill>
            <a:srgbClr val="AAAAAA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739" name="Shape 1739"/>
          <p:cNvSpPr/>
          <p:nvPr/>
        </p:nvSpPr>
        <p:spPr>
          <a:xfrm>
            <a:off x="5513814" y="7698009"/>
            <a:ext cx="292101" cy="749301"/>
          </a:xfrm>
          <a:prstGeom prst="rect">
            <a:avLst/>
          </a:prstGeom>
          <a:solidFill>
            <a:srgbClr val="AAAAAA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740" name="Shape 1740"/>
          <p:cNvSpPr/>
          <p:nvPr/>
        </p:nvSpPr>
        <p:spPr>
          <a:xfrm>
            <a:off x="801151" y="8593359"/>
            <a:ext cx="1663701" cy="774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1pPr>
              <a:lnSpc>
                <a:spcPct val="80000"/>
              </a:lnSpc>
              <a:buFont typeface="Lucida Grande"/>
              <a:defRPr sz="28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One packet</a:t>
            </a:r>
          </a:p>
        </p:txBody>
      </p:sp>
      <p:sp>
        <p:nvSpPr>
          <p:cNvPr id="1741" name="Shape 1741"/>
          <p:cNvSpPr/>
          <p:nvPr/>
        </p:nvSpPr>
        <p:spPr>
          <a:xfrm>
            <a:off x="8815814" y="7736109"/>
            <a:ext cx="292101" cy="749301"/>
          </a:xfrm>
          <a:prstGeom prst="rect">
            <a:avLst/>
          </a:prstGeom>
          <a:solidFill>
            <a:srgbClr val="AAAAAA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742" name="Shape 1742"/>
          <p:cNvSpPr/>
          <p:nvPr/>
        </p:nvSpPr>
        <p:spPr>
          <a:xfrm>
            <a:off x="9107914" y="7736109"/>
            <a:ext cx="292101" cy="749301"/>
          </a:xfrm>
          <a:prstGeom prst="rect">
            <a:avLst/>
          </a:prstGeom>
          <a:solidFill>
            <a:srgbClr val="AAAAAA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743" name="Shape 1743"/>
          <p:cNvSpPr/>
          <p:nvPr/>
        </p:nvSpPr>
        <p:spPr>
          <a:xfrm>
            <a:off x="9400014" y="7736109"/>
            <a:ext cx="292101" cy="749301"/>
          </a:xfrm>
          <a:prstGeom prst="rect">
            <a:avLst/>
          </a:prstGeom>
          <a:solidFill>
            <a:srgbClr val="AAAAAA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744" name="Shape 1744"/>
          <p:cNvSpPr/>
          <p:nvPr/>
        </p:nvSpPr>
        <p:spPr>
          <a:xfrm>
            <a:off x="9692114" y="7736109"/>
            <a:ext cx="292101" cy="749301"/>
          </a:xfrm>
          <a:prstGeom prst="rect">
            <a:avLst/>
          </a:prstGeom>
          <a:solidFill>
            <a:srgbClr val="AAAAAA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745" name="Shape 1745"/>
          <p:cNvSpPr/>
          <p:nvPr/>
        </p:nvSpPr>
        <p:spPr>
          <a:xfrm>
            <a:off x="12968714" y="7736109"/>
            <a:ext cx="292101" cy="749301"/>
          </a:xfrm>
          <a:prstGeom prst="rect">
            <a:avLst/>
          </a:prstGeom>
          <a:solidFill>
            <a:srgbClr val="AAAAAA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746" name="Shape 1746"/>
          <p:cNvSpPr/>
          <p:nvPr/>
        </p:nvSpPr>
        <p:spPr>
          <a:xfrm>
            <a:off x="13260813" y="7736109"/>
            <a:ext cx="292101" cy="749301"/>
          </a:xfrm>
          <a:prstGeom prst="rect">
            <a:avLst/>
          </a:prstGeom>
          <a:solidFill>
            <a:srgbClr val="AAAAAA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747" name="Shape 1747"/>
          <p:cNvSpPr/>
          <p:nvPr/>
        </p:nvSpPr>
        <p:spPr>
          <a:xfrm>
            <a:off x="13552913" y="7736109"/>
            <a:ext cx="292101" cy="749301"/>
          </a:xfrm>
          <a:prstGeom prst="rect">
            <a:avLst/>
          </a:prstGeom>
          <a:solidFill>
            <a:srgbClr val="AAAAAA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748" name="Shape 1748"/>
          <p:cNvSpPr/>
          <p:nvPr/>
        </p:nvSpPr>
        <p:spPr>
          <a:xfrm>
            <a:off x="13845013" y="7736109"/>
            <a:ext cx="292101" cy="749301"/>
          </a:xfrm>
          <a:prstGeom prst="rect">
            <a:avLst/>
          </a:prstGeom>
          <a:solidFill>
            <a:srgbClr val="AAAAAA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749" name="Shape 1749"/>
          <p:cNvSpPr/>
          <p:nvPr/>
        </p:nvSpPr>
        <p:spPr>
          <a:xfrm>
            <a:off x="12968714" y="11304809"/>
            <a:ext cx="292101" cy="749301"/>
          </a:xfrm>
          <a:prstGeom prst="rect">
            <a:avLst/>
          </a:prstGeom>
          <a:solidFill>
            <a:srgbClr val="AAAAAA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750" name="Shape 1750"/>
          <p:cNvSpPr/>
          <p:nvPr/>
        </p:nvSpPr>
        <p:spPr>
          <a:xfrm>
            <a:off x="13260813" y="11304809"/>
            <a:ext cx="292101" cy="749301"/>
          </a:xfrm>
          <a:prstGeom prst="rect">
            <a:avLst/>
          </a:prstGeom>
          <a:solidFill>
            <a:srgbClr val="AAAAAA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751" name="Shape 1751"/>
          <p:cNvSpPr/>
          <p:nvPr/>
        </p:nvSpPr>
        <p:spPr>
          <a:xfrm>
            <a:off x="13552913" y="11304809"/>
            <a:ext cx="292101" cy="749301"/>
          </a:xfrm>
          <a:prstGeom prst="rect">
            <a:avLst/>
          </a:prstGeom>
          <a:solidFill>
            <a:srgbClr val="AAAAAA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752" name="Shape 1752"/>
          <p:cNvSpPr/>
          <p:nvPr/>
        </p:nvSpPr>
        <p:spPr>
          <a:xfrm>
            <a:off x="13845013" y="11304809"/>
            <a:ext cx="292101" cy="749301"/>
          </a:xfrm>
          <a:prstGeom prst="rect">
            <a:avLst/>
          </a:prstGeom>
          <a:solidFill>
            <a:srgbClr val="AAAAAA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753" name="Shape 1753"/>
          <p:cNvSpPr/>
          <p:nvPr/>
        </p:nvSpPr>
        <p:spPr>
          <a:xfrm>
            <a:off x="8701514" y="8599709"/>
            <a:ext cx="1435101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1pPr>
              <a:lnSpc>
                <a:spcPct val="80000"/>
              </a:lnSpc>
              <a:buFont typeface="Lucida Grande"/>
              <a:defRPr sz="22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Packet Buffer</a:t>
            </a:r>
          </a:p>
        </p:txBody>
      </p:sp>
      <p:sp>
        <p:nvSpPr>
          <p:cNvPr id="1754" name="Shape 1754"/>
          <p:cNvSpPr/>
          <p:nvPr/>
        </p:nvSpPr>
        <p:spPr>
          <a:xfrm>
            <a:off x="12854414" y="8599709"/>
            <a:ext cx="1435101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1pPr>
              <a:lnSpc>
                <a:spcPct val="80000"/>
              </a:lnSpc>
              <a:buFont typeface="Lucida Grande"/>
              <a:defRPr sz="22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Packet Buffer</a:t>
            </a:r>
          </a:p>
        </p:txBody>
      </p:sp>
      <p:sp>
        <p:nvSpPr>
          <p:cNvPr id="1755" name="Shape 1755"/>
          <p:cNvSpPr/>
          <p:nvPr/>
        </p:nvSpPr>
        <p:spPr>
          <a:xfrm>
            <a:off x="4485114" y="8599709"/>
            <a:ext cx="1435101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1pPr>
              <a:lnSpc>
                <a:spcPct val="80000"/>
              </a:lnSpc>
              <a:buFont typeface="Lucida Grande"/>
              <a:defRPr sz="22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Packet Buffer</a:t>
            </a:r>
          </a:p>
        </p:txBody>
      </p:sp>
      <p:sp>
        <p:nvSpPr>
          <p:cNvPr id="1756" name="Shape 1756"/>
          <p:cNvSpPr/>
          <p:nvPr/>
        </p:nvSpPr>
        <p:spPr>
          <a:xfrm>
            <a:off x="4561314" y="11139709"/>
            <a:ext cx="1371601" cy="952501"/>
          </a:xfrm>
          <a:prstGeom prst="rect">
            <a:avLst/>
          </a:prstGeom>
          <a:solidFill>
            <a:srgbClr val="D584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757" name="Shape 1757"/>
          <p:cNvSpPr/>
          <p:nvPr/>
        </p:nvSpPr>
        <p:spPr>
          <a:xfrm>
            <a:off x="4523214" y="12143009"/>
            <a:ext cx="1435101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1pPr>
              <a:lnSpc>
                <a:spcPct val="80000"/>
              </a:lnSpc>
              <a:buFont typeface="Lucida Grande"/>
              <a:defRPr sz="22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Packet Buffer</a:t>
            </a:r>
          </a:p>
        </p:txBody>
      </p:sp>
      <p:sp>
        <p:nvSpPr>
          <p:cNvPr id="1758" name="Shape 1758"/>
          <p:cNvSpPr/>
          <p:nvPr/>
        </p:nvSpPr>
        <p:spPr>
          <a:xfrm>
            <a:off x="8714214" y="11101609"/>
            <a:ext cx="1371601" cy="952501"/>
          </a:xfrm>
          <a:prstGeom prst="rect">
            <a:avLst/>
          </a:prstGeom>
          <a:solidFill>
            <a:srgbClr val="D584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759" name="Shape 1759"/>
          <p:cNvSpPr/>
          <p:nvPr/>
        </p:nvSpPr>
        <p:spPr>
          <a:xfrm>
            <a:off x="8663414" y="12104909"/>
            <a:ext cx="1435101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1pPr>
              <a:lnSpc>
                <a:spcPct val="80000"/>
              </a:lnSpc>
              <a:buFont typeface="Lucida Grande"/>
              <a:defRPr sz="22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Packet Buffer</a:t>
            </a:r>
          </a:p>
        </p:txBody>
      </p:sp>
      <p:sp>
        <p:nvSpPr>
          <p:cNvPr id="1760" name="Shape 1760"/>
          <p:cNvSpPr/>
          <p:nvPr/>
        </p:nvSpPr>
        <p:spPr>
          <a:xfrm>
            <a:off x="12803614" y="12155709"/>
            <a:ext cx="1435101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1pPr>
              <a:lnSpc>
                <a:spcPct val="80000"/>
              </a:lnSpc>
              <a:buFont typeface="Lucida Grande"/>
              <a:defRPr sz="22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Packet Buffer</a:t>
            </a:r>
          </a:p>
        </p:txBody>
      </p:sp>
      <p:sp>
        <p:nvSpPr>
          <p:cNvPr id="1761" name="Shape 1761"/>
          <p:cNvSpPr/>
          <p:nvPr/>
        </p:nvSpPr>
        <p:spPr>
          <a:xfrm flipH="1">
            <a:off x="2568473" y="8008660"/>
            <a:ext cx="1945264" cy="746446"/>
          </a:xfrm>
          <a:prstGeom prst="line">
            <a:avLst/>
          </a:prstGeom>
          <a:ln w="25400">
            <a:solidFill>
              <a:srgbClr val="000000"/>
            </a:solidFill>
            <a:miter lim="400000"/>
            <a:headEnd type="triangle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762" name="Shape 1762"/>
          <p:cNvSpPr/>
          <p:nvPr/>
        </p:nvSpPr>
        <p:spPr>
          <a:xfrm>
            <a:off x="6593314" y="8269509"/>
            <a:ext cx="1435101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1pPr>
              <a:lnSpc>
                <a:spcPct val="80000"/>
              </a:lnSpc>
              <a:buFont typeface="Lucida Grande"/>
              <a:defRPr sz="2200" b="1">
                <a:solidFill>
                  <a:srgbClr val="E32400"/>
                </a:solidFill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Busy Link</a:t>
            </a:r>
          </a:p>
        </p:txBody>
      </p:sp>
      <p:sp>
        <p:nvSpPr>
          <p:cNvPr id="1763" name="Shape 1763"/>
          <p:cNvSpPr/>
          <p:nvPr/>
        </p:nvSpPr>
        <p:spPr>
          <a:xfrm>
            <a:off x="10860514" y="8244109"/>
            <a:ext cx="1435101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1pPr>
              <a:lnSpc>
                <a:spcPct val="80000"/>
              </a:lnSpc>
              <a:buFont typeface="Lucida Grande"/>
              <a:defRPr sz="2200" b="1">
                <a:solidFill>
                  <a:srgbClr val="E32400"/>
                </a:solidFill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Busy Link</a:t>
            </a:r>
          </a:p>
        </p:txBody>
      </p:sp>
      <p:sp>
        <p:nvSpPr>
          <p:cNvPr id="1764" name="Shape 1764"/>
          <p:cNvSpPr/>
          <p:nvPr/>
        </p:nvSpPr>
        <p:spPr>
          <a:xfrm>
            <a:off x="13718013" y="9780809"/>
            <a:ext cx="1104901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1pPr>
              <a:lnSpc>
                <a:spcPct val="80000"/>
              </a:lnSpc>
              <a:buFont typeface="Lucida Grande"/>
              <a:defRPr sz="2200" b="1">
                <a:solidFill>
                  <a:srgbClr val="E32400"/>
                </a:solidFill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Busy Link</a:t>
            </a:r>
          </a:p>
        </p:txBody>
      </p:sp>
      <p:sp>
        <p:nvSpPr>
          <p:cNvPr id="1765" name="Shape 1765"/>
          <p:cNvSpPr/>
          <p:nvPr/>
        </p:nvSpPr>
        <p:spPr>
          <a:xfrm>
            <a:off x="182923" y="12913167"/>
            <a:ext cx="13338263" cy="774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1pPr algn="l">
              <a:lnSpc>
                <a:spcPct val="80000"/>
              </a:lnSpc>
              <a:buFont typeface="Lucida Grande"/>
              <a:defRPr sz="24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Note to students: in lecture this slide was animated and the final build shown here is not illustrative of store-and-forward routing concept (please refer to lecture video) </a:t>
            </a:r>
          </a:p>
        </p:txBody>
      </p:sp>
      <p:sp>
        <p:nvSpPr>
          <p:cNvPr id="1766" name="Shape 1766"/>
          <p:cNvSpPr/>
          <p:nvPr/>
        </p:nvSpPr>
        <p:spPr>
          <a:xfrm>
            <a:off x="841904" y="5741502"/>
            <a:ext cx="15893289" cy="6959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657225" indent="-657225" algn="l">
              <a:spcBef>
                <a:spcPts val="1400"/>
              </a:spcBef>
              <a:buSzPct val="120000"/>
              <a:buFont typeface="Lucida Grande"/>
              <a:buChar char="▪"/>
              <a:defRPr sz="4600" b="1">
                <a:latin typeface="+mn-lt"/>
                <a:ea typeface="+mn-ea"/>
                <a:cs typeface="+mn-cs"/>
                <a:sym typeface="Myriad Pro Condensed"/>
              </a:defRPr>
            </a:pPr>
            <a:r>
              <a:t>High per-packet latency </a:t>
            </a:r>
            <a:r>
              <a:rPr sz="3600"/>
              <a:t>(latency = packet transmission time on link  x  network distance)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grpId="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5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1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6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7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1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grpId="8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9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/>
                                        <p:tgtEl>
                                          <p:spTgt spid="1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1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xit" presetSubtype="0" fill="hold" grpId="1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9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1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1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17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1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9" fill="hold"/>
                                        <p:tgtEl>
                                          <p:spTgt spid="1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grpId="1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16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5" fill="hold"/>
                                        <p:tgtEl>
                                          <p:spTgt spid="1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grpId="17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9" fill="hold"/>
                                        <p:tgtEl>
                                          <p:spTgt spid="1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grpId="18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19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6" fill="hold"/>
                                        <p:tgtEl>
                                          <p:spTgt spid="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xit" presetSubtype="0" fill="hold" grpId="2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9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ntr" presetSubtype="0" fill="hold" grpId="2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3" fill="hold"/>
                                        <p:tgtEl>
                                          <p:spTgt spid="1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xit" presetSubtype="0" fill="hold" grpId="2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xit" presetSubtype="0" fill="hold" grpId="2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9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xit" presetSubtype="0" fill="hold" grpId="2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25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6" fill="hold"/>
                                        <p:tgtEl>
                                          <p:spTgt spid="1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ntr" presetSubtype="0" fill="hold" grpId="26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9" fill="hold"/>
                                        <p:tgtEl>
                                          <p:spTgt spid="1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xit" presetSubtype="0" fill="hold" grpId="27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entr" presetSubtype="0" fill="hold" grpId="28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5" fill="hold"/>
                                        <p:tgtEl>
                                          <p:spTgt spid="1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ntr" presetSubtype="0" fill="hold" grpId="29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9" fill="hold"/>
                                        <p:tgtEl>
                                          <p:spTgt spid="1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xit" presetSubtype="0" fill="hold" grpId="3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grpId="3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6" fill="hold"/>
                                        <p:tgtEl>
                                          <p:spTgt spid="1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" presetClass="exit" presetSubtype="0" fill="hold" grpId="3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9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" presetClass="entr" presetSubtype="0" fill="hold" grpId="3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3" fill="hold"/>
                                        <p:tgtEl>
                                          <p:spTgt spid="1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xit" presetSubtype="0" fill="hold" grpId="3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exit" presetSubtype="0" fill="hold" grpId="3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9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xit" presetSubtype="0" fill="hold" grpId="36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ntr" presetSubtype="0" fill="hold" grpId="37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6" fill="hold"/>
                                        <p:tgtEl>
                                          <p:spTgt spid="17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18" grpId="1" animBg="1" advAuto="0"/>
      <p:bldP spid="1718" grpId="11" animBg="1" advAuto="0"/>
      <p:bldP spid="1720" grpId="13" animBg="1" advAuto="0"/>
      <p:bldP spid="1720" grpId="23" animBg="1" advAuto="0"/>
      <p:bldP spid="1721" grpId="25" animBg="1" advAuto="0"/>
      <p:bldP spid="1721" grpId="35" animBg="1" advAuto="0"/>
      <p:bldP spid="1736" grpId="10" animBg="1" advAuto="0"/>
      <p:bldP spid="1737" grpId="8" animBg="1" advAuto="0"/>
      <p:bldP spid="1738" grpId="6" animBg="1" advAuto="0"/>
      <p:bldP spid="1739" grpId="4" animBg="1" advAuto="0"/>
      <p:bldP spid="1741" grpId="9" animBg="1" advAuto="0"/>
      <p:bldP spid="1741" grpId="22" animBg="1" advAuto="0"/>
      <p:bldP spid="1742" grpId="7" animBg="1" advAuto="0"/>
      <p:bldP spid="1742" grpId="20" animBg="1" advAuto="0"/>
      <p:bldP spid="1743" grpId="5" animBg="1" advAuto="0"/>
      <p:bldP spid="1743" grpId="18" animBg="1" advAuto="0"/>
      <p:bldP spid="1744" grpId="3" animBg="1" advAuto="0"/>
      <p:bldP spid="1744" grpId="15" animBg="1" advAuto="0"/>
      <p:bldP spid="1745" grpId="21" animBg="1" advAuto="0"/>
      <p:bldP spid="1745" grpId="34" animBg="1" advAuto="0"/>
      <p:bldP spid="1746" grpId="19" animBg="1" advAuto="0"/>
      <p:bldP spid="1746" grpId="32" animBg="1" advAuto="0"/>
      <p:bldP spid="1747" grpId="17" animBg="1" advAuto="0"/>
      <p:bldP spid="1747" grpId="30" animBg="1" advAuto="0"/>
      <p:bldP spid="1748" grpId="14" animBg="1" advAuto="0"/>
      <p:bldP spid="1748" grpId="27" animBg="1" advAuto="0"/>
      <p:bldP spid="1749" grpId="33" animBg="1" advAuto="0"/>
      <p:bldP spid="1750" grpId="31" animBg="1" advAuto="0"/>
      <p:bldP spid="1751" grpId="29" animBg="1" advAuto="0"/>
      <p:bldP spid="1752" grpId="26" animBg="1" advAuto="0"/>
      <p:bldP spid="1762" grpId="2" animBg="1" advAuto="0"/>
      <p:bldP spid="1762" grpId="12" animBg="1" advAuto="0"/>
      <p:bldP spid="1763" grpId="16" animBg="1" advAuto="0"/>
      <p:bldP spid="1763" grpId="24" animBg="1" advAuto="0"/>
      <p:bldP spid="1764" grpId="28" animBg="1" advAuto="0"/>
      <p:bldP spid="1764" grpId="36" animBg="1" advAuto="0"/>
      <p:bldP spid="1766" grpId="37" animBg="1" advAuto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0" name="Shape 1770"/>
          <p:cNvSpPr/>
          <p:nvPr/>
        </p:nvSpPr>
        <p:spPr>
          <a:xfrm>
            <a:off x="4953481" y="10245725"/>
            <a:ext cx="8374966" cy="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771" name="Shape 1771"/>
          <p:cNvSpPr/>
          <p:nvPr/>
        </p:nvSpPr>
        <p:spPr>
          <a:xfrm flipH="1">
            <a:off x="4940781" y="6677025"/>
            <a:ext cx="1" cy="3575317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772" name="Shape 1772"/>
          <p:cNvSpPr/>
          <p:nvPr/>
        </p:nvSpPr>
        <p:spPr>
          <a:xfrm>
            <a:off x="9144481" y="6677025"/>
            <a:ext cx="1" cy="3575317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773" name="Shape 1773"/>
          <p:cNvSpPr/>
          <p:nvPr/>
        </p:nvSpPr>
        <p:spPr>
          <a:xfrm>
            <a:off x="4953481" y="6677025"/>
            <a:ext cx="8374966" cy="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774" name="Shape 1774"/>
          <p:cNvSpPr/>
          <p:nvPr/>
        </p:nvSpPr>
        <p:spPr>
          <a:xfrm>
            <a:off x="5715481" y="6677025"/>
            <a:ext cx="2631476" cy="0"/>
          </a:xfrm>
          <a:prstGeom prst="line">
            <a:avLst/>
          </a:prstGeom>
          <a:ln w="203200">
            <a:solidFill>
              <a:srgbClr val="E324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775" name="Shape 1775"/>
          <p:cNvSpPr/>
          <p:nvPr/>
        </p:nvSpPr>
        <p:spPr>
          <a:xfrm>
            <a:off x="13284681" y="6664325"/>
            <a:ext cx="1" cy="3575317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776" name="Shape 1776"/>
          <p:cNvSpPr/>
          <p:nvPr/>
        </p:nvSpPr>
        <p:spPr>
          <a:xfrm>
            <a:off x="9881081" y="6677025"/>
            <a:ext cx="2631476" cy="0"/>
          </a:xfrm>
          <a:prstGeom prst="line">
            <a:avLst/>
          </a:prstGeom>
          <a:ln w="203200">
            <a:solidFill>
              <a:srgbClr val="E324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777" name="Shape 1777"/>
          <p:cNvSpPr/>
          <p:nvPr/>
        </p:nvSpPr>
        <p:spPr>
          <a:xfrm flipV="1">
            <a:off x="13274556" y="7400925"/>
            <a:ext cx="1" cy="2181154"/>
          </a:xfrm>
          <a:prstGeom prst="line">
            <a:avLst/>
          </a:prstGeom>
          <a:ln w="203200">
            <a:solidFill>
              <a:srgbClr val="E324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778" name="Shape 1778"/>
          <p:cNvSpPr/>
          <p:nvPr/>
        </p:nvSpPr>
        <p:spPr>
          <a:xfrm>
            <a:off x="8166581" y="5762625"/>
            <a:ext cx="1917701" cy="1917700"/>
          </a:xfrm>
          <a:prstGeom prst="rect">
            <a:avLst/>
          </a:prstGeom>
          <a:solidFill>
            <a:srgbClr val="FFAA00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779" name="Shape 1779"/>
          <p:cNvSpPr/>
          <p:nvPr/>
        </p:nvSpPr>
        <p:spPr>
          <a:xfrm>
            <a:off x="12319481" y="5762625"/>
            <a:ext cx="1917701" cy="1917700"/>
          </a:xfrm>
          <a:prstGeom prst="rect">
            <a:avLst/>
          </a:prstGeom>
          <a:solidFill>
            <a:srgbClr val="FFAA00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780" name="Shape 1780"/>
          <p:cNvSpPr/>
          <p:nvPr/>
        </p:nvSpPr>
        <p:spPr>
          <a:xfrm>
            <a:off x="12319481" y="9280525"/>
            <a:ext cx="1917701" cy="1917700"/>
          </a:xfrm>
          <a:prstGeom prst="rect">
            <a:avLst/>
          </a:prstGeom>
          <a:solidFill>
            <a:srgbClr val="FFAA00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781" name="Shape 1781"/>
          <p:cNvSpPr/>
          <p:nvPr/>
        </p:nvSpPr>
        <p:spPr>
          <a:xfrm>
            <a:off x="8420581" y="6194425"/>
            <a:ext cx="1371601" cy="952500"/>
          </a:xfrm>
          <a:prstGeom prst="rect">
            <a:avLst/>
          </a:prstGeom>
          <a:solidFill>
            <a:srgbClr val="D584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782" name="Shape 1782"/>
          <p:cNvSpPr/>
          <p:nvPr/>
        </p:nvSpPr>
        <p:spPr>
          <a:xfrm>
            <a:off x="12573481" y="6194425"/>
            <a:ext cx="1371601" cy="952500"/>
          </a:xfrm>
          <a:prstGeom prst="rect">
            <a:avLst/>
          </a:prstGeom>
          <a:solidFill>
            <a:srgbClr val="D584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783" name="Shape 1783"/>
          <p:cNvSpPr/>
          <p:nvPr/>
        </p:nvSpPr>
        <p:spPr>
          <a:xfrm>
            <a:off x="12598881" y="9775825"/>
            <a:ext cx="1371601" cy="952500"/>
          </a:xfrm>
          <a:prstGeom prst="rect">
            <a:avLst/>
          </a:prstGeom>
          <a:solidFill>
            <a:srgbClr val="D584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784" name="Shape 1784"/>
          <p:cNvSpPr/>
          <p:nvPr/>
        </p:nvSpPr>
        <p:spPr>
          <a:xfrm>
            <a:off x="4013681" y="5762625"/>
            <a:ext cx="1917701" cy="1917700"/>
          </a:xfrm>
          <a:prstGeom prst="rect">
            <a:avLst/>
          </a:prstGeom>
          <a:solidFill>
            <a:srgbClr val="FFAA00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785" name="Shape 1785"/>
          <p:cNvSpPr/>
          <p:nvPr/>
        </p:nvSpPr>
        <p:spPr>
          <a:xfrm>
            <a:off x="4254981" y="6156325"/>
            <a:ext cx="1371601" cy="952500"/>
          </a:xfrm>
          <a:prstGeom prst="rect">
            <a:avLst/>
          </a:prstGeom>
          <a:solidFill>
            <a:srgbClr val="D584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786" name="Shape 178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8000"/>
            </a:lvl1pPr>
          </a:lstStyle>
          <a:p>
            <a:r>
              <a:t>Cut-through flow control (also packet-based)</a:t>
            </a:r>
          </a:p>
        </p:txBody>
      </p:sp>
      <p:sp>
        <p:nvSpPr>
          <p:cNvPr id="1787" name="Shape 1787"/>
          <p:cNvSpPr>
            <a:spLocks noGrp="1"/>
          </p:cNvSpPr>
          <p:nvPr>
            <p:ph type="body" sz="half" idx="1"/>
          </p:nvPr>
        </p:nvSpPr>
        <p:spPr>
          <a:xfrm>
            <a:off x="787399" y="1786145"/>
            <a:ext cx="16980865" cy="3062080"/>
          </a:xfrm>
          <a:prstGeom prst="rect">
            <a:avLst/>
          </a:prstGeom>
        </p:spPr>
        <p:txBody>
          <a:bodyPr/>
          <a:lstStyle/>
          <a:p>
            <a:pPr marL="657225" indent="-657225">
              <a:defRPr sz="4400"/>
            </a:pPr>
            <a:r>
              <a:t>Switch starts forwarding data on next link as soon as packet header is received (header determines how much link bandwidth packet requires + where to route)</a:t>
            </a:r>
          </a:p>
          <a:p>
            <a:pPr marL="657225" indent="-657225">
              <a:spcBef>
                <a:spcPts val="600"/>
              </a:spcBef>
              <a:defRPr sz="4400"/>
            </a:pPr>
            <a:r>
              <a:t>Result: reduced transmission latency</a:t>
            </a:r>
          </a:p>
          <a:p>
            <a:pPr marL="1321707" lvl="1" indent="-521607">
              <a:defRPr sz="4400"/>
            </a:pPr>
            <a:r>
              <a:t>Cut-through routing reduces to store-and-forward under high contention.  Why?</a:t>
            </a:r>
          </a:p>
        </p:txBody>
      </p:sp>
      <p:sp>
        <p:nvSpPr>
          <p:cNvPr id="1788" name="Shape 1788"/>
          <p:cNvSpPr/>
          <p:nvPr/>
        </p:nvSpPr>
        <p:spPr>
          <a:xfrm>
            <a:off x="2451581" y="5661025"/>
            <a:ext cx="1663701" cy="660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1pPr>
              <a:lnSpc>
                <a:spcPct val="80000"/>
              </a:lnSpc>
              <a:buFont typeface="Lucida Grande"/>
              <a:defRPr sz="42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Source</a:t>
            </a:r>
          </a:p>
        </p:txBody>
      </p:sp>
      <p:sp>
        <p:nvSpPr>
          <p:cNvPr id="1789" name="Shape 1789"/>
          <p:cNvSpPr/>
          <p:nvPr/>
        </p:nvSpPr>
        <p:spPr>
          <a:xfrm>
            <a:off x="14247079" y="10664825"/>
            <a:ext cx="2540001" cy="660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1pPr>
              <a:lnSpc>
                <a:spcPct val="80000"/>
              </a:lnSpc>
              <a:buFont typeface="Lucida Grande"/>
              <a:defRPr sz="42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Destination</a:t>
            </a:r>
          </a:p>
        </p:txBody>
      </p:sp>
      <p:sp>
        <p:nvSpPr>
          <p:cNvPr id="1790" name="Shape 1790"/>
          <p:cNvSpPr/>
          <p:nvPr/>
        </p:nvSpPr>
        <p:spPr>
          <a:xfrm>
            <a:off x="8166581" y="9280525"/>
            <a:ext cx="1917701" cy="1917700"/>
          </a:xfrm>
          <a:prstGeom prst="rect">
            <a:avLst/>
          </a:prstGeom>
          <a:solidFill>
            <a:srgbClr val="FFAA00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791" name="Shape 1791"/>
          <p:cNvSpPr/>
          <p:nvPr/>
        </p:nvSpPr>
        <p:spPr>
          <a:xfrm>
            <a:off x="4013681" y="9280525"/>
            <a:ext cx="1917701" cy="1917700"/>
          </a:xfrm>
          <a:prstGeom prst="rect">
            <a:avLst/>
          </a:prstGeom>
          <a:solidFill>
            <a:srgbClr val="FFAA00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792" name="Shape 1792"/>
          <p:cNvSpPr/>
          <p:nvPr/>
        </p:nvSpPr>
        <p:spPr>
          <a:xfrm>
            <a:off x="4369281" y="6257925"/>
            <a:ext cx="292101" cy="749300"/>
          </a:xfrm>
          <a:prstGeom prst="rect">
            <a:avLst/>
          </a:prstGeom>
          <a:solidFill>
            <a:srgbClr val="AAAAAA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793" name="Shape 1793"/>
          <p:cNvSpPr/>
          <p:nvPr/>
        </p:nvSpPr>
        <p:spPr>
          <a:xfrm>
            <a:off x="4661381" y="6257925"/>
            <a:ext cx="292101" cy="749300"/>
          </a:xfrm>
          <a:prstGeom prst="rect">
            <a:avLst/>
          </a:prstGeom>
          <a:solidFill>
            <a:srgbClr val="AAAAAA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794" name="Shape 1794"/>
          <p:cNvSpPr/>
          <p:nvPr/>
        </p:nvSpPr>
        <p:spPr>
          <a:xfrm>
            <a:off x="4953481" y="6257925"/>
            <a:ext cx="292101" cy="749300"/>
          </a:xfrm>
          <a:prstGeom prst="rect">
            <a:avLst/>
          </a:prstGeom>
          <a:solidFill>
            <a:srgbClr val="AAAAAA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795" name="Shape 1795"/>
          <p:cNvSpPr/>
          <p:nvPr/>
        </p:nvSpPr>
        <p:spPr>
          <a:xfrm>
            <a:off x="5245581" y="6257925"/>
            <a:ext cx="292101" cy="749300"/>
          </a:xfrm>
          <a:prstGeom prst="rect">
            <a:avLst/>
          </a:prstGeom>
          <a:solidFill>
            <a:srgbClr val="AAAAAA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796" name="Shape 1796"/>
          <p:cNvSpPr/>
          <p:nvPr/>
        </p:nvSpPr>
        <p:spPr>
          <a:xfrm>
            <a:off x="1043721" y="6962775"/>
            <a:ext cx="1663701" cy="774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1pPr>
              <a:lnSpc>
                <a:spcPct val="80000"/>
              </a:lnSpc>
              <a:buFont typeface="Lucida Grande"/>
              <a:defRPr sz="28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One Packet</a:t>
            </a:r>
          </a:p>
        </p:txBody>
      </p:sp>
      <p:sp>
        <p:nvSpPr>
          <p:cNvPr id="1797" name="Shape 1797"/>
          <p:cNvSpPr/>
          <p:nvPr/>
        </p:nvSpPr>
        <p:spPr>
          <a:xfrm>
            <a:off x="8547581" y="6296025"/>
            <a:ext cx="292101" cy="749300"/>
          </a:xfrm>
          <a:prstGeom prst="rect">
            <a:avLst/>
          </a:prstGeom>
          <a:solidFill>
            <a:srgbClr val="AAAAAA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798" name="Shape 1798"/>
          <p:cNvSpPr/>
          <p:nvPr/>
        </p:nvSpPr>
        <p:spPr>
          <a:xfrm>
            <a:off x="8839681" y="6296025"/>
            <a:ext cx="292101" cy="749300"/>
          </a:xfrm>
          <a:prstGeom prst="rect">
            <a:avLst/>
          </a:prstGeom>
          <a:solidFill>
            <a:srgbClr val="AAAAAA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799" name="Shape 1799"/>
          <p:cNvSpPr/>
          <p:nvPr/>
        </p:nvSpPr>
        <p:spPr>
          <a:xfrm>
            <a:off x="9131781" y="6296025"/>
            <a:ext cx="292101" cy="749300"/>
          </a:xfrm>
          <a:prstGeom prst="rect">
            <a:avLst/>
          </a:prstGeom>
          <a:solidFill>
            <a:srgbClr val="AAAAAA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800" name="Shape 1800"/>
          <p:cNvSpPr/>
          <p:nvPr/>
        </p:nvSpPr>
        <p:spPr>
          <a:xfrm>
            <a:off x="9423881" y="6296025"/>
            <a:ext cx="292101" cy="749300"/>
          </a:xfrm>
          <a:prstGeom prst="rect">
            <a:avLst/>
          </a:prstGeom>
          <a:solidFill>
            <a:srgbClr val="AAAAAA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801" name="Shape 1801"/>
          <p:cNvSpPr/>
          <p:nvPr/>
        </p:nvSpPr>
        <p:spPr>
          <a:xfrm>
            <a:off x="12700481" y="6296025"/>
            <a:ext cx="292101" cy="749300"/>
          </a:xfrm>
          <a:prstGeom prst="rect">
            <a:avLst/>
          </a:prstGeom>
          <a:solidFill>
            <a:srgbClr val="AAAAAA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802" name="Shape 1802"/>
          <p:cNvSpPr/>
          <p:nvPr/>
        </p:nvSpPr>
        <p:spPr>
          <a:xfrm>
            <a:off x="12992581" y="6296025"/>
            <a:ext cx="292101" cy="749300"/>
          </a:xfrm>
          <a:prstGeom prst="rect">
            <a:avLst/>
          </a:prstGeom>
          <a:solidFill>
            <a:srgbClr val="AAAAAA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803" name="Shape 1803"/>
          <p:cNvSpPr/>
          <p:nvPr/>
        </p:nvSpPr>
        <p:spPr>
          <a:xfrm>
            <a:off x="13284682" y="6296025"/>
            <a:ext cx="292101" cy="749300"/>
          </a:xfrm>
          <a:prstGeom prst="rect">
            <a:avLst/>
          </a:prstGeom>
          <a:solidFill>
            <a:srgbClr val="AAAAAA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804" name="Shape 1804"/>
          <p:cNvSpPr/>
          <p:nvPr/>
        </p:nvSpPr>
        <p:spPr>
          <a:xfrm>
            <a:off x="13576782" y="6296025"/>
            <a:ext cx="292101" cy="749300"/>
          </a:xfrm>
          <a:prstGeom prst="rect">
            <a:avLst/>
          </a:prstGeom>
          <a:solidFill>
            <a:srgbClr val="AAAAAA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805" name="Shape 1805"/>
          <p:cNvSpPr/>
          <p:nvPr/>
        </p:nvSpPr>
        <p:spPr>
          <a:xfrm>
            <a:off x="12700481" y="9864725"/>
            <a:ext cx="292101" cy="749300"/>
          </a:xfrm>
          <a:prstGeom prst="rect">
            <a:avLst/>
          </a:prstGeom>
          <a:solidFill>
            <a:srgbClr val="AAAAAA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806" name="Shape 1806"/>
          <p:cNvSpPr/>
          <p:nvPr/>
        </p:nvSpPr>
        <p:spPr>
          <a:xfrm>
            <a:off x="12992581" y="9864725"/>
            <a:ext cx="292101" cy="749300"/>
          </a:xfrm>
          <a:prstGeom prst="rect">
            <a:avLst/>
          </a:prstGeom>
          <a:solidFill>
            <a:srgbClr val="AAAAAA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807" name="Shape 1807"/>
          <p:cNvSpPr/>
          <p:nvPr/>
        </p:nvSpPr>
        <p:spPr>
          <a:xfrm>
            <a:off x="13284682" y="9864725"/>
            <a:ext cx="292101" cy="749300"/>
          </a:xfrm>
          <a:prstGeom prst="rect">
            <a:avLst/>
          </a:prstGeom>
          <a:solidFill>
            <a:srgbClr val="AAAAAA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808" name="Shape 1808"/>
          <p:cNvSpPr/>
          <p:nvPr/>
        </p:nvSpPr>
        <p:spPr>
          <a:xfrm>
            <a:off x="13576782" y="9864725"/>
            <a:ext cx="292101" cy="749300"/>
          </a:xfrm>
          <a:prstGeom prst="rect">
            <a:avLst/>
          </a:prstGeom>
          <a:solidFill>
            <a:srgbClr val="AAAAAA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809" name="Shape 1809"/>
          <p:cNvSpPr/>
          <p:nvPr/>
        </p:nvSpPr>
        <p:spPr>
          <a:xfrm>
            <a:off x="8433281" y="7159625"/>
            <a:ext cx="1435101" cy="381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1pPr>
              <a:lnSpc>
                <a:spcPct val="80000"/>
              </a:lnSpc>
              <a:buFont typeface="Lucida Grande"/>
              <a:defRPr sz="22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Packet Buffer</a:t>
            </a:r>
          </a:p>
        </p:txBody>
      </p:sp>
      <p:sp>
        <p:nvSpPr>
          <p:cNvPr id="1810" name="Shape 1810"/>
          <p:cNvSpPr/>
          <p:nvPr/>
        </p:nvSpPr>
        <p:spPr>
          <a:xfrm>
            <a:off x="12586181" y="7159625"/>
            <a:ext cx="1435101" cy="381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1pPr>
              <a:lnSpc>
                <a:spcPct val="80000"/>
              </a:lnSpc>
              <a:buFont typeface="Lucida Grande"/>
              <a:defRPr sz="22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Packet Buffer</a:t>
            </a:r>
          </a:p>
        </p:txBody>
      </p:sp>
      <p:sp>
        <p:nvSpPr>
          <p:cNvPr id="1811" name="Shape 1811"/>
          <p:cNvSpPr/>
          <p:nvPr/>
        </p:nvSpPr>
        <p:spPr>
          <a:xfrm>
            <a:off x="4216881" y="7159625"/>
            <a:ext cx="1435101" cy="381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1pPr>
              <a:lnSpc>
                <a:spcPct val="80000"/>
              </a:lnSpc>
              <a:buFont typeface="Lucida Grande"/>
              <a:defRPr sz="22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Packet Buffer</a:t>
            </a:r>
          </a:p>
        </p:txBody>
      </p:sp>
      <p:sp>
        <p:nvSpPr>
          <p:cNvPr id="1812" name="Shape 1812"/>
          <p:cNvSpPr/>
          <p:nvPr/>
        </p:nvSpPr>
        <p:spPr>
          <a:xfrm>
            <a:off x="4293081" y="9699625"/>
            <a:ext cx="1371601" cy="952500"/>
          </a:xfrm>
          <a:prstGeom prst="rect">
            <a:avLst/>
          </a:prstGeom>
          <a:solidFill>
            <a:srgbClr val="D584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813" name="Shape 1813"/>
          <p:cNvSpPr/>
          <p:nvPr/>
        </p:nvSpPr>
        <p:spPr>
          <a:xfrm>
            <a:off x="4254981" y="10702925"/>
            <a:ext cx="1435101" cy="381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1pPr>
              <a:lnSpc>
                <a:spcPct val="80000"/>
              </a:lnSpc>
              <a:buFont typeface="Lucida Grande"/>
              <a:defRPr sz="22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Packet Buffer</a:t>
            </a:r>
          </a:p>
        </p:txBody>
      </p:sp>
      <p:sp>
        <p:nvSpPr>
          <p:cNvPr id="1814" name="Shape 1814"/>
          <p:cNvSpPr/>
          <p:nvPr/>
        </p:nvSpPr>
        <p:spPr>
          <a:xfrm>
            <a:off x="8445981" y="9661525"/>
            <a:ext cx="1371601" cy="952500"/>
          </a:xfrm>
          <a:prstGeom prst="rect">
            <a:avLst/>
          </a:prstGeom>
          <a:solidFill>
            <a:srgbClr val="D584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815" name="Shape 1815"/>
          <p:cNvSpPr/>
          <p:nvPr/>
        </p:nvSpPr>
        <p:spPr>
          <a:xfrm>
            <a:off x="8395181" y="10664825"/>
            <a:ext cx="1435101" cy="381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1pPr>
              <a:lnSpc>
                <a:spcPct val="80000"/>
              </a:lnSpc>
              <a:buFont typeface="Lucida Grande"/>
              <a:defRPr sz="22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Packet Buffer</a:t>
            </a:r>
          </a:p>
        </p:txBody>
      </p:sp>
      <p:sp>
        <p:nvSpPr>
          <p:cNvPr id="1816" name="Shape 1816"/>
          <p:cNvSpPr/>
          <p:nvPr/>
        </p:nvSpPr>
        <p:spPr>
          <a:xfrm>
            <a:off x="12535381" y="10715625"/>
            <a:ext cx="1435101" cy="381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1pPr>
              <a:lnSpc>
                <a:spcPct val="80000"/>
              </a:lnSpc>
              <a:buFont typeface="Lucida Grande"/>
              <a:defRPr sz="22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Packet Buffer</a:t>
            </a:r>
          </a:p>
        </p:txBody>
      </p:sp>
      <p:sp>
        <p:nvSpPr>
          <p:cNvPr id="1817" name="Shape 1817"/>
          <p:cNvSpPr/>
          <p:nvPr/>
        </p:nvSpPr>
        <p:spPr>
          <a:xfrm flipH="1">
            <a:off x="2721605" y="6568576"/>
            <a:ext cx="1523899" cy="635638"/>
          </a:xfrm>
          <a:prstGeom prst="line">
            <a:avLst/>
          </a:prstGeom>
          <a:ln w="25400">
            <a:solidFill>
              <a:srgbClr val="000000"/>
            </a:solidFill>
            <a:miter lim="400000"/>
            <a:headEnd type="triangle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818" name="Shape 1818"/>
          <p:cNvSpPr/>
          <p:nvPr/>
        </p:nvSpPr>
        <p:spPr>
          <a:xfrm>
            <a:off x="6325081" y="6829425"/>
            <a:ext cx="1435101" cy="381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1pPr>
              <a:lnSpc>
                <a:spcPct val="80000"/>
              </a:lnSpc>
              <a:buFont typeface="Lucida Grande"/>
              <a:defRPr sz="2200" b="1">
                <a:solidFill>
                  <a:srgbClr val="E32400"/>
                </a:solidFill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Busy Link</a:t>
            </a:r>
          </a:p>
        </p:txBody>
      </p:sp>
      <p:sp>
        <p:nvSpPr>
          <p:cNvPr id="1819" name="Shape 1819"/>
          <p:cNvSpPr/>
          <p:nvPr/>
        </p:nvSpPr>
        <p:spPr>
          <a:xfrm>
            <a:off x="10592281" y="6804025"/>
            <a:ext cx="1435101" cy="381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1pPr>
              <a:lnSpc>
                <a:spcPct val="80000"/>
              </a:lnSpc>
              <a:buFont typeface="Lucida Grande"/>
              <a:defRPr sz="2200" b="1">
                <a:solidFill>
                  <a:srgbClr val="E32400"/>
                </a:solidFill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Busy Link</a:t>
            </a:r>
          </a:p>
        </p:txBody>
      </p:sp>
      <p:sp>
        <p:nvSpPr>
          <p:cNvPr id="1820" name="Shape 1820"/>
          <p:cNvSpPr/>
          <p:nvPr/>
        </p:nvSpPr>
        <p:spPr>
          <a:xfrm>
            <a:off x="13449782" y="8340725"/>
            <a:ext cx="1104901" cy="381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1pPr>
              <a:lnSpc>
                <a:spcPct val="80000"/>
              </a:lnSpc>
              <a:buFont typeface="Lucida Grande"/>
              <a:defRPr sz="2200" b="1">
                <a:solidFill>
                  <a:srgbClr val="E32400"/>
                </a:solidFill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Busy Link</a:t>
            </a:r>
          </a:p>
        </p:txBody>
      </p:sp>
      <p:sp>
        <p:nvSpPr>
          <p:cNvPr id="1821" name="Shape 1821"/>
          <p:cNvSpPr/>
          <p:nvPr/>
        </p:nvSpPr>
        <p:spPr>
          <a:xfrm>
            <a:off x="499110" y="11561970"/>
            <a:ext cx="17518378" cy="1117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/>
          <a:p>
            <a:pPr algn="l">
              <a:lnSpc>
                <a:spcPct val="80000"/>
              </a:lnSpc>
              <a:spcBef>
                <a:spcPts val="1400"/>
              </a:spcBef>
              <a:buFont typeface="Lucida Grande"/>
              <a:defRPr sz="3000" b="1">
                <a:latin typeface="+mn-lt"/>
                <a:ea typeface="+mn-ea"/>
                <a:cs typeface="+mn-cs"/>
                <a:sym typeface="Myriad Pro Condensed"/>
              </a:defRPr>
            </a:pPr>
            <a:r>
              <a:t>Store and forward solution from previous slide: 3 hops x 4 units of time to transmit packet over a single link = 12 units of time</a:t>
            </a:r>
          </a:p>
          <a:p>
            <a:pPr algn="l">
              <a:lnSpc>
                <a:spcPct val="80000"/>
              </a:lnSpc>
              <a:spcBef>
                <a:spcPts val="1400"/>
              </a:spcBef>
              <a:buFont typeface="Lucida Grande"/>
              <a:defRPr sz="3000" b="1">
                <a:latin typeface="+mn-lt"/>
                <a:ea typeface="+mn-ea"/>
                <a:cs typeface="+mn-cs"/>
                <a:sym typeface="Myriad Pro Condensed"/>
              </a:defRPr>
            </a:pPr>
            <a:r>
              <a:t>Cut-through solution: 3 steps of latency for head of packet to get to destination + 3 units of time for rest of packet = 6 units of time </a:t>
            </a:r>
          </a:p>
        </p:txBody>
      </p:sp>
      <p:sp>
        <p:nvSpPr>
          <p:cNvPr id="1822" name="Shape 1822"/>
          <p:cNvSpPr/>
          <p:nvPr/>
        </p:nvSpPr>
        <p:spPr>
          <a:xfrm>
            <a:off x="500423" y="12900467"/>
            <a:ext cx="12893528" cy="774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1pPr algn="l">
              <a:lnSpc>
                <a:spcPct val="80000"/>
              </a:lnSpc>
              <a:buFont typeface="Lucida Grande"/>
              <a:defRPr sz="24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Note to students: in lecture this slide was animated and the final build shown here is not illustrative of the cut-through routing concept (please refer to lecture video) 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grpId="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5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1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6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7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1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8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9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1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1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1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1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1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" fill="hold"/>
                                        <p:tgtEl>
                                          <p:spTgt spid="1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1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4" fill="hold"/>
                                        <p:tgtEl>
                                          <p:spTgt spid="18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xit" presetSubtype="0" fill="hold" grpId="1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1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0" fill="hold"/>
                                        <p:tgtEl>
                                          <p:spTgt spid="1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xit" presetSubtype="0" fill="hold" grpId="16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3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17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6" fill="hold"/>
                                        <p:tgtEl>
                                          <p:spTgt spid="1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xit" presetSubtype="0" fill="hold" grpId="18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9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grpId="19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3" fill="hold"/>
                                        <p:tgtEl>
                                          <p:spTgt spid="1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grpId="2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grpId="2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9" fill="hold"/>
                                        <p:tgtEl>
                                          <p:spTgt spid="1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xit" presetSubtype="0" fill="hold" grpId="2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grpId="2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5" fill="hold"/>
                                        <p:tgtEl>
                                          <p:spTgt spid="1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xit" presetSubtype="0" fill="hold" grpId="2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xit" presetSubtype="0" fill="hold" grpId="2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xit" presetSubtype="0" fill="hold" grpId="26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grpId="27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8" fill="hold"/>
                                        <p:tgtEl>
                                          <p:spTgt spid="1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ntr" presetSubtype="0" fill="hold" grpId="28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1" fill="hold"/>
                                        <p:tgtEl>
                                          <p:spTgt spid="18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xit" presetSubtype="0" fill="hold" grpId="29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xit" presetSubtype="0" fill="hold" grpId="3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xit" presetSubtype="0" fill="hold" grpId="3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exit" presetSubtype="0" fill="hold" grpId="3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3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" presetClass="exit" presetSubtype="0" fill="hold" grpId="3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grpId="3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0" fill="hold"/>
                                        <p:tgtEl>
                                          <p:spTgt spid="1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" presetClass="exit" presetSubtype="0" fill="hold" grpId="3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3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xit" presetSubtype="0" fill="hold" grpId="36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74" grpId="3" animBg="1" advAuto="0"/>
      <p:bldP spid="1774" grpId="25" animBg="1" advAuto="0"/>
      <p:bldP spid="1776" grpId="6" animBg="1" advAuto="0"/>
      <p:bldP spid="1776" grpId="30" animBg="1" advAuto="0"/>
      <p:bldP spid="1777" grpId="12" animBg="1" advAuto="0"/>
      <p:bldP spid="1777" grpId="36" animBg="1" advAuto="0"/>
      <p:bldP spid="1792" grpId="24" animBg="1" advAuto="0"/>
      <p:bldP spid="1793" grpId="18" animBg="1" advAuto="0"/>
      <p:bldP spid="1794" grpId="10" animBg="1" advAuto="0"/>
      <p:bldP spid="1795" grpId="4" animBg="1" advAuto="0"/>
      <p:bldP spid="1797" grpId="23" animBg="1" advAuto="0"/>
      <p:bldP spid="1797" grpId="29" animBg="1" advAuto="0"/>
      <p:bldP spid="1798" grpId="17" animBg="1" advAuto="0"/>
      <p:bldP spid="1798" grpId="22" animBg="1" advAuto="0"/>
      <p:bldP spid="1799" grpId="9" animBg="1" advAuto="0"/>
      <p:bldP spid="1799" grpId="16" animBg="1" advAuto="0"/>
      <p:bldP spid="1800" grpId="1" animBg="1" advAuto="0"/>
      <p:bldP spid="1800" grpId="8" animBg="1" advAuto="0"/>
      <p:bldP spid="1801" grpId="28" animBg="1" advAuto="0"/>
      <p:bldP spid="1801" grpId="33" animBg="1" advAuto="0"/>
      <p:bldP spid="1802" grpId="21" animBg="1" advAuto="0"/>
      <p:bldP spid="1802" grpId="31" animBg="1" advAuto="0"/>
      <p:bldP spid="1803" grpId="15" animBg="1" advAuto="0"/>
      <p:bldP spid="1803" grpId="20" animBg="1" advAuto="0"/>
      <p:bldP spid="1804" grpId="7" animBg="1" advAuto="0"/>
      <p:bldP spid="1804" grpId="14" animBg="1" advAuto="0"/>
      <p:bldP spid="1805" grpId="34" animBg="1" advAuto="0"/>
      <p:bldP spid="1806" grpId="27" animBg="1" advAuto="0"/>
      <p:bldP spid="1807" grpId="19" animBg="1" advAuto="0"/>
      <p:bldP spid="1808" grpId="13" animBg="1" advAuto="0"/>
      <p:bldP spid="1818" grpId="2" animBg="1" advAuto="0"/>
      <p:bldP spid="1818" grpId="26" animBg="1" advAuto="0"/>
      <p:bldP spid="1819" grpId="5" animBg="1" advAuto="0"/>
      <p:bldP spid="1819" grpId="32" animBg="1" advAuto="0"/>
      <p:bldP spid="1820" grpId="11" animBg="1" advAuto="0"/>
      <p:bldP spid="1820" grpId="35" animBg="1" advAuto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6" name="Shape 1826"/>
          <p:cNvSpPr>
            <a:spLocks noGrp="1"/>
          </p:cNvSpPr>
          <p:nvPr>
            <p:ph type="title"/>
          </p:nvPr>
        </p:nvSpPr>
        <p:spPr>
          <a:xfrm>
            <a:off x="838200" y="482600"/>
            <a:ext cx="16154400" cy="1117600"/>
          </a:xfrm>
          <a:prstGeom prst="rect">
            <a:avLst/>
          </a:prstGeom>
        </p:spPr>
        <p:txBody>
          <a:bodyPr/>
          <a:lstStyle/>
          <a:p>
            <a:r>
              <a:t>Cut-through flow control</a:t>
            </a:r>
          </a:p>
        </p:txBody>
      </p:sp>
      <p:sp>
        <p:nvSpPr>
          <p:cNvPr id="1827" name="Shape 1827"/>
          <p:cNvSpPr>
            <a:spLocks noGrp="1"/>
          </p:cNvSpPr>
          <p:nvPr>
            <p:ph type="body" sz="half" idx="1"/>
          </p:nvPr>
        </p:nvSpPr>
        <p:spPr>
          <a:xfrm>
            <a:off x="838200" y="2095500"/>
            <a:ext cx="16535400" cy="4648200"/>
          </a:xfrm>
          <a:prstGeom prst="rect">
            <a:avLst/>
          </a:prstGeom>
        </p:spPr>
        <p:txBody>
          <a:bodyPr/>
          <a:lstStyle/>
          <a:p>
            <a:r>
              <a:t>If output link is blocked (cannot transmit head), transmission of tail can continue</a:t>
            </a:r>
          </a:p>
          <a:p>
            <a:pPr marL="1276350" lvl="1" indent="-476250">
              <a:defRPr sz="4200"/>
            </a:pPr>
            <a:r>
              <a:t>Worst case: entire message is absorbed into a buffer in a switch (cut-through flow control degenerates to store-and-forward in this case)</a:t>
            </a:r>
          </a:p>
          <a:p>
            <a:pPr marL="1276350" lvl="1" indent="-476250">
              <a:defRPr sz="4200"/>
            </a:pPr>
            <a:r>
              <a:t>Requires switches to have buffering for entire packet, just like store-and-forward</a:t>
            </a:r>
          </a:p>
        </p:txBody>
      </p:sp>
    </p:spTree>
  </p:cSld>
  <p:clrMapOvr>
    <a:masterClrMapping/>
  </p:clrMapOvr>
  <p:transition spd="slow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Shape 129"/>
          <p:cNvSpPr>
            <a:spLocks noGrp="1"/>
          </p:cNvSpPr>
          <p:nvPr>
            <p:ph type="title"/>
          </p:nvPr>
        </p:nvSpPr>
        <p:spPr>
          <a:xfrm>
            <a:off x="838200" y="393700"/>
            <a:ext cx="16154400" cy="2508932"/>
          </a:xfrm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</a:lvl1pPr>
          </a:lstStyle>
          <a:p>
            <a:r>
              <a:t>Why is the design of the interconnection network important?</a:t>
            </a:r>
          </a:p>
        </p:txBody>
      </p:sp>
      <p:sp>
        <p:nvSpPr>
          <p:cNvPr id="130" name="Shape 130"/>
          <p:cNvSpPr>
            <a:spLocks noGrp="1"/>
          </p:cNvSpPr>
          <p:nvPr>
            <p:ph type="body" idx="1"/>
          </p:nvPr>
        </p:nvSpPr>
        <p:spPr>
          <a:xfrm>
            <a:off x="838200" y="3329865"/>
            <a:ext cx="16154400" cy="9116135"/>
          </a:xfrm>
          <a:prstGeom prst="rect">
            <a:avLst/>
          </a:prstGeom>
        </p:spPr>
        <p:txBody>
          <a:bodyPr/>
          <a:lstStyle/>
          <a:p>
            <a:r>
              <a:rPr dirty="0"/>
              <a:t>System scalability</a:t>
            </a:r>
          </a:p>
          <a:p>
            <a:pPr lvl="1">
              <a:defRPr sz="4200"/>
            </a:pPr>
            <a:r>
              <a:rPr dirty="0"/>
              <a:t>How large of a system can be built?</a:t>
            </a:r>
            <a:endParaRPr lang="en-US" dirty="0"/>
          </a:p>
          <a:p>
            <a:pPr lvl="1">
              <a:defRPr sz="4200"/>
            </a:pPr>
            <a:r>
              <a:rPr dirty="0"/>
              <a:t>How easy is it to add more nodes (e.g., cores)</a:t>
            </a:r>
            <a:endParaRPr lang="en-US" dirty="0"/>
          </a:p>
          <a:p>
            <a:pPr lvl="1">
              <a:defRPr sz="4200"/>
            </a:pPr>
            <a:endParaRPr dirty="0"/>
          </a:p>
          <a:p>
            <a:r>
              <a:rPr dirty="0"/>
              <a:t>System performance and energy efficiency</a:t>
            </a:r>
          </a:p>
          <a:p>
            <a:pPr lvl="1">
              <a:defRPr sz="4200"/>
            </a:pPr>
            <a:r>
              <a:rPr dirty="0"/>
              <a:t>How fast can cores, caches, memory communicate</a:t>
            </a:r>
          </a:p>
          <a:p>
            <a:pPr lvl="1">
              <a:defRPr sz="4200"/>
            </a:pPr>
            <a:r>
              <a:rPr dirty="0"/>
              <a:t>How long is latency to memory?</a:t>
            </a:r>
          </a:p>
          <a:p>
            <a:pPr lvl="1">
              <a:defRPr sz="4200"/>
            </a:pPr>
            <a:r>
              <a:rPr dirty="0"/>
              <a:t>How much energy is spent on communication?</a:t>
            </a:r>
          </a:p>
        </p:txBody>
      </p:sp>
    </p:spTree>
  </p:cSld>
  <p:clrMapOvr>
    <a:masterClrMapping/>
  </p:clrMapOvr>
  <p:transition spd="slow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9" name="Shape 182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Wormhole flow control</a:t>
            </a:r>
          </a:p>
        </p:txBody>
      </p:sp>
      <p:sp>
        <p:nvSpPr>
          <p:cNvPr id="1830" name="Shape 1830"/>
          <p:cNvSpPr>
            <a:spLocks noGrp="1"/>
          </p:cNvSpPr>
          <p:nvPr>
            <p:ph type="body" sz="half" idx="1"/>
          </p:nvPr>
        </p:nvSpPr>
        <p:spPr>
          <a:xfrm>
            <a:off x="838200" y="2103870"/>
            <a:ext cx="15075570" cy="5027177"/>
          </a:xfrm>
          <a:prstGeom prst="rect">
            <a:avLst/>
          </a:prstGeom>
        </p:spPr>
        <p:txBody>
          <a:bodyPr/>
          <a:lstStyle/>
          <a:p>
            <a:r>
              <a:t>Flit (flow control digit)</a:t>
            </a:r>
          </a:p>
          <a:p>
            <a:pPr lvl="1">
              <a:defRPr sz="4200"/>
            </a:pPr>
            <a:r>
              <a:t>Packets broken into smaller units called “flits”</a:t>
            </a:r>
          </a:p>
          <a:p>
            <a:pPr lvl="1">
              <a:defRPr sz="4200"/>
            </a:pPr>
            <a:r>
              <a:t>Flit: (“flow control digit”) a unit of flow control in the network</a:t>
            </a:r>
          </a:p>
          <a:p>
            <a:pPr lvl="1">
              <a:defRPr sz="4200"/>
            </a:pPr>
            <a:r>
              <a:t>Flits become minimum granularity of routing/buffering</a:t>
            </a:r>
          </a:p>
          <a:p>
            <a:pPr lvl="2">
              <a:defRPr sz="4200"/>
            </a:pPr>
            <a:r>
              <a:t>Recall: up until now, packets were the granularity of transfer AND flow control and buffering (store-and-forward, cut-through routing)</a:t>
            </a:r>
          </a:p>
        </p:txBody>
      </p:sp>
      <p:sp>
        <p:nvSpPr>
          <p:cNvPr id="1831" name="Shape 1831"/>
          <p:cNvSpPr/>
          <p:nvPr/>
        </p:nvSpPr>
        <p:spPr>
          <a:xfrm>
            <a:off x="1086738" y="9290115"/>
            <a:ext cx="982911" cy="986203"/>
          </a:xfrm>
          <a:prstGeom prst="rect">
            <a:avLst/>
          </a:prstGeom>
          <a:solidFill>
            <a:srgbClr val="FF6A00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832" name="Shape 1832"/>
          <p:cNvSpPr/>
          <p:nvPr/>
        </p:nvSpPr>
        <p:spPr>
          <a:xfrm>
            <a:off x="2049990" y="9290115"/>
            <a:ext cx="982911" cy="986203"/>
          </a:xfrm>
          <a:prstGeom prst="rect">
            <a:avLst/>
          </a:prstGeom>
          <a:solidFill>
            <a:srgbClr val="C0C0C0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833" name="Shape 1833"/>
          <p:cNvSpPr/>
          <p:nvPr/>
        </p:nvSpPr>
        <p:spPr>
          <a:xfrm>
            <a:off x="3013242" y="9290115"/>
            <a:ext cx="982911" cy="986203"/>
          </a:xfrm>
          <a:prstGeom prst="rect">
            <a:avLst/>
          </a:prstGeom>
          <a:solidFill>
            <a:srgbClr val="C0C0C0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834" name="Shape 1834"/>
          <p:cNvSpPr/>
          <p:nvPr/>
        </p:nvSpPr>
        <p:spPr>
          <a:xfrm>
            <a:off x="3976494" y="9290115"/>
            <a:ext cx="982911" cy="986203"/>
          </a:xfrm>
          <a:prstGeom prst="rect">
            <a:avLst/>
          </a:prstGeom>
          <a:solidFill>
            <a:srgbClr val="C0C0C0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835" name="Shape 1835"/>
          <p:cNvSpPr/>
          <p:nvPr/>
        </p:nvSpPr>
        <p:spPr>
          <a:xfrm>
            <a:off x="4939744" y="9290115"/>
            <a:ext cx="982911" cy="986203"/>
          </a:xfrm>
          <a:prstGeom prst="rect">
            <a:avLst/>
          </a:prstGeom>
          <a:solidFill>
            <a:srgbClr val="C0C0C0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836" name="Shape 1836"/>
          <p:cNvSpPr/>
          <p:nvPr/>
        </p:nvSpPr>
        <p:spPr>
          <a:xfrm>
            <a:off x="5902997" y="9290115"/>
            <a:ext cx="982910" cy="986203"/>
          </a:xfrm>
          <a:prstGeom prst="rect">
            <a:avLst/>
          </a:prstGeom>
          <a:solidFill>
            <a:srgbClr val="C0C0C0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837" name="Shape 1837"/>
          <p:cNvSpPr/>
          <p:nvPr/>
        </p:nvSpPr>
        <p:spPr>
          <a:xfrm>
            <a:off x="6866249" y="9290115"/>
            <a:ext cx="982911" cy="986203"/>
          </a:xfrm>
          <a:prstGeom prst="rect">
            <a:avLst/>
          </a:prstGeom>
          <a:solidFill>
            <a:srgbClr val="C0C0C0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838" name="Shape 1838"/>
          <p:cNvSpPr/>
          <p:nvPr/>
        </p:nvSpPr>
        <p:spPr>
          <a:xfrm>
            <a:off x="7829502" y="9290115"/>
            <a:ext cx="982911" cy="986203"/>
          </a:xfrm>
          <a:prstGeom prst="rect">
            <a:avLst/>
          </a:prstGeom>
          <a:solidFill>
            <a:srgbClr val="FEC700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839" name="Shape 1839"/>
          <p:cNvSpPr/>
          <p:nvPr/>
        </p:nvSpPr>
        <p:spPr>
          <a:xfrm>
            <a:off x="1165371" y="9457769"/>
            <a:ext cx="825645" cy="6903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/>
          <a:p>
            <a:pPr>
              <a:lnSpc>
                <a:spcPct val="80000"/>
              </a:lnSpc>
              <a:buFont typeface="Lucida Grande"/>
              <a:defRPr sz="2400" b="1">
                <a:latin typeface="+mn-lt"/>
                <a:ea typeface="+mn-ea"/>
                <a:cs typeface="+mn-cs"/>
                <a:sym typeface="Myriad Pro Condensed"/>
              </a:defRPr>
            </a:pPr>
            <a:r>
              <a:t>Head</a:t>
            </a:r>
          </a:p>
          <a:p>
            <a:pPr>
              <a:lnSpc>
                <a:spcPct val="80000"/>
              </a:lnSpc>
              <a:buFont typeface="Lucida Grande"/>
              <a:defRPr sz="2400" b="1">
                <a:latin typeface="+mn-lt"/>
                <a:ea typeface="+mn-ea"/>
                <a:cs typeface="+mn-cs"/>
                <a:sym typeface="Myriad Pro Condensed"/>
              </a:defRPr>
            </a:pPr>
            <a:r>
              <a:t>Flit</a:t>
            </a:r>
          </a:p>
        </p:txBody>
      </p:sp>
      <p:sp>
        <p:nvSpPr>
          <p:cNvPr id="1840" name="Shape 1840"/>
          <p:cNvSpPr/>
          <p:nvPr/>
        </p:nvSpPr>
        <p:spPr>
          <a:xfrm>
            <a:off x="7908206" y="9457769"/>
            <a:ext cx="825501" cy="762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/>
          <a:p>
            <a:pPr>
              <a:lnSpc>
                <a:spcPct val="80000"/>
              </a:lnSpc>
              <a:buFont typeface="Lucida Grande"/>
              <a:defRPr sz="2400" b="1">
                <a:latin typeface="+mn-lt"/>
                <a:ea typeface="+mn-ea"/>
                <a:cs typeface="+mn-cs"/>
                <a:sym typeface="Myriad Pro Condensed"/>
              </a:defRPr>
            </a:pPr>
            <a:r>
              <a:t>Tail</a:t>
            </a:r>
          </a:p>
          <a:p>
            <a:pPr>
              <a:lnSpc>
                <a:spcPct val="80000"/>
              </a:lnSpc>
              <a:buFont typeface="Lucida Grande"/>
              <a:defRPr sz="2400" b="1">
                <a:latin typeface="+mn-lt"/>
                <a:ea typeface="+mn-ea"/>
                <a:cs typeface="+mn-cs"/>
                <a:sym typeface="Myriad Pro Condensed"/>
              </a:defRPr>
            </a:pPr>
            <a:r>
              <a:t>Flit</a:t>
            </a:r>
          </a:p>
        </p:txBody>
      </p:sp>
      <p:sp>
        <p:nvSpPr>
          <p:cNvPr id="1841" name="Shape 1841"/>
          <p:cNvSpPr/>
          <p:nvPr/>
        </p:nvSpPr>
        <p:spPr>
          <a:xfrm>
            <a:off x="2128622" y="9605700"/>
            <a:ext cx="825646" cy="4733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1pPr>
              <a:lnSpc>
                <a:spcPct val="80000"/>
              </a:lnSpc>
              <a:buFont typeface="Lucida Grande"/>
              <a:defRPr sz="24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Flit</a:t>
            </a:r>
          </a:p>
        </p:txBody>
      </p:sp>
      <p:sp>
        <p:nvSpPr>
          <p:cNvPr id="1842" name="Shape 1842"/>
          <p:cNvSpPr/>
          <p:nvPr/>
        </p:nvSpPr>
        <p:spPr>
          <a:xfrm>
            <a:off x="3042729" y="9605700"/>
            <a:ext cx="825645" cy="4733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1pPr>
              <a:lnSpc>
                <a:spcPct val="80000"/>
              </a:lnSpc>
              <a:buFont typeface="Lucida Grande"/>
              <a:defRPr sz="24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Flit</a:t>
            </a:r>
          </a:p>
        </p:txBody>
      </p:sp>
      <p:sp>
        <p:nvSpPr>
          <p:cNvPr id="1843" name="Shape 1843"/>
          <p:cNvSpPr/>
          <p:nvPr/>
        </p:nvSpPr>
        <p:spPr>
          <a:xfrm>
            <a:off x="4055126" y="9605700"/>
            <a:ext cx="825646" cy="4733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1pPr>
              <a:lnSpc>
                <a:spcPct val="80000"/>
              </a:lnSpc>
              <a:buFont typeface="Lucida Grande"/>
              <a:defRPr sz="24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Flit</a:t>
            </a:r>
          </a:p>
        </p:txBody>
      </p:sp>
      <p:sp>
        <p:nvSpPr>
          <p:cNvPr id="1844" name="Shape 1844"/>
          <p:cNvSpPr/>
          <p:nvPr/>
        </p:nvSpPr>
        <p:spPr>
          <a:xfrm>
            <a:off x="4969232" y="9605700"/>
            <a:ext cx="825645" cy="4733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1pPr>
              <a:lnSpc>
                <a:spcPct val="80000"/>
              </a:lnSpc>
              <a:buFont typeface="Lucida Grande"/>
              <a:defRPr sz="24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Flit</a:t>
            </a:r>
          </a:p>
        </p:txBody>
      </p:sp>
      <p:sp>
        <p:nvSpPr>
          <p:cNvPr id="1845" name="Shape 1845"/>
          <p:cNvSpPr/>
          <p:nvPr/>
        </p:nvSpPr>
        <p:spPr>
          <a:xfrm>
            <a:off x="5971801" y="9605700"/>
            <a:ext cx="825645" cy="4733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1pPr>
              <a:lnSpc>
                <a:spcPct val="80000"/>
              </a:lnSpc>
              <a:buFont typeface="Lucida Grande"/>
              <a:defRPr sz="24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Flit</a:t>
            </a:r>
          </a:p>
        </p:txBody>
      </p:sp>
      <p:sp>
        <p:nvSpPr>
          <p:cNvPr id="1846" name="Shape 1846"/>
          <p:cNvSpPr/>
          <p:nvPr/>
        </p:nvSpPr>
        <p:spPr>
          <a:xfrm>
            <a:off x="6885908" y="9605700"/>
            <a:ext cx="825645" cy="4733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1pPr>
              <a:lnSpc>
                <a:spcPct val="80000"/>
              </a:lnSpc>
              <a:buFont typeface="Lucida Grande"/>
              <a:defRPr sz="24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Flit</a:t>
            </a:r>
          </a:p>
        </p:txBody>
      </p:sp>
      <p:sp>
        <p:nvSpPr>
          <p:cNvPr id="1847" name="Shape 1847"/>
          <p:cNvSpPr/>
          <p:nvPr/>
        </p:nvSpPr>
        <p:spPr>
          <a:xfrm>
            <a:off x="1008105" y="9013979"/>
            <a:ext cx="7874001" cy="16"/>
          </a:xfrm>
          <a:prstGeom prst="line">
            <a:avLst/>
          </a:prstGeom>
          <a:ln w="50800">
            <a:solidFill>
              <a:srgbClr val="000000"/>
            </a:solidFill>
            <a:miter lim="400000"/>
            <a:headEnd type="triangle" len="sm"/>
            <a:tailEnd type="triangle" len="sm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848" name="Shape 1848"/>
          <p:cNvSpPr/>
          <p:nvPr/>
        </p:nvSpPr>
        <p:spPr>
          <a:xfrm>
            <a:off x="4393743" y="8484588"/>
            <a:ext cx="1168401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1pPr>
              <a:lnSpc>
                <a:spcPct val="80000"/>
              </a:lnSpc>
              <a:buFont typeface="Lucida Grande"/>
              <a:defRPr sz="32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Packet</a:t>
            </a:r>
          </a:p>
        </p:txBody>
      </p:sp>
      <p:sp>
        <p:nvSpPr>
          <p:cNvPr id="1849" name="Shape 1849"/>
          <p:cNvSpPr/>
          <p:nvPr/>
        </p:nvSpPr>
        <p:spPr>
          <a:xfrm>
            <a:off x="9009105" y="9285716"/>
            <a:ext cx="982911" cy="986203"/>
          </a:xfrm>
          <a:prstGeom prst="rect">
            <a:avLst/>
          </a:prstGeom>
          <a:solidFill>
            <a:srgbClr val="FF6A00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850" name="Shape 1850"/>
          <p:cNvSpPr/>
          <p:nvPr/>
        </p:nvSpPr>
        <p:spPr>
          <a:xfrm>
            <a:off x="9974305" y="9285716"/>
            <a:ext cx="982911" cy="986203"/>
          </a:xfrm>
          <a:prstGeom prst="rect">
            <a:avLst/>
          </a:prstGeom>
          <a:solidFill>
            <a:srgbClr val="C0C0C0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851" name="Shape 1851"/>
          <p:cNvSpPr/>
          <p:nvPr/>
        </p:nvSpPr>
        <p:spPr>
          <a:xfrm>
            <a:off x="10939505" y="9285716"/>
            <a:ext cx="982911" cy="986203"/>
          </a:xfrm>
          <a:prstGeom prst="rect">
            <a:avLst/>
          </a:prstGeom>
          <a:solidFill>
            <a:srgbClr val="C0C0C0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852" name="Shape 1852"/>
          <p:cNvSpPr/>
          <p:nvPr/>
        </p:nvSpPr>
        <p:spPr>
          <a:xfrm>
            <a:off x="11904705" y="9285716"/>
            <a:ext cx="982911" cy="986203"/>
          </a:xfrm>
          <a:prstGeom prst="rect">
            <a:avLst/>
          </a:prstGeom>
          <a:solidFill>
            <a:srgbClr val="C0C0C0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853" name="Shape 1853"/>
          <p:cNvSpPr/>
          <p:nvPr/>
        </p:nvSpPr>
        <p:spPr>
          <a:xfrm>
            <a:off x="12869905" y="9285716"/>
            <a:ext cx="982911" cy="986203"/>
          </a:xfrm>
          <a:prstGeom prst="rect">
            <a:avLst/>
          </a:prstGeom>
          <a:solidFill>
            <a:srgbClr val="C0C0C0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854" name="Shape 1854"/>
          <p:cNvSpPr/>
          <p:nvPr/>
        </p:nvSpPr>
        <p:spPr>
          <a:xfrm>
            <a:off x="13822405" y="9285716"/>
            <a:ext cx="982911" cy="986203"/>
          </a:xfrm>
          <a:prstGeom prst="rect">
            <a:avLst/>
          </a:prstGeom>
          <a:solidFill>
            <a:srgbClr val="C0C0C0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855" name="Shape 1855"/>
          <p:cNvSpPr/>
          <p:nvPr/>
        </p:nvSpPr>
        <p:spPr>
          <a:xfrm>
            <a:off x="14787605" y="9285716"/>
            <a:ext cx="982911" cy="986203"/>
          </a:xfrm>
          <a:prstGeom prst="rect">
            <a:avLst/>
          </a:prstGeom>
          <a:solidFill>
            <a:srgbClr val="C0C0C0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856" name="Shape 1856"/>
          <p:cNvSpPr/>
          <p:nvPr/>
        </p:nvSpPr>
        <p:spPr>
          <a:xfrm>
            <a:off x="15752805" y="9285716"/>
            <a:ext cx="982911" cy="986203"/>
          </a:xfrm>
          <a:prstGeom prst="rect">
            <a:avLst/>
          </a:prstGeom>
          <a:solidFill>
            <a:srgbClr val="FEC700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857" name="Shape 1857"/>
          <p:cNvSpPr/>
          <p:nvPr/>
        </p:nvSpPr>
        <p:spPr>
          <a:xfrm>
            <a:off x="9085305" y="9463516"/>
            <a:ext cx="825646" cy="6903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/>
          <a:p>
            <a:pPr>
              <a:lnSpc>
                <a:spcPct val="80000"/>
              </a:lnSpc>
              <a:buFont typeface="Lucida Grande"/>
              <a:defRPr sz="2400" b="1">
                <a:latin typeface="+mn-lt"/>
                <a:ea typeface="+mn-ea"/>
                <a:cs typeface="+mn-cs"/>
                <a:sym typeface="Myriad Pro Condensed"/>
              </a:defRPr>
            </a:pPr>
            <a:r>
              <a:t>Head</a:t>
            </a:r>
          </a:p>
          <a:p>
            <a:pPr>
              <a:lnSpc>
                <a:spcPct val="80000"/>
              </a:lnSpc>
              <a:buFont typeface="Lucida Grande"/>
              <a:defRPr sz="2400" b="1">
                <a:latin typeface="+mn-lt"/>
                <a:ea typeface="+mn-ea"/>
                <a:cs typeface="+mn-cs"/>
                <a:sym typeface="Myriad Pro Condensed"/>
              </a:defRPr>
            </a:pPr>
            <a:r>
              <a:t>Flit</a:t>
            </a:r>
          </a:p>
        </p:txBody>
      </p:sp>
      <p:sp>
        <p:nvSpPr>
          <p:cNvPr id="1858" name="Shape 1858"/>
          <p:cNvSpPr/>
          <p:nvPr/>
        </p:nvSpPr>
        <p:spPr>
          <a:xfrm>
            <a:off x="15829005" y="9463516"/>
            <a:ext cx="825501" cy="762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/>
          <a:p>
            <a:pPr>
              <a:lnSpc>
                <a:spcPct val="80000"/>
              </a:lnSpc>
              <a:buFont typeface="Lucida Grande"/>
              <a:defRPr sz="2400" b="1">
                <a:latin typeface="+mn-lt"/>
                <a:ea typeface="+mn-ea"/>
                <a:cs typeface="+mn-cs"/>
                <a:sym typeface="Myriad Pro Condensed"/>
              </a:defRPr>
            </a:pPr>
            <a:r>
              <a:t>Tail</a:t>
            </a:r>
          </a:p>
          <a:p>
            <a:pPr>
              <a:lnSpc>
                <a:spcPct val="80000"/>
              </a:lnSpc>
              <a:buFont typeface="Lucida Grande"/>
              <a:defRPr sz="2400" b="1">
                <a:latin typeface="+mn-lt"/>
                <a:ea typeface="+mn-ea"/>
                <a:cs typeface="+mn-cs"/>
                <a:sym typeface="Myriad Pro Condensed"/>
              </a:defRPr>
            </a:pPr>
            <a:r>
              <a:t>Flit</a:t>
            </a:r>
          </a:p>
        </p:txBody>
      </p:sp>
      <p:sp>
        <p:nvSpPr>
          <p:cNvPr id="1859" name="Shape 1859"/>
          <p:cNvSpPr/>
          <p:nvPr/>
        </p:nvSpPr>
        <p:spPr>
          <a:xfrm>
            <a:off x="10050505" y="9603216"/>
            <a:ext cx="825646" cy="4733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1pPr>
              <a:lnSpc>
                <a:spcPct val="80000"/>
              </a:lnSpc>
              <a:buFont typeface="Lucida Grande"/>
              <a:defRPr sz="24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Flit</a:t>
            </a:r>
          </a:p>
        </p:txBody>
      </p:sp>
      <p:sp>
        <p:nvSpPr>
          <p:cNvPr id="1860" name="Shape 1860"/>
          <p:cNvSpPr/>
          <p:nvPr/>
        </p:nvSpPr>
        <p:spPr>
          <a:xfrm>
            <a:off x="10964905" y="9603216"/>
            <a:ext cx="825646" cy="4733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1pPr>
              <a:lnSpc>
                <a:spcPct val="80000"/>
              </a:lnSpc>
              <a:buFont typeface="Lucida Grande"/>
              <a:defRPr sz="24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Flit</a:t>
            </a:r>
          </a:p>
        </p:txBody>
      </p:sp>
      <p:sp>
        <p:nvSpPr>
          <p:cNvPr id="1861" name="Shape 1861"/>
          <p:cNvSpPr/>
          <p:nvPr/>
        </p:nvSpPr>
        <p:spPr>
          <a:xfrm>
            <a:off x="11980905" y="9603216"/>
            <a:ext cx="825646" cy="4733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1pPr>
              <a:lnSpc>
                <a:spcPct val="80000"/>
              </a:lnSpc>
              <a:buFont typeface="Lucida Grande"/>
              <a:defRPr sz="24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Flit</a:t>
            </a:r>
          </a:p>
        </p:txBody>
      </p:sp>
      <p:sp>
        <p:nvSpPr>
          <p:cNvPr id="1862" name="Shape 1862"/>
          <p:cNvSpPr/>
          <p:nvPr/>
        </p:nvSpPr>
        <p:spPr>
          <a:xfrm>
            <a:off x="12895305" y="9603216"/>
            <a:ext cx="825646" cy="4733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1pPr>
              <a:lnSpc>
                <a:spcPct val="80000"/>
              </a:lnSpc>
              <a:buFont typeface="Lucida Grande"/>
              <a:defRPr sz="24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Flit</a:t>
            </a:r>
          </a:p>
        </p:txBody>
      </p:sp>
      <p:sp>
        <p:nvSpPr>
          <p:cNvPr id="1863" name="Shape 1863"/>
          <p:cNvSpPr/>
          <p:nvPr/>
        </p:nvSpPr>
        <p:spPr>
          <a:xfrm>
            <a:off x="13898605" y="9603216"/>
            <a:ext cx="825646" cy="4733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1pPr>
              <a:lnSpc>
                <a:spcPct val="80000"/>
              </a:lnSpc>
              <a:buFont typeface="Lucida Grande"/>
              <a:defRPr sz="24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Flit</a:t>
            </a:r>
          </a:p>
        </p:txBody>
      </p:sp>
      <p:sp>
        <p:nvSpPr>
          <p:cNvPr id="1864" name="Shape 1864"/>
          <p:cNvSpPr/>
          <p:nvPr/>
        </p:nvSpPr>
        <p:spPr>
          <a:xfrm>
            <a:off x="14813005" y="9603216"/>
            <a:ext cx="825646" cy="4733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1pPr>
              <a:lnSpc>
                <a:spcPct val="80000"/>
              </a:lnSpc>
              <a:buFont typeface="Lucida Grande"/>
              <a:defRPr sz="24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Flit</a:t>
            </a:r>
          </a:p>
        </p:txBody>
      </p:sp>
      <p:sp>
        <p:nvSpPr>
          <p:cNvPr id="1865" name="Shape 1865"/>
          <p:cNvSpPr/>
          <p:nvPr/>
        </p:nvSpPr>
        <p:spPr>
          <a:xfrm>
            <a:off x="8932905" y="9019016"/>
            <a:ext cx="7874001" cy="17"/>
          </a:xfrm>
          <a:prstGeom prst="line">
            <a:avLst/>
          </a:prstGeom>
          <a:ln w="50800">
            <a:solidFill>
              <a:srgbClr val="000000"/>
            </a:solidFill>
            <a:miter lim="400000"/>
            <a:headEnd type="triangle" len="sm"/>
            <a:tailEnd type="triangle" len="sm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866" name="Shape 1866"/>
          <p:cNvSpPr/>
          <p:nvPr/>
        </p:nvSpPr>
        <p:spPr>
          <a:xfrm>
            <a:off x="12323805" y="8485616"/>
            <a:ext cx="1168401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1pPr>
              <a:lnSpc>
                <a:spcPct val="80000"/>
              </a:lnSpc>
              <a:buFont typeface="Lucida Grande"/>
              <a:defRPr sz="32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Packet</a:t>
            </a:r>
          </a:p>
        </p:txBody>
      </p:sp>
      <p:sp>
        <p:nvSpPr>
          <p:cNvPr id="1867" name="Shape 1867"/>
          <p:cNvSpPr/>
          <p:nvPr/>
        </p:nvSpPr>
        <p:spPr>
          <a:xfrm>
            <a:off x="1046205" y="8320516"/>
            <a:ext cx="15776490" cy="32"/>
          </a:xfrm>
          <a:prstGeom prst="line">
            <a:avLst/>
          </a:prstGeom>
          <a:ln w="50800">
            <a:solidFill>
              <a:srgbClr val="000000"/>
            </a:solidFill>
            <a:miter lim="400000"/>
            <a:headEnd type="triangle" len="sm"/>
            <a:tailEnd type="triangle" len="sm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868" name="Shape 1868"/>
          <p:cNvSpPr/>
          <p:nvPr/>
        </p:nvSpPr>
        <p:spPr>
          <a:xfrm>
            <a:off x="8056605" y="7723616"/>
            <a:ext cx="1549401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1pPr>
              <a:lnSpc>
                <a:spcPct val="80000"/>
              </a:lnSpc>
              <a:buFont typeface="Lucida Grande"/>
              <a:defRPr sz="32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Message</a:t>
            </a:r>
          </a:p>
        </p:txBody>
      </p:sp>
    </p:spTree>
  </p:cSld>
  <p:clrMapOvr>
    <a:masterClrMapping/>
  </p:clrMapOvr>
  <p:transition spd="slow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0" name="Shape 1870"/>
          <p:cNvSpPr/>
          <p:nvPr/>
        </p:nvSpPr>
        <p:spPr>
          <a:xfrm>
            <a:off x="5542498" y="11442700"/>
            <a:ext cx="8374966" cy="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871" name="Shape 1871"/>
          <p:cNvSpPr/>
          <p:nvPr/>
        </p:nvSpPr>
        <p:spPr>
          <a:xfrm flipH="1">
            <a:off x="5529798" y="7874000"/>
            <a:ext cx="1" cy="3575317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872" name="Shape 1872"/>
          <p:cNvSpPr/>
          <p:nvPr/>
        </p:nvSpPr>
        <p:spPr>
          <a:xfrm>
            <a:off x="9733498" y="7874000"/>
            <a:ext cx="1" cy="3575317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873" name="Shape 1873"/>
          <p:cNvSpPr/>
          <p:nvPr/>
        </p:nvSpPr>
        <p:spPr>
          <a:xfrm>
            <a:off x="5542498" y="7874000"/>
            <a:ext cx="8374966" cy="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874" name="Shape 1874"/>
          <p:cNvSpPr/>
          <p:nvPr/>
        </p:nvSpPr>
        <p:spPr>
          <a:xfrm>
            <a:off x="6304498" y="7874000"/>
            <a:ext cx="2631476" cy="0"/>
          </a:xfrm>
          <a:prstGeom prst="line">
            <a:avLst/>
          </a:prstGeom>
          <a:ln w="203200">
            <a:solidFill>
              <a:srgbClr val="E324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875" name="Shape 1875"/>
          <p:cNvSpPr/>
          <p:nvPr/>
        </p:nvSpPr>
        <p:spPr>
          <a:xfrm>
            <a:off x="13873698" y="7861300"/>
            <a:ext cx="1" cy="3575317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876" name="Shape 1876"/>
          <p:cNvSpPr/>
          <p:nvPr/>
        </p:nvSpPr>
        <p:spPr>
          <a:xfrm>
            <a:off x="10470098" y="7874000"/>
            <a:ext cx="2631476" cy="0"/>
          </a:xfrm>
          <a:prstGeom prst="line">
            <a:avLst/>
          </a:prstGeom>
          <a:ln w="203200">
            <a:solidFill>
              <a:srgbClr val="E324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877" name="Shape 1877"/>
          <p:cNvSpPr/>
          <p:nvPr/>
        </p:nvSpPr>
        <p:spPr>
          <a:xfrm flipV="1">
            <a:off x="13863573" y="8597900"/>
            <a:ext cx="1" cy="2181154"/>
          </a:xfrm>
          <a:prstGeom prst="line">
            <a:avLst/>
          </a:prstGeom>
          <a:ln w="203200">
            <a:solidFill>
              <a:srgbClr val="E324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878" name="Shape 1878"/>
          <p:cNvSpPr/>
          <p:nvPr/>
        </p:nvSpPr>
        <p:spPr>
          <a:xfrm>
            <a:off x="8755598" y="6959600"/>
            <a:ext cx="1917701" cy="1917700"/>
          </a:xfrm>
          <a:prstGeom prst="rect">
            <a:avLst/>
          </a:prstGeom>
          <a:solidFill>
            <a:srgbClr val="FFAA00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879" name="Shape 1879"/>
          <p:cNvSpPr/>
          <p:nvPr/>
        </p:nvSpPr>
        <p:spPr>
          <a:xfrm>
            <a:off x="12908498" y="6959600"/>
            <a:ext cx="1917701" cy="1917700"/>
          </a:xfrm>
          <a:prstGeom prst="rect">
            <a:avLst/>
          </a:prstGeom>
          <a:solidFill>
            <a:srgbClr val="FFAA00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880" name="Shape 1880"/>
          <p:cNvSpPr/>
          <p:nvPr/>
        </p:nvSpPr>
        <p:spPr>
          <a:xfrm>
            <a:off x="12908498" y="10477500"/>
            <a:ext cx="1917701" cy="1917700"/>
          </a:xfrm>
          <a:prstGeom prst="rect">
            <a:avLst/>
          </a:prstGeom>
          <a:solidFill>
            <a:srgbClr val="FFAA00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881" name="Shape 1881"/>
          <p:cNvSpPr/>
          <p:nvPr/>
        </p:nvSpPr>
        <p:spPr>
          <a:xfrm>
            <a:off x="9873198" y="7391400"/>
            <a:ext cx="546101" cy="952500"/>
          </a:xfrm>
          <a:prstGeom prst="rect">
            <a:avLst/>
          </a:prstGeom>
          <a:solidFill>
            <a:srgbClr val="D584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882" name="Shape 1882"/>
          <p:cNvSpPr/>
          <p:nvPr/>
        </p:nvSpPr>
        <p:spPr>
          <a:xfrm>
            <a:off x="14038798" y="7391400"/>
            <a:ext cx="546101" cy="952500"/>
          </a:xfrm>
          <a:prstGeom prst="rect">
            <a:avLst/>
          </a:prstGeom>
          <a:solidFill>
            <a:srgbClr val="D584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883" name="Shape 1883"/>
          <p:cNvSpPr/>
          <p:nvPr/>
        </p:nvSpPr>
        <p:spPr>
          <a:xfrm>
            <a:off x="14013398" y="10972800"/>
            <a:ext cx="546101" cy="952500"/>
          </a:xfrm>
          <a:prstGeom prst="rect">
            <a:avLst/>
          </a:prstGeom>
          <a:solidFill>
            <a:srgbClr val="D584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884" name="Shape 1884"/>
          <p:cNvSpPr/>
          <p:nvPr/>
        </p:nvSpPr>
        <p:spPr>
          <a:xfrm>
            <a:off x="4602698" y="6959600"/>
            <a:ext cx="1917701" cy="1917700"/>
          </a:xfrm>
          <a:prstGeom prst="rect">
            <a:avLst/>
          </a:prstGeom>
          <a:solidFill>
            <a:srgbClr val="FFAA00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885" name="Shape 1885"/>
          <p:cNvSpPr/>
          <p:nvPr/>
        </p:nvSpPr>
        <p:spPr>
          <a:xfrm>
            <a:off x="5682198" y="7353300"/>
            <a:ext cx="546101" cy="952500"/>
          </a:xfrm>
          <a:prstGeom prst="rect">
            <a:avLst/>
          </a:prstGeom>
          <a:solidFill>
            <a:srgbClr val="D584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886" name="Shape 188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8000"/>
            </a:lvl1pPr>
          </a:lstStyle>
          <a:p>
            <a:r>
              <a:t>Wormhole flow control</a:t>
            </a:r>
          </a:p>
        </p:txBody>
      </p:sp>
      <p:sp>
        <p:nvSpPr>
          <p:cNvPr id="1887" name="Shape 1887"/>
          <p:cNvSpPr>
            <a:spLocks noGrp="1"/>
          </p:cNvSpPr>
          <p:nvPr>
            <p:ph type="body" sz="half" idx="1"/>
          </p:nvPr>
        </p:nvSpPr>
        <p:spPr>
          <a:xfrm>
            <a:off x="838200" y="1739900"/>
            <a:ext cx="12380663" cy="4321371"/>
          </a:xfrm>
          <a:prstGeom prst="rect">
            <a:avLst/>
          </a:prstGeom>
        </p:spPr>
        <p:txBody>
          <a:bodyPr/>
          <a:lstStyle/>
          <a:p>
            <a:pPr marL="600075" indent="-600075">
              <a:spcBef>
                <a:spcPts val="600"/>
              </a:spcBef>
              <a:defRPr sz="4200"/>
            </a:pPr>
            <a:r>
              <a:t>Routing information only in head flit</a:t>
            </a:r>
          </a:p>
          <a:p>
            <a:pPr marL="600075" indent="-600075">
              <a:spcBef>
                <a:spcPts val="600"/>
              </a:spcBef>
              <a:defRPr sz="4200"/>
            </a:pPr>
            <a:r>
              <a:t>Body flits follows head, tail flit flows body</a:t>
            </a:r>
          </a:p>
          <a:p>
            <a:pPr marL="600075" indent="-600075">
              <a:spcBef>
                <a:spcPts val="600"/>
              </a:spcBef>
              <a:defRPr sz="4200"/>
            </a:pPr>
            <a:r>
              <a:t>If head flit blocks, rest of packet stops</a:t>
            </a:r>
          </a:p>
          <a:p>
            <a:pPr marL="600075" indent="-600075">
              <a:spcBef>
                <a:spcPts val="600"/>
              </a:spcBef>
              <a:defRPr sz="4200"/>
            </a:pPr>
            <a:r>
              <a:t>Completely pipelined transmission</a:t>
            </a:r>
          </a:p>
          <a:p>
            <a:pPr marL="1276350" lvl="1" indent="-476250">
              <a:spcBef>
                <a:spcPts val="600"/>
              </a:spcBef>
              <a:defRPr sz="4200"/>
            </a:pPr>
            <a:r>
              <a:t>For long messages, latency is almost entirely independent of network distance. Why?</a:t>
            </a:r>
          </a:p>
        </p:txBody>
      </p:sp>
      <p:sp>
        <p:nvSpPr>
          <p:cNvPr id="1888" name="Shape 1888"/>
          <p:cNvSpPr/>
          <p:nvPr/>
        </p:nvSpPr>
        <p:spPr>
          <a:xfrm>
            <a:off x="3039460" y="6881104"/>
            <a:ext cx="1663701" cy="66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1pPr>
              <a:lnSpc>
                <a:spcPct val="80000"/>
              </a:lnSpc>
              <a:buFont typeface="Lucida Grande"/>
              <a:defRPr sz="42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Source</a:t>
            </a:r>
          </a:p>
        </p:txBody>
      </p:sp>
      <p:sp>
        <p:nvSpPr>
          <p:cNvPr id="1889" name="Shape 1889"/>
          <p:cNvSpPr/>
          <p:nvPr/>
        </p:nvSpPr>
        <p:spPr>
          <a:xfrm>
            <a:off x="14886895" y="11858625"/>
            <a:ext cx="2540001" cy="660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1pPr>
              <a:lnSpc>
                <a:spcPct val="80000"/>
              </a:lnSpc>
              <a:buFont typeface="Lucida Grande"/>
              <a:defRPr sz="42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Destination</a:t>
            </a:r>
          </a:p>
        </p:txBody>
      </p:sp>
      <p:sp>
        <p:nvSpPr>
          <p:cNvPr id="1890" name="Shape 1890"/>
          <p:cNvSpPr/>
          <p:nvPr/>
        </p:nvSpPr>
        <p:spPr>
          <a:xfrm>
            <a:off x="8755598" y="10477500"/>
            <a:ext cx="1917701" cy="1917700"/>
          </a:xfrm>
          <a:prstGeom prst="rect">
            <a:avLst/>
          </a:prstGeom>
          <a:solidFill>
            <a:srgbClr val="FFAA00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891" name="Shape 1891"/>
          <p:cNvSpPr/>
          <p:nvPr/>
        </p:nvSpPr>
        <p:spPr>
          <a:xfrm>
            <a:off x="4602698" y="10477500"/>
            <a:ext cx="1917701" cy="1917700"/>
          </a:xfrm>
          <a:prstGeom prst="rect">
            <a:avLst/>
          </a:prstGeom>
          <a:solidFill>
            <a:srgbClr val="FFAA00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892" name="Shape 1892"/>
          <p:cNvSpPr/>
          <p:nvPr/>
        </p:nvSpPr>
        <p:spPr>
          <a:xfrm>
            <a:off x="5834598" y="7454900"/>
            <a:ext cx="292101" cy="749300"/>
          </a:xfrm>
          <a:prstGeom prst="rect">
            <a:avLst/>
          </a:prstGeom>
          <a:solidFill>
            <a:srgbClr val="AAAAAA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893" name="Shape 1893"/>
          <p:cNvSpPr/>
          <p:nvPr/>
        </p:nvSpPr>
        <p:spPr>
          <a:xfrm>
            <a:off x="10012898" y="7493000"/>
            <a:ext cx="292101" cy="749300"/>
          </a:xfrm>
          <a:prstGeom prst="rect">
            <a:avLst/>
          </a:prstGeom>
          <a:solidFill>
            <a:srgbClr val="AAAAAA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894" name="Shape 1894"/>
          <p:cNvSpPr/>
          <p:nvPr/>
        </p:nvSpPr>
        <p:spPr>
          <a:xfrm>
            <a:off x="14165798" y="7493000"/>
            <a:ext cx="292101" cy="749300"/>
          </a:xfrm>
          <a:prstGeom prst="rect">
            <a:avLst/>
          </a:prstGeom>
          <a:solidFill>
            <a:srgbClr val="AAAAAA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895" name="Shape 1895"/>
          <p:cNvSpPr/>
          <p:nvPr/>
        </p:nvSpPr>
        <p:spPr>
          <a:xfrm>
            <a:off x="14165798" y="11061700"/>
            <a:ext cx="292101" cy="749300"/>
          </a:xfrm>
          <a:prstGeom prst="rect">
            <a:avLst/>
          </a:prstGeom>
          <a:solidFill>
            <a:srgbClr val="AAAAAA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896" name="Shape 1896"/>
          <p:cNvSpPr/>
          <p:nvPr/>
        </p:nvSpPr>
        <p:spPr>
          <a:xfrm>
            <a:off x="9022298" y="8356600"/>
            <a:ext cx="1435101" cy="381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1pPr>
              <a:lnSpc>
                <a:spcPct val="80000"/>
              </a:lnSpc>
              <a:buFont typeface="Lucida Grande"/>
              <a:defRPr sz="22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Flit Buffer</a:t>
            </a:r>
          </a:p>
        </p:txBody>
      </p:sp>
      <p:sp>
        <p:nvSpPr>
          <p:cNvPr id="1897" name="Shape 1897"/>
          <p:cNvSpPr/>
          <p:nvPr/>
        </p:nvSpPr>
        <p:spPr>
          <a:xfrm>
            <a:off x="13175198" y="8356600"/>
            <a:ext cx="1435101" cy="381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1pPr>
              <a:lnSpc>
                <a:spcPct val="80000"/>
              </a:lnSpc>
              <a:buFont typeface="Lucida Grande"/>
              <a:defRPr sz="22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Flit Buffer</a:t>
            </a:r>
          </a:p>
        </p:txBody>
      </p:sp>
      <p:sp>
        <p:nvSpPr>
          <p:cNvPr id="1898" name="Shape 1898"/>
          <p:cNvSpPr/>
          <p:nvPr/>
        </p:nvSpPr>
        <p:spPr>
          <a:xfrm>
            <a:off x="4805898" y="8356600"/>
            <a:ext cx="1435101" cy="381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1pPr>
              <a:lnSpc>
                <a:spcPct val="80000"/>
              </a:lnSpc>
              <a:buFont typeface="Lucida Grande"/>
              <a:defRPr sz="22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Flit Buffer</a:t>
            </a:r>
          </a:p>
        </p:txBody>
      </p:sp>
      <p:sp>
        <p:nvSpPr>
          <p:cNvPr id="1899" name="Shape 1899"/>
          <p:cNvSpPr/>
          <p:nvPr/>
        </p:nvSpPr>
        <p:spPr>
          <a:xfrm>
            <a:off x="5669498" y="10896600"/>
            <a:ext cx="584201" cy="952500"/>
          </a:xfrm>
          <a:prstGeom prst="rect">
            <a:avLst/>
          </a:prstGeom>
          <a:solidFill>
            <a:srgbClr val="D584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900" name="Shape 1900"/>
          <p:cNvSpPr/>
          <p:nvPr/>
        </p:nvSpPr>
        <p:spPr>
          <a:xfrm>
            <a:off x="4843998" y="11899900"/>
            <a:ext cx="1435101" cy="381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1pPr>
              <a:lnSpc>
                <a:spcPct val="80000"/>
              </a:lnSpc>
              <a:buFont typeface="Lucida Grande"/>
              <a:defRPr sz="22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Flit Buffer</a:t>
            </a:r>
          </a:p>
        </p:txBody>
      </p:sp>
      <p:sp>
        <p:nvSpPr>
          <p:cNvPr id="1901" name="Shape 1901"/>
          <p:cNvSpPr/>
          <p:nvPr/>
        </p:nvSpPr>
        <p:spPr>
          <a:xfrm>
            <a:off x="9860498" y="10858500"/>
            <a:ext cx="546101" cy="952500"/>
          </a:xfrm>
          <a:prstGeom prst="rect">
            <a:avLst/>
          </a:prstGeom>
          <a:solidFill>
            <a:srgbClr val="D584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902" name="Shape 1902"/>
          <p:cNvSpPr/>
          <p:nvPr/>
        </p:nvSpPr>
        <p:spPr>
          <a:xfrm>
            <a:off x="8984198" y="11861800"/>
            <a:ext cx="1435101" cy="381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1pPr>
              <a:lnSpc>
                <a:spcPct val="80000"/>
              </a:lnSpc>
              <a:buFont typeface="Lucida Grande"/>
              <a:defRPr sz="22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Flit Buffer</a:t>
            </a:r>
          </a:p>
        </p:txBody>
      </p:sp>
      <p:sp>
        <p:nvSpPr>
          <p:cNvPr id="1903" name="Shape 1903"/>
          <p:cNvSpPr/>
          <p:nvPr/>
        </p:nvSpPr>
        <p:spPr>
          <a:xfrm>
            <a:off x="13124398" y="11912600"/>
            <a:ext cx="1435101" cy="381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1pPr>
              <a:lnSpc>
                <a:spcPct val="80000"/>
              </a:lnSpc>
              <a:buFont typeface="Lucida Grande"/>
              <a:defRPr sz="22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Flit Buffer</a:t>
            </a:r>
          </a:p>
        </p:txBody>
      </p:sp>
      <p:sp>
        <p:nvSpPr>
          <p:cNvPr id="1904" name="Shape 1904"/>
          <p:cNvSpPr/>
          <p:nvPr/>
        </p:nvSpPr>
        <p:spPr>
          <a:xfrm>
            <a:off x="6914098" y="8026400"/>
            <a:ext cx="1435101" cy="381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1pPr>
              <a:lnSpc>
                <a:spcPct val="80000"/>
              </a:lnSpc>
              <a:buFont typeface="Lucida Grande"/>
              <a:defRPr sz="2200" b="1">
                <a:solidFill>
                  <a:srgbClr val="E32400"/>
                </a:solidFill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Busy Link</a:t>
            </a:r>
          </a:p>
        </p:txBody>
      </p:sp>
      <p:sp>
        <p:nvSpPr>
          <p:cNvPr id="1905" name="Shape 1905"/>
          <p:cNvSpPr/>
          <p:nvPr/>
        </p:nvSpPr>
        <p:spPr>
          <a:xfrm>
            <a:off x="11181298" y="8001000"/>
            <a:ext cx="1435101" cy="381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1pPr>
              <a:lnSpc>
                <a:spcPct val="80000"/>
              </a:lnSpc>
              <a:buFont typeface="Lucida Grande"/>
              <a:defRPr sz="2200" b="1">
                <a:solidFill>
                  <a:srgbClr val="E32400"/>
                </a:solidFill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Busy Link</a:t>
            </a:r>
          </a:p>
        </p:txBody>
      </p:sp>
      <p:sp>
        <p:nvSpPr>
          <p:cNvPr id="1906" name="Shape 1906"/>
          <p:cNvSpPr/>
          <p:nvPr/>
        </p:nvSpPr>
        <p:spPr>
          <a:xfrm>
            <a:off x="14038798" y="9537700"/>
            <a:ext cx="1104901" cy="381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1pPr>
              <a:lnSpc>
                <a:spcPct val="80000"/>
              </a:lnSpc>
              <a:buFont typeface="Lucida Grande"/>
              <a:defRPr sz="2200" b="1">
                <a:solidFill>
                  <a:srgbClr val="E32400"/>
                </a:solidFill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Busy Link</a:t>
            </a:r>
          </a:p>
        </p:txBody>
      </p:sp>
      <p:sp>
        <p:nvSpPr>
          <p:cNvPr id="1907" name="Shape 1907"/>
          <p:cNvSpPr/>
          <p:nvPr/>
        </p:nvSpPr>
        <p:spPr>
          <a:xfrm>
            <a:off x="16172398" y="10617200"/>
            <a:ext cx="1663701" cy="508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1pPr>
              <a:lnSpc>
                <a:spcPct val="80000"/>
              </a:lnSpc>
              <a:buFont typeface="Lucida Grande"/>
              <a:defRPr sz="32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Head flit</a:t>
            </a:r>
          </a:p>
        </p:txBody>
      </p:sp>
      <p:sp>
        <p:nvSpPr>
          <p:cNvPr id="1908" name="Shape 1908"/>
          <p:cNvSpPr/>
          <p:nvPr/>
        </p:nvSpPr>
        <p:spPr>
          <a:xfrm flipV="1">
            <a:off x="14553958" y="10828379"/>
            <a:ext cx="1661053" cy="673351"/>
          </a:xfrm>
          <a:prstGeom prst="line">
            <a:avLst/>
          </a:prstGeom>
          <a:ln w="38100">
            <a:solidFill>
              <a:srgbClr val="000000"/>
            </a:solidFill>
            <a:miter lim="400000"/>
            <a:headEnd type="triangle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909" name="Shape 1909"/>
          <p:cNvSpPr/>
          <p:nvPr/>
        </p:nvSpPr>
        <p:spPr>
          <a:xfrm>
            <a:off x="716498" y="7394575"/>
            <a:ext cx="1663701" cy="508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1pPr>
              <a:lnSpc>
                <a:spcPct val="80000"/>
              </a:lnSpc>
              <a:buFont typeface="Lucida Grande"/>
              <a:defRPr sz="32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Tail flit</a:t>
            </a:r>
          </a:p>
        </p:txBody>
      </p:sp>
      <p:sp>
        <p:nvSpPr>
          <p:cNvPr id="1910" name="Shape 1910"/>
          <p:cNvSpPr/>
          <p:nvPr/>
        </p:nvSpPr>
        <p:spPr>
          <a:xfrm flipH="1" flipV="1">
            <a:off x="2196611" y="7620318"/>
            <a:ext cx="3565510" cy="247561"/>
          </a:xfrm>
          <a:prstGeom prst="line">
            <a:avLst/>
          </a:prstGeom>
          <a:ln w="38100">
            <a:solidFill>
              <a:srgbClr val="000000"/>
            </a:solidFill>
            <a:miter lim="400000"/>
            <a:headEnd type="triangle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911" name="Shape 1911"/>
          <p:cNvSpPr/>
          <p:nvPr/>
        </p:nvSpPr>
        <p:spPr>
          <a:xfrm>
            <a:off x="10216098" y="5778500"/>
            <a:ext cx="4546601" cy="508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1pPr>
              <a:lnSpc>
                <a:spcPct val="80000"/>
              </a:lnSpc>
              <a:buFont typeface="Lucida Grande"/>
              <a:defRPr sz="32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Body flits (2 in this example)</a:t>
            </a:r>
          </a:p>
        </p:txBody>
      </p:sp>
      <p:sp>
        <p:nvSpPr>
          <p:cNvPr id="1912" name="Shape 1912"/>
          <p:cNvSpPr/>
          <p:nvPr/>
        </p:nvSpPr>
        <p:spPr>
          <a:xfrm flipV="1">
            <a:off x="10388177" y="6281925"/>
            <a:ext cx="1421631" cy="1421631"/>
          </a:xfrm>
          <a:prstGeom prst="line">
            <a:avLst/>
          </a:prstGeom>
          <a:ln w="38100">
            <a:solidFill>
              <a:srgbClr val="000000"/>
            </a:solidFill>
            <a:miter lim="400000"/>
            <a:headEnd type="triangle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913" name="Shape 1913"/>
          <p:cNvSpPr/>
          <p:nvPr/>
        </p:nvSpPr>
        <p:spPr>
          <a:xfrm flipH="1" flipV="1">
            <a:off x="12100458" y="6249570"/>
            <a:ext cx="2210931" cy="1100670"/>
          </a:xfrm>
          <a:prstGeom prst="line">
            <a:avLst/>
          </a:prstGeom>
          <a:ln w="38100">
            <a:solidFill>
              <a:srgbClr val="000000"/>
            </a:solidFill>
            <a:miter lim="400000"/>
            <a:headEnd type="triangle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914" name="Shape 1914"/>
          <p:cNvSpPr/>
          <p:nvPr/>
        </p:nvSpPr>
        <p:spPr>
          <a:xfrm>
            <a:off x="868898" y="10490200"/>
            <a:ext cx="292101" cy="749300"/>
          </a:xfrm>
          <a:prstGeom prst="rect">
            <a:avLst/>
          </a:prstGeom>
          <a:solidFill>
            <a:srgbClr val="AAAAAA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915" name="Shape 1915"/>
          <p:cNvSpPr/>
          <p:nvPr/>
        </p:nvSpPr>
        <p:spPr>
          <a:xfrm>
            <a:off x="1160998" y="10490200"/>
            <a:ext cx="292101" cy="749300"/>
          </a:xfrm>
          <a:prstGeom prst="rect">
            <a:avLst/>
          </a:prstGeom>
          <a:solidFill>
            <a:srgbClr val="AAAAAA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916" name="Shape 1916"/>
          <p:cNvSpPr/>
          <p:nvPr/>
        </p:nvSpPr>
        <p:spPr>
          <a:xfrm>
            <a:off x="1453098" y="10490200"/>
            <a:ext cx="292101" cy="749300"/>
          </a:xfrm>
          <a:prstGeom prst="rect">
            <a:avLst/>
          </a:prstGeom>
          <a:solidFill>
            <a:srgbClr val="AAAAAA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917" name="Shape 1917"/>
          <p:cNvSpPr/>
          <p:nvPr/>
        </p:nvSpPr>
        <p:spPr>
          <a:xfrm>
            <a:off x="1745198" y="10490200"/>
            <a:ext cx="292101" cy="749300"/>
          </a:xfrm>
          <a:prstGeom prst="rect">
            <a:avLst/>
          </a:prstGeom>
          <a:solidFill>
            <a:srgbClr val="AAAAAA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918" name="Shape 1918"/>
          <p:cNvSpPr/>
          <p:nvPr/>
        </p:nvSpPr>
        <p:spPr>
          <a:xfrm>
            <a:off x="754598" y="8648700"/>
            <a:ext cx="3022601" cy="1765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/>
          <a:p>
            <a:pPr algn="l">
              <a:lnSpc>
                <a:spcPct val="80000"/>
              </a:lnSpc>
              <a:buFont typeface="Lucida Grande"/>
              <a:defRPr sz="3200" b="1">
                <a:latin typeface="+mn-lt"/>
                <a:ea typeface="+mn-ea"/>
                <a:cs typeface="+mn-cs"/>
                <a:sym typeface="Myriad Pro Condensed"/>
              </a:defRPr>
            </a:pPr>
            <a:r>
              <a:t>Example:</a:t>
            </a:r>
          </a:p>
          <a:p>
            <a:pPr algn="l">
              <a:lnSpc>
                <a:spcPct val="80000"/>
              </a:lnSpc>
              <a:buFont typeface="Lucida Grande"/>
              <a:defRPr sz="3200" b="1">
                <a:latin typeface="+mn-lt"/>
                <a:ea typeface="+mn-ea"/>
                <a:cs typeface="+mn-cs"/>
                <a:sym typeface="Myriad Pro Condensed"/>
              </a:defRPr>
            </a:pPr>
            <a:r>
              <a:t>Four-flit packet sent using wormhole flow control</a:t>
            </a:r>
          </a:p>
        </p:txBody>
      </p:sp>
      <p:sp>
        <p:nvSpPr>
          <p:cNvPr id="1919" name="Shape 1919"/>
          <p:cNvSpPr/>
          <p:nvPr/>
        </p:nvSpPr>
        <p:spPr>
          <a:xfrm>
            <a:off x="1732498" y="10706100"/>
            <a:ext cx="317501" cy="381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1pPr>
              <a:lnSpc>
                <a:spcPct val="80000"/>
              </a:lnSpc>
              <a:buFont typeface="Lucida Grande"/>
              <a:defRPr sz="22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H</a:t>
            </a:r>
          </a:p>
        </p:txBody>
      </p:sp>
      <p:sp>
        <p:nvSpPr>
          <p:cNvPr id="1920" name="Shape 1920"/>
          <p:cNvSpPr/>
          <p:nvPr/>
        </p:nvSpPr>
        <p:spPr>
          <a:xfrm>
            <a:off x="856198" y="10718800"/>
            <a:ext cx="317501" cy="381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1pPr>
              <a:lnSpc>
                <a:spcPct val="80000"/>
              </a:lnSpc>
              <a:buFont typeface="Lucida Grande"/>
              <a:defRPr sz="22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T</a:t>
            </a:r>
          </a:p>
        </p:txBody>
      </p:sp>
      <p:sp>
        <p:nvSpPr>
          <p:cNvPr id="1921" name="Shape 1921"/>
          <p:cNvSpPr/>
          <p:nvPr/>
        </p:nvSpPr>
        <p:spPr>
          <a:xfrm>
            <a:off x="1262598" y="10706100"/>
            <a:ext cx="685801" cy="381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/>
          <a:p>
            <a:pPr>
              <a:lnSpc>
                <a:spcPct val="80000"/>
              </a:lnSpc>
              <a:buFont typeface="Lucida Grande"/>
              <a:defRPr sz="2200" b="1">
                <a:latin typeface="+mn-lt"/>
                <a:ea typeface="+mn-ea"/>
                <a:cs typeface="+mn-cs"/>
                <a:sym typeface="Myriad Pro Condensed"/>
              </a:defRPr>
            </a:pPr>
            <a:r>
              <a:t>B</a:t>
            </a:r>
            <a:r>
              <a:rPr baseline="-5999"/>
              <a:t>0</a:t>
            </a:r>
          </a:p>
        </p:txBody>
      </p:sp>
      <p:sp>
        <p:nvSpPr>
          <p:cNvPr id="1922" name="Shape 1922"/>
          <p:cNvSpPr/>
          <p:nvPr/>
        </p:nvSpPr>
        <p:spPr>
          <a:xfrm>
            <a:off x="957798" y="10731500"/>
            <a:ext cx="685801" cy="381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/>
          <a:p>
            <a:pPr>
              <a:lnSpc>
                <a:spcPct val="80000"/>
              </a:lnSpc>
              <a:buFont typeface="Lucida Grande"/>
              <a:defRPr sz="2200" b="1">
                <a:latin typeface="+mn-lt"/>
                <a:ea typeface="+mn-ea"/>
                <a:cs typeface="+mn-cs"/>
                <a:sym typeface="Myriad Pro Condensed"/>
              </a:defRPr>
            </a:pPr>
            <a:r>
              <a:t>B</a:t>
            </a:r>
            <a:r>
              <a:rPr baseline="-5999"/>
              <a:t>1</a:t>
            </a:r>
          </a:p>
        </p:txBody>
      </p:sp>
      <p:pic>
        <p:nvPicPr>
          <p:cNvPr id="1923" name="url?sa=i&amp;rct=j&amp;q=inchworm&amp;source=images&amp;cd=&amp;cad=rja&amp;docid=wD5eNZB-UARfcM&amp;tbnid=KeOySlJBT0WHrM-&amp;ved=0CAUQjRw&amp;url=http%3A%2F%2Fhumanitreeservice.com%2Finch-worms-attack-richmonds-trees%2F&amp;ei=VZhRUZ6ZJOb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3563600" y="381000"/>
            <a:ext cx="4038600" cy="4358084"/>
          </a:xfrm>
          <a:prstGeom prst="rect">
            <a:avLst/>
          </a:prstGeom>
          <a:ln w="12700">
            <a:miter lim="400000"/>
          </a:ln>
          <a:effectLst>
            <a:outerShdw blurRad="63500" dist="38100" dir="5400000" rotWithShape="0">
              <a:srgbClr val="000000">
                <a:alpha val="50000"/>
              </a:srgbClr>
            </a:outerShdw>
          </a:effectLst>
        </p:spPr>
      </p:pic>
      <p:sp>
        <p:nvSpPr>
          <p:cNvPr id="1924" name="Shape 1924"/>
          <p:cNvSpPr/>
          <p:nvPr/>
        </p:nvSpPr>
        <p:spPr>
          <a:xfrm>
            <a:off x="9835098" y="7727950"/>
            <a:ext cx="685801" cy="381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/>
          <a:p>
            <a:pPr>
              <a:lnSpc>
                <a:spcPct val="80000"/>
              </a:lnSpc>
              <a:buFont typeface="Lucida Grande"/>
              <a:defRPr sz="2200" b="1">
                <a:latin typeface="+mn-lt"/>
                <a:ea typeface="+mn-ea"/>
                <a:cs typeface="+mn-cs"/>
                <a:sym typeface="Myriad Pro Condensed"/>
              </a:defRPr>
            </a:pPr>
            <a:r>
              <a:t>B</a:t>
            </a:r>
            <a:r>
              <a:rPr baseline="-5999"/>
              <a:t>1</a:t>
            </a:r>
          </a:p>
        </p:txBody>
      </p:sp>
      <p:sp>
        <p:nvSpPr>
          <p:cNvPr id="1925" name="Shape 1925"/>
          <p:cNvSpPr/>
          <p:nvPr/>
        </p:nvSpPr>
        <p:spPr>
          <a:xfrm>
            <a:off x="13968948" y="7733551"/>
            <a:ext cx="685801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/>
          <a:p>
            <a:pPr>
              <a:lnSpc>
                <a:spcPct val="80000"/>
              </a:lnSpc>
              <a:buFont typeface="Lucida Grande"/>
              <a:defRPr sz="2200" b="1">
                <a:latin typeface="+mn-lt"/>
                <a:ea typeface="+mn-ea"/>
                <a:cs typeface="+mn-cs"/>
                <a:sym typeface="Myriad Pro Condensed"/>
              </a:defRPr>
            </a:pPr>
            <a:r>
              <a:t>B</a:t>
            </a:r>
            <a:r>
              <a:rPr baseline="-5999"/>
              <a:t>0</a:t>
            </a:r>
          </a:p>
        </p:txBody>
      </p:sp>
      <p:sp>
        <p:nvSpPr>
          <p:cNvPr id="1926" name="Shape 1926"/>
          <p:cNvSpPr/>
          <p:nvPr/>
        </p:nvSpPr>
        <p:spPr>
          <a:xfrm>
            <a:off x="14153098" y="11258550"/>
            <a:ext cx="317501" cy="381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1pPr>
              <a:lnSpc>
                <a:spcPct val="80000"/>
              </a:lnSpc>
              <a:buFont typeface="Lucida Grande"/>
              <a:defRPr sz="22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H</a:t>
            </a:r>
          </a:p>
        </p:txBody>
      </p:sp>
      <p:sp>
        <p:nvSpPr>
          <p:cNvPr id="1927" name="Shape 1927"/>
          <p:cNvSpPr/>
          <p:nvPr/>
        </p:nvSpPr>
        <p:spPr>
          <a:xfrm>
            <a:off x="5821898" y="7708900"/>
            <a:ext cx="317501" cy="381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1pPr>
              <a:lnSpc>
                <a:spcPct val="80000"/>
              </a:lnSpc>
              <a:buFont typeface="Lucida Grande"/>
              <a:defRPr sz="22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T</a:t>
            </a:r>
          </a:p>
        </p:txBody>
      </p:sp>
    </p:spTree>
  </p:cSld>
  <p:clrMapOvr>
    <a:masterClrMapping/>
  </p:clrMapOvr>
  <p:transition spd="slow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1" name="Shape 1931"/>
          <p:cNvSpPr/>
          <p:nvPr/>
        </p:nvSpPr>
        <p:spPr>
          <a:xfrm>
            <a:off x="13081000" y="3412854"/>
            <a:ext cx="0" cy="6896727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932" name="Shape 1932"/>
          <p:cNvSpPr/>
          <p:nvPr/>
        </p:nvSpPr>
        <p:spPr>
          <a:xfrm>
            <a:off x="1117600" y="3213100"/>
            <a:ext cx="15479225" cy="2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933" name="Shape 1933"/>
          <p:cNvSpPr/>
          <p:nvPr/>
        </p:nvSpPr>
        <p:spPr>
          <a:xfrm>
            <a:off x="4725378" y="3207076"/>
            <a:ext cx="8353260" cy="34179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</a:path>
            </a:pathLst>
          </a:custGeom>
          <a:ln w="101600">
            <a:solidFill>
              <a:srgbClr val="74A7FE"/>
            </a:solidFill>
            <a:custDash>
              <a:ds d="2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1934" name="Shape 1934"/>
          <p:cNvSpPr/>
          <p:nvPr/>
        </p:nvSpPr>
        <p:spPr>
          <a:xfrm>
            <a:off x="13093700" y="10169842"/>
            <a:ext cx="0" cy="2721285"/>
          </a:xfrm>
          <a:prstGeom prst="line">
            <a:avLst/>
          </a:prstGeom>
          <a:ln w="63500">
            <a:solidFill>
              <a:srgbClr val="E324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935" name="Shape 1935"/>
          <p:cNvSpPr/>
          <p:nvPr/>
        </p:nvSpPr>
        <p:spPr>
          <a:xfrm>
            <a:off x="1118874" y="6642100"/>
            <a:ext cx="15479225" cy="2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936" name="Shape 1936"/>
          <p:cNvSpPr/>
          <p:nvPr/>
        </p:nvSpPr>
        <p:spPr>
          <a:xfrm flipV="1">
            <a:off x="13070874" y="7366000"/>
            <a:ext cx="1" cy="2181154"/>
          </a:xfrm>
          <a:prstGeom prst="line">
            <a:avLst/>
          </a:prstGeom>
          <a:ln w="101600">
            <a:solidFill>
              <a:srgbClr val="929292"/>
            </a:solidFill>
            <a:custDash>
              <a:ds d="2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937" name="Shape 193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Problem: head-of-line blocking</a:t>
            </a:r>
          </a:p>
        </p:txBody>
      </p:sp>
      <p:sp>
        <p:nvSpPr>
          <p:cNvPr id="1938" name="Shape 1938"/>
          <p:cNvSpPr/>
          <p:nvPr/>
        </p:nvSpPr>
        <p:spPr>
          <a:xfrm>
            <a:off x="1101867" y="10210800"/>
            <a:ext cx="15779903" cy="3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939" name="Shape 1939"/>
          <p:cNvSpPr/>
          <p:nvPr/>
        </p:nvSpPr>
        <p:spPr>
          <a:xfrm flipH="1">
            <a:off x="4737099" y="3128817"/>
            <a:ext cx="1" cy="9881288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940" name="Shape 1940"/>
          <p:cNvSpPr/>
          <p:nvPr/>
        </p:nvSpPr>
        <p:spPr>
          <a:xfrm flipH="1">
            <a:off x="8940800" y="3192777"/>
            <a:ext cx="1" cy="9891594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941" name="Shape 1941"/>
          <p:cNvSpPr/>
          <p:nvPr/>
        </p:nvSpPr>
        <p:spPr>
          <a:xfrm>
            <a:off x="5511800" y="6642100"/>
            <a:ext cx="2631476" cy="0"/>
          </a:xfrm>
          <a:prstGeom prst="line">
            <a:avLst/>
          </a:prstGeom>
          <a:ln w="101600">
            <a:solidFill>
              <a:srgbClr val="929292"/>
            </a:solidFill>
            <a:custDash>
              <a:ds d="2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942" name="Shape 1942"/>
          <p:cNvSpPr/>
          <p:nvPr/>
        </p:nvSpPr>
        <p:spPr>
          <a:xfrm>
            <a:off x="9677400" y="6642100"/>
            <a:ext cx="2631476" cy="0"/>
          </a:xfrm>
          <a:prstGeom prst="line">
            <a:avLst/>
          </a:prstGeom>
          <a:ln w="101600">
            <a:solidFill>
              <a:srgbClr val="929292"/>
            </a:solidFill>
            <a:custDash>
              <a:ds d="2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943" name="Shape 1943"/>
          <p:cNvSpPr/>
          <p:nvPr/>
        </p:nvSpPr>
        <p:spPr>
          <a:xfrm>
            <a:off x="7962900" y="5727700"/>
            <a:ext cx="1917700" cy="1917700"/>
          </a:xfrm>
          <a:prstGeom prst="rect">
            <a:avLst/>
          </a:prstGeom>
          <a:solidFill>
            <a:srgbClr val="FFAA00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944" name="Shape 1944"/>
          <p:cNvSpPr/>
          <p:nvPr/>
        </p:nvSpPr>
        <p:spPr>
          <a:xfrm>
            <a:off x="12115800" y="5727700"/>
            <a:ext cx="1917700" cy="1917700"/>
          </a:xfrm>
          <a:prstGeom prst="rect">
            <a:avLst/>
          </a:prstGeom>
          <a:solidFill>
            <a:srgbClr val="FFAA00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945" name="Shape 1945"/>
          <p:cNvSpPr/>
          <p:nvPr/>
        </p:nvSpPr>
        <p:spPr>
          <a:xfrm>
            <a:off x="12115800" y="9245600"/>
            <a:ext cx="1917700" cy="1917700"/>
          </a:xfrm>
          <a:prstGeom prst="rect">
            <a:avLst/>
          </a:prstGeom>
          <a:solidFill>
            <a:srgbClr val="FFAA00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946" name="Shape 1946"/>
          <p:cNvSpPr/>
          <p:nvPr/>
        </p:nvSpPr>
        <p:spPr>
          <a:xfrm>
            <a:off x="9080500" y="6159500"/>
            <a:ext cx="546100" cy="952500"/>
          </a:xfrm>
          <a:prstGeom prst="rect">
            <a:avLst/>
          </a:prstGeom>
          <a:solidFill>
            <a:srgbClr val="D584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947" name="Shape 1947"/>
          <p:cNvSpPr/>
          <p:nvPr/>
        </p:nvSpPr>
        <p:spPr>
          <a:xfrm>
            <a:off x="12827000" y="6159500"/>
            <a:ext cx="965200" cy="952500"/>
          </a:xfrm>
          <a:prstGeom prst="rect">
            <a:avLst/>
          </a:prstGeom>
          <a:solidFill>
            <a:srgbClr val="D584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948" name="Shape 1948"/>
          <p:cNvSpPr/>
          <p:nvPr/>
        </p:nvSpPr>
        <p:spPr>
          <a:xfrm>
            <a:off x="13220700" y="9740900"/>
            <a:ext cx="546100" cy="952500"/>
          </a:xfrm>
          <a:prstGeom prst="rect">
            <a:avLst/>
          </a:prstGeom>
          <a:solidFill>
            <a:srgbClr val="D584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949" name="Shape 1949"/>
          <p:cNvSpPr/>
          <p:nvPr/>
        </p:nvSpPr>
        <p:spPr>
          <a:xfrm>
            <a:off x="3810000" y="5727700"/>
            <a:ext cx="1917700" cy="1917700"/>
          </a:xfrm>
          <a:prstGeom prst="rect">
            <a:avLst/>
          </a:prstGeom>
          <a:solidFill>
            <a:srgbClr val="FFAA00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950" name="Shape 1950"/>
          <p:cNvSpPr/>
          <p:nvPr/>
        </p:nvSpPr>
        <p:spPr>
          <a:xfrm>
            <a:off x="4889500" y="6121400"/>
            <a:ext cx="546100" cy="952500"/>
          </a:xfrm>
          <a:prstGeom prst="rect">
            <a:avLst/>
          </a:prstGeom>
          <a:solidFill>
            <a:srgbClr val="D584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951" name="Shape 1951"/>
          <p:cNvSpPr/>
          <p:nvPr/>
        </p:nvSpPr>
        <p:spPr>
          <a:xfrm>
            <a:off x="7962900" y="9245600"/>
            <a:ext cx="1917700" cy="1917700"/>
          </a:xfrm>
          <a:prstGeom prst="rect">
            <a:avLst/>
          </a:prstGeom>
          <a:solidFill>
            <a:srgbClr val="FFAA00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952" name="Shape 1952"/>
          <p:cNvSpPr/>
          <p:nvPr/>
        </p:nvSpPr>
        <p:spPr>
          <a:xfrm>
            <a:off x="3810000" y="9245600"/>
            <a:ext cx="1917700" cy="1917700"/>
          </a:xfrm>
          <a:prstGeom prst="rect">
            <a:avLst/>
          </a:prstGeom>
          <a:solidFill>
            <a:srgbClr val="FFAA00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953" name="Shape 1953"/>
          <p:cNvSpPr/>
          <p:nvPr/>
        </p:nvSpPr>
        <p:spPr>
          <a:xfrm>
            <a:off x="5041900" y="6223000"/>
            <a:ext cx="292100" cy="749300"/>
          </a:xfrm>
          <a:prstGeom prst="rect">
            <a:avLst/>
          </a:prstGeom>
          <a:solidFill>
            <a:srgbClr val="AAAAAA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954" name="Shape 1954"/>
          <p:cNvSpPr/>
          <p:nvPr/>
        </p:nvSpPr>
        <p:spPr>
          <a:xfrm>
            <a:off x="9220200" y="6261100"/>
            <a:ext cx="292100" cy="749300"/>
          </a:xfrm>
          <a:prstGeom prst="rect">
            <a:avLst/>
          </a:prstGeom>
          <a:solidFill>
            <a:srgbClr val="AAAAAA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955" name="Shape 1955"/>
          <p:cNvSpPr/>
          <p:nvPr/>
        </p:nvSpPr>
        <p:spPr>
          <a:xfrm>
            <a:off x="13373100" y="6261100"/>
            <a:ext cx="292100" cy="749300"/>
          </a:xfrm>
          <a:prstGeom prst="rect">
            <a:avLst/>
          </a:prstGeom>
          <a:solidFill>
            <a:srgbClr val="AAAAAA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956" name="Shape 1956"/>
          <p:cNvSpPr/>
          <p:nvPr/>
        </p:nvSpPr>
        <p:spPr>
          <a:xfrm>
            <a:off x="13373100" y="9829800"/>
            <a:ext cx="292100" cy="749300"/>
          </a:xfrm>
          <a:prstGeom prst="rect">
            <a:avLst/>
          </a:prstGeom>
          <a:solidFill>
            <a:srgbClr val="AAAAAA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957" name="Shape 1957"/>
          <p:cNvSpPr/>
          <p:nvPr/>
        </p:nvSpPr>
        <p:spPr>
          <a:xfrm>
            <a:off x="8229600" y="7124700"/>
            <a:ext cx="1435100" cy="381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1pPr>
              <a:lnSpc>
                <a:spcPct val="80000"/>
              </a:lnSpc>
              <a:buFont typeface="Lucida Grande"/>
              <a:defRPr sz="22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Flit Buffer</a:t>
            </a:r>
          </a:p>
        </p:txBody>
      </p:sp>
      <p:sp>
        <p:nvSpPr>
          <p:cNvPr id="1958" name="Shape 1958"/>
          <p:cNvSpPr/>
          <p:nvPr/>
        </p:nvSpPr>
        <p:spPr>
          <a:xfrm>
            <a:off x="12382500" y="7124700"/>
            <a:ext cx="1435100" cy="381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1pPr>
              <a:lnSpc>
                <a:spcPct val="80000"/>
              </a:lnSpc>
              <a:buFont typeface="Lucida Grande"/>
              <a:defRPr sz="22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Flit Buffer</a:t>
            </a:r>
          </a:p>
        </p:txBody>
      </p:sp>
      <p:sp>
        <p:nvSpPr>
          <p:cNvPr id="1959" name="Shape 1959"/>
          <p:cNvSpPr/>
          <p:nvPr/>
        </p:nvSpPr>
        <p:spPr>
          <a:xfrm>
            <a:off x="4013200" y="7124700"/>
            <a:ext cx="1435100" cy="381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1pPr>
              <a:lnSpc>
                <a:spcPct val="80000"/>
              </a:lnSpc>
              <a:buFont typeface="Lucida Grande"/>
              <a:defRPr sz="22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Flit Buffer</a:t>
            </a:r>
          </a:p>
        </p:txBody>
      </p:sp>
      <p:sp>
        <p:nvSpPr>
          <p:cNvPr id="1960" name="Shape 1960"/>
          <p:cNvSpPr/>
          <p:nvPr/>
        </p:nvSpPr>
        <p:spPr>
          <a:xfrm>
            <a:off x="4876800" y="9664700"/>
            <a:ext cx="584200" cy="952500"/>
          </a:xfrm>
          <a:prstGeom prst="rect">
            <a:avLst/>
          </a:prstGeom>
          <a:solidFill>
            <a:srgbClr val="D584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961" name="Shape 1961"/>
          <p:cNvSpPr/>
          <p:nvPr/>
        </p:nvSpPr>
        <p:spPr>
          <a:xfrm>
            <a:off x="4051300" y="10668000"/>
            <a:ext cx="1435100" cy="381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1pPr>
              <a:lnSpc>
                <a:spcPct val="80000"/>
              </a:lnSpc>
              <a:buFont typeface="Lucida Grande"/>
              <a:defRPr sz="22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Flit Buffer</a:t>
            </a:r>
          </a:p>
        </p:txBody>
      </p:sp>
      <p:sp>
        <p:nvSpPr>
          <p:cNvPr id="1962" name="Shape 1962"/>
          <p:cNvSpPr/>
          <p:nvPr/>
        </p:nvSpPr>
        <p:spPr>
          <a:xfrm>
            <a:off x="9067800" y="9626600"/>
            <a:ext cx="546100" cy="952500"/>
          </a:xfrm>
          <a:prstGeom prst="rect">
            <a:avLst/>
          </a:prstGeom>
          <a:solidFill>
            <a:srgbClr val="D584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963" name="Shape 1963"/>
          <p:cNvSpPr/>
          <p:nvPr/>
        </p:nvSpPr>
        <p:spPr>
          <a:xfrm>
            <a:off x="8191500" y="10629900"/>
            <a:ext cx="1435100" cy="381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1pPr>
              <a:lnSpc>
                <a:spcPct val="80000"/>
              </a:lnSpc>
              <a:buFont typeface="Lucida Grande"/>
              <a:defRPr sz="22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Flit Buffer</a:t>
            </a:r>
          </a:p>
        </p:txBody>
      </p:sp>
      <p:sp>
        <p:nvSpPr>
          <p:cNvPr id="1964" name="Shape 1964"/>
          <p:cNvSpPr/>
          <p:nvPr/>
        </p:nvSpPr>
        <p:spPr>
          <a:xfrm>
            <a:off x="12331700" y="10680700"/>
            <a:ext cx="1435100" cy="381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1pPr>
              <a:lnSpc>
                <a:spcPct val="80000"/>
              </a:lnSpc>
              <a:buFont typeface="Lucida Grande"/>
              <a:defRPr sz="22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Flit Buffer</a:t>
            </a:r>
          </a:p>
        </p:txBody>
      </p:sp>
      <p:sp>
        <p:nvSpPr>
          <p:cNvPr id="1965" name="Shape 1965"/>
          <p:cNvSpPr/>
          <p:nvPr/>
        </p:nvSpPr>
        <p:spPr>
          <a:xfrm>
            <a:off x="6121400" y="6794500"/>
            <a:ext cx="1435100" cy="774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/>
          <a:p>
            <a:pPr>
              <a:lnSpc>
                <a:spcPct val="80000"/>
              </a:lnSpc>
              <a:buFont typeface="Lucida Grande"/>
              <a:defRPr sz="2200" b="1">
                <a:solidFill>
                  <a:srgbClr val="606060"/>
                </a:solidFill>
                <a:latin typeface="+mn-lt"/>
                <a:ea typeface="+mn-ea"/>
                <a:cs typeface="+mn-cs"/>
                <a:sym typeface="Myriad Pro Condensed"/>
              </a:defRPr>
            </a:pPr>
            <a:r>
              <a:t>Idle link</a:t>
            </a:r>
          </a:p>
          <a:p>
            <a:pPr>
              <a:lnSpc>
                <a:spcPct val="80000"/>
              </a:lnSpc>
              <a:buFont typeface="Lucida Grande"/>
              <a:defRPr sz="2200" b="1">
                <a:solidFill>
                  <a:srgbClr val="606060"/>
                </a:solidFill>
                <a:latin typeface="+mn-lt"/>
                <a:ea typeface="+mn-ea"/>
                <a:cs typeface="+mn-cs"/>
                <a:sym typeface="Myriad Pro Condensed"/>
              </a:defRPr>
            </a:pPr>
            <a:r>
              <a:t>(reserved)</a:t>
            </a:r>
          </a:p>
        </p:txBody>
      </p:sp>
      <p:sp>
        <p:nvSpPr>
          <p:cNvPr id="1966" name="Shape 1966"/>
          <p:cNvSpPr/>
          <p:nvPr/>
        </p:nvSpPr>
        <p:spPr>
          <a:xfrm>
            <a:off x="10388600" y="6769100"/>
            <a:ext cx="1435100" cy="774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/>
          <a:p>
            <a:pPr>
              <a:lnSpc>
                <a:spcPct val="80000"/>
              </a:lnSpc>
              <a:buFont typeface="Lucida Grande"/>
              <a:defRPr sz="2200" b="1">
                <a:solidFill>
                  <a:srgbClr val="606060"/>
                </a:solidFill>
                <a:latin typeface="+mn-lt"/>
                <a:ea typeface="+mn-ea"/>
                <a:cs typeface="+mn-cs"/>
                <a:sym typeface="Myriad Pro Condensed"/>
              </a:defRPr>
            </a:pPr>
            <a:r>
              <a:t>Idle link</a:t>
            </a:r>
          </a:p>
          <a:p>
            <a:pPr>
              <a:lnSpc>
                <a:spcPct val="80000"/>
              </a:lnSpc>
              <a:buFont typeface="Lucida Grande"/>
              <a:defRPr sz="2200" b="1">
                <a:solidFill>
                  <a:srgbClr val="606060"/>
                </a:solidFill>
                <a:latin typeface="+mn-lt"/>
                <a:ea typeface="+mn-ea"/>
                <a:cs typeface="+mn-cs"/>
                <a:sym typeface="Myriad Pro Condensed"/>
              </a:defRPr>
            </a:pPr>
            <a:r>
              <a:t>(reserved)</a:t>
            </a:r>
          </a:p>
        </p:txBody>
      </p:sp>
      <p:sp>
        <p:nvSpPr>
          <p:cNvPr id="1967" name="Shape 1967"/>
          <p:cNvSpPr/>
          <p:nvPr/>
        </p:nvSpPr>
        <p:spPr>
          <a:xfrm>
            <a:off x="13195300" y="8432800"/>
            <a:ext cx="1536700" cy="622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/>
          <a:p>
            <a:pPr>
              <a:lnSpc>
                <a:spcPct val="80000"/>
              </a:lnSpc>
              <a:buFont typeface="Lucida Grande"/>
              <a:defRPr sz="2200" b="1">
                <a:solidFill>
                  <a:srgbClr val="606060"/>
                </a:solidFill>
                <a:latin typeface="+mn-lt"/>
                <a:ea typeface="+mn-ea"/>
                <a:cs typeface="+mn-cs"/>
                <a:sym typeface="Myriad Pro Condensed"/>
              </a:defRPr>
            </a:pPr>
            <a:r>
              <a:t>Idle link</a:t>
            </a:r>
          </a:p>
          <a:p>
            <a:pPr>
              <a:lnSpc>
                <a:spcPct val="80000"/>
              </a:lnSpc>
              <a:buFont typeface="Lucida Grande"/>
              <a:defRPr sz="2200" b="1">
                <a:solidFill>
                  <a:srgbClr val="606060"/>
                </a:solidFill>
                <a:latin typeface="+mn-lt"/>
                <a:ea typeface="+mn-ea"/>
                <a:cs typeface="+mn-cs"/>
                <a:sym typeface="Myriad Pro Condensed"/>
              </a:defRPr>
            </a:pPr>
            <a:r>
              <a:t>(reserved)</a:t>
            </a:r>
          </a:p>
        </p:txBody>
      </p:sp>
      <p:sp>
        <p:nvSpPr>
          <p:cNvPr id="1968" name="Shape 1968"/>
          <p:cNvSpPr/>
          <p:nvPr/>
        </p:nvSpPr>
        <p:spPr>
          <a:xfrm>
            <a:off x="8940800" y="11353800"/>
            <a:ext cx="3213100" cy="1244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/>
          <a:p>
            <a:pPr>
              <a:lnSpc>
                <a:spcPct val="80000"/>
              </a:lnSpc>
              <a:buFont typeface="Lucida Grande"/>
              <a:defRPr sz="2600" b="1">
                <a:latin typeface="+mn-lt"/>
                <a:ea typeface="+mn-ea"/>
                <a:cs typeface="+mn-cs"/>
                <a:sym typeface="Myriad Pro Condensed"/>
              </a:defRPr>
            </a:pPr>
            <a:r>
              <a:t>Head flit for gray packet:</a:t>
            </a:r>
          </a:p>
          <a:p>
            <a:pPr>
              <a:lnSpc>
                <a:spcPct val="80000"/>
              </a:lnSpc>
              <a:buFont typeface="Lucida Grande"/>
              <a:defRPr sz="2600" b="1">
                <a:latin typeface="+mn-lt"/>
                <a:ea typeface="+mn-ea"/>
                <a:cs typeface="+mn-cs"/>
                <a:sym typeface="Myriad Pro Condensed"/>
              </a:defRPr>
            </a:pPr>
            <a:r>
              <a:t>(blocked waiting for this busy link)</a:t>
            </a:r>
          </a:p>
        </p:txBody>
      </p:sp>
      <p:sp>
        <p:nvSpPr>
          <p:cNvPr id="1969" name="Shape 1969"/>
          <p:cNvSpPr/>
          <p:nvPr/>
        </p:nvSpPr>
        <p:spPr>
          <a:xfrm flipH="1">
            <a:off x="10779355" y="10189998"/>
            <a:ext cx="2418065" cy="1094012"/>
          </a:xfrm>
          <a:prstGeom prst="line">
            <a:avLst/>
          </a:prstGeom>
          <a:ln w="38100">
            <a:solidFill>
              <a:srgbClr val="000000"/>
            </a:solidFill>
            <a:miter lim="400000"/>
            <a:headEnd type="triangle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970" name="Shape 1970"/>
          <p:cNvSpPr/>
          <p:nvPr/>
        </p:nvSpPr>
        <p:spPr>
          <a:xfrm>
            <a:off x="7962900" y="2298700"/>
            <a:ext cx="1917700" cy="1917700"/>
          </a:xfrm>
          <a:prstGeom prst="rect">
            <a:avLst/>
          </a:prstGeom>
          <a:solidFill>
            <a:srgbClr val="FFAA00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971" name="Shape 1971"/>
          <p:cNvSpPr/>
          <p:nvPr/>
        </p:nvSpPr>
        <p:spPr>
          <a:xfrm>
            <a:off x="12115800" y="2298700"/>
            <a:ext cx="1917700" cy="1917700"/>
          </a:xfrm>
          <a:prstGeom prst="rect">
            <a:avLst/>
          </a:prstGeom>
          <a:solidFill>
            <a:srgbClr val="FFAA00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972" name="Shape 1972"/>
          <p:cNvSpPr/>
          <p:nvPr/>
        </p:nvSpPr>
        <p:spPr>
          <a:xfrm>
            <a:off x="9080500" y="2730500"/>
            <a:ext cx="546100" cy="952500"/>
          </a:xfrm>
          <a:prstGeom prst="rect">
            <a:avLst/>
          </a:prstGeom>
          <a:solidFill>
            <a:srgbClr val="D584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973" name="Shape 1973"/>
          <p:cNvSpPr/>
          <p:nvPr/>
        </p:nvSpPr>
        <p:spPr>
          <a:xfrm>
            <a:off x="13246100" y="2730500"/>
            <a:ext cx="546100" cy="952500"/>
          </a:xfrm>
          <a:prstGeom prst="rect">
            <a:avLst/>
          </a:prstGeom>
          <a:solidFill>
            <a:srgbClr val="D584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974" name="Shape 1974"/>
          <p:cNvSpPr/>
          <p:nvPr/>
        </p:nvSpPr>
        <p:spPr>
          <a:xfrm>
            <a:off x="3810000" y="2298700"/>
            <a:ext cx="1917700" cy="1917700"/>
          </a:xfrm>
          <a:prstGeom prst="rect">
            <a:avLst/>
          </a:prstGeom>
          <a:solidFill>
            <a:srgbClr val="FFAA00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975" name="Shape 1975"/>
          <p:cNvSpPr/>
          <p:nvPr/>
        </p:nvSpPr>
        <p:spPr>
          <a:xfrm>
            <a:off x="4889500" y="2692400"/>
            <a:ext cx="546100" cy="952500"/>
          </a:xfrm>
          <a:prstGeom prst="rect">
            <a:avLst/>
          </a:prstGeom>
          <a:solidFill>
            <a:srgbClr val="D584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976" name="Shape 1976"/>
          <p:cNvSpPr/>
          <p:nvPr/>
        </p:nvSpPr>
        <p:spPr>
          <a:xfrm>
            <a:off x="5041900" y="2794000"/>
            <a:ext cx="292100" cy="749300"/>
          </a:xfrm>
          <a:prstGeom prst="rect">
            <a:avLst/>
          </a:prstGeom>
          <a:solidFill>
            <a:srgbClr val="74A7FE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977" name="Shape 1977"/>
          <p:cNvSpPr/>
          <p:nvPr/>
        </p:nvSpPr>
        <p:spPr>
          <a:xfrm>
            <a:off x="9220200" y="2832100"/>
            <a:ext cx="292100" cy="749300"/>
          </a:xfrm>
          <a:prstGeom prst="rect">
            <a:avLst/>
          </a:prstGeom>
          <a:solidFill>
            <a:srgbClr val="74A7FE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978" name="Shape 1978"/>
          <p:cNvSpPr/>
          <p:nvPr/>
        </p:nvSpPr>
        <p:spPr>
          <a:xfrm>
            <a:off x="13373100" y="2832100"/>
            <a:ext cx="292100" cy="749300"/>
          </a:xfrm>
          <a:prstGeom prst="rect">
            <a:avLst/>
          </a:prstGeom>
          <a:solidFill>
            <a:srgbClr val="74A7FE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979" name="Shape 1979"/>
          <p:cNvSpPr/>
          <p:nvPr/>
        </p:nvSpPr>
        <p:spPr>
          <a:xfrm>
            <a:off x="8229600" y="3695700"/>
            <a:ext cx="1435100" cy="381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1pPr>
              <a:lnSpc>
                <a:spcPct val="80000"/>
              </a:lnSpc>
              <a:buFont typeface="Lucida Grande"/>
              <a:defRPr sz="22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Flit Buffer</a:t>
            </a:r>
          </a:p>
        </p:txBody>
      </p:sp>
      <p:sp>
        <p:nvSpPr>
          <p:cNvPr id="1980" name="Shape 1980"/>
          <p:cNvSpPr/>
          <p:nvPr/>
        </p:nvSpPr>
        <p:spPr>
          <a:xfrm>
            <a:off x="12382500" y="3695700"/>
            <a:ext cx="1435100" cy="381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1pPr>
              <a:lnSpc>
                <a:spcPct val="80000"/>
              </a:lnSpc>
              <a:buFont typeface="Lucida Grande"/>
              <a:defRPr sz="22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Flit Buffer</a:t>
            </a:r>
          </a:p>
        </p:txBody>
      </p:sp>
      <p:sp>
        <p:nvSpPr>
          <p:cNvPr id="1981" name="Shape 1981"/>
          <p:cNvSpPr/>
          <p:nvPr/>
        </p:nvSpPr>
        <p:spPr>
          <a:xfrm>
            <a:off x="4013200" y="3695700"/>
            <a:ext cx="1435100" cy="381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1pPr>
              <a:lnSpc>
                <a:spcPct val="80000"/>
              </a:lnSpc>
              <a:buFont typeface="Lucida Grande"/>
              <a:defRPr sz="22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Flit Buffer</a:t>
            </a:r>
          </a:p>
        </p:txBody>
      </p:sp>
      <p:sp>
        <p:nvSpPr>
          <p:cNvPr id="1982" name="Shape 1982"/>
          <p:cNvSpPr/>
          <p:nvPr/>
        </p:nvSpPr>
        <p:spPr>
          <a:xfrm flipH="1">
            <a:off x="11722495" y="12165276"/>
            <a:ext cx="1193660" cy="2"/>
          </a:xfrm>
          <a:prstGeom prst="line">
            <a:avLst/>
          </a:prstGeom>
          <a:ln w="38100">
            <a:solidFill>
              <a:srgbClr val="000000"/>
            </a:solidFill>
            <a:miter lim="400000"/>
            <a:headEnd type="triangle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983" name="Shape 1983"/>
          <p:cNvSpPr/>
          <p:nvPr/>
        </p:nvSpPr>
        <p:spPr>
          <a:xfrm>
            <a:off x="12941300" y="6273800"/>
            <a:ext cx="292100" cy="749300"/>
          </a:xfrm>
          <a:prstGeom prst="rect">
            <a:avLst/>
          </a:prstGeom>
          <a:solidFill>
            <a:srgbClr val="74A7FE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984" name="Shape 1984"/>
          <p:cNvSpPr/>
          <p:nvPr/>
        </p:nvSpPr>
        <p:spPr>
          <a:xfrm>
            <a:off x="14363700" y="4826000"/>
            <a:ext cx="3441700" cy="1244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1pPr>
              <a:lnSpc>
                <a:spcPct val="80000"/>
              </a:lnSpc>
              <a:buFont typeface="Lucida Grande"/>
              <a:defRPr sz="26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Head flit for blue packet:(route is free, but blocked behind gray packet in buffer) </a:t>
            </a:r>
          </a:p>
        </p:txBody>
      </p:sp>
      <p:sp>
        <p:nvSpPr>
          <p:cNvPr id="1985" name="Shape 1985"/>
          <p:cNvSpPr/>
          <p:nvPr/>
        </p:nvSpPr>
        <p:spPr>
          <a:xfrm flipV="1">
            <a:off x="13221368" y="5054850"/>
            <a:ext cx="1333776" cy="1080700"/>
          </a:xfrm>
          <a:prstGeom prst="line">
            <a:avLst/>
          </a:prstGeom>
          <a:ln w="38100">
            <a:solidFill>
              <a:srgbClr val="000000"/>
            </a:solidFill>
            <a:miter lim="400000"/>
            <a:headEnd type="triangle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986" name="Shape 1986"/>
          <p:cNvSpPr/>
          <p:nvPr/>
        </p:nvSpPr>
        <p:spPr>
          <a:xfrm>
            <a:off x="15201900" y="8699500"/>
            <a:ext cx="2631476" cy="1104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1pPr>
              <a:lnSpc>
                <a:spcPct val="80000"/>
              </a:lnSpc>
              <a:buFont typeface="Lucida Grande"/>
              <a:defRPr sz="26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Blue flits to be routed this way to their dest (this link is free)</a:t>
            </a:r>
          </a:p>
        </p:txBody>
      </p:sp>
      <p:sp>
        <p:nvSpPr>
          <p:cNvPr id="1987" name="Shape 1987"/>
          <p:cNvSpPr/>
          <p:nvPr/>
        </p:nvSpPr>
        <p:spPr>
          <a:xfrm flipV="1">
            <a:off x="16050959" y="9766300"/>
            <a:ext cx="297475" cy="348650"/>
          </a:xfrm>
          <a:prstGeom prst="line">
            <a:avLst/>
          </a:prstGeom>
          <a:ln w="38100">
            <a:solidFill>
              <a:srgbClr val="000000"/>
            </a:solidFill>
            <a:miter lim="400000"/>
            <a:headEnd type="triangle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</p:spTree>
  </p:cSld>
  <p:clrMapOvr>
    <a:masterClrMapping/>
  </p:clrMapOvr>
  <p:transition spd="slow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1" name="Shape 1991"/>
          <p:cNvSpPr/>
          <p:nvPr/>
        </p:nvSpPr>
        <p:spPr>
          <a:xfrm>
            <a:off x="2194565" y="8879601"/>
            <a:ext cx="12488937" cy="1"/>
          </a:xfrm>
          <a:prstGeom prst="line">
            <a:avLst/>
          </a:prstGeom>
          <a:ln w="1270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992" name="Shape 1992"/>
          <p:cNvSpPr/>
          <p:nvPr/>
        </p:nvSpPr>
        <p:spPr>
          <a:xfrm flipV="1">
            <a:off x="12607456" y="8889474"/>
            <a:ext cx="4320183" cy="2108"/>
          </a:xfrm>
          <a:prstGeom prst="line">
            <a:avLst/>
          </a:prstGeom>
          <a:ln w="203200">
            <a:solidFill>
              <a:srgbClr val="3A88FE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993" name="Shape 1993"/>
          <p:cNvSpPr/>
          <p:nvPr/>
        </p:nvSpPr>
        <p:spPr>
          <a:xfrm>
            <a:off x="2082800" y="9080500"/>
            <a:ext cx="9154823" cy="1"/>
          </a:xfrm>
          <a:prstGeom prst="line">
            <a:avLst/>
          </a:prstGeom>
          <a:ln w="88900">
            <a:solidFill>
              <a:srgbClr val="7A7A7A"/>
            </a:solidFill>
            <a:custDash>
              <a:ds d="2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994" name="Shape 1994"/>
          <p:cNvSpPr/>
          <p:nvPr/>
        </p:nvSpPr>
        <p:spPr>
          <a:xfrm>
            <a:off x="5994400" y="8851900"/>
            <a:ext cx="5419628" cy="1"/>
          </a:xfrm>
          <a:prstGeom prst="line">
            <a:avLst/>
          </a:prstGeom>
          <a:ln w="203200">
            <a:solidFill>
              <a:srgbClr val="3A88FE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995" name="Shape 199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Virtual channel flow control</a:t>
            </a:r>
          </a:p>
        </p:txBody>
      </p:sp>
      <p:sp>
        <p:nvSpPr>
          <p:cNvPr id="1996" name="Shape 1996"/>
          <p:cNvSpPr>
            <a:spLocks noGrp="1"/>
          </p:cNvSpPr>
          <p:nvPr>
            <p:ph type="body" sz="quarter" idx="1"/>
          </p:nvPr>
        </p:nvSpPr>
        <p:spPr>
          <a:xfrm>
            <a:off x="838200" y="2095500"/>
            <a:ext cx="16154400" cy="2667000"/>
          </a:xfrm>
          <a:prstGeom prst="rect">
            <a:avLst/>
          </a:prstGeom>
        </p:spPr>
        <p:txBody>
          <a:bodyPr/>
          <a:lstStyle/>
          <a:p>
            <a:pPr marL="600075" indent="-600075">
              <a:defRPr sz="4200"/>
            </a:pPr>
            <a:r>
              <a:t>Multiplex multiple operations over single physical channel </a:t>
            </a:r>
          </a:p>
          <a:p>
            <a:pPr marL="600075" indent="-600075">
              <a:defRPr sz="4200"/>
            </a:pPr>
            <a:r>
              <a:t>Divide switch’s input buffer into multiple buffers sharing a single physical channel </a:t>
            </a:r>
          </a:p>
          <a:p>
            <a:pPr marL="600075" indent="-600075">
              <a:defRPr sz="4200"/>
            </a:pPr>
            <a:r>
              <a:t>Reduces head-of-line blocking</a:t>
            </a:r>
          </a:p>
        </p:txBody>
      </p:sp>
      <p:sp>
        <p:nvSpPr>
          <p:cNvPr id="1997" name="Shape 1997"/>
          <p:cNvSpPr/>
          <p:nvPr/>
        </p:nvSpPr>
        <p:spPr>
          <a:xfrm flipH="1">
            <a:off x="11201399" y="5320334"/>
            <a:ext cx="1" cy="7117565"/>
          </a:xfrm>
          <a:prstGeom prst="line">
            <a:avLst/>
          </a:prstGeom>
          <a:ln w="1270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998" name="Shape 1998"/>
          <p:cNvSpPr/>
          <p:nvPr/>
        </p:nvSpPr>
        <p:spPr>
          <a:xfrm>
            <a:off x="9702800" y="7378700"/>
            <a:ext cx="2997200" cy="2997200"/>
          </a:xfrm>
          <a:prstGeom prst="rect">
            <a:avLst/>
          </a:prstGeom>
          <a:solidFill>
            <a:srgbClr val="FFAA00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999" name="Shape 1999"/>
          <p:cNvSpPr/>
          <p:nvPr/>
        </p:nvSpPr>
        <p:spPr>
          <a:xfrm>
            <a:off x="11455400" y="7747000"/>
            <a:ext cx="812800" cy="2044700"/>
          </a:xfrm>
          <a:prstGeom prst="rect">
            <a:avLst/>
          </a:prstGeom>
          <a:solidFill>
            <a:srgbClr val="D584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2000" name="Shape 2000"/>
          <p:cNvSpPr/>
          <p:nvPr/>
        </p:nvSpPr>
        <p:spPr>
          <a:xfrm>
            <a:off x="10134600" y="7747000"/>
            <a:ext cx="812800" cy="2044700"/>
          </a:xfrm>
          <a:prstGeom prst="rect">
            <a:avLst/>
          </a:prstGeom>
          <a:solidFill>
            <a:srgbClr val="D584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2001" name="Shape 2001"/>
          <p:cNvSpPr/>
          <p:nvPr/>
        </p:nvSpPr>
        <p:spPr>
          <a:xfrm>
            <a:off x="10198100" y="9804400"/>
            <a:ext cx="685800" cy="381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1pPr>
              <a:lnSpc>
                <a:spcPct val="80000"/>
              </a:lnSpc>
              <a:buFont typeface="Lucida Grande"/>
              <a:defRPr sz="22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Buf 0</a:t>
            </a:r>
          </a:p>
        </p:txBody>
      </p:sp>
      <p:sp>
        <p:nvSpPr>
          <p:cNvPr id="2002" name="Shape 2002"/>
          <p:cNvSpPr/>
          <p:nvPr/>
        </p:nvSpPr>
        <p:spPr>
          <a:xfrm>
            <a:off x="11518900" y="9804400"/>
            <a:ext cx="685800" cy="381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1pPr>
              <a:lnSpc>
                <a:spcPct val="80000"/>
              </a:lnSpc>
              <a:buFont typeface="Lucida Grande"/>
              <a:defRPr sz="22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Buf 1</a:t>
            </a:r>
          </a:p>
        </p:txBody>
      </p:sp>
      <p:sp>
        <p:nvSpPr>
          <p:cNvPr id="2003" name="Shape 2003"/>
          <p:cNvSpPr/>
          <p:nvPr/>
        </p:nvSpPr>
        <p:spPr>
          <a:xfrm flipH="1">
            <a:off x="5422899" y="5219700"/>
            <a:ext cx="2" cy="7117565"/>
          </a:xfrm>
          <a:prstGeom prst="line">
            <a:avLst/>
          </a:prstGeom>
          <a:ln w="1270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004" name="Shape 2004"/>
          <p:cNvSpPr/>
          <p:nvPr/>
        </p:nvSpPr>
        <p:spPr>
          <a:xfrm>
            <a:off x="3924300" y="7277100"/>
            <a:ext cx="2997200" cy="2997200"/>
          </a:xfrm>
          <a:prstGeom prst="rect">
            <a:avLst/>
          </a:prstGeom>
          <a:solidFill>
            <a:srgbClr val="FFAA00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2005" name="Shape 2005"/>
          <p:cNvSpPr/>
          <p:nvPr/>
        </p:nvSpPr>
        <p:spPr>
          <a:xfrm>
            <a:off x="5676900" y="7645400"/>
            <a:ext cx="812800" cy="2044700"/>
          </a:xfrm>
          <a:prstGeom prst="rect">
            <a:avLst/>
          </a:prstGeom>
          <a:solidFill>
            <a:srgbClr val="D584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2006" name="Shape 2006"/>
          <p:cNvSpPr/>
          <p:nvPr/>
        </p:nvSpPr>
        <p:spPr>
          <a:xfrm>
            <a:off x="4356100" y="7645400"/>
            <a:ext cx="812800" cy="2044700"/>
          </a:xfrm>
          <a:prstGeom prst="rect">
            <a:avLst/>
          </a:prstGeom>
          <a:solidFill>
            <a:srgbClr val="D584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2007" name="Shape 2007"/>
          <p:cNvSpPr/>
          <p:nvPr/>
        </p:nvSpPr>
        <p:spPr>
          <a:xfrm>
            <a:off x="4419600" y="9690100"/>
            <a:ext cx="685800" cy="381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1pPr>
              <a:lnSpc>
                <a:spcPct val="80000"/>
              </a:lnSpc>
              <a:buFont typeface="Lucida Grande"/>
              <a:defRPr sz="22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Buf 0</a:t>
            </a:r>
          </a:p>
        </p:txBody>
      </p:sp>
      <p:sp>
        <p:nvSpPr>
          <p:cNvPr id="2008" name="Shape 2008"/>
          <p:cNvSpPr/>
          <p:nvPr/>
        </p:nvSpPr>
        <p:spPr>
          <a:xfrm>
            <a:off x="5740400" y="9690100"/>
            <a:ext cx="685800" cy="381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1pPr>
              <a:lnSpc>
                <a:spcPct val="80000"/>
              </a:lnSpc>
              <a:buFont typeface="Lucida Grande"/>
              <a:defRPr sz="22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Buf 1</a:t>
            </a:r>
          </a:p>
        </p:txBody>
      </p:sp>
      <p:sp>
        <p:nvSpPr>
          <p:cNvPr id="2009" name="Shape 2009"/>
          <p:cNvSpPr/>
          <p:nvPr/>
        </p:nvSpPr>
        <p:spPr>
          <a:xfrm>
            <a:off x="5867400" y="7759700"/>
            <a:ext cx="469900" cy="1803400"/>
          </a:xfrm>
          <a:prstGeom prst="rect">
            <a:avLst/>
          </a:prstGeom>
          <a:solidFill>
            <a:srgbClr val="AAAAAA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2010" name="Shape 2010"/>
          <p:cNvSpPr/>
          <p:nvPr/>
        </p:nvSpPr>
        <p:spPr>
          <a:xfrm>
            <a:off x="11633200" y="7874000"/>
            <a:ext cx="469900" cy="1803400"/>
          </a:xfrm>
          <a:prstGeom prst="rect">
            <a:avLst/>
          </a:prstGeom>
          <a:solidFill>
            <a:srgbClr val="AAAAAA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2011" name="Shape 2011"/>
          <p:cNvSpPr/>
          <p:nvPr/>
        </p:nvSpPr>
        <p:spPr>
          <a:xfrm>
            <a:off x="4533900" y="7785100"/>
            <a:ext cx="469900" cy="1803400"/>
          </a:xfrm>
          <a:prstGeom prst="rect">
            <a:avLst/>
          </a:prstGeom>
          <a:solidFill>
            <a:srgbClr val="74A7FE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2012" name="Shape 2012"/>
          <p:cNvSpPr/>
          <p:nvPr/>
        </p:nvSpPr>
        <p:spPr>
          <a:xfrm>
            <a:off x="10325100" y="7810500"/>
            <a:ext cx="469900" cy="1803400"/>
          </a:xfrm>
          <a:prstGeom prst="rect">
            <a:avLst/>
          </a:prstGeom>
          <a:solidFill>
            <a:srgbClr val="74A7FE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2013" name="Shape 2013"/>
          <p:cNvSpPr/>
          <p:nvPr/>
        </p:nvSpPr>
        <p:spPr>
          <a:xfrm flipH="1">
            <a:off x="5397499" y="5219700"/>
            <a:ext cx="1" cy="2080402"/>
          </a:xfrm>
          <a:prstGeom prst="line">
            <a:avLst/>
          </a:prstGeom>
          <a:ln w="203200">
            <a:solidFill>
              <a:srgbClr val="3A88FE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014" name="Shape 2014"/>
          <p:cNvSpPr/>
          <p:nvPr/>
        </p:nvSpPr>
        <p:spPr>
          <a:xfrm>
            <a:off x="11482279" y="10367835"/>
            <a:ext cx="1" cy="2070816"/>
          </a:xfrm>
          <a:prstGeom prst="line">
            <a:avLst/>
          </a:prstGeom>
          <a:ln w="88900">
            <a:solidFill>
              <a:srgbClr val="7A7A7A"/>
            </a:solidFill>
            <a:custDash>
              <a:ds d="200000" sp="200000"/>
            </a:custDash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015" name="Shape 2015"/>
          <p:cNvSpPr/>
          <p:nvPr/>
        </p:nvSpPr>
        <p:spPr>
          <a:xfrm>
            <a:off x="5613400" y="5422900"/>
            <a:ext cx="2222500" cy="8986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1pPr algn="l">
              <a:lnSpc>
                <a:spcPct val="80000"/>
              </a:lnSpc>
              <a:buFont typeface="Lucida Grande"/>
              <a:defRPr sz="28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Packet in flow 0: transmitting</a:t>
            </a:r>
          </a:p>
        </p:txBody>
      </p:sp>
      <p:sp>
        <p:nvSpPr>
          <p:cNvPr id="2016" name="Shape 2016"/>
          <p:cNvSpPr/>
          <p:nvPr/>
        </p:nvSpPr>
        <p:spPr>
          <a:xfrm>
            <a:off x="11696700" y="10972800"/>
            <a:ext cx="3721100" cy="8986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1pPr algn="l">
              <a:lnSpc>
                <a:spcPct val="80000"/>
              </a:lnSpc>
              <a:buFont typeface="Lucida Grande"/>
              <a:defRPr sz="28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Packet in flow 1: Blocked waiting for this link</a:t>
            </a:r>
          </a:p>
        </p:txBody>
      </p:sp>
      <p:sp>
        <p:nvSpPr>
          <p:cNvPr id="2017" name="Shape 2017"/>
          <p:cNvSpPr/>
          <p:nvPr/>
        </p:nvSpPr>
        <p:spPr>
          <a:xfrm>
            <a:off x="228537" y="13192760"/>
            <a:ext cx="6517591" cy="4622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57200">
              <a:defRPr sz="28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See “Virtual Channel Flow Control,” [Dally ISCA 1990]</a:t>
            </a:r>
          </a:p>
        </p:txBody>
      </p:sp>
    </p:spTree>
  </p:cSld>
  <p:clrMapOvr>
    <a:masterClrMapping/>
  </p:clrMapOvr>
  <p:transition spd="slow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9" name="Shape 201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Other uses of virtual channels</a:t>
            </a:r>
          </a:p>
        </p:txBody>
      </p:sp>
      <p:sp>
        <p:nvSpPr>
          <p:cNvPr id="2020" name="Shape 2020"/>
          <p:cNvSpPr>
            <a:spLocks noGrp="1"/>
          </p:cNvSpPr>
          <p:nvPr>
            <p:ph type="body" idx="1"/>
          </p:nvPr>
        </p:nvSpPr>
        <p:spPr>
          <a:xfrm>
            <a:off x="838200" y="2095500"/>
            <a:ext cx="16432120" cy="10350500"/>
          </a:xfrm>
          <a:prstGeom prst="rect">
            <a:avLst/>
          </a:prstGeom>
        </p:spPr>
        <p:txBody>
          <a:bodyPr/>
          <a:lstStyle/>
          <a:p>
            <a:r>
              <a:rPr dirty="0"/>
              <a:t>Deadlock avoidance</a:t>
            </a:r>
          </a:p>
          <a:p>
            <a:pPr lvl="1">
              <a:defRPr sz="4200"/>
            </a:pPr>
            <a:r>
              <a:rPr dirty="0"/>
              <a:t>Can be used to break cyclic dependency of resources</a:t>
            </a:r>
          </a:p>
          <a:p>
            <a:pPr lvl="1">
              <a:defRPr sz="4200"/>
            </a:pPr>
            <a:r>
              <a:rPr dirty="0"/>
              <a:t>Prevent cycles by ensuring requests and responses use different virtual channels</a:t>
            </a:r>
            <a:endParaRPr lang="en-US" dirty="0"/>
          </a:p>
          <a:p>
            <a:pPr lvl="1">
              <a:defRPr sz="4200"/>
            </a:pPr>
            <a:r>
              <a:rPr dirty="0"/>
              <a:t>“Escape” VCs: retain at least one virtual channel that uses deadlock-free routing</a:t>
            </a:r>
          </a:p>
          <a:p>
            <a:endParaRPr lang="en-US" dirty="0"/>
          </a:p>
          <a:p>
            <a:r>
              <a:rPr dirty="0"/>
              <a:t>Prioritization of traffic classes</a:t>
            </a:r>
          </a:p>
          <a:p>
            <a:pPr lvl="1">
              <a:defRPr sz="4200"/>
            </a:pPr>
            <a:r>
              <a:rPr dirty="0"/>
              <a:t>Provide quality-of-service guarantees</a:t>
            </a:r>
          </a:p>
          <a:p>
            <a:pPr lvl="1">
              <a:defRPr sz="4200"/>
            </a:pPr>
            <a:r>
              <a:rPr dirty="0"/>
              <a:t>Some virtual channels have higher priority than others</a:t>
            </a:r>
          </a:p>
        </p:txBody>
      </p:sp>
    </p:spTree>
  </p:cSld>
  <p:clrMapOvr>
    <a:masterClrMapping/>
  </p:clrMapOvr>
  <p:transition spd="slow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2" name="Shape 202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Current research topics</a:t>
            </a:r>
          </a:p>
        </p:txBody>
      </p:sp>
      <p:sp>
        <p:nvSpPr>
          <p:cNvPr id="2023" name="Shape 2023"/>
          <p:cNvSpPr>
            <a:spLocks noGrp="1"/>
          </p:cNvSpPr>
          <p:nvPr>
            <p:ph type="body" idx="1"/>
          </p:nvPr>
        </p:nvSpPr>
        <p:spPr>
          <a:xfrm>
            <a:off x="838200" y="2095500"/>
            <a:ext cx="16154400" cy="11185432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600"/>
              </a:spcBef>
              <a:defRPr sz="4200"/>
            </a:pPr>
            <a:r>
              <a:rPr dirty="0"/>
              <a:t>Energy efficiency of interconnections</a:t>
            </a:r>
          </a:p>
          <a:p>
            <a:pPr lvl="1">
              <a:spcBef>
                <a:spcPts val="600"/>
              </a:spcBef>
              <a:defRPr sz="4200"/>
            </a:pPr>
            <a:r>
              <a:rPr dirty="0"/>
              <a:t>Interconnect can be energy intensive (~35% of total chip power in MIT RAW research processor)</a:t>
            </a:r>
          </a:p>
          <a:p>
            <a:pPr lvl="1">
              <a:spcBef>
                <a:spcPts val="600"/>
              </a:spcBef>
              <a:defRPr sz="4200"/>
            </a:pPr>
            <a:r>
              <a:rPr dirty="0" err="1"/>
              <a:t>Bufferless</a:t>
            </a:r>
            <a:r>
              <a:rPr dirty="0"/>
              <a:t> networks</a:t>
            </a:r>
            <a:endParaRPr lang="en-US" dirty="0"/>
          </a:p>
          <a:p>
            <a:pPr lvl="1">
              <a:spcBef>
                <a:spcPts val="600"/>
              </a:spcBef>
              <a:defRPr sz="4200"/>
            </a:pPr>
            <a:r>
              <a:rPr dirty="0"/>
              <a:t>Other techniques: turn on/off regions of network, use fast and slow networks</a:t>
            </a:r>
            <a:endParaRPr lang="en-US" dirty="0"/>
          </a:p>
          <a:p>
            <a:pPr lvl="1">
              <a:spcBef>
                <a:spcPts val="600"/>
              </a:spcBef>
              <a:defRPr sz="4200"/>
            </a:pPr>
            <a:endParaRPr dirty="0"/>
          </a:p>
          <a:p>
            <a:pPr>
              <a:spcBef>
                <a:spcPts val="600"/>
              </a:spcBef>
              <a:defRPr sz="4200"/>
            </a:pPr>
            <a:r>
              <a:rPr dirty="0"/>
              <a:t>Prioritization and quality-of-service guarantees</a:t>
            </a:r>
          </a:p>
          <a:p>
            <a:pPr lvl="1">
              <a:spcBef>
                <a:spcPts val="600"/>
              </a:spcBef>
              <a:defRPr sz="4200"/>
            </a:pPr>
            <a:r>
              <a:rPr dirty="0"/>
              <a:t>Prioritize packets to improve multi-processor performance (e.g., some applications may be more sensitive to network performance than others)</a:t>
            </a:r>
            <a:endParaRPr lang="en-US" dirty="0"/>
          </a:p>
          <a:p>
            <a:pPr lvl="1">
              <a:spcBef>
                <a:spcPts val="600"/>
              </a:spcBef>
              <a:defRPr sz="4200"/>
            </a:pPr>
            <a:r>
              <a:rPr dirty="0"/>
              <a:t>Throttle endpoints (e.g., cores) based on network feedback</a:t>
            </a:r>
            <a:endParaRPr lang="en-US" dirty="0"/>
          </a:p>
          <a:p>
            <a:pPr lvl="1">
              <a:spcBef>
                <a:spcPts val="600"/>
              </a:spcBef>
              <a:defRPr sz="4200"/>
            </a:pPr>
            <a:endParaRPr dirty="0"/>
          </a:p>
          <a:p>
            <a:pPr>
              <a:spcBef>
                <a:spcPts val="600"/>
              </a:spcBef>
              <a:defRPr sz="4200"/>
            </a:pPr>
            <a:r>
              <a:rPr dirty="0"/>
              <a:t>New/emerging technologies</a:t>
            </a:r>
          </a:p>
          <a:p>
            <a:pPr marL="1276350" lvl="1" indent="-476250">
              <a:spcBef>
                <a:spcPts val="600"/>
              </a:spcBef>
              <a:defRPr sz="4200"/>
            </a:pPr>
            <a:r>
              <a:rPr dirty="0"/>
              <a:t>Die stacking (3D chips)</a:t>
            </a:r>
          </a:p>
          <a:p>
            <a:pPr marL="1276350" lvl="1" indent="-476250">
              <a:spcBef>
                <a:spcPts val="600"/>
              </a:spcBef>
              <a:defRPr sz="4200"/>
            </a:pPr>
            <a:r>
              <a:rPr dirty="0"/>
              <a:t>Photonic networks-on-chip (use optical waveguides instead of wires)</a:t>
            </a:r>
          </a:p>
          <a:p>
            <a:pPr marL="1276350" lvl="1" indent="-476250">
              <a:spcBef>
                <a:spcPts val="600"/>
              </a:spcBef>
              <a:defRPr sz="4200"/>
            </a:pPr>
            <a:r>
              <a:rPr dirty="0"/>
              <a:t>Reconfigurable devices (FPGAs): create custom interconnects tailored to application (see CMU projects: CONNECT, </a:t>
            </a:r>
            <a:r>
              <a:rPr dirty="0" err="1"/>
              <a:t>CoRAM</a:t>
            </a:r>
            <a:r>
              <a:rPr dirty="0"/>
              <a:t>, </a:t>
            </a:r>
            <a:r>
              <a:rPr dirty="0" err="1"/>
              <a:t>Shrinkwrap</a:t>
            </a:r>
            <a:r>
              <a:rPr dirty="0"/>
              <a:t>)</a:t>
            </a:r>
          </a:p>
        </p:txBody>
      </p:sp>
    </p:spTree>
  </p:cSld>
  <p:clrMapOvr>
    <a:masterClrMapping/>
  </p:clrMapOvr>
  <p:transition spd="slow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5" name="Shape 202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Summary</a:t>
            </a:r>
          </a:p>
        </p:txBody>
      </p:sp>
      <p:sp>
        <p:nvSpPr>
          <p:cNvPr id="2026" name="Shape 2026"/>
          <p:cNvSpPr>
            <a:spLocks noGrp="1"/>
          </p:cNvSpPr>
          <p:nvPr>
            <p:ph type="body" idx="1"/>
          </p:nvPr>
        </p:nvSpPr>
        <p:spPr>
          <a:xfrm>
            <a:off x="838200" y="1905000"/>
            <a:ext cx="16611600" cy="10845800"/>
          </a:xfrm>
          <a:prstGeom prst="rect">
            <a:avLst/>
          </a:prstGeom>
        </p:spPr>
        <p:txBody>
          <a:bodyPr/>
          <a:lstStyle/>
          <a:p>
            <a:pPr marL="600075" indent="-600075">
              <a:spcBef>
                <a:spcPts val="700"/>
              </a:spcBef>
              <a:defRPr sz="4200"/>
            </a:pPr>
            <a:r>
              <a:rPr dirty="0"/>
              <a:t>The performance of the interconnection network in a modern multi-processor is critical to overall system performance</a:t>
            </a:r>
          </a:p>
          <a:p>
            <a:pPr marL="1276350" lvl="1" indent="-476250">
              <a:spcBef>
                <a:spcPts val="700"/>
              </a:spcBef>
              <a:defRPr sz="4200"/>
            </a:pPr>
            <a:r>
              <a:rPr dirty="0"/>
              <a:t>Buses do not scale to many nodes</a:t>
            </a:r>
          </a:p>
          <a:p>
            <a:pPr marL="1276350" lvl="1" indent="-476250">
              <a:spcBef>
                <a:spcPts val="700"/>
              </a:spcBef>
              <a:defRPr sz="4200"/>
            </a:pPr>
            <a:r>
              <a:rPr dirty="0"/>
              <a:t>Historically interconnect was off-chip network connecting sockets, boards, racks</a:t>
            </a:r>
            <a:endParaRPr lang="en-US" dirty="0"/>
          </a:p>
          <a:p>
            <a:pPr marL="1276350" lvl="1" indent="-476250">
              <a:spcBef>
                <a:spcPts val="700"/>
              </a:spcBef>
              <a:defRPr sz="4200"/>
            </a:pPr>
            <a:r>
              <a:rPr dirty="0"/>
              <a:t>Today, all these issues apply to the design of on-chip networks</a:t>
            </a:r>
            <a:endParaRPr lang="en-US" dirty="0"/>
          </a:p>
          <a:p>
            <a:pPr marL="1276350" lvl="1" indent="-476250">
              <a:spcBef>
                <a:spcPts val="700"/>
              </a:spcBef>
              <a:defRPr sz="4200"/>
            </a:pPr>
            <a:endParaRPr dirty="0"/>
          </a:p>
          <a:p>
            <a:pPr marL="600075" indent="-600075">
              <a:spcBef>
                <a:spcPts val="600"/>
              </a:spcBef>
              <a:defRPr sz="4200"/>
            </a:pPr>
            <a:r>
              <a:rPr dirty="0"/>
              <a:t>Network topologies differ in performance, cost, complexity tradeoffs</a:t>
            </a:r>
            <a:endParaRPr lang="en-US" dirty="0"/>
          </a:p>
          <a:p>
            <a:pPr marL="1235075" lvl="1" indent="-600075">
              <a:spcBef>
                <a:spcPts val="600"/>
              </a:spcBef>
              <a:defRPr sz="4200"/>
            </a:pPr>
            <a:r>
              <a:rPr dirty="0"/>
              <a:t>e.g., crossbar, ring, mesh, torus, multi-stage network, fat tree, hypercube  </a:t>
            </a:r>
            <a:endParaRPr lang="en-US" dirty="0"/>
          </a:p>
          <a:p>
            <a:pPr marL="1235075" lvl="1" indent="-600075">
              <a:spcBef>
                <a:spcPts val="600"/>
              </a:spcBef>
              <a:defRPr sz="4200"/>
            </a:pPr>
            <a:endParaRPr dirty="0"/>
          </a:p>
          <a:p>
            <a:pPr marL="600075" indent="-600075">
              <a:spcBef>
                <a:spcPts val="600"/>
              </a:spcBef>
              <a:defRPr sz="4200"/>
            </a:pPr>
            <a:r>
              <a:rPr dirty="0"/>
              <a:t>Challenge: efficiently routing data through network</a:t>
            </a:r>
          </a:p>
          <a:p>
            <a:pPr marL="1276350" lvl="1" indent="-476250">
              <a:spcBef>
                <a:spcPts val="600"/>
              </a:spcBef>
              <a:defRPr sz="4200"/>
            </a:pPr>
            <a:r>
              <a:rPr dirty="0"/>
              <a:t>Interconnect is a precious resource (communication is expensive!)</a:t>
            </a:r>
          </a:p>
          <a:p>
            <a:pPr marL="1276350" lvl="1" indent="-476250">
              <a:spcBef>
                <a:spcPts val="600"/>
              </a:spcBef>
              <a:defRPr sz="4200"/>
            </a:pPr>
            <a:r>
              <a:rPr dirty="0"/>
              <a:t>Flit-based flow control: fine-grained flow control to make good use of available link bandwidth</a:t>
            </a:r>
          </a:p>
          <a:p>
            <a:pPr marL="1276350" lvl="1" indent="-476250">
              <a:spcBef>
                <a:spcPts val="600"/>
              </a:spcBef>
              <a:defRPr sz="4200"/>
            </a:pPr>
            <a:r>
              <a:rPr dirty="0"/>
              <a:t>If interested, much more to learn about (not discussed in this class): ensuring quality-of-service, prioritization, reliability, deadlock, </a:t>
            </a:r>
            <a:r>
              <a:rPr dirty="0" err="1"/>
              <a:t>livelock</a:t>
            </a:r>
            <a:r>
              <a:rPr dirty="0"/>
              <a:t>, etc.</a:t>
            </a:r>
          </a:p>
        </p:txBody>
      </p:sp>
    </p:spTree>
  </p:cSld>
  <p:clrMapOvr>
    <a:masterClrMapping/>
  </p:clrMapOvr>
  <p:transition spd="slow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With increasing core counts…</a:t>
            </a:r>
          </a:p>
        </p:txBody>
      </p:sp>
      <p:pic>
        <p:nvPicPr>
          <p:cNvPr id="133" name="tilera_gx_wafer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846829" y="2717800"/>
            <a:ext cx="5731384" cy="4196443"/>
          </a:xfrm>
          <a:prstGeom prst="rect">
            <a:avLst/>
          </a:prstGeom>
          <a:ln w="12700">
            <a:miter lim="400000"/>
          </a:ln>
          <a:effectLst>
            <a:outerShdw blurRad="127000" dist="76200" dir="2700000" rotWithShape="0">
              <a:srgbClr val="000000">
                <a:alpha val="50000"/>
              </a:srgbClr>
            </a:outerShdw>
          </a:effectLst>
        </p:spPr>
      </p:pic>
      <p:sp>
        <p:nvSpPr>
          <p:cNvPr id="134" name="Shape 134"/>
          <p:cNvSpPr/>
          <p:nvPr/>
        </p:nvSpPr>
        <p:spPr>
          <a:xfrm>
            <a:off x="11598396" y="7009220"/>
            <a:ext cx="4769035" cy="673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1pPr>
              <a:lnSpc>
                <a:spcPct val="80000"/>
              </a:lnSpc>
              <a:buFont typeface="Lucida Grande"/>
              <a:defRPr sz="32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Tilera GX 64-core chip</a:t>
            </a:r>
          </a:p>
        </p:txBody>
      </p:sp>
      <p:sp>
        <p:nvSpPr>
          <p:cNvPr id="135" name="Shape 135"/>
          <p:cNvSpPr/>
          <p:nvPr/>
        </p:nvSpPr>
        <p:spPr>
          <a:xfrm>
            <a:off x="2258785" y="12845174"/>
            <a:ext cx="5588001" cy="673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1pPr>
              <a:lnSpc>
                <a:spcPct val="80000"/>
              </a:lnSpc>
              <a:buFont typeface="Lucida Grande"/>
              <a:defRPr sz="32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Intel Xeon Phi (72-core x86)</a:t>
            </a:r>
          </a:p>
        </p:txBody>
      </p:sp>
      <p:pic>
        <p:nvPicPr>
          <p:cNvPr id="136" name="sandy-bridge-die-map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76085" y="2828471"/>
            <a:ext cx="8153401" cy="4076701"/>
          </a:xfrm>
          <a:prstGeom prst="rect">
            <a:avLst/>
          </a:prstGeom>
          <a:ln w="12700">
            <a:miter lim="400000"/>
          </a:ln>
        </p:spPr>
      </p:pic>
      <p:sp>
        <p:nvSpPr>
          <p:cNvPr id="137" name="Shape 137"/>
          <p:cNvSpPr/>
          <p:nvPr/>
        </p:nvSpPr>
        <p:spPr>
          <a:xfrm>
            <a:off x="1496785" y="7033985"/>
            <a:ext cx="6908801" cy="673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1pPr>
              <a:lnSpc>
                <a:spcPct val="80000"/>
              </a:lnSpc>
              <a:buFont typeface="Lucida Grande"/>
              <a:defRPr sz="32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Intel core i7 (4-CPU cores, + GPU)</a:t>
            </a:r>
          </a:p>
        </p:txBody>
      </p:sp>
      <p:sp>
        <p:nvSpPr>
          <p:cNvPr id="138" name="Shape 138"/>
          <p:cNvSpPr/>
          <p:nvPr/>
        </p:nvSpPr>
        <p:spPr>
          <a:xfrm>
            <a:off x="850900" y="1625600"/>
            <a:ext cx="16129000" cy="914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1pPr algn="l">
              <a:lnSpc>
                <a:spcPct val="80000"/>
              </a:lnSpc>
              <a:buFont typeface="Lucida Grande"/>
              <a:defRPr sz="46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Scalability of on-chip interconnection network becomes increasingly important</a:t>
            </a:r>
          </a:p>
        </p:txBody>
      </p:sp>
      <p:pic>
        <p:nvPicPr>
          <p:cNvPr id="139" name="pasted-imag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1137327" y="7668144"/>
            <a:ext cx="4871301" cy="4871301"/>
          </a:xfrm>
          <a:prstGeom prst="rect">
            <a:avLst/>
          </a:prstGeom>
          <a:ln w="12700">
            <a:miter lim="400000"/>
          </a:ln>
        </p:spPr>
      </p:pic>
      <p:sp>
        <p:nvSpPr>
          <p:cNvPr id="140" name="Shape 140"/>
          <p:cNvSpPr/>
          <p:nvPr/>
        </p:nvSpPr>
        <p:spPr>
          <a:xfrm>
            <a:off x="10815475" y="12634421"/>
            <a:ext cx="5588001" cy="673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1pPr>
              <a:lnSpc>
                <a:spcPct val="80000"/>
              </a:lnSpc>
              <a:buFont typeface="Lucida Grande"/>
              <a:defRPr sz="32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Tegra K1: 4 + 1 ARM cores + GPU cores </a:t>
            </a:r>
          </a:p>
        </p:txBody>
      </p:sp>
      <p:pic>
        <p:nvPicPr>
          <p:cNvPr id="141" name="pasted-image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292674" y="7737433"/>
            <a:ext cx="7621823" cy="5026593"/>
          </a:xfrm>
          <a:prstGeom prst="rect">
            <a:avLst/>
          </a:prstGeom>
          <a:ln w="12700">
            <a:miter lim="400000"/>
          </a:ln>
          <a:effectLst>
            <a:outerShdw blurRad="50800" dist="38100" dir="3056673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p:transition spd="slow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Shape 143"/>
          <p:cNvSpPr>
            <a:spLocks noGrp="1"/>
          </p:cNvSpPr>
          <p:nvPr>
            <p:ph type="title"/>
          </p:nvPr>
        </p:nvSpPr>
        <p:spPr>
          <a:xfrm>
            <a:off x="1066800" y="6299200"/>
            <a:ext cx="16154400" cy="1117600"/>
          </a:xfrm>
          <a:prstGeom prst="rect">
            <a:avLst/>
          </a:prstGeom>
        </p:spPr>
        <p:txBody>
          <a:bodyPr/>
          <a:lstStyle>
            <a:lvl1pPr algn="ctr"/>
          </a:lstStyle>
          <a:p>
            <a:r>
              <a:t>Interconnect terminology</a:t>
            </a:r>
          </a:p>
        </p:txBody>
      </p:sp>
    </p:spTree>
  </p:cSld>
  <p:clrMapOvr>
    <a:masterClrMapping/>
  </p:clrMapOvr>
  <p:transition spd="slow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Shape 145"/>
          <p:cNvSpPr/>
          <p:nvPr/>
        </p:nvSpPr>
        <p:spPr>
          <a:xfrm flipV="1">
            <a:off x="13037422" y="9271482"/>
            <a:ext cx="1538929" cy="615016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46" name="Shape 14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Terminology</a:t>
            </a:r>
          </a:p>
        </p:txBody>
      </p:sp>
      <p:sp>
        <p:nvSpPr>
          <p:cNvPr id="147" name="Shape 147"/>
          <p:cNvSpPr>
            <a:spLocks noGrp="1"/>
          </p:cNvSpPr>
          <p:nvPr>
            <p:ph type="body" idx="1"/>
          </p:nvPr>
        </p:nvSpPr>
        <p:spPr>
          <a:xfrm>
            <a:off x="838200" y="1917700"/>
            <a:ext cx="16154400" cy="7181850"/>
          </a:xfrm>
          <a:prstGeom prst="rect">
            <a:avLst/>
          </a:prstGeom>
        </p:spPr>
        <p:txBody>
          <a:bodyPr/>
          <a:lstStyle/>
          <a:p>
            <a:pPr marL="685799" indent="-685799">
              <a:spcBef>
                <a:spcPts val="0"/>
              </a:spcBef>
              <a:defRPr sz="5200"/>
            </a:pPr>
            <a:r>
              <a:t>Network node: a network endpoint connected to a router/switch</a:t>
            </a:r>
          </a:p>
          <a:p>
            <a:pPr marL="1276350" lvl="1" indent="-476250">
              <a:spcBef>
                <a:spcPts val="2000"/>
              </a:spcBef>
              <a:defRPr sz="4200"/>
            </a:pPr>
            <a:r>
              <a:t>Examples: processor caches, the memory controller</a:t>
            </a:r>
          </a:p>
          <a:p>
            <a:pPr marL="685799" indent="-685799">
              <a:spcBef>
                <a:spcPts val="600"/>
              </a:spcBef>
              <a:defRPr sz="5200"/>
            </a:pPr>
            <a:r>
              <a:t>Network interface:</a:t>
            </a:r>
          </a:p>
          <a:p>
            <a:pPr marL="1344385" lvl="1" indent="-544285">
              <a:spcBef>
                <a:spcPts val="2000"/>
              </a:spcBef>
              <a:defRPr sz="4200"/>
            </a:pPr>
            <a:r>
              <a:t>Connects nodes to the network</a:t>
            </a:r>
          </a:p>
          <a:p>
            <a:pPr marL="685799" indent="-685799">
              <a:spcBef>
                <a:spcPts val="600"/>
              </a:spcBef>
              <a:defRPr sz="5200"/>
            </a:pPr>
            <a:r>
              <a:t>Switch/router:</a:t>
            </a:r>
          </a:p>
          <a:p>
            <a:pPr marL="1344385" lvl="1" indent="-544285">
              <a:spcBef>
                <a:spcPts val="2000"/>
              </a:spcBef>
              <a:defRPr sz="4200"/>
            </a:pPr>
            <a:r>
              <a:t>Connects a fixed number of input links to a fixed number of output links</a:t>
            </a:r>
          </a:p>
          <a:p>
            <a:pPr marL="600075" indent="-600075">
              <a:spcBef>
                <a:spcPts val="600"/>
              </a:spcBef>
              <a:defRPr sz="5200"/>
            </a:pPr>
            <a:r>
              <a:t>Link:</a:t>
            </a:r>
          </a:p>
          <a:p>
            <a:pPr marL="1344385" lvl="1" indent="-544285">
              <a:defRPr sz="4200"/>
            </a:pPr>
            <a:r>
              <a:t>A bundle of wires carrying a signal</a:t>
            </a:r>
          </a:p>
        </p:txBody>
      </p:sp>
      <p:sp>
        <p:nvSpPr>
          <p:cNvPr id="148" name="Shape 148"/>
          <p:cNvSpPr/>
          <p:nvPr/>
        </p:nvSpPr>
        <p:spPr>
          <a:xfrm>
            <a:off x="14468978" y="8914173"/>
            <a:ext cx="711201" cy="711201"/>
          </a:xfrm>
          <a:prstGeom prst="rect">
            <a:avLst/>
          </a:prstGeom>
          <a:solidFill>
            <a:srgbClr val="FFAA00"/>
          </a:solidFill>
          <a:ln w="381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grpSp>
        <p:nvGrpSpPr>
          <p:cNvPr id="151" name="Group 151"/>
          <p:cNvGrpSpPr/>
          <p:nvPr/>
        </p:nvGrpSpPr>
        <p:grpSpPr>
          <a:xfrm>
            <a:off x="12322678" y="8558573"/>
            <a:ext cx="711201" cy="711201"/>
            <a:chOff x="0" y="0"/>
            <a:chExt cx="711200" cy="711200"/>
          </a:xfrm>
        </p:grpSpPr>
        <p:sp>
          <p:nvSpPr>
            <p:cNvPr id="149" name="Shape 149"/>
            <p:cNvSpPr/>
            <p:nvPr/>
          </p:nvSpPr>
          <p:spPr>
            <a:xfrm>
              <a:off x="0" y="0"/>
              <a:ext cx="711200" cy="7112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50" name="Shape 150"/>
            <p:cNvSpPr/>
            <p:nvPr/>
          </p:nvSpPr>
          <p:spPr>
            <a:xfrm>
              <a:off x="197754" y="142240"/>
              <a:ext cx="339853" cy="5029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200" b="1">
                  <a:latin typeface="Myriad Pro"/>
                  <a:ea typeface="Myriad Pro"/>
                  <a:cs typeface="Myriad Pro"/>
                  <a:sym typeface="Myriad Pro"/>
                </a:defRPr>
              </a:lvl1pPr>
            </a:lstStyle>
            <a:p>
              <a:r>
                <a:t>0</a:t>
              </a:r>
            </a:p>
          </p:txBody>
        </p:sp>
      </p:grpSp>
      <p:grpSp>
        <p:nvGrpSpPr>
          <p:cNvPr id="154" name="Group 154"/>
          <p:cNvGrpSpPr/>
          <p:nvPr/>
        </p:nvGrpSpPr>
        <p:grpSpPr>
          <a:xfrm>
            <a:off x="12322678" y="9523773"/>
            <a:ext cx="711201" cy="711201"/>
            <a:chOff x="0" y="0"/>
            <a:chExt cx="711200" cy="711200"/>
          </a:xfrm>
        </p:grpSpPr>
        <p:sp>
          <p:nvSpPr>
            <p:cNvPr id="152" name="Shape 152"/>
            <p:cNvSpPr/>
            <p:nvPr/>
          </p:nvSpPr>
          <p:spPr>
            <a:xfrm>
              <a:off x="0" y="0"/>
              <a:ext cx="711200" cy="7112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53" name="Shape 153"/>
            <p:cNvSpPr/>
            <p:nvPr/>
          </p:nvSpPr>
          <p:spPr>
            <a:xfrm>
              <a:off x="197754" y="142240"/>
              <a:ext cx="339853" cy="5029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200" b="1">
                  <a:latin typeface="Myriad Pro"/>
                  <a:ea typeface="Myriad Pro"/>
                  <a:cs typeface="Myriad Pro"/>
                  <a:sym typeface="Myriad Pro"/>
                </a:defRPr>
              </a:lvl1pPr>
            </a:lstStyle>
            <a:p>
              <a:r>
                <a:t>1</a:t>
              </a:r>
            </a:p>
          </p:txBody>
        </p:sp>
      </p:grpSp>
      <p:sp>
        <p:nvSpPr>
          <p:cNvPr id="155" name="Shape 155"/>
          <p:cNvSpPr/>
          <p:nvPr/>
        </p:nvSpPr>
        <p:spPr>
          <a:xfrm>
            <a:off x="13021178" y="8914173"/>
            <a:ext cx="1477913" cy="365715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56" name="Shape 156"/>
          <p:cNvSpPr/>
          <p:nvPr/>
        </p:nvSpPr>
        <p:spPr>
          <a:xfrm flipV="1">
            <a:off x="13046578" y="11555773"/>
            <a:ext cx="1538929" cy="615016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57" name="Shape 157"/>
          <p:cNvSpPr/>
          <p:nvPr/>
        </p:nvSpPr>
        <p:spPr>
          <a:xfrm>
            <a:off x="14481678" y="11200173"/>
            <a:ext cx="711201" cy="711201"/>
          </a:xfrm>
          <a:prstGeom prst="rect">
            <a:avLst/>
          </a:prstGeom>
          <a:solidFill>
            <a:srgbClr val="FFAA00"/>
          </a:solidFill>
          <a:ln w="381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grpSp>
        <p:nvGrpSpPr>
          <p:cNvPr id="160" name="Group 160"/>
          <p:cNvGrpSpPr/>
          <p:nvPr/>
        </p:nvGrpSpPr>
        <p:grpSpPr>
          <a:xfrm>
            <a:off x="12335378" y="10844573"/>
            <a:ext cx="711201" cy="711201"/>
            <a:chOff x="0" y="0"/>
            <a:chExt cx="711200" cy="711200"/>
          </a:xfrm>
        </p:grpSpPr>
        <p:sp>
          <p:nvSpPr>
            <p:cNvPr id="158" name="Shape 158"/>
            <p:cNvSpPr/>
            <p:nvPr/>
          </p:nvSpPr>
          <p:spPr>
            <a:xfrm>
              <a:off x="0" y="0"/>
              <a:ext cx="711200" cy="7112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59" name="Shape 159"/>
            <p:cNvSpPr/>
            <p:nvPr/>
          </p:nvSpPr>
          <p:spPr>
            <a:xfrm>
              <a:off x="197754" y="142240"/>
              <a:ext cx="339853" cy="5029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200" b="1">
                  <a:latin typeface="Myriad Pro"/>
                  <a:ea typeface="Myriad Pro"/>
                  <a:cs typeface="Myriad Pro"/>
                  <a:sym typeface="Myriad Pro"/>
                </a:defRPr>
              </a:lvl1pPr>
            </a:lstStyle>
            <a:p>
              <a:r>
                <a:t>2</a:t>
              </a:r>
            </a:p>
          </p:txBody>
        </p:sp>
      </p:grpSp>
      <p:grpSp>
        <p:nvGrpSpPr>
          <p:cNvPr id="163" name="Group 163"/>
          <p:cNvGrpSpPr/>
          <p:nvPr/>
        </p:nvGrpSpPr>
        <p:grpSpPr>
          <a:xfrm>
            <a:off x="12335378" y="11809773"/>
            <a:ext cx="711201" cy="711201"/>
            <a:chOff x="0" y="0"/>
            <a:chExt cx="711200" cy="711200"/>
          </a:xfrm>
        </p:grpSpPr>
        <p:sp>
          <p:nvSpPr>
            <p:cNvPr id="161" name="Shape 161"/>
            <p:cNvSpPr/>
            <p:nvPr/>
          </p:nvSpPr>
          <p:spPr>
            <a:xfrm>
              <a:off x="0" y="0"/>
              <a:ext cx="711200" cy="7112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62" name="Shape 162"/>
            <p:cNvSpPr/>
            <p:nvPr/>
          </p:nvSpPr>
          <p:spPr>
            <a:xfrm>
              <a:off x="197754" y="142240"/>
              <a:ext cx="339853" cy="5029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200" b="1">
                  <a:latin typeface="Myriad Pro"/>
                  <a:ea typeface="Myriad Pro"/>
                  <a:cs typeface="Myriad Pro"/>
                  <a:sym typeface="Myriad Pro"/>
                </a:defRPr>
              </a:lvl1pPr>
            </a:lstStyle>
            <a:p>
              <a:r>
                <a:t>3</a:t>
              </a:r>
            </a:p>
          </p:txBody>
        </p:sp>
      </p:grpSp>
      <p:sp>
        <p:nvSpPr>
          <p:cNvPr id="164" name="Shape 164"/>
          <p:cNvSpPr/>
          <p:nvPr/>
        </p:nvSpPr>
        <p:spPr>
          <a:xfrm>
            <a:off x="13033878" y="11200173"/>
            <a:ext cx="1477913" cy="365715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65" name="Shape 165"/>
          <p:cNvSpPr/>
          <p:nvPr/>
        </p:nvSpPr>
        <p:spPr>
          <a:xfrm>
            <a:off x="14849979" y="9638073"/>
            <a:ext cx="1" cy="1572988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66" name="Shape 166"/>
          <p:cNvSpPr/>
          <p:nvPr/>
        </p:nvSpPr>
        <p:spPr>
          <a:xfrm>
            <a:off x="10023978" y="8648265"/>
            <a:ext cx="876301" cy="48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1pPr algn="l">
              <a:lnSpc>
                <a:spcPct val="80000"/>
              </a:lnSpc>
              <a:buFont typeface="Lucida Grande"/>
              <a:defRPr sz="32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Node</a:t>
            </a:r>
          </a:p>
        </p:txBody>
      </p:sp>
      <p:sp>
        <p:nvSpPr>
          <p:cNvPr id="167" name="Shape 167"/>
          <p:cNvSpPr/>
          <p:nvPr/>
        </p:nvSpPr>
        <p:spPr>
          <a:xfrm flipH="1">
            <a:off x="10914128" y="8889565"/>
            <a:ext cx="1267701" cy="2"/>
          </a:xfrm>
          <a:prstGeom prst="line">
            <a:avLst/>
          </a:prstGeom>
          <a:ln w="38100">
            <a:solidFill>
              <a:srgbClr val="000000"/>
            </a:solidFill>
            <a:custDash>
              <a:ds d="200000" sp="200000"/>
            </a:custDash>
            <a:miter lim="400000"/>
            <a:headEnd type="triangle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68" name="Shape 168"/>
          <p:cNvSpPr/>
          <p:nvPr/>
        </p:nvSpPr>
        <p:spPr>
          <a:xfrm>
            <a:off x="16373978" y="9879373"/>
            <a:ext cx="876301" cy="48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1pPr algn="l">
              <a:lnSpc>
                <a:spcPct val="80000"/>
              </a:lnSpc>
              <a:buFont typeface="Lucida Grande"/>
              <a:defRPr sz="32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Link</a:t>
            </a:r>
          </a:p>
        </p:txBody>
      </p:sp>
      <p:sp>
        <p:nvSpPr>
          <p:cNvPr id="169" name="Shape 169"/>
          <p:cNvSpPr/>
          <p:nvPr/>
        </p:nvSpPr>
        <p:spPr>
          <a:xfrm flipV="1">
            <a:off x="14950058" y="10129611"/>
            <a:ext cx="1357286" cy="543534"/>
          </a:xfrm>
          <a:prstGeom prst="line">
            <a:avLst/>
          </a:prstGeom>
          <a:ln w="38100">
            <a:solidFill>
              <a:srgbClr val="000000"/>
            </a:solidFill>
            <a:custDash>
              <a:ds d="200000" sp="200000"/>
            </a:custDash>
            <a:miter lim="400000"/>
            <a:headEnd type="triangle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70" name="Shape 170"/>
          <p:cNvSpPr/>
          <p:nvPr/>
        </p:nvSpPr>
        <p:spPr>
          <a:xfrm>
            <a:off x="15980278" y="8647473"/>
            <a:ext cx="1066801" cy="48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1pPr algn="l">
              <a:lnSpc>
                <a:spcPct val="80000"/>
              </a:lnSpc>
              <a:buFont typeface="Lucida Grande"/>
              <a:defRPr sz="32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Switch</a:t>
            </a:r>
          </a:p>
        </p:txBody>
      </p:sp>
      <p:sp>
        <p:nvSpPr>
          <p:cNvPr id="171" name="Shape 171"/>
          <p:cNvSpPr/>
          <p:nvPr/>
        </p:nvSpPr>
        <p:spPr>
          <a:xfrm flipV="1">
            <a:off x="15300033" y="8915514"/>
            <a:ext cx="619912" cy="268262"/>
          </a:xfrm>
          <a:prstGeom prst="line">
            <a:avLst/>
          </a:prstGeom>
          <a:ln w="38100">
            <a:solidFill>
              <a:srgbClr val="000000"/>
            </a:solidFill>
            <a:custDash>
              <a:ds d="200000" sp="200000"/>
            </a:custDash>
            <a:miter lim="400000"/>
            <a:headEnd type="triangle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pic>
        <p:nvPicPr>
          <p:cNvPr id="172" name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884256" y="8768123"/>
            <a:ext cx="304801" cy="292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73" name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896956" y="9777773"/>
            <a:ext cx="304801" cy="292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74" name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894178" y="11054123"/>
            <a:ext cx="304801" cy="292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75" name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894178" y="12019323"/>
            <a:ext cx="304801" cy="292101"/>
          </a:xfrm>
          <a:prstGeom prst="rect">
            <a:avLst/>
          </a:prstGeom>
          <a:ln w="12700">
            <a:miter lim="400000"/>
          </a:ln>
        </p:spPr>
      </p:pic>
      <p:sp>
        <p:nvSpPr>
          <p:cNvPr id="176" name="Shape 176"/>
          <p:cNvSpPr/>
          <p:nvPr/>
        </p:nvSpPr>
        <p:spPr>
          <a:xfrm>
            <a:off x="13662528" y="7487907"/>
            <a:ext cx="2796024" cy="48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1pPr algn="l">
              <a:lnSpc>
                <a:spcPct val="80000"/>
              </a:lnSpc>
              <a:buFont typeface="Lucida Grande"/>
              <a:defRPr sz="32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Network interface</a:t>
            </a:r>
          </a:p>
        </p:txBody>
      </p:sp>
      <p:sp>
        <p:nvSpPr>
          <p:cNvPr id="177" name="Shape 177"/>
          <p:cNvSpPr/>
          <p:nvPr/>
        </p:nvSpPr>
        <p:spPr>
          <a:xfrm flipV="1">
            <a:off x="13198004" y="7951040"/>
            <a:ext cx="669959" cy="669764"/>
          </a:xfrm>
          <a:prstGeom prst="line">
            <a:avLst/>
          </a:prstGeom>
          <a:ln w="38100">
            <a:solidFill>
              <a:srgbClr val="000000"/>
            </a:solidFill>
            <a:custDash>
              <a:ds d="200000" sp="200000"/>
            </a:custDash>
            <a:miter lim="400000"/>
            <a:headEnd type="triangle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78" name="Shape 178"/>
          <p:cNvSpPr/>
          <p:nvPr/>
        </p:nvSpPr>
        <p:spPr>
          <a:xfrm flipV="1">
            <a:off x="13110469" y="7878286"/>
            <a:ext cx="838453" cy="1814636"/>
          </a:xfrm>
          <a:prstGeom prst="line">
            <a:avLst/>
          </a:prstGeom>
          <a:ln w="38100">
            <a:solidFill>
              <a:srgbClr val="000000"/>
            </a:solidFill>
            <a:custDash>
              <a:ds d="200000" sp="200000"/>
            </a:custDash>
            <a:miter lim="400000"/>
            <a:headEnd type="triangle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</p:spTree>
  </p:cSld>
  <p:clrMapOvr>
    <a:masterClrMapping/>
  </p:clrMapOvr>
  <p:transition spd="slow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Shape 18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Design issues</a:t>
            </a:r>
          </a:p>
        </p:txBody>
      </p:sp>
      <p:sp>
        <p:nvSpPr>
          <p:cNvPr id="183" name="Shape 183"/>
          <p:cNvSpPr>
            <a:spLocks noGrp="1"/>
          </p:cNvSpPr>
          <p:nvPr>
            <p:ph type="body" sz="quarter" idx="1"/>
          </p:nvPr>
        </p:nvSpPr>
        <p:spPr>
          <a:xfrm>
            <a:off x="838200" y="2095500"/>
            <a:ext cx="12209223" cy="2364032"/>
          </a:xfrm>
          <a:prstGeom prst="rect">
            <a:avLst/>
          </a:prstGeom>
        </p:spPr>
        <p:txBody>
          <a:bodyPr>
            <a:noAutofit/>
          </a:bodyPr>
          <a:lstStyle>
            <a:lvl1pPr marL="742950" indent="-742950">
              <a:defRPr sz="5200"/>
            </a:lvl1pPr>
            <a:lvl2pPr marL="1276350" indent="-476250">
              <a:spcBef>
                <a:spcPts val="6000"/>
              </a:spcBef>
              <a:defRPr sz="4200"/>
            </a:lvl2pPr>
          </a:lstStyle>
          <a:p>
            <a:r>
              <a:rPr dirty="0"/>
              <a:t>Topology:  how switches are connected via links</a:t>
            </a:r>
            <a:br>
              <a:rPr lang="en-US" dirty="0"/>
            </a:br>
            <a:r>
              <a:rPr lang="en-US" dirty="0"/>
              <a:t>		- </a:t>
            </a:r>
            <a:r>
              <a:rPr sz="4200" dirty="0"/>
              <a:t>Affects routing, throughput, latency, complexity/cost </a:t>
            </a:r>
            <a:r>
              <a:rPr lang="en-US" sz="4200" dirty="0"/>
              <a:t> 		   </a:t>
            </a:r>
            <a:r>
              <a:rPr sz="4200" dirty="0"/>
              <a:t>of implementation</a:t>
            </a:r>
          </a:p>
        </p:txBody>
      </p:sp>
      <p:pic>
        <p:nvPicPr>
          <p:cNvPr id="184" name="Screen Shot 2013-03-25 at 4.33.55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290277" y="1587500"/>
            <a:ext cx="4303559" cy="3560813"/>
          </a:xfrm>
          <a:prstGeom prst="rect">
            <a:avLst/>
          </a:prstGeom>
          <a:ln w="12700">
            <a:miter lim="400000"/>
          </a:ln>
        </p:spPr>
      </p:pic>
      <p:sp>
        <p:nvSpPr>
          <p:cNvPr id="185" name="Shape 185"/>
          <p:cNvSpPr/>
          <p:nvPr/>
        </p:nvSpPr>
        <p:spPr>
          <a:xfrm>
            <a:off x="832527" y="5365184"/>
            <a:ext cx="16526083" cy="53142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marL="742950" indent="-742950" algn="l">
              <a:spcBef>
                <a:spcPts val="1400"/>
              </a:spcBef>
              <a:buSzPct val="120000"/>
              <a:buFont typeface="Lucida Grande"/>
              <a:buChar char="▪"/>
              <a:defRPr sz="5200" b="1">
                <a:latin typeface="+mn-lt"/>
                <a:ea typeface="+mn-ea"/>
                <a:cs typeface="+mn-cs"/>
                <a:sym typeface="Myriad Pro Condensed"/>
              </a:defRPr>
            </a:pPr>
            <a:r>
              <a:rPr dirty="0"/>
              <a:t>Routing: how a message gets from its source to its destination in the network</a:t>
            </a:r>
            <a:endParaRPr lang="en-US" dirty="0"/>
          </a:p>
          <a:p>
            <a:pPr lvl="1" indent="0" algn="l">
              <a:spcBef>
                <a:spcPts val="1400"/>
              </a:spcBef>
              <a:buSzPct val="120000"/>
              <a:defRPr sz="5200" b="1">
                <a:latin typeface="+mn-lt"/>
                <a:ea typeface="+mn-ea"/>
                <a:cs typeface="+mn-cs"/>
                <a:sym typeface="Myriad Pro Condensed"/>
              </a:defRPr>
            </a:pPr>
            <a:r>
              <a:rPr lang="en-US" dirty="0"/>
              <a:t>		- </a:t>
            </a:r>
            <a:r>
              <a:rPr sz="4200" dirty="0"/>
              <a:t>Can be static (messages take a predetermined path) or adaptive based on load</a:t>
            </a:r>
          </a:p>
          <a:p>
            <a:pPr marL="742950" indent="-742950" algn="l">
              <a:spcBef>
                <a:spcPts val="1400"/>
              </a:spcBef>
              <a:buSzPct val="120000"/>
              <a:buFont typeface="Lucida Grande"/>
              <a:buChar char="▪"/>
              <a:defRPr sz="5200" b="1">
                <a:latin typeface="+mn-lt"/>
                <a:ea typeface="+mn-ea"/>
                <a:cs typeface="+mn-cs"/>
                <a:sym typeface="Myriad Pro Condensed"/>
              </a:defRPr>
            </a:pPr>
            <a:r>
              <a:rPr dirty="0"/>
              <a:t>Buffering and flow control</a:t>
            </a:r>
          </a:p>
          <a:p>
            <a:pPr marL="1276350" lvl="1" indent="-476250" algn="l">
              <a:spcBef>
                <a:spcPts val="1400"/>
              </a:spcBef>
              <a:buSzPct val="130000"/>
              <a:buChar char="-"/>
              <a:defRPr sz="4200" b="1">
                <a:latin typeface="+mn-lt"/>
                <a:ea typeface="+mn-ea"/>
                <a:cs typeface="+mn-cs"/>
                <a:sym typeface="Myriad Pro Condensed"/>
              </a:defRPr>
            </a:pPr>
            <a:r>
              <a:rPr dirty="0"/>
              <a:t>What data </a:t>
            </a:r>
            <a:r>
              <a:rPr lang="en-US" dirty="0"/>
              <a:t>are</a:t>
            </a:r>
            <a:r>
              <a:rPr dirty="0"/>
              <a:t> stored in the network? packets, partial packets? etc.</a:t>
            </a:r>
          </a:p>
          <a:p>
            <a:pPr marL="1276350" lvl="1" indent="-476250" algn="l">
              <a:spcBef>
                <a:spcPts val="1400"/>
              </a:spcBef>
              <a:buSzPct val="130000"/>
              <a:buChar char="-"/>
              <a:defRPr sz="4200" b="1">
                <a:latin typeface="+mn-lt"/>
                <a:ea typeface="+mn-ea"/>
                <a:cs typeface="+mn-cs"/>
                <a:sym typeface="Myriad Pro Condensed"/>
              </a:defRPr>
            </a:pPr>
            <a:r>
              <a:rPr dirty="0"/>
              <a:t>How does the network manage buffer space?</a:t>
            </a:r>
          </a:p>
        </p:txBody>
      </p:sp>
    </p:spTree>
  </p:cSld>
  <p:clrMapOvr>
    <a:masterClrMapping/>
  </p:clrMapOvr>
  <p:transition spd="slow"/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MPCOND">
      <a:majorFont>
        <a:latin typeface="Myriad Pro Cond"/>
        <a:ea typeface="Myriad Pro Condensed"/>
        <a:cs typeface="Myriad Pro Condensed"/>
      </a:majorFont>
      <a:minorFont>
        <a:latin typeface="Myriad Pro Cond"/>
        <a:ea typeface="Myriad Pro Condensed"/>
        <a:cs typeface="Myriad Pro Condensed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0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38100" dist="12700" dir="5400000" rotWithShape="0">
                <a:srgbClr val="000000">
                  <a:alpha val="50000"/>
                </a:srgbClr>
              </a:outerShdw>
            </a:effectLst>
            <a:uFillTx/>
            <a:latin typeface="Gill Sans"/>
            <a:ea typeface="Gill Sans"/>
            <a:cs typeface="Gill San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Gill Sans"/>
            <a:ea typeface="Gill Sans"/>
            <a:cs typeface="Gill San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Myriad Pro Condensed"/>
        <a:ea typeface="Myriad Pro Condensed"/>
        <a:cs typeface="Myriad Pro Condensed"/>
      </a:majorFont>
      <a:minorFont>
        <a:latin typeface="Myriad Pro Condensed"/>
        <a:ea typeface="Myriad Pro Condensed"/>
        <a:cs typeface="Myriad Pro Condensed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0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38100" dist="12700" dir="5400000" rotWithShape="0">
                <a:srgbClr val="000000">
                  <a:alpha val="50000"/>
                </a:srgbClr>
              </a:outerShdw>
            </a:effectLst>
            <a:uFillTx/>
            <a:latin typeface="Gill Sans"/>
            <a:ea typeface="Gill Sans"/>
            <a:cs typeface="Gill San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Gill Sans"/>
            <a:ea typeface="Gill Sans"/>
            <a:cs typeface="Gill San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1205</TotalTime>
  <Words>3732</Words>
  <Application>Microsoft Macintosh PowerPoint</Application>
  <PresentationFormat>Custom</PresentationFormat>
  <Paragraphs>863</Paragraphs>
  <Slides>56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56</vt:i4>
      </vt:variant>
    </vt:vector>
  </HeadingPairs>
  <TitlesOfParts>
    <vt:vector size="66" baseType="lpstr">
      <vt:lpstr>Arial</vt:lpstr>
      <vt:lpstr>Gill Sans</vt:lpstr>
      <vt:lpstr>Helvetica</vt:lpstr>
      <vt:lpstr>Lucida Grande</vt:lpstr>
      <vt:lpstr>Myriad Pro</vt:lpstr>
      <vt:lpstr>Myriad Pro Cond</vt:lpstr>
      <vt:lpstr>Myriad Pro Condensed</vt:lpstr>
      <vt:lpstr>Tahoma</vt:lpstr>
      <vt:lpstr>Wingdings</vt:lpstr>
      <vt:lpstr>White</vt:lpstr>
      <vt:lpstr>Interconnection Networks</vt:lpstr>
      <vt:lpstr>Basic system design from previous lectures</vt:lpstr>
      <vt:lpstr>Today: modern interconnect designs</vt:lpstr>
      <vt:lpstr>What are interconnection networks used for?</vt:lpstr>
      <vt:lpstr>Why is the design of the interconnection network important?</vt:lpstr>
      <vt:lpstr>With increasing core counts…</vt:lpstr>
      <vt:lpstr>Interconnect terminology</vt:lpstr>
      <vt:lpstr>Terminology</vt:lpstr>
      <vt:lpstr>Design issues</vt:lpstr>
      <vt:lpstr>Properties of interconnect topology</vt:lpstr>
      <vt:lpstr>Properties of interconnect topology</vt:lpstr>
      <vt:lpstr>Properties of an interconnect topology</vt:lpstr>
      <vt:lpstr>Example: blocking vs. non-blocking</vt:lpstr>
      <vt:lpstr>Example: blocking vs. non-blocking</vt:lpstr>
      <vt:lpstr>Load-latency behavior of network</vt:lpstr>
      <vt:lpstr>Interconnect topologies</vt:lpstr>
      <vt:lpstr>Many possible network topologies</vt:lpstr>
      <vt:lpstr>Bus interconnect</vt:lpstr>
      <vt:lpstr>Crossbar interconnect</vt:lpstr>
      <vt:lpstr>Crossbar interconnect</vt:lpstr>
      <vt:lpstr>Crossbars were used in recent multi-core processing from Oracle (previously Sun)</vt:lpstr>
      <vt:lpstr>Ring</vt:lpstr>
      <vt:lpstr>Intel’s ring interconnect</vt:lpstr>
      <vt:lpstr>Mesh</vt:lpstr>
      <vt:lpstr>Xeon Phi (Knights Landing)</vt:lpstr>
      <vt:lpstr>Torus</vt:lpstr>
      <vt:lpstr>Folded Torus</vt:lpstr>
      <vt:lpstr>Hypercube</vt:lpstr>
      <vt:lpstr>Generalizing Torii and Hypercubes</vt:lpstr>
      <vt:lpstr>Trees</vt:lpstr>
      <vt:lpstr>Tree Routing</vt:lpstr>
      <vt:lpstr>Fat Tree</vt:lpstr>
      <vt:lpstr>Constant-Width Fat Tree</vt:lpstr>
      <vt:lpstr>Data Center Networks</vt:lpstr>
      <vt:lpstr>Clos/Fat-Tree Networks for Data Centers</vt:lpstr>
      <vt:lpstr>Generalizing Clos Network</vt:lpstr>
      <vt:lpstr>Supercomputer Networks</vt:lpstr>
      <vt:lpstr>Multi-stage logarithmic</vt:lpstr>
      <vt:lpstr>Multi-stage logarithmic Routing</vt:lpstr>
      <vt:lpstr>Review: network topologies</vt:lpstr>
      <vt:lpstr>Buffering and flow control</vt:lpstr>
      <vt:lpstr>Circuit switching vs. packet switching</vt:lpstr>
      <vt:lpstr>Granularity of communication</vt:lpstr>
      <vt:lpstr>Packet format</vt:lpstr>
      <vt:lpstr>Handling contention</vt:lpstr>
      <vt:lpstr>Circuit-switched routing</vt:lpstr>
      <vt:lpstr>Store-and-forward (packet-based routing)</vt:lpstr>
      <vt:lpstr>Cut-through flow control (also packet-based)</vt:lpstr>
      <vt:lpstr>Cut-through flow control</vt:lpstr>
      <vt:lpstr>Wormhole flow control</vt:lpstr>
      <vt:lpstr>Wormhole flow control</vt:lpstr>
      <vt:lpstr>Problem: head-of-line blocking</vt:lpstr>
      <vt:lpstr>Virtual channel flow control</vt:lpstr>
      <vt:lpstr>Other uses of virtual channels</vt:lpstr>
      <vt:lpstr>Current research topics</vt:lpstr>
      <vt:lpstr>Summary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Interconnection Networks</dc:title>
  <dc:creator>Brian Railing</dc:creator>
  <cp:lastModifiedBy>Randal Bryant</cp:lastModifiedBy>
  <cp:revision>40</cp:revision>
  <dcterms:modified xsi:type="dcterms:W3CDTF">2019-03-01T18:06:37Z</dcterms:modified>
</cp:coreProperties>
</file>