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309" r:id="rId5"/>
    <p:sldId id="259" r:id="rId6"/>
    <p:sldId id="308" r:id="rId7"/>
    <p:sldId id="310" r:id="rId8"/>
    <p:sldId id="260" r:id="rId9"/>
    <p:sldId id="261" r:id="rId10"/>
    <p:sldId id="262" r:id="rId11"/>
    <p:sldId id="311" r:id="rId12"/>
    <p:sldId id="263" r:id="rId13"/>
    <p:sldId id="31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6" r:id="rId35"/>
    <p:sldId id="307" r:id="rId36"/>
    <p:sldId id="313" r:id="rId37"/>
    <p:sldId id="284" r:id="rId38"/>
    <p:sldId id="285" r:id="rId39"/>
    <p:sldId id="286" r:id="rId40"/>
    <p:sldId id="30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5" autoAdjust="0"/>
  </p:normalViewPr>
  <p:slideViewPr>
    <p:cSldViewPr snapToGrid="0">
      <p:cViewPr varScale="1">
        <p:scale>
          <a:sx n="78" d="100"/>
          <a:sy n="78" d="100"/>
        </p:scale>
        <p:origin x="3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 actually didn’t tell you how to implement the broadcast, but I will in a later lecture</a:t>
            </a:r>
          </a:p>
          <a:p>
            <a:pPr>
              <a:defRPr sz="1800"/>
            </a:pPr>
            <a:r>
              <a:t>We really only talked about what information needs to be communicated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7" name="Shape 9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this is just one possible sequence of steps</a:t>
            </a:r>
          </a:p>
          <a:p>
            <a:pPr>
              <a:defRPr sz="1800"/>
            </a:pPr>
            <a:r>
              <a:t>Q. What is the state of the line in cache 0 (shared)</a:t>
            </a:r>
          </a:p>
          <a:p>
            <a:pPr>
              <a:defRPr sz="1800"/>
            </a:pPr>
            <a:r>
              <a:t>Q. Why did we send the data to P1? (because it reduces hops in the future)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4" name="Shape 14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Need to acks because we have a network, and messages can get out of order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Shape 14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9" name="Shape 1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this second stat is the key one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Shape 15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6" name="Shape 15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Let’s do a demo to talk about why this is the case!</a:t>
            </a:r>
          </a:p>
          <a:p>
            <a:pPr>
              <a:defRPr sz="1800"/>
            </a:pPr>
            <a:r>
              <a:t>If writes do occur often, it’s unlikely there will be a lot of sharers</a:t>
            </a:r>
          </a:p>
          <a:p>
            <a:pPr>
              <a:defRPr sz="1800"/>
            </a:pPr>
            <a:r>
              <a:t>If writes infrequent, overhead of invalidating everyone inefficiently isn’t that big of a deal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1" name="Shape 15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migratory objects = one processor manipulates, then another, etc.</a:t>
            </a:r>
          </a:p>
          <a:p>
            <a:pPr>
              <a:defRPr sz="1800"/>
            </a:pPr>
            <a:r>
              <a:t>frequently read... assume that writes occur frequently enough such that reader list can’t build up</a:t>
            </a:r>
          </a:p>
          <a:p>
            <a:pPr>
              <a:defRPr sz="1800"/>
            </a:pPr>
            <a:r>
              <a:t>high contention lock, if the lock is held long enough, the reader lists can build up (all other CPUs are spinning on the lock)</a:t>
            </a:r>
          </a:p>
          <a:p>
            <a:pPr>
              <a:defRPr sz="1800"/>
            </a:pPr>
            <a: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Shape 15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6" name="Shape 15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Number of directory bits = M/64 * P</a:t>
            </a:r>
          </a:p>
          <a:p>
            <a:pPr>
              <a:defRPr sz="1800"/>
            </a:pPr>
            <a:r>
              <a:t>D = directory bytes = M/512 * P</a:t>
            </a:r>
          </a:p>
          <a:p>
            <a:pPr>
              <a:defRPr sz="1800"/>
            </a:pPr>
            <a:r>
              <a:t>When P = 256, D = M/2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Shape 15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1" name="Shape 15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64 bytes = 512 bits</a:t>
            </a:r>
          </a:p>
          <a:p>
            <a:pPr>
              <a:defRPr sz="1800"/>
            </a:pPr>
            <a:r>
              <a:t>remember, this is a supercomputer.  There’s a lot of memory, so 200% overhead is a nasty problem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7" name="Shape 16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REALLY, WHAT IS THE BIT VECTOR? it’s a representation of a list of sharers</a:t>
            </a:r>
          </a:p>
          <a:p>
            <a:pPr>
              <a:defRPr sz="1800"/>
            </a:pPr>
            <a:r>
              <a:t>ring a bell with assignment 2?</a:t>
            </a:r>
          </a:p>
          <a:p>
            <a:pPr>
              <a:defRPr sz="1800"/>
            </a:pPr>
            <a:r>
              <a:t>Q. OVERFLOW?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3" name="Shape 16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challenge is dealing with the situation where there’s high dynamic range of list sizes</a:t>
            </a:r>
          </a:p>
          <a:p>
            <a:pPr>
              <a:defRPr sz="1800"/>
            </a:pPr>
            <a:r>
              <a:t>when are these schemes bad?</a:t>
            </a:r>
          </a:p>
          <a:p>
            <a:pPr>
              <a:defRPr sz="1800"/>
            </a:pPr>
            <a:r>
              <a:t>broadcast: when there’s X + 1 sharers (or data is just sitting there in a processors cache’s and never touched)</a:t>
            </a:r>
          </a:p>
          <a:p>
            <a:pPr>
              <a:defRPr sz="1800"/>
            </a:pPr>
            <a:r>
              <a:t>no broadcast: like LRU, can construct an access pattern where always taking a miss</a:t>
            </a:r>
          </a:p>
          <a:p>
            <a:pPr>
              <a:defRPr sz="1800"/>
            </a:pPr>
            <a:r>
              <a:t>coarse: when the “spatial locality” of sharing does exist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Shape 16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4" name="Shape 16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rows where bit-vectors</a:t>
            </a:r>
          </a:p>
          <a:p>
            <a:pPr>
              <a:defRPr sz="1800"/>
            </a:pPr>
            <a:r>
              <a:t>there was a row for every memory line in the machine</a:t>
            </a:r>
          </a:p>
          <a:p>
            <a:pPr>
              <a:defRPr sz="1800"/>
            </a:pPr>
            <a:r>
              <a:t>one way to think about few sharers</a:t>
            </a:r>
          </a:p>
          <a:p>
            <a:pPr>
              <a:defRPr sz="1800"/>
            </a:pPr>
            <a:r>
              <a:t>increase cache line size</a:t>
            </a:r>
          </a:p>
          <a:p>
            <a:pPr>
              <a:defRPr sz="1800"/>
            </a:pPr>
            <a:r>
              <a:t>NOTE: Some students take issue with calling this reducing M, since there’s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scaling: the point of local data is for it to be local</a:t>
            </a:r>
          </a:p>
          <a:p>
            <a:pPr>
              <a:defRPr sz="1800"/>
            </a:pPr>
            <a:r>
              <a:t>if you have to broadcast</a:t>
            </a:r>
          </a:p>
          <a:p>
            <a:pPr>
              <a:defRPr sz="1800"/>
            </a:pPr>
            <a:r>
              <a:t>one technique to build a system that scales better is to distribute the memories.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1" name="Shape 1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original implementation: data for all processors for all lines</a:t>
            </a:r>
          </a:p>
          <a:p>
            <a:pPr>
              <a:defRPr sz="1800"/>
            </a:pPr>
            <a:r>
              <a:t>limited pointer: most processors are not sharing (sparse sharing)</a:t>
            </a:r>
          </a:p>
          <a:p>
            <a:pPr>
              <a:defRPr sz="1800"/>
            </a:pPr>
            <a:r>
              <a:t>sparse directories: most lines are not in cache (sparse residency in cache)</a:t>
            </a:r>
          </a:p>
          <a:p>
            <a:pPr>
              <a:defRPr sz="1800"/>
            </a:pPr>
            <a:r>
              <a:t>But, possible to have case where large fraction of memory resident across set of caches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1" name="Shape 1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original implementation: data for all processors for all lines</a:t>
            </a:r>
          </a:p>
          <a:p>
            <a:pPr>
              <a:defRPr sz="1800"/>
            </a:pPr>
            <a:r>
              <a:t>limited pointer: most processors are not sharing (sparse sharing)</a:t>
            </a:r>
          </a:p>
          <a:p>
            <a:pPr>
              <a:defRPr sz="1800"/>
            </a:pPr>
            <a:r>
              <a:t>sparse directories: most lines are not in cache (sparse residency in cache)</a:t>
            </a:r>
          </a:p>
          <a:p>
            <a:pPr>
              <a:defRPr sz="1800"/>
            </a:pPr>
            <a:r>
              <a:t>But, possible to have case where large fraction of memory resident across set of caches</a:t>
            </a:r>
          </a:p>
        </p:txBody>
      </p:sp>
    </p:spTree>
    <p:extLst>
      <p:ext uri="{BB962C8B-B14F-4D97-AF65-F5344CB8AC3E}">
        <p14:creationId xmlns:p14="http://schemas.microsoft.com/office/powerpoint/2010/main" val="137814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1" name="Shape 1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original implementation: data for all processors for all lines</a:t>
            </a:r>
          </a:p>
          <a:p>
            <a:pPr>
              <a:defRPr sz="1800"/>
            </a:pPr>
            <a:r>
              <a:t>limited pointer: most processors are not sharing (sparse sharing)</a:t>
            </a:r>
          </a:p>
          <a:p>
            <a:pPr>
              <a:defRPr sz="1800"/>
            </a:pPr>
            <a:r>
              <a:t>sparse directories: most lines are not in cache (sparse residency in cache)</a:t>
            </a:r>
          </a:p>
          <a:p>
            <a:pPr>
              <a:defRPr sz="1800"/>
            </a:pPr>
            <a:r>
              <a:t>But, possible to have case where large fraction of memory resident across set of caches</a:t>
            </a:r>
          </a:p>
        </p:txBody>
      </p:sp>
    </p:spTree>
    <p:extLst>
      <p:ext uri="{BB962C8B-B14F-4D97-AF65-F5344CB8AC3E}">
        <p14:creationId xmlns:p14="http://schemas.microsoft.com/office/powerpoint/2010/main" val="4102743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1" name="Shape 1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original implementation: data for all processors for all lines</a:t>
            </a:r>
          </a:p>
          <a:p>
            <a:pPr>
              <a:defRPr sz="1800"/>
            </a:pPr>
            <a:r>
              <a:t>limited pointer: most processors are not sharing (sparse sharing)</a:t>
            </a:r>
          </a:p>
          <a:p>
            <a:pPr>
              <a:defRPr sz="1800"/>
            </a:pPr>
            <a:r>
              <a:t>sparse directories: most lines are not in cache (sparse residency in cache)</a:t>
            </a:r>
          </a:p>
          <a:p>
            <a:pPr>
              <a:defRPr sz="1800"/>
            </a:pPr>
            <a:r>
              <a:t>But, possible to have case where large fraction of memory resident across set of caches</a:t>
            </a:r>
          </a:p>
        </p:txBody>
      </p:sp>
    </p:spTree>
    <p:extLst>
      <p:ext uri="{BB962C8B-B14F-4D97-AF65-F5344CB8AC3E}">
        <p14:creationId xmlns:p14="http://schemas.microsoft.com/office/powerpoint/2010/main" val="661185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Shape 17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3" name="Shape 17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Questions:</a:t>
            </a:r>
          </a:p>
          <a:p>
            <a:pPr>
              <a:defRPr sz="1800"/>
            </a:pPr>
            <a:r>
              <a:t>O(1) read miss</a:t>
            </a:r>
          </a:p>
          <a:p>
            <a:pPr>
              <a:defRPr sz="1800"/>
            </a:pPr>
            <a:r>
              <a:t>O(sharers) write miss</a:t>
            </a:r>
          </a:p>
          <a:p>
            <a:pPr>
              <a:defRPr sz="1800"/>
            </a:pPr>
            <a:r>
              <a:t>O(1) evict with forward/back links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Shape 17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1" name="Shape 17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Q. what’s the bad?</a:t>
            </a:r>
          </a:p>
          <a:p>
            <a:pPr>
              <a:defRPr sz="1800"/>
            </a:pPr>
            <a:r>
              <a:t>notice the difference between serial invalidation here, and parallel invalidation in basic bit vector scheme (see next slide)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3" name="Shape 19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hold this idea (path versus traffic)</a:t>
            </a:r>
          </a:p>
          <a:p>
            <a:pPr>
              <a:defRPr sz="1800"/>
            </a:pPr>
            <a:r>
              <a:t>dependencies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Shape 20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4" name="Shape 20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This for a read miss by P0 to dirty data owned by P2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Shape 2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3" name="Shape 2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NOTE: before you built the slide.  This is the end result</a:t>
            </a:r>
          </a:p>
          <a:p>
            <a:pPr>
              <a:defRPr sz="1800"/>
            </a:pPr>
            <a:r>
              <a:t>CAN WE DO BETTER?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Shape 24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2" name="Shape 24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Message 2: Hey can you give me the data. (flush)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centralized location that holds information about the state of a line in a cache’s</a:t>
            </a:r>
          </a:p>
          <a:p>
            <a:pPr>
              <a:defRPr sz="1800"/>
            </a:pPr>
            <a:r>
              <a:t>DEMO: “hey dude, who’s got X?”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Shape 25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0" name="Shape 25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Q. Can we do better?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Shape 28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0" name="Shape 28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no longer purely request-response: requestor get a response from a node that it didn’t request data from</a:t>
            </a:r>
          </a:p>
          <a:p>
            <a:pPr>
              <a:defRPr sz="1800"/>
            </a:pPr>
            <a:r>
              <a:t>complex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Shape 29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5" name="Shape 29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SINGLE-CHIP directory-based coherence</a:t>
            </a:r>
          </a:p>
          <a:p>
            <a:pPr>
              <a:defRPr sz="1800"/>
            </a:pPr>
            <a:r>
              <a:t>inclusion: if it’s in an L2, that means there can be coherence traffic, directory entry guaranteed to exist in L3 ***</a:t>
            </a:r>
          </a:p>
          <a:p>
            <a:pPr>
              <a:defRPr sz="1800"/>
            </a:pPr>
            <a:r>
              <a:t>find the directory entry by finding the line in the L3</a:t>
            </a:r>
          </a:p>
          <a:p>
            <a:pPr>
              <a:defRPr sz="1800"/>
            </a:pPr>
            <a:r>
              <a:t>Since P is so small, clearly a bit-vector based scheme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hape 30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4" name="Shape 30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SINGLE-CHIP directory-based coherence</a:t>
            </a:r>
          </a:p>
          <a:p>
            <a:pPr>
              <a:defRPr sz="1800"/>
            </a:pPr>
            <a:r>
              <a:t>inclusion: if it’s in an L2, that means there can be coherence traffic, directory entry guaranteed to exist in L3 ***</a:t>
            </a:r>
          </a:p>
          <a:p>
            <a:pPr>
              <a:defRPr sz="1800"/>
            </a:pPr>
            <a:r>
              <a:t>find the directory entry by finding the line in the L3</a:t>
            </a:r>
          </a:p>
          <a:p>
            <a:pPr>
              <a:defRPr sz="1800"/>
            </a:pPr>
            <a:r>
              <a:t>Since P is so small, clearly a bit-vector based scheme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Shape 30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5" name="Shape 30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More like a bus-based cache system, due to broadcast capabilities of ring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shows memory</a:t>
            </a:r>
          </a:p>
          <a:p>
            <a:pPr>
              <a:defRPr sz="1800"/>
            </a:pPr>
            <a:r>
              <a:t>and the directory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if you thought about processor plus it’s local memory as a “node”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P1 wants to load the blue line</a:t>
            </a:r>
          </a:p>
          <a:p>
            <a:pPr>
              <a:defRPr sz="1800"/>
            </a:pPr>
            <a:r>
              <a:t>“TRAFFIC DIRECTOR”</a:t>
            </a:r>
          </a:p>
          <a:p>
            <a:pPr>
              <a:defRPr sz="1800"/>
            </a:pPr>
            <a:r>
              <a:t>YO, A WANT THE BLUE LINE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9" name="Shape 6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Sets the presence bit</a:t>
            </a:r>
          </a:p>
          <a:p>
            <a:pPr>
              <a:defRPr sz="1800"/>
            </a:pPr>
            <a:r>
              <a:t>OKAY, HERE YOU GO</a:t>
            </a:r>
          </a:p>
          <a:p>
            <a:pPr>
              <a:defRPr sz="1800"/>
            </a:pPr>
            <a:r>
              <a:t>Q. WHAT IF THE DATA IS DIRTY?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now, what if the line is dirty?</a:t>
            </a:r>
          </a:p>
          <a:p>
            <a:pPr>
              <a:defRPr sz="1800"/>
            </a:pPr>
            <a:r>
              <a:t>Explain figure.  presence[2] and dirty bit is set </a:t>
            </a:r>
          </a:p>
          <a:p>
            <a:pPr>
              <a:defRPr sz="1800"/>
            </a:pPr>
            <a:r>
              <a:t>YO MAN, I DON’T HAVE THE DATA, GET IT FROM P2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8" name="Shape 8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Q. WHAT DOES P2 DO TO LINE BEFORE RESPONDING to P0: it drops from M to 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 Computer Architecture and Programming…"/>
          <p:cNvSpPr txBox="1"/>
          <p:nvPr/>
        </p:nvSpPr>
        <p:spPr>
          <a:xfrm>
            <a:off x="723279" y="9277350"/>
            <a:ext cx="168402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t>Parallel Computer Architecture and Programming</a:t>
            </a:r>
          </a:p>
          <a:p>
            <a:pPr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t>CMU 15-418/15-618, Spring 2019</a:t>
            </a:r>
          </a:p>
        </p:txBody>
      </p:sp>
      <p:sp>
        <p:nvSpPr>
          <p:cNvPr id="13" name="Line"/>
          <p:cNvSpPr/>
          <p:nvPr/>
        </p:nvSpPr>
        <p:spPr>
          <a:xfrm flipV="1">
            <a:off x="1409700" y="8356314"/>
            <a:ext cx="15467004" cy="286"/>
          </a:xfrm>
          <a:prstGeom prst="line">
            <a:avLst/>
          </a:prstGeom>
          <a:ln w="19050">
            <a:solidFill>
              <a:srgbClr val="929292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ecture X:"/>
          <p:cNvSpPr txBox="1">
            <a:spLocks noGrp="1"/>
          </p:cNvSpPr>
          <p:nvPr>
            <p:ph type="body" sz="quarter" idx="13"/>
          </p:nvPr>
        </p:nvSpPr>
        <p:spPr>
          <a:xfrm>
            <a:off x="7874701" y="3708400"/>
            <a:ext cx="2537359" cy="8128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</a:lvl1pPr>
          </a:lstStyle>
          <a:p>
            <a:r>
              <a:t>Lecture X: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308100" y="4457700"/>
            <a:ext cx="15684500" cy="1943100"/>
          </a:xfrm>
          <a:prstGeom prst="rect">
            <a:avLst/>
          </a:prstGeom>
        </p:spPr>
        <p:txBody>
          <a:bodyPr anchor="b"/>
          <a:lstStyle>
            <a:lvl1pPr algn="ctr">
              <a:defRPr sz="14000"/>
            </a:lvl1pPr>
          </a:lstStyle>
          <a:p>
            <a:r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26512" y="13093700"/>
            <a:ext cx="419101" cy="457200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MU 15-418/618, Spring 2019"/>
          <p:cNvSpPr txBox="1"/>
          <p:nvPr/>
        </p:nvSpPr>
        <p:spPr>
          <a:xfrm>
            <a:off x="15099679" y="13227050"/>
            <a:ext cx="3086101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 CMU 15-418/618, Spring 2019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1544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6154400" cy="1035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buFontTx/>
              <a:buChar char="-"/>
            </a:lvl2pPr>
            <a:lvl3pPr>
              <a:buFontTx/>
              <a:buChar char="-"/>
            </a:lvl3pPr>
            <a:lvl4pPr>
              <a:buFontTx/>
              <a:buChar char="-"/>
            </a:lvl4pPr>
            <a:lvl5pPr>
              <a:buFontTx/>
              <a:buChar char="-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979688" y="13233400"/>
            <a:ext cx="352349" cy="3886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titleStyle>
    <p:bodyStyle>
      <a:lvl1pPr marL="800100" marR="0" indent="-8001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20000"/>
        <a:buFont typeface="Lucida Grande"/>
        <a:buChar char="▪"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1pPr>
      <a:lvl2pPr marL="1435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2pPr>
      <a:lvl3pPr marL="21082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3pPr>
      <a:lvl4pPr marL="27686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4pPr>
      <a:lvl5pPr marL="34417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5pPr>
      <a:lvl6pPr marL="41148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6pPr>
      <a:lvl7pPr marL="47879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7pPr>
      <a:lvl8pPr marL="54610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8pPr>
      <a:lvl9pPr marL="6134100" marR="0" indent="-635000" algn="l" defTabSz="8255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30000"/>
        <a:buFont typeface="Lucida Grande"/>
        <a:buChar char="▪"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yriad Pro Condensed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yriad Pr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ecture 13:"/>
          <p:cNvSpPr txBox="1">
            <a:spLocks noGrp="1"/>
          </p:cNvSpPr>
          <p:nvPr>
            <p:ph type="body" idx="13"/>
          </p:nvPr>
        </p:nvSpPr>
        <p:spPr>
          <a:xfrm>
            <a:off x="7716459" y="3708400"/>
            <a:ext cx="2853843" cy="812800"/>
          </a:xfrm>
          <a:prstGeom prst="rect">
            <a:avLst/>
          </a:prstGeom>
        </p:spPr>
        <p:txBody>
          <a:bodyPr/>
          <a:lstStyle/>
          <a:p>
            <a:r>
              <a:t>Lecture 13:</a:t>
            </a:r>
          </a:p>
        </p:txBody>
      </p:sp>
      <p:sp>
        <p:nvSpPr>
          <p:cNvPr id="35" name="Directory-Based Cache Coherence"/>
          <p:cNvSpPr txBox="1">
            <a:spLocks noGrp="1"/>
          </p:cNvSpPr>
          <p:nvPr>
            <p:ph type="ctrTitle"/>
          </p:nvPr>
        </p:nvSpPr>
        <p:spPr>
          <a:xfrm>
            <a:off x="1308100" y="4229100"/>
            <a:ext cx="156845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dirty="0"/>
              <a:t>Directory-Based</a:t>
            </a:r>
          </a:p>
          <a:p>
            <a:pPr>
              <a:lnSpc>
                <a:spcPct val="80000"/>
              </a:lnSpc>
            </a:pPr>
            <a:r>
              <a:rPr dirty="0"/>
              <a:t>Cache Coherence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 very simple direc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6000" dirty="0"/>
              <a:t>A very simple directory</a:t>
            </a:r>
          </a:p>
        </p:txBody>
      </p:sp>
      <p:sp>
        <p:nvSpPr>
          <p:cNvPr id="206" name="Rounded Rectangle"/>
          <p:cNvSpPr/>
          <p:nvPr/>
        </p:nvSpPr>
        <p:spPr>
          <a:xfrm>
            <a:off x="5778500" y="10712617"/>
            <a:ext cx="14439900" cy="1320801"/>
          </a:xfrm>
          <a:prstGeom prst="roundRect">
            <a:avLst>
              <a:gd name="adj" fmla="val 14423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7" name="Scalable Interconnect"/>
          <p:cNvSpPr txBox="1"/>
          <p:nvPr/>
        </p:nvSpPr>
        <p:spPr>
          <a:xfrm>
            <a:off x="10202143" y="11104736"/>
            <a:ext cx="48133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Scalable Interconnect</a:t>
            </a:r>
          </a:p>
        </p:txBody>
      </p:sp>
      <p:sp>
        <p:nvSpPr>
          <p:cNvPr id="208" name="Line"/>
          <p:cNvSpPr/>
          <p:nvPr/>
        </p:nvSpPr>
        <p:spPr>
          <a:xfrm>
            <a:off x="9931201" y="9306388"/>
            <a:ext cx="2577134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9" name="Line"/>
          <p:cNvSpPr/>
          <p:nvPr/>
        </p:nvSpPr>
        <p:spPr>
          <a:xfrm>
            <a:off x="8587303" y="7137891"/>
            <a:ext cx="3930441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 flipH="1">
            <a:off x="12474021" y="5566515"/>
            <a:ext cx="1" cy="5166493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15" name="Group"/>
          <p:cNvGrpSpPr/>
          <p:nvPr/>
        </p:nvGrpSpPr>
        <p:grpSpPr>
          <a:xfrm>
            <a:off x="10464879" y="2235200"/>
            <a:ext cx="4074910" cy="3603007"/>
            <a:chOff x="0" y="0"/>
            <a:chExt cx="4074909" cy="3603006"/>
          </a:xfrm>
        </p:grpSpPr>
        <p:sp>
          <p:nvSpPr>
            <p:cNvPr id="211" name="Rectangle"/>
            <p:cNvSpPr/>
            <p:nvPr/>
          </p:nvSpPr>
          <p:spPr>
            <a:xfrm>
              <a:off x="0" y="0"/>
              <a:ext cx="4074910" cy="3372609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" name="Processor"/>
            <p:cNvSpPr txBox="1"/>
            <p:nvPr/>
          </p:nvSpPr>
          <p:spPr>
            <a:xfrm>
              <a:off x="463538" y="975316"/>
              <a:ext cx="3175001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</a:t>
              </a:r>
            </a:p>
          </p:txBody>
        </p:sp>
        <p:sp>
          <p:nvSpPr>
            <p:cNvPr id="213" name="Rectangle"/>
            <p:cNvSpPr/>
            <p:nvPr/>
          </p:nvSpPr>
          <p:spPr>
            <a:xfrm>
              <a:off x="325992" y="2124923"/>
              <a:ext cx="3477258" cy="1115138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4" name="Local Cache"/>
            <p:cNvSpPr txBox="1"/>
            <p:nvPr/>
          </p:nvSpPr>
          <p:spPr>
            <a:xfrm>
              <a:off x="487222" y="2515068"/>
              <a:ext cx="3178432" cy="1087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Local Cache</a:t>
              </a:r>
            </a:p>
          </p:txBody>
        </p:sp>
      </p:grpSp>
      <p:sp>
        <p:nvSpPr>
          <p:cNvPr id="216" name="Rectangle"/>
          <p:cNvSpPr/>
          <p:nvPr/>
        </p:nvSpPr>
        <p:spPr>
          <a:xfrm>
            <a:off x="6440606" y="6289345"/>
            <a:ext cx="3610178" cy="172851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7" name="Directory"/>
          <p:cNvSpPr txBox="1"/>
          <p:nvPr/>
        </p:nvSpPr>
        <p:spPr>
          <a:xfrm>
            <a:off x="6597425" y="6601239"/>
            <a:ext cx="335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Directory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6402506" y="8426416"/>
            <a:ext cx="3610178" cy="1728514"/>
            <a:chOff x="0" y="0"/>
            <a:chExt cx="3610176" cy="1728512"/>
          </a:xfrm>
        </p:grpSpPr>
        <p:sp>
          <p:nvSpPr>
            <p:cNvPr id="218" name="Rectangle"/>
            <p:cNvSpPr/>
            <p:nvPr/>
          </p:nvSpPr>
          <p:spPr>
            <a:xfrm>
              <a:off x="0" y="0"/>
              <a:ext cx="3610177" cy="172851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9" name="Memory"/>
            <p:cNvSpPr txBox="1"/>
            <p:nvPr/>
          </p:nvSpPr>
          <p:spPr>
            <a:xfrm>
              <a:off x="194919" y="730994"/>
              <a:ext cx="33528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Memory</a:t>
              </a:r>
            </a:p>
          </p:txBody>
        </p:sp>
      </p:grpSp>
      <p:sp>
        <p:nvSpPr>
          <p:cNvPr id="221" name="Line"/>
          <p:cNvSpPr/>
          <p:nvPr/>
        </p:nvSpPr>
        <p:spPr>
          <a:xfrm>
            <a:off x="6451600" y="66548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2" name="Line"/>
          <p:cNvSpPr/>
          <p:nvPr/>
        </p:nvSpPr>
        <p:spPr>
          <a:xfrm>
            <a:off x="6464300" y="70104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>
            <a:off x="6438900" y="76835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6438900" y="87503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>
            <a:off x="6451600" y="91059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Line"/>
          <p:cNvSpPr/>
          <p:nvPr/>
        </p:nvSpPr>
        <p:spPr>
          <a:xfrm>
            <a:off x="6426200" y="97790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" name=". . ."/>
          <p:cNvSpPr txBox="1"/>
          <p:nvPr/>
        </p:nvSpPr>
        <p:spPr>
          <a:xfrm rot="16200000">
            <a:off x="7797800" y="7061200"/>
            <a:ext cx="80010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. . .</a:t>
            </a:r>
          </a:p>
        </p:txBody>
      </p:sp>
      <p:sp>
        <p:nvSpPr>
          <p:cNvPr id="228" name="Line"/>
          <p:cNvSpPr/>
          <p:nvPr/>
        </p:nvSpPr>
        <p:spPr>
          <a:xfrm>
            <a:off x="6261100" y="8458200"/>
            <a:ext cx="0" cy="29923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One line of memory"/>
          <p:cNvSpPr txBox="1"/>
          <p:nvPr/>
        </p:nvSpPr>
        <p:spPr>
          <a:xfrm>
            <a:off x="1155700" y="8343900"/>
            <a:ext cx="3352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 dirty="0"/>
              <a:t>One line of memory</a:t>
            </a:r>
          </a:p>
        </p:txBody>
      </p:sp>
      <p:sp>
        <p:nvSpPr>
          <p:cNvPr id="230" name="Line"/>
          <p:cNvSpPr/>
          <p:nvPr/>
        </p:nvSpPr>
        <p:spPr>
          <a:xfrm>
            <a:off x="4585375" y="8597900"/>
            <a:ext cx="167572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One directory entry per line of memory"/>
          <p:cNvSpPr txBox="1"/>
          <p:nvPr/>
        </p:nvSpPr>
        <p:spPr>
          <a:xfrm>
            <a:off x="1802790" y="6261100"/>
            <a:ext cx="270571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 dirty="0"/>
              <a:t>One directory entry per line of memory</a:t>
            </a:r>
          </a:p>
        </p:txBody>
      </p:sp>
      <p:sp>
        <p:nvSpPr>
          <p:cNvPr id="232" name="Square"/>
          <p:cNvSpPr/>
          <p:nvPr/>
        </p:nvSpPr>
        <p:spPr>
          <a:xfrm>
            <a:off x="6616700" y="6350000"/>
            <a:ext cx="228600" cy="2286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3" name="Rectangle"/>
          <p:cNvSpPr/>
          <p:nvPr/>
        </p:nvSpPr>
        <p:spPr>
          <a:xfrm>
            <a:off x="7188200" y="6350000"/>
            <a:ext cx="2540000" cy="2286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4" name="Line"/>
          <p:cNvSpPr/>
          <p:nvPr/>
        </p:nvSpPr>
        <p:spPr>
          <a:xfrm>
            <a:off x="6311900" y="6311900"/>
            <a:ext cx="0" cy="29923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5" name="Line"/>
          <p:cNvSpPr/>
          <p:nvPr/>
        </p:nvSpPr>
        <p:spPr>
          <a:xfrm>
            <a:off x="4635500" y="6451600"/>
            <a:ext cx="167572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>
            <a:off x="7518400" y="63500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7" name="Line"/>
          <p:cNvSpPr/>
          <p:nvPr/>
        </p:nvSpPr>
        <p:spPr>
          <a:xfrm>
            <a:off x="7810500" y="63373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8" name="Line"/>
          <p:cNvSpPr/>
          <p:nvPr/>
        </p:nvSpPr>
        <p:spPr>
          <a:xfrm>
            <a:off x="8115300" y="63500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>
            <a:off x="8445500" y="63373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0" name="Line"/>
          <p:cNvSpPr/>
          <p:nvPr/>
        </p:nvSpPr>
        <p:spPr>
          <a:xfrm>
            <a:off x="8775700" y="63627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" name="Line"/>
          <p:cNvSpPr/>
          <p:nvPr/>
        </p:nvSpPr>
        <p:spPr>
          <a:xfrm>
            <a:off x="9093200" y="63500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>
            <a:off x="9410700" y="63627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3" name="Line"/>
          <p:cNvSpPr/>
          <p:nvPr/>
        </p:nvSpPr>
        <p:spPr>
          <a:xfrm>
            <a:off x="4102827" y="4733594"/>
            <a:ext cx="2595100" cy="1532269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" name="Line"/>
          <p:cNvSpPr/>
          <p:nvPr/>
        </p:nvSpPr>
        <p:spPr>
          <a:xfrm>
            <a:off x="5793845" y="3262114"/>
            <a:ext cx="2562080" cy="284658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P presence bits: indicate whether processor P has line in its cache"/>
          <p:cNvSpPr txBox="1"/>
          <p:nvPr/>
        </p:nvSpPr>
        <p:spPr>
          <a:xfrm>
            <a:off x="3340100" y="2336800"/>
            <a:ext cx="58293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b="0" i="1">
                <a:latin typeface="Times"/>
                <a:ea typeface="Times"/>
                <a:cs typeface="Times"/>
                <a:sym typeface="Times"/>
              </a:rPr>
              <a:t>P</a:t>
            </a:r>
            <a:r>
              <a:rPr sz="2400"/>
              <a:t> presence bits: indicate whether processor </a:t>
            </a:r>
            <a:r>
              <a:rPr sz="2400" b="0" i="1">
                <a:latin typeface="Times"/>
                <a:ea typeface="Times"/>
                <a:cs typeface="Times"/>
                <a:sym typeface="Times"/>
              </a:rPr>
              <a:t>P</a:t>
            </a:r>
            <a:r>
              <a:rPr sz="2400"/>
              <a:t> has line in its cache</a:t>
            </a:r>
          </a:p>
        </p:txBody>
      </p:sp>
      <p:sp>
        <p:nvSpPr>
          <p:cNvPr id="246" name="Dirty bit: indicates line is dirty in one of the processors’ caches"/>
          <p:cNvSpPr txBox="1"/>
          <p:nvPr/>
        </p:nvSpPr>
        <p:spPr>
          <a:xfrm>
            <a:off x="495300" y="3835400"/>
            <a:ext cx="41021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/>
              <a:t>Dirty bit: indicates line is dirty in one of the processors’ caches</a:t>
            </a:r>
          </a:p>
        </p:txBody>
      </p:sp>
      <p:sp>
        <p:nvSpPr>
          <p:cNvPr id="247" name="Line: A region of memory that would be cached as a single block (e.g., 64 bytes)"/>
          <p:cNvSpPr txBox="1"/>
          <p:nvPr/>
        </p:nvSpPr>
        <p:spPr>
          <a:xfrm>
            <a:off x="822223" y="9105900"/>
            <a:ext cx="466684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i="1"/>
              <a:t>Line</a:t>
            </a:r>
            <a:r>
              <a:rPr sz="2400"/>
              <a:t>: A region of memory that would be cached as a single block (e.g., 64 bytes)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  <p:bldP spid="216" grpId="2" animBg="1" advAuto="0"/>
      <p:bldP spid="217" grpId="3" animBg="1" advAuto="0"/>
      <p:bldP spid="221" grpId="4" animBg="1" advAuto="0"/>
      <p:bldP spid="222" grpId="5" animBg="1" advAuto="0"/>
      <p:bldP spid="223" grpId="6" animBg="1" advAuto="0"/>
      <p:bldP spid="227" grpId="7" animBg="1" advAuto="0"/>
      <p:bldP spid="231" grpId="8" animBg="1" advAuto="0"/>
      <p:bldP spid="232" grpId="9" animBg="1" advAuto="0"/>
      <p:bldP spid="233" grpId="10" animBg="1" advAuto="0"/>
      <p:bldP spid="234" grpId="11" animBg="1" advAuto="0"/>
      <p:bldP spid="235" grpId="12" animBg="1" advAuto="0"/>
      <p:bldP spid="236" grpId="13" animBg="1" advAuto="0"/>
      <p:bldP spid="237" grpId="14" animBg="1" advAuto="0"/>
      <p:bldP spid="238" grpId="15" animBg="1" advAuto="0"/>
      <p:bldP spid="239" grpId="16" animBg="1" advAuto="0"/>
      <p:bldP spid="240" grpId="17" animBg="1" advAuto="0"/>
      <p:bldP spid="241" grpId="18" animBg="1" advAuto="0"/>
      <p:bldP spid="242" grpId="19" animBg="1" advAuto="0"/>
      <p:bldP spid="243" grpId="20" animBg="1" advAuto="0"/>
      <p:bldP spid="244" grpId="21" animBg="1" advAuto="0"/>
      <p:bldP spid="245" grpId="22" animBg="1" advAuto="0"/>
      <p:bldP spid="246" grpId="2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F11A-6EDD-4D49-AB37-D75A142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3700"/>
            <a:ext cx="16500231" cy="1117600"/>
          </a:xfrm>
        </p:spPr>
        <p:txBody>
          <a:bodyPr/>
          <a:lstStyle/>
          <a:p>
            <a:r>
              <a:rPr lang="en-US" dirty="0"/>
              <a:t>So we’ve traded a bus bottleneck for a memory bottleneck?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C8C8-5541-4E52-AF91-EF0A7FDBF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 quite; directories distributed across memory banks</a:t>
            </a:r>
          </a:p>
          <a:p>
            <a:pPr lvl="1"/>
            <a:r>
              <a:rPr lang="en-US" i="1" dirty="0"/>
              <a:t>Different</a:t>
            </a:r>
            <a:r>
              <a:rPr lang="en-US" dirty="0"/>
              <a:t> ordering points for </a:t>
            </a:r>
            <a:r>
              <a:rPr lang="en-US" i="1" dirty="0"/>
              <a:t>different</a:t>
            </a:r>
            <a:r>
              <a:rPr lang="en-US" dirty="0"/>
              <a:t> addresses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Can cache directory entries + avoid memory access</a:t>
            </a:r>
          </a:p>
          <a:p>
            <a:pPr lvl="1"/>
            <a:r>
              <a:rPr lang="en-US" dirty="0"/>
              <a:t>Caches are much faster + higher bandwidth than memory</a:t>
            </a:r>
          </a:p>
        </p:txBody>
      </p:sp>
    </p:spTree>
    <p:extLst>
      <p:ext uri="{BB962C8B-B14F-4D97-AF65-F5344CB8AC3E}">
        <p14:creationId xmlns:p14="http://schemas.microsoft.com/office/powerpoint/2010/main" val="33672778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"/>
          <p:cNvSpPr/>
          <p:nvPr/>
        </p:nvSpPr>
        <p:spPr>
          <a:xfrm>
            <a:off x="11615363" y="2579828"/>
            <a:ext cx="5095014" cy="5017561"/>
          </a:xfrm>
          <a:prstGeom prst="rect">
            <a:avLst/>
          </a:prstGeom>
          <a:solidFill>
            <a:srgbClr val="DCDEE0"/>
          </a:solidFill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2" name="Rectangle"/>
          <p:cNvSpPr/>
          <p:nvPr/>
        </p:nvSpPr>
        <p:spPr>
          <a:xfrm>
            <a:off x="6355883" y="2579828"/>
            <a:ext cx="5095015" cy="5017561"/>
          </a:xfrm>
          <a:prstGeom prst="rect">
            <a:avLst/>
          </a:prstGeom>
          <a:solidFill>
            <a:srgbClr val="DCDEE0"/>
          </a:solidFill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3" name="Rectangle"/>
          <p:cNvSpPr/>
          <p:nvPr/>
        </p:nvSpPr>
        <p:spPr>
          <a:xfrm>
            <a:off x="1096403" y="2579828"/>
            <a:ext cx="5095014" cy="5017561"/>
          </a:xfrm>
          <a:prstGeom prst="rect">
            <a:avLst/>
          </a:prstGeom>
          <a:solidFill>
            <a:srgbClr val="DCDEE0"/>
          </a:solidFill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4" name="A distributed directory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471900" cy="1397000"/>
          </a:xfrm>
          <a:prstGeom prst="rect">
            <a:avLst/>
          </a:prstGeom>
        </p:spPr>
        <p:txBody>
          <a:bodyPr/>
          <a:lstStyle/>
          <a:p>
            <a:r>
              <a:rPr dirty="0"/>
              <a:t>A distributed directory</a:t>
            </a:r>
            <a:r>
              <a:rPr lang="en-US" dirty="0"/>
              <a:t> in </a:t>
            </a:r>
            <a:r>
              <a:rPr lang="en-US" dirty="0" err="1"/>
              <a:t>ccNUMA</a:t>
            </a:r>
            <a:endParaRPr dirty="0"/>
          </a:p>
        </p:txBody>
      </p:sp>
      <p:sp>
        <p:nvSpPr>
          <p:cNvPr id="255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6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  <p:sp>
        <p:nvSpPr>
          <p:cNvPr id="257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9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64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60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1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62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3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65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68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66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7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69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0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1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2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3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4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5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80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7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8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90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8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91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327" name="Group"/>
          <p:cNvGrpSpPr/>
          <p:nvPr/>
        </p:nvGrpSpPr>
        <p:grpSpPr>
          <a:xfrm>
            <a:off x="6553200" y="2781300"/>
            <a:ext cx="4819818" cy="5020447"/>
            <a:chOff x="0" y="0"/>
            <a:chExt cx="4819817" cy="5020446"/>
          </a:xfrm>
        </p:grpSpPr>
        <p:sp>
          <p:nvSpPr>
            <p:cNvPr id="292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3" name="Line"/>
            <p:cNvSpPr/>
            <p:nvPr/>
          </p:nvSpPr>
          <p:spPr>
            <a:xfrm>
              <a:off x="12876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4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99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95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96" name="Processor 1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1</a:t>
                </a:r>
              </a:p>
            </p:txBody>
          </p:sp>
          <p:sp>
            <p:nvSpPr>
              <p:cNvPr id="297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98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300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303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301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02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304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5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6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7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8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9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10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315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31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1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1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1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320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31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1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1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1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325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32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2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2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2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326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grpSp>
        <p:nvGrpSpPr>
          <p:cNvPr id="363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328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29" name="Line"/>
            <p:cNvSpPr/>
            <p:nvPr/>
          </p:nvSpPr>
          <p:spPr>
            <a:xfrm>
              <a:off x="12876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30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335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331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32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333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34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336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339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337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38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340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41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42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43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44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45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46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351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34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4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4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5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356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352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53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54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55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361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35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5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35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6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362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364" name="“Home node” of a line: node with memory holding the corresponding data for the line…"/>
          <p:cNvSpPr txBox="1"/>
          <p:nvPr/>
        </p:nvSpPr>
        <p:spPr>
          <a:xfrm>
            <a:off x="838200" y="10045700"/>
            <a:ext cx="168021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600075" indent="-600075" algn="l">
              <a:buSzPct val="120000"/>
              <a:buFont typeface="Lucida Grande"/>
              <a:buChar char="▪"/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/>
              <a:t>“Home node” of a line: node with memory holding the corresponding data for the line</a:t>
            </a:r>
          </a:p>
          <a:p>
            <a:pPr lvl="1" indent="0" algn="l">
              <a:spcBef>
                <a:spcPts val="38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Example: node 0 is the home node of the yellow line, node 1 is the home node of the blue line</a:t>
            </a:r>
          </a:p>
          <a:p>
            <a:pPr marL="600075" indent="-600075" algn="l">
              <a:spcBef>
                <a:spcPts val="1400"/>
              </a:spcBef>
              <a:buSzPct val="120000"/>
              <a:buFont typeface="Lucida Grande"/>
              <a:buChar char="▪"/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/>
              <a:t>“Requesting node”: node containing processor requesting line</a:t>
            </a:r>
          </a:p>
        </p:txBody>
      </p:sp>
      <p:sp>
        <p:nvSpPr>
          <p:cNvPr id="365" name="Rectangle"/>
          <p:cNvSpPr/>
          <p:nvPr/>
        </p:nvSpPr>
        <p:spPr>
          <a:xfrm>
            <a:off x="1270000" y="7239000"/>
            <a:ext cx="2080656" cy="209090"/>
          </a:xfrm>
          <a:prstGeom prst="rect">
            <a:avLst/>
          </a:prstGeom>
          <a:solidFill>
            <a:srgbClr val="FFB43F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66" name="Rectangle"/>
          <p:cNvSpPr/>
          <p:nvPr/>
        </p:nvSpPr>
        <p:spPr>
          <a:xfrm>
            <a:off x="6578600" y="7251700"/>
            <a:ext cx="2108200" cy="199123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67" name="Example: directory partition is co-located with memory it describes"/>
          <p:cNvSpPr txBox="1"/>
          <p:nvPr/>
        </p:nvSpPr>
        <p:spPr>
          <a:xfrm>
            <a:off x="850900" y="1562100"/>
            <a:ext cx="147066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600" dirty="0"/>
              <a:t>Example: directory partition is co-located with memory it describes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990A-6C6E-42D9-9293-20D6BDCF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directory in a multicore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53848-89DB-44BD-A1E2-FBE1DFEC9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we shall see, directories really live in each L3 bank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2DD867-BB9A-481D-8958-C00C1745B7BD}"/>
              </a:ext>
            </a:extLst>
          </p:cNvPr>
          <p:cNvSpPr/>
          <p:nvPr/>
        </p:nvSpPr>
        <p:spPr>
          <a:xfrm>
            <a:off x="4149969" y="3506183"/>
            <a:ext cx="9724293" cy="6295292"/>
          </a:xfrm>
          <a:prstGeom prst="roundRect">
            <a:avLst>
              <a:gd name="adj" fmla="val 1052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452D76-28EB-4EC9-9900-032DB2F5641C}"/>
              </a:ext>
            </a:extLst>
          </p:cNvPr>
          <p:cNvGrpSpPr/>
          <p:nvPr/>
        </p:nvGrpSpPr>
        <p:grpSpPr>
          <a:xfrm>
            <a:off x="5738446" y="4443796"/>
            <a:ext cx="6506308" cy="4388049"/>
            <a:chOff x="5861538" y="7538686"/>
            <a:chExt cx="6506308" cy="438804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CCE3BE-5704-4725-A9E0-C7BFAA478ABE}"/>
                </a:ext>
              </a:extLst>
            </p:cNvPr>
            <p:cNvCxnSpPr/>
            <p:nvPr/>
          </p:nvCxnSpPr>
          <p:spPr>
            <a:xfrm>
              <a:off x="6752492" y="7538686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E407BE-FDC3-4029-B350-A6E014802113}"/>
                </a:ext>
              </a:extLst>
            </p:cNvPr>
            <p:cNvCxnSpPr/>
            <p:nvPr/>
          </p:nvCxnSpPr>
          <p:spPr>
            <a:xfrm>
              <a:off x="6752492" y="9001369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EA4705-27F5-4071-A02A-9843279C8045}"/>
                </a:ext>
              </a:extLst>
            </p:cNvPr>
            <p:cNvCxnSpPr/>
            <p:nvPr/>
          </p:nvCxnSpPr>
          <p:spPr>
            <a:xfrm>
              <a:off x="6752492" y="10464052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2F80BA-58A9-432D-8EB4-917A42B1DFCE}"/>
                </a:ext>
              </a:extLst>
            </p:cNvPr>
            <p:cNvCxnSpPr/>
            <p:nvPr/>
          </p:nvCxnSpPr>
          <p:spPr>
            <a:xfrm>
              <a:off x="6752492" y="11926735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2E991-442E-4042-9F98-CB08ADB4AB6E}"/>
                </a:ext>
              </a:extLst>
            </p:cNvPr>
            <p:cNvCxnSpPr>
              <a:cxnSpLocks/>
            </p:cNvCxnSpPr>
            <p:nvPr/>
          </p:nvCxnSpPr>
          <p:spPr>
            <a:xfrm>
              <a:off x="6752492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2EC3D2-B6F1-4DC5-84B6-065AE3C2897E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76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73A41A-008F-4F52-8D27-78E40FCA1EED}"/>
                </a:ext>
              </a:extLst>
            </p:cNvPr>
            <p:cNvCxnSpPr>
              <a:cxnSpLocks/>
            </p:cNvCxnSpPr>
            <p:nvPr/>
          </p:nvCxnSpPr>
          <p:spPr>
            <a:xfrm>
              <a:off x="9935306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DB5E6C-0D64-4101-995E-48AD6AAE95F6}"/>
                </a:ext>
              </a:extLst>
            </p:cNvPr>
            <p:cNvCxnSpPr>
              <a:cxnSpLocks/>
            </p:cNvCxnSpPr>
            <p:nvPr/>
          </p:nvCxnSpPr>
          <p:spPr>
            <a:xfrm>
              <a:off x="11535505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5CB828-4202-4673-8863-1A9CD37AF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1538" y="8270027"/>
              <a:ext cx="890953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E609CA-0FBA-47A9-A02F-AF7B1109A7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35505" y="8270031"/>
              <a:ext cx="83234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EA635B-E889-4504-986B-156724D294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35504" y="11274182"/>
              <a:ext cx="83234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F98137-71E8-4630-AE8A-B51F6C2CCC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1538" y="11255503"/>
              <a:ext cx="931984" cy="18678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752FCF-EB0A-403E-9A50-A8BA849A3D24}"/>
              </a:ext>
            </a:extLst>
          </p:cNvPr>
          <p:cNvSpPr/>
          <p:nvPr/>
        </p:nvSpPr>
        <p:spPr>
          <a:xfrm>
            <a:off x="5972908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70A568-9054-4FA1-B1E3-D0763967BFB7}"/>
              </a:ext>
            </a:extLst>
          </p:cNvPr>
          <p:cNvSpPr/>
          <p:nvPr/>
        </p:nvSpPr>
        <p:spPr>
          <a:xfrm>
            <a:off x="7549662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5FE046-0873-49EB-BC18-7A122EA23750}"/>
              </a:ext>
            </a:extLst>
          </p:cNvPr>
          <p:cNvSpPr/>
          <p:nvPr/>
        </p:nvSpPr>
        <p:spPr>
          <a:xfrm>
            <a:off x="9126416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9C48B1-40CC-4D44-B14A-A88DAB6F13CC}"/>
              </a:ext>
            </a:extLst>
          </p:cNvPr>
          <p:cNvSpPr/>
          <p:nvPr/>
        </p:nvSpPr>
        <p:spPr>
          <a:xfrm>
            <a:off x="10703170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04D2F0-9240-4572-A338-26B5ED5C2931}"/>
              </a:ext>
            </a:extLst>
          </p:cNvPr>
          <p:cNvSpPr/>
          <p:nvPr/>
        </p:nvSpPr>
        <p:spPr>
          <a:xfrm>
            <a:off x="5972908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59733D-0C81-44BC-84D1-468889552A96}"/>
              </a:ext>
            </a:extLst>
          </p:cNvPr>
          <p:cNvSpPr/>
          <p:nvPr/>
        </p:nvSpPr>
        <p:spPr>
          <a:xfrm>
            <a:off x="7549662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0D0A21-BE63-49DD-8D2D-424EDEB6BF3C}"/>
              </a:ext>
            </a:extLst>
          </p:cNvPr>
          <p:cNvSpPr/>
          <p:nvPr/>
        </p:nvSpPr>
        <p:spPr>
          <a:xfrm>
            <a:off x="9126416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59F58D-C367-4EA8-9871-893777FE1715}"/>
              </a:ext>
            </a:extLst>
          </p:cNvPr>
          <p:cNvSpPr/>
          <p:nvPr/>
        </p:nvSpPr>
        <p:spPr>
          <a:xfrm>
            <a:off x="10703170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BB40A24-D482-41C5-ACE4-A405B6FDC5E3}"/>
              </a:ext>
            </a:extLst>
          </p:cNvPr>
          <p:cNvSpPr/>
          <p:nvPr/>
        </p:nvSpPr>
        <p:spPr>
          <a:xfrm>
            <a:off x="5972908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97ABF8-202E-46F4-9CDF-0648A9148694}"/>
              </a:ext>
            </a:extLst>
          </p:cNvPr>
          <p:cNvSpPr/>
          <p:nvPr/>
        </p:nvSpPr>
        <p:spPr>
          <a:xfrm>
            <a:off x="7549662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2AB67B9-ADB1-41DC-882F-233661D38032}"/>
              </a:ext>
            </a:extLst>
          </p:cNvPr>
          <p:cNvSpPr/>
          <p:nvPr/>
        </p:nvSpPr>
        <p:spPr>
          <a:xfrm>
            <a:off x="9126416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3E04CD-8355-438B-BFC0-05D4FF135A92}"/>
              </a:ext>
            </a:extLst>
          </p:cNvPr>
          <p:cNvSpPr/>
          <p:nvPr/>
        </p:nvSpPr>
        <p:spPr>
          <a:xfrm>
            <a:off x="10703170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573358-A75B-4AB7-82CB-8A36C1EDCB34}"/>
              </a:ext>
            </a:extLst>
          </p:cNvPr>
          <p:cNvSpPr/>
          <p:nvPr/>
        </p:nvSpPr>
        <p:spPr>
          <a:xfrm>
            <a:off x="5972908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3740120-647E-4427-AAEB-2B1F7396A3FE}"/>
              </a:ext>
            </a:extLst>
          </p:cNvPr>
          <p:cNvSpPr/>
          <p:nvPr/>
        </p:nvSpPr>
        <p:spPr>
          <a:xfrm>
            <a:off x="7549662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054438-9913-4978-B21C-303CA46A5825}"/>
              </a:ext>
            </a:extLst>
          </p:cNvPr>
          <p:cNvSpPr/>
          <p:nvPr/>
        </p:nvSpPr>
        <p:spPr>
          <a:xfrm>
            <a:off x="9126416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CE9899-4D5A-45EB-AD3E-262C456FD53B}"/>
              </a:ext>
            </a:extLst>
          </p:cNvPr>
          <p:cNvSpPr/>
          <p:nvPr/>
        </p:nvSpPr>
        <p:spPr>
          <a:xfrm>
            <a:off x="10703170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13B5DA9-91EA-42FE-AFF1-7BC5F9165409}"/>
              </a:ext>
            </a:extLst>
          </p:cNvPr>
          <p:cNvSpPr/>
          <p:nvPr/>
        </p:nvSpPr>
        <p:spPr>
          <a:xfrm>
            <a:off x="4396154" y="4443796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4333775-019B-466E-A983-11B7F8D61C09}"/>
              </a:ext>
            </a:extLst>
          </p:cNvPr>
          <p:cNvSpPr/>
          <p:nvPr/>
        </p:nvSpPr>
        <p:spPr>
          <a:xfrm>
            <a:off x="4396154" y="7429272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85917C6-AB6B-4756-9172-4649584EB674}"/>
              </a:ext>
            </a:extLst>
          </p:cNvPr>
          <p:cNvSpPr/>
          <p:nvPr/>
        </p:nvSpPr>
        <p:spPr>
          <a:xfrm>
            <a:off x="12244754" y="4443796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9B841D1-3F23-4EF9-BEBE-ADFA5F6D6AB3}"/>
              </a:ext>
            </a:extLst>
          </p:cNvPr>
          <p:cNvSpPr/>
          <p:nvPr/>
        </p:nvSpPr>
        <p:spPr>
          <a:xfrm>
            <a:off x="12244754" y="7429272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170962-E615-45F8-A8A6-216B7EDDDC30}"/>
              </a:ext>
            </a:extLst>
          </p:cNvPr>
          <p:cNvSpPr txBox="1"/>
          <p:nvPr/>
        </p:nvSpPr>
        <p:spPr>
          <a:xfrm>
            <a:off x="5038212" y="2405488"/>
            <a:ext cx="127759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Core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0EC123E-C5A5-4042-8A13-7746EE16D722}"/>
              </a:ext>
            </a:extLst>
          </p:cNvPr>
          <p:cNvSpPr/>
          <p:nvPr/>
        </p:nvSpPr>
        <p:spPr>
          <a:xfrm>
            <a:off x="6670430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12CD135-8E08-43AB-9309-47BF1DC78C8F}"/>
              </a:ext>
            </a:extLst>
          </p:cNvPr>
          <p:cNvSpPr/>
          <p:nvPr/>
        </p:nvSpPr>
        <p:spPr>
          <a:xfrm>
            <a:off x="8247184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1668363-D01A-4761-8449-26C8495849F9}"/>
              </a:ext>
            </a:extLst>
          </p:cNvPr>
          <p:cNvSpPr/>
          <p:nvPr/>
        </p:nvSpPr>
        <p:spPr>
          <a:xfrm>
            <a:off x="9823938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CEE509-E1BE-4610-BBFF-80B74C0001A4}"/>
              </a:ext>
            </a:extLst>
          </p:cNvPr>
          <p:cNvSpPr/>
          <p:nvPr/>
        </p:nvSpPr>
        <p:spPr>
          <a:xfrm>
            <a:off x="11400692" y="3763110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54049B-ADA5-400E-B95A-9B4E18394888}"/>
              </a:ext>
            </a:extLst>
          </p:cNvPr>
          <p:cNvSpPr/>
          <p:nvPr/>
        </p:nvSpPr>
        <p:spPr>
          <a:xfrm>
            <a:off x="6670430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098F068-04B2-405B-AE87-7BD49BA2DAAB}"/>
              </a:ext>
            </a:extLst>
          </p:cNvPr>
          <p:cNvSpPr/>
          <p:nvPr/>
        </p:nvSpPr>
        <p:spPr>
          <a:xfrm>
            <a:off x="8247184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16A0C08-748A-4BD8-A034-60DB989F5E9E}"/>
              </a:ext>
            </a:extLst>
          </p:cNvPr>
          <p:cNvSpPr/>
          <p:nvPr/>
        </p:nvSpPr>
        <p:spPr>
          <a:xfrm>
            <a:off x="9823938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5D7CD6-82FD-483A-B54E-F04E408A94DC}"/>
              </a:ext>
            </a:extLst>
          </p:cNvPr>
          <p:cNvSpPr/>
          <p:nvPr/>
        </p:nvSpPr>
        <p:spPr>
          <a:xfrm>
            <a:off x="11400692" y="5255848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EA0F43F-F414-4E5C-AF19-E04CB476ECFD}"/>
              </a:ext>
            </a:extLst>
          </p:cNvPr>
          <p:cNvSpPr/>
          <p:nvPr/>
        </p:nvSpPr>
        <p:spPr>
          <a:xfrm>
            <a:off x="6670430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6328BDA-3797-4317-A167-FC0CBBC84AEC}"/>
              </a:ext>
            </a:extLst>
          </p:cNvPr>
          <p:cNvSpPr/>
          <p:nvPr/>
        </p:nvSpPr>
        <p:spPr>
          <a:xfrm>
            <a:off x="8247184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2D354E1-5F77-4B8D-80B7-4DEC0FCDDBF0}"/>
              </a:ext>
            </a:extLst>
          </p:cNvPr>
          <p:cNvSpPr/>
          <p:nvPr/>
        </p:nvSpPr>
        <p:spPr>
          <a:xfrm>
            <a:off x="9823938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109C68E-A784-4028-B665-3D0CC495CDB5}"/>
              </a:ext>
            </a:extLst>
          </p:cNvPr>
          <p:cNvSpPr/>
          <p:nvPr/>
        </p:nvSpPr>
        <p:spPr>
          <a:xfrm>
            <a:off x="11400692" y="6748586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FC8433A-8095-40AE-AC25-96BFAD2191F3}"/>
              </a:ext>
            </a:extLst>
          </p:cNvPr>
          <p:cNvSpPr/>
          <p:nvPr/>
        </p:nvSpPr>
        <p:spPr>
          <a:xfrm>
            <a:off x="6670430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6B6C4B2-2800-4A79-A9E4-542EBEA78581}"/>
              </a:ext>
            </a:extLst>
          </p:cNvPr>
          <p:cNvSpPr/>
          <p:nvPr/>
        </p:nvSpPr>
        <p:spPr>
          <a:xfrm>
            <a:off x="8247184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EA8D7D0-2E89-41E5-8C64-5C3FF499FF1C}"/>
              </a:ext>
            </a:extLst>
          </p:cNvPr>
          <p:cNvSpPr/>
          <p:nvPr/>
        </p:nvSpPr>
        <p:spPr>
          <a:xfrm>
            <a:off x="9823938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3B5B579-4D73-4627-87DE-0F913BD86E15}"/>
              </a:ext>
            </a:extLst>
          </p:cNvPr>
          <p:cNvSpPr/>
          <p:nvPr/>
        </p:nvSpPr>
        <p:spPr>
          <a:xfrm>
            <a:off x="11400692" y="8241324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707E59-BBBB-4A6F-8D99-EA536B767A54}"/>
              </a:ext>
            </a:extLst>
          </p:cNvPr>
          <p:cNvSpPr txBox="1"/>
          <p:nvPr/>
        </p:nvSpPr>
        <p:spPr>
          <a:xfrm>
            <a:off x="6948306" y="2401581"/>
            <a:ext cx="36997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L3 Cache Bank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7A95DC7-B2C0-4391-B7D9-C00E36209C6D}"/>
              </a:ext>
            </a:extLst>
          </p:cNvPr>
          <p:cNvCxnSpPr/>
          <p:nvPr/>
        </p:nvCxnSpPr>
        <p:spPr>
          <a:xfrm>
            <a:off x="5972908" y="3107220"/>
            <a:ext cx="342898" cy="117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C04AAD1-0DF8-4403-A6C2-EF7DB6F3DEC6}"/>
              </a:ext>
            </a:extLst>
          </p:cNvPr>
          <p:cNvCxnSpPr>
            <a:cxnSpLocks/>
          </p:cNvCxnSpPr>
          <p:nvPr/>
        </p:nvCxnSpPr>
        <p:spPr>
          <a:xfrm flipH="1">
            <a:off x="7038243" y="3165876"/>
            <a:ext cx="611797" cy="1119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CE436F71-EBDE-4C17-B300-F5FC28D4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43" y="4551162"/>
            <a:ext cx="2619741" cy="124794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49B8699-F9C8-4E5E-8DB2-C194E6AD7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65" y="7536638"/>
            <a:ext cx="2619741" cy="124794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95C8B34-C75B-4F5A-87F8-913E2242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594" y="4551162"/>
            <a:ext cx="2619741" cy="12479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384501D-853F-4E23-89C4-58DEEA7C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916" y="7536638"/>
            <a:ext cx="2619741" cy="1247949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471721C-DE93-4685-903F-B00F99B3BA62}"/>
              </a:ext>
            </a:extLst>
          </p:cNvPr>
          <p:cNvSpPr/>
          <p:nvPr/>
        </p:nvSpPr>
        <p:spPr>
          <a:xfrm>
            <a:off x="4372706" y="5141282"/>
            <a:ext cx="1342292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5C2FA76-EC01-4D0E-A300-86F0FEA29257}"/>
              </a:ext>
            </a:extLst>
          </p:cNvPr>
          <p:cNvSpPr/>
          <p:nvPr/>
        </p:nvSpPr>
        <p:spPr>
          <a:xfrm>
            <a:off x="4372706" y="8126758"/>
            <a:ext cx="1342292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8E3DDFF-6EB5-4EB9-B18E-0A40941F39B6}"/>
              </a:ext>
            </a:extLst>
          </p:cNvPr>
          <p:cNvSpPr/>
          <p:nvPr/>
        </p:nvSpPr>
        <p:spPr>
          <a:xfrm>
            <a:off x="12221306" y="5141282"/>
            <a:ext cx="1342292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338B19F2-AA52-4407-85DB-1EBF83A47800}"/>
              </a:ext>
            </a:extLst>
          </p:cNvPr>
          <p:cNvSpPr/>
          <p:nvPr/>
        </p:nvSpPr>
        <p:spPr>
          <a:xfrm>
            <a:off x="12221306" y="8126758"/>
            <a:ext cx="1342292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7D618AF-5D42-483F-96AB-A7D013894551}"/>
              </a:ext>
            </a:extLst>
          </p:cNvPr>
          <p:cNvSpPr/>
          <p:nvPr/>
        </p:nvSpPr>
        <p:spPr>
          <a:xfrm>
            <a:off x="6591297" y="4362851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DD9603D-F913-4621-AE94-B91DE863165D}"/>
              </a:ext>
            </a:extLst>
          </p:cNvPr>
          <p:cNvSpPr/>
          <p:nvPr/>
        </p:nvSpPr>
        <p:spPr>
          <a:xfrm>
            <a:off x="8176473" y="4357643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BBD5EB1-9B50-4C8C-88A9-2383F426044F}"/>
              </a:ext>
            </a:extLst>
          </p:cNvPr>
          <p:cNvSpPr/>
          <p:nvPr/>
        </p:nvSpPr>
        <p:spPr>
          <a:xfrm>
            <a:off x="9761649" y="4352435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7C2C60E-7F54-4DBB-82B1-F7BA2218F7FD}"/>
              </a:ext>
            </a:extLst>
          </p:cNvPr>
          <p:cNvSpPr/>
          <p:nvPr/>
        </p:nvSpPr>
        <p:spPr>
          <a:xfrm>
            <a:off x="11346825" y="4347227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528FA7C-4F62-4FDD-8C13-10499686B391}"/>
              </a:ext>
            </a:extLst>
          </p:cNvPr>
          <p:cNvSpPr/>
          <p:nvPr/>
        </p:nvSpPr>
        <p:spPr>
          <a:xfrm>
            <a:off x="6591481" y="5782321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E6EA84E-5848-4656-A266-0960C68C6816}"/>
              </a:ext>
            </a:extLst>
          </p:cNvPr>
          <p:cNvSpPr/>
          <p:nvPr/>
        </p:nvSpPr>
        <p:spPr>
          <a:xfrm>
            <a:off x="8176657" y="5777113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20F7010D-F40A-4998-8A3F-B7B53D653B14}"/>
              </a:ext>
            </a:extLst>
          </p:cNvPr>
          <p:cNvSpPr/>
          <p:nvPr/>
        </p:nvSpPr>
        <p:spPr>
          <a:xfrm>
            <a:off x="9761833" y="5771905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249F1F2-BF98-4417-AA74-7923B8612388}"/>
              </a:ext>
            </a:extLst>
          </p:cNvPr>
          <p:cNvSpPr/>
          <p:nvPr/>
        </p:nvSpPr>
        <p:spPr>
          <a:xfrm>
            <a:off x="11347009" y="5766697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57C31F3-F3ED-4303-9EA7-F9B89FE4B0FC}"/>
              </a:ext>
            </a:extLst>
          </p:cNvPr>
          <p:cNvSpPr/>
          <p:nvPr/>
        </p:nvSpPr>
        <p:spPr>
          <a:xfrm>
            <a:off x="6591665" y="7289716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7CF9A7C-7495-4C1A-B298-E76BE5F73F6F}"/>
              </a:ext>
            </a:extLst>
          </p:cNvPr>
          <p:cNvSpPr/>
          <p:nvPr/>
        </p:nvSpPr>
        <p:spPr>
          <a:xfrm>
            <a:off x="8176841" y="7284508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B20AE17-1A73-4B76-8013-89F7E0E17D14}"/>
              </a:ext>
            </a:extLst>
          </p:cNvPr>
          <p:cNvSpPr/>
          <p:nvPr/>
        </p:nvSpPr>
        <p:spPr>
          <a:xfrm>
            <a:off x="9762017" y="7279300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5B49F6-2E0E-4FC2-AD04-23C8A989AC93}"/>
              </a:ext>
            </a:extLst>
          </p:cNvPr>
          <p:cNvSpPr/>
          <p:nvPr/>
        </p:nvSpPr>
        <p:spPr>
          <a:xfrm>
            <a:off x="11347193" y="7274092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9DB0D8-19BC-4053-9E85-E299494C4F60}"/>
              </a:ext>
            </a:extLst>
          </p:cNvPr>
          <p:cNvSpPr/>
          <p:nvPr/>
        </p:nvSpPr>
        <p:spPr>
          <a:xfrm>
            <a:off x="6591849" y="8797111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DA70277-A229-493B-850F-9F4B79C6BD06}"/>
              </a:ext>
            </a:extLst>
          </p:cNvPr>
          <p:cNvSpPr/>
          <p:nvPr/>
        </p:nvSpPr>
        <p:spPr>
          <a:xfrm>
            <a:off x="8177025" y="8791903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FB4CD14-A8CD-44EF-AFFE-9235FBEB3224}"/>
              </a:ext>
            </a:extLst>
          </p:cNvPr>
          <p:cNvSpPr/>
          <p:nvPr/>
        </p:nvSpPr>
        <p:spPr>
          <a:xfrm>
            <a:off x="9762201" y="8786695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3D8DA93-47BB-48D9-B201-E0ECBC4ACC74}"/>
              </a:ext>
            </a:extLst>
          </p:cNvPr>
          <p:cNvSpPr/>
          <p:nvPr/>
        </p:nvSpPr>
        <p:spPr>
          <a:xfrm>
            <a:off x="11347377" y="8781487"/>
            <a:ext cx="823545" cy="7945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Dir</a:t>
            </a:r>
          </a:p>
        </p:txBody>
      </p:sp>
    </p:spTree>
    <p:extLst>
      <p:ext uri="{BB962C8B-B14F-4D97-AF65-F5344CB8AC3E}">
        <p14:creationId xmlns:p14="http://schemas.microsoft.com/office/powerpoint/2010/main" val="1674418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Example 1: read miss to clean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1: read miss to clean line</a:t>
            </a:r>
          </a:p>
        </p:txBody>
      </p:sp>
      <p:sp>
        <p:nvSpPr>
          <p:cNvPr id="372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73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74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75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380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376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77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378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79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381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384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382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83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385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86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87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88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89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90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91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396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39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9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9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9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401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39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9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9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0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40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40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40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0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407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443" name="Group"/>
          <p:cNvGrpSpPr/>
          <p:nvPr/>
        </p:nvGrpSpPr>
        <p:grpSpPr>
          <a:xfrm>
            <a:off x="6553200" y="2781300"/>
            <a:ext cx="4819818" cy="5020447"/>
            <a:chOff x="0" y="0"/>
            <a:chExt cx="4819817" cy="5020446"/>
          </a:xfrm>
        </p:grpSpPr>
        <p:sp>
          <p:nvSpPr>
            <p:cNvPr id="408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09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10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415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411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12" name="Processor 1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1</a:t>
                </a:r>
              </a:p>
            </p:txBody>
          </p:sp>
          <p:sp>
            <p:nvSpPr>
              <p:cNvPr id="413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14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416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419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417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18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420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21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22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23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24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25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26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431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42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2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2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43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436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432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33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34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435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441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43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3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3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44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442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grpSp>
        <p:nvGrpSpPr>
          <p:cNvPr id="479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444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45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46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451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447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48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449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50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452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455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453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54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456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57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58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59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60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61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62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467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46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6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6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46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472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46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6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7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47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477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47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7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47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47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478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480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481" name="Read from main memory by processor 0 of the blue line: line is not dirty"/>
          <p:cNvSpPr txBox="1"/>
          <p:nvPr/>
        </p:nvSpPr>
        <p:spPr>
          <a:xfrm>
            <a:off x="850900" y="1562100"/>
            <a:ext cx="15392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 dirty="0"/>
              <a:t>Read from main memory by processor 0 of the blue line: line is not dirty</a:t>
            </a:r>
          </a:p>
        </p:txBody>
      </p:sp>
      <p:sp>
        <p:nvSpPr>
          <p:cNvPr id="482" name="Read miss message sent to home node of the requested line…"/>
          <p:cNvSpPr txBox="1"/>
          <p:nvPr/>
        </p:nvSpPr>
        <p:spPr>
          <a:xfrm>
            <a:off x="838200" y="10185400"/>
            <a:ext cx="16154400" cy="326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800100" indent="-800100" algn="l">
              <a:spcBef>
                <a:spcPts val="1400"/>
              </a:spcBef>
              <a:buSzPct val="120000"/>
              <a:buFont typeface="Lucida Grande"/>
              <a:buChar char="▪"/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Read miss message sent to home node of the requested line</a:t>
            </a:r>
          </a:p>
          <a:p>
            <a:pPr marL="800100" indent="-800100" algn="l">
              <a:spcBef>
                <a:spcPts val="1400"/>
              </a:spcBef>
              <a:buSzPct val="120000"/>
              <a:buFont typeface="Lucida Grande"/>
              <a:buChar char="▪"/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Home directory checks entry for line</a:t>
            </a:r>
          </a:p>
        </p:txBody>
      </p:sp>
      <p:sp>
        <p:nvSpPr>
          <p:cNvPr id="483" name="Rectangle"/>
          <p:cNvSpPr/>
          <p:nvPr/>
        </p:nvSpPr>
        <p:spPr>
          <a:xfrm>
            <a:off x="6565900" y="7239000"/>
            <a:ext cx="21082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484" name="1. Request: read miss msg"/>
          <p:cNvSpPr txBox="1"/>
          <p:nvPr/>
        </p:nvSpPr>
        <p:spPr>
          <a:xfrm>
            <a:off x="5778500" y="9056175"/>
            <a:ext cx="35941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 </a:t>
            </a:r>
          </a:p>
        </p:txBody>
      </p:sp>
      <p:sp>
        <p:nvSpPr>
          <p:cNvPr id="485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Example 1: read miss to clean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1: read miss to clean line</a:t>
            </a:r>
          </a:p>
        </p:txBody>
      </p:sp>
      <p:sp>
        <p:nvSpPr>
          <p:cNvPr id="490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491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492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493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498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494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495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496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497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499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502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500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01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503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4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5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6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7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8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9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514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51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1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1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1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519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51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1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1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1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524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52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2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52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2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525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561" name="Group"/>
          <p:cNvGrpSpPr/>
          <p:nvPr/>
        </p:nvGrpSpPr>
        <p:grpSpPr>
          <a:xfrm>
            <a:off x="6553200" y="2781300"/>
            <a:ext cx="4819818" cy="5020447"/>
            <a:chOff x="0" y="0"/>
            <a:chExt cx="4819817" cy="5020446"/>
          </a:xfrm>
        </p:grpSpPr>
        <p:sp>
          <p:nvSpPr>
            <p:cNvPr id="526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27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28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533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529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30" name="Processor 1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1</a:t>
                </a:r>
              </a:p>
            </p:txBody>
          </p:sp>
          <p:sp>
            <p:nvSpPr>
              <p:cNvPr id="531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32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534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537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535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36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538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39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40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41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42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43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44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549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54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4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4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54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554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550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51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52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553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559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55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5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5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55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560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grpSp>
        <p:nvGrpSpPr>
          <p:cNvPr id="597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562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63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64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569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565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66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567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68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570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573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571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72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574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75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76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77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78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79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580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585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58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8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8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58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590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58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8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8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58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595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59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9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59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59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596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598" name="Line"/>
          <p:cNvSpPr/>
          <p:nvPr/>
        </p:nvSpPr>
        <p:spPr>
          <a:xfrm>
            <a:off x="4479647" y="4806824"/>
            <a:ext cx="5537201" cy="4813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568"/>
                </a:lnTo>
                <a:lnTo>
                  <a:pt x="16721" y="5568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599" name="Read from main memory by processor 0 of the blue line: line is not dirty"/>
          <p:cNvSpPr txBox="1"/>
          <p:nvPr/>
        </p:nvSpPr>
        <p:spPr>
          <a:xfrm>
            <a:off x="850900" y="1562100"/>
            <a:ext cx="15392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 dirty="0"/>
              <a:t>Read from main memory by processor 0 of the blue line: line is not dirty</a:t>
            </a:r>
          </a:p>
        </p:txBody>
      </p:sp>
      <p:sp>
        <p:nvSpPr>
          <p:cNvPr id="600" name="Read miss message sent to home node of the requested line…"/>
          <p:cNvSpPr txBox="1"/>
          <p:nvPr/>
        </p:nvSpPr>
        <p:spPr>
          <a:xfrm>
            <a:off x="838200" y="10553700"/>
            <a:ext cx="17090441" cy="280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800100" indent="-800100" algn="l">
              <a:spcBef>
                <a:spcPts val="600"/>
              </a:spcBef>
              <a:buSzPct val="120000"/>
              <a:buFont typeface="Lucida Grande"/>
              <a:buChar char="▪"/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Read miss message sent to home node of the requested line</a:t>
            </a:r>
          </a:p>
          <a:p>
            <a:pPr marL="800100" indent="-800100" algn="l">
              <a:spcBef>
                <a:spcPts val="600"/>
              </a:spcBef>
              <a:buSzPct val="120000"/>
              <a:buFont typeface="Lucida Grande"/>
              <a:buChar char="▪"/>
              <a:defRPr sz="4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600" dirty="0"/>
              <a:t>Home directory checks entry for line</a:t>
            </a:r>
          </a:p>
          <a:p>
            <a:pPr marL="1600200" lvl="1" indent="-800100" algn="l">
              <a:spcBef>
                <a:spcPts val="600"/>
              </a:spcBef>
              <a:buSzPct val="120000"/>
              <a:buFont typeface="Lucida Grande"/>
              <a:buChar char="-"/>
              <a:defRPr sz="3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If dirty bit for cache line is OFF, respond with contents from memory, set presence[0] to true</a:t>
            </a:r>
          </a:p>
          <a:p>
            <a:pPr lvl="1" indent="0" algn="l">
              <a:spcBef>
                <a:spcPts val="600"/>
              </a:spcBef>
              <a:buFont typeface="Lucida Grande"/>
              <a:defRPr sz="3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(to indicate line is cached by processor 0)</a:t>
            </a:r>
          </a:p>
        </p:txBody>
      </p:sp>
      <p:sp>
        <p:nvSpPr>
          <p:cNvPr id="601" name="Rectangle"/>
          <p:cNvSpPr/>
          <p:nvPr/>
        </p:nvSpPr>
        <p:spPr>
          <a:xfrm>
            <a:off x="6565900" y="7239000"/>
            <a:ext cx="21082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602" name="Rectangle"/>
          <p:cNvSpPr/>
          <p:nvPr/>
        </p:nvSpPr>
        <p:spPr>
          <a:xfrm>
            <a:off x="7493000" y="5994400"/>
            <a:ext cx="2540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603" name="2. Response (line of data from memory)"/>
          <p:cNvSpPr txBox="1"/>
          <p:nvPr/>
        </p:nvSpPr>
        <p:spPr>
          <a:xfrm>
            <a:off x="4889500" y="9703875"/>
            <a:ext cx="49657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 (line of data from memory)</a:t>
            </a:r>
          </a:p>
        </p:txBody>
      </p:sp>
      <p:sp>
        <p:nvSpPr>
          <p:cNvPr id="604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605" name="1. Request: read miss msg"/>
          <p:cNvSpPr txBox="1"/>
          <p:nvPr/>
        </p:nvSpPr>
        <p:spPr>
          <a:xfrm>
            <a:off x="5778500" y="9056175"/>
            <a:ext cx="35941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 </a:t>
            </a:r>
          </a:p>
        </p:txBody>
      </p:sp>
      <p:sp>
        <p:nvSpPr>
          <p:cNvPr id="606" name="Rectangle"/>
          <p:cNvSpPr/>
          <p:nvPr/>
        </p:nvSpPr>
        <p:spPr>
          <a:xfrm>
            <a:off x="3797300" y="4457700"/>
            <a:ext cx="21082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607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Example 2: read miss to dirty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2: read miss to dirty line</a:t>
            </a:r>
          </a:p>
        </p:txBody>
      </p:sp>
      <p:sp>
        <p:nvSpPr>
          <p:cNvPr id="612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613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14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15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620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616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17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618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19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621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624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622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23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625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26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27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28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29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30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631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636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63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3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3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3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641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63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3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3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4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646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64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4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64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4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647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683" name="Group"/>
          <p:cNvGrpSpPr/>
          <p:nvPr/>
        </p:nvGrpSpPr>
        <p:grpSpPr>
          <a:xfrm>
            <a:off x="6553200" y="2781300"/>
            <a:ext cx="4819818" cy="5020447"/>
            <a:chOff x="0" y="0"/>
            <a:chExt cx="4819817" cy="5020446"/>
          </a:xfrm>
        </p:grpSpPr>
        <p:sp>
          <p:nvSpPr>
            <p:cNvPr id="648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49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50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655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651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52" name="Processor 1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1</a:t>
                </a:r>
              </a:p>
            </p:txBody>
          </p:sp>
          <p:sp>
            <p:nvSpPr>
              <p:cNvPr id="653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54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656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659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657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58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660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61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62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63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64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65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66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671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66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6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6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67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676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672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73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74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675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681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67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7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7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68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682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grpSp>
        <p:nvGrpSpPr>
          <p:cNvPr id="719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684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85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86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691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687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88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689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90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692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695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693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694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696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97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98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699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00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01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02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707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70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0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0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70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712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70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0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1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71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717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71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1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1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71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718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720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721" name="Read from main memory by processor 0 of the blue line: line is dirty (contents in P2’s cache)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(contents in P2’s cache)</a:t>
            </a:r>
          </a:p>
        </p:txBody>
      </p:sp>
      <p:sp>
        <p:nvSpPr>
          <p:cNvPr id="722" name="If dirty bit is ON, then data must be sourced by another processor (with the most up-to-date copy of the line)…"/>
          <p:cNvSpPr txBox="1"/>
          <p:nvPr/>
        </p:nvSpPr>
        <p:spPr>
          <a:xfrm>
            <a:off x="838200" y="10363200"/>
            <a:ext cx="16154400" cy="278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800099" indent="-800099" algn="l">
              <a:spcBef>
                <a:spcPts val="600"/>
              </a:spcBef>
              <a:buSzPct val="120000"/>
              <a:buFont typeface="Lucida Grande"/>
              <a:buChar char="▪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If dirty bit is ON, then data must be sourced by another processor (with the most up-to-date copy of the line)</a:t>
            </a:r>
          </a:p>
          <a:p>
            <a:pPr marL="800099" indent="-800099" algn="l">
              <a:spcBef>
                <a:spcPts val="600"/>
              </a:spcBef>
              <a:buSzPct val="120000"/>
              <a:buFont typeface="Lucida Grande"/>
              <a:buChar char="▪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Home node must tell requesting node where to find data</a:t>
            </a:r>
          </a:p>
          <a:p>
            <a:pPr marL="1600200" lvl="1" indent="-800100" algn="l">
              <a:spcBef>
                <a:spcPts val="600"/>
              </a:spcBef>
              <a:buSzPct val="120000"/>
              <a:buFont typeface="Lucida Grande"/>
              <a:buChar char="-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Responds with message providing identity of line owner (“get it from P2”)  </a:t>
            </a:r>
          </a:p>
        </p:txBody>
      </p:sp>
      <p:sp>
        <p:nvSpPr>
          <p:cNvPr id="723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724" name="Rectangle"/>
          <p:cNvSpPr/>
          <p:nvPr/>
        </p:nvSpPr>
        <p:spPr>
          <a:xfrm>
            <a:off x="7975600" y="5994400"/>
            <a:ext cx="2540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725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726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727" name="2. Response: owner id"/>
          <p:cNvSpPr txBox="1"/>
          <p:nvPr/>
        </p:nvSpPr>
        <p:spPr>
          <a:xfrm>
            <a:off x="6032500" y="97155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owner id</a:t>
            </a:r>
          </a:p>
        </p:txBody>
      </p:sp>
      <p:sp>
        <p:nvSpPr>
          <p:cNvPr id="728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sp>
        <p:nvSpPr>
          <p:cNvPr id="729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1" animBg="1" advAuto="0"/>
      <p:bldP spid="726" grpId="2" animBg="1" advAuto="0"/>
      <p:bldP spid="727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Example 2: read miss to dirty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2: read miss to dirty line</a:t>
            </a:r>
          </a:p>
        </p:txBody>
      </p:sp>
      <p:sp>
        <p:nvSpPr>
          <p:cNvPr id="734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735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36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37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742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738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39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740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41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743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746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744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45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747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48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49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50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51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52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753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758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75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5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5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5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763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75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6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6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6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768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76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6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76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6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769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805" name="Group"/>
          <p:cNvGrpSpPr/>
          <p:nvPr/>
        </p:nvGrpSpPr>
        <p:grpSpPr>
          <a:xfrm>
            <a:off x="6553200" y="2781300"/>
            <a:ext cx="4819818" cy="5020447"/>
            <a:chOff x="0" y="0"/>
            <a:chExt cx="4819817" cy="5020446"/>
          </a:xfrm>
        </p:grpSpPr>
        <p:sp>
          <p:nvSpPr>
            <p:cNvPr id="770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71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72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777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773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74" name="Processor 1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1</a:t>
                </a:r>
              </a:p>
            </p:txBody>
          </p:sp>
          <p:sp>
            <p:nvSpPr>
              <p:cNvPr id="775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76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778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781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779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80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782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83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84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85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86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87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788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793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789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90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91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792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798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794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95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796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797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803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799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00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01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802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804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grpSp>
        <p:nvGrpSpPr>
          <p:cNvPr id="841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806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07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08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813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809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10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811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12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814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817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815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16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818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19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20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21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22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23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24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829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82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2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2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82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834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830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31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32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833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839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83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3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83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83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840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842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843" name="Read from main memory by processor 0 of the blue line: line is dirty (contents in P2’s cache)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(contents in P2’s cache)</a:t>
            </a:r>
          </a:p>
        </p:txBody>
      </p:sp>
      <p:sp>
        <p:nvSpPr>
          <p:cNvPr id="844" name="If dirty bit is ON, then data must be sourced by another processor…"/>
          <p:cNvSpPr txBox="1"/>
          <p:nvPr/>
        </p:nvSpPr>
        <p:spPr>
          <a:xfrm>
            <a:off x="838200" y="11152370"/>
            <a:ext cx="16154400" cy="225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508000" indent="-508000" algn="l">
              <a:spcBef>
                <a:spcPts val="6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If dirty bit is ON, then data must be sourced by another processor</a:t>
            </a:r>
          </a:p>
          <a:p>
            <a:pPr marL="508000" indent="-508000" algn="l">
              <a:spcBef>
                <a:spcPts val="6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Home node responds with message providing identity of line owner  </a:t>
            </a:r>
          </a:p>
          <a:p>
            <a:pPr marL="508000" indent="-508000" algn="l">
              <a:spcBef>
                <a:spcPts val="6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Requesting node requests data from owner</a:t>
            </a:r>
          </a:p>
          <a:p>
            <a:pPr marL="508000" indent="-508000" algn="l">
              <a:spcBef>
                <a:spcPts val="6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Owner changes state in cache to SHARED (read only), responds to requesting node</a:t>
            </a:r>
          </a:p>
        </p:txBody>
      </p:sp>
      <p:sp>
        <p:nvSpPr>
          <p:cNvPr id="845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846" name="Rectangle"/>
          <p:cNvSpPr/>
          <p:nvPr/>
        </p:nvSpPr>
        <p:spPr>
          <a:xfrm>
            <a:off x="8013700" y="5981700"/>
            <a:ext cx="215900" cy="1778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847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848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849" name="2. Response: owner id"/>
          <p:cNvSpPr txBox="1"/>
          <p:nvPr/>
        </p:nvSpPr>
        <p:spPr>
          <a:xfrm>
            <a:off x="6032500" y="97155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owner id</a:t>
            </a:r>
          </a:p>
        </p:txBody>
      </p:sp>
      <p:sp>
        <p:nvSpPr>
          <p:cNvPr id="850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sp>
        <p:nvSpPr>
          <p:cNvPr id="851" name="Line"/>
          <p:cNvSpPr/>
          <p:nvPr/>
        </p:nvSpPr>
        <p:spPr>
          <a:xfrm>
            <a:off x="4583873" y="4813300"/>
            <a:ext cx="10477501" cy="542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852" name="3. Request: data"/>
          <p:cNvSpPr txBox="1"/>
          <p:nvPr/>
        </p:nvSpPr>
        <p:spPr>
          <a:xfrm>
            <a:off x="8115300" y="102616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Request: data</a:t>
            </a:r>
          </a:p>
        </p:txBody>
      </p:sp>
      <p:sp>
        <p:nvSpPr>
          <p:cNvPr id="853" name="Line"/>
          <p:cNvSpPr/>
          <p:nvPr/>
        </p:nvSpPr>
        <p:spPr>
          <a:xfrm>
            <a:off x="4254500" y="4838700"/>
            <a:ext cx="11303000" cy="591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854" name="4. Response: data"/>
          <p:cNvSpPr txBox="1"/>
          <p:nvPr/>
        </p:nvSpPr>
        <p:spPr>
          <a:xfrm>
            <a:off x="11595100" y="107950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4. Response: data</a:t>
            </a:r>
          </a:p>
        </p:txBody>
      </p:sp>
      <p:sp>
        <p:nvSpPr>
          <p:cNvPr id="855" name="Rectangle"/>
          <p:cNvSpPr/>
          <p:nvPr/>
        </p:nvSpPr>
        <p:spPr>
          <a:xfrm>
            <a:off x="38481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856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Example 2: read miss to dirty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2: read miss to dirty line</a:t>
            </a:r>
          </a:p>
        </p:txBody>
      </p:sp>
      <p:sp>
        <p:nvSpPr>
          <p:cNvPr id="861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862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63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64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869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865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66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867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68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870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873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871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72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874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75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76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77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78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79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80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885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88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8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8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8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890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88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8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8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8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895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89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9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89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89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896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897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98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99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904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900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01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902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03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905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908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906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07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909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10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11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12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13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14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15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920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91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1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1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1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925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92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2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2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2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926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962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927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28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29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934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930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31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932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33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935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938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936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37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939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40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41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42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43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44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45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950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94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4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4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94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955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95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5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5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95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960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95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5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95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95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961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963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964" name="Read from main memory by processor 0 of the blue line: line is dirty (contents in P2’s cache)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(contents in P2’s cache)</a:t>
            </a:r>
          </a:p>
        </p:txBody>
      </p:sp>
      <p:sp>
        <p:nvSpPr>
          <p:cNvPr id="965" name="If dirty bit is ON, then data must be sourced by another processor…"/>
          <p:cNvSpPr txBox="1"/>
          <p:nvPr/>
        </p:nvSpPr>
        <p:spPr>
          <a:xfrm>
            <a:off x="838200" y="10960100"/>
            <a:ext cx="16154400" cy="262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508000" indent="-508000" algn="l">
              <a:spcBef>
                <a:spcPts val="4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If dirty bit is ON, then data must be sourced by another processor</a:t>
            </a:r>
          </a:p>
          <a:p>
            <a:pPr marL="508000" indent="-508000" algn="l">
              <a:spcBef>
                <a:spcPts val="4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Home node responds with message providing identity of line owner  </a:t>
            </a:r>
          </a:p>
          <a:p>
            <a:pPr marL="508000" indent="-508000" algn="l">
              <a:spcBef>
                <a:spcPts val="4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Requesting node requests data from owner</a:t>
            </a:r>
          </a:p>
          <a:p>
            <a:pPr marL="508000" indent="-508000" algn="l">
              <a:spcBef>
                <a:spcPts val="4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Owner responds to requesting node, changes state in cache to SHARED (read only)</a:t>
            </a:r>
          </a:p>
          <a:p>
            <a:pPr marL="508000" indent="-508000" algn="l">
              <a:spcBef>
                <a:spcPts val="400"/>
              </a:spcBef>
              <a:buSzPct val="100000"/>
              <a:buAutoNum type="arabicPeriod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Owner also responds to home node, home clears dirty, updates presence bits, updates memory</a:t>
            </a:r>
          </a:p>
        </p:txBody>
      </p:sp>
      <p:sp>
        <p:nvSpPr>
          <p:cNvPr id="966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67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68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969" name="2. Response: owner id"/>
          <p:cNvSpPr txBox="1"/>
          <p:nvPr/>
        </p:nvSpPr>
        <p:spPr>
          <a:xfrm>
            <a:off x="6032500" y="97155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owner id</a:t>
            </a:r>
          </a:p>
        </p:txBody>
      </p:sp>
      <p:sp>
        <p:nvSpPr>
          <p:cNvPr id="970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sp>
        <p:nvSpPr>
          <p:cNvPr id="971" name="Line"/>
          <p:cNvSpPr/>
          <p:nvPr/>
        </p:nvSpPr>
        <p:spPr>
          <a:xfrm>
            <a:off x="4583873" y="4813300"/>
            <a:ext cx="10477501" cy="542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972" name="3. Request: data"/>
          <p:cNvSpPr txBox="1"/>
          <p:nvPr/>
        </p:nvSpPr>
        <p:spPr>
          <a:xfrm>
            <a:off x="8115300" y="102616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Request: data</a:t>
            </a:r>
          </a:p>
        </p:txBody>
      </p:sp>
      <p:sp>
        <p:nvSpPr>
          <p:cNvPr id="973" name="Line"/>
          <p:cNvSpPr/>
          <p:nvPr/>
        </p:nvSpPr>
        <p:spPr>
          <a:xfrm>
            <a:off x="4254500" y="4838700"/>
            <a:ext cx="11303000" cy="591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974" name="4. Response: data"/>
          <p:cNvSpPr txBox="1"/>
          <p:nvPr/>
        </p:nvSpPr>
        <p:spPr>
          <a:xfrm>
            <a:off x="11595100" y="107950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4. Response: data</a:t>
            </a:r>
          </a:p>
        </p:txBody>
      </p:sp>
      <p:sp>
        <p:nvSpPr>
          <p:cNvPr id="975" name="Rectangle"/>
          <p:cNvSpPr/>
          <p:nvPr/>
        </p:nvSpPr>
        <p:spPr>
          <a:xfrm>
            <a:off x="38481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76" name="Rectangle"/>
          <p:cNvSpPr/>
          <p:nvPr/>
        </p:nvSpPr>
        <p:spPr>
          <a:xfrm>
            <a:off x="6591300" y="72390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77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982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97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7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8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98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983" name="Line"/>
          <p:cNvSpPr/>
          <p:nvPr/>
        </p:nvSpPr>
        <p:spPr>
          <a:xfrm>
            <a:off x="8759025" y="4934651"/>
            <a:ext cx="6977463" cy="4157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416" y="21600"/>
                </a:lnTo>
                <a:lnTo>
                  <a:pt x="5416" y="8158"/>
                </a:lnTo>
                <a:lnTo>
                  <a:pt x="0" y="8158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984" name="5. Response: data+dir revision"/>
          <p:cNvSpPr txBox="1"/>
          <p:nvPr/>
        </p:nvSpPr>
        <p:spPr>
          <a:xfrm>
            <a:off x="10426700" y="91567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5. Response: data+dir revision</a:t>
            </a:r>
          </a:p>
        </p:txBody>
      </p:sp>
      <p:sp>
        <p:nvSpPr>
          <p:cNvPr id="985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90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91" name="Rectangle"/>
          <p:cNvSpPr/>
          <p:nvPr/>
        </p:nvSpPr>
        <p:spPr>
          <a:xfrm>
            <a:off x="77597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92" name="Example 3: write mi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3: write miss</a:t>
            </a:r>
          </a:p>
        </p:txBody>
      </p:sp>
      <p:sp>
        <p:nvSpPr>
          <p:cNvPr id="993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994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95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996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001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997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998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999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00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002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005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1003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04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006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07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08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09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10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11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12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017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101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1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1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1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022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101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1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2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2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027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102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2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2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2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028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1029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30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035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1031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32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1033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34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grpSp>
        <p:nvGrpSpPr>
          <p:cNvPr id="1038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1036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37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039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40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41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42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43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44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045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050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104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4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4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4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055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105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5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05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5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056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1092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1057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58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59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1064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1060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61" name="Processor 2"/>
              <p:cNvSpPr txBox="1"/>
              <p:nvPr/>
            </p:nvSpPr>
            <p:spPr>
              <a:xfrm>
                <a:off x="273240" y="576209"/>
                <a:ext cx="1880539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1062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63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1065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068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1066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67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1069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70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71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72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73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74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075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1080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107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7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7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07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085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108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8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8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08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090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108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8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08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08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1091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1093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094" name="Write to memory by processor 0: line is clean, but resident in P1’s and P2’s caches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Write to memory by processor 0: line is clean, but resident in P1’s and P2’s caches</a:t>
            </a:r>
          </a:p>
        </p:txBody>
      </p:sp>
      <p:sp>
        <p:nvSpPr>
          <p:cNvPr id="1095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096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097" name="1. Request: write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write miss msg</a:t>
            </a:r>
          </a:p>
        </p:txBody>
      </p:sp>
      <p:sp>
        <p:nvSpPr>
          <p:cNvPr id="1098" name="Rectangle"/>
          <p:cNvSpPr/>
          <p:nvPr/>
        </p:nvSpPr>
        <p:spPr>
          <a:xfrm>
            <a:off x="6591300" y="72390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103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109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0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0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0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104" name="Rectangle"/>
          <p:cNvSpPr/>
          <p:nvPr/>
        </p:nvSpPr>
        <p:spPr>
          <a:xfrm>
            <a:off x="91948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105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day: what you should kn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Today you will learn…</a:t>
            </a:r>
            <a:endParaRPr dirty="0"/>
          </a:p>
        </p:txBody>
      </p:sp>
      <p:sp>
        <p:nvSpPr>
          <p:cNvPr id="38" name="What limits the scalability of snooping-based approaches to cache coherence?…"/>
          <p:cNvSpPr txBox="1">
            <a:spLocks noGrp="1"/>
          </p:cNvSpPr>
          <p:nvPr>
            <p:ph type="body" idx="1"/>
          </p:nvPr>
        </p:nvSpPr>
        <p:spPr>
          <a:xfrm>
            <a:off x="838200" y="2971800"/>
            <a:ext cx="16154400" cy="9474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0"/>
              </a:spcBef>
            </a:pPr>
            <a:r>
              <a:rPr sz="4800" dirty="0"/>
              <a:t>What limits the scalability of snooping-based approaches to cache coherence</a:t>
            </a:r>
          </a:p>
          <a:p>
            <a:pPr>
              <a:spcBef>
                <a:spcPts val="7000"/>
              </a:spcBef>
            </a:pPr>
            <a:r>
              <a:rPr sz="4800" dirty="0"/>
              <a:t>How a directory-based scheme avoid</a:t>
            </a:r>
            <a:r>
              <a:rPr lang="en-US" sz="4800" dirty="0"/>
              <a:t>s</a:t>
            </a:r>
            <a:r>
              <a:rPr sz="4800" dirty="0"/>
              <a:t> these problems</a:t>
            </a:r>
          </a:p>
          <a:p>
            <a:pPr>
              <a:spcBef>
                <a:spcPts val="7000"/>
              </a:spcBef>
            </a:pPr>
            <a:r>
              <a:rPr sz="4800" dirty="0"/>
              <a:t>How the storage overhead of the directory structure be reduced (and at what cost)</a:t>
            </a:r>
          </a:p>
          <a:p>
            <a:pPr>
              <a:spcBef>
                <a:spcPts val="7000"/>
              </a:spcBef>
            </a:pPr>
            <a:r>
              <a:rPr sz="4800" dirty="0"/>
              <a:t>How the </a:t>
            </a:r>
            <a:r>
              <a:rPr lang="en-US" sz="4800" dirty="0"/>
              <a:t>interconnection network </a:t>
            </a:r>
            <a:r>
              <a:rPr sz="4800" dirty="0"/>
              <a:t>(bus, point-to-point, ring) affect scalability and design choices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08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109" name="Example 3: write mi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3: write miss</a:t>
            </a:r>
          </a:p>
        </p:txBody>
      </p:sp>
      <p:sp>
        <p:nvSpPr>
          <p:cNvPr id="1110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111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12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13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118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15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1116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17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119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122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21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123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24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25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26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27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28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29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134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113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3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3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3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139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113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3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3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3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144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114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4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4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4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145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1146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47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152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1148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49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1150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51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grpSp>
        <p:nvGrpSpPr>
          <p:cNvPr id="1155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54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156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57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58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59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60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61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162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167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116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6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6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6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172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116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6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17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7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173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1209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1174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75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76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1181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1177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178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1179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180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1182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185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1183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184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1186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87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88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89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90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91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192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1197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119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19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19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19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202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119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19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20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20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207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120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20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20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20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1208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1210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211" name="Write to memory by processor 0: line is clean, but resident in P1’s and P2’s caches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Write to memory by processor 0: line is clean, but resident in P1’s and P2’s caches</a:t>
            </a:r>
          </a:p>
        </p:txBody>
      </p:sp>
      <p:sp>
        <p:nvSpPr>
          <p:cNvPr id="1212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213" name="1. Request: write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write miss msg</a:t>
            </a:r>
          </a:p>
        </p:txBody>
      </p:sp>
      <p:sp>
        <p:nvSpPr>
          <p:cNvPr id="1214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219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121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1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1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1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220" name="Rectangle"/>
          <p:cNvSpPr/>
          <p:nvPr/>
        </p:nvSpPr>
        <p:spPr>
          <a:xfrm>
            <a:off x="91948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221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222" name="2. Response: sharer ids + data"/>
          <p:cNvSpPr txBox="1"/>
          <p:nvPr/>
        </p:nvSpPr>
        <p:spPr>
          <a:xfrm>
            <a:off x="5435600" y="9715500"/>
            <a:ext cx="42291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sharer ids + data</a:t>
            </a:r>
          </a:p>
        </p:txBody>
      </p:sp>
      <p:sp>
        <p:nvSpPr>
          <p:cNvPr id="1223" name="Rectangle"/>
          <p:cNvSpPr/>
          <p:nvPr/>
        </p:nvSpPr>
        <p:spPr>
          <a:xfrm>
            <a:off x="38354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224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225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Example 3: write mi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3: write miss</a:t>
            </a:r>
          </a:p>
        </p:txBody>
      </p:sp>
      <p:sp>
        <p:nvSpPr>
          <p:cNvPr id="1228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229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30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31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236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1232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33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1234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35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237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240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1238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39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241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42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43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44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45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46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47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252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124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4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5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5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257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125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5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5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5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262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125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5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6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6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263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1264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65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66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271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1267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68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1269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70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272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275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1273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74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276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77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78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79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80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81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282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287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128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8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8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8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292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128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8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29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9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293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1329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1294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95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296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1301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1297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298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1299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00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1302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305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1303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04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1306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07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08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09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10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11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12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1317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131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1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1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31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322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131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1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2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32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327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132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2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32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32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1328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1330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331" name="Write to memory by processor 0: line is clean, but resident in P1’s and P2’s caches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Write to memory by processor 0: line is clean, but resident in P1’s and P2’s caches</a:t>
            </a:r>
          </a:p>
        </p:txBody>
      </p:sp>
      <p:sp>
        <p:nvSpPr>
          <p:cNvPr id="1332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333" name="1. Request: write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write miss msg</a:t>
            </a:r>
          </a:p>
        </p:txBody>
      </p:sp>
      <p:sp>
        <p:nvSpPr>
          <p:cNvPr id="1334" name="Line"/>
          <p:cNvSpPr/>
          <p:nvPr/>
        </p:nvSpPr>
        <p:spPr>
          <a:xfrm>
            <a:off x="4583873" y="4813300"/>
            <a:ext cx="10477501" cy="542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335" name="3. Request: invalidate (2 msgs)"/>
          <p:cNvSpPr txBox="1"/>
          <p:nvPr/>
        </p:nvSpPr>
        <p:spPr>
          <a:xfrm>
            <a:off x="8369300" y="10274300"/>
            <a:ext cx="41275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Request: invalidate (2 msgs)</a:t>
            </a:r>
          </a:p>
        </p:txBody>
      </p:sp>
      <p:sp>
        <p:nvSpPr>
          <p:cNvPr id="1336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341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133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3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3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4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342" name="Line"/>
          <p:cNvSpPr/>
          <p:nvPr/>
        </p:nvSpPr>
        <p:spPr>
          <a:xfrm flipH="1">
            <a:off x="10617199" y="4838700"/>
            <a:ext cx="1" cy="5388797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43" name="2. Response: sharer ids + data"/>
          <p:cNvSpPr txBox="1"/>
          <p:nvPr/>
        </p:nvSpPr>
        <p:spPr>
          <a:xfrm>
            <a:off x="5435600" y="9715500"/>
            <a:ext cx="42291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sharer ids + data</a:t>
            </a:r>
          </a:p>
        </p:txBody>
      </p:sp>
      <p:sp>
        <p:nvSpPr>
          <p:cNvPr id="1344" name="Rectangle"/>
          <p:cNvSpPr/>
          <p:nvPr/>
        </p:nvSpPr>
        <p:spPr>
          <a:xfrm>
            <a:off x="38354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345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346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Example 3: write miss"/>
          <p:cNvSpPr txBox="1">
            <a:spLocks noGrp="1"/>
          </p:cNvSpPr>
          <p:nvPr>
            <p:ph type="title"/>
          </p:nvPr>
        </p:nvSpPr>
        <p:spPr>
          <a:xfrm>
            <a:off x="838200" y="406400"/>
            <a:ext cx="16154400" cy="1117600"/>
          </a:xfrm>
          <a:prstGeom prst="rect">
            <a:avLst/>
          </a:prstGeom>
        </p:spPr>
        <p:txBody>
          <a:bodyPr/>
          <a:lstStyle/>
          <a:p>
            <a:r>
              <a:t>Example 3: write miss</a:t>
            </a:r>
          </a:p>
        </p:txBody>
      </p:sp>
      <p:sp>
        <p:nvSpPr>
          <p:cNvPr id="1349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350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  <p:sp>
        <p:nvSpPr>
          <p:cNvPr id="1351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52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53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358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1354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55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1356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57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359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362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1360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61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363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64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65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66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67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68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69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374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137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7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7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7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379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137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7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7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7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384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138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8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8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38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385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1386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87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88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393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1389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90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1391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92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394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397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1395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396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398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399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400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401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402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403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404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409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140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40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40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0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414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141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41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41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1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415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1451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1416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17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18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1423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1419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20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1421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22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1424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427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1425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26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1428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29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30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31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32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33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34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1439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143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3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3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43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444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1440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41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42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443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449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144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4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44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44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1450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1452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453" name="Write to memory by processor 0: line is clean, but resident in P1’s and P2’s caches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Write to memory by processor 0: line is clean, but resident in P1’s and P2’s caches</a:t>
            </a:r>
          </a:p>
        </p:txBody>
      </p:sp>
      <p:sp>
        <p:nvSpPr>
          <p:cNvPr id="1454" name="Line"/>
          <p:cNvSpPr/>
          <p:nvPr/>
        </p:nvSpPr>
        <p:spPr>
          <a:xfrm>
            <a:off x="5268553" y="4838820"/>
            <a:ext cx="4330701" cy="482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3" y="21588"/>
                </a:lnTo>
                <a:lnTo>
                  <a:pt x="21556" y="21600"/>
                </a:lnTo>
                <a:lnTo>
                  <a:pt x="21600" y="5623"/>
                </a:lnTo>
                <a:lnTo>
                  <a:pt x="17141" y="5551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455" name="1. Request: write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write miss msg</a:t>
            </a:r>
          </a:p>
        </p:txBody>
      </p:sp>
      <p:sp>
        <p:nvSpPr>
          <p:cNvPr id="1456" name="Line"/>
          <p:cNvSpPr/>
          <p:nvPr/>
        </p:nvSpPr>
        <p:spPr>
          <a:xfrm>
            <a:off x="4583873" y="4813300"/>
            <a:ext cx="10477501" cy="542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457" name="3. Request: invalidate (2 msgs)"/>
          <p:cNvSpPr txBox="1"/>
          <p:nvPr/>
        </p:nvSpPr>
        <p:spPr>
          <a:xfrm>
            <a:off x="6959600" y="10299700"/>
            <a:ext cx="41275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Request: invalidate (2 msgs)</a:t>
            </a:r>
          </a:p>
        </p:txBody>
      </p:sp>
      <p:sp>
        <p:nvSpPr>
          <p:cNvPr id="1458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463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145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46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46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46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464" name="Line"/>
          <p:cNvSpPr/>
          <p:nvPr/>
        </p:nvSpPr>
        <p:spPr>
          <a:xfrm flipH="1">
            <a:off x="10617199" y="4838700"/>
            <a:ext cx="1" cy="5388797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465" name="2. Response: sharer ids + data"/>
          <p:cNvSpPr txBox="1"/>
          <p:nvPr/>
        </p:nvSpPr>
        <p:spPr>
          <a:xfrm>
            <a:off x="5435600" y="9715500"/>
            <a:ext cx="42291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sharer ids + data</a:t>
            </a:r>
          </a:p>
        </p:txBody>
      </p:sp>
      <p:sp>
        <p:nvSpPr>
          <p:cNvPr id="1466" name="Line"/>
          <p:cNvSpPr/>
          <p:nvPr/>
        </p:nvSpPr>
        <p:spPr>
          <a:xfrm>
            <a:off x="4254500" y="4838700"/>
            <a:ext cx="11303000" cy="674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467" name="4a. Response: ack from P2"/>
          <p:cNvSpPr txBox="1"/>
          <p:nvPr/>
        </p:nvSpPr>
        <p:spPr>
          <a:xfrm>
            <a:off x="8369300" y="11722100"/>
            <a:ext cx="41275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4a. Response: ack from P2</a:t>
            </a:r>
          </a:p>
        </p:txBody>
      </p:sp>
      <p:sp>
        <p:nvSpPr>
          <p:cNvPr id="1468" name="Line"/>
          <p:cNvSpPr/>
          <p:nvPr/>
        </p:nvSpPr>
        <p:spPr>
          <a:xfrm>
            <a:off x="3937000" y="4851400"/>
            <a:ext cx="7048500" cy="659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33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469" name="4b. Response: ack from P1"/>
          <p:cNvSpPr txBox="1"/>
          <p:nvPr/>
        </p:nvSpPr>
        <p:spPr>
          <a:xfrm>
            <a:off x="3937000" y="10985500"/>
            <a:ext cx="41275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4b. Response: ack from P1</a:t>
            </a:r>
          </a:p>
        </p:txBody>
      </p:sp>
      <p:sp>
        <p:nvSpPr>
          <p:cNvPr id="1470" name="After receiving both invalidation acks, P0 can perform write"/>
          <p:cNvSpPr txBox="1"/>
          <p:nvPr/>
        </p:nvSpPr>
        <p:spPr>
          <a:xfrm>
            <a:off x="546100" y="12585700"/>
            <a:ext cx="104902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After receiving both invalidation acks, P0 can perform write</a:t>
            </a:r>
          </a:p>
        </p:txBody>
      </p:sp>
      <p:sp>
        <p:nvSpPr>
          <p:cNvPr id="1471" name="Rectangle"/>
          <p:cNvSpPr/>
          <p:nvPr/>
        </p:nvSpPr>
        <p:spPr>
          <a:xfrm>
            <a:off x="38354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472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Advantage of direct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Advantage of directories</a:t>
            </a:r>
          </a:p>
        </p:txBody>
      </p:sp>
      <p:sp>
        <p:nvSpPr>
          <p:cNvPr id="1477" name="On reads, directory tells requesting node exactly where to get the line fro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On reads, directory tells requesting node exactly where to get the line from</a:t>
            </a:r>
          </a:p>
          <a:p>
            <a:pPr marL="1321707" lvl="1" indent="-521607">
              <a:spcBef>
                <a:spcPts val="0"/>
              </a:spcBef>
              <a:defRPr sz="4600"/>
            </a:pPr>
            <a:r>
              <a:rPr sz="4000" dirty="0"/>
              <a:t>Either from home node (if the line is clean)</a:t>
            </a:r>
          </a:p>
          <a:p>
            <a:pPr marL="1321707" lvl="1" indent="-521607">
              <a:spcBef>
                <a:spcPts val="0"/>
              </a:spcBef>
              <a:defRPr sz="4600"/>
            </a:pPr>
            <a:r>
              <a:rPr sz="4000" dirty="0"/>
              <a:t>Or from the owning node (if the line is dirty</a:t>
            </a:r>
            <a:r>
              <a:rPr lang="en-US" sz="4000" dirty="0"/>
              <a:t>)</a:t>
            </a:r>
          </a:p>
          <a:p>
            <a:pPr marL="1321707" lvl="1" indent="-521607">
              <a:spcBef>
                <a:spcPts val="0"/>
              </a:spcBef>
              <a:defRPr sz="4600"/>
            </a:pPr>
            <a:r>
              <a:rPr sz="4000" dirty="0"/>
              <a:t>Either way, retrieving data involves only point-to-point communication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dirty="0"/>
              <a:t>On writes, the advantage of directories depends on the number of sharers</a:t>
            </a:r>
          </a:p>
          <a:p>
            <a:pPr marL="1321707" lvl="1" indent="-521607">
              <a:defRPr sz="4600"/>
            </a:pPr>
            <a:r>
              <a:rPr sz="4000" dirty="0"/>
              <a:t>In the limit, if all caches are sharing data, all caches must be communicated with (just like broadcast in a snooping protocol)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Cache invalidation patter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Cache invalidation patterns</a:t>
            </a:r>
          </a:p>
        </p:txBody>
      </p:sp>
      <p:sp>
        <p:nvSpPr>
          <p:cNvPr id="1482" name="64 processor system"/>
          <p:cNvSpPr txBox="1"/>
          <p:nvPr/>
        </p:nvSpPr>
        <p:spPr>
          <a:xfrm>
            <a:off x="850900" y="1485900"/>
            <a:ext cx="655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64 processor system</a:t>
            </a:r>
          </a:p>
        </p:txBody>
      </p:sp>
      <p:pic>
        <p:nvPicPr>
          <p:cNvPr id="1483" name="Screen Shot 2012-02-23 at 6.53.39 AM.png" descr="Screen Shot 2012-02-23 at 6.53.39 AM.png"/>
          <p:cNvPicPr>
            <a:picLocks noChangeAspect="1"/>
          </p:cNvPicPr>
          <p:nvPr/>
        </p:nvPicPr>
        <p:blipFill>
          <a:blip r:embed="rId3">
            <a:extLst/>
          </a:blip>
          <a:srcRect l="213" t="775" b="25840"/>
          <a:stretch>
            <a:fillRect/>
          </a:stretch>
        </p:blipFill>
        <p:spPr>
          <a:xfrm>
            <a:off x="769289" y="5709149"/>
            <a:ext cx="11187033" cy="3405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4" name="Screen Shot 2012-02-23 at 6.53.52 AM.png" descr="Screen Shot 2012-02-23 at 6.53.52 AM.png"/>
          <p:cNvPicPr>
            <a:picLocks noChangeAspect="1"/>
          </p:cNvPicPr>
          <p:nvPr/>
        </p:nvPicPr>
        <p:blipFill>
          <a:blip r:embed="rId4">
            <a:extLst/>
          </a:blip>
          <a:srcRect l="319" b="24935"/>
          <a:stretch>
            <a:fillRect/>
          </a:stretch>
        </p:blipFill>
        <p:spPr>
          <a:xfrm>
            <a:off x="858017" y="2207885"/>
            <a:ext cx="10979750" cy="3393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5" name="Screen Shot 2012-02-23 at 6.56.51 AM.png" descr="Screen Shot 2012-02-23 at 6.56.51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9707" y="9210001"/>
            <a:ext cx="11028293" cy="3417218"/>
          </a:xfrm>
          <a:prstGeom prst="rect">
            <a:avLst/>
          </a:prstGeom>
          <a:ln w="12700">
            <a:miter lim="400000"/>
          </a:ln>
        </p:spPr>
      </p:pic>
      <p:sp>
        <p:nvSpPr>
          <p:cNvPr id="1486" name="Barnes-Hut"/>
          <p:cNvSpPr txBox="1"/>
          <p:nvPr/>
        </p:nvSpPr>
        <p:spPr>
          <a:xfrm>
            <a:off x="8194431" y="9601200"/>
            <a:ext cx="3400669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Barnes-Hut</a:t>
            </a:r>
          </a:p>
        </p:txBody>
      </p:sp>
      <p:sp>
        <p:nvSpPr>
          <p:cNvPr id="1487" name="LU"/>
          <p:cNvSpPr txBox="1"/>
          <p:nvPr/>
        </p:nvSpPr>
        <p:spPr>
          <a:xfrm>
            <a:off x="8824799" y="6083300"/>
            <a:ext cx="2770301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LU</a:t>
            </a:r>
          </a:p>
        </p:txBody>
      </p:sp>
      <p:sp>
        <p:nvSpPr>
          <p:cNvPr id="1488" name="Ocean"/>
          <p:cNvSpPr txBox="1"/>
          <p:nvPr/>
        </p:nvSpPr>
        <p:spPr>
          <a:xfrm>
            <a:off x="8194431" y="2667000"/>
            <a:ext cx="3400669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Ocean</a:t>
            </a:r>
          </a:p>
        </p:txBody>
      </p:sp>
      <p:sp>
        <p:nvSpPr>
          <p:cNvPr id="1489" name="01234567"/>
          <p:cNvSpPr txBox="1"/>
          <p:nvPr/>
        </p:nvSpPr>
        <p:spPr>
          <a:xfrm>
            <a:off x="1498600" y="12560300"/>
            <a:ext cx="4102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2200" b="1" spc="2772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01234567</a:t>
            </a:r>
          </a:p>
        </p:txBody>
      </p:sp>
      <p:sp>
        <p:nvSpPr>
          <p:cNvPr id="1490" name="8 to 11"/>
          <p:cNvSpPr txBox="1"/>
          <p:nvPr/>
        </p:nvSpPr>
        <p:spPr>
          <a:xfrm rot="16200000">
            <a:off x="5054600" y="12738100"/>
            <a:ext cx="85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8 to 11</a:t>
            </a:r>
          </a:p>
        </p:txBody>
      </p:sp>
      <p:sp>
        <p:nvSpPr>
          <p:cNvPr id="1491" name="12 to 15"/>
          <p:cNvSpPr txBox="1"/>
          <p:nvPr/>
        </p:nvSpPr>
        <p:spPr>
          <a:xfrm rot="16200000">
            <a:off x="53975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12 to 15</a:t>
            </a:r>
          </a:p>
        </p:txBody>
      </p:sp>
      <p:sp>
        <p:nvSpPr>
          <p:cNvPr id="1492" name="16 to 19"/>
          <p:cNvSpPr txBox="1"/>
          <p:nvPr/>
        </p:nvSpPr>
        <p:spPr>
          <a:xfrm rot="16200000">
            <a:off x="58674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16 to 19</a:t>
            </a:r>
          </a:p>
        </p:txBody>
      </p:sp>
      <p:sp>
        <p:nvSpPr>
          <p:cNvPr id="1493" name="20 to 23"/>
          <p:cNvSpPr txBox="1"/>
          <p:nvPr/>
        </p:nvSpPr>
        <p:spPr>
          <a:xfrm rot="16200000">
            <a:off x="63373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20 to 23</a:t>
            </a:r>
          </a:p>
        </p:txBody>
      </p:sp>
      <p:sp>
        <p:nvSpPr>
          <p:cNvPr id="1494" name="24 to 27"/>
          <p:cNvSpPr txBox="1"/>
          <p:nvPr/>
        </p:nvSpPr>
        <p:spPr>
          <a:xfrm rot="16200000">
            <a:off x="68072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 dirty="0"/>
              <a:t>24 to 27</a:t>
            </a:r>
          </a:p>
        </p:txBody>
      </p:sp>
      <p:sp>
        <p:nvSpPr>
          <p:cNvPr id="1495" name="28 to 31"/>
          <p:cNvSpPr txBox="1"/>
          <p:nvPr/>
        </p:nvSpPr>
        <p:spPr>
          <a:xfrm rot="16200000">
            <a:off x="72771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28 to 31</a:t>
            </a:r>
          </a:p>
        </p:txBody>
      </p:sp>
      <p:sp>
        <p:nvSpPr>
          <p:cNvPr id="1496" name="32 to 35"/>
          <p:cNvSpPr txBox="1"/>
          <p:nvPr/>
        </p:nvSpPr>
        <p:spPr>
          <a:xfrm rot="16200000">
            <a:off x="77470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32 to 35</a:t>
            </a:r>
          </a:p>
        </p:txBody>
      </p:sp>
      <p:sp>
        <p:nvSpPr>
          <p:cNvPr id="1497" name="36 to 39"/>
          <p:cNvSpPr txBox="1"/>
          <p:nvPr/>
        </p:nvSpPr>
        <p:spPr>
          <a:xfrm rot="16200000">
            <a:off x="82169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36 to 39</a:t>
            </a:r>
          </a:p>
        </p:txBody>
      </p:sp>
      <p:sp>
        <p:nvSpPr>
          <p:cNvPr id="1498" name="40 to 43"/>
          <p:cNvSpPr txBox="1"/>
          <p:nvPr/>
        </p:nvSpPr>
        <p:spPr>
          <a:xfrm rot="16200000">
            <a:off x="86868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40 to 43</a:t>
            </a:r>
          </a:p>
        </p:txBody>
      </p:sp>
      <p:sp>
        <p:nvSpPr>
          <p:cNvPr id="1499" name="44 to 47"/>
          <p:cNvSpPr txBox="1"/>
          <p:nvPr/>
        </p:nvSpPr>
        <p:spPr>
          <a:xfrm rot="16200000">
            <a:off x="91567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44 to 47</a:t>
            </a:r>
          </a:p>
        </p:txBody>
      </p:sp>
      <p:sp>
        <p:nvSpPr>
          <p:cNvPr id="1500" name="48 to 51"/>
          <p:cNvSpPr txBox="1"/>
          <p:nvPr/>
        </p:nvSpPr>
        <p:spPr>
          <a:xfrm rot="16200000">
            <a:off x="96266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48 to 51</a:t>
            </a:r>
          </a:p>
        </p:txBody>
      </p:sp>
      <p:sp>
        <p:nvSpPr>
          <p:cNvPr id="1501" name="52 to 55"/>
          <p:cNvSpPr txBox="1"/>
          <p:nvPr/>
        </p:nvSpPr>
        <p:spPr>
          <a:xfrm rot="16200000">
            <a:off x="100965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52 to 55</a:t>
            </a:r>
          </a:p>
        </p:txBody>
      </p:sp>
      <p:sp>
        <p:nvSpPr>
          <p:cNvPr id="1502" name="56 to 59"/>
          <p:cNvSpPr txBox="1"/>
          <p:nvPr/>
        </p:nvSpPr>
        <p:spPr>
          <a:xfrm rot="16200000">
            <a:off x="105664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56 to 59</a:t>
            </a:r>
          </a:p>
        </p:txBody>
      </p:sp>
      <p:sp>
        <p:nvSpPr>
          <p:cNvPr id="1503" name="60 to 63"/>
          <p:cNvSpPr txBox="1"/>
          <p:nvPr/>
        </p:nvSpPr>
        <p:spPr>
          <a:xfrm rot="16200000">
            <a:off x="11036300" y="12839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60 to 63</a:t>
            </a:r>
          </a:p>
        </p:txBody>
      </p:sp>
      <p:sp>
        <p:nvSpPr>
          <p:cNvPr id="1504" name="Graphs plot histogram of number of sharers of a line at the time of a write…"/>
          <p:cNvSpPr txBox="1"/>
          <p:nvPr/>
        </p:nvSpPr>
        <p:spPr>
          <a:xfrm>
            <a:off x="12280900" y="2438400"/>
            <a:ext cx="5448300" cy="967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Graphs plot histogram of number of sharers of a line at the time of a write</a:t>
            </a:r>
          </a:p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endParaRPr dirty="0"/>
          </a:p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In general only a few processors share the line (only a few processors must be told of writes)</a:t>
            </a:r>
          </a:p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endParaRPr dirty="0"/>
          </a:p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Not shown here, but the expected number of sharers typically increases slowly with P (good!)</a:t>
            </a:r>
          </a:p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6AF68-4985-4A70-AD5A-9BA657F82FF2}"/>
              </a:ext>
            </a:extLst>
          </p:cNvPr>
          <p:cNvSpPr txBox="1"/>
          <p:nvPr/>
        </p:nvSpPr>
        <p:spPr>
          <a:xfrm>
            <a:off x="1151297" y="12884071"/>
            <a:ext cx="373820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Gill Sans"/>
                <a:cs typeface="Gill Sans"/>
                <a:sym typeface="Gill Sans"/>
              </a:rPr>
              <a:t>Number of sharers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Gill Sans"/>
                <a:cs typeface="Gill Sans"/>
                <a:sym typeface="Wingdings" panose="05000000000000000000" pitchFamily="2" charset="2"/>
              </a:rPr>
              <a:t>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In general, only a few sharers during a wri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sz="6000"/>
              <a:t>In general, only a few sharers during a write </a:t>
            </a:r>
          </a:p>
        </p:txBody>
      </p:sp>
      <p:sp>
        <p:nvSpPr>
          <p:cNvPr id="1509" name="Access patterns…"/>
          <p:cNvSpPr txBox="1">
            <a:spLocks noGrp="1"/>
          </p:cNvSpPr>
          <p:nvPr>
            <p:ph type="body" idx="1"/>
          </p:nvPr>
        </p:nvSpPr>
        <p:spPr>
          <a:xfrm>
            <a:off x="838200" y="2095500"/>
            <a:ext cx="17119600" cy="10807700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ts val="0"/>
              </a:spcBef>
              <a:defRPr sz="5200"/>
            </a:pPr>
            <a:r>
              <a:rPr sz="4000" dirty="0"/>
              <a:t>Access patterns</a:t>
            </a:r>
          </a:p>
          <a:p>
            <a:pPr marL="1230992" lvl="1" indent="-430892">
              <a:defRPr sz="3800"/>
            </a:pPr>
            <a:r>
              <a:rPr sz="3600" dirty="0"/>
              <a:t>“Mostly-read” objects: lots of sharers but writes are infrequent, so minimal impact on performance (e.g., root node in Barnes-Hut)</a:t>
            </a:r>
          </a:p>
          <a:p>
            <a:pPr marL="1230992" lvl="1" indent="-430892">
              <a:defRPr sz="3800"/>
            </a:pPr>
            <a:r>
              <a:rPr sz="3600" dirty="0"/>
              <a:t>Migratory objects (one processor reads/writes for while, then another, etc.): very few sharers, count does not scale with number of processors </a:t>
            </a:r>
          </a:p>
          <a:p>
            <a:pPr marL="1230992" lvl="1" indent="-430892">
              <a:defRPr sz="3800"/>
            </a:pPr>
            <a:r>
              <a:rPr sz="3600" dirty="0"/>
              <a:t>Frequently read/written objects: frequent invalidations, but sharer count is low because count cannot build up in short time between invalidations (</a:t>
            </a:r>
            <a:r>
              <a:rPr sz="3600" dirty="0" err="1"/>
              <a:t>e.g</a:t>
            </a:r>
            <a:r>
              <a:rPr sz="3600" dirty="0"/>
              <a:t>, shared task queue)</a:t>
            </a:r>
          </a:p>
          <a:p>
            <a:pPr marL="1230992" lvl="1" indent="-430892">
              <a:defRPr sz="3800"/>
            </a:pPr>
            <a:r>
              <a:rPr sz="3600" dirty="0"/>
              <a:t>Low-contention locks: infrequent invalidations, no performance problem</a:t>
            </a:r>
            <a:endParaRPr lang="en-US" sz="3600" dirty="0"/>
          </a:p>
          <a:p>
            <a:pPr marL="1230992" lvl="1" indent="-430892">
              <a:defRPr sz="3800"/>
            </a:pPr>
            <a:r>
              <a:rPr sz="3600" dirty="0"/>
              <a:t>High-contention locks: can be a challenge, because many readers present when lock released </a:t>
            </a:r>
          </a:p>
          <a:p>
            <a:pPr marL="742950" indent="-742950">
              <a:spcBef>
                <a:spcPts val="0"/>
              </a:spcBef>
              <a:defRPr sz="5200"/>
            </a:pPr>
            <a:endParaRPr lang="en-US" sz="4000" dirty="0"/>
          </a:p>
          <a:p>
            <a:pPr marL="742950" indent="-742950">
              <a:spcBef>
                <a:spcPts val="0"/>
              </a:spcBef>
              <a:defRPr sz="5200"/>
            </a:pPr>
            <a:r>
              <a:rPr sz="4000" dirty="0"/>
              <a:t>Implication 1: directories are useful for limiting coherence traffic</a:t>
            </a:r>
            <a:endParaRPr lang="en-US" sz="4000" dirty="0"/>
          </a:p>
          <a:p>
            <a:pPr marL="1377950" lvl="1" indent="-742950">
              <a:spcBef>
                <a:spcPts val="0"/>
              </a:spcBef>
              <a:defRPr sz="5200"/>
            </a:pPr>
            <a:r>
              <a:rPr sz="3600" dirty="0"/>
              <a:t>Don’t need a broadcast mechanism to “tell everyone”</a:t>
            </a:r>
          </a:p>
          <a:p>
            <a:pPr marL="742950" indent="-742950">
              <a:defRPr sz="5200"/>
            </a:pPr>
            <a:endParaRPr lang="en-US" sz="4000" dirty="0"/>
          </a:p>
          <a:p>
            <a:pPr marL="742950" indent="-742950">
              <a:defRPr sz="5200"/>
            </a:pPr>
            <a:r>
              <a:rPr sz="4000" dirty="0"/>
              <a:t>Implication 2: </a:t>
            </a:r>
            <a:r>
              <a:rPr lang="en-US" sz="4000" dirty="0"/>
              <a:t>lets us limit directory storage overhead (how?)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Very simple directory storage requirements"/>
          <p:cNvSpPr txBox="1">
            <a:spLocks noGrp="1"/>
          </p:cNvSpPr>
          <p:nvPr>
            <p:ph type="title"/>
          </p:nvPr>
        </p:nvSpPr>
        <p:spPr>
          <a:xfrm>
            <a:off x="368300" y="345517"/>
            <a:ext cx="17349745" cy="1117601"/>
          </a:xfrm>
          <a:prstGeom prst="rect">
            <a:avLst/>
          </a:prstGeom>
        </p:spPr>
        <p:txBody>
          <a:bodyPr/>
          <a:lstStyle/>
          <a:p>
            <a:r>
              <a:t>Very simple directory storage requirements</a:t>
            </a:r>
          </a:p>
        </p:txBody>
      </p:sp>
      <p:sp>
        <p:nvSpPr>
          <p:cNvPr id="1514" name="Scalable Interconnect"/>
          <p:cNvSpPr txBox="1"/>
          <p:nvPr/>
        </p:nvSpPr>
        <p:spPr>
          <a:xfrm>
            <a:off x="10202143" y="11104736"/>
            <a:ext cx="48133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Scalable Interconnect</a:t>
            </a:r>
          </a:p>
        </p:txBody>
      </p:sp>
      <p:sp>
        <p:nvSpPr>
          <p:cNvPr id="1515" name="Line"/>
          <p:cNvSpPr/>
          <p:nvPr/>
        </p:nvSpPr>
        <p:spPr>
          <a:xfrm>
            <a:off x="9931201" y="9306388"/>
            <a:ext cx="2577134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6" name="Line"/>
          <p:cNvSpPr/>
          <p:nvPr/>
        </p:nvSpPr>
        <p:spPr>
          <a:xfrm>
            <a:off x="8587303" y="7137891"/>
            <a:ext cx="3930441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7" name="Line"/>
          <p:cNvSpPr/>
          <p:nvPr/>
        </p:nvSpPr>
        <p:spPr>
          <a:xfrm flipH="1">
            <a:off x="12474021" y="5566515"/>
            <a:ext cx="1" cy="5166493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522" name="Group"/>
          <p:cNvGrpSpPr/>
          <p:nvPr/>
        </p:nvGrpSpPr>
        <p:grpSpPr>
          <a:xfrm>
            <a:off x="10464879" y="2235200"/>
            <a:ext cx="4074910" cy="3603007"/>
            <a:chOff x="0" y="0"/>
            <a:chExt cx="4074909" cy="3603006"/>
          </a:xfrm>
        </p:grpSpPr>
        <p:sp>
          <p:nvSpPr>
            <p:cNvPr id="1518" name="Rectangle"/>
            <p:cNvSpPr/>
            <p:nvPr/>
          </p:nvSpPr>
          <p:spPr>
            <a:xfrm>
              <a:off x="0" y="0"/>
              <a:ext cx="4074910" cy="3372609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19" name="Processor"/>
            <p:cNvSpPr txBox="1"/>
            <p:nvPr/>
          </p:nvSpPr>
          <p:spPr>
            <a:xfrm>
              <a:off x="463538" y="975316"/>
              <a:ext cx="3175001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</a:t>
              </a:r>
            </a:p>
          </p:txBody>
        </p:sp>
        <p:sp>
          <p:nvSpPr>
            <p:cNvPr id="1520" name="Rectangle"/>
            <p:cNvSpPr/>
            <p:nvPr/>
          </p:nvSpPr>
          <p:spPr>
            <a:xfrm>
              <a:off x="325992" y="2124923"/>
              <a:ext cx="3477258" cy="1115138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1" name="Local Cache"/>
            <p:cNvSpPr txBox="1"/>
            <p:nvPr/>
          </p:nvSpPr>
          <p:spPr>
            <a:xfrm>
              <a:off x="487222" y="2515068"/>
              <a:ext cx="3178432" cy="1087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Local Cache</a:t>
              </a:r>
            </a:p>
          </p:txBody>
        </p:sp>
      </p:grpSp>
      <p:sp>
        <p:nvSpPr>
          <p:cNvPr id="1523" name="Rectangle"/>
          <p:cNvSpPr/>
          <p:nvPr/>
        </p:nvSpPr>
        <p:spPr>
          <a:xfrm>
            <a:off x="6440606" y="6289345"/>
            <a:ext cx="3610178" cy="172851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24" name="Directory"/>
          <p:cNvSpPr txBox="1"/>
          <p:nvPr/>
        </p:nvSpPr>
        <p:spPr>
          <a:xfrm>
            <a:off x="6597425" y="6601239"/>
            <a:ext cx="335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Directory</a:t>
            </a:r>
          </a:p>
        </p:txBody>
      </p:sp>
      <p:grpSp>
        <p:nvGrpSpPr>
          <p:cNvPr id="1527" name="Group"/>
          <p:cNvGrpSpPr/>
          <p:nvPr/>
        </p:nvGrpSpPr>
        <p:grpSpPr>
          <a:xfrm>
            <a:off x="6402506" y="8426416"/>
            <a:ext cx="3610178" cy="1728514"/>
            <a:chOff x="0" y="0"/>
            <a:chExt cx="3610176" cy="1728512"/>
          </a:xfrm>
        </p:grpSpPr>
        <p:sp>
          <p:nvSpPr>
            <p:cNvPr id="1525" name="Rectangle"/>
            <p:cNvSpPr/>
            <p:nvPr/>
          </p:nvSpPr>
          <p:spPr>
            <a:xfrm>
              <a:off x="0" y="0"/>
              <a:ext cx="3610177" cy="172851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6" name="Memory"/>
            <p:cNvSpPr txBox="1"/>
            <p:nvPr/>
          </p:nvSpPr>
          <p:spPr>
            <a:xfrm>
              <a:off x="194919" y="730994"/>
              <a:ext cx="33528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Memory</a:t>
              </a:r>
            </a:p>
          </p:txBody>
        </p:sp>
      </p:grpSp>
      <p:sp>
        <p:nvSpPr>
          <p:cNvPr id="1528" name="Line"/>
          <p:cNvSpPr/>
          <p:nvPr/>
        </p:nvSpPr>
        <p:spPr>
          <a:xfrm>
            <a:off x="6451600" y="66548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9" name="Line"/>
          <p:cNvSpPr/>
          <p:nvPr/>
        </p:nvSpPr>
        <p:spPr>
          <a:xfrm>
            <a:off x="6464300" y="70104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0" name="Line"/>
          <p:cNvSpPr/>
          <p:nvPr/>
        </p:nvSpPr>
        <p:spPr>
          <a:xfrm>
            <a:off x="6438900" y="76835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1" name="Line"/>
          <p:cNvSpPr/>
          <p:nvPr/>
        </p:nvSpPr>
        <p:spPr>
          <a:xfrm>
            <a:off x="6438900" y="87503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2" name="Line"/>
          <p:cNvSpPr/>
          <p:nvPr/>
        </p:nvSpPr>
        <p:spPr>
          <a:xfrm>
            <a:off x="6451600" y="91059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3" name="Line"/>
          <p:cNvSpPr/>
          <p:nvPr/>
        </p:nvSpPr>
        <p:spPr>
          <a:xfrm>
            <a:off x="6426200" y="9779000"/>
            <a:ext cx="359500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4" name=". . ."/>
          <p:cNvSpPr txBox="1"/>
          <p:nvPr/>
        </p:nvSpPr>
        <p:spPr>
          <a:xfrm rot="16200000">
            <a:off x="7797800" y="7061200"/>
            <a:ext cx="80010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. . .</a:t>
            </a:r>
          </a:p>
        </p:txBody>
      </p:sp>
      <p:sp>
        <p:nvSpPr>
          <p:cNvPr id="1535" name="Line"/>
          <p:cNvSpPr/>
          <p:nvPr/>
        </p:nvSpPr>
        <p:spPr>
          <a:xfrm>
            <a:off x="6261100" y="8458200"/>
            <a:ext cx="0" cy="29923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6" name="One line of memory"/>
          <p:cNvSpPr txBox="1"/>
          <p:nvPr/>
        </p:nvSpPr>
        <p:spPr>
          <a:xfrm>
            <a:off x="1155700" y="8343900"/>
            <a:ext cx="3352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One line of memory</a:t>
            </a:r>
          </a:p>
        </p:txBody>
      </p:sp>
      <p:sp>
        <p:nvSpPr>
          <p:cNvPr id="1537" name="Line"/>
          <p:cNvSpPr/>
          <p:nvPr/>
        </p:nvSpPr>
        <p:spPr>
          <a:xfrm>
            <a:off x="4585375" y="8597900"/>
            <a:ext cx="167572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8" name="One directory entry per line of memory"/>
          <p:cNvSpPr txBox="1"/>
          <p:nvPr/>
        </p:nvSpPr>
        <p:spPr>
          <a:xfrm>
            <a:off x="1903715" y="6261100"/>
            <a:ext cx="2604785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One directory entry per line of memory</a:t>
            </a:r>
          </a:p>
        </p:txBody>
      </p:sp>
      <p:sp>
        <p:nvSpPr>
          <p:cNvPr id="1539" name="Square"/>
          <p:cNvSpPr/>
          <p:nvPr/>
        </p:nvSpPr>
        <p:spPr>
          <a:xfrm>
            <a:off x="6616700" y="6350000"/>
            <a:ext cx="228600" cy="2286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0" name="Rectangle"/>
          <p:cNvSpPr/>
          <p:nvPr/>
        </p:nvSpPr>
        <p:spPr>
          <a:xfrm>
            <a:off x="7188200" y="6350000"/>
            <a:ext cx="2540000" cy="2286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1" name="Line"/>
          <p:cNvSpPr/>
          <p:nvPr/>
        </p:nvSpPr>
        <p:spPr>
          <a:xfrm>
            <a:off x="6311900" y="6311900"/>
            <a:ext cx="0" cy="29923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2" name="Line"/>
          <p:cNvSpPr/>
          <p:nvPr/>
        </p:nvSpPr>
        <p:spPr>
          <a:xfrm>
            <a:off x="4635500" y="6451600"/>
            <a:ext cx="1675725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3" name="Line"/>
          <p:cNvSpPr/>
          <p:nvPr/>
        </p:nvSpPr>
        <p:spPr>
          <a:xfrm>
            <a:off x="7518400" y="63500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4" name="Line"/>
          <p:cNvSpPr/>
          <p:nvPr/>
        </p:nvSpPr>
        <p:spPr>
          <a:xfrm>
            <a:off x="7810500" y="63373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5" name="Line"/>
          <p:cNvSpPr/>
          <p:nvPr/>
        </p:nvSpPr>
        <p:spPr>
          <a:xfrm>
            <a:off x="8115300" y="63500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6" name="Line"/>
          <p:cNvSpPr/>
          <p:nvPr/>
        </p:nvSpPr>
        <p:spPr>
          <a:xfrm>
            <a:off x="8445500" y="63373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7" name="Line"/>
          <p:cNvSpPr/>
          <p:nvPr/>
        </p:nvSpPr>
        <p:spPr>
          <a:xfrm>
            <a:off x="8775700" y="63627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8" name="Line"/>
          <p:cNvSpPr/>
          <p:nvPr/>
        </p:nvSpPr>
        <p:spPr>
          <a:xfrm>
            <a:off x="9093200" y="63500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9" name="Line"/>
          <p:cNvSpPr/>
          <p:nvPr/>
        </p:nvSpPr>
        <p:spPr>
          <a:xfrm>
            <a:off x="9410700" y="6362700"/>
            <a:ext cx="0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0" name="Line"/>
          <p:cNvSpPr/>
          <p:nvPr/>
        </p:nvSpPr>
        <p:spPr>
          <a:xfrm>
            <a:off x="4102827" y="4733594"/>
            <a:ext cx="2595100" cy="1532269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1" name="Line"/>
          <p:cNvSpPr/>
          <p:nvPr/>
        </p:nvSpPr>
        <p:spPr>
          <a:xfrm>
            <a:off x="5793845" y="3262114"/>
            <a:ext cx="2562080" cy="284658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2" name="P presence bits: indicate whether processor P has line in its cache"/>
          <p:cNvSpPr txBox="1"/>
          <p:nvPr/>
        </p:nvSpPr>
        <p:spPr>
          <a:xfrm>
            <a:off x="3340100" y="2336800"/>
            <a:ext cx="58293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b="0" i="1">
                <a:latin typeface="Times"/>
                <a:ea typeface="Times"/>
                <a:cs typeface="Times"/>
                <a:sym typeface="Times"/>
              </a:rPr>
              <a:t>P</a:t>
            </a:r>
            <a:r>
              <a:t> presence bits: indicate whether processor </a:t>
            </a:r>
            <a:r>
              <a:rPr b="0" i="1">
                <a:latin typeface="Times"/>
                <a:ea typeface="Times"/>
                <a:cs typeface="Times"/>
                <a:sym typeface="Times"/>
              </a:rPr>
              <a:t>P</a:t>
            </a:r>
            <a:r>
              <a:t> has line in its cache</a:t>
            </a:r>
          </a:p>
        </p:txBody>
      </p:sp>
      <p:sp>
        <p:nvSpPr>
          <p:cNvPr id="1553" name="Dirty bit: indicates line is dirty in one of the processors’ caches"/>
          <p:cNvSpPr txBox="1"/>
          <p:nvPr/>
        </p:nvSpPr>
        <p:spPr>
          <a:xfrm>
            <a:off x="495300" y="3835400"/>
            <a:ext cx="41021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Dirty bit: indicates line is dirty in one of the processors’ caches</a:t>
            </a:r>
          </a:p>
        </p:txBody>
      </p:sp>
      <p:sp>
        <p:nvSpPr>
          <p:cNvPr id="1554" name="Assume…"/>
          <p:cNvSpPr txBox="1"/>
          <p:nvPr/>
        </p:nvSpPr>
        <p:spPr>
          <a:xfrm>
            <a:off x="712032" y="9712817"/>
            <a:ext cx="6134050" cy="335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400"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Assume</a:t>
            </a:r>
          </a:p>
          <a:p>
            <a:pPr lvl="1" algn="l">
              <a:defRPr sz="4400"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64 bytes / line</a:t>
            </a:r>
          </a:p>
          <a:p>
            <a:pPr lvl="1" algn="l">
              <a:defRPr sz="4400"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P = 256 processors</a:t>
            </a:r>
          </a:p>
          <a:p>
            <a:pPr lvl="1" algn="l">
              <a:defRPr sz="4400"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M = main memory size (bytes)</a:t>
            </a:r>
          </a:p>
          <a:p>
            <a:pPr algn="l">
              <a:defRPr sz="4400"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dirty="0"/>
              <a:t>How big is directory?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Full bit vector directory re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Full</a:t>
            </a:r>
            <a:r>
              <a:rPr lang="en-US" dirty="0"/>
              <a:t>-map </a:t>
            </a:r>
            <a:r>
              <a:rPr dirty="0"/>
              <a:t>directory representation</a:t>
            </a:r>
          </a:p>
        </p:txBody>
      </p:sp>
      <p:sp>
        <p:nvSpPr>
          <p:cNvPr id="1559" name="Recall: one presence bit per node…"/>
          <p:cNvSpPr txBox="1">
            <a:spLocks noGrp="1"/>
          </p:cNvSpPr>
          <p:nvPr>
            <p:ph type="body" sz="half" idx="1"/>
          </p:nvPr>
        </p:nvSpPr>
        <p:spPr>
          <a:xfrm>
            <a:off x="838200" y="2095500"/>
            <a:ext cx="9499600" cy="8115300"/>
          </a:xfrm>
          <a:prstGeom prst="rect">
            <a:avLst/>
          </a:prstGeom>
        </p:spPr>
        <p:txBody>
          <a:bodyPr/>
          <a:lstStyle/>
          <a:p>
            <a:pPr marL="714375" indent="-714375">
              <a:spcBef>
                <a:spcPts val="2000"/>
              </a:spcBef>
              <a:defRPr sz="5000"/>
            </a:pPr>
            <a:r>
              <a:rPr sz="4800" dirty="0"/>
              <a:t>Recall: one presence bit per node</a:t>
            </a:r>
          </a:p>
          <a:p>
            <a:pPr marL="714375" indent="-714375">
              <a:defRPr sz="5000"/>
            </a:pPr>
            <a:r>
              <a:rPr sz="4800" dirty="0"/>
              <a:t>Storage proportional to P </a:t>
            </a:r>
            <a:r>
              <a:rPr sz="4800" dirty="0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rPr sz="4800" dirty="0"/>
              <a:t> M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200" dirty="0"/>
              <a:t>P = number of nodes (e.g., processors)</a:t>
            </a:r>
          </a:p>
          <a:p>
            <a:pPr marL="1276350" lvl="1" indent="-476250">
              <a:spcBef>
                <a:spcPts val="2000"/>
              </a:spcBef>
              <a:defRPr sz="4200"/>
            </a:pPr>
            <a:r>
              <a:rPr sz="3200" dirty="0"/>
              <a:t>M = number of lines in memory</a:t>
            </a:r>
            <a:endParaRPr lang="en-US" sz="3200" dirty="0"/>
          </a:p>
          <a:p>
            <a:pPr marL="1276350" lvl="1" indent="-476250">
              <a:spcBef>
                <a:spcPts val="2000"/>
              </a:spcBef>
              <a:defRPr sz="4200"/>
            </a:pPr>
            <a:r>
              <a:rPr lang="en-US" sz="3200" dirty="0"/>
              <a:t># </a:t>
            </a:r>
            <a:r>
              <a:rPr lang="en-US" sz="3200" dirty="0" err="1"/>
              <a:t>dir</a:t>
            </a:r>
            <a:r>
              <a:rPr lang="en-US" sz="3200" dirty="0"/>
              <a:t> entries = M / 64B</a:t>
            </a:r>
          </a:p>
          <a:p>
            <a:pPr marL="1276350" lvl="1" indent="-476250">
              <a:spcBef>
                <a:spcPts val="2000"/>
              </a:spcBef>
              <a:defRPr sz="4200"/>
            </a:pPr>
            <a:r>
              <a:rPr lang="en-US" sz="3200" dirty="0"/>
              <a:t># bytes / </a:t>
            </a:r>
            <a:r>
              <a:rPr lang="en-US" sz="3200" dirty="0" err="1"/>
              <a:t>dir</a:t>
            </a:r>
            <a:r>
              <a:rPr lang="en-US" sz="3200" dirty="0"/>
              <a:t> entry = P / 8</a:t>
            </a:r>
          </a:p>
          <a:p>
            <a:pPr marL="1276350" lvl="1" indent="-476250">
              <a:spcBef>
                <a:spcPts val="2000"/>
              </a:spcBef>
              <a:defRPr sz="4200"/>
            </a:pPr>
            <a:r>
              <a:rPr lang="en-US" sz="3200" dirty="0">
                <a:sym typeface="Wingdings" panose="05000000000000000000" pitchFamily="2" charset="2"/>
              </a:rPr>
              <a:t> </a:t>
            </a:r>
            <a:r>
              <a:rPr lang="en-US" sz="3200" dirty="0"/>
              <a:t>Dir size = P * M / 8</a:t>
            </a:r>
            <a:endParaRPr sz="3200" dirty="0"/>
          </a:p>
          <a:p>
            <a:pPr marL="714375" indent="-714375">
              <a:spcBef>
                <a:spcPts val="600"/>
              </a:spcBef>
              <a:defRPr sz="5000"/>
            </a:pPr>
            <a:r>
              <a:rPr sz="4800" dirty="0"/>
              <a:t>Storage overhead rises with P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200" dirty="0"/>
              <a:t>Assume 64 byte cache line size (512 bits)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200" dirty="0"/>
              <a:t>64 nodes (P=64)  →12% overhead </a:t>
            </a:r>
          </a:p>
          <a:p>
            <a:pPr marL="1276350" lvl="1" indent="-476250">
              <a:spcBef>
                <a:spcPts val="600"/>
              </a:spcBef>
              <a:defRPr sz="4200"/>
            </a:pPr>
            <a:r>
              <a:rPr sz="3200" dirty="0"/>
              <a:t>256 nodes (P=256) → 50% overhead</a:t>
            </a:r>
          </a:p>
          <a:p>
            <a:pPr marL="1276350" lvl="1" indent="-476250">
              <a:defRPr sz="4200"/>
            </a:pPr>
            <a:r>
              <a:rPr sz="3200" dirty="0"/>
              <a:t>1024 nodes (P=1024) → 200% overhead</a:t>
            </a:r>
          </a:p>
        </p:txBody>
      </p:sp>
      <p:sp>
        <p:nvSpPr>
          <p:cNvPr id="1560" name="Rectangle"/>
          <p:cNvSpPr/>
          <p:nvPr/>
        </p:nvSpPr>
        <p:spPr>
          <a:xfrm>
            <a:off x="11404600" y="3213100"/>
            <a:ext cx="5016500" cy="61722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561" name="Line"/>
          <p:cNvSpPr/>
          <p:nvPr/>
        </p:nvSpPr>
        <p:spPr>
          <a:xfrm flipV="1">
            <a:off x="11404600" y="3822645"/>
            <a:ext cx="5009794" cy="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2" name="Line"/>
          <p:cNvSpPr/>
          <p:nvPr/>
        </p:nvSpPr>
        <p:spPr>
          <a:xfrm flipV="1">
            <a:off x="11391900" y="44450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3" name="Line"/>
          <p:cNvSpPr/>
          <p:nvPr/>
        </p:nvSpPr>
        <p:spPr>
          <a:xfrm flipV="1">
            <a:off x="11417300" y="87503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4" name="Line"/>
          <p:cNvSpPr/>
          <p:nvPr/>
        </p:nvSpPr>
        <p:spPr>
          <a:xfrm flipV="1">
            <a:off x="11417300" y="81280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5" name="Line"/>
          <p:cNvSpPr/>
          <p:nvPr/>
        </p:nvSpPr>
        <p:spPr>
          <a:xfrm flipV="1">
            <a:off x="11391900" y="75057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6" name="Line"/>
          <p:cNvSpPr/>
          <p:nvPr/>
        </p:nvSpPr>
        <p:spPr>
          <a:xfrm flipV="1">
            <a:off x="11391900" y="68834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7" name="Line"/>
          <p:cNvSpPr/>
          <p:nvPr/>
        </p:nvSpPr>
        <p:spPr>
          <a:xfrm flipV="1">
            <a:off x="11417300" y="50165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8" name="Line"/>
          <p:cNvSpPr/>
          <p:nvPr/>
        </p:nvSpPr>
        <p:spPr>
          <a:xfrm flipV="1">
            <a:off x="11404600" y="5638800"/>
            <a:ext cx="5009794" cy="5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69" name=". . ."/>
          <p:cNvSpPr txBox="1"/>
          <p:nvPr/>
        </p:nvSpPr>
        <p:spPr>
          <a:xfrm rot="16200000">
            <a:off x="13525500" y="5994400"/>
            <a:ext cx="774700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. . .</a:t>
            </a:r>
          </a:p>
        </p:txBody>
      </p:sp>
      <p:sp>
        <p:nvSpPr>
          <p:cNvPr id="1570" name="P"/>
          <p:cNvSpPr txBox="1"/>
          <p:nvPr/>
        </p:nvSpPr>
        <p:spPr>
          <a:xfrm>
            <a:off x="13563600" y="2540000"/>
            <a:ext cx="6731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P</a:t>
            </a:r>
          </a:p>
        </p:txBody>
      </p:sp>
      <p:sp>
        <p:nvSpPr>
          <p:cNvPr id="1571" name="M"/>
          <p:cNvSpPr txBox="1"/>
          <p:nvPr/>
        </p:nvSpPr>
        <p:spPr>
          <a:xfrm>
            <a:off x="16510000" y="6045200"/>
            <a:ext cx="6731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M</a:t>
            </a:r>
          </a:p>
        </p:txBody>
      </p:sp>
      <p:sp>
        <p:nvSpPr>
          <p:cNvPr id="1572" name="Line"/>
          <p:cNvSpPr/>
          <p:nvPr/>
        </p:nvSpPr>
        <p:spPr>
          <a:xfrm>
            <a:off x="11950699" y="32003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3" name="Line"/>
          <p:cNvSpPr/>
          <p:nvPr/>
        </p:nvSpPr>
        <p:spPr>
          <a:xfrm>
            <a:off x="12496799" y="31876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4" name="Line"/>
          <p:cNvSpPr/>
          <p:nvPr/>
        </p:nvSpPr>
        <p:spPr>
          <a:xfrm>
            <a:off x="13030199" y="32003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5" name="Line"/>
          <p:cNvSpPr/>
          <p:nvPr/>
        </p:nvSpPr>
        <p:spPr>
          <a:xfrm>
            <a:off x="13576299" y="31876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6" name="Line"/>
          <p:cNvSpPr/>
          <p:nvPr/>
        </p:nvSpPr>
        <p:spPr>
          <a:xfrm>
            <a:off x="15328899" y="32130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7" name="Line"/>
          <p:cNvSpPr/>
          <p:nvPr/>
        </p:nvSpPr>
        <p:spPr>
          <a:xfrm>
            <a:off x="15874999" y="32003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8" name="Line"/>
          <p:cNvSpPr/>
          <p:nvPr/>
        </p:nvSpPr>
        <p:spPr>
          <a:xfrm>
            <a:off x="14173199" y="3200399"/>
            <a:ext cx="1" cy="6267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79" name=". . ."/>
          <p:cNvSpPr txBox="1"/>
          <p:nvPr/>
        </p:nvSpPr>
        <p:spPr>
          <a:xfrm>
            <a:off x="14338300" y="3136900"/>
            <a:ext cx="774700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. . 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Reducing storage overhead of direc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Reducing storage overhead of directory</a:t>
            </a:r>
          </a:p>
        </p:txBody>
      </p:sp>
      <p:sp>
        <p:nvSpPr>
          <p:cNvPr id="1584" name="Optimizations on full-bit vector sche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Optimizations on </a:t>
            </a:r>
            <a:r>
              <a:rPr lang="en-US" dirty="0"/>
              <a:t>full-map directory scheme</a:t>
            </a:r>
            <a:endParaRPr dirty="0"/>
          </a:p>
          <a:p>
            <a:pPr lvl="1">
              <a:spcBef>
                <a:spcPts val="0"/>
              </a:spcBef>
              <a:defRPr sz="4200"/>
            </a:pPr>
            <a:r>
              <a:rPr dirty="0"/>
              <a:t>Increase cache line size (reduce M term)</a:t>
            </a:r>
          </a:p>
          <a:p>
            <a:pPr marL="2057400" lvl="3" indent="-584200">
              <a:spcBef>
                <a:spcPts val="0"/>
              </a:spcBef>
              <a:defRPr sz="4200"/>
            </a:pPr>
            <a:r>
              <a:rPr dirty="0"/>
              <a:t>What are</a:t>
            </a:r>
            <a:r>
              <a:rPr lang="en-US" dirty="0"/>
              <a:t> the</a:t>
            </a:r>
            <a:r>
              <a:rPr dirty="0"/>
              <a:t> </a:t>
            </a:r>
            <a:r>
              <a:rPr lang="en-US" dirty="0"/>
              <a:t>downsides of</a:t>
            </a:r>
            <a:r>
              <a:rPr dirty="0"/>
              <a:t> this approach?</a:t>
            </a:r>
            <a:br>
              <a:rPr lang="en-US" dirty="0"/>
            </a:br>
            <a:r>
              <a:rPr dirty="0"/>
              <a:t>(consider graphs from last lecture)</a:t>
            </a:r>
          </a:p>
          <a:p>
            <a:pPr lvl="1">
              <a:defRPr sz="4200"/>
            </a:pPr>
            <a:r>
              <a:rPr dirty="0"/>
              <a:t>Group multiple processors into a single directory “node” (reduce P term)</a:t>
            </a:r>
          </a:p>
          <a:p>
            <a:pPr marL="2057400" lvl="3" indent="-584200">
              <a:defRPr sz="4200"/>
            </a:pPr>
            <a:r>
              <a:rPr dirty="0"/>
              <a:t>Need only one directory bit per node, not one bit per processor</a:t>
            </a:r>
            <a:endParaRPr lang="en-US" dirty="0"/>
          </a:p>
          <a:p>
            <a:pPr marL="2057400" lvl="3" indent="-584200">
              <a:defRPr sz="4200"/>
            </a:pPr>
            <a:r>
              <a:rPr dirty="0"/>
              <a:t>Hierarchical: could use snooping protocol to maintain coherence among processors in a node</a:t>
            </a:r>
            <a:endParaRPr lang="en-US" dirty="0"/>
          </a:p>
          <a:p>
            <a:pPr marL="2057400" lvl="3" indent="-584200">
              <a:defRPr sz="4200"/>
            </a:pPr>
            <a:r>
              <a:rPr lang="en-US" dirty="0"/>
              <a:t>But hierarchical coherence is very complicated + adds latency</a:t>
            </a:r>
            <a:endParaRPr dirty="0"/>
          </a:p>
          <a:p>
            <a:r>
              <a:rPr dirty="0"/>
              <a:t>We will now discuss two alternative schemes</a:t>
            </a:r>
          </a:p>
          <a:p>
            <a:pPr lvl="1">
              <a:defRPr sz="4200"/>
            </a:pPr>
            <a:r>
              <a:rPr dirty="0"/>
              <a:t>Limited pointer schemes (reduce P)</a:t>
            </a:r>
          </a:p>
          <a:p>
            <a:pPr lvl="1">
              <a:defRPr sz="4200"/>
            </a:pPr>
            <a:r>
              <a:rPr dirty="0"/>
              <a:t>Sparse directories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Limited pointer sche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Limited </a:t>
            </a:r>
            <a:r>
              <a:rPr lang="en-US" dirty="0"/>
              <a:t>directory</a:t>
            </a:r>
            <a:endParaRPr dirty="0"/>
          </a:p>
        </p:txBody>
      </p:sp>
      <p:sp>
        <p:nvSpPr>
          <p:cNvPr id="1587" name="Since data is expected to only be in a few caches at once, storage for a limited number of pointers per directory entry should be sufficient (only need a list of the nodes holding a valid copy of the line!)"/>
          <p:cNvSpPr txBox="1">
            <a:spLocks noGrp="1"/>
          </p:cNvSpPr>
          <p:nvPr>
            <p:ph type="body" sz="quarter" idx="1"/>
          </p:nvPr>
        </p:nvSpPr>
        <p:spPr>
          <a:xfrm>
            <a:off x="812800" y="1955800"/>
            <a:ext cx="16154400" cy="21971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200"/>
            </a:lvl1pPr>
          </a:lstStyle>
          <a:p>
            <a:r>
              <a:rPr lang="en-US" sz="4000" dirty="0"/>
              <a:t>Most data has few sharers</a:t>
            </a:r>
            <a:br>
              <a:rPr lang="en-US" sz="4000" dirty="0"/>
            </a:br>
            <a:r>
              <a:rPr lang="en-US" sz="4000" dirty="0">
                <a:sym typeface="Wingdings" panose="05000000000000000000" pitchFamily="2" charset="2"/>
              </a:rPr>
              <a:t> Idea: Store only a few </a:t>
            </a:r>
            <a:r>
              <a:rPr lang="en-US" sz="4000" i="1" dirty="0">
                <a:sym typeface="Wingdings" panose="05000000000000000000" pitchFamily="2" charset="2"/>
              </a:rPr>
              <a:t>pointers</a:t>
            </a:r>
            <a:r>
              <a:rPr lang="en-US" sz="4000" dirty="0">
                <a:sym typeface="Wingdings" panose="05000000000000000000" pitchFamily="2" charset="2"/>
              </a:rPr>
              <a:t> in directory</a:t>
            </a:r>
            <a:br>
              <a:rPr lang="en-US" sz="4000" dirty="0">
                <a:sym typeface="Wingdings" panose="05000000000000000000" pitchFamily="2" charset="2"/>
              </a:rPr>
            </a:br>
            <a:r>
              <a:rPr lang="en-US" sz="4000" dirty="0"/>
              <a:t>(we only need a list of the nodes holding a valid copy of the line!)</a:t>
            </a:r>
            <a:endParaRPr sz="4000" dirty="0"/>
          </a:p>
        </p:txBody>
      </p:sp>
      <p:pic>
        <p:nvPicPr>
          <p:cNvPr id="1588" name="Screen Shot 2012-02-23 at 6.53.52 AM.png" descr="Screen Shot 2012-02-23 at 6.53.52 AM.png"/>
          <p:cNvPicPr>
            <a:picLocks noChangeAspect="1"/>
          </p:cNvPicPr>
          <p:nvPr/>
        </p:nvPicPr>
        <p:blipFill>
          <a:blip r:embed="rId3">
            <a:extLst/>
          </a:blip>
          <a:srcRect l="319" b="24935"/>
          <a:stretch>
            <a:fillRect/>
          </a:stretch>
        </p:blipFill>
        <p:spPr>
          <a:xfrm>
            <a:off x="2862386" y="8075103"/>
            <a:ext cx="12568309" cy="3884719"/>
          </a:xfrm>
          <a:prstGeom prst="rect">
            <a:avLst/>
          </a:prstGeom>
          <a:ln w="12700">
            <a:miter lim="400000"/>
          </a:ln>
        </p:spPr>
      </p:pic>
      <p:sp>
        <p:nvSpPr>
          <p:cNvPr id="1589" name="Ocean"/>
          <p:cNvSpPr txBox="1"/>
          <p:nvPr/>
        </p:nvSpPr>
        <p:spPr>
          <a:xfrm>
            <a:off x="12534900" y="8382000"/>
            <a:ext cx="2603500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Ocean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0" name="Example: 1024 processor system…"/>
              <p:cNvSpPr txBox="1"/>
              <p:nvPr/>
            </p:nvSpPr>
            <p:spPr>
              <a:xfrm>
                <a:off x="838200" y="4656646"/>
                <a:ext cx="16738600" cy="33401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algn="l">
                  <a:spcBef>
                    <a:spcPts val="1400"/>
                  </a:spcBef>
                  <a:buFont typeface="Lucida Grande"/>
                  <a:defRPr sz="4000"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600" dirty="0"/>
                  <a:t>Example: 1024 processor system</a:t>
                </a:r>
              </a:p>
              <a:p>
                <a:pPr algn="l">
                  <a:spcBef>
                    <a:spcPts val="1400"/>
                  </a:spcBef>
                  <a:buFont typeface="Lucida Grande"/>
                  <a:defRPr sz="4000"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600" dirty="0"/>
                  <a:t>Full bit vector scheme needs 1024 bits per line</a:t>
                </a:r>
              </a:p>
              <a:p>
                <a:pPr algn="l">
                  <a:spcBef>
                    <a:spcPts val="1400"/>
                  </a:spcBef>
                  <a:buFont typeface="Lucida Grande"/>
                  <a:defRPr sz="4000"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600" dirty="0"/>
                  <a:t>Instead, we can track most accesses with a few pointers to sharers</a:t>
                </a:r>
              </a:p>
              <a:p>
                <a:pPr algn="l">
                  <a:spcBef>
                    <a:spcPts val="1400"/>
                  </a:spcBef>
                  <a:buFont typeface="Lucida Grande"/>
                  <a:defRPr sz="4000"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600" dirty="0"/>
                  <a:t>Each pointer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600" dirty="0"/>
                  <a:t>, so anything &lt;100 pointers is a win!</a:t>
                </a:r>
              </a:p>
              <a:p>
                <a:pPr algn="l">
                  <a:spcBef>
                    <a:spcPts val="1400"/>
                  </a:spcBef>
                  <a:buFont typeface="Lucida Grande"/>
                  <a:defRPr sz="4000"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600" dirty="0"/>
                  <a:t>(E.g., &gt;99% of writes with just a five sharers in Ocean)</a:t>
                </a:r>
                <a:endParaRPr sz="3600" dirty="0"/>
              </a:p>
            </p:txBody>
          </p:sp>
        </mc:Choice>
        <mc:Fallback xmlns="">
          <p:sp>
            <p:nvSpPr>
              <p:cNvPr id="1590" name="Example: 1024 processor system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56646"/>
                <a:ext cx="16738600" cy="3340100"/>
              </a:xfrm>
              <a:prstGeom prst="rect">
                <a:avLst/>
              </a:prstGeom>
              <a:blipFill>
                <a:blip r:embed="rId4"/>
                <a:stretch>
                  <a:fillRect l="-1384" t="-2737" b="-133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1" name="01234567"/>
          <p:cNvSpPr txBox="1"/>
          <p:nvPr/>
        </p:nvSpPr>
        <p:spPr>
          <a:xfrm>
            <a:off x="3619500" y="11925300"/>
            <a:ext cx="4851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2200" b="1" spc="3278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01234567</a:t>
            </a:r>
          </a:p>
        </p:txBody>
      </p:sp>
      <p:sp>
        <p:nvSpPr>
          <p:cNvPr id="1592" name="8 to 11"/>
          <p:cNvSpPr txBox="1"/>
          <p:nvPr/>
        </p:nvSpPr>
        <p:spPr>
          <a:xfrm rot="16200000">
            <a:off x="7658100" y="12090400"/>
            <a:ext cx="85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8 to 11</a:t>
            </a:r>
          </a:p>
        </p:txBody>
      </p:sp>
      <p:sp>
        <p:nvSpPr>
          <p:cNvPr id="1593" name="12 to 15"/>
          <p:cNvSpPr txBox="1"/>
          <p:nvPr/>
        </p:nvSpPr>
        <p:spPr>
          <a:xfrm rot="16200000">
            <a:off x="81915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12 to 15</a:t>
            </a:r>
          </a:p>
        </p:txBody>
      </p:sp>
      <p:sp>
        <p:nvSpPr>
          <p:cNvPr id="1594" name="16 to 19"/>
          <p:cNvSpPr txBox="1"/>
          <p:nvPr/>
        </p:nvSpPr>
        <p:spPr>
          <a:xfrm rot="16200000">
            <a:off x="87122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16 to 19</a:t>
            </a:r>
          </a:p>
        </p:txBody>
      </p:sp>
      <p:sp>
        <p:nvSpPr>
          <p:cNvPr id="1595" name="20 to 23"/>
          <p:cNvSpPr txBox="1"/>
          <p:nvPr/>
        </p:nvSpPr>
        <p:spPr>
          <a:xfrm rot="16200000">
            <a:off x="92329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20 to 23</a:t>
            </a:r>
          </a:p>
        </p:txBody>
      </p:sp>
      <p:sp>
        <p:nvSpPr>
          <p:cNvPr id="1596" name="24 to 27"/>
          <p:cNvSpPr txBox="1"/>
          <p:nvPr/>
        </p:nvSpPr>
        <p:spPr>
          <a:xfrm rot="16200000">
            <a:off x="97536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24 to 27</a:t>
            </a:r>
          </a:p>
        </p:txBody>
      </p:sp>
      <p:sp>
        <p:nvSpPr>
          <p:cNvPr id="1597" name="28 to 31"/>
          <p:cNvSpPr txBox="1"/>
          <p:nvPr/>
        </p:nvSpPr>
        <p:spPr>
          <a:xfrm rot="16200000">
            <a:off x="102743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28 to 31</a:t>
            </a:r>
          </a:p>
        </p:txBody>
      </p:sp>
      <p:sp>
        <p:nvSpPr>
          <p:cNvPr id="1598" name="32 to 35"/>
          <p:cNvSpPr txBox="1"/>
          <p:nvPr/>
        </p:nvSpPr>
        <p:spPr>
          <a:xfrm rot="16200000">
            <a:off x="107950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32 to 35</a:t>
            </a:r>
          </a:p>
        </p:txBody>
      </p:sp>
      <p:sp>
        <p:nvSpPr>
          <p:cNvPr id="1599" name="36 to 39"/>
          <p:cNvSpPr txBox="1"/>
          <p:nvPr/>
        </p:nvSpPr>
        <p:spPr>
          <a:xfrm rot="16200000">
            <a:off x="113157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36 to 39</a:t>
            </a:r>
          </a:p>
        </p:txBody>
      </p:sp>
      <p:sp>
        <p:nvSpPr>
          <p:cNvPr id="1600" name="40 to 43"/>
          <p:cNvSpPr txBox="1"/>
          <p:nvPr/>
        </p:nvSpPr>
        <p:spPr>
          <a:xfrm rot="16200000">
            <a:off x="118364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40 to 43</a:t>
            </a:r>
          </a:p>
        </p:txBody>
      </p:sp>
      <p:sp>
        <p:nvSpPr>
          <p:cNvPr id="1601" name="44 to 47"/>
          <p:cNvSpPr txBox="1"/>
          <p:nvPr/>
        </p:nvSpPr>
        <p:spPr>
          <a:xfrm rot="16200000">
            <a:off x="123571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44 to 47</a:t>
            </a:r>
          </a:p>
        </p:txBody>
      </p:sp>
      <p:sp>
        <p:nvSpPr>
          <p:cNvPr id="1602" name="48 to 51"/>
          <p:cNvSpPr txBox="1"/>
          <p:nvPr/>
        </p:nvSpPr>
        <p:spPr>
          <a:xfrm rot="16200000">
            <a:off x="128778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48 to 51</a:t>
            </a:r>
          </a:p>
        </p:txBody>
      </p:sp>
      <p:sp>
        <p:nvSpPr>
          <p:cNvPr id="1603" name="52 to 55"/>
          <p:cNvSpPr txBox="1"/>
          <p:nvPr/>
        </p:nvSpPr>
        <p:spPr>
          <a:xfrm rot="16200000">
            <a:off x="133985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52 to 55</a:t>
            </a:r>
          </a:p>
        </p:txBody>
      </p:sp>
      <p:sp>
        <p:nvSpPr>
          <p:cNvPr id="1604" name="56 to 59"/>
          <p:cNvSpPr txBox="1"/>
          <p:nvPr/>
        </p:nvSpPr>
        <p:spPr>
          <a:xfrm rot="16200000">
            <a:off x="139192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56 to 59</a:t>
            </a:r>
          </a:p>
        </p:txBody>
      </p:sp>
      <p:sp>
        <p:nvSpPr>
          <p:cNvPr id="1605" name="60 to 63"/>
          <p:cNvSpPr txBox="1"/>
          <p:nvPr/>
        </p:nvSpPr>
        <p:spPr>
          <a:xfrm rot="16200000">
            <a:off x="14439900" y="12204700"/>
            <a:ext cx="9525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600"/>
              <a:t>60 to 63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plementing cache coh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Implementing cache coherence</a:t>
            </a:r>
          </a:p>
        </p:txBody>
      </p:sp>
      <p:grpSp>
        <p:nvGrpSpPr>
          <p:cNvPr id="75" name="Group"/>
          <p:cNvGrpSpPr/>
          <p:nvPr/>
        </p:nvGrpSpPr>
        <p:grpSpPr>
          <a:xfrm>
            <a:off x="8737600" y="2946399"/>
            <a:ext cx="8102601" cy="4013202"/>
            <a:chOff x="0" y="0"/>
            <a:chExt cx="8102600" cy="4013200"/>
          </a:xfrm>
        </p:grpSpPr>
        <p:sp>
          <p:nvSpPr>
            <p:cNvPr id="41" name="Line"/>
            <p:cNvSpPr/>
            <p:nvPr/>
          </p:nvSpPr>
          <p:spPr>
            <a:xfrm>
              <a:off x="1895902" y="2128372"/>
              <a:ext cx="1" cy="5737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42" name="Line"/>
            <p:cNvSpPr/>
            <p:nvPr/>
          </p:nvSpPr>
          <p:spPr>
            <a:xfrm>
              <a:off x="6079598" y="2128372"/>
              <a:ext cx="1" cy="5737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43" name="Line"/>
            <p:cNvSpPr/>
            <p:nvPr/>
          </p:nvSpPr>
          <p:spPr>
            <a:xfrm flipH="1">
              <a:off x="789797" y="1283520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44" name="Line"/>
            <p:cNvSpPr/>
            <p:nvPr/>
          </p:nvSpPr>
          <p:spPr>
            <a:xfrm>
              <a:off x="2986841" y="12812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45" name="Line"/>
            <p:cNvSpPr/>
            <p:nvPr/>
          </p:nvSpPr>
          <p:spPr>
            <a:xfrm>
              <a:off x="5179309" y="12812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46" name="Line"/>
            <p:cNvSpPr/>
            <p:nvPr/>
          </p:nvSpPr>
          <p:spPr>
            <a:xfrm>
              <a:off x="7276453" y="12812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51" name="Group"/>
            <p:cNvGrpSpPr/>
            <p:nvPr/>
          </p:nvGrpSpPr>
          <p:grpSpPr>
            <a:xfrm>
              <a:off x="0" y="0"/>
              <a:ext cx="1588747" cy="1323616"/>
              <a:chOff x="0" y="0"/>
              <a:chExt cx="1588746" cy="1323615"/>
            </a:xfrm>
          </p:grpSpPr>
          <p:sp>
            <p:nvSpPr>
              <p:cNvPr id="47" name="Rectangle"/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48" name="Processor"/>
              <p:cNvSpPr txBox="1"/>
              <p:nvPr/>
            </p:nvSpPr>
            <p:spPr>
              <a:xfrm>
                <a:off x="180057" y="379710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49" name="Rectangle"/>
              <p:cNvSpPr/>
              <p:nvPr/>
            </p:nvSpPr>
            <p:spPr>
              <a:xfrm>
                <a:off x="127099" y="82727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0" name="Local Cache"/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  <p:grpSp>
          <p:nvGrpSpPr>
            <p:cNvPr id="56" name="Group"/>
            <p:cNvGrpSpPr/>
            <p:nvPr/>
          </p:nvGrpSpPr>
          <p:grpSpPr>
            <a:xfrm>
              <a:off x="2160693" y="0"/>
              <a:ext cx="1588747" cy="1323615"/>
              <a:chOff x="0" y="0"/>
              <a:chExt cx="1588745" cy="1323614"/>
            </a:xfrm>
          </p:grpSpPr>
          <p:sp>
            <p:nvSpPr>
              <p:cNvPr id="52" name="Rectangle"/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3" name="Processor"/>
              <p:cNvSpPr txBox="1"/>
              <p:nvPr/>
            </p:nvSpPr>
            <p:spPr>
              <a:xfrm>
                <a:off x="180057" y="381201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Processor</a:t>
                </a:r>
              </a:p>
            </p:txBody>
          </p:sp>
          <p:sp>
            <p:nvSpPr>
              <p:cNvPr id="54" name="Rectangle"/>
              <p:cNvSpPr/>
              <p:nvPr/>
            </p:nvSpPr>
            <p:spPr>
              <a:xfrm>
                <a:off x="127099" y="82593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5" name="Local Cache"/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  <p:grpSp>
          <p:nvGrpSpPr>
            <p:cNvPr id="61" name="Group"/>
            <p:cNvGrpSpPr/>
            <p:nvPr/>
          </p:nvGrpSpPr>
          <p:grpSpPr>
            <a:xfrm>
              <a:off x="4321387" y="0"/>
              <a:ext cx="1588746" cy="1323615"/>
              <a:chOff x="0" y="0"/>
              <a:chExt cx="1588745" cy="1323614"/>
            </a:xfrm>
          </p:grpSpPr>
          <p:sp>
            <p:nvSpPr>
              <p:cNvPr id="57" name="Rectangle"/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8" name="Processor"/>
              <p:cNvSpPr txBox="1"/>
              <p:nvPr/>
            </p:nvSpPr>
            <p:spPr>
              <a:xfrm>
                <a:off x="180057" y="381201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Processor</a:t>
                </a:r>
              </a:p>
            </p:txBody>
          </p:sp>
          <p:sp>
            <p:nvSpPr>
              <p:cNvPr id="59" name="Rectangle"/>
              <p:cNvSpPr/>
              <p:nvPr/>
            </p:nvSpPr>
            <p:spPr>
              <a:xfrm>
                <a:off x="127099" y="82593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60" name="Local Cache"/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  <p:grpSp>
          <p:nvGrpSpPr>
            <p:cNvPr id="66" name="Group"/>
            <p:cNvGrpSpPr/>
            <p:nvPr/>
          </p:nvGrpSpPr>
          <p:grpSpPr>
            <a:xfrm>
              <a:off x="6482083" y="0"/>
              <a:ext cx="1588746" cy="1323615"/>
              <a:chOff x="0" y="0"/>
              <a:chExt cx="1588745" cy="1323614"/>
            </a:xfrm>
          </p:grpSpPr>
          <p:sp>
            <p:nvSpPr>
              <p:cNvPr id="62" name="Rectangle"/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63" name="Processor"/>
              <p:cNvSpPr txBox="1"/>
              <p:nvPr/>
            </p:nvSpPr>
            <p:spPr>
              <a:xfrm>
                <a:off x="180057" y="381201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Processor</a:t>
                </a:r>
              </a:p>
            </p:txBody>
          </p:sp>
          <p:sp>
            <p:nvSpPr>
              <p:cNvPr id="64" name="Rectangle"/>
              <p:cNvSpPr/>
              <p:nvPr/>
            </p:nvSpPr>
            <p:spPr>
              <a:xfrm>
                <a:off x="127099" y="82593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65" name="Local Cache"/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  <p:sp>
          <p:nvSpPr>
            <p:cNvPr id="67" name="Rounded Rectangle"/>
            <p:cNvSpPr/>
            <p:nvPr/>
          </p:nvSpPr>
          <p:spPr>
            <a:xfrm>
              <a:off x="0" y="1715404"/>
              <a:ext cx="8102600" cy="508269"/>
            </a:xfrm>
            <a:prstGeom prst="roundRect">
              <a:avLst>
                <a:gd name="adj" fmla="val 37480"/>
              </a:avLst>
            </a:prstGeom>
            <a:solidFill>
              <a:srgbClr val="D6D6D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68" name="Interconnect"/>
            <p:cNvSpPr txBox="1"/>
            <p:nvPr/>
          </p:nvSpPr>
          <p:spPr>
            <a:xfrm>
              <a:off x="3431690" y="1773305"/>
              <a:ext cx="1799219" cy="428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Interconnect</a:t>
              </a:r>
            </a:p>
          </p:txBody>
        </p:sp>
        <p:grpSp>
          <p:nvGrpSpPr>
            <p:cNvPr id="71" name="Group"/>
            <p:cNvGrpSpPr/>
            <p:nvPr/>
          </p:nvGrpSpPr>
          <p:grpSpPr>
            <a:xfrm>
              <a:off x="201241" y="2700173"/>
              <a:ext cx="3294000" cy="1313027"/>
              <a:chOff x="0" y="0"/>
              <a:chExt cx="3293999" cy="1313025"/>
            </a:xfrm>
          </p:grpSpPr>
          <p:sp>
            <p:nvSpPr>
              <p:cNvPr id="69" name="Rectangle"/>
              <p:cNvSpPr/>
              <p:nvPr/>
            </p:nvSpPr>
            <p:spPr>
              <a:xfrm>
                <a:off x="0" y="0"/>
                <a:ext cx="3294000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70" name="Memory"/>
              <p:cNvSpPr txBox="1"/>
              <p:nvPr/>
            </p:nvSpPr>
            <p:spPr>
              <a:xfrm>
                <a:off x="405094" y="432655"/>
                <a:ext cx="2569322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8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Memory</a:t>
                </a:r>
              </a:p>
            </p:txBody>
          </p:sp>
        </p:grpSp>
        <p:grpSp>
          <p:nvGrpSpPr>
            <p:cNvPr id="74" name="Group"/>
            <p:cNvGrpSpPr/>
            <p:nvPr/>
          </p:nvGrpSpPr>
          <p:grpSpPr>
            <a:xfrm>
              <a:off x="5285226" y="2700173"/>
              <a:ext cx="1588747" cy="1313027"/>
              <a:chOff x="0" y="0"/>
              <a:chExt cx="1588745" cy="1313025"/>
            </a:xfrm>
          </p:grpSpPr>
          <p:sp>
            <p:nvSpPr>
              <p:cNvPr id="72" name="Rectangle"/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73" name="I/O"/>
              <p:cNvSpPr txBox="1"/>
              <p:nvPr/>
            </p:nvSpPr>
            <p:spPr>
              <a:xfrm>
                <a:off x="180057" y="453832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8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I/O</a:t>
                </a:r>
              </a:p>
            </p:txBody>
          </p:sp>
        </p:grpSp>
      </p:grpSp>
      <p:sp>
        <p:nvSpPr>
          <p:cNvPr id="76" name="The snooping cache coherence protocols from the last lecture relied on broadcasting coherence information to all processors over the chip interconnect.…"/>
          <p:cNvSpPr txBox="1">
            <a:spLocks noGrp="1"/>
          </p:cNvSpPr>
          <p:nvPr>
            <p:ph type="body" sz="quarter" idx="1"/>
          </p:nvPr>
        </p:nvSpPr>
        <p:spPr>
          <a:xfrm>
            <a:off x="939800" y="2882900"/>
            <a:ext cx="6997700" cy="58166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600"/>
              </a:spcBef>
              <a:buSzTx/>
              <a:buNone/>
              <a:defRPr sz="4000"/>
            </a:pPr>
            <a:r>
              <a:rPr sz="3600" dirty="0"/>
              <a:t>The snooping cache coherence protocols from the last lecture relied on </a:t>
            </a:r>
            <a:r>
              <a:rPr sz="3600" u="sng" dirty="0"/>
              <a:t>broadcasting</a:t>
            </a:r>
            <a:r>
              <a:rPr sz="3600" dirty="0"/>
              <a:t> coherence information to all processors over the chip interconnect.</a:t>
            </a:r>
          </a:p>
          <a:p>
            <a:pPr marL="0" indent="0">
              <a:buSzTx/>
              <a:buNone/>
              <a:defRPr sz="4000">
                <a:solidFill>
                  <a:schemeClr val="accent5"/>
                </a:solidFill>
              </a:defRPr>
            </a:pPr>
            <a:r>
              <a:rPr sz="3600" dirty="0"/>
              <a:t>Every time a cache miss occurred, the triggering cache communicated with all other caches!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Managing overflow in limited pointer sche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rPr sz="5400"/>
              <a:t>Managing overflow in limited pointer schemes</a:t>
            </a:r>
          </a:p>
        </p:txBody>
      </p:sp>
      <p:sp>
        <p:nvSpPr>
          <p:cNvPr id="1610" name="Fallback to broadcast (if broadcast mechanism exists)…"/>
          <p:cNvSpPr txBox="1">
            <a:spLocks noGrp="1"/>
          </p:cNvSpPr>
          <p:nvPr>
            <p:ph type="body" idx="1"/>
          </p:nvPr>
        </p:nvSpPr>
        <p:spPr>
          <a:xfrm>
            <a:off x="838200" y="2527300"/>
            <a:ext cx="16154400" cy="89789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600"/>
            </a:pPr>
            <a:r>
              <a:rPr dirty="0">
                <a:latin typeface="+mj-lt"/>
              </a:rPr>
              <a:t>Fallback to broadcast</a:t>
            </a: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defRPr sz="4600"/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defRPr sz="4600"/>
            </a:pPr>
            <a:r>
              <a:rPr lang="en-US" dirty="0">
                <a:latin typeface="+mj-lt"/>
              </a:rPr>
              <a:t>R</a:t>
            </a:r>
            <a:r>
              <a:rPr dirty="0">
                <a:latin typeface="+mj-lt"/>
              </a:rPr>
              <a:t>eplaces an existing </a:t>
            </a:r>
            <a:r>
              <a:rPr lang="en-US" dirty="0">
                <a:latin typeface="+mj-lt"/>
              </a:rPr>
              <a:t>sharer (invalidating its cache) with the new sharer</a:t>
            </a:r>
          </a:p>
          <a:p>
            <a:pPr>
              <a:spcBef>
                <a:spcPts val="0"/>
              </a:spcBef>
              <a:defRPr sz="4600"/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  <a:defRPr sz="4600"/>
            </a:pPr>
            <a:r>
              <a:rPr dirty="0">
                <a:latin typeface="+mj-lt"/>
              </a:rPr>
              <a:t>Coarse </a:t>
            </a:r>
            <a:r>
              <a:rPr lang="en-US" dirty="0">
                <a:latin typeface="+mj-lt"/>
              </a:rPr>
              <a:t>bit-vector</a:t>
            </a:r>
            <a:endParaRPr dirty="0">
              <a:latin typeface="+mj-lt"/>
            </a:endParaRPr>
          </a:p>
          <a:p>
            <a:pPr lvl="1">
              <a:spcBef>
                <a:spcPts val="0"/>
              </a:spcBef>
              <a:defRPr sz="4600"/>
            </a:pPr>
            <a:r>
              <a:rPr dirty="0">
                <a:latin typeface="+mj-lt"/>
              </a:rPr>
              <a:t>Revert to bit vector representation</a:t>
            </a:r>
            <a:endParaRPr lang="en-US" dirty="0">
              <a:latin typeface="+mj-lt"/>
            </a:endParaRPr>
          </a:p>
          <a:p>
            <a:pPr lvl="1">
              <a:spcBef>
                <a:spcPts val="0"/>
              </a:spcBef>
              <a:defRPr sz="4600"/>
            </a:pPr>
            <a:r>
              <a:rPr dirty="0">
                <a:latin typeface="+mj-lt"/>
              </a:rPr>
              <a:t>Each bit corresponds to</a:t>
            </a:r>
            <a:r>
              <a:rPr lang="en-US" dirty="0">
                <a:latin typeface="+mj-lt"/>
              </a:rPr>
              <a:t> a cluster of</a:t>
            </a:r>
            <a:r>
              <a:rPr dirty="0">
                <a:latin typeface="+mj-lt"/>
              </a:rPr>
              <a:t> </a:t>
            </a:r>
            <a:r>
              <a:rPr i="1" dirty="0">
                <a:latin typeface="+mj-lt"/>
              </a:rPr>
              <a:t>K</a:t>
            </a:r>
            <a:r>
              <a:rPr dirty="0">
                <a:latin typeface="+mj-lt"/>
              </a:rPr>
              <a:t> </a:t>
            </a:r>
            <a:r>
              <a:rPr lang="en-US" dirty="0">
                <a:latin typeface="+mj-lt"/>
              </a:rPr>
              <a:t>processors</a:t>
            </a:r>
          </a:p>
          <a:p>
            <a:pPr lvl="1">
              <a:spcBef>
                <a:spcPts val="0"/>
              </a:spcBef>
              <a:defRPr sz="4600"/>
            </a:pPr>
            <a:r>
              <a:rPr dirty="0">
                <a:latin typeface="+mj-lt"/>
              </a:rPr>
              <a:t>On write, invalidate all </a:t>
            </a:r>
            <a:r>
              <a:rPr lang="en-US" dirty="0">
                <a:latin typeface="+mj-lt"/>
              </a:rPr>
              <a:t>processors in the cluster</a:t>
            </a:r>
            <a:endParaRPr dirty="0">
              <a:latin typeface="+mj-lt"/>
            </a:endParaRPr>
          </a:p>
        </p:txBody>
      </p:sp>
      <p:sp>
        <p:nvSpPr>
          <p:cNvPr id="1611" name="Many possible approaches"/>
          <p:cNvSpPr txBox="1"/>
          <p:nvPr/>
        </p:nvSpPr>
        <p:spPr>
          <a:xfrm>
            <a:off x="850900" y="1485900"/>
            <a:ext cx="655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Many possible approaches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Optimizing for the common case"/>
          <p:cNvSpPr txBox="1">
            <a:spLocks noGrp="1"/>
          </p:cNvSpPr>
          <p:nvPr>
            <p:ph type="title"/>
          </p:nvPr>
        </p:nvSpPr>
        <p:spPr>
          <a:xfrm>
            <a:off x="1066800" y="1841499"/>
            <a:ext cx="16154400" cy="6458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</a:bodyPr>
          <a:lstStyle>
            <a:lvl1pPr algn="ctr"/>
          </a:lstStyle>
          <a:p>
            <a:r>
              <a:rPr sz="8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</a:t>
            </a:r>
            <a:r>
              <a:rPr lang="en-US" sz="8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sz="8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the common case</a:t>
            </a:r>
            <a:r>
              <a:rPr lang="en-US" sz="8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sz="8800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16" name="Limited pointer schemes are a great example of smartly understanding and optimizing for the common case:"/>
          <p:cNvSpPr txBox="1"/>
          <p:nvPr/>
        </p:nvSpPr>
        <p:spPr>
          <a:xfrm>
            <a:off x="3820502" y="3345962"/>
            <a:ext cx="11040696" cy="2193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4400" i="1" dirty="0"/>
              <a:t>Limited pointer schemes are a great example of understanding and optimizing for the common case:</a:t>
            </a:r>
          </a:p>
        </p:txBody>
      </p:sp>
      <p:sp>
        <p:nvSpPr>
          <p:cNvPr id="1617" name="Workload-driven observation: in general the number of cache line sharers is low…"/>
          <p:cNvSpPr txBox="1"/>
          <p:nvPr/>
        </p:nvSpPr>
        <p:spPr>
          <a:xfrm>
            <a:off x="1930400" y="6057900"/>
            <a:ext cx="14820900" cy="53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609600" indent="-609600" algn="l">
              <a:spcBef>
                <a:spcPts val="2600"/>
              </a:spcBef>
              <a:buSzPct val="100000"/>
              <a:buAutoNum type="arabicPeriod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Workload-driven observation: in general the number of cache line sharers is low</a:t>
            </a:r>
          </a:p>
          <a:p>
            <a:pPr marL="609600" indent="-609600" algn="l">
              <a:spcBef>
                <a:spcPts val="2600"/>
              </a:spcBef>
              <a:buSzPct val="100000"/>
              <a:buAutoNum type="arabicPeriod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Make the common case simple and fast: array of pointers for first N sharers</a:t>
            </a:r>
          </a:p>
          <a:p>
            <a:pPr marL="609600" indent="-609600" algn="l">
              <a:spcBef>
                <a:spcPts val="2600"/>
              </a:spcBef>
              <a:buSzPct val="100000"/>
              <a:buAutoNum type="arabicPeriod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Uncommon case is still handled correctly, just with a slower, more complicated mechanism (the program still works!)</a:t>
            </a:r>
          </a:p>
          <a:p>
            <a:pPr marL="609600" indent="-609600" algn="l">
              <a:spcBef>
                <a:spcPts val="2600"/>
              </a:spcBef>
              <a:buSzPct val="100000"/>
              <a:buAutoNum type="arabicPeriod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t>Extra expense of the complicated solution is tolerable, since it happens infrequently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Limited pointer schemes: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Limited pointer schemes: summary</a:t>
            </a:r>
          </a:p>
        </p:txBody>
      </p:sp>
      <p:sp>
        <p:nvSpPr>
          <p:cNvPr id="1620" name="Limited pointer schemes reduce directory storage overhead caused by large P…"/>
          <p:cNvSpPr txBox="1">
            <a:spLocks noGrp="1"/>
          </p:cNvSpPr>
          <p:nvPr>
            <p:ph type="body" idx="1"/>
          </p:nvPr>
        </p:nvSpPr>
        <p:spPr>
          <a:xfrm>
            <a:off x="838200" y="2108200"/>
            <a:ext cx="10515600" cy="103505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4600"/>
            </a:pPr>
            <a:r>
              <a:rPr dirty="0"/>
              <a:t>Limited pointer schemes reduce directory storage overhead caused by large P</a:t>
            </a:r>
            <a:endParaRPr lang="en-US" dirty="0"/>
          </a:p>
          <a:p>
            <a:pPr>
              <a:spcBef>
                <a:spcPts val="600"/>
              </a:spcBef>
              <a:defRPr sz="4600"/>
            </a:pPr>
            <a:endParaRPr lang="en-US" dirty="0"/>
          </a:p>
          <a:p>
            <a:pPr>
              <a:spcBef>
                <a:spcPts val="600"/>
              </a:spcBef>
              <a:defRPr sz="4600"/>
            </a:pPr>
            <a:r>
              <a:rPr lang="en-US" dirty="0"/>
              <a:t>Most lines have few sharers, so this works well</a:t>
            </a:r>
          </a:p>
          <a:p>
            <a:pPr>
              <a:spcBef>
                <a:spcPts val="600"/>
              </a:spcBef>
              <a:defRPr sz="4600"/>
            </a:pPr>
            <a:endParaRPr dirty="0"/>
          </a:p>
          <a:p>
            <a:pPr>
              <a:defRPr sz="4600"/>
            </a:pPr>
            <a:r>
              <a:rPr dirty="0"/>
              <a:t>But do we really even need to maintain a list of share</a:t>
            </a:r>
            <a:r>
              <a:rPr lang="en-US" dirty="0"/>
              <a:t>r</a:t>
            </a:r>
            <a:r>
              <a:rPr dirty="0"/>
              <a:t>s for each line of data in memory?</a:t>
            </a:r>
          </a:p>
        </p:txBody>
      </p:sp>
      <p:grpSp>
        <p:nvGrpSpPr>
          <p:cNvPr id="1641" name="Group"/>
          <p:cNvGrpSpPr/>
          <p:nvPr/>
        </p:nvGrpSpPr>
        <p:grpSpPr>
          <a:xfrm>
            <a:off x="13449300" y="1461973"/>
            <a:ext cx="4546603" cy="5535727"/>
            <a:chOff x="0" y="-176327"/>
            <a:chExt cx="4546602" cy="5535726"/>
          </a:xfrm>
        </p:grpSpPr>
        <p:sp>
          <p:nvSpPr>
            <p:cNvPr id="1621" name="Rectangle"/>
            <p:cNvSpPr/>
            <p:nvPr/>
          </p:nvSpPr>
          <p:spPr>
            <a:xfrm>
              <a:off x="9970" y="526990"/>
              <a:ext cx="3938395" cy="483240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22" name="Line"/>
            <p:cNvSpPr/>
            <p:nvPr/>
          </p:nvSpPr>
          <p:spPr>
            <a:xfrm flipV="1">
              <a:off x="9970" y="1004223"/>
              <a:ext cx="3933130" cy="4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3" name="Line"/>
            <p:cNvSpPr/>
            <p:nvPr/>
          </p:nvSpPr>
          <p:spPr>
            <a:xfrm flipV="1">
              <a:off x="0" y="1491484"/>
              <a:ext cx="3933129" cy="4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4" name="Line"/>
            <p:cNvSpPr/>
            <p:nvPr/>
          </p:nvSpPr>
          <p:spPr>
            <a:xfrm flipV="1">
              <a:off x="19941" y="4862238"/>
              <a:ext cx="3933130" cy="4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5" name="Line"/>
            <p:cNvSpPr/>
            <p:nvPr/>
          </p:nvSpPr>
          <p:spPr>
            <a:xfrm flipV="1">
              <a:off x="19941" y="4375019"/>
              <a:ext cx="3933130" cy="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6" name="Line"/>
            <p:cNvSpPr/>
            <p:nvPr/>
          </p:nvSpPr>
          <p:spPr>
            <a:xfrm flipV="1">
              <a:off x="0" y="3887803"/>
              <a:ext cx="3933129" cy="4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7" name="Line"/>
            <p:cNvSpPr/>
            <p:nvPr/>
          </p:nvSpPr>
          <p:spPr>
            <a:xfrm flipV="1">
              <a:off x="0" y="3400583"/>
              <a:ext cx="3933129" cy="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8" name="Line"/>
            <p:cNvSpPr/>
            <p:nvPr/>
          </p:nvSpPr>
          <p:spPr>
            <a:xfrm flipV="1">
              <a:off x="19941" y="1938929"/>
              <a:ext cx="3933130" cy="4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9" name="Line"/>
            <p:cNvSpPr/>
            <p:nvPr/>
          </p:nvSpPr>
          <p:spPr>
            <a:xfrm flipV="1">
              <a:off x="9970" y="2426148"/>
              <a:ext cx="3933130" cy="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0" name=". . ."/>
            <p:cNvSpPr txBox="1"/>
            <p:nvPr/>
          </p:nvSpPr>
          <p:spPr>
            <a:xfrm rot="16199993">
              <a:off x="1528316" y="2671135"/>
              <a:ext cx="6985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spcBef>
                  <a:spcPts val="1400"/>
                </a:spcBef>
                <a:buFont typeface="Lucida Grande"/>
                <a:defRPr sz="4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3200" dirty="0"/>
                <a:t>. . .</a:t>
              </a:r>
            </a:p>
          </p:txBody>
        </p:sp>
        <p:sp>
          <p:nvSpPr>
            <p:cNvPr id="1631" name="P"/>
            <p:cNvSpPr txBox="1"/>
            <p:nvPr/>
          </p:nvSpPr>
          <p:spPr>
            <a:xfrm>
              <a:off x="0" y="-176327"/>
              <a:ext cx="4018158" cy="487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dirty="0"/>
                <a:t>P</a:t>
              </a:r>
              <a:r>
                <a:rPr lang="en-US" dirty="0">
                  <a:sym typeface="Wingdings" panose="05000000000000000000" pitchFamily="2" charset="2"/>
                </a:rPr>
                <a:t>  k log P</a:t>
              </a:r>
              <a:endParaRPr dirty="0"/>
            </a:p>
          </p:txBody>
        </p:sp>
        <p:sp>
          <p:nvSpPr>
            <p:cNvPr id="1632" name="M"/>
            <p:cNvSpPr txBox="1"/>
            <p:nvPr/>
          </p:nvSpPr>
          <p:spPr>
            <a:xfrm>
              <a:off x="4018158" y="2744330"/>
              <a:ext cx="528444" cy="487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633" name="Line"/>
            <p:cNvSpPr/>
            <p:nvPr/>
          </p:nvSpPr>
          <p:spPr>
            <a:xfrm flipH="1">
              <a:off x="438707" y="517047"/>
              <a:ext cx="1" cy="4906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4" name="Line"/>
            <p:cNvSpPr/>
            <p:nvPr/>
          </p:nvSpPr>
          <p:spPr>
            <a:xfrm>
              <a:off x="867443" y="507104"/>
              <a:ext cx="1" cy="4906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5" name="Line"/>
            <p:cNvSpPr/>
            <p:nvPr/>
          </p:nvSpPr>
          <p:spPr>
            <a:xfrm>
              <a:off x="1286209" y="517047"/>
              <a:ext cx="1" cy="4906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6" name="Line"/>
            <p:cNvSpPr/>
            <p:nvPr/>
          </p:nvSpPr>
          <p:spPr>
            <a:xfrm>
              <a:off x="1714944" y="507104"/>
              <a:ext cx="1" cy="4906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7" name="Line"/>
            <p:cNvSpPr/>
            <p:nvPr/>
          </p:nvSpPr>
          <p:spPr>
            <a:xfrm>
              <a:off x="3090890" y="526991"/>
              <a:ext cx="1" cy="4906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8" name="Line"/>
            <p:cNvSpPr/>
            <p:nvPr/>
          </p:nvSpPr>
          <p:spPr>
            <a:xfrm>
              <a:off x="3519628" y="517047"/>
              <a:ext cx="1" cy="4906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9" name="Line"/>
            <p:cNvSpPr/>
            <p:nvPr/>
          </p:nvSpPr>
          <p:spPr>
            <a:xfrm>
              <a:off x="2183565" y="517047"/>
              <a:ext cx="1" cy="4906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40" name=". . ."/>
            <p:cNvSpPr txBox="1"/>
            <p:nvPr/>
          </p:nvSpPr>
          <p:spPr>
            <a:xfrm>
              <a:off x="2186182" y="394277"/>
              <a:ext cx="749301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spcBef>
                  <a:spcPts val="1400"/>
                </a:spcBef>
                <a:buFont typeface="Lucida Grande"/>
                <a:defRPr sz="4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3200" dirty="0"/>
                <a:t>. . .</a:t>
              </a:r>
            </a:p>
          </p:txBody>
        </p:sp>
      </p:grpSp>
      <p:sp>
        <p:nvSpPr>
          <p:cNvPr id="1642" name="Directory"/>
          <p:cNvSpPr txBox="1"/>
          <p:nvPr/>
        </p:nvSpPr>
        <p:spPr>
          <a:xfrm>
            <a:off x="14211300" y="7137400"/>
            <a:ext cx="2603500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Directory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Limiting size of directory: sparse direct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sz="6000" dirty="0"/>
              <a:t>Limiting size of directory: sparse directories</a:t>
            </a:r>
          </a:p>
        </p:txBody>
      </p:sp>
      <p:sp>
        <p:nvSpPr>
          <p:cNvPr id="1647" name="Key observation:  the majority of memory is NOT resident in cache.  And to carry out coherence protocol the system only needs sharing information for lines that are currently in some cache…"/>
          <p:cNvSpPr txBox="1">
            <a:spLocks noGrp="1"/>
          </p:cNvSpPr>
          <p:nvPr>
            <p:ph type="body" idx="1"/>
          </p:nvPr>
        </p:nvSpPr>
        <p:spPr>
          <a:xfrm>
            <a:off x="1066800" y="1911007"/>
            <a:ext cx="15963928" cy="69490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sz="4000" dirty="0"/>
              <a:t>Key observation</a:t>
            </a:r>
            <a:r>
              <a:rPr lang="en-US" sz="4000" dirty="0"/>
              <a:t>s</a:t>
            </a:r>
            <a:r>
              <a:rPr sz="4000" dirty="0"/>
              <a:t>:</a:t>
            </a:r>
            <a:br>
              <a:rPr lang="en-US" sz="4000" dirty="0"/>
            </a:br>
            <a:r>
              <a:rPr lang="en-US" sz="4000" dirty="0"/>
              <a:t>1) The coherence protocol only needs sharing information for lines in </a:t>
            </a:r>
            <a:r>
              <a:rPr lang="en-US" sz="4000" i="1" dirty="0"/>
              <a:t>some </a:t>
            </a:r>
            <a:r>
              <a:rPr lang="en-US" sz="4000" dirty="0"/>
              <a:t>cache.</a:t>
            </a:r>
            <a:br>
              <a:rPr lang="en-US" sz="4000" dirty="0"/>
            </a:br>
            <a:r>
              <a:rPr lang="en-US" sz="4000" dirty="0"/>
              <a:t>2) Most</a:t>
            </a:r>
            <a:r>
              <a:rPr sz="4000" dirty="0"/>
              <a:t> memory is NOT resident in cache.</a:t>
            </a:r>
            <a:br>
              <a:rPr lang="en-US" sz="4000" dirty="0"/>
            </a:br>
            <a:r>
              <a:rPr lang="en-US" sz="4000" dirty="0">
                <a:sym typeface="Wingdings" panose="05000000000000000000" pitchFamily="2" charset="2"/>
              </a:rPr>
              <a:t> Almost </a:t>
            </a:r>
            <a:r>
              <a:rPr lang="en-US" sz="4000" u="sng" dirty="0">
                <a:sym typeface="Wingdings" panose="05000000000000000000" pitchFamily="2" charset="2"/>
              </a:rPr>
              <a:t>all</a:t>
            </a:r>
            <a:r>
              <a:rPr lang="en-US" sz="4000" dirty="0">
                <a:sym typeface="Wingdings" panose="05000000000000000000" pitchFamily="2" charset="2"/>
              </a:rPr>
              <a:t> directory entries are empty</a:t>
            </a:r>
            <a:endParaRPr sz="4000" dirty="0"/>
          </a:p>
          <a:p>
            <a:pPr marL="641350" indent="-476250">
              <a:defRPr sz="4200"/>
            </a:pPr>
            <a:r>
              <a:rPr sz="3600" dirty="0"/>
              <a:t>E.g., 1 MB</a:t>
            </a:r>
            <a:r>
              <a:rPr lang="en-US" sz="3600" dirty="0"/>
              <a:t> </a:t>
            </a:r>
            <a:r>
              <a:rPr sz="3600" dirty="0"/>
              <a:t>cache, 1 GB memory</a:t>
            </a:r>
            <a:r>
              <a:rPr lang="en-US" sz="3600" dirty="0"/>
              <a:t> </a:t>
            </a:r>
            <a:r>
              <a:rPr sz="3600" dirty="0"/>
              <a:t>→</a:t>
            </a:r>
            <a:r>
              <a:rPr lang="en-US" sz="3600" dirty="0"/>
              <a:t> </a:t>
            </a:r>
            <a:r>
              <a:rPr sz="3600" dirty="0"/>
              <a:t>≥ 99.9% </a:t>
            </a:r>
            <a:r>
              <a:rPr lang="en-US" sz="3600" dirty="0"/>
              <a:t>of </a:t>
            </a:r>
            <a:r>
              <a:rPr sz="3600" dirty="0"/>
              <a:t>entries are empty</a:t>
            </a:r>
          </a:p>
        </p:txBody>
      </p:sp>
      <p:sp>
        <p:nvSpPr>
          <p:cNvPr id="1648" name="Rectangle"/>
          <p:cNvSpPr/>
          <p:nvPr/>
        </p:nvSpPr>
        <p:spPr>
          <a:xfrm>
            <a:off x="9694034" y="9667775"/>
            <a:ext cx="4869860" cy="1728513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/>
          </a:p>
        </p:txBody>
      </p:sp>
      <p:sp>
        <p:nvSpPr>
          <p:cNvPr id="1649" name="Directory"/>
          <p:cNvSpPr txBox="1"/>
          <p:nvPr/>
        </p:nvSpPr>
        <p:spPr>
          <a:xfrm>
            <a:off x="11110535" y="9979669"/>
            <a:ext cx="33528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/>
              <a:t>Directory</a:t>
            </a:r>
          </a:p>
        </p:txBody>
      </p:sp>
      <p:sp>
        <p:nvSpPr>
          <p:cNvPr id="1650" name="Line"/>
          <p:cNvSpPr/>
          <p:nvPr/>
        </p:nvSpPr>
        <p:spPr>
          <a:xfrm>
            <a:off x="10964709" y="10033229"/>
            <a:ext cx="3595003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51" name="Line"/>
          <p:cNvSpPr/>
          <p:nvPr/>
        </p:nvSpPr>
        <p:spPr>
          <a:xfrm>
            <a:off x="10977409" y="10388829"/>
            <a:ext cx="3595003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52" name="Line"/>
          <p:cNvSpPr/>
          <p:nvPr/>
        </p:nvSpPr>
        <p:spPr>
          <a:xfrm>
            <a:off x="10952009" y="11061929"/>
            <a:ext cx="3595003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53" name=". . ."/>
          <p:cNvSpPr txBox="1"/>
          <p:nvPr/>
        </p:nvSpPr>
        <p:spPr>
          <a:xfrm rot="16200000">
            <a:off x="12310909" y="10439629"/>
            <a:ext cx="8001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. . .</a:t>
            </a:r>
          </a:p>
        </p:txBody>
      </p:sp>
      <p:sp>
        <p:nvSpPr>
          <p:cNvPr id="1654" name="One directory entry per  line of memory held in some cache"/>
          <p:cNvSpPr txBox="1"/>
          <p:nvPr/>
        </p:nvSpPr>
        <p:spPr>
          <a:xfrm>
            <a:off x="4614710" y="9639529"/>
            <a:ext cx="308610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/>
              <a:t>One directory entry per  line of memory held in </a:t>
            </a:r>
            <a:r>
              <a:rPr sz="2400" i="1"/>
              <a:t>some</a:t>
            </a:r>
            <a:r>
              <a:rPr sz="2400"/>
              <a:t> cache</a:t>
            </a:r>
          </a:p>
        </p:txBody>
      </p:sp>
      <p:sp>
        <p:nvSpPr>
          <p:cNvPr id="1655" name="Square"/>
          <p:cNvSpPr/>
          <p:nvPr/>
        </p:nvSpPr>
        <p:spPr>
          <a:xfrm>
            <a:off x="11129809" y="9728429"/>
            <a:ext cx="228601" cy="2286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/>
          </a:p>
        </p:txBody>
      </p:sp>
      <p:sp>
        <p:nvSpPr>
          <p:cNvPr id="1656" name="Rectangle"/>
          <p:cNvSpPr/>
          <p:nvPr/>
        </p:nvSpPr>
        <p:spPr>
          <a:xfrm>
            <a:off x="11701309" y="9728429"/>
            <a:ext cx="2540001" cy="2286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/>
          </a:p>
        </p:txBody>
      </p:sp>
      <p:sp>
        <p:nvSpPr>
          <p:cNvPr id="1657" name="Line"/>
          <p:cNvSpPr/>
          <p:nvPr/>
        </p:nvSpPr>
        <p:spPr>
          <a:xfrm>
            <a:off x="9529609" y="9690329"/>
            <a:ext cx="1" cy="299234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58" name="Line"/>
          <p:cNvSpPr/>
          <p:nvPr/>
        </p:nvSpPr>
        <p:spPr>
          <a:xfrm>
            <a:off x="7853209" y="9830029"/>
            <a:ext cx="16757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59" name="Line"/>
          <p:cNvSpPr/>
          <p:nvPr/>
        </p:nvSpPr>
        <p:spPr>
          <a:xfrm>
            <a:off x="12031509" y="97284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0" name="Line"/>
          <p:cNvSpPr/>
          <p:nvPr/>
        </p:nvSpPr>
        <p:spPr>
          <a:xfrm>
            <a:off x="12323609" y="97157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1" name="Line"/>
          <p:cNvSpPr/>
          <p:nvPr/>
        </p:nvSpPr>
        <p:spPr>
          <a:xfrm>
            <a:off x="12628409" y="97284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2" name="Line"/>
          <p:cNvSpPr/>
          <p:nvPr/>
        </p:nvSpPr>
        <p:spPr>
          <a:xfrm>
            <a:off x="12958609" y="97157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3" name="Line"/>
          <p:cNvSpPr/>
          <p:nvPr/>
        </p:nvSpPr>
        <p:spPr>
          <a:xfrm>
            <a:off x="13288810" y="97411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4" name="Line"/>
          <p:cNvSpPr/>
          <p:nvPr/>
        </p:nvSpPr>
        <p:spPr>
          <a:xfrm>
            <a:off x="13606310" y="97284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5" name="Line"/>
          <p:cNvSpPr/>
          <p:nvPr/>
        </p:nvSpPr>
        <p:spPr>
          <a:xfrm>
            <a:off x="13923810" y="9741129"/>
            <a:ext cx="1" cy="23055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66" name="Tag"/>
          <p:cNvSpPr/>
          <p:nvPr/>
        </p:nvSpPr>
        <p:spPr>
          <a:xfrm>
            <a:off x="9829061" y="9728429"/>
            <a:ext cx="1211850" cy="228601"/>
          </a:xfrm>
          <a:prstGeom prst="rect">
            <a:avLst/>
          </a:prstGeom>
          <a:solidFill>
            <a:srgbClr val="53585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endParaRPr sz="2000" dirty="0"/>
          </a:p>
        </p:txBody>
      </p:sp>
      <p:sp>
        <p:nvSpPr>
          <p:cNvPr id="1667" name="{"/>
          <p:cNvSpPr txBox="1"/>
          <p:nvPr/>
        </p:nvSpPr>
        <p:spPr>
          <a:xfrm rot="5400000">
            <a:off x="10287650" y="8631761"/>
            <a:ext cx="49052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rPr sz="9600"/>
              <a:t>{</a:t>
            </a:r>
          </a:p>
        </p:txBody>
      </p:sp>
      <p:sp>
        <p:nvSpPr>
          <p:cNvPr id="1668" name="Tag"/>
          <p:cNvSpPr txBox="1"/>
          <p:nvPr/>
        </p:nvSpPr>
        <p:spPr>
          <a:xfrm>
            <a:off x="9927675" y="8557452"/>
            <a:ext cx="93455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4000"/>
              <a:t>Tag</a:t>
            </a:r>
          </a:p>
        </p:txBody>
      </p:sp>
      <p:sp>
        <p:nvSpPr>
          <p:cNvPr id="1669" name="Scaling:…"/>
          <p:cNvSpPr txBox="1"/>
          <p:nvPr/>
        </p:nvSpPr>
        <p:spPr>
          <a:xfrm>
            <a:off x="1477762" y="11231201"/>
            <a:ext cx="782425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800" dirty="0"/>
              <a:t>Scaling:</a:t>
            </a: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800" dirty="0"/>
              <a:t>Each cache holds C lines</a:t>
            </a: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800" dirty="0"/>
              <a:t>P*C entries / processor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Limiting size of directory: sparse direct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sz="6000" dirty="0"/>
              <a:t>Limiting size of directory: sparse directories</a:t>
            </a:r>
          </a:p>
        </p:txBody>
      </p:sp>
      <p:sp>
        <p:nvSpPr>
          <p:cNvPr id="1647" name="Key observation:  the majority of memory is NOT resident in cache.  And to carry out coherence protocol the system only needs sharing information for lines that are currently in some cache…"/>
          <p:cNvSpPr txBox="1">
            <a:spLocks noGrp="1"/>
          </p:cNvSpPr>
          <p:nvPr>
            <p:ph type="body" idx="1"/>
          </p:nvPr>
        </p:nvSpPr>
        <p:spPr>
          <a:xfrm>
            <a:off x="1066800" y="1911007"/>
            <a:ext cx="15963928" cy="69490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sz="4000" dirty="0"/>
              <a:t>Key observation</a:t>
            </a:r>
            <a:r>
              <a:rPr lang="en-US" sz="4000" dirty="0"/>
              <a:t>s</a:t>
            </a:r>
            <a:r>
              <a:rPr sz="4000" dirty="0"/>
              <a:t>:</a:t>
            </a:r>
            <a:br>
              <a:rPr lang="en-US" sz="4000" dirty="0"/>
            </a:br>
            <a:r>
              <a:rPr lang="en-US" sz="4000" dirty="0"/>
              <a:t>1) The coherence protocol only needs sharing information for lines in </a:t>
            </a:r>
            <a:r>
              <a:rPr lang="en-US" sz="4000" i="1" dirty="0"/>
              <a:t>some </a:t>
            </a:r>
            <a:r>
              <a:rPr lang="en-US" sz="4000" dirty="0"/>
              <a:t>cache.</a:t>
            </a:r>
            <a:br>
              <a:rPr lang="en-US" sz="4000" dirty="0"/>
            </a:br>
            <a:r>
              <a:rPr lang="en-US" sz="4000" dirty="0"/>
              <a:t>2) Most</a:t>
            </a:r>
            <a:r>
              <a:rPr sz="4000" dirty="0"/>
              <a:t> memory is NOT resident in cache.</a:t>
            </a:r>
            <a:br>
              <a:rPr lang="en-US" sz="4000" dirty="0"/>
            </a:br>
            <a:r>
              <a:rPr lang="en-US" sz="4000" dirty="0">
                <a:sym typeface="Wingdings" panose="05000000000000000000" pitchFamily="2" charset="2"/>
              </a:rPr>
              <a:t> Almost </a:t>
            </a:r>
            <a:r>
              <a:rPr lang="en-US" sz="4000" u="sng" dirty="0">
                <a:sym typeface="Wingdings" panose="05000000000000000000" pitchFamily="2" charset="2"/>
              </a:rPr>
              <a:t>all</a:t>
            </a:r>
            <a:r>
              <a:rPr lang="en-US" sz="4000" dirty="0">
                <a:sym typeface="Wingdings" panose="05000000000000000000" pitchFamily="2" charset="2"/>
              </a:rPr>
              <a:t> directory entries are empty</a:t>
            </a:r>
            <a:endParaRPr sz="4000" dirty="0"/>
          </a:p>
          <a:p>
            <a:pPr marL="641350" indent="-476250">
              <a:defRPr sz="4200"/>
            </a:pPr>
            <a:r>
              <a:rPr sz="3600" dirty="0"/>
              <a:t>E.g., 1 MB</a:t>
            </a:r>
            <a:r>
              <a:rPr lang="en-US" sz="3600" dirty="0"/>
              <a:t> </a:t>
            </a:r>
            <a:r>
              <a:rPr sz="3600" dirty="0"/>
              <a:t>cache, 1 GB memory</a:t>
            </a:r>
            <a:r>
              <a:rPr lang="en-US" sz="3600" dirty="0"/>
              <a:t> </a:t>
            </a:r>
            <a:r>
              <a:rPr sz="3600" dirty="0"/>
              <a:t>→</a:t>
            </a:r>
            <a:r>
              <a:rPr lang="en-US" sz="3600" dirty="0"/>
              <a:t> </a:t>
            </a:r>
            <a:r>
              <a:rPr sz="3600" dirty="0"/>
              <a:t>≥ 99.9% </a:t>
            </a:r>
            <a:r>
              <a:rPr lang="en-US" sz="3600" dirty="0"/>
              <a:t>of </a:t>
            </a:r>
            <a:r>
              <a:rPr sz="3600" dirty="0"/>
              <a:t>entries are empty</a:t>
            </a:r>
          </a:p>
        </p:txBody>
      </p:sp>
      <p:sp>
        <p:nvSpPr>
          <p:cNvPr id="26" name="Scalable Interconnect">
            <a:extLst>
              <a:ext uri="{FF2B5EF4-FFF2-40B4-BE49-F238E27FC236}">
                <a16:creationId xmlns:a16="http://schemas.microsoft.com/office/drawing/2014/main" id="{42440BCE-DD23-4A3D-B265-35DD0F62A069}"/>
              </a:ext>
            </a:extLst>
          </p:cNvPr>
          <p:cNvSpPr txBox="1"/>
          <p:nvPr/>
        </p:nvSpPr>
        <p:spPr>
          <a:xfrm>
            <a:off x="12126138" y="12592014"/>
            <a:ext cx="4077192" cy="42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lang="en-US" dirty="0"/>
              <a:t>I</a:t>
            </a:r>
            <a:r>
              <a:rPr dirty="0"/>
              <a:t>nterconnect</a:t>
            </a:r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D79F2AFC-161B-475F-A43C-4B944692D2F3}"/>
              </a:ext>
            </a:extLst>
          </p:cNvPr>
          <p:cNvSpPr/>
          <p:nvPr/>
        </p:nvSpPr>
        <p:spPr>
          <a:xfrm>
            <a:off x="11896632" y="11268338"/>
            <a:ext cx="2183007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378F3079-666A-4696-B8AD-3B40F59849A8}"/>
              </a:ext>
            </a:extLst>
          </p:cNvPr>
          <p:cNvSpPr/>
          <p:nvPr/>
        </p:nvSpPr>
        <p:spPr>
          <a:xfrm>
            <a:off x="10758260" y="9672213"/>
            <a:ext cx="3329349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0DC04BAD-0B23-46BF-A4DC-1B1B9A236BC0}"/>
              </a:ext>
            </a:extLst>
          </p:cNvPr>
          <p:cNvSpPr/>
          <p:nvPr/>
        </p:nvSpPr>
        <p:spPr>
          <a:xfrm flipH="1">
            <a:off x="14050573" y="8515600"/>
            <a:ext cx="1" cy="3802803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A0EF8E91-8D5C-4840-A732-87876BF89194}"/>
              </a:ext>
            </a:extLst>
          </p:cNvPr>
          <p:cNvGrpSpPr/>
          <p:nvPr/>
        </p:nvGrpSpPr>
        <p:grpSpPr>
          <a:xfrm>
            <a:off x="12348694" y="6063582"/>
            <a:ext cx="3451724" cy="2651997"/>
            <a:chOff x="0" y="0"/>
            <a:chExt cx="4074909" cy="3603006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DEFD3442-C679-4078-92B1-88DE173EE6F7}"/>
                </a:ext>
              </a:extLst>
            </p:cNvPr>
            <p:cNvSpPr/>
            <p:nvPr/>
          </p:nvSpPr>
          <p:spPr>
            <a:xfrm>
              <a:off x="0" y="0"/>
              <a:ext cx="4074910" cy="3372609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Processor">
              <a:extLst>
                <a:ext uri="{FF2B5EF4-FFF2-40B4-BE49-F238E27FC236}">
                  <a16:creationId xmlns:a16="http://schemas.microsoft.com/office/drawing/2014/main" id="{F5FAF7BE-0620-4681-9D86-61EECF280A8E}"/>
                </a:ext>
              </a:extLst>
            </p:cNvPr>
            <p:cNvSpPr txBox="1"/>
            <p:nvPr/>
          </p:nvSpPr>
          <p:spPr>
            <a:xfrm>
              <a:off x="463538" y="975316"/>
              <a:ext cx="3175001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</a:t>
              </a:r>
            </a:p>
          </p:txBody>
        </p:sp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F0C827F3-8E3B-465F-9DAA-AAA7AAD6119D}"/>
                </a:ext>
              </a:extLst>
            </p:cNvPr>
            <p:cNvSpPr/>
            <p:nvPr/>
          </p:nvSpPr>
          <p:spPr>
            <a:xfrm>
              <a:off x="325992" y="2124923"/>
              <a:ext cx="3477258" cy="1115138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Local Cache">
              <a:extLst>
                <a:ext uri="{FF2B5EF4-FFF2-40B4-BE49-F238E27FC236}">
                  <a16:creationId xmlns:a16="http://schemas.microsoft.com/office/drawing/2014/main" id="{5232AE45-332B-43AE-BBC0-67336B4DC249}"/>
                </a:ext>
              </a:extLst>
            </p:cNvPr>
            <p:cNvSpPr txBox="1"/>
            <p:nvPr/>
          </p:nvSpPr>
          <p:spPr>
            <a:xfrm>
              <a:off x="487222" y="2515068"/>
              <a:ext cx="3178432" cy="1087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Local Cache</a:t>
              </a:r>
            </a:p>
          </p:txBody>
        </p:sp>
      </p:grpSp>
      <p:sp>
        <p:nvSpPr>
          <p:cNvPr id="35" name="Rectangle">
            <a:extLst>
              <a:ext uri="{FF2B5EF4-FFF2-40B4-BE49-F238E27FC236}">
                <a16:creationId xmlns:a16="http://schemas.microsoft.com/office/drawing/2014/main" id="{C1FA2079-5C03-43CD-A745-E5A092AD41BE}"/>
              </a:ext>
            </a:extLst>
          </p:cNvPr>
          <p:cNvSpPr/>
          <p:nvPr/>
        </p:nvSpPr>
        <p:spPr>
          <a:xfrm>
            <a:off x="8939862" y="9047640"/>
            <a:ext cx="3058065" cy="1272275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Directory">
            <a:extLst>
              <a:ext uri="{FF2B5EF4-FFF2-40B4-BE49-F238E27FC236}">
                <a16:creationId xmlns:a16="http://schemas.microsoft.com/office/drawing/2014/main" id="{AF55BABA-E699-43D6-B01B-51E3643C403B}"/>
              </a:ext>
            </a:extLst>
          </p:cNvPr>
          <p:cNvSpPr txBox="1"/>
          <p:nvPr/>
        </p:nvSpPr>
        <p:spPr>
          <a:xfrm>
            <a:off x="9072699" y="9277210"/>
            <a:ext cx="2840049" cy="47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Directory</a:t>
            </a:r>
          </a:p>
        </p:txBody>
      </p:sp>
      <p:grpSp>
        <p:nvGrpSpPr>
          <p:cNvPr id="37" name="Group">
            <a:extLst>
              <a:ext uri="{FF2B5EF4-FFF2-40B4-BE49-F238E27FC236}">
                <a16:creationId xmlns:a16="http://schemas.microsoft.com/office/drawing/2014/main" id="{2B993C08-CCE4-49B5-ACEB-CC08D5276822}"/>
              </a:ext>
            </a:extLst>
          </p:cNvPr>
          <p:cNvGrpSpPr/>
          <p:nvPr/>
        </p:nvGrpSpPr>
        <p:grpSpPr>
          <a:xfrm>
            <a:off x="8907589" y="10620634"/>
            <a:ext cx="3058065" cy="1272275"/>
            <a:chOff x="0" y="0"/>
            <a:chExt cx="3610176" cy="1728512"/>
          </a:xfrm>
        </p:grpSpPr>
        <p:sp>
          <p:nvSpPr>
            <p:cNvPr id="38" name="Rectangle">
              <a:extLst>
                <a:ext uri="{FF2B5EF4-FFF2-40B4-BE49-F238E27FC236}">
                  <a16:creationId xmlns:a16="http://schemas.microsoft.com/office/drawing/2014/main" id="{B5FE0645-78D7-4EBC-BF78-6620D598377B}"/>
                </a:ext>
              </a:extLst>
            </p:cNvPr>
            <p:cNvSpPr/>
            <p:nvPr/>
          </p:nvSpPr>
          <p:spPr>
            <a:xfrm>
              <a:off x="0" y="0"/>
              <a:ext cx="3610177" cy="172851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Memory">
              <a:extLst>
                <a:ext uri="{FF2B5EF4-FFF2-40B4-BE49-F238E27FC236}">
                  <a16:creationId xmlns:a16="http://schemas.microsoft.com/office/drawing/2014/main" id="{42D005FC-B7A8-4B4F-B54D-476492EDF427}"/>
                </a:ext>
              </a:extLst>
            </p:cNvPr>
            <p:cNvSpPr txBox="1"/>
            <p:nvPr/>
          </p:nvSpPr>
          <p:spPr>
            <a:xfrm>
              <a:off x="194919" y="730994"/>
              <a:ext cx="33528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Memory</a:t>
              </a:r>
            </a:p>
          </p:txBody>
        </p:sp>
      </p:grpSp>
      <p:sp>
        <p:nvSpPr>
          <p:cNvPr id="40" name="Line">
            <a:extLst>
              <a:ext uri="{FF2B5EF4-FFF2-40B4-BE49-F238E27FC236}">
                <a16:creationId xmlns:a16="http://schemas.microsoft.com/office/drawing/2014/main" id="{59054D7E-D2E8-4B24-8978-F85CF3CFC0B5}"/>
              </a:ext>
            </a:extLst>
          </p:cNvPr>
          <p:cNvSpPr/>
          <p:nvPr/>
        </p:nvSpPr>
        <p:spPr>
          <a:xfrm>
            <a:off x="8949175" y="9316634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0D0B4B06-9897-4A13-9533-E35DB251F94E}"/>
              </a:ext>
            </a:extLst>
          </p:cNvPr>
          <p:cNvSpPr/>
          <p:nvPr/>
        </p:nvSpPr>
        <p:spPr>
          <a:xfrm>
            <a:off x="8959933" y="9578373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Line">
            <a:extLst>
              <a:ext uri="{FF2B5EF4-FFF2-40B4-BE49-F238E27FC236}">
                <a16:creationId xmlns:a16="http://schemas.microsoft.com/office/drawing/2014/main" id="{2C87D616-FA06-495D-B5C3-0A1C5B05C822}"/>
              </a:ext>
            </a:extLst>
          </p:cNvPr>
          <p:cNvSpPr/>
          <p:nvPr/>
        </p:nvSpPr>
        <p:spPr>
          <a:xfrm>
            <a:off x="8938417" y="1007380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446F68B2-1C00-4B93-AF90-67348D6074CF}"/>
              </a:ext>
            </a:extLst>
          </p:cNvPr>
          <p:cNvSpPr/>
          <p:nvPr/>
        </p:nvSpPr>
        <p:spPr>
          <a:xfrm>
            <a:off x="8938417" y="1085902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3DD21574-6955-4FA4-B89E-9D10493F1EFE}"/>
              </a:ext>
            </a:extLst>
          </p:cNvPr>
          <p:cNvSpPr/>
          <p:nvPr/>
        </p:nvSpPr>
        <p:spPr>
          <a:xfrm>
            <a:off x="8949175" y="1112076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F87B3E46-FBD8-4DFC-9F3A-1FE36D59DDB9}"/>
              </a:ext>
            </a:extLst>
          </p:cNvPr>
          <p:cNvSpPr/>
          <p:nvPr/>
        </p:nvSpPr>
        <p:spPr>
          <a:xfrm>
            <a:off x="8927659" y="11616205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. . .">
            <a:extLst>
              <a:ext uri="{FF2B5EF4-FFF2-40B4-BE49-F238E27FC236}">
                <a16:creationId xmlns:a16="http://schemas.microsoft.com/office/drawing/2014/main" id="{F37ACF6E-EC71-43AD-943C-6D6734CE8019}"/>
              </a:ext>
            </a:extLst>
          </p:cNvPr>
          <p:cNvSpPr txBox="1"/>
          <p:nvPr/>
        </p:nvSpPr>
        <p:spPr>
          <a:xfrm rot="16200000">
            <a:off x="10133909" y="9584042"/>
            <a:ext cx="588915" cy="48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2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. . .</a:t>
            </a:r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7CF1A108-1AA7-4083-8426-6A5AA9EA791B}"/>
              </a:ext>
            </a:extLst>
          </p:cNvPr>
          <p:cNvSpPr/>
          <p:nvPr/>
        </p:nvSpPr>
        <p:spPr>
          <a:xfrm>
            <a:off x="8787808" y="10644028"/>
            <a:ext cx="0" cy="2202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One line of memory">
            <a:extLst>
              <a:ext uri="{FF2B5EF4-FFF2-40B4-BE49-F238E27FC236}">
                <a16:creationId xmlns:a16="http://schemas.microsoft.com/office/drawing/2014/main" id="{BC4C4F53-559A-4042-B5DA-1AB1819189DA}"/>
              </a:ext>
            </a:extLst>
          </p:cNvPr>
          <p:cNvSpPr txBox="1"/>
          <p:nvPr/>
        </p:nvSpPr>
        <p:spPr>
          <a:xfrm>
            <a:off x="3481754" y="10559898"/>
            <a:ext cx="3821483" cy="47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One line of memory</a:t>
            </a:r>
          </a:p>
        </p:txBody>
      </p:sp>
      <p:sp>
        <p:nvSpPr>
          <p:cNvPr id="49" name="Line">
            <a:extLst>
              <a:ext uri="{FF2B5EF4-FFF2-40B4-BE49-F238E27FC236}">
                <a16:creationId xmlns:a16="http://schemas.microsoft.com/office/drawing/2014/main" id="{D5293389-7592-4000-B43B-37E983568593}"/>
              </a:ext>
            </a:extLst>
          </p:cNvPr>
          <p:cNvSpPr/>
          <p:nvPr/>
        </p:nvSpPr>
        <p:spPr>
          <a:xfrm>
            <a:off x="7368356" y="10746855"/>
            <a:ext cx="1419452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One directory entry per line of memory">
            <a:extLst>
              <a:ext uri="{FF2B5EF4-FFF2-40B4-BE49-F238E27FC236}">
                <a16:creationId xmlns:a16="http://schemas.microsoft.com/office/drawing/2014/main" id="{7A99F707-9195-46F7-A899-29A314CC09F7}"/>
              </a:ext>
            </a:extLst>
          </p:cNvPr>
          <p:cNvSpPr txBox="1"/>
          <p:nvPr/>
        </p:nvSpPr>
        <p:spPr>
          <a:xfrm>
            <a:off x="3341078" y="9026850"/>
            <a:ext cx="3962160" cy="8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One directory entry per line of memory</a:t>
            </a:r>
          </a:p>
        </p:txBody>
      </p:sp>
      <p:sp>
        <p:nvSpPr>
          <p:cNvPr id="51" name="Square">
            <a:extLst>
              <a:ext uri="{FF2B5EF4-FFF2-40B4-BE49-F238E27FC236}">
                <a16:creationId xmlns:a16="http://schemas.microsoft.com/office/drawing/2014/main" id="{855B799E-8B95-4B11-996C-24351F54E9C6}"/>
              </a:ext>
            </a:extLst>
          </p:cNvPr>
          <p:cNvSpPr/>
          <p:nvPr/>
        </p:nvSpPr>
        <p:spPr>
          <a:xfrm>
            <a:off x="9089026" y="9092285"/>
            <a:ext cx="193640" cy="1682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Rectangle">
            <a:extLst>
              <a:ext uri="{FF2B5EF4-FFF2-40B4-BE49-F238E27FC236}">
                <a16:creationId xmlns:a16="http://schemas.microsoft.com/office/drawing/2014/main" id="{275DA145-660F-432F-9586-6B384206F937}"/>
              </a:ext>
            </a:extLst>
          </p:cNvPr>
          <p:cNvSpPr/>
          <p:nvPr/>
        </p:nvSpPr>
        <p:spPr>
          <a:xfrm>
            <a:off x="9573125" y="9092285"/>
            <a:ext cx="2151552" cy="1682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B3FB0E15-D758-44D2-A942-96F6B2A4CC41}"/>
              </a:ext>
            </a:extLst>
          </p:cNvPr>
          <p:cNvSpPr/>
          <p:nvPr/>
        </p:nvSpPr>
        <p:spPr>
          <a:xfrm>
            <a:off x="8830840" y="9064242"/>
            <a:ext cx="0" cy="2202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C5C66738-850F-4052-B374-4039D12636F3}"/>
              </a:ext>
            </a:extLst>
          </p:cNvPr>
          <p:cNvSpPr/>
          <p:nvPr/>
        </p:nvSpPr>
        <p:spPr>
          <a:xfrm>
            <a:off x="7410815" y="9167068"/>
            <a:ext cx="1419452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A80B92CC-03C1-4C48-8BC4-B0A3F27BE312}"/>
              </a:ext>
            </a:extLst>
          </p:cNvPr>
          <p:cNvSpPr/>
          <p:nvPr/>
        </p:nvSpPr>
        <p:spPr>
          <a:xfrm>
            <a:off x="9852827" y="9092285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9B5B3F70-39D2-4AE1-8015-73B71547A719}"/>
              </a:ext>
            </a:extLst>
          </p:cNvPr>
          <p:cNvSpPr/>
          <p:nvPr/>
        </p:nvSpPr>
        <p:spPr>
          <a:xfrm>
            <a:off x="10100255" y="9082937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78CACFC9-BF1B-4815-B199-DB994376F0CD}"/>
              </a:ext>
            </a:extLst>
          </p:cNvPr>
          <p:cNvSpPr/>
          <p:nvPr/>
        </p:nvSpPr>
        <p:spPr>
          <a:xfrm>
            <a:off x="10358441" y="9092285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Line">
            <a:extLst>
              <a:ext uri="{FF2B5EF4-FFF2-40B4-BE49-F238E27FC236}">
                <a16:creationId xmlns:a16="http://schemas.microsoft.com/office/drawing/2014/main" id="{7FFB1D5C-1FEA-4790-8CAF-C6597702F756}"/>
              </a:ext>
            </a:extLst>
          </p:cNvPr>
          <p:cNvSpPr/>
          <p:nvPr/>
        </p:nvSpPr>
        <p:spPr>
          <a:xfrm>
            <a:off x="10638143" y="9082937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AB6ECEB7-2F87-47AE-A6D7-21E3CF1B8893}"/>
              </a:ext>
            </a:extLst>
          </p:cNvPr>
          <p:cNvSpPr/>
          <p:nvPr/>
        </p:nvSpPr>
        <p:spPr>
          <a:xfrm>
            <a:off x="10917845" y="9101633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Line">
            <a:extLst>
              <a:ext uri="{FF2B5EF4-FFF2-40B4-BE49-F238E27FC236}">
                <a16:creationId xmlns:a16="http://schemas.microsoft.com/office/drawing/2014/main" id="{A015DCEE-AC64-49BE-A306-AF214BD28BD3}"/>
              </a:ext>
            </a:extLst>
          </p:cNvPr>
          <p:cNvSpPr/>
          <p:nvPr/>
        </p:nvSpPr>
        <p:spPr>
          <a:xfrm>
            <a:off x="11186789" y="9092285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Line">
            <a:extLst>
              <a:ext uri="{FF2B5EF4-FFF2-40B4-BE49-F238E27FC236}">
                <a16:creationId xmlns:a16="http://schemas.microsoft.com/office/drawing/2014/main" id="{1D3D1136-1FDB-439E-8A6A-FB77B6D92573}"/>
              </a:ext>
            </a:extLst>
          </p:cNvPr>
          <p:cNvSpPr/>
          <p:nvPr/>
        </p:nvSpPr>
        <p:spPr>
          <a:xfrm>
            <a:off x="11455733" y="9101633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39577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Limiting size of directory: sparse directories"/>
          <p:cNvSpPr txBox="1">
            <a:spLocks noGrp="1"/>
          </p:cNvSpPr>
          <p:nvPr>
            <p:ph type="title"/>
          </p:nvPr>
        </p:nvSpPr>
        <p:spPr>
          <a:xfrm>
            <a:off x="838199" y="393700"/>
            <a:ext cx="16517815" cy="11176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lang="en-US" sz="6000" dirty="0"/>
              <a:t>S</a:t>
            </a:r>
            <a:r>
              <a:rPr sz="6000" dirty="0"/>
              <a:t>parse directories</a:t>
            </a:r>
            <a:r>
              <a:rPr lang="en-US" sz="6000" dirty="0"/>
              <a:t>: Reducing directory entries</a:t>
            </a:r>
            <a:endParaRPr sz="6000" dirty="0"/>
          </a:p>
        </p:txBody>
      </p:sp>
      <p:sp>
        <p:nvSpPr>
          <p:cNvPr id="1647" name="Key observation:  the majority of memory is NOT resident in cache.  And to carry out coherence protocol the system only needs sharing information for lines that are currently in some cache…"/>
          <p:cNvSpPr txBox="1">
            <a:spLocks noGrp="1"/>
          </p:cNvSpPr>
          <p:nvPr>
            <p:ph type="body" idx="1"/>
          </p:nvPr>
        </p:nvSpPr>
        <p:spPr>
          <a:xfrm>
            <a:off x="1066800" y="1911007"/>
            <a:ext cx="15963928" cy="69490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sz="4000" dirty="0"/>
              <a:t>Key observation</a:t>
            </a:r>
            <a:r>
              <a:rPr lang="en-US" sz="4000" dirty="0"/>
              <a:t>s</a:t>
            </a:r>
            <a:r>
              <a:rPr sz="4000" dirty="0"/>
              <a:t>:</a:t>
            </a:r>
            <a:br>
              <a:rPr lang="en-US" sz="4000" dirty="0"/>
            </a:br>
            <a:r>
              <a:rPr lang="en-US" sz="4000" dirty="0"/>
              <a:t>1) The coherence protocol only needs sharing information for lines in </a:t>
            </a:r>
            <a:r>
              <a:rPr lang="en-US" sz="4000" i="1" dirty="0"/>
              <a:t>some </a:t>
            </a:r>
            <a:r>
              <a:rPr lang="en-US" sz="4000" dirty="0"/>
              <a:t>cache.</a:t>
            </a:r>
            <a:br>
              <a:rPr lang="en-US" sz="4000" dirty="0"/>
            </a:br>
            <a:r>
              <a:rPr lang="en-US" sz="4000" dirty="0"/>
              <a:t>2) Most</a:t>
            </a:r>
            <a:r>
              <a:rPr sz="4000" dirty="0"/>
              <a:t> memory is NOT resident in cache.</a:t>
            </a:r>
            <a:br>
              <a:rPr lang="en-US" sz="4000" dirty="0"/>
            </a:br>
            <a:r>
              <a:rPr lang="en-US" sz="4000" dirty="0">
                <a:sym typeface="Wingdings" panose="05000000000000000000" pitchFamily="2" charset="2"/>
              </a:rPr>
              <a:t> Almost </a:t>
            </a:r>
            <a:r>
              <a:rPr lang="en-US" sz="4000" u="sng" dirty="0">
                <a:sym typeface="Wingdings" panose="05000000000000000000" pitchFamily="2" charset="2"/>
              </a:rPr>
              <a:t>all</a:t>
            </a:r>
            <a:r>
              <a:rPr lang="en-US" sz="4000" dirty="0">
                <a:sym typeface="Wingdings" panose="05000000000000000000" pitchFamily="2" charset="2"/>
              </a:rPr>
              <a:t> directory entries are empty</a:t>
            </a:r>
            <a:endParaRPr sz="4000" dirty="0"/>
          </a:p>
          <a:p>
            <a:pPr marL="641350" indent="-476250">
              <a:defRPr sz="4200"/>
            </a:pPr>
            <a:r>
              <a:rPr sz="3600" dirty="0"/>
              <a:t>E.g., 1 MB</a:t>
            </a:r>
            <a:r>
              <a:rPr lang="en-US" sz="3600" dirty="0"/>
              <a:t> </a:t>
            </a:r>
            <a:r>
              <a:rPr sz="3600" dirty="0"/>
              <a:t>cache, 1 GB memory</a:t>
            </a:r>
            <a:r>
              <a:rPr lang="en-US" sz="3600" dirty="0"/>
              <a:t> </a:t>
            </a:r>
            <a:r>
              <a:rPr sz="3600" dirty="0"/>
              <a:t>→</a:t>
            </a:r>
            <a:r>
              <a:rPr lang="en-US" sz="3600" dirty="0"/>
              <a:t> </a:t>
            </a:r>
            <a:r>
              <a:rPr sz="3600" dirty="0"/>
              <a:t>≥ 99.9% </a:t>
            </a:r>
            <a:r>
              <a:rPr lang="en-US" sz="3600" dirty="0"/>
              <a:t>of </a:t>
            </a:r>
            <a:r>
              <a:rPr sz="3600" dirty="0"/>
              <a:t>entries are empty</a:t>
            </a:r>
          </a:p>
        </p:txBody>
      </p:sp>
      <p:sp>
        <p:nvSpPr>
          <p:cNvPr id="26" name="Scalable Interconnect">
            <a:extLst>
              <a:ext uri="{FF2B5EF4-FFF2-40B4-BE49-F238E27FC236}">
                <a16:creationId xmlns:a16="http://schemas.microsoft.com/office/drawing/2014/main" id="{42440BCE-DD23-4A3D-B265-35DD0F62A069}"/>
              </a:ext>
            </a:extLst>
          </p:cNvPr>
          <p:cNvSpPr txBox="1"/>
          <p:nvPr/>
        </p:nvSpPr>
        <p:spPr>
          <a:xfrm>
            <a:off x="12126138" y="12592014"/>
            <a:ext cx="4077192" cy="42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lang="en-US" dirty="0"/>
              <a:t>I</a:t>
            </a:r>
            <a:r>
              <a:rPr dirty="0"/>
              <a:t>nterconnect</a:t>
            </a:r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D79F2AFC-161B-475F-A43C-4B944692D2F3}"/>
              </a:ext>
            </a:extLst>
          </p:cNvPr>
          <p:cNvSpPr/>
          <p:nvPr/>
        </p:nvSpPr>
        <p:spPr>
          <a:xfrm>
            <a:off x="11896632" y="11268338"/>
            <a:ext cx="2183007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378F3079-666A-4696-B8AD-3B40F59849A8}"/>
              </a:ext>
            </a:extLst>
          </p:cNvPr>
          <p:cNvSpPr/>
          <p:nvPr/>
        </p:nvSpPr>
        <p:spPr>
          <a:xfrm>
            <a:off x="10758260" y="9672213"/>
            <a:ext cx="3329349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0DC04BAD-0B23-46BF-A4DC-1B1B9A236BC0}"/>
              </a:ext>
            </a:extLst>
          </p:cNvPr>
          <p:cNvSpPr/>
          <p:nvPr/>
        </p:nvSpPr>
        <p:spPr>
          <a:xfrm flipH="1">
            <a:off x="14050573" y="8515600"/>
            <a:ext cx="1" cy="3802803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A0EF8E91-8D5C-4840-A732-87876BF89194}"/>
              </a:ext>
            </a:extLst>
          </p:cNvPr>
          <p:cNvGrpSpPr/>
          <p:nvPr/>
        </p:nvGrpSpPr>
        <p:grpSpPr>
          <a:xfrm>
            <a:off x="12348694" y="6063582"/>
            <a:ext cx="3451724" cy="2651997"/>
            <a:chOff x="0" y="0"/>
            <a:chExt cx="4074909" cy="3603006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DEFD3442-C679-4078-92B1-88DE173EE6F7}"/>
                </a:ext>
              </a:extLst>
            </p:cNvPr>
            <p:cNvSpPr/>
            <p:nvPr/>
          </p:nvSpPr>
          <p:spPr>
            <a:xfrm>
              <a:off x="0" y="0"/>
              <a:ext cx="4074910" cy="3372609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Processor">
              <a:extLst>
                <a:ext uri="{FF2B5EF4-FFF2-40B4-BE49-F238E27FC236}">
                  <a16:creationId xmlns:a16="http://schemas.microsoft.com/office/drawing/2014/main" id="{F5FAF7BE-0620-4681-9D86-61EECF280A8E}"/>
                </a:ext>
              </a:extLst>
            </p:cNvPr>
            <p:cNvSpPr txBox="1"/>
            <p:nvPr/>
          </p:nvSpPr>
          <p:spPr>
            <a:xfrm>
              <a:off x="463538" y="975316"/>
              <a:ext cx="3175001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</a:t>
              </a:r>
            </a:p>
          </p:txBody>
        </p:sp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F0C827F3-8E3B-465F-9DAA-AAA7AAD6119D}"/>
                </a:ext>
              </a:extLst>
            </p:cNvPr>
            <p:cNvSpPr/>
            <p:nvPr/>
          </p:nvSpPr>
          <p:spPr>
            <a:xfrm>
              <a:off x="325992" y="2124923"/>
              <a:ext cx="3477258" cy="1115138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Local Cache">
              <a:extLst>
                <a:ext uri="{FF2B5EF4-FFF2-40B4-BE49-F238E27FC236}">
                  <a16:creationId xmlns:a16="http://schemas.microsoft.com/office/drawing/2014/main" id="{5232AE45-332B-43AE-BBC0-67336B4DC249}"/>
                </a:ext>
              </a:extLst>
            </p:cNvPr>
            <p:cNvSpPr txBox="1"/>
            <p:nvPr/>
          </p:nvSpPr>
          <p:spPr>
            <a:xfrm>
              <a:off x="487222" y="2515068"/>
              <a:ext cx="3178432" cy="1087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Local Cache</a:t>
              </a:r>
            </a:p>
          </p:txBody>
        </p:sp>
      </p:grpSp>
      <p:sp>
        <p:nvSpPr>
          <p:cNvPr id="35" name="Rectangle">
            <a:extLst>
              <a:ext uri="{FF2B5EF4-FFF2-40B4-BE49-F238E27FC236}">
                <a16:creationId xmlns:a16="http://schemas.microsoft.com/office/drawing/2014/main" id="{C1FA2079-5C03-43CD-A745-E5A092AD41BE}"/>
              </a:ext>
            </a:extLst>
          </p:cNvPr>
          <p:cNvSpPr/>
          <p:nvPr/>
        </p:nvSpPr>
        <p:spPr>
          <a:xfrm>
            <a:off x="7683674" y="9226747"/>
            <a:ext cx="4281979" cy="705775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Directory">
            <a:extLst>
              <a:ext uri="{FF2B5EF4-FFF2-40B4-BE49-F238E27FC236}">
                <a16:creationId xmlns:a16="http://schemas.microsoft.com/office/drawing/2014/main" id="{AF55BABA-E699-43D6-B01B-51E3643C403B}"/>
              </a:ext>
            </a:extLst>
          </p:cNvPr>
          <p:cNvSpPr txBox="1"/>
          <p:nvPr/>
        </p:nvSpPr>
        <p:spPr>
          <a:xfrm>
            <a:off x="9040425" y="9456317"/>
            <a:ext cx="2840049" cy="47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Directory</a:t>
            </a:r>
          </a:p>
        </p:txBody>
      </p:sp>
      <p:grpSp>
        <p:nvGrpSpPr>
          <p:cNvPr id="37" name="Group">
            <a:extLst>
              <a:ext uri="{FF2B5EF4-FFF2-40B4-BE49-F238E27FC236}">
                <a16:creationId xmlns:a16="http://schemas.microsoft.com/office/drawing/2014/main" id="{2B993C08-CCE4-49B5-ACEB-CC08D5276822}"/>
              </a:ext>
            </a:extLst>
          </p:cNvPr>
          <p:cNvGrpSpPr/>
          <p:nvPr/>
        </p:nvGrpSpPr>
        <p:grpSpPr>
          <a:xfrm>
            <a:off x="8907589" y="10620634"/>
            <a:ext cx="3058065" cy="1272275"/>
            <a:chOff x="0" y="0"/>
            <a:chExt cx="3610176" cy="1728512"/>
          </a:xfrm>
        </p:grpSpPr>
        <p:sp>
          <p:nvSpPr>
            <p:cNvPr id="38" name="Rectangle">
              <a:extLst>
                <a:ext uri="{FF2B5EF4-FFF2-40B4-BE49-F238E27FC236}">
                  <a16:creationId xmlns:a16="http://schemas.microsoft.com/office/drawing/2014/main" id="{B5FE0645-78D7-4EBC-BF78-6620D598377B}"/>
                </a:ext>
              </a:extLst>
            </p:cNvPr>
            <p:cNvSpPr/>
            <p:nvPr/>
          </p:nvSpPr>
          <p:spPr>
            <a:xfrm>
              <a:off x="0" y="0"/>
              <a:ext cx="3610177" cy="172851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Memory">
              <a:extLst>
                <a:ext uri="{FF2B5EF4-FFF2-40B4-BE49-F238E27FC236}">
                  <a16:creationId xmlns:a16="http://schemas.microsoft.com/office/drawing/2014/main" id="{42D005FC-B7A8-4B4F-B54D-476492EDF427}"/>
                </a:ext>
              </a:extLst>
            </p:cNvPr>
            <p:cNvSpPr txBox="1"/>
            <p:nvPr/>
          </p:nvSpPr>
          <p:spPr>
            <a:xfrm>
              <a:off x="194919" y="730994"/>
              <a:ext cx="33528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Memory</a:t>
              </a:r>
            </a:p>
          </p:txBody>
        </p:sp>
      </p:grpSp>
      <p:sp>
        <p:nvSpPr>
          <p:cNvPr id="40" name="Line">
            <a:extLst>
              <a:ext uri="{FF2B5EF4-FFF2-40B4-BE49-F238E27FC236}">
                <a16:creationId xmlns:a16="http://schemas.microsoft.com/office/drawing/2014/main" id="{59054D7E-D2E8-4B24-8978-F85CF3CFC0B5}"/>
              </a:ext>
            </a:extLst>
          </p:cNvPr>
          <p:cNvSpPr/>
          <p:nvPr/>
        </p:nvSpPr>
        <p:spPr>
          <a:xfrm>
            <a:off x="8916901" y="9495741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0D0B4B06-9897-4A13-9533-E35DB251F94E}"/>
              </a:ext>
            </a:extLst>
          </p:cNvPr>
          <p:cNvSpPr/>
          <p:nvPr/>
        </p:nvSpPr>
        <p:spPr>
          <a:xfrm>
            <a:off x="8927659" y="9757480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446F68B2-1C00-4B93-AF90-67348D6074CF}"/>
              </a:ext>
            </a:extLst>
          </p:cNvPr>
          <p:cNvSpPr/>
          <p:nvPr/>
        </p:nvSpPr>
        <p:spPr>
          <a:xfrm>
            <a:off x="8938417" y="1085902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3DD21574-6955-4FA4-B89E-9D10493F1EFE}"/>
              </a:ext>
            </a:extLst>
          </p:cNvPr>
          <p:cNvSpPr/>
          <p:nvPr/>
        </p:nvSpPr>
        <p:spPr>
          <a:xfrm>
            <a:off x="8949175" y="1112076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F87B3E46-FBD8-4DFC-9F3A-1FE36D59DDB9}"/>
              </a:ext>
            </a:extLst>
          </p:cNvPr>
          <p:cNvSpPr/>
          <p:nvPr/>
        </p:nvSpPr>
        <p:spPr>
          <a:xfrm>
            <a:off x="8927659" y="11616205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7CF1A108-1AA7-4083-8426-6A5AA9EA791B}"/>
              </a:ext>
            </a:extLst>
          </p:cNvPr>
          <p:cNvSpPr/>
          <p:nvPr/>
        </p:nvSpPr>
        <p:spPr>
          <a:xfrm>
            <a:off x="8787808" y="10644028"/>
            <a:ext cx="0" cy="2202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One line of memory">
            <a:extLst>
              <a:ext uri="{FF2B5EF4-FFF2-40B4-BE49-F238E27FC236}">
                <a16:creationId xmlns:a16="http://schemas.microsoft.com/office/drawing/2014/main" id="{BC4C4F53-559A-4042-B5DA-1AB1819189DA}"/>
              </a:ext>
            </a:extLst>
          </p:cNvPr>
          <p:cNvSpPr txBox="1"/>
          <p:nvPr/>
        </p:nvSpPr>
        <p:spPr>
          <a:xfrm>
            <a:off x="3481754" y="10559898"/>
            <a:ext cx="3821483" cy="47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One line of memory</a:t>
            </a:r>
          </a:p>
        </p:txBody>
      </p:sp>
      <p:sp>
        <p:nvSpPr>
          <p:cNvPr id="49" name="Line">
            <a:extLst>
              <a:ext uri="{FF2B5EF4-FFF2-40B4-BE49-F238E27FC236}">
                <a16:creationId xmlns:a16="http://schemas.microsoft.com/office/drawing/2014/main" id="{D5293389-7592-4000-B43B-37E983568593}"/>
              </a:ext>
            </a:extLst>
          </p:cNvPr>
          <p:cNvSpPr/>
          <p:nvPr/>
        </p:nvSpPr>
        <p:spPr>
          <a:xfrm>
            <a:off x="7368356" y="10746855"/>
            <a:ext cx="1419452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One directory entry per line of memory">
            <a:extLst>
              <a:ext uri="{FF2B5EF4-FFF2-40B4-BE49-F238E27FC236}">
                <a16:creationId xmlns:a16="http://schemas.microsoft.com/office/drawing/2014/main" id="{7A99F707-9195-46F7-A899-29A314CC09F7}"/>
              </a:ext>
            </a:extLst>
          </p:cNvPr>
          <p:cNvSpPr txBox="1"/>
          <p:nvPr/>
        </p:nvSpPr>
        <p:spPr>
          <a:xfrm>
            <a:off x="2098025" y="9208680"/>
            <a:ext cx="3962160" cy="8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One directory entry per line of </a:t>
            </a:r>
            <a:r>
              <a:rPr lang="en-US" u="sng" dirty="0"/>
              <a:t>cache</a:t>
            </a:r>
            <a:endParaRPr u="sng" dirty="0"/>
          </a:p>
        </p:txBody>
      </p:sp>
      <p:sp>
        <p:nvSpPr>
          <p:cNvPr id="51" name="Square">
            <a:extLst>
              <a:ext uri="{FF2B5EF4-FFF2-40B4-BE49-F238E27FC236}">
                <a16:creationId xmlns:a16="http://schemas.microsoft.com/office/drawing/2014/main" id="{855B799E-8B95-4B11-996C-24351F54E9C6}"/>
              </a:ext>
            </a:extLst>
          </p:cNvPr>
          <p:cNvSpPr/>
          <p:nvPr/>
        </p:nvSpPr>
        <p:spPr>
          <a:xfrm>
            <a:off x="9056752" y="9271392"/>
            <a:ext cx="193640" cy="1682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Rectangle">
            <a:extLst>
              <a:ext uri="{FF2B5EF4-FFF2-40B4-BE49-F238E27FC236}">
                <a16:creationId xmlns:a16="http://schemas.microsoft.com/office/drawing/2014/main" id="{275DA145-660F-432F-9586-6B384206F937}"/>
              </a:ext>
            </a:extLst>
          </p:cNvPr>
          <p:cNvSpPr/>
          <p:nvPr/>
        </p:nvSpPr>
        <p:spPr>
          <a:xfrm>
            <a:off x="9540851" y="9271392"/>
            <a:ext cx="2151552" cy="1682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B3FB0E15-D758-44D2-A942-96F6B2A4CC41}"/>
              </a:ext>
            </a:extLst>
          </p:cNvPr>
          <p:cNvSpPr/>
          <p:nvPr/>
        </p:nvSpPr>
        <p:spPr>
          <a:xfrm>
            <a:off x="7587787" y="9246072"/>
            <a:ext cx="0" cy="2202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C5C66738-850F-4052-B374-4039D12636F3}"/>
              </a:ext>
            </a:extLst>
          </p:cNvPr>
          <p:cNvSpPr/>
          <p:nvPr/>
        </p:nvSpPr>
        <p:spPr>
          <a:xfrm>
            <a:off x="6106618" y="9341834"/>
            <a:ext cx="1419452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A80B92CC-03C1-4C48-8BC4-B0A3F27BE312}"/>
              </a:ext>
            </a:extLst>
          </p:cNvPr>
          <p:cNvSpPr/>
          <p:nvPr/>
        </p:nvSpPr>
        <p:spPr>
          <a:xfrm>
            <a:off x="9820553" y="9271392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9B5B3F70-39D2-4AE1-8015-73B71547A719}"/>
              </a:ext>
            </a:extLst>
          </p:cNvPr>
          <p:cNvSpPr/>
          <p:nvPr/>
        </p:nvSpPr>
        <p:spPr>
          <a:xfrm>
            <a:off x="10067981" y="9262044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78CACFC9-BF1B-4815-B199-DB994376F0CD}"/>
              </a:ext>
            </a:extLst>
          </p:cNvPr>
          <p:cNvSpPr/>
          <p:nvPr/>
        </p:nvSpPr>
        <p:spPr>
          <a:xfrm>
            <a:off x="10326167" y="9271392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Line">
            <a:extLst>
              <a:ext uri="{FF2B5EF4-FFF2-40B4-BE49-F238E27FC236}">
                <a16:creationId xmlns:a16="http://schemas.microsoft.com/office/drawing/2014/main" id="{7FFB1D5C-1FEA-4790-8CAF-C6597702F756}"/>
              </a:ext>
            </a:extLst>
          </p:cNvPr>
          <p:cNvSpPr/>
          <p:nvPr/>
        </p:nvSpPr>
        <p:spPr>
          <a:xfrm>
            <a:off x="10605869" y="9262044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AB6ECEB7-2F87-47AE-A6D7-21E3CF1B8893}"/>
              </a:ext>
            </a:extLst>
          </p:cNvPr>
          <p:cNvSpPr/>
          <p:nvPr/>
        </p:nvSpPr>
        <p:spPr>
          <a:xfrm>
            <a:off x="10885571" y="9280740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Line">
            <a:extLst>
              <a:ext uri="{FF2B5EF4-FFF2-40B4-BE49-F238E27FC236}">
                <a16:creationId xmlns:a16="http://schemas.microsoft.com/office/drawing/2014/main" id="{A015DCEE-AC64-49BE-A306-AF214BD28BD3}"/>
              </a:ext>
            </a:extLst>
          </p:cNvPr>
          <p:cNvSpPr/>
          <p:nvPr/>
        </p:nvSpPr>
        <p:spPr>
          <a:xfrm>
            <a:off x="11154515" y="9271392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Line">
            <a:extLst>
              <a:ext uri="{FF2B5EF4-FFF2-40B4-BE49-F238E27FC236}">
                <a16:creationId xmlns:a16="http://schemas.microsoft.com/office/drawing/2014/main" id="{1D3D1136-1FDB-439E-8A6A-FB77B6D92573}"/>
              </a:ext>
            </a:extLst>
          </p:cNvPr>
          <p:cNvSpPr/>
          <p:nvPr/>
        </p:nvSpPr>
        <p:spPr>
          <a:xfrm>
            <a:off x="11423459" y="9280740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quare">
            <a:extLst>
              <a:ext uri="{FF2B5EF4-FFF2-40B4-BE49-F238E27FC236}">
                <a16:creationId xmlns:a16="http://schemas.microsoft.com/office/drawing/2014/main" id="{7EDBF2D9-EEE0-4489-87CA-2F8EC27186A1}"/>
              </a:ext>
            </a:extLst>
          </p:cNvPr>
          <p:cNvSpPr/>
          <p:nvPr/>
        </p:nvSpPr>
        <p:spPr>
          <a:xfrm>
            <a:off x="7737821" y="9280740"/>
            <a:ext cx="1060746" cy="151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3" name="One directory entry per line of memory">
            <a:extLst>
              <a:ext uri="{FF2B5EF4-FFF2-40B4-BE49-F238E27FC236}">
                <a16:creationId xmlns:a16="http://schemas.microsoft.com/office/drawing/2014/main" id="{3CB4F067-17AF-429A-9921-0E9D2521B678}"/>
              </a:ext>
            </a:extLst>
          </p:cNvPr>
          <p:cNvSpPr txBox="1"/>
          <p:nvPr/>
        </p:nvSpPr>
        <p:spPr>
          <a:xfrm>
            <a:off x="5606134" y="8027947"/>
            <a:ext cx="3962160" cy="48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pPr algn="ctr"/>
            <a:r>
              <a:rPr lang="en-US" dirty="0"/>
              <a:t>Tag</a:t>
            </a:r>
            <a:endParaRPr dirty="0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F811D5B5-D69E-4072-81C1-D05006D90C81}"/>
              </a:ext>
            </a:extLst>
          </p:cNvPr>
          <p:cNvSpPr/>
          <p:nvPr/>
        </p:nvSpPr>
        <p:spPr>
          <a:xfrm>
            <a:off x="7833993" y="8617044"/>
            <a:ext cx="476545" cy="49228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caling:…">
            <a:extLst>
              <a:ext uri="{FF2B5EF4-FFF2-40B4-BE49-F238E27FC236}">
                <a16:creationId xmlns:a16="http://schemas.microsoft.com/office/drawing/2014/main" id="{09A7DF21-2864-4714-8B7B-8C352375AA89}"/>
              </a:ext>
            </a:extLst>
          </p:cNvPr>
          <p:cNvSpPr txBox="1"/>
          <p:nvPr/>
        </p:nvSpPr>
        <p:spPr>
          <a:xfrm>
            <a:off x="438747" y="11062769"/>
            <a:ext cx="1192954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>
                <a:solidFill>
                  <a:srgbClr val="FF0000"/>
                </a:solidFill>
              </a:rPr>
              <a:t>Scaling:</a:t>
            </a: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>
                <a:solidFill>
                  <a:srgbClr val="FF0000"/>
                </a:solidFill>
              </a:rPr>
              <a:t>Each cache holds C lines</a:t>
            </a: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>
                <a:solidFill>
                  <a:srgbClr val="FF0000"/>
                </a:solidFill>
              </a:rPr>
              <a:t>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*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C </a:t>
            </a:r>
            <a:r>
              <a:rPr lang="en-US" sz="4000" dirty="0">
                <a:solidFill>
                  <a:srgbClr val="FF0000"/>
                </a:solidFill>
              </a:rPr>
              <a:t>bits</a:t>
            </a:r>
            <a:r>
              <a:rPr sz="4000" dirty="0">
                <a:solidFill>
                  <a:srgbClr val="FF0000"/>
                </a:solidFill>
              </a:rPr>
              <a:t> / processor</a:t>
            </a:r>
            <a:endParaRPr lang="en-US" sz="4000" dirty="0">
              <a:solidFill>
                <a:srgbClr val="FF0000"/>
              </a:solidFill>
            </a:endParaRP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lang="en-US" sz="4000" dirty="0">
                <a:solidFill>
                  <a:srgbClr val="FF0000"/>
                </a:solidFill>
              </a:rPr>
              <a:t>Directory scales with </a:t>
            </a:r>
            <a:r>
              <a:rPr lang="en-US" sz="4000" u="sng" dirty="0">
                <a:solidFill>
                  <a:srgbClr val="FF0000"/>
                </a:solidFill>
              </a:rPr>
              <a:t>cache</a:t>
            </a:r>
            <a:r>
              <a:rPr lang="en-US" sz="4000" dirty="0">
                <a:solidFill>
                  <a:srgbClr val="FF0000"/>
                </a:solidFill>
              </a:rPr>
              <a:t> (not memory) size</a:t>
            </a:r>
            <a:endParaRPr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Limiting size of directory: sparse directories"/>
          <p:cNvSpPr txBox="1">
            <a:spLocks noGrp="1"/>
          </p:cNvSpPr>
          <p:nvPr>
            <p:ph type="title"/>
          </p:nvPr>
        </p:nvSpPr>
        <p:spPr>
          <a:xfrm>
            <a:off x="838199" y="393700"/>
            <a:ext cx="16517815" cy="11176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lang="en-US" sz="6000" dirty="0"/>
              <a:t>S</a:t>
            </a:r>
            <a:r>
              <a:rPr sz="6000" dirty="0"/>
              <a:t>parse directories</a:t>
            </a:r>
            <a:r>
              <a:rPr lang="en-US" sz="6000" dirty="0"/>
              <a:t>: Reducing directory entries</a:t>
            </a:r>
            <a:endParaRPr sz="6000" dirty="0"/>
          </a:p>
        </p:txBody>
      </p:sp>
      <p:sp>
        <p:nvSpPr>
          <p:cNvPr id="1647" name="Key observation:  the majority of memory is NOT resident in cache.  And to carry out coherence protocol the system only needs sharing information for lines that are currently in some cache…"/>
          <p:cNvSpPr txBox="1">
            <a:spLocks noGrp="1"/>
          </p:cNvSpPr>
          <p:nvPr>
            <p:ph type="body" idx="1"/>
          </p:nvPr>
        </p:nvSpPr>
        <p:spPr>
          <a:xfrm>
            <a:off x="1066800" y="1911007"/>
            <a:ext cx="15963928" cy="69490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sz="4000" dirty="0"/>
              <a:t>Key observation</a:t>
            </a:r>
            <a:r>
              <a:rPr lang="en-US" sz="4000" dirty="0"/>
              <a:t>s</a:t>
            </a:r>
            <a:r>
              <a:rPr sz="4000" dirty="0"/>
              <a:t>:</a:t>
            </a:r>
            <a:br>
              <a:rPr lang="en-US" sz="4000" dirty="0"/>
            </a:br>
            <a:r>
              <a:rPr lang="en-US" sz="4000" dirty="0"/>
              <a:t>1) The coherence protocol only needs sharing information for lines in </a:t>
            </a:r>
            <a:r>
              <a:rPr lang="en-US" sz="4000" i="1" dirty="0"/>
              <a:t>some </a:t>
            </a:r>
            <a:r>
              <a:rPr lang="en-US" sz="4000" dirty="0"/>
              <a:t>cache.</a:t>
            </a:r>
            <a:br>
              <a:rPr lang="en-US" sz="4000" dirty="0"/>
            </a:br>
            <a:r>
              <a:rPr lang="en-US" sz="4000" dirty="0"/>
              <a:t>2) Most</a:t>
            </a:r>
            <a:r>
              <a:rPr sz="4000" dirty="0"/>
              <a:t> memory is NOT resident in cache.</a:t>
            </a:r>
            <a:br>
              <a:rPr lang="en-US" sz="4000" dirty="0"/>
            </a:br>
            <a:r>
              <a:rPr lang="en-US" sz="4000" dirty="0">
                <a:sym typeface="Wingdings" panose="05000000000000000000" pitchFamily="2" charset="2"/>
              </a:rPr>
              <a:t> Almost </a:t>
            </a:r>
            <a:r>
              <a:rPr lang="en-US" sz="4000" u="sng" dirty="0">
                <a:sym typeface="Wingdings" panose="05000000000000000000" pitchFamily="2" charset="2"/>
              </a:rPr>
              <a:t>all</a:t>
            </a:r>
            <a:r>
              <a:rPr lang="en-US" sz="4000" dirty="0">
                <a:sym typeface="Wingdings" panose="05000000000000000000" pitchFamily="2" charset="2"/>
              </a:rPr>
              <a:t> directory entries are empty</a:t>
            </a:r>
            <a:endParaRPr sz="4000" dirty="0"/>
          </a:p>
          <a:p>
            <a:pPr marL="641350" indent="-476250">
              <a:defRPr sz="4200"/>
            </a:pPr>
            <a:r>
              <a:rPr sz="3600" dirty="0"/>
              <a:t>E.g., 1 MB</a:t>
            </a:r>
            <a:r>
              <a:rPr lang="en-US" sz="3600" dirty="0"/>
              <a:t> </a:t>
            </a:r>
            <a:r>
              <a:rPr sz="3600" dirty="0"/>
              <a:t>cache, 1 GB memory</a:t>
            </a:r>
            <a:r>
              <a:rPr lang="en-US" sz="3600" dirty="0"/>
              <a:t> </a:t>
            </a:r>
            <a:r>
              <a:rPr sz="3600" dirty="0"/>
              <a:t>→</a:t>
            </a:r>
            <a:r>
              <a:rPr lang="en-US" sz="3600" dirty="0"/>
              <a:t> </a:t>
            </a:r>
            <a:r>
              <a:rPr sz="3600" dirty="0"/>
              <a:t>≥ 99.9% </a:t>
            </a:r>
            <a:r>
              <a:rPr lang="en-US" sz="3600" dirty="0"/>
              <a:t>of </a:t>
            </a:r>
            <a:r>
              <a:rPr sz="3600" dirty="0"/>
              <a:t>entries are empty</a:t>
            </a:r>
          </a:p>
        </p:txBody>
      </p:sp>
      <p:sp>
        <p:nvSpPr>
          <p:cNvPr id="26" name="Scalable Interconnect">
            <a:extLst>
              <a:ext uri="{FF2B5EF4-FFF2-40B4-BE49-F238E27FC236}">
                <a16:creationId xmlns:a16="http://schemas.microsoft.com/office/drawing/2014/main" id="{42440BCE-DD23-4A3D-B265-35DD0F62A069}"/>
              </a:ext>
            </a:extLst>
          </p:cNvPr>
          <p:cNvSpPr txBox="1"/>
          <p:nvPr/>
        </p:nvSpPr>
        <p:spPr>
          <a:xfrm>
            <a:off x="12126138" y="12592014"/>
            <a:ext cx="4077192" cy="42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lang="en-US" dirty="0"/>
              <a:t>I</a:t>
            </a:r>
            <a:r>
              <a:rPr dirty="0"/>
              <a:t>nterconnect</a:t>
            </a:r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D79F2AFC-161B-475F-A43C-4B944692D2F3}"/>
              </a:ext>
            </a:extLst>
          </p:cNvPr>
          <p:cNvSpPr/>
          <p:nvPr/>
        </p:nvSpPr>
        <p:spPr>
          <a:xfrm>
            <a:off x="11896632" y="11268338"/>
            <a:ext cx="2183007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378F3079-666A-4696-B8AD-3B40F59849A8}"/>
              </a:ext>
            </a:extLst>
          </p:cNvPr>
          <p:cNvSpPr/>
          <p:nvPr/>
        </p:nvSpPr>
        <p:spPr>
          <a:xfrm>
            <a:off x="10758260" y="9672213"/>
            <a:ext cx="3329349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0DC04BAD-0B23-46BF-A4DC-1B1B9A236BC0}"/>
              </a:ext>
            </a:extLst>
          </p:cNvPr>
          <p:cNvSpPr/>
          <p:nvPr/>
        </p:nvSpPr>
        <p:spPr>
          <a:xfrm flipH="1">
            <a:off x="14050573" y="8515600"/>
            <a:ext cx="1" cy="3802803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A0EF8E91-8D5C-4840-A732-87876BF89194}"/>
              </a:ext>
            </a:extLst>
          </p:cNvPr>
          <p:cNvGrpSpPr/>
          <p:nvPr/>
        </p:nvGrpSpPr>
        <p:grpSpPr>
          <a:xfrm>
            <a:off x="7895492" y="6063582"/>
            <a:ext cx="7904927" cy="2651998"/>
            <a:chOff x="-5257197" y="0"/>
            <a:chExt cx="9332107" cy="3603007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DEFD3442-C679-4078-92B1-88DE173EE6F7}"/>
                </a:ext>
              </a:extLst>
            </p:cNvPr>
            <p:cNvSpPr/>
            <p:nvPr/>
          </p:nvSpPr>
          <p:spPr>
            <a:xfrm>
              <a:off x="-5257197" y="0"/>
              <a:ext cx="9332107" cy="3372609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Processor">
              <a:extLst>
                <a:ext uri="{FF2B5EF4-FFF2-40B4-BE49-F238E27FC236}">
                  <a16:creationId xmlns:a16="http://schemas.microsoft.com/office/drawing/2014/main" id="{F5FAF7BE-0620-4681-9D86-61EECF280A8E}"/>
                </a:ext>
              </a:extLst>
            </p:cNvPr>
            <p:cNvSpPr txBox="1"/>
            <p:nvPr/>
          </p:nvSpPr>
          <p:spPr>
            <a:xfrm>
              <a:off x="463538" y="975316"/>
              <a:ext cx="3175001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</a:t>
              </a:r>
            </a:p>
          </p:txBody>
        </p:sp>
        <p:sp>
          <p:nvSpPr>
            <p:cNvPr id="33" name="Rectangle">
              <a:extLst>
                <a:ext uri="{FF2B5EF4-FFF2-40B4-BE49-F238E27FC236}">
                  <a16:creationId xmlns:a16="http://schemas.microsoft.com/office/drawing/2014/main" id="{F0C827F3-8E3B-465F-9DAA-AAA7AAD6119D}"/>
                </a:ext>
              </a:extLst>
            </p:cNvPr>
            <p:cNvSpPr/>
            <p:nvPr/>
          </p:nvSpPr>
          <p:spPr>
            <a:xfrm>
              <a:off x="325992" y="2124923"/>
              <a:ext cx="3477258" cy="1115138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Local Cache">
              <a:extLst>
                <a:ext uri="{FF2B5EF4-FFF2-40B4-BE49-F238E27FC236}">
                  <a16:creationId xmlns:a16="http://schemas.microsoft.com/office/drawing/2014/main" id="{5232AE45-332B-43AE-BBC0-67336B4DC249}"/>
                </a:ext>
              </a:extLst>
            </p:cNvPr>
            <p:cNvSpPr txBox="1"/>
            <p:nvPr/>
          </p:nvSpPr>
          <p:spPr>
            <a:xfrm>
              <a:off x="487222" y="2515068"/>
              <a:ext cx="3178432" cy="1087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Local Cache</a:t>
              </a:r>
            </a:p>
          </p:txBody>
        </p:sp>
      </p:grpSp>
      <p:sp>
        <p:nvSpPr>
          <p:cNvPr id="35" name="Rectangle">
            <a:extLst>
              <a:ext uri="{FF2B5EF4-FFF2-40B4-BE49-F238E27FC236}">
                <a16:creationId xmlns:a16="http://schemas.microsoft.com/office/drawing/2014/main" id="{C1FA2079-5C03-43CD-A745-E5A092AD41BE}"/>
              </a:ext>
            </a:extLst>
          </p:cNvPr>
          <p:cNvSpPr/>
          <p:nvPr/>
        </p:nvSpPr>
        <p:spPr>
          <a:xfrm>
            <a:off x="8197874" y="7680854"/>
            <a:ext cx="4281979" cy="705775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Directory">
            <a:extLst>
              <a:ext uri="{FF2B5EF4-FFF2-40B4-BE49-F238E27FC236}">
                <a16:creationId xmlns:a16="http://schemas.microsoft.com/office/drawing/2014/main" id="{AF55BABA-E699-43D6-B01B-51E3643C403B}"/>
              </a:ext>
            </a:extLst>
          </p:cNvPr>
          <p:cNvSpPr txBox="1"/>
          <p:nvPr/>
        </p:nvSpPr>
        <p:spPr>
          <a:xfrm>
            <a:off x="9554625" y="7910424"/>
            <a:ext cx="2840049" cy="47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Directory</a:t>
            </a:r>
          </a:p>
        </p:txBody>
      </p:sp>
      <p:grpSp>
        <p:nvGrpSpPr>
          <p:cNvPr id="37" name="Group">
            <a:extLst>
              <a:ext uri="{FF2B5EF4-FFF2-40B4-BE49-F238E27FC236}">
                <a16:creationId xmlns:a16="http://schemas.microsoft.com/office/drawing/2014/main" id="{2B993C08-CCE4-49B5-ACEB-CC08D5276822}"/>
              </a:ext>
            </a:extLst>
          </p:cNvPr>
          <p:cNvGrpSpPr/>
          <p:nvPr/>
        </p:nvGrpSpPr>
        <p:grpSpPr>
          <a:xfrm>
            <a:off x="8907589" y="10620634"/>
            <a:ext cx="3058065" cy="1272275"/>
            <a:chOff x="0" y="0"/>
            <a:chExt cx="3610176" cy="1728512"/>
          </a:xfrm>
        </p:grpSpPr>
        <p:sp>
          <p:nvSpPr>
            <p:cNvPr id="38" name="Rectangle">
              <a:extLst>
                <a:ext uri="{FF2B5EF4-FFF2-40B4-BE49-F238E27FC236}">
                  <a16:creationId xmlns:a16="http://schemas.microsoft.com/office/drawing/2014/main" id="{B5FE0645-78D7-4EBC-BF78-6620D598377B}"/>
                </a:ext>
              </a:extLst>
            </p:cNvPr>
            <p:cNvSpPr/>
            <p:nvPr/>
          </p:nvSpPr>
          <p:spPr>
            <a:xfrm>
              <a:off x="0" y="0"/>
              <a:ext cx="3610177" cy="172851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Memory">
              <a:extLst>
                <a:ext uri="{FF2B5EF4-FFF2-40B4-BE49-F238E27FC236}">
                  <a16:creationId xmlns:a16="http://schemas.microsoft.com/office/drawing/2014/main" id="{42D005FC-B7A8-4B4F-B54D-476492EDF427}"/>
                </a:ext>
              </a:extLst>
            </p:cNvPr>
            <p:cNvSpPr txBox="1"/>
            <p:nvPr/>
          </p:nvSpPr>
          <p:spPr>
            <a:xfrm>
              <a:off x="194919" y="730994"/>
              <a:ext cx="335280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Memory</a:t>
              </a:r>
            </a:p>
          </p:txBody>
        </p:sp>
      </p:grpSp>
      <p:sp>
        <p:nvSpPr>
          <p:cNvPr id="40" name="Line">
            <a:extLst>
              <a:ext uri="{FF2B5EF4-FFF2-40B4-BE49-F238E27FC236}">
                <a16:creationId xmlns:a16="http://schemas.microsoft.com/office/drawing/2014/main" id="{59054D7E-D2E8-4B24-8978-F85CF3CFC0B5}"/>
              </a:ext>
            </a:extLst>
          </p:cNvPr>
          <p:cNvSpPr/>
          <p:nvPr/>
        </p:nvSpPr>
        <p:spPr>
          <a:xfrm>
            <a:off x="9431101" y="7949848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0D0B4B06-9897-4A13-9533-E35DB251F94E}"/>
              </a:ext>
            </a:extLst>
          </p:cNvPr>
          <p:cNvSpPr/>
          <p:nvPr/>
        </p:nvSpPr>
        <p:spPr>
          <a:xfrm>
            <a:off x="9441859" y="8211587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446F68B2-1C00-4B93-AF90-67348D6074CF}"/>
              </a:ext>
            </a:extLst>
          </p:cNvPr>
          <p:cNvSpPr/>
          <p:nvPr/>
        </p:nvSpPr>
        <p:spPr>
          <a:xfrm>
            <a:off x="8938417" y="1085902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3DD21574-6955-4FA4-B89E-9D10493F1EFE}"/>
              </a:ext>
            </a:extLst>
          </p:cNvPr>
          <p:cNvSpPr/>
          <p:nvPr/>
        </p:nvSpPr>
        <p:spPr>
          <a:xfrm>
            <a:off x="8949175" y="11120769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F87B3E46-FBD8-4DFC-9F3A-1FE36D59DDB9}"/>
              </a:ext>
            </a:extLst>
          </p:cNvPr>
          <p:cNvSpPr/>
          <p:nvPr/>
        </p:nvSpPr>
        <p:spPr>
          <a:xfrm>
            <a:off x="8927659" y="11616205"/>
            <a:ext cx="304521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7CF1A108-1AA7-4083-8426-6A5AA9EA791B}"/>
              </a:ext>
            </a:extLst>
          </p:cNvPr>
          <p:cNvSpPr/>
          <p:nvPr/>
        </p:nvSpPr>
        <p:spPr>
          <a:xfrm>
            <a:off x="8787808" y="10644028"/>
            <a:ext cx="0" cy="2202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" name="One line of memory">
            <a:extLst>
              <a:ext uri="{FF2B5EF4-FFF2-40B4-BE49-F238E27FC236}">
                <a16:creationId xmlns:a16="http://schemas.microsoft.com/office/drawing/2014/main" id="{BC4C4F53-559A-4042-B5DA-1AB1819189DA}"/>
              </a:ext>
            </a:extLst>
          </p:cNvPr>
          <p:cNvSpPr txBox="1"/>
          <p:nvPr/>
        </p:nvSpPr>
        <p:spPr>
          <a:xfrm>
            <a:off x="3481754" y="10559898"/>
            <a:ext cx="3821483" cy="47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One line of memory</a:t>
            </a:r>
          </a:p>
        </p:txBody>
      </p:sp>
      <p:sp>
        <p:nvSpPr>
          <p:cNvPr id="49" name="Line">
            <a:extLst>
              <a:ext uri="{FF2B5EF4-FFF2-40B4-BE49-F238E27FC236}">
                <a16:creationId xmlns:a16="http://schemas.microsoft.com/office/drawing/2014/main" id="{D5293389-7592-4000-B43B-37E983568593}"/>
              </a:ext>
            </a:extLst>
          </p:cNvPr>
          <p:cNvSpPr/>
          <p:nvPr/>
        </p:nvSpPr>
        <p:spPr>
          <a:xfrm>
            <a:off x="7368356" y="10746855"/>
            <a:ext cx="1419452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One directory entry per line of memory">
            <a:extLst>
              <a:ext uri="{FF2B5EF4-FFF2-40B4-BE49-F238E27FC236}">
                <a16:creationId xmlns:a16="http://schemas.microsoft.com/office/drawing/2014/main" id="{7A99F707-9195-46F7-A899-29A314CC09F7}"/>
              </a:ext>
            </a:extLst>
          </p:cNvPr>
          <p:cNvSpPr txBox="1"/>
          <p:nvPr/>
        </p:nvSpPr>
        <p:spPr>
          <a:xfrm>
            <a:off x="2612225" y="7662787"/>
            <a:ext cx="3962160" cy="8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dirty="0"/>
              <a:t>One directory entry per line of </a:t>
            </a:r>
            <a:r>
              <a:rPr lang="en-US" u="sng" dirty="0"/>
              <a:t>cache</a:t>
            </a:r>
            <a:endParaRPr u="sng" dirty="0"/>
          </a:p>
        </p:txBody>
      </p:sp>
      <p:sp>
        <p:nvSpPr>
          <p:cNvPr id="51" name="Square">
            <a:extLst>
              <a:ext uri="{FF2B5EF4-FFF2-40B4-BE49-F238E27FC236}">
                <a16:creationId xmlns:a16="http://schemas.microsoft.com/office/drawing/2014/main" id="{855B799E-8B95-4B11-996C-24351F54E9C6}"/>
              </a:ext>
            </a:extLst>
          </p:cNvPr>
          <p:cNvSpPr/>
          <p:nvPr/>
        </p:nvSpPr>
        <p:spPr>
          <a:xfrm>
            <a:off x="9570952" y="7725499"/>
            <a:ext cx="193640" cy="1682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" name="Rectangle">
            <a:extLst>
              <a:ext uri="{FF2B5EF4-FFF2-40B4-BE49-F238E27FC236}">
                <a16:creationId xmlns:a16="http://schemas.microsoft.com/office/drawing/2014/main" id="{275DA145-660F-432F-9586-6B384206F937}"/>
              </a:ext>
            </a:extLst>
          </p:cNvPr>
          <p:cNvSpPr/>
          <p:nvPr/>
        </p:nvSpPr>
        <p:spPr>
          <a:xfrm>
            <a:off x="10055051" y="7725499"/>
            <a:ext cx="2151552" cy="1682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B3FB0E15-D758-44D2-A942-96F6B2A4CC41}"/>
              </a:ext>
            </a:extLst>
          </p:cNvPr>
          <p:cNvSpPr/>
          <p:nvPr/>
        </p:nvSpPr>
        <p:spPr>
          <a:xfrm>
            <a:off x="8101987" y="7700179"/>
            <a:ext cx="0" cy="22025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C5C66738-850F-4052-B374-4039D12636F3}"/>
              </a:ext>
            </a:extLst>
          </p:cNvPr>
          <p:cNvSpPr/>
          <p:nvPr/>
        </p:nvSpPr>
        <p:spPr>
          <a:xfrm>
            <a:off x="6620818" y="7795941"/>
            <a:ext cx="1419452" cy="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A80B92CC-03C1-4C48-8BC4-B0A3F27BE312}"/>
              </a:ext>
            </a:extLst>
          </p:cNvPr>
          <p:cNvSpPr/>
          <p:nvPr/>
        </p:nvSpPr>
        <p:spPr>
          <a:xfrm>
            <a:off x="10334753" y="7725499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9B5B3F70-39D2-4AE1-8015-73B71547A719}"/>
              </a:ext>
            </a:extLst>
          </p:cNvPr>
          <p:cNvSpPr/>
          <p:nvPr/>
        </p:nvSpPr>
        <p:spPr>
          <a:xfrm>
            <a:off x="10582181" y="7716151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78CACFC9-BF1B-4815-B199-DB994376F0CD}"/>
              </a:ext>
            </a:extLst>
          </p:cNvPr>
          <p:cNvSpPr/>
          <p:nvPr/>
        </p:nvSpPr>
        <p:spPr>
          <a:xfrm>
            <a:off x="10840367" y="7725499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" name="Line">
            <a:extLst>
              <a:ext uri="{FF2B5EF4-FFF2-40B4-BE49-F238E27FC236}">
                <a16:creationId xmlns:a16="http://schemas.microsoft.com/office/drawing/2014/main" id="{7FFB1D5C-1FEA-4790-8CAF-C6597702F756}"/>
              </a:ext>
            </a:extLst>
          </p:cNvPr>
          <p:cNvSpPr/>
          <p:nvPr/>
        </p:nvSpPr>
        <p:spPr>
          <a:xfrm>
            <a:off x="11120069" y="7716151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AB6ECEB7-2F87-47AE-A6D7-21E3CF1B8893}"/>
              </a:ext>
            </a:extLst>
          </p:cNvPr>
          <p:cNvSpPr/>
          <p:nvPr/>
        </p:nvSpPr>
        <p:spPr>
          <a:xfrm>
            <a:off x="11399771" y="7734847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Line">
            <a:extLst>
              <a:ext uri="{FF2B5EF4-FFF2-40B4-BE49-F238E27FC236}">
                <a16:creationId xmlns:a16="http://schemas.microsoft.com/office/drawing/2014/main" id="{A015DCEE-AC64-49BE-A306-AF214BD28BD3}"/>
              </a:ext>
            </a:extLst>
          </p:cNvPr>
          <p:cNvSpPr/>
          <p:nvPr/>
        </p:nvSpPr>
        <p:spPr>
          <a:xfrm>
            <a:off x="11668715" y="7725499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Line">
            <a:extLst>
              <a:ext uri="{FF2B5EF4-FFF2-40B4-BE49-F238E27FC236}">
                <a16:creationId xmlns:a16="http://schemas.microsoft.com/office/drawing/2014/main" id="{1D3D1136-1FDB-439E-8A6A-FB77B6D92573}"/>
              </a:ext>
            </a:extLst>
          </p:cNvPr>
          <p:cNvSpPr/>
          <p:nvPr/>
        </p:nvSpPr>
        <p:spPr>
          <a:xfrm>
            <a:off x="11937659" y="7734847"/>
            <a:ext cx="0" cy="16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quare">
            <a:extLst>
              <a:ext uri="{FF2B5EF4-FFF2-40B4-BE49-F238E27FC236}">
                <a16:creationId xmlns:a16="http://schemas.microsoft.com/office/drawing/2014/main" id="{7EDBF2D9-EEE0-4489-87CA-2F8EC27186A1}"/>
              </a:ext>
            </a:extLst>
          </p:cNvPr>
          <p:cNvSpPr/>
          <p:nvPr/>
        </p:nvSpPr>
        <p:spPr>
          <a:xfrm>
            <a:off x="8252021" y="7734847"/>
            <a:ext cx="1060746" cy="151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3" name="One directory entry per line of memory">
            <a:extLst>
              <a:ext uri="{FF2B5EF4-FFF2-40B4-BE49-F238E27FC236}">
                <a16:creationId xmlns:a16="http://schemas.microsoft.com/office/drawing/2014/main" id="{3CB4F067-17AF-429A-9921-0E9D2521B678}"/>
              </a:ext>
            </a:extLst>
          </p:cNvPr>
          <p:cNvSpPr txBox="1"/>
          <p:nvPr/>
        </p:nvSpPr>
        <p:spPr>
          <a:xfrm>
            <a:off x="6120334" y="6482054"/>
            <a:ext cx="3962160" cy="48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pPr algn="ctr"/>
            <a:r>
              <a:rPr lang="en-US" dirty="0"/>
              <a:t>Tag</a:t>
            </a:r>
            <a:endParaRPr dirty="0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F811D5B5-D69E-4072-81C1-D05006D90C81}"/>
              </a:ext>
            </a:extLst>
          </p:cNvPr>
          <p:cNvSpPr/>
          <p:nvPr/>
        </p:nvSpPr>
        <p:spPr>
          <a:xfrm>
            <a:off x="8348193" y="7071151"/>
            <a:ext cx="476545" cy="49228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caling:…">
            <a:extLst>
              <a:ext uri="{FF2B5EF4-FFF2-40B4-BE49-F238E27FC236}">
                <a16:creationId xmlns:a16="http://schemas.microsoft.com/office/drawing/2014/main" id="{09A7DF21-2864-4714-8B7B-8C352375AA89}"/>
              </a:ext>
            </a:extLst>
          </p:cNvPr>
          <p:cNvSpPr txBox="1"/>
          <p:nvPr/>
        </p:nvSpPr>
        <p:spPr>
          <a:xfrm>
            <a:off x="438747" y="11062769"/>
            <a:ext cx="11929548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>
                <a:solidFill>
                  <a:srgbClr val="FF0000"/>
                </a:solidFill>
              </a:rPr>
              <a:t>Scaling:</a:t>
            </a: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>
                <a:solidFill>
                  <a:srgbClr val="FF0000"/>
                </a:solidFill>
              </a:rPr>
              <a:t>Each cache holds C lines</a:t>
            </a: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>
                <a:solidFill>
                  <a:srgbClr val="FF0000"/>
                </a:solidFill>
              </a:rPr>
              <a:t>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*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C </a:t>
            </a:r>
            <a:r>
              <a:rPr lang="en-US" sz="4000" dirty="0">
                <a:solidFill>
                  <a:srgbClr val="FF0000"/>
                </a:solidFill>
              </a:rPr>
              <a:t>bits</a:t>
            </a:r>
            <a:r>
              <a:rPr sz="4000" dirty="0">
                <a:solidFill>
                  <a:srgbClr val="FF0000"/>
                </a:solidFill>
              </a:rPr>
              <a:t> / processor</a:t>
            </a:r>
            <a:endParaRPr lang="en-US" sz="4000" dirty="0">
              <a:solidFill>
                <a:srgbClr val="FF0000"/>
              </a:solidFill>
            </a:endParaRPr>
          </a:p>
          <a:p>
            <a:pPr marL="800100" indent="-800100" algn="l">
              <a:buSzPct val="120000"/>
              <a:buChar char="-"/>
              <a:defRPr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lang="en-US" sz="4000" dirty="0">
                <a:solidFill>
                  <a:srgbClr val="FF0000"/>
                </a:solidFill>
              </a:rPr>
              <a:t>Directory scales with </a:t>
            </a:r>
            <a:r>
              <a:rPr lang="en-US" sz="4000" u="sng" dirty="0">
                <a:solidFill>
                  <a:srgbClr val="FF0000"/>
                </a:solidFill>
              </a:rPr>
              <a:t>cache</a:t>
            </a:r>
            <a:r>
              <a:rPr lang="en-US" sz="4000" dirty="0">
                <a:solidFill>
                  <a:srgbClr val="FF0000"/>
                </a:solidFill>
              </a:rPr>
              <a:t> (not memory) size</a:t>
            </a:r>
            <a:endParaRPr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Rectangle"/>
          <p:cNvSpPr/>
          <p:nvPr/>
        </p:nvSpPr>
        <p:spPr>
          <a:xfrm>
            <a:off x="1689100" y="10312400"/>
            <a:ext cx="4089400" cy="330200"/>
          </a:xfrm>
          <a:prstGeom prst="rect">
            <a:avLst/>
          </a:prstGeom>
          <a:solidFill>
            <a:srgbClr val="86B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/>
          </a:p>
        </p:txBody>
      </p:sp>
      <p:sp>
        <p:nvSpPr>
          <p:cNvPr id="1674" name="Sparse direct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Sparse directories</a:t>
            </a:r>
            <a:r>
              <a:rPr lang="en-US" dirty="0"/>
              <a:t>: Limiting entry size</a:t>
            </a:r>
            <a:endParaRPr dirty="0"/>
          </a:p>
        </p:txBody>
      </p:sp>
      <p:sp>
        <p:nvSpPr>
          <p:cNvPr id="1675" name="Directory at home node maintains pointer to only one node caching line (not a list of sharers)…"/>
          <p:cNvSpPr txBox="1">
            <a:spLocks noGrp="1"/>
          </p:cNvSpPr>
          <p:nvPr>
            <p:ph type="body" sz="quarter" idx="1"/>
          </p:nvPr>
        </p:nvSpPr>
        <p:spPr>
          <a:xfrm>
            <a:off x="7683500" y="2006600"/>
            <a:ext cx="9699209" cy="2641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rPr lang="en-US" sz="3200" dirty="0"/>
              <a:t>Idea: Store sharers as a linked list</a:t>
            </a:r>
          </a:p>
          <a:p>
            <a:pPr marL="0" indent="0">
              <a:buSzTx/>
              <a:buNone/>
              <a:defRPr sz="3600"/>
            </a:pPr>
            <a:r>
              <a:rPr sz="3200" dirty="0"/>
              <a:t>Directory at home node</a:t>
            </a:r>
            <a:r>
              <a:rPr lang="en-US" sz="3200" dirty="0"/>
              <a:t> stores only 1</a:t>
            </a:r>
            <a:r>
              <a:rPr sz="3200" dirty="0"/>
              <a:t> pointer to </a:t>
            </a:r>
            <a:r>
              <a:rPr lang="en-US" sz="3200" dirty="0"/>
              <a:t>head of the list (not the full list)</a:t>
            </a:r>
            <a:endParaRPr sz="3200" dirty="0"/>
          </a:p>
          <a:p>
            <a:pPr marL="0" indent="0">
              <a:buSzTx/>
              <a:buNone/>
              <a:defRPr sz="3600"/>
            </a:pPr>
            <a:r>
              <a:rPr sz="3200" dirty="0"/>
              <a:t>Pointer to next node </a:t>
            </a:r>
            <a:r>
              <a:rPr lang="en-US" sz="3200" dirty="0"/>
              <a:t>i</a:t>
            </a:r>
            <a:r>
              <a:rPr sz="3200" dirty="0"/>
              <a:t>n list is stored </a:t>
            </a:r>
            <a:r>
              <a:rPr lang="en-US" sz="3200" dirty="0"/>
              <a:t>with </a:t>
            </a:r>
            <a:r>
              <a:rPr sz="3200" dirty="0"/>
              <a:t>cache line  (</a:t>
            </a:r>
            <a:r>
              <a:rPr lang="en-US" sz="3200" dirty="0"/>
              <a:t>alongside the</a:t>
            </a:r>
            <a:r>
              <a:rPr sz="3200" dirty="0"/>
              <a:t> line’s tag, dirty bits, </a:t>
            </a:r>
            <a:r>
              <a:rPr sz="3200" dirty="0" err="1"/>
              <a:t>etc</a:t>
            </a:r>
            <a:r>
              <a:rPr sz="3200" dirty="0"/>
              <a:t>)</a:t>
            </a:r>
          </a:p>
        </p:txBody>
      </p:sp>
      <p:grpSp>
        <p:nvGrpSpPr>
          <p:cNvPr id="1687" name="Group"/>
          <p:cNvGrpSpPr/>
          <p:nvPr/>
        </p:nvGrpSpPr>
        <p:grpSpPr>
          <a:xfrm>
            <a:off x="2865604" y="5041900"/>
            <a:ext cx="2871757" cy="2628901"/>
            <a:chOff x="0" y="0"/>
            <a:chExt cx="2871755" cy="2628900"/>
          </a:xfrm>
        </p:grpSpPr>
        <p:sp>
          <p:nvSpPr>
            <p:cNvPr id="1676" name="Rectangle"/>
            <p:cNvSpPr/>
            <p:nvPr/>
          </p:nvSpPr>
          <p:spPr>
            <a:xfrm>
              <a:off x="657893" y="5366"/>
              <a:ext cx="2211222" cy="260796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/>
            </a:p>
          </p:txBody>
        </p:sp>
        <p:sp>
          <p:nvSpPr>
            <p:cNvPr id="1677" name="Line"/>
            <p:cNvSpPr/>
            <p:nvPr/>
          </p:nvSpPr>
          <p:spPr>
            <a:xfrm flipV="1">
              <a:off x="657893" y="262919"/>
              <a:ext cx="2208265" cy="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78" name="Line"/>
            <p:cNvSpPr/>
            <p:nvPr/>
          </p:nvSpPr>
          <p:spPr>
            <a:xfrm flipV="1">
              <a:off x="652295" y="525886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79" name="Line"/>
            <p:cNvSpPr/>
            <p:nvPr/>
          </p:nvSpPr>
          <p:spPr>
            <a:xfrm flipV="1">
              <a:off x="663491" y="2345022"/>
              <a:ext cx="2208265" cy="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80" name="Line"/>
            <p:cNvSpPr/>
            <p:nvPr/>
          </p:nvSpPr>
          <p:spPr>
            <a:xfrm flipV="1">
              <a:off x="663491" y="2082080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81" name="Line"/>
            <p:cNvSpPr/>
            <p:nvPr/>
          </p:nvSpPr>
          <p:spPr>
            <a:xfrm flipV="1">
              <a:off x="652295" y="1819136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82" name="Line"/>
            <p:cNvSpPr/>
            <p:nvPr/>
          </p:nvSpPr>
          <p:spPr>
            <a:xfrm flipV="1">
              <a:off x="663491" y="767364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83" name="Line"/>
            <p:cNvSpPr/>
            <p:nvPr/>
          </p:nvSpPr>
          <p:spPr>
            <a:xfrm flipV="1">
              <a:off x="657893" y="1030307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684" name=". . ."/>
            <p:cNvSpPr txBox="1"/>
            <p:nvPr/>
          </p:nvSpPr>
          <p:spPr>
            <a:xfrm rot="16199996">
              <a:off x="1668253" y="1082895"/>
              <a:ext cx="53340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. . .</a:t>
              </a:r>
            </a:p>
          </p:txBody>
        </p:sp>
        <p:sp>
          <p:nvSpPr>
            <p:cNvPr id="1685" name="M"/>
            <p:cNvSpPr txBox="1"/>
            <p:nvPr/>
          </p:nvSpPr>
          <p:spPr>
            <a:xfrm>
              <a:off x="0" y="1036925"/>
              <a:ext cx="5588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3600"/>
                <a:t>M</a:t>
              </a:r>
            </a:p>
          </p:txBody>
        </p:sp>
        <p:sp>
          <p:nvSpPr>
            <p:cNvPr id="1686" name="Line"/>
            <p:cNvSpPr/>
            <p:nvPr/>
          </p:nvSpPr>
          <p:spPr>
            <a:xfrm flipH="1">
              <a:off x="898607" y="0"/>
              <a:ext cx="1" cy="26289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</p:grpSp>
      <p:sp>
        <p:nvSpPr>
          <p:cNvPr id="1688" name="Rectangle"/>
          <p:cNvSpPr/>
          <p:nvPr/>
        </p:nvSpPr>
        <p:spPr>
          <a:xfrm>
            <a:off x="1683742" y="9972247"/>
            <a:ext cx="4091743" cy="133548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/>
          </a:p>
        </p:txBody>
      </p:sp>
      <p:sp>
        <p:nvSpPr>
          <p:cNvPr id="1689" name="Line"/>
          <p:cNvSpPr/>
          <p:nvPr/>
        </p:nvSpPr>
        <p:spPr>
          <a:xfrm flipV="1">
            <a:off x="1673383" y="10309183"/>
            <a:ext cx="4086270" cy="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0" name="Line"/>
          <p:cNvSpPr/>
          <p:nvPr/>
        </p:nvSpPr>
        <p:spPr>
          <a:xfrm flipV="1">
            <a:off x="1673383" y="10962630"/>
            <a:ext cx="4086270" cy="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1" name="Line"/>
          <p:cNvSpPr/>
          <p:nvPr/>
        </p:nvSpPr>
        <p:spPr>
          <a:xfrm flipV="1">
            <a:off x="1683742" y="10637876"/>
            <a:ext cx="4086270" cy="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2" name="Line"/>
          <p:cNvSpPr/>
          <p:nvPr/>
        </p:nvSpPr>
        <p:spPr>
          <a:xfrm flipH="1">
            <a:off x="2129172" y="9969499"/>
            <a:ext cx="1" cy="13462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3" name="Processor cache: node 0…"/>
          <p:cNvSpPr txBox="1"/>
          <p:nvPr/>
        </p:nvSpPr>
        <p:spPr>
          <a:xfrm>
            <a:off x="1562100" y="11480800"/>
            <a:ext cx="4229100" cy="98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Processor cache: node 0</a:t>
            </a:r>
          </a:p>
          <a:p>
            <a:pPr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(last reader)</a:t>
            </a:r>
          </a:p>
        </p:txBody>
      </p:sp>
      <p:sp>
        <p:nvSpPr>
          <p:cNvPr id="1694" name="prev ptr"/>
          <p:cNvSpPr txBox="1"/>
          <p:nvPr/>
        </p:nvSpPr>
        <p:spPr>
          <a:xfrm>
            <a:off x="128033" y="8940800"/>
            <a:ext cx="1256267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 dirty="0" err="1"/>
              <a:t>prev</a:t>
            </a:r>
            <a:r>
              <a:rPr sz="2400" dirty="0"/>
              <a:t> </a:t>
            </a:r>
            <a:r>
              <a:rPr sz="2400" dirty="0" err="1"/>
              <a:t>ptr</a:t>
            </a:r>
            <a:endParaRPr sz="2400" dirty="0"/>
          </a:p>
        </p:txBody>
      </p:sp>
      <p:sp>
        <p:nvSpPr>
          <p:cNvPr id="1695" name="Line"/>
          <p:cNvSpPr/>
          <p:nvPr/>
        </p:nvSpPr>
        <p:spPr>
          <a:xfrm flipH="1" flipV="1">
            <a:off x="1154081" y="9630598"/>
            <a:ext cx="480686" cy="865068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6" name="Line"/>
          <p:cNvSpPr/>
          <p:nvPr/>
        </p:nvSpPr>
        <p:spPr>
          <a:xfrm flipH="1" flipV="1">
            <a:off x="1377319" y="8646773"/>
            <a:ext cx="931735" cy="1633148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7" name="line data"/>
          <p:cNvSpPr txBox="1"/>
          <p:nvPr/>
        </p:nvSpPr>
        <p:spPr>
          <a:xfrm>
            <a:off x="596900" y="7416800"/>
            <a:ext cx="1549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/>
              <a:t>line data</a:t>
            </a:r>
          </a:p>
        </p:txBody>
      </p:sp>
      <p:sp>
        <p:nvSpPr>
          <p:cNvPr id="1698" name="Line"/>
          <p:cNvSpPr/>
          <p:nvPr/>
        </p:nvSpPr>
        <p:spPr>
          <a:xfrm flipH="1" flipV="1">
            <a:off x="1777063" y="7844462"/>
            <a:ext cx="1373950" cy="241254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699" name="Directory (home node for line)"/>
          <p:cNvSpPr txBox="1"/>
          <p:nvPr/>
        </p:nvSpPr>
        <p:spPr>
          <a:xfrm>
            <a:off x="2667000" y="4521200"/>
            <a:ext cx="42291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/>
              <a:t>Directory (home node for line)</a:t>
            </a:r>
          </a:p>
        </p:txBody>
      </p:sp>
      <p:sp>
        <p:nvSpPr>
          <p:cNvPr id="1700" name="Line"/>
          <p:cNvSpPr/>
          <p:nvPr/>
        </p:nvSpPr>
        <p:spPr>
          <a:xfrm flipH="1">
            <a:off x="2578100" y="9969499"/>
            <a:ext cx="1" cy="13462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grpSp>
        <p:nvGrpSpPr>
          <p:cNvPr id="1709" name="Group"/>
          <p:cNvGrpSpPr/>
          <p:nvPr/>
        </p:nvGrpSpPr>
        <p:grpSpPr>
          <a:xfrm>
            <a:off x="7137400" y="9969500"/>
            <a:ext cx="4229100" cy="2057400"/>
            <a:chOff x="0" y="0"/>
            <a:chExt cx="4229100" cy="2057400"/>
          </a:xfrm>
        </p:grpSpPr>
        <p:sp>
          <p:nvSpPr>
            <p:cNvPr id="1701" name="Rectangle"/>
            <p:cNvSpPr/>
            <p:nvPr/>
          </p:nvSpPr>
          <p:spPr>
            <a:xfrm>
              <a:off x="139700" y="673100"/>
              <a:ext cx="4089400" cy="330200"/>
            </a:xfrm>
            <a:prstGeom prst="rect">
              <a:avLst/>
            </a:prstGeom>
            <a:solidFill>
              <a:srgbClr val="86BBD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/>
            </a:p>
          </p:txBody>
        </p:sp>
        <p:sp>
          <p:nvSpPr>
            <p:cNvPr id="1702" name="Rectangle"/>
            <p:cNvSpPr/>
            <p:nvPr/>
          </p:nvSpPr>
          <p:spPr>
            <a:xfrm>
              <a:off x="124659" y="15447"/>
              <a:ext cx="4091742" cy="1335482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/>
            </a:p>
          </p:txBody>
        </p:sp>
        <p:sp>
          <p:nvSpPr>
            <p:cNvPr id="1703" name="Line"/>
            <p:cNvSpPr/>
            <p:nvPr/>
          </p:nvSpPr>
          <p:spPr>
            <a:xfrm flipV="1">
              <a:off x="114300" y="352383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04" name="Line"/>
            <p:cNvSpPr/>
            <p:nvPr/>
          </p:nvSpPr>
          <p:spPr>
            <a:xfrm flipV="1">
              <a:off x="114300" y="1005830"/>
              <a:ext cx="4086269" cy="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05" name="Line"/>
            <p:cNvSpPr/>
            <p:nvPr/>
          </p:nvSpPr>
          <p:spPr>
            <a:xfrm flipV="1">
              <a:off x="124659" y="681076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06" name="Processor cache: node 1"/>
            <p:cNvSpPr txBox="1"/>
            <p:nvPr/>
          </p:nvSpPr>
          <p:spPr>
            <a:xfrm>
              <a:off x="0" y="1524000"/>
              <a:ext cx="422910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cache: node 1</a:t>
              </a:r>
            </a:p>
          </p:txBody>
        </p:sp>
        <p:sp>
          <p:nvSpPr>
            <p:cNvPr id="1707" name="Line"/>
            <p:cNvSpPr/>
            <p:nvPr/>
          </p:nvSpPr>
          <p:spPr>
            <a:xfrm flipH="1">
              <a:off x="596899" y="0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08" name="Line"/>
            <p:cNvSpPr/>
            <p:nvPr/>
          </p:nvSpPr>
          <p:spPr>
            <a:xfrm flipH="1">
              <a:off x="1041400" y="0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</p:grpSp>
      <p:sp>
        <p:nvSpPr>
          <p:cNvPr id="1710" name="next ptr"/>
          <p:cNvSpPr txBox="1"/>
          <p:nvPr/>
        </p:nvSpPr>
        <p:spPr>
          <a:xfrm>
            <a:off x="319308" y="8178800"/>
            <a:ext cx="1458692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400" dirty="0"/>
              <a:t>next </a:t>
            </a:r>
            <a:r>
              <a:rPr sz="2400" dirty="0" err="1"/>
              <a:t>ptr</a:t>
            </a:r>
            <a:endParaRPr sz="2400" dirty="0"/>
          </a:p>
        </p:txBody>
      </p:sp>
      <p:sp>
        <p:nvSpPr>
          <p:cNvPr id="1711" name="Line"/>
          <p:cNvSpPr/>
          <p:nvPr/>
        </p:nvSpPr>
        <p:spPr>
          <a:xfrm flipH="1">
            <a:off x="4209024" y="5687297"/>
            <a:ext cx="1" cy="4585118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712" name="Line"/>
          <p:cNvSpPr/>
          <p:nvPr/>
        </p:nvSpPr>
        <p:spPr>
          <a:xfrm>
            <a:off x="2318559" y="10460554"/>
            <a:ext cx="4935009" cy="345727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713" name="Line"/>
          <p:cNvSpPr/>
          <p:nvPr/>
        </p:nvSpPr>
        <p:spPr>
          <a:xfrm>
            <a:off x="1708838" y="10303614"/>
            <a:ext cx="399363" cy="33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sp>
        <p:nvSpPr>
          <p:cNvPr id="1714" name="Line"/>
          <p:cNvSpPr/>
          <p:nvPr/>
        </p:nvSpPr>
        <p:spPr>
          <a:xfrm>
            <a:off x="5857045" y="10464800"/>
            <a:ext cx="1610555" cy="34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9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5400"/>
          </a:p>
        </p:txBody>
      </p:sp>
      <p:sp>
        <p:nvSpPr>
          <p:cNvPr id="1715" name="Line"/>
          <p:cNvSpPr/>
          <p:nvPr/>
        </p:nvSpPr>
        <p:spPr>
          <a:xfrm>
            <a:off x="11378026" y="10214695"/>
            <a:ext cx="195580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080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5400"/>
          </a:p>
        </p:txBody>
      </p:sp>
      <p:sp>
        <p:nvSpPr>
          <p:cNvPr id="1716" name="Line"/>
          <p:cNvSpPr/>
          <p:nvPr/>
        </p:nvSpPr>
        <p:spPr>
          <a:xfrm flipV="1">
            <a:off x="7962900" y="10198100"/>
            <a:ext cx="5092283" cy="596900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/>
          </a:p>
        </p:txBody>
      </p:sp>
      <p:grpSp>
        <p:nvGrpSpPr>
          <p:cNvPr id="1726" name="Group"/>
          <p:cNvGrpSpPr/>
          <p:nvPr/>
        </p:nvGrpSpPr>
        <p:grpSpPr>
          <a:xfrm>
            <a:off x="13004800" y="10023047"/>
            <a:ext cx="4229100" cy="2631071"/>
            <a:chOff x="0" y="0"/>
            <a:chExt cx="4229100" cy="2631069"/>
          </a:xfrm>
        </p:grpSpPr>
        <p:sp>
          <p:nvSpPr>
            <p:cNvPr id="1717" name="Rectangle"/>
            <p:cNvSpPr/>
            <p:nvPr/>
          </p:nvSpPr>
          <p:spPr>
            <a:xfrm>
              <a:off x="127000" y="9952"/>
              <a:ext cx="4089400" cy="317501"/>
            </a:xfrm>
            <a:prstGeom prst="rect">
              <a:avLst/>
            </a:prstGeom>
            <a:solidFill>
              <a:srgbClr val="86BBD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/>
            </a:p>
          </p:txBody>
        </p:sp>
        <p:sp>
          <p:nvSpPr>
            <p:cNvPr id="1718" name="Rectangle"/>
            <p:cNvSpPr/>
            <p:nvPr/>
          </p:nvSpPr>
          <p:spPr>
            <a:xfrm>
              <a:off x="124659" y="0"/>
              <a:ext cx="4091742" cy="133548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/>
            </a:p>
          </p:txBody>
        </p:sp>
        <p:sp>
          <p:nvSpPr>
            <p:cNvPr id="1719" name="Line"/>
            <p:cNvSpPr/>
            <p:nvPr/>
          </p:nvSpPr>
          <p:spPr>
            <a:xfrm flipV="1">
              <a:off x="114300" y="336936"/>
              <a:ext cx="4086269" cy="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20" name="Line"/>
            <p:cNvSpPr/>
            <p:nvPr/>
          </p:nvSpPr>
          <p:spPr>
            <a:xfrm flipV="1">
              <a:off x="114300" y="990382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21" name="Line"/>
            <p:cNvSpPr/>
            <p:nvPr/>
          </p:nvSpPr>
          <p:spPr>
            <a:xfrm flipV="1">
              <a:off x="124659" y="665628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22" name="Processor cache: node 2…"/>
            <p:cNvSpPr txBox="1"/>
            <p:nvPr/>
          </p:nvSpPr>
          <p:spPr>
            <a:xfrm>
              <a:off x="0" y="1508552"/>
              <a:ext cx="4229100" cy="1122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buFont typeface="Lucida Grande"/>
                <a:defRPr sz="26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sz="2400"/>
                <a:t>Processor cache: node 2</a:t>
              </a:r>
            </a:p>
            <a:p>
              <a:pPr>
                <a:buFont typeface="Lucida Grande"/>
                <a:defRPr sz="26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sz="2400"/>
                <a:t>(last reader)</a:t>
              </a:r>
            </a:p>
          </p:txBody>
        </p:sp>
        <p:sp>
          <p:nvSpPr>
            <p:cNvPr id="1723" name="Line"/>
            <p:cNvSpPr/>
            <p:nvPr/>
          </p:nvSpPr>
          <p:spPr>
            <a:xfrm flipH="1">
              <a:off x="584199" y="9952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24" name="Line"/>
            <p:cNvSpPr/>
            <p:nvPr/>
          </p:nvSpPr>
          <p:spPr>
            <a:xfrm flipH="1">
              <a:off x="1028700" y="9952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1725" name="Line"/>
            <p:cNvSpPr/>
            <p:nvPr/>
          </p:nvSpPr>
          <p:spPr>
            <a:xfrm>
              <a:off x="635000" y="22652"/>
              <a:ext cx="399362" cy="3389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</p:grpSp>
      <p:sp>
        <p:nvSpPr>
          <p:cNvPr id="1727" name="On read miss: add requesting node to head of list"/>
          <p:cNvSpPr txBox="1"/>
          <p:nvPr/>
        </p:nvSpPr>
        <p:spPr>
          <a:xfrm>
            <a:off x="7683500" y="5143500"/>
            <a:ext cx="9699209" cy="726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 dirty="0"/>
              <a:t>On read miss: add requesting node to head of list</a:t>
            </a:r>
          </a:p>
        </p:txBody>
      </p:sp>
      <p:sp>
        <p:nvSpPr>
          <p:cNvPr id="1728" name="On write miss: propagate invalidations along list…"/>
          <p:cNvSpPr txBox="1"/>
          <p:nvPr/>
        </p:nvSpPr>
        <p:spPr>
          <a:xfrm>
            <a:off x="7655119" y="5870434"/>
            <a:ext cx="940161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/>
              <a:t>On write miss: </a:t>
            </a:r>
            <a:r>
              <a:rPr lang="en-US" sz="3200"/>
              <a:t>walk list to invalidate each sharer</a:t>
            </a:r>
            <a:endParaRPr lang="en-US" sz="3200" dirty="0"/>
          </a:p>
        </p:txBody>
      </p:sp>
      <p:sp>
        <p:nvSpPr>
          <p:cNvPr id="1729" name="One directory entry per cache line of memory held in some cache"/>
          <p:cNvSpPr txBox="1"/>
          <p:nvPr/>
        </p:nvSpPr>
        <p:spPr>
          <a:xfrm>
            <a:off x="728232" y="12409241"/>
            <a:ext cx="366880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400" dirty="0"/>
              <a:t>One directory entry per cache line of memory held in </a:t>
            </a:r>
            <a:r>
              <a:rPr sz="2400" i="1" dirty="0"/>
              <a:t>some</a:t>
            </a:r>
            <a:r>
              <a:rPr sz="2400" dirty="0"/>
              <a:t> cache</a:t>
            </a:r>
          </a:p>
        </p:txBody>
      </p:sp>
      <p:sp>
        <p:nvSpPr>
          <p:cNvPr id="1731" name="Connection Line"/>
          <p:cNvSpPr/>
          <p:nvPr/>
        </p:nvSpPr>
        <p:spPr>
          <a:xfrm>
            <a:off x="436104" y="10479989"/>
            <a:ext cx="1256267" cy="2004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949" h="21600" extrusionOk="0">
                <a:moveTo>
                  <a:pt x="2533" y="21600"/>
                </a:moveTo>
                <a:cubicBezTo>
                  <a:pt x="-3651" y="16661"/>
                  <a:pt x="1488" y="9461"/>
                  <a:pt x="17949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 sz="5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BD1670-7C39-49AC-94B3-979EC68CD27A}"/>
              </a:ext>
            </a:extLst>
          </p:cNvPr>
          <p:cNvSpPr/>
          <p:nvPr/>
        </p:nvSpPr>
        <p:spPr>
          <a:xfrm>
            <a:off x="7617019" y="6522331"/>
            <a:ext cx="13396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400"/>
              </a:spcBef>
              <a:buFont typeface="Lucida Grande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lang="en-US" sz="3200" b="1" dirty="0">
                <a:sym typeface="Myriad Pro Condensed"/>
              </a:rPr>
              <a:t>On evict: need to patch up list (linked list removal)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caling:…">
                <a:extLst>
                  <a:ext uri="{FF2B5EF4-FFF2-40B4-BE49-F238E27FC236}">
                    <a16:creationId xmlns:a16="http://schemas.microsoft.com/office/drawing/2014/main" id="{521B0849-D56A-406C-ACB4-60CF0A24FA5A}"/>
                  </a:ext>
                </a:extLst>
              </p:cNvPr>
              <p:cNvSpPr txBox="1"/>
              <p:nvPr/>
            </p:nvSpPr>
            <p:spPr>
              <a:xfrm>
                <a:off x="7683500" y="7211466"/>
                <a:ext cx="10204717" cy="2564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b="1" i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200" dirty="0">
                    <a:solidFill>
                      <a:srgbClr val="FF0000"/>
                    </a:solidFill>
                  </a:rPr>
                  <a:t>Scaling:</a:t>
                </a:r>
              </a:p>
              <a:p>
                <a:pPr marL="800100" indent="-800100" algn="l">
                  <a:buSzPct val="120000"/>
                  <a:buChar char="-"/>
                  <a:defRPr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200" dirty="0">
                    <a:solidFill>
                      <a:srgbClr val="FF0000"/>
                    </a:solidFill>
                  </a:rPr>
                  <a:t>Directory has C entries</a:t>
                </a:r>
              </a:p>
              <a:p>
                <a:pPr marL="800100" indent="-800100" algn="l">
                  <a:buSzPct val="120000"/>
                  <a:buChar char="-"/>
                  <a:defRPr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200" dirty="0">
                    <a:solidFill>
                      <a:srgbClr val="FF0000"/>
                    </a:solidFill>
                  </a:rPr>
                  <a:t>Each entry is one pointer, or total 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bits</a:t>
                </a:r>
              </a:p>
              <a:p>
                <a:pPr marL="800100" indent="-800100" algn="l">
                  <a:buSzPct val="120000"/>
                  <a:buChar char="-"/>
                  <a:defRPr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200" dirty="0">
                    <a:solidFill>
                      <a:srgbClr val="FF0000"/>
                    </a:solidFill>
                  </a:rPr>
                  <a:t>Two pointers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C cache lines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bits</a:t>
                </a:r>
              </a:p>
              <a:p>
                <a:pPr marL="800100" indent="-800100" algn="l">
                  <a:buSzPct val="120000"/>
                  <a:buChar char="-"/>
                  <a:defRPr b="1">
                    <a:latin typeface="+mn-lt"/>
                    <a:ea typeface="+mn-ea"/>
                    <a:cs typeface="+mn-cs"/>
                    <a:sym typeface="Myriad Pro Condensed"/>
                  </a:defRPr>
                </a:pPr>
                <a:r>
                  <a:rPr lang="en-US" sz="3200" dirty="0">
                    <a:solidFill>
                      <a:srgbClr val="FF0000"/>
                    </a:solidFill>
                  </a:rPr>
                  <a:t>Total: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bits / processor</a:t>
                </a:r>
                <a:endParaRPr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Scaling:…">
                <a:extLst>
                  <a:ext uri="{FF2B5EF4-FFF2-40B4-BE49-F238E27FC236}">
                    <a16:creationId xmlns:a16="http://schemas.microsoft.com/office/drawing/2014/main" id="{521B0849-D56A-406C-ACB4-60CF0A24F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500" y="7211466"/>
                <a:ext cx="10204717" cy="2564805"/>
              </a:xfrm>
              <a:prstGeom prst="rect">
                <a:avLst/>
              </a:prstGeom>
              <a:blipFill>
                <a:blip r:embed="rId3"/>
                <a:stretch>
                  <a:fillRect l="-2688" t="-2375" b="-1140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7" animBg="1" advAuto="0"/>
      <p:bldP spid="1728" grpId="8" animBg="1" advAuto="0"/>
      <p:bldP spid="2" grpId="0"/>
      <p:bldP spid="61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Rectangle"/>
          <p:cNvSpPr/>
          <p:nvPr/>
        </p:nvSpPr>
        <p:spPr>
          <a:xfrm>
            <a:off x="1689100" y="10312400"/>
            <a:ext cx="4089400" cy="330200"/>
          </a:xfrm>
          <a:prstGeom prst="rect">
            <a:avLst/>
          </a:prstGeom>
          <a:solidFill>
            <a:srgbClr val="86B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6" name="Sparse directories: scaling proper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Sparse directories: scaling properties</a:t>
            </a:r>
          </a:p>
        </p:txBody>
      </p:sp>
      <p:sp>
        <p:nvSpPr>
          <p:cNvPr id="1737" name="Good:…"/>
          <p:cNvSpPr txBox="1">
            <a:spLocks noGrp="1"/>
          </p:cNvSpPr>
          <p:nvPr>
            <p:ph type="body" sz="quarter" idx="1"/>
          </p:nvPr>
        </p:nvSpPr>
        <p:spPr>
          <a:xfrm>
            <a:off x="7124700" y="2073822"/>
            <a:ext cx="10896600" cy="334535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600"/>
            </a:pPr>
            <a:r>
              <a:rPr dirty="0"/>
              <a:t>Good: </a:t>
            </a:r>
          </a:p>
        </p:txBody>
      </p:sp>
      <p:grpSp>
        <p:nvGrpSpPr>
          <p:cNvPr id="1749" name="Group"/>
          <p:cNvGrpSpPr/>
          <p:nvPr/>
        </p:nvGrpSpPr>
        <p:grpSpPr>
          <a:xfrm>
            <a:off x="2865604" y="5041900"/>
            <a:ext cx="2871757" cy="2628901"/>
            <a:chOff x="0" y="0"/>
            <a:chExt cx="2871755" cy="2628900"/>
          </a:xfrm>
        </p:grpSpPr>
        <p:sp>
          <p:nvSpPr>
            <p:cNvPr id="1738" name="Rectangle"/>
            <p:cNvSpPr/>
            <p:nvPr/>
          </p:nvSpPr>
          <p:spPr>
            <a:xfrm>
              <a:off x="657893" y="5366"/>
              <a:ext cx="2211222" cy="260796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39" name="Line"/>
            <p:cNvSpPr/>
            <p:nvPr/>
          </p:nvSpPr>
          <p:spPr>
            <a:xfrm flipV="1">
              <a:off x="657893" y="262919"/>
              <a:ext cx="2208265" cy="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0" name="Line"/>
            <p:cNvSpPr/>
            <p:nvPr/>
          </p:nvSpPr>
          <p:spPr>
            <a:xfrm flipV="1">
              <a:off x="652295" y="525886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1" name="Line"/>
            <p:cNvSpPr/>
            <p:nvPr/>
          </p:nvSpPr>
          <p:spPr>
            <a:xfrm flipV="1">
              <a:off x="663491" y="2345022"/>
              <a:ext cx="2208265" cy="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2" name="Line"/>
            <p:cNvSpPr/>
            <p:nvPr/>
          </p:nvSpPr>
          <p:spPr>
            <a:xfrm flipV="1">
              <a:off x="663491" y="2082080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3" name="Line"/>
            <p:cNvSpPr/>
            <p:nvPr/>
          </p:nvSpPr>
          <p:spPr>
            <a:xfrm flipV="1">
              <a:off x="652295" y="1819136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4" name="Line"/>
            <p:cNvSpPr/>
            <p:nvPr/>
          </p:nvSpPr>
          <p:spPr>
            <a:xfrm flipV="1">
              <a:off x="663491" y="767364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5" name="Line"/>
            <p:cNvSpPr/>
            <p:nvPr/>
          </p:nvSpPr>
          <p:spPr>
            <a:xfrm flipV="1">
              <a:off x="657893" y="1030307"/>
              <a:ext cx="2208265" cy="2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6" name=". . ."/>
            <p:cNvSpPr txBox="1"/>
            <p:nvPr/>
          </p:nvSpPr>
          <p:spPr>
            <a:xfrm rot="16199996">
              <a:off x="1668253" y="1082895"/>
              <a:ext cx="53340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. . .</a:t>
              </a:r>
            </a:p>
          </p:txBody>
        </p:sp>
        <p:sp>
          <p:nvSpPr>
            <p:cNvPr id="1747" name="M"/>
            <p:cNvSpPr txBox="1"/>
            <p:nvPr/>
          </p:nvSpPr>
          <p:spPr>
            <a:xfrm>
              <a:off x="0" y="1036925"/>
              <a:ext cx="5588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4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748" name="Line"/>
            <p:cNvSpPr/>
            <p:nvPr/>
          </p:nvSpPr>
          <p:spPr>
            <a:xfrm flipH="1">
              <a:off x="898607" y="0"/>
              <a:ext cx="1" cy="26289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50" name="Rectangle"/>
          <p:cNvSpPr/>
          <p:nvPr/>
        </p:nvSpPr>
        <p:spPr>
          <a:xfrm>
            <a:off x="1683742" y="9972247"/>
            <a:ext cx="4091743" cy="133548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51" name="Line"/>
          <p:cNvSpPr/>
          <p:nvPr/>
        </p:nvSpPr>
        <p:spPr>
          <a:xfrm flipV="1">
            <a:off x="1673383" y="10309183"/>
            <a:ext cx="4086270" cy="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2" name="Line"/>
          <p:cNvSpPr/>
          <p:nvPr/>
        </p:nvSpPr>
        <p:spPr>
          <a:xfrm flipV="1">
            <a:off x="1673383" y="10962630"/>
            <a:ext cx="4086270" cy="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3" name="Line"/>
          <p:cNvSpPr/>
          <p:nvPr/>
        </p:nvSpPr>
        <p:spPr>
          <a:xfrm flipV="1">
            <a:off x="1683742" y="10637876"/>
            <a:ext cx="4086270" cy="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4" name="Line"/>
          <p:cNvSpPr/>
          <p:nvPr/>
        </p:nvSpPr>
        <p:spPr>
          <a:xfrm flipH="1">
            <a:off x="2129172" y="9969499"/>
            <a:ext cx="1" cy="13462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5" name="Processor cache: node 0"/>
          <p:cNvSpPr txBox="1"/>
          <p:nvPr/>
        </p:nvSpPr>
        <p:spPr>
          <a:xfrm>
            <a:off x="1562100" y="11480800"/>
            <a:ext cx="42291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Processor cache: node 0</a:t>
            </a:r>
          </a:p>
        </p:txBody>
      </p:sp>
      <p:sp>
        <p:nvSpPr>
          <p:cNvPr id="1756" name="prev ptr"/>
          <p:cNvSpPr txBox="1"/>
          <p:nvPr/>
        </p:nvSpPr>
        <p:spPr>
          <a:xfrm>
            <a:off x="342900" y="8940800"/>
            <a:ext cx="1041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prev ptr</a:t>
            </a:r>
          </a:p>
        </p:txBody>
      </p:sp>
      <p:sp>
        <p:nvSpPr>
          <p:cNvPr id="1757" name="Line"/>
          <p:cNvSpPr/>
          <p:nvPr/>
        </p:nvSpPr>
        <p:spPr>
          <a:xfrm flipH="1" flipV="1">
            <a:off x="1154081" y="9630598"/>
            <a:ext cx="480686" cy="865068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8" name="Line"/>
          <p:cNvSpPr/>
          <p:nvPr/>
        </p:nvSpPr>
        <p:spPr>
          <a:xfrm flipH="1" flipV="1">
            <a:off x="1377319" y="8646773"/>
            <a:ext cx="931735" cy="1633148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9" name="line data"/>
          <p:cNvSpPr txBox="1"/>
          <p:nvPr/>
        </p:nvSpPr>
        <p:spPr>
          <a:xfrm>
            <a:off x="596900" y="7416800"/>
            <a:ext cx="15494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line data</a:t>
            </a:r>
          </a:p>
        </p:txBody>
      </p:sp>
      <p:sp>
        <p:nvSpPr>
          <p:cNvPr id="1760" name="Line"/>
          <p:cNvSpPr/>
          <p:nvPr/>
        </p:nvSpPr>
        <p:spPr>
          <a:xfrm flipH="1" flipV="1">
            <a:off x="1777063" y="7844462"/>
            <a:ext cx="1373950" cy="241254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1" name="Directory (home node for line)"/>
          <p:cNvSpPr txBox="1"/>
          <p:nvPr/>
        </p:nvSpPr>
        <p:spPr>
          <a:xfrm>
            <a:off x="1634767" y="4521200"/>
            <a:ext cx="526133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 dirty="0"/>
              <a:t>Directory (home node for line)</a:t>
            </a:r>
          </a:p>
        </p:txBody>
      </p:sp>
      <p:sp>
        <p:nvSpPr>
          <p:cNvPr id="1762" name="Line"/>
          <p:cNvSpPr/>
          <p:nvPr/>
        </p:nvSpPr>
        <p:spPr>
          <a:xfrm flipH="1">
            <a:off x="2578100" y="9969499"/>
            <a:ext cx="1" cy="13462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71" name="Group"/>
          <p:cNvGrpSpPr/>
          <p:nvPr/>
        </p:nvGrpSpPr>
        <p:grpSpPr>
          <a:xfrm>
            <a:off x="7137400" y="9969500"/>
            <a:ext cx="4229100" cy="2057400"/>
            <a:chOff x="0" y="0"/>
            <a:chExt cx="4229100" cy="2057400"/>
          </a:xfrm>
        </p:grpSpPr>
        <p:sp>
          <p:nvSpPr>
            <p:cNvPr id="1763" name="Rectangle"/>
            <p:cNvSpPr/>
            <p:nvPr/>
          </p:nvSpPr>
          <p:spPr>
            <a:xfrm>
              <a:off x="139700" y="673100"/>
              <a:ext cx="4089400" cy="330200"/>
            </a:xfrm>
            <a:prstGeom prst="rect">
              <a:avLst/>
            </a:prstGeom>
            <a:solidFill>
              <a:srgbClr val="86BBD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64" name="Rectangle"/>
            <p:cNvSpPr/>
            <p:nvPr/>
          </p:nvSpPr>
          <p:spPr>
            <a:xfrm>
              <a:off x="124659" y="15447"/>
              <a:ext cx="4091742" cy="1335482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65" name="Line"/>
            <p:cNvSpPr/>
            <p:nvPr/>
          </p:nvSpPr>
          <p:spPr>
            <a:xfrm flipV="1">
              <a:off x="114300" y="352383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66" name="Line"/>
            <p:cNvSpPr/>
            <p:nvPr/>
          </p:nvSpPr>
          <p:spPr>
            <a:xfrm flipV="1">
              <a:off x="114300" y="1005830"/>
              <a:ext cx="4086269" cy="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67" name="Line"/>
            <p:cNvSpPr/>
            <p:nvPr/>
          </p:nvSpPr>
          <p:spPr>
            <a:xfrm flipV="1">
              <a:off x="124659" y="681076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68" name="Processor cache: node 1"/>
            <p:cNvSpPr txBox="1"/>
            <p:nvPr/>
          </p:nvSpPr>
          <p:spPr>
            <a:xfrm>
              <a:off x="0" y="1524000"/>
              <a:ext cx="4229100" cy="533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 cache: node 1</a:t>
              </a:r>
            </a:p>
          </p:txBody>
        </p:sp>
        <p:sp>
          <p:nvSpPr>
            <p:cNvPr id="1769" name="Line"/>
            <p:cNvSpPr/>
            <p:nvPr/>
          </p:nvSpPr>
          <p:spPr>
            <a:xfrm flipH="1">
              <a:off x="596899" y="0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70" name="Line"/>
            <p:cNvSpPr/>
            <p:nvPr/>
          </p:nvSpPr>
          <p:spPr>
            <a:xfrm flipH="1">
              <a:off x="1041400" y="0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72" name="next ptr"/>
          <p:cNvSpPr txBox="1"/>
          <p:nvPr/>
        </p:nvSpPr>
        <p:spPr>
          <a:xfrm>
            <a:off x="647700" y="8178800"/>
            <a:ext cx="11303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t>next ptr</a:t>
            </a:r>
          </a:p>
        </p:txBody>
      </p:sp>
      <p:sp>
        <p:nvSpPr>
          <p:cNvPr id="1773" name="Line"/>
          <p:cNvSpPr/>
          <p:nvPr/>
        </p:nvSpPr>
        <p:spPr>
          <a:xfrm flipH="1">
            <a:off x="4209024" y="5687297"/>
            <a:ext cx="1" cy="4585118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4" name="Line"/>
          <p:cNvSpPr/>
          <p:nvPr/>
        </p:nvSpPr>
        <p:spPr>
          <a:xfrm>
            <a:off x="2318559" y="10460554"/>
            <a:ext cx="4935009" cy="345727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5" name="Line"/>
          <p:cNvSpPr/>
          <p:nvPr/>
        </p:nvSpPr>
        <p:spPr>
          <a:xfrm>
            <a:off x="1708838" y="10303614"/>
            <a:ext cx="399363" cy="33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6" name="Line"/>
          <p:cNvSpPr/>
          <p:nvPr/>
        </p:nvSpPr>
        <p:spPr>
          <a:xfrm>
            <a:off x="5857045" y="10464800"/>
            <a:ext cx="1610555" cy="346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9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7" name="Line"/>
          <p:cNvSpPr/>
          <p:nvPr/>
        </p:nvSpPr>
        <p:spPr>
          <a:xfrm>
            <a:off x="11378026" y="10214695"/>
            <a:ext cx="195580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080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8" name="Line"/>
          <p:cNvSpPr/>
          <p:nvPr/>
        </p:nvSpPr>
        <p:spPr>
          <a:xfrm flipV="1">
            <a:off x="7962900" y="10198100"/>
            <a:ext cx="5092283" cy="596900"/>
          </a:xfrm>
          <a:prstGeom prst="line">
            <a:avLst/>
          </a:pr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88" name="Group"/>
          <p:cNvGrpSpPr/>
          <p:nvPr/>
        </p:nvGrpSpPr>
        <p:grpSpPr>
          <a:xfrm>
            <a:off x="13004800" y="10023047"/>
            <a:ext cx="4229100" cy="2041953"/>
            <a:chOff x="0" y="0"/>
            <a:chExt cx="4229100" cy="2041952"/>
          </a:xfrm>
        </p:grpSpPr>
        <p:sp>
          <p:nvSpPr>
            <p:cNvPr id="1779" name="Rectangle"/>
            <p:cNvSpPr/>
            <p:nvPr/>
          </p:nvSpPr>
          <p:spPr>
            <a:xfrm>
              <a:off x="127000" y="9952"/>
              <a:ext cx="4089400" cy="317501"/>
            </a:xfrm>
            <a:prstGeom prst="rect">
              <a:avLst/>
            </a:prstGeom>
            <a:solidFill>
              <a:srgbClr val="86BBD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80" name="Rectangle"/>
            <p:cNvSpPr/>
            <p:nvPr/>
          </p:nvSpPr>
          <p:spPr>
            <a:xfrm>
              <a:off x="124659" y="0"/>
              <a:ext cx="4091742" cy="133548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81" name="Line"/>
            <p:cNvSpPr/>
            <p:nvPr/>
          </p:nvSpPr>
          <p:spPr>
            <a:xfrm flipV="1">
              <a:off x="114300" y="336936"/>
              <a:ext cx="4086269" cy="1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2" name="Line"/>
            <p:cNvSpPr/>
            <p:nvPr/>
          </p:nvSpPr>
          <p:spPr>
            <a:xfrm flipV="1">
              <a:off x="114300" y="990382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3" name="Line"/>
            <p:cNvSpPr/>
            <p:nvPr/>
          </p:nvSpPr>
          <p:spPr>
            <a:xfrm flipV="1">
              <a:off x="124659" y="665628"/>
              <a:ext cx="4086269" cy="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4" name="Processor cache: node 2"/>
            <p:cNvSpPr txBox="1"/>
            <p:nvPr/>
          </p:nvSpPr>
          <p:spPr>
            <a:xfrm>
              <a:off x="0" y="1508552"/>
              <a:ext cx="4229100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6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t>Processor cache: node 2</a:t>
              </a:r>
            </a:p>
          </p:txBody>
        </p:sp>
        <p:sp>
          <p:nvSpPr>
            <p:cNvPr id="1785" name="Line"/>
            <p:cNvSpPr/>
            <p:nvPr/>
          </p:nvSpPr>
          <p:spPr>
            <a:xfrm flipH="1">
              <a:off x="584199" y="9952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6" name="Line"/>
            <p:cNvSpPr/>
            <p:nvPr/>
          </p:nvSpPr>
          <p:spPr>
            <a:xfrm flipH="1">
              <a:off x="1028700" y="9952"/>
              <a:ext cx="1" cy="13462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7" name="Line"/>
            <p:cNvSpPr/>
            <p:nvPr/>
          </p:nvSpPr>
          <p:spPr>
            <a:xfrm>
              <a:off x="635000" y="22652"/>
              <a:ext cx="399362" cy="3389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89" name="Bad:…"/>
          <p:cNvSpPr txBox="1"/>
          <p:nvPr/>
        </p:nvSpPr>
        <p:spPr>
          <a:xfrm>
            <a:off x="7124700" y="5718722"/>
            <a:ext cx="10511509" cy="291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buFont typeface="Lucida Grande"/>
              <a:defRPr sz="4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4000" dirty="0"/>
              <a:t>Bad: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1FDE6-554E-4FC8-B631-9ED5B6827709}"/>
              </a:ext>
            </a:extLst>
          </p:cNvPr>
          <p:cNvSpPr/>
          <p:nvPr/>
        </p:nvSpPr>
        <p:spPr>
          <a:xfrm>
            <a:off x="6896099" y="2946517"/>
            <a:ext cx="103196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0" lvl="1" indent="-508000" algn="l"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defRPr sz="3400"/>
            </a:pPr>
            <a:r>
              <a:rPr lang="en-US" sz="3600" b="1" dirty="0">
                <a:latin typeface="+mn-lt"/>
              </a:rPr>
              <a:t>Low memory storage overhead</a:t>
            </a:r>
          </a:p>
          <a:p>
            <a:pPr marL="825500" lvl="1" indent="-508000" algn="l"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defRPr sz="3400"/>
            </a:pPr>
            <a:r>
              <a:rPr lang="en-US" sz="3600" b="1" dirty="0">
                <a:latin typeface="+mn-lt"/>
              </a:rPr>
              <a:t>Traffic on write is proportional to number of sharers (no broadcast fallback)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91491-2D08-4B7F-82A8-6283D0EA7F75}"/>
              </a:ext>
            </a:extLst>
          </p:cNvPr>
          <p:cNvSpPr/>
          <p:nvPr/>
        </p:nvSpPr>
        <p:spPr>
          <a:xfrm>
            <a:off x="7103362" y="6429755"/>
            <a:ext cx="10112365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0" lvl="1" indent="-457200" algn="l"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lang="en-US" sz="3600" b="1" u="sng" dirty="0">
                <a:sym typeface="Myriad Pro Condensed"/>
              </a:rPr>
              <a:t>Latency</a:t>
            </a:r>
            <a:r>
              <a:rPr lang="en-US" sz="3600" b="1" dirty="0">
                <a:sym typeface="Myriad Pro Condensed"/>
              </a:rPr>
              <a:t> of write proportional to number of sharers (invalidation of lines is serial)</a:t>
            </a:r>
          </a:p>
          <a:p>
            <a:pPr marL="774700" lvl="1" indent="-457200" algn="l">
              <a:spcBef>
                <a:spcPts val="1400"/>
              </a:spcBef>
              <a:buSzPct val="125000"/>
              <a:buFont typeface="Arial" panose="020B0604020202020204" pitchFamily="34" charset="0"/>
              <a:buChar char="•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lang="en-US" sz="3600" b="1" dirty="0">
                <a:sym typeface="Myriad Pro Condensed"/>
              </a:rPr>
              <a:t>Higher implementation complexity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Recall: write miss in full bit vector sche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write miss in full bit vector scheme </a:t>
            </a:r>
          </a:p>
        </p:txBody>
      </p:sp>
      <p:sp>
        <p:nvSpPr>
          <p:cNvPr id="1794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795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796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797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802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1798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799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1800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01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803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806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1804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05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807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08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09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10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11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12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13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818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181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1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1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1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823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181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2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2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2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828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182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2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2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2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829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1830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31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32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837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1833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34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1835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36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838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841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1839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40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842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43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44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45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46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47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48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853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184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5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5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5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858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185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5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85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5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859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1895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1860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61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62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1867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1863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64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1865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66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1868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871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1869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70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1872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73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74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75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76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77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878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1883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1879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80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81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882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888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1884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85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86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887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1893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1889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90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891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892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1894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1896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508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897" name="Write to memory by processor 0: line is clean, but resident in P1’s and P2’s caches"/>
          <p:cNvSpPr txBox="1"/>
          <p:nvPr/>
        </p:nvSpPr>
        <p:spPr>
          <a:xfrm>
            <a:off x="850900" y="1562100"/>
            <a:ext cx="16713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Write to memory by processor 0: line is clean, but resident in P1’s and P2’s caches</a:t>
            </a:r>
          </a:p>
        </p:txBody>
      </p:sp>
      <p:sp>
        <p:nvSpPr>
          <p:cNvPr id="1898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508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899" name="1. Request: write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write miss msg</a:t>
            </a:r>
          </a:p>
        </p:txBody>
      </p:sp>
      <p:sp>
        <p:nvSpPr>
          <p:cNvPr id="1900" name="Line"/>
          <p:cNvSpPr/>
          <p:nvPr/>
        </p:nvSpPr>
        <p:spPr>
          <a:xfrm>
            <a:off x="4583873" y="4813300"/>
            <a:ext cx="10477501" cy="542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1270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1901" name="3. Request: invalidate (2 msgs)"/>
          <p:cNvSpPr txBox="1"/>
          <p:nvPr/>
        </p:nvSpPr>
        <p:spPr>
          <a:xfrm>
            <a:off x="8369300" y="10274300"/>
            <a:ext cx="41275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Request: invalidate (2 msgs)</a:t>
            </a:r>
          </a:p>
        </p:txBody>
      </p:sp>
      <p:sp>
        <p:nvSpPr>
          <p:cNvPr id="1902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907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190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0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0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0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908" name="Line"/>
          <p:cNvSpPr/>
          <p:nvPr/>
        </p:nvSpPr>
        <p:spPr>
          <a:xfrm flipH="1">
            <a:off x="10617199" y="4838700"/>
            <a:ext cx="1" cy="5388797"/>
          </a:xfrm>
          <a:prstGeom prst="line">
            <a:avLst/>
          </a:prstGeom>
          <a:ln w="1270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09" name="2. Response: sharer ids + data"/>
          <p:cNvSpPr txBox="1"/>
          <p:nvPr/>
        </p:nvSpPr>
        <p:spPr>
          <a:xfrm>
            <a:off x="5435600" y="9715500"/>
            <a:ext cx="42291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sharer ids + data</a:t>
            </a:r>
          </a:p>
        </p:txBody>
      </p:sp>
      <p:sp>
        <p:nvSpPr>
          <p:cNvPr id="1910" name="Original bit-vector scheme sends same number of invalidation messages as sparse directory approach, but invalidation messages can be sent to all processors in parallel"/>
          <p:cNvSpPr txBox="1"/>
          <p:nvPr/>
        </p:nvSpPr>
        <p:spPr>
          <a:xfrm>
            <a:off x="2717800" y="11391900"/>
            <a:ext cx="128524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Original bit-vector scheme sends same number of invalidation messages as sparse directory approach, but invalidation messages can be sent to all processors in parallel </a:t>
            </a:r>
          </a:p>
        </p:txBody>
      </p:sp>
      <p:sp>
        <p:nvSpPr>
          <p:cNvPr id="1911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43F7-BB5B-40EB-8DA0-6EEFD3BE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problems with snoopy coherence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E34A8-AE77-4EF6-A585-8C1ABB00C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performance scale with number of processors?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Communication limited to one message at a time</a:t>
            </a:r>
          </a:p>
          <a:p>
            <a:r>
              <a:rPr lang="en-US" dirty="0"/>
              <a:t>Even a scalable point-to-point interconnect requires P messages per memory request (occupying each cache)</a:t>
            </a:r>
          </a:p>
          <a:p>
            <a:pPr marL="0" indent="0" algn="ctr">
              <a:buNone/>
            </a:pPr>
            <a:endParaRPr lang="en-US" i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5"/>
                </a:solidFill>
              </a:rPr>
              <a:t>Fundamentally, all-to-all broadcast will not scale.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C7DD9205-414D-4B93-8EA5-03120F0A311D}"/>
              </a:ext>
            </a:extLst>
          </p:cNvPr>
          <p:cNvSpPr/>
          <p:nvPr/>
        </p:nvSpPr>
        <p:spPr>
          <a:xfrm>
            <a:off x="6501118" y="5665811"/>
            <a:ext cx="1" cy="573789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2F14626-B4D8-46E8-842C-10AB8169DCA9}"/>
              </a:ext>
            </a:extLst>
          </p:cNvPr>
          <p:cNvSpPr/>
          <p:nvPr/>
        </p:nvSpPr>
        <p:spPr>
          <a:xfrm>
            <a:off x="10684815" y="5665811"/>
            <a:ext cx="1" cy="573789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8B6DF3-419C-4B32-93C4-38DF6FD205E6}"/>
              </a:ext>
            </a:extLst>
          </p:cNvPr>
          <p:cNvGrpSpPr/>
          <p:nvPr/>
        </p:nvGrpSpPr>
        <p:grpSpPr>
          <a:xfrm>
            <a:off x="1132959" y="3535177"/>
            <a:ext cx="1588747" cy="1738699"/>
            <a:chOff x="4605216" y="3537438"/>
            <a:chExt cx="1588747" cy="1738699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AEB2EDF5-EF99-4852-A8E3-5CE681C4B03B}"/>
                </a:ext>
              </a:extLst>
            </p:cNvPr>
            <p:cNvSpPr/>
            <p:nvPr/>
          </p:nvSpPr>
          <p:spPr>
            <a:xfrm flipH="1">
              <a:off x="5395013" y="48209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B741D705-6399-4634-89A2-3ED7FC39BDC4}"/>
                </a:ext>
              </a:extLst>
            </p:cNvPr>
            <p:cNvGrpSpPr/>
            <p:nvPr/>
          </p:nvGrpSpPr>
          <p:grpSpPr>
            <a:xfrm>
              <a:off x="4605216" y="3537438"/>
              <a:ext cx="1588747" cy="1323617"/>
              <a:chOff x="0" y="0"/>
              <a:chExt cx="1588746" cy="1323615"/>
            </a:xfrm>
          </p:grpSpPr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8BC32F57-D1E8-4F2F-B26F-B5D3DC1E7C1F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36" name="Processor">
                <a:extLst>
                  <a:ext uri="{FF2B5EF4-FFF2-40B4-BE49-F238E27FC236}">
                    <a16:creationId xmlns:a16="http://schemas.microsoft.com/office/drawing/2014/main" id="{321CF8CE-0D85-49C6-A22B-41DB67D4B33F}"/>
                  </a:ext>
                </a:extLst>
              </p:cNvPr>
              <p:cNvSpPr txBox="1"/>
              <p:nvPr/>
            </p:nvSpPr>
            <p:spPr>
              <a:xfrm>
                <a:off x="180057" y="379710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3E0F5185-08AA-4536-A0AA-F5F9EBDD9EAA}"/>
                  </a:ext>
                </a:extLst>
              </p:cNvPr>
              <p:cNvSpPr/>
              <p:nvPr/>
            </p:nvSpPr>
            <p:spPr>
              <a:xfrm>
                <a:off x="127099" y="82727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38" name="Local Cache">
                <a:extLst>
                  <a:ext uri="{FF2B5EF4-FFF2-40B4-BE49-F238E27FC236}">
                    <a16:creationId xmlns:a16="http://schemas.microsoft.com/office/drawing/2014/main" id="{98E1B721-F119-4273-B5D8-FD80A4C9105B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C9314A-6178-4148-86C3-C84AD7DA56A1}"/>
              </a:ext>
            </a:extLst>
          </p:cNvPr>
          <p:cNvGrpSpPr/>
          <p:nvPr/>
        </p:nvGrpSpPr>
        <p:grpSpPr>
          <a:xfrm>
            <a:off x="7085733" y="3535177"/>
            <a:ext cx="1588747" cy="1736438"/>
            <a:chOff x="6765909" y="3537438"/>
            <a:chExt cx="1588747" cy="1736438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6F9835C5-A844-465F-8D00-F23836E87328}"/>
                </a:ext>
              </a:extLst>
            </p:cNvPr>
            <p:cNvSpPr/>
            <p:nvPr/>
          </p:nvSpPr>
          <p:spPr>
            <a:xfrm>
              <a:off x="7592057" y="4818698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E09D4344-29EF-4B6E-94AC-BF07A42FB7E6}"/>
                </a:ext>
              </a:extLst>
            </p:cNvPr>
            <p:cNvGrpSpPr/>
            <p:nvPr/>
          </p:nvGrpSpPr>
          <p:grpSpPr>
            <a:xfrm>
              <a:off x="6765909" y="3537438"/>
              <a:ext cx="1588747" cy="1323616"/>
              <a:chOff x="0" y="0"/>
              <a:chExt cx="1588745" cy="1323614"/>
            </a:xfrm>
          </p:grpSpPr>
          <p:sp>
            <p:nvSpPr>
              <p:cNvPr id="31" name="Rectangle">
                <a:extLst>
                  <a:ext uri="{FF2B5EF4-FFF2-40B4-BE49-F238E27FC236}">
                    <a16:creationId xmlns:a16="http://schemas.microsoft.com/office/drawing/2014/main" id="{E15A3F74-AB8E-4867-9619-45278C5A2D61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32" name="Processor">
                <a:extLst>
                  <a:ext uri="{FF2B5EF4-FFF2-40B4-BE49-F238E27FC236}">
                    <a16:creationId xmlns:a16="http://schemas.microsoft.com/office/drawing/2014/main" id="{7055484A-03B4-490C-94AE-5CF31E8EE2F7}"/>
                  </a:ext>
                </a:extLst>
              </p:cNvPr>
              <p:cNvSpPr txBox="1"/>
              <p:nvPr/>
            </p:nvSpPr>
            <p:spPr>
              <a:xfrm>
                <a:off x="180057" y="381201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Processor</a:t>
                </a:r>
              </a:p>
            </p:txBody>
          </p:sp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F26006EC-8FF1-405B-AE26-B5564DA79AF3}"/>
                  </a:ext>
                </a:extLst>
              </p:cNvPr>
              <p:cNvSpPr/>
              <p:nvPr/>
            </p:nvSpPr>
            <p:spPr>
              <a:xfrm>
                <a:off x="127099" y="82593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34" name="Local Cache">
                <a:extLst>
                  <a:ext uri="{FF2B5EF4-FFF2-40B4-BE49-F238E27FC236}">
                    <a16:creationId xmlns:a16="http://schemas.microsoft.com/office/drawing/2014/main" id="{E1D63CAB-2E1E-4DE9-A74E-84275C806C90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AAAF38-8D6C-4A52-A4F6-D65EB31FE1BA}"/>
              </a:ext>
            </a:extLst>
          </p:cNvPr>
          <p:cNvGrpSpPr/>
          <p:nvPr/>
        </p:nvGrpSpPr>
        <p:grpSpPr>
          <a:xfrm>
            <a:off x="9069991" y="3535177"/>
            <a:ext cx="1588746" cy="1736438"/>
            <a:chOff x="8926604" y="3537438"/>
            <a:chExt cx="1588746" cy="1736438"/>
          </a:xfrm>
        </p:grpSpPr>
        <p:sp>
          <p:nvSpPr>
            <p:cNvPr id="9" name="Line">
              <a:extLst>
                <a:ext uri="{FF2B5EF4-FFF2-40B4-BE49-F238E27FC236}">
                  <a16:creationId xmlns:a16="http://schemas.microsoft.com/office/drawing/2014/main" id="{C621F2D9-6D97-42E3-A6AB-CF48EEF2904D}"/>
                </a:ext>
              </a:extLst>
            </p:cNvPr>
            <p:cNvSpPr/>
            <p:nvPr/>
          </p:nvSpPr>
          <p:spPr>
            <a:xfrm>
              <a:off x="9784526" y="4818698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5F8EA933-6782-4424-93BD-9A8779115433}"/>
                </a:ext>
              </a:extLst>
            </p:cNvPr>
            <p:cNvGrpSpPr/>
            <p:nvPr/>
          </p:nvGrpSpPr>
          <p:grpSpPr>
            <a:xfrm>
              <a:off x="8926604" y="3537438"/>
              <a:ext cx="1588746" cy="1323616"/>
              <a:chOff x="0" y="0"/>
              <a:chExt cx="1588745" cy="1323614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EBD06FC2-C38C-40CE-8B67-E2CE60A40944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28" name="Processor">
                <a:extLst>
                  <a:ext uri="{FF2B5EF4-FFF2-40B4-BE49-F238E27FC236}">
                    <a16:creationId xmlns:a16="http://schemas.microsoft.com/office/drawing/2014/main" id="{91699F90-8FDD-4A0B-9712-255AFD4DA467}"/>
                  </a:ext>
                </a:extLst>
              </p:cNvPr>
              <p:cNvSpPr txBox="1"/>
              <p:nvPr/>
            </p:nvSpPr>
            <p:spPr>
              <a:xfrm>
                <a:off x="180057" y="381201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Processor</a:t>
                </a:r>
              </a:p>
            </p:txBody>
          </p:sp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294C96DF-4943-4630-BA92-96F3E16A152B}"/>
                  </a:ext>
                </a:extLst>
              </p:cNvPr>
              <p:cNvSpPr/>
              <p:nvPr/>
            </p:nvSpPr>
            <p:spPr>
              <a:xfrm>
                <a:off x="127099" y="82593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30" name="Local Cache">
                <a:extLst>
                  <a:ext uri="{FF2B5EF4-FFF2-40B4-BE49-F238E27FC236}">
                    <a16:creationId xmlns:a16="http://schemas.microsoft.com/office/drawing/2014/main" id="{34951B3B-494A-468F-8892-7EFFEC0C08D7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C4458F-30D0-4957-86F8-87C07C30F7A2}"/>
              </a:ext>
            </a:extLst>
          </p:cNvPr>
          <p:cNvGrpSpPr/>
          <p:nvPr/>
        </p:nvGrpSpPr>
        <p:grpSpPr>
          <a:xfrm>
            <a:off x="11054248" y="3535177"/>
            <a:ext cx="1588746" cy="1736438"/>
            <a:chOff x="11087300" y="3537438"/>
            <a:chExt cx="1588746" cy="1736438"/>
          </a:xfrm>
        </p:grpSpPr>
        <p:sp>
          <p:nvSpPr>
            <p:cNvPr id="10" name="Line">
              <a:extLst>
                <a:ext uri="{FF2B5EF4-FFF2-40B4-BE49-F238E27FC236}">
                  <a16:creationId xmlns:a16="http://schemas.microsoft.com/office/drawing/2014/main" id="{7C3FE03C-9BB3-4400-A364-8DA8982EA902}"/>
                </a:ext>
              </a:extLst>
            </p:cNvPr>
            <p:cNvSpPr/>
            <p:nvPr/>
          </p:nvSpPr>
          <p:spPr>
            <a:xfrm>
              <a:off x="11881670" y="4818698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A59B510B-7F81-4E54-98D8-A40079A9AD00}"/>
                </a:ext>
              </a:extLst>
            </p:cNvPr>
            <p:cNvGrpSpPr/>
            <p:nvPr/>
          </p:nvGrpSpPr>
          <p:grpSpPr>
            <a:xfrm>
              <a:off x="11087300" y="3537438"/>
              <a:ext cx="1588746" cy="1323616"/>
              <a:chOff x="0" y="0"/>
              <a:chExt cx="1588745" cy="1323614"/>
            </a:xfrm>
          </p:grpSpPr>
          <p:sp>
            <p:nvSpPr>
              <p:cNvPr id="23" name="Rectangle">
                <a:extLst>
                  <a:ext uri="{FF2B5EF4-FFF2-40B4-BE49-F238E27FC236}">
                    <a16:creationId xmlns:a16="http://schemas.microsoft.com/office/drawing/2014/main" id="{C5E3C626-94C2-4310-AD1C-5CF9A309911C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24" name="Processor">
                <a:extLst>
                  <a:ext uri="{FF2B5EF4-FFF2-40B4-BE49-F238E27FC236}">
                    <a16:creationId xmlns:a16="http://schemas.microsoft.com/office/drawing/2014/main" id="{DF37D429-3060-4944-B151-D6AEFA06C162}"/>
                  </a:ext>
                </a:extLst>
              </p:cNvPr>
              <p:cNvSpPr txBox="1"/>
              <p:nvPr/>
            </p:nvSpPr>
            <p:spPr>
              <a:xfrm>
                <a:off x="180057" y="381201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25" name="Rectangle">
                <a:extLst>
                  <a:ext uri="{FF2B5EF4-FFF2-40B4-BE49-F238E27FC236}">
                    <a16:creationId xmlns:a16="http://schemas.microsoft.com/office/drawing/2014/main" id="{363FB39D-3A07-4CA1-8699-8272FFAFC368}"/>
                  </a:ext>
                </a:extLst>
              </p:cNvPr>
              <p:cNvSpPr/>
              <p:nvPr/>
            </p:nvSpPr>
            <p:spPr>
              <a:xfrm>
                <a:off x="127099" y="82593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26" name="Local Cache">
                <a:extLst>
                  <a:ext uri="{FF2B5EF4-FFF2-40B4-BE49-F238E27FC236}">
                    <a16:creationId xmlns:a16="http://schemas.microsoft.com/office/drawing/2014/main" id="{CC636AE1-CE75-47BA-BB48-CB75DA0075D3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FF1B63A8-75C1-4F0A-9CBC-66E3A86BC3B9}"/>
              </a:ext>
            </a:extLst>
          </p:cNvPr>
          <p:cNvSpPr/>
          <p:nvPr/>
        </p:nvSpPr>
        <p:spPr>
          <a:xfrm>
            <a:off x="703385" y="5252843"/>
            <a:ext cx="16289215" cy="508269"/>
          </a:xfrm>
          <a:prstGeom prst="roundRect">
            <a:avLst>
              <a:gd name="adj" fmla="val 37480"/>
            </a:avLst>
          </a:prstGeom>
          <a:solidFill>
            <a:srgbClr val="D6D6D6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6" name="Interconnect">
            <a:extLst>
              <a:ext uri="{FF2B5EF4-FFF2-40B4-BE49-F238E27FC236}">
                <a16:creationId xmlns:a16="http://schemas.microsoft.com/office/drawing/2014/main" id="{4B247271-78B5-48E8-A4FD-18EDEFD8EDE1}"/>
              </a:ext>
            </a:extLst>
          </p:cNvPr>
          <p:cNvSpPr txBox="1"/>
          <p:nvPr/>
        </p:nvSpPr>
        <p:spPr>
          <a:xfrm>
            <a:off x="8036906" y="5310744"/>
            <a:ext cx="1799219" cy="428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Interconnect</a:t>
            </a:r>
          </a:p>
        </p:txBody>
      </p:sp>
      <p:grpSp>
        <p:nvGrpSpPr>
          <p:cNvPr id="17" name="Group">
            <a:extLst>
              <a:ext uri="{FF2B5EF4-FFF2-40B4-BE49-F238E27FC236}">
                <a16:creationId xmlns:a16="http://schemas.microsoft.com/office/drawing/2014/main" id="{6EECA05E-CE3B-496D-BABC-0D0D6EA85D4C}"/>
              </a:ext>
            </a:extLst>
          </p:cNvPr>
          <p:cNvGrpSpPr/>
          <p:nvPr/>
        </p:nvGrpSpPr>
        <p:grpSpPr>
          <a:xfrm>
            <a:off x="4806457" y="6237612"/>
            <a:ext cx="3294000" cy="1313028"/>
            <a:chOff x="0" y="0"/>
            <a:chExt cx="3293999" cy="1313025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F1C42035-4948-41E6-BCB8-5A027AF3AF03}"/>
                </a:ext>
              </a:extLst>
            </p:cNvPr>
            <p:cNvSpPr/>
            <p:nvPr/>
          </p:nvSpPr>
          <p:spPr>
            <a:xfrm>
              <a:off x="0" y="0"/>
              <a:ext cx="3294000" cy="1313026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22" name="Memory">
              <a:extLst>
                <a:ext uri="{FF2B5EF4-FFF2-40B4-BE49-F238E27FC236}">
                  <a16:creationId xmlns:a16="http://schemas.microsoft.com/office/drawing/2014/main" id="{A8ADE5B1-0D3B-4527-A311-2EE36FDDE673}"/>
                </a:ext>
              </a:extLst>
            </p:cNvPr>
            <p:cNvSpPr txBox="1"/>
            <p:nvPr/>
          </p:nvSpPr>
          <p:spPr>
            <a:xfrm>
              <a:off x="405094" y="432655"/>
              <a:ext cx="2569322" cy="423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Memory</a:t>
              </a:r>
            </a:p>
          </p:txBody>
        </p:sp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62A54513-E6FD-466C-85F3-C3B9975FE5BF}"/>
              </a:ext>
            </a:extLst>
          </p:cNvPr>
          <p:cNvGrpSpPr/>
          <p:nvPr/>
        </p:nvGrpSpPr>
        <p:grpSpPr>
          <a:xfrm>
            <a:off x="9890443" y="6237612"/>
            <a:ext cx="1588747" cy="1313028"/>
            <a:chOff x="0" y="0"/>
            <a:chExt cx="1588745" cy="1313025"/>
          </a:xfrm>
        </p:grpSpPr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51BA0F5B-A899-4C56-836A-794DF7644EBC}"/>
                </a:ext>
              </a:extLst>
            </p:cNvPr>
            <p:cNvSpPr/>
            <p:nvPr/>
          </p:nvSpPr>
          <p:spPr>
            <a:xfrm>
              <a:off x="0" y="0"/>
              <a:ext cx="1588746" cy="1313026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20" name="I/O">
              <a:extLst>
                <a:ext uri="{FF2B5EF4-FFF2-40B4-BE49-F238E27FC236}">
                  <a16:creationId xmlns:a16="http://schemas.microsoft.com/office/drawing/2014/main" id="{27B6C781-6706-4CF8-9FC0-F6348AA6AD35}"/>
                </a:ext>
              </a:extLst>
            </p:cNvPr>
            <p:cNvSpPr txBox="1"/>
            <p:nvPr/>
          </p:nvSpPr>
          <p:spPr>
            <a:xfrm>
              <a:off x="180057" y="453832"/>
              <a:ext cx="1239223" cy="4235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I/O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6C16F-8348-43BD-95CE-54ADB8C30D75}"/>
              </a:ext>
            </a:extLst>
          </p:cNvPr>
          <p:cNvGrpSpPr/>
          <p:nvPr/>
        </p:nvGrpSpPr>
        <p:grpSpPr>
          <a:xfrm>
            <a:off x="3117217" y="3535177"/>
            <a:ext cx="1588747" cy="1738699"/>
            <a:chOff x="4605216" y="3537438"/>
            <a:chExt cx="1588747" cy="1738699"/>
          </a:xfrm>
        </p:grpSpPr>
        <p:sp>
          <p:nvSpPr>
            <p:cNvPr id="41" name="Line">
              <a:extLst>
                <a:ext uri="{FF2B5EF4-FFF2-40B4-BE49-F238E27FC236}">
                  <a16:creationId xmlns:a16="http://schemas.microsoft.com/office/drawing/2014/main" id="{74F901D4-3FD1-4A57-81E4-FBB55F48EFC9}"/>
                </a:ext>
              </a:extLst>
            </p:cNvPr>
            <p:cNvSpPr/>
            <p:nvPr/>
          </p:nvSpPr>
          <p:spPr>
            <a:xfrm flipH="1">
              <a:off x="5395013" y="48209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42" name="Group">
              <a:extLst>
                <a:ext uri="{FF2B5EF4-FFF2-40B4-BE49-F238E27FC236}">
                  <a16:creationId xmlns:a16="http://schemas.microsoft.com/office/drawing/2014/main" id="{F2526C7D-1D0A-48BA-9539-48BF8531A11E}"/>
                </a:ext>
              </a:extLst>
            </p:cNvPr>
            <p:cNvGrpSpPr/>
            <p:nvPr/>
          </p:nvGrpSpPr>
          <p:grpSpPr>
            <a:xfrm>
              <a:off x="4605216" y="3537438"/>
              <a:ext cx="1588747" cy="1323617"/>
              <a:chOff x="0" y="0"/>
              <a:chExt cx="1588746" cy="1323615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4124022-9549-4F05-BC97-A92B3C8457D2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44" name="Processor">
                <a:extLst>
                  <a:ext uri="{FF2B5EF4-FFF2-40B4-BE49-F238E27FC236}">
                    <a16:creationId xmlns:a16="http://schemas.microsoft.com/office/drawing/2014/main" id="{2AAF2580-7D92-40E4-B004-05ACD90A34E1}"/>
                  </a:ext>
                </a:extLst>
              </p:cNvPr>
              <p:cNvSpPr txBox="1"/>
              <p:nvPr/>
            </p:nvSpPr>
            <p:spPr>
              <a:xfrm>
                <a:off x="180057" y="379710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45" name="Rectangle">
                <a:extLst>
                  <a:ext uri="{FF2B5EF4-FFF2-40B4-BE49-F238E27FC236}">
                    <a16:creationId xmlns:a16="http://schemas.microsoft.com/office/drawing/2014/main" id="{49C23A2D-054D-44E9-A116-60E06740831D}"/>
                  </a:ext>
                </a:extLst>
              </p:cNvPr>
              <p:cNvSpPr/>
              <p:nvPr/>
            </p:nvSpPr>
            <p:spPr>
              <a:xfrm>
                <a:off x="127099" y="82727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46" name="Local Cache">
                <a:extLst>
                  <a:ext uri="{FF2B5EF4-FFF2-40B4-BE49-F238E27FC236}">
                    <a16:creationId xmlns:a16="http://schemas.microsoft.com/office/drawing/2014/main" id="{E13973C4-80EC-4D3C-A98F-B93EDB18A6A2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3F415A-67BC-48AC-A478-3B6191E8B235}"/>
              </a:ext>
            </a:extLst>
          </p:cNvPr>
          <p:cNvGrpSpPr/>
          <p:nvPr/>
        </p:nvGrpSpPr>
        <p:grpSpPr>
          <a:xfrm>
            <a:off x="5101475" y="3535177"/>
            <a:ext cx="1588747" cy="1738699"/>
            <a:chOff x="4605216" y="3537438"/>
            <a:chExt cx="1588747" cy="1738699"/>
          </a:xfrm>
        </p:grpSpPr>
        <p:sp>
          <p:nvSpPr>
            <p:cNvPr id="48" name="Line">
              <a:extLst>
                <a:ext uri="{FF2B5EF4-FFF2-40B4-BE49-F238E27FC236}">
                  <a16:creationId xmlns:a16="http://schemas.microsoft.com/office/drawing/2014/main" id="{04307386-CD52-4241-A162-5036F692A08C}"/>
                </a:ext>
              </a:extLst>
            </p:cNvPr>
            <p:cNvSpPr/>
            <p:nvPr/>
          </p:nvSpPr>
          <p:spPr>
            <a:xfrm flipH="1">
              <a:off x="5395013" y="48209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49" name="Group">
              <a:extLst>
                <a:ext uri="{FF2B5EF4-FFF2-40B4-BE49-F238E27FC236}">
                  <a16:creationId xmlns:a16="http://schemas.microsoft.com/office/drawing/2014/main" id="{399819F3-8F9E-46BF-B9B4-4380E224A47A}"/>
                </a:ext>
              </a:extLst>
            </p:cNvPr>
            <p:cNvGrpSpPr/>
            <p:nvPr/>
          </p:nvGrpSpPr>
          <p:grpSpPr>
            <a:xfrm>
              <a:off x="4605216" y="3537438"/>
              <a:ext cx="1588747" cy="1323617"/>
              <a:chOff x="0" y="0"/>
              <a:chExt cx="1588746" cy="1323615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A4B74E4E-FAF5-4C83-A747-886CBEC3E442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1" name="Processor">
                <a:extLst>
                  <a:ext uri="{FF2B5EF4-FFF2-40B4-BE49-F238E27FC236}">
                    <a16:creationId xmlns:a16="http://schemas.microsoft.com/office/drawing/2014/main" id="{B3CE8F73-D695-41EB-A36D-92F05DD52462}"/>
                  </a:ext>
                </a:extLst>
              </p:cNvPr>
              <p:cNvSpPr txBox="1"/>
              <p:nvPr/>
            </p:nvSpPr>
            <p:spPr>
              <a:xfrm>
                <a:off x="180057" y="379710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52" name="Rectangle">
                <a:extLst>
                  <a:ext uri="{FF2B5EF4-FFF2-40B4-BE49-F238E27FC236}">
                    <a16:creationId xmlns:a16="http://schemas.microsoft.com/office/drawing/2014/main" id="{32E5BDB9-3399-4895-A768-46E91B4C6531}"/>
                  </a:ext>
                </a:extLst>
              </p:cNvPr>
              <p:cNvSpPr/>
              <p:nvPr/>
            </p:nvSpPr>
            <p:spPr>
              <a:xfrm>
                <a:off x="127099" y="82727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3" name="Local Cache">
                <a:extLst>
                  <a:ext uri="{FF2B5EF4-FFF2-40B4-BE49-F238E27FC236}">
                    <a16:creationId xmlns:a16="http://schemas.microsoft.com/office/drawing/2014/main" id="{563A207C-2D73-458A-950F-FF97A5FCE5D8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C1B104-0AF5-4587-9E89-79FE6EA7EC75}"/>
              </a:ext>
            </a:extLst>
          </p:cNvPr>
          <p:cNvGrpSpPr/>
          <p:nvPr/>
        </p:nvGrpSpPr>
        <p:grpSpPr>
          <a:xfrm>
            <a:off x="13038505" y="3535177"/>
            <a:ext cx="1588747" cy="1738699"/>
            <a:chOff x="4605216" y="3537438"/>
            <a:chExt cx="1588747" cy="1738699"/>
          </a:xfrm>
        </p:grpSpPr>
        <p:sp>
          <p:nvSpPr>
            <p:cNvPr id="55" name="Line">
              <a:extLst>
                <a:ext uri="{FF2B5EF4-FFF2-40B4-BE49-F238E27FC236}">
                  <a16:creationId xmlns:a16="http://schemas.microsoft.com/office/drawing/2014/main" id="{9A6C6FB3-0EBF-4BA8-9CB4-B0065C3B1FB6}"/>
                </a:ext>
              </a:extLst>
            </p:cNvPr>
            <p:cNvSpPr/>
            <p:nvPr/>
          </p:nvSpPr>
          <p:spPr>
            <a:xfrm flipH="1">
              <a:off x="5395013" y="48209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56" name="Group">
              <a:extLst>
                <a:ext uri="{FF2B5EF4-FFF2-40B4-BE49-F238E27FC236}">
                  <a16:creationId xmlns:a16="http://schemas.microsoft.com/office/drawing/2014/main" id="{876709E7-BD37-4A54-8188-7335A438BBDC}"/>
                </a:ext>
              </a:extLst>
            </p:cNvPr>
            <p:cNvGrpSpPr/>
            <p:nvPr/>
          </p:nvGrpSpPr>
          <p:grpSpPr>
            <a:xfrm>
              <a:off x="4605216" y="3537438"/>
              <a:ext cx="1588747" cy="1323617"/>
              <a:chOff x="0" y="0"/>
              <a:chExt cx="1588746" cy="1323615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FFA5B43-6F3F-4F30-ADD2-4D798B172DED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58" name="Processor">
                <a:extLst>
                  <a:ext uri="{FF2B5EF4-FFF2-40B4-BE49-F238E27FC236}">
                    <a16:creationId xmlns:a16="http://schemas.microsoft.com/office/drawing/2014/main" id="{F236431B-524F-4759-9E35-86E0D70BCED4}"/>
                  </a:ext>
                </a:extLst>
              </p:cNvPr>
              <p:cNvSpPr txBox="1"/>
              <p:nvPr/>
            </p:nvSpPr>
            <p:spPr>
              <a:xfrm>
                <a:off x="180057" y="379710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59" name="Rectangle">
                <a:extLst>
                  <a:ext uri="{FF2B5EF4-FFF2-40B4-BE49-F238E27FC236}">
                    <a16:creationId xmlns:a16="http://schemas.microsoft.com/office/drawing/2014/main" id="{29095371-F18F-417F-AD5E-12A91CC2C0E7}"/>
                  </a:ext>
                </a:extLst>
              </p:cNvPr>
              <p:cNvSpPr/>
              <p:nvPr/>
            </p:nvSpPr>
            <p:spPr>
              <a:xfrm>
                <a:off x="127099" y="82727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60" name="Local Cache">
                <a:extLst>
                  <a:ext uri="{FF2B5EF4-FFF2-40B4-BE49-F238E27FC236}">
                    <a16:creationId xmlns:a16="http://schemas.microsoft.com/office/drawing/2014/main" id="{E60C88A0-4CB0-45D5-9FBA-A3C59B50B4C6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FEC3C8B-1611-455F-8554-5CDA0844ED95}"/>
              </a:ext>
            </a:extLst>
          </p:cNvPr>
          <p:cNvGrpSpPr/>
          <p:nvPr/>
        </p:nvGrpSpPr>
        <p:grpSpPr>
          <a:xfrm>
            <a:off x="15022760" y="3535177"/>
            <a:ext cx="1588747" cy="1738699"/>
            <a:chOff x="4605216" y="3537438"/>
            <a:chExt cx="1588747" cy="1738699"/>
          </a:xfrm>
        </p:grpSpPr>
        <p:sp>
          <p:nvSpPr>
            <p:cNvPr id="62" name="Line">
              <a:extLst>
                <a:ext uri="{FF2B5EF4-FFF2-40B4-BE49-F238E27FC236}">
                  <a16:creationId xmlns:a16="http://schemas.microsoft.com/office/drawing/2014/main" id="{9AC18FE4-7A1D-4F22-B877-1935F3FC4B22}"/>
                </a:ext>
              </a:extLst>
            </p:cNvPr>
            <p:cNvSpPr/>
            <p:nvPr/>
          </p:nvSpPr>
          <p:spPr>
            <a:xfrm flipH="1">
              <a:off x="5395013" y="4820959"/>
              <a:ext cx="1" cy="455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63" name="Group">
              <a:extLst>
                <a:ext uri="{FF2B5EF4-FFF2-40B4-BE49-F238E27FC236}">
                  <a16:creationId xmlns:a16="http://schemas.microsoft.com/office/drawing/2014/main" id="{33D52B0E-C4F4-4528-A19C-7223647F58DB}"/>
                </a:ext>
              </a:extLst>
            </p:cNvPr>
            <p:cNvGrpSpPr/>
            <p:nvPr/>
          </p:nvGrpSpPr>
          <p:grpSpPr>
            <a:xfrm>
              <a:off x="4605216" y="3537438"/>
              <a:ext cx="1588747" cy="1323617"/>
              <a:chOff x="0" y="0"/>
              <a:chExt cx="1588746" cy="1323615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E1C66A44-2FDD-4756-B8D5-E32D6D39810B}"/>
                  </a:ext>
                </a:extLst>
              </p:cNvPr>
              <p:cNvSpPr/>
              <p:nvPr/>
            </p:nvSpPr>
            <p:spPr>
              <a:xfrm>
                <a:off x="0" y="0"/>
                <a:ext cx="1588746" cy="1313026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65" name="Processor">
                <a:extLst>
                  <a:ext uri="{FF2B5EF4-FFF2-40B4-BE49-F238E27FC236}">
                    <a16:creationId xmlns:a16="http://schemas.microsoft.com/office/drawing/2014/main" id="{DAC59DA9-466A-4876-90B3-02C977A55782}"/>
                  </a:ext>
                </a:extLst>
              </p:cNvPr>
              <p:cNvSpPr txBox="1"/>
              <p:nvPr/>
            </p:nvSpPr>
            <p:spPr>
              <a:xfrm>
                <a:off x="180057" y="379710"/>
                <a:ext cx="1239223" cy="42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6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 dirty="0"/>
                  <a:t>Processor</a:t>
                </a:r>
              </a:p>
            </p:txBody>
          </p:sp>
          <p:sp>
            <p:nvSpPr>
              <p:cNvPr id="66" name="Rectangle">
                <a:extLst>
                  <a:ext uri="{FF2B5EF4-FFF2-40B4-BE49-F238E27FC236}">
                    <a16:creationId xmlns:a16="http://schemas.microsoft.com/office/drawing/2014/main" id="{21856E50-2505-451F-8BD3-6B66B8C3B1D7}"/>
                  </a:ext>
                </a:extLst>
              </p:cNvPr>
              <p:cNvSpPr/>
              <p:nvPr/>
            </p:nvSpPr>
            <p:spPr>
              <a:xfrm>
                <a:off x="127099" y="827275"/>
                <a:ext cx="1355731" cy="434147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67" name="Local Cache">
                <a:extLst>
                  <a:ext uri="{FF2B5EF4-FFF2-40B4-BE49-F238E27FC236}">
                    <a16:creationId xmlns:a16="http://schemas.microsoft.com/office/drawing/2014/main" id="{7F113560-53F5-4740-9D33-6E0778AF798B}"/>
                  </a:ext>
                </a:extLst>
              </p:cNvPr>
              <p:cNvSpPr txBox="1"/>
              <p:nvPr/>
            </p:nvSpPr>
            <p:spPr>
              <a:xfrm>
                <a:off x="180057" y="900058"/>
                <a:ext cx="1239223" cy="423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Local Cache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218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14C0-CAEB-4651-A56C-57ACC9B5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In-cache directories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1166-D4FD-4E91-92F4-A7A0EF76F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5860" y="2095500"/>
            <a:ext cx="8067911" cy="10350500"/>
          </a:xfrm>
        </p:spPr>
        <p:txBody>
          <a:bodyPr/>
          <a:lstStyle/>
          <a:p>
            <a:r>
              <a:rPr lang="en-US" sz="4000" dirty="0"/>
              <a:t>In-cache directory: Add directory entries to shared L3 cache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Sparse directory: Add separately tagged structure to track L2 contents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In-cache directories are common in multicores today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B9DDB52D-D876-468F-8487-2078FC3ED03D}"/>
              </a:ext>
            </a:extLst>
          </p:cNvPr>
          <p:cNvSpPr/>
          <p:nvPr/>
        </p:nvSpPr>
        <p:spPr>
          <a:xfrm>
            <a:off x="983761" y="109029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EC96BCCF-6E6C-46F5-804E-5D92C0487B46}"/>
              </a:ext>
            </a:extLst>
          </p:cNvPr>
          <p:cNvSpPr/>
          <p:nvPr/>
        </p:nvSpPr>
        <p:spPr>
          <a:xfrm>
            <a:off x="983761" y="956945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E85DB85-DD4C-4030-9D2A-6A6DB7905ECF}"/>
              </a:ext>
            </a:extLst>
          </p:cNvPr>
          <p:cNvSpPr/>
          <p:nvPr/>
        </p:nvSpPr>
        <p:spPr>
          <a:xfrm>
            <a:off x="983761" y="75871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7" name="Core">
            <a:extLst>
              <a:ext uri="{FF2B5EF4-FFF2-40B4-BE49-F238E27FC236}">
                <a16:creationId xmlns:a16="http://schemas.microsoft.com/office/drawing/2014/main" id="{BABA46DE-E316-4CE2-9972-527A831052CC}"/>
              </a:ext>
            </a:extLst>
          </p:cNvPr>
          <p:cNvSpPr txBox="1"/>
          <p:nvPr/>
        </p:nvSpPr>
        <p:spPr>
          <a:xfrm>
            <a:off x="1467049" y="11456279"/>
            <a:ext cx="980456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8" name="L1 Data Cache">
            <a:extLst>
              <a:ext uri="{FF2B5EF4-FFF2-40B4-BE49-F238E27FC236}">
                <a16:creationId xmlns:a16="http://schemas.microsoft.com/office/drawing/2014/main" id="{7958E11A-285A-4594-A02E-93E666AC61D9}"/>
              </a:ext>
            </a:extLst>
          </p:cNvPr>
          <p:cNvSpPr txBox="1"/>
          <p:nvPr/>
        </p:nvSpPr>
        <p:spPr>
          <a:xfrm>
            <a:off x="1024415" y="9785702"/>
            <a:ext cx="18796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9" name="L2 Cache">
            <a:extLst>
              <a:ext uri="{FF2B5EF4-FFF2-40B4-BE49-F238E27FC236}">
                <a16:creationId xmlns:a16="http://schemas.microsoft.com/office/drawing/2014/main" id="{B1EA7F39-B558-4C21-BBC6-1DC4872CDF13}"/>
              </a:ext>
            </a:extLst>
          </p:cNvPr>
          <p:cNvSpPr txBox="1"/>
          <p:nvPr/>
        </p:nvSpPr>
        <p:spPr>
          <a:xfrm>
            <a:off x="1021861" y="81205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20FA952C-1EE2-4132-9AB5-D3566B781893}"/>
              </a:ext>
            </a:extLst>
          </p:cNvPr>
          <p:cNvGrpSpPr/>
          <p:nvPr/>
        </p:nvGrpSpPr>
        <p:grpSpPr>
          <a:xfrm>
            <a:off x="932961" y="4424850"/>
            <a:ext cx="8763000" cy="1460501"/>
            <a:chOff x="0" y="0"/>
            <a:chExt cx="8763000" cy="1460500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E2BF3257-CE1A-4CD7-A56D-4E6622CFC898}"/>
                </a:ext>
              </a:extLst>
            </p:cNvPr>
            <p:cNvSpPr/>
            <p:nvPr/>
          </p:nvSpPr>
          <p:spPr>
            <a:xfrm>
              <a:off x="0" y="12700"/>
              <a:ext cx="8763000" cy="14351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6B946A1E-909B-4CC7-8373-9372662F1643}"/>
                </a:ext>
              </a:extLst>
            </p:cNvPr>
            <p:cNvGrpSpPr/>
            <p:nvPr/>
          </p:nvGrpSpPr>
          <p:grpSpPr>
            <a:xfrm>
              <a:off x="2216402" y="0"/>
              <a:ext cx="4391764" cy="1460501"/>
              <a:chOff x="0" y="0"/>
              <a:chExt cx="4391763" cy="1460500"/>
            </a:xfrm>
          </p:grpSpPr>
          <p:sp>
            <p:nvSpPr>
              <p:cNvPr id="14" name="Line">
                <a:extLst>
                  <a:ext uri="{FF2B5EF4-FFF2-40B4-BE49-F238E27FC236}">
                    <a16:creationId xmlns:a16="http://schemas.microsoft.com/office/drawing/2014/main" id="{A42E50DA-4E81-4D24-8460-40F656A7AD18}"/>
                  </a:ext>
                </a:extLst>
              </p:cNvPr>
              <p:cNvSpPr/>
              <p:nvPr/>
            </p:nvSpPr>
            <p:spPr>
              <a:xfrm flipH="1">
                <a:off x="-1" y="9690"/>
                <a:ext cx="2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5" name="Line">
                <a:extLst>
                  <a:ext uri="{FF2B5EF4-FFF2-40B4-BE49-F238E27FC236}">
                    <a16:creationId xmlns:a16="http://schemas.microsoft.com/office/drawing/2014/main" id="{5DB494DD-72F8-4B7B-958F-965FA4133673}"/>
                  </a:ext>
                </a:extLst>
              </p:cNvPr>
              <p:cNvSpPr/>
              <p:nvPr/>
            </p:nvSpPr>
            <p:spPr>
              <a:xfrm>
                <a:off x="4391763" y="9690"/>
                <a:ext cx="1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6AE6F576-6C56-4618-A94E-2C2874E9EBA6}"/>
                  </a:ext>
                </a:extLst>
              </p:cNvPr>
              <p:cNvSpPr/>
              <p:nvPr/>
            </p:nvSpPr>
            <p:spPr>
              <a:xfrm flipH="1">
                <a:off x="2195881" y="0"/>
                <a:ext cx="1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13" name="Shared L3 Cache…">
              <a:extLst>
                <a:ext uri="{FF2B5EF4-FFF2-40B4-BE49-F238E27FC236}">
                  <a16:creationId xmlns:a16="http://schemas.microsoft.com/office/drawing/2014/main" id="{3373942A-CB1E-4342-8D6B-98C2DE34C411}"/>
                </a:ext>
              </a:extLst>
            </p:cNvPr>
            <p:cNvSpPr txBox="1"/>
            <p:nvPr/>
          </p:nvSpPr>
          <p:spPr>
            <a:xfrm>
              <a:off x="2257537" y="241300"/>
              <a:ext cx="4207056" cy="1117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sz="2400"/>
                <a:t>Shared L3 Cache</a:t>
              </a:r>
            </a:p>
            <a:p>
              <a: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sz="1800"/>
                <a:t>(One bank per core)</a:t>
              </a:r>
            </a:p>
          </p:txBody>
        </p:sp>
      </p:grpSp>
      <p:sp>
        <p:nvSpPr>
          <p:cNvPr id="17" name="Line">
            <a:extLst>
              <a:ext uri="{FF2B5EF4-FFF2-40B4-BE49-F238E27FC236}">
                <a16:creationId xmlns:a16="http://schemas.microsoft.com/office/drawing/2014/main" id="{828E2712-4A87-4BD9-A77B-63AB02DE504B}"/>
              </a:ext>
            </a:extLst>
          </p:cNvPr>
          <p:cNvSpPr/>
          <p:nvPr/>
        </p:nvSpPr>
        <p:spPr>
          <a:xfrm>
            <a:off x="1936261" y="10383121"/>
            <a:ext cx="0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8" name="Rounded Rectangle">
            <a:extLst>
              <a:ext uri="{FF2B5EF4-FFF2-40B4-BE49-F238E27FC236}">
                <a16:creationId xmlns:a16="http://schemas.microsoft.com/office/drawing/2014/main" id="{9BC7C5B2-1AF7-4613-B0E0-62823068694F}"/>
              </a:ext>
            </a:extLst>
          </p:cNvPr>
          <p:cNvSpPr/>
          <p:nvPr/>
        </p:nvSpPr>
        <p:spPr>
          <a:xfrm>
            <a:off x="932961" y="6481881"/>
            <a:ext cx="8763000" cy="533401"/>
          </a:xfrm>
          <a:prstGeom prst="roundRect">
            <a:avLst>
              <a:gd name="adj" fmla="val 35714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9" name="Ring Interconnect">
            <a:extLst>
              <a:ext uri="{FF2B5EF4-FFF2-40B4-BE49-F238E27FC236}">
                <a16:creationId xmlns:a16="http://schemas.microsoft.com/office/drawing/2014/main" id="{4E963164-9B71-4AB0-9503-581D65223CA2}"/>
              </a:ext>
            </a:extLst>
          </p:cNvPr>
          <p:cNvSpPr txBox="1"/>
          <p:nvPr/>
        </p:nvSpPr>
        <p:spPr>
          <a:xfrm>
            <a:off x="4227042" y="6544895"/>
            <a:ext cx="23876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 dirty="0"/>
              <a:t>Interconnect</a:t>
            </a: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9DC90D1D-1793-408C-BCD6-CCAD4FB69EB4}"/>
              </a:ext>
            </a:extLst>
          </p:cNvPr>
          <p:cNvSpPr/>
          <p:nvPr/>
        </p:nvSpPr>
        <p:spPr>
          <a:xfrm>
            <a:off x="3295161" y="109029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702825F7-D1EE-461E-8652-22304F5145D5}"/>
              </a:ext>
            </a:extLst>
          </p:cNvPr>
          <p:cNvSpPr/>
          <p:nvPr/>
        </p:nvSpPr>
        <p:spPr>
          <a:xfrm>
            <a:off x="3295161" y="956945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32264AEF-F98A-48E8-86EF-D3CB72656B4F}"/>
              </a:ext>
            </a:extLst>
          </p:cNvPr>
          <p:cNvSpPr/>
          <p:nvPr/>
        </p:nvSpPr>
        <p:spPr>
          <a:xfrm>
            <a:off x="3295161" y="75871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3" name="Core">
            <a:extLst>
              <a:ext uri="{FF2B5EF4-FFF2-40B4-BE49-F238E27FC236}">
                <a16:creationId xmlns:a16="http://schemas.microsoft.com/office/drawing/2014/main" id="{AA907B94-BBEB-4569-8E79-70A72ACA3EC3}"/>
              </a:ext>
            </a:extLst>
          </p:cNvPr>
          <p:cNvSpPr txBox="1"/>
          <p:nvPr/>
        </p:nvSpPr>
        <p:spPr>
          <a:xfrm>
            <a:off x="3777761" y="11461750"/>
            <a:ext cx="980455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24" name="L1 Data Cache">
            <a:extLst>
              <a:ext uri="{FF2B5EF4-FFF2-40B4-BE49-F238E27FC236}">
                <a16:creationId xmlns:a16="http://schemas.microsoft.com/office/drawing/2014/main" id="{9B6D97B7-F9CF-4E0F-9B97-694FE2AFF0C2}"/>
              </a:ext>
            </a:extLst>
          </p:cNvPr>
          <p:cNvSpPr txBox="1"/>
          <p:nvPr/>
        </p:nvSpPr>
        <p:spPr>
          <a:xfrm>
            <a:off x="3333261" y="97853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25" name="L2 Cache">
            <a:extLst>
              <a:ext uri="{FF2B5EF4-FFF2-40B4-BE49-F238E27FC236}">
                <a16:creationId xmlns:a16="http://schemas.microsoft.com/office/drawing/2014/main" id="{9C644936-2E54-4428-8429-606F8184EE0D}"/>
              </a:ext>
            </a:extLst>
          </p:cNvPr>
          <p:cNvSpPr txBox="1"/>
          <p:nvPr/>
        </p:nvSpPr>
        <p:spPr>
          <a:xfrm>
            <a:off x="3333261" y="81205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3F8E4674-51DE-4194-AF93-BC9ADA039DFC}"/>
              </a:ext>
            </a:extLst>
          </p:cNvPr>
          <p:cNvSpPr/>
          <p:nvPr/>
        </p:nvSpPr>
        <p:spPr>
          <a:xfrm>
            <a:off x="4247661" y="10382250"/>
            <a:ext cx="0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E9C9C5DF-A8F6-4DBB-A639-A337EFB37ACB}"/>
              </a:ext>
            </a:extLst>
          </p:cNvPr>
          <p:cNvSpPr/>
          <p:nvPr/>
        </p:nvSpPr>
        <p:spPr>
          <a:xfrm>
            <a:off x="5530361" y="109029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" name="Rectangle">
            <a:extLst>
              <a:ext uri="{FF2B5EF4-FFF2-40B4-BE49-F238E27FC236}">
                <a16:creationId xmlns:a16="http://schemas.microsoft.com/office/drawing/2014/main" id="{128EE86C-BA27-4925-97A8-97583CD0987F}"/>
              </a:ext>
            </a:extLst>
          </p:cNvPr>
          <p:cNvSpPr/>
          <p:nvPr/>
        </p:nvSpPr>
        <p:spPr>
          <a:xfrm>
            <a:off x="5530361" y="956945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" name="Rectangle">
            <a:extLst>
              <a:ext uri="{FF2B5EF4-FFF2-40B4-BE49-F238E27FC236}">
                <a16:creationId xmlns:a16="http://schemas.microsoft.com/office/drawing/2014/main" id="{021BCAD2-8925-4BDE-9D2D-09FCB9E31F22}"/>
              </a:ext>
            </a:extLst>
          </p:cNvPr>
          <p:cNvSpPr/>
          <p:nvPr/>
        </p:nvSpPr>
        <p:spPr>
          <a:xfrm>
            <a:off x="5530361" y="75871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" name="Core">
            <a:extLst>
              <a:ext uri="{FF2B5EF4-FFF2-40B4-BE49-F238E27FC236}">
                <a16:creationId xmlns:a16="http://schemas.microsoft.com/office/drawing/2014/main" id="{1E21AFCB-184A-481E-B66E-1DDA45033580}"/>
              </a:ext>
            </a:extLst>
          </p:cNvPr>
          <p:cNvSpPr txBox="1"/>
          <p:nvPr/>
        </p:nvSpPr>
        <p:spPr>
          <a:xfrm>
            <a:off x="6012961" y="11461750"/>
            <a:ext cx="980455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31" name="L1 Data Cache">
            <a:extLst>
              <a:ext uri="{FF2B5EF4-FFF2-40B4-BE49-F238E27FC236}">
                <a16:creationId xmlns:a16="http://schemas.microsoft.com/office/drawing/2014/main" id="{340B5C19-132F-4CFD-BF66-381F4E5246AD}"/>
              </a:ext>
            </a:extLst>
          </p:cNvPr>
          <p:cNvSpPr txBox="1"/>
          <p:nvPr/>
        </p:nvSpPr>
        <p:spPr>
          <a:xfrm>
            <a:off x="5568461" y="97853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32" name="L2 Cache">
            <a:extLst>
              <a:ext uri="{FF2B5EF4-FFF2-40B4-BE49-F238E27FC236}">
                <a16:creationId xmlns:a16="http://schemas.microsoft.com/office/drawing/2014/main" id="{804B529F-D7EB-41BA-BD1C-E92573E3CF36}"/>
              </a:ext>
            </a:extLst>
          </p:cNvPr>
          <p:cNvSpPr txBox="1"/>
          <p:nvPr/>
        </p:nvSpPr>
        <p:spPr>
          <a:xfrm>
            <a:off x="5568461" y="81205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E54B81B2-F730-4845-BF8D-D7FBF1FF6987}"/>
              </a:ext>
            </a:extLst>
          </p:cNvPr>
          <p:cNvSpPr/>
          <p:nvPr/>
        </p:nvSpPr>
        <p:spPr>
          <a:xfrm>
            <a:off x="6482861" y="10382250"/>
            <a:ext cx="0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ECA8F343-2538-42C8-BFB3-AEB2FF152F33}"/>
              </a:ext>
            </a:extLst>
          </p:cNvPr>
          <p:cNvSpPr/>
          <p:nvPr/>
        </p:nvSpPr>
        <p:spPr>
          <a:xfrm>
            <a:off x="7765561" y="109029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5" name="Rectangle">
            <a:extLst>
              <a:ext uri="{FF2B5EF4-FFF2-40B4-BE49-F238E27FC236}">
                <a16:creationId xmlns:a16="http://schemas.microsoft.com/office/drawing/2014/main" id="{E909B19E-1937-4B11-BE3F-50A7D8929512}"/>
              </a:ext>
            </a:extLst>
          </p:cNvPr>
          <p:cNvSpPr/>
          <p:nvPr/>
        </p:nvSpPr>
        <p:spPr>
          <a:xfrm>
            <a:off x="7765561" y="956945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id="{4CA62F20-BBDE-49B4-BC3B-AD41086EA48D}"/>
              </a:ext>
            </a:extLst>
          </p:cNvPr>
          <p:cNvSpPr/>
          <p:nvPr/>
        </p:nvSpPr>
        <p:spPr>
          <a:xfrm>
            <a:off x="7765561" y="758715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7" name="Core">
            <a:extLst>
              <a:ext uri="{FF2B5EF4-FFF2-40B4-BE49-F238E27FC236}">
                <a16:creationId xmlns:a16="http://schemas.microsoft.com/office/drawing/2014/main" id="{0F6EEF62-8904-4797-A879-359F1735F430}"/>
              </a:ext>
            </a:extLst>
          </p:cNvPr>
          <p:cNvSpPr txBox="1"/>
          <p:nvPr/>
        </p:nvSpPr>
        <p:spPr>
          <a:xfrm>
            <a:off x="8248161" y="11461750"/>
            <a:ext cx="980455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38" name="L1 Data Cache">
            <a:extLst>
              <a:ext uri="{FF2B5EF4-FFF2-40B4-BE49-F238E27FC236}">
                <a16:creationId xmlns:a16="http://schemas.microsoft.com/office/drawing/2014/main" id="{833AA495-D27E-4312-9587-B038C1D02164}"/>
              </a:ext>
            </a:extLst>
          </p:cNvPr>
          <p:cNvSpPr txBox="1"/>
          <p:nvPr/>
        </p:nvSpPr>
        <p:spPr>
          <a:xfrm>
            <a:off x="7803661" y="97853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39" name="L2 Cache">
            <a:extLst>
              <a:ext uri="{FF2B5EF4-FFF2-40B4-BE49-F238E27FC236}">
                <a16:creationId xmlns:a16="http://schemas.microsoft.com/office/drawing/2014/main" id="{FF7234A5-E062-4182-8B11-9E4FECD685FF}"/>
              </a:ext>
            </a:extLst>
          </p:cNvPr>
          <p:cNvSpPr txBox="1"/>
          <p:nvPr/>
        </p:nvSpPr>
        <p:spPr>
          <a:xfrm>
            <a:off x="7803661" y="812055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4CBDC7CE-0CED-490E-B779-3F28AC57254B}"/>
              </a:ext>
            </a:extLst>
          </p:cNvPr>
          <p:cNvSpPr/>
          <p:nvPr/>
        </p:nvSpPr>
        <p:spPr>
          <a:xfrm>
            <a:off x="8718060" y="10382250"/>
            <a:ext cx="1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41" name="Group">
            <a:extLst>
              <a:ext uri="{FF2B5EF4-FFF2-40B4-BE49-F238E27FC236}">
                <a16:creationId xmlns:a16="http://schemas.microsoft.com/office/drawing/2014/main" id="{CE706CA4-E0C9-48EE-AB87-CE3E83402084}"/>
              </a:ext>
            </a:extLst>
          </p:cNvPr>
          <p:cNvGrpSpPr/>
          <p:nvPr/>
        </p:nvGrpSpPr>
        <p:grpSpPr>
          <a:xfrm>
            <a:off x="1936261" y="9009550"/>
            <a:ext cx="6781801" cy="547201"/>
            <a:chOff x="0" y="0"/>
            <a:chExt cx="6781800" cy="1041400"/>
          </a:xfrm>
        </p:grpSpPr>
        <p:sp>
          <p:nvSpPr>
            <p:cNvPr id="42" name="Line">
              <a:extLst>
                <a:ext uri="{FF2B5EF4-FFF2-40B4-BE49-F238E27FC236}">
                  <a16:creationId xmlns:a16="http://schemas.microsoft.com/office/drawing/2014/main" id="{8AC826D5-EB5A-4003-BB50-96FEB78E7ADA}"/>
                </a:ext>
              </a:extLst>
            </p:cNvPr>
            <p:cNvSpPr/>
            <p:nvPr/>
          </p:nvSpPr>
          <p:spPr>
            <a:xfrm flipH="1">
              <a:off x="-1" y="0"/>
              <a:ext cx="2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EEDC308D-471B-49B6-AC97-6CE7E75D2C0C}"/>
                </a:ext>
              </a:extLst>
            </p:cNvPr>
            <p:cNvSpPr/>
            <p:nvPr/>
          </p:nvSpPr>
          <p:spPr>
            <a:xfrm flipH="1">
              <a:off x="2311400" y="0"/>
              <a:ext cx="1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4" name="Line">
              <a:extLst>
                <a:ext uri="{FF2B5EF4-FFF2-40B4-BE49-F238E27FC236}">
                  <a16:creationId xmlns:a16="http://schemas.microsoft.com/office/drawing/2014/main" id="{7CDD5851-5524-4CC3-BBAE-17A81134DEDD}"/>
                </a:ext>
              </a:extLst>
            </p:cNvPr>
            <p:cNvSpPr/>
            <p:nvPr/>
          </p:nvSpPr>
          <p:spPr>
            <a:xfrm>
              <a:off x="4546600" y="0"/>
              <a:ext cx="1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C86FC454-27B5-4AA8-8210-9099FB358636}"/>
                </a:ext>
              </a:extLst>
            </p:cNvPr>
            <p:cNvSpPr/>
            <p:nvPr/>
          </p:nvSpPr>
          <p:spPr>
            <a:xfrm>
              <a:off x="6781800" y="0"/>
              <a:ext cx="1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46" name="Line">
            <a:extLst>
              <a:ext uri="{FF2B5EF4-FFF2-40B4-BE49-F238E27FC236}">
                <a16:creationId xmlns:a16="http://schemas.microsoft.com/office/drawing/2014/main" id="{5DE462F6-88E0-401B-AC78-BC0DE67BC7F7}"/>
              </a:ext>
            </a:extLst>
          </p:cNvPr>
          <p:cNvSpPr/>
          <p:nvPr/>
        </p:nvSpPr>
        <p:spPr>
          <a:xfrm>
            <a:off x="1923561" y="704105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CE04575F-D88F-415E-B711-B5F6B803DBDB}"/>
              </a:ext>
            </a:extLst>
          </p:cNvPr>
          <p:cNvSpPr/>
          <p:nvPr/>
        </p:nvSpPr>
        <p:spPr>
          <a:xfrm>
            <a:off x="4234961" y="704105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95E1A267-017F-49A4-B85A-BD02E1773BFA}"/>
              </a:ext>
            </a:extLst>
          </p:cNvPr>
          <p:cNvSpPr/>
          <p:nvPr/>
        </p:nvSpPr>
        <p:spPr>
          <a:xfrm>
            <a:off x="6470161" y="704105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49" name="Line">
            <a:extLst>
              <a:ext uri="{FF2B5EF4-FFF2-40B4-BE49-F238E27FC236}">
                <a16:creationId xmlns:a16="http://schemas.microsoft.com/office/drawing/2014/main" id="{DB00D07F-3593-45E1-BF07-89BDCBB63892}"/>
              </a:ext>
            </a:extLst>
          </p:cNvPr>
          <p:cNvSpPr/>
          <p:nvPr/>
        </p:nvSpPr>
        <p:spPr>
          <a:xfrm>
            <a:off x="8705360" y="7041050"/>
            <a:ext cx="1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657F1C62-12B6-4609-A0FE-C483AE0031FD}"/>
              </a:ext>
            </a:extLst>
          </p:cNvPr>
          <p:cNvSpPr/>
          <p:nvPr/>
        </p:nvSpPr>
        <p:spPr>
          <a:xfrm>
            <a:off x="1923561" y="593615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1" name="Line">
            <a:extLst>
              <a:ext uri="{FF2B5EF4-FFF2-40B4-BE49-F238E27FC236}">
                <a16:creationId xmlns:a16="http://schemas.microsoft.com/office/drawing/2014/main" id="{A0072671-9171-4AE2-BBFF-1FC0929BD5C0}"/>
              </a:ext>
            </a:extLst>
          </p:cNvPr>
          <p:cNvSpPr/>
          <p:nvPr/>
        </p:nvSpPr>
        <p:spPr>
          <a:xfrm>
            <a:off x="4234961" y="593615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A3BF578E-C204-4E4D-B0F8-389B22130543}"/>
              </a:ext>
            </a:extLst>
          </p:cNvPr>
          <p:cNvSpPr/>
          <p:nvPr/>
        </p:nvSpPr>
        <p:spPr>
          <a:xfrm>
            <a:off x="6470161" y="593615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96A75880-35C9-484A-B0C6-7A1EEBC2A023}"/>
              </a:ext>
            </a:extLst>
          </p:cNvPr>
          <p:cNvSpPr/>
          <p:nvPr/>
        </p:nvSpPr>
        <p:spPr>
          <a:xfrm>
            <a:off x="8705360" y="5936150"/>
            <a:ext cx="1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DEFF036-6A83-43CF-BC62-6BBD8D07500B}"/>
              </a:ext>
            </a:extLst>
          </p:cNvPr>
          <p:cNvSpPr/>
          <p:nvPr/>
        </p:nvSpPr>
        <p:spPr>
          <a:xfrm>
            <a:off x="932961" y="2107828"/>
            <a:ext cx="8750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accent5"/>
                </a:solidFill>
                <a:latin typeface="+mn-lt"/>
              </a:rPr>
              <a:t>Recall: Coherence implemented at shared-private boundary</a:t>
            </a: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5E554573-0F87-4587-A4EE-F0252E3AED5A}"/>
              </a:ext>
            </a:extLst>
          </p:cNvPr>
          <p:cNvSpPr/>
          <p:nvPr/>
        </p:nvSpPr>
        <p:spPr>
          <a:xfrm>
            <a:off x="251046" y="5940690"/>
            <a:ext cx="587154" cy="1662825"/>
          </a:xfrm>
          <a:prstGeom prst="leftBrace">
            <a:avLst/>
          </a:prstGeom>
          <a:noFill/>
          <a:ln w="2857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2BFA6A-B356-4A6E-BCFE-47C1982E3020}"/>
              </a:ext>
            </a:extLst>
          </p:cNvPr>
          <p:cNvSpPr/>
          <p:nvPr/>
        </p:nvSpPr>
        <p:spPr>
          <a:xfrm>
            <a:off x="54229" y="2796989"/>
            <a:ext cx="650611" cy="3981182"/>
          </a:xfrm>
          <a:custGeom>
            <a:avLst/>
            <a:gdLst>
              <a:gd name="connsiteX0" fmla="*/ 577173 w 577173"/>
              <a:gd name="connsiteY0" fmla="*/ 0 h 3476076"/>
              <a:gd name="connsiteX1" fmla="*/ 57220 w 577173"/>
              <a:gd name="connsiteY1" fmla="*/ 1775012 h 3476076"/>
              <a:gd name="connsiteX2" fmla="*/ 21361 w 577173"/>
              <a:gd name="connsiteY2" fmla="*/ 3299012 h 3476076"/>
              <a:gd name="connsiteX3" fmla="*/ 128938 w 577173"/>
              <a:gd name="connsiteY3" fmla="*/ 3424518 h 3476076"/>
              <a:gd name="connsiteX0" fmla="*/ 577173 w 577173"/>
              <a:gd name="connsiteY0" fmla="*/ 0 h 3426628"/>
              <a:gd name="connsiteX1" fmla="*/ 57220 w 577173"/>
              <a:gd name="connsiteY1" fmla="*/ 1775012 h 3426628"/>
              <a:gd name="connsiteX2" fmla="*/ 21361 w 577173"/>
              <a:gd name="connsiteY2" fmla="*/ 2886635 h 3426628"/>
              <a:gd name="connsiteX3" fmla="*/ 128938 w 577173"/>
              <a:gd name="connsiteY3" fmla="*/ 3424518 h 3426628"/>
              <a:gd name="connsiteX0" fmla="*/ 580037 w 580037"/>
              <a:gd name="connsiteY0" fmla="*/ 0 h 3284430"/>
              <a:gd name="connsiteX1" fmla="*/ 60084 w 580037"/>
              <a:gd name="connsiteY1" fmla="*/ 1775012 h 3284430"/>
              <a:gd name="connsiteX2" fmla="*/ 24225 w 580037"/>
              <a:gd name="connsiteY2" fmla="*/ 2886635 h 3284430"/>
              <a:gd name="connsiteX3" fmla="*/ 78014 w 580037"/>
              <a:gd name="connsiteY3" fmla="*/ 3281083 h 3284430"/>
              <a:gd name="connsiteX0" fmla="*/ 574039 w 574039"/>
              <a:gd name="connsiteY0" fmla="*/ 0 h 3281083"/>
              <a:gd name="connsiteX1" fmla="*/ 54086 w 574039"/>
              <a:gd name="connsiteY1" fmla="*/ 1775012 h 3281083"/>
              <a:gd name="connsiteX2" fmla="*/ 18227 w 574039"/>
              <a:gd name="connsiteY2" fmla="*/ 2886635 h 3281083"/>
              <a:gd name="connsiteX3" fmla="*/ 72016 w 574039"/>
              <a:gd name="connsiteY3" fmla="*/ 3281083 h 3281083"/>
              <a:gd name="connsiteX0" fmla="*/ 576110 w 576110"/>
              <a:gd name="connsiteY0" fmla="*/ 0 h 3406589"/>
              <a:gd name="connsiteX1" fmla="*/ 56157 w 576110"/>
              <a:gd name="connsiteY1" fmla="*/ 1775012 h 3406589"/>
              <a:gd name="connsiteX2" fmla="*/ 20298 w 576110"/>
              <a:gd name="connsiteY2" fmla="*/ 2886635 h 3406589"/>
              <a:gd name="connsiteX3" fmla="*/ 109945 w 576110"/>
              <a:gd name="connsiteY3" fmla="*/ 3406589 h 3406589"/>
              <a:gd name="connsiteX0" fmla="*/ 576672 w 576672"/>
              <a:gd name="connsiteY0" fmla="*/ 0 h 3430402"/>
              <a:gd name="connsiteX1" fmla="*/ 56719 w 576672"/>
              <a:gd name="connsiteY1" fmla="*/ 1775012 h 3430402"/>
              <a:gd name="connsiteX2" fmla="*/ 20860 w 576672"/>
              <a:gd name="connsiteY2" fmla="*/ 2886635 h 3430402"/>
              <a:gd name="connsiteX3" fmla="*/ 120032 w 576672"/>
              <a:gd name="connsiteY3" fmla="*/ 3430402 h 3430402"/>
              <a:gd name="connsiteX0" fmla="*/ 613124 w 613124"/>
              <a:gd name="connsiteY0" fmla="*/ 0 h 3430402"/>
              <a:gd name="connsiteX1" fmla="*/ 93171 w 613124"/>
              <a:gd name="connsiteY1" fmla="*/ 1775012 h 3430402"/>
              <a:gd name="connsiteX2" fmla="*/ 4925 w 613124"/>
              <a:gd name="connsiteY2" fmla="*/ 2853298 h 3430402"/>
              <a:gd name="connsiteX3" fmla="*/ 156484 w 613124"/>
              <a:gd name="connsiteY3" fmla="*/ 3430402 h 3430402"/>
              <a:gd name="connsiteX0" fmla="*/ 609159 w 609159"/>
              <a:gd name="connsiteY0" fmla="*/ 0 h 3430402"/>
              <a:gd name="connsiteX1" fmla="*/ 89206 w 609159"/>
              <a:gd name="connsiteY1" fmla="*/ 1775012 h 3430402"/>
              <a:gd name="connsiteX2" fmla="*/ 960 w 609159"/>
              <a:gd name="connsiteY2" fmla="*/ 2853298 h 3430402"/>
              <a:gd name="connsiteX3" fmla="*/ 152519 w 609159"/>
              <a:gd name="connsiteY3" fmla="*/ 3430402 h 3430402"/>
              <a:gd name="connsiteX0" fmla="*/ 609159 w 609159"/>
              <a:gd name="connsiteY0" fmla="*/ 0 h 3430402"/>
              <a:gd name="connsiteX1" fmla="*/ 89206 w 609159"/>
              <a:gd name="connsiteY1" fmla="*/ 1775012 h 3430402"/>
              <a:gd name="connsiteX2" fmla="*/ 960 w 609159"/>
              <a:gd name="connsiteY2" fmla="*/ 2853298 h 3430402"/>
              <a:gd name="connsiteX3" fmla="*/ 152519 w 609159"/>
              <a:gd name="connsiteY3" fmla="*/ 3430402 h 3430402"/>
              <a:gd name="connsiteX0" fmla="*/ 609159 w 609159"/>
              <a:gd name="connsiteY0" fmla="*/ 0 h 3430423"/>
              <a:gd name="connsiteX1" fmla="*/ 89206 w 609159"/>
              <a:gd name="connsiteY1" fmla="*/ 1775012 h 3430423"/>
              <a:gd name="connsiteX2" fmla="*/ 960 w 609159"/>
              <a:gd name="connsiteY2" fmla="*/ 2853298 h 3430423"/>
              <a:gd name="connsiteX3" fmla="*/ 152519 w 609159"/>
              <a:gd name="connsiteY3" fmla="*/ 3430402 h 343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159" h="3430423">
                <a:moveTo>
                  <a:pt x="609159" y="0"/>
                </a:moveTo>
                <a:cubicBezTo>
                  <a:pt x="395500" y="612588"/>
                  <a:pt x="190572" y="1299462"/>
                  <a:pt x="89206" y="1775012"/>
                </a:cubicBezTo>
                <a:cubicBezTo>
                  <a:pt x="-12160" y="2250562"/>
                  <a:pt x="-67" y="2577400"/>
                  <a:pt x="960" y="2853298"/>
                </a:cubicBezTo>
                <a:cubicBezTo>
                  <a:pt x="1987" y="3129196"/>
                  <a:pt x="-1376" y="3433390"/>
                  <a:pt x="152519" y="3430402"/>
                </a:cubicBezTo>
              </a:path>
            </a:pathLst>
          </a:custGeom>
          <a:noFill/>
          <a:ln w="28575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7" name="Group">
            <a:extLst>
              <a:ext uri="{FF2B5EF4-FFF2-40B4-BE49-F238E27FC236}">
                <a16:creationId xmlns:a16="http://schemas.microsoft.com/office/drawing/2014/main" id="{C0A5AF96-B03E-4F1E-B200-6F022C6363FC}"/>
              </a:ext>
            </a:extLst>
          </p:cNvPr>
          <p:cNvGrpSpPr/>
          <p:nvPr/>
        </p:nvGrpSpPr>
        <p:grpSpPr>
          <a:xfrm>
            <a:off x="912526" y="3197744"/>
            <a:ext cx="8763000" cy="1100107"/>
            <a:chOff x="0" y="0"/>
            <a:chExt cx="8763000" cy="1460500"/>
          </a:xfrm>
        </p:grpSpPr>
        <p:sp>
          <p:nvSpPr>
            <p:cNvPr id="58" name="Rectangle">
              <a:extLst>
                <a:ext uri="{FF2B5EF4-FFF2-40B4-BE49-F238E27FC236}">
                  <a16:creationId xmlns:a16="http://schemas.microsoft.com/office/drawing/2014/main" id="{E131AA0A-0510-450B-9CC4-BF1CD559C02E}"/>
                </a:ext>
              </a:extLst>
            </p:cNvPr>
            <p:cNvSpPr/>
            <p:nvPr/>
          </p:nvSpPr>
          <p:spPr>
            <a:xfrm>
              <a:off x="0" y="12700"/>
              <a:ext cx="8763000" cy="14351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59" name="Group">
              <a:extLst>
                <a:ext uri="{FF2B5EF4-FFF2-40B4-BE49-F238E27FC236}">
                  <a16:creationId xmlns:a16="http://schemas.microsoft.com/office/drawing/2014/main" id="{939DDE96-D7FB-4B17-8C16-5325F84F1F3F}"/>
                </a:ext>
              </a:extLst>
            </p:cNvPr>
            <p:cNvGrpSpPr/>
            <p:nvPr/>
          </p:nvGrpSpPr>
          <p:grpSpPr>
            <a:xfrm>
              <a:off x="2216402" y="0"/>
              <a:ext cx="4391764" cy="1460501"/>
              <a:chOff x="0" y="0"/>
              <a:chExt cx="4391763" cy="1460500"/>
            </a:xfrm>
          </p:grpSpPr>
          <p:sp>
            <p:nvSpPr>
              <p:cNvPr id="61" name="Line">
                <a:extLst>
                  <a:ext uri="{FF2B5EF4-FFF2-40B4-BE49-F238E27FC236}">
                    <a16:creationId xmlns:a16="http://schemas.microsoft.com/office/drawing/2014/main" id="{8D0180E9-2031-457C-B499-468542EBDDFB}"/>
                  </a:ext>
                </a:extLst>
              </p:cNvPr>
              <p:cNvSpPr/>
              <p:nvPr/>
            </p:nvSpPr>
            <p:spPr>
              <a:xfrm flipH="1">
                <a:off x="-1" y="9690"/>
                <a:ext cx="2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62" name="Line">
                <a:extLst>
                  <a:ext uri="{FF2B5EF4-FFF2-40B4-BE49-F238E27FC236}">
                    <a16:creationId xmlns:a16="http://schemas.microsoft.com/office/drawing/2014/main" id="{E9B54B63-E1AA-4611-AAFC-A72C4B0A0C74}"/>
                  </a:ext>
                </a:extLst>
              </p:cNvPr>
              <p:cNvSpPr/>
              <p:nvPr/>
            </p:nvSpPr>
            <p:spPr>
              <a:xfrm>
                <a:off x="4391763" y="9690"/>
                <a:ext cx="1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63" name="Line">
                <a:extLst>
                  <a:ext uri="{FF2B5EF4-FFF2-40B4-BE49-F238E27FC236}">
                    <a16:creationId xmlns:a16="http://schemas.microsoft.com/office/drawing/2014/main" id="{C6CF93DB-7572-44E6-845E-BF24D086D574}"/>
                  </a:ext>
                </a:extLst>
              </p:cNvPr>
              <p:cNvSpPr/>
              <p:nvPr/>
            </p:nvSpPr>
            <p:spPr>
              <a:xfrm flipH="1">
                <a:off x="2195881" y="0"/>
                <a:ext cx="1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60" name="Shared L3 Cache…">
              <a:extLst>
                <a:ext uri="{FF2B5EF4-FFF2-40B4-BE49-F238E27FC236}">
                  <a16:creationId xmlns:a16="http://schemas.microsoft.com/office/drawing/2014/main" id="{2861F612-82C2-432B-84D8-022CD07E9FA9}"/>
                </a:ext>
              </a:extLst>
            </p:cNvPr>
            <p:cNvSpPr txBox="1"/>
            <p:nvPr/>
          </p:nvSpPr>
          <p:spPr>
            <a:xfrm>
              <a:off x="2257537" y="241300"/>
              <a:ext cx="4207056" cy="1117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lang="en-US" sz="2400" dirty="0"/>
                <a:t>Memory</a:t>
              </a:r>
              <a:endParaRPr sz="1800" dirty="0"/>
            </a:p>
          </p:txBody>
        </p:sp>
      </p:grpSp>
      <p:sp>
        <p:nvSpPr>
          <p:cNvPr id="64" name="Line">
            <a:extLst>
              <a:ext uri="{FF2B5EF4-FFF2-40B4-BE49-F238E27FC236}">
                <a16:creationId xmlns:a16="http://schemas.microsoft.com/office/drawing/2014/main" id="{F35D6189-30C4-46AE-8728-66F58D989BCA}"/>
              </a:ext>
            </a:extLst>
          </p:cNvPr>
          <p:cNvSpPr/>
          <p:nvPr/>
        </p:nvSpPr>
        <p:spPr>
          <a:xfrm>
            <a:off x="5324809" y="4049719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87" name="One directory entry per line of memory">
            <a:extLst>
              <a:ext uri="{FF2B5EF4-FFF2-40B4-BE49-F238E27FC236}">
                <a16:creationId xmlns:a16="http://schemas.microsoft.com/office/drawing/2014/main" id="{6DA2696E-21DA-49EB-8BA6-9FAD6C03863E}"/>
              </a:ext>
            </a:extLst>
          </p:cNvPr>
          <p:cNvSpPr txBox="1"/>
          <p:nvPr/>
        </p:nvSpPr>
        <p:spPr>
          <a:xfrm>
            <a:off x="6764233" y="4455246"/>
            <a:ext cx="1427296" cy="48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pPr algn="ctr"/>
            <a:r>
              <a:rPr lang="en-US" sz="2000" dirty="0"/>
              <a:t>Tag</a:t>
            </a:r>
            <a:endParaRPr sz="2000" dirty="0"/>
          </a:p>
        </p:txBody>
      </p:sp>
      <p:sp>
        <p:nvSpPr>
          <p:cNvPr id="86" name="Square">
            <a:extLst>
              <a:ext uri="{FF2B5EF4-FFF2-40B4-BE49-F238E27FC236}">
                <a16:creationId xmlns:a16="http://schemas.microsoft.com/office/drawing/2014/main" id="{E24288E2-9BDF-44EC-AE40-4CD1C7657E75}"/>
              </a:ext>
            </a:extLst>
          </p:cNvPr>
          <p:cNvSpPr/>
          <p:nvPr/>
        </p:nvSpPr>
        <p:spPr>
          <a:xfrm>
            <a:off x="7560942" y="5461563"/>
            <a:ext cx="382114" cy="151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Line">
            <a:extLst>
              <a:ext uri="{FF2B5EF4-FFF2-40B4-BE49-F238E27FC236}">
                <a16:creationId xmlns:a16="http://schemas.microsoft.com/office/drawing/2014/main" id="{21E77D9C-FF2B-42A3-9A15-EA8DD62EA9CF}"/>
              </a:ext>
            </a:extLst>
          </p:cNvPr>
          <p:cNvSpPr/>
          <p:nvPr/>
        </p:nvSpPr>
        <p:spPr>
          <a:xfrm>
            <a:off x="7595586" y="4797867"/>
            <a:ext cx="171667" cy="49228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082D144-6C41-429F-9824-137C441075C8}"/>
              </a:ext>
            </a:extLst>
          </p:cNvPr>
          <p:cNvGrpSpPr/>
          <p:nvPr/>
        </p:nvGrpSpPr>
        <p:grpSpPr>
          <a:xfrm>
            <a:off x="7483006" y="4461443"/>
            <a:ext cx="1427296" cy="1169820"/>
            <a:chOff x="7483006" y="4461443"/>
            <a:chExt cx="1427296" cy="1169820"/>
          </a:xfrm>
        </p:grpSpPr>
        <p:sp>
          <p:nvSpPr>
            <p:cNvPr id="77" name="Square">
              <a:extLst>
                <a:ext uri="{FF2B5EF4-FFF2-40B4-BE49-F238E27FC236}">
                  <a16:creationId xmlns:a16="http://schemas.microsoft.com/office/drawing/2014/main" id="{64700F21-A5CB-4B04-896D-CFFC2D504757}"/>
                </a:ext>
              </a:extLst>
            </p:cNvPr>
            <p:cNvSpPr/>
            <p:nvPr/>
          </p:nvSpPr>
          <p:spPr>
            <a:xfrm>
              <a:off x="8015149" y="5452215"/>
              <a:ext cx="69755" cy="168261"/>
            </a:xfrm>
            <a:prstGeom prst="rect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8" name="Rectangle">
              <a:extLst>
                <a:ext uri="{FF2B5EF4-FFF2-40B4-BE49-F238E27FC236}">
                  <a16:creationId xmlns:a16="http://schemas.microsoft.com/office/drawing/2014/main" id="{37ECD32E-3B92-4E95-9C0F-CE64CE6D6076}"/>
                </a:ext>
              </a:extLst>
            </p:cNvPr>
            <p:cNvSpPr/>
            <p:nvPr/>
          </p:nvSpPr>
          <p:spPr>
            <a:xfrm>
              <a:off x="8084968" y="5452215"/>
              <a:ext cx="775057" cy="168261"/>
            </a:xfrm>
            <a:prstGeom prst="rect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9" name="Line">
              <a:extLst>
                <a:ext uri="{FF2B5EF4-FFF2-40B4-BE49-F238E27FC236}">
                  <a16:creationId xmlns:a16="http://schemas.microsoft.com/office/drawing/2014/main" id="{5729974C-9CC9-4E0C-8AC6-493461B8035F}"/>
                </a:ext>
              </a:extLst>
            </p:cNvPr>
            <p:cNvSpPr/>
            <p:nvPr/>
          </p:nvSpPr>
          <p:spPr>
            <a:xfrm>
              <a:off x="8185726" y="5452215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E41DFA47-6F86-4BA4-BA0C-EDBD8F7DA0CD}"/>
                </a:ext>
              </a:extLst>
            </p:cNvPr>
            <p:cNvSpPr/>
            <p:nvPr/>
          </p:nvSpPr>
          <p:spPr>
            <a:xfrm>
              <a:off x="8274857" y="5442867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B1888B2A-317C-484F-8883-C43D09FE3DBD}"/>
                </a:ext>
              </a:extLst>
            </p:cNvPr>
            <p:cNvSpPr/>
            <p:nvPr/>
          </p:nvSpPr>
          <p:spPr>
            <a:xfrm>
              <a:off x="8367864" y="5452215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" name="Line">
              <a:extLst>
                <a:ext uri="{FF2B5EF4-FFF2-40B4-BE49-F238E27FC236}">
                  <a16:creationId xmlns:a16="http://schemas.microsoft.com/office/drawing/2014/main" id="{37BB40B7-6FBE-4569-9DFF-80D596106FFF}"/>
                </a:ext>
              </a:extLst>
            </p:cNvPr>
            <p:cNvSpPr/>
            <p:nvPr/>
          </p:nvSpPr>
          <p:spPr>
            <a:xfrm>
              <a:off x="8468621" y="5442867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" name="Line">
              <a:extLst>
                <a:ext uri="{FF2B5EF4-FFF2-40B4-BE49-F238E27FC236}">
                  <a16:creationId xmlns:a16="http://schemas.microsoft.com/office/drawing/2014/main" id="{0F7F3F7C-65FE-40E5-9D56-BE4CD717D84C}"/>
                </a:ext>
              </a:extLst>
            </p:cNvPr>
            <p:cNvSpPr/>
            <p:nvPr/>
          </p:nvSpPr>
          <p:spPr>
            <a:xfrm>
              <a:off x="8569379" y="5461563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" name="Line">
              <a:extLst>
                <a:ext uri="{FF2B5EF4-FFF2-40B4-BE49-F238E27FC236}">
                  <a16:creationId xmlns:a16="http://schemas.microsoft.com/office/drawing/2014/main" id="{3121BAE7-5E36-4A8D-BEAA-4D025CB5DDBC}"/>
                </a:ext>
              </a:extLst>
            </p:cNvPr>
            <p:cNvSpPr/>
            <p:nvPr/>
          </p:nvSpPr>
          <p:spPr>
            <a:xfrm>
              <a:off x="8666261" y="5452215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" name="Line">
              <a:extLst>
                <a:ext uri="{FF2B5EF4-FFF2-40B4-BE49-F238E27FC236}">
                  <a16:creationId xmlns:a16="http://schemas.microsoft.com/office/drawing/2014/main" id="{20F6CB28-1B0F-41DD-BE05-FF22EAE1328B}"/>
                </a:ext>
              </a:extLst>
            </p:cNvPr>
            <p:cNvSpPr/>
            <p:nvPr/>
          </p:nvSpPr>
          <p:spPr>
            <a:xfrm>
              <a:off x="8763143" y="5461563"/>
              <a:ext cx="0" cy="1697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" name="One directory entry per line of memory">
              <a:extLst>
                <a:ext uri="{FF2B5EF4-FFF2-40B4-BE49-F238E27FC236}">
                  <a16:creationId xmlns:a16="http://schemas.microsoft.com/office/drawing/2014/main" id="{BC5A8841-81E9-4F3B-95C8-69626D04DF7A}"/>
                </a:ext>
              </a:extLst>
            </p:cNvPr>
            <p:cNvSpPr txBox="1"/>
            <p:nvPr/>
          </p:nvSpPr>
          <p:spPr>
            <a:xfrm>
              <a:off x="7483006" y="4461443"/>
              <a:ext cx="1427296" cy="4862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/>
            <a:lstStyle>
              <a:lvl1pPr algn="r"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pPr algn="ctr"/>
              <a:r>
                <a:rPr lang="en-US" sz="2000" dirty="0"/>
                <a:t>Sharers</a:t>
              </a:r>
              <a:endParaRPr sz="2000" dirty="0"/>
            </a:p>
          </p:txBody>
        </p:sp>
        <p:sp>
          <p:nvSpPr>
            <p:cNvPr id="91" name="Line">
              <a:extLst>
                <a:ext uri="{FF2B5EF4-FFF2-40B4-BE49-F238E27FC236}">
                  <a16:creationId xmlns:a16="http://schemas.microsoft.com/office/drawing/2014/main" id="{195D68CA-24C7-4782-9B9E-9AB459BE6D90}"/>
                </a:ext>
              </a:extLst>
            </p:cNvPr>
            <p:cNvSpPr/>
            <p:nvPr/>
          </p:nvSpPr>
          <p:spPr>
            <a:xfrm>
              <a:off x="8181246" y="4818725"/>
              <a:ext cx="171667" cy="492280"/>
            </a:xfrm>
            <a:prstGeom prst="line">
              <a:avLst/>
            </a:prstGeom>
            <a:ln w="38100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92" name="Square">
            <a:extLst>
              <a:ext uri="{FF2B5EF4-FFF2-40B4-BE49-F238E27FC236}">
                <a16:creationId xmlns:a16="http://schemas.microsoft.com/office/drawing/2014/main" id="{86097794-319A-4D03-9C97-CA6F03A46ED2}"/>
              </a:ext>
            </a:extLst>
          </p:cNvPr>
          <p:cNvSpPr/>
          <p:nvPr/>
        </p:nvSpPr>
        <p:spPr>
          <a:xfrm>
            <a:off x="8920914" y="5442673"/>
            <a:ext cx="775046" cy="16826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3" name="One directory entry per line of memory">
            <a:extLst>
              <a:ext uri="{FF2B5EF4-FFF2-40B4-BE49-F238E27FC236}">
                <a16:creationId xmlns:a16="http://schemas.microsoft.com/office/drawing/2014/main" id="{B9A9FB76-AF05-4C71-84BF-55842545929F}"/>
              </a:ext>
            </a:extLst>
          </p:cNvPr>
          <p:cNvSpPr txBox="1"/>
          <p:nvPr/>
        </p:nvSpPr>
        <p:spPr>
          <a:xfrm>
            <a:off x="8306860" y="4467640"/>
            <a:ext cx="1427296" cy="48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pPr algn="ctr"/>
            <a:r>
              <a:rPr lang="en-US" sz="2000" dirty="0"/>
              <a:t>Data</a:t>
            </a:r>
            <a:endParaRPr sz="2000" dirty="0"/>
          </a:p>
        </p:txBody>
      </p:sp>
      <p:sp>
        <p:nvSpPr>
          <p:cNvPr id="94" name="Line">
            <a:extLst>
              <a:ext uri="{FF2B5EF4-FFF2-40B4-BE49-F238E27FC236}">
                <a16:creationId xmlns:a16="http://schemas.microsoft.com/office/drawing/2014/main" id="{49400FBA-F7FB-442D-99F7-84D0BF245A6D}"/>
              </a:ext>
            </a:extLst>
          </p:cNvPr>
          <p:cNvSpPr/>
          <p:nvPr/>
        </p:nvSpPr>
        <p:spPr>
          <a:xfrm>
            <a:off x="8920553" y="4809380"/>
            <a:ext cx="171667" cy="49228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B4E10030-05E2-4F00-B252-CCA6065A2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0042" y="3996878"/>
                <a:ext cx="6826739" cy="9167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>
                <a:lvl1pPr marL="800100" marR="0" indent="-8001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20000"/>
                  <a:buFont typeface="Lucida Grande"/>
                  <a:buChar char="▪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1pPr>
                <a:lvl2pPr marL="14351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2pPr>
                <a:lvl3pPr marL="21082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3pPr>
                <a:lvl4pPr marL="27686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4pPr>
                <a:lvl5pPr marL="34417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5pPr>
                <a:lvl6pPr marL="41148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6pPr>
                <a:lvl7pPr marL="47879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7pPr>
                <a:lvl8pPr marL="54610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8pPr>
                <a:lvl9pPr marL="61341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9pPr>
              </a:lstStyle>
              <a:p>
                <a:pPr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add’l</a:t>
                </a:r>
                <a:r>
                  <a:rPr lang="en-US" sz="4000" dirty="0"/>
                  <a:t> bits</a:t>
                </a:r>
              </a:p>
              <a:p>
                <a:pPr hangingPunct="1"/>
                <a:r>
                  <a:rPr lang="en-US" sz="4000" dirty="0"/>
                  <a:t>L3 must be inclusive</a:t>
                </a:r>
              </a:p>
            </p:txBody>
          </p:sp>
        </mc:Choice>
        <mc:Fallback xmlns=""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B4E10030-05E2-4F00-B252-CCA6065A2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042" y="3996878"/>
                <a:ext cx="6826739" cy="916735"/>
              </a:xfrm>
              <a:prstGeom prst="rect">
                <a:avLst/>
              </a:prstGeom>
              <a:blipFill>
                <a:blip r:embed="rId2"/>
                <a:stretch>
                  <a:fillRect l="-5179" t="-12000" b="-1066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Placeholder 2">
                <a:extLst>
                  <a:ext uri="{FF2B5EF4-FFF2-40B4-BE49-F238E27FC236}">
                    <a16:creationId xmlns:a16="http://schemas.microsoft.com/office/drawing/2014/main" id="{DFFFF4ED-380E-44C2-928C-E3A56D2D3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0043" y="7662182"/>
                <a:ext cx="7257957" cy="9167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>
                <a:lvl1pPr marL="800100" marR="0" indent="-8001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20000"/>
                  <a:buFont typeface="Lucida Grande"/>
                  <a:buChar char="▪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1pPr>
                <a:lvl2pPr marL="14351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2pPr>
                <a:lvl3pPr marL="21082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3pPr>
                <a:lvl4pPr marL="27686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4pPr>
                <a:lvl5pPr marL="34417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5pPr>
                <a:lvl6pPr marL="41148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6pPr>
                <a:lvl7pPr marL="47879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7pPr>
                <a:lvl8pPr marL="54610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8pPr>
                <a:lvl9pPr marL="61341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9pPr>
              </a:lstStyle>
              <a:p>
                <a:pPr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add’l</a:t>
                </a:r>
                <a:r>
                  <a:rPr lang="en-US" sz="4000" dirty="0"/>
                  <a:t> bits</a:t>
                </a:r>
              </a:p>
              <a:p>
                <a:pPr hangingPunct="1"/>
                <a:r>
                  <a:rPr lang="en-US" sz="4000" dirty="0"/>
                  <a:t>L3 need not be inclusive</a:t>
                </a:r>
              </a:p>
              <a:p>
                <a:pPr hangingPunct="1"/>
                <a:endParaRPr lang="en-US" sz="4000" dirty="0"/>
              </a:p>
            </p:txBody>
          </p:sp>
        </mc:Choice>
        <mc:Fallback xmlns="">
          <p:sp>
            <p:nvSpPr>
              <p:cNvPr id="101" name="Text Placeholder 2">
                <a:extLst>
                  <a:ext uri="{FF2B5EF4-FFF2-40B4-BE49-F238E27FC236}">
                    <a16:creationId xmlns:a16="http://schemas.microsoft.com/office/drawing/2014/main" id="{DFFFF4ED-380E-44C2-928C-E3A56D2D3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043" y="7662182"/>
                <a:ext cx="7257957" cy="916735"/>
              </a:xfrm>
              <a:prstGeom prst="rect">
                <a:avLst/>
              </a:prstGeom>
              <a:blipFill>
                <a:blip r:embed="rId3"/>
                <a:stretch>
                  <a:fillRect l="-4870" t="-11333" r="-3359" b="-1066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F3E4787C-02DA-46C1-828D-E300484139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0041" y="10635814"/>
                <a:ext cx="6826739" cy="25874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>
                <a:lvl1pPr marL="800100" marR="0" indent="-8001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20000"/>
                  <a:buFont typeface="Lucida Grande"/>
                  <a:buChar char="▪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1pPr>
                <a:lvl2pPr marL="14351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2pPr>
                <a:lvl3pPr marL="21082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3pPr>
                <a:lvl4pPr marL="27686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4pPr>
                <a:lvl5pPr marL="34417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Tx/>
                  <a:buChar char="-"/>
                  <a:tabLst/>
                  <a:defRPr sz="44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5pPr>
                <a:lvl6pPr marL="41148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6pPr>
                <a:lvl7pPr marL="47879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7pPr>
                <a:lvl8pPr marL="54610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8pPr>
                <a:lvl9pPr marL="6134100" marR="0" indent="-635000" algn="l" defTabSz="825500" rtl="0" latinLnBrk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Pct val="130000"/>
                  <a:buFont typeface="Lucida Grande"/>
                  <a:buChar char="▪"/>
                  <a:tabLst/>
                  <a:defRPr sz="5600" b="1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Myriad Pro Condensed"/>
                  </a:defRPr>
                </a:lvl9pPr>
              </a:lstStyle>
              <a:p>
                <a:pPr hangingPunct="1"/>
                <a:r>
                  <a:rPr lang="en-US" sz="4000" dirty="0"/>
                  <a:t>In-cache </a:t>
                </a:r>
                <a:r>
                  <a:rPr lang="en-US" sz="4000" dirty="0" err="1"/>
                  <a:t>dir</a:t>
                </a:r>
                <a:r>
                  <a:rPr lang="en-US" sz="4000" dirty="0"/>
                  <a:t> smaller if:</a:t>
                </a:r>
                <a:br>
                  <a:rPr lang="en-US" sz="4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4000" dirty="0"/>
              </a:p>
              <a:p>
                <a:pPr hangingPunct="1"/>
                <a:endParaRPr lang="en-US" sz="4000" i="1" dirty="0"/>
              </a:p>
            </p:txBody>
          </p:sp>
        </mc:Choice>
        <mc:Fallback xmlns=""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F3E4787C-02DA-46C1-828D-E30048413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041" y="10635814"/>
                <a:ext cx="6826739" cy="2587460"/>
              </a:xfrm>
              <a:prstGeom prst="rect">
                <a:avLst/>
              </a:prstGeom>
              <a:blipFill>
                <a:blip r:embed="rId4"/>
                <a:stretch>
                  <a:fillRect l="-5179" t="-12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153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Optimizing directory-based coh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Optimizing directory-based coherence</a:t>
            </a:r>
          </a:p>
        </p:txBody>
      </p:sp>
      <p:sp>
        <p:nvSpPr>
          <p:cNvPr id="1916" name="Reducing storage overhead of directory data structure…"/>
          <p:cNvSpPr txBox="1">
            <a:spLocks noGrp="1"/>
          </p:cNvSpPr>
          <p:nvPr>
            <p:ph type="body" idx="1"/>
          </p:nvPr>
        </p:nvSpPr>
        <p:spPr>
          <a:xfrm>
            <a:off x="838200" y="2501900"/>
            <a:ext cx="15417800" cy="9944100"/>
          </a:xfrm>
          <a:prstGeom prst="rect">
            <a:avLst/>
          </a:prstGeom>
        </p:spPr>
        <p:txBody>
          <a:bodyPr/>
          <a:lstStyle/>
          <a:p>
            <a:r>
              <a:rPr dirty="0"/>
              <a:t>Reducing storage overhead of directory data structure</a:t>
            </a:r>
          </a:p>
          <a:p>
            <a:pPr lvl="1"/>
            <a:r>
              <a:rPr dirty="0"/>
              <a:t>Limited pointer schemes</a:t>
            </a:r>
          </a:p>
          <a:p>
            <a:pPr lvl="1"/>
            <a:r>
              <a:rPr dirty="0"/>
              <a:t>Sparse</a:t>
            </a:r>
            <a:r>
              <a:rPr lang="en-US" dirty="0"/>
              <a:t> </a:t>
            </a:r>
            <a:r>
              <a:rPr dirty="0"/>
              <a:t>directories</a:t>
            </a:r>
          </a:p>
          <a:p>
            <a:endParaRPr dirty="0"/>
          </a:p>
          <a:p>
            <a:r>
              <a:rPr dirty="0"/>
              <a:t>Reducing number of messages sent to implement coherence protocol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921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1919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20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922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923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24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25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930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1926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27" name="Processor 0"/>
            <p:cNvSpPr txBox="1"/>
            <p:nvPr/>
          </p:nvSpPr>
          <p:spPr>
            <a:xfrm>
              <a:off x="273240" y="5508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1928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29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931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1934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1932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33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1935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36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37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38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39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40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41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946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194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4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4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4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951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194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4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4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5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956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195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5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5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5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957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1958" name="Line"/>
          <p:cNvSpPr/>
          <p:nvPr/>
        </p:nvSpPr>
        <p:spPr>
          <a:xfrm>
            <a:off x="78408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59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1964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1960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61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1962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63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1965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1966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67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68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69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70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71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72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1977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197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7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7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7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1982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197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7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198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8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1983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019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1984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85" name="Line"/>
            <p:cNvSpPr/>
            <p:nvPr/>
          </p:nvSpPr>
          <p:spPr>
            <a:xfrm>
              <a:off x="1300320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86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1991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1987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988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1989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990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1992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995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1993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1994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1996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97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98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1999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00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01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02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007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00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00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00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00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012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00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00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01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01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017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01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01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01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01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018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020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021" name="Read from main memory by processor 0 of the blue line: line is dirty (contained in P2’s cache)"/>
          <p:cNvSpPr txBox="1"/>
          <p:nvPr/>
        </p:nvSpPr>
        <p:spPr>
          <a:xfrm>
            <a:off x="838200" y="1925193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 dirty="0"/>
              <a:t>Read from main memory by processor 0 of the blue line: line is dirty (contained in P2’s cache)</a:t>
            </a:r>
          </a:p>
        </p:txBody>
      </p:sp>
      <p:sp>
        <p:nvSpPr>
          <p:cNvPr id="2022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023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024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grpSp>
        <p:nvGrpSpPr>
          <p:cNvPr id="2029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02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2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2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2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030" name="Rectangle"/>
          <p:cNvSpPr/>
          <p:nvPr/>
        </p:nvSpPr>
        <p:spPr>
          <a:xfrm>
            <a:off x="7023100" y="59817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031" name="Recall: read miss to dirty line"/>
          <p:cNvSpPr txBox="1"/>
          <p:nvPr/>
        </p:nvSpPr>
        <p:spPr>
          <a:xfrm>
            <a:off x="838200" y="393700"/>
            <a:ext cx="161544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8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7200"/>
              <a:t>Recall: read miss to dirty line</a:t>
            </a:r>
          </a:p>
        </p:txBody>
      </p:sp>
      <p:sp>
        <p:nvSpPr>
          <p:cNvPr id="2032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039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037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38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040" name="Rectangle"/>
          <p:cNvSpPr/>
          <p:nvPr/>
        </p:nvSpPr>
        <p:spPr>
          <a:xfrm>
            <a:off x="6578600" y="7239000"/>
            <a:ext cx="2108200" cy="2159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041" name="Recall: read miss to dirty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read miss to dirty line</a:t>
            </a:r>
          </a:p>
        </p:txBody>
      </p:sp>
      <p:sp>
        <p:nvSpPr>
          <p:cNvPr id="2042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043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44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45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050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046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47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048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49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051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054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052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53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055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56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57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58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59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60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61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066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06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6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6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6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071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06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6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6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7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076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07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7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7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7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077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078" name="Line"/>
          <p:cNvSpPr/>
          <p:nvPr/>
        </p:nvSpPr>
        <p:spPr>
          <a:xfrm>
            <a:off x="78408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79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084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080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81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082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83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085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086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87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88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89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90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91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092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097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09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9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9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09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102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09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09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0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0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103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139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104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05" name="Line"/>
            <p:cNvSpPr/>
            <p:nvPr/>
          </p:nvSpPr>
          <p:spPr>
            <a:xfrm>
              <a:off x="1300320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06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111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107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08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109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10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112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115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113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14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116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17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18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19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20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21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22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127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12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2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2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12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132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12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2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3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13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137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13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3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13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13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138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140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141" name="Read from main memory by processor 0 of the blue line: line is dirty (contained in P2’s cache)…"/>
          <p:cNvSpPr txBox="1"/>
          <p:nvPr/>
        </p:nvSpPr>
        <p:spPr>
          <a:xfrm>
            <a:off x="850900" y="1485900"/>
            <a:ext cx="169799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Read from main memory by processor 0 of the blue line: line is dirty (contained in P2’s cache)</a:t>
            </a:r>
            <a:r>
              <a:rPr lang="en-US" sz="3200" dirty="0"/>
              <a:t>						</a:t>
            </a:r>
            <a:r>
              <a:rPr sz="2400" i="1" dirty="0"/>
              <a:t>(Note: figure below shows final state of system after operation is complete)</a:t>
            </a:r>
          </a:p>
        </p:txBody>
      </p:sp>
      <p:sp>
        <p:nvSpPr>
          <p:cNvPr id="2142" name="Five network transactions in total…"/>
          <p:cNvSpPr txBox="1"/>
          <p:nvPr/>
        </p:nvSpPr>
        <p:spPr>
          <a:xfrm>
            <a:off x="1066800" y="11379200"/>
            <a:ext cx="16154400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Five network transactions in total</a:t>
            </a:r>
          </a:p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Four of the transactions are on the “critical path” (transactions 4 and 5 can be done in parallel)</a:t>
            </a:r>
          </a:p>
          <a:p>
            <a:pPr marL="698500" lvl="1" indent="-381000" algn="l">
              <a:spcBef>
                <a:spcPts val="400"/>
              </a:spcBef>
              <a:buSzPct val="125000"/>
              <a:buChar char="-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u="sng"/>
              <a:t>Critical path</a:t>
            </a:r>
            <a:r>
              <a:rPr sz="2800"/>
              <a:t>: sequence of dependent operations that must occur to complete operation</a:t>
            </a:r>
          </a:p>
        </p:txBody>
      </p:sp>
      <p:sp>
        <p:nvSpPr>
          <p:cNvPr id="2143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144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145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146" name="2. Response: owner id"/>
          <p:cNvSpPr txBox="1"/>
          <p:nvPr/>
        </p:nvSpPr>
        <p:spPr>
          <a:xfrm>
            <a:off x="6032500" y="97155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Response: owner id</a:t>
            </a:r>
          </a:p>
        </p:txBody>
      </p:sp>
      <p:sp>
        <p:nvSpPr>
          <p:cNvPr id="2147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sp>
        <p:nvSpPr>
          <p:cNvPr id="2148" name="Line"/>
          <p:cNvSpPr/>
          <p:nvPr/>
        </p:nvSpPr>
        <p:spPr>
          <a:xfrm>
            <a:off x="4583873" y="4813300"/>
            <a:ext cx="10477501" cy="542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149" name="3. Request: data"/>
          <p:cNvSpPr txBox="1"/>
          <p:nvPr/>
        </p:nvSpPr>
        <p:spPr>
          <a:xfrm>
            <a:off x="8115300" y="102616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Request: data</a:t>
            </a:r>
          </a:p>
        </p:txBody>
      </p:sp>
      <p:sp>
        <p:nvSpPr>
          <p:cNvPr id="2150" name="Line"/>
          <p:cNvSpPr/>
          <p:nvPr/>
        </p:nvSpPr>
        <p:spPr>
          <a:xfrm>
            <a:off x="4254500" y="4838700"/>
            <a:ext cx="11303000" cy="5918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1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151" name="4. Response: data"/>
          <p:cNvSpPr txBox="1"/>
          <p:nvPr/>
        </p:nvSpPr>
        <p:spPr>
          <a:xfrm>
            <a:off x="11595100" y="10795000"/>
            <a:ext cx="29464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4. Response: data</a:t>
            </a:r>
          </a:p>
        </p:txBody>
      </p:sp>
      <p:sp>
        <p:nvSpPr>
          <p:cNvPr id="2152" name="Rectangle"/>
          <p:cNvSpPr/>
          <p:nvPr/>
        </p:nvSpPr>
        <p:spPr>
          <a:xfrm>
            <a:off x="38481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153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158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15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5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5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5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159" name="Line"/>
          <p:cNvSpPr/>
          <p:nvPr/>
        </p:nvSpPr>
        <p:spPr>
          <a:xfrm>
            <a:off x="8759025" y="4934651"/>
            <a:ext cx="6977463" cy="4157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416" y="21600"/>
                </a:lnTo>
                <a:lnTo>
                  <a:pt x="5416" y="8158"/>
                </a:lnTo>
                <a:lnTo>
                  <a:pt x="0" y="8158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160" name="5. Response: data+dir revision"/>
          <p:cNvSpPr txBox="1"/>
          <p:nvPr/>
        </p:nvSpPr>
        <p:spPr>
          <a:xfrm>
            <a:off x="10426700" y="91567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5. Response: data+dir revision</a:t>
            </a:r>
          </a:p>
        </p:txBody>
      </p:sp>
      <p:sp>
        <p:nvSpPr>
          <p:cNvPr id="2161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168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166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67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169" name="Intervention forwar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Intervention forwarding</a:t>
            </a:r>
          </a:p>
        </p:txBody>
      </p:sp>
      <p:sp>
        <p:nvSpPr>
          <p:cNvPr id="2170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171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72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73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178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174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75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176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77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179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182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180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81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183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84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85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86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87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88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189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194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19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9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9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9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199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19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9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19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19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204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20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0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0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0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205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206" name="Line"/>
          <p:cNvSpPr/>
          <p:nvPr/>
        </p:nvSpPr>
        <p:spPr>
          <a:xfrm>
            <a:off x="78408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07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212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208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09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210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11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213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214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15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16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17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18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19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20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225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22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2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2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2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230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22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2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2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2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231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267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232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33" name="Line"/>
            <p:cNvSpPr/>
            <p:nvPr/>
          </p:nvSpPr>
          <p:spPr>
            <a:xfrm>
              <a:off x="1300320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34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239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235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36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237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38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240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243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241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42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244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45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46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47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48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49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50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255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25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5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5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25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260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256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57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58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259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265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261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62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263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264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266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268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269" name="Read from main memory by processor 0 of the blue line: line is dirty (contained in P2’s cache)"/>
          <p:cNvSpPr txBox="1"/>
          <p:nvPr/>
        </p:nvSpPr>
        <p:spPr>
          <a:xfrm>
            <a:off x="850900" y="1485900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 dirty="0"/>
              <a:t>Read from main memory by processor 0 of the blue line: line is dirty (contained in P2’s cache)</a:t>
            </a:r>
          </a:p>
        </p:txBody>
      </p:sp>
      <p:sp>
        <p:nvSpPr>
          <p:cNvPr id="2270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271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272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grpSp>
        <p:nvGrpSpPr>
          <p:cNvPr id="2277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27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7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7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27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278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279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284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282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83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285" name="Intervention forwar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Intervention forwarding</a:t>
            </a:r>
          </a:p>
        </p:txBody>
      </p:sp>
      <p:sp>
        <p:nvSpPr>
          <p:cNvPr id="2286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287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88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289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294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290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91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292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93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295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298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296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297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299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00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01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02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03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04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05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310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30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0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0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0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315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31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1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1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1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320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31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1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1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1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321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322" name="Line"/>
          <p:cNvSpPr/>
          <p:nvPr/>
        </p:nvSpPr>
        <p:spPr>
          <a:xfrm>
            <a:off x="78408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23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328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324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25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326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27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329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330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31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32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33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34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35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336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341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33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3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3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4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346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34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4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4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4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347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383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348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49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50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355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351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52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353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54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356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359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357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58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360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61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62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63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64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65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66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371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36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6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6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37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376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372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73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74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375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381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37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7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37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38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382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384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385" name="Read from main memory by processor 0 of the blue line: line is dirty (contained in P2’s cache)"/>
          <p:cNvSpPr txBox="1"/>
          <p:nvPr/>
        </p:nvSpPr>
        <p:spPr>
          <a:xfrm>
            <a:off x="850900" y="1485900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(contained in P2’s cache)</a:t>
            </a:r>
          </a:p>
        </p:txBody>
      </p:sp>
      <p:sp>
        <p:nvSpPr>
          <p:cNvPr id="2386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387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388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grpSp>
        <p:nvGrpSpPr>
          <p:cNvPr id="2393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38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9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39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39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394" name="Line"/>
          <p:cNvSpPr/>
          <p:nvPr/>
        </p:nvSpPr>
        <p:spPr>
          <a:xfrm>
            <a:off x="8759025" y="4934651"/>
            <a:ext cx="6977463" cy="486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416" y="21600"/>
                </a:lnTo>
                <a:lnTo>
                  <a:pt x="5416" y="6966"/>
                </a:lnTo>
                <a:lnTo>
                  <a:pt x="0" y="6966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395" name="3. Response: data+dir revision"/>
          <p:cNvSpPr txBox="1"/>
          <p:nvPr/>
        </p:nvSpPr>
        <p:spPr>
          <a:xfrm>
            <a:off x="10668000" y="98552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Response: data+dir revision</a:t>
            </a:r>
          </a:p>
        </p:txBody>
      </p:sp>
      <p:sp>
        <p:nvSpPr>
          <p:cNvPr id="2396" name="Line"/>
          <p:cNvSpPr/>
          <p:nvPr/>
        </p:nvSpPr>
        <p:spPr>
          <a:xfrm>
            <a:off x="8684209" y="4953639"/>
            <a:ext cx="6314068" cy="386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58"/>
                </a:moveTo>
                <a:lnTo>
                  <a:pt x="7377" y="3258"/>
                </a:lnTo>
                <a:lnTo>
                  <a:pt x="7377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397" name="2. Request: intervention read"/>
          <p:cNvSpPr txBox="1"/>
          <p:nvPr/>
        </p:nvSpPr>
        <p:spPr>
          <a:xfrm>
            <a:off x="10541000" y="88519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Request: intervention read</a:t>
            </a:r>
          </a:p>
        </p:txBody>
      </p:sp>
      <p:sp>
        <p:nvSpPr>
          <p:cNvPr id="2398" name="Rectangle"/>
          <p:cNvSpPr/>
          <p:nvPr/>
        </p:nvSpPr>
        <p:spPr>
          <a:xfrm>
            <a:off x="6578600" y="7239000"/>
            <a:ext cx="2108200" cy="2159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399" name="Home node requests data from owner node (processor 2)…"/>
          <p:cNvSpPr txBox="1"/>
          <p:nvPr/>
        </p:nvSpPr>
        <p:spPr>
          <a:xfrm>
            <a:off x="1066800" y="11379200"/>
            <a:ext cx="16154400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609600" indent="-609600" algn="l">
              <a:spcBef>
                <a:spcPts val="400"/>
              </a:spcBef>
              <a:buSzPct val="100000"/>
              <a:buAutoNum type="arabicPeriod" startAt="2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Home node requests data from owner node (processor 2)</a:t>
            </a:r>
          </a:p>
          <a:p>
            <a:pPr marL="609600" indent="-609600" algn="l">
              <a:spcBef>
                <a:spcPts val="400"/>
              </a:spcBef>
              <a:buSzPct val="100000"/>
              <a:buAutoNum type="arabicPeriod" startAt="2"/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Owning node responds</a:t>
            </a:r>
          </a:p>
        </p:txBody>
      </p:sp>
      <p:sp>
        <p:nvSpPr>
          <p:cNvPr id="2400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407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405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06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408" name="Intervention forwar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Intervention forwarding</a:t>
            </a:r>
          </a:p>
        </p:txBody>
      </p:sp>
      <p:sp>
        <p:nvSpPr>
          <p:cNvPr id="2409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410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11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12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417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413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14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415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16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418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421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419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20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422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23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24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25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26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27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28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433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42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3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3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3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438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43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3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3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3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443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43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4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4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4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444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445" name="Line"/>
          <p:cNvSpPr/>
          <p:nvPr/>
        </p:nvSpPr>
        <p:spPr>
          <a:xfrm>
            <a:off x="78408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46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451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447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48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449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50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452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453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54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55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56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57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58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59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464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46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6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6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6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469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465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66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467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68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470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506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471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72" name="Line"/>
            <p:cNvSpPr/>
            <p:nvPr/>
          </p:nvSpPr>
          <p:spPr>
            <a:xfrm>
              <a:off x="1300320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73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478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474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75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476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77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479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482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480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81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483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84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85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86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87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88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489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494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490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91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92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493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499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495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96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497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498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504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500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501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502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503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505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507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508" name="Read from main memory by processor 0 of the blue line: line is dirty (contained in P2’s cache)"/>
          <p:cNvSpPr txBox="1"/>
          <p:nvPr/>
        </p:nvSpPr>
        <p:spPr>
          <a:xfrm>
            <a:off x="850900" y="1485900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(contained in P2’s cache)</a:t>
            </a:r>
          </a:p>
        </p:txBody>
      </p:sp>
      <p:sp>
        <p:nvSpPr>
          <p:cNvPr id="2509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10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11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sp>
        <p:nvSpPr>
          <p:cNvPr id="2512" name="Rectangle"/>
          <p:cNvSpPr/>
          <p:nvPr/>
        </p:nvSpPr>
        <p:spPr>
          <a:xfrm>
            <a:off x="38481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517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51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1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1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51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518" name="Line"/>
          <p:cNvSpPr/>
          <p:nvPr/>
        </p:nvSpPr>
        <p:spPr>
          <a:xfrm>
            <a:off x="8759025" y="4934651"/>
            <a:ext cx="6977463" cy="486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416" y="21600"/>
                </a:lnTo>
                <a:lnTo>
                  <a:pt x="5416" y="6966"/>
                </a:lnTo>
                <a:lnTo>
                  <a:pt x="0" y="6966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519" name="3. Response: data+dir revision"/>
          <p:cNvSpPr txBox="1"/>
          <p:nvPr/>
        </p:nvSpPr>
        <p:spPr>
          <a:xfrm>
            <a:off x="10668000" y="98552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3. Response: data+dir revision</a:t>
            </a:r>
          </a:p>
        </p:txBody>
      </p:sp>
      <p:sp>
        <p:nvSpPr>
          <p:cNvPr id="2520" name="Line"/>
          <p:cNvSpPr/>
          <p:nvPr/>
        </p:nvSpPr>
        <p:spPr>
          <a:xfrm>
            <a:off x="8684209" y="4953639"/>
            <a:ext cx="6314068" cy="386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58"/>
                </a:moveTo>
                <a:lnTo>
                  <a:pt x="7377" y="3258"/>
                </a:lnTo>
                <a:lnTo>
                  <a:pt x="7377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521" name="2. Request: intervention read"/>
          <p:cNvSpPr txBox="1"/>
          <p:nvPr/>
        </p:nvSpPr>
        <p:spPr>
          <a:xfrm>
            <a:off x="10541000" y="88519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Request: intervention read</a:t>
            </a:r>
          </a:p>
        </p:txBody>
      </p:sp>
      <p:sp>
        <p:nvSpPr>
          <p:cNvPr id="2522" name="Rectangle"/>
          <p:cNvSpPr/>
          <p:nvPr/>
        </p:nvSpPr>
        <p:spPr>
          <a:xfrm>
            <a:off x="6578600" y="7239000"/>
            <a:ext cx="2108200" cy="2159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23" name="Line"/>
          <p:cNvSpPr/>
          <p:nvPr/>
        </p:nvSpPr>
        <p:spPr>
          <a:xfrm>
            <a:off x="5217753" y="4915020"/>
            <a:ext cx="4381501" cy="474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2" y="21588"/>
                </a:lnTo>
                <a:lnTo>
                  <a:pt x="21557" y="21600"/>
                </a:lnTo>
                <a:lnTo>
                  <a:pt x="21600" y="5367"/>
                </a:lnTo>
                <a:lnTo>
                  <a:pt x="17193" y="5294"/>
                </a:lnTo>
              </a:path>
            </a:pathLst>
          </a:custGeom>
          <a:ln w="63500">
            <a:solidFill>
              <a:schemeClr val="accent5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524" name="4. Response: data"/>
          <p:cNvSpPr txBox="1"/>
          <p:nvPr/>
        </p:nvSpPr>
        <p:spPr>
          <a:xfrm>
            <a:off x="5435600" y="9715500"/>
            <a:ext cx="42291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4. Response: data</a:t>
            </a:r>
          </a:p>
        </p:txBody>
      </p:sp>
      <p:sp>
        <p:nvSpPr>
          <p:cNvPr id="2525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26" name="Home node updates directory, and responds to requesting node with data"/>
          <p:cNvSpPr txBox="1"/>
          <p:nvPr/>
        </p:nvSpPr>
        <p:spPr>
          <a:xfrm>
            <a:off x="1066800" y="11049000"/>
            <a:ext cx="161544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609600" indent="-609600" algn="l">
              <a:spcBef>
                <a:spcPts val="400"/>
              </a:spcBef>
              <a:buSzPct val="100000"/>
              <a:buAutoNum type="arabicPeriod" startAt="4"/>
              <a:defRPr sz="36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800"/>
              <a:t>Home node updates directory, and responds to requesting node with data</a:t>
            </a:r>
          </a:p>
        </p:txBody>
      </p:sp>
      <p:sp>
        <p:nvSpPr>
          <p:cNvPr id="2527" name="Four network transactions in total (less traffic)…"/>
          <p:cNvSpPr txBox="1"/>
          <p:nvPr/>
        </p:nvSpPr>
        <p:spPr>
          <a:xfrm>
            <a:off x="1066800" y="11734800"/>
            <a:ext cx="1615440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Four network transactions in total (less traffic)</a:t>
            </a:r>
          </a:p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But all four of the transactions are on the “critical path.”          Can we do better?</a:t>
            </a:r>
          </a:p>
        </p:txBody>
      </p:sp>
      <p:sp>
        <p:nvSpPr>
          <p:cNvPr id="2528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535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533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34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536" name="Request forwar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Request forwarding</a:t>
            </a:r>
          </a:p>
        </p:txBody>
      </p:sp>
      <p:sp>
        <p:nvSpPr>
          <p:cNvPr id="2537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38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39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40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545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541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42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543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44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546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549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547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48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550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51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52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53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54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55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56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561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55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5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5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56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566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56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6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6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56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571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56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6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6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57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572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573" name="Line"/>
          <p:cNvSpPr/>
          <p:nvPr/>
        </p:nvSpPr>
        <p:spPr>
          <a:xfrm>
            <a:off x="78408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74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579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575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76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577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78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580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581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2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3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4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5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6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587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592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58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8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9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59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597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59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9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59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59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598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634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599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00" name="Line"/>
            <p:cNvSpPr/>
            <p:nvPr/>
          </p:nvSpPr>
          <p:spPr>
            <a:xfrm>
              <a:off x="1287620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01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606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602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03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604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05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607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610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608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09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611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12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13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14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15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16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17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622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61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1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2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62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627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623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24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25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626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632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628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29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630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631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633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635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636" name="Read from main memory by processor 0 of the blue line: line is dirty (contained in P2’s cache)"/>
          <p:cNvSpPr txBox="1"/>
          <p:nvPr/>
        </p:nvSpPr>
        <p:spPr>
          <a:xfrm>
            <a:off x="850900" y="1485900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(contained in P2’s cache)</a:t>
            </a:r>
          </a:p>
        </p:txBody>
      </p:sp>
      <p:sp>
        <p:nvSpPr>
          <p:cNvPr id="2637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638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639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grpSp>
        <p:nvGrpSpPr>
          <p:cNvPr id="2644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640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41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42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43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645" name="Rectangle"/>
          <p:cNvSpPr/>
          <p:nvPr/>
        </p:nvSpPr>
        <p:spPr>
          <a:xfrm>
            <a:off x="7023100" y="5994400"/>
            <a:ext cx="1778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646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651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649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50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652" name="Request forwar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Request forwarding</a:t>
            </a:r>
          </a:p>
        </p:txBody>
      </p:sp>
      <p:sp>
        <p:nvSpPr>
          <p:cNvPr id="2653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654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55" name="Line"/>
          <p:cNvSpPr/>
          <p:nvPr/>
        </p:nvSpPr>
        <p:spPr>
          <a:xfrm>
            <a:off x="25195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56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661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657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58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659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60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662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665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663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64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666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67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68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69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70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71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72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677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67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7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7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7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682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678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79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80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81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687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683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84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85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686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688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689" name="Line"/>
          <p:cNvSpPr/>
          <p:nvPr/>
        </p:nvSpPr>
        <p:spPr>
          <a:xfrm>
            <a:off x="78281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90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695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691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92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693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694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696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697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98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99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00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01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02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03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708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70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0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0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0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713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709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10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11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12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714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750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715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16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17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722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718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19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720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21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723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726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724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25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727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28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29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30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31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32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33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738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734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35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36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737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743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739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40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41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742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748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744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45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746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747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749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751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752" name="Read from main memory by processor 0 of the blue line: line is dirty (contained in P2’s cache)"/>
          <p:cNvSpPr txBox="1"/>
          <p:nvPr/>
        </p:nvSpPr>
        <p:spPr>
          <a:xfrm>
            <a:off x="850900" y="1485900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(contained in P2’s cache)</a:t>
            </a:r>
          </a:p>
        </p:txBody>
      </p:sp>
      <p:sp>
        <p:nvSpPr>
          <p:cNvPr id="2753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754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755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grpSp>
        <p:nvGrpSpPr>
          <p:cNvPr id="2760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75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5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5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5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761" name="Line"/>
          <p:cNvSpPr/>
          <p:nvPr/>
        </p:nvSpPr>
        <p:spPr>
          <a:xfrm>
            <a:off x="8684209" y="4953639"/>
            <a:ext cx="6314068" cy="386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58"/>
                </a:moveTo>
                <a:lnTo>
                  <a:pt x="7377" y="3258"/>
                </a:lnTo>
                <a:lnTo>
                  <a:pt x="7377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762" name="2. Request: send data to requestor"/>
          <p:cNvSpPr txBox="1"/>
          <p:nvPr/>
        </p:nvSpPr>
        <p:spPr>
          <a:xfrm>
            <a:off x="10541000" y="88519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Request: send data to requestor</a:t>
            </a:r>
          </a:p>
        </p:txBody>
      </p:sp>
      <p:sp>
        <p:nvSpPr>
          <p:cNvPr id="2763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764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Line"/>
          <p:cNvSpPr/>
          <p:nvPr/>
        </p:nvSpPr>
        <p:spPr>
          <a:xfrm>
            <a:off x="86463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769" name="Group"/>
          <p:cNvGrpSpPr/>
          <p:nvPr/>
        </p:nvGrpSpPr>
        <p:grpSpPr>
          <a:xfrm>
            <a:off x="6566058" y="6439027"/>
            <a:ext cx="2135984" cy="1021194"/>
            <a:chOff x="0" y="0"/>
            <a:chExt cx="2135982" cy="1021192"/>
          </a:xfrm>
        </p:grpSpPr>
        <p:sp>
          <p:nvSpPr>
            <p:cNvPr id="2767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68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770" name="Request forwar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Request forwarding</a:t>
            </a:r>
          </a:p>
        </p:txBody>
      </p:sp>
      <p:sp>
        <p:nvSpPr>
          <p:cNvPr id="2771" name="Rounded Rectangle"/>
          <p:cNvSpPr/>
          <p:nvPr/>
        </p:nvSpPr>
        <p:spPr>
          <a:xfrm>
            <a:off x="1231900" y="7815016"/>
            <a:ext cx="15367000" cy="774701"/>
          </a:xfrm>
          <a:prstGeom prst="roundRect">
            <a:avLst>
              <a:gd name="adj" fmla="val 24590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772" name="Line"/>
          <p:cNvSpPr/>
          <p:nvPr/>
        </p:nvSpPr>
        <p:spPr>
          <a:xfrm>
            <a:off x="3325018" y="6958908"/>
            <a:ext cx="15247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73" name="Line"/>
          <p:cNvSpPr/>
          <p:nvPr/>
        </p:nvSpPr>
        <p:spPr>
          <a:xfrm>
            <a:off x="2544921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74" name="Line"/>
          <p:cNvSpPr/>
          <p:nvPr/>
        </p:nvSpPr>
        <p:spPr>
          <a:xfrm flipH="1">
            <a:off x="4829493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779" name="Group"/>
          <p:cNvGrpSpPr/>
          <p:nvPr/>
        </p:nvGrpSpPr>
        <p:grpSpPr>
          <a:xfrm>
            <a:off x="3640771" y="2781300"/>
            <a:ext cx="2410947" cy="2008583"/>
            <a:chOff x="0" y="0"/>
            <a:chExt cx="2410945" cy="2008582"/>
          </a:xfrm>
        </p:grpSpPr>
        <p:sp>
          <p:nvSpPr>
            <p:cNvPr id="2775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76" name="Processor 0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0</a:t>
              </a:r>
            </a:p>
          </p:txBody>
        </p:sp>
        <p:sp>
          <p:nvSpPr>
            <p:cNvPr id="2777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78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780" name="Rectangle"/>
          <p:cNvSpPr/>
          <p:nvPr/>
        </p:nvSpPr>
        <p:spPr>
          <a:xfrm>
            <a:off x="12447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grpSp>
        <p:nvGrpSpPr>
          <p:cNvPr id="2783" name="Group"/>
          <p:cNvGrpSpPr/>
          <p:nvPr/>
        </p:nvGrpSpPr>
        <p:grpSpPr>
          <a:xfrm>
            <a:off x="1244758" y="6439027"/>
            <a:ext cx="2135984" cy="1021194"/>
            <a:chOff x="0" y="0"/>
            <a:chExt cx="2135982" cy="1021192"/>
          </a:xfrm>
        </p:grpSpPr>
        <p:sp>
          <p:nvSpPr>
            <p:cNvPr id="2781" name="Rectangle"/>
            <p:cNvSpPr/>
            <p:nvPr/>
          </p:nvSpPr>
          <p:spPr>
            <a:xfrm>
              <a:off x="0" y="0"/>
              <a:ext cx="2135983" cy="102119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82" name="Memory"/>
            <p:cNvSpPr txBox="1"/>
            <p:nvPr/>
          </p:nvSpPr>
          <p:spPr>
            <a:xfrm>
              <a:off x="77902" y="259295"/>
              <a:ext cx="1983410" cy="503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Memory</a:t>
              </a:r>
            </a:p>
          </p:txBody>
        </p:sp>
      </p:grpSp>
      <p:sp>
        <p:nvSpPr>
          <p:cNvPr id="2784" name="Line"/>
          <p:cNvSpPr/>
          <p:nvPr/>
        </p:nvSpPr>
        <p:spPr>
          <a:xfrm>
            <a:off x="12446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85" name="Line"/>
          <p:cNvSpPr/>
          <p:nvPr/>
        </p:nvSpPr>
        <p:spPr>
          <a:xfrm>
            <a:off x="12319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86" name="Line"/>
          <p:cNvSpPr/>
          <p:nvPr/>
        </p:nvSpPr>
        <p:spPr>
          <a:xfrm>
            <a:off x="12446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87" name="Line"/>
          <p:cNvSpPr/>
          <p:nvPr/>
        </p:nvSpPr>
        <p:spPr>
          <a:xfrm>
            <a:off x="12446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88" name="Line"/>
          <p:cNvSpPr/>
          <p:nvPr/>
        </p:nvSpPr>
        <p:spPr>
          <a:xfrm>
            <a:off x="12319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89" name="Line"/>
          <p:cNvSpPr/>
          <p:nvPr/>
        </p:nvSpPr>
        <p:spPr>
          <a:xfrm>
            <a:off x="12446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790" name="Directory"/>
          <p:cNvSpPr txBox="1"/>
          <p:nvPr/>
        </p:nvSpPr>
        <p:spPr>
          <a:xfrm>
            <a:off x="13346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795" name="Group"/>
          <p:cNvGrpSpPr/>
          <p:nvPr/>
        </p:nvGrpSpPr>
        <p:grpSpPr>
          <a:xfrm>
            <a:off x="1701800" y="5969000"/>
            <a:ext cx="1215831" cy="193118"/>
            <a:chOff x="0" y="0"/>
            <a:chExt cx="1215830" cy="193117"/>
          </a:xfrm>
        </p:grpSpPr>
        <p:sp>
          <p:nvSpPr>
            <p:cNvPr id="279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9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9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9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800" name="Group"/>
          <p:cNvGrpSpPr/>
          <p:nvPr/>
        </p:nvGrpSpPr>
        <p:grpSpPr>
          <a:xfrm>
            <a:off x="1714500" y="5448300"/>
            <a:ext cx="1215831" cy="193118"/>
            <a:chOff x="0" y="0"/>
            <a:chExt cx="1215830" cy="193117"/>
          </a:xfrm>
        </p:grpSpPr>
        <p:sp>
          <p:nvSpPr>
            <p:cNvPr id="2796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97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798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799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805" name="Group"/>
          <p:cNvGrpSpPr/>
          <p:nvPr/>
        </p:nvGrpSpPr>
        <p:grpSpPr>
          <a:xfrm>
            <a:off x="1714500" y="5194300"/>
            <a:ext cx="1215831" cy="193118"/>
            <a:chOff x="0" y="0"/>
            <a:chExt cx="1215830" cy="193117"/>
          </a:xfrm>
        </p:grpSpPr>
        <p:sp>
          <p:nvSpPr>
            <p:cNvPr id="2801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02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03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04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806" name=". . ."/>
          <p:cNvSpPr txBox="1"/>
          <p:nvPr/>
        </p:nvSpPr>
        <p:spPr>
          <a:xfrm>
            <a:off x="12954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sp>
        <p:nvSpPr>
          <p:cNvPr id="2807" name="Line"/>
          <p:cNvSpPr/>
          <p:nvPr/>
        </p:nvSpPr>
        <p:spPr>
          <a:xfrm>
            <a:off x="7866220" y="5677775"/>
            <a:ext cx="232546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08" name="Line"/>
          <p:cNvSpPr/>
          <p:nvPr/>
        </p:nvSpPr>
        <p:spPr>
          <a:xfrm>
            <a:off x="10150794" y="4749417"/>
            <a:ext cx="1" cy="30523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813" name="Group"/>
          <p:cNvGrpSpPr/>
          <p:nvPr/>
        </p:nvGrpSpPr>
        <p:grpSpPr>
          <a:xfrm>
            <a:off x="8962071" y="2781300"/>
            <a:ext cx="2410946" cy="2008583"/>
            <a:chOff x="0" y="0"/>
            <a:chExt cx="2410945" cy="2008582"/>
          </a:xfrm>
        </p:grpSpPr>
        <p:sp>
          <p:nvSpPr>
            <p:cNvPr id="2809" name="Rectangle"/>
            <p:cNvSpPr/>
            <p:nvPr/>
          </p:nvSpPr>
          <p:spPr>
            <a:xfrm>
              <a:off x="0" y="0"/>
              <a:ext cx="2410946" cy="199251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10" name="Processor 1"/>
            <p:cNvSpPr txBox="1"/>
            <p:nvPr/>
          </p:nvSpPr>
          <p:spPr>
            <a:xfrm>
              <a:off x="273240" y="576209"/>
              <a:ext cx="1880538" cy="642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2400"/>
                <a:t>Processor 1</a:t>
              </a:r>
            </a:p>
          </p:txBody>
        </p:sp>
        <p:sp>
          <p:nvSpPr>
            <p:cNvPr id="2811" name="Rectangle"/>
            <p:cNvSpPr/>
            <p:nvPr/>
          </p:nvSpPr>
          <p:spPr>
            <a:xfrm>
              <a:off x="192875" y="1255389"/>
              <a:ext cx="2057342" cy="658816"/>
            </a:xfrm>
            <a:prstGeom prst="rect">
              <a:avLst/>
            </a:prstGeom>
            <a:solidFill>
              <a:srgbClr val="C0C0C0"/>
            </a:solidFill>
            <a:ln w="19050" cap="flat">
              <a:solidFill>
                <a:srgbClr val="7A7A7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12" name="Local Cache"/>
            <p:cNvSpPr txBox="1"/>
            <p:nvPr/>
          </p:nvSpPr>
          <p:spPr>
            <a:xfrm>
              <a:off x="273240" y="1365836"/>
              <a:ext cx="1880538" cy="642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2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Local Cache</a:t>
              </a:r>
            </a:p>
          </p:txBody>
        </p:sp>
      </p:grpSp>
      <p:sp>
        <p:nvSpPr>
          <p:cNvPr id="2814" name="Rectangle"/>
          <p:cNvSpPr/>
          <p:nvPr/>
        </p:nvSpPr>
        <p:spPr>
          <a:xfrm>
            <a:off x="6566058" y="5176460"/>
            <a:ext cx="2135984" cy="1021194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15" name="Line"/>
          <p:cNvSpPr/>
          <p:nvPr/>
        </p:nvSpPr>
        <p:spPr>
          <a:xfrm>
            <a:off x="6565900" y="5422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16" name="Line"/>
          <p:cNvSpPr/>
          <p:nvPr/>
        </p:nvSpPr>
        <p:spPr>
          <a:xfrm>
            <a:off x="6553200" y="56769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17" name="Line"/>
          <p:cNvSpPr/>
          <p:nvPr/>
        </p:nvSpPr>
        <p:spPr>
          <a:xfrm>
            <a:off x="6565900" y="59436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18" name="Line"/>
          <p:cNvSpPr/>
          <p:nvPr/>
        </p:nvSpPr>
        <p:spPr>
          <a:xfrm>
            <a:off x="6565900" y="6718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19" name="Line"/>
          <p:cNvSpPr/>
          <p:nvPr/>
        </p:nvSpPr>
        <p:spPr>
          <a:xfrm>
            <a:off x="6553200" y="69723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20" name="Line"/>
          <p:cNvSpPr/>
          <p:nvPr/>
        </p:nvSpPr>
        <p:spPr>
          <a:xfrm>
            <a:off x="6565900" y="7239000"/>
            <a:ext cx="2153584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821" name="Directory"/>
          <p:cNvSpPr txBox="1"/>
          <p:nvPr/>
        </p:nvSpPr>
        <p:spPr>
          <a:xfrm>
            <a:off x="6655904" y="4775200"/>
            <a:ext cx="19812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Directory</a:t>
            </a:r>
          </a:p>
        </p:txBody>
      </p:sp>
      <p:grpSp>
        <p:nvGrpSpPr>
          <p:cNvPr id="2826" name="Group"/>
          <p:cNvGrpSpPr/>
          <p:nvPr/>
        </p:nvGrpSpPr>
        <p:grpSpPr>
          <a:xfrm>
            <a:off x="7035800" y="5448300"/>
            <a:ext cx="1215831" cy="193118"/>
            <a:chOff x="0" y="0"/>
            <a:chExt cx="1215830" cy="193117"/>
          </a:xfrm>
        </p:grpSpPr>
        <p:sp>
          <p:nvSpPr>
            <p:cNvPr id="2822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23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24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25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2831" name="Group"/>
          <p:cNvGrpSpPr/>
          <p:nvPr/>
        </p:nvGrpSpPr>
        <p:grpSpPr>
          <a:xfrm>
            <a:off x="7035800" y="5194300"/>
            <a:ext cx="1215831" cy="193118"/>
            <a:chOff x="0" y="0"/>
            <a:chExt cx="1215830" cy="193117"/>
          </a:xfrm>
        </p:grpSpPr>
        <p:sp>
          <p:nvSpPr>
            <p:cNvPr id="2827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28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29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30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832" name=". . ."/>
          <p:cNvSpPr txBox="1"/>
          <p:nvPr/>
        </p:nvSpPr>
        <p:spPr>
          <a:xfrm>
            <a:off x="6616700" y="5562600"/>
            <a:ext cx="19812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. . .</a:t>
            </a:r>
          </a:p>
        </p:txBody>
      </p:sp>
      <p:grpSp>
        <p:nvGrpSpPr>
          <p:cNvPr id="2868" name="Group"/>
          <p:cNvGrpSpPr/>
          <p:nvPr/>
        </p:nvGrpSpPr>
        <p:grpSpPr>
          <a:xfrm>
            <a:off x="11734800" y="2781300"/>
            <a:ext cx="4819818" cy="5020447"/>
            <a:chOff x="0" y="0"/>
            <a:chExt cx="4819817" cy="5020446"/>
          </a:xfrm>
        </p:grpSpPr>
        <p:sp>
          <p:nvSpPr>
            <p:cNvPr id="2833" name="Line"/>
            <p:cNvSpPr/>
            <p:nvPr/>
          </p:nvSpPr>
          <p:spPr>
            <a:xfrm>
              <a:off x="2093118" y="4177608"/>
              <a:ext cx="152477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34" name="Line"/>
            <p:cNvSpPr/>
            <p:nvPr/>
          </p:nvSpPr>
          <p:spPr>
            <a:xfrm>
              <a:off x="1313021" y="2896475"/>
              <a:ext cx="2325468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35" name="Line"/>
            <p:cNvSpPr/>
            <p:nvPr/>
          </p:nvSpPr>
          <p:spPr>
            <a:xfrm flipH="1">
              <a:off x="3597593" y="1968117"/>
              <a:ext cx="1" cy="305233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840" name="Group"/>
            <p:cNvGrpSpPr/>
            <p:nvPr/>
          </p:nvGrpSpPr>
          <p:grpSpPr>
            <a:xfrm>
              <a:off x="2408871" y="0"/>
              <a:ext cx="2410947" cy="2008583"/>
              <a:chOff x="0" y="0"/>
              <a:chExt cx="2410945" cy="2008582"/>
            </a:xfrm>
          </p:grpSpPr>
          <p:sp>
            <p:nvSpPr>
              <p:cNvPr id="2836" name="Rectangle"/>
              <p:cNvSpPr/>
              <p:nvPr/>
            </p:nvSpPr>
            <p:spPr>
              <a:xfrm>
                <a:off x="0" y="0"/>
                <a:ext cx="2410946" cy="1992514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37" name="Processor 2"/>
              <p:cNvSpPr txBox="1"/>
              <p:nvPr/>
            </p:nvSpPr>
            <p:spPr>
              <a:xfrm>
                <a:off x="273240" y="576209"/>
                <a:ext cx="1880538" cy="64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Processor 2</a:t>
                </a:r>
              </a:p>
            </p:txBody>
          </p:sp>
          <p:sp>
            <p:nvSpPr>
              <p:cNvPr id="2838" name="Rectangle"/>
              <p:cNvSpPr/>
              <p:nvPr/>
            </p:nvSpPr>
            <p:spPr>
              <a:xfrm>
                <a:off x="192875" y="1255389"/>
                <a:ext cx="2057342" cy="658816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39" name="Local Cache"/>
              <p:cNvSpPr txBox="1"/>
              <p:nvPr/>
            </p:nvSpPr>
            <p:spPr>
              <a:xfrm>
                <a:off x="273240" y="1365836"/>
                <a:ext cx="1880538" cy="64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800"/>
                  <a:t>Local Cache</a:t>
                </a:r>
              </a:p>
            </p:txBody>
          </p:sp>
        </p:grpSp>
        <p:sp>
          <p:nvSpPr>
            <p:cNvPr id="2841" name="Rectangle"/>
            <p:cNvSpPr/>
            <p:nvPr/>
          </p:nvSpPr>
          <p:spPr>
            <a:xfrm>
              <a:off x="12858" y="2395160"/>
              <a:ext cx="2135984" cy="102119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844" name="Group"/>
            <p:cNvGrpSpPr/>
            <p:nvPr/>
          </p:nvGrpSpPr>
          <p:grpSpPr>
            <a:xfrm>
              <a:off x="12858" y="3657727"/>
              <a:ext cx="2135984" cy="1021194"/>
              <a:chOff x="0" y="0"/>
              <a:chExt cx="2135982" cy="1021192"/>
            </a:xfrm>
          </p:grpSpPr>
          <p:sp>
            <p:nvSpPr>
              <p:cNvPr id="2842" name="Rectangle"/>
              <p:cNvSpPr/>
              <p:nvPr/>
            </p:nvSpPr>
            <p:spPr>
              <a:xfrm>
                <a:off x="0" y="0"/>
                <a:ext cx="2135983" cy="1021193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43" name="Memory"/>
              <p:cNvSpPr txBox="1"/>
              <p:nvPr/>
            </p:nvSpPr>
            <p:spPr>
              <a:xfrm>
                <a:off x="77902" y="259295"/>
                <a:ext cx="1983410" cy="503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Memory</a:t>
                </a:r>
              </a:p>
            </p:txBody>
          </p:sp>
        </p:grpSp>
        <p:sp>
          <p:nvSpPr>
            <p:cNvPr id="2845" name="Line"/>
            <p:cNvSpPr/>
            <p:nvPr/>
          </p:nvSpPr>
          <p:spPr>
            <a:xfrm>
              <a:off x="12700" y="2641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46" name="Line"/>
            <p:cNvSpPr/>
            <p:nvPr/>
          </p:nvSpPr>
          <p:spPr>
            <a:xfrm>
              <a:off x="0" y="28956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47" name="Line"/>
            <p:cNvSpPr/>
            <p:nvPr/>
          </p:nvSpPr>
          <p:spPr>
            <a:xfrm>
              <a:off x="12700" y="31623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48" name="Line"/>
            <p:cNvSpPr/>
            <p:nvPr/>
          </p:nvSpPr>
          <p:spPr>
            <a:xfrm>
              <a:off x="12700" y="3937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49" name="Line"/>
            <p:cNvSpPr/>
            <p:nvPr/>
          </p:nvSpPr>
          <p:spPr>
            <a:xfrm>
              <a:off x="0" y="41910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50" name="Line"/>
            <p:cNvSpPr/>
            <p:nvPr/>
          </p:nvSpPr>
          <p:spPr>
            <a:xfrm>
              <a:off x="12700" y="4457700"/>
              <a:ext cx="215358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51" name="Directory"/>
            <p:cNvSpPr txBox="1"/>
            <p:nvPr/>
          </p:nvSpPr>
          <p:spPr>
            <a:xfrm>
              <a:off x="102704" y="1993900"/>
              <a:ext cx="1981201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Directory</a:t>
              </a:r>
            </a:p>
          </p:txBody>
        </p:sp>
        <p:grpSp>
          <p:nvGrpSpPr>
            <p:cNvPr id="2856" name="Group"/>
            <p:cNvGrpSpPr/>
            <p:nvPr/>
          </p:nvGrpSpPr>
          <p:grpSpPr>
            <a:xfrm>
              <a:off x="469900" y="3187700"/>
              <a:ext cx="1215831" cy="193118"/>
              <a:chOff x="0" y="0"/>
              <a:chExt cx="1215830" cy="193117"/>
            </a:xfrm>
          </p:grpSpPr>
          <p:sp>
            <p:nvSpPr>
              <p:cNvPr id="2852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53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54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855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861" name="Group"/>
            <p:cNvGrpSpPr/>
            <p:nvPr/>
          </p:nvGrpSpPr>
          <p:grpSpPr>
            <a:xfrm>
              <a:off x="482600" y="2667000"/>
              <a:ext cx="1215831" cy="193118"/>
              <a:chOff x="0" y="0"/>
              <a:chExt cx="1215830" cy="193117"/>
            </a:xfrm>
          </p:grpSpPr>
          <p:sp>
            <p:nvSpPr>
              <p:cNvPr id="2857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58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59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860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grpSp>
          <p:nvGrpSpPr>
            <p:cNvPr id="2866" name="Group"/>
            <p:cNvGrpSpPr/>
            <p:nvPr/>
          </p:nvGrpSpPr>
          <p:grpSpPr>
            <a:xfrm>
              <a:off x="482600" y="2413000"/>
              <a:ext cx="1215831" cy="193118"/>
              <a:chOff x="0" y="0"/>
              <a:chExt cx="1215830" cy="193117"/>
            </a:xfrm>
          </p:grpSpPr>
          <p:sp>
            <p:nvSpPr>
              <p:cNvPr id="2862" name="Rectangle"/>
              <p:cNvSpPr/>
              <p:nvPr/>
            </p:nvSpPr>
            <p:spPr>
              <a:xfrm>
                <a:off x="0" y="10082"/>
                <a:ext cx="186613" cy="181485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63" name="Rectangle"/>
              <p:cNvSpPr/>
              <p:nvPr/>
            </p:nvSpPr>
            <p:spPr>
              <a:xfrm>
                <a:off x="466530" y="11924"/>
                <a:ext cx="749301" cy="177801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sp>
            <p:nvSpPr>
              <p:cNvPr id="2864" name="Line"/>
              <p:cNvSpPr/>
              <p:nvPr/>
            </p:nvSpPr>
            <p:spPr>
              <a:xfrm>
                <a:off x="736081" y="10082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865" name="Line"/>
              <p:cNvSpPr/>
              <p:nvPr/>
            </p:nvSpPr>
            <p:spPr>
              <a:xfrm>
                <a:off x="974530" y="0"/>
                <a:ext cx="1" cy="18303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867" name=". . ."/>
            <p:cNvSpPr txBox="1"/>
            <p:nvPr/>
          </p:nvSpPr>
          <p:spPr>
            <a:xfrm>
              <a:off x="63500" y="2781300"/>
              <a:ext cx="1981200" cy="33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. . .</a:t>
              </a:r>
            </a:p>
          </p:txBody>
        </p:sp>
      </p:grpSp>
      <p:sp>
        <p:nvSpPr>
          <p:cNvPr id="2869" name="Line"/>
          <p:cNvSpPr/>
          <p:nvPr/>
        </p:nvSpPr>
        <p:spPr>
          <a:xfrm>
            <a:off x="5026573" y="4806824"/>
            <a:ext cx="4798949" cy="422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5169"/>
                </a:lnTo>
                <a:lnTo>
                  <a:pt x="16721" y="5169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870" name="Read from main memory by processor 0 of the blue line: line is dirty (contained in P2’s cache)"/>
          <p:cNvSpPr txBox="1"/>
          <p:nvPr/>
        </p:nvSpPr>
        <p:spPr>
          <a:xfrm>
            <a:off x="850900" y="1485900"/>
            <a:ext cx="16979900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3200"/>
              <a:t>Read from main memory by processor 0 of the blue line: line is dirty (contained in P2’s cache)</a:t>
            </a:r>
          </a:p>
        </p:txBody>
      </p:sp>
      <p:sp>
        <p:nvSpPr>
          <p:cNvPr id="2871" name="Rectangle"/>
          <p:cNvSpPr/>
          <p:nvPr/>
        </p:nvSpPr>
        <p:spPr>
          <a:xfrm>
            <a:off x="7975600" y="5981700"/>
            <a:ext cx="254000" cy="1651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72" name="Rectangle"/>
          <p:cNvSpPr/>
          <p:nvPr/>
        </p:nvSpPr>
        <p:spPr>
          <a:xfrm>
            <a:off x="143383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73" name="1. Request: read miss msg"/>
          <p:cNvSpPr txBox="1"/>
          <p:nvPr/>
        </p:nvSpPr>
        <p:spPr>
          <a:xfrm>
            <a:off x="5778500" y="9056175"/>
            <a:ext cx="35941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1. Request: read miss msg</a:t>
            </a:r>
          </a:p>
        </p:txBody>
      </p:sp>
      <p:grpSp>
        <p:nvGrpSpPr>
          <p:cNvPr id="2878" name="Group"/>
          <p:cNvGrpSpPr/>
          <p:nvPr/>
        </p:nvGrpSpPr>
        <p:grpSpPr>
          <a:xfrm>
            <a:off x="7023100" y="5969000"/>
            <a:ext cx="1215831" cy="193118"/>
            <a:chOff x="0" y="0"/>
            <a:chExt cx="1215830" cy="193117"/>
          </a:xfrm>
        </p:grpSpPr>
        <p:sp>
          <p:nvSpPr>
            <p:cNvPr id="2874" name="Rectangle"/>
            <p:cNvSpPr/>
            <p:nvPr/>
          </p:nvSpPr>
          <p:spPr>
            <a:xfrm>
              <a:off x="0" y="10082"/>
              <a:ext cx="186613" cy="181485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75" name="Rectangle"/>
            <p:cNvSpPr/>
            <p:nvPr/>
          </p:nvSpPr>
          <p:spPr>
            <a:xfrm>
              <a:off x="466530" y="11924"/>
              <a:ext cx="749301" cy="1778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876" name="Line"/>
            <p:cNvSpPr/>
            <p:nvPr/>
          </p:nvSpPr>
          <p:spPr>
            <a:xfrm>
              <a:off x="736081" y="10082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877" name="Line"/>
            <p:cNvSpPr/>
            <p:nvPr/>
          </p:nvSpPr>
          <p:spPr>
            <a:xfrm>
              <a:off x="974530" y="0"/>
              <a:ext cx="1" cy="1830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879" name="Line"/>
          <p:cNvSpPr/>
          <p:nvPr/>
        </p:nvSpPr>
        <p:spPr>
          <a:xfrm>
            <a:off x="8684209" y="4953639"/>
            <a:ext cx="6314068" cy="386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58"/>
                </a:moveTo>
                <a:lnTo>
                  <a:pt x="7377" y="3258"/>
                </a:lnTo>
                <a:lnTo>
                  <a:pt x="7377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880" name="2. Request: send data to requestor"/>
          <p:cNvSpPr txBox="1"/>
          <p:nvPr/>
        </p:nvSpPr>
        <p:spPr>
          <a:xfrm>
            <a:off x="10541000" y="8851900"/>
            <a:ext cx="48387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2. Request: send data to requestor</a:t>
            </a:r>
          </a:p>
        </p:txBody>
      </p:sp>
      <p:sp>
        <p:nvSpPr>
          <p:cNvPr id="2881" name="Rectangle"/>
          <p:cNvSpPr/>
          <p:nvPr/>
        </p:nvSpPr>
        <p:spPr>
          <a:xfrm>
            <a:off x="7480300" y="5994400"/>
            <a:ext cx="266700" cy="152400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82" name="Line"/>
          <p:cNvSpPr/>
          <p:nvPr/>
        </p:nvSpPr>
        <p:spPr>
          <a:xfrm>
            <a:off x="8759025" y="4934651"/>
            <a:ext cx="6977463" cy="5287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416" y="21600"/>
                </a:lnTo>
                <a:lnTo>
                  <a:pt x="5416" y="6414"/>
                </a:lnTo>
                <a:lnTo>
                  <a:pt x="0" y="6414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883" name="3/4. Response: data…"/>
          <p:cNvSpPr txBox="1"/>
          <p:nvPr/>
        </p:nvSpPr>
        <p:spPr>
          <a:xfrm>
            <a:off x="7073900" y="10287000"/>
            <a:ext cx="72009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/>
              <a:t>3/4. Response: data</a:t>
            </a:r>
          </a:p>
          <a:p>
            <a:pPr>
              <a:buFont typeface="Lucida Grande"/>
              <a:defRPr sz="2800" b="1">
                <a:solidFill>
                  <a:schemeClr val="accent5"/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2000"/>
              <a:t>(2 msgs: sent to both home node and requestor)</a:t>
            </a:r>
          </a:p>
        </p:txBody>
      </p:sp>
      <p:sp>
        <p:nvSpPr>
          <p:cNvPr id="2884" name="Line"/>
          <p:cNvSpPr/>
          <p:nvPr/>
        </p:nvSpPr>
        <p:spPr>
          <a:xfrm>
            <a:off x="4547391" y="4832493"/>
            <a:ext cx="5943601" cy="539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635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sz="4800"/>
          </a:p>
        </p:txBody>
      </p:sp>
      <p:sp>
        <p:nvSpPr>
          <p:cNvPr id="2885" name="Four network transactions in total…"/>
          <p:cNvSpPr txBox="1"/>
          <p:nvPr/>
        </p:nvSpPr>
        <p:spPr>
          <a:xfrm>
            <a:off x="762000" y="11379200"/>
            <a:ext cx="17551400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Four network transactions in total</a:t>
            </a:r>
          </a:p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Only three of the transactions are on the critical path (transactions 3 and 4 can be done in parallel)</a:t>
            </a:r>
          </a:p>
          <a:p>
            <a:pPr algn="l">
              <a:spcBef>
                <a:spcPts val="400"/>
              </a:spcBef>
              <a:defRPr sz="36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/>
              <a:t>Note: system is no longer pure request/response (since P0 sent request to P1, but receives response from P2)</a:t>
            </a:r>
          </a:p>
        </p:txBody>
      </p:sp>
      <p:sp>
        <p:nvSpPr>
          <p:cNvPr id="2886" name="Rectangle"/>
          <p:cNvSpPr/>
          <p:nvPr/>
        </p:nvSpPr>
        <p:spPr>
          <a:xfrm>
            <a:off x="3848100" y="4457700"/>
            <a:ext cx="2032000" cy="2286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87" name="Rectangle"/>
          <p:cNvSpPr/>
          <p:nvPr/>
        </p:nvSpPr>
        <p:spPr>
          <a:xfrm>
            <a:off x="6578600" y="7239000"/>
            <a:ext cx="2108200" cy="215900"/>
          </a:xfrm>
          <a:prstGeom prst="rect">
            <a:avLst/>
          </a:prstGeom>
          <a:solidFill>
            <a:srgbClr val="008CB4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88" name="Scalable Interconnect"/>
          <p:cNvSpPr txBox="1"/>
          <p:nvPr/>
        </p:nvSpPr>
        <p:spPr>
          <a:xfrm>
            <a:off x="5595786" y="7973450"/>
            <a:ext cx="6649404" cy="64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Scalable Interconnect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oblem: scaling cache coherence to large machines"/>
          <p:cNvSpPr txBox="1">
            <a:spLocks noGrp="1"/>
          </p:cNvSpPr>
          <p:nvPr>
            <p:ph type="title"/>
          </p:nvPr>
        </p:nvSpPr>
        <p:spPr>
          <a:xfrm>
            <a:off x="838200" y="393700"/>
            <a:ext cx="16611600" cy="11176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rPr lang="en-US" sz="5400" dirty="0"/>
              <a:t>S</a:t>
            </a:r>
            <a:r>
              <a:rPr sz="5400" dirty="0"/>
              <a:t>caling cache coherence to large machines</a:t>
            </a:r>
          </a:p>
        </p:txBody>
      </p:sp>
      <p:grpSp>
        <p:nvGrpSpPr>
          <p:cNvPr id="128" name="Group"/>
          <p:cNvGrpSpPr/>
          <p:nvPr/>
        </p:nvGrpSpPr>
        <p:grpSpPr>
          <a:xfrm>
            <a:off x="2126511" y="1943100"/>
            <a:ext cx="12559288" cy="2819032"/>
            <a:chOff x="0" y="0"/>
            <a:chExt cx="12559287" cy="2819031"/>
          </a:xfrm>
        </p:grpSpPr>
        <p:grpSp>
          <p:nvGrpSpPr>
            <p:cNvPr id="92" name="Group"/>
            <p:cNvGrpSpPr/>
            <p:nvPr/>
          </p:nvGrpSpPr>
          <p:grpSpPr>
            <a:xfrm>
              <a:off x="0" y="0"/>
              <a:ext cx="2912899" cy="2465124"/>
              <a:chOff x="0" y="0"/>
              <a:chExt cx="2912898" cy="2465123"/>
            </a:xfrm>
          </p:grpSpPr>
          <p:sp>
            <p:nvSpPr>
              <p:cNvPr id="82" name="Line"/>
              <p:cNvSpPr/>
              <p:nvPr/>
            </p:nvSpPr>
            <p:spPr>
              <a:xfrm>
                <a:off x="527788" y="1651000"/>
                <a:ext cx="1562947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sp>
            <p:nvSpPr>
              <p:cNvPr id="83" name="Line"/>
              <p:cNvSpPr/>
              <p:nvPr/>
            </p:nvSpPr>
            <p:spPr>
              <a:xfrm flipH="1">
                <a:off x="2083896" y="1239985"/>
                <a:ext cx="1" cy="122513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grpSp>
            <p:nvGrpSpPr>
              <p:cNvPr id="88" name="Group"/>
              <p:cNvGrpSpPr/>
              <p:nvPr/>
            </p:nvGrpSpPr>
            <p:grpSpPr>
              <a:xfrm>
                <a:off x="1264388" y="0"/>
                <a:ext cx="1648511" cy="1373879"/>
                <a:chOff x="0" y="0"/>
                <a:chExt cx="1648510" cy="1373878"/>
              </a:xfrm>
            </p:grpSpPr>
            <p:sp>
              <p:nvSpPr>
                <p:cNvPr id="84" name="Rectangle"/>
                <p:cNvSpPr/>
                <p:nvPr/>
              </p:nvSpPr>
              <p:spPr>
                <a:xfrm>
                  <a:off x="0" y="0"/>
                  <a:ext cx="1648511" cy="1362888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85" name="Processor"/>
                <p:cNvSpPr txBox="1"/>
                <p:nvPr/>
              </p:nvSpPr>
              <p:spPr>
                <a:xfrm>
                  <a:off x="186831" y="394129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8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800"/>
                    <a:t>Processor</a:t>
                  </a:r>
                </a:p>
              </p:txBody>
            </p:sp>
            <p:sp>
              <p:nvSpPr>
                <p:cNvPr id="86" name="Rectangle"/>
                <p:cNvSpPr/>
                <p:nvPr/>
              </p:nvSpPr>
              <p:spPr>
                <a:xfrm>
                  <a:off x="131880" y="858691"/>
                  <a:ext cx="1406730" cy="450633"/>
                </a:xfrm>
                <a:prstGeom prst="rect">
                  <a:avLst/>
                </a:prstGeom>
                <a:solidFill>
                  <a:srgbClr val="C0C0C0"/>
                </a:solidFill>
                <a:ln w="19050" cap="flat">
                  <a:solidFill>
                    <a:srgbClr val="7A7A7A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87" name="Local Cache"/>
                <p:cNvSpPr txBox="1"/>
                <p:nvPr/>
              </p:nvSpPr>
              <p:spPr>
                <a:xfrm>
                  <a:off x="186831" y="934237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Local Cache</a:t>
                  </a:r>
                </a:p>
              </p:txBody>
            </p:sp>
          </p:grpSp>
          <p:grpSp>
            <p:nvGrpSpPr>
              <p:cNvPr id="91" name="Group"/>
              <p:cNvGrpSpPr/>
              <p:nvPr/>
            </p:nvGrpSpPr>
            <p:grpSpPr>
              <a:xfrm>
                <a:off x="0" y="1090205"/>
                <a:ext cx="1066800" cy="952501"/>
                <a:chOff x="0" y="0"/>
                <a:chExt cx="1066800" cy="952500"/>
              </a:xfrm>
            </p:grpSpPr>
            <p:sp>
              <p:nvSpPr>
                <p:cNvPr id="89" name="Rectangle"/>
                <p:cNvSpPr/>
                <p:nvPr/>
              </p:nvSpPr>
              <p:spPr>
                <a:xfrm>
                  <a:off x="0" y="0"/>
                  <a:ext cx="1066800" cy="952500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90" name="Memory"/>
                <p:cNvSpPr txBox="1"/>
                <p:nvPr/>
              </p:nvSpPr>
              <p:spPr>
                <a:xfrm>
                  <a:off x="38907" y="337104"/>
                  <a:ext cx="990601" cy="4699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Memory</a:t>
                  </a:r>
                </a:p>
              </p:txBody>
            </p:sp>
          </p:grpSp>
        </p:grpSp>
        <p:grpSp>
          <p:nvGrpSpPr>
            <p:cNvPr id="103" name="Group"/>
            <p:cNvGrpSpPr/>
            <p:nvPr/>
          </p:nvGrpSpPr>
          <p:grpSpPr>
            <a:xfrm>
              <a:off x="3220188" y="0"/>
              <a:ext cx="2912900" cy="2465124"/>
              <a:chOff x="0" y="0"/>
              <a:chExt cx="2912898" cy="2465123"/>
            </a:xfrm>
          </p:grpSpPr>
          <p:sp>
            <p:nvSpPr>
              <p:cNvPr id="93" name="Line"/>
              <p:cNvSpPr/>
              <p:nvPr/>
            </p:nvSpPr>
            <p:spPr>
              <a:xfrm>
                <a:off x="527788" y="1651000"/>
                <a:ext cx="158142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sp>
            <p:nvSpPr>
              <p:cNvPr id="94" name="Line"/>
              <p:cNvSpPr/>
              <p:nvPr/>
            </p:nvSpPr>
            <p:spPr>
              <a:xfrm flipH="1">
                <a:off x="2083896" y="1239985"/>
                <a:ext cx="1" cy="122513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grpSp>
            <p:nvGrpSpPr>
              <p:cNvPr id="99" name="Group"/>
              <p:cNvGrpSpPr/>
              <p:nvPr/>
            </p:nvGrpSpPr>
            <p:grpSpPr>
              <a:xfrm>
                <a:off x="1264388" y="0"/>
                <a:ext cx="1648511" cy="1373879"/>
                <a:chOff x="0" y="0"/>
                <a:chExt cx="1648510" cy="1373878"/>
              </a:xfrm>
            </p:grpSpPr>
            <p:sp>
              <p:nvSpPr>
                <p:cNvPr id="95" name="Rectangle"/>
                <p:cNvSpPr/>
                <p:nvPr/>
              </p:nvSpPr>
              <p:spPr>
                <a:xfrm>
                  <a:off x="0" y="0"/>
                  <a:ext cx="1648511" cy="1362888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96" name="Processor"/>
                <p:cNvSpPr txBox="1"/>
                <p:nvPr/>
              </p:nvSpPr>
              <p:spPr>
                <a:xfrm>
                  <a:off x="186831" y="394129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8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800"/>
                    <a:t>Processor</a:t>
                  </a:r>
                </a:p>
              </p:txBody>
            </p:sp>
            <p:sp>
              <p:nvSpPr>
                <p:cNvPr id="97" name="Rectangle"/>
                <p:cNvSpPr/>
                <p:nvPr/>
              </p:nvSpPr>
              <p:spPr>
                <a:xfrm>
                  <a:off x="131880" y="858691"/>
                  <a:ext cx="1406730" cy="450633"/>
                </a:xfrm>
                <a:prstGeom prst="rect">
                  <a:avLst/>
                </a:prstGeom>
                <a:solidFill>
                  <a:srgbClr val="C0C0C0"/>
                </a:solidFill>
                <a:ln w="19050" cap="flat">
                  <a:solidFill>
                    <a:srgbClr val="7A7A7A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98" name="Local Cache"/>
                <p:cNvSpPr txBox="1"/>
                <p:nvPr/>
              </p:nvSpPr>
              <p:spPr>
                <a:xfrm>
                  <a:off x="186831" y="934237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Local Cache</a:t>
                  </a:r>
                </a:p>
              </p:txBody>
            </p:sp>
          </p:grpSp>
          <p:grpSp>
            <p:nvGrpSpPr>
              <p:cNvPr id="102" name="Group"/>
              <p:cNvGrpSpPr/>
              <p:nvPr/>
            </p:nvGrpSpPr>
            <p:grpSpPr>
              <a:xfrm>
                <a:off x="0" y="1090205"/>
                <a:ext cx="1066800" cy="952501"/>
                <a:chOff x="0" y="0"/>
                <a:chExt cx="1066800" cy="952500"/>
              </a:xfrm>
            </p:grpSpPr>
            <p:sp>
              <p:nvSpPr>
                <p:cNvPr id="100" name="Rectangle"/>
                <p:cNvSpPr/>
                <p:nvPr/>
              </p:nvSpPr>
              <p:spPr>
                <a:xfrm>
                  <a:off x="0" y="0"/>
                  <a:ext cx="1066800" cy="952500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01" name="Memory"/>
                <p:cNvSpPr txBox="1"/>
                <p:nvPr/>
              </p:nvSpPr>
              <p:spPr>
                <a:xfrm>
                  <a:off x="38907" y="337104"/>
                  <a:ext cx="990601" cy="4699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Memory</a:t>
                  </a:r>
                </a:p>
              </p:txBody>
            </p:sp>
          </p:grpSp>
        </p:grpSp>
        <p:grpSp>
          <p:nvGrpSpPr>
            <p:cNvPr id="114" name="Group"/>
            <p:cNvGrpSpPr/>
            <p:nvPr/>
          </p:nvGrpSpPr>
          <p:grpSpPr>
            <a:xfrm>
              <a:off x="6433288" y="0"/>
              <a:ext cx="2912900" cy="2465124"/>
              <a:chOff x="0" y="0"/>
              <a:chExt cx="2912898" cy="2465123"/>
            </a:xfrm>
          </p:grpSpPr>
          <p:sp>
            <p:nvSpPr>
              <p:cNvPr id="104" name="Line"/>
              <p:cNvSpPr/>
              <p:nvPr/>
            </p:nvSpPr>
            <p:spPr>
              <a:xfrm>
                <a:off x="527788" y="1651000"/>
                <a:ext cx="1569464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sp>
            <p:nvSpPr>
              <p:cNvPr id="105" name="Line"/>
              <p:cNvSpPr/>
              <p:nvPr/>
            </p:nvSpPr>
            <p:spPr>
              <a:xfrm flipH="1">
                <a:off x="2083896" y="1239985"/>
                <a:ext cx="1" cy="122513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grpSp>
            <p:nvGrpSpPr>
              <p:cNvPr id="110" name="Group"/>
              <p:cNvGrpSpPr/>
              <p:nvPr/>
            </p:nvGrpSpPr>
            <p:grpSpPr>
              <a:xfrm>
                <a:off x="1264388" y="0"/>
                <a:ext cx="1648511" cy="1373879"/>
                <a:chOff x="0" y="0"/>
                <a:chExt cx="1648510" cy="1373878"/>
              </a:xfrm>
            </p:grpSpPr>
            <p:sp>
              <p:nvSpPr>
                <p:cNvPr id="106" name="Rectangle"/>
                <p:cNvSpPr/>
                <p:nvPr/>
              </p:nvSpPr>
              <p:spPr>
                <a:xfrm>
                  <a:off x="0" y="0"/>
                  <a:ext cx="1648511" cy="1362888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07" name="Processor"/>
                <p:cNvSpPr txBox="1"/>
                <p:nvPr/>
              </p:nvSpPr>
              <p:spPr>
                <a:xfrm>
                  <a:off x="186831" y="394129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8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800"/>
                    <a:t>Processor</a:t>
                  </a:r>
                </a:p>
              </p:txBody>
            </p:sp>
            <p:sp>
              <p:nvSpPr>
                <p:cNvPr id="108" name="Rectangle"/>
                <p:cNvSpPr/>
                <p:nvPr/>
              </p:nvSpPr>
              <p:spPr>
                <a:xfrm>
                  <a:off x="131880" y="858691"/>
                  <a:ext cx="1406730" cy="450633"/>
                </a:xfrm>
                <a:prstGeom prst="rect">
                  <a:avLst/>
                </a:prstGeom>
                <a:solidFill>
                  <a:srgbClr val="C0C0C0"/>
                </a:solidFill>
                <a:ln w="19050" cap="flat">
                  <a:solidFill>
                    <a:srgbClr val="7A7A7A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09" name="Local Cache"/>
                <p:cNvSpPr txBox="1"/>
                <p:nvPr/>
              </p:nvSpPr>
              <p:spPr>
                <a:xfrm>
                  <a:off x="186831" y="934237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Local Cache</a:t>
                  </a:r>
                </a:p>
              </p:txBody>
            </p:sp>
          </p:grpSp>
          <p:grpSp>
            <p:nvGrpSpPr>
              <p:cNvPr id="113" name="Group"/>
              <p:cNvGrpSpPr/>
              <p:nvPr/>
            </p:nvGrpSpPr>
            <p:grpSpPr>
              <a:xfrm>
                <a:off x="0" y="1090205"/>
                <a:ext cx="1066800" cy="952501"/>
                <a:chOff x="0" y="0"/>
                <a:chExt cx="1066800" cy="952500"/>
              </a:xfrm>
            </p:grpSpPr>
            <p:sp>
              <p:nvSpPr>
                <p:cNvPr id="111" name="Rectangle"/>
                <p:cNvSpPr/>
                <p:nvPr/>
              </p:nvSpPr>
              <p:spPr>
                <a:xfrm>
                  <a:off x="0" y="0"/>
                  <a:ext cx="1066800" cy="952500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12" name="Memory"/>
                <p:cNvSpPr txBox="1"/>
                <p:nvPr/>
              </p:nvSpPr>
              <p:spPr>
                <a:xfrm>
                  <a:off x="38907" y="337104"/>
                  <a:ext cx="990601" cy="4699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Memory</a:t>
                  </a:r>
                </a:p>
              </p:txBody>
            </p:sp>
          </p:grpSp>
        </p:grpSp>
        <p:grpSp>
          <p:nvGrpSpPr>
            <p:cNvPr id="125" name="Group"/>
            <p:cNvGrpSpPr/>
            <p:nvPr/>
          </p:nvGrpSpPr>
          <p:grpSpPr>
            <a:xfrm>
              <a:off x="9646388" y="0"/>
              <a:ext cx="2912900" cy="2465124"/>
              <a:chOff x="0" y="0"/>
              <a:chExt cx="2912898" cy="2465123"/>
            </a:xfrm>
          </p:grpSpPr>
          <p:sp>
            <p:nvSpPr>
              <p:cNvPr id="115" name="Line"/>
              <p:cNvSpPr/>
              <p:nvPr/>
            </p:nvSpPr>
            <p:spPr>
              <a:xfrm>
                <a:off x="527788" y="1651000"/>
                <a:ext cx="1569798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sp>
            <p:nvSpPr>
              <p:cNvPr id="116" name="Line"/>
              <p:cNvSpPr/>
              <p:nvPr/>
            </p:nvSpPr>
            <p:spPr>
              <a:xfrm flipH="1">
                <a:off x="2083896" y="1239985"/>
                <a:ext cx="1" cy="122513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00"/>
              </a:p>
            </p:txBody>
          </p:sp>
          <p:grpSp>
            <p:nvGrpSpPr>
              <p:cNvPr id="121" name="Group"/>
              <p:cNvGrpSpPr/>
              <p:nvPr/>
            </p:nvGrpSpPr>
            <p:grpSpPr>
              <a:xfrm>
                <a:off x="1264388" y="0"/>
                <a:ext cx="1648511" cy="1373879"/>
                <a:chOff x="0" y="0"/>
                <a:chExt cx="1648510" cy="1373878"/>
              </a:xfrm>
            </p:grpSpPr>
            <p:sp>
              <p:nvSpPr>
                <p:cNvPr id="117" name="Rectangle"/>
                <p:cNvSpPr/>
                <p:nvPr/>
              </p:nvSpPr>
              <p:spPr>
                <a:xfrm>
                  <a:off x="0" y="0"/>
                  <a:ext cx="1648511" cy="1362888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18" name="Processor"/>
                <p:cNvSpPr txBox="1"/>
                <p:nvPr/>
              </p:nvSpPr>
              <p:spPr>
                <a:xfrm>
                  <a:off x="186831" y="394129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8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800"/>
                    <a:t>Processor</a:t>
                  </a:r>
                </a:p>
              </p:txBody>
            </p:sp>
            <p:sp>
              <p:nvSpPr>
                <p:cNvPr id="119" name="Rectangle"/>
                <p:cNvSpPr/>
                <p:nvPr/>
              </p:nvSpPr>
              <p:spPr>
                <a:xfrm>
                  <a:off x="131880" y="858691"/>
                  <a:ext cx="1406730" cy="450633"/>
                </a:xfrm>
                <a:prstGeom prst="rect">
                  <a:avLst/>
                </a:prstGeom>
                <a:solidFill>
                  <a:srgbClr val="C0C0C0"/>
                </a:solidFill>
                <a:ln w="19050" cap="flat">
                  <a:solidFill>
                    <a:srgbClr val="7A7A7A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20" name="Local Cache"/>
                <p:cNvSpPr txBox="1"/>
                <p:nvPr/>
              </p:nvSpPr>
              <p:spPr>
                <a:xfrm>
                  <a:off x="186831" y="934237"/>
                  <a:ext cx="1285838" cy="43964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Local Cache</a:t>
                  </a:r>
                </a:p>
              </p:txBody>
            </p:sp>
          </p:grpSp>
          <p:grpSp>
            <p:nvGrpSpPr>
              <p:cNvPr id="124" name="Group"/>
              <p:cNvGrpSpPr/>
              <p:nvPr/>
            </p:nvGrpSpPr>
            <p:grpSpPr>
              <a:xfrm>
                <a:off x="0" y="1090205"/>
                <a:ext cx="1066800" cy="952501"/>
                <a:chOff x="0" y="0"/>
                <a:chExt cx="1066800" cy="952500"/>
              </a:xfrm>
            </p:grpSpPr>
            <p:sp>
              <p:nvSpPr>
                <p:cNvPr id="122" name="Rectangle"/>
                <p:cNvSpPr/>
                <p:nvPr/>
              </p:nvSpPr>
              <p:spPr>
                <a:xfrm>
                  <a:off x="0" y="0"/>
                  <a:ext cx="1066800" cy="952500"/>
                </a:xfrm>
                <a:prstGeom prst="rect">
                  <a:avLst/>
                </a:prstGeom>
                <a:solidFill>
                  <a:srgbClr val="EBEBEB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00"/>
                </a:p>
              </p:txBody>
            </p:sp>
            <p:sp>
              <p:nvSpPr>
                <p:cNvPr id="123" name="Memory"/>
                <p:cNvSpPr txBox="1"/>
                <p:nvPr/>
              </p:nvSpPr>
              <p:spPr>
                <a:xfrm>
                  <a:off x="38907" y="337104"/>
                  <a:ext cx="990601" cy="4699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>
                  <a:lvl1pPr>
                    <a:spcBef>
                      <a:spcPts val="1400"/>
                    </a:spcBef>
                    <a:buFont typeface="Lucida Grande"/>
                    <a:defRPr sz="2200" b="1">
                      <a:latin typeface="+mn-lt"/>
                      <a:ea typeface="+mn-ea"/>
                      <a:cs typeface="+mn-cs"/>
                      <a:sym typeface="Myriad Pro Condensed"/>
                    </a:defRPr>
                  </a:lvl1pPr>
                </a:lstStyle>
                <a:p>
                  <a:r>
                    <a:rPr sz="1600"/>
                    <a:t>Memory</a:t>
                  </a:r>
                </a:p>
              </p:txBody>
            </p:sp>
          </p:grpSp>
        </p:grpSp>
        <p:sp>
          <p:nvSpPr>
            <p:cNvPr id="126" name="Rounded Rectangle"/>
            <p:cNvSpPr/>
            <p:nvPr/>
          </p:nvSpPr>
          <p:spPr>
            <a:xfrm>
              <a:off x="1315188" y="2285631"/>
              <a:ext cx="11137901" cy="533401"/>
            </a:xfrm>
            <a:prstGeom prst="roundRect">
              <a:avLst>
                <a:gd name="adj" fmla="val 35714"/>
              </a:avLst>
            </a:prstGeom>
            <a:solidFill>
              <a:srgbClr val="D6D6D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127" name="Interconnect"/>
            <p:cNvSpPr txBox="1"/>
            <p:nvPr/>
          </p:nvSpPr>
          <p:spPr>
            <a:xfrm>
              <a:off x="5828469" y="2323245"/>
              <a:ext cx="186690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Interconnect</a:t>
              </a:r>
            </a:p>
          </p:txBody>
        </p:sp>
      </p:grpSp>
      <p:sp>
        <p:nvSpPr>
          <p:cNvPr id="129" name="Recall non-uniform memory access (NUMA) shared memory systems…"/>
          <p:cNvSpPr txBox="1">
            <a:spLocks noGrp="1"/>
          </p:cNvSpPr>
          <p:nvPr>
            <p:ph type="body" idx="1"/>
          </p:nvPr>
        </p:nvSpPr>
        <p:spPr>
          <a:xfrm>
            <a:off x="774700" y="5105400"/>
            <a:ext cx="16738600" cy="800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800"/>
              </a:spcBef>
              <a:buSzTx/>
              <a:buNone/>
              <a:defRPr sz="3800"/>
            </a:pPr>
            <a:r>
              <a:rPr sz="3200" dirty="0"/>
              <a:t>Recall non-uniform memory access (NUMA) shared memory systems</a:t>
            </a:r>
          </a:p>
          <a:p>
            <a:pPr marL="0" indent="0">
              <a:spcBef>
                <a:spcPts val="2800"/>
              </a:spcBef>
              <a:buSzTx/>
              <a:buNone/>
              <a:defRPr sz="3800"/>
            </a:pPr>
            <a:r>
              <a:rPr sz="3200" dirty="0"/>
              <a:t>Idea: locating regions of memory near the processors increases scalability: it yields higher aggregate bandwidth and reduced latency (especially when there is locality in the application)</a:t>
            </a:r>
          </a:p>
          <a:p>
            <a:pPr marL="0" indent="0">
              <a:spcBef>
                <a:spcPts val="2800"/>
              </a:spcBef>
              <a:buSzTx/>
              <a:buNone/>
              <a:defRPr sz="3800">
                <a:solidFill>
                  <a:schemeClr val="accent5"/>
                </a:solidFill>
              </a:defRPr>
            </a:pPr>
            <a:r>
              <a:rPr sz="3200" dirty="0"/>
              <a:t>But... efficiency of NUMA system does little good if the coherence protocol can’t also be scaled!</a:t>
            </a:r>
          </a:p>
          <a:p>
            <a:pPr marL="0" indent="0">
              <a:spcBef>
                <a:spcPts val="2800"/>
              </a:spcBef>
              <a:buSzTx/>
              <a:buNone/>
              <a:defRPr sz="3800">
                <a:solidFill>
                  <a:schemeClr val="accent5"/>
                </a:solidFill>
              </a:defRPr>
            </a:pPr>
            <a:r>
              <a:rPr sz="3200" dirty="0"/>
              <a:t>Consider this case: processor accesses nearby memory (good...), but to ensure coherence still must broadcast to all other processors it is doing so (bad...) </a:t>
            </a:r>
          </a:p>
          <a:p>
            <a:pPr marL="0" indent="0">
              <a:buSzTx/>
              <a:buNone/>
              <a:defRPr sz="3800"/>
            </a:pPr>
            <a:r>
              <a:rPr sz="3200" dirty="0"/>
              <a:t>Some terminology:</a:t>
            </a:r>
          </a:p>
          <a:p>
            <a:pPr marL="1320800" lvl="1" indent="-520700">
              <a:buSzPct val="120000"/>
              <a:buFont typeface="Lucida Grande"/>
              <a:buChar char="▪"/>
              <a:defRPr sz="3800"/>
            </a:pPr>
            <a:r>
              <a:rPr sz="3200" dirty="0"/>
              <a:t>cc-NUMA = “cache-coherent, non-uniform memory access”</a:t>
            </a:r>
          </a:p>
          <a:p>
            <a:pPr marL="1320800" lvl="1" indent="-520700">
              <a:buSzPct val="120000"/>
              <a:buFont typeface="Lucida Grande"/>
              <a:buChar char="▪"/>
              <a:defRPr sz="3800"/>
            </a:pPr>
            <a:r>
              <a:rPr sz="3200" dirty="0"/>
              <a:t>Distributed shared memory system (DSM): cache coherent, shared address space, but architecture implemented by physically distributed memories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Directory coherence in Intel Core i7 CP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Directory coherence in Intel Core i7 CPU</a:t>
            </a:r>
          </a:p>
        </p:txBody>
      </p:sp>
      <p:sp>
        <p:nvSpPr>
          <p:cNvPr id="2893" name="L3 serves as centralized directory for all lines in the L3 cache…"/>
          <p:cNvSpPr txBox="1">
            <a:spLocks noGrp="1"/>
          </p:cNvSpPr>
          <p:nvPr>
            <p:ph type="body" sz="half" idx="1"/>
          </p:nvPr>
        </p:nvSpPr>
        <p:spPr>
          <a:xfrm>
            <a:off x="10172700" y="1828800"/>
            <a:ext cx="7772400" cy="114173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600"/>
            </a:pPr>
            <a:r>
              <a:rPr lang="en-US" sz="3200" dirty="0"/>
              <a:t>L3 hosts in-cache directory (and is inclusive) </a:t>
            </a:r>
          </a:p>
          <a:p>
            <a:pPr>
              <a:spcBef>
                <a:spcPts val="0"/>
              </a:spcBef>
              <a:defRPr sz="4600"/>
            </a:pPr>
            <a:endParaRPr lang="en-US" sz="3200" dirty="0"/>
          </a:p>
          <a:p>
            <a:pPr>
              <a:spcBef>
                <a:spcPts val="0"/>
              </a:spcBef>
              <a:defRPr sz="4600"/>
            </a:pPr>
            <a:r>
              <a:rPr sz="3200" dirty="0"/>
              <a:t>Directory maintains list of L2 caches containing line </a:t>
            </a:r>
          </a:p>
          <a:p>
            <a:pPr>
              <a:spcBef>
                <a:spcPts val="0"/>
              </a:spcBef>
              <a:defRPr sz="4600"/>
            </a:pPr>
            <a:endParaRPr lang="en-US" sz="3200" dirty="0"/>
          </a:p>
          <a:p>
            <a:pPr>
              <a:spcBef>
                <a:spcPts val="0"/>
              </a:spcBef>
              <a:defRPr sz="4600"/>
            </a:pPr>
            <a:r>
              <a:rPr sz="3200" dirty="0"/>
              <a:t>Instead of broadcasting coherence traffic to all L2’s, only send coherence messages to L2’s that contain the line</a:t>
            </a:r>
          </a:p>
          <a:p>
            <a:pPr marL="0" indent="0">
              <a:spcBef>
                <a:spcPts val="5000"/>
              </a:spcBef>
              <a:buSzTx/>
              <a:buNone/>
              <a:defRPr sz="4600"/>
            </a:pPr>
            <a:r>
              <a:rPr sz="2800" dirty="0"/>
              <a:t>(Core i7 interconnect is a ring, it is not a bus)</a:t>
            </a:r>
          </a:p>
          <a:p>
            <a:pPr>
              <a:spcBef>
                <a:spcPts val="0"/>
              </a:spcBef>
              <a:defRPr sz="4600"/>
            </a:pPr>
            <a:r>
              <a:rPr sz="3200" dirty="0"/>
              <a:t>Directory dimensions:</a:t>
            </a:r>
          </a:p>
          <a:p>
            <a:pPr marL="1485900" lvl="1" indent="-406400">
              <a:spcBef>
                <a:spcPts val="0"/>
              </a:spcBef>
              <a:defRPr sz="4600"/>
            </a:pPr>
            <a:r>
              <a:rPr sz="3200" dirty="0"/>
              <a:t>P=4</a:t>
            </a:r>
          </a:p>
          <a:p>
            <a:pPr marL="1485900" lvl="1" indent="-406400">
              <a:spcBef>
                <a:spcPts val="0"/>
              </a:spcBef>
              <a:defRPr sz="4600"/>
            </a:pPr>
            <a:r>
              <a:rPr sz="3200" dirty="0"/>
              <a:t>M = number of L3 cache lines </a:t>
            </a:r>
          </a:p>
        </p:txBody>
      </p:sp>
      <p:sp>
        <p:nvSpPr>
          <p:cNvPr id="2894" name="Rectangle"/>
          <p:cNvSpPr/>
          <p:nvPr/>
        </p:nvSpPr>
        <p:spPr>
          <a:xfrm>
            <a:off x="825500" y="895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95" name="Rectangle"/>
          <p:cNvSpPr/>
          <p:nvPr/>
        </p:nvSpPr>
        <p:spPr>
          <a:xfrm>
            <a:off x="825500" y="762000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96" name="Rectangle"/>
          <p:cNvSpPr/>
          <p:nvPr/>
        </p:nvSpPr>
        <p:spPr>
          <a:xfrm>
            <a:off x="825500" y="514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897" name="Core"/>
          <p:cNvSpPr txBox="1"/>
          <p:nvPr/>
        </p:nvSpPr>
        <p:spPr>
          <a:xfrm>
            <a:off x="1308788" y="9506829"/>
            <a:ext cx="980456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2898" name="L1 Data Cache"/>
          <p:cNvSpPr txBox="1"/>
          <p:nvPr/>
        </p:nvSpPr>
        <p:spPr>
          <a:xfrm>
            <a:off x="866154" y="7836252"/>
            <a:ext cx="187960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2899" name="L2 Cache"/>
          <p:cNvSpPr txBox="1"/>
          <p:nvPr/>
        </p:nvSpPr>
        <p:spPr>
          <a:xfrm>
            <a:off x="863600" y="5676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grpSp>
        <p:nvGrpSpPr>
          <p:cNvPr id="2906" name="Group"/>
          <p:cNvGrpSpPr/>
          <p:nvPr/>
        </p:nvGrpSpPr>
        <p:grpSpPr>
          <a:xfrm>
            <a:off x="774700" y="1981200"/>
            <a:ext cx="8763000" cy="1460501"/>
            <a:chOff x="0" y="0"/>
            <a:chExt cx="8763000" cy="1460500"/>
          </a:xfrm>
        </p:grpSpPr>
        <p:sp>
          <p:nvSpPr>
            <p:cNvPr id="2900" name="Rectangle"/>
            <p:cNvSpPr/>
            <p:nvPr/>
          </p:nvSpPr>
          <p:spPr>
            <a:xfrm>
              <a:off x="0" y="12700"/>
              <a:ext cx="8763000" cy="14351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2904" name="Group"/>
            <p:cNvGrpSpPr/>
            <p:nvPr/>
          </p:nvGrpSpPr>
          <p:grpSpPr>
            <a:xfrm>
              <a:off x="2216402" y="0"/>
              <a:ext cx="4391764" cy="1460501"/>
              <a:chOff x="0" y="0"/>
              <a:chExt cx="4391763" cy="1460500"/>
            </a:xfrm>
          </p:grpSpPr>
          <p:sp>
            <p:nvSpPr>
              <p:cNvPr id="2901" name="Line"/>
              <p:cNvSpPr/>
              <p:nvPr/>
            </p:nvSpPr>
            <p:spPr>
              <a:xfrm flipH="1">
                <a:off x="-1" y="9690"/>
                <a:ext cx="2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902" name="Line"/>
              <p:cNvSpPr/>
              <p:nvPr/>
            </p:nvSpPr>
            <p:spPr>
              <a:xfrm>
                <a:off x="4391763" y="9690"/>
                <a:ext cx="1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903" name="Line"/>
              <p:cNvSpPr/>
              <p:nvPr/>
            </p:nvSpPr>
            <p:spPr>
              <a:xfrm flipH="1">
                <a:off x="2195881" y="0"/>
                <a:ext cx="1" cy="1450811"/>
              </a:xfrm>
              <a:prstGeom prst="line">
                <a:avLst/>
              </a:prstGeom>
              <a:noFill/>
              <a:ln w="25400" cap="flat">
                <a:solidFill>
                  <a:srgbClr val="7A7A7A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905" name="Shared L3 Cache…"/>
            <p:cNvSpPr txBox="1"/>
            <p:nvPr/>
          </p:nvSpPr>
          <p:spPr>
            <a:xfrm>
              <a:off x="2257537" y="241300"/>
              <a:ext cx="4207056" cy="1117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spcBef>
                  <a:spcPts val="1400"/>
                </a:spcBef>
                <a:buFont typeface="Lucida Grande"/>
                <a:defRPr sz="32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sz="2400"/>
                <a:t>Shared L3 Cache</a:t>
              </a:r>
            </a:p>
            <a:p>
              <a:pPr>
                <a:spcBef>
                  <a:spcPts val="1400"/>
                </a:spcBef>
                <a:buFont typeface="Lucida Grande"/>
                <a:defRPr sz="2400" b="1">
                  <a:latin typeface="+mn-lt"/>
                  <a:ea typeface="+mn-ea"/>
                  <a:cs typeface="+mn-cs"/>
                  <a:sym typeface="Myriad Pro Condensed"/>
                </a:defRPr>
              </a:pPr>
              <a:r>
                <a:rPr sz="1800"/>
                <a:t>(One bank per core)</a:t>
              </a:r>
            </a:p>
          </p:txBody>
        </p:sp>
      </p:grpSp>
      <p:sp>
        <p:nvSpPr>
          <p:cNvPr id="2907" name="Line"/>
          <p:cNvSpPr/>
          <p:nvPr/>
        </p:nvSpPr>
        <p:spPr>
          <a:xfrm>
            <a:off x="1778000" y="8433671"/>
            <a:ext cx="0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08" name="Rounded Rectangle"/>
          <p:cNvSpPr/>
          <p:nvPr/>
        </p:nvSpPr>
        <p:spPr>
          <a:xfrm>
            <a:off x="774700" y="4038231"/>
            <a:ext cx="8763000" cy="533401"/>
          </a:xfrm>
          <a:prstGeom prst="roundRect">
            <a:avLst>
              <a:gd name="adj" fmla="val 35714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09" name="Ring Interconnect"/>
          <p:cNvSpPr txBox="1"/>
          <p:nvPr/>
        </p:nvSpPr>
        <p:spPr>
          <a:xfrm>
            <a:off x="4068781" y="4101245"/>
            <a:ext cx="23876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2000"/>
              <a:t>Ring Interconnect</a:t>
            </a:r>
          </a:p>
        </p:txBody>
      </p:sp>
      <p:sp>
        <p:nvSpPr>
          <p:cNvPr id="2910" name="Rectangle"/>
          <p:cNvSpPr/>
          <p:nvPr/>
        </p:nvSpPr>
        <p:spPr>
          <a:xfrm>
            <a:off x="3136900" y="895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11" name="Rectangle"/>
          <p:cNvSpPr/>
          <p:nvPr/>
        </p:nvSpPr>
        <p:spPr>
          <a:xfrm>
            <a:off x="3136900" y="762000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12" name="Rectangle"/>
          <p:cNvSpPr/>
          <p:nvPr/>
        </p:nvSpPr>
        <p:spPr>
          <a:xfrm>
            <a:off x="3136900" y="514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13" name="Core"/>
          <p:cNvSpPr txBox="1"/>
          <p:nvPr/>
        </p:nvSpPr>
        <p:spPr>
          <a:xfrm>
            <a:off x="3619500" y="9512300"/>
            <a:ext cx="980455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2914" name="L1 Data Cache"/>
          <p:cNvSpPr txBox="1"/>
          <p:nvPr/>
        </p:nvSpPr>
        <p:spPr>
          <a:xfrm>
            <a:off x="3175000" y="7835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2915" name="L2 Cache"/>
          <p:cNvSpPr txBox="1"/>
          <p:nvPr/>
        </p:nvSpPr>
        <p:spPr>
          <a:xfrm>
            <a:off x="3175000" y="5676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sp>
        <p:nvSpPr>
          <p:cNvPr id="2916" name="Line"/>
          <p:cNvSpPr/>
          <p:nvPr/>
        </p:nvSpPr>
        <p:spPr>
          <a:xfrm>
            <a:off x="4089400" y="8432800"/>
            <a:ext cx="0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17" name="Rectangle"/>
          <p:cNvSpPr/>
          <p:nvPr/>
        </p:nvSpPr>
        <p:spPr>
          <a:xfrm>
            <a:off x="5372100" y="895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18" name="Rectangle"/>
          <p:cNvSpPr/>
          <p:nvPr/>
        </p:nvSpPr>
        <p:spPr>
          <a:xfrm>
            <a:off x="5372100" y="762000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19" name="Rectangle"/>
          <p:cNvSpPr/>
          <p:nvPr/>
        </p:nvSpPr>
        <p:spPr>
          <a:xfrm>
            <a:off x="5372100" y="514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20" name="Core"/>
          <p:cNvSpPr txBox="1"/>
          <p:nvPr/>
        </p:nvSpPr>
        <p:spPr>
          <a:xfrm>
            <a:off x="5854700" y="9512300"/>
            <a:ext cx="980455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2921" name="L1 Data Cache"/>
          <p:cNvSpPr txBox="1"/>
          <p:nvPr/>
        </p:nvSpPr>
        <p:spPr>
          <a:xfrm>
            <a:off x="5410200" y="7835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2922" name="L2 Cache"/>
          <p:cNvSpPr txBox="1"/>
          <p:nvPr/>
        </p:nvSpPr>
        <p:spPr>
          <a:xfrm>
            <a:off x="5410200" y="5676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sp>
        <p:nvSpPr>
          <p:cNvPr id="2923" name="Line"/>
          <p:cNvSpPr/>
          <p:nvPr/>
        </p:nvSpPr>
        <p:spPr>
          <a:xfrm>
            <a:off x="6324600" y="8432800"/>
            <a:ext cx="0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24" name="Rectangle"/>
          <p:cNvSpPr/>
          <p:nvPr/>
        </p:nvSpPr>
        <p:spPr>
          <a:xfrm>
            <a:off x="7607300" y="895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25" name="Rectangle"/>
          <p:cNvSpPr/>
          <p:nvPr/>
        </p:nvSpPr>
        <p:spPr>
          <a:xfrm>
            <a:off x="7607300" y="7620000"/>
            <a:ext cx="1943100" cy="8128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26" name="Rectangle"/>
          <p:cNvSpPr/>
          <p:nvPr/>
        </p:nvSpPr>
        <p:spPr>
          <a:xfrm>
            <a:off x="7607300" y="5143500"/>
            <a:ext cx="1943100" cy="143510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2927" name="Core"/>
          <p:cNvSpPr txBox="1"/>
          <p:nvPr/>
        </p:nvSpPr>
        <p:spPr>
          <a:xfrm>
            <a:off x="8089900" y="9512300"/>
            <a:ext cx="980455" cy="369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Core</a:t>
            </a:r>
          </a:p>
        </p:txBody>
      </p:sp>
      <p:sp>
        <p:nvSpPr>
          <p:cNvPr id="2928" name="L1 Data Cache"/>
          <p:cNvSpPr txBox="1"/>
          <p:nvPr/>
        </p:nvSpPr>
        <p:spPr>
          <a:xfrm>
            <a:off x="7645400" y="7835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L1 Data Cache</a:t>
            </a:r>
          </a:p>
        </p:txBody>
      </p:sp>
      <p:sp>
        <p:nvSpPr>
          <p:cNvPr id="2929" name="L2 Cache"/>
          <p:cNvSpPr txBox="1"/>
          <p:nvPr/>
        </p:nvSpPr>
        <p:spPr>
          <a:xfrm>
            <a:off x="7645400" y="5676900"/>
            <a:ext cx="18796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L2 Cache</a:t>
            </a:r>
          </a:p>
        </p:txBody>
      </p:sp>
      <p:sp>
        <p:nvSpPr>
          <p:cNvPr id="2930" name="Line"/>
          <p:cNvSpPr/>
          <p:nvPr/>
        </p:nvSpPr>
        <p:spPr>
          <a:xfrm>
            <a:off x="8559799" y="8432800"/>
            <a:ext cx="1" cy="5071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2935" name="Group"/>
          <p:cNvGrpSpPr/>
          <p:nvPr/>
        </p:nvGrpSpPr>
        <p:grpSpPr>
          <a:xfrm>
            <a:off x="1778000" y="6565900"/>
            <a:ext cx="6781801" cy="1041401"/>
            <a:chOff x="0" y="0"/>
            <a:chExt cx="6781800" cy="1041400"/>
          </a:xfrm>
        </p:grpSpPr>
        <p:sp>
          <p:nvSpPr>
            <p:cNvPr id="2931" name="Line"/>
            <p:cNvSpPr/>
            <p:nvPr/>
          </p:nvSpPr>
          <p:spPr>
            <a:xfrm flipH="1">
              <a:off x="-1" y="0"/>
              <a:ext cx="2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32" name="Line"/>
            <p:cNvSpPr/>
            <p:nvPr/>
          </p:nvSpPr>
          <p:spPr>
            <a:xfrm flipH="1">
              <a:off x="2311400" y="0"/>
              <a:ext cx="1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33" name="Line"/>
            <p:cNvSpPr/>
            <p:nvPr/>
          </p:nvSpPr>
          <p:spPr>
            <a:xfrm>
              <a:off x="4546600" y="0"/>
              <a:ext cx="1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34" name="Line"/>
            <p:cNvSpPr/>
            <p:nvPr/>
          </p:nvSpPr>
          <p:spPr>
            <a:xfrm>
              <a:off x="6781800" y="0"/>
              <a:ext cx="1" cy="10414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2936" name="Line"/>
          <p:cNvSpPr/>
          <p:nvPr/>
        </p:nvSpPr>
        <p:spPr>
          <a:xfrm>
            <a:off x="1765300" y="459740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37" name="Line"/>
          <p:cNvSpPr/>
          <p:nvPr/>
        </p:nvSpPr>
        <p:spPr>
          <a:xfrm>
            <a:off x="4076700" y="459740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38" name="Line"/>
          <p:cNvSpPr/>
          <p:nvPr/>
        </p:nvSpPr>
        <p:spPr>
          <a:xfrm>
            <a:off x="6311900" y="459740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39" name="Line"/>
          <p:cNvSpPr/>
          <p:nvPr/>
        </p:nvSpPr>
        <p:spPr>
          <a:xfrm>
            <a:off x="8547099" y="4597400"/>
            <a:ext cx="1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40" name="Line"/>
          <p:cNvSpPr/>
          <p:nvPr/>
        </p:nvSpPr>
        <p:spPr>
          <a:xfrm>
            <a:off x="1765300" y="349250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41" name="Line"/>
          <p:cNvSpPr/>
          <p:nvPr/>
        </p:nvSpPr>
        <p:spPr>
          <a:xfrm>
            <a:off x="4076700" y="349250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42" name="Line"/>
          <p:cNvSpPr/>
          <p:nvPr/>
        </p:nvSpPr>
        <p:spPr>
          <a:xfrm>
            <a:off x="6311900" y="3492500"/>
            <a:ext cx="0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943" name="Line"/>
          <p:cNvSpPr/>
          <p:nvPr/>
        </p:nvSpPr>
        <p:spPr>
          <a:xfrm>
            <a:off x="8547099" y="3492500"/>
            <a:ext cx="1" cy="50712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Coherence in multi-socket Intel systems"/>
          <p:cNvSpPr txBox="1">
            <a:spLocks noGrp="1"/>
          </p:cNvSpPr>
          <p:nvPr>
            <p:ph type="title"/>
          </p:nvPr>
        </p:nvSpPr>
        <p:spPr>
          <a:xfrm>
            <a:off x="627184" y="393700"/>
            <a:ext cx="16154400" cy="1117600"/>
          </a:xfrm>
          <a:prstGeom prst="rect">
            <a:avLst/>
          </a:prstGeom>
        </p:spPr>
        <p:txBody>
          <a:bodyPr/>
          <a:lstStyle/>
          <a:p>
            <a:r>
              <a:t>Coherence in multi-socket Intel systems</a:t>
            </a:r>
          </a:p>
        </p:txBody>
      </p:sp>
      <p:grpSp>
        <p:nvGrpSpPr>
          <p:cNvPr id="2997" name="Group"/>
          <p:cNvGrpSpPr/>
          <p:nvPr/>
        </p:nvGrpSpPr>
        <p:grpSpPr>
          <a:xfrm>
            <a:off x="470964" y="6742299"/>
            <a:ext cx="5236825" cy="5017045"/>
            <a:chOff x="0" y="0"/>
            <a:chExt cx="5236824" cy="5017044"/>
          </a:xfrm>
        </p:grpSpPr>
        <p:sp>
          <p:nvSpPr>
            <p:cNvPr id="2948" name="Rectangle"/>
            <p:cNvSpPr/>
            <p:nvPr/>
          </p:nvSpPr>
          <p:spPr>
            <a:xfrm>
              <a:off x="30314" y="4160660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49" name="Rectangle"/>
            <p:cNvSpPr/>
            <p:nvPr/>
          </p:nvSpPr>
          <p:spPr>
            <a:xfrm>
              <a:off x="30314" y="3364905"/>
              <a:ext cx="1159529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50" name="Rectangle"/>
            <p:cNvSpPr/>
            <p:nvPr/>
          </p:nvSpPr>
          <p:spPr>
            <a:xfrm>
              <a:off x="30314" y="1887075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51" name="Core"/>
            <p:cNvSpPr txBox="1"/>
            <p:nvPr/>
          </p:nvSpPr>
          <p:spPr>
            <a:xfrm>
              <a:off x="318712" y="4414654"/>
              <a:ext cx="58507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2952" name="L1"/>
            <p:cNvSpPr txBox="1"/>
            <p:nvPr/>
          </p:nvSpPr>
          <p:spPr>
            <a:xfrm>
              <a:off x="54574" y="3468552"/>
              <a:ext cx="1121636" cy="343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2953" name="L2"/>
            <p:cNvSpPr txBox="1"/>
            <p:nvPr/>
          </p:nvSpPr>
          <p:spPr>
            <a:xfrm>
              <a:off x="53050" y="2205377"/>
              <a:ext cx="1121636" cy="402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grpSp>
          <p:nvGrpSpPr>
            <p:cNvPr id="2960" name="Group"/>
            <p:cNvGrpSpPr/>
            <p:nvPr/>
          </p:nvGrpSpPr>
          <p:grpSpPr>
            <a:xfrm>
              <a:off x="0" y="-1"/>
              <a:ext cx="5229246" cy="871543"/>
              <a:chOff x="0" y="0"/>
              <a:chExt cx="5229245" cy="871541"/>
            </a:xfrm>
          </p:grpSpPr>
          <p:sp>
            <p:nvSpPr>
              <p:cNvPr id="2954" name="Rectangle"/>
              <p:cNvSpPr/>
              <p:nvPr/>
            </p:nvSpPr>
            <p:spPr>
              <a:xfrm>
                <a:off x="0" y="7578"/>
                <a:ext cx="5229246" cy="856385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2958" name="Group"/>
              <p:cNvGrpSpPr/>
              <p:nvPr/>
            </p:nvGrpSpPr>
            <p:grpSpPr>
              <a:xfrm>
                <a:off x="1322619" y="-1"/>
                <a:ext cx="2620748" cy="871543"/>
                <a:chOff x="0" y="0"/>
                <a:chExt cx="2620747" cy="871541"/>
              </a:xfrm>
            </p:grpSpPr>
            <p:sp>
              <p:nvSpPr>
                <p:cNvPr id="2955" name="Line"/>
                <p:cNvSpPr/>
                <p:nvPr/>
              </p:nvSpPr>
              <p:spPr>
                <a:xfrm flipH="1">
                  <a:off x="-1" y="5782"/>
                  <a:ext cx="2" cy="865760"/>
                </a:xfrm>
                <a:prstGeom prst="line">
                  <a:avLst/>
                </a:prstGeom>
                <a:noFill/>
                <a:ln w="25400" cap="flat">
                  <a:solidFill>
                    <a:srgbClr val="7A7A7A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/>
                </a:p>
              </p:txBody>
            </p:sp>
            <p:sp>
              <p:nvSpPr>
                <p:cNvPr id="2956" name="Line"/>
                <p:cNvSpPr/>
                <p:nvPr/>
              </p:nvSpPr>
              <p:spPr>
                <a:xfrm>
                  <a:off x="2620747" y="5782"/>
                  <a:ext cx="1" cy="865760"/>
                </a:xfrm>
                <a:prstGeom prst="line">
                  <a:avLst/>
                </a:prstGeom>
                <a:noFill/>
                <a:ln w="25400" cap="flat">
                  <a:solidFill>
                    <a:srgbClr val="7A7A7A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/>
                </a:p>
              </p:txBody>
            </p:sp>
            <p:sp>
              <p:nvSpPr>
                <p:cNvPr id="2957" name="Line"/>
                <p:cNvSpPr/>
                <p:nvPr/>
              </p:nvSpPr>
              <p:spPr>
                <a:xfrm flipH="1">
                  <a:off x="1310373" y="0"/>
                  <a:ext cx="1" cy="865759"/>
                </a:xfrm>
                <a:prstGeom prst="line">
                  <a:avLst/>
                </a:prstGeom>
                <a:noFill/>
                <a:ln w="25400" cap="flat">
                  <a:solidFill>
                    <a:srgbClr val="7A7A7A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/>
                </a:p>
              </p:txBody>
            </p:sp>
          </p:grpSp>
          <p:sp>
            <p:nvSpPr>
              <p:cNvPr id="2959" name="L3 Cache"/>
              <p:cNvSpPr txBox="1"/>
              <p:nvPr/>
            </p:nvSpPr>
            <p:spPr>
              <a:xfrm>
                <a:off x="1347165" y="232893"/>
                <a:ext cx="2510526" cy="5323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L3 Cache</a:t>
                </a:r>
              </a:p>
            </p:txBody>
          </p:sp>
        </p:grpSp>
        <p:sp>
          <p:nvSpPr>
            <p:cNvPr id="2961" name="Line"/>
            <p:cNvSpPr/>
            <p:nvPr/>
          </p:nvSpPr>
          <p:spPr>
            <a:xfrm flipH="1">
              <a:off x="598710" y="385045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62" name="Rounded Rectangle"/>
            <p:cNvSpPr/>
            <p:nvPr/>
          </p:nvSpPr>
          <p:spPr>
            <a:xfrm>
              <a:off x="0" y="1227515"/>
              <a:ext cx="5229246" cy="318303"/>
            </a:xfrm>
            <a:prstGeom prst="roundRect">
              <a:avLst>
                <a:gd name="adj" fmla="val 35714"/>
              </a:avLst>
            </a:prstGeom>
            <a:solidFill>
              <a:srgbClr val="D6D6D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63" name="Rectangle"/>
            <p:cNvSpPr/>
            <p:nvPr/>
          </p:nvSpPr>
          <p:spPr>
            <a:xfrm>
              <a:off x="1409622" y="4160660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64" name="Rectangle"/>
            <p:cNvSpPr/>
            <p:nvPr/>
          </p:nvSpPr>
          <p:spPr>
            <a:xfrm>
              <a:off x="1409622" y="3364905"/>
              <a:ext cx="1159530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65" name="Rectangle"/>
            <p:cNvSpPr/>
            <p:nvPr/>
          </p:nvSpPr>
          <p:spPr>
            <a:xfrm>
              <a:off x="1409622" y="1887075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66" name="Core"/>
            <p:cNvSpPr txBox="1"/>
            <p:nvPr/>
          </p:nvSpPr>
          <p:spPr>
            <a:xfrm>
              <a:off x="1697610" y="4417919"/>
              <a:ext cx="585078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2967" name="L1"/>
            <p:cNvSpPr txBox="1"/>
            <p:nvPr/>
          </p:nvSpPr>
          <p:spPr>
            <a:xfrm>
              <a:off x="1432358" y="3468342"/>
              <a:ext cx="112163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2968" name="L2"/>
            <p:cNvSpPr txBox="1"/>
            <p:nvPr/>
          </p:nvSpPr>
          <p:spPr>
            <a:xfrm>
              <a:off x="1432358" y="2205377"/>
              <a:ext cx="1121637" cy="343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sp>
          <p:nvSpPr>
            <p:cNvPr id="2969" name="Line"/>
            <p:cNvSpPr/>
            <p:nvPr/>
          </p:nvSpPr>
          <p:spPr>
            <a:xfrm>
              <a:off x="1978019" y="384993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70" name="Rectangle"/>
            <p:cNvSpPr/>
            <p:nvPr/>
          </p:nvSpPr>
          <p:spPr>
            <a:xfrm>
              <a:off x="2743459" y="4160660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71" name="Rectangle"/>
            <p:cNvSpPr/>
            <p:nvPr/>
          </p:nvSpPr>
          <p:spPr>
            <a:xfrm>
              <a:off x="2743459" y="3364905"/>
              <a:ext cx="1159529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72" name="Rectangle"/>
            <p:cNvSpPr/>
            <p:nvPr/>
          </p:nvSpPr>
          <p:spPr>
            <a:xfrm>
              <a:off x="2743459" y="1887075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73" name="Core"/>
            <p:cNvSpPr txBox="1"/>
            <p:nvPr/>
          </p:nvSpPr>
          <p:spPr>
            <a:xfrm>
              <a:off x="3031446" y="4417919"/>
              <a:ext cx="585079" cy="343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2974" name="L1"/>
            <p:cNvSpPr txBox="1"/>
            <p:nvPr/>
          </p:nvSpPr>
          <p:spPr>
            <a:xfrm>
              <a:off x="2766195" y="3468342"/>
              <a:ext cx="1121636" cy="344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2975" name="L2"/>
            <p:cNvSpPr txBox="1"/>
            <p:nvPr/>
          </p:nvSpPr>
          <p:spPr>
            <a:xfrm>
              <a:off x="2766195" y="2205377"/>
              <a:ext cx="112163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sp>
          <p:nvSpPr>
            <p:cNvPr id="2976" name="Line"/>
            <p:cNvSpPr/>
            <p:nvPr/>
          </p:nvSpPr>
          <p:spPr>
            <a:xfrm>
              <a:off x="3311855" y="384993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77" name="Rectangle"/>
            <p:cNvSpPr/>
            <p:nvPr/>
          </p:nvSpPr>
          <p:spPr>
            <a:xfrm>
              <a:off x="4077295" y="4160660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78" name="Rectangle"/>
            <p:cNvSpPr/>
            <p:nvPr/>
          </p:nvSpPr>
          <p:spPr>
            <a:xfrm>
              <a:off x="4077295" y="3364905"/>
              <a:ext cx="1159530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79" name="Rectangle"/>
            <p:cNvSpPr/>
            <p:nvPr/>
          </p:nvSpPr>
          <p:spPr>
            <a:xfrm>
              <a:off x="4077295" y="1887075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80" name="Core"/>
            <p:cNvSpPr txBox="1"/>
            <p:nvPr/>
          </p:nvSpPr>
          <p:spPr>
            <a:xfrm>
              <a:off x="4365283" y="4417919"/>
              <a:ext cx="58507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2981" name="L1"/>
            <p:cNvSpPr txBox="1"/>
            <p:nvPr/>
          </p:nvSpPr>
          <p:spPr>
            <a:xfrm>
              <a:off x="4100031" y="3442942"/>
              <a:ext cx="1121636" cy="750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2982" name="L2"/>
            <p:cNvSpPr txBox="1"/>
            <p:nvPr/>
          </p:nvSpPr>
          <p:spPr>
            <a:xfrm>
              <a:off x="4100031" y="2205377"/>
              <a:ext cx="112163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sp>
          <p:nvSpPr>
            <p:cNvPr id="2983" name="Line"/>
            <p:cNvSpPr/>
            <p:nvPr/>
          </p:nvSpPr>
          <p:spPr>
            <a:xfrm>
              <a:off x="4645691" y="384993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2988" name="Group"/>
            <p:cNvGrpSpPr/>
            <p:nvPr/>
          </p:nvGrpSpPr>
          <p:grpSpPr>
            <a:xfrm>
              <a:off x="598710" y="2735880"/>
              <a:ext cx="4046983" cy="621448"/>
              <a:chOff x="0" y="0"/>
              <a:chExt cx="4046981" cy="621446"/>
            </a:xfrm>
          </p:grpSpPr>
          <p:sp>
            <p:nvSpPr>
              <p:cNvPr id="2984" name="Line"/>
              <p:cNvSpPr/>
              <p:nvPr/>
            </p:nvSpPr>
            <p:spPr>
              <a:xfrm flipH="1">
                <a:off x="-1" y="0"/>
                <a:ext cx="2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985" name="Line"/>
              <p:cNvSpPr/>
              <p:nvPr/>
            </p:nvSpPr>
            <p:spPr>
              <a:xfrm flipH="1">
                <a:off x="1379308" y="0"/>
                <a:ext cx="1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986" name="Line"/>
              <p:cNvSpPr/>
              <p:nvPr/>
            </p:nvSpPr>
            <p:spPr>
              <a:xfrm>
                <a:off x="2713144" y="0"/>
                <a:ext cx="1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2987" name="Line"/>
              <p:cNvSpPr/>
              <p:nvPr/>
            </p:nvSpPr>
            <p:spPr>
              <a:xfrm>
                <a:off x="4046981" y="0"/>
                <a:ext cx="1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2989" name="Line"/>
            <p:cNvSpPr/>
            <p:nvPr/>
          </p:nvSpPr>
          <p:spPr>
            <a:xfrm flipH="1">
              <a:off x="591132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0" name="Line"/>
            <p:cNvSpPr/>
            <p:nvPr/>
          </p:nvSpPr>
          <p:spPr>
            <a:xfrm>
              <a:off x="1970440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1" name="Line"/>
            <p:cNvSpPr/>
            <p:nvPr/>
          </p:nvSpPr>
          <p:spPr>
            <a:xfrm>
              <a:off x="3304277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2" name="Line"/>
            <p:cNvSpPr/>
            <p:nvPr/>
          </p:nvSpPr>
          <p:spPr>
            <a:xfrm>
              <a:off x="4638113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3" name="Line"/>
            <p:cNvSpPr/>
            <p:nvPr/>
          </p:nvSpPr>
          <p:spPr>
            <a:xfrm flipH="1">
              <a:off x="591132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4" name="Line"/>
            <p:cNvSpPr/>
            <p:nvPr/>
          </p:nvSpPr>
          <p:spPr>
            <a:xfrm>
              <a:off x="1970440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5" name="Line"/>
            <p:cNvSpPr/>
            <p:nvPr/>
          </p:nvSpPr>
          <p:spPr>
            <a:xfrm>
              <a:off x="3304277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2996" name="Line"/>
            <p:cNvSpPr/>
            <p:nvPr/>
          </p:nvSpPr>
          <p:spPr>
            <a:xfrm>
              <a:off x="4638113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grpSp>
        <p:nvGrpSpPr>
          <p:cNvPr id="3047" name="Group"/>
          <p:cNvGrpSpPr/>
          <p:nvPr/>
        </p:nvGrpSpPr>
        <p:grpSpPr>
          <a:xfrm>
            <a:off x="6772093" y="6754999"/>
            <a:ext cx="5236825" cy="5004345"/>
            <a:chOff x="0" y="12699"/>
            <a:chExt cx="5236824" cy="5004344"/>
          </a:xfrm>
        </p:grpSpPr>
        <p:sp>
          <p:nvSpPr>
            <p:cNvPr id="2998" name="Rectangle"/>
            <p:cNvSpPr/>
            <p:nvPr/>
          </p:nvSpPr>
          <p:spPr>
            <a:xfrm>
              <a:off x="30314" y="4160660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2999" name="Rectangle"/>
            <p:cNvSpPr/>
            <p:nvPr/>
          </p:nvSpPr>
          <p:spPr>
            <a:xfrm>
              <a:off x="30314" y="3364905"/>
              <a:ext cx="1159529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00" name="Rectangle"/>
            <p:cNvSpPr/>
            <p:nvPr/>
          </p:nvSpPr>
          <p:spPr>
            <a:xfrm>
              <a:off x="30314" y="1887075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01" name="Core"/>
            <p:cNvSpPr txBox="1"/>
            <p:nvPr/>
          </p:nvSpPr>
          <p:spPr>
            <a:xfrm>
              <a:off x="318712" y="4414654"/>
              <a:ext cx="58507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3002" name="L1"/>
            <p:cNvSpPr txBox="1"/>
            <p:nvPr/>
          </p:nvSpPr>
          <p:spPr>
            <a:xfrm>
              <a:off x="54574" y="3468552"/>
              <a:ext cx="1121636" cy="343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3003" name="L2"/>
            <p:cNvSpPr txBox="1"/>
            <p:nvPr/>
          </p:nvSpPr>
          <p:spPr>
            <a:xfrm>
              <a:off x="53050" y="2205377"/>
              <a:ext cx="1121636" cy="402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grpSp>
          <p:nvGrpSpPr>
            <p:cNvPr id="3010" name="Group"/>
            <p:cNvGrpSpPr/>
            <p:nvPr/>
          </p:nvGrpSpPr>
          <p:grpSpPr>
            <a:xfrm>
              <a:off x="0" y="12699"/>
              <a:ext cx="5229246" cy="871543"/>
              <a:chOff x="0" y="0"/>
              <a:chExt cx="5229245" cy="871541"/>
            </a:xfrm>
          </p:grpSpPr>
          <p:sp>
            <p:nvSpPr>
              <p:cNvPr id="3004" name="Rectangle"/>
              <p:cNvSpPr/>
              <p:nvPr/>
            </p:nvSpPr>
            <p:spPr>
              <a:xfrm>
                <a:off x="0" y="7578"/>
                <a:ext cx="5229246" cy="856385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3008" name="Group"/>
              <p:cNvGrpSpPr/>
              <p:nvPr/>
            </p:nvGrpSpPr>
            <p:grpSpPr>
              <a:xfrm>
                <a:off x="1322619" y="-1"/>
                <a:ext cx="2620748" cy="871543"/>
                <a:chOff x="0" y="0"/>
                <a:chExt cx="2620747" cy="871541"/>
              </a:xfrm>
            </p:grpSpPr>
            <p:sp>
              <p:nvSpPr>
                <p:cNvPr id="3005" name="Line"/>
                <p:cNvSpPr/>
                <p:nvPr/>
              </p:nvSpPr>
              <p:spPr>
                <a:xfrm flipH="1">
                  <a:off x="-1" y="5782"/>
                  <a:ext cx="2" cy="865760"/>
                </a:xfrm>
                <a:prstGeom prst="line">
                  <a:avLst/>
                </a:prstGeom>
                <a:noFill/>
                <a:ln w="25400" cap="flat">
                  <a:solidFill>
                    <a:srgbClr val="7A7A7A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/>
                </a:p>
              </p:txBody>
            </p:sp>
            <p:sp>
              <p:nvSpPr>
                <p:cNvPr id="3006" name="Line"/>
                <p:cNvSpPr/>
                <p:nvPr/>
              </p:nvSpPr>
              <p:spPr>
                <a:xfrm>
                  <a:off x="2620747" y="5782"/>
                  <a:ext cx="1" cy="865760"/>
                </a:xfrm>
                <a:prstGeom prst="line">
                  <a:avLst/>
                </a:prstGeom>
                <a:noFill/>
                <a:ln w="25400" cap="flat">
                  <a:solidFill>
                    <a:srgbClr val="7A7A7A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/>
                </a:p>
              </p:txBody>
            </p:sp>
            <p:sp>
              <p:nvSpPr>
                <p:cNvPr id="3007" name="Line"/>
                <p:cNvSpPr/>
                <p:nvPr/>
              </p:nvSpPr>
              <p:spPr>
                <a:xfrm flipH="1">
                  <a:off x="1310373" y="0"/>
                  <a:ext cx="1" cy="865759"/>
                </a:xfrm>
                <a:prstGeom prst="line">
                  <a:avLst/>
                </a:prstGeom>
                <a:noFill/>
                <a:ln w="25400" cap="flat">
                  <a:solidFill>
                    <a:srgbClr val="7A7A7A"/>
                  </a:solidFill>
                  <a:custDash>
                    <a:ds d="200000" sp="200000"/>
                  </a:custDash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050"/>
                </a:p>
              </p:txBody>
            </p:sp>
          </p:grpSp>
          <p:sp>
            <p:nvSpPr>
              <p:cNvPr id="3009" name="L3 Cache"/>
              <p:cNvSpPr txBox="1"/>
              <p:nvPr/>
            </p:nvSpPr>
            <p:spPr>
              <a:xfrm>
                <a:off x="1347165" y="207493"/>
                <a:ext cx="2510526" cy="5323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32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2400"/>
                  <a:t>L3 Cache</a:t>
                </a:r>
              </a:p>
            </p:txBody>
          </p:sp>
        </p:grpSp>
        <p:sp>
          <p:nvSpPr>
            <p:cNvPr id="3011" name="Line"/>
            <p:cNvSpPr/>
            <p:nvPr/>
          </p:nvSpPr>
          <p:spPr>
            <a:xfrm flipH="1">
              <a:off x="598710" y="385045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12" name="Rounded Rectangle"/>
            <p:cNvSpPr/>
            <p:nvPr/>
          </p:nvSpPr>
          <p:spPr>
            <a:xfrm>
              <a:off x="0" y="1227515"/>
              <a:ext cx="5229246" cy="318303"/>
            </a:xfrm>
            <a:prstGeom prst="roundRect">
              <a:avLst>
                <a:gd name="adj" fmla="val 35714"/>
              </a:avLst>
            </a:prstGeom>
            <a:solidFill>
              <a:srgbClr val="D6D6D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13" name="Rectangle"/>
            <p:cNvSpPr/>
            <p:nvPr/>
          </p:nvSpPr>
          <p:spPr>
            <a:xfrm>
              <a:off x="1409622" y="4160660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14" name="Rectangle"/>
            <p:cNvSpPr/>
            <p:nvPr/>
          </p:nvSpPr>
          <p:spPr>
            <a:xfrm>
              <a:off x="1409622" y="3364905"/>
              <a:ext cx="1159530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15" name="Rectangle"/>
            <p:cNvSpPr/>
            <p:nvPr/>
          </p:nvSpPr>
          <p:spPr>
            <a:xfrm>
              <a:off x="1409622" y="1887075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16" name="Core"/>
            <p:cNvSpPr txBox="1"/>
            <p:nvPr/>
          </p:nvSpPr>
          <p:spPr>
            <a:xfrm>
              <a:off x="1697610" y="4417919"/>
              <a:ext cx="585078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3017" name="L1"/>
            <p:cNvSpPr txBox="1"/>
            <p:nvPr/>
          </p:nvSpPr>
          <p:spPr>
            <a:xfrm>
              <a:off x="1432358" y="3468342"/>
              <a:ext cx="112163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3018" name="L2"/>
            <p:cNvSpPr txBox="1"/>
            <p:nvPr/>
          </p:nvSpPr>
          <p:spPr>
            <a:xfrm>
              <a:off x="1432358" y="2205377"/>
              <a:ext cx="1121637" cy="343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sp>
          <p:nvSpPr>
            <p:cNvPr id="3019" name="Line"/>
            <p:cNvSpPr/>
            <p:nvPr/>
          </p:nvSpPr>
          <p:spPr>
            <a:xfrm>
              <a:off x="1978019" y="384993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20" name="Rectangle"/>
            <p:cNvSpPr/>
            <p:nvPr/>
          </p:nvSpPr>
          <p:spPr>
            <a:xfrm>
              <a:off x="2743459" y="4160660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21" name="Rectangle"/>
            <p:cNvSpPr/>
            <p:nvPr/>
          </p:nvSpPr>
          <p:spPr>
            <a:xfrm>
              <a:off x="2743459" y="3364905"/>
              <a:ext cx="1159529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22" name="Rectangle"/>
            <p:cNvSpPr/>
            <p:nvPr/>
          </p:nvSpPr>
          <p:spPr>
            <a:xfrm>
              <a:off x="2743459" y="1887075"/>
              <a:ext cx="1159529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23" name="Core"/>
            <p:cNvSpPr txBox="1"/>
            <p:nvPr/>
          </p:nvSpPr>
          <p:spPr>
            <a:xfrm>
              <a:off x="3031446" y="4417919"/>
              <a:ext cx="585079" cy="343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3024" name="L1"/>
            <p:cNvSpPr txBox="1"/>
            <p:nvPr/>
          </p:nvSpPr>
          <p:spPr>
            <a:xfrm>
              <a:off x="2766195" y="3468342"/>
              <a:ext cx="1121636" cy="344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3025" name="L2"/>
            <p:cNvSpPr txBox="1"/>
            <p:nvPr/>
          </p:nvSpPr>
          <p:spPr>
            <a:xfrm>
              <a:off x="2766195" y="2205377"/>
              <a:ext cx="112163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sp>
          <p:nvSpPr>
            <p:cNvPr id="3026" name="Line"/>
            <p:cNvSpPr/>
            <p:nvPr/>
          </p:nvSpPr>
          <p:spPr>
            <a:xfrm>
              <a:off x="3311855" y="384993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27" name="Rectangle"/>
            <p:cNvSpPr/>
            <p:nvPr/>
          </p:nvSpPr>
          <p:spPr>
            <a:xfrm>
              <a:off x="4077295" y="4160660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28" name="Rectangle"/>
            <p:cNvSpPr/>
            <p:nvPr/>
          </p:nvSpPr>
          <p:spPr>
            <a:xfrm>
              <a:off x="4077295" y="3364905"/>
              <a:ext cx="1159530" cy="485033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29" name="Rectangle"/>
            <p:cNvSpPr/>
            <p:nvPr/>
          </p:nvSpPr>
          <p:spPr>
            <a:xfrm>
              <a:off x="4077295" y="1887075"/>
              <a:ext cx="1159530" cy="856385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sp>
          <p:nvSpPr>
            <p:cNvPr id="3030" name="Core"/>
            <p:cNvSpPr txBox="1"/>
            <p:nvPr/>
          </p:nvSpPr>
          <p:spPr>
            <a:xfrm>
              <a:off x="4365283" y="4417919"/>
              <a:ext cx="58507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Core</a:t>
              </a:r>
            </a:p>
          </p:txBody>
        </p:sp>
        <p:sp>
          <p:nvSpPr>
            <p:cNvPr id="3031" name="L1"/>
            <p:cNvSpPr txBox="1"/>
            <p:nvPr/>
          </p:nvSpPr>
          <p:spPr>
            <a:xfrm>
              <a:off x="4100031" y="3442942"/>
              <a:ext cx="1121636" cy="750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L1</a:t>
              </a:r>
            </a:p>
          </p:txBody>
        </p:sp>
        <p:sp>
          <p:nvSpPr>
            <p:cNvPr id="3032" name="L2"/>
            <p:cNvSpPr txBox="1"/>
            <p:nvPr/>
          </p:nvSpPr>
          <p:spPr>
            <a:xfrm>
              <a:off x="4100031" y="2205377"/>
              <a:ext cx="112163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0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600"/>
                <a:t>L2</a:t>
              </a:r>
            </a:p>
          </p:txBody>
        </p:sp>
        <p:sp>
          <p:nvSpPr>
            <p:cNvPr id="3033" name="Line"/>
            <p:cNvSpPr/>
            <p:nvPr/>
          </p:nvSpPr>
          <p:spPr>
            <a:xfrm>
              <a:off x="4645691" y="3849937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grpSp>
          <p:nvGrpSpPr>
            <p:cNvPr id="3038" name="Group"/>
            <p:cNvGrpSpPr/>
            <p:nvPr/>
          </p:nvGrpSpPr>
          <p:grpSpPr>
            <a:xfrm>
              <a:off x="598710" y="2735880"/>
              <a:ext cx="4046983" cy="621448"/>
              <a:chOff x="0" y="0"/>
              <a:chExt cx="4046981" cy="621446"/>
            </a:xfrm>
          </p:grpSpPr>
          <p:sp>
            <p:nvSpPr>
              <p:cNvPr id="3034" name="Line"/>
              <p:cNvSpPr/>
              <p:nvPr/>
            </p:nvSpPr>
            <p:spPr>
              <a:xfrm flipH="1">
                <a:off x="-1" y="0"/>
                <a:ext cx="2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035" name="Line"/>
              <p:cNvSpPr/>
              <p:nvPr/>
            </p:nvSpPr>
            <p:spPr>
              <a:xfrm flipH="1">
                <a:off x="1379308" y="0"/>
                <a:ext cx="1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036" name="Line"/>
              <p:cNvSpPr/>
              <p:nvPr/>
            </p:nvSpPr>
            <p:spPr>
              <a:xfrm>
                <a:off x="2713144" y="0"/>
                <a:ext cx="1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  <p:sp>
            <p:nvSpPr>
              <p:cNvPr id="3037" name="Line"/>
              <p:cNvSpPr/>
              <p:nvPr/>
            </p:nvSpPr>
            <p:spPr>
              <a:xfrm>
                <a:off x="4046981" y="0"/>
                <a:ext cx="1" cy="62144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050"/>
              </a:p>
            </p:txBody>
          </p:sp>
        </p:grpSp>
        <p:sp>
          <p:nvSpPr>
            <p:cNvPr id="3039" name="Line"/>
            <p:cNvSpPr/>
            <p:nvPr/>
          </p:nvSpPr>
          <p:spPr>
            <a:xfrm flipH="1">
              <a:off x="591132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0" name="Line"/>
            <p:cNvSpPr/>
            <p:nvPr/>
          </p:nvSpPr>
          <p:spPr>
            <a:xfrm>
              <a:off x="1970440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1" name="Line"/>
            <p:cNvSpPr/>
            <p:nvPr/>
          </p:nvSpPr>
          <p:spPr>
            <a:xfrm>
              <a:off x="3304277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2" name="Line"/>
            <p:cNvSpPr/>
            <p:nvPr/>
          </p:nvSpPr>
          <p:spPr>
            <a:xfrm>
              <a:off x="4638113" y="1561194"/>
              <a:ext cx="1" cy="3026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3" name="Line"/>
            <p:cNvSpPr/>
            <p:nvPr/>
          </p:nvSpPr>
          <p:spPr>
            <a:xfrm flipH="1">
              <a:off x="591132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4" name="Line"/>
            <p:cNvSpPr/>
            <p:nvPr/>
          </p:nvSpPr>
          <p:spPr>
            <a:xfrm>
              <a:off x="1970440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5" name="Line"/>
            <p:cNvSpPr/>
            <p:nvPr/>
          </p:nvSpPr>
          <p:spPr>
            <a:xfrm>
              <a:off x="3304277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  <p:sp>
          <p:nvSpPr>
            <p:cNvPr id="3046" name="Line"/>
            <p:cNvSpPr/>
            <p:nvPr/>
          </p:nvSpPr>
          <p:spPr>
            <a:xfrm>
              <a:off x="4638113" y="901855"/>
              <a:ext cx="1" cy="30262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50"/>
            </a:p>
          </p:txBody>
        </p:sp>
      </p:grpSp>
      <p:sp>
        <p:nvSpPr>
          <p:cNvPr id="3048" name="Rectangle"/>
          <p:cNvSpPr/>
          <p:nvPr/>
        </p:nvSpPr>
        <p:spPr>
          <a:xfrm>
            <a:off x="1800215" y="6298541"/>
            <a:ext cx="2578322" cy="3683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49" name="Rectangle"/>
          <p:cNvSpPr/>
          <p:nvPr/>
        </p:nvSpPr>
        <p:spPr>
          <a:xfrm>
            <a:off x="8101344" y="6285841"/>
            <a:ext cx="2578323" cy="3683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50" name="Rectangle"/>
          <p:cNvSpPr/>
          <p:nvPr/>
        </p:nvSpPr>
        <p:spPr>
          <a:xfrm>
            <a:off x="1800215" y="4806841"/>
            <a:ext cx="2578323" cy="942546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51" name="Rectangle"/>
          <p:cNvSpPr/>
          <p:nvPr/>
        </p:nvSpPr>
        <p:spPr>
          <a:xfrm>
            <a:off x="8101344" y="4800572"/>
            <a:ext cx="2578323" cy="980485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52" name="Rectangle"/>
          <p:cNvSpPr/>
          <p:nvPr/>
        </p:nvSpPr>
        <p:spPr>
          <a:xfrm>
            <a:off x="1800215" y="4117194"/>
            <a:ext cx="2578323" cy="534913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53" name="Rectangle"/>
          <p:cNvSpPr/>
          <p:nvPr/>
        </p:nvSpPr>
        <p:spPr>
          <a:xfrm>
            <a:off x="8101344" y="4127000"/>
            <a:ext cx="2578323" cy="534913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54" name="Cache Agent"/>
          <p:cNvSpPr txBox="1"/>
          <p:nvPr/>
        </p:nvSpPr>
        <p:spPr>
          <a:xfrm>
            <a:off x="1846814" y="6298541"/>
            <a:ext cx="251052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Cache Agent</a:t>
            </a:r>
          </a:p>
        </p:txBody>
      </p:sp>
      <p:sp>
        <p:nvSpPr>
          <p:cNvPr id="3055" name="Cache Agent"/>
          <p:cNvSpPr txBox="1"/>
          <p:nvPr/>
        </p:nvSpPr>
        <p:spPr>
          <a:xfrm>
            <a:off x="8140226" y="6285841"/>
            <a:ext cx="251052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Cache Agent</a:t>
            </a:r>
          </a:p>
        </p:txBody>
      </p:sp>
      <p:sp>
        <p:nvSpPr>
          <p:cNvPr id="3056" name="Memory Controller"/>
          <p:cNvSpPr txBox="1"/>
          <p:nvPr/>
        </p:nvSpPr>
        <p:spPr>
          <a:xfrm>
            <a:off x="1846814" y="4200500"/>
            <a:ext cx="251052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Memory Controller</a:t>
            </a:r>
          </a:p>
        </p:txBody>
      </p:sp>
      <p:sp>
        <p:nvSpPr>
          <p:cNvPr id="3057" name="Memory Controller"/>
          <p:cNvSpPr txBox="1"/>
          <p:nvPr/>
        </p:nvSpPr>
        <p:spPr>
          <a:xfrm>
            <a:off x="8135243" y="4233567"/>
            <a:ext cx="251052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Memory Controller</a:t>
            </a:r>
          </a:p>
        </p:txBody>
      </p:sp>
      <p:sp>
        <p:nvSpPr>
          <p:cNvPr id="3058" name="Home Agent"/>
          <p:cNvSpPr txBox="1"/>
          <p:nvPr/>
        </p:nvSpPr>
        <p:spPr>
          <a:xfrm>
            <a:off x="1859514" y="4842665"/>
            <a:ext cx="251052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Home Agent</a:t>
            </a:r>
          </a:p>
        </p:txBody>
      </p:sp>
      <p:sp>
        <p:nvSpPr>
          <p:cNvPr id="3059" name="Home Agent"/>
          <p:cNvSpPr txBox="1"/>
          <p:nvPr/>
        </p:nvSpPr>
        <p:spPr>
          <a:xfrm>
            <a:off x="8140226" y="4841675"/>
            <a:ext cx="251052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Home Agent</a:t>
            </a:r>
          </a:p>
        </p:txBody>
      </p:sp>
      <p:sp>
        <p:nvSpPr>
          <p:cNvPr id="3060" name="Line"/>
          <p:cNvSpPr/>
          <p:nvPr/>
        </p:nvSpPr>
        <p:spPr>
          <a:xfrm flipH="1">
            <a:off x="3087283" y="6043260"/>
            <a:ext cx="6308278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61" name="Line"/>
          <p:cNvSpPr/>
          <p:nvPr/>
        </p:nvSpPr>
        <p:spPr>
          <a:xfrm flipV="1">
            <a:off x="3102940" y="5728894"/>
            <a:ext cx="1" cy="560313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62" name="Line"/>
          <p:cNvSpPr/>
          <p:nvPr/>
        </p:nvSpPr>
        <p:spPr>
          <a:xfrm flipV="1">
            <a:off x="9390505" y="5777281"/>
            <a:ext cx="1" cy="527070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63" name="QuickPath Interconnect…"/>
          <p:cNvSpPr txBox="1"/>
          <p:nvPr/>
        </p:nvSpPr>
        <p:spPr>
          <a:xfrm>
            <a:off x="5010469" y="4810511"/>
            <a:ext cx="251052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800"/>
              <a:t>QuickPath Interconnect</a:t>
            </a:r>
          </a:p>
          <a:p>
            <a: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800"/>
              <a:t>(QPI)</a:t>
            </a:r>
          </a:p>
        </p:txBody>
      </p:sp>
      <p:sp>
        <p:nvSpPr>
          <p:cNvPr id="3064" name="Line"/>
          <p:cNvSpPr/>
          <p:nvPr/>
        </p:nvSpPr>
        <p:spPr>
          <a:xfrm flipV="1">
            <a:off x="3114776" y="2803394"/>
            <a:ext cx="1" cy="1299996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65" name="Line"/>
          <p:cNvSpPr/>
          <p:nvPr/>
        </p:nvSpPr>
        <p:spPr>
          <a:xfrm flipV="1">
            <a:off x="9382789" y="2699815"/>
            <a:ext cx="25401" cy="1421969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66" name="to DRAM……"/>
          <p:cNvSpPr txBox="1"/>
          <p:nvPr/>
        </p:nvSpPr>
        <p:spPr>
          <a:xfrm>
            <a:off x="1606079" y="2041537"/>
            <a:ext cx="2991994" cy="776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800"/>
              <a:t>to DRAM…</a:t>
            </a:r>
          </a:p>
          <a:p>
            <a: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800"/>
              <a:t>(with in memory directory)</a:t>
            </a:r>
          </a:p>
        </p:txBody>
      </p:sp>
      <p:sp>
        <p:nvSpPr>
          <p:cNvPr id="3067" name="Rectangle"/>
          <p:cNvSpPr/>
          <p:nvPr/>
        </p:nvSpPr>
        <p:spPr>
          <a:xfrm>
            <a:off x="1904447" y="5261947"/>
            <a:ext cx="2266938" cy="37435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68" name="Dir cache (16KB)"/>
          <p:cNvSpPr txBox="1"/>
          <p:nvPr/>
        </p:nvSpPr>
        <p:spPr>
          <a:xfrm>
            <a:off x="1928640" y="5278649"/>
            <a:ext cx="2208755" cy="367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 dirty="0"/>
              <a:t>Dir cache (16KB)</a:t>
            </a:r>
          </a:p>
        </p:txBody>
      </p:sp>
      <p:sp>
        <p:nvSpPr>
          <p:cNvPr id="3069" name="Rectangle"/>
          <p:cNvSpPr/>
          <p:nvPr/>
        </p:nvSpPr>
        <p:spPr>
          <a:xfrm>
            <a:off x="8220045" y="5249706"/>
            <a:ext cx="2266938" cy="374350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/>
          </a:p>
        </p:txBody>
      </p:sp>
      <p:sp>
        <p:nvSpPr>
          <p:cNvPr id="3070" name="Dir cache (16KB)"/>
          <p:cNvSpPr txBox="1"/>
          <p:nvPr/>
        </p:nvSpPr>
        <p:spPr>
          <a:xfrm>
            <a:off x="8244238" y="5266409"/>
            <a:ext cx="2208754" cy="367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Dir cache (16KB)</a:t>
            </a:r>
          </a:p>
        </p:txBody>
      </p:sp>
      <p:sp>
        <p:nvSpPr>
          <p:cNvPr id="3071" name="to DRAM……"/>
          <p:cNvSpPr txBox="1"/>
          <p:nvPr/>
        </p:nvSpPr>
        <p:spPr>
          <a:xfrm>
            <a:off x="8135243" y="1956656"/>
            <a:ext cx="2510526" cy="77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800"/>
              <a:t>to DRAM…</a:t>
            </a:r>
          </a:p>
          <a:p>
            <a:pPr>
              <a:buFont typeface="Lucida Grande"/>
              <a:defRPr sz="24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1800"/>
              <a:t>(in memory directory)</a:t>
            </a:r>
          </a:p>
        </p:txBody>
      </p:sp>
      <p:sp>
        <p:nvSpPr>
          <p:cNvPr id="3072" name="L3 directory reduces on-chip coherence traffic (previous slide)…"/>
          <p:cNvSpPr txBox="1"/>
          <p:nvPr/>
        </p:nvSpPr>
        <p:spPr>
          <a:xfrm>
            <a:off x="11552737" y="2105735"/>
            <a:ext cx="5964583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400" indent="-406400" algn="l">
              <a:spcBef>
                <a:spcPts val="3200"/>
              </a:spcBef>
              <a:buSzPct val="120000"/>
              <a:buFont typeface="Lucida Grande"/>
              <a:buChar char="▪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L3 directory reduces on-chip coherence traffic (previous slide)</a:t>
            </a:r>
          </a:p>
          <a:p>
            <a:pPr marL="406400" indent="-406400" algn="l">
              <a:buSzPct val="120000"/>
              <a:buFont typeface="Lucida Grande"/>
              <a:buChar char="▪"/>
              <a:defRPr sz="32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In-memory directory (cached by home agent/memory controller) reduces coherence traffic between cores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Xeon Ph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Xeon Phi</a:t>
            </a:r>
          </a:p>
        </p:txBody>
      </p:sp>
      <p:sp>
        <p:nvSpPr>
          <p:cNvPr id="3077" name="Intel’s NUMA on a chip…"/>
          <p:cNvSpPr txBox="1">
            <a:spLocks noGrp="1"/>
          </p:cNvSpPr>
          <p:nvPr>
            <p:ph type="body" sz="half" idx="1"/>
          </p:nvPr>
        </p:nvSpPr>
        <p:spPr>
          <a:xfrm>
            <a:off x="10367291" y="1031089"/>
            <a:ext cx="7821595" cy="12128152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 sz="3200" dirty="0"/>
              <a:t>Intel’s NUMA on a chip</a:t>
            </a:r>
          </a:p>
          <a:p>
            <a:pPr>
              <a:defRPr sz="4800"/>
            </a:pPr>
            <a:r>
              <a:rPr sz="3200" dirty="0"/>
              <a:t>Many (50+) x86 cores</a:t>
            </a:r>
          </a:p>
          <a:p>
            <a:pPr lvl="1">
              <a:buFont typeface="Lucida Grande"/>
              <a:buChar char="▪"/>
              <a:defRPr sz="4800"/>
            </a:pPr>
            <a:r>
              <a:rPr sz="3200" dirty="0"/>
              <a:t>Ours have 61</a:t>
            </a:r>
          </a:p>
          <a:p>
            <a:pPr lvl="1">
              <a:buFont typeface="Lucida Grande"/>
              <a:buChar char="▪"/>
              <a:defRPr sz="4800"/>
            </a:pPr>
            <a:r>
              <a:rPr sz="3200" dirty="0"/>
              <a:t>“Knight’s Corner”</a:t>
            </a:r>
          </a:p>
          <a:p>
            <a:pPr lvl="1">
              <a:buFont typeface="Lucida Grande"/>
              <a:buChar char="▪"/>
              <a:defRPr sz="4800"/>
            </a:pPr>
            <a:r>
              <a:rPr sz="3200" dirty="0"/>
              <a:t>4-way hyper threading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rPr sz="3200" dirty="0"/>
              <a:t>Each with 1–2 vector units</a:t>
            </a:r>
          </a:p>
          <a:p>
            <a:pPr>
              <a:defRPr sz="4800"/>
            </a:pPr>
            <a:r>
              <a:rPr sz="3200" dirty="0"/>
              <a:t>Cache-coherent memory system</a:t>
            </a:r>
          </a:p>
          <a:p>
            <a:pPr>
              <a:defRPr sz="4800"/>
            </a:pPr>
            <a:r>
              <a:rPr sz="3200" dirty="0"/>
              <a:t>Knight’s Corner overall system: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rPr sz="3200" dirty="0"/>
              <a:t>Max. 8GB memory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rPr sz="3200" dirty="0"/>
              <a:t>Max. 2 TFLOPS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rPr sz="3200" dirty="0"/>
              <a:t>0.004 bytes/flop </a:t>
            </a:r>
          </a:p>
          <a:p>
            <a:pPr marL="2273300" lvl="2" indent="-800100">
              <a:buFont typeface="Lucida Grande"/>
              <a:buChar char="▪"/>
              <a:defRPr sz="4800"/>
            </a:pPr>
            <a:r>
              <a:rPr sz="3200" dirty="0"/>
              <a:t>not balanced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rPr sz="3200" dirty="0"/>
              <a:t>300 Watts</a:t>
            </a:r>
          </a:p>
        </p:txBody>
      </p:sp>
      <p:sp>
        <p:nvSpPr>
          <p:cNvPr id="3078" name="Prototype / internal names include:…"/>
          <p:cNvSpPr txBox="1"/>
          <p:nvPr/>
        </p:nvSpPr>
        <p:spPr>
          <a:xfrm>
            <a:off x="1424699" y="8427931"/>
            <a:ext cx="6661768" cy="264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>
                <a:latin typeface="Myriad Pro"/>
                <a:ea typeface="Myriad Pro"/>
                <a:cs typeface="Myriad Pro"/>
                <a:sym typeface="Myriad Pro"/>
              </a:defRPr>
            </a:pPr>
            <a:r>
              <a:rPr b="1" dirty="0"/>
              <a:t>Prototype / internal names include:</a:t>
            </a:r>
          </a:p>
          <a:p>
            <a:pPr algn="l">
              <a:defRPr sz="3300">
                <a:latin typeface="Myriad Pro"/>
                <a:ea typeface="Myriad Pro"/>
                <a:cs typeface="Myriad Pro"/>
                <a:sym typeface="Myriad Pro"/>
              </a:defRPr>
            </a:pPr>
            <a:r>
              <a:rPr b="1" dirty="0"/>
              <a:t>Larrabee, Knight’s Ferry, Knight’s Corner, Knight’s Landing, Knight’s Hill</a:t>
            </a:r>
          </a:p>
        </p:txBody>
      </p:sp>
      <p:pic>
        <p:nvPicPr>
          <p:cNvPr id="30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49" y="1607814"/>
            <a:ext cx="10100897" cy="6935949"/>
          </a:xfrm>
          <a:prstGeom prst="rect">
            <a:avLst/>
          </a:prstGeom>
          <a:ln w="12700">
            <a:miter lim="400000"/>
          </a:ln>
        </p:spPr>
      </p:pic>
      <p:sp>
        <p:nvSpPr>
          <p:cNvPr id="3080" name="China’s Tianhe-2 has 48,000 Knight’s Corner chips"/>
          <p:cNvSpPr txBox="1"/>
          <p:nvPr/>
        </p:nvSpPr>
        <p:spPr>
          <a:xfrm>
            <a:off x="1424699" y="11165610"/>
            <a:ext cx="666176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300"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b="1"/>
              <a:t>China’s Tianhe-2 has 48,000 Knight’s Corner chips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Knight’s Corner Xeon Phi Cache Coh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Knight’s Corner Xeon Phi Cache Coherence</a:t>
            </a:r>
          </a:p>
        </p:txBody>
      </p:sp>
      <p:sp>
        <p:nvSpPr>
          <p:cNvPr id="3083" name="512KB L2 caches…"/>
          <p:cNvSpPr txBox="1">
            <a:spLocks noGrp="1"/>
          </p:cNvSpPr>
          <p:nvPr>
            <p:ph type="body" sz="half" idx="1"/>
          </p:nvPr>
        </p:nvSpPr>
        <p:spPr>
          <a:xfrm>
            <a:off x="9225085" y="3446801"/>
            <a:ext cx="7767515" cy="8999199"/>
          </a:xfrm>
          <a:prstGeom prst="rect">
            <a:avLst/>
          </a:prstGeom>
        </p:spPr>
        <p:txBody>
          <a:bodyPr/>
          <a:lstStyle/>
          <a:p>
            <a:pPr lvl="1">
              <a:buFont typeface="Lucida Grande"/>
              <a:buChar char="▪"/>
            </a:pPr>
            <a:r>
              <a:t>512KB L2 caches</a:t>
            </a:r>
          </a:p>
          <a:p>
            <a:pPr lvl="1">
              <a:buFont typeface="Lucida Grande"/>
              <a:buChar char="▪"/>
            </a:pPr>
            <a:r>
              <a:t>8 memory controllers</a:t>
            </a:r>
          </a:p>
          <a:p>
            <a:pPr lvl="2">
              <a:buFont typeface="Lucida Grande"/>
              <a:buChar char="▪"/>
            </a:pPr>
            <a:r>
              <a:t>Total 8GB max.</a:t>
            </a:r>
          </a:p>
        </p:txBody>
      </p:sp>
      <p:pic>
        <p:nvPicPr>
          <p:cNvPr id="30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842" y="2286797"/>
            <a:ext cx="7153786" cy="7242104"/>
          </a:xfrm>
          <a:prstGeom prst="rect">
            <a:avLst/>
          </a:prstGeom>
          <a:ln w="12700">
            <a:miter lim="400000"/>
          </a:ln>
        </p:spPr>
      </p:pic>
      <p:sp>
        <p:nvSpPr>
          <p:cNvPr id="3085" name="Prototype / internal names include:…"/>
          <p:cNvSpPr txBox="1"/>
          <p:nvPr/>
        </p:nvSpPr>
        <p:spPr>
          <a:xfrm>
            <a:off x="1443802" y="11041046"/>
            <a:ext cx="6661768" cy="154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300">
                <a:latin typeface="Myriad Pro"/>
                <a:ea typeface="Myriad Pro"/>
                <a:cs typeface="Myriad Pro"/>
                <a:sym typeface="Myriad Pro"/>
              </a:defRPr>
            </a:pPr>
            <a:r>
              <a:t>Prototype / internal names include:</a:t>
            </a:r>
          </a:p>
          <a:p>
            <a:pPr algn="l">
              <a:defRPr sz="3300">
                <a:latin typeface="Myriad Pro"/>
                <a:ea typeface="Myriad Pro"/>
                <a:cs typeface="Myriad Pro"/>
                <a:sym typeface="Myriad Pro"/>
              </a:defRPr>
            </a:pPr>
            <a:r>
              <a:t>Larrabee, Knight’s Ferry, Knight’s Corner, Knight’s Landing, Knight’s Hill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KC Xeon Phi Ring Commun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KC Xeon Phi Ring Communication</a:t>
            </a:r>
          </a:p>
        </p:txBody>
      </p:sp>
      <p:sp>
        <p:nvSpPr>
          <p:cNvPr id="3088" name="Messages sent around bidirectional ring…"/>
          <p:cNvSpPr txBox="1">
            <a:spLocks noGrp="1"/>
          </p:cNvSpPr>
          <p:nvPr>
            <p:ph type="body" sz="half" idx="1"/>
          </p:nvPr>
        </p:nvSpPr>
        <p:spPr>
          <a:xfrm>
            <a:off x="956712" y="8793585"/>
            <a:ext cx="15976413" cy="4374026"/>
          </a:xfrm>
          <a:prstGeom prst="rect">
            <a:avLst/>
          </a:prstGeom>
        </p:spPr>
        <p:txBody>
          <a:bodyPr/>
          <a:lstStyle/>
          <a:p>
            <a:pPr marL="800099" indent="-800099">
              <a:defRPr sz="4600"/>
            </a:pPr>
            <a:r>
              <a:rPr sz="3600" dirty="0"/>
              <a:t>Messages sent around bidirectional ring</a:t>
            </a:r>
          </a:p>
          <a:p>
            <a:pPr marL="1321707" lvl="1" indent="-521607">
              <a:defRPr sz="4600"/>
            </a:pPr>
            <a:r>
              <a:rPr sz="3600" dirty="0"/>
              <a:t>Having everything on single chip enables very wide communication paths</a:t>
            </a:r>
            <a:endParaRPr lang="en-US" sz="3600" dirty="0"/>
          </a:p>
          <a:p>
            <a:pPr marL="1321707" lvl="1" indent="-521607">
              <a:defRPr sz="4600"/>
            </a:pPr>
            <a:r>
              <a:rPr sz="3600" dirty="0"/>
              <a:t>Can get effect of broadcast by circulating message around entire ring</a:t>
            </a:r>
          </a:p>
          <a:p>
            <a:pPr lvl="2">
              <a:defRPr sz="4600"/>
            </a:pPr>
            <a:r>
              <a:rPr sz="3600" dirty="0"/>
              <a:t>Advantage over point-to-point</a:t>
            </a:r>
          </a:p>
        </p:txBody>
      </p:sp>
      <p:pic>
        <p:nvPicPr>
          <p:cNvPr id="30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5110" y="1697844"/>
            <a:ext cx="12137780" cy="6909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KC Xeon Phi Directory Struc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KC Xeon Phi Directory Structure</a:t>
            </a:r>
          </a:p>
        </p:txBody>
      </p:sp>
      <p:sp>
        <p:nvSpPr>
          <p:cNvPr id="3092" name="Directory keeps track of which lines are resident in local L2…"/>
          <p:cNvSpPr txBox="1">
            <a:spLocks noGrp="1"/>
          </p:cNvSpPr>
          <p:nvPr>
            <p:ph type="body" sz="half" idx="1"/>
          </p:nvPr>
        </p:nvSpPr>
        <p:spPr>
          <a:xfrm>
            <a:off x="1066800" y="7383171"/>
            <a:ext cx="16154400" cy="5802133"/>
          </a:xfrm>
          <a:prstGeom prst="rect">
            <a:avLst/>
          </a:prstGeom>
        </p:spPr>
        <p:txBody>
          <a:bodyPr/>
          <a:lstStyle/>
          <a:p>
            <a:pPr>
              <a:defRPr sz="4900"/>
            </a:pPr>
            <a:r>
              <a:rPr sz="3600" dirty="0"/>
              <a:t>Directory keeps track of which lines are resident in local L2</a:t>
            </a:r>
          </a:p>
          <a:p>
            <a:pPr lvl="1">
              <a:defRPr sz="4900"/>
            </a:pPr>
            <a:r>
              <a:rPr sz="3600" dirty="0"/>
              <a:t>Same as with single-node system</a:t>
            </a:r>
          </a:p>
          <a:p>
            <a:pPr>
              <a:defRPr sz="4900"/>
            </a:pPr>
            <a:r>
              <a:rPr sz="3600" dirty="0"/>
              <a:t>Worst-case memory read or write by P:</a:t>
            </a:r>
          </a:p>
          <a:p>
            <a:pPr marL="1726711" lvl="1" indent="-837711">
              <a:buSzPct val="100000"/>
              <a:buAutoNum type="arabicPeriod"/>
              <a:defRPr sz="4900"/>
            </a:pPr>
            <a:r>
              <a:rPr sz="3600" dirty="0"/>
              <a:t>Check local cache</a:t>
            </a:r>
          </a:p>
          <a:p>
            <a:pPr marL="1726711" lvl="1" indent="-837711">
              <a:buSzPct val="100000"/>
              <a:buAutoNum type="arabicPeriod"/>
              <a:defRPr sz="4900"/>
            </a:pPr>
            <a:r>
              <a:rPr sz="3600" dirty="0"/>
              <a:t>Circulate request around ring for line in some cache</a:t>
            </a:r>
          </a:p>
          <a:p>
            <a:pPr marL="1726711" lvl="1" indent="-837711">
              <a:buSzPct val="100000"/>
              <a:buAutoNum type="arabicPeriod"/>
              <a:defRPr sz="4900"/>
            </a:pPr>
            <a:r>
              <a:rPr sz="3600" dirty="0"/>
              <a:t>Send request around ring to memory controller</a:t>
            </a:r>
          </a:p>
        </p:txBody>
      </p:sp>
      <p:pic>
        <p:nvPicPr>
          <p:cNvPr id="30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165" y="1690245"/>
            <a:ext cx="12180470" cy="5265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Next Generation Xeon Ph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Generation Xeon Phi</a:t>
            </a:r>
          </a:p>
        </p:txBody>
      </p:sp>
      <p:sp>
        <p:nvSpPr>
          <p:cNvPr id="3098" name="“Knight’s Landing”…"/>
          <p:cNvSpPr txBox="1">
            <a:spLocks noGrp="1"/>
          </p:cNvSpPr>
          <p:nvPr>
            <p:ph type="body" sz="half" idx="1"/>
          </p:nvPr>
        </p:nvSpPr>
        <p:spPr>
          <a:xfrm>
            <a:off x="9963494" y="2095500"/>
            <a:ext cx="7671298" cy="10851061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“Knight’s Landing”</a:t>
            </a:r>
          </a:p>
          <a:p>
            <a:pPr>
              <a:defRPr sz="4800"/>
            </a:pPr>
            <a:r>
              <a:t>72 cores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t>Each with 4-way hyper threading</a:t>
            </a:r>
          </a:p>
          <a:p>
            <a:pPr marL="1600200" lvl="1" indent="-800100">
              <a:buFont typeface="Lucida Grande"/>
              <a:buChar char="▪"/>
              <a:defRPr sz="4800"/>
            </a:pPr>
            <a:r>
              <a:t>Each with 2 vector units</a:t>
            </a:r>
          </a:p>
          <a:p>
            <a:pPr>
              <a:defRPr sz="4800"/>
            </a:pPr>
            <a:r>
              <a:t>Grouped into pairs to give 36 compute nodes</a:t>
            </a:r>
          </a:p>
          <a:p>
            <a:pPr>
              <a:defRPr sz="4800"/>
            </a:pPr>
            <a:r>
              <a:t>Peak 6 SP TFLOPS</a:t>
            </a:r>
          </a:p>
          <a:p>
            <a:pPr>
              <a:defRPr sz="4800"/>
            </a:pPr>
            <a:r>
              <a:t>16 GB on package RAM</a:t>
            </a:r>
          </a:p>
          <a:p>
            <a:pPr>
              <a:defRPr sz="4800"/>
            </a:pPr>
            <a:r>
              <a:t>Access to up to 384 GB off-package RAM</a:t>
            </a:r>
          </a:p>
        </p:txBody>
      </p:sp>
      <p:pic>
        <p:nvPicPr>
          <p:cNvPr id="30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317" y="1919893"/>
            <a:ext cx="8480993" cy="557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4185" y="7651343"/>
            <a:ext cx="6487257" cy="5778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Knight’s Landing Xeon Phi Cache Coh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Knight’s Landing Xeon Phi Cache Coherence</a:t>
            </a:r>
          </a:p>
        </p:txBody>
      </p:sp>
      <p:pic>
        <p:nvPicPr>
          <p:cNvPr id="31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84" y="1568556"/>
            <a:ext cx="10400958" cy="7791432"/>
          </a:xfrm>
          <a:prstGeom prst="rect">
            <a:avLst/>
          </a:prstGeom>
          <a:ln w="12700">
            <a:miter lim="400000"/>
          </a:ln>
        </p:spPr>
      </p:pic>
      <p:sp>
        <p:nvSpPr>
          <p:cNvPr id="3104" name="Nodes organized as 2-D mesh…"/>
          <p:cNvSpPr txBox="1">
            <a:spLocks noGrp="1"/>
          </p:cNvSpPr>
          <p:nvPr>
            <p:ph type="body" sz="half" idx="1"/>
          </p:nvPr>
        </p:nvSpPr>
        <p:spPr>
          <a:xfrm>
            <a:off x="9339704" y="2869575"/>
            <a:ext cx="8712072" cy="8999200"/>
          </a:xfrm>
          <a:prstGeom prst="rect">
            <a:avLst/>
          </a:prstGeom>
        </p:spPr>
        <p:txBody>
          <a:bodyPr/>
          <a:lstStyle/>
          <a:p>
            <a:pPr lvl="1">
              <a:buFont typeface="Lucida Grande"/>
              <a:buChar char="▪"/>
            </a:pPr>
            <a:r>
              <a:t>Nodes organized as 2-D mesh</a:t>
            </a:r>
          </a:p>
          <a:p>
            <a:pPr lvl="2">
              <a:buFont typeface="Lucida Grande"/>
              <a:buChar char="▪"/>
            </a:pPr>
            <a:r>
              <a:t>Some for computation</a:t>
            </a:r>
          </a:p>
          <a:p>
            <a:pPr lvl="2">
              <a:buFont typeface="Lucida Grande"/>
              <a:buChar char="▪"/>
            </a:pPr>
            <a:r>
              <a:t>Some for memory interfaces</a:t>
            </a:r>
          </a:p>
          <a:p>
            <a:pPr lvl="1">
              <a:buFont typeface="Lucida Grande"/>
              <a:buChar char="▪"/>
            </a:pPr>
            <a:r>
              <a:t>Use X/Y routing to send messages</a:t>
            </a:r>
          </a:p>
          <a:p>
            <a:pPr lvl="1">
              <a:buFont typeface="Lucida Grande"/>
              <a:buChar char="▪"/>
            </a:pPr>
            <a:r>
              <a:t>Must use more traditional directory-based scheme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Summary: directory-based coh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Summary: directory-based coherence</a:t>
            </a:r>
          </a:p>
        </p:txBody>
      </p:sp>
      <p:sp>
        <p:nvSpPr>
          <p:cNvPr id="3107" name="Primary observation: broadcast doesn’t scale, but luckily we don’t need to broadcast to ensure coherence because often the number of caches containing a copy of a line is small…"/>
          <p:cNvSpPr txBox="1">
            <a:spLocks noGrp="1"/>
          </p:cNvSpPr>
          <p:nvPr>
            <p:ph type="body" idx="1"/>
          </p:nvPr>
        </p:nvSpPr>
        <p:spPr>
          <a:xfrm>
            <a:off x="838200" y="1543049"/>
            <a:ext cx="16154400" cy="11965941"/>
          </a:xfrm>
          <a:prstGeom prst="rect">
            <a:avLst/>
          </a:prstGeom>
        </p:spPr>
        <p:txBody>
          <a:bodyPr/>
          <a:lstStyle/>
          <a:p>
            <a:pPr marL="800099" indent="-800099">
              <a:spcBef>
                <a:spcPts val="5000"/>
              </a:spcBef>
              <a:defRPr sz="4600"/>
            </a:pPr>
            <a:r>
              <a:rPr sz="4000" dirty="0"/>
              <a:t>Primary observation: broadcast doesn’t scale, but luckily we don’t need to broadcast to ensure coherence because often the number of caches containing a copy of a line is small</a:t>
            </a:r>
          </a:p>
          <a:p>
            <a:pPr marL="800099" indent="-800099">
              <a:spcBef>
                <a:spcPts val="5000"/>
              </a:spcBef>
              <a:defRPr sz="4600"/>
            </a:pPr>
            <a:r>
              <a:rPr sz="4000" dirty="0"/>
              <a:t>Instead of snooping, just store the list of sharers in a “directory” and check the list as necessary</a:t>
            </a:r>
          </a:p>
          <a:p>
            <a:pPr marL="800099" indent="-800099">
              <a:spcBef>
                <a:spcPts val="600"/>
              </a:spcBef>
              <a:defRPr sz="4600"/>
            </a:pPr>
            <a:r>
              <a:rPr sz="4000" dirty="0"/>
              <a:t> One challenge: reducing overhead of directory storage</a:t>
            </a:r>
          </a:p>
          <a:p>
            <a:pPr marL="1524000" lvl="1" indent="-558800">
              <a:spcBef>
                <a:spcPts val="600"/>
              </a:spcBef>
              <a:defRPr sz="4000"/>
            </a:pPr>
            <a:r>
              <a:rPr sz="4000" dirty="0"/>
              <a:t>Use hierarchies of processors or larger line sizes </a:t>
            </a:r>
          </a:p>
          <a:p>
            <a:pPr marL="1524000" lvl="1" indent="-558800">
              <a:spcBef>
                <a:spcPts val="600"/>
              </a:spcBef>
              <a:defRPr sz="4000"/>
            </a:pPr>
            <a:r>
              <a:rPr sz="4000" dirty="0"/>
              <a:t>Limited pointer schemes: exploit fact the most processors not sharing line</a:t>
            </a:r>
            <a:endParaRPr lang="en-US" sz="4000" dirty="0"/>
          </a:p>
          <a:p>
            <a:pPr marL="1524000" lvl="1" indent="-558800">
              <a:spcBef>
                <a:spcPts val="600"/>
              </a:spcBef>
              <a:defRPr sz="4000"/>
            </a:pPr>
            <a:r>
              <a:rPr sz="4000" dirty="0"/>
              <a:t>Sparse directory schemes: exploit fact that most lines are not in cache</a:t>
            </a:r>
          </a:p>
          <a:p>
            <a:pPr marL="800099" indent="-800099">
              <a:defRPr sz="4600"/>
            </a:pPr>
            <a:r>
              <a:rPr sz="4000" dirty="0"/>
              <a:t>Another challenge: reducing the number of messages sent (traffic) and critical path (latency) of message chains needed to implement coherence operations</a:t>
            </a:r>
          </a:p>
          <a:p>
            <a:pPr marL="800099" indent="-800099">
              <a:defRPr sz="4600"/>
            </a:pPr>
            <a:r>
              <a:rPr sz="4000" dirty="0"/>
              <a:t>Ring-based schemes can be much simpler than point-to-point communication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F11A-6EDD-4D49-AB37-D75A142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3700"/>
            <a:ext cx="16500231" cy="1117600"/>
          </a:xfrm>
        </p:spPr>
        <p:txBody>
          <a:bodyPr/>
          <a:lstStyle/>
          <a:p>
            <a:r>
              <a:rPr lang="en-US" dirty="0"/>
              <a:t>Scaling cache coherence in current multicores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FC8C8-5541-4E52-AF91-EF0A7FDBF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ccNUMA</a:t>
            </a:r>
            <a:r>
              <a:rPr lang="en-US" dirty="0"/>
              <a:t> typically refers to supercomputing/clusters</a:t>
            </a:r>
          </a:p>
          <a:p>
            <a:r>
              <a:rPr lang="en-US" dirty="0"/>
              <a:t>Same issues appear in multicores</a:t>
            </a:r>
          </a:p>
          <a:p>
            <a:pPr lvl="1"/>
            <a:r>
              <a:rPr lang="en-US" dirty="0"/>
              <a:t>NUMA: Memory controllers distributed around chip</a:t>
            </a:r>
          </a:p>
          <a:p>
            <a:pPr lvl="1"/>
            <a:r>
              <a:rPr lang="en-US" dirty="0"/>
              <a:t>NUCA (non-uniform cache access): L3 banks distributed around the chip too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F01E0D-E48A-4601-8CA8-93E94CF4A29C}"/>
              </a:ext>
            </a:extLst>
          </p:cNvPr>
          <p:cNvSpPr/>
          <p:nvPr/>
        </p:nvSpPr>
        <p:spPr>
          <a:xfrm>
            <a:off x="4273061" y="7146198"/>
            <a:ext cx="9724293" cy="6295292"/>
          </a:xfrm>
          <a:prstGeom prst="roundRect">
            <a:avLst>
              <a:gd name="adj" fmla="val 1052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699C80-9485-45DD-9BC4-373482E884B8}"/>
              </a:ext>
            </a:extLst>
          </p:cNvPr>
          <p:cNvGrpSpPr/>
          <p:nvPr/>
        </p:nvGrpSpPr>
        <p:grpSpPr>
          <a:xfrm>
            <a:off x="5861538" y="8083811"/>
            <a:ext cx="6506308" cy="4388049"/>
            <a:chOff x="5861538" y="7538686"/>
            <a:chExt cx="6506308" cy="438804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CCC9C5-3BAE-46FB-A3CA-519CD1CF4CF9}"/>
                </a:ext>
              </a:extLst>
            </p:cNvPr>
            <p:cNvCxnSpPr/>
            <p:nvPr/>
          </p:nvCxnSpPr>
          <p:spPr>
            <a:xfrm>
              <a:off x="6752492" y="7538686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9DB5FC-91AA-44DB-A036-44601EE10F49}"/>
                </a:ext>
              </a:extLst>
            </p:cNvPr>
            <p:cNvCxnSpPr/>
            <p:nvPr/>
          </p:nvCxnSpPr>
          <p:spPr>
            <a:xfrm>
              <a:off x="6752492" y="9001369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6EC25D-5895-4F1A-80F0-71F59C0A6BF7}"/>
                </a:ext>
              </a:extLst>
            </p:cNvPr>
            <p:cNvCxnSpPr/>
            <p:nvPr/>
          </p:nvCxnSpPr>
          <p:spPr>
            <a:xfrm>
              <a:off x="6752492" y="10464052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6EC5E9-F8C6-4B99-A6ED-C3FB45F479ED}"/>
                </a:ext>
              </a:extLst>
            </p:cNvPr>
            <p:cNvCxnSpPr/>
            <p:nvPr/>
          </p:nvCxnSpPr>
          <p:spPr>
            <a:xfrm>
              <a:off x="6752492" y="11926735"/>
              <a:ext cx="4765431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367BAA-331B-44F4-8C39-F84F08679EBC}"/>
                </a:ext>
              </a:extLst>
            </p:cNvPr>
            <p:cNvCxnSpPr>
              <a:cxnSpLocks/>
            </p:cNvCxnSpPr>
            <p:nvPr/>
          </p:nvCxnSpPr>
          <p:spPr>
            <a:xfrm>
              <a:off x="6752492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FF296C-4A2B-42B2-ADA2-8D4D39F3BE53}"/>
                </a:ext>
              </a:extLst>
            </p:cNvPr>
            <p:cNvCxnSpPr>
              <a:cxnSpLocks/>
            </p:cNvCxnSpPr>
            <p:nvPr/>
          </p:nvCxnSpPr>
          <p:spPr>
            <a:xfrm>
              <a:off x="8370276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9CAB4E-04DA-4759-94CD-AAA13E89A790}"/>
                </a:ext>
              </a:extLst>
            </p:cNvPr>
            <p:cNvCxnSpPr>
              <a:cxnSpLocks/>
            </p:cNvCxnSpPr>
            <p:nvPr/>
          </p:nvCxnSpPr>
          <p:spPr>
            <a:xfrm>
              <a:off x="9935306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CF6444E-C73A-417A-82F9-B056C077AF53}"/>
                </a:ext>
              </a:extLst>
            </p:cNvPr>
            <p:cNvCxnSpPr>
              <a:cxnSpLocks/>
            </p:cNvCxnSpPr>
            <p:nvPr/>
          </p:nvCxnSpPr>
          <p:spPr>
            <a:xfrm>
              <a:off x="11535505" y="7538686"/>
              <a:ext cx="0" cy="43880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B3CC999-A8B7-457D-A756-468661E111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1538" y="8270027"/>
              <a:ext cx="890953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2F1BE8D-C922-4F98-83A2-50BB410CA4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35505" y="8270031"/>
              <a:ext cx="83234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446252-A6B4-4A25-8A01-DB27D54548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35504" y="11274182"/>
              <a:ext cx="83234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9F48B6D-097C-4BB8-B489-F6FECE4206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1538" y="11255503"/>
              <a:ext cx="931984" cy="18678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E232F6-6B22-4C83-94A1-B028C13E4E32}"/>
              </a:ext>
            </a:extLst>
          </p:cNvPr>
          <p:cNvSpPr/>
          <p:nvPr/>
        </p:nvSpPr>
        <p:spPr>
          <a:xfrm>
            <a:off x="6096000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BA5D8D-E1AC-4720-9FE4-CA9AB9D1F484}"/>
              </a:ext>
            </a:extLst>
          </p:cNvPr>
          <p:cNvSpPr/>
          <p:nvPr/>
        </p:nvSpPr>
        <p:spPr>
          <a:xfrm>
            <a:off x="7672754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D76423-B40E-464A-87BD-6E81A03C929B}"/>
              </a:ext>
            </a:extLst>
          </p:cNvPr>
          <p:cNvSpPr/>
          <p:nvPr/>
        </p:nvSpPr>
        <p:spPr>
          <a:xfrm>
            <a:off x="9249508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FE091B-8CB0-4CA8-A060-8BA62135D3AE}"/>
              </a:ext>
            </a:extLst>
          </p:cNvPr>
          <p:cNvSpPr/>
          <p:nvPr/>
        </p:nvSpPr>
        <p:spPr>
          <a:xfrm>
            <a:off x="10826262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AD04F-B8B2-41E6-955A-0DC3F58EEF28}"/>
              </a:ext>
            </a:extLst>
          </p:cNvPr>
          <p:cNvSpPr/>
          <p:nvPr/>
        </p:nvSpPr>
        <p:spPr>
          <a:xfrm>
            <a:off x="6096000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349D55-989A-4BB2-B2A9-FBA6368B8F31}"/>
              </a:ext>
            </a:extLst>
          </p:cNvPr>
          <p:cNvSpPr/>
          <p:nvPr/>
        </p:nvSpPr>
        <p:spPr>
          <a:xfrm>
            <a:off x="7672754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CE6607-D8B5-48A2-B1B0-181FA8B7DF94}"/>
              </a:ext>
            </a:extLst>
          </p:cNvPr>
          <p:cNvSpPr/>
          <p:nvPr/>
        </p:nvSpPr>
        <p:spPr>
          <a:xfrm>
            <a:off x="9249508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9ACEEE-5A27-42DC-91BF-C7A0EADED761}"/>
              </a:ext>
            </a:extLst>
          </p:cNvPr>
          <p:cNvSpPr/>
          <p:nvPr/>
        </p:nvSpPr>
        <p:spPr>
          <a:xfrm>
            <a:off x="10826262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BD3F41-B7EE-4126-8889-F44BA5FDB3B0}"/>
              </a:ext>
            </a:extLst>
          </p:cNvPr>
          <p:cNvSpPr/>
          <p:nvPr/>
        </p:nvSpPr>
        <p:spPr>
          <a:xfrm>
            <a:off x="6096000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311940-91EB-4125-870B-D656549E630E}"/>
              </a:ext>
            </a:extLst>
          </p:cNvPr>
          <p:cNvSpPr/>
          <p:nvPr/>
        </p:nvSpPr>
        <p:spPr>
          <a:xfrm>
            <a:off x="7672754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03E59C-5F25-4185-9EB3-9FE2297D2E24}"/>
              </a:ext>
            </a:extLst>
          </p:cNvPr>
          <p:cNvSpPr/>
          <p:nvPr/>
        </p:nvSpPr>
        <p:spPr>
          <a:xfrm>
            <a:off x="9249508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2399DF-FBBF-4E56-AC3A-B66EF4A983D3}"/>
              </a:ext>
            </a:extLst>
          </p:cNvPr>
          <p:cNvSpPr/>
          <p:nvPr/>
        </p:nvSpPr>
        <p:spPr>
          <a:xfrm>
            <a:off x="10826262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A97FF8-4F67-498E-9F02-4488562F8BD5}"/>
              </a:ext>
            </a:extLst>
          </p:cNvPr>
          <p:cNvSpPr/>
          <p:nvPr/>
        </p:nvSpPr>
        <p:spPr>
          <a:xfrm>
            <a:off x="6096000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5CE8FD-C964-4DE5-8ADC-643D64FD05D6}"/>
              </a:ext>
            </a:extLst>
          </p:cNvPr>
          <p:cNvSpPr/>
          <p:nvPr/>
        </p:nvSpPr>
        <p:spPr>
          <a:xfrm>
            <a:off x="7672754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63EDC2-07C3-4379-ADF9-A12792FD7546}"/>
              </a:ext>
            </a:extLst>
          </p:cNvPr>
          <p:cNvSpPr/>
          <p:nvPr/>
        </p:nvSpPr>
        <p:spPr>
          <a:xfrm>
            <a:off x="9249508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FE2D53-0B72-4002-9844-AC99BAAEF311}"/>
              </a:ext>
            </a:extLst>
          </p:cNvPr>
          <p:cNvSpPr/>
          <p:nvPr/>
        </p:nvSpPr>
        <p:spPr>
          <a:xfrm>
            <a:off x="10826262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E017DC-3BB7-4C9F-B578-0C7093E3A098}"/>
              </a:ext>
            </a:extLst>
          </p:cNvPr>
          <p:cNvSpPr/>
          <p:nvPr/>
        </p:nvSpPr>
        <p:spPr>
          <a:xfrm>
            <a:off x="4519246" y="8083811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A925F0-F7CB-4B7D-822C-63C858FD1473}"/>
              </a:ext>
            </a:extLst>
          </p:cNvPr>
          <p:cNvSpPr/>
          <p:nvPr/>
        </p:nvSpPr>
        <p:spPr>
          <a:xfrm>
            <a:off x="4519246" y="11069287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2F06F7-04F3-4460-B6B7-9CE5A8F59749}"/>
              </a:ext>
            </a:extLst>
          </p:cNvPr>
          <p:cNvSpPr/>
          <p:nvPr/>
        </p:nvSpPr>
        <p:spPr>
          <a:xfrm>
            <a:off x="12367846" y="8083811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E987270-AAFA-4338-B3BB-45F7681724BC}"/>
              </a:ext>
            </a:extLst>
          </p:cNvPr>
          <p:cNvSpPr/>
          <p:nvPr/>
        </p:nvSpPr>
        <p:spPr>
          <a:xfrm>
            <a:off x="12367846" y="11069287"/>
            <a:ext cx="1342292" cy="14626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Mem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rPr>
              <a:t>Ctrl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AD6EC-E8C0-4398-AA71-54029530119A}"/>
              </a:ext>
            </a:extLst>
          </p:cNvPr>
          <p:cNvSpPr txBox="1"/>
          <p:nvPr/>
        </p:nvSpPr>
        <p:spPr>
          <a:xfrm>
            <a:off x="5161304" y="6045503"/>
            <a:ext cx="127759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Core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5671A10-F74F-4614-BBC2-72C3E21604B7}"/>
              </a:ext>
            </a:extLst>
          </p:cNvPr>
          <p:cNvSpPr/>
          <p:nvPr/>
        </p:nvSpPr>
        <p:spPr>
          <a:xfrm>
            <a:off x="6793522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137E610-64DA-43C8-A690-6AB34B54C925}"/>
              </a:ext>
            </a:extLst>
          </p:cNvPr>
          <p:cNvSpPr/>
          <p:nvPr/>
        </p:nvSpPr>
        <p:spPr>
          <a:xfrm>
            <a:off x="8370276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525C0B-D2E2-4F10-AD26-CF4A98BEB76C}"/>
              </a:ext>
            </a:extLst>
          </p:cNvPr>
          <p:cNvSpPr/>
          <p:nvPr/>
        </p:nvSpPr>
        <p:spPr>
          <a:xfrm>
            <a:off x="9947030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5EE7182-8D5F-4D45-A30A-46F3B7B36EDF}"/>
              </a:ext>
            </a:extLst>
          </p:cNvPr>
          <p:cNvSpPr/>
          <p:nvPr/>
        </p:nvSpPr>
        <p:spPr>
          <a:xfrm>
            <a:off x="11523784" y="7403125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BBD9DBD-5EE7-4F79-ABBD-6491FB37C129}"/>
              </a:ext>
            </a:extLst>
          </p:cNvPr>
          <p:cNvSpPr/>
          <p:nvPr/>
        </p:nvSpPr>
        <p:spPr>
          <a:xfrm>
            <a:off x="6793522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B970A4-01B2-4021-88C7-B2AE39A69776}"/>
              </a:ext>
            </a:extLst>
          </p:cNvPr>
          <p:cNvSpPr/>
          <p:nvPr/>
        </p:nvSpPr>
        <p:spPr>
          <a:xfrm>
            <a:off x="8370276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C28BB09-9555-47EB-9482-A7BB0AE31EEF}"/>
              </a:ext>
            </a:extLst>
          </p:cNvPr>
          <p:cNvSpPr/>
          <p:nvPr/>
        </p:nvSpPr>
        <p:spPr>
          <a:xfrm>
            <a:off x="9947030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C5B3EAC-5D48-42AB-9612-70AB10096080}"/>
              </a:ext>
            </a:extLst>
          </p:cNvPr>
          <p:cNvSpPr/>
          <p:nvPr/>
        </p:nvSpPr>
        <p:spPr>
          <a:xfrm>
            <a:off x="11523784" y="8895863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93D61DE-E1B6-4ACD-BDCB-111AD0509705}"/>
              </a:ext>
            </a:extLst>
          </p:cNvPr>
          <p:cNvSpPr/>
          <p:nvPr/>
        </p:nvSpPr>
        <p:spPr>
          <a:xfrm>
            <a:off x="6793522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A1EFE8F-99B2-42E9-A864-194C9E9206EF}"/>
              </a:ext>
            </a:extLst>
          </p:cNvPr>
          <p:cNvSpPr/>
          <p:nvPr/>
        </p:nvSpPr>
        <p:spPr>
          <a:xfrm>
            <a:off x="8370276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3A711A7-C365-4521-A90E-3B27531A7E09}"/>
              </a:ext>
            </a:extLst>
          </p:cNvPr>
          <p:cNvSpPr/>
          <p:nvPr/>
        </p:nvSpPr>
        <p:spPr>
          <a:xfrm>
            <a:off x="9947030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77921A3-BCDF-4749-BF10-156B97EE602A}"/>
              </a:ext>
            </a:extLst>
          </p:cNvPr>
          <p:cNvSpPr/>
          <p:nvPr/>
        </p:nvSpPr>
        <p:spPr>
          <a:xfrm>
            <a:off x="11523784" y="10388601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E3C767D-E0AA-4CCB-BDFC-E37C3B5B96B5}"/>
              </a:ext>
            </a:extLst>
          </p:cNvPr>
          <p:cNvSpPr/>
          <p:nvPr/>
        </p:nvSpPr>
        <p:spPr>
          <a:xfrm>
            <a:off x="6793522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11CD7F3-661A-4A60-8B3A-98B882A85A0D}"/>
              </a:ext>
            </a:extLst>
          </p:cNvPr>
          <p:cNvSpPr/>
          <p:nvPr/>
        </p:nvSpPr>
        <p:spPr>
          <a:xfrm>
            <a:off x="8370276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42FED85-EF24-45CF-9031-7EFF7B65CCD3}"/>
              </a:ext>
            </a:extLst>
          </p:cNvPr>
          <p:cNvSpPr/>
          <p:nvPr/>
        </p:nvSpPr>
        <p:spPr>
          <a:xfrm>
            <a:off x="9947030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51D6252-E7CE-4E5A-9222-7BBFB6C8620A}"/>
              </a:ext>
            </a:extLst>
          </p:cNvPr>
          <p:cNvSpPr/>
          <p:nvPr/>
        </p:nvSpPr>
        <p:spPr>
          <a:xfrm>
            <a:off x="11523784" y="11881339"/>
            <a:ext cx="685797" cy="1301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1C098F-51E3-42DB-950B-4E96D40C1B18}"/>
              </a:ext>
            </a:extLst>
          </p:cNvPr>
          <p:cNvSpPr txBox="1"/>
          <p:nvPr/>
        </p:nvSpPr>
        <p:spPr>
          <a:xfrm>
            <a:off x="7071398" y="6041596"/>
            <a:ext cx="36997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L3 Cache Bank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A6DCAFA-4DAE-463B-BCA6-B3E5E0CCEEDC}"/>
              </a:ext>
            </a:extLst>
          </p:cNvPr>
          <p:cNvCxnSpPr/>
          <p:nvPr/>
        </p:nvCxnSpPr>
        <p:spPr>
          <a:xfrm>
            <a:off x="6096000" y="6747235"/>
            <a:ext cx="342898" cy="117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D3A1A48-A694-4B0F-9159-D329E0FFE881}"/>
              </a:ext>
            </a:extLst>
          </p:cNvPr>
          <p:cNvCxnSpPr>
            <a:cxnSpLocks/>
          </p:cNvCxnSpPr>
          <p:nvPr/>
        </p:nvCxnSpPr>
        <p:spPr>
          <a:xfrm flipH="1">
            <a:off x="7161335" y="6805891"/>
            <a:ext cx="611797" cy="1119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2E70740C-05ED-4566-92D8-DD985A15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51" y="8161123"/>
            <a:ext cx="2619741" cy="124794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7F93545-2EFE-4D08-BC76-1469BB46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73" y="11146599"/>
            <a:ext cx="2619741" cy="124794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E1814A5-48ED-4C32-80BB-0E75E960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102" y="8161123"/>
            <a:ext cx="2619741" cy="124794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7CD0765-49A1-4819-A8E8-2DE6E434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24" y="11146599"/>
            <a:ext cx="2619741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94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06FA-EEA7-4250-A5C6-F00EEC1D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we need a bus?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B34BA-406E-4326-963A-258A60236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  <a:p>
            <a:pPr lvl="1"/>
            <a:r>
              <a:rPr lang="en-US" dirty="0"/>
              <a:t>Bus serializes requests, ordering some before others</a:t>
            </a:r>
          </a:p>
          <a:p>
            <a:pPr lvl="1"/>
            <a:r>
              <a:rPr lang="en-US" dirty="0"/>
              <a:t>BUT: Coherence does not require ordering of requests to different addresses </a:t>
            </a:r>
          </a:p>
          <a:p>
            <a:pPr lvl="2"/>
            <a:r>
              <a:rPr lang="en-US" dirty="0"/>
              <a:t>(More on this when we discuss consistency)</a:t>
            </a:r>
          </a:p>
          <a:p>
            <a:endParaRPr lang="en-US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Simple, fast (but not scalable) broadcast medium</a:t>
            </a:r>
          </a:p>
          <a:p>
            <a:pPr lvl="1"/>
            <a:r>
              <a:rPr lang="en-US" dirty="0"/>
              <a:t>BUT: Coherence does not require broadcast</a:t>
            </a:r>
          </a:p>
          <a:p>
            <a:pPr lvl="2"/>
            <a:r>
              <a:rPr lang="en-US" dirty="0"/>
              <a:t>Only need to communicate with sharers</a:t>
            </a:r>
          </a:p>
          <a:p>
            <a:pPr lvl="2"/>
            <a:r>
              <a:rPr lang="en-US" dirty="0"/>
              <a:t>Most data is not shared by every cache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587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ne possible solution: hierarchical snoop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sz="6000" dirty="0"/>
              <a:t>One possible solution: hierarchical snooping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1092200" y="2425700"/>
            <a:ext cx="7696200" cy="2108201"/>
            <a:chOff x="0" y="0"/>
            <a:chExt cx="7696200" cy="2108200"/>
          </a:xfrm>
        </p:grpSpPr>
        <p:sp>
          <p:nvSpPr>
            <p:cNvPr id="134" name="Line"/>
            <p:cNvSpPr/>
            <p:nvPr/>
          </p:nvSpPr>
          <p:spPr>
            <a:xfrm flipH="1">
              <a:off x="750183" y="1216868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135" name="Line"/>
            <p:cNvSpPr/>
            <p:nvPr/>
          </p:nvSpPr>
          <p:spPr>
            <a:xfrm>
              <a:off x="2837031" y="1214725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136" name="Line"/>
            <p:cNvSpPr/>
            <p:nvPr/>
          </p:nvSpPr>
          <p:spPr>
            <a:xfrm>
              <a:off x="4919532" y="1214725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137" name="Line"/>
            <p:cNvSpPr/>
            <p:nvPr/>
          </p:nvSpPr>
          <p:spPr>
            <a:xfrm>
              <a:off x="6911490" y="1214725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142" name="Group"/>
            <p:cNvGrpSpPr/>
            <p:nvPr/>
          </p:nvGrpSpPr>
          <p:grpSpPr>
            <a:xfrm>
              <a:off x="0" y="0"/>
              <a:ext cx="1509060" cy="1254882"/>
              <a:chOff x="0" y="0"/>
              <a:chExt cx="1509059" cy="1254881"/>
            </a:xfrm>
          </p:grpSpPr>
          <p:sp>
            <p:nvSpPr>
              <p:cNvPr id="138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39" name="Processor"/>
              <p:cNvSpPr txBox="1"/>
              <p:nvPr/>
            </p:nvSpPr>
            <p:spPr>
              <a:xfrm>
                <a:off x="171026" y="359992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40" name="Rectangle"/>
              <p:cNvSpPr/>
              <p:nvPr/>
            </p:nvSpPr>
            <p:spPr>
              <a:xfrm>
                <a:off x="120724" y="784316"/>
                <a:ext cx="1287732" cy="411603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41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grpSp>
          <p:nvGrpSpPr>
            <p:cNvPr id="147" name="Group"/>
            <p:cNvGrpSpPr/>
            <p:nvPr/>
          </p:nvGrpSpPr>
          <p:grpSpPr>
            <a:xfrm>
              <a:off x="2052320" y="0"/>
              <a:ext cx="1509060" cy="1254882"/>
              <a:chOff x="0" y="0"/>
              <a:chExt cx="1509059" cy="1254881"/>
            </a:xfrm>
          </p:grpSpPr>
          <p:sp>
            <p:nvSpPr>
              <p:cNvPr id="143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44" name="Processor"/>
              <p:cNvSpPr txBox="1"/>
              <p:nvPr/>
            </p:nvSpPr>
            <p:spPr>
              <a:xfrm>
                <a:off x="171026" y="361405"/>
                <a:ext cx="1177068" cy="4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45" name="Rectangle"/>
              <p:cNvSpPr/>
              <p:nvPr/>
            </p:nvSpPr>
            <p:spPr>
              <a:xfrm>
                <a:off x="120724" y="783046"/>
                <a:ext cx="1287732" cy="411602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46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grpSp>
          <p:nvGrpSpPr>
            <p:cNvPr id="152" name="Group"/>
            <p:cNvGrpSpPr/>
            <p:nvPr/>
          </p:nvGrpSpPr>
          <p:grpSpPr>
            <a:xfrm>
              <a:off x="4104640" y="0"/>
              <a:ext cx="1509060" cy="1254882"/>
              <a:chOff x="0" y="0"/>
              <a:chExt cx="1509059" cy="1254881"/>
            </a:xfrm>
          </p:grpSpPr>
          <p:sp>
            <p:nvSpPr>
              <p:cNvPr id="148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49" name="Processor"/>
              <p:cNvSpPr txBox="1"/>
              <p:nvPr/>
            </p:nvSpPr>
            <p:spPr>
              <a:xfrm>
                <a:off x="171026" y="361405"/>
                <a:ext cx="1177068" cy="4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50" name="Rectangle"/>
              <p:cNvSpPr/>
              <p:nvPr/>
            </p:nvSpPr>
            <p:spPr>
              <a:xfrm>
                <a:off x="120724" y="783046"/>
                <a:ext cx="1287732" cy="411602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51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grpSp>
          <p:nvGrpSpPr>
            <p:cNvPr id="157" name="Group"/>
            <p:cNvGrpSpPr/>
            <p:nvPr/>
          </p:nvGrpSpPr>
          <p:grpSpPr>
            <a:xfrm>
              <a:off x="6156963" y="0"/>
              <a:ext cx="1509060" cy="1254882"/>
              <a:chOff x="0" y="0"/>
              <a:chExt cx="1509059" cy="1254881"/>
            </a:xfrm>
          </p:grpSpPr>
          <p:sp>
            <p:nvSpPr>
              <p:cNvPr id="153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54" name="Processor"/>
              <p:cNvSpPr txBox="1"/>
              <p:nvPr/>
            </p:nvSpPr>
            <p:spPr>
              <a:xfrm>
                <a:off x="171026" y="361405"/>
                <a:ext cx="1177068" cy="4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55" name="Rectangle"/>
              <p:cNvSpPr/>
              <p:nvPr/>
            </p:nvSpPr>
            <p:spPr>
              <a:xfrm>
                <a:off x="120724" y="783046"/>
                <a:ext cx="1287732" cy="411602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56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sp>
          <p:nvSpPr>
            <p:cNvPr id="158" name="Rounded Rectangle"/>
            <p:cNvSpPr/>
            <p:nvPr/>
          </p:nvSpPr>
          <p:spPr>
            <a:xfrm>
              <a:off x="0" y="1626325"/>
              <a:ext cx="7696200" cy="481876"/>
            </a:xfrm>
            <a:prstGeom prst="roundRect">
              <a:avLst>
                <a:gd name="adj" fmla="val 39533"/>
              </a:avLst>
            </a:prstGeom>
            <a:solidFill>
              <a:srgbClr val="D6D6D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159" name="Interconnect"/>
            <p:cNvSpPr txBox="1"/>
            <p:nvPr/>
          </p:nvSpPr>
          <p:spPr>
            <a:xfrm>
              <a:off x="3069067" y="1681219"/>
              <a:ext cx="1708977" cy="40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Interconnect</a:t>
              </a: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9690100" y="2425700"/>
            <a:ext cx="7696200" cy="2108201"/>
            <a:chOff x="0" y="0"/>
            <a:chExt cx="7696200" cy="2108200"/>
          </a:xfrm>
        </p:grpSpPr>
        <p:sp>
          <p:nvSpPr>
            <p:cNvPr id="161" name="Line"/>
            <p:cNvSpPr/>
            <p:nvPr/>
          </p:nvSpPr>
          <p:spPr>
            <a:xfrm flipH="1">
              <a:off x="750183" y="1216868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162" name="Line"/>
            <p:cNvSpPr/>
            <p:nvPr/>
          </p:nvSpPr>
          <p:spPr>
            <a:xfrm>
              <a:off x="2837031" y="1214725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163" name="Line"/>
            <p:cNvSpPr/>
            <p:nvPr/>
          </p:nvSpPr>
          <p:spPr>
            <a:xfrm>
              <a:off x="4919532" y="1214725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sp>
          <p:nvSpPr>
            <p:cNvPr id="164" name="Line"/>
            <p:cNvSpPr/>
            <p:nvPr/>
          </p:nvSpPr>
          <p:spPr>
            <a:xfrm>
              <a:off x="6911490" y="1214725"/>
              <a:ext cx="1" cy="43154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/>
            </a:p>
          </p:txBody>
        </p:sp>
        <p:grpSp>
          <p:nvGrpSpPr>
            <p:cNvPr id="169" name="Group"/>
            <p:cNvGrpSpPr/>
            <p:nvPr/>
          </p:nvGrpSpPr>
          <p:grpSpPr>
            <a:xfrm>
              <a:off x="0" y="0"/>
              <a:ext cx="1509060" cy="1254882"/>
              <a:chOff x="0" y="0"/>
              <a:chExt cx="1509059" cy="1254881"/>
            </a:xfrm>
          </p:grpSpPr>
          <p:sp>
            <p:nvSpPr>
              <p:cNvPr id="165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66" name="Processor"/>
              <p:cNvSpPr txBox="1"/>
              <p:nvPr/>
            </p:nvSpPr>
            <p:spPr>
              <a:xfrm>
                <a:off x="171026" y="359992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67" name="Rectangle"/>
              <p:cNvSpPr/>
              <p:nvPr/>
            </p:nvSpPr>
            <p:spPr>
              <a:xfrm>
                <a:off x="120724" y="784316"/>
                <a:ext cx="1287732" cy="411603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68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2052320" y="0"/>
              <a:ext cx="1509060" cy="1254882"/>
              <a:chOff x="0" y="0"/>
              <a:chExt cx="1509059" cy="1254881"/>
            </a:xfrm>
          </p:grpSpPr>
          <p:sp>
            <p:nvSpPr>
              <p:cNvPr id="170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71" name="Processor"/>
              <p:cNvSpPr txBox="1"/>
              <p:nvPr/>
            </p:nvSpPr>
            <p:spPr>
              <a:xfrm>
                <a:off x="171026" y="361405"/>
                <a:ext cx="1177068" cy="4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72" name="Rectangle"/>
              <p:cNvSpPr/>
              <p:nvPr/>
            </p:nvSpPr>
            <p:spPr>
              <a:xfrm>
                <a:off x="120724" y="783046"/>
                <a:ext cx="1287732" cy="411602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73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grpSp>
          <p:nvGrpSpPr>
            <p:cNvPr id="179" name="Group"/>
            <p:cNvGrpSpPr/>
            <p:nvPr/>
          </p:nvGrpSpPr>
          <p:grpSpPr>
            <a:xfrm>
              <a:off x="4104640" y="0"/>
              <a:ext cx="1509060" cy="1254882"/>
              <a:chOff x="0" y="0"/>
              <a:chExt cx="1509059" cy="1254881"/>
            </a:xfrm>
          </p:grpSpPr>
          <p:sp>
            <p:nvSpPr>
              <p:cNvPr id="175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76" name="Processor"/>
              <p:cNvSpPr txBox="1"/>
              <p:nvPr/>
            </p:nvSpPr>
            <p:spPr>
              <a:xfrm>
                <a:off x="171026" y="361405"/>
                <a:ext cx="1177068" cy="4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77" name="Rectangle"/>
              <p:cNvSpPr/>
              <p:nvPr/>
            </p:nvSpPr>
            <p:spPr>
              <a:xfrm>
                <a:off x="120724" y="783046"/>
                <a:ext cx="1287732" cy="411602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78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grpSp>
          <p:nvGrpSpPr>
            <p:cNvPr id="184" name="Group"/>
            <p:cNvGrpSpPr/>
            <p:nvPr/>
          </p:nvGrpSpPr>
          <p:grpSpPr>
            <a:xfrm>
              <a:off x="6156963" y="0"/>
              <a:ext cx="1509060" cy="1254882"/>
              <a:chOff x="0" y="0"/>
              <a:chExt cx="1509059" cy="1254881"/>
            </a:xfrm>
          </p:grpSpPr>
          <p:sp>
            <p:nvSpPr>
              <p:cNvPr id="180" name="Rectangle"/>
              <p:cNvSpPr/>
              <p:nvPr/>
            </p:nvSpPr>
            <p:spPr>
              <a:xfrm>
                <a:off x="0" y="0"/>
                <a:ext cx="1509060" cy="1244842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81" name="Processor"/>
              <p:cNvSpPr txBox="1"/>
              <p:nvPr/>
            </p:nvSpPr>
            <p:spPr>
              <a:xfrm>
                <a:off x="171026" y="361405"/>
                <a:ext cx="1177068" cy="4015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4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600"/>
                  <a:t>Processor</a:t>
                </a:r>
              </a:p>
            </p:txBody>
          </p:sp>
          <p:sp>
            <p:nvSpPr>
              <p:cNvPr id="182" name="Rectangle"/>
              <p:cNvSpPr/>
              <p:nvPr/>
            </p:nvSpPr>
            <p:spPr>
              <a:xfrm>
                <a:off x="120724" y="783046"/>
                <a:ext cx="1287732" cy="411602"/>
              </a:xfrm>
              <a:prstGeom prst="rect">
                <a:avLst/>
              </a:prstGeom>
              <a:solidFill>
                <a:srgbClr val="C0C0C0"/>
              </a:solidFill>
              <a:ln w="19050" cap="flat">
                <a:solidFill>
                  <a:srgbClr val="7A7A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/>
              </a:p>
            </p:txBody>
          </p:sp>
          <p:sp>
            <p:nvSpPr>
              <p:cNvPr id="183" name="Local Cache"/>
              <p:cNvSpPr txBox="1"/>
              <p:nvPr/>
            </p:nvSpPr>
            <p:spPr>
              <a:xfrm>
                <a:off x="171026" y="853319"/>
                <a:ext cx="1177068" cy="4015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spcBef>
                    <a:spcPts val="1400"/>
                  </a:spcBef>
                  <a:buFont typeface="Lucida Grande"/>
                  <a:defRPr sz="2000" b="1">
                    <a:latin typeface="+mn-lt"/>
                    <a:ea typeface="+mn-ea"/>
                    <a:cs typeface="+mn-cs"/>
                    <a:sym typeface="Myriad Pro Condensed"/>
                  </a:defRPr>
                </a:lvl1pPr>
              </a:lstStyle>
              <a:p>
                <a:r>
                  <a:rPr sz="1400"/>
                  <a:t>Local Cache</a:t>
                </a:r>
              </a:p>
            </p:txBody>
          </p:sp>
        </p:grpSp>
        <p:sp>
          <p:nvSpPr>
            <p:cNvPr id="185" name="Rounded Rectangle"/>
            <p:cNvSpPr/>
            <p:nvPr/>
          </p:nvSpPr>
          <p:spPr>
            <a:xfrm>
              <a:off x="0" y="1626325"/>
              <a:ext cx="7696200" cy="481876"/>
            </a:xfrm>
            <a:prstGeom prst="roundRect">
              <a:avLst>
                <a:gd name="adj" fmla="val 39533"/>
              </a:avLst>
            </a:prstGeom>
            <a:solidFill>
              <a:srgbClr val="D6D6D6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186" name="Interconnect"/>
            <p:cNvSpPr txBox="1"/>
            <p:nvPr/>
          </p:nvSpPr>
          <p:spPr>
            <a:xfrm>
              <a:off x="3094468" y="1681219"/>
              <a:ext cx="1708976" cy="40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Interconnect</a:t>
              </a:r>
            </a:p>
          </p:txBody>
        </p:sp>
      </p:grpSp>
      <p:sp>
        <p:nvSpPr>
          <p:cNvPr id="188" name="Rounded Rectangle"/>
          <p:cNvSpPr/>
          <p:nvPr/>
        </p:nvSpPr>
        <p:spPr>
          <a:xfrm>
            <a:off x="3822700" y="5181237"/>
            <a:ext cx="10934700" cy="482601"/>
          </a:xfrm>
          <a:prstGeom prst="roundRect">
            <a:avLst>
              <a:gd name="adj" fmla="val 39474"/>
            </a:avLst>
          </a:prstGeom>
          <a:solidFill>
            <a:srgbClr val="D6D6D6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189" name="Line"/>
          <p:cNvSpPr/>
          <p:nvPr/>
        </p:nvSpPr>
        <p:spPr>
          <a:xfrm>
            <a:off x="6997700" y="4533899"/>
            <a:ext cx="1" cy="65852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90" name="Line"/>
          <p:cNvSpPr/>
          <p:nvPr/>
        </p:nvSpPr>
        <p:spPr>
          <a:xfrm>
            <a:off x="11480800" y="4533899"/>
            <a:ext cx="1" cy="65852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91" name="Interconnect"/>
          <p:cNvSpPr txBox="1"/>
          <p:nvPr/>
        </p:nvSpPr>
        <p:spPr>
          <a:xfrm>
            <a:off x="8420100" y="5194300"/>
            <a:ext cx="1708976" cy="40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400"/>
              </a:spcBef>
              <a:buFont typeface="Lucida Grande"/>
              <a:defRPr sz="2800" b="1">
                <a:latin typeface="+mn-lt"/>
                <a:ea typeface="+mn-ea"/>
                <a:cs typeface="+mn-cs"/>
                <a:sym typeface="Myriad Pro Condensed"/>
              </a:defRPr>
            </a:lvl1pPr>
          </a:lstStyle>
          <a:p>
            <a:r>
              <a:rPr sz="1800"/>
              <a:t>Interconnect</a:t>
            </a:r>
          </a:p>
        </p:txBody>
      </p:sp>
      <p:sp>
        <p:nvSpPr>
          <p:cNvPr id="192" name="Use snooping coherence at each level"/>
          <p:cNvSpPr txBox="1">
            <a:spLocks noGrp="1"/>
          </p:cNvSpPr>
          <p:nvPr>
            <p:ph type="body" sz="quarter" idx="1"/>
          </p:nvPr>
        </p:nvSpPr>
        <p:spPr>
          <a:xfrm>
            <a:off x="850900" y="1562100"/>
            <a:ext cx="6870700" cy="7493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000"/>
            </a:lvl1pPr>
          </a:lstStyle>
          <a:p>
            <a:r>
              <a:rPr sz="2800" dirty="0"/>
              <a:t>Use snooping coherence at each level</a:t>
            </a:r>
          </a:p>
        </p:txBody>
      </p:sp>
      <p:sp>
        <p:nvSpPr>
          <p:cNvPr id="193" name="Line"/>
          <p:cNvSpPr/>
          <p:nvPr/>
        </p:nvSpPr>
        <p:spPr>
          <a:xfrm>
            <a:off x="9296400" y="5664199"/>
            <a:ext cx="1" cy="65852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grpSp>
        <p:nvGrpSpPr>
          <p:cNvPr id="196" name="Group"/>
          <p:cNvGrpSpPr/>
          <p:nvPr/>
        </p:nvGrpSpPr>
        <p:grpSpPr>
          <a:xfrm>
            <a:off x="7630741" y="6319673"/>
            <a:ext cx="3294000" cy="1313027"/>
            <a:chOff x="0" y="0"/>
            <a:chExt cx="3293999" cy="1313025"/>
          </a:xfrm>
        </p:grpSpPr>
        <p:sp>
          <p:nvSpPr>
            <p:cNvPr id="194" name="Rectangle"/>
            <p:cNvSpPr/>
            <p:nvPr/>
          </p:nvSpPr>
          <p:spPr>
            <a:xfrm>
              <a:off x="0" y="0"/>
              <a:ext cx="3294000" cy="1313026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195" name="Memory"/>
            <p:cNvSpPr txBox="1"/>
            <p:nvPr/>
          </p:nvSpPr>
          <p:spPr>
            <a:xfrm>
              <a:off x="405094" y="432655"/>
              <a:ext cx="2569322" cy="423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spcBef>
                  <a:spcPts val="1400"/>
                </a:spcBef>
                <a:buFont typeface="Lucida Grande"/>
                <a:defRPr sz="2800" b="1">
                  <a:latin typeface="+mn-lt"/>
                  <a:ea typeface="+mn-ea"/>
                  <a:cs typeface="+mn-cs"/>
                  <a:sym typeface="Myriad Pro Condensed"/>
                </a:defRPr>
              </a:lvl1pPr>
            </a:lstStyle>
            <a:p>
              <a:r>
                <a:rPr sz="1800"/>
                <a:t>Memory</a:t>
              </a:r>
            </a:p>
          </p:txBody>
        </p:sp>
      </p:grpSp>
      <p:sp>
        <p:nvSpPr>
          <p:cNvPr id="197" name="Advantages…"/>
          <p:cNvSpPr txBox="1"/>
          <p:nvPr/>
        </p:nvSpPr>
        <p:spPr>
          <a:xfrm>
            <a:off x="826946" y="8066268"/>
            <a:ext cx="17157701" cy="500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Advantages</a:t>
            </a:r>
          </a:p>
          <a:p>
            <a:pPr marL="876300" indent="-558800" algn="l">
              <a:spcBef>
                <a:spcPts val="4100"/>
              </a:spcBef>
              <a:buSzPct val="120000"/>
              <a:buFont typeface="Lucida Grande"/>
              <a:buChar char="▪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Relatively simple to build (already must deal with similar issues due to multi-level caches)</a:t>
            </a:r>
          </a:p>
          <a:p>
            <a:pPr algn="l">
              <a:spcBef>
                <a:spcPts val="1400"/>
              </a:spcBef>
              <a:buFont typeface="Lucida Grande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Disadvantages</a:t>
            </a:r>
          </a:p>
          <a:p>
            <a:pPr marL="876300" indent="-558800" algn="l">
              <a:spcBef>
                <a:spcPts val="1400"/>
              </a:spcBef>
              <a:buSzPct val="120000"/>
              <a:buFont typeface="Lucida Grande"/>
              <a:buChar char="▪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The root of the network can become a bottleneck</a:t>
            </a:r>
          </a:p>
          <a:p>
            <a:pPr marL="876300" indent="-558800" algn="l">
              <a:spcBef>
                <a:spcPts val="1400"/>
              </a:spcBef>
              <a:buSzPct val="120000"/>
              <a:buFont typeface="Lucida Grande"/>
              <a:buChar char="▪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Larger latencies than direct communication</a:t>
            </a:r>
          </a:p>
          <a:p>
            <a:pPr marL="876300" indent="-558800" algn="l">
              <a:spcBef>
                <a:spcPts val="1400"/>
              </a:spcBef>
              <a:buSzPct val="120000"/>
              <a:buFont typeface="Lucida Grande"/>
              <a:buChar char="▪"/>
              <a:defRPr sz="4000" b="1">
                <a:latin typeface="+mn-lt"/>
                <a:ea typeface="+mn-ea"/>
                <a:cs typeface="+mn-cs"/>
                <a:sym typeface="Myriad Pro Condensed"/>
              </a:defRPr>
            </a:pPr>
            <a:r>
              <a:rPr sz="3200" dirty="0"/>
              <a:t>Does not apply to more general network topologies (meshes, cubes)</a:t>
            </a:r>
          </a:p>
        </p:txBody>
      </p:sp>
      <p:pic>
        <p:nvPicPr>
          <p:cNvPr id="198" name="images?q=tbn-ANd9GcSg9e-RyZRvFPN0WLGWGtoqTDlQ7OCQG72cSXf5dA8RqV8CQae_Gh5bmj5l.png" descr="images?q=tbn-ANd9GcSg9e-RyZRvFPN0WLGWGtoqTDlQ7OCQG72cSXf5dA8RqV8CQae_Gh5bmj5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94740" y="9874794"/>
            <a:ext cx="3848100" cy="210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calable cache coherence using direct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6000" dirty="0"/>
              <a:t>Scalable cache coherence using </a:t>
            </a:r>
            <a:r>
              <a:rPr sz="6000" u="sng" dirty="0"/>
              <a:t>directories</a:t>
            </a:r>
          </a:p>
        </p:txBody>
      </p:sp>
      <p:sp>
        <p:nvSpPr>
          <p:cNvPr id="201" name="Snooping schemes broadcast coherence messages to determine the state of a line in the other caches…"/>
          <p:cNvSpPr txBox="1">
            <a:spLocks noGrp="1"/>
          </p:cNvSpPr>
          <p:nvPr>
            <p:ph type="body" idx="1"/>
          </p:nvPr>
        </p:nvSpPr>
        <p:spPr>
          <a:xfrm>
            <a:off x="838200" y="2400300"/>
            <a:ext cx="16332200" cy="100457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600"/>
              </a:spcBef>
            </a:pPr>
            <a:r>
              <a:rPr sz="4800" dirty="0"/>
              <a:t>Snooping schemes </a:t>
            </a:r>
            <a:r>
              <a:rPr sz="4800" u="sng" dirty="0"/>
              <a:t>broadcast</a:t>
            </a:r>
            <a:r>
              <a:rPr sz="4800" dirty="0"/>
              <a:t> coherence messages to determine the state of a line in the other caches</a:t>
            </a:r>
          </a:p>
          <a:p>
            <a:r>
              <a:rPr sz="4800" dirty="0"/>
              <a:t>Alternative idea: avoid broadcast by storing information about the status of the line in one place: a “directory”</a:t>
            </a:r>
          </a:p>
          <a:p>
            <a:pPr marL="1276350" lvl="1" indent="-476250">
              <a:defRPr sz="4200"/>
            </a:pPr>
            <a:r>
              <a:rPr sz="3600" dirty="0"/>
              <a:t>The directory entry for a cache line contains information about the state of the cache line in all caches.</a:t>
            </a:r>
          </a:p>
          <a:p>
            <a:pPr marL="1276350" lvl="1" indent="-476250">
              <a:defRPr sz="4200"/>
            </a:pPr>
            <a:r>
              <a:rPr sz="3600" dirty="0"/>
              <a:t>Caches look up information from the directory as necessary</a:t>
            </a:r>
          </a:p>
          <a:p>
            <a:pPr marL="1276350" lvl="1" indent="-476250">
              <a:defRPr sz="4200"/>
            </a:pPr>
            <a:r>
              <a:rPr sz="3600" dirty="0"/>
              <a:t>Cache coherence is maintained by point-to-point messages between the caches on a “need to know” basis  (not by broadcast mechanisms)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Condensed"/>
        <a:ea typeface="Myriad Pro Condensed"/>
        <a:cs typeface="Myriad Pro Condensed"/>
      </a:majorFont>
      <a:minorFont>
        <a:latin typeface="Myriad Pro Condensed"/>
        <a:ea typeface="Myriad Pro Condensed"/>
        <a:cs typeface="Myriad Pro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5677</Words>
  <Application>Microsoft Office PowerPoint</Application>
  <PresentationFormat>Custom</PresentationFormat>
  <Paragraphs>1109</Paragraphs>
  <Slides>58</Slides>
  <Notes>34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Cambria Math</vt:lpstr>
      <vt:lpstr>Gill Sans</vt:lpstr>
      <vt:lpstr>Helvetica</vt:lpstr>
      <vt:lpstr>Lucida Grande</vt:lpstr>
      <vt:lpstr>Myriad Pro</vt:lpstr>
      <vt:lpstr>Myriad Pro Condensed</vt:lpstr>
      <vt:lpstr>Times</vt:lpstr>
      <vt:lpstr>Wingdings</vt:lpstr>
      <vt:lpstr>White</vt:lpstr>
      <vt:lpstr>Directory-Based Cache Coherence</vt:lpstr>
      <vt:lpstr>Today you will learn…</vt:lpstr>
      <vt:lpstr>Implementing cache coherence</vt:lpstr>
      <vt:lpstr>Scaling problems with snoopy coherence</vt:lpstr>
      <vt:lpstr>Scaling cache coherence to large machines</vt:lpstr>
      <vt:lpstr>Scaling cache coherence in current multicores</vt:lpstr>
      <vt:lpstr>Why did we need a bus?</vt:lpstr>
      <vt:lpstr>One possible solution: hierarchical snooping</vt:lpstr>
      <vt:lpstr>Scalable cache coherence using directories</vt:lpstr>
      <vt:lpstr>A very simple directory</vt:lpstr>
      <vt:lpstr>So we’ve traded a bus bottleneck for a memory bottleneck?</vt:lpstr>
      <vt:lpstr>A distributed directory in ccNUMA</vt:lpstr>
      <vt:lpstr>A distributed directory in a multicore </vt:lpstr>
      <vt:lpstr>Example 1: read miss to clean line</vt:lpstr>
      <vt:lpstr>Example 1: read miss to clean line</vt:lpstr>
      <vt:lpstr>Example 2: read miss to dirty line</vt:lpstr>
      <vt:lpstr>Example 2: read miss to dirty line</vt:lpstr>
      <vt:lpstr>Example 2: read miss to dirty line</vt:lpstr>
      <vt:lpstr>Example 3: write miss</vt:lpstr>
      <vt:lpstr>Example 3: write miss</vt:lpstr>
      <vt:lpstr>Example 3: write miss</vt:lpstr>
      <vt:lpstr>Example 3: write miss</vt:lpstr>
      <vt:lpstr>Advantage of directories</vt:lpstr>
      <vt:lpstr>Cache invalidation patterns</vt:lpstr>
      <vt:lpstr>In general, only a few sharers during a write </vt:lpstr>
      <vt:lpstr>Very simple directory storage requirements</vt:lpstr>
      <vt:lpstr>Full-map directory representation</vt:lpstr>
      <vt:lpstr>Reducing storage overhead of directory</vt:lpstr>
      <vt:lpstr>Limited directory</vt:lpstr>
      <vt:lpstr>Managing overflow in limited pointer schemes</vt:lpstr>
      <vt:lpstr>Optimize for the common case!</vt:lpstr>
      <vt:lpstr>Limited pointer schemes: summary</vt:lpstr>
      <vt:lpstr>Limiting size of directory: sparse directories</vt:lpstr>
      <vt:lpstr>Limiting size of directory: sparse directories</vt:lpstr>
      <vt:lpstr>Sparse directories: Reducing directory entries</vt:lpstr>
      <vt:lpstr>Sparse directories: Reducing directory entries</vt:lpstr>
      <vt:lpstr>Sparse directories: Limiting entry size</vt:lpstr>
      <vt:lpstr>Sparse directories: scaling properties</vt:lpstr>
      <vt:lpstr>Recall: write miss in full bit vector scheme </vt:lpstr>
      <vt:lpstr>In-cache directories</vt:lpstr>
      <vt:lpstr>Optimizing directory-based coherence</vt:lpstr>
      <vt:lpstr>PowerPoint Presentation</vt:lpstr>
      <vt:lpstr>Recall: read miss to dirty line</vt:lpstr>
      <vt:lpstr>Intervention forwarding</vt:lpstr>
      <vt:lpstr>Intervention forwarding</vt:lpstr>
      <vt:lpstr>Intervention forwarding</vt:lpstr>
      <vt:lpstr>Request forwarding</vt:lpstr>
      <vt:lpstr>Request forwarding</vt:lpstr>
      <vt:lpstr>Request forwarding</vt:lpstr>
      <vt:lpstr>Directory coherence in Intel Core i7 CPU</vt:lpstr>
      <vt:lpstr>Coherence in multi-socket Intel systems</vt:lpstr>
      <vt:lpstr>Xeon Phi</vt:lpstr>
      <vt:lpstr>Knight’s Corner Xeon Phi Cache Coherence</vt:lpstr>
      <vt:lpstr>KC Xeon Phi Ring Communication</vt:lpstr>
      <vt:lpstr>KC Xeon Phi Directory Structure</vt:lpstr>
      <vt:lpstr>Next Generation Xeon Phi</vt:lpstr>
      <vt:lpstr>Knight’s Landing Xeon Phi Cache Coherence</vt:lpstr>
      <vt:lpstr>Summary: directory-based coherence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Directory-Based Cache Coherence</dc:title>
  <dc:creator>Nathan Beckmann</dc:creator>
  <cp:lastModifiedBy>beckmann</cp:lastModifiedBy>
  <cp:revision>39</cp:revision>
  <dcterms:modified xsi:type="dcterms:W3CDTF">2019-02-22T23:08:02Z</dcterms:modified>
</cp:coreProperties>
</file>