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notesMasterIdLst>
    <p:notesMasterId r:id="rId58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314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5" r:id="rId56"/>
    <p:sldId id="311" r:id="rId57"/>
  </p:sldIdLst>
  <p:sldSz cx="18288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3429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10287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17145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2057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24003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79265" autoAdjust="0"/>
  </p:normalViewPr>
  <p:slideViewPr>
    <p:cSldViewPr snapToGrid="0">
      <p:cViewPr>
        <p:scale>
          <a:sx n="92" d="100"/>
          <a:sy n="92" d="100"/>
        </p:scale>
        <p:origin x="1320" y="-2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25500" latinLnBrk="0">
      <a:defRPr sz="3000">
        <a:latin typeface="Lucida Grande"/>
        <a:ea typeface="Lucida Grande"/>
        <a:cs typeface="Lucida Grande"/>
        <a:sym typeface="Lucida Grande"/>
      </a:defRPr>
    </a:lvl1pPr>
    <a:lvl2pPr indent="228600" defTabSz="825500" latinLnBrk="0">
      <a:defRPr sz="3000">
        <a:latin typeface="Lucida Grande"/>
        <a:ea typeface="Lucida Grande"/>
        <a:cs typeface="Lucida Grande"/>
        <a:sym typeface="Lucida Grande"/>
      </a:defRPr>
    </a:lvl2pPr>
    <a:lvl3pPr indent="457200" defTabSz="825500" latinLnBrk="0">
      <a:defRPr sz="3000">
        <a:latin typeface="Lucida Grande"/>
        <a:ea typeface="Lucida Grande"/>
        <a:cs typeface="Lucida Grande"/>
        <a:sym typeface="Lucida Grande"/>
      </a:defRPr>
    </a:lvl3pPr>
    <a:lvl4pPr indent="685800" defTabSz="825500" latinLnBrk="0">
      <a:defRPr sz="3000">
        <a:latin typeface="Lucida Grande"/>
        <a:ea typeface="Lucida Grande"/>
        <a:cs typeface="Lucida Grande"/>
        <a:sym typeface="Lucida Grande"/>
      </a:defRPr>
    </a:lvl4pPr>
    <a:lvl5pPr indent="914400" defTabSz="825500" latinLnBrk="0">
      <a:defRPr sz="3000">
        <a:latin typeface="Lucida Grande"/>
        <a:ea typeface="Lucida Grande"/>
        <a:cs typeface="Lucida Grande"/>
        <a:sym typeface="Lucida Grande"/>
      </a:defRPr>
    </a:lvl5pPr>
    <a:lvl6pPr indent="1143000" defTabSz="825500" latinLnBrk="0">
      <a:defRPr sz="3000">
        <a:latin typeface="Lucida Grande"/>
        <a:ea typeface="Lucida Grande"/>
        <a:cs typeface="Lucida Grande"/>
        <a:sym typeface="Lucida Grande"/>
      </a:defRPr>
    </a:lvl6pPr>
    <a:lvl7pPr indent="1371600" defTabSz="825500" latinLnBrk="0">
      <a:defRPr sz="3000">
        <a:latin typeface="Lucida Grande"/>
        <a:ea typeface="Lucida Grande"/>
        <a:cs typeface="Lucida Grande"/>
        <a:sym typeface="Lucida Grande"/>
      </a:defRPr>
    </a:lvl7pPr>
    <a:lvl8pPr indent="1600200" defTabSz="825500" latinLnBrk="0">
      <a:defRPr sz="3000">
        <a:latin typeface="Lucida Grande"/>
        <a:ea typeface="Lucida Grande"/>
        <a:cs typeface="Lucida Grande"/>
        <a:sym typeface="Lucida Grande"/>
      </a:defRPr>
    </a:lvl8pPr>
    <a:lvl9pPr indent="1828800" defTabSz="825500" latinLnBrk="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low order bits tell you where in the line (here it is 4)</a:t>
            </a:r>
          </a:p>
          <a:p>
            <a:pPr>
              <a:defRPr sz="1800"/>
            </a:pPr>
            <a:r>
              <a:t>high-order bits go in the tag, what about the middle bits?</a:t>
            </a:r>
          </a:p>
          <a:p>
            <a:pPr>
              <a:defRPr sz="1800"/>
            </a:pPr>
            <a:r>
              <a:t>(the set... if the high order bits designated the set, you’d collide on consecutive addresses)</a:t>
            </a:r>
          </a:p>
          <a:p>
            <a:pPr>
              <a:defRPr sz="1800"/>
            </a:pPr>
            <a:r>
              <a:t>Intel is little endian (so the low order byte of the int = 1, and it’s in the “lowest address” of the word)</a:t>
            </a:r>
          </a:p>
          <a:p>
            <a:pPr>
              <a:defRPr sz="1800"/>
            </a:pPr>
            <a:r>
              <a:t>======</a:t>
            </a:r>
          </a:p>
          <a:p>
            <a:pPr>
              <a:defRPr sz="1800"/>
            </a:pPr>
            <a:r>
              <a:t>Reminder about virtually indexed and physically tagged: can to V2P in parallel with reading data from cache. (squelch if tag does not match)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8" name="Shape 4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eliminate the problem of having state in multiple places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Shape 5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98" name="Shape 5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dirty="0"/>
              <a:t>assume write through, so write goes to memory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Shape 6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5" name="Shape 6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Model cache behavior like a state machine</a:t>
            </a:r>
          </a:p>
          <a:p>
            <a:pPr>
              <a:defRPr sz="1800"/>
            </a:pPr>
            <a:r>
              <a:t>every cache line has two states, valid and invalid</a:t>
            </a:r>
          </a:p>
          <a:p>
            <a:pPr>
              <a:defRPr sz="1800"/>
            </a:pPr>
            <a:r>
              <a:t>black lines are transitions due to the processor, let’s look at those</a:t>
            </a:r>
          </a:p>
          <a:p>
            <a:pPr>
              <a:defRPr sz="1800"/>
            </a:pPr>
            <a:r>
              <a:t>blue dots lines are transitions due to bus traffic</a:t>
            </a:r>
          </a:p>
          <a:p>
            <a:pPr>
              <a:defRPr sz="1800"/>
            </a:pPr>
            <a:r>
              <a:t>write-no allocate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Shape 64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49" name="Shape 6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rPr dirty="0"/>
              <a:t>Model cache behavior like a state machine</a:t>
            </a:r>
          </a:p>
          <a:p>
            <a:pPr>
              <a:defRPr sz="1800"/>
            </a:pPr>
            <a:r>
              <a:rPr dirty="0"/>
              <a:t>every cache line has two states, valid and invalid</a:t>
            </a:r>
          </a:p>
          <a:p>
            <a:pPr>
              <a:defRPr sz="1800"/>
            </a:pPr>
            <a:r>
              <a:rPr dirty="0"/>
              <a:t>black lines are transitions due to the processor, let’s look at those</a:t>
            </a:r>
          </a:p>
          <a:p>
            <a:pPr>
              <a:defRPr sz="1800"/>
            </a:pPr>
            <a:r>
              <a:rPr dirty="0"/>
              <a:t>blue dots lines are transitions due to bus traffic</a:t>
            </a:r>
          </a:p>
          <a:p>
            <a:pPr>
              <a:defRPr sz="1800"/>
            </a:pPr>
            <a:r>
              <a:rPr dirty="0"/>
              <a:t>write-no allocate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6" name="Shape 6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cool thing is that caches already have state per line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Shape 7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06" name="Shape 7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where we got into trouble, was when data was in two places at once</a:t>
            </a:r>
          </a:p>
          <a:p>
            <a:pPr>
              <a:defRPr sz="1800"/>
            </a:pPr>
            <a:r>
              <a:t>first thing you want to know is if you are THE ONLY cache with the data. Because if you are, you can just write.</a:t>
            </a:r>
          </a:p>
          <a:p>
            <a:pPr>
              <a:defRPr sz="1800"/>
            </a:pPr>
            <a:r>
              <a:t>THEN LATER... is someone else READS... the most recent version of the value is sitting HERE.  CLICK</a:t>
            </a:r>
          </a:p>
          <a:p>
            <a:pPr>
              <a:defRPr sz="1800"/>
            </a:pPr>
            <a:r>
              <a:t>TWO ISSUES IN PLAY (when can you write... who provides data on a read)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237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Shape 71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14" name="Shape 71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let’s talk about how this works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Shape 74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48" name="Shape 74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BusRd from S</a:t>
            </a:r>
          </a:p>
          <a:p>
            <a:pPr>
              <a:defRPr sz="1800"/>
            </a:pPr>
            <a:r>
              <a:t>Q. BusRdX from S  (drop the line)</a:t>
            </a:r>
          </a:p>
          <a:p>
            <a:pPr>
              <a:defRPr sz="1800"/>
            </a:pPr>
            <a:r>
              <a:t>Q. BusRd from M (drop to S shared, AND... have to give the data to the processor, or flush to memory) FLUSH</a:t>
            </a:r>
          </a:p>
          <a:p>
            <a:pPr>
              <a:defRPr sz="1800"/>
            </a:pPr>
            <a:r>
              <a:t>Q. BusRdX from M (drop the line, AND... have to give data to the processor) FLUSH</a:t>
            </a:r>
          </a:p>
          <a:p>
            <a:pPr>
              <a:defRPr sz="1800"/>
            </a:pPr>
            <a:r>
              <a:t>BUS UPGRADE COMMENT when processor writes from S. (RATHER THAN BusRdX)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Active</a:t>
            </a:r>
            <a:r>
              <a:rPr lang="en-US" baseline="0" dirty="0"/>
              <a:t> student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730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2" name="Shape 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how to we expect memory to behave</a:t>
            </a:r>
          </a:p>
          <a:p>
            <a:pPr>
              <a:defRPr sz="1800"/>
            </a:pPr>
            <a:r>
              <a:t>beautifully simplified view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1" name="Shape 7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can we put all the memory operations on a timeline?</a:t>
            </a:r>
          </a:p>
          <a:p>
            <a:pPr>
              <a:defRPr sz="1800"/>
            </a:pPr>
            <a:r>
              <a:t>or, do we have write propagation and serialization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Shape 8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07" name="Shape 8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rPr dirty="0"/>
              <a:t>CLICK: here’s the important stuff (top red arrow is the whole point)</a:t>
            </a:r>
          </a:p>
          <a:p>
            <a:pPr>
              <a:defRPr sz="1800"/>
            </a:pPr>
            <a:r>
              <a:rPr dirty="0"/>
              <a:t>CLICK: here are all the same take downs</a:t>
            </a:r>
          </a:p>
          <a:p>
            <a:pPr>
              <a:defRPr sz="1800"/>
            </a:pPr>
            <a:r>
              <a:rPr dirty="0"/>
              <a:t>Q. Can you figure out what blue errors need to come out of E?  (</a:t>
            </a:r>
            <a:r>
              <a:rPr dirty="0" err="1"/>
              <a:t>busRd</a:t>
            </a:r>
            <a:r>
              <a:rPr dirty="0"/>
              <a:t>, </a:t>
            </a:r>
            <a:r>
              <a:rPr dirty="0" err="1"/>
              <a:t>busRdX</a:t>
            </a:r>
            <a:r>
              <a:rPr dirty="0"/>
              <a:t>)</a:t>
            </a:r>
            <a:endParaRPr lang="en-US" dirty="0"/>
          </a:p>
          <a:p>
            <a:pPr>
              <a:defRPr sz="1800"/>
            </a:pPr>
            <a:endParaRPr lang="en-US" dirty="0"/>
          </a:p>
          <a:p>
            <a:pPr>
              <a:defRPr sz="1800"/>
            </a:pPr>
            <a:r>
              <a:rPr lang="en-US" dirty="0"/>
              <a:t>(RESUME FRIDAY)</a:t>
            </a:r>
            <a:endParaRPr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Active</a:t>
            </a:r>
            <a:r>
              <a:rPr lang="en-US" baseline="0" dirty="0"/>
              <a:t> student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981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Shape 81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18" name="Shape 8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not exam material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Shape 82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24" name="Shape 82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why no invalid?  there’s no invalidation</a:t>
            </a:r>
          </a:p>
          <a:p>
            <a:pPr>
              <a:defRPr sz="1800"/>
            </a:pPr>
            <a:r>
              <a:t>in Sc, someone else may be in Sm, so that’s why memory may not be up to date</a:t>
            </a:r>
          </a:p>
          <a:p>
            <a:pPr>
              <a:defRPr sz="1800"/>
            </a:pPr>
            <a:r>
              <a:t>Sm is the novel one.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Shape 8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72" name="Shape 8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1. “lines-in” come from the startup, invalid state</a:t>
            </a:r>
          </a:p>
          <a:p>
            <a:pPr>
              <a:defRPr sz="1800"/>
            </a:pPr>
            <a:r>
              <a:t>2. hear BUS READ.  May have to service the read, if you are the owner</a:t>
            </a:r>
          </a:p>
          <a:p>
            <a:pPr>
              <a:defRPr sz="1800"/>
            </a:pPr>
            <a:r>
              <a:t>3. FIRST SHARED WRITE from Sc: have to send BusUpd because someone MIGHT have the line</a:t>
            </a:r>
          </a:p>
          <a:p>
            <a:pPr>
              <a:defRPr sz="1800"/>
            </a:pPr>
            <a:r>
              <a:t>4. SHARED WRITE from Sm: PrWrMiss: have read the line, modify it, and then send the update</a:t>
            </a:r>
          </a:p>
          <a:p>
            <a:pPr>
              <a:defRPr sz="1800"/>
            </a:pPr>
            <a:r>
              <a:t>main point: all cache lines are ALWAYS UP TO DATE</a:t>
            </a:r>
          </a:p>
          <a:p>
            <a:pPr>
              <a:defRPr sz="1800"/>
            </a:pPr>
            <a:r>
              <a:t>5. MISSING: upon replacement, cache must update memory if line is in Sm or M state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Shape 8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77" name="Shape 8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imagine there’s data sitting in cache because it was used once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Shape 9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06" name="Shape 9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(True/False) sharing misses go down because the data is not kicked out </a:t>
            </a:r>
          </a:p>
          <a:p>
            <a:pPr>
              <a:defRPr sz="1800"/>
            </a:pPr>
            <a:r>
              <a:t>Capacity/conflict misses go up because they data is not kicked out (if it was kicked out it would be classified as a true/false sharing miss)</a:t>
            </a:r>
          </a:p>
          <a:p>
            <a:pPr>
              <a:defRPr sz="1800"/>
            </a:pPr>
            <a:r>
              <a:t>Update looks better right?  But notice the Y axis is NOT performance, it is miss rate</a:t>
            </a:r>
          </a:p>
          <a:p>
            <a:pPr>
              <a:defRPr sz="1800"/>
            </a:pPr>
            <a:r>
              <a:t>Let’s look at another metric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Shape 9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50" name="Shape 9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Why is the comparison with upgrade? (It is S -&gt; M transition that requires traffic in MSI.)</a:t>
            </a:r>
          </a:p>
          <a:p>
            <a:pPr>
              <a:defRPr sz="1800"/>
            </a:pPr>
            <a:r>
              <a:t>Don’t this is not a comparison with MESI I believe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Shape 10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06" name="Shape 10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interference with processor</a:t>
            </a:r>
          </a:p>
          <a:p>
            <a:pPr>
              <a:defRPr sz="1800"/>
            </a:pPr>
            <a:r>
              <a:t>often data in L1 is also in L2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rPr dirty="0"/>
              <a:t>we say they are not coherent</a:t>
            </a:r>
          </a:p>
          <a:p>
            <a:pPr>
              <a:defRPr sz="1800"/>
            </a:pPr>
            <a:r>
              <a:rPr dirty="0"/>
              <a:t>this lecture is about how we resolve this issue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Shape 10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1" name="Shape 10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NOTE INCLUSION MIGHT NEED TO BE ADDRESSED IN LATER SNOOPING IMPLEMENTATION ISSUE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Shape 10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7" name="Shape 10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load B1</a:t>
            </a:r>
          </a:p>
          <a:p>
            <a:pPr>
              <a:defRPr sz="1800"/>
            </a:pPr>
            <a:r>
              <a:t>load B2</a:t>
            </a:r>
          </a:p>
          <a:p>
            <a:pPr>
              <a:defRPr sz="1800"/>
            </a:pPr>
            <a:r>
              <a:t>access B1 a whole lot</a:t>
            </a:r>
          </a:p>
          <a:p>
            <a:pPr>
              <a:defRPr sz="1800"/>
            </a:pPr>
            <a:r>
              <a:t>then load B3 (LRU decides to evict B2 in L1 cache, B1 in L2 cache)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Shape 10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7" name="Shape 10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so the caches have to do *special work* to maintain inclusion</a:t>
            </a:r>
          </a:p>
          <a:p>
            <a:pPr>
              <a:defRPr sz="1800"/>
            </a:pPr>
            <a:endParaRPr/>
          </a:p>
          <a:p>
            <a:pPr>
              <a:defRPr sz="1800"/>
            </a:pPr>
            <a:r>
              <a:t>Note: L1 has to complete invalidate before requesting processor can proceed with it’s write! Yes, that’s latency in the coherence protocol!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7" name="Shape 11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so the caches have to do special work to maintain inclusion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Shape 120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0" name="Shape 121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two graphs because of Y-axis magnitude issues</a:t>
            </a:r>
          </a:p>
          <a:p>
            <a:pPr>
              <a:defRPr sz="1800"/>
            </a:pPr>
            <a:r>
              <a:t>Q. How big are the working sets relative to the cache size? (small, not a lot of capacity misses)</a:t>
            </a:r>
          </a:p>
          <a:p>
            <a:pPr>
              <a:defRPr sz="1800"/>
            </a:pPr>
            <a:r>
              <a:t>Trend: everything but FALSE sharing goes down with line size. </a:t>
            </a:r>
          </a:p>
          <a:p>
            <a:pPr>
              <a:defRPr sz="1800"/>
            </a:pPr>
            <a:r>
              <a:t>Q. What does that imply? (spatial locality... ocean is a good example)</a:t>
            </a:r>
          </a:p>
          <a:p>
            <a:pPr>
              <a:defRPr sz="1800"/>
            </a:pPr>
            <a:r>
              <a:t>Q. Why do true sharing misses go down with line size. (same reason: spatial locality)  But not really as fast.. particularly in OCEAN</a:t>
            </a:r>
          </a:p>
          <a:p>
            <a:pPr>
              <a:defRPr sz="1800"/>
            </a:pPr>
            <a:r>
              <a:t>Q. False sharing goes up, what’s going on in radix?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Shape 13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36" name="Shape 13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TOP: there is a B-bit number. LSB in figure is on the right (this is a LSD radix sort)</a:t>
            </a:r>
          </a:p>
          <a:p>
            <a:pPr>
              <a:defRPr sz="1800"/>
            </a:pPr>
            <a:r>
              <a:t>RADIX: count number of items for each bin</a:t>
            </a:r>
          </a:p>
          <a:p>
            <a:pPr>
              <a:defRPr sz="1800"/>
            </a:pPr>
            <a:r>
              <a:t>larger array: more data per processor, more contiguous writes (fewer misses)</a:t>
            </a:r>
          </a:p>
          <a:p>
            <a:pPr>
              <a:defRPr sz="1800"/>
            </a:pPr>
            <a:r>
              <a:t>more processors: less data per processor, fewer contiguous writes (more misses)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2" name="Shape 3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IMPORTANT: this is *not* an issue of mutual exclusion  (HOW COULD I SOLVE THIS PROBLEM WITH LOCKS?) </a:t>
            </a:r>
          </a:p>
          <a:p>
            <a:pPr>
              <a:defRPr sz="1800"/>
            </a:pPr>
            <a:r>
              <a:t>memory operations are atomic (by definition)</a:t>
            </a:r>
          </a:p>
          <a:p>
            <a:pPr>
              <a:defRPr sz="1800"/>
            </a:pPr>
            <a:r>
              <a:t>there’s only one memory address and there’s wires connected to it, so only one thing happens at the address at once</a:t>
            </a:r>
          </a:p>
          <a:p>
            <a:pPr>
              <a:defRPr sz="1800"/>
            </a:pPr>
            <a:r>
              <a:t>THIS IS A PROBLEM OF REPLICAS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7" name="Shape 3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caches are an implementation detail.  An optimization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95" name="Shape 3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why does associativity grow?</a:t>
            </a:r>
          </a:p>
          <a:p>
            <a:pPr>
              <a:defRPr sz="1800"/>
            </a:pPr>
            <a:r>
              <a:t>really four L3 caches: note how BW scales up and down with number of cores</a:t>
            </a:r>
          </a:p>
          <a:p>
            <a:pPr>
              <a:defRPr sz="1800"/>
            </a:pPr>
            <a:r>
              <a:t>also note: some caches are shared, others are not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44" name="Shape 4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careful: don’t confuse with sequentially consistent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50" name="Shape 4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1. thread consistent with itself</a:t>
            </a:r>
          </a:p>
          <a:p>
            <a:pPr>
              <a:defRPr sz="1800"/>
            </a:pPr>
            <a:r>
              <a:t>2. the news of the write gets to others (at some point)</a:t>
            </a:r>
          </a:p>
          <a:p>
            <a:pPr>
              <a:defRPr sz="1800"/>
            </a:pPr>
            <a:r>
              <a:t>3. write serialization... you can put all the writes on a single line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61" name="Shape 4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rPr dirty="0"/>
              <a:t>write serialization is that is two writes happen just about at the same time.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723279" y="9134575"/>
            <a:ext cx="16840201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6000" dirty="0">
                <a:latin typeface="Myriad Pro Cond" panose="020B0506030403020204" pitchFamily="34" charset="0"/>
              </a:rPr>
              <a:t>Parallel Computer Architecture and Programming</a:t>
            </a:r>
          </a:p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6000" dirty="0">
                <a:latin typeface="Myriad Pro Cond" panose="020B0506030403020204" pitchFamily="34" charset="0"/>
              </a:rPr>
              <a:t>CMU 15-418/15-618, </a:t>
            </a:r>
            <a:r>
              <a:rPr lang="en-US" sz="6000" dirty="0">
                <a:latin typeface="Myriad Pro Cond" panose="020B0506030403020204" pitchFamily="34" charset="0"/>
              </a:rPr>
              <a:t>Spring 2019</a:t>
            </a:r>
            <a:endParaRPr sz="6000" dirty="0">
              <a:latin typeface="Myriad Pro Cond" panose="020B0506030403020204" pitchFamily="34" charset="0"/>
            </a:endParaRPr>
          </a:p>
        </p:txBody>
      </p:sp>
      <p:sp>
        <p:nvSpPr>
          <p:cNvPr id="13" name="Shape 13"/>
          <p:cNvSpPr/>
          <p:nvPr/>
        </p:nvSpPr>
        <p:spPr>
          <a:xfrm flipV="1">
            <a:off x="1409700" y="8356314"/>
            <a:ext cx="15467004" cy="286"/>
          </a:xfrm>
          <a:prstGeom prst="line">
            <a:avLst/>
          </a:prstGeom>
          <a:ln w="19050">
            <a:solidFill>
              <a:srgbClr val="929292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Myriad Pro Cond" panose="020B0506030403020204" pitchFamily="34" charset="0"/>
            </a:endParaRPr>
          </a:p>
        </p:txBody>
      </p:sp>
      <p:sp>
        <p:nvSpPr>
          <p:cNvPr id="14" name="Shape 14"/>
          <p:cNvSpPr>
            <a:spLocks noGrp="1"/>
          </p:cNvSpPr>
          <p:nvPr>
            <p:ph type="body" sz="quarter" idx="13"/>
          </p:nvPr>
        </p:nvSpPr>
        <p:spPr>
          <a:xfrm>
            <a:off x="6332515" y="3632617"/>
            <a:ext cx="5621732" cy="964367"/>
          </a:xfrm>
          <a:prstGeom prst="rect">
            <a:avLst/>
          </a:prstGeom>
        </p:spPr>
        <p:txBody>
          <a:bodyPr wrap="none" anchor="ctr">
            <a:spAutoFit/>
          </a:bodyPr>
          <a:lstStyle>
            <a:lvl1pPr marL="0" indent="0" algn="ctr">
              <a:spcBef>
                <a:spcPts val="0"/>
              </a:spcBef>
              <a:buSzTx/>
              <a:buFontTx/>
              <a:buNone/>
              <a:defRPr>
                <a:latin typeface="Myriad Pro Cond" panose="020B0506030403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1308100" y="4457700"/>
            <a:ext cx="15684500" cy="1943100"/>
          </a:xfrm>
          <a:prstGeom prst="rect">
            <a:avLst/>
          </a:prstGeom>
        </p:spPr>
        <p:txBody>
          <a:bodyPr anchor="b"/>
          <a:lstStyle>
            <a:lvl1pPr algn="ctr">
              <a:defRPr sz="14000">
                <a:latin typeface="Myriad Pro Cond" panose="020B0506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8961335" y="13093700"/>
            <a:ext cx="349455" cy="471924"/>
          </a:xfrm>
          <a:prstGeom prst="rect">
            <a:avLst/>
          </a:prstGeom>
        </p:spPr>
        <p:txBody>
          <a:bodyPr/>
          <a:lstStyle>
            <a:lvl1pPr>
              <a:defRPr sz="2400" b="0">
                <a:latin typeface="Myriad Pro Cond" panose="020B0506030403020204" pitchFamily="34" charset="0"/>
                <a:ea typeface="Myriad Pro Cond" panose="020B0506030403020204" pitchFamily="34" charset="0"/>
                <a:cs typeface="Myriad Pro Cond" panose="020B0506030403020204" pitchFamily="34" charset="0"/>
                <a:sym typeface="Gill Sans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52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  <a:lvl2pPr>
              <a:defRPr>
                <a:latin typeface="Myriad Pro Cond" panose="020B0506030403020204" pitchFamily="34" charset="0"/>
              </a:defRPr>
            </a:lvl2pPr>
            <a:lvl3pPr>
              <a:defRPr>
                <a:latin typeface="Myriad Pro Cond" panose="020B0506030403020204" pitchFamily="34" charset="0"/>
              </a:defRPr>
            </a:lvl3pPr>
            <a:lvl4pPr>
              <a:defRPr>
                <a:latin typeface="Myriad Pro Cond" panose="020B0506030403020204" pitchFamily="34" charset="0"/>
              </a:defRPr>
            </a:lvl4pPr>
            <a:lvl5pPr>
              <a:defRPr>
                <a:latin typeface="Myriad Pro Cond" panose="020B0506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xfrm>
            <a:off x="14981936" y="13233400"/>
            <a:ext cx="347852" cy="441146"/>
          </a:xfrm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641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hape 25"/>
          <p:cNvSpPr>
            <a:spLocks noGrp="1"/>
          </p:cNvSpPr>
          <p:nvPr>
            <p:ph type="sldNum" sz="quarter" idx="2"/>
          </p:nvPr>
        </p:nvSpPr>
        <p:spPr>
          <a:xfrm>
            <a:off x="14981936" y="13233400"/>
            <a:ext cx="347852" cy="441146"/>
          </a:xfrm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41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15099679" y="13034050"/>
            <a:ext cx="3086101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>
                <a:latin typeface="Myriad Pro Cond" panose="020B0506030403020204" pitchFamily="34" charset="0"/>
              </a:rPr>
              <a:t> CMU 15-418/618, </a:t>
            </a:r>
            <a:br>
              <a:rPr lang="en-US" dirty="0">
                <a:latin typeface="Myriad Pro Cond" panose="020B0506030403020204" pitchFamily="34" charset="0"/>
              </a:rPr>
            </a:br>
            <a:r>
              <a:rPr lang="en-US" dirty="0">
                <a:latin typeface="Myriad Pro Cond" panose="020B0506030403020204" pitchFamily="34" charset="0"/>
              </a:rPr>
              <a:t>Spring 2019</a:t>
            </a:r>
            <a:endParaRPr dirty="0">
              <a:latin typeface="Myriad Pro Cond" panose="020B0506030403020204" pitchFamily="34" charset="0"/>
            </a:endParaRP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154400" cy="111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r>
              <a:rPr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10350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2pPr>
              <a:buFontTx/>
              <a:buChar char="-"/>
            </a:lvl2pPr>
            <a:lvl3pPr>
              <a:buFontTx/>
              <a:buChar char="-"/>
            </a:lvl3pPr>
            <a:lvl4pPr>
              <a:buFontTx/>
              <a:buChar char="-"/>
            </a:lvl4pPr>
            <a:lvl5pPr>
              <a:buFontTx/>
              <a:buChar char="-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4981936" y="13233400"/>
            <a:ext cx="347852" cy="44114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200" b="1"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8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ransition spd="med"/>
  <p:hf hdr="0" ftr="0" dt="0"/>
  <p:txStyles>
    <p:titleStyle>
      <a:lvl1pPr marL="0" marR="0" indent="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0" marR="0" indent="228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457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685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9144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11430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1371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1600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1828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titleStyle>
    <p:bodyStyle>
      <a:lvl1pPr marL="800100" marR="0" indent="-8001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2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14351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2pPr>
      <a:lvl3pPr marL="21082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3pPr>
      <a:lvl4pPr marL="27686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4pPr>
      <a:lvl5pPr marL="34417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5pPr>
      <a:lvl6pPr marL="41148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47879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54610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61341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bodyStyle>
    <p:otherStyle>
      <a:lvl1pPr marL="0" marR="0" indent="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1pPr>
      <a:lvl2pPr marL="0" marR="0" indent="228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457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685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9144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11430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1371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1600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1828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body" sz="quarter" idx="13"/>
          </p:nvPr>
        </p:nvSpPr>
        <p:spPr>
          <a:xfrm>
            <a:off x="7716459" y="3708400"/>
            <a:ext cx="2853843" cy="812800"/>
          </a:xfrm>
          <a:prstGeom prst="rect">
            <a:avLst/>
          </a:prstGeom>
        </p:spPr>
        <p:txBody>
          <a:bodyPr/>
          <a:lstStyle/>
          <a:p>
            <a:r>
              <a:t>Lecture 10:</a:t>
            </a:r>
          </a:p>
        </p:txBody>
      </p: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308100" y="4457700"/>
            <a:ext cx="15684500" cy="398170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dirty="0">
                <a:latin typeface="+mn-lt"/>
              </a:rPr>
              <a:t>Snooping-Based</a:t>
            </a:r>
          </a:p>
          <a:p>
            <a:pPr>
              <a:lnSpc>
                <a:spcPct val="90000"/>
              </a:lnSpc>
            </a:pPr>
            <a:r>
              <a:rPr dirty="0">
                <a:latin typeface="+mn-lt"/>
              </a:rPr>
              <a:t>Cache Coherence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>
            <a:spLocks noGrp="1"/>
          </p:cNvSpPr>
          <p:nvPr>
            <p:ph type="title"/>
          </p:nvPr>
        </p:nvSpPr>
        <p:spPr>
          <a:xfrm>
            <a:off x="764498" y="393700"/>
            <a:ext cx="16228102" cy="1117600"/>
          </a:xfrm>
          <a:prstGeom prst="rect">
            <a:avLst/>
          </a:prstGeom>
        </p:spPr>
        <p:txBody>
          <a:bodyPr/>
          <a:lstStyle/>
          <a:p>
            <a:r>
              <a:rPr dirty="0">
                <a:latin typeface="+mj-lt"/>
              </a:rPr>
              <a:t>Coherence is an issue in a single CPU</a:t>
            </a:r>
            <a:r>
              <a:rPr lang="en-US" dirty="0">
                <a:latin typeface="+mj-lt"/>
              </a:rPr>
              <a:t> </a:t>
            </a:r>
            <a:r>
              <a:rPr dirty="0">
                <a:latin typeface="+mj-lt"/>
              </a:rPr>
              <a:t>system</a:t>
            </a:r>
          </a:p>
        </p:txBody>
      </p:sp>
      <p:sp>
        <p:nvSpPr>
          <p:cNvPr id="401" name="Shape 401"/>
          <p:cNvSpPr>
            <a:spLocks noGrp="1"/>
          </p:cNvSpPr>
          <p:nvPr>
            <p:ph type="body" idx="1"/>
          </p:nvPr>
        </p:nvSpPr>
        <p:spPr>
          <a:xfrm>
            <a:off x="952500" y="8572500"/>
            <a:ext cx="16154400" cy="4721188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 sz="4000"/>
            </a:pPr>
            <a:r>
              <a:rPr dirty="0">
                <a:latin typeface="+mj-lt"/>
              </a:rPr>
              <a:t>Common solutions:</a:t>
            </a:r>
          </a:p>
          <a:p>
            <a:pPr lvl="1">
              <a:spcBef>
                <a:spcPts val="0"/>
              </a:spcBef>
              <a:defRPr sz="4000"/>
            </a:pPr>
            <a:r>
              <a:rPr dirty="0">
                <a:latin typeface="+mj-lt"/>
              </a:rPr>
              <a:t>CPU writes to shared buffers using </a:t>
            </a:r>
            <a:r>
              <a:rPr dirty="0" err="1">
                <a:latin typeface="+mj-lt"/>
              </a:rPr>
              <a:t>uncached</a:t>
            </a:r>
            <a:r>
              <a:rPr dirty="0">
                <a:latin typeface="+mj-lt"/>
              </a:rPr>
              <a:t> stores (e.g., driver code)</a:t>
            </a:r>
          </a:p>
          <a:p>
            <a:pPr lvl="1">
              <a:spcBef>
                <a:spcPts val="0"/>
              </a:spcBef>
              <a:defRPr sz="4000"/>
            </a:pPr>
            <a:r>
              <a:rPr dirty="0">
                <a:latin typeface="+mj-lt"/>
              </a:rPr>
              <a:t>OS support:</a:t>
            </a:r>
          </a:p>
          <a:p>
            <a:pPr lvl="2">
              <a:spcBef>
                <a:spcPts val="0"/>
              </a:spcBef>
              <a:defRPr sz="4000"/>
            </a:pPr>
            <a:r>
              <a:rPr dirty="0">
                <a:latin typeface="+mj-lt"/>
              </a:rPr>
              <a:t>Mark virtual memory pages containing shared buffers as not-</a:t>
            </a:r>
            <a:r>
              <a:rPr dirty="0" err="1">
                <a:latin typeface="+mj-lt"/>
              </a:rPr>
              <a:t>cachable</a:t>
            </a:r>
            <a:endParaRPr lang="en-US" dirty="0">
              <a:latin typeface="+mj-lt"/>
            </a:endParaRPr>
          </a:p>
          <a:p>
            <a:pPr lvl="2">
              <a:spcBef>
                <a:spcPts val="0"/>
              </a:spcBef>
              <a:defRPr sz="4000"/>
            </a:pPr>
            <a:r>
              <a:rPr dirty="0">
                <a:latin typeface="+mj-lt"/>
              </a:rPr>
              <a:t>Explicitly flush pages from cache when I/O completes</a:t>
            </a:r>
          </a:p>
          <a:p>
            <a:pPr>
              <a:spcBef>
                <a:spcPts val="0"/>
              </a:spcBef>
              <a:defRPr sz="4000"/>
            </a:pPr>
            <a:r>
              <a:rPr dirty="0">
                <a:latin typeface="+mj-lt"/>
              </a:rPr>
              <a:t>In practice, DMA transfers are infrequent compared to CPU loads and stores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4000"/>
            </a:pPr>
            <a:r>
              <a:rPr dirty="0">
                <a:latin typeface="+mj-lt"/>
              </a:rPr>
              <a:t>(so these heavyweight software solutions are acceptable)  </a:t>
            </a:r>
          </a:p>
        </p:txBody>
      </p:sp>
      <p:sp>
        <p:nvSpPr>
          <p:cNvPr id="402" name="Shape 402"/>
          <p:cNvSpPr/>
          <p:nvPr/>
        </p:nvSpPr>
        <p:spPr>
          <a:xfrm>
            <a:off x="4265252" y="5383149"/>
            <a:ext cx="1" cy="699136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+mj-lt"/>
            </a:endParaRPr>
          </a:p>
        </p:txBody>
      </p:sp>
      <p:sp>
        <p:nvSpPr>
          <p:cNvPr id="403" name="Shape 403"/>
          <p:cNvSpPr/>
          <p:nvPr/>
        </p:nvSpPr>
        <p:spPr>
          <a:xfrm>
            <a:off x="8479366" y="5409570"/>
            <a:ext cx="1" cy="619538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+mj-lt"/>
            </a:endParaRPr>
          </a:p>
        </p:txBody>
      </p:sp>
      <p:sp>
        <p:nvSpPr>
          <p:cNvPr id="404" name="Shape 404"/>
          <p:cNvSpPr/>
          <p:nvPr/>
        </p:nvSpPr>
        <p:spPr>
          <a:xfrm>
            <a:off x="1894332" y="4497356"/>
            <a:ext cx="1" cy="49147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+mj-lt"/>
            </a:endParaRPr>
          </a:p>
        </p:txBody>
      </p:sp>
      <p:grpSp>
        <p:nvGrpSpPr>
          <p:cNvPr id="407" name="Group 407"/>
          <p:cNvGrpSpPr/>
          <p:nvPr/>
        </p:nvGrpSpPr>
        <p:grpSpPr>
          <a:xfrm>
            <a:off x="1041400" y="3111500"/>
            <a:ext cx="1715748" cy="1417715"/>
            <a:chOff x="0" y="0"/>
            <a:chExt cx="1715747" cy="1417714"/>
          </a:xfrm>
        </p:grpSpPr>
        <p:sp>
          <p:nvSpPr>
            <p:cNvPr id="405" name="Shape 405"/>
            <p:cNvSpPr/>
            <p:nvPr/>
          </p:nvSpPr>
          <p:spPr>
            <a:xfrm>
              <a:off x="0" y="0"/>
              <a:ext cx="1715748" cy="1417715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+mj-lt"/>
              </a:endParaRPr>
            </a:p>
          </p:txBody>
        </p:sp>
        <p:sp>
          <p:nvSpPr>
            <p:cNvPr id="406" name="Shape 406"/>
            <p:cNvSpPr/>
            <p:nvPr/>
          </p:nvSpPr>
          <p:spPr>
            <a:xfrm>
              <a:off x="194451" y="199124"/>
              <a:ext cx="1338283" cy="45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rPr>
                  <a:latin typeface="+mj-lt"/>
                </a:rPr>
                <a:t>Processor</a:t>
              </a:r>
            </a:p>
          </p:txBody>
        </p:sp>
      </p:grpSp>
      <p:grpSp>
        <p:nvGrpSpPr>
          <p:cNvPr id="410" name="Group 410"/>
          <p:cNvGrpSpPr/>
          <p:nvPr/>
        </p:nvGrpSpPr>
        <p:grpSpPr>
          <a:xfrm>
            <a:off x="7622548" y="6032500"/>
            <a:ext cx="1715749" cy="1417715"/>
            <a:chOff x="0" y="0"/>
            <a:chExt cx="1715747" cy="1417714"/>
          </a:xfrm>
        </p:grpSpPr>
        <p:sp>
          <p:nvSpPr>
            <p:cNvPr id="408" name="Shape 408"/>
            <p:cNvSpPr/>
            <p:nvPr/>
          </p:nvSpPr>
          <p:spPr>
            <a:xfrm>
              <a:off x="0" y="0"/>
              <a:ext cx="1715748" cy="1417715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+mj-lt"/>
              </a:endParaRPr>
            </a:p>
          </p:txBody>
        </p:sp>
        <p:sp>
          <p:nvSpPr>
            <p:cNvPr id="409" name="Shape 409"/>
            <p:cNvSpPr/>
            <p:nvPr/>
          </p:nvSpPr>
          <p:spPr>
            <a:xfrm>
              <a:off x="196843" y="200734"/>
              <a:ext cx="1333501" cy="1003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rPr>
                  <a:latin typeface="+mj-lt"/>
                </a:rPr>
                <a:t>Network</a:t>
              </a:r>
            </a:p>
            <a:p>
              <a:pPr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rPr>
                  <a:latin typeface="+mj-lt"/>
                </a:rPr>
                <a:t>Card</a:t>
              </a:r>
            </a:p>
          </p:txBody>
        </p:sp>
      </p:grpSp>
      <p:sp>
        <p:nvSpPr>
          <p:cNvPr id="411" name="Shape 411"/>
          <p:cNvSpPr/>
          <p:nvPr/>
        </p:nvSpPr>
        <p:spPr>
          <a:xfrm>
            <a:off x="1041400" y="4963675"/>
            <a:ext cx="8750302" cy="548794"/>
          </a:xfrm>
          <a:prstGeom prst="roundRect">
            <a:avLst>
              <a:gd name="adj" fmla="val 34713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>
              <a:latin typeface="+mj-lt"/>
            </a:endParaRPr>
          </a:p>
        </p:txBody>
      </p:sp>
      <p:sp>
        <p:nvSpPr>
          <p:cNvPr id="412" name="Shape 412"/>
          <p:cNvSpPr/>
          <p:nvPr/>
        </p:nvSpPr>
        <p:spPr>
          <a:xfrm>
            <a:off x="4535926" y="5026190"/>
            <a:ext cx="1943044" cy="462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>
                <a:latin typeface="+mj-lt"/>
              </a:rPr>
              <a:t>Interconnect</a:t>
            </a:r>
          </a:p>
        </p:txBody>
      </p:sp>
      <p:grpSp>
        <p:nvGrpSpPr>
          <p:cNvPr id="415" name="Group 415"/>
          <p:cNvGrpSpPr/>
          <p:nvPr/>
        </p:nvGrpSpPr>
        <p:grpSpPr>
          <a:xfrm>
            <a:off x="1324817" y="6029436"/>
            <a:ext cx="5851107" cy="1412764"/>
            <a:chOff x="0" y="0"/>
            <a:chExt cx="5851105" cy="1412763"/>
          </a:xfrm>
        </p:grpSpPr>
        <p:sp>
          <p:nvSpPr>
            <p:cNvPr id="413" name="Shape 413"/>
            <p:cNvSpPr/>
            <p:nvPr/>
          </p:nvSpPr>
          <p:spPr>
            <a:xfrm>
              <a:off x="0" y="0"/>
              <a:ext cx="5851106" cy="1412764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+mj-lt"/>
              </a:endParaRPr>
            </a:p>
          </p:txBody>
        </p:sp>
        <p:sp>
          <p:nvSpPr>
            <p:cNvPr id="414" name="Shape 414"/>
            <p:cNvSpPr/>
            <p:nvPr/>
          </p:nvSpPr>
          <p:spPr>
            <a:xfrm>
              <a:off x="719567" y="224219"/>
              <a:ext cx="4563867" cy="4557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rPr>
                  <a:latin typeface="+mj-lt"/>
                </a:rPr>
                <a:t>Memory</a:t>
              </a:r>
            </a:p>
          </p:txBody>
        </p:sp>
      </p:grpSp>
      <p:grpSp>
        <p:nvGrpSpPr>
          <p:cNvPr id="418" name="Group 418"/>
          <p:cNvGrpSpPr/>
          <p:nvPr/>
        </p:nvGrpSpPr>
        <p:grpSpPr>
          <a:xfrm>
            <a:off x="1354989" y="3822832"/>
            <a:ext cx="1096424" cy="600953"/>
            <a:chOff x="0" y="0"/>
            <a:chExt cx="1096422" cy="600951"/>
          </a:xfrm>
        </p:grpSpPr>
        <p:sp>
          <p:nvSpPr>
            <p:cNvPr id="416" name="Shape 416"/>
            <p:cNvSpPr/>
            <p:nvPr/>
          </p:nvSpPr>
          <p:spPr>
            <a:xfrm>
              <a:off x="0" y="0"/>
              <a:ext cx="1096423" cy="600952"/>
            </a:xfrm>
            <a:prstGeom prst="rect">
              <a:avLst/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+mj-lt"/>
              </a:endParaRPr>
            </a:p>
          </p:txBody>
        </p:sp>
        <p:sp>
          <p:nvSpPr>
            <p:cNvPr id="417" name="Shape 417"/>
            <p:cNvSpPr/>
            <p:nvPr/>
          </p:nvSpPr>
          <p:spPr>
            <a:xfrm>
              <a:off x="55399" y="134096"/>
              <a:ext cx="980455" cy="3690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rPr>
                  <a:latin typeface="+mj-lt"/>
                </a:rPr>
                <a:t>Cache</a:t>
              </a:r>
            </a:p>
          </p:txBody>
        </p:sp>
      </p:grpSp>
      <p:sp>
        <p:nvSpPr>
          <p:cNvPr id="419" name="Shape 419"/>
          <p:cNvSpPr/>
          <p:nvPr/>
        </p:nvSpPr>
        <p:spPr>
          <a:xfrm>
            <a:off x="10248900" y="2286000"/>
            <a:ext cx="7536581" cy="6715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Case 1:</a:t>
            </a:r>
          </a:p>
          <a:p>
            <a:pPr algn="l">
              <a:buFont typeface="Lucida Grande"/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Processor writes to buffer in main memory</a:t>
            </a:r>
          </a:p>
          <a:p>
            <a:pPr algn="l">
              <a:buFont typeface="Lucida Grande"/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Processor tells network card to async send buffer</a:t>
            </a:r>
          </a:p>
          <a:p>
            <a:pPr algn="l">
              <a:buFont typeface="Lucida Grande"/>
              <a:defRPr sz="3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Problem: network card many transfer stale data if processor’s writes (reflected in cached copy of data) are not flushed to memory </a:t>
            </a:r>
          </a:p>
          <a:p>
            <a:pPr algn="l">
              <a:buFont typeface="Lucida Grande"/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endParaRPr>
              <a:latin typeface="+mj-lt"/>
            </a:endParaRPr>
          </a:p>
          <a:p>
            <a:pPr algn="l">
              <a:buFont typeface="Lucida Grande"/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Case 2:</a:t>
            </a:r>
          </a:p>
          <a:p>
            <a:pPr algn="l">
              <a:buFont typeface="Lucida Grande"/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Network card receives message</a:t>
            </a:r>
          </a:p>
          <a:p>
            <a:pPr algn="l">
              <a:buFont typeface="Lucida Grande"/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Network card copies message in buffer in main memory using DMA transfer</a:t>
            </a:r>
          </a:p>
          <a:p>
            <a:pPr algn="l">
              <a:buFont typeface="Lucida Grande"/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Card notifies CPU msg was received, buffer ready to read</a:t>
            </a:r>
          </a:p>
          <a:p>
            <a:pPr algn="l">
              <a:buFont typeface="Lucida Grande"/>
              <a:defRPr sz="3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Problem: CPU may read stale data if addresses updated by network card happen to be in cache</a:t>
            </a:r>
          </a:p>
        </p:txBody>
      </p:sp>
      <p:sp>
        <p:nvSpPr>
          <p:cNvPr id="420" name="Shape 420"/>
          <p:cNvSpPr/>
          <p:nvPr/>
        </p:nvSpPr>
        <p:spPr>
          <a:xfrm>
            <a:off x="5359400" y="6248400"/>
            <a:ext cx="1574800" cy="673100"/>
          </a:xfrm>
          <a:prstGeom prst="rect">
            <a:avLst/>
          </a:prstGeom>
          <a:ln w="25400">
            <a:solidFill>
              <a:srgbClr val="444444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>
              <a:latin typeface="+mj-lt"/>
            </a:endParaRPr>
          </a:p>
        </p:txBody>
      </p:sp>
      <p:sp>
        <p:nvSpPr>
          <p:cNvPr id="421" name="Shape 421"/>
          <p:cNvSpPr/>
          <p:nvPr/>
        </p:nvSpPr>
        <p:spPr>
          <a:xfrm>
            <a:off x="5689600" y="6235700"/>
            <a:ext cx="952500" cy="69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Message</a:t>
            </a:r>
          </a:p>
          <a:p>
            <a: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+mj-lt"/>
              </a:rPr>
              <a:t>Buffer</a:t>
            </a:r>
          </a:p>
        </p:txBody>
      </p:sp>
      <p:sp>
        <p:nvSpPr>
          <p:cNvPr id="422" name="Shape 422"/>
          <p:cNvSpPr/>
          <p:nvPr/>
        </p:nvSpPr>
        <p:spPr>
          <a:xfrm>
            <a:off x="876300" y="1511300"/>
            <a:ext cx="9486900" cy="69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>
                <a:latin typeface="+mj-lt"/>
              </a:rPr>
              <a:t>Consider I/O device performing DMA data transfer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Problems with the intuition</a:t>
            </a:r>
          </a:p>
        </p:txBody>
      </p:sp>
      <p:sp>
        <p:nvSpPr>
          <p:cNvPr id="425" name="Shape 425"/>
          <p:cNvSpPr>
            <a:spLocks noGrp="1"/>
          </p:cNvSpPr>
          <p:nvPr>
            <p:ph type="body" idx="1"/>
          </p:nvPr>
        </p:nvSpPr>
        <p:spPr>
          <a:xfrm>
            <a:off x="838200" y="2108200"/>
            <a:ext cx="16535400" cy="10350500"/>
          </a:xfrm>
          <a:prstGeom prst="rect">
            <a:avLst/>
          </a:prstGeom>
        </p:spPr>
        <p:txBody>
          <a:bodyPr/>
          <a:lstStyle/>
          <a:p>
            <a:pPr marL="800099" indent="-800099">
              <a:spcBef>
                <a:spcPts val="5600"/>
              </a:spcBef>
              <a:defRPr sz="4400"/>
            </a:pPr>
            <a:r>
              <a:t>Intuitive behavior: reading value at address X should return the last value written to address X </a:t>
            </a:r>
            <a:r>
              <a:rPr i="1"/>
              <a:t>by any processor.</a:t>
            </a:r>
          </a:p>
          <a:p>
            <a:pPr marL="800099" indent="-800099">
              <a:defRPr sz="4400"/>
            </a:pPr>
            <a:r>
              <a:t>What does “last” mean?</a:t>
            </a:r>
          </a:p>
          <a:p>
            <a:pPr lvl="1">
              <a:defRPr sz="4400"/>
            </a:pPr>
            <a:r>
              <a:t>What if two processors write at the same time?</a:t>
            </a:r>
          </a:p>
          <a:p>
            <a:pPr lvl="1">
              <a:spcBef>
                <a:spcPts val="5600"/>
              </a:spcBef>
              <a:defRPr sz="4400"/>
            </a:pPr>
            <a:r>
              <a:t>What if a write by P1 is followed by a read from P2 so close in time that it is impossible to communicate the occurrence of the write to P2 in time?</a:t>
            </a:r>
          </a:p>
          <a:p>
            <a:pPr marL="800099" indent="-800099">
              <a:defRPr sz="4400"/>
            </a:pPr>
            <a:r>
              <a:t>In a sequential program, “last” is determined by program order (not time)</a:t>
            </a:r>
          </a:p>
          <a:p>
            <a:pPr lvl="1">
              <a:defRPr sz="4400"/>
            </a:pPr>
            <a:r>
              <a:t>Holds true within one thread of a parallel program</a:t>
            </a:r>
          </a:p>
          <a:p>
            <a:pPr lvl="1">
              <a:defRPr sz="4400"/>
            </a:pPr>
            <a:r>
              <a:t>But we need to come up with a meaningful way to describe order across threads in a parallel program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Definition: coherence</a:t>
            </a:r>
          </a:p>
        </p:txBody>
      </p:sp>
      <p:sp>
        <p:nvSpPr>
          <p:cNvPr id="428" name="Shape 428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3182600" cy="103505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500"/>
              </a:spcBef>
              <a:buSzTx/>
              <a:buNone/>
              <a:defRPr sz="4600"/>
            </a:pPr>
            <a:r>
              <a:rPr dirty="0"/>
              <a:t>A memory system is coherent if:</a:t>
            </a:r>
          </a:p>
          <a:p>
            <a:pPr marL="0" indent="0">
              <a:spcBef>
                <a:spcPts val="5300"/>
              </a:spcBef>
              <a:buSzTx/>
              <a:buNone/>
              <a:defRPr sz="4600"/>
            </a:pPr>
            <a:r>
              <a:rPr dirty="0"/>
              <a:t>The results of a parallel program’s execution are such that for </a:t>
            </a:r>
            <a:r>
              <a:rPr u="sng" dirty="0"/>
              <a:t>each memory location</a:t>
            </a:r>
            <a:r>
              <a:rPr dirty="0"/>
              <a:t>, there is a hypothetical serial order of all program operations (executed by all processors) to the location that is consistent with the results of execution, and:</a:t>
            </a:r>
          </a:p>
          <a:p>
            <a:pPr lvl="1">
              <a:spcBef>
                <a:spcPts val="5300"/>
              </a:spcBef>
              <a:buSzPct val="100000"/>
              <a:buAutoNum type="arabicPeriod"/>
              <a:defRPr sz="4600"/>
            </a:pPr>
            <a:r>
              <a:rPr dirty="0"/>
              <a:t>Memory operations issued by any one processor occur in the order issued by the processor</a:t>
            </a:r>
          </a:p>
          <a:p>
            <a:pPr lvl="1">
              <a:buSzPct val="100000"/>
              <a:buAutoNum type="arabicPeriod"/>
              <a:defRPr sz="4600"/>
            </a:pPr>
            <a:r>
              <a:rPr dirty="0"/>
              <a:t>The value returned by a read is the value written by the last write to the location… as given by the serial order</a:t>
            </a:r>
          </a:p>
        </p:txBody>
      </p:sp>
      <p:sp>
        <p:nvSpPr>
          <p:cNvPr id="429" name="Shape 429"/>
          <p:cNvSpPr/>
          <p:nvPr/>
        </p:nvSpPr>
        <p:spPr>
          <a:xfrm flipV="1">
            <a:off x="15462250" y="2400299"/>
            <a:ext cx="0" cy="9714758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0" name="Shape 430"/>
          <p:cNvSpPr/>
          <p:nvPr/>
        </p:nvSpPr>
        <p:spPr>
          <a:xfrm>
            <a:off x="14181266" y="1022591"/>
            <a:ext cx="2540001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Chronology of operations on address X</a:t>
            </a:r>
          </a:p>
        </p:txBody>
      </p:sp>
      <p:sp>
        <p:nvSpPr>
          <p:cNvPr id="431" name="Shape 431"/>
          <p:cNvSpPr/>
          <p:nvPr/>
        </p:nvSpPr>
        <p:spPr>
          <a:xfrm>
            <a:off x="15354300" y="2870200"/>
            <a:ext cx="215900" cy="2159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32" name="Shape 432"/>
          <p:cNvSpPr/>
          <p:nvPr/>
        </p:nvSpPr>
        <p:spPr>
          <a:xfrm>
            <a:off x="15354300" y="3530600"/>
            <a:ext cx="215900" cy="2159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33" name="Shape 433"/>
          <p:cNvSpPr/>
          <p:nvPr/>
        </p:nvSpPr>
        <p:spPr>
          <a:xfrm>
            <a:off x="15354300" y="5905500"/>
            <a:ext cx="215900" cy="2159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34" name="Shape 434"/>
          <p:cNvSpPr/>
          <p:nvPr/>
        </p:nvSpPr>
        <p:spPr>
          <a:xfrm>
            <a:off x="15354300" y="8140700"/>
            <a:ext cx="215900" cy="2159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35" name="Shape 435"/>
          <p:cNvSpPr/>
          <p:nvPr/>
        </p:nvSpPr>
        <p:spPr>
          <a:xfrm>
            <a:off x="15354300" y="9055100"/>
            <a:ext cx="215900" cy="2159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36" name="Shape 436"/>
          <p:cNvSpPr/>
          <p:nvPr/>
        </p:nvSpPr>
        <p:spPr>
          <a:xfrm>
            <a:off x="15354300" y="10160000"/>
            <a:ext cx="215900" cy="2159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37" name="Shape 437"/>
          <p:cNvSpPr/>
          <p:nvPr/>
        </p:nvSpPr>
        <p:spPr>
          <a:xfrm>
            <a:off x="15748000" y="2768600"/>
            <a:ext cx="16383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P0 write: 5</a:t>
            </a:r>
          </a:p>
        </p:txBody>
      </p:sp>
      <p:sp>
        <p:nvSpPr>
          <p:cNvPr id="438" name="Shape 438"/>
          <p:cNvSpPr/>
          <p:nvPr/>
        </p:nvSpPr>
        <p:spPr>
          <a:xfrm>
            <a:off x="15748000" y="3429000"/>
            <a:ext cx="16383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P1 read (5)</a:t>
            </a:r>
          </a:p>
        </p:txBody>
      </p:sp>
      <p:sp>
        <p:nvSpPr>
          <p:cNvPr id="439" name="Shape 439"/>
          <p:cNvSpPr/>
          <p:nvPr/>
        </p:nvSpPr>
        <p:spPr>
          <a:xfrm>
            <a:off x="15748000" y="5765800"/>
            <a:ext cx="16383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P2 read (5)</a:t>
            </a:r>
          </a:p>
        </p:txBody>
      </p:sp>
      <p:sp>
        <p:nvSpPr>
          <p:cNvPr id="440" name="Shape 440"/>
          <p:cNvSpPr/>
          <p:nvPr/>
        </p:nvSpPr>
        <p:spPr>
          <a:xfrm>
            <a:off x="15722600" y="8039100"/>
            <a:ext cx="16383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P0 read (5)</a:t>
            </a:r>
          </a:p>
        </p:txBody>
      </p:sp>
      <p:sp>
        <p:nvSpPr>
          <p:cNvPr id="441" name="Shape 441"/>
          <p:cNvSpPr/>
          <p:nvPr/>
        </p:nvSpPr>
        <p:spPr>
          <a:xfrm>
            <a:off x="15697200" y="8966200"/>
            <a:ext cx="16383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P1 write: 25</a:t>
            </a:r>
          </a:p>
        </p:txBody>
      </p:sp>
      <p:sp>
        <p:nvSpPr>
          <p:cNvPr id="442" name="Shape 442"/>
          <p:cNvSpPr/>
          <p:nvPr/>
        </p:nvSpPr>
        <p:spPr>
          <a:xfrm>
            <a:off x="15697200" y="10071100"/>
            <a:ext cx="16383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P0 read (25)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12A48C-E7B9-D44D-887B-A3128949F13F}"/>
              </a:ext>
            </a:extLst>
          </p:cNvPr>
          <p:cNvSpPr txBox="1"/>
          <p:nvPr/>
        </p:nvSpPr>
        <p:spPr>
          <a:xfrm>
            <a:off x="1418254" y="11016397"/>
            <a:ext cx="10970952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 panose="020B0503030403020204" pitchFamily="34" charset="0"/>
                <a:cs typeface="Myanmar Sangam MN" panose="02000400000000000000" pitchFamily="2" charset="0"/>
                <a:sym typeface="Gill Sans"/>
              </a:rPr>
              <a:t>Also known as </a:t>
            </a:r>
            <a:r>
              <a:rPr kumimoji="0" lang="en-US" sz="5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 panose="020B0503030403020204" pitchFamily="34" charset="0"/>
                <a:cs typeface="Myanmar Sangam MN" panose="02000400000000000000" pitchFamily="2" charset="0"/>
                <a:sym typeface="Gill Sans"/>
              </a:rPr>
              <a:t>sequential consistency</a:t>
            </a:r>
            <a:endParaRPr kumimoji="0" lang="en-US" sz="5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yriad Pro" panose="020B0503030403020204" pitchFamily="34" charset="0"/>
              <a:cs typeface="Myanmar Sangam MN" panose="02000400000000000000" pitchFamily="2" charset="0"/>
              <a:sym typeface="Gill Sans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Definition: coherence (said differently)</a:t>
            </a:r>
          </a:p>
        </p:txBody>
      </p:sp>
      <p:sp>
        <p:nvSpPr>
          <p:cNvPr id="447" name="Shape 447"/>
          <p:cNvSpPr>
            <a:spLocks noGrp="1"/>
          </p:cNvSpPr>
          <p:nvPr>
            <p:ph type="body" idx="1"/>
          </p:nvPr>
        </p:nvSpPr>
        <p:spPr>
          <a:xfrm>
            <a:off x="825500" y="2095500"/>
            <a:ext cx="16637000" cy="83947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500"/>
              </a:spcBef>
              <a:buSzTx/>
              <a:buNone/>
              <a:defRPr sz="4600"/>
            </a:pPr>
            <a:r>
              <a:rPr dirty="0"/>
              <a:t>A memory system is coherent if:</a:t>
            </a:r>
          </a:p>
          <a:p>
            <a:pPr lvl="1">
              <a:spcBef>
                <a:spcPts val="5000"/>
              </a:spcBef>
              <a:buSzPct val="100000"/>
              <a:buAutoNum type="arabicPeriod"/>
              <a:defRPr sz="4600"/>
            </a:pPr>
            <a:r>
              <a:rPr dirty="0"/>
              <a:t>A read by processor P to address X that follows a write by P to address X, should return the value of the write by P </a:t>
            </a:r>
            <a:r>
              <a:rPr sz="3000" i="1" dirty="0"/>
              <a:t>(assuming no other processor wrote to X in between)</a:t>
            </a:r>
            <a:endParaRPr lang="en-US" sz="3200" i="1" dirty="0"/>
          </a:p>
          <a:p>
            <a:pPr lvl="1">
              <a:spcBef>
                <a:spcPts val="5000"/>
              </a:spcBef>
              <a:buSzPct val="100000"/>
              <a:buAutoNum type="arabicPeriod"/>
              <a:defRPr sz="4600"/>
            </a:pPr>
            <a:r>
              <a:rPr dirty="0"/>
              <a:t>A read by processor P1 to address X that follows a write by processor P2 to X returns the written value... if the read and write are “sufficiently separated” in time </a:t>
            </a:r>
            <a:r>
              <a:rPr sz="3000" i="1" dirty="0"/>
              <a:t>(assuming no other write to X occurs in between)</a:t>
            </a:r>
          </a:p>
          <a:p>
            <a:pPr lvl="1">
              <a:spcBef>
                <a:spcPts val="0"/>
              </a:spcBef>
              <a:buSzPct val="100000"/>
              <a:buAutoNum type="arabicPeriod"/>
              <a:defRPr sz="4600"/>
            </a:pPr>
            <a:r>
              <a:rPr dirty="0"/>
              <a:t>Writes to the same address are serialized: two writes to address X by any two processors are observed in the same order by all processors.</a:t>
            </a:r>
          </a:p>
          <a:p>
            <a:pPr marL="673100" lvl="2" indent="800100">
              <a:buSzTx/>
              <a:buNone/>
              <a:defRPr sz="3000" i="1"/>
            </a:pPr>
            <a:r>
              <a:rPr dirty="0"/>
              <a:t>(Example: if values 1 and then 2 are written to address X, no processor observes X having value 2 before value 1)</a:t>
            </a:r>
          </a:p>
        </p:txBody>
      </p:sp>
      <p:sp>
        <p:nvSpPr>
          <p:cNvPr id="448" name="Shape 448"/>
          <p:cNvSpPr/>
          <p:nvPr/>
        </p:nvSpPr>
        <p:spPr>
          <a:xfrm>
            <a:off x="838200" y="10668000"/>
            <a:ext cx="16611600" cy="248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1400"/>
              </a:spcBef>
              <a:buFont typeface="Lucida Grande"/>
              <a:defRPr sz="3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Condition 1: obeys program order (as expected of a uniprocessor system)</a:t>
            </a:r>
          </a:p>
          <a:p>
            <a:pPr algn="l">
              <a:buFont typeface="Lucida Grande"/>
              <a:defRPr sz="3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Condition 2: “write propagation”: Notification of a write must eventually get to the other processors. Note that </a:t>
            </a:r>
          </a:p>
          <a:p>
            <a:pPr algn="l">
              <a:spcBef>
                <a:spcPts val="1400"/>
              </a:spcBef>
              <a:buFont typeface="Lucida Grande"/>
              <a:defRPr sz="3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                            precisely </a:t>
            </a:r>
            <a:r>
              <a:rPr u="sng"/>
              <a:t>when</a:t>
            </a:r>
            <a:r>
              <a:t> information about the write is propagated is not specified in the definition of coherence.  </a:t>
            </a:r>
          </a:p>
          <a:p>
            <a:pPr algn="l">
              <a:spcBef>
                <a:spcPts val="1400"/>
              </a:spcBef>
              <a:buFont typeface="Lucida Grande"/>
              <a:defRPr sz="3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Condition 3: “write serialization”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Shape 4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Write serialization</a:t>
            </a:r>
          </a:p>
        </p:txBody>
      </p:sp>
      <p:sp>
        <p:nvSpPr>
          <p:cNvPr id="453" name="Shape 453"/>
          <p:cNvSpPr>
            <a:spLocks noGrp="1"/>
          </p:cNvSpPr>
          <p:nvPr>
            <p:ph type="body" idx="1"/>
          </p:nvPr>
        </p:nvSpPr>
        <p:spPr>
          <a:xfrm>
            <a:off x="863600" y="2095500"/>
            <a:ext cx="16598900" cy="4648200"/>
          </a:xfrm>
          <a:prstGeom prst="rect">
            <a:avLst/>
          </a:prstGeom>
        </p:spPr>
        <p:txBody>
          <a:bodyPr/>
          <a:lstStyle/>
          <a:p>
            <a:pPr marL="0" lvl="1" indent="0">
              <a:spcBef>
                <a:spcPts val="0"/>
              </a:spcBef>
              <a:buSzTx/>
              <a:buNone/>
              <a:defRPr sz="4600"/>
            </a:pPr>
            <a:r>
              <a:t>Writes to the </a:t>
            </a:r>
            <a:r>
              <a:rPr u="sng"/>
              <a:t>same location</a:t>
            </a:r>
            <a:r>
              <a:t> are serialized: two writes to address X by any two processors are observed in the same order by all processors.</a:t>
            </a:r>
          </a:p>
          <a:p>
            <a:pPr marL="0" lvl="1" indent="0">
              <a:buSzTx/>
              <a:buNone/>
              <a:defRPr sz="3000" i="1"/>
            </a:pPr>
            <a:r>
              <a:t>(Example: if a processor observes X having value 1 and then 2, then no processor observes X having value 2 before it has value 1)</a:t>
            </a:r>
          </a:p>
          <a:p>
            <a:pPr marL="0" lvl="1" indent="0">
              <a:buSzTx/>
              <a:buNone/>
              <a:defRPr sz="3000" i="1"/>
            </a:pPr>
            <a:endParaRPr/>
          </a:p>
          <a:p>
            <a:pPr marL="0" lvl="1" indent="0">
              <a:buSzTx/>
              <a:buNone/>
              <a:defRPr sz="4600"/>
            </a:pPr>
            <a:r>
              <a:t>Example: P1 writes value </a:t>
            </a:r>
            <a:r>
              <a:rPr i="1"/>
              <a:t>a</a:t>
            </a:r>
            <a:r>
              <a:t> to X.  Then P2 writes value </a:t>
            </a:r>
            <a:r>
              <a:rPr i="1"/>
              <a:t>b</a:t>
            </a:r>
            <a:r>
              <a:t> to X.</a:t>
            </a:r>
          </a:p>
          <a:p>
            <a:pPr marL="0" lvl="1" indent="0">
              <a:buSzTx/>
              <a:buNone/>
              <a:defRPr sz="4600"/>
            </a:pPr>
            <a:r>
              <a:t>Consider situation where processors P3 and P4 observe different order of writes:</a:t>
            </a:r>
          </a:p>
        </p:txBody>
      </p:sp>
      <p:sp>
        <p:nvSpPr>
          <p:cNvPr id="454" name="Shape 454"/>
          <p:cNvSpPr/>
          <p:nvPr/>
        </p:nvSpPr>
        <p:spPr>
          <a:xfrm>
            <a:off x="1723391" y="7490534"/>
            <a:ext cx="3911601" cy="26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Order observed by P3</a:t>
            </a:r>
          </a:p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ld X →load returns “a”</a:t>
            </a:r>
          </a:p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ld X →load returns “b”</a:t>
            </a:r>
          </a:p>
        </p:txBody>
      </p:sp>
      <p:sp>
        <p:nvSpPr>
          <p:cNvPr id="455" name="Shape 455"/>
          <p:cNvSpPr/>
          <p:nvPr/>
        </p:nvSpPr>
        <p:spPr>
          <a:xfrm rot="16200000">
            <a:off x="2108200" y="8648700"/>
            <a:ext cx="546100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...</a:t>
            </a:r>
          </a:p>
        </p:txBody>
      </p:sp>
      <p:sp>
        <p:nvSpPr>
          <p:cNvPr id="456" name="Shape 456"/>
          <p:cNvSpPr/>
          <p:nvPr/>
        </p:nvSpPr>
        <p:spPr>
          <a:xfrm rot="16200000">
            <a:off x="8312150" y="8655050"/>
            <a:ext cx="546100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...</a:t>
            </a:r>
          </a:p>
        </p:txBody>
      </p:sp>
      <p:sp>
        <p:nvSpPr>
          <p:cNvPr id="457" name="Shape 457"/>
          <p:cNvSpPr/>
          <p:nvPr/>
        </p:nvSpPr>
        <p:spPr>
          <a:xfrm>
            <a:off x="7632700" y="7493000"/>
            <a:ext cx="3911600" cy="267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Order observed by P4</a:t>
            </a:r>
          </a:p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ld X →load returns “b”</a:t>
            </a:r>
          </a:p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ld X →load returns “a”</a:t>
            </a:r>
          </a:p>
        </p:txBody>
      </p:sp>
      <p:sp>
        <p:nvSpPr>
          <p:cNvPr id="458" name="Shape 458"/>
          <p:cNvSpPr/>
          <p:nvPr/>
        </p:nvSpPr>
        <p:spPr>
          <a:xfrm>
            <a:off x="787400" y="8077200"/>
            <a:ext cx="1253543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59" name="Shape 459"/>
          <p:cNvSpPr/>
          <p:nvPr/>
        </p:nvSpPr>
        <p:spPr>
          <a:xfrm>
            <a:off x="876300" y="10401300"/>
            <a:ext cx="16598900" cy="289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lvl="1" indent="0" algn="l"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In terms of the first coherence definition: there is no global ordering of loads and stores to X that is in agreement with results of this parallel program. </a:t>
            </a:r>
          </a:p>
          <a:p>
            <a:pPr lvl="1" indent="0" algn="l">
              <a:spcBef>
                <a:spcPts val="1400"/>
              </a:spcBef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(you cannot put the two memory operations involving X on a single timeline and have both processor’s observations agree with the timeline)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Implementing coherence </a:t>
            </a:r>
          </a:p>
        </p:txBody>
      </p:sp>
      <p:sp>
        <p:nvSpPr>
          <p:cNvPr id="464" name="Shape 4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Software-based solutions</a:t>
            </a:r>
          </a:p>
          <a:p>
            <a:pPr marL="1276350" lvl="1" indent="-476250">
              <a:defRPr sz="4200"/>
            </a:pPr>
            <a:r>
              <a:rPr dirty="0"/>
              <a:t>OS uses page-fault mechanism to propagate writes</a:t>
            </a:r>
          </a:p>
          <a:p>
            <a:pPr marL="1276350" lvl="1" indent="-476250">
              <a:defRPr sz="4200"/>
            </a:pPr>
            <a:r>
              <a:rPr dirty="0"/>
              <a:t>Can be used to implement memory coherence over clusters of workstations</a:t>
            </a:r>
          </a:p>
          <a:p>
            <a:pPr marL="1276350" lvl="1" indent="-476250">
              <a:defRPr sz="4200"/>
            </a:pPr>
            <a:r>
              <a:rPr dirty="0"/>
              <a:t>We won’t discuss these solutions</a:t>
            </a:r>
          </a:p>
          <a:p>
            <a:pPr lvl="1"/>
            <a:endParaRPr dirty="0"/>
          </a:p>
          <a:p>
            <a:r>
              <a:rPr dirty="0"/>
              <a:t>Hardware-based solutions</a:t>
            </a:r>
          </a:p>
          <a:p>
            <a:pPr marL="1276350" lvl="1" indent="-476250">
              <a:defRPr sz="4200"/>
            </a:pPr>
            <a:r>
              <a:rPr dirty="0"/>
              <a:t>“Snooping”-based coherence implementations (today)</a:t>
            </a:r>
          </a:p>
          <a:p>
            <a:pPr marL="1276350" lvl="1" indent="-476250">
              <a:defRPr sz="4200"/>
            </a:pPr>
            <a:r>
              <a:rPr dirty="0"/>
              <a:t>Directory-based coherence implementations (next </a:t>
            </a:r>
            <a:r>
              <a:rPr lang="en-US" dirty="0"/>
              <a:t>week</a:t>
            </a:r>
            <a:r>
              <a:rPr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Shared caches: coherence made easy</a:t>
            </a:r>
          </a:p>
        </p:txBody>
      </p:sp>
      <p:sp>
        <p:nvSpPr>
          <p:cNvPr id="467" name="Shape 467"/>
          <p:cNvSpPr>
            <a:spLocks noGrp="1"/>
          </p:cNvSpPr>
          <p:nvPr>
            <p:ph type="body" idx="1"/>
          </p:nvPr>
        </p:nvSpPr>
        <p:spPr>
          <a:xfrm>
            <a:off x="825500" y="1841500"/>
            <a:ext cx="16154400" cy="4787900"/>
          </a:xfrm>
          <a:prstGeom prst="rect">
            <a:avLst/>
          </a:prstGeom>
        </p:spPr>
        <p:txBody>
          <a:bodyPr/>
          <a:lstStyle/>
          <a:p>
            <a:pPr marL="571500" indent="-571500">
              <a:spcBef>
                <a:spcPts val="600"/>
              </a:spcBef>
              <a:defRPr sz="4000"/>
            </a:pPr>
            <a:r>
              <a:t>One single cache shared by all processors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t>Eliminates problem of replicating state in multiple caches</a:t>
            </a:r>
          </a:p>
          <a:p>
            <a:pPr marL="571500" indent="-571500">
              <a:spcBef>
                <a:spcPts val="600"/>
              </a:spcBef>
              <a:defRPr sz="4000"/>
            </a:pPr>
            <a:r>
              <a:t>Obvious scalability problems (since the point of a cache is to be local and fast)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t>Interference / contention due to many clients</a:t>
            </a:r>
          </a:p>
          <a:p>
            <a:pPr marL="571500" indent="-571500">
              <a:spcBef>
                <a:spcPts val="600"/>
              </a:spcBef>
              <a:defRPr sz="4000"/>
            </a:pPr>
            <a:r>
              <a:t>But shared caches can have benefits: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t>Facilitates fine-grained sharing (overlapping working sets)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t>Loads/stores by one processor might pre-fetch lines for another processor</a:t>
            </a:r>
          </a:p>
        </p:txBody>
      </p:sp>
      <p:grpSp>
        <p:nvGrpSpPr>
          <p:cNvPr id="495" name="Group 495"/>
          <p:cNvGrpSpPr/>
          <p:nvPr/>
        </p:nvGrpSpPr>
        <p:grpSpPr>
          <a:xfrm>
            <a:off x="4940300" y="7327900"/>
            <a:ext cx="8715997" cy="5905500"/>
            <a:chOff x="0" y="0"/>
            <a:chExt cx="8715996" cy="5905499"/>
          </a:xfrm>
        </p:grpSpPr>
        <p:sp>
          <p:nvSpPr>
            <p:cNvPr id="468" name="Shape 468"/>
            <p:cNvSpPr/>
            <p:nvPr/>
          </p:nvSpPr>
          <p:spPr>
            <a:xfrm>
              <a:off x="4457699" y="2755900"/>
              <a:ext cx="1" cy="699136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69" name="Shape 469"/>
            <p:cNvSpPr/>
            <p:nvPr/>
          </p:nvSpPr>
          <p:spPr>
            <a:xfrm>
              <a:off x="3566752" y="3846449"/>
              <a:ext cx="1" cy="699136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0" name="Shape 470"/>
            <p:cNvSpPr/>
            <p:nvPr/>
          </p:nvSpPr>
          <p:spPr>
            <a:xfrm>
              <a:off x="7780866" y="3872870"/>
              <a:ext cx="1" cy="619538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1" name="Shape 471"/>
            <p:cNvSpPr/>
            <p:nvPr/>
          </p:nvSpPr>
          <p:spPr>
            <a:xfrm flipH="1">
              <a:off x="852932" y="1385856"/>
              <a:ext cx="1" cy="539178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2" name="Shape 472"/>
            <p:cNvSpPr/>
            <p:nvPr/>
          </p:nvSpPr>
          <p:spPr>
            <a:xfrm>
              <a:off x="3225604" y="1383415"/>
              <a:ext cx="1" cy="543086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3" name="Shape 473"/>
            <p:cNvSpPr/>
            <p:nvPr/>
          </p:nvSpPr>
          <p:spPr>
            <a:xfrm>
              <a:off x="5593329" y="1383415"/>
              <a:ext cx="1" cy="545187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4" name="Shape 474"/>
            <p:cNvSpPr/>
            <p:nvPr/>
          </p:nvSpPr>
          <p:spPr>
            <a:xfrm>
              <a:off x="7858111" y="1383415"/>
              <a:ext cx="1" cy="549278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grpSp>
          <p:nvGrpSpPr>
            <p:cNvPr id="477" name="Group 477"/>
            <p:cNvGrpSpPr/>
            <p:nvPr/>
          </p:nvGrpSpPr>
          <p:grpSpPr>
            <a:xfrm>
              <a:off x="0" y="0"/>
              <a:ext cx="1715748" cy="1417715"/>
              <a:chOff x="0" y="0"/>
              <a:chExt cx="1715747" cy="1417714"/>
            </a:xfrm>
          </p:grpSpPr>
          <p:sp>
            <p:nvSpPr>
              <p:cNvPr id="475" name="Shape 475"/>
              <p:cNvSpPr/>
              <p:nvPr/>
            </p:nvSpPr>
            <p:spPr>
              <a:xfrm>
                <a:off x="0" y="0"/>
                <a:ext cx="1715748" cy="1417715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476" name="Shape 476"/>
              <p:cNvSpPr/>
              <p:nvPr/>
            </p:nvSpPr>
            <p:spPr>
              <a:xfrm>
                <a:off x="194451" y="199124"/>
                <a:ext cx="1338283" cy="4573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grpSp>
          <p:nvGrpSpPr>
            <p:cNvPr id="480" name="Group 480"/>
            <p:cNvGrpSpPr/>
            <p:nvPr/>
          </p:nvGrpSpPr>
          <p:grpSpPr>
            <a:xfrm>
              <a:off x="2333413" y="0"/>
              <a:ext cx="1715748" cy="1417715"/>
              <a:chOff x="0" y="0"/>
              <a:chExt cx="1715747" cy="1417714"/>
            </a:xfrm>
          </p:grpSpPr>
          <p:sp>
            <p:nvSpPr>
              <p:cNvPr id="478" name="Shape 478"/>
              <p:cNvSpPr/>
              <p:nvPr/>
            </p:nvSpPr>
            <p:spPr>
              <a:xfrm>
                <a:off x="0" y="0"/>
                <a:ext cx="1715748" cy="1417715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479" name="Shape 479"/>
              <p:cNvSpPr/>
              <p:nvPr/>
            </p:nvSpPr>
            <p:spPr>
              <a:xfrm>
                <a:off x="194451" y="200734"/>
                <a:ext cx="1338283" cy="457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grpSp>
          <p:nvGrpSpPr>
            <p:cNvPr id="483" name="Group 483"/>
            <p:cNvGrpSpPr/>
            <p:nvPr/>
          </p:nvGrpSpPr>
          <p:grpSpPr>
            <a:xfrm>
              <a:off x="4666826" y="0"/>
              <a:ext cx="1715749" cy="1417715"/>
              <a:chOff x="0" y="0"/>
              <a:chExt cx="1715747" cy="1417714"/>
            </a:xfrm>
          </p:grpSpPr>
          <p:sp>
            <p:nvSpPr>
              <p:cNvPr id="481" name="Shape 481"/>
              <p:cNvSpPr/>
              <p:nvPr/>
            </p:nvSpPr>
            <p:spPr>
              <a:xfrm>
                <a:off x="0" y="0"/>
                <a:ext cx="1715748" cy="1417715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482" name="Shape 482"/>
              <p:cNvSpPr/>
              <p:nvPr/>
            </p:nvSpPr>
            <p:spPr>
              <a:xfrm>
                <a:off x="194451" y="200734"/>
                <a:ext cx="1338283" cy="457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grpSp>
          <p:nvGrpSpPr>
            <p:cNvPr id="486" name="Group 486"/>
            <p:cNvGrpSpPr/>
            <p:nvPr/>
          </p:nvGrpSpPr>
          <p:grpSpPr>
            <a:xfrm>
              <a:off x="7000248" y="0"/>
              <a:ext cx="1715749" cy="1417715"/>
              <a:chOff x="0" y="0"/>
              <a:chExt cx="1715747" cy="1417714"/>
            </a:xfrm>
          </p:grpSpPr>
          <p:sp>
            <p:nvSpPr>
              <p:cNvPr id="484" name="Shape 484"/>
              <p:cNvSpPr/>
              <p:nvPr/>
            </p:nvSpPr>
            <p:spPr>
              <a:xfrm>
                <a:off x="0" y="0"/>
                <a:ext cx="1715748" cy="1417715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485" name="Shape 485"/>
              <p:cNvSpPr/>
              <p:nvPr/>
            </p:nvSpPr>
            <p:spPr>
              <a:xfrm>
                <a:off x="194451" y="200734"/>
                <a:ext cx="1338283" cy="457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sp>
          <p:nvSpPr>
            <p:cNvPr id="487" name="Shape 487"/>
            <p:cNvSpPr/>
            <p:nvPr/>
          </p:nvSpPr>
          <p:spPr>
            <a:xfrm>
              <a:off x="342900" y="3428321"/>
              <a:ext cx="8102600" cy="546101"/>
            </a:xfrm>
            <a:prstGeom prst="roundRect">
              <a:avLst>
                <a:gd name="adj" fmla="val 34884"/>
              </a:avLst>
            </a:prstGeom>
            <a:solidFill>
              <a:srgbClr val="D6D6D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grpSp>
          <p:nvGrpSpPr>
            <p:cNvPr id="490" name="Group 490"/>
            <p:cNvGrpSpPr/>
            <p:nvPr/>
          </p:nvGrpSpPr>
          <p:grpSpPr>
            <a:xfrm>
              <a:off x="626317" y="4492736"/>
              <a:ext cx="5851107" cy="1412764"/>
              <a:chOff x="0" y="0"/>
              <a:chExt cx="5851105" cy="1412763"/>
            </a:xfrm>
          </p:grpSpPr>
          <p:sp>
            <p:nvSpPr>
              <p:cNvPr id="488" name="Shape 488"/>
              <p:cNvSpPr/>
              <p:nvPr/>
            </p:nvSpPr>
            <p:spPr>
              <a:xfrm>
                <a:off x="0" y="0"/>
                <a:ext cx="5851106" cy="1412764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489" name="Shape 489"/>
              <p:cNvSpPr/>
              <p:nvPr/>
            </p:nvSpPr>
            <p:spPr>
              <a:xfrm>
                <a:off x="719567" y="224219"/>
                <a:ext cx="4563867" cy="45573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Memory</a:t>
                </a:r>
              </a:p>
            </p:txBody>
          </p:sp>
        </p:grpSp>
        <p:sp>
          <p:nvSpPr>
            <p:cNvPr id="491" name="Shape 491"/>
            <p:cNvSpPr/>
            <p:nvPr/>
          </p:nvSpPr>
          <p:spPr>
            <a:xfrm>
              <a:off x="7127994" y="4600730"/>
              <a:ext cx="1338282" cy="4573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I/O</a:t>
              </a:r>
            </a:p>
          </p:txBody>
        </p:sp>
        <p:grpSp>
          <p:nvGrpSpPr>
            <p:cNvPr id="494" name="Group 494"/>
            <p:cNvGrpSpPr/>
            <p:nvPr/>
          </p:nvGrpSpPr>
          <p:grpSpPr>
            <a:xfrm>
              <a:off x="486067" y="1893820"/>
              <a:ext cx="7950205" cy="901701"/>
              <a:chOff x="0" y="0"/>
              <a:chExt cx="7950203" cy="901700"/>
            </a:xfrm>
          </p:grpSpPr>
          <p:sp>
            <p:nvSpPr>
              <p:cNvPr id="492" name="Shape 492"/>
              <p:cNvSpPr/>
              <p:nvPr/>
            </p:nvSpPr>
            <p:spPr>
              <a:xfrm>
                <a:off x="0" y="0"/>
                <a:ext cx="7950204" cy="901700"/>
              </a:xfrm>
              <a:prstGeom prst="rect">
                <a:avLst/>
              </a:prstGeom>
              <a:solidFill>
                <a:srgbClr val="C0C0C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493" name="Shape 493"/>
              <p:cNvSpPr/>
              <p:nvPr/>
            </p:nvSpPr>
            <p:spPr>
              <a:xfrm>
                <a:off x="401701" y="201205"/>
                <a:ext cx="7109316" cy="5536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Cache</a:t>
                </a:r>
              </a:p>
            </p:txBody>
          </p:sp>
        </p:grpSp>
      </p:grpSp>
      <p:sp>
        <p:nvSpPr>
          <p:cNvPr id="496" name="Shape 496"/>
          <p:cNvSpPr/>
          <p:nvPr/>
        </p:nvSpPr>
        <p:spPr>
          <a:xfrm>
            <a:off x="8417643" y="10821220"/>
            <a:ext cx="1943044" cy="462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Interconnect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/>
          <p:nvPr/>
        </p:nvSpPr>
        <p:spPr>
          <a:xfrm>
            <a:off x="8597900" y="8204199"/>
            <a:ext cx="1" cy="49147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1" name="Shape 5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Snooping cache-coherence schemes</a:t>
            </a:r>
          </a:p>
        </p:txBody>
      </p:sp>
      <p:sp>
        <p:nvSpPr>
          <p:cNvPr id="502" name="Shape 502"/>
          <p:cNvSpPr>
            <a:spLocks noGrp="1"/>
          </p:cNvSpPr>
          <p:nvPr>
            <p:ph type="body" idx="1"/>
          </p:nvPr>
        </p:nvSpPr>
        <p:spPr>
          <a:xfrm>
            <a:off x="850900" y="2070100"/>
            <a:ext cx="15836900" cy="39497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 sz="4600"/>
            </a:pPr>
            <a:r>
              <a:rPr dirty="0"/>
              <a:t>Main idea: all coherence-related activity is broadcast to all processors</a:t>
            </a:r>
            <a:r>
              <a:rPr lang="en-US" dirty="0"/>
              <a:t> </a:t>
            </a:r>
            <a:r>
              <a:rPr dirty="0"/>
              <a:t>in the system (more specifically: to the processor’s cache controllers)</a:t>
            </a:r>
          </a:p>
          <a:p>
            <a:pPr>
              <a:defRPr sz="4600"/>
            </a:pPr>
            <a:r>
              <a:rPr dirty="0"/>
              <a:t>Cache controllers monitor (“they snoop”) memory operations, and react accordingly to maintain memory coherence</a:t>
            </a:r>
          </a:p>
        </p:txBody>
      </p:sp>
      <p:sp>
        <p:nvSpPr>
          <p:cNvPr id="503" name="Shape 503"/>
          <p:cNvSpPr/>
          <p:nvPr/>
        </p:nvSpPr>
        <p:spPr>
          <a:xfrm>
            <a:off x="12266252" y="10005949"/>
            <a:ext cx="1" cy="699136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4" name="Shape 504"/>
          <p:cNvSpPr/>
          <p:nvPr/>
        </p:nvSpPr>
        <p:spPr>
          <a:xfrm>
            <a:off x="8612632" y="9107456"/>
            <a:ext cx="1" cy="49147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507" name="Group 507"/>
          <p:cNvGrpSpPr/>
          <p:nvPr/>
        </p:nvGrpSpPr>
        <p:grpSpPr>
          <a:xfrm>
            <a:off x="7747623" y="7081915"/>
            <a:ext cx="1714501" cy="1231901"/>
            <a:chOff x="0" y="0"/>
            <a:chExt cx="1714500" cy="1231900"/>
          </a:xfrm>
        </p:grpSpPr>
        <p:sp>
          <p:nvSpPr>
            <p:cNvPr id="505" name="Shape 505"/>
            <p:cNvSpPr/>
            <p:nvPr/>
          </p:nvSpPr>
          <p:spPr>
            <a:xfrm>
              <a:off x="0" y="0"/>
              <a:ext cx="1714500" cy="1231901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06" name="Shape 506"/>
            <p:cNvSpPr/>
            <p:nvPr/>
          </p:nvSpPr>
          <p:spPr>
            <a:xfrm>
              <a:off x="196214" y="376226"/>
              <a:ext cx="1333501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Processor</a:t>
              </a:r>
            </a:p>
          </p:txBody>
        </p:sp>
      </p:grpSp>
      <p:sp>
        <p:nvSpPr>
          <p:cNvPr id="508" name="Shape 508"/>
          <p:cNvSpPr/>
          <p:nvPr/>
        </p:nvSpPr>
        <p:spPr>
          <a:xfrm>
            <a:off x="7759700" y="9573775"/>
            <a:ext cx="8750302" cy="548794"/>
          </a:xfrm>
          <a:prstGeom prst="roundRect">
            <a:avLst>
              <a:gd name="adj" fmla="val 34713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09" name="Shape 509"/>
          <p:cNvSpPr/>
          <p:nvPr/>
        </p:nvSpPr>
        <p:spPr>
          <a:xfrm>
            <a:off x="11254226" y="9636290"/>
            <a:ext cx="1943044" cy="462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Interconnect</a:t>
            </a:r>
          </a:p>
        </p:txBody>
      </p:sp>
      <p:grpSp>
        <p:nvGrpSpPr>
          <p:cNvPr id="512" name="Group 512"/>
          <p:cNvGrpSpPr/>
          <p:nvPr/>
        </p:nvGrpSpPr>
        <p:grpSpPr>
          <a:xfrm>
            <a:off x="8043117" y="10641068"/>
            <a:ext cx="8318500" cy="1409701"/>
            <a:chOff x="0" y="0"/>
            <a:chExt cx="8318499" cy="1409700"/>
          </a:xfrm>
        </p:grpSpPr>
        <p:sp>
          <p:nvSpPr>
            <p:cNvPr id="510" name="Shape 510"/>
            <p:cNvSpPr/>
            <p:nvPr/>
          </p:nvSpPr>
          <p:spPr>
            <a:xfrm>
              <a:off x="0" y="0"/>
              <a:ext cx="8318500" cy="1409700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11" name="Shape 511"/>
            <p:cNvSpPr/>
            <p:nvPr/>
          </p:nvSpPr>
          <p:spPr>
            <a:xfrm>
              <a:off x="1023008" y="223733"/>
              <a:ext cx="6488433" cy="4547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Memory</a:t>
              </a:r>
            </a:p>
          </p:txBody>
        </p:sp>
      </p:grpSp>
      <p:grpSp>
        <p:nvGrpSpPr>
          <p:cNvPr id="515" name="Group 515"/>
          <p:cNvGrpSpPr/>
          <p:nvPr/>
        </p:nvGrpSpPr>
        <p:grpSpPr>
          <a:xfrm>
            <a:off x="8060589" y="8648833"/>
            <a:ext cx="1096424" cy="600952"/>
            <a:chOff x="0" y="0"/>
            <a:chExt cx="1096422" cy="600951"/>
          </a:xfrm>
        </p:grpSpPr>
        <p:sp>
          <p:nvSpPr>
            <p:cNvPr id="513" name="Shape 513"/>
            <p:cNvSpPr/>
            <p:nvPr/>
          </p:nvSpPr>
          <p:spPr>
            <a:xfrm>
              <a:off x="0" y="0"/>
              <a:ext cx="1096423" cy="600952"/>
            </a:xfrm>
            <a:prstGeom prst="rect">
              <a:avLst/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14" name="Shape 514"/>
            <p:cNvSpPr/>
            <p:nvPr/>
          </p:nvSpPr>
          <p:spPr>
            <a:xfrm>
              <a:off x="55398" y="83296"/>
              <a:ext cx="980456" cy="4199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Cache</a:t>
              </a:r>
            </a:p>
          </p:txBody>
        </p:sp>
      </p:grpSp>
      <p:sp>
        <p:nvSpPr>
          <p:cNvPr id="516" name="Shape 516"/>
          <p:cNvSpPr/>
          <p:nvPr/>
        </p:nvSpPr>
        <p:spPr>
          <a:xfrm>
            <a:off x="10642600" y="8216899"/>
            <a:ext cx="1" cy="49147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7" name="Shape 517"/>
          <p:cNvSpPr/>
          <p:nvPr/>
        </p:nvSpPr>
        <p:spPr>
          <a:xfrm>
            <a:off x="10655299" y="9118600"/>
            <a:ext cx="1" cy="44473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520" name="Group 520"/>
          <p:cNvGrpSpPr/>
          <p:nvPr/>
        </p:nvGrpSpPr>
        <p:grpSpPr>
          <a:xfrm>
            <a:off x="9791700" y="7099300"/>
            <a:ext cx="1714500" cy="1231901"/>
            <a:chOff x="0" y="0"/>
            <a:chExt cx="1714500" cy="1231900"/>
          </a:xfrm>
        </p:grpSpPr>
        <p:sp>
          <p:nvSpPr>
            <p:cNvPr id="518" name="Shape 518"/>
            <p:cNvSpPr/>
            <p:nvPr/>
          </p:nvSpPr>
          <p:spPr>
            <a:xfrm>
              <a:off x="0" y="0"/>
              <a:ext cx="1714500" cy="1231901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19" name="Shape 519"/>
            <p:cNvSpPr/>
            <p:nvPr/>
          </p:nvSpPr>
          <p:spPr>
            <a:xfrm>
              <a:off x="196214" y="376226"/>
              <a:ext cx="1333501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Processor</a:t>
              </a:r>
            </a:p>
          </p:txBody>
        </p:sp>
      </p:grpSp>
      <p:grpSp>
        <p:nvGrpSpPr>
          <p:cNvPr id="523" name="Group 523"/>
          <p:cNvGrpSpPr/>
          <p:nvPr/>
        </p:nvGrpSpPr>
        <p:grpSpPr>
          <a:xfrm>
            <a:off x="10109200" y="8648700"/>
            <a:ext cx="1096423" cy="600952"/>
            <a:chOff x="0" y="0"/>
            <a:chExt cx="1096422" cy="600951"/>
          </a:xfrm>
        </p:grpSpPr>
        <p:sp>
          <p:nvSpPr>
            <p:cNvPr id="521" name="Shape 521"/>
            <p:cNvSpPr/>
            <p:nvPr/>
          </p:nvSpPr>
          <p:spPr>
            <a:xfrm>
              <a:off x="0" y="0"/>
              <a:ext cx="1096423" cy="600952"/>
            </a:xfrm>
            <a:prstGeom prst="rect">
              <a:avLst/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22" name="Shape 522"/>
            <p:cNvSpPr/>
            <p:nvPr/>
          </p:nvSpPr>
          <p:spPr>
            <a:xfrm>
              <a:off x="55398" y="83296"/>
              <a:ext cx="980456" cy="4122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Cache</a:t>
              </a:r>
            </a:p>
          </p:txBody>
        </p:sp>
      </p:grpSp>
      <p:sp>
        <p:nvSpPr>
          <p:cNvPr id="524" name="Shape 524"/>
          <p:cNvSpPr/>
          <p:nvPr/>
        </p:nvSpPr>
        <p:spPr>
          <a:xfrm>
            <a:off x="14757399" y="8191499"/>
            <a:ext cx="1" cy="49147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5" name="Shape 525"/>
          <p:cNvSpPr/>
          <p:nvPr/>
        </p:nvSpPr>
        <p:spPr>
          <a:xfrm>
            <a:off x="14770099" y="9080499"/>
            <a:ext cx="1" cy="49147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528" name="Group 528"/>
          <p:cNvGrpSpPr/>
          <p:nvPr/>
        </p:nvGrpSpPr>
        <p:grpSpPr>
          <a:xfrm>
            <a:off x="13906500" y="7073900"/>
            <a:ext cx="1714500" cy="1231901"/>
            <a:chOff x="0" y="0"/>
            <a:chExt cx="1714500" cy="1231900"/>
          </a:xfrm>
        </p:grpSpPr>
        <p:sp>
          <p:nvSpPr>
            <p:cNvPr id="526" name="Shape 526"/>
            <p:cNvSpPr/>
            <p:nvPr/>
          </p:nvSpPr>
          <p:spPr>
            <a:xfrm>
              <a:off x="0" y="0"/>
              <a:ext cx="1714500" cy="1231901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27" name="Shape 527"/>
            <p:cNvSpPr/>
            <p:nvPr/>
          </p:nvSpPr>
          <p:spPr>
            <a:xfrm>
              <a:off x="196214" y="376226"/>
              <a:ext cx="1333501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Processor</a:t>
              </a:r>
            </a:p>
          </p:txBody>
        </p:sp>
      </p:grpSp>
      <p:grpSp>
        <p:nvGrpSpPr>
          <p:cNvPr id="531" name="Group 531"/>
          <p:cNvGrpSpPr/>
          <p:nvPr/>
        </p:nvGrpSpPr>
        <p:grpSpPr>
          <a:xfrm>
            <a:off x="14224000" y="8636000"/>
            <a:ext cx="1096423" cy="600952"/>
            <a:chOff x="0" y="0"/>
            <a:chExt cx="1096422" cy="600951"/>
          </a:xfrm>
        </p:grpSpPr>
        <p:sp>
          <p:nvSpPr>
            <p:cNvPr id="529" name="Shape 529"/>
            <p:cNvSpPr/>
            <p:nvPr/>
          </p:nvSpPr>
          <p:spPr>
            <a:xfrm>
              <a:off x="0" y="0"/>
              <a:ext cx="1096423" cy="600952"/>
            </a:xfrm>
            <a:prstGeom prst="rect">
              <a:avLst/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30" name="Shape 530"/>
            <p:cNvSpPr/>
            <p:nvPr/>
          </p:nvSpPr>
          <p:spPr>
            <a:xfrm>
              <a:off x="55398" y="83296"/>
              <a:ext cx="980456" cy="4374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Cache</a:t>
              </a:r>
            </a:p>
          </p:txBody>
        </p:sp>
      </p:grpSp>
      <p:sp>
        <p:nvSpPr>
          <p:cNvPr id="532" name="Shape 532"/>
          <p:cNvSpPr/>
          <p:nvPr/>
        </p:nvSpPr>
        <p:spPr>
          <a:xfrm>
            <a:off x="11734771" y="7327900"/>
            <a:ext cx="1943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. . .</a:t>
            </a:r>
          </a:p>
        </p:txBody>
      </p:sp>
      <p:sp>
        <p:nvSpPr>
          <p:cNvPr id="533" name="Shape 533"/>
          <p:cNvSpPr/>
          <p:nvPr/>
        </p:nvSpPr>
        <p:spPr>
          <a:xfrm>
            <a:off x="1143000" y="6972300"/>
            <a:ext cx="5511800" cy="321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3600"/>
              </a:spcBef>
              <a:buFont typeface="Lucida Grande"/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Notice: now cache controller must respond to actions from “both ends”:</a:t>
            </a:r>
          </a:p>
          <a:p>
            <a:pPr marL="431800" indent="-431800" algn="l">
              <a:spcBef>
                <a:spcPts val="3600"/>
              </a:spcBef>
              <a:buSzPct val="100000"/>
              <a:buAutoNum type="arabicPeriod"/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LD/ST requests from its local processor</a:t>
            </a:r>
          </a:p>
          <a:p>
            <a:pPr marL="431800" indent="-431800" algn="l">
              <a:spcBef>
                <a:spcPts val="3600"/>
              </a:spcBef>
              <a:buSzPct val="100000"/>
              <a:buAutoNum type="arabicPeriod"/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Coherence-related activity broadcast  over the chip’s interconnect</a:t>
            </a:r>
          </a:p>
        </p:txBody>
      </p:sp>
      <p:sp>
        <p:nvSpPr>
          <p:cNvPr id="534" name="Shape 534"/>
          <p:cNvSpPr/>
          <p:nvPr/>
        </p:nvSpPr>
        <p:spPr>
          <a:xfrm flipH="1">
            <a:off x="6546926" y="8476842"/>
            <a:ext cx="1971087" cy="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5" name="Shape 535"/>
          <p:cNvSpPr/>
          <p:nvPr/>
        </p:nvSpPr>
        <p:spPr>
          <a:xfrm flipH="1">
            <a:off x="6349099" y="9436100"/>
            <a:ext cx="2175090" cy="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>
            <a:spLocks noGrp="1"/>
          </p:cNvSpPr>
          <p:nvPr>
            <p:ph type="title"/>
          </p:nvPr>
        </p:nvSpPr>
        <p:spPr>
          <a:xfrm>
            <a:off x="800100" y="393700"/>
            <a:ext cx="16154400" cy="1117600"/>
          </a:xfrm>
          <a:prstGeom prst="rect">
            <a:avLst/>
          </a:prstGeom>
        </p:spPr>
        <p:txBody>
          <a:bodyPr/>
          <a:lstStyle/>
          <a:p>
            <a:r>
              <a:t>Very simple coherence implementation</a:t>
            </a:r>
          </a:p>
        </p:txBody>
      </p:sp>
      <p:sp>
        <p:nvSpPr>
          <p:cNvPr id="538" name="Shape 538"/>
          <p:cNvSpPr/>
          <p:nvPr/>
        </p:nvSpPr>
        <p:spPr>
          <a:xfrm>
            <a:off x="774700" y="2247900"/>
            <a:ext cx="8013700" cy="6337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800"/>
              </a:spcBef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Let’s assume:</a:t>
            </a:r>
          </a:p>
          <a:p>
            <a:pPr marL="736600" lvl="1" indent="-482600" algn="l">
              <a:spcBef>
                <a:spcPts val="800"/>
              </a:spcBef>
              <a:buSzPct val="100000"/>
              <a:buAutoNum type="arabicPeriod"/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>
                <a:solidFill>
                  <a:schemeClr val="accent5"/>
                </a:solidFill>
              </a:rPr>
              <a:t>Write-through</a:t>
            </a:r>
            <a:r>
              <a:rPr dirty="0"/>
              <a:t> caches</a:t>
            </a:r>
            <a:endParaRPr lang="en-US" dirty="0"/>
          </a:p>
          <a:p>
            <a:pPr marL="736600" lvl="1" indent="-482600" algn="l">
              <a:spcBef>
                <a:spcPts val="800"/>
              </a:spcBef>
              <a:buSzPct val="100000"/>
              <a:buAutoNum type="arabicPeriod"/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Granularity of coherence is cache line</a:t>
            </a:r>
          </a:p>
          <a:p>
            <a:pPr algn="l">
              <a:spcBef>
                <a:spcPts val="2700"/>
              </a:spcBef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Upon write, cache controller broadcasts invalidation message</a:t>
            </a:r>
          </a:p>
          <a:p>
            <a:pPr algn="l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As a result, the next read from other processors will trigger cache miss</a:t>
            </a:r>
          </a:p>
          <a:p>
            <a:pPr algn="l">
              <a:spcBef>
                <a:spcPts val="2700"/>
              </a:spcBef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(processor retrieves updated value from memory due to write-through policy)</a:t>
            </a:r>
          </a:p>
        </p:txBody>
      </p:sp>
      <p:sp>
        <p:nvSpPr>
          <p:cNvPr id="539" name="Shape 539"/>
          <p:cNvSpPr/>
          <p:nvPr/>
        </p:nvSpPr>
        <p:spPr>
          <a:xfrm>
            <a:off x="8177519" y="92430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P0 $</a:t>
            </a:r>
          </a:p>
        </p:txBody>
      </p:sp>
      <p:sp>
        <p:nvSpPr>
          <p:cNvPr id="540" name="Shape 540"/>
          <p:cNvSpPr/>
          <p:nvPr/>
        </p:nvSpPr>
        <p:spPr>
          <a:xfrm>
            <a:off x="10171073" y="92430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P1 $</a:t>
            </a:r>
          </a:p>
        </p:txBody>
      </p:sp>
      <p:sp>
        <p:nvSpPr>
          <p:cNvPr id="541" name="Shape 541"/>
          <p:cNvSpPr/>
          <p:nvPr/>
        </p:nvSpPr>
        <p:spPr>
          <a:xfrm>
            <a:off x="11706376" y="9243060"/>
            <a:ext cx="2010716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mem location X</a:t>
            </a:r>
          </a:p>
        </p:txBody>
      </p:sp>
      <p:sp>
        <p:nvSpPr>
          <p:cNvPr id="542" name="Shape 542"/>
          <p:cNvSpPr/>
          <p:nvPr/>
        </p:nvSpPr>
        <p:spPr>
          <a:xfrm>
            <a:off x="1467027" y="9243060"/>
            <a:ext cx="902667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Action</a:t>
            </a:r>
          </a:p>
        </p:txBody>
      </p:sp>
      <p:sp>
        <p:nvSpPr>
          <p:cNvPr id="543" name="Shape 543"/>
          <p:cNvSpPr/>
          <p:nvPr/>
        </p:nvSpPr>
        <p:spPr>
          <a:xfrm>
            <a:off x="12591291" y="9906000"/>
            <a:ext cx="28188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544" name="Shape 544"/>
          <p:cNvSpPr/>
          <p:nvPr/>
        </p:nvSpPr>
        <p:spPr>
          <a:xfrm>
            <a:off x="1162681" y="11061700"/>
            <a:ext cx="1622525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P1 load X</a:t>
            </a:r>
          </a:p>
        </p:txBody>
      </p:sp>
      <p:sp>
        <p:nvSpPr>
          <p:cNvPr id="545" name="Shape 545"/>
          <p:cNvSpPr/>
          <p:nvPr/>
        </p:nvSpPr>
        <p:spPr>
          <a:xfrm>
            <a:off x="8356600" y="11049000"/>
            <a:ext cx="28188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546" name="Shape 546"/>
          <p:cNvSpPr/>
          <p:nvPr/>
        </p:nvSpPr>
        <p:spPr>
          <a:xfrm>
            <a:off x="10363200" y="11049000"/>
            <a:ext cx="28188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rPr dirty="0"/>
              <a:t>0</a:t>
            </a:r>
          </a:p>
        </p:txBody>
      </p:sp>
      <p:sp>
        <p:nvSpPr>
          <p:cNvPr id="547" name="Shape 547"/>
          <p:cNvSpPr/>
          <p:nvPr/>
        </p:nvSpPr>
        <p:spPr>
          <a:xfrm>
            <a:off x="12598400" y="11049000"/>
            <a:ext cx="28188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548" name="Shape 548"/>
          <p:cNvSpPr/>
          <p:nvPr/>
        </p:nvSpPr>
        <p:spPr>
          <a:xfrm>
            <a:off x="1163130" y="10464800"/>
            <a:ext cx="1622525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P0 load X</a:t>
            </a:r>
          </a:p>
        </p:txBody>
      </p:sp>
      <p:sp>
        <p:nvSpPr>
          <p:cNvPr id="549" name="Shape 549"/>
          <p:cNvSpPr/>
          <p:nvPr/>
        </p:nvSpPr>
        <p:spPr>
          <a:xfrm>
            <a:off x="8356600" y="10490200"/>
            <a:ext cx="28188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550" name="Shape 550"/>
          <p:cNvSpPr/>
          <p:nvPr/>
        </p:nvSpPr>
        <p:spPr>
          <a:xfrm>
            <a:off x="12593290" y="10490200"/>
            <a:ext cx="28188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551" name="Shape 551"/>
          <p:cNvSpPr/>
          <p:nvPr/>
        </p:nvSpPr>
        <p:spPr>
          <a:xfrm>
            <a:off x="983159" y="9779000"/>
            <a:ext cx="1325145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2" name="Shape 552"/>
          <p:cNvSpPr/>
          <p:nvPr/>
        </p:nvSpPr>
        <p:spPr>
          <a:xfrm>
            <a:off x="990509" y="10350500"/>
            <a:ext cx="13251455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3" name="Shape 553"/>
          <p:cNvSpPr/>
          <p:nvPr/>
        </p:nvSpPr>
        <p:spPr>
          <a:xfrm>
            <a:off x="990509" y="11493500"/>
            <a:ext cx="13251455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4" name="Shape 554"/>
          <p:cNvSpPr/>
          <p:nvPr/>
        </p:nvSpPr>
        <p:spPr>
          <a:xfrm>
            <a:off x="990509" y="10922000"/>
            <a:ext cx="13251455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577" name="Group 577"/>
          <p:cNvGrpSpPr/>
          <p:nvPr/>
        </p:nvGrpSpPr>
        <p:grpSpPr>
          <a:xfrm>
            <a:off x="8788400" y="2438400"/>
            <a:ext cx="8750302" cy="5103869"/>
            <a:chOff x="0" y="0"/>
            <a:chExt cx="8750301" cy="5103868"/>
          </a:xfrm>
        </p:grpSpPr>
        <p:sp>
          <p:nvSpPr>
            <p:cNvPr id="555" name="Shape 555"/>
            <p:cNvSpPr/>
            <p:nvPr/>
          </p:nvSpPr>
          <p:spPr>
            <a:xfrm>
              <a:off x="7810500" y="2311400"/>
              <a:ext cx="1" cy="61393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556" name="Shape 556"/>
            <p:cNvSpPr/>
            <p:nvPr/>
          </p:nvSpPr>
          <p:spPr>
            <a:xfrm>
              <a:off x="7810500" y="1117600"/>
              <a:ext cx="1" cy="61393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557" name="Shape 557"/>
            <p:cNvSpPr/>
            <p:nvPr/>
          </p:nvSpPr>
          <p:spPr>
            <a:xfrm>
              <a:off x="6959600" y="0"/>
              <a:ext cx="1714500" cy="1231901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grpSp>
          <p:nvGrpSpPr>
            <p:cNvPr id="560" name="Group 560"/>
            <p:cNvGrpSpPr/>
            <p:nvPr/>
          </p:nvGrpSpPr>
          <p:grpSpPr>
            <a:xfrm>
              <a:off x="6959600" y="1714500"/>
              <a:ext cx="1714501" cy="673100"/>
              <a:chOff x="0" y="0"/>
              <a:chExt cx="1714500" cy="673100"/>
            </a:xfrm>
          </p:grpSpPr>
          <p:sp>
            <p:nvSpPr>
              <p:cNvPr id="558" name="Shape 558"/>
              <p:cNvSpPr/>
              <p:nvPr/>
            </p:nvSpPr>
            <p:spPr>
              <a:xfrm>
                <a:off x="0" y="0"/>
                <a:ext cx="1714501" cy="673100"/>
              </a:xfrm>
              <a:prstGeom prst="rect">
                <a:avLst/>
              </a:prstGeom>
              <a:solidFill>
                <a:srgbClr val="C0C0C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559" name="Shape 559"/>
              <p:cNvSpPr/>
              <p:nvPr/>
            </p:nvSpPr>
            <p:spPr>
              <a:xfrm>
                <a:off x="86628" y="93296"/>
                <a:ext cx="1533159" cy="41330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Cache</a:t>
                </a:r>
              </a:p>
            </p:txBody>
          </p:sp>
        </p:grpSp>
        <p:sp>
          <p:nvSpPr>
            <p:cNvPr id="561" name="Shape 561"/>
            <p:cNvSpPr/>
            <p:nvPr/>
          </p:nvSpPr>
          <p:spPr>
            <a:xfrm flipH="1">
              <a:off x="914399" y="2336800"/>
              <a:ext cx="1" cy="61393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562" name="Shape 562"/>
            <p:cNvSpPr/>
            <p:nvPr/>
          </p:nvSpPr>
          <p:spPr>
            <a:xfrm flipH="1">
              <a:off x="914399" y="1143000"/>
              <a:ext cx="1" cy="61393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563" name="Shape 563"/>
            <p:cNvSpPr/>
            <p:nvPr/>
          </p:nvSpPr>
          <p:spPr>
            <a:xfrm>
              <a:off x="4379552" y="3398112"/>
              <a:ext cx="1" cy="550573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grpSp>
          <p:nvGrpSpPr>
            <p:cNvPr id="566" name="Group 566"/>
            <p:cNvGrpSpPr/>
            <p:nvPr/>
          </p:nvGrpSpPr>
          <p:grpSpPr>
            <a:xfrm>
              <a:off x="64123" y="20715"/>
              <a:ext cx="1714501" cy="1231901"/>
              <a:chOff x="0" y="0"/>
              <a:chExt cx="1714500" cy="1231900"/>
            </a:xfrm>
          </p:grpSpPr>
          <p:sp>
            <p:nvSpPr>
              <p:cNvPr id="564" name="Shape 564"/>
              <p:cNvSpPr/>
              <p:nvPr/>
            </p:nvSpPr>
            <p:spPr>
              <a:xfrm>
                <a:off x="0" y="0"/>
                <a:ext cx="1714500" cy="1231901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565" name="Shape 565"/>
              <p:cNvSpPr/>
              <p:nvPr/>
            </p:nvSpPr>
            <p:spPr>
              <a:xfrm>
                <a:off x="183514" y="223826"/>
                <a:ext cx="1333501" cy="8509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pPr>
                <a:r>
                  <a:t>Processor</a:t>
                </a:r>
              </a:p>
              <a:p>
                <a:pPr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pPr>
                <a:r>
                  <a:t>P0</a:t>
                </a:r>
              </a:p>
            </p:txBody>
          </p:sp>
        </p:grpSp>
        <p:grpSp>
          <p:nvGrpSpPr>
            <p:cNvPr id="569" name="Group 569"/>
            <p:cNvGrpSpPr/>
            <p:nvPr/>
          </p:nvGrpSpPr>
          <p:grpSpPr>
            <a:xfrm>
              <a:off x="1528017" y="3871968"/>
              <a:ext cx="5702301" cy="1231901"/>
              <a:chOff x="0" y="0"/>
              <a:chExt cx="5702300" cy="1231900"/>
            </a:xfrm>
          </p:grpSpPr>
          <p:sp>
            <p:nvSpPr>
              <p:cNvPr id="567" name="Shape 567"/>
              <p:cNvSpPr/>
              <p:nvPr/>
            </p:nvSpPr>
            <p:spPr>
              <a:xfrm>
                <a:off x="0" y="0"/>
                <a:ext cx="5702300" cy="1231900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568" name="Shape 568"/>
              <p:cNvSpPr/>
              <p:nvPr/>
            </p:nvSpPr>
            <p:spPr>
              <a:xfrm>
                <a:off x="2161768" y="338716"/>
                <a:ext cx="1358901" cy="39953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Memory</a:t>
                </a:r>
              </a:p>
            </p:txBody>
          </p:sp>
        </p:grpSp>
        <p:grpSp>
          <p:nvGrpSpPr>
            <p:cNvPr id="572" name="Group 572"/>
            <p:cNvGrpSpPr/>
            <p:nvPr/>
          </p:nvGrpSpPr>
          <p:grpSpPr>
            <a:xfrm>
              <a:off x="59589" y="1742059"/>
              <a:ext cx="1714501" cy="673101"/>
              <a:chOff x="0" y="0"/>
              <a:chExt cx="1714500" cy="673100"/>
            </a:xfrm>
          </p:grpSpPr>
          <p:sp>
            <p:nvSpPr>
              <p:cNvPr id="570" name="Shape 570"/>
              <p:cNvSpPr/>
              <p:nvPr/>
            </p:nvSpPr>
            <p:spPr>
              <a:xfrm>
                <a:off x="0" y="0"/>
                <a:ext cx="1714501" cy="673100"/>
              </a:xfrm>
              <a:prstGeom prst="rect">
                <a:avLst/>
              </a:prstGeom>
              <a:solidFill>
                <a:srgbClr val="C0C0C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571" name="Shape 571"/>
              <p:cNvSpPr/>
              <p:nvPr/>
            </p:nvSpPr>
            <p:spPr>
              <a:xfrm>
                <a:off x="86628" y="131396"/>
                <a:ext cx="1533159" cy="41330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Cache</a:t>
                </a:r>
              </a:p>
            </p:txBody>
          </p:sp>
        </p:grpSp>
        <p:sp>
          <p:nvSpPr>
            <p:cNvPr id="573" name="Shape 573"/>
            <p:cNvSpPr/>
            <p:nvPr/>
          </p:nvSpPr>
          <p:spPr>
            <a:xfrm>
              <a:off x="3403571" y="215900"/>
              <a:ext cx="1943101" cy="863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4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. . .</a:t>
              </a:r>
            </a:p>
          </p:txBody>
        </p:sp>
        <p:sp>
          <p:nvSpPr>
            <p:cNvPr id="574" name="Shape 574"/>
            <p:cNvSpPr/>
            <p:nvPr/>
          </p:nvSpPr>
          <p:spPr>
            <a:xfrm>
              <a:off x="0" y="2895600"/>
              <a:ext cx="8750302" cy="548794"/>
            </a:xfrm>
            <a:prstGeom prst="roundRect">
              <a:avLst>
                <a:gd name="adj" fmla="val 34713"/>
              </a:avLst>
            </a:prstGeom>
            <a:solidFill>
              <a:srgbClr val="D6D6D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75" name="Shape 575"/>
            <p:cNvSpPr/>
            <p:nvPr/>
          </p:nvSpPr>
          <p:spPr>
            <a:xfrm>
              <a:off x="3403600" y="2959100"/>
              <a:ext cx="1943044" cy="4623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Interconnect</a:t>
              </a:r>
            </a:p>
          </p:txBody>
        </p:sp>
        <p:sp>
          <p:nvSpPr>
            <p:cNvPr id="576" name="Shape 576"/>
            <p:cNvSpPr/>
            <p:nvPr/>
          </p:nvSpPr>
          <p:spPr>
            <a:xfrm>
              <a:off x="7162800" y="241300"/>
              <a:ext cx="1333500" cy="850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t>Processor</a:t>
              </a:r>
            </a:p>
            <a:p>
              <a:pPr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t>P1</a:t>
              </a:r>
            </a:p>
          </p:txBody>
        </p:sp>
      </p:grpSp>
      <p:sp>
        <p:nvSpPr>
          <p:cNvPr id="578" name="Shape 578"/>
          <p:cNvSpPr/>
          <p:nvPr/>
        </p:nvSpPr>
        <p:spPr>
          <a:xfrm>
            <a:off x="4296078" y="9243060"/>
            <a:ext cx="2689557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Interconnect activity</a:t>
            </a:r>
          </a:p>
        </p:txBody>
      </p:sp>
      <p:sp>
        <p:nvSpPr>
          <p:cNvPr id="579" name="Shape 579"/>
          <p:cNvSpPr/>
          <p:nvPr/>
        </p:nvSpPr>
        <p:spPr>
          <a:xfrm>
            <a:off x="4445000" y="10452100"/>
            <a:ext cx="2795588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cache miss for X</a:t>
            </a:r>
          </a:p>
        </p:txBody>
      </p:sp>
      <p:sp>
        <p:nvSpPr>
          <p:cNvPr id="580" name="Shape 580"/>
          <p:cNvSpPr/>
          <p:nvPr/>
        </p:nvSpPr>
        <p:spPr>
          <a:xfrm>
            <a:off x="4445000" y="10985500"/>
            <a:ext cx="2795588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cache miss for X</a:t>
            </a:r>
          </a:p>
        </p:txBody>
      </p:sp>
      <p:grpSp>
        <p:nvGrpSpPr>
          <p:cNvPr id="583" name="Group 583"/>
          <p:cNvGrpSpPr/>
          <p:nvPr/>
        </p:nvGrpSpPr>
        <p:grpSpPr>
          <a:xfrm>
            <a:off x="990509" y="11608444"/>
            <a:ext cx="13251455" cy="456556"/>
            <a:chOff x="0" y="0"/>
            <a:chExt cx="13251454" cy="456555"/>
          </a:xfrm>
        </p:grpSpPr>
        <p:sp>
          <p:nvSpPr>
            <p:cNvPr id="581" name="Shape 581"/>
            <p:cNvSpPr/>
            <p:nvPr/>
          </p:nvSpPr>
          <p:spPr>
            <a:xfrm>
              <a:off x="168799" y="0"/>
              <a:ext cx="3162301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P0 write 100 to X</a:t>
              </a:r>
            </a:p>
          </p:txBody>
        </p:sp>
        <p:sp>
          <p:nvSpPr>
            <p:cNvPr id="582" name="Shape 582"/>
            <p:cNvSpPr/>
            <p:nvPr/>
          </p:nvSpPr>
          <p:spPr>
            <a:xfrm>
              <a:off x="0" y="456555"/>
              <a:ext cx="1325145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587" name="Group 587"/>
          <p:cNvGrpSpPr/>
          <p:nvPr/>
        </p:nvGrpSpPr>
        <p:grpSpPr>
          <a:xfrm>
            <a:off x="4445000" y="11595744"/>
            <a:ext cx="8602861" cy="405112"/>
            <a:chOff x="0" y="12700"/>
            <a:chExt cx="8602860" cy="405110"/>
          </a:xfrm>
        </p:grpSpPr>
        <p:sp>
          <p:nvSpPr>
            <p:cNvPr id="584" name="Shape 584"/>
            <p:cNvSpPr/>
            <p:nvPr/>
          </p:nvSpPr>
          <p:spPr>
            <a:xfrm>
              <a:off x="3744019" y="12700"/>
              <a:ext cx="617042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rPr dirty="0"/>
                <a:t>100</a:t>
              </a:r>
            </a:p>
          </p:txBody>
        </p:sp>
        <p:sp>
          <p:nvSpPr>
            <p:cNvPr id="585" name="Shape 585"/>
            <p:cNvSpPr/>
            <p:nvPr/>
          </p:nvSpPr>
          <p:spPr>
            <a:xfrm>
              <a:off x="7985819" y="12700"/>
              <a:ext cx="617042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100</a:t>
              </a:r>
            </a:p>
          </p:txBody>
        </p:sp>
        <p:sp>
          <p:nvSpPr>
            <p:cNvPr id="586" name="Shape 586"/>
            <p:cNvSpPr/>
            <p:nvPr/>
          </p:nvSpPr>
          <p:spPr>
            <a:xfrm>
              <a:off x="0" y="12700"/>
              <a:ext cx="3130749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invalidation for X</a:t>
              </a:r>
            </a:p>
          </p:txBody>
        </p:sp>
      </p:grpSp>
      <p:grpSp>
        <p:nvGrpSpPr>
          <p:cNvPr id="590" name="Group 590"/>
          <p:cNvGrpSpPr/>
          <p:nvPr/>
        </p:nvGrpSpPr>
        <p:grpSpPr>
          <a:xfrm>
            <a:off x="990509" y="12154544"/>
            <a:ext cx="13251455" cy="481956"/>
            <a:chOff x="0" y="0"/>
            <a:chExt cx="13251454" cy="481955"/>
          </a:xfrm>
        </p:grpSpPr>
        <p:sp>
          <p:nvSpPr>
            <p:cNvPr id="588" name="Shape 588"/>
            <p:cNvSpPr/>
            <p:nvPr/>
          </p:nvSpPr>
          <p:spPr>
            <a:xfrm>
              <a:off x="167236" y="0"/>
              <a:ext cx="1622525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P1 load X</a:t>
              </a:r>
            </a:p>
          </p:txBody>
        </p:sp>
        <p:sp>
          <p:nvSpPr>
            <p:cNvPr id="589" name="Shape 589"/>
            <p:cNvSpPr/>
            <p:nvPr/>
          </p:nvSpPr>
          <p:spPr>
            <a:xfrm>
              <a:off x="0" y="481955"/>
              <a:ext cx="1325145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595" name="Group 595"/>
          <p:cNvGrpSpPr/>
          <p:nvPr/>
        </p:nvGrpSpPr>
        <p:grpSpPr>
          <a:xfrm>
            <a:off x="4445000" y="12141844"/>
            <a:ext cx="8602861" cy="417812"/>
            <a:chOff x="0" y="0"/>
            <a:chExt cx="8602860" cy="417810"/>
          </a:xfrm>
        </p:grpSpPr>
        <p:sp>
          <p:nvSpPr>
            <p:cNvPr id="591" name="Shape 591"/>
            <p:cNvSpPr/>
            <p:nvPr/>
          </p:nvSpPr>
          <p:spPr>
            <a:xfrm>
              <a:off x="7985819" y="12700"/>
              <a:ext cx="617042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100</a:t>
              </a:r>
            </a:p>
          </p:txBody>
        </p:sp>
        <p:sp>
          <p:nvSpPr>
            <p:cNvPr id="592" name="Shape 592"/>
            <p:cNvSpPr/>
            <p:nvPr/>
          </p:nvSpPr>
          <p:spPr>
            <a:xfrm>
              <a:off x="3744019" y="12700"/>
              <a:ext cx="617042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100</a:t>
              </a:r>
            </a:p>
          </p:txBody>
        </p:sp>
        <p:sp>
          <p:nvSpPr>
            <p:cNvPr id="593" name="Shape 593"/>
            <p:cNvSpPr/>
            <p:nvPr/>
          </p:nvSpPr>
          <p:spPr>
            <a:xfrm>
              <a:off x="5745509" y="12700"/>
              <a:ext cx="617043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100</a:t>
              </a:r>
            </a:p>
          </p:txBody>
        </p:sp>
        <p:sp>
          <p:nvSpPr>
            <p:cNvPr id="594" name="Shape 594"/>
            <p:cNvSpPr/>
            <p:nvPr/>
          </p:nvSpPr>
          <p:spPr>
            <a:xfrm>
              <a:off x="0" y="0"/>
              <a:ext cx="2795588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cache miss for X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" grpId="1" animBg="1" advAuto="0"/>
      <p:bldP spid="587" grpId="2" animBg="1" advAuto="0"/>
      <p:bldP spid="590" grpId="3" animBg="1" advAuto="0"/>
      <p:bldP spid="595" grpId="4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Shape 6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clarifying note</a:t>
            </a:r>
          </a:p>
        </p:txBody>
      </p:sp>
      <p:sp>
        <p:nvSpPr>
          <p:cNvPr id="601" name="Shape 601"/>
          <p:cNvSpPr>
            <a:spLocks noGrp="1"/>
          </p:cNvSpPr>
          <p:nvPr>
            <p:ph type="body" idx="1"/>
          </p:nvPr>
        </p:nvSpPr>
        <p:spPr>
          <a:xfrm>
            <a:off x="838200" y="2658554"/>
            <a:ext cx="16394211" cy="8741167"/>
          </a:xfrm>
          <a:prstGeom prst="rect">
            <a:avLst/>
          </a:prstGeom>
        </p:spPr>
        <p:txBody>
          <a:bodyPr/>
          <a:lstStyle/>
          <a:p>
            <a:pPr>
              <a:defRPr sz="5200"/>
            </a:pPr>
            <a:r>
              <a:rPr dirty="0"/>
              <a:t>The logic we are about to describe is performed by each processor’s cache controller in response to:</a:t>
            </a:r>
          </a:p>
          <a:p>
            <a:pPr marL="1600200" lvl="1" indent="-800100">
              <a:buFont typeface="Lucida Grande"/>
              <a:defRPr sz="4200"/>
            </a:pPr>
            <a:r>
              <a:rPr dirty="0"/>
              <a:t>Loads and stores by the local processor</a:t>
            </a:r>
          </a:p>
          <a:p>
            <a:pPr marL="1600200" lvl="1" indent="-800100">
              <a:buFont typeface="Lucida Grande"/>
              <a:defRPr sz="4200"/>
            </a:pPr>
            <a:r>
              <a:rPr dirty="0"/>
              <a:t>Messages it receives from other caches</a:t>
            </a:r>
          </a:p>
          <a:p>
            <a:pPr>
              <a:defRPr sz="5200"/>
            </a:pPr>
            <a:endParaRPr dirty="0"/>
          </a:p>
          <a:p>
            <a:pPr>
              <a:defRPr sz="5200"/>
            </a:pPr>
            <a:r>
              <a:rPr dirty="0"/>
              <a:t>If all cache controllers operate according to this described protocol, then coherence will be maintained</a:t>
            </a:r>
          </a:p>
          <a:p>
            <a:pPr marL="1600200" lvl="1" indent="-800100">
              <a:buSzPct val="100000"/>
              <a:buFont typeface="Lucida Grande"/>
              <a:defRPr sz="4200"/>
            </a:pPr>
            <a:r>
              <a:rPr dirty="0"/>
              <a:t>The caches “cooperate” to ensure coherence is maintained</a:t>
            </a:r>
            <a:endParaRPr lang="en-US" dirty="0"/>
          </a:p>
          <a:p>
            <a:pPr marL="1600200" lvl="1" indent="-800100">
              <a:buSzPct val="100000"/>
              <a:buFont typeface="Lucida Grande"/>
              <a:defRPr sz="4200"/>
            </a:pPr>
            <a:endParaRPr lang="en-US" dirty="0"/>
          </a:p>
          <a:p>
            <a:pPr marL="965200">
              <a:buSzPct val="100000"/>
              <a:defRPr sz="4200"/>
            </a:pPr>
            <a:r>
              <a:rPr lang="en-US" sz="5200" dirty="0"/>
              <a:t>Cache controller tracks the status of each line in its cache</a:t>
            </a:r>
            <a:endParaRPr sz="5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6286500" y="4610100"/>
            <a:ext cx="11214100" cy="762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8216900" y="4597400"/>
            <a:ext cx="1981200" cy="787400"/>
          </a:xfrm>
          <a:prstGeom prst="rect">
            <a:avLst/>
          </a:prstGeom>
          <a:solidFill>
            <a:srgbClr val="FFC67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Cache design review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889000" y="8356600"/>
            <a:ext cx="16154400" cy="43561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</a:pPr>
            <a:r>
              <a:rPr dirty="0">
                <a:latin typeface="+mj-lt"/>
              </a:rPr>
              <a:t>Review:</a:t>
            </a:r>
          </a:p>
          <a:p>
            <a:pPr lvl="1">
              <a:spcBef>
                <a:spcPts val="600"/>
              </a:spcBef>
            </a:pPr>
            <a:r>
              <a:rPr dirty="0">
                <a:latin typeface="+mj-lt"/>
              </a:rPr>
              <a:t>What is the difference between a write back and a write-through cache?</a:t>
            </a:r>
          </a:p>
          <a:p>
            <a:pPr lvl="1">
              <a:spcBef>
                <a:spcPts val="600"/>
              </a:spcBef>
            </a:pPr>
            <a:r>
              <a:rPr dirty="0">
                <a:latin typeface="+mj-lt"/>
              </a:rPr>
              <a:t>What about a allocate vs. write-no-allocate cache?</a:t>
            </a:r>
          </a:p>
        </p:txBody>
      </p:sp>
      <p:grpSp>
        <p:nvGrpSpPr>
          <p:cNvPr id="57" name="Group 57"/>
          <p:cNvGrpSpPr/>
          <p:nvPr/>
        </p:nvGrpSpPr>
        <p:grpSpPr>
          <a:xfrm>
            <a:off x="1739900" y="4597400"/>
            <a:ext cx="15760700" cy="1951086"/>
            <a:chOff x="0" y="0"/>
            <a:chExt cx="15760700" cy="1951085"/>
          </a:xfrm>
        </p:grpSpPr>
        <p:sp>
          <p:nvSpPr>
            <p:cNvPr id="48" name="Shape 48"/>
            <p:cNvSpPr/>
            <p:nvPr/>
          </p:nvSpPr>
          <p:spPr>
            <a:xfrm>
              <a:off x="0" y="0"/>
              <a:ext cx="15760700" cy="8001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1778000" y="0"/>
              <a:ext cx="0" cy="80292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4521200" y="0"/>
              <a:ext cx="0" cy="80292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6772871" y="1086949"/>
              <a:ext cx="6536154" cy="444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32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Data  (64 bytes on modern Intel processors)</a:t>
              </a:r>
            </a:p>
          </p:txBody>
        </p:sp>
        <p:sp>
          <p:nvSpPr>
            <p:cNvPr id="52" name="Shape 52"/>
            <p:cNvSpPr/>
            <p:nvPr/>
          </p:nvSpPr>
          <p:spPr>
            <a:xfrm>
              <a:off x="2553977" y="215900"/>
              <a:ext cx="977901" cy="444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Tag</a:t>
              </a:r>
            </a:p>
          </p:txBody>
        </p:sp>
        <p:sp>
          <p:nvSpPr>
            <p:cNvPr id="53" name="Shape 53"/>
            <p:cNvSpPr/>
            <p:nvPr/>
          </p:nvSpPr>
          <p:spPr>
            <a:xfrm>
              <a:off x="292100" y="190852"/>
              <a:ext cx="1409700" cy="368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Line state</a:t>
              </a:r>
            </a:p>
          </p:txBody>
        </p:sp>
        <p:sp>
          <p:nvSpPr>
            <p:cNvPr id="54" name="Shape 54"/>
            <p:cNvSpPr/>
            <p:nvPr/>
          </p:nvSpPr>
          <p:spPr>
            <a:xfrm flipH="1">
              <a:off x="165099" y="0"/>
              <a:ext cx="2" cy="80292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152400" y="1384300"/>
              <a:ext cx="1409700" cy="5667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3200" b="1">
                  <a:solidFill>
                    <a:schemeClr val="accent5"/>
                  </a:solidFill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Dirty bit</a:t>
              </a:r>
            </a:p>
          </p:txBody>
        </p:sp>
        <p:sp>
          <p:nvSpPr>
            <p:cNvPr id="56" name="Shape 56"/>
            <p:cNvSpPr/>
            <p:nvPr/>
          </p:nvSpPr>
          <p:spPr>
            <a:xfrm>
              <a:off x="101600" y="850900"/>
              <a:ext cx="387068" cy="531890"/>
            </a:xfrm>
            <a:prstGeom prst="line">
              <a:avLst/>
            </a:prstGeom>
            <a:noFill/>
            <a:ln w="38100" cap="flat">
              <a:solidFill>
                <a:schemeClr val="accent5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58" name="Shape 58"/>
          <p:cNvSpPr/>
          <p:nvPr/>
        </p:nvSpPr>
        <p:spPr>
          <a:xfrm>
            <a:off x="1066800" y="1930400"/>
            <a:ext cx="161544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spcBef>
                <a:spcPts val="1400"/>
              </a:spcBef>
              <a:buFont typeface="Lucida Grande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>
                <a:latin typeface="+mn-lt"/>
              </a:rPr>
              <a:t>Let’s</a:t>
            </a:r>
            <a:r>
              <a:rPr dirty="0"/>
              <a:t> say your code executes  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volatile </a:t>
            </a:r>
            <a:r>
              <a:rPr lang="en-US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dirty="0" err="1">
                <a:latin typeface="Consolas"/>
                <a:ea typeface="Consolas"/>
                <a:cs typeface="Consolas"/>
                <a:sym typeface="Consolas"/>
              </a:rPr>
              <a:t>nt</a:t>
            </a:r>
            <a:r>
              <a:rPr dirty="0">
                <a:latin typeface="Consolas"/>
                <a:ea typeface="Consolas"/>
                <a:cs typeface="Consolas"/>
                <a:sym typeface="Consolas"/>
              </a:rPr>
              <a:t> x = 1;</a:t>
            </a:r>
          </a:p>
        </p:txBody>
      </p:sp>
      <p:sp>
        <p:nvSpPr>
          <p:cNvPr id="59" name="Shape 59"/>
          <p:cNvSpPr/>
          <p:nvPr/>
        </p:nvSpPr>
        <p:spPr>
          <a:xfrm>
            <a:off x="1054100" y="2692400"/>
            <a:ext cx="16154400" cy="6509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(Assume for simplicity x corresponds to the address 0x12345604 in memory</a:t>
            </a:r>
            <a:r>
              <a:rPr lang="en-US" dirty="0"/>
              <a:t>—</a:t>
            </a:r>
            <a:r>
              <a:rPr dirty="0"/>
              <a:t>it’s not stored in a register)</a:t>
            </a:r>
          </a:p>
        </p:txBody>
      </p:sp>
      <p:sp>
        <p:nvSpPr>
          <p:cNvPr id="60" name="Shape 60"/>
          <p:cNvSpPr/>
          <p:nvPr/>
        </p:nvSpPr>
        <p:spPr>
          <a:xfrm>
            <a:off x="7226300" y="45973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7721600" y="45973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8216900" y="45973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8712200" y="45973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9207500" y="45973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9702800" y="45973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6731000" y="45973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10198100" y="45973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10693400" y="45973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8255000" y="4800600"/>
            <a:ext cx="4699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1</a:t>
            </a:r>
          </a:p>
        </p:txBody>
      </p:sp>
      <p:sp>
        <p:nvSpPr>
          <p:cNvPr id="70" name="Shape 70"/>
          <p:cNvSpPr/>
          <p:nvPr/>
        </p:nvSpPr>
        <p:spPr>
          <a:xfrm>
            <a:off x="8750300" y="4800600"/>
            <a:ext cx="4699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0</a:t>
            </a:r>
          </a:p>
        </p:txBody>
      </p:sp>
      <p:sp>
        <p:nvSpPr>
          <p:cNvPr id="71" name="Shape 71"/>
          <p:cNvSpPr/>
          <p:nvPr/>
        </p:nvSpPr>
        <p:spPr>
          <a:xfrm>
            <a:off x="9258300" y="4800600"/>
            <a:ext cx="4699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0</a:t>
            </a:r>
          </a:p>
        </p:txBody>
      </p:sp>
      <p:sp>
        <p:nvSpPr>
          <p:cNvPr id="72" name="Shape 72"/>
          <p:cNvSpPr/>
          <p:nvPr/>
        </p:nvSpPr>
        <p:spPr>
          <a:xfrm>
            <a:off x="9728200" y="4800600"/>
            <a:ext cx="4699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0</a:t>
            </a:r>
          </a:p>
        </p:txBody>
      </p:sp>
      <p:sp>
        <p:nvSpPr>
          <p:cNvPr id="73" name="Shape 73"/>
          <p:cNvSpPr/>
          <p:nvPr/>
        </p:nvSpPr>
        <p:spPr>
          <a:xfrm>
            <a:off x="11176000" y="46100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11671300" y="46100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12166600" y="46100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1663700" y="3695700"/>
            <a:ext cx="4711700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One cache line:</a:t>
            </a:r>
          </a:p>
        </p:txBody>
      </p:sp>
      <p:sp>
        <p:nvSpPr>
          <p:cNvPr id="77" name="Shape 77"/>
          <p:cNvSpPr/>
          <p:nvPr/>
        </p:nvSpPr>
        <p:spPr>
          <a:xfrm flipV="1">
            <a:off x="6294808" y="5567241"/>
            <a:ext cx="11222333" cy="60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12407900" y="4711700"/>
            <a:ext cx="609600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. . .</a:t>
            </a:r>
          </a:p>
        </p:txBody>
      </p:sp>
      <p:sp>
        <p:nvSpPr>
          <p:cNvPr id="79" name="Shape 79"/>
          <p:cNvSpPr/>
          <p:nvPr/>
        </p:nvSpPr>
        <p:spPr>
          <a:xfrm>
            <a:off x="6235700" y="6223000"/>
            <a:ext cx="1981200" cy="6509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Byte 0 of line</a:t>
            </a:r>
          </a:p>
        </p:txBody>
      </p:sp>
      <p:sp>
        <p:nvSpPr>
          <p:cNvPr id="80" name="Shape 80"/>
          <p:cNvSpPr/>
          <p:nvPr/>
        </p:nvSpPr>
        <p:spPr>
          <a:xfrm>
            <a:off x="15162786" y="6350000"/>
            <a:ext cx="2350514" cy="553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Byte 63 of line</a:t>
            </a:r>
          </a:p>
        </p:txBody>
      </p:sp>
      <p:sp>
        <p:nvSpPr>
          <p:cNvPr id="81" name="Shape 81"/>
          <p:cNvSpPr/>
          <p:nvPr/>
        </p:nvSpPr>
        <p:spPr>
          <a:xfrm>
            <a:off x="16992599" y="4622799"/>
            <a:ext cx="1" cy="79145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6466790" y="4996270"/>
            <a:ext cx="689378" cy="1225220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3" name="Shape 83"/>
          <p:cNvSpPr/>
          <p:nvPr/>
        </p:nvSpPr>
        <p:spPr>
          <a:xfrm flipH="1">
            <a:off x="16604459" y="5005126"/>
            <a:ext cx="658545" cy="1266725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Write-through invalidation: state diagram</a:t>
            </a:r>
          </a:p>
        </p:txBody>
      </p:sp>
      <p:sp>
        <p:nvSpPr>
          <p:cNvPr id="604" name="Shape 604"/>
          <p:cNvSpPr/>
          <p:nvPr/>
        </p:nvSpPr>
        <p:spPr>
          <a:xfrm>
            <a:off x="4102100" y="35814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05" name="Shape 605"/>
          <p:cNvSpPr/>
          <p:nvPr/>
        </p:nvSpPr>
        <p:spPr>
          <a:xfrm>
            <a:off x="4114800" y="82931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06" name="Shape 606"/>
          <p:cNvSpPr/>
          <p:nvPr/>
        </p:nvSpPr>
        <p:spPr>
          <a:xfrm>
            <a:off x="4349737" y="8728141"/>
            <a:ext cx="1308101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I</a:t>
            </a:r>
          </a:p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(Invalid)</a:t>
            </a:r>
          </a:p>
        </p:txBody>
      </p:sp>
      <p:sp>
        <p:nvSpPr>
          <p:cNvPr id="607" name="Shape 607"/>
          <p:cNvSpPr/>
          <p:nvPr/>
        </p:nvSpPr>
        <p:spPr>
          <a:xfrm>
            <a:off x="4330700" y="4013200"/>
            <a:ext cx="13081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V</a:t>
            </a:r>
          </a:p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(Valid)</a:t>
            </a:r>
          </a:p>
        </p:txBody>
      </p:sp>
      <p:sp>
        <p:nvSpPr>
          <p:cNvPr id="608" name="Shape 608"/>
          <p:cNvSpPr/>
          <p:nvPr/>
        </p:nvSpPr>
        <p:spPr>
          <a:xfrm>
            <a:off x="4323943" y="2310253"/>
            <a:ext cx="1355954" cy="12557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21103"/>
                </a:moveTo>
                <a:cubicBezTo>
                  <a:pt x="-2709" y="13666"/>
                  <a:pt x="725" y="339"/>
                  <a:pt x="8284" y="6"/>
                </a:cubicBezTo>
                <a:cubicBezTo>
                  <a:pt x="15843" y="-328"/>
                  <a:pt x="18891" y="15115"/>
                  <a:pt x="13933" y="21272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09" name="Shape 609"/>
          <p:cNvSpPr/>
          <p:nvPr/>
        </p:nvSpPr>
        <p:spPr>
          <a:xfrm flipH="1">
            <a:off x="4356099" y="5361125"/>
            <a:ext cx="1" cy="3006713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0" name="Shape 610"/>
          <p:cNvSpPr/>
          <p:nvPr/>
        </p:nvSpPr>
        <p:spPr>
          <a:xfrm flipH="1">
            <a:off x="5702299" y="5345300"/>
            <a:ext cx="1" cy="3009574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1" name="Shape 611"/>
          <p:cNvSpPr/>
          <p:nvPr/>
        </p:nvSpPr>
        <p:spPr>
          <a:xfrm>
            <a:off x="4316527" y="10183839"/>
            <a:ext cx="1358901" cy="1257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169"/>
                </a:moveTo>
                <a:cubicBezTo>
                  <a:pt x="-2709" y="7606"/>
                  <a:pt x="725" y="20933"/>
                  <a:pt x="8284" y="21266"/>
                </a:cubicBezTo>
                <a:cubicBezTo>
                  <a:pt x="15843" y="21600"/>
                  <a:pt x="18891" y="6157"/>
                  <a:pt x="13933" y="0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12" name="Shape 612"/>
          <p:cNvSpPr/>
          <p:nvPr/>
        </p:nvSpPr>
        <p:spPr>
          <a:xfrm>
            <a:off x="1993900" y="2514600"/>
            <a:ext cx="13081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--</a:t>
            </a:r>
          </a:p>
        </p:txBody>
      </p:sp>
      <p:sp>
        <p:nvSpPr>
          <p:cNvPr id="613" name="Shape 613"/>
          <p:cNvSpPr/>
          <p:nvPr/>
        </p:nvSpPr>
        <p:spPr>
          <a:xfrm>
            <a:off x="2311400" y="6477000"/>
            <a:ext cx="17526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BusRd</a:t>
            </a:r>
          </a:p>
        </p:txBody>
      </p:sp>
      <p:sp>
        <p:nvSpPr>
          <p:cNvPr id="614" name="Shape 614"/>
          <p:cNvSpPr/>
          <p:nvPr/>
        </p:nvSpPr>
        <p:spPr>
          <a:xfrm>
            <a:off x="4038600" y="11582400"/>
            <a:ext cx="20701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BusWr **</a:t>
            </a:r>
          </a:p>
        </p:txBody>
      </p:sp>
      <p:sp>
        <p:nvSpPr>
          <p:cNvPr id="615" name="Shape 615"/>
          <p:cNvSpPr/>
          <p:nvPr/>
        </p:nvSpPr>
        <p:spPr>
          <a:xfrm>
            <a:off x="2082800" y="2984500"/>
            <a:ext cx="17526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BusWr</a:t>
            </a:r>
          </a:p>
        </p:txBody>
      </p:sp>
      <p:sp>
        <p:nvSpPr>
          <p:cNvPr id="616" name="Shape 616"/>
          <p:cNvSpPr/>
          <p:nvPr/>
        </p:nvSpPr>
        <p:spPr>
          <a:xfrm>
            <a:off x="5905500" y="6578600"/>
            <a:ext cx="17526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BusWr/--</a:t>
            </a:r>
          </a:p>
        </p:txBody>
      </p:sp>
      <p:sp>
        <p:nvSpPr>
          <p:cNvPr id="617" name="Shape 617"/>
          <p:cNvSpPr/>
          <p:nvPr/>
        </p:nvSpPr>
        <p:spPr>
          <a:xfrm flipV="1">
            <a:off x="9016158" y="11623619"/>
            <a:ext cx="927101" cy="18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8" name="Shape 618"/>
          <p:cNvSpPr/>
          <p:nvPr/>
        </p:nvSpPr>
        <p:spPr>
          <a:xfrm flipV="1">
            <a:off x="9016158" y="12245937"/>
            <a:ext cx="927101" cy="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19" name="Shape 619"/>
          <p:cNvSpPr/>
          <p:nvPr/>
        </p:nvSpPr>
        <p:spPr>
          <a:xfrm>
            <a:off x="9016158" y="10301153"/>
            <a:ext cx="8771065" cy="845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Notation:</a:t>
            </a:r>
          </a:p>
          <a:p>
            <a: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 / B: if event A is observed by cache controller, then action B is taken</a:t>
            </a:r>
          </a:p>
        </p:txBody>
      </p:sp>
      <p:sp>
        <p:nvSpPr>
          <p:cNvPr id="620" name="Shape 620"/>
          <p:cNvSpPr/>
          <p:nvPr/>
        </p:nvSpPr>
        <p:spPr>
          <a:xfrm>
            <a:off x="114300" y="13042900"/>
            <a:ext cx="67818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** Assumes write no-allocate policy (for simplicity)</a:t>
            </a:r>
          </a:p>
        </p:txBody>
      </p:sp>
      <p:sp>
        <p:nvSpPr>
          <p:cNvPr id="621" name="Shape 621"/>
          <p:cNvSpPr/>
          <p:nvPr/>
        </p:nvSpPr>
        <p:spPr>
          <a:xfrm>
            <a:off x="8977696" y="1945895"/>
            <a:ext cx="8503605" cy="7124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600075" indent="-600075" algn="l">
              <a:spcBef>
                <a:spcPts val="400"/>
              </a:spcBef>
              <a:buSzPct val="120000"/>
              <a:buFont typeface="Lucida Grande"/>
              <a:buChar char="▪"/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Two cache line states (same as meaning of invalid in uniprocessor cache)</a:t>
            </a:r>
            <a:endParaRPr sz="5600" dirty="0"/>
          </a:p>
          <a:p>
            <a:pPr marL="1276350" lvl="1" indent="-476250" algn="l">
              <a:spcBef>
                <a:spcPts val="400"/>
              </a:spcBef>
              <a:buSzPct val="130000"/>
              <a:buChar char="-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Invalid (I)</a:t>
            </a:r>
            <a:endParaRPr lang="en-US" dirty="0"/>
          </a:p>
          <a:p>
            <a:pPr marL="1276350" lvl="1" indent="-476250" algn="l">
              <a:spcBef>
                <a:spcPts val="400"/>
              </a:spcBef>
              <a:buSzPct val="130000"/>
              <a:buChar char="-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Valid (V)</a:t>
            </a:r>
          </a:p>
          <a:p>
            <a:pPr marL="800099" indent="-800099" algn="l">
              <a:buSzPct val="120000"/>
              <a:buFont typeface="Lucida Grande"/>
              <a:buChar char="▪"/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Two processor operations (triggered by local processor)</a:t>
            </a:r>
          </a:p>
          <a:p>
            <a:pPr marL="1276350" lvl="1" indent="-476250" algn="l">
              <a:spcBef>
                <a:spcPts val="400"/>
              </a:spcBef>
              <a:buSzPct val="130000"/>
              <a:buChar char="-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 err="1"/>
              <a:t>PrRd</a:t>
            </a:r>
            <a:r>
              <a:rPr dirty="0"/>
              <a:t> (read)</a:t>
            </a:r>
            <a:endParaRPr lang="en-US" dirty="0"/>
          </a:p>
          <a:p>
            <a:pPr marL="1276350" lvl="1" indent="-476250" algn="l">
              <a:spcBef>
                <a:spcPts val="400"/>
              </a:spcBef>
              <a:buSzPct val="130000"/>
              <a:buChar char="-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 err="1"/>
              <a:t>PrWr</a:t>
            </a:r>
            <a:r>
              <a:rPr dirty="0"/>
              <a:t> (write)</a:t>
            </a:r>
          </a:p>
          <a:p>
            <a:pPr marL="800100" indent="-800100" algn="l">
              <a:buSzPct val="120000"/>
              <a:buFont typeface="Lucida Grande"/>
              <a:buChar char="▪"/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Two bus transactions (from remote caches)</a:t>
            </a:r>
          </a:p>
          <a:p>
            <a:pPr marL="1276350" lvl="1" indent="-476250" algn="l">
              <a:spcBef>
                <a:spcPts val="400"/>
              </a:spcBef>
              <a:buSzPct val="130000"/>
              <a:buChar char="-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 err="1"/>
              <a:t>BusRd</a:t>
            </a:r>
            <a:r>
              <a:rPr dirty="0"/>
              <a:t> (another processor intends to read line)</a:t>
            </a:r>
            <a:endParaRPr lang="en-US" dirty="0"/>
          </a:p>
          <a:p>
            <a:pPr marL="1276350" lvl="1" indent="-476250" algn="l">
              <a:spcBef>
                <a:spcPts val="400"/>
              </a:spcBef>
              <a:buSzPct val="130000"/>
              <a:buChar char="-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 err="1"/>
              <a:t>Bus</a:t>
            </a:r>
            <a:r>
              <a:rPr lang="en-US" dirty="0" err="1"/>
              <a:t>Wr</a:t>
            </a:r>
            <a:r>
              <a:rPr dirty="0"/>
              <a:t> (another processor intends to write to line)</a:t>
            </a:r>
          </a:p>
        </p:txBody>
      </p:sp>
      <p:sp>
        <p:nvSpPr>
          <p:cNvPr id="622" name="Shape 622"/>
          <p:cNvSpPr/>
          <p:nvPr/>
        </p:nvSpPr>
        <p:spPr>
          <a:xfrm>
            <a:off x="10425858" y="11407737"/>
            <a:ext cx="65405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Remote processor (coherence) initiated transaction</a:t>
            </a:r>
          </a:p>
        </p:txBody>
      </p:sp>
      <p:sp>
        <p:nvSpPr>
          <p:cNvPr id="623" name="Shape 623"/>
          <p:cNvSpPr/>
          <p:nvPr/>
        </p:nvSpPr>
        <p:spPr>
          <a:xfrm>
            <a:off x="10425858" y="12030037"/>
            <a:ext cx="48514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Local processor initiated transaction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20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Shape 6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Write-through invalidation: state diagram</a:t>
            </a:r>
          </a:p>
        </p:txBody>
      </p:sp>
      <p:sp>
        <p:nvSpPr>
          <p:cNvPr id="628" name="Shape 628"/>
          <p:cNvSpPr/>
          <p:nvPr/>
        </p:nvSpPr>
        <p:spPr>
          <a:xfrm>
            <a:off x="4102100" y="35814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29" name="Shape 629"/>
          <p:cNvSpPr/>
          <p:nvPr/>
        </p:nvSpPr>
        <p:spPr>
          <a:xfrm>
            <a:off x="4114800" y="82931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30" name="Shape 630"/>
          <p:cNvSpPr/>
          <p:nvPr/>
        </p:nvSpPr>
        <p:spPr>
          <a:xfrm>
            <a:off x="4349737" y="8728141"/>
            <a:ext cx="1308101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I</a:t>
            </a:r>
          </a:p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(Invalid)</a:t>
            </a:r>
          </a:p>
        </p:txBody>
      </p:sp>
      <p:sp>
        <p:nvSpPr>
          <p:cNvPr id="631" name="Shape 631"/>
          <p:cNvSpPr/>
          <p:nvPr/>
        </p:nvSpPr>
        <p:spPr>
          <a:xfrm>
            <a:off x="4330700" y="4013200"/>
            <a:ext cx="13081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V</a:t>
            </a:r>
          </a:p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(Valid)</a:t>
            </a:r>
          </a:p>
        </p:txBody>
      </p:sp>
      <p:sp>
        <p:nvSpPr>
          <p:cNvPr id="632" name="Shape 632"/>
          <p:cNvSpPr/>
          <p:nvPr/>
        </p:nvSpPr>
        <p:spPr>
          <a:xfrm>
            <a:off x="4323943" y="2310253"/>
            <a:ext cx="1355954" cy="12557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21103"/>
                </a:moveTo>
                <a:cubicBezTo>
                  <a:pt x="-2709" y="13666"/>
                  <a:pt x="725" y="339"/>
                  <a:pt x="8284" y="6"/>
                </a:cubicBezTo>
                <a:cubicBezTo>
                  <a:pt x="15843" y="-328"/>
                  <a:pt x="18891" y="15115"/>
                  <a:pt x="13933" y="21272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33" name="Shape 633"/>
          <p:cNvSpPr/>
          <p:nvPr/>
        </p:nvSpPr>
        <p:spPr>
          <a:xfrm flipH="1">
            <a:off x="4356099" y="5361125"/>
            <a:ext cx="1" cy="3006713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4" name="Shape 634"/>
          <p:cNvSpPr/>
          <p:nvPr/>
        </p:nvSpPr>
        <p:spPr>
          <a:xfrm flipH="1">
            <a:off x="5702299" y="5345300"/>
            <a:ext cx="1" cy="3009574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5" name="Shape 635"/>
          <p:cNvSpPr/>
          <p:nvPr/>
        </p:nvSpPr>
        <p:spPr>
          <a:xfrm>
            <a:off x="4316527" y="10183839"/>
            <a:ext cx="1358901" cy="1257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169"/>
                </a:moveTo>
                <a:cubicBezTo>
                  <a:pt x="-2709" y="7606"/>
                  <a:pt x="725" y="20933"/>
                  <a:pt x="8284" y="21266"/>
                </a:cubicBezTo>
                <a:cubicBezTo>
                  <a:pt x="15843" y="21600"/>
                  <a:pt x="18891" y="6157"/>
                  <a:pt x="13933" y="0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36" name="Shape 636"/>
          <p:cNvSpPr/>
          <p:nvPr/>
        </p:nvSpPr>
        <p:spPr>
          <a:xfrm>
            <a:off x="1993900" y="2514600"/>
            <a:ext cx="13081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--</a:t>
            </a:r>
          </a:p>
        </p:txBody>
      </p:sp>
      <p:sp>
        <p:nvSpPr>
          <p:cNvPr id="637" name="Shape 637"/>
          <p:cNvSpPr/>
          <p:nvPr/>
        </p:nvSpPr>
        <p:spPr>
          <a:xfrm>
            <a:off x="2311400" y="6477000"/>
            <a:ext cx="17526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BusRd</a:t>
            </a:r>
          </a:p>
        </p:txBody>
      </p:sp>
      <p:sp>
        <p:nvSpPr>
          <p:cNvPr id="638" name="Shape 638"/>
          <p:cNvSpPr/>
          <p:nvPr/>
        </p:nvSpPr>
        <p:spPr>
          <a:xfrm>
            <a:off x="4038600" y="11582400"/>
            <a:ext cx="20701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BusWr **</a:t>
            </a:r>
          </a:p>
        </p:txBody>
      </p:sp>
      <p:sp>
        <p:nvSpPr>
          <p:cNvPr id="639" name="Shape 639"/>
          <p:cNvSpPr/>
          <p:nvPr/>
        </p:nvSpPr>
        <p:spPr>
          <a:xfrm>
            <a:off x="2082800" y="2984500"/>
            <a:ext cx="17526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BusWr</a:t>
            </a:r>
          </a:p>
        </p:txBody>
      </p:sp>
      <p:sp>
        <p:nvSpPr>
          <p:cNvPr id="640" name="Shape 640"/>
          <p:cNvSpPr/>
          <p:nvPr/>
        </p:nvSpPr>
        <p:spPr>
          <a:xfrm>
            <a:off x="5905500" y="6578600"/>
            <a:ext cx="17526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8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BusWr/--</a:t>
            </a:r>
          </a:p>
        </p:txBody>
      </p:sp>
      <p:sp>
        <p:nvSpPr>
          <p:cNvPr id="641" name="Shape 641"/>
          <p:cNvSpPr/>
          <p:nvPr/>
        </p:nvSpPr>
        <p:spPr>
          <a:xfrm flipV="1">
            <a:off x="8890765" y="11963230"/>
            <a:ext cx="927101" cy="17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2" name="Shape 642"/>
          <p:cNvSpPr/>
          <p:nvPr/>
        </p:nvSpPr>
        <p:spPr>
          <a:xfrm flipV="1">
            <a:off x="8890765" y="12585547"/>
            <a:ext cx="927101" cy="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3" name="Shape 643"/>
          <p:cNvSpPr/>
          <p:nvPr/>
        </p:nvSpPr>
        <p:spPr>
          <a:xfrm>
            <a:off x="8890765" y="11086947"/>
            <a:ext cx="81788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 / B: if action A is observed by cache controller, action B is taken</a:t>
            </a:r>
          </a:p>
        </p:txBody>
      </p:sp>
      <p:sp>
        <p:nvSpPr>
          <p:cNvPr id="644" name="Shape 644"/>
          <p:cNvSpPr/>
          <p:nvPr/>
        </p:nvSpPr>
        <p:spPr>
          <a:xfrm>
            <a:off x="114300" y="13042900"/>
            <a:ext cx="67818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** Assumes write no-allocate policy (for simplicity)</a:t>
            </a:r>
          </a:p>
        </p:txBody>
      </p:sp>
      <p:sp>
        <p:nvSpPr>
          <p:cNvPr id="645" name="Shape 645"/>
          <p:cNvSpPr/>
          <p:nvPr/>
        </p:nvSpPr>
        <p:spPr>
          <a:xfrm>
            <a:off x="8890765" y="2322722"/>
            <a:ext cx="8178801" cy="75933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Requirements of the interconnect:</a:t>
            </a:r>
          </a:p>
          <a:p>
            <a:pPr marL="406400" indent="-406400" algn="l">
              <a:spcBef>
                <a:spcPts val="1400"/>
              </a:spcBef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All write transactions visible to all cache controllers</a:t>
            </a:r>
          </a:p>
          <a:p>
            <a:pPr marL="406400" indent="-406400" algn="l">
              <a:spcBef>
                <a:spcPts val="1400"/>
              </a:spcBef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All write transactions visible to all cache controllers in the same order</a:t>
            </a:r>
          </a:p>
          <a:p>
            <a:pPr algn="l"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Simplifying assumptions here:</a:t>
            </a:r>
          </a:p>
          <a:p>
            <a:pPr marL="406400" indent="-406400" algn="l">
              <a:spcBef>
                <a:spcPts val="1400"/>
              </a:spcBef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Interconnect and memory transactions are atomic</a:t>
            </a:r>
          </a:p>
          <a:p>
            <a:pPr marL="406400" indent="-406400" algn="l">
              <a:spcBef>
                <a:spcPts val="1400"/>
              </a:spcBef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Processor waits until previous memory operations is complete before issuing next memory operation</a:t>
            </a:r>
          </a:p>
          <a:p>
            <a:pPr marL="406400" indent="-406400" algn="l">
              <a:spcBef>
                <a:spcPts val="1400"/>
              </a:spcBef>
              <a:buSzPct val="100000"/>
              <a:buAutoNum type="arabicPeriod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Invalidation applied immediately as part of receiving invalidation broadcast</a:t>
            </a:r>
          </a:p>
        </p:txBody>
      </p:sp>
      <p:sp>
        <p:nvSpPr>
          <p:cNvPr id="646" name="Shape 646"/>
          <p:cNvSpPr/>
          <p:nvPr/>
        </p:nvSpPr>
        <p:spPr>
          <a:xfrm>
            <a:off x="10300465" y="11747347"/>
            <a:ext cx="65405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Remote processor (coherence) initiated transaction</a:t>
            </a:r>
          </a:p>
        </p:txBody>
      </p:sp>
      <p:sp>
        <p:nvSpPr>
          <p:cNvPr id="647" name="Shape 647"/>
          <p:cNvSpPr/>
          <p:nvPr/>
        </p:nvSpPr>
        <p:spPr>
          <a:xfrm>
            <a:off x="10300465" y="12369647"/>
            <a:ext cx="48514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Local processor initiated transaction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21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Shape 6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Write-through policy is inefficient</a:t>
            </a:r>
          </a:p>
        </p:txBody>
      </p:sp>
      <p:sp>
        <p:nvSpPr>
          <p:cNvPr id="652" name="Shape 65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Every write operation goes out to memory</a:t>
            </a:r>
          </a:p>
          <a:p>
            <a:pPr marL="1276350" lvl="1" indent="-476250">
              <a:defRPr sz="4200"/>
            </a:pPr>
            <a:r>
              <a:rPr dirty="0"/>
              <a:t>Very high bandwidth requirements</a:t>
            </a:r>
          </a:p>
          <a:p>
            <a:pPr lvl="1"/>
            <a:endParaRPr dirty="0"/>
          </a:p>
          <a:p>
            <a:r>
              <a:rPr dirty="0"/>
              <a:t>Write-back caches absorb most write traffic as cache hits</a:t>
            </a:r>
          </a:p>
          <a:p>
            <a:pPr marL="1276350" lvl="1" indent="-476250">
              <a:defRPr sz="4200"/>
            </a:pPr>
            <a:r>
              <a:rPr dirty="0"/>
              <a:t>Significantly reduces bandwidth requirements</a:t>
            </a:r>
          </a:p>
          <a:p>
            <a:pPr marL="1276350" lvl="1" indent="-476250">
              <a:defRPr sz="4200"/>
            </a:pPr>
            <a:r>
              <a:rPr dirty="0"/>
              <a:t>But how do we ensure write propagation/serialization?</a:t>
            </a:r>
          </a:p>
          <a:p>
            <a:pPr marL="1276350" lvl="1" indent="-476250">
              <a:defRPr sz="4200"/>
            </a:pPr>
            <a:r>
              <a:rPr dirty="0"/>
              <a:t>This requires more sophisticated coherence protocols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22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Shape 654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154400" cy="2019300"/>
          </a:xfrm>
          <a:prstGeom prst="rect">
            <a:avLst/>
          </a:prstGeom>
        </p:spPr>
        <p:txBody>
          <a:bodyPr/>
          <a:lstStyle/>
          <a:p>
            <a:r>
              <a:t>Recall cache line state bits</a:t>
            </a:r>
          </a:p>
        </p:txBody>
      </p:sp>
      <p:grpSp>
        <p:nvGrpSpPr>
          <p:cNvPr id="664" name="Group 664"/>
          <p:cNvGrpSpPr/>
          <p:nvPr/>
        </p:nvGrpSpPr>
        <p:grpSpPr>
          <a:xfrm>
            <a:off x="1536700" y="4394200"/>
            <a:ext cx="15760700" cy="1894085"/>
            <a:chOff x="0" y="0"/>
            <a:chExt cx="15760700" cy="1894084"/>
          </a:xfrm>
        </p:grpSpPr>
        <p:sp>
          <p:nvSpPr>
            <p:cNvPr id="655" name="Shape 655"/>
            <p:cNvSpPr/>
            <p:nvPr/>
          </p:nvSpPr>
          <p:spPr>
            <a:xfrm>
              <a:off x="0" y="0"/>
              <a:ext cx="15760700" cy="8001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56" name="Shape 656"/>
            <p:cNvSpPr/>
            <p:nvPr/>
          </p:nvSpPr>
          <p:spPr>
            <a:xfrm>
              <a:off x="1778000" y="0"/>
              <a:ext cx="0" cy="80292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57" name="Shape 657"/>
            <p:cNvSpPr/>
            <p:nvPr/>
          </p:nvSpPr>
          <p:spPr>
            <a:xfrm>
              <a:off x="4521200" y="0"/>
              <a:ext cx="0" cy="80292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58" name="Shape 658"/>
            <p:cNvSpPr/>
            <p:nvPr/>
          </p:nvSpPr>
          <p:spPr>
            <a:xfrm>
              <a:off x="7215993" y="210649"/>
              <a:ext cx="5935660" cy="444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Data  (64 bytes on modern Intel processors)</a:t>
              </a:r>
            </a:p>
          </p:txBody>
        </p:sp>
        <p:sp>
          <p:nvSpPr>
            <p:cNvPr id="659" name="Shape 659"/>
            <p:cNvSpPr/>
            <p:nvPr/>
          </p:nvSpPr>
          <p:spPr>
            <a:xfrm>
              <a:off x="2552700" y="215900"/>
              <a:ext cx="980455" cy="483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Tag</a:t>
              </a:r>
            </a:p>
          </p:txBody>
        </p:sp>
        <p:sp>
          <p:nvSpPr>
            <p:cNvPr id="660" name="Shape 660"/>
            <p:cNvSpPr/>
            <p:nvPr/>
          </p:nvSpPr>
          <p:spPr>
            <a:xfrm>
              <a:off x="292100" y="190852"/>
              <a:ext cx="1409700" cy="44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Line state</a:t>
              </a:r>
            </a:p>
          </p:txBody>
        </p:sp>
        <p:sp>
          <p:nvSpPr>
            <p:cNvPr id="661" name="Shape 661"/>
            <p:cNvSpPr/>
            <p:nvPr/>
          </p:nvSpPr>
          <p:spPr>
            <a:xfrm flipH="1">
              <a:off x="165099" y="0"/>
              <a:ext cx="2" cy="80292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62" name="Shape 662"/>
            <p:cNvSpPr/>
            <p:nvPr/>
          </p:nvSpPr>
          <p:spPr>
            <a:xfrm>
              <a:off x="152400" y="1384300"/>
              <a:ext cx="1409700" cy="5097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3200" b="1">
                  <a:solidFill>
                    <a:schemeClr val="accent5"/>
                  </a:solidFill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Dirty bit</a:t>
              </a:r>
            </a:p>
          </p:txBody>
        </p:sp>
        <p:sp>
          <p:nvSpPr>
            <p:cNvPr id="663" name="Shape 663"/>
            <p:cNvSpPr/>
            <p:nvPr/>
          </p:nvSpPr>
          <p:spPr>
            <a:xfrm>
              <a:off x="101600" y="850900"/>
              <a:ext cx="387068" cy="531890"/>
            </a:xfrm>
            <a:prstGeom prst="line">
              <a:avLst/>
            </a:prstGeom>
            <a:noFill/>
            <a:ln w="38100" cap="flat">
              <a:solidFill>
                <a:schemeClr val="accent5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23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Cache coherence with write-back caches</a:t>
            </a:r>
          </a:p>
        </p:txBody>
      </p:sp>
      <p:sp>
        <p:nvSpPr>
          <p:cNvPr id="698" name="Shape 698"/>
          <p:cNvSpPr>
            <a:spLocks noGrp="1"/>
          </p:cNvSpPr>
          <p:nvPr>
            <p:ph type="body" idx="1"/>
          </p:nvPr>
        </p:nvSpPr>
        <p:spPr>
          <a:xfrm>
            <a:off x="711200" y="8724900"/>
            <a:ext cx="16577223" cy="3797300"/>
          </a:xfrm>
          <a:prstGeom prst="rect">
            <a:avLst/>
          </a:prstGeom>
        </p:spPr>
        <p:txBody>
          <a:bodyPr/>
          <a:lstStyle/>
          <a:p>
            <a:r>
              <a:t>Dirty state of cache line now indicates exclusive ownership</a:t>
            </a:r>
          </a:p>
          <a:p>
            <a:pPr marL="1276350" lvl="1" indent="-476250">
              <a:defRPr sz="4200"/>
            </a:pPr>
            <a:r>
              <a:t>Exclusive: cache is only cache with a valid copy of line (it can safely be written to)</a:t>
            </a:r>
          </a:p>
          <a:p>
            <a:pPr marL="1276350" lvl="1" indent="-476250">
              <a:defRPr sz="4200"/>
            </a:pPr>
            <a:r>
              <a:t>Owner: cache is responsible for supplying the line to other processors when they attempt to load it from memory (otherwise a load from another processor will get stale data from memory)</a:t>
            </a:r>
          </a:p>
        </p:txBody>
      </p:sp>
      <p:grpSp>
        <p:nvGrpSpPr>
          <p:cNvPr id="691" name="Group 691"/>
          <p:cNvGrpSpPr/>
          <p:nvPr/>
        </p:nvGrpSpPr>
        <p:grpSpPr>
          <a:xfrm>
            <a:off x="4889500" y="2641600"/>
            <a:ext cx="8750302" cy="5103869"/>
            <a:chOff x="0" y="0"/>
            <a:chExt cx="8750301" cy="5103868"/>
          </a:xfrm>
        </p:grpSpPr>
        <p:sp>
          <p:nvSpPr>
            <p:cNvPr id="669" name="Shape 669"/>
            <p:cNvSpPr/>
            <p:nvPr/>
          </p:nvSpPr>
          <p:spPr>
            <a:xfrm>
              <a:off x="7810500" y="2311400"/>
              <a:ext cx="1" cy="61393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70" name="Shape 670"/>
            <p:cNvSpPr/>
            <p:nvPr/>
          </p:nvSpPr>
          <p:spPr>
            <a:xfrm>
              <a:off x="7810500" y="1117600"/>
              <a:ext cx="1" cy="61393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71" name="Shape 671"/>
            <p:cNvSpPr/>
            <p:nvPr/>
          </p:nvSpPr>
          <p:spPr>
            <a:xfrm>
              <a:off x="6959600" y="0"/>
              <a:ext cx="1714500" cy="1231901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grpSp>
          <p:nvGrpSpPr>
            <p:cNvPr id="674" name="Group 674"/>
            <p:cNvGrpSpPr/>
            <p:nvPr/>
          </p:nvGrpSpPr>
          <p:grpSpPr>
            <a:xfrm>
              <a:off x="6959600" y="1714500"/>
              <a:ext cx="1714501" cy="673100"/>
              <a:chOff x="0" y="0"/>
              <a:chExt cx="1714500" cy="673100"/>
            </a:xfrm>
          </p:grpSpPr>
          <p:sp>
            <p:nvSpPr>
              <p:cNvPr id="672" name="Shape 672"/>
              <p:cNvSpPr/>
              <p:nvPr/>
            </p:nvSpPr>
            <p:spPr>
              <a:xfrm>
                <a:off x="0" y="0"/>
                <a:ext cx="1714501" cy="673100"/>
              </a:xfrm>
              <a:prstGeom prst="rect">
                <a:avLst/>
              </a:prstGeom>
              <a:solidFill>
                <a:srgbClr val="C0C0C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673" name="Shape 673"/>
              <p:cNvSpPr/>
              <p:nvPr/>
            </p:nvSpPr>
            <p:spPr>
              <a:xfrm>
                <a:off x="86628" y="93296"/>
                <a:ext cx="1533159" cy="41330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Cache</a:t>
                </a:r>
              </a:p>
            </p:txBody>
          </p:sp>
        </p:grpSp>
        <p:sp>
          <p:nvSpPr>
            <p:cNvPr id="675" name="Shape 675"/>
            <p:cNvSpPr/>
            <p:nvPr/>
          </p:nvSpPr>
          <p:spPr>
            <a:xfrm flipH="1">
              <a:off x="914399" y="2336800"/>
              <a:ext cx="1" cy="61393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76" name="Shape 676"/>
            <p:cNvSpPr/>
            <p:nvPr/>
          </p:nvSpPr>
          <p:spPr>
            <a:xfrm flipH="1">
              <a:off x="914399" y="1143000"/>
              <a:ext cx="1" cy="61393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77" name="Shape 677"/>
            <p:cNvSpPr/>
            <p:nvPr/>
          </p:nvSpPr>
          <p:spPr>
            <a:xfrm>
              <a:off x="4379552" y="3398112"/>
              <a:ext cx="1" cy="550573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grpSp>
          <p:nvGrpSpPr>
            <p:cNvPr id="680" name="Group 680"/>
            <p:cNvGrpSpPr/>
            <p:nvPr/>
          </p:nvGrpSpPr>
          <p:grpSpPr>
            <a:xfrm>
              <a:off x="64123" y="20715"/>
              <a:ext cx="1714501" cy="1231901"/>
              <a:chOff x="0" y="0"/>
              <a:chExt cx="1714500" cy="1231900"/>
            </a:xfrm>
          </p:grpSpPr>
          <p:sp>
            <p:nvSpPr>
              <p:cNvPr id="678" name="Shape 678"/>
              <p:cNvSpPr/>
              <p:nvPr/>
            </p:nvSpPr>
            <p:spPr>
              <a:xfrm>
                <a:off x="0" y="0"/>
                <a:ext cx="1714500" cy="1231901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679" name="Shape 679"/>
              <p:cNvSpPr/>
              <p:nvPr/>
            </p:nvSpPr>
            <p:spPr>
              <a:xfrm>
                <a:off x="183514" y="223826"/>
                <a:ext cx="1333501" cy="8509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pPr>
                <a:r>
                  <a:t>Processor</a:t>
                </a:r>
              </a:p>
              <a:p>
                <a:pPr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pPr>
                <a:r>
                  <a:t>P0</a:t>
                </a:r>
              </a:p>
            </p:txBody>
          </p:sp>
        </p:grpSp>
        <p:grpSp>
          <p:nvGrpSpPr>
            <p:cNvPr id="683" name="Group 683"/>
            <p:cNvGrpSpPr/>
            <p:nvPr/>
          </p:nvGrpSpPr>
          <p:grpSpPr>
            <a:xfrm>
              <a:off x="1528017" y="3871968"/>
              <a:ext cx="5702301" cy="1231901"/>
              <a:chOff x="0" y="0"/>
              <a:chExt cx="5702300" cy="1231900"/>
            </a:xfrm>
          </p:grpSpPr>
          <p:sp>
            <p:nvSpPr>
              <p:cNvPr id="681" name="Shape 681"/>
              <p:cNvSpPr/>
              <p:nvPr/>
            </p:nvSpPr>
            <p:spPr>
              <a:xfrm>
                <a:off x="0" y="0"/>
                <a:ext cx="5702300" cy="1231900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682" name="Shape 682"/>
              <p:cNvSpPr/>
              <p:nvPr/>
            </p:nvSpPr>
            <p:spPr>
              <a:xfrm>
                <a:off x="2161768" y="338716"/>
                <a:ext cx="1358901" cy="39953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Memory</a:t>
                </a:r>
              </a:p>
            </p:txBody>
          </p:sp>
        </p:grpSp>
        <p:grpSp>
          <p:nvGrpSpPr>
            <p:cNvPr id="686" name="Group 686"/>
            <p:cNvGrpSpPr/>
            <p:nvPr/>
          </p:nvGrpSpPr>
          <p:grpSpPr>
            <a:xfrm>
              <a:off x="59589" y="1742059"/>
              <a:ext cx="1714501" cy="673101"/>
              <a:chOff x="0" y="0"/>
              <a:chExt cx="1714500" cy="673100"/>
            </a:xfrm>
          </p:grpSpPr>
          <p:sp>
            <p:nvSpPr>
              <p:cNvPr id="684" name="Shape 684"/>
              <p:cNvSpPr/>
              <p:nvPr/>
            </p:nvSpPr>
            <p:spPr>
              <a:xfrm>
                <a:off x="0" y="0"/>
                <a:ext cx="1714501" cy="673100"/>
              </a:xfrm>
              <a:prstGeom prst="rect">
                <a:avLst/>
              </a:prstGeom>
              <a:solidFill>
                <a:srgbClr val="C0C0C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685" name="Shape 685"/>
              <p:cNvSpPr/>
              <p:nvPr/>
            </p:nvSpPr>
            <p:spPr>
              <a:xfrm>
                <a:off x="86628" y="131396"/>
                <a:ext cx="1533159" cy="41330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Cache</a:t>
                </a:r>
              </a:p>
            </p:txBody>
          </p:sp>
        </p:grpSp>
        <p:sp>
          <p:nvSpPr>
            <p:cNvPr id="687" name="Shape 687"/>
            <p:cNvSpPr/>
            <p:nvPr/>
          </p:nvSpPr>
          <p:spPr>
            <a:xfrm>
              <a:off x="3403571" y="215900"/>
              <a:ext cx="1943101" cy="863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4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. . .</a:t>
              </a:r>
            </a:p>
          </p:txBody>
        </p:sp>
        <p:sp>
          <p:nvSpPr>
            <p:cNvPr id="688" name="Shape 688"/>
            <p:cNvSpPr/>
            <p:nvPr/>
          </p:nvSpPr>
          <p:spPr>
            <a:xfrm>
              <a:off x="0" y="2895600"/>
              <a:ext cx="8750302" cy="548794"/>
            </a:xfrm>
            <a:prstGeom prst="roundRect">
              <a:avLst>
                <a:gd name="adj" fmla="val 34713"/>
              </a:avLst>
            </a:prstGeom>
            <a:solidFill>
              <a:srgbClr val="D6D6D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89" name="Shape 689"/>
            <p:cNvSpPr/>
            <p:nvPr/>
          </p:nvSpPr>
          <p:spPr>
            <a:xfrm>
              <a:off x="3403600" y="2959100"/>
              <a:ext cx="1943044" cy="4623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Interconnect</a:t>
              </a:r>
            </a:p>
          </p:txBody>
        </p:sp>
        <p:sp>
          <p:nvSpPr>
            <p:cNvPr id="690" name="Shape 690"/>
            <p:cNvSpPr/>
            <p:nvPr/>
          </p:nvSpPr>
          <p:spPr>
            <a:xfrm>
              <a:off x="7162800" y="241300"/>
              <a:ext cx="1333500" cy="850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t>Processor</a:t>
              </a:r>
            </a:p>
            <a:p>
              <a:pPr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t>P1</a:t>
              </a:r>
            </a:p>
          </p:txBody>
        </p:sp>
      </p:grpSp>
      <p:sp>
        <p:nvSpPr>
          <p:cNvPr id="692" name="Shape 692"/>
          <p:cNvSpPr/>
          <p:nvPr/>
        </p:nvSpPr>
        <p:spPr>
          <a:xfrm>
            <a:off x="5055615" y="4616761"/>
            <a:ext cx="303785" cy="356617"/>
          </a:xfrm>
          <a:prstGeom prst="rect">
            <a:avLst/>
          </a:prstGeom>
          <a:solidFill>
            <a:schemeClr val="accent5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93" name="Shape 693"/>
          <p:cNvSpPr/>
          <p:nvPr/>
        </p:nvSpPr>
        <p:spPr>
          <a:xfrm>
            <a:off x="5041900" y="4624925"/>
            <a:ext cx="33020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X</a:t>
            </a:r>
          </a:p>
        </p:txBody>
      </p:sp>
      <p:sp>
        <p:nvSpPr>
          <p:cNvPr id="694" name="Shape 694"/>
          <p:cNvSpPr/>
          <p:nvPr/>
        </p:nvSpPr>
        <p:spPr>
          <a:xfrm flipV="1">
            <a:off x="5194300" y="3719121"/>
            <a:ext cx="0" cy="868879"/>
          </a:xfrm>
          <a:prstGeom prst="line">
            <a:avLst/>
          </a:prstGeom>
          <a:ln w="38100">
            <a:solidFill>
              <a:schemeClr val="accent5"/>
            </a:solidFill>
            <a:prstDash val="sysDot"/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5" name="Shape 695"/>
          <p:cNvSpPr/>
          <p:nvPr/>
        </p:nvSpPr>
        <p:spPr>
          <a:xfrm>
            <a:off x="3467100" y="3911600"/>
            <a:ext cx="1511300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3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Write to X</a:t>
            </a:r>
          </a:p>
        </p:txBody>
      </p:sp>
      <p:sp>
        <p:nvSpPr>
          <p:cNvPr id="696" name="Shape 696"/>
          <p:cNvSpPr/>
          <p:nvPr/>
        </p:nvSpPr>
        <p:spPr>
          <a:xfrm>
            <a:off x="13589000" y="3886200"/>
            <a:ext cx="11430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3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Load X</a:t>
            </a:r>
          </a:p>
        </p:txBody>
      </p:sp>
      <p:sp>
        <p:nvSpPr>
          <p:cNvPr id="697" name="Shape 697"/>
          <p:cNvSpPr/>
          <p:nvPr/>
        </p:nvSpPr>
        <p:spPr>
          <a:xfrm>
            <a:off x="5204710" y="5037956"/>
            <a:ext cx="7099301" cy="3198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86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</a:path>
            </a:pathLst>
          </a:custGeom>
          <a:ln w="508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699" name="Shape 699"/>
          <p:cNvSpPr/>
          <p:nvPr/>
        </p:nvSpPr>
        <p:spPr>
          <a:xfrm flipV="1">
            <a:off x="16205201" y="3568699"/>
            <a:ext cx="1" cy="2115310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0" name="Shape 700"/>
          <p:cNvSpPr/>
          <p:nvPr/>
        </p:nvSpPr>
        <p:spPr>
          <a:xfrm>
            <a:off x="14917866" y="2190991"/>
            <a:ext cx="2540001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Chronology of operations on address X</a:t>
            </a:r>
          </a:p>
        </p:txBody>
      </p:sp>
      <p:sp>
        <p:nvSpPr>
          <p:cNvPr id="701" name="Shape 701"/>
          <p:cNvSpPr/>
          <p:nvPr/>
        </p:nvSpPr>
        <p:spPr>
          <a:xfrm>
            <a:off x="16090900" y="4038600"/>
            <a:ext cx="215900" cy="2159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02" name="Shape 702"/>
          <p:cNvSpPr/>
          <p:nvPr/>
        </p:nvSpPr>
        <p:spPr>
          <a:xfrm>
            <a:off x="16090900" y="4699000"/>
            <a:ext cx="215900" cy="2159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03" name="Shape 703"/>
          <p:cNvSpPr/>
          <p:nvPr/>
        </p:nvSpPr>
        <p:spPr>
          <a:xfrm>
            <a:off x="16484600" y="3937000"/>
            <a:ext cx="16383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P0 write</a:t>
            </a:r>
          </a:p>
        </p:txBody>
      </p:sp>
      <p:sp>
        <p:nvSpPr>
          <p:cNvPr id="704" name="Shape 704"/>
          <p:cNvSpPr/>
          <p:nvPr/>
        </p:nvSpPr>
        <p:spPr>
          <a:xfrm>
            <a:off x="16484600" y="4597400"/>
            <a:ext cx="16383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P1 read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24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" grpId="5" animBg="1" advAuto="0"/>
      <p:bldP spid="694" grpId="1" animBg="1" advAuto="0"/>
      <p:bldP spid="695" grpId="2" animBg="1" advAuto="0"/>
      <p:bldP spid="696" grpId="3" animBg="1" advAuto="0"/>
      <p:bldP spid="697" grpId="4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Shape 7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Invalidation-based write-back protocol</a:t>
            </a:r>
          </a:p>
        </p:txBody>
      </p:sp>
      <p:sp>
        <p:nvSpPr>
          <p:cNvPr id="709" name="Shape 709"/>
          <p:cNvSpPr>
            <a:spLocks noGrp="1"/>
          </p:cNvSpPr>
          <p:nvPr>
            <p:ph type="body" idx="1"/>
          </p:nvPr>
        </p:nvSpPr>
        <p:spPr>
          <a:xfrm>
            <a:off x="850900" y="1964612"/>
            <a:ext cx="16129000" cy="1101883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5200"/>
            </a:pPr>
            <a:r>
              <a:rPr dirty="0"/>
              <a:t>Key ideas:</a:t>
            </a:r>
          </a:p>
          <a:p>
            <a:pPr>
              <a:spcBef>
                <a:spcPts val="6000"/>
              </a:spcBef>
              <a:defRPr sz="5200"/>
            </a:pPr>
            <a:r>
              <a:rPr dirty="0"/>
              <a:t>A line in the “exclusive” state can be modified without notifying the other caches</a:t>
            </a:r>
          </a:p>
          <a:p>
            <a:pPr>
              <a:spcBef>
                <a:spcPts val="0"/>
              </a:spcBef>
              <a:defRPr sz="5200"/>
            </a:pPr>
            <a:r>
              <a:rPr dirty="0"/>
              <a:t>Processor can only write to lines in the exclusive state</a:t>
            </a:r>
          </a:p>
          <a:p>
            <a:pPr lvl="1">
              <a:spcBef>
                <a:spcPts val="600"/>
              </a:spcBef>
              <a:defRPr sz="4000"/>
            </a:pPr>
            <a:r>
              <a:rPr dirty="0"/>
              <a:t>So they need a way to tell other caches that they want exclusive access to the line</a:t>
            </a:r>
            <a:endParaRPr lang="en-US" dirty="0"/>
          </a:p>
          <a:p>
            <a:pPr lvl="1">
              <a:spcBef>
                <a:spcPts val="600"/>
              </a:spcBef>
              <a:defRPr sz="4000"/>
            </a:pPr>
            <a:r>
              <a:rPr dirty="0"/>
              <a:t>They will do this by sending </a:t>
            </a:r>
            <a:r>
              <a:rPr lang="en-US" dirty="0"/>
              <a:t>messages to </a:t>
            </a:r>
            <a:r>
              <a:rPr dirty="0"/>
              <a:t>all the other caches</a:t>
            </a:r>
          </a:p>
          <a:p>
            <a:pPr>
              <a:spcBef>
                <a:spcPts val="0"/>
              </a:spcBef>
              <a:defRPr sz="5200"/>
            </a:pPr>
            <a:r>
              <a:rPr dirty="0"/>
              <a:t>When cache controller </a:t>
            </a:r>
            <a:r>
              <a:rPr lang="en-US" dirty="0"/>
              <a:t>observes (via snooping) </a:t>
            </a:r>
            <a:r>
              <a:rPr dirty="0"/>
              <a:t>a request for exclusive access to line it contains</a:t>
            </a:r>
          </a:p>
          <a:p>
            <a:pPr lvl="1">
              <a:spcBef>
                <a:spcPts val="600"/>
              </a:spcBef>
              <a:defRPr sz="4000"/>
            </a:pPr>
            <a:r>
              <a:rPr dirty="0"/>
              <a:t>It must invalidate the line in its own cache</a:t>
            </a:r>
            <a:endParaRPr lang="en-US" dirty="0"/>
          </a:p>
          <a:p>
            <a:pPr lvl="1">
              <a:spcBef>
                <a:spcPts val="600"/>
              </a:spcBef>
              <a:defRPr sz="4000"/>
            </a:pPr>
            <a:r>
              <a:rPr lang="en-US" dirty="0"/>
              <a:t>What if the line is dirty?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25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Shape 7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MSI write-back invalidation protocol</a:t>
            </a:r>
          </a:p>
        </p:txBody>
      </p:sp>
      <p:sp>
        <p:nvSpPr>
          <p:cNvPr id="712" name="Shape 712"/>
          <p:cNvSpPr>
            <a:spLocks noGrp="1"/>
          </p:cNvSpPr>
          <p:nvPr>
            <p:ph type="body" idx="1"/>
          </p:nvPr>
        </p:nvSpPr>
        <p:spPr>
          <a:xfrm>
            <a:off x="863600" y="1739900"/>
            <a:ext cx="16560800" cy="116967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</a:pPr>
            <a:r>
              <a:rPr dirty="0"/>
              <a:t>Key tasks of protocol</a:t>
            </a:r>
          </a:p>
          <a:p>
            <a:pPr marL="1276350" lvl="1" indent="-476250">
              <a:spcBef>
                <a:spcPts val="400"/>
              </a:spcBef>
              <a:defRPr sz="4000"/>
            </a:pPr>
            <a:r>
              <a:rPr dirty="0"/>
              <a:t>Ensuring processor obtains exclusive access for a write</a:t>
            </a:r>
            <a:endParaRPr lang="en-US" dirty="0"/>
          </a:p>
          <a:p>
            <a:pPr marL="1276350" lvl="1" indent="-476250">
              <a:spcBef>
                <a:spcPts val="400"/>
              </a:spcBef>
              <a:defRPr sz="4000"/>
            </a:pPr>
            <a:r>
              <a:rPr dirty="0"/>
              <a:t>Locating most recent copy of cache line’s data on cache miss </a:t>
            </a:r>
          </a:p>
          <a:p>
            <a:pPr>
              <a:spcBef>
                <a:spcPts val="400"/>
              </a:spcBef>
              <a:defRPr sz="4200"/>
            </a:pPr>
            <a:r>
              <a:rPr sz="5600" dirty="0"/>
              <a:t>Three cache line states</a:t>
            </a:r>
          </a:p>
          <a:p>
            <a:pPr marL="1276350" lvl="1" indent="-476250">
              <a:spcBef>
                <a:spcPts val="400"/>
              </a:spcBef>
              <a:defRPr sz="4000"/>
            </a:pPr>
            <a:r>
              <a:rPr dirty="0"/>
              <a:t>Invalid (I): same as meaning of invalid in uniprocessor cache</a:t>
            </a:r>
          </a:p>
          <a:p>
            <a:pPr marL="1276350" lvl="1" indent="-476250">
              <a:spcBef>
                <a:spcPts val="400"/>
              </a:spcBef>
              <a:defRPr sz="4000"/>
            </a:pPr>
            <a:r>
              <a:rPr dirty="0"/>
              <a:t>Shared (S): line valid in one or more caches</a:t>
            </a:r>
            <a:endParaRPr lang="en-US" dirty="0"/>
          </a:p>
          <a:p>
            <a:pPr marL="1276350" lvl="1" indent="-476250">
              <a:spcBef>
                <a:spcPts val="400"/>
              </a:spcBef>
              <a:defRPr sz="4000"/>
            </a:pPr>
            <a:r>
              <a:rPr dirty="0"/>
              <a:t>Modified (M): line valid in exactly one cache (a.k.a. “dirty” or “exclusive” state)</a:t>
            </a:r>
          </a:p>
          <a:p>
            <a:pPr>
              <a:spcBef>
                <a:spcPts val="0"/>
              </a:spcBef>
            </a:pPr>
            <a:r>
              <a:rPr dirty="0"/>
              <a:t>Two processor operations (triggered by local CPU)</a:t>
            </a:r>
          </a:p>
          <a:p>
            <a:pPr marL="1276350" lvl="1" indent="-476250">
              <a:spcBef>
                <a:spcPts val="400"/>
              </a:spcBef>
              <a:defRPr sz="4000"/>
            </a:pPr>
            <a:r>
              <a:rPr dirty="0" err="1"/>
              <a:t>PrRd</a:t>
            </a:r>
            <a:r>
              <a:rPr dirty="0"/>
              <a:t> (read)</a:t>
            </a:r>
            <a:endParaRPr lang="en-US" dirty="0"/>
          </a:p>
          <a:p>
            <a:pPr marL="1276350" lvl="1" indent="-476250">
              <a:spcBef>
                <a:spcPts val="400"/>
              </a:spcBef>
              <a:defRPr sz="4000"/>
            </a:pPr>
            <a:r>
              <a:rPr dirty="0" err="1"/>
              <a:t>PrWr</a:t>
            </a:r>
            <a:r>
              <a:rPr dirty="0"/>
              <a:t> (write)</a:t>
            </a:r>
          </a:p>
          <a:p>
            <a:pPr>
              <a:spcBef>
                <a:spcPts val="0"/>
              </a:spcBef>
            </a:pPr>
            <a:r>
              <a:rPr dirty="0"/>
              <a:t>Three coherence-related bus transactions (from remote caches)</a:t>
            </a:r>
          </a:p>
          <a:p>
            <a:pPr marL="1276350" lvl="1" indent="-476250">
              <a:spcBef>
                <a:spcPts val="400"/>
              </a:spcBef>
              <a:defRPr sz="4000"/>
            </a:pPr>
            <a:r>
              <a:rPr dirty="0" err="1"/>
              <a:t>BusRd</a:t>
            </a:r>
            <a:r>
              <a:rPr dirty="0"/>
              <a:t>: obtain copy of line with no intent to modify</a:t>
            </a:r>
          </a:p>
          <a:p>
            <a:pPr marL="1276350" lvl="1" indent="-476250">
              <a:spcBef>
                <a:spcPts val="400"/>
              </a:spcBef>
              <a:defRPr sz="4000"/>
            </a:pPr>
            <a:r>
              <a:rPr dirty="0" err="1"/>
              <a:t>BusRdX</a:t>
            </a:r>
            <a:r>
              <a:rPr dirty="0"/>
              <a:t>: obtain copy of line with intent to modify</a:t>
            </a:r>
          </a:p>
          <a:p>
            <a:pPr marL="1276350" lvl="1" indent="-476250">
              <a:defRPr sz="4000"/>
            </a:pPr>
            <a:r>
              <a:rPr dirty="0"/>
              <a:t>flush: write dirty line out to memory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26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Shape 7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MSI state transition diagram *</a:t>
            </a:r>
          </a:p>
        </p:txBody>
      </p:sp>
      <p:sp>
        <p:nvSpPr>
          <p:cNvPr id="717" name="Shape 717"/>
          <p:cNvSpPr/>
          <p:nvPr/>
        </p:nvSpPr>
        <p:spPr>
          <a:xfrm>
            <a:off x="4508500" y="33020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18" name="Shape 718"/>
          <p:cNvSpPr/>
          <p:nvPr/>
        </p:nvSpPr>
        <p:spPr>
          <a:xfrm>
            <a:off x="4495800" y="68961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19" name="Shape 719"/>
          <p:cNvSpPr/>
          <p:nvPr/>
        </p:nvSpPr>
        <p:spPr>
          <a:xfrm>
            <a:off x="4730737" y="7331141"/>
            <a:ext cx="1308101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</a:t>
            </a:r>
          </a:p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(Shared)</a:t>
            </a:r>
          </a:p>
        </p:txBody>
      </p:sp>
      <p:sp>
        <p:nvSpPr>
          <p:cNvPr id="720" name="Shape 720"/>
          <p:cNvSpPr/>
          <p:nvPr/>
        </p:nvSpPr>
        <p:spPr>
          <a:xfrm>
            <a:off x="4635500" y="3733800"/>
            <a:ext cx="15113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</a:t>
            </a:r>
          </a:p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(Modified)</a:t>
            </a:r>
          </a:p>
        </p:txBody>
      </p:sp>
      <p:sp>
        <p:nvSpPr>
          <p:cNvPr id="721" name="Shape 721"/>
          <p:cNvSpPr/>
          <p:nvPr/>
        </p:nvSpPr>
        <p:spPr>
          <a:xfrm>
            <a:off x="4879796" y="2270593"/>
            <a:ext cx="1016001" cy="92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21103"/>
                </a:moveTo>
                <a:cubicBezTo>
                  <a:pt x="-2709" y="13666"/>
                  <a:pt x="725" y="339"/>
                  <a:pt x="8284" y="6"/>
                </a:cubicBezTo>
                <a:cubicBezTo>
                  <a:pt x="15843" y="-328"/>
                  <a:pt x="18891" y="15115"/>
                  <a:pt x="13933" y="21272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22" name="Shape 722"/>
          <p:cNvSpPr/>
          <p:nvPr/>
        </p:nvSpPr>
        <p:spPr>
          <a:xfrm>
            <a:off x="4787899" y="5101961"/>
            <a:ext cx="1" cy="1807732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3" name="Shape 723"/>
          <p:cNvSpPr/>
          <p:nvPr/>
        </p:nvSpPr>
        <p:spPr>
          <a:xfrm>
            <a:off x="6032500" y="5078600"/>
            <a:ext cx="0" cy="1846972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4" name="Shape 724"/>
          <p:cNvSpPr/>
          <p:nvPr/>
        </p:nvSpPr>
        <p:spPr>
          <a:xfrm>
            <a:off x="4913427" y="8774139"/>
            <a:ext cx="1028701" cy="965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169"/>
                </a:moveTo>
                <a:cubicBezTo>
                  <a:pt x="-2709" y="7606"/>
                  <a:pt x="725" y="20933"/>
                  <a:pt x="8284" y="21266"/>
                </a:cubicBezTo>
                <a:cubicBezTo>
                  <a:pt x="15843" y="21600"/>
                  <a:pt x="18891" y="6157"/>
                  <a:pt x="13933" y="0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25" name="Shape 725"/>
          <p:cNvSpPr/>
          <p:nvPr/>
        </p:nvSpPr>
        <p:spPr>
          <a:xfrm>
            <a:off x="3632200" y="2349500"/>
            <a:ext cx="1308100" cy="939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90000"/>
              </a:lnSpc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PrRd / --</a:t>
            </a:r>
          </a:p>
          <a:p>
            <a:pPr>
              <a:lnSpc>
                <a:spcPct val="90000"/>
              </a:lnSpc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PrWr / --</a:t>
            </a:r>
          </a:p>
        </p:txBody>
      </p:sp>
      <p:sp>
        <p:nvSpPr>
          <p:cNvPr id="726" name="Shape 726"/>
          <p:cNvSpPr/>
          <p:nvPr/>
        </p:nvSpPr>
        <p:spPr>
          <a:xfrm>
            <a:off x="2908300" y="9677400"/>
            <a:ext cx="17526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BusRd</a:t>
            </a:r>
          </a:p>
        </p:txBody>
      </p:sp>
      <p:sp>
        <p:nvSpPr>
          <p:cNvPr id="727" name="Shape 727"/>
          <p:cNvSpPr/>
          <p:nvPr/>
        </p:nvSpPr>
        <p:spPr>
          <a:xfrm>
            <a:off x="6121400" y="5715000"/>
            <a:ext cx="17526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 / flush</a:t>
            </a:r>
          </a:p>
        </p:txBody>
      </p:sp>
      <p:sp>
        <p:nvSpPr>
          <p:cNvPr id="728" name="Shape 728"/>
          <p:cNvSpPr/>
          <p:nvPr/>
        </p:nvSpPr>
        <p:spPr>
          <a:xfrm flipV="1">
            <a:off x="9677400" y="2984483"/>
            <a:ext cx="927100" cy="17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29" name="Shape 729"/>
          <p:cNvSpPr/>
          <p:nvPr/>
        </p:nvSpPr>
        <p:spPr>
          <a:xfrm>
            <a:off x="10744200" y="2768600"/>
            <a:ext cx="65405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Remote processor (coherence) initiated transaction</a:t>
            </a:r>
          </a:p>
        </p:txBody>
      </p:sp>
      <p:sp>
        <p:nvSpPr>
          <p:cNvPr id="730" name="Shape 730"/>
          <p:cNvSpPr/>
          <p:nvPr/>
        </p:nvSpPr>
        <p:spPr>
          <a:xfrm flipV="1">
            <a:off x="9677400" y="3606800"/>
            <a:ext cx="927100" cy="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1" name="Shape 731"/>
          <p:cNvSpPr/>
          <p:nvPr/>
        </p:nvSpPr>
        <p:spPr>
          <a:xfrm>
            <a:off x="10744200" y="3390900"/>
            <a:ext cx="48514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Local processor initiated transaction</a:t>
            </a:r>
          </a:p>
        </p:txBody>
      </p:sp>
      <p:sp>
        <p:nvSpPr>
          <p:cNvPr id="732" name="Shape 732"/>
          <p:cNvSpPr/>
          <p:nvPr/>
        </p:nvSpPr>
        <p:spPr>
          <a:xfrm>
            <a:off x="9677400" y="2108200"/>
            <a:ext cx="81788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 / B: if action A is observed by cache controller,  action B is taken</a:t>
            </a:r>
          </a:p>
        </p:txBody>
      </p:sp>
      <p:sp>
        <p:nvSpPr>
          <p:cNvPr id="733" name="Shape 733"/>
          <p:cNvSpPr/>
          <p:nvPr/>
        </p:nvSpPr>
        <p:spPr>
          <a:xfrm>
            <a:off x="4483100" y="109855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34" name="Shape 734"/>
          <p:cNvSpPr/>
          <p:nvPr/>
        </p:nvSpPr>
        <p:spPr>
          <a:xfrm>
            <a:off x="4711700" y="11417300"/>
            <a:ext cx="13081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I</a:t>
            </a:r>
          </a:p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(Invalid)</a:t>
            </a:r>
          </a:p>
        </p:txBody>
      </p:sp>
      <p:sp>
        <p:nvSpPr>
          <p:cNvPr id="735" name="Shape 735"/>
          <p:cNvSpPr/>
          <p:nvPr/>
        </p:nvSpPr>
        <p:spPr>
          <a:xfrm flipH="1">
            <a:off x="4622799" y="8496300"/>
            <a:ext cx="1" cy="2664634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6" name="Shape 736"/>
          <p:cNvSpPr/>
          <p:nvPr/>
        </p:nvSpPr>
        <p:spPr>
          <a:xfrm>
            <a:off x="2331595" y="4235001"/>
            <a:ext cx="2057401" cy="7239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20509" y="0"/>
                </a:ln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37" name="Shape 737"/>
          <p:cNvSpPr/>
          <p:nvPr/>
        </p:nvSpPr>
        <p:spPr>
          <a:xfrm>
            <a:off x="241300" y="7467600"/>
            <a:ext cx="20447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BusRdX</a:t>
            </a:r>
          </a:p>
        </p:txBody>
      </p:sp>
      <p:sp>
        <p:nvSpPr>
          <p:cNvPr id="738" name="Shape 738"/>
          <p:cNvSpPr/>
          <p:nvPr/>
        </p:nvSpPr>
        <p:spPr>
          <a:xfrm>
            <a:off x="2755900" y="5778500"/>
            <a:ext cx="19431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BusRdX</a:t>
            </a:r>
          </a:p>
        </p:txBody>
      </p:sp>
      <p:sp>
        <p:nvSpPr>
          <p:cNvPr id="739" name="Shape 739"/>
          <p:cNvSpPr/>
          <p:nvPr/>
        </p:nvSpPr>
        <p:spPr>
          <a:xfrm>
            <a:off x="4813300" y="9753600"/>
            <a:ext cx="13081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--</a:t>
            </a:r>
          </a:p>
        </p:txBody>
      </p:sp>
      <p:sp>
        <p:nvSpPr>
          <p:cNvPr id="740" name="Shape 740"/>
          <p:cNvSpPr/>
          <p:nvPr/>
        </p:nvSpPr>
        <p:spPr>
          <a:xfrm flipH="1">
            <a:off x="6222999" y="8470900"/>
            <a:ext cx="1" cy="2739842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41" name="Shape 741"/>
          <p:cNvSpPr/>
          <p:nvPr/>
        </p:nvSpPr>
        <p:spPr>
          <a:xfrm>
            <a:off x="6324600" y="9677400"/>
            <a:ext cx="15113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BusRdX / --</a:t>
            </a:r>
          </a:p>
        </p:txBody>
      </p:sp>
      <p:sp>
        <p:nvSpPr>
          <p:cNvPr id="742" name="Shape 742"/>
          <p:cNvSpPr/>
          <p:nvPr/>
        </p:nvSpPr>
        <p:spPr>
          <a:xfrm>
            <a:off x="6286500" y="4191000"/>
            <a:ext cx="2476500" cy="7239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  <a:lnTo>
                  <a:pt x="1091" y="0"/>
                </a:lnTo>
              </a:path>
            </a:pathLst>
          </a:custGeom>
          <a:ln w="38100">
            <a:solidFill>
              <a:srgbClr val="0061FF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43" name="Shape 743"/>
          <p:cNvSpPr/>
          <p:nvPr/>
        </p:nvSpPr>
        <p:spPr>
          <a:xfrm>
            <a:off x="8877300" y="7454900"/>
            <a:ext cx="17526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BusRdX / flush</a:t>
            </a:r>
          </a:p>
        </p:txBody>
      </p:sp>
      <p:sp>
        <p:nvSpPr>
          <p:cNvPr id="744" name="Shape 744"/>
          <p:cNvSpPr/>
          <p:nvPr/>
        </p:nvSpPr>
        <p:spPr>
          <a:xfrm>
            <a:off x="4813300" y="10134600"/>
            <a:ext cx="13081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 / --</a:t>
            </a:r>
          </a:p>
        </p:txBody>
      </p:sp>
      <p:sp>
        <p:nvSpPr>
          <p:cNvPr id="745" name="Shape 745"/>
          <p:cNvSpPr/>
          <p:nvPr/>
        </p:nvSpPr>
        <p:spPr>
          <a:xfrm>
            <a:off x="10744200" y="4051300"/>
            <a:ext cx="48514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flush = flush dirty line to memory</a:t>
            </a:r>
          </a:p>
        </p:txBody>
      </p:sp>
      <p:sp>
        <p:nvSpPr>
          <p:cNvPr id="746" name="Shape 746"/>
          <p:cNvSpPr/>
          <p:nvPr/>
        </p:nvSpPr>
        <p:spPr>
          <a:xfrm>
            <a:off x="114300" y="13157200"/>
            <a:ext cx="11208888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* Remember, all caches are carrying out this logic independently to maintain coherence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27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" grpId="9" animBg="1" advAuto="0"/>
      <p:bldP spid="722" grpId="5" animBg="1" advAuto="0"/>
      <p:bldP spid="723" grpId="14" animBg="1" advAuto="0"/>
      <p:bldP spid="724" grpId="3" animBg="1" advAuto="0"/>
      <p:bldP spid="725" grpId="10" animBg="1" advAuto="0"/>
      <p:bldP spid="726" grpId="1" animBg="1" advAuto="0"/>
      <p:bldP spid="727" grpId="15" animBg="1" advAuto="0"/>
      <p:bldP spid="735" grpId="2" animBg="1" advAuto="0"/>
      <p:bldP spid="736" grpId="7" animBg="1" advAuto="0"/>
      <p:bldP spid="737" grpId="8" animBg="1" advAuto="0"/>
      <p:bldP spid="738" grpId="6" animBg="1" advAuto="0"/>
      <p:bldP spid="739" grpId="4" animBg="1" advAuto="0"/>
      <p:bldP spid="740" grpId="12" animBg="1" advAuto="0"/>
      <p:bldP spid="741" grpId="13" animBg="1" advAuto="0"/>
      <p:bldP spid="742" grpId="16" animBg="1" advAuto="0"/>
      <p:bldP spid="743" grpId="17" animBg="1" advAuto="0"/>
      <p:bldP spid="744" grpId="11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hape 750"/>
          <p:cNvSpPr>
            <a:spLocks noGrp="1"/>
          </p:cNvSpPr>
          <p:nvPr>
            <p:ph type="title"/>
          </p:nvPr>
        </p:nvSpPr>
        <p:spPr>
          <a:xfrm>
            <a:off x="806669" y="236045"/>
            <a:ext cx="16154400" cy="1117600"/>
          </a:xfrm>
          <a:prstGeom prst="rect">
            <a:avLst/>
          </a:prstGeom>
        </p:spPr>
        <p:txBody>
          <a:bodyPr/>
          <a:lstStyle/>
          <a:p>
            <a:r>
              <a:rPr dirty="0"/>
              <a:t>Example</a:t>
            </a:r>
            <a:r>
              <a:rPr lang="en-US" dirty="0"/>
              <a:t> Execution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28</a:t>
            </a:fld>
            <a:endParaRPr lang="en-US" dirty="0"/>
          </a:p>
        </p:txBody>
      </p:sp>
      <p:sp>
        <p:nvSpPr>
          <p:cNvPr id="753" name="Shape 753"/>
          <p:cNvSpPr/>
          <p:nvPr/>
        </p:nvSpPr>
        <p:spPr>
          <a:xfrm>
            <a:off x="14450466" y="1216362"/>
            <a:ext cx="3238444" cy="2041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spcBef>
                <a:spcPts val="1400"/>
              </a:spcBef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X and Y </a:t>
            </a:r>
            <a:r>
              <a:rPr lang="en-US" dirty="0"/>
              <a:t>have</a:t>
            </a:r>
            <a:r>
              <a:rPr dirty="0"/>
              <a:t> value 0 at start of execution.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BBD9728-A102-6A43-B9BE-B59A6716C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577050"/>
              </p:ext>
            </p:extLst>
          </p:nvPr>
        </p:nvGraphicFramePr>
        <p:xfrm>
          <a:off x="1189718" y="1418084"/>
          <a:ext cx="12904655" cy="122979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580931">
                  <a:extLst>
                    <a:ext uri="{9D8B030D-6E8A-4147-A177-3AD203B41FA5}">
                      <a16:colId xmlns:a16="http://schemas.microsoft.com/office/drawing/2014/main" val="346126797"/>
                    </a:ext>
                  </a:extLst>
                </a:gridCol>
                <a:gridCol w="2580931">
                  <a:extLst>
                    <a:ext uri="{9D8B030D-6E8A-4147-A177-3AD203B41FA5}">
                      <a16:colId xmlns:a16="http://schemas.microsoft.com/office/drawing/2014/main" val="1517893105"/>
                    </a:ext>
                  </a:extLst>
                </a:gridCol>
                <a:gridCol w="2580931">
                  <a:extLst>
                    <a:ext uri="{9D8B030D-6E8A-4147-A177-3AD203B41FA5}">
                      <a16:colId xmlns:a16="http://schemas.microsoft.com/office/drawing/2014/main" val="2326976208"/>
                    </a:ext>
                  </a:extLst>
                </a:gridCol>
                <a:gridCol w="2580931">
                  <a:extLst>
                    <a:ext uri="{9D8B030D-6E8A-4147-A177-3AD203B41FA5}">
                      <a16:colId xmlns:a16="http://schemas.microsoft.com/office/drawing/2014/main" val="2375090075"/>
                    </a:ext>
                  </a:extLst>
                </a:gridCol>
                <a:gridCol w="2580931">
                  <a:extLst>
                    <a:ext uri="{9D8B030D-6E8A-4147-A177-3AD203B41FA5}">
                      <a16:colId xmlns:a16="http://schemas.microsoft.com/office/drawing/2014/main" val="1232895062"/>
                    </a:ext>
                  </a:extLst>
                </a:gridCol>
              </a:tblGrid>
              <a:tr h="863932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Action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 X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 Y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 X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 Y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326063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Initial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729913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LD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S/0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875570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P1:  LD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268309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ST X ←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781902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ST X ←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102796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P1:  ST X ←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099196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P1:  LD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48873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LD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991733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ST X ←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827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P1:  LD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578576"/>
                  </a:ext>
                </a:extLst>
              </a:tr>
              <a:tr h="99495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LD Y</a:t>
                      </a:r>
                    </a:p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421675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ST Y ←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64797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P1:  ST Y ←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2903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Summary: MSI</a:t>
            </a:r>
          </a:p>
        </p:txBody>
      </p:sp>
      <p:sp>
        <p:nvSpPr>
          <p:cNvPr id="756" name="Shape 756"/>
          <p:cNvSpPr>
            <a:spLocks noGrp="1"/>
          </p:cNvSpPr>
          <p:nvPr>
            <p:ph type="body" idx="1"/>
          </p:nvPr>
        </p:nvSpPr>
        <p:spPr>
          <a:xfrm>
            <a:off x="879513" y="1847915"/>
            <a:ext cx="17023066" cy="11701496"/>
          </a:xfrm>
          <a:prstGeom prst="rect">
            <a:avLst/>
          </a:prstGeom>
        </p:spPr>
        <p:txBody>
          <a:bodyPr/>
          <a:lstStyle/>
          <a:p>
            <a:pPr marL="800099" indent="-800099">
              <a:spcBef>
                <a:spcPts val="600"/>
              </a:spcBef>
              <a:defRPr sz="4600"/>
            </a:pPr>
            <a:r>
              <a:rPr dirty="0"/>
              <a:t>A line in the M state can be modified without notifying other caches</a:t>
            </a:r>
          </a:p>
          <a:p>
            <a:pPr lvl="1">
              <a:spcBef>
                <a:spcPts val="0"/>
              </a:spcBef>
              <a:defRPr sz="3800"/>
            </a:pPr>
            <a:r>
              <a:rPr dirty="0"/>
              <a:t>No other caches have the line resident, so other processors cannot read these values</a:t>
            </a:r>
            <a:endParaRPr lang="en-US" dirty="0"/>
          </a:p>
          <a:p>
            <a:pPr marL="800100" lvl="1" indent="0">
              <a:spcBef>
                <a:spcPts val="0"/>
              </a:spcBef>
              <a:buNone/>
              <a:defRPr sz="3800"/>
            </a:pPr>
            <a:r>
              <a:rPr lang="en-US" dirty="0"/>
              <a:t>		</a:t>
            </a:r>
            <a:r>
              <a:rPr dirty="0"/>
              <a:t>(without generating a memory read transaction)</a:t>
            </a:r>
          </a:p>
          <a:p>
            <a:pPr>
              <a:spcBef>
                <a:spcPts val="600"/>
              </a:spcBef>
              <a:defRPr sz="4800"/>
            </a:pPr>
            <a:r>
              <a:rPr dirty="0"/>
              <a:t>Processor can only write to lines in the M state</a:t>
            </a:r>
          </a:p>
          <a:p>
            <a:pPr lvl="1">
              <a:defRPr sz="3800"/>
            </a:pPr>
            <a:r>
              <a:rPr dirty="0"/>
              <a:t>If processor performs a write to a line that is not exclusive in cache, cache controller must first broadcast a </a:t>
            </a:r>
            <a:r>
              <a:rPr u="sng" dirty="0"/>
              <a:t>read-exclusive</a:t>
            </a:r>
            <a:r>
              <a:rPr dirty="0"/>
              <a:t> transaction to move the line into that state</a:t>
            </a:r>
          </a:p>
          <a:p>
            <a:pPr lvl="1">
              <a:spcBef>
                <a:spcPts val="0"/>
              </a:spcBef>
              <a:defRPr sz="3800"/>
            </a:pPr>
            <a:r>
              <a:rPr dirty="0"/>
              <a:t>Read-exclusive tells other caches about impending write</a:t>
            </a:r>
          </a:p>
          <a:p>
            <a:pPr marL="0" lvl="1" indent="800100">
              <a:buSzTx/>
              <a:buNone/>
              <a:defRPr sz="3800"/>
            </a:pPr>
            <a:r>
              <a:rPr dirty="0"/>
              <a:t>(“you can’t read any more, because I’m going to write”)</a:t>
            </a:r>
          </a:p>
          <a:p>
            <a:pPr lvl="1">
              <a:defRPr sz="3800"/>
            </a:pPr>
            <a:r>
              <a:rPr dirty="0"/>
              <a:t>Read-exclusive transaction is required even if line is valid (but not exclusive… it’s in the S state) in processor’s local cache (why?)</a:t>
            </a:r>
            <a:endParaRPr lang="en-US" dirty="0"/>
          </a:p>
          <a:p>
            <a:pPr lvl="1">
              <a:defRPr sz="3800"/>
            </a:pPr>
            <a:r>
              <a:rPr dirty="0"/>
              <a:t>Dirty state implies exclusive</a:t>
            </a:r>
          </a:p>
          <a:p>
            <a:pPr>
              <a:spcBef>
                <a:spcPts val="600"/>
              </a:spcBef>
              <a:defRPr sz="4800"/>
            </a:pPr>
            <a:r>
              <a:rPr dirty="0"/>
              <a:t>When cache controller snoops a “read exclusive” for a line it contains</a:t>
            </a:r>
          </a:p>
          <a:p>
            <a:pPr lvl="1">
              <a:defRPr sz="3600"/>
            </a:pPr>
            <a:r>
              <a:rPr dirty="0"/>
              <a:t>Must invalidate the line in its cache</a:t>
            </a:r>
          </a:p>
          <a:p>
            <a:pPr lvl="1">
              <a:spcBef>
                <a:spcPts val="0"/>
              </a:spcBef>
              <a:defRPr sz="3600"/>
            </a:pPr>
            <a:r>
              <a:rPr dirty="0"/>
              <a:t>Because if it didn’t, then multiple caches will have the line</a:t>
            </a:r>
          </a:p>
          <a:p>
            <a:pPr marL="0" lvl="1" indent="1435100">
              <a:buSzTx/>
              <a:buNone/>
              <a:defRPr sz="3600"/>
            </a:pPr>
            <a:r>
              <a:rPr dirty="0"/>
              <a:t>(and so it wouldn’t be exclusive in the other cache!)</a:t>
            </a:r>
            <a:endParaRPr lang="en-US" dirty="0"/>
          </a:p>
          <a:p>
            <a:pPr marL="1244600" lvl="2" indent="-571500">
              <a:buSzTx/>
              <a:defRPr sz="3600"/>
            </a:pPr>
            <a:r>
              <a:rPr lang="en-US" dirty="0"/>
              <a:t>And supply line value to requesting cache controller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29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154400" cy="2324100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</a:lstStyle>
          <a:p>
            <a:r>
              <a:t>Review: behavior of write-allocate, write-back cache on a write miss (uniprocessor case)</a:t>
            </a:r>
          </a:p>
        </p:txBody>
      </p:sp>
      <p:sp>
        <p:nvSpPr>
          <p:cNvPr id="88" name="Shape 88"/>
          <p:cNvSpPr>
            <a:spLocks noGrp="1"/>
          </p:cNvSpPr>
          <p:nvPr>
            <p:ph type="body" idx="1"/>
          </p:nvPr>
        </p:nvSpPr>
        <p:spPr>
          <a:xfrm>
            <a:off x="838200" y="3314700"/>
            <a:ext cx="16154400" cy="9398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4600"/>
            </a:pPr>
            <a:r>
              <a:rPr dirty="0"/>
              <a:t>Example: processor executes  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volatile </a:t>
            </a:r>
            <a:r>
              <a:rPr lang="en-US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dirty="0" err="1">
                <a:latin typeface="Consolas"/>
                <a:ea typeface="Consolas"/>
                <a:cs typeface="Consolas"/>
                <a:sym typeface="Consolas"/>
              </a:rPr>
              <a:t>nt</a:t>
            </a:r>
            <a:r>
              <a:rPr dirty="0">
                <a:latin typeface="Consolas"/>
                <a:ea typeface="Consolas"/>
                <a:cs typeface="Consolas"/>
                <a:sym typeface="Consolas"/>
              </a:rPr>
              <a:t> x = 1;</a:t>
            </a:r>
          </a:p>
        </p:txBody>
      </p:sp>
      <p:sp>
        <p:nvSpPr>
          <p:cNvPr id="89" name="Shape 89"/>
          <p:cNvSpPr/>
          <p:nvPr/>
        </p:nvSpPr>
        <p:spPr>
          <a:xfrm>
            <a:off x="946263" y="4526249"/>
            <a:ext cx="16666459" cy="5149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800100" indent="-800100" algn="l">
              <a:spcBef>
                <a:spcPts val="1400"/>
              </a:spcBef>
              <a:buSzPct val="100000"/>
              <a:buAutoNum type="arabicPeriod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Processor performs write to address that is not resident in cache</a:t>
            </a:r>
          </a:p>
          <a:p>
            <a:pPr marL="800100" indent="-800100" algn="l">
              <a:spcBef>
                <a:spcPts val="1400"/>
              </a:spcBef>
              <a:buSzPct val="100000"/>
              <a:buAutoNum type="arabicPeriod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Cache selects location to place line in cache, if there is a dirty line currently in this location, the dirty line is written out to memory</a:t>
            </a:r>
          </a:p>
          <a:p>
            <a:pPr marL="800100" indent="-800100" algn="l">
              <a:spcBef>
                <a:spcPts val="1400"/>
              </a:spcBef>
              <a:buSzPct val="100000"/>
              <a:buAutoNum type="arabicPeriod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Cache loads line from memory (“allocates line in cache”)</a:t>
            </a:r>
          </a:p>
          <a:p>
            <a:pPr marL="800100" indent="-800100" algn="l">
              <a:spcBef>
                <a:spcPts val="1400"/>
              </a:spcBef>
              <a:buSzPct val="100000"/>
              <a:buAutoNum type="arabicPeriod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lang="en-US" dirty="0"/>
              <a:t>4 bytes </a:t>
            </a:r>
            <a:r>
              <a:rPr dirty="0"/>
              <a:t>of cache line are updated</a:t>
            </a:r>
          </a:p>
          <a:p>
            <a:pPr marL="800100" indent="-800100" algn="l">
              <a:spcBef>
                <a:spcPts val="1400"/>
              </a:spcBef>
              <a:buSzPct val="100000"/>
              <a:buAutoNum type="arabicPeriod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Cache line is marked as dirty</a:t>
            </a:r>
          </a:p>
        </p:txBody>
      </p:sp>
      <p:grpSp>
        <p:nvGrpSpPr>
          <p:cNvPr id="99" name="Group 99"/>
          <p:cNvGrpSpPr/>
          <p:nvPr/>
        </p:nvGrpSpPr>
        <p:grpSpPr>
          <a:xfrm>
            <a:off x="1424542" y="10713444"/>
            <a:ext cx="15760701" cy="1928910"/>
            <a:chOff x="0" y="0"/>
            <a:chExt cx="15760700" cy="1928908"/>
          </a:xfrm>
        </p:grpSpPr>
        <p:sp>
          <p:nvSpPr>
            <p:cNvPr id="90" name="Shape 90"/>
            <p:cNvSpPr/>
            <p:nvPr/>
          </p:nvSpPr>
          <p:spPr>
            <a:xfrm>
              <a:off x="0" y="0"/>
              <a:ext cx="15760700" cy="8001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1778000" y="0"/>
              <a:ext cx="0" cy="80292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4521200" y="0"/>
              <a:ext cx="0" cy="80292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7411253" y="210649"/>
              <a:ext cx="5619785" cy="444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Data  (64 bytes on modern Intel processors)</a:t>
              </a:r>
            </a:p>
          </p:txBody>
        </p:sp>
        <p:sp>
          <p:nvSpPr>
            <p:cNvPr id="94" name="Shape 94"/>
            <p:cNvSpPr/>
            <p:nvPr/>
          </p:nvSpPr>
          <p:spPr>
            <a:xfrm>
              <a:off x="2553977" y="215900"/>
              <a:ext cx="977901" cy="45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Tag</a:t>
              </a:r>
            </a:p>
          </p:txBody>
        </p:sp>
        <p:sp>
          <p:nvSpPr>
            <p:cNvPr id="95" name="Shape 95"/>
            <p:cNvSpPr/>
            <p:nvPr/>
          </p:nvSpPr>
          <p:spPr>
            <a:xfrm>
              <a:off x="292100" y="190852"/>
              <a:ext cx="1409700" cy="368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Line state</a:t>
              </a:r>
            </a:p>
          </p:txBody>
        </p:sp>
        <p:sp>
          <p:nvSpPr>
            <p:cNvPr id="96" name="Shape 96"/>
            <p:cNvSpPr/>
            <p:nvPr/>
          </p:nvSpPr>
          <p:spPr>
            <a:xfrm flipH="1">
              <a:off x="165099" y="0"/>
              <a:ext cx="2" cy="80292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152400" y="1384300"/>
              <a:ext cx="1471286" cy="54460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3200" b="1">
                  <a:solidFill>
                    <a:schemeClr val="accent5"/>
                  </a:solidFill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Dirty bit</a:t>
              </a:r>
            </a:p>
          </p:txBody>
        </p:sp>
        <p:sp>
          <p:nvSpPr>
            <p:cNvPr id="98" name="Shape 98"/>
            <p:cNvSpPr/>
            <p:nvPr/>
          </p:nvSpPr>
          <p:spPr>
            <a:xfrm>
              <a:off x="101600" y="850900"/>
              <a:ext cx="387068" cy="531890"/>
            </a:xfrm>
            <a:prstGeom prst="line">
              <a:avLst/>
            </a:prstGeom>
            <a:noFill/>
            <a:ln w="38100" cap="flat">
              <a:solidFill>
                <a:schemeClr val="accent5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1" animBg="1" advAuto="0"/>
      <p:bldP spid="99" grpId="2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hape 7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Does MSI satisfy coherence?</a:t>
            </a:r>
          </a:p>
        </p:txBody>
      </p:sp>
      <p:sp>
        <p:nvSpPr>
          <p:cNvPr id="759" name="Shape 759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281400" cy="112522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</a:pPr>
            <a:r>
              <a:t>Write propagation</a:t>
            </a:r>
          </a:p>
          <a:p>
            <a:pPr marL="1276350" lvl="1" indent="-476250">
              <a:spcBef>
                <a:spcPts val="5500"/>
              </a:spcBef>
              <a:defRPr sz="4200"/>
            </a:pPr>
            <a:r>
              <a:t>Achieved via combination of invalidation on BusRdX, and flush from M-state on subsequent BusRd/BusRdX from another processors</a:t>
            </a:r>
          </a:p>
          <a:p>
            <a:pPr>
              <a:spcBef>
                <a:spcPts val="800"/>
              </a:spcBef>
            </a:pPr>
            <a:r>
              <a:t>Write serialization</a:t>
            </a:r>
          </a:p>
          <a:p>
            <a:pPr marL="1276350" lvl="1" indent="-476250">
              <a:defRPr sz="4200"/>
            </a:pPr>
            <a:r>
              <a:t>Writes that appear on interconnect are ordered by the order they appear on interconnect (BusRdX)</a:t>
            </a:r>
          </a:p>
          <a:p>
            <a:pPr marL="1276350" lvl="1" indent="-476250">
              <a:defRPr sz="4200"/>
            </a:pPr>
            <a:r>
              <a:t>Reads that appear on interconnect are ordered by order they appear on interconnect (BusRd)</a:t>
            </a:r>
          </a:p>
          <a:p>
            <a:pPr marL="1276350" lvl="1" indent="-476250">
              <a:defRPr sz="4200"/>
            </a:pPr>
            <a:r>
              <a:t>Writes that don’t appear on the interconnect (PrWr to line already in M state):</a:t>
            </a:r>
          </a:p>
          <a:p>
            <a:pPr marL="1930400" lvl="2" indent="-457200">
              <a:defRPr sz="3200"/>
            </a:pPr>
            <a:r>
              <a:t>Sequence of writes to line comes between two interconnect transactions for the line</a:t>
            </a:r>
          </a:p>
          <a:p>
            <a:pPr marL="1930400" lvl="2" indent="-457200">
              <a:defRPr sz="3200"/>
            </a:pPr>
            <a:r>
              <a:t>All writes in sequence performed by same processor, P (that processor certainly observes them in correct sequential order)</a:t>
            </a:r>
          </a:p>
          <a:p>
            <a:pPr marL="1930400" lvl="2" indent="-457200">
              <a:defRPr sz="3200"/>
            </a:pPr>
            <a:r>
              <a:t>All other processors observe notification of these writes only after a interconnect transaction for the line. So all the writes come before the transaction.</a:t>
            </a:r>
          </a:p>
          <a:p>
            <a:pPr marL="1930400" lvl="2" indent="-457200">
              <a:defRPr sz="3200"/>
            </a:pPr>
            <a:r>
              <a:t>So all processors see writes in the same order.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30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Shape 7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MESI invalidation protocol</a:t>
            </a:r>
          </a:p>
        </p:txBody>
      </p:sp>
      <p:sp>
        <p:nvSpPr>
          <p:cNvPr id="764" name="Shape 764"/>
          <p:cNvSpPr>
            <a:spLocks noGrp="1"/>
          </p:cNvSpPr>
          <p:nvPr>
            <p:ph type="body" idx="1"/>
          </p:nvPr>
        </p:nvSpPr>
        <p:spPr>
          <a:xfrm>
            <a:off x="838200" y="6705600"/>
            <a:ext cx="16154400" cy="55880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0"/>
              </a:spcBef>
            </a:pPr>
            <a:r>
              <a:t>This inefficiency exists even if application has no sharing at all</a:t>
            </a:r>
          </a:p>
          <a:p>
            <a:r>
              <a:t>Solution: add additional state E (“exclusive clean”)</a:t>
            </a:r>
          </a:p>
          <a:p>
            <a:pPr marL="1276350" lvl="1" indent="-476250">
              <a:defRPr sz="4200"/>
            </a:pPr>
            <a:r>
              <a:t>Line has not been modified, but only this cache has a copy of the line</a:t>
            </a:r>
          </a:p>
          <a:p>
            <a:pPr marL="1276350" lvl="1" indent="-476250">
              <a:defRPr sz="4200"/>
            </a:pPr>
            <a:r>
              <a:t>Decouples exclusivity from line ownership (line not dirty, so copy in memory is valid copy of data)</a:t>
            </a:r>
          </a:p>
          <a:p>
            <a:pPr marL="1276350" lvl="1" indent="-476250">
              <a:defRPr sz="4200"/>
            </a:pPr>
            <a:r>
              <a:t>Upgrade from E to M does not require an interconnect transaction</a:t>
            </a:r>
          </a:p>
        </p:txBody>
      </p:sp>
      <p:sp>
        <p:nvSpPr>
          <p:cNvPr id="766" name="Shape 766"/>
          <p:cNvSpPr/>
          <p:nvPr/>
        </p:nvSpPr>
        <p:spPr>
          <a:xfrm>
            <a:off x="850900" y="1702063"/>
            <a:ext cx="12687300" cy="4673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800100" lvl="1" indent="-800100" algn="l">
              <a:spcBef>
                <a:spcPts val="1400"/>
              </a:spcBef>
              <a:buSzPct val="120000"/>
              <a:buFont typeface="Lucida Grande"/>
              <a:buChar char="▪"/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MSI requires two interconnect transactions for the common case of reading an address, then writing to it</a:t>
            </a:r>
            <a:r>
              <a:rPr lang="en-US" dirty="0"/>
              <a:t> (why is this common?)</a:t>
            </a:r>
            <a:endParaRPr dirty="0"/>
          </a:p>
          <a:p>
            <a:pPr marL="1435100" lvl="2" indent="-635000" algn="l">
              <a:spcBef>
                <a:spcPts val="1400"/>
              </a:spcBef>
              <a:buSzPct val="130000"/>
              <a:buChar char="-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Transaction 1: </a:t>
            </a:r>
            <a:r>
              <a:rPr dirty="0" err="1"/>
              <a:t>BusRd</a:t>
            </a:r>
            <a:r>
              <a:rPr dirty="0"/>
              <a:t> to move from I to S state</a:t>
            </a:r>
          </a:p>
          <a:p>
            <a:pPr marL="1435100" lvl="2" indent="-635000" algn="l">
              <a:spcBef>
                <a:spcPts val="4000"/>
              </a:spcBef>
              <a:buSzPct val="130000"/>
              <a:buChar char="-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Transaction 2: </a:t>
            </a:r>
            <a:r>
              <a:rPr dirty="0" err="1"/>
              <a:t>BusRdX</a:t>
            </a:r>
            <a:r>
              <a:rPr dirty="0"/>
              <a:t> to move from S to M state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31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Shape 7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MESI state transition diagram</a:t>
            </a:r>
          </a:p>
        </p:txBody>
      </p:sp>
      <p:sp>
        <p:nvSpPr>
          <p:cNvPr id="770" name="Shape 770"/>
          <p:cNvSpPr/>
          <p:nvPr/>
        </p:nvSpPr>
        <p:spPr>
          <a:xfrm>
            <a:off x="8026400" y="23368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71" name="Shape 771"/>
          <p:cNvSpPr/>
          <p:nvPr/>
        </p:nvSpPr>
        <p:spPr>
          <a:xfrm>
            <a:off x="8013700" y="50292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72" name="Shape 772"/>
          <p:cNvSpPr/>
          <p:nvPr/>
        </p:nvSpPr>
        <p:spPr>
          <a:xfrm>
            <a:off x="8235937" y="5464241"/>
            <a:ext cx="1397001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E</a:t>
            </a:r>
          </a:p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(</a:t>
            </a:r>
            <a:r>
              <a:rPr sz="2600" dirty="0"/>
              <a:t>Exclusive</a:t>
            </a:r>
            <a:r>
              <a:rPr dirty="0"/>
              <a:t>)</a:t>
            </a:r>
          </a:p>
        </p:txBody>
      </p:sp>
      <p:sp>
        <p:nvSpPr>
          <p:cNvPr id="773" name="Shape 773"/>
          <p:cNvSpPr/>
          <p:nvPr/>
        </p:nvSpPr>
        <p:spPr>
          <a:xfrm>
            <a:off x="8153400" y="2768600"/>
            <a:ext cx="15113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</a:t>
            </a:r>
          </a:p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(Modified)</a:t>
            </a:r>
          </a:p>
        </p:txBody>
      </p:sp>
      <p:sp>
        <p:nvSpPr>
          <p:cNvPr id="774" name="Shape 774"/>
          <p:cNvSpPr/>
          <p:nvPr/>
        </p:nvSpPr>
        <p:spPr>
          <a:xfrm>
            <a:off x="8499296" y="1572093"/>
            <a:ext cx="774701" cy="698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21103"/>
                </a:moveTo>
                <a:cubicBezTo>
                  <a:pt x="-2709" y="13666"/>
                  <a:pt x="725" y="339"/>
                  <a:pt x="8284" y="6"/>
                </a:cubicBezTo>
                <a:cubicBezTo>
                  <a:pt x="15843" y="-328"/>
                  <a:pt x="18891" y="15115"/>
                  <a:pt x="13933" y="21272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75" name="Shape 775"/>
          <p:cNvSpPr/>
          <p:nvPr/>
        </p:nvSpPr>
        <p:spPr>
          <a:xfrm>
            <a:off x="8305800" y="4022462"/>
            <a:ext cx="1" cy="103995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6" name="Shape 776"/>
          <p:cNvSpPr/>
          <p:nvPr/>
        </p:nvSpPr>
        <p:spPr>
          <a:xfrm>
            <a:off x="9740900" y="6678800"/>
            <a:ext cx="0" cy="1846972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7" name="Shape 777"/>
          <p:cNvSpPr/>
          <p:nvPr/>
        </p:nvSpPr>
        <p:spPr>
          <a:xfrm>
            <a:off x="8532927" y="6856439"/>
            <a:ext cx="774701" cy="723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169"/>
                </a:moveTo>
                <a:cubicBezTo>
                  <a:pt x="-2709" y="7606"/>
                  <a:pt x="725" y="20933"/>
                  <a:pt x="8284" y="21266"/>
                </a:cubicBezTo>
                <a:cubicBezTo>
                  <a:pt x="15843" y="21600"/>
                  <a:pt x="18891" y="6157"/>
                  <a:pt x="13933" y="0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78" name="Shape 778"/>
          <p:cNvSpPr/>
          <p:nvPr/>
        </p:nvSpPr>
        <p:spPr>
          <a:xfrm>
            <a:off x="7239000" y="1600200"/>
            <a:ext cx="1308100" cy="939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90000"/>
              </a:lnSpc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PrRd / --</a:t>
            </a:r>
          </a:p>
          <a:p>
            <a:pPr>
              <a:lnSpc>
                <a:spcPct val="90000"/>
              </a:lnSpc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PrWr / --</a:t>
            </a:r>
          </a:p>
        </p:txBody>
      </p:sp>
      <p:sp>
        <p:nvSpPr>
          <p:cNvPr id="779" name="Shape 779"/>
          <p:cNvSpPr/>
          <p:nvPr/>
        </p:nvSpPr>
        <p:spPr>
          <a:xfrm>
            <a:off x="2705100" y="5791200"/>
            <a:ext cx="17526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BusRdX</a:t>
            </a:r>
          </a:p>
        </p:txBody>
      </p:sp>
      <p:sp>
        <p:nvSpPr>
          <p:cNvPr id="780" name="Shape 780"/>
          <p:cNvSpPr/>
          <p:nvPr/>
        </p:nvSpPr>
        <p:spPr>
          <a:xfrm>
            <a:off x="13182600" y="5778500"/>
            <a:ext cx="17526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 / flush</a:t>
            </a:r>
          </a:p>
        </p:txBody>
      </p:sp>
      <p:sp>
        <p:nvSpPr>
          <p:cNvPr id="781" name="Shape 781"/>
          <p:cNvSpPr/>
          <p:nvPr/>
        </p:nvSpPr>
        <p:spPr>
          <a:xfrm>
            <a:off x="8001000" y="117221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82" name="Shape 782"/>
          <p:cNvSpPr/>
          <p:nvPr/>
        </p:nvSpPr>
        <p:spPr>
          <a:xfrm>
            <a:off x="8229600" y="12153900"/>
            <a:ext cx="13081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I</a:t>
            </a:r>
          </a:p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(Invalid)</a:t>
            </a:r>
          </a:p>
        </p:txBody>
      </p:sp>
      <p:sp>
        <p:nvSpPr>
          <p:cNvPr id="783" name="Shape 783"/>
          <p:cNvSpPr/>
          <p:nvPr/>
        </p:nvSpPr>
        <p:spPr>
          <a:xfrm>
            <a:off x="2499725" y="3066601"/>
            <a:ext cx="5435601" cy="972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75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84" name="Shape 784"/>
          <p:cNvSpPr/>
          <p:nvPr/>
        </p:nvSpPr>
        <p:spPr>
          <a:xfrm>
            <a:off x="584200" y="7327900"/>
            <a:ext cx="17526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BusRdX</a:t>
            </a:r>
          </a:p>
        </p:txBody>
      </p:sp>
      <p:sp>
        <p:nvSpPr>
          <p:cNvPr id="785" name="Shape 785"/>
          <p:cNvSpPr/>
          <p:nvPr/>
        </p:nvSpPr>
        <p:spPr>
          <a:xfrm>
            <a:off x="7099300" y="4394200"/>
            <a:ext cx="11176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--</a:t>
            </a:r>
          </a:p>
        </p:txBody>
      </p:sp>
      <p:sp>
        <p:nvSpPr>
          <p:cNvPr id="786" name="Shape 786"/>
          <p:cNvSpPr/>
          <p:nvPr/>
        </p:nvSpPr>
        <p:spPr>
          <a:xfrm>
            <a:off x="8382000" y="10845800"/>
            <a:ext cx="13081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--</a:t>
            </a:r>
          </a:p>
        </p:txBody>
      </p:sp>
      <p:sp>
        <p:nvSpPr>
          <p:cNvPr id="787" name="Shape 787"/>
          <p:cNvSpPr/>
          <p:nvPr/>
        </p:nvSpPr>
        <p:spPr>
          <a:xfrm>
            <a:off x="9766300" y="9842500"/>
            <a:ext cx="0" cy="2194907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88" name="Shape 788"/>
          <p:cNvSpPr/>
          <p:nvPr/>
        </p:nvSpPr>
        <p:spPr>
          <a:xfrm>
            <a:off x="9829800" y="10553700"/>
            <a:ext cx="13589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BusRdX / --</a:t>
            </a:r>
          </a:p>
        </p:txBody>
      </p:sp>
      <p:sp>
        <p:nvSpPr>
          <p:cNvPr id="789" name="Shape 789"/>
          <p:cNvSpPr/>
          <p:nvPr/>
        </p:nvSpPr>
        <p:spPr>
          <a:xfrm>
            <a:off x="9867900" y="2997200"/>
            <a:ext cx="5372100" cy="9728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  <a:lnTo>
                  <a:pt x="849" y="0"/>
                </a:lnTo>
              </a:path>
            </a:pathLst>
          </a:custGeom>
          <a:ln w="38100">
            <a:solidFill>
              <a:srgbClr val="0061FF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90" name="Shape 790"/>
          <p:cNvSpPr/>
          <p:nvPr/>
        </p:nvSpPr>
        <p:spPr>
          <a:xfrm>
            <a:off x="15316200" y="7315200"/>
            <a:ext cx="17526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BusRdX / flush</a:t>
            </a:r>
          </a:p>
        </p:txBody>
      </p:sp>
      <p:sp>
        <p:nvSpPr>
          <p:cNvPr id="791" name="Shape 791"/>
          <p:cNvSpPr/>
          <p:nvPr/>
        </p:nvSpPr>
        <p:spPr>
          <a:xfrm>
            <a:off x="8242300" y="11150600"/>
            <a:ext cx="15113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 / --</a:t>
            </a:r>
          </a:p>
        </p:txBody>
      </p:sp>
      <p:sp>
        <p:nvSpPr>
          <p:cNvPr id="792" name="Shape 792"/>
          <p:cNvSpPr/>
          <p:nvPr/>
        </p:nvSpPr>
        <p:spPr>
          <a:xfrm>
            <a:off x="7988300" y="82677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93" name="Shape 793"/>
          <p:cNvSpPr/>
          <p:nvPr/>
        </p:nvSpPr>
        <p:spPr>
          <a:xfrm>
            <a:off x="8216900" y="8699500"/>
            <a:ext cx="13081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</a:t>
            </a:r>
          </a:p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(Shared)</a:t>
            </a:r>
          </a:p>
        </p:txBody>
      </p:sp>
      <p:sp>
        <p:nvSpPr>
          <p:cNvPr id="794" name="Shape 794"/>
          <p:cNvSpPr/>
          <p:nvPr/>
        </p:nvSpPr>
        <p:spPr>
          <a:xfrm>
            <a:off x="8521699" y="10109200"/>
            <a:ext cx="774701" cy="723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169"/>
                </a:moveTo>
                <a:cubicBezTo>
                  <a:pt x="-2709" y="7606"/>
                  <a:pt x="725" y="20933"/>
                  <a:pt x="8284" y="21266"/>
                </a:cubicBezTo>
                <a:cubicBezTo>
                  <a:pt x="15843" y="21600"/>
                  <a:pt x="18891" y="6157"/>
                  <a:pt x="13933" y="0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95" name="Shape 795"/>
          <p:cNvSpPr/>
          <p:nvPr/>
        </p:nvSpPr>
        <p:spPr>
          <a:xfrm>
            <a:off x="8420100" y="7569200"/>
            <a:ext cx="11176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--</a:t>
            </a:r>
          </a:p>
        </p:txBody>
      </p:sp>
      <p:sp>
        <p:nvSpPr>
          <p:cNvPr id="796" name="Shape 796"/>
          <p:cNvSpPr/>
          <p:nvPr/>
        </p:nvSpPr>
        <p:spPr>
          <a:xfrm>
            <a:off x="4513677" y="3378200"/>
            <a:ext cx="3429001" cy="5778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70" y="21600"/>
                </a:moveTo>
                <a:lnTo>
                  <a:pt x="119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97" name="Shape 797"/>
          <p:cNvSpPr/>
          <p:nvPr/>
        </p:nvSpPr>
        <p:spPr>
          <a:xfrm>
            <a:off x="5715000" y="5930900"/>
            <a:ext cx="2209800" cy="6616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86" y="21600"/>
                </a:moveTo>
                <a:lnTo>
                  <a:pt x="123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E32400"/>
                </a:solidFill>
              </a:defRPr>
            </a:pPr>
            <a:endParaRPr/>
          </a:p>
        </p:txBody>
      </p:sp>
      <p:sp>
        <p:nvSpPr>
          <p:cNvPr id="798" name="Shape 798"/>
          <p:cNvSpPr/>
          <p:nvPr/>
        </p:nvSpPr>
        <p:spPr>
          <a:xfrm>
            <a:off x="3860800" y="10553700"/>
            <a:ext cx="1993900" cy="115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PrRd / BusRd</a:t>
            </a:r>
          </a:p>
          <a:p>
            <a:pPr>
              <a:buFont typeface="Lucida Grande"/>
              <a:defRPr sz="2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(no other cache asserts shared)</a:t>
            </a:r>
          </a:p>
        </p:txBody>
      </p:sp>
      <p:sp>
        <p:nvSpPr>
          <p:cNvPr id="799" name="Shape 799"/>
          <p:cNvSpPr/>
          <p:nvPr/>
        </p:nvSpPr>
        <p:spPr>
          <a:xfrm>
            <a:off x="8102600" y="9852829"/>
            <a:ext cx="0" cy="2046216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0" name="Shape 800"/>
          <p:cNvSpPr/>
          <p:nvPr/>
        </p:nvSpPr>
        <p:spPr>
          <a:xfrm>
            <a:off x="6248400" y="10553700"/>
            <a:ext cx="19939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BusRd</a:t>
            </a:r>
          </a:p>
        </p:txBody>
      </p:sp>
      <p:sp>
        <p:nvSpPr>
          <p:cNvPr id="801" name="Shape 801"/>
          <p:cNvSpPr/>
          <p:nvPr/>
        </p:nvSpPr>
        <p:spPr>
          <a:xfrm>
            <a:off x="9804400" y="7264400"/>
            <a:ext cx="12446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 / --</a:t>
            </a:r>
          </a:p>
        </p:txBody>
      </p:sp>
      <p:sp>
        <p:nvSpPr>
          <p:cNvPr id="802" name="Shape 802"/>
          <p:cNvSpPr/>
          <p:nvPr/>
        </p:nvSpPr>
        <p:spPr>
          <a:xfrm>
            <a:off x="9956800" y="3352800"/>
            <a:ext cx="3175000" cy="5778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  <a:lnTo>
                  <a:pt x="1091" y="0"/>
                </a:lnTo>
              </a:path>
            </a:pathLst>
          </a:custGeom>
          <a:ln w="38100">
            <a:solidFill>
              <a:srgbClr val="0061FF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03" name="Shape 803"/>
          <p:cNvSpPr/>
          <p:nvPr/>
        </p:nvSpPr>
        <p:spPr>
          <a:xfrm>
            <a:off x="9867900" y="5956300"/>
            <a:ext cx="2070100" cy="6477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600" y="0"/>
                </a:lnTo>
                <a:lnTo>
                  <a:pt x="1091" y="0"/>
                </a:lnTo>
              </a:path>
            </a:pathLst>
          </a:custGeom>
          <a:ln w="38100">
            <a:solidFill>
              <a:srgbClr val="0061FF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04" name="Shape 804"/>
          <p:cNvSpPr/>
          <p:nvPr/>
        </p:nvSpPr>
        <p:spPr>
          <a:xfrm>
            <a:off x="12014200" y="10553700"/>
            <a:ext cx="15113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BusRdX / --</a:t>
            </a:r>
          </a:p>
        </p:txBody>
      </p:sp>
      <p:sp>
        <p:nvSpPr>
          <p:cNvPr id="805" name="Shape 805"/>
          <p:cNvSpPr/>
          <p:nvPr/>
        </p:nvSpPr>
        <p:spPr>
          <a:xfrm>
            <a:off x="6223000" y="10909300"/>
            <a:ext cx="1993900" cy="69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(another cache asserts shared)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32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5" grpId="1" animBg="1" advAuto="0"/>
      <p:bldP spid="776" grpId="14" animBg="1" advAuto="0"/>
      <p:bldP spid="777" grpId="5" animBg="1" advAuto="0"/>
      <p:bldP spid="780" grpId="8" animBg="1" advAuto="0"/>
      <p:bldP spid="785" grpId="2" animBg="1" advAuto="0"/>
      <p:bldP spid="787" grpId="9" animBg="1" advAuto="0"/>
      <p:bldP spid="788" grpId="10" animBg="1" advAuto="0"/>
      <p:bldP spid="789" grpId="11" animBg="1" advAuto="0"/>
      <p:bldP spid="790" grpId="12" animBg="1" advAuto="0"/>
      <p:bldP spid="795" grpId="6" animBg="1" advAuto="0"/>
      <p:bldP spid="797" grpId="3" animBg="1" advAuto="0"/>
      <p:bldP spid="798" grpId="4" animBg="1" advAuto="0"/>
      <p:bldP spid="801" grpId="15" animBg="1" advAuto="0"/>
      <p:bldP spid="802" grpId="13" animBg="1" advAuto="0"/>
      <p:bldP spid="803" grpId="16" animBg="1" advAuto="0"/>
      <p:bldP spid="804" grpId="17" animBg="1" advAuto="0"/>
      <p:bldP spid="805" grpId="7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hape 750"/>
          <p:cNvSpPr>
            <a:spLocks noGrp="1"/>
          </p:cNvSpPr>
          <p:nvPr>
            <p:ph type="title"/>
          </p:nvPr>
        </p:nvSpPr>
        <p:spPr>
          <a:xfrm>
            <a:off x="806669" y="236045"/>
            <a:ext cx="16154400" cy="1117600"/>
          </a:xfrm>
          <a:prstGeom prst="rect">
            <a:avLst/>
          </a:prstGeom>
        </p:spPr>
        <p:txBody>
          <a:bodyPr/>
          <a:lstStyle/>
          <a:p>
            <a:r>
              <a:rPr dirty="0"/>
              <a:t>Example</a:t>
            </a:r>
            <a:r>
              <a:rPr lang="en-US" dirty="0"/>
              <a:t> Execution</a:t>
            </a: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33</a:t>
            </a:fld>
            <a:endParaRPr lang="en-US" dirty="0"/>
          </a:p>
        </p:txBody>
      </p:sp>
      <p:sp>
        <p:nvSpPr>
          <p:cNvPr id="753" name="Shape 753"/>
          <p:cNvSpPr/>
          <p:nvPr/>
        </p:nvSpPr>
        <p:spPr>
          <a:xfrm>
            <a:off x="14450466" y="1216362"/>
            <a:ext cx="3238444" cy="2041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spcBef>
                <a:spcPts val="1400"/>
              </a:spcBef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X and Y </a:t>
            </a:r>
            <a:r>
              <a:rPr lang="en-US" dirty="0"/>
              <a:t>have</a:t>
            </a:r>
            <a:r>
              <a:rPr dirty="0"/>
              <a:t> value 0 at start of execution.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BBD9728-A102-6A43-B9BE-B59A6716C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362326"/>
              </p:ext>
            </p:extLst>
          </p:nvPr>
        </p:nvGraphicFramePr>
        <p:xfrm>
          <a:off x="1189718" y="1418084"/>
          <a:ext cx="12892617" cy="103671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568893">
                  <a:extLst>
                    <a:ext uri="{9D8B030D-6E8A-4147-A177-3AD203B41FA5}">
                      <a16:colId xmlns:a16="http://schemas.microsoft.com/office/drawing/2014/main" val="346126797"/>
                    </a:ext>
                  </a:extLst>
                </a:gridCol>
                <a:gridCol w="2580931">
                  <a:extLst>
                    <a:ext uri="{9D8B030D-6E8A-4147-A177-3AD203B41FA5}">
                      <a16:colId xmlns:a16="http://schemas.microsoft.com/office/drawing/2014/main" val="1517893105"/>
                    </a:ext>
                  </a:extLst>
                </a:gridCol>
                <a:gridCol w="2580931">
                  <a:extLst>
                    <a:ext uri="{9D8B030D-6E8A-4147-A177-3AD203B41FA5}">
                      <a16:colId xmlns:a16="http://schemas.microsoft.com/office/drawing/2014/main" val="2326976208"/>
                    </a:ext>
                  </a:extLst>
                </a:gridCol>
                <a:gridCol w="2580931">
                  <a:extLst>
                    <a:ext uri="{9D8B030D-6E8A-4147-A177-3AD203B41FA5}">
                      <a16:colId xmlns:a16="http://schemas.microsoft.com/office/drawing/2014/main" val="2375090075"/>
                    </a:ext>
                  </a:extLst>
                </a:gridCol>
                <a:gridCol w="2580931">
                  <a:extLst>
                    <a:ext uri="{9D8B030D-6E8A-4147-A177-3AD203B41FA5}">
                      <a16:colId xmlns:a16="http://schemas.microsoft.com/office/drawing/2014/main" val="1232895062"/>
                    </a:ext>
                  </a:extLst>
                </a:gridCol>
              </a:tblGrid>
              <a:tr h="863932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Action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 X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 Y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 X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 Y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326063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Initial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729913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LD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E/0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875570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P1:  LD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268309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ST X ←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781902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ST X ←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102796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P1:  ST X ←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099196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719892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LD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48873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LD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991733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P0:  ST Y ←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827"/>
                  </a:ext>
                </a:extLst>
              </a:tr>
              <a:tr h="863932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dirty="0">
                          <a:latin typeface="Myriad Pro" panose="020B0503030403020204" pitchFamily="34" charset="0"/>
                        </a:rPr>
                        <a:t>P1:  LD 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0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578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992129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Shape 8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Lower-level choices</a:t>
            </a:r>
          </a:p>
        </p:txBody>
      </p:sp>
      <p:sp>
        <p:nvSpPr>
          <p:cNvPr id="810" name="Shape 8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Who should supply data on a cache miss when line is in the E or S state of another cache?</a:t>
            </a:r>
          </a:p>
          <a:p>
            <a:pPr marL="1276350" lvl="1" indent="-476250">
              <a:defRPr sz="4200"/>
            </a:pPr>
            <a:r>
              <a:t>Can get cache line data from memory or can get data from another cache</a:t>
            </a:r>
          </a:p>
          <a:p>
            <a:pPr marL="1276350" lvl="1" indent="-476250">
              <a:defRPr sz="4200"/>
            </a:pPr>
            <a:r>
              <a:t>If source is another cache, which one should provide it?</a:t>
            </a:r>
          </a:p>
          <a:p>
            <a:pPr lvl="1"/>
            <a:endParaRPr/>
          </a:p>
          <a:p>
            <a:r>
              <a:t>Cache-to-cache transfers add complexity, but commonly used to reduce both latency of data access and reduce memory bandwidth required by application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34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Shape 8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Increasing efficiency (and complexity)</a:t>
            </a:r>
          </a:p>
        </p:txBody>
      </p:sp>
      <p:sp>
        <p:nvSpPr>
          <p:cNvPr id="813" name="Shape 813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586200" cy="103505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</a:pPr>
            <a:r>
              <a:rPr dirty="0"/>
              <a:t>MESIF (5-sta</a:t>
            </a:r>
            <a:r>
              <a:rPr lang="en-US" dirty="0"/>
              <a:t>t</a:t>
            </a:r>
            <a:r>
              <a:rPr dirty="0"/>
              <a:t>e invalidation-based protocol)</a:t>
            </a:r>
          </a:p>
          <a:p>
            <a:pPr marL="1230992" lvl="1" indent="-430892">
              <a:spcBef>
                <a:spcPts val="800"/>
              </a:spcBef>
              <a:defRPr sz="3800"/>
            </a:pPr>
            <a:r>
              <a:rPr dirty="0"/>
              <a:t>Like MESI, but one cache holds shared line in F state rather than S  (F=”forward”)</a:t>
            </a:r>
          </a:p>
          <a:p>
            <a:pPr marL="1230992" lvl="1" indent="-430892">
              <a:spcBef>
                <a:spcPts val="800"/>
              </a:spcBef>
              <a:defRPr sz="3800"/>
            </a:pPr>
            <a:r>
              <a:rPr dirty="0"/>
              <a:t>Cache with line in F state services miss</a:t>
            </a:r>
          </a:p>
          <a:p>
            <a:pPr marL="1230992" lvl="1" indent="-430892">
              <a:spcBef>
                <a:spcPts val="800"/>
              </a:spcBef>
              <a:defRPr sz="3800"/>
            </a:pPr>
            <a:r>
              <a:rPr dirty="0"/>
              <a:t>Simplifies decision of which cache should </a:t>
            </a:r>
            <a:r>
              <a:rPr lang="en-US" dirty="0"/>
              <a:t>provide block on miss </a:t>
            </a:r>
            <a:r>
              <a:rPr dirty="0"/>
              <a:t>(basic MESI: all caches respond)</a:t>
            </a:r>
          </a:p>
          <a:p>
            <a:pPr marL="1230992" lvl="1" indent="-430892">
              <a:defRPr sz="3800"/>
            </a:pPr>
            <a:r>
              <a:rPr dirty="0"/>
              <a:t>Used by Intel processors</a:t>
            </a:r>
          </a:p>
          <a:p>
            <a:pPr marL="1230992" lvl="1" indent="-430892">
              <a:defRPr sz="3800"/>
            </a:pPr>
            <a:endParaRPr dirty="0"/>
          </a:p>
          <a:p>
            <a:pPr>
              <a:spcBef>
                <a:spcPts val="800"/>
              </a:spcBef>
            </a:pPr>
            <a:r>
              <a:rPr dirty="0"/>
              <a:t>MOESI (5-sta</a:t>
            </a:r>
            <a:r>
              <a:rPr lang="en-US" dirty="0"/>
              <a:t>t</a:t>
            </a:r>
            <a:r>
              <a:rPr dirty="0"/>
              <a:t>e invalidation-based protocol)</a:t>
            </a:r>
          </a:p>
          <a:p>
            <a:pPr marL="1230992" lvl="1" indent="-430892">
              <a:spcBef>
                <a:spcPts val="800"/>
              </a:spcBef>
              <a:defRPr sz="3800"/>
            </a:pPr>
            <a:r>
              <a:rPr dirty="0"/>
              <a:t>In MESI protocol, transition from M to S requires flush to memory</a:t>
            </a:r>
          </a:p>
          <a:p>
            <a:pPr marL="1230992" lvl="1" indent="-430892">
              <a:spcBef>
                <a:spcPts val="800"/>
              </a:spcBef>
              <a:defRPr sz="3800"/>
            </a:pPr>
            <a:r>
              <a:rPr dirty="0"/>
              <a:t>Instead transition from M to O (O=”owned, but not exclusive”) and </a:t>
            </a:r>
            <a:r>
              <a:rPr u="sng" dirty="0"/>
              <a:t>do not</a:t>
            </a:r>
            <a:r>
              <a:rPr dirty="0"/>
              <a:t> flush to memory</a:t>
            </a:r>
          </a:p>
          <a:p>
            <a:pPr marL="1230992" lvl="1" indent="-430892">
              <a:spcBef>
                <a:spcPts val="800"/>
              </a:spcBef>
              <a:defRPr sz="3800"/>
            </a:pPr>
            <a:r>
              <a:rPr dirty="0"/>
              <a:t>Other processors maintain shared line in S state, one processor maintains line in O state</a:t>
            </a:r>
          </a:p>
          <a:p>
            <a:pPr marL="1230992" lvl="1" indent="-430892">
              <a:spcBef>
                <a:spcPts val="800"/>
              </a:spcBef>
              <a:defRPr sz="3800"/>
            </a:pPr>
            <a:r>
              <a:rPr dirty="0"/>
              <a:t>Data in memory is stale, so cache with line in O state must service cache misses</a:t>
            </a:r>
            <a:endParaRPr lang="en-US" dirty="0"/>
          </a:p>
          <a:p>
            <a:pPr marL="1230992" lvl="1" indent="-430892">
              <a:spcBef>
                <a:spcPts val="800"/>
              </a:spcBef>
              <a:defRPr sz="3800"/>
            </a:pPr>
            <a:r>
              <a:rPr dirty="0"/>
              <a:t>Used in AMD Opteron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35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Shape 8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Invalidation</a:t>
            </a:r>
            <a:r>
              <a:rPr dirty="0"/>
              <a:t>-based </a:t>
            </a:r>
            <a:r>
              <a:rPr lang="en-US" dirty="0"/>
              <a:t>vs. Update-based Protocols</a:t>
            </a:r>
            <a:endParaRPr dirty="0"/>
          </a:p>
        </p:txBody>
      </p:sp>
      <p:sp>
        <p:nvSpPr>
          <p:cNvPr id="816" name="Shape 816"/>
          <p:cNvSpPr>
            <a:spLocks noGrp="1"/>
          </p:cNvSpPr>
          <p:nvPr>
            <p:ph type="body" idx="1"/>
          </p:nvPr>
        </p:nvSpPr>
        <p:spPr>
          <a:xfrm>
            <a:off x="838200" y="4288220"/>
            <a:ext cx="16774532" cy="8157779"/>
          </a:xfrm>
          <a:prstGeom prst="rect">
            <a:avLst/>
          </a:prstGeom>
        </p:spPr>
        <p:txBody>
          <a:bodyPr/>
          <a:lstStyle/>
          <a:p>
            <a:pPr marL="800099" indent="-800099">
              <a:defRPr sz="5400"/>
            </a:pPr>
            <a:r>
              <a:rPr lang="en-US" dirty="0"/>
              <a:t>Invalidation-based protocol</a:t>
            </a:r>
            <a:endParaRPr dirty="0"/>
          </a:p>
          <a:p>
            <a:pPr lvl="1">
              <a:spcBef>
                <a:spcPts val="0"/>
              </a:spcBef>
              <a:defRPr sz="4200"/>
            </a:pPr>
            <a:r>
              <a:rPr lang="en-US" dirty="0"/>
              <a:t>T</a:t>
            </a:r>
            <a:r>
              <a:rPr dirty="0"/>
              <a:t>o write to a line, cache must obtain </a:t>
            </a:r>
            <a:r>
              <a:rPr u="sng" dirty="0"/>
              <a:t>exclusive</a:t>
            </a:r>
            <a:r>
              <a:rPr dirty="0"/>
              <a:t> access to it</a:t>
            </a:r>
            <a:endParaRPr lang="en-US" dirty="0"/>
          </a:p>
          <a:p>
            <a:pPr lvl="1">
              <a:spcBef>
                <a:spcPts val="0"/>
              </a:spcBef>
              <a:defRPr sz="4200"/>
            </a:pPr>
            <a:r>
              <a:rPr lang="en-US" dirty="0"/>
              <a:t>All other caches must invalidate their copies</a:t>
            </a:r>
          </a:p>
          <a:p>
            <a:pPr lvl="1">
              <a:spcBef>
                <a:spcPts val="0"/>
              </a:spcBef>
              <a:defRPr sz="4200"/>
            </a:pPr>
            <a:r>
              <a:rPr lang="en-US" dirty="0"/>
              <a:t>(All of the examples we have considered so far)</a:t>
            </a:r>
          </a:p>
          <a:p>
            <a:pPr lvl="1">
              <a:spcBef>
                <a:spcPts val="0"/>
              </a:spcBef>
              <a:defRPr sz="4200"/>
            </a:pPr>
            <a:endParaRPr lang="en-US" dirty="0"/>
          </a:p>
          <a:p>
            <a:pPr>
              <a:spcBef>
                <a:spcPts val="0"/>
              </a:spcBef>
              <a:defRPr sz="4200"/>
            </a:pPr>
            <a:r>
              <a:rPr lang="en-US" sz="5400" dirty="0"/>
              <a:t>Update-based protocol</a:t>
            </a:r>
          </a:p>
          <a:p>
            <a:pPr lvl="1">
              <a:spcBef>
                <a:spcPts val="0"/>
              </a:spcBef>
              <a:defRPr sz="4200"/>
            </a:pPr>
            <a:r>
              <a:rPr lang="en-US" dirty="0"/>
              <a:t>Can write to shared copy by broadcasting update to all other copies</a:t>
            </a:r>
          </a:p>
          <a:p>
            <a:pPr lvl="1">
              <a:spcBef>
                <a:spcPts val="0"/>
              </a:spcBef>
              <a:defRPr sz="4200"/>
            </a:pPr>
            <a:endParaRPr lang="en-US" dirty="0"/>
          </a:p>
          <a:p>
            <a:pPr>
              <a:spcBef>
                <a:spcPts val="0"/>
              </a:spcBef>
              <a:defRPr sz="4200"/>
            </a:pPr>
            <a:r>
              <a:rPr lang="en-US" sz="5400" dirty="0"/>
              <a:t>Why is this a useful idea?</a:t>
            </a:r>
          </a:p>
          <a:p>
            <a:pPr lvl="1">
              <a:spcBef>
                <a:spcPts val="0"/>
              </a:spcBef>
              <a:defRPr sz="4200"/>
            </a:pP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36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Shape 8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Dragon write-back update protocol</a:t>
            </a:r>
          </a:p>
        </p:txBody>
      </p:sp>
      <p:sp>
        <p:nvSpPr>
          <p:cNvPr id="821" name="Shape 821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776700" cy="9918700"/>
          </a:xfrm>
          <a:prstGeom prst="rect">
            <a:avLst/>
          </a:prstGeom>
        </p:spPr>
        <p:txBody>
          <a:bodyPr/>
          <a:lstStyle/>
          <a:p>
            <a:pPr marL="657225" indent="-657225">
              <a:defRPr sz="4600"/>
            </a:pPr>
            <a:r>
              <a:rPr dirty="0"/>
              <a:t>States: </a:t>
            </a:r>
            <a:r>
              <a:rPr sz="3600" dirty="0"/>
              <a:t> (no invalid state, but can think of lines as invalid before loaded for the first time)</a:t>
            </a:r>
          </a:p>
          <a:p>
            <a:pPr marL="1208314" lvl="1" indent="-408214">
              <a:defRPr sz="3600"/>
            </a:pPr>
            <a:r>
              <a:rPr u="sng" dirty="0"/>
              <a:t>Exclusive-clean</a:t>
            </a:r>
            <a:r>
              <a:rPr dirty="0"/>
              <a:t> (E): only one cache has line, memory up-to-date</a:t>
            </a:r>
          </a:p>
          <a:p>
            <a:pPr marL="1208314" lvl="1" indent="-408214">
              <a:defRPr sz="3600"/>
            </a:pPr>
            <a:r>
              <a:rPr u="sng" dirty="0"/>
              <a:t>Shared-clean</a:t>
            </a:r>
            <a:r>
              <a:rPr dirty="0"/>
              <a:t> (SC): multiple caches may have line, and memory </a:t>
            </a:r>
            <a:r>
              <a:rPr u="sng" dirty="0"/>
              <a:t>may or may not</a:t>
            </a:r>
            <a:r>
              <a:rPr dirty="0"/>
              <a:t> ** be up to date</a:t>
            </a:r>
          </a:p>
          <a:p>
            <a:pPr marL="1208314" lvl="1" indent="-408214">
              <a:defRPr sz="3600"/>
            </a:pPr>
            <a:r>
              <a:rPr u="sng" dirty="0"/>
              <a:t>Shared-modified</a:t>
            </a:r>
            <a:r>
              <a:rPr dirty="0"/>
              <a:t> (SM): multiple caches may have line, memory not up to date</a:t>
            </a:r>
          </a:p>
          <a:p>
            <a:pPr marL="1881414" lvl="2" indent="-408214">
              <a:defRPr sz="3600"/>
            </a:pPr>
            <a:r>
              <a:rPr dirty="0"/>
              <a:t>Only one cache can be in this state for a given line (but others can be in SC)</a:t>
            </a:r>
          </a:p>
          <a:p>
            <a:pPr marL="1881414" lvl="2" indent="-408214">
              <a:defRPr sz="3600"/>
            </a:pPr>
            <a:r>
              <a:rPr dirty="0"/>
              <a:t>Cache with line in SM state is “owner” of data. Must update memory upon eviction</a:t>
            </a:r>
          </a:p>
          <a:p>
            <a:pPr marL="1208314" lvl="1" indent="-408214">
              <a:defRPr sz="3600"/>
            </a:pPr>
            <a:r>
              <a:rPr u="sng" dirty="0"/>
              <a:t>Modified</a:t>
            </a:r>
            <a:r>
              <a:rPr dirty="0"/>
              <a:t> (M): only one cache has line, it is dirty, memory is not up to date</a:t>
            </a:r>
            <a:endParaRPr lang="en-US" dirty="0"/>
          </a:p>
          <a:p>
            <a:pPr marL="1881414" lvl="2" indent="-408214">
              <a:defRPr sz="3600"/>
            </a:pPr>
            <a:r>
              <a:rPr dirty="0"/>
              <a:t>Cache is owner of data. Must update memory upon replacement</a:t>
            </a:r>
          </a:p>
          <a:p>
            <a:pPr marL="657225" indent="-657225">
              <a:defRPr sz="4600"/>
            </a:pPr>
            <a:r>
              <a:rPr dirty="0"/>
              <a:t>Processor actions:</a:t>
            </a:r>
            <a:endParaRPr lang="en-US" dirty="0"/>
          </a:p>
          <a:p>
            <a:pPr marL="1292225" lvl="1" indent="-657225">
              <a:defRPr sz="4600"/>
            </a:pPr>
            <a:r>
              <a:rPr sz="3600" dirty="0" err="1"/>
              <a:t>PrRd</a:t>
            </a:r>
            <a:r>
              <a:rPr sz="3600" dirty="0"/>
              <a:t>, </a:t>
            </a:r>
            <a:r>
              <a:rPr sz="3600" dirty="0" err="1"/>
              <a:t>PrWr</a:t>
            </a:r>
            <a:r>
              <a:rPr sz="3600" dirty="0"/>
              <a:t>, </a:t>
            </a:r>
            <a:r>
              <a:rPr sz="3600" dirty="0" err="1"/>
              <a:t>PrRdMiss</a:t>
            </a:r>
            <a:r>
              <a:rPr sz="3600" dirty="0"/>
              <a:t>, </a:t>
            </a:r>
            <a:r>
              <a:rPr sz="3600" dirty="0" err="1"/>
              <a:t>PrWrMiss</a:t>
            </a:r>
            <a:endParaRPr sz="3600" dirty="0"/>
          </a:p>
          <a:p>
            <a:pPr marL="657225" indent="-657225">
              <a:defRPr sz="4600"/>
            </a:pPr>
            <a:r>
              <a:rPr dirty="0"/>
              <a:t>Bus transactions:</a:t>
            </a:r>
          </a:p>
          <a:p>
            <a:pPr marL="1208314" lvl="1" indent="-408214">
              <a:defRPr sz="3600"/>
            </a:pPr>
            <a:r>
              <a:rPr dirty="0"/>
              <a:t>Bus read (</a:t>
            </a:r>
            <a:r>
              <a:rPr dirty="0" err="1"/>
              <a:t>BusRd</a:t>
            </a:r>
            <a:r>
              <a:rPr dirty="0"/>
              <a:t>), flush </a:t>
            </a:r>
            <a:r>
              <a:rPr lang="en-US" dirty="0"/>
              <a:t>[</a:t>
            </a:r>
            <a:r>
              <a:rPr dirty="0"/>
              <a:t>provide </a:t>
            </a:r>
            <a:r>
              <a:rPr lang="en-US" dirty="0"/>
              <a:t>entire </a:t>
            </a:r>
            <a:r>
              <a:rPr dirty="0"/>
              <a:t>line</a:t>
            </a:r>
            <a:r>
              <a:rPr lang="en-US" dirty="0"/>
              <a:t> to others]</a:t>
            </a:r>
            <a:r>
              <a:rPr dirty="0"/>
              <a:t>, bus update (</a:t>
            </a:r>
            <a:r>
              <a:rPr dirty="0" err="1"/>
              <a:t>BusUpd</a:t>
            </a:r>
            <a:r>
              <a:rPr dirty="0"/>
              <a:t>)</a:t>
            </a:r>
            <a:r>
              <a:rPr lang="en-US" dirty="0"/>
              <a:t> [provide partial line to others]</a:t>
            </a:r>
            <a:endParaRPr dirty="0"/>
          </a:p>
        </p:txBody>
      </p:sp>
      <p:sp>
        <p:nvSpPr>
          <p:cNvPr id="822" name="Shape 822"/>
          <p:cNvSpPr/>
          <p:nvPr/>
        </p:nvSpPr>
        <p:spPr>
          <a:xfrm>
            <a:off x="482600" y="12446000"/>
            <a:ext cx="125857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** Why “may or may not”?  Because memory IS up to date if all processors with line have it in SC state.  </a:t>
            </a:r>
          </a:p>
          <a:p>
            <a:pPr algn="l"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      But memory is not up to date if some other processor has line in SM state.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37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 8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Dragon write-back update protocol</a:t>
            </a:r>
          </a:p>
        </p:txBody>
      </p:sp>
      <p:sp>
        <p:nvSpPr>
          <p:cNvPr id="827" name="Shape 827"/>
          <p:cNvSpPr/>
          <p:nvPr/>
        </p:nvSpPr>
        <p:spPr>
          <a:xfrm>
            <a:off x="4381500" y="31115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28" name="Shape 828"/>
          <p:cNvSpPr/>
          <p:nvPr/>
        </p:nvSpPr>
        <p:spPr>
          <a:xfrm>
            <a:off x="11811000" y="31115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29" name="Shape 829"/>
          <p:cNvSpPr/>
          <p:nvPr/>
        </p:nvSpPr>
        <p:spPr>
          <a:xfrm>
            <a:off x="12033237" y="3483041"/>
            <a:ext cx="1397001" cy="127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SC</a:t>
            </a:r>
          </a:p>
          <a:p>
            <a: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(shared-</a:t>
            </a:r>
          </a:p>
          <a:p>
            <a: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clean)</a:t>
            </a:r>
          </a:p>
        </p:txBody>
      </p:sp>
      <p:sp>
        <p:nvSpPr>
          <p:cNvPr id="830" name="Shape 830"/>
          <p:cNvSpPr/>
          <p:nvPr/>
        </p:nvSpPr>
        <p:spPr>
          <a:xfrm>
            <a:off x="4508500" y="3441700"/>
            <a:ext cx="1511300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E</a:t>
            </a:r>
          </a:p>
          <a:p>
            <a: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(exclusive-</a:t>
            </a:r>
          </a:p>
          <a:p>
            <a: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clean)</a:t>
            </a:r>
          </a:p>
        </p:txBody>
      </p:sp>
      <p:sp>
        <p:nvSpPr>
          <p:cNvPr id="831" name="Shape 831"/>
          <p:cNvSpPr/>
          <p:nvPr/>
        </p:nvSpPr>
        <p:spPr>
          <a:xfrm flipH="1">
            <a:off x="847978" y="4008311"/>
            <a:ext cx="3373791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32" name="Shape 832"/>
          <p:cNvSpPr/>
          <p:nvPr/>
        </p:nvSpPr>
        <p:spPr>
          <a:xfrm>
            <a:off x="11811000" y="87757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33" name="Shape 833"/>
          <p:cNvSpPr/>
          <p:nvPr/>
        </p:nvSpPr>
        <p:spPr>
          <a:xfrm>
            <a:off x="12039600" y="9232900"/>
            <a:ext cx="13081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</a:t>
            </a:r>
          </a:p>
          <a:p>
            <a: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(modified)</a:t>
            </a:r>
          </a:p>
        </p:txBody>
      </p:sp>
      <p:sp>
        <p:nvSpPr>
          <p:cNvPr id="834" name="Shape 834"/>
          <p:cNvSpPr/>
          <p:nvPr/>
        </p:nvSpPr>
        <p:spPr>
          <a:xfrm>
            <a:off x="3492500" y="2463800"/>
            <a:ext cx="11176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--</a:t>
            </a:r>
          </a:p>
        </p:txBody>
      </p:sp>
      <p:sp>
        <p:nvSpPr>
          <p:cNvPr id="835" name="Shape 835"/>
          <p:cNvSpPr/>
          <p:nvPr/>
        </p:nvSpPr>
        <p:spPr>
          <a:xfrm>
            <a:off x="4241800" y="8813800"/>
            <a:ext cx="1778000" cy="177800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36" name="Shape 836"/>
          <p:cNvSpPr/>
          <p:nvPr/>
        </p:nvSpPr>
        <p:spPr>
          <a:xfrm>
            <a:off x="4470400" y="9156700"/>
            <a:ext cx="1308100" cy="1384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SM</a:t>
            </a:r>
          </a:p>
          <a:p>
            <a: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(shared-modified)</a:t>
            </a:r>
          </a:p>
        </p:txBody>
      </p:sp>
      <p:sp>
        <p:nvSpPr>
          <p:cNvPr id="837" name="Shape 837"/>
          <p:cNvSpPr/>
          <p:nvPr/>
        </p:nvSpPr>
        <p:spPr>
          <a:xfrm>
            <a:off x="8432800" y="4152900"/>
            <a:ext cx="12446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 / --</a:t>
            </a:r>
          </a:p>
        </p:txBody>
      </p:sp>
      <p:sp>
        <p:nvSpPr>
          <p:cNvPr id="838" name="Shape 838"/>
          <p:cNvSpPr/>
          <p:nvPr/>
        </p:nvSpPr>
        <p:spPr>
          <a:xfrm>
            <a:off x="4752796" y="2245193"/>
            <a:ext cx="1016001" cy="92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21103"/>
                </a:moveTo>
                <a:cubicBezTo>
                  <a:pt x="-2709" y="13666"/>
                  <a:pt x="725" y="339"/>
                  <a:pt x="8284" y="6"/>
                </a:cubicBezTo>
                <a:cubicBezTo>
                  <a:pt x="15843" y="-328"/>
                  <a:pt x="18891" y="15115"/>
                  <a:pt x="13933" y="21272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39" name="Shape 839"/>
          <p:cNvSpPr/>
          <p:nvPr/>
        </p:nvSpPr>
        <p:spPr>
          <a:xfrm>
            <a:off x="12190527" y="10666439"/>
            <a:ext cx="1028701" cy="965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169"/>
                </a:moveTo>
                <a:cubicBezTo>
                  <a:pt x="-2709" y="7606"/>
                  <a:pt x="725" y="20933"/>
                  <a:pt x="8284" y="21266"/>
                </a:cubicBezTo>
                <a:cubicBezTo>
                  <a:pt x="15843" y="21600"/>
                  <a:pt x="18891" y="6157"/>
                  <a:pt x="13933" y="0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40" name="Shape 840"/>
          <p:cNvSpPr/>
          <p:nvPr/>
        </p:nvSpPr>
        <p:spPr>
          <a:xfrm>
            <a:off x="1333500" y="4076700"/>
            <a:ext cx="2184400" cy="90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PrRdMiss / BusRd</a:t>
            </a:r>
          </a:p>
          <a:p>
            <a: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(no other sharing)</a:t>
            </a:r>
          </a:p>
        </p:txBody>
      </p:sp>
      <p:sp>
        <p:nvSpPr>
          <p:cNvPr id="841" name="Shape 841"/>
          <p:cNvSpPr/>
          <p:nvPr/>
        </p:nvSpPr>
        <p:spPr>
          <a:xfrm flipH="1">
            <a:off x="6311900" y="4013200"/>
            <a:ext cx="5388408" cy="2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2" name="Shape 842"/>
          <p:cNvSpPr/>
          <p:nvPr/>
        </p:nvSpPr>
        <p:spPr>
          <a:xfrm>
            <a:off x="12204699" y="2197099"/>
            <a:ext cx="1016001" cy="92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21103"/>
                </a:moveTo>
                <a:cubicBezTo>
                  <a:pt x="-2709" y="13666"/>
                  <a:pt x="725" y="339"/>
                  <a:pt x="8284" y="6"/>
                </a:cubicBezTo>
                <a:cubicBezTo>
                  <a:pt x="15843" y="-328"/>
                  <a:pt x="18891" y="15115"/>
                  <a:pt x="13933" y="21272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43" name="Shape 843"/>
          <p:cNvSpPr/>
          <p:nvPr/>
        </p:nvSpPr>
        <p:spPr>
          <a:xfrm>
            <a:off x="11010900" y="2374900"/>
            <a:ext cx="11176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--</a:t>
            </a:r>
          </a:p>
        </p:txBody>
      </p:sp>
      <p:sp>
        <p:nvSpPr>
          <p:cNvPr id="844" name="Shape 844"/>
          <p:cNvSpPr/>
          <p:nvPr/>
        </p:nvSpPr>
        <p:spPr>
          <a:xfrm>
            <a:off x="12458699" y="2197099"/>
            <a:ext cx="1016001" cy="92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21103"/>
                </a:moveTo>
                <a:cubicBezTo>
                  <a:pt x="-2709" y="13666"/>
                  <a:pt x="725" y="339"/>
                  <a:pt x="8284" y="6"/>
                </a:cubicBezTo>
                <a:cubicBezTo>
                  <a:pt x="15843" y="-328"/>
                  <a:pt x="18891" y="15115"/>
                  <a:pt x="13933" y="21272"/>
                </a:cubicBezTo>
              </a:path>
            </a:pathLst>
          </a:cu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45" name="Shape 845"/>
          <p:cNvSpPr/>
          <p:nvPr/>
        </p:nvSpPr>
        <p:spPr>
          <a:xfrm>
            <a:off x="13576300" y="2400300"/>
            <a:ext cx="33782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BusUpd / Update local line</a:t>
            </a:r>
          </a:p>
        </p:txBody>
      </p:sp>
      <p:sp>
        <p:nvSpPr>
          <p:cNvPr id="846" name="Shape 846"/>
          <p:cNvSpPr/>
          <p:nvPr/>
        </p:nvSpPr>
        <p:spPr>
          <a:xfrm flipH="1" flipV="1">
            <a:off x="6050455" y="4713271"/>
            <a:ext cx="5727814" cy="4570429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7" name="Shape 847"/>
          <p:cNvSpPr/>
          <p:nvPr/>
        </p:nvSpPr>
        <p:spPr>
          <a:xfrm>
            <a:off x="7404100" y="5359400"/>
            <a:ext cx="11176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PrWr / --</a:t>
            </a:r>
          </a:p>
        </p:txBody>
      </p:sp>
      <p:sp>
        <p:nvSpPr>
          <p:cNvPr id="848" name="Shape 848"/>
          <p:cNvSpPr/>
          <p:nvPr/>
        </p:nvSpPr>
        <p:spPr>
          <a:xfrm>
            <a:off x="13271500" y="10731500"/>
            <a:ext cx="1117600" cy="96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PrRd / --</a:t>
            </a:r>
          </a:p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PrWr / --</a:t>
            </a:r>
          </a:p>
        </p:txBody>
      </p:sp>
      <p:sp>
        <p:nvSpPr>
          <p:cNvPr id="849" name="Shape 849"/>
          <p:cNvSpPr/>
          <p:nvPr/>
        </p:nvSpPr>
        <p:spPr>
          <a:xfrm flipH="1">
            <a:off x="13716000" y="9677400"/>
            <a:ext cx="322563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0" name="Shape 850"/>
          <p:cNvSpPr/>
          <p:nvPr/>
        </p:nvSpPr>
        <p:spPr>
          <a:xfrm>
            <a:off x="14846300" y="9779000"/>
            <a:ext cx="2184400" cy="96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PrWrMiss / BusRd</a:t>
            </a:r>
          </a:p>
          <a:p>
            <a: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(no other sharing)</a:t>
            </a:r>
          </a:p>
        </p:txBody>
      </p:sp>
      <p:sp>
        <p:nvSpPr>
          <p:cNvPr id="851" name="Shape 851"/>
          <p:cNvSpPr/>
          <p:nvPr/>
        </p:nvSpPr>
        <p:spPr>
          <a:xfrm flipH="1">
            <a:off x="13690600" y="4025900"/>
            <a:ext cx="322563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2" name="Shape 852"/>
          <p:cNvSpPr/>
          <p:nvPr/>
        </p:nvSpPr>
        <p:spPr>
          <a:xfrm>
            <a:off x="14820900" y="4127500"/>
            <a:ext cx="2184400" cy="96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PrRdMiss / BusRd</a:t>
            </a:r>
          </a:p>
          <a:p>
            <a: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(with sharing)</a:t>
            </a:r>
          </a:p>
        </p:txBody>
      </p:sp>
      <p:sp>
        <p:nvSpPr>
          <p:cNvPr id="853" name="Shape 853"/>
          <p:cNvSpPr/>
          <p:nvPr/>
        </p:nvSpPr>
        <p:spPr>
          <a:xfrm>
            <a:off x="8140700" y="9563100"/>
            <a:ext cx="18415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 / Flush</a:t>
            </a:r>
          </a:p>
        </p:txBody>
      </p:sp>
      <p:sp>
        <p:nvSpPr>
          <p:cNvPr id="854" name="Shape 854"/>
          <p:cNvSpPr/>
          <p:nvPr/>
        </p:nvSpPr>
        <p:spPr>
          <a:xfrm flipH="1">
            <a:off x="6261100" y="9461500"/>
            <a:ext cx="5388408" cy="1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5" name="Shape 855"/>
          <p:cNvSpPr/>
          <p:nvPr/>
        </p:nvSpPr>
        <p:spPr>
          <a:xfrm flipV="1">
            <a:off x="12699999" y="5016500"/>
            <a:ext cx="1" cy="3691400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6" name="Shape 856"/>
          <p:cNvSpPr/>
          <p:nvPr/>
        </p:nvSpPr>
        <p:spPr>
          <a:xfrm>
            <a:off x="12738100" y="6286500"/>
            <a:ext cx="2184400" cy="111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90000"/>
              </a:lnSpc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PrWr / BusUpd</a:t>
            </a:r>
          </a:p>
          <a:p>
            <a:pPr>
              <a:lnSpc>
                <a:spcPct val="90000"/>
              </a:lnSpc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(no other sharing)</a:t>
            </a:r>
          </a:p>
        </p:txBody>
      </p:sp>
      <p:sp>
        <p:nvSpPr>
          <p:cNvPr id="857" name="Shape 857"/>
          <p:cNvSpPr/>
          <p:nvPr/>
        </p:nvSpPr>
        <p:spPr>
          <a:xfrm flipV="1">
            <a:off x="5979346" y="4825266"/>
            <a:ext cx="6090107" cy="4278909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8" name="Shape 858"/>
          <p:cNvSpPr/>
          <p:nvPr/>
        </p:nvSpPr>
        <p:spPr>
          <a:xfrm>
            <a:off x="9715500" y="6286500"/>
            <a:ext cx="2184400" cy="90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90000"/>
              </a:lnSpc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PrWr / BusUpd</a:t>
            </a:r>
          </a:p>
          <a:p>
            <a:pPr>
              <a:lnSpc>
                <a:spcPct val="90000"/>
              </a:lnSpc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(with sharing)</a:t>
            </a:r>
          </a:p>
        </p:txBody>
      </p:sp>
      <p:sp>
        <p:nvSpPr>
          <p:cNvPr id="859" name="Shape 859"/>
          <p:cNvSpPr/>
          <p:nvPr/>
        </p:nvSpPr>
        <p:spPr>
          <a:xfrm flipH="1">
            <a:off x="6223000" y="10172700"/>
            <a:ext cx="5524644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0" name="Shape 860"/>
          <p:cNvSpPr/>
          <p:nvPr/>
        </p:nvSpPr>
        <p:spPr>
          <a:xfrm>
            <a:off x="7962900" y="10223500"/>
            <a:ext cx="2184400" cy="90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PrWr / BusUpd</a:t>
            </a:r>
          </a:p>
          <a:p>
            <a: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(no other sharing)</a:t>
            </a:r>
          </a:p>
        </p:txBody>
      </p:sp>
      <p:sp>
        <p:nvSpPr>
          <p:cNvPr id="861" name="Shape 861"/>
          <p:cNvSpPr/>
          <p:nvPr/>
        </p:nvSpPr>
        <p:spPr>
          <a:xfrm>
            <a:off x="4584700" y="10693400"/>
            <a:ext cx="1028701" cy="965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169"/>
                </a:moveTo>
                <a:cubicBezTo>
                  <a:pt x="-2709" y="7606"/>
                  <a:pt x="725" y="20933"/>
                  <a:pt x="8284" y="21266"/>
                </a:cubicBezTo>
                <a:cubicBezTo>
                  <a:pt x="15843" y="21600"/>
                  <a:pt x="18891" y="6157"/>
                  <a:pt x="13933" y="0"/>
                </a:cubicBezTo>
              </a:path>
            </a:pathLst>
          </a:cu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62" name="Shape 862"/>
          <p:cNvSpPr/>
          <p:nvPr/>
        </p:nvSpPr>
        <p:spPr>
          <a:xfrm>
            <a:off x="3416300" y="10833100"/>
            <a:ext cx="11176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PrRd / --</a:t>
            </a:r>
          </a:p>
        </p:txBody>
      </p:sp>
      <p:sp>
        <p:nvSpPr>
          <p:cNvPr id="863" name="Shape 863"/>
          <p:cNvSpPr/>
          <p:nvPr/>
        </p:nvSpPr>
        <p:spPr>
          <a:xfrm>
            <a:off x="2705100" y="11264900"/>
            <a:ext cx="1841500" cy="96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PrWr / BusUpd</a:t>
            </a:r>
          </a:p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(with sharing)</a:t>
            </a:r>
          </a:p>
        </p:txBody>
      </p:sp>
      <p:sp>
        <p:nvSpPr>
          <p:cNvPr id="864" name="Shape 864"/>
          <p:cNvSpPr/>
          <p:nvPr/>
        </p:nvSpPr>
        <p:spPr>
          <a:xfrm>
            <a:off x="4864100" y="10706100"/>
            <a:ext cx="1028701" cy="965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352" h="21272" extrusionOk="0">
                <a:moveTo>
                  <a:pt x="2486" y="169"/>
                </a:moveTo>
                <a:cubicBezTo>
                  <a:pt x="-2709" y="7606"/>
                  <a:pt x="725" y="20933"/>
                  <a:pt x="8284" y="21266"/>
                </a:cubicBezTo>
                <a:cubicBezTo>
                  <a:pt x="15843" y="21600"/>
                  <a:pt x="18891" y="6157"/>
                  <a:pt x="13933" y="0"/>
                </a:cubicBezTo>
              </a:path>
            </a:pathLst>
          </a:cu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65" name="Shape 865"/>
          <p:cNvSpPr/>
          <p:nvPr/>
        </p:nvSpPr>
        <p:spPr>
          <a:xfrm>
            <a:off x="5880100" y="11366500"/>
            <a:ext cx="275621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 / Flush</a:t>
            </a:r>
          </a:p>
        </p:txBody>
      </p:sp>
      <p:sp>
        <p:nvSpPr>
          <p:cNvPr id="866" name="Shape 866"/>
          <p:cNvSpPr/>
          <p:nvPr/>
        </p:nvSpPr>
        <p:spPr>
          <a:xfrm flipH="1">
            <a:off x="5562599" y="4378304"/>
            <a:ext cx="6183457" cy="4321197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7" name="Shape 867"/>
          <p:cNvSpPr/>
          <p:nvPr/>
        </p:nvSpPr>
        <p:spPr>
          <a:xfrm>
            <a:off x="3810000" y="7277100"/>
            <a:ext cx="3225800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BusUpd / Update local line </a:t>
            </a:r>
          </a:p>
        </p:txBody>
      </p:sp>
      <p:sp>
        <p:nvSpPr>
          <p:cNvPr id="868" name="Shape 868"/>
          <p:cNvSpPr/>
          <p:nvPr/>
        </p:nvSpPr>
        <p:spPr>
          <a:xfrm flipH="1">
            <a:off x="849260" y="9728200"/>
            <a:ext cx="317786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9" name="Shape 869"/>
          <p:cNvSpPr/>
          <p:nvPr/>
        </p:nvSpPr>
        <p:spPr>
          <a:xfrm>
            <a:off x="800100" y="9804400"/>
            <a:ext cx="3225800" cy="90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PrWrMiss / BusRd, BusUpd</a:t>
            </a:r>
          </a:p>
          <a:p>
            <a: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(with sharing)</a:t>
            </a:r>
          </a:p>
        </p:txBody>
      </p:sp>
      <p:sp>
        <p:nvSpPr>
          <p:cNvPr id="870" name="Shape 870"/>
          <p:cNvSpPr/>
          <p:nvPr/>
        </p:nvSpPr>
        <p:spPr>
          <a:xfrm>
            <a:off x="499707" y="12280900"/>
            <a:ext cx="15443201" cy="127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Not shown: upon line replacement, cache must flush line to memory if line is in SM or M state</a:t>
            </a:r>
          </a:p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(Note: there’s no invalid state here: why?)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38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2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2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2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2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2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2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2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3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3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3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3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1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3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5" fill="hold"/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3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3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" grpId="1" animBg="1" advAuto="0"/>
      <p:bldP spid="834" grpId="7" animBg="1" advAuto="0"/>
      <p:bldP spid="837" grpId="17" animBg="1" advAuto="0"/>
      <p:bldP spid="838" grpId="8" animBg="1" advAuto="0"/>
      <p:bldP spid="839" grpId="15" animBg="1" advAuto="0"/>
      <p:bldP spid="840" grpId="2" animBg="1" advAuto="0"/>
      <p:bldP spid="841" grpId="18" animBg="1" advAuto="0"/>
      <p:bldP spid="842" grpId="11" animBg="1" advAuto="0"/>
      <p:bldP spid="843" grpId="12" animBg="1" advAuto="0"/>
      <p:bldP spid="844" grpId="32" animBg="1" advAuto="0"/>
      <p:bldP spid="845" grpId="33" animBg="1" advAuto="0"/>
      <p:bldP spid="846" grpId="9" animBg="1" advAuto="0"/>
      <p:bldP spid="847" grpId="10" animBg="1" advAuto="0"/>
      <p:bldP spid="848" grpId="16" animBg="1" advAuto="0"/>
      <p:bldP spid="849" grpId="5" animBg="1" advAuto="0"/>
      <p:bldP spid="850" grpId="6" animBg="1" advAuto="0"/>
      <p:bldP spid="851" grpId="3" animBg="1" advAuto="0"/>
      <p:bldP spid="852" grpId="4" animBg="1" advAuto="0"/>
      <p:bldP spid="853" grpId="19" animBg="1" advAuto="0"/>
      <p:bldP spid="854" grpId="20" animBg="1" advAuto="0"/>
      <p:bldP spid="855" grpId="23" animBg="1" advAuto="0"/>
      <p:bldP spid="856" grpId="24" animBg="1" advAuto="0"/>
      <p:bldP spid="857" grpId="25" animBg="1" advAuto="0"/>
      <p:bldP spid="858" grpId="26" animBg="1" advAuto="0"/>
      <p:bldP spid="859" grpId="28" animBg="1" advAuto="0"/>
      <p:bldP spid="860" grpId="29" animBg="1" advAuto="0"/>
      <p:bldP spid="861" grpId="13" animBg="1" advAuto="0"/>
      <p:bldP spid="862" grpId="14" animBg="1" advAuto="0"/>
      <p:bldP spid="863" grpId="27" animBg="1" advAuto="0"/>
      <p:bldP spid="864" grpId="21" animBg="1" advAuto="0"/>
      <p:bldP spid="865" grpId="22" animBg="1" advAuto="0"/>
      <p:bldP spid="866" grpId="34" animBg="1" advAuto="0"/>
      <p:bldP spid="867" grpId="35" animBg="1" advAuto="0"/>
      <p:bldP spid="868" grpId="30" animBg="1" advAuto="0"/>
      <p:bldP spid="869" grpId="31" animBg="1" advAuto="0"/>
      <p:bldP spid="870" grpId="36" animBg="1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Shape 8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Invalidate vs. update-based protocols</a:t>
            </a:r>
          </a:p>
        </p:txBody>
      </p:sp>
      <p:sp>
        <p:nvSpPr>
          <p:cNvPr id="875" name="Shape 875"/>
          <p:cNvSpPr>
            <a:spLocks noGrp="1"/>
          </p:cNvSpPr>
          <p:nvPr>
            <p:ph type="body" idx="1"/>
          </p:nvPr>
        </p:nvSpPr>
        <p:spPr>
          <a:xfrm>
            <a:off x="838200" y="2692400"/>
            <a:ext cx="16154400" cy="97536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400"/>
              </a:spcBef>
            </a:pPr>
            <a:r>
              <a:t>Which is better?</a:t>
            </a:r>
          </a:p>
          <a:p>
            <a:pPr>
              <a:spcBef>
                <a:spcPts val="6400"/>
              </a:spcBef>
            </a:pPr>
            <a:r>
              <a:t>Intuitively, update would seem preferable if other processors sharing data continue to access it after a write occurs</a:t>
            </a:r>
          </a:p>
          <a:p>
            <a:r>
              <a:t>But updates are overhead if:</a:t>
            </a:r>
          </a:p>
          <a:p>
            <a:pPr lvl="1">
              <a:defRPr sz="4600"/>
            </a:pPr>
            <a:r>
              <a:t>Data just sits in caches (and is never read by another processor again) </a:t>
            </a:r>
          </a:p>
          <a:p>
            <a:pPr lvl="1">
              <a:defRPr sz="4600"/>
            </a:pPr>
            <a:r>
              <a:t>Application performs many writes before the next read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39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5" grpId="1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shared memory multi-processor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2108200"/>
            <a:ext cx="14490700" cy="37084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 sz="4200"/>
            </a:pPr>
            <a:r>
              <a:t>Processors read and write to shared variables</a:t>
            </a:r>
          </a:p>
          <a:p>
            <a:pPr lvl="1">
              <a:defRPr sz="4200"/>
            </a:pPr>
            <a:r>
              <a:t>More precisely: processors issue load and store instructions</a:t>
            </a:r>
          </a:p>
          <a:p>
            <a:pPr>
              <a:spcBef>
                <a:spcPts val="0"/>
              </a:spcBef>
              <a:defRPr sz="4200"/>
            </a:pPr>
            <a:r>
              <a:t>A reasonable expectation of memory is:</a:t>
            </a:r>
          </a:p>
          <a:p>
            <a:pPr lvl="1">
              <a:defRPr sz="4200"/>
            </a:pPr>
            <a:r>
              <a:t>Reading a value at address X should return the </a:t>
            </a:r>
            <a:r>
              <a:rPr u="sng"/>
              <a:t>last value</a:t>
            </a:r>
            <a:r>
              <a:t> written to address X </a:t>
            </a:r>
            <a:r>
              <a:rPr i="1"/>
              <a:t>by any processor</a:t>
            </a:r>
          </a:p>
        </p:txBody>
      </p:sp>
      <p:grpSp>
        <p:nvGrpSpPr>
          <p:cNvPr id="129" name="Group 129"/>
          <p:cNvGrpSpPr/>
          <p:nvPr/>
        </p:nvGrpSpPr>
        <p:grpSpPr>
          <a:xfrm>
            <a:off x="3987800" y="6578599"/>
            <a:ext cx="10744200" cy="5321301"/>
            <a:chOff x="0" y="0"/>
            <a:chExt cx="10744199" cy="5321300"/>
          </a:xfrm>
        </p:grpSpPr>
        <p:sp>
          <p:nvSpPr>
            <p:cNvPr id="103" name="Shape 103"/>
            <p:cNvSpPr/>
            <p:nvPr/>
          </p:nvSpPr>
          <p:spPr>
            <a:xfrm>
              <a:off x="3958464" y="2789667"/>
              <a:ext cx="1" cy="858565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9132833" y="2822115"/>
              <a:ext cx="1" cy="760814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 flipH="1">
              <a:off x="1047286" y="1701882"/>
              <a:ext cx="1" cy="603543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3960607" y="1698885"/>
              <a:ext cx="1" cy="603543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6867862" y="1698885"/>
              <a:ext cx="1" cy="603543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9648715" y="1698885"/>
              <a:ext cx="1" cy="603543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grpSp>
          <p:nvGrpSpPr>
            <p:cNvPr id="111" name="Group 111"/>
            <p:cNvGrpSpPr/>
            <p:nvPr/>
          </p:nvGrpSpPr>
          <p:grpSpPr>
            <a:xfrm>
              <a:off x="0" y="0"/>
              <a:ext cx="2106707" cy="1741006"/>
              <a:chOff x="0" y="0"/>
              <a:chExt cx="2106706" cy="1741005"/>
            </a:xfrm>
          </p:grpSpPr>
          <p:sp>
            <p:nvSpPr>
              <p:cNvPr id="109" name="Shape 109"/>
              <p:cNvSpPr/>
              <p:nvPr/>
            </p:nvSpPr>
            <p:spPr>
              <a:xfrm>
                <a:off x="0" y="0"/>
                <a:ext cx="2106707" cy="1741006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238760" y="503476"/>
                <a:ext cx="1643232" cy="56161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grpSp>
          <p:nvGrpSpPr>
            <p:cNvPr id="114" name="Group 114"/>
            <p:cNvGrpSpPr/>
            <p:nvPr/>
          </p:nvGrpSpPr>
          <p:grpSpPr>
            <a:xfrm>
              <a:off x="2865120" y="0"/>
              <a:ext cx="2106708" cy="1741006"/>
              <a:chOff x="0" y="0"/>
              <a:chExt cx="2106706" cy="1741005"/>
            </a:xfrm>
          </p:grpSpPr>
          <p:sp>
            <p:nvSpPr>
              <p:cNvPr id="112" name="Shape 112"/>
              <p:cNvSpPr/>
              <p:nvPr/>
            </p:nvSpPr>
            <p:spPr>
              <a:xfrm>
                <a:off x="0" y="0"/>
                <a:ext cx="2106707" cy="1741006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238760" y="505453"/>
                <a:ext cx="1643232" cy="5616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grpSp>
          <p:nvGrpSpPr>
            <p:cNvPr id="117" name="Group 117"/>
            <p:cNvGrpSpPr/>
            <p:nvPr/>
          </p:nvGrpSpPr>
          <p:grpSpPr>
            <a:xfrm>
              <a:off x="5730241" y="0"/>
              <a:ext cx="2106707" cy="1741006"/>
              <a:chOff x="0" y="0"/>
              <a:chExt cx="2106706" cy="1741005"/>
            </a:xfrm>
          </p:grpSpPr>
          <p:sp>
            <p:nvSpPr>
              <p:cNvPr id="115" name="Shape 115"/>
              <p:cNvSpPr/>
              <p:nvPr/>
            </p:nvSpPr>
            <p:spPr>
              <a:xfrm>
                <a:off x="0" y="0"/>
                <a:ext cx="2106707" cy="1741006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16" name="Shape 116"/>
              <p:cNvSpPr/>
              <p:nvPr/>
            </p:nvSpPr>
            <p:spPr>
              <a:xfrm>
                <a:off x="238760" y="505453"/>
                <a:ext cx="1643232" cy="5616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grpSp>
          <p:nvGrpSpPr>
            <p:cNvPr id="120" name="Group 120"/>
            <p:cNvGrpSpPr/>
            <p:nvPr/>
          </p:nvGrpSpPr>
          <p:grpSpPr>
            <a:xfrm>
              <a:off x="8595363" y="0"/>
              <a:ext cx="2106708" cy="1741006"/>
              <a:chOff x="0" y="0"/>
              <a:chExt cx="2106706" cy="1741005"/>
            </a:xfrm>
          </p:grpSpPr>
          <p:sp>
            <p:nvSpPr>
              <p:cNvPr id="118" name="Shape 118"/>
              <p:cNvSpPr/>
              <p:nvPr/>
            </p:nvSpPr>
            <p:spPr>
              <a:xfrm>
                <a:off x="0" y="0"/>
                <a:ext cx="2106707" cy="1741006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19" name="Shape 119"/>
              <p:cNvSpPr/>
              <p:nvPr/>
            </p:nvSpPr>
            <p:spPr>
              <a:xfrm>
                <a:off x="238760" y="505453"/>
                <a:ext cx="1643232" cy="5616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sp>
          <p:nvSpPr>
            <p:cNvPr id="121" name="Shape 121"/>
            <p:cNvSpPr/>
            <p:nvPr/>
          </p:nvSpPr>
          <p:spPr>
            <a:xfrm>
              <a:off x="0" y="2274540"/>
              <a:ext cx="10744200" cy="673939"/>
            </a:xfrm>
            <a:prstGeom prst="roundRect">
              <a:avLst>
                <a:gd name="adj" fmla="val 28267"/>
              </a:avLst>
            </a:prstGeom>
            <a:solidFill>
              <a:srgbClr val="D6D6D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4290807" y="2351313"/>
              <a:ext cx="2385798" cy="567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Interconnect</a:t>
              </a:r>
            </a:p>
          </p:txBody>
        </p:sp>
        <p:grpSp>
          <p:nvGrpSpPr>
            <p:cNvPr id="125" name="Group 125"/>
            <p:cNvGrpSpPr/>
            <p:nvPr/>
          </p:nvGrpSpPr>
          <p:grpSpPr>
            <a:xfrm>
              <a:off x="347999" y="3582840"/>
              <a:ext cx="7206079" cy="1735914"/>
              <a:chOff x="0" y="0"/>
              <a:chExt cx="7206077" cy="1735912"/>
            </a:xfrm>
          </p:grpSpPr>
          <p:sp>
            <p:nvSpPr>
              <p:cNvPr id="123" name="Shape 123"/>
              <p:cNvSpPr/>
              <p:nvPr/>
            </p:nvSpPr>
            <p:spPr>
              <a:xfrm>
                <a:off x="0" y="0"/>
                <a:ext cx="7206078" cy="1735913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886200" y="572000"/>
                <a:ext cx="5620745" cy="5599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Memory</a:t>
                </a:r>
              </a:p>
            </p:txBody>
          </p:sp>
        </p:grpSp>
        <p:grpSp>
          <p:nvGrpSpPr>
            <p:cNvPr id="128" name="Group 128"/>
            <p:cNvGrpSpPr/>
            <p:nvPr/>
          </p:nvGrpSpPr>
          <p:grpSpPr>
            <a:xfrm>
              <a:off x="8079482" y="3580294"/>
              <a:ext cx="2106708" cy="1741007"/>
              <a:chOff x="0" y="0"/>
              <a:chExt cx="2106706" cy="1741005"/>
            </a:xfrm>
          </p:grpSpPr>
          <p:sp>
            <p:nvSpPr>
              <p:cNvPr id="126" name="Shape 126"/>
              <p:cNvSpPr/>
              <p:nvPr/>
            </p:nvSpPr>
            <p:spPr>
              <a:xfrm>
                <a:off x="0" y="0"/>
                <a:ext cx="2106707" cy="1741006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238760" y="601759"/>
                <a:ext cx="1643232" cy="56161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I/O</a:t>
                </a:r>
              </a:p>
            </p:txBody>
          </p:sp>
        </p:grpSp>
      </p:grpSp>
      <p:sp>
        <p:nvSpPr>
          <p:cNvPr id="130" name="Shape 130"/>
          <p:cNvSpPr/>
          <p:nvPr/>
        </p:nvSpPr>
        <p:spPr>
          <a:xfrm>
            <a:off x="2857500" y="12204700"/>
            <a:ext cx="13309600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4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(A simple view of four processors and their shared address space)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9" name="dropped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16200" y="2994660"/>
            <a:ext cx="13106400" cy="7863840"/>
          </a:xfrm>
          <a:prstGeom prst="rect">
            <a:avLst/>
          </a:prstGeom>
          <a:ln w="12700">
            <a:miter lim="400000"/>
          </a:ln>
        </p:spPr>
      </p:pic>
      <p:sp>
        <p:nvSpPr>
          <p:cNvPr id="880" name="Shape 8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Invalidate vs. update evaluation: miss rate</a:t>
            </a:r>
          </a:p>
        </p:txBody>
      </p:sp>
      <p:sp>
        <p:nvSpPr>
          <p:cNvPr id="881" name="Shape 881"/>
          <p:cNvSpPr/>
          <p:nvPr/>
        </p:nvSpPr>
        <p:spPr>
          <a:xfrm>
            <a:off x="8559800" y="2921000"/>
            <a:ext cx="3200400" cy="2311400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82" name="Shape 882"/>
          <p:cNvSpPr/>
          <p:nvPr/>
        </p:nvSpPr>
        <p:spPr>
          <a:xfrm>
            <a:off x="9194800" y="3098800"/>
            <a:ext cx="15494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False Sharing</a:t>
            </a:r>
          </a:p>
        </p:txBody>
      </p:sp>
      <p:sp>
        <p:nvSpPr>
          <p:cNvPr id="883" name="Shape 883"/>
          <p:cNvSpPr/>
          <p:nvPr/>
        </p:nvSpPr>
        <p:spPr>
          <a:xfrm>
            <a:off x="9194800" y="3632200"/>
            <a:ext cx="15494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True Sharing</a:t>
            </a:r>
          </a:p>
        </p:txBody>
      </p:sp>
      <p:sp>
        <p:nvSpPr>
          <p:cNvPr id="884" name="Shape 884"/>
          <p:cNvSpPr/>
          <p:nvPr/>
        </p:nvSpPr>
        <p:spPr>
          <a:xfrm>
            <a:off x="9194800" y="4203700"/>
            <a:ext cx="20701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Capacity/Conflict</a:t>
            </a:r>
          </a:p>
        </p:txBody>
      </p:sp>
      <p:sp>
        <p:nvSpPr>
          <p:cNvPr id="885" name="Shape 885"/>
          <p:cNvSpPr/>
          <p:nvPr/>
        </p:nvSpPr>
        <p:spPr>
          <a:xfrm>
            <a:off x="9194800" y="4749800"/>
            <a:ext cx="20701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Cold</a:t>
            </a:r>
          </a:p>
        </p:txBody>
      </p:sp>
      <p:sp>
        <p:nvSpPr>
          <p:cNvPr id="886" name="Shape 886"/>
          <p:cNvSpPr/>
          <p:nvPr/>
        </p:nvSpPr>
        <p:spPr>
          <a:xfrm>
            <a:off x="3009900" y="10731500"/>
            <a:ext cx="5207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Inv</a:t>
            </a:r>
          </a:p>
        </p:txBody>
      </p:sp>
      <p:sp>
        <p:nvSpPr>
          <p:cNvPr id="887" name="Shape 887"/>
          <p:cNvSpPr/>
          <p:nvPr/>
        </p:nvSpPr>
        <p:spPr>
          <a:xfrm>
            <a:off x="3873500" y="10731500"/>
            <a:ext cx="6604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Upd</a:t>
            </a:r>
          </a:p>
        </p:txBody>
      </p:sp>
      <p:sp>
        <p:nvSpPr>
          <p:cNvPr id="888" name="Shape 888"/>
          <p:cNvSpPr/>
          <p:nvPr/>
        </p:nvSpPr>
        <p:spPr>
          <a:xfrm>
            <a:off x="5842000" y="10718800"/>
            <a:ext cx="5207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Inv</a:t>
            </a:r>
          </a:p>
        </p:txBody>
      </p:sp>
      <p:sp>
        <p:nvSpPr>
          <p:cNvPr id="889" name="Shape 889"/>
          <p:cNvSpPr/>
          <p:nvPr/>
        </p:nvSpPr>
        <p:spPr>
          <a:xfrm>
            <a:off x="6845300" y="10731500"/>
            <a:ext cx="6604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Upd</a:t>
            </a:r>
          </a:p>
        </p:txBody>
      </p:sp>
      <p:sp>
        <p:nvSpPr>
          <p:cNvPr id="890" name="Shape 890"/>
          <p:cNvSpPr/>
          <p:nvPr/>
        </p:nvSpPr>
        <p:spPr>
          <a:xfrm>
            <a:off x="8724900" y="10731500"/>
            <a:ext cx="5207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Inv</a:t>
            </a:r>
          </a:p>
        </p:txBody>
      </p:sp>
      <p:sp>
        <p:nvSpPr>
          <p:cNvPr id="891" name="Shape 891"/>
          <p:cNvSpPr/>
          <p:nvPr/>
        </p:nvSpPr>
        <p:spPr>
          <a:xfrm>
            <a:off x="9588500" y="10731500"/>
            <a:ext cx="6604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Upd</a:t>
            </a:r>
          </a:p>
        </p:txBody>
      </p:sp>
      <p:sp>
        <p:nvSpPr>
          <p:cNvPr id="892" name="Shape 892"/>
          <p:cNvSpPr/>
          <p:nvPr/>
        </p:nvSpPr>
        <p:spPr>
          <a:xfrm>
            <a:off x="13893800" y="10731500"/>
            <a:ext cx="5207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Inv</a:t>
            </a:r>
          </a:p>
        </p:txBody>
      </p:sp>
      <p:sp>
        <p:nvSpPr>
          <p:cNvPr id="893" name="Shape 893"/>
          <p:cNvSpPr/>
          <p:nvPr/>
        </p:nvSpPr>
        <p:spPr>
          <a:xfrm>
            <a:off x="14846300" y="10731500"/>
            <a:ext cx="6604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Upd</a:t>
            </a:r>
          </a:p>
        </p:txBody>
      </p:sp>
      <p:sp>
        <p:nvSpPr>
          <p:cNvPr id="894" name="Shape 894"/>
          <p:cNvSpPr/>
          <p:nvPr/>
        </p:nvSpPr>
        <p:spPr>
          <a:xfrm>
            <a:off x="8648700" y="111379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Ray Trace</a:t>
            </a:r>
          </a:p>
        </p:txBody>
      </p:sp>
      <p:sp>
        <p:nvSpPr>
          <p:cNvPr id="895" name="Shape 895"/>
          <p:cNvSpPr/>
          <p:nvPr/>
        </p:nvSpPr>
        <p:spPr>
          <a:xfrm>
            <a:off x="13893800" y="111252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Radix Sort</a:t>
            </a:r>
          </a:p>
        </p:txBody>
      </p:sp>
      <p:sp>
        <p:nvSpPr>
          <p:cNvPr id="896" name="Shape 896"/>
          <p:cNvSpPr/>
          <p:nvPr/>
        </p:nvSpPr>
        <p:spPr>
          <a:xfrm>
            <a:off x="2971800" y="111252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LU</a:t>
            </a:r>
          </a:p>
        </p:txBody>
      </p:sp>
      <p:sp>
        <p:nvSpPr>
          <p:cNvPr id="897" name="Shape 897"/>
          <p:cNvSpPr/>
          <p:nvPr/>
        </p:nvSpPr>
        <p:spPr>
          <a:xfrm>
            <a:off x="5867400" y="111252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Ocean Sim</a:t>
            </a:r>
          </a:p>
        </p:txBody>
      </p:sp>
      <p:sp>
        <p:nvSpPr>
          <p:cNvPr id="898" name="Shape 898"/>
          <p:cNvSpPr/>
          <p:nvPr/>
        </p:nvSpPr>
        <p:spPr>
          <a:xfrm>
            <a:off x="1905000" y="3898900"/>
            <a:ext cx="736600" cy="690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spcBef>
                <a:spcPts val="71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0.5</a:t>
            </a:r>
          </a:p>
          <a:p>
            <a:pPr algn="r">
              <a:spcBef>
                <a:spcPts val="71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0.4</a:t>
            </a:r>
          </a:p>
          <a:p>
            <a:pPr algn="r">
              <a:spcBef>
                <a:spcPts val="71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0.3</a:t>
            </a:r>
          </a:p>
          <a:p>
            <a:pPr algn="r">
              <a:spcBef>
                <a:spcPts val="71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0.2</a:t>
            </a:r>
          </a:p>
          <a:p>
            <a:pPr algn="r">
              <a:spcBef>
                <a:spcPts val="71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0.1</a:t>
            </a:r>
          </a:p>
          <a:p>
            <a:pPr algn="r">
              <a:spcBef>
                <a:spcPts val="71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</a:t>
            </a:r>
          </a:p>
        </p:txBody>
      </p:sp>
      <p:sp>
        <p:nvSpPr>
          <p:cNvPr id="899" name="Shape 899"/>
          <p:cNvSpPr/>
          <p:nvPr/>
        </p:nvSpPr>
        <p:spPr>
          <a:xfrm>
            <a:off x="12522200" y="4165600"/>
            <a:ext cx="736600" cy="717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spcBef>
                <a:spcPts val="9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2.0</a:t>
            </a:r>
          </a:p>
          <a:p>
            <a:pPr algn="r">
              <a:spcBef>
                <a:spcPts val="9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1.5</a:t>
            </a:r>
          </a:p>
          <a:p>
            <a:pPr algn="r">
              <a:spcBef>
                <a:spcPts val="9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1.0</a:t>
            </a:r>
          </a:p>
          <a:p>
            <a:pPr algn="r">
              <a:spcBef>
                <a:spcPts val="9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0.5</a:t>
            </a:r>
          </a:p>
          <a:p>
            <a:pPr algn="r">
              <a:spcBef>
                <a:spcPts val="9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</a:t>
            </a:r>
          </a:p>
        </p:txBody>
      </p:sp>
      <p:sp>
        <p:nvSpPr>
          <p:cNvPr id="900" name="Shape 900"/>
          <p:cNvSpPr/>
          <p:nvPr/>
        </p:nvSpPr>
        <p:spPr>
          <a:xfrm rot="16200000">
            <a:off x="584200" y="6692900"/>
            <a:ext cx="25019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Miss Rate (%)</a:t>
            </a:r>
          </a:p>
        </p:txBody>
      </p:sp>
      <p:sp>
        <p:nvSpPr>
          <p:cNvPr id="901" name="Shape 901"/>
          <p:cNvSpPr/>
          <p:nvPr/>
        </p:nvSpPr>
        <p:spPr>
          <a:xfrm rot="16200000">
            <a:off x="11201400" y="6692900"/>
            <a:ext cx="25019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Miss Rate (%)</a:t>
            </a:r>
          </a:p>
        </p:txBody>
      </p:sp>
      <p:sp>
        <p:nvSpPr>
          <p:cNvPr id="902" name="Shape 902"/>
          <p:cNvSpPr/>
          <p:nvPr/>
        </p:nvSpPr>
        <p:spPr>
          <a:xfrm>
            <a:off x="927100" y="1485900"/>
            <a:ext cx="784860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Simulated 1 MB cache, 64-byte lines</a:t>
            </a:r>
          </a:p>
        </p:txBody>
      </p:sp>
      <p:sp>
        <p:nvSpPr>
          <p:cNvPr id="903" name="Shape 903"/>
          <p:cNvSpPr/>
          <p:nvPr/>
        </p:nvSpPr>
        <p:spPr>
          <a:xfrm>
            <a:off x="1193800" y="12128500"/>
            <a:ext cx="15443200" cy="88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So... is update better?</a:t>
            </a:r>
          </a:p>
        </p:txBody>
      </p:sp>
      <p:sp>
        <p:nvSpPr>
          <p:cNvPr id="904" name="Shape 904"/>
          <p:cNvSpPr/>
          <p:nvPr/>
        </p:nvSpPr>
        <p:spPr>
          <a:xfrm>
            <a:off x="177179" y="13168630"/>
            <a:ext cx="10266152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Figure credit: Culler, Singh, and Gupta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40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" grpId="1" animBg="1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8" name="dropped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81300" y="2603500"/>
            <a:ext cx="12855538" cy="7861300"/>
          </a:xfrm>
          <a:prstGeom prst="rect">
            <a:avLst/>
          </a:prstGeom>
          <a:ln w="12700">
            <a:miter lim="400000"/>
          </a:ln>
        </p:spPr>
      </p:pic>
      <p:sp>
        <p:nvSpPr>
          <p:cNvPr id="909" name="Shape 9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Invalidate vs. update evaluation: traffic</a:t>
            </a:r>
          </a:p>
        </p:txBody>
      </p:sp>
      <p:sp>
        <p:nvSpPr>
          <p:cNvPr id="946" name="Shape 946"/>
          <p:cNvSpPr>
            <a:spLocks noGrp="1"/>
          </p:cNvSpPr>
          <p:nvPr>
            <p:ph type="body" idx="1"/>
          </p:nvPr>
        </p:nvSpPr>
        <p:spPr>
          <a:xfrm>
            <a:off x="838200" y="11430000"/>
            <a:ext cx="16852900" cy="1333500"/>
          </a:xfrm>
          <a:prstGeom prst="rect">
            <a:avLst/>
          </a:prstGeom>
        </p:spPr>
        <p:txBody>
          <a:bodyPr/>
          <a:lstStyle/>
          <a:p>
            <a:pPr marL="635000" indent="-635000">
              <a:spcBef>
                <a:spcPts val="600"/>
              </a:spcBef>
              <a:defRPr sz="3600"/>
            </a:pPr>
            <a:r>
              <a:t>Update can suffer from high traffic due to multiple writes before the next read by another processor</a:t>
            </a:r>
          </a:p>
          <a:p>
            <a:pPr marL="635000" indent="-635000">
              <a:spcBef>
                <a:spcPts val="600"/>
              </a:spcBef>
              <a:defRPr sz="3600"/>
            </a:pPr>
            <a:r>
              <a:t>Current AMD and Intel implementations of cache coherence are invalidation based</a:t>
            </a:r>
          </a:p>
        </p:txBody>
      </p:sp>
      <p:sp>
        <p:nvSpPr>
          <p:cNvPr id="910" name="Shape 910"/>
          <p:cNvSpPr/>
          <p:nvPr/>
        </p:nvSpPr>
        <p:spPr>
          <a:xfrm>
            <a:off x="3035300" y="10350500"/>
            <a:ext cx="5207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Inv</a:t>
            </a:r>
          </a:p>
        </p:txBody>
      </p:sp>
      <p:sp>
        <p:nvSpPr>
          <p:cNvPr id="911" name="Shape 911"/>
          <p:cNvSpPr/>
          <p:nvPr/>
        </p:nvSpPr>
        <p:spPr>
          <a:xfrm>
            <a:off x="3898900" y="10350500"/>
            <a:ext cx="660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Upd</a:t>
            </a:r>
          </a:p>
        </p:txBody>
      </p:sp>
      <p:sp>
        <p:nvSpPr>
          <p:cNvPr id="912" name="Shape 912"/>
          <p:cNvSpPr/>
          <p:nvPr/>
        </p:nvSpPr>
        <p:spPr>
          <a:xfrm>
            <a:off x="5867400" y="10337800"/>
            <a:ext cx="5207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Inv</a:t>
            </a:r>
          </a:p>
        </p:txBody>
      </p:sp>
      <p:sp>
        <p:nvSpPr>
          <p:cNvPr id="913" name="Shape 913"/>
          <p:cNvSpPr/>
          <p:nvPr/>
        </p:nvSpPr>
        <p:spPr>
          <a:xfrm>
            <a:off x="6870700" y="10350500"/>
            <a:ext cx="660400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Upd</a:t>
            </a:r>
          </a:p>
        </p:txBody>
      </p:sp>
      <p:sp>
        <p:nvSpPr>
          <p:cNvPr id="914" name="Shape 914"/>
          <p:cNvSpPr/>
          <p:nvPr/>
        </p:nvSpPr>
        <p:spPr>
          <a:xfrm>
            <a:off x="8750300" y="10350500"/>
            <a:ext cx="5207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Inv</a:t>
            </a:r>
          </a:p>
        </p:txBody>
      </p:sp>
      <p:sp>
        <p:nvSpPr>
          <p:cNvPr id="915" name="Shape 915"/>
          <p:cNvSpPr/>
          <p:nvPr/>
        </p:nvSpPr>
        <p:spPr>
          <a:xfrm>
            <a:off x="9613900" y="10350500"/>
            <a:ext cx="660400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Upd</a:t>
            </a:r>
          </a:p>
        </p:txBody>
      </p:sp>
      <p:sp>
        <p:nvSpPr>
          <p:cNvPr id="916" name="Shape 916"/>
          <p:cNvSpPr/>
          <p:nvPr/>
        </p:nvSpPr>
        <p:spPr>
          <a:xfrm>
            <a:off x="13919200" y="10350500"/>
            <a:ext cx="5207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Inv</a:t>
            </a:r>
          </a:p>
        </p:txBody>
      </p:sp>
      <p:sp>
        <p:nvSpPr>
          <p:cNvPr id="917" name="Shape 917"/>
          <p:cNvSpPr/>
          <p:nvPr/>
        </p:nvSpPr>
        <p:spPr>
          <a:xfrm>
            <a:off x="14871700" y="10350500"/>
            <a:ext cx="6604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Upd</a:t>
            </a:r>
          </a:p>
        </p:txBody>
      </p:sp>
      <p:sp>
        <p:nvSpPr>
          <p:cNvPr id="918" name="Shape 918"/>
          <p:cNvSpPr/>
          <p:nvPr/>
        </p:nvSpPr>
        <p:spPr>
          <a:xfrm>
            <a:off x="8674100" y="107569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Ray Trace</a:t>
            </a:r>
          </a:p>
        </p:txBody>
      </p:sp>
      <p:sp>
        <p:nvSpPr>
          <p:cNvPr id="919" name="Shape 919"/>
          <p:cNvSpPr/>
          <p:nvPr/>
        </p:nvSpPr>
        <p:spPr>
          <a:xfrm>
            <a:off x="13919200" y="107442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Radix Sort</a:t>
            </a:r>
          </a:p>
        </p:txBody>
      </p:sp>
      <p:sp>
        <p:nvSpPr>
          <p:cNvPr id="920" name="Shape 920"/>
          <p:cNvSpPr/>
          <p:nvPr/>
        </p:nvSpPr>
        <p:spPr>
          <a:xfrm>
            <a:off x="2997200" y="107442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LU</a:t>
            </a:r>
          </a:p>
        </p:txBody>
      </p:sp>
      <p:sp>
        <p:nvSpPr>
          <p:cNvPr id="921" name="Shape 921"/>
          <p:cNvSpPr/>
          <p:nvPr/>
        </p:nvSpPr>
        <p:spPr>
          <a:xfrm>
            <a:off x="5892800" y="107442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Ocean Sim</a:t>
            </a:r>
          </a:p>
        </p:txBody>
      </p:sp>
      <p:sp>
        <p:nvSpPr>
          <p:cNvPr id="922" name="Shape 922"/>
          <p:cNvSpPr/>
          <p:nvPr/>
        </p:nvSpPr>
        <p:spPr>
          <a:xfrm>
            <a:off x="1993900" y="3479800"/>
            <a:ext cx="736600" cy="690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spcBef>
                <a:spcPts val="7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2.5</a:t>
            </a:r>
          </a:p>
          <a:p>
            <a:pPr algn="r">
              <a:spcBef>
                <a:spcPts val="7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2.0</a:t>
            </a:r>
          </a:p>
          <a:p>
            <a:pPr algn="r">
              <a:spcBef>
                <a:spcPts val="7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1.5</a:t>
            </a:r>
          </a:p>
          <a:p>
            <a:pPr algn="r">
              <a:spcBef>
                <a:spcPts val="7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1.0</a:t>
            </a:r>
          </a:p>
          <a:p>
            <a:pPr algn="r">
              <a:spcBef>
                <a:spcPts val="7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0.5</a:t>
            </a:r>
          </a:p>
          <a:p>
            <a:pPr algn="r">
              <a:spcBef>
                <a:spcPts val="7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</a:t>
            </a:r>
          </a:p>
        </p:txBody>
      </p:sp>
      <p:sp>
        <p:nvSpPr>
          <p:cNvPr id="923" name="Shape 923"/>
          <p:cNvSpPr/>
          <p:nvPr/>
        </p:nvSpPr>
        <p:spPr>
          <a:xfrm>
            <a:off x="12598400" y="2717800"/>
            <a:ext cx="736600" cy="7861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spcBef>
                <a:spcPts val="4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8</a:t>
            </a:r>
          </a:p>
          <a:p>
            <a:pPr algn="r">
              <a:spcBef>
                <a:spcPts val="4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7</a:t>
            </a:r>
          </a:p>
          <a:p>
            <a:pPr algn="r">
              <a:spcBef>
                <a:spcPts val="4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6</a:t>
            </a:r>
          </a:p>
          <a:p>
            <a:pPr algn="r">
              <a:spcBef>
                <a:spcPts val="4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5</a:t>
            </a:r>
          </a:p>
          <a:p>
            <a:pPr algn="r">
              <a:spcBef>
                <a:spcPts val="4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4</a:t>
            </a:r>
          </a:p>
          <a:p>
            <a:pPr algn="r">
              <a:spcBef>
                <a:spcPts val="4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3</a:t>
            </a:r>
          </a:p>
          <a:p>
            <a:pPr algn="r">
              <a:spcBef>
                <a:spcPts val="4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2</a:t>
            </a:r>
          </a:p>
          <a:p>
            <a:pPr algn="r">
              <a:spcBef>
                <a:spcPts val="4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1</a:t>
            </a:r>
          </a:p>
          <a:p>
            <a:pPr algn="r">
              <a:spcBef>
                <a:spcPts val="40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</a:t>
            </a:r>
          </a:p>
        </p:txBody>
      </p:sp>
      <p:sp>
        <p:nvSpPr>
          <p:cNvPr id="924" name="Shape 924"/>
          <p:cNvSpPr/>
          <p:nvPr/>
        </p:nvSpPr>
        <p:spPr>
          <a:xfrm rot="16200000">
            <a:off x="-330201" y="6451600"/>
            <a:ext cx="4584701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Upgrade/update rate (%) </a:t>
            </a:r>
          </a:p>
        </p:txBody>
      </p:sp>
      <p:sp>
        <p:nvSpPr>
          <p:cNvPr id="925" name="Shape 925"/>
          <p:cNvSpPr/>
          <p:nvPr/>
        </p:nvSpPr>
        <p:spPr>
          <a:xfrm>
            <a:off x="927100" y="1485900"/>
            <a:ext cx="737870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Simulated 1 MB cache, 64-byte lines</a:t>
            </a:r>
          </a:p>
        </p:txBody>
      </p:sp>
      <p:sp>
        <p:nvSpPr>
          <p:cNvPr id="926" name="Shape 926"/>
          <p:cNvSpPr/>
          <p:nvPr/>
        </p:nvSpPr>
        <p:spPr>
          <a:xfrm>
            <a:off x="5816600" y="9613900"/>
            <a:ext cx="635000" cy="6477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27" name="Shape 927"/>
          <p:cNvSpPr/>
          <p:nvPr/>
        </p:nvSpPr>
        <p:spPr>
          <a:xfrm rot="16200000">
            <a:off x="10210800" y="6235700"/>
            <a:ext cx="45847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Upgrade/update rate (%) </a:t>
            </a:r>
          </a:p>
        </p:txBody>
      </p:sp>
      <p:sp>
        <p:nvSpPr>
          <p:cNvPr id="928" name="Shape 928"/>
          <p:cNvSpPr/>
          <p:nvPr/>
        </p:nvSpPr>
        <p:spPr>
          <a:xfrm flipV="1">
            <a:off x="2806700" y="8889927"/>
            <a:ext cx="7736068" cy="7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29" name="Shape 929"/>
          <p:cNvSpPr/>
          <p:nvPr/>
        </p:nvSpPr>
        <p:spPr>
          <a:xfrm flipV="1">
            <a:off x="2806700" y="7620000"/>
            <a:ext cx="7736068" cy="7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0" name="Shape 930"/>
          <p:cNvSpPr/>
          <p:nvPr/>
        </p:nvSpPr>
        <p:spPr>
          <a:xfrm flipV="1">
            <a:off x="2832100" y="6311900"/>
            <a:ext cx="7736068" cy="7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1" name="Shape 931"/>
          <p:cNvSpPr/>
          <p:nvPr/>
        </p:nvSpPr>
        <p:spPr>
          <a:xfrm flipV="1">
            <a:off x="2832100" y="5016500"/>
            <a:ext cx="7736068" cy="7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2" name="Shape 932"/>
          <p:cNvSpPr/>
          <p:nvPr/>
        </p:nvSpPr>
        <p:spPr>
          <a:xfrm flipV="1">
            <a:off x="2832100" y="3670300"/>
            <a:ext cx="7736068" cy="7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3" name="Shape 933"/>
          <p:cNvSpPr/>
          <p:nvPr/>
        </p:nvSpPr>
        <p:spPr>
          <a:xfrm flipV="1">
            <a:off x="13385800" y="9372610"/>
            <a:ext cx="2368859" cy="6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4" name="Shape 934"/>
          <p:cNvSpPr/>
          <p:nvPr/>
        </p:nvSpPr>
        <p:spPr>
          <a:xfrm flipV="1">
            <a:off x="13385800" y="8432800"/>
            <a:ext cx="2368859" cy="6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5" name="Shape 935"/>
          <p:cNvSpPr/>
          <p:nvPr/>
        </p:nvSpPr>
        <p:spPr>
          <a:xfrm flipV="1">
            <a:off x="13385800" y="7531100"/>
            <a:ext cx="2368859" cy="6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6" name="Shape 936"/>
          <p:cNvSpPr/>
          <p:nvPr/>
        </p:nvSpPr>
        <p:spPr>
          <a:xfrm flipV="1">
            <a:off x="13385800" y="6604000"/>
            <a:ext cx="2368859" cy="6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7" name="Shape 937"/>
          <p:cNvSpPr/>
          <p:nvPr/>
        </p:nvSpPr>
        <p:spPr>
          <a:xfrm flipV="1">
            <a:off x="13385800" y="5702300"/>
            <a:ext cx="2368859" cy="6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8" name="Shape 938"/>
          <p:cNvSpPr/>
          <p:nvPr/>
        </p:nvSpPr>
        <p:spPr>
          <a:xfrm flipV="1">
            <a:off x="13385800" y="4775200"/>
            <a:ext cx="2368859" cy="6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39" name="Shape 939"/>
          <p:cNvSpPr/>
          <p:nvPr/>
        </p:nvSpPr>
        <p:spPr>
          <a:xfrm flipV="1">
            <a:off x="13385800" y="3860800"/>
            <a:ext cx="2368859" cy="6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0" name="Shape 940"/>
          <p:cNvSpPr/>
          <p:nvPr/>
        </p:nvSpPr>
        <p:spPr>
          <a:xfrm flipV="1">
            <a:off x="13385800" y="2946400"/>
            <a:ext cx="2368859" cy="6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1" name="Shape 941"/>
          <p:cNvSpPr/>
          <p:nvPr/>
        </p:nvSpPr>
        <p:spPr>
          <a:xfrm>
            <a:off x="6769100" y="4381500"/>
            <a:ext cx="635000" cy="58801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42" name="Shape 942"/>
          <p:cNvSpPr/>
          <p:nvPr/>
        </p:nvSpPr>
        <p:spPr>
          <a:xfrm>
            <a:off x="8674100" y="10058400"/>
            <a:ext cx="635000" cy="2032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43" name="Shape 943"/>
          <p:cNvSpPr/>
          <p:nvPr/>
        </p:nvSpPr>
        <p:spPr>
          <a:xfrm>
            <a:off x="9588500" y="9880600"/>
            <a:ext cx="635000" cy="381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44" name="Shape 944"/>
          <p:cNvSpPr/>
          <p:nvPr/>
        </p:nvSpPr>
        <p:spPr>
          <a:xfrm>
            <a:off x="13843000" y="10121900"/>
            <a:ext cx="635000" cy="1397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45" name="Shape 945"/>
          <p:cNvSpPr/>
          <p:nvPr/>
        </p:nvSpPr>
        <p:spPr>
          <a:xfrm>
            <a:off x="14808200" y="3124200"/>
            <a:ext cx="635000" cy="71501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47" name="Shape 947"/>
          <p:cNvSpPr/>
          <p:nvPr/>
        </p:nvSpPr>
        <p:spPr>
          <a:xfrm>
            <a:off x="292100" y="12788900"/>
            <a:ext cx="141732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** Charts compare frequency of upgrades in invalidation-based protocol to frequency of updates in update-based protocol</a:t>
            </a:r>
          </a:p>
        </p:txBody>
      </p:sp>
      <p:sp>
        <p:nvSpPr>
          <p:cNvPr id="948" name="Shape 948"/>
          <p:cNvSpPr/>
          <p:nvPr/>
        </p:nvSpPr>
        <p:spPr>
          <a:xfrm>
            <a:off x="583579" y="13181330"/>
            <a:ext cx="10266152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Figure credit: Culler, Singh, and Gupta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41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" grpId="1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Shape 9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Reality: multi-level cache hierarchies</a:t>
            </a:r>
          </a:p>
        </p:txBody>
      </p:sp>
      <p:sp>
        <p:nvSpPr>
          <p:cNvPr id="1004" name="Shape 1004"/>
          <p:cNvSpPr>
            <a:spLocks noGrp="1"/>
          </p:cNvSpPr>
          <p:nvPr>
            <p:ph type="body" idx="1"/>
          </p:nvPr>
        </p:nvSpPr>
        <p:spPr>
          <a:xfrm>
            <a:off x="10274300" y="3683000"/>
            <a:ext cx="7747000" cy="8991600"/>
          </a:xfrm>
          <a:prstGeom prst="rect">
            <a:avLst/>
          </a:prstGeom>
        </p:spPr>
        <p:txBody>
          <a:bodyPr/>
          <a:lstStyle/>
          <a:p>
            <a:pPr marL="514350" indent="-514350">
              <a:spcBef>
                <a:spcPts val="4800"/>
              </a:spcBef>
              <a:defRPr sz="3600"/>
            </a:pPr>
            <a:r>
              <a:t>Challenge: changes made to data at first level cache may not be visible to second level cache controller than snoops the interconnect.</a:t>
            </a:r>
          </a:p>
          <a:p>
            <a:pPr marL="514350" indent="-514350">
              <a:defRPr sz="3600"/>
            </a:pPr>
            <a:r>
              <a:t>How might snooping work for a cache hierarchy?</a:t>
            </a:r>
          </a:p>
          <a:p>
            <a:pPr lvl="1">
              <a:buSzPct val="100000"/>
              <a:buAutoNum type="arabicPeriod"/>
              <a:defRPr sz="3600"/>
            </a:pPr>
            <a:r>
              <a:t>All caches snoop interconnect independently? (inefficient)</a:t>
            </a:r>
          </a:p>
          <a:p>
            <a:pPr lvl="1">
              <a:buSzPct val="100000"/>
              <a:buAutoNum type="arabicPeriod"/>
              <a:defRPr sz="3600"/>
            </a:pPr>
            <a:r>
              <a:t>Maintain “inclusion”</a:t>
            </a:r>
          </a:p>
        </p:txBody>
      </p:sp>
      <p:sp>
        <p:nvSpPr>
          <p:cNvPr id="953" name="Shape 953"/>
          <p:cNvSpPr/>
          <p:nvPr/>
        </p:nvSpPr>
        <p:spPr>
          <a:xfrm>
            <a:off x="977900" y="107188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54" name="Shape 954"/>
          <p:cNvSpPr/>
          <p:nvPr/>
        </p:nvSpPr>
        <p:spPr>
          <a:xfrm>
            <a:off x="977900" y="9385300"/>
            <a:ext cx="1943100" cy="8128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55" name="Shape 955"/>
          <p:cNvSpPr/>
          <p:nvPr/>
        </p:nvSpPr>
        <p:spPr>
          <a:xfrm>
            <a:off x="977900" y="69088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56" name="Shape 956"/>
          <p:cNvSpPr/>
          <p:nvPr/>
        </p:nvSpPr>
        <p:spPr>
          <a:xfrm>
            <a:off x="1461188" y="11272129"/>
            <a:ext cx="980456" cy="369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Core</a:t>
            </a:r>
          </a:p>
        </p:txBody>
      </p:sp>
      <p:sp>
        <p:nvSpPr>
          <p:cNvPr id="957" name="Shape 957"/>
          <p:cNvSpPr/>
          <p:nvPr/>
        </p:nvSpPr>
        <p:spPr>
          <a:xfrm>
            <a:off x="1018554" y="9601552"/>
            <a:ext cx="1879601" cy="368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L1 Data Cache</a:t>
            </a:r>
          </a:p>
        </p:txBody>
      </p:sp>
      <p:sp>
        <p:nvSpPr>
          <p:cNvPr id="958" name="Shape 958"/>
          <p:cNvSpPr/>
          <p:nvPr/>
        </p:nvSpPr>
        <p:spPr>
          <a:xfrm>
            <a:off x="1016000" y="74422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L2 Cache</a:t>
            </a:r>
          </a:p>
        </p:txBody>
      </p:sp>
      <p:grpSp>
        <p:nvGrpSpPr>
          <p:cNvPr id="965" name="Group 965"/>
          <p:cNvGrpSpPr/>
          <p:nvPr/>
        </p:nvGrpSpPr>
        <p:grpSpPr>
          <a:xfrm>
            <a:off x="927100" y="3746500"/>
            <a:ext cx="8763000" cy="1460501"/>
            <a:chOff x="0" y="0"/>
            <a:chExt cx="8763000" cy="1460500"/>
          </a:xfrm>
        </p:grpSpPr>
        <p:sp>
          <p:nvSpPr>
            <p:cNvPr id="959" name="Shape 959"/>
            <p:cNvSpPr/>
            <p:nvPr/>
          </p:nvSpPr>
          <p:spPr>
            <a:xfrm>
              <a:off x="0" y="12700"/>
              <a:ext cx="8763000" cy="1435100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grpSp>
          <p:nvGrpSpPr>
            <p:cNvPr id="963" name="Group 963"/>
            <p:cNvGrpSpPr/>
            <p:nvPr/>
          </p:nvGrpSpPr>
          <p:grpSpPr>
            <a:xfrm>
              <a:off x="2216402" y="0"/>
              <a:ext cx="4391764" cy="1460501"/>
              <a:chOff x="0" y="0"/>
              <a:chExt cx="4391763" cy="1460500"/>
            </a:xfrm>
          </p:grpSpPr>
          <p:sp>
            <p:nvSpPr>
              <p:cNvPr id="960" name="Shape 960"/>
              <p:cNvSpPr/>
              <p:nvPr/>
            </p:nvSpPr>
            <p:spPr>
              <a:xfrm flipH="1">
                <a:off x="-1" y="9690"/>
                <a:ext cx="2" cy="1450811"/>
              </a:xfrm>
              <a:prstGeom prst="line">
                <a:avLst/>
              </a:prstGeom>
              <a:noFill/>
              <a:ln w="25400" cap="flat">
                <a:solidFill>
                  <a:srgbClr val="7A7A7A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961" name="Shape 961"/>
              <p:cNvSpPr/>
              <p:nvPr/>
            </p:nvSpPr>
            <p:spPr>
              <a:xfrm>
                <a:off x="4391763" y="9690"/>
                <a:ext cx="1" cy="1450811"/>
              </a:xfrm>
              <a:prstGeom prst="line">
                <a:avLst/>
              </a:prstGeom>
              <a:noFill/>
              <a:ln w="25400" cap="flat">
                <a:solidFill>
                  <a:srgbClr val="7A7A7A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962" name="Shape 962"/>
              <p:cNvSpPr/>
              <p:nvPr/>
            </p:nvSpPr>
            <p:spPr>
              <a:xfrm flipH="1">
                <a:off x="2195881" y="0"/>
                <a:ext cx="1" cy="1450811"/>
              </a:xfrm>
              <a:prstGeom prst="line">
                <a:avLst/>
              </a:prstGeom>
              <a:noFill/>
              <a:ln w="25400" cap="flat">
                <a:solidFill>
                  <a:srgbClr val="7A7A7A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</p:grpSp>
        <p:sp>
          <p:nvSpPr>
            <p:cNvPr id="964" name="Shape 964"/>
            <p:cNvSpPr/>
            <p:nvPr/>
          </p:nvSpPr>
          <p:spPr>
            <a:xfrm>
              <a:off x="2257537" y="241300"/>
              <a:ext cx="4207056" cy="1117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spcBef>
                  <a:spcPts val="1400"/>
                </a:spcBef>
                <a:buFont typeface="Lucida Grande"/>
                <a:defRPr sz="32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t>Shared L3 Cache</a:t>
              </a:r>
            </a:p>
            <a:p>
              <a:pPr>
                <a:spcBef>
                  <a:spcPts val="1400"/>
                </a:spcBef>
                <a:buFont typeface="Lucida Grande"/>
                <a:defRPr sz="24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t>(One bank per core)</a:t>
              </a:r>
            </a:p>
          </p:txBody>
        </p:sp>
      </p:grpSp>
      <p:sp>
        <p:nvSpPr>
          <p:cNvPr id="966" name="Shape 966"/>
          <p:cNvSpPr/>
          <p:nvPr/>
        </p:nvSpPr>
        <p:spPr>
          <a:xfrm>
            <a:off x="1930400" y="10198971"/>
            <a:ext cx="0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67" name="Shape 967"/>
          <p:cNvSpPr/>
          <p:nvPr/>
        </p:nvSpPr>
        <p:spPr>
          <a:xfrm>
            <a:off x="927100" y="5803531"/>
            <a:ext cx="8763000" cy="533401"/>
          </a:xfrm>
          <a:prstGeom prst="roundRect">
            <a:avLst>
              <a:gd name="adj" fmla="val 35714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68" name="Shape 968"/>
          <p:cNvSpPr/>
          <p:nvPr/>
        </p:nvSpPr>
        <p:spPr>
          <a:xfrm>
            <a:off x="4221181" y="5866545"/>
            <a:ext cx="2387601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Ring Interconnect</a:t>
            </a:r>
          </a:p>
        </p:txBody>
      </p:sp>
      <p:sp>
        <p:nvSpPr>
          <p:cNvPr id="969" name="Shape 969"/>
          <p:cNvSpPr/>
          <p:nvPr/>
        </p:nvSpPr>
        <p:spPr>
          <a:xfrm>
            <a:off x="3289300" y="107188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70" name="Shape 970"/>
          <p:cNvSpPr/>
          <p:nvPr/>
        </p:nvSpPr>
        <p:spPr>
          <a:xfrm>
            <a:off x="3289300" y="9385300"/>
            <a:ext cx="1943100" cy="8128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71" name="Shape 971"/>
          <p:cNvSpPr/>
          <p:nvPr/>
        </p:nvSpPr>
        <p:spPr>
          <a:xfrm>
            <a:off x="3289300" y="69088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72" name="Shape 972"/>
          <p:cNvSpPr/>
          <p:nvPr/>
        </p:nvSpPr>
        <p:spPr>
          <a:xfrm>
            <a:off x="3771900" y="11277600"/>
            <a:ext cx="980455" cy="369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Core</a:t>
            </a:r>
          </a:p>
        </p:txBody>
      </p:sp>
      <p:sp>
        <p:nvSpPr>
          <p:cNvPr id="973" name="Shape 973"/>
          <p:cNvSpPr/>
          <p:nvPr/>
        </p:nvSpPr>
        <p:spPr>
          <a:xfrm>
            <a:off x="3327400" y="96012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L1 Data Cache</a:t>
            </a:r>
          </a:p>
        </p:txBody>
      </p:sp>
      <p:sp>
        <p:nvSpPr>
          <p:cNvPr id="974" name="Shape 974"/>
          <p:cNvSpPr/>
          <p:nvPr/>
        </p:nvSpPr>
        <p:spPr>
          <a:xfrm>
            <a:off x="3327400" y="74422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L2 Cache</a:t>
            </a:r>
          </a:p>
        </p:txBody>
      </p:sp>
      <p:sp>
        <p:nvSpPr>
          <p:cNvPr id="975" name="Shape 975"/>
          <p:cNvSpPr/>
          <p:nvPr/>
        </p:nvSpPr>
        <p:spPr>
          <a:xfrm>
            <a:off x="4241800" y="10198100"/>
            <a:ext cx="0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76" name="Shape 976"/>
          <p:cNvSpPr/>
          <p:nvPr/>
        </p:nvSpPr>
        <p:spPr>
          <a:xfrm>
            <a:off x="5524500" y="107188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77" name="Shape 977"/>
          <p:cNvSpPr/>
          <p:nvPr/>
        </p:nvSpPr>
        <p:spPr>
          <a:xfrm>
            <a:off x="5524500" y="9385300"/>
            <a:ext cx="1943100" cy="8128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78" name="Shape 978"/>
          <p:cNvSpPr/>
          <p:nvPr/>
        </p:nvSpPr>
        <p:spPr>
          <a:xfrm>
            <a:off x="5524500" y="69088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79" name="Shape 979"/>
          <p:cNvSpPr/>
          <p:nvPr/>
        </p:nvSpPr>
        <p:spPr>
          <a:xfrm>
            <a:off x="6007100" y="11277600"/>
            <a:ext cx="980455" cy="369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Core</a:t>
            </a:r>
          </a:p>
        </p:txBody>
      </p:sp>
      <p:sp>
        <p:nvSpPr>
          <p:cNvPr id="980" name="Shape 980"/>
          <p:cNvSpPr/>
          <p:nvPr/>
        </p:nvSpPr>
        <p:spPr>
          <a:xfrm>
            <a:off x="5562600" y="96012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L1 Data Cache</a:t>
            </a:r>
          </a:p>
        </p:txBody>
      </p:sp>
      <p:sp>
        <p:nvSpPr>
          <p:cNvPr id="981" name="Shape 981"/>
          <p:cNvSpPr/>
          <p:nvPr/>
        </p:nvSpPr>
        <p:spPr>
          <a:xfrm>
            <a:off x="5562600" y="74422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L2 Cache</a:t>
            </a:r>
          </a:p>
        </p:txBody>
      </p:sp>
      <p:sp>
        <p:nvSpPr>
          <p:cNvPr id="982" name="Shape 982"/>
          <p:cNvSpPr/>
          <p:nvPr/>
        </p:nvSpPr>
        <p:spPr>
          <a:xfrm>
            <a:off x="6477000" y="10198100"/>
            <a:ext cx="0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83" name="Shape 983"/>
          <p:cNvSpPr/>
          <p:nvPr/>
        </p:nvSpPr>
        <p:spPr>
          <a:xfrm>
            <a:off x="7759700" y="107188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84" name="Shape 984"/>
          <p:cNvSpPr/>
          <p:nvPr/>
        </p:nvSpPr>
        <p:spPr>
          <a:xfrm>
            <a:off x="7759700" y="9385300"/>
            <a:ext cx="1943100" cy="8128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85" name="Shape 985"/>
          <p:cNvSpPr/>
          <p:nvPr/>
        </p:nvSpPr>
        <p:spPr>
          <a:xfrm>
            <a:off x="7759700" y="69088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86" name="Shape 986"/>
          <p:cNvSpPr/>
          <p:nvPr/>
        </p:nvSpPr>
        <p:spPr>
          <a:xfrm>
            <a:off x="8242300" y="11277600"/>
            <a:ext cx="980455" cy="369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Core</a:t>
            </a:r>
          </a:p>
        </p:txBody>
      </p:sp>
      <p:sp>
        <p:nvSpPr>
          <p:cNvPr id="987" name="Shape 987"/>
          <p:cNvSpPr/>
          <p:nvPr/>
        </p:nvSpPr>
        <p:spPr>
          <a:xfrm>
            <a:off x="7797800" y="96012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L1 Data Cache</a:t>
            </a:r>
          </a:p>
        </p:txBody>
      </p:sp>
      <p:sp>
        <p:nvSpPr>
          <p:cNvPr id="988" name="Shape 988"/>
          <p:cNvSpPr/>
          <p:nvPr/>
        </p:nvSpPr>
        <p:spPr>
          <a:xfrm>
            <a:off x="7797800" y="74422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L2 Cache</a:t>
            </a:r>
          </a:p>
        </p:txBody>
      </p:sp>
      <p:sp>
        <p:nvSpPr>
          <p:cNvPr id="989" name="Shape 989"/>
          <p:cNvSpPr/>
          <p:nvPr/>
        </p:nvSpPr>
        <p:spPr>
          <a:xfrm>
            <a:off x="8712199" y="10198100"/>
            <a:ext cx="1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994" name="Group 994"/>
          <p:cNvGrpSpPr/>
          <p:nvPr/>
        </p:nvGrpSpPr>
        <p:grpSpPr>
          <a:xfrm>
            <a:off x="1930400" y="8331200"/>
            <a:ext cx="6781801" cy="1041401"/>
            <a:chOff x="0" y="0"/>
            <a:chExt cx="6781800" cy="1041400"/>
          </a:xfrm>
        </p:grpSpPr>
        <p:sp>
          <p:nvSpPr>
            <p:cNvPr id="990" name="Shape 990"/>
            <p:cNvSpPr/>
            <p:nvPr/>
          </p:nvSpPr>
          <p:spPr>
            <a:xfrm flipH="1">
              <a:off x="-1" y="0"/>
              <a:ext cx="2" cy="10414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91" name="Shape 991"/>
            <p:cNvSpPr/>
            <p:nvPr/>
          </p:nvSpPr>
          <p:spPr>
            <a:xfrm flipH="1">
              <a:off x="2311400" y="0"/>
              <a:ext cx="1" cy="10414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92" name="Shape 992"/>
            <p:cNvSpPr/>
            <p:nvPr/>
          </p:nvSpPr>
          <p:spPr>
            <a:xfrm>
              <a:off x="4546600" y="0"/>
              <a:ext cx="1" cy="10414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93" name="Shape 993"/>
            <p:cNvSpPr/>
            <p:nvPr/>
          </p:nvSpPr>
          <p:spPr>
            <a:xfrm>
              <a:off x="6781800" y="0"/>
              <a:ext cx="1" cy="10414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995" name="Shape 995"/>
          <p:cNvSpPr/>
          <p:nvPr/>
        </p:nvSpPr>
        <p:spPr>
          <a:xfrm>
            <a:off x="1917700" y="6362700"/>
            <a:ext cx="0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6" name="Shape 996"/>
          <p:cNvSpPr/>
          <p:nvPr/>
        </p:nvSpPr>
        <p:spPr>
          <a:xfrm>
            <a:off x="4229100" y="6362700"/>
            <a:ext cx="0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7" name="Shape 997"/>
          <p:cNvSpPr/>
          <p:nvPr/>
        </p:nvSpPr>
        <p:spPr>
          <a:xfrm>
            <a:off x="6464300" y="6362700"/>
            <a:ext cx="0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8" name="Shape 998"/>
          <p:cNvSpPr/>
          <p:nvPr/>
        </p:nvSpPr>
        <p:spPr>
          <a:xfrm>
            <a:off x="8699499" y="6362700"/>
            <a:ext cx="1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99" name="Shape 999"/>
          <p:cNvSpPr/>
          <p:nvPr/>
        </p:nvSpPr>
        <p:spPr>
          <a:xfrm>
            <a:off x="1917700" y="5257800"/>
            <a:ext cx="0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0" name="Shape 1000"/>
          <p:cNvSpPr/>
          <p:nvPr/>
        </p:nvSpPr>
        <p:spPr>
          <a:xfrm>
            <a:off x="4229100" y="5257800"/>
            <a:ext cx="0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1" name="Shape 1001"/>
          <p:cNvSpPr/>
          <p:nvPr/>
        </p:nvSpPr>
        <p:spPr>
          <a:xfrm>
            <a:off x="6464300" y="5257800"/>
            <a:ext cx="0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2" name="Shape 1002"/>
          <p:cNvSpPr/>
          <p:nvPr/>
        </p:nvSpPr>
        <p:spPr>
          <a:xfrm>
            <a:off x="8699499" y="5257800"/>
            <a:ext cx="1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03" name="Shape 1003"/>
          <p:cNvSpPr/>
          <p:nvPr/>
        </p:nvSpPr>
        <p:spPr>
          <a:xfrm>
            <a:off x="901700" y="1651000"/>
            <a:ext cx="55880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Recall Intel Core i7 hierarchy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42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Shape 10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Inclusion property of caches</a:t>
            </a:r>
          </a:p>
        </p:txBody>
      </p:sp>
      <p:sp>
        <p:nvSpPr>
          <p:cNvPr id="1009" name="Shape 1009"/>
          <p:cNvSpPr>
            <a:spLocks noGrp="1"/>
          </p:cNvSpPr>
          <p:nvPr>
            <p:ph type="body" idx="1"/>
          </p:nvPr>
        </p:nvSpPr>
        <p:spPr>
          <a:xfrm>
            <a:off x="838200" y="2197100"/>
            <a:ext cx="16611600" cy="10350500"/>
          </a:xfrm>
          <a:prstGeom prst="rect">
            <a:avLst/>
          </a:prstGeom>
        </p:spPr>
        <p:txBody>
          <a:bodyPr/>
          <a:lstStyle/>
          <a:p>
            <a:pPr marL="657225" indent="-657225">
              <a:defRPr sz="4400"/>
            </a:pPr>
            <a:r>
              <a:rPr dirty="0"/>
              <a:t>All lines in closer [to processor] cache are also in farther [from processor] cache</a:t>
            </a:r>
          </a:p>
          <a:p>
            <a:pPr marL="1321707" lvl="1" indent="-521607">
              <a:defRPr sz="4400"/>
            </a:pPr>
            <a:r>
              <a:rPr dirty="0"/>
              <a:t>e.g., contents of L1 are a subset of contents of L2</a:t>
            </a:r>
            <a:endParaRPr lang="en-US" dirty="0"/>
          </a:p>
          <a:p>
            <a:pPr marL="1321707" lvl="1" indent="-521607">
              <a:defRPr sz="4400"/>
            </a:pPr>
            <a:r>
              <a:rPr dirty="0"/>
              <a:t>Thus, all transactions relevant to L1 are also relevant to L2, so it is sufficient for only the L2 to snoop the interconnect</a:t>
            </a:r>
            <a:endParaRPr lang="en-US" dirty="0"/>
          </a:p>
          <a:p>
            <a:pPr marL="1321707" lvl="1" indent="-521607">
              <a:defRPr sz="4400"/>
            </a:pPr>
            <a:endParaRPr dirty="0"/>
          </a:p>
          <a:p>
            <a:pPr marL="657225" indent="-657225">
              <a:defRPr sz="4400"/>
            </a:pPr>
            <a:r>
              <a:rPr dirty="0"/>
              <a:t>If line is in owned state (M in MSI/MESI) in L1, it must also be in </a:t>
            </a:r>
            <a:r>
              <a:rPr lang="en-US" dirty="0"/>
              <a:t>M</a:t>
            </a:r>
            <a:r>
              <a:rPr dirty="0"/>
              <a:t> state in L2 </a:t>
            </a:r>
          </a:p>
          <a:p>
            <a:pPr marL="1321707" lvl="1" indent="-521607">
              <a:defRPr sz="4400"/>
            </a:pPr>
            <a:r>
              <a:rPr dirty="0"/>
              <a:t>Allows L2 to determine if a bus transaction is requesting a modified cache line in L1 without requiring information from L1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43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Shape 1013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154400" cy="2082800"/>
          </a:xfrm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r>
              <a:t>Is inclusion maintained automatically if L2 is larger than L1?</a:t>
            </a:r>
          </a:p>
        </p:txBody>
      </p:sp>
      <p:sp>
        <p:nvSpPr>
          <p:cNvPr id="1014" name="Shape 1014"/>
          <p:cNvSpPr>
            <a:spLocks noGrp="1"/>
          </p:cNvSpPr>
          <p:nvPr>
            <p:ph type="body" idx="1"/>
          </p:nvPr>
        </p:nvSpPr>
        <p:spPr>
          <a:xfrm>
            <a:off x="838200" y="2717800"/>
            <a:ext cx="16662400" cy="24892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defRPr sz="3600"/>
            </a:pPr>
            <a:r>
              <a:rPr dirty="0"/>
              <a:t>Consider this example: </a:t>
            </a:r>
          </a:p>
          <a:p>
            <a:pPr marL="1219200" lvl="1" indent="-419100">
              <a:spcBef>
                <a:spcPts val="400"/>
              </a:spcBef>
              <a:defRPr sz="3600"/>
            </a:pPr>
            <a:r>
              <a:rPr dirty="0"/>
              <a:t>Let L2 cache be twice as large as L1 cache</a:t>
            </a:r>
          </a:p>
          <a:p>
            <a:pPr marL="1219200" lvl="1" indent="-419100">
              <a:spcBef>
                <a:spcPts val="400"/>
              </a:spcBef>
              <a:defRPr sz="3600"/>
            </a:pPr>
            <a:r>
              <a:rPr dirty="0"/>
              <a:t>Let L1 and L2 have the same line size, are 2-way set associative, and use LRU replacement policy</a:t>
            </a:r>
          </a:p>
          <a:p>
            <a:pPr marL="1219200" lvl="1" indent="-419100">
              <a:spcBef>
                <a:spcPts val="400"/>
              </a:spcBef>
              <a:defRPr sz="3600"/>
            </a:pPr>
            <a:r>
              <a:rPr dirty="0"/>
              <a:t>Let A, B, C map to the same set of the L1 cache</a:t>
            </a:r>
          </a:p>
        </p:txBody>
      </p:sp>
      <p:sp>
        <p:nvSpPr>
          <p:cNvPr id="1015" name="Shape 1015"/>
          <p:cNvSpPr/>
          <p:nvPr/>
        </p:nvSpPr>
        <p:spPr>
          <a:xfrm>
            <a:off x="1066800" y="5791200"/>
            <a:ext cx="8724900" cy="18415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16" name="Shape 1016"/>
          <p:cNvSpPr/>
          <p:nvPr/>
        </p:nvSpPr>
        <p:spPr>
          <a:xfrm>
            <a:off x="1181100" y="5918200"/>
            <a:ext cx="3352800" cy="1320800"/>
          </a:xfrm>
          <a:prstGeom prst="rect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17" name="Shape 1017"/>
          <p:cNvSpPr/>
          <p:nvPr/>
        </p:nvSpPr>
        <p:spPr>
          <a:xfrm>
            <a:off x="1270000" y="6045200"/>
            <a:ext cx="3175000" cy="4572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18" name="Shape 1018"/>
          <p:cNvSpPr/>
          <p:nvPr/>
        </p:nvSpPr>
        <p:spPr>
          <a:xfrm>
            <a:off x="1270000" y="6642100"/>
            <a:ext cx="3175000" cy="4572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19" name="Shape 1019"/>
          <p:cNvSpPr/>
          <p:nvPr/>
        </p:nvSpPr>
        <p:spPr>
          <a:xfrm>
            <a:off x="2349500" y="60325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</a:t>
            </a:r>
          </a:p>
        </p:txBody>
      </p:sp>
      <p:sp>
        <p:nvSpPr>
          <p:cNvPr id="1020" name="Shape 1020"/>
          <p:cNvSpPr/>
          <p:nvPr/>
        </p:nvSpPr>
        <p:spPr>
          <a:xfrm>
            <a:off x="2349500" y="66675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</a:t>
            </a:r>
          </a:p>
        </p:txBody>
      </p:sp>
      <p:sp>
        <p:nvSpPr>
          <p:cNvPr id="1021" name="Shape 1021"/>
          <p:cNvSpPr/>
          <p:nvPr/>
        </p:nvSpPr>
        <p:spPr>
          <a:xfrm>
            <a:off x="1066800" y="8255000"/>
            <a:ext cx="8724900" cy="38227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22" name="Shape 1022"/>
          <p:cNvSpPr/>
          <p:nvPr/>
        </p:nvSpPr>
        <p:spPr>
          <a:xfrm>
            <a:off x="1181100" y="8382000"/>
            <a:ext cx="3352800" cy="1320800"/>
          </a:xfrm>
          <a:prstGeom prst="rect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23" name="Shape 1023"/>
          <p:cNvSpPr/>
          <p:nvPr/>
        </p:nvSpPr>
        <p:spPr>
          <a:xfrm>
            <a:off x="1270000" y="8509000"/>
            <a:ext cx="3175000" cy="4572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24" name="Shape 1024"/>
          <p:cNvSpPr/>
          <p:nvPr/>
        </p:nvSpPr>
        <p:spPr>
          <a:xfrm>
            <a:off x="1270000" y="9105900"/>
            <a:ext cx="3175000" cy="4572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25" name="Shape 1025"/>
          <p:cNvSpPr/>
          <p:nvPr/>
        </p:nvSpPr>
        <p:spPr>
          <a:xfrm>
            <a:off x="2349500" y="84963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</a:t>
            </a:r>
          </a:p>
        </p:txBody>
      </p:sp>
      <p:sp>
        <p:nvSpPr>
          <p:cNvPr id="1026" name="Shape 1026"/>
          <p:cNvSpPr/>
          <p:nvPr/>
        </p:nvSpPr>
        <p:spPr>
          <a:xfrm>
            <a:off x="2349500" y="91313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</a:t>
            </a:r>
          </a:p>
        </p:txBody>
      </p:sp>
      <p:sp>
        <p:nvSpPr>
          <p:cNvPr id="1027" name="Shape 1027"/>
          <p:cNvSpPr/>
          <p:nvPr/>
        </p:nvSpPr>
        <p:spPr>
          <a:xfrm>
            <a:off x="8305800" y="9398000"/>
            <a:ext cx="13208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80000"/>
              </a:lnSpc>
              <a:buFont typeface="Lucida Grande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L2</a:t>
            </a:r>
          </a:p>
          <a:p>
            <a:pPr>
              <a:lnSpc>
                <a:spcPct val="80000"/>
              </a:lnSpc>
              <a:buFont typeface="Lucida Grande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Cache</a:t>
            </a:r>
          </a:p>
        </p:txBody>
      </p:sp>
      <p:sp>
        <p:nvSpPr>
          <p:cNvPr id="1028" name="Shape 1028"/>
          <p:cNvSpPr/>
          <p:nvPr/>
        </p:nvSpPr>
        <p:spPr>
          <a:xfrm>
            <a:off x="4737100" y="5930900"/>
            <a:ext cx="3352800" cy="1320800"/>
          </a:xfrm>
          <a:prstGeom prst="rect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29" name="Shape 1029"/>
          <p:cNvSpPr/>
          <p:nvPr/>
        </p:nvSpPr>
        <p:spPr>
          <a:xfrm>
            <a:off x="4737100" y="8382000"/>
            <a:ext cx="3352800" cy="1320800"/>
          </a:xfrm>
          <a:prstGeom prst="rect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30" name="Shape 1030"/>
          <p:cNvSpPr/>
          <p:nvPr/>
        </p:nvSpPr>
        <p:spPr>
          <a:xfrm>
            <a:off x="1181100" y="10248900"/>
            <a:ext cx="3352800" cy="1320800"/>
          </a:xfrm>
          <a:prstGeom prst="rect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31" name="Shape 1031"/>
          <p:cNvSpPr/>
          <p:nvPr/>
        </p:nvSpPr>
        <p:spPr>
          <a:xfrm>
            <a:off x="4737100" y="10248900"/>
            <a:ext cx="3352800" cy="1320800"/>
          </a:xfrm>
          <a:prstGeom prst="rect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32" name="Shape 1032"/>
          <p:cNvSpPr/>
          <p:nvPr/>
        </p:nvSpPr>
        <p:spPr>
          <a:xfrm>
            <a:off x="8343900" y="6007100"/>
            <a:ext cx="13208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80000"/>
              </a:lnSpc>
              <a:buFont typeface="Lucida Grande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L1</a:t>
            </a:r>
          </a:p>
          <a:p>
            <a:pPr>
              <a:lnSpc>
                <a:spcPct val="80000"/>
              </a:lnSpc>
              <a:buFont typeface="Lucida Grande"/>
              <a:defRPr sz="4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Cache</a:t>
            </a:r>
          </a:p>
        </p:txBody>
      </p:sp>
      <p:sp>
        <p:nvSpPr>
          <p:cNvPr id="1033" name="Shape 1033"/>
          <p:cNvSpPr/>
          <p:nvPr/>
        </p:nvSpPr>
        <p:spPr>
          <a:xfrm>
            <a:off x="10604500" y="6033770"/>
            <a:ext cx="6883400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lvl="1" indent="0" algn="l">
              <a:spcBef>
                <a:spcPts val="5000"/>
              </a:spcBef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Processor accesses A (L1+L2 miss)</a:t>
            </a:r>
          </a:p>
        </p:txBody>
      </p:sp>
      <p:sp>
        <p:nvSpPr>
          <p:cNvPr id="1034" name="Shape 1034"/>
          <p:cNvSpPr/>
          <p:nvPr/>
        </p:nvSpPr>
        <p:spPr>
          <a:xfrm>
            <a:off x="3162300" y="6413500"/>
            <a:ext cx="595611" cy="914400"/>
          </a:xfrm>
          <a:prstGeom prst="rect">
            <a:avLst/>
          </a:prstGeom>
          <a:ln w="12700">
            <a:miter lim="400000"/>
          </a:ln>
          <a:effectLst>
            <a:outerShdw blurRad="76200" dist="381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dirty="0"/>
              <a:t>✘</a:t>
            </a:r>
          </a:p>
        </p:txBody>
      </p:sp>
      <p:sp>
        <p:nvSpPr>
          <p:cNvPr id="1035" name="Shape 1035"/>
          <p:cNvSpPr/>
          <p:nvPr/>
        </p:nvSpPr>
        <p:spPr>
          <a:xfrm>
            <a:off x="3162300" y="8267700"/>
            <a:ext cx="595611" cy="914400"/>
          </a:xfrm>
          <a:prstGeom prst="rect">
            <a:avLst/>
          </a:prstGeom>
          <a:ln w="12700">
            <a:miter lim="400000"/>
          </a:ln>
          <a:effectLst>
            <a:outerShdw blurRad="76200" dist="381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t>✘</a:t>
            </a:r>
          </a:p>
        </p:txBody>
      </p:sp>
      <p:sp>
        <p:nvSpPr>
          <p:cNvPr id="1036" name="Shape 1036"/>
          <p:cNvSpPr/>
          <p:nvPr/>
        </p:nvSpPr>
        <p:spPr>
          <a:xfrm>
            <a:off x="6146800" y="1473200"/>
            <a:ext cx="16764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7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No!</a:t>
            </a:r>
          </a:p>
        </p:txBody>
      </p:sp>
      <p:sp>
        <p:nvSpPr>
          <p:cNvPr id="1037" name="Shape 1037"/>
          <p:cNvSpPr/>
          <p:nvPr/>
        </p:nvSpPr>
        <p:spPr>
          <a:xfrm>
            <a:off x="2349500" y="7264400"/>
            <a:ext cx="101600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Set 0</a:t>
            </a:r>
          </a:p>
        </p:txBody>
      </p:sp>
      <p:sp>
        <p:nvSpPr>
          <p:cNvPr id="1038" name="Shape 1038"/>
          <p:cNvSpPr/>
          <p:nvPr/>
        </p:nvSpPr>
        <p:spPr>
          <a:xfrm>
            <a:off x="5803900" y="7264400"/>
            <a:ext cx="101600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Set 1</a:t>
            </a:r>
          </a:p>
        </p:txBody>
      </p:sp>
      <p:sp>
        <p:nvSpPr>
          <p:cNvPr id="1039" name="Shape 1039"/>
          <p:cNvSpPr/>
          <p:nvPr/>
        </p:nvSpPr>
        <p:spPr>
          <a:xfrm>
            <a:off x="2349500" y="9702800"/>
            <a:ext cx="101600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Set 0</a:t>
            </a:r>
          </a:p>
        </p:txBody>
      </p:sp>
      <p:sp>
        <p:nvSpPr>
          <p:cNvPr id="1040" name="Shape 1040"/>
          <p:cNvSpPr/>
          <p:nvPr/>
        </p:nvSpPr>
        <p:spPr>
          <a:xfrm>
            <a:off x="5803900" y="9702800"/>
            <a:ext cx="101600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Set 1</a:t>
            </a:r>
          </a:p>
        </p:txBody>
      </p:sp>
      <p:sp>
        <p:nvSpPr>
          <p:cNvPr id="1041" name="Shape 1041"/>
          <p:cNvSpPr/>
          <p:nvPr/>
        </p:nvSpPr>
        <p:spPr>
          <a:xfrm>
            <a:off x="2324100" y="11607800"/>
            <a:ext cx="101600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Set 2</a:t>
            </a:r>
          </a:p>
        </p:txBody>
      </p:sp>
      <p:sp>
        <p:nvSpPr>
          <p:cNvPr id="1042" name="Shape 1042"/>
          <p:cNvSpPr/>
          <p:nvPr/>
        </p:nvSpPr>
        <p:spPr>
          <a:xfrm>
            <a:off x="5778500" y="11607800"/>
            <a:ext cx="101600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Set 3</a:t>
            </a:r>
          </a:p>
        </p:txBody>
      </p:sp>
      <p:sp>
        <p:nvSpPr>
          <p:cNvPr id="1043" name="Shape 1043"/>
          <p:cNvSpPr/>
          <p:nvPr/>
        </p:nvSpPr>
        <p:spPr>
          <a:xfrm>
            <a:off x="10604500" y="7035800"/>
            <a:ext cx="5943600" cy="596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lvl="1" indent="0" algn="l">
              <a:spcBef>
                <a:spcPts val="5000"/>
              </a:spcBef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Processor accesses B (L1+L2 miss).</a:t>
            </a:r>
          </a:p>
        </p:txBody>
      </p:sp>
      <p:sp>
        <p:nvSpPr>
          <p:cNvPr id="1044" name="Shape 1044"/>
          <p:cNvSpPr/>
          <p:nvPr/>
        </p:nvSpPr>
        <p:spPr>
          <a:xfrm>
            <a:off x="10604500" y="8432800"/>
            <a:ext cx="6883400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lvl="1" indent="0" algn="l">
              <a:spcBef>
                <a:spcPts val="5000"/>
              </a:spcBef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Processor accesses A many times (all L1 hits). </a:t>
            </a:r>
          </a:p>
        </p:txBody>
      </p:sp>
      <p:sp>
        <p:nvSpPr>
          <p:cNvPr id="1045" name="Shape 1045"/>
          <p:cNvSpPr/>
          <p:nvPr/>
        </p:nvSpPr>
        <p:spPr>
          <a:xfrm>
            <a:off x="10604500" y="9677400"/>
            <a:ext cx="7209836" cy="2781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lvl="1" indent="0" algn="l">
              <a:spcBef>
                <a:spcPts val="4000"/>
              </a:spcBef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Processor now accesses C, triggering an L1 and L2 miss. L1 and L2 might choose to evict different lines, because the access histories differ.</a:t>
            </a:r>
          </a:p>
          <a:p>
            <a:pPr lvl="1" indent="0" algn="l">
              <a:spcBef>
                <a:spcPts val="1400"/>
              </a:spcBef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As a result, inclusion no longer holds!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44</a:t>
            </a:fld>
            <a:endParaRPr lang="en-US" dirty="0"/>
          </a:p>
        </p:txBody>
      </p:sp>
      <p:sp>
        <p:nvSpPr>
          <p:cNvPr id="36" name="Shape 1034">
            <a:extLst>
              <a:ext uri="{FF2B5EF4-FFF2-40B4-BE49-F238E27FC236}">
                <a16:creationId xmlns:a16="http://schemas.microsoft.com/office/drawing/2014/main" id="{67841BC9-2FF7-5848-8241-35DE7CC138BD}"/>
              </a:ext>
            </a:extLst>
          </p:cNvPr>
          <p:cNvSpPr/>
          <p:nvPr/>
        </p:nvSpPr>
        <p:spPr>
          <a:xfrm>
            <a:off x="5429250" y="12242800"/>
            <a:ext cx="595611" cy="914400"/>
          </a:xfrm>
          <a:prstGeom prst="rect">
            <a:avLst/>
          </a:prstGeom>
          <a:ln w="12700">
            <a:miter lim="400000"/>
          </a:ln>
          <a:effectLst>
            <a:outerShdw blurRad="76200" dist="381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dirty="0"/>
              <a:t>✘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BFE739-7C18-2249-9A33-5DE6910F98D2}"/>
              </a:ext>
            </a:extLst>
          </p:cNvPr>
          <p:cNvSpPr txBox="1"/>
          <p:nvPr/>
        </p:nvSpPr>
        <p:spPr>
          <a:xfrm>
            <a:off x="6024861" y="12390180"/>
            <a:ext cx="2537554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800" b="1" dirty="0">
                <a:latin typeface="+mn-lt"/>
              </a:rPr>
              <a:t>Next victim</a:t>
            </a:r>
            <a:endParaRPr kumimoji="0" lang="en-US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9" grpId="1" animBg="1" advAuto="0"/>
      <p:bldP spid="1020" grpId="4" animBg="1" advAuto="0"/>
      <p:bldP spid="1025" grpId="2" animBg="1" advAuto="0"/>
      <p:bldP spid="1026" grpId="5" animBg="1" advAuto="0"/>
      <p:bldP spid="1033" grpId="3" animBg="1" advAuto="0"/>
      <p:bldP spid="1034" grpId="9" animBg="1" advAuto="0"/>
      <p:bldP spid="1035" grpId="10" animBg="1" advAuto="0"/>
      <p:bldP spid="1036" grpId="11" animBg="1" advAuto="0"/>
      <p:bldP spid="1043" grpId="6" animBg="1" advAuto="0"/>
      <p:bldP spid="1044" grpId="7" animBg="1" advAuto="0"/>
      <p:bldP spid="1045" grpId="8" animBg="1" advAuto="0"/>
      <p:bldP spid="36" grpId="0" animBg="1" advAuto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r>
              <a:t>Maintaining inclusion: handling invalidations</a:t>
            </a:r>
          </a:p>
        </p:txBody>
      </p:sp>
      <p:sp>
        <p:nvSpPr>
          <p:cNvPr id="1050" name="Shape 1050"/>
          <p:cNvSpPr/>
          <p:nvPr/>
        </p:nvSpPr>
        <p:spPr>
          <a:xfrm>
            <a:off x="3200400" y="5080000"/>
            <a:ext cx="5549900" cy="10922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51" name="Shape 1051"/>
          <p:cNvSpPr/>
          <p:nvPr/>
        </p:nvSpPr>
        <p:spPr>
          <a:xfrm>
            <a:off x="5321300" y="5181600"/>
            <a:ext cx="1320800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L1</a:t>
            </a:r>
          </a:p>
          <a:p>
            <a: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Cache</a:t>
            </a:r>
          </a:p>
        </p:txBody>
      </p:sp>
      <p:sp>
        <p:nvSpPr>
          <p:cNvPr id="1052" name="Shape 1052"/>
          <p:cNvSpPr/>
          <p:nvPr/>
        </p:nvSpPr>
        <p:spPr>
          <a:xfrm>
            <a:off x="3200400" y="6858000"/>
            <a:ext cx="5549900" cy="16637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53" name="Shape 1053"/>
          <p:cNvSpPr/>
          <p:nvPr/>
        </p:nvSpPr>
        <p:spPr>
          <a:xfrm>
            <a:off x="5321300" y="7213600"/>
            <a:ext cx="1320800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L2</a:t>
            </a:r>
          </a:p>
          <a:p>
            <a: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Cache</a:t>
            </a:r>
          </a:p>
        </p:txBody>
      </p:sp>
      <p:sp>
        <p:nvSpPr>
          <p:cNvPr id="1054" name="Shape 1054"/>
          <p:cNvSpPr/>
          <p:nvPr/>
        </p:nvSpPr>
        <p:spPr>
          <a:xfrm>
            <a:off x="5981700" y="6177370"/>
            <a:ext cx="1" cy="68078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5" name="Shape 1055"/>
          <p:cNvSpPr/>
          <p:nvPr/>
        </p:nvSpPr>
        <p:spPr>
          <a:xfrm>
            <a:off x="5981700" y="8508999"/>
            <a:ext cx="1" cy="1168557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6" name="Shape 1056"/>
          <p:cNvSpPr/>
          <p:nvPr/>
        </p:nvSpPr>
        <p:spPr>
          <a:xfrm>
            <a:off x="5981700" y="4407654"/>
            <a:ext cx="0" cy="67250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57" name="Shape 1057"/>
          <p:cNvSpPr/>
          <p:nvPr/>
        </p:nvSpPr>
        <p:spPr>
          <a:xfrm>
            <a:off x="4826000" y="3327400"/>
            <a:ext cx="2311400" cy="10922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58" name="Shape 1058"/>
          <p:cNvSpPr/>
          <p:nvPr/>
        </p:nvSpPr>
        <p:spPr>
          <a:xfrm>
            <a:off x="5130800" y="3619500"/>
            <a:ext cx="16891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Processor</a:t>
            </a:r>
          </a:p>
        </p:txBody>
      </p:sp>
      <p:sp>
        <p:nvSpPr>
          <p:cNvPr id="1059" name="Shape 1059"/>
          <p:cNvSpPr/>
          <p:nvPr/>
        </p:nvSpPr>
        <p:spPr>
          <a:xfrm>
            <a:off x="139700" y="9638931"/>
            <a:ext cx="8648700" cy="723901"/>
          </a:xfrm>
          <a:prstGeom prst="roundRect">
            <a:avLst>
              <a:gd name="adj" fmla="val 26316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60" name="Shape 1060"/>
          <p:cNvSpPr/>
          <p:nvPr/>
        </p:nvSpPr>
        <p:spPr>
          <a:xfrm>
            <a:off x="4762500" y="9779000"/>
            <a:ext cx="24257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Interconnect</a:t>
            </a:r>
          </a:p>
        </p:txBody>
      </p:sp>
      <p:sp>
        <p:nvSpPr>
          <p:cNvPr id="1061" name="Shape 1061"/>
          <p:cNvSpPr/>
          <p:nvPr/>
        </p:nvSpPr>
        <p:spPr>
          <a:xfrm>
            <a:off x="6337300" y="9017000"/>
            <a:ext cx="14986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BusRdX / --</a:t>
            </a:r>
          </a:p>
        </p:txBody>
      </p:sp>
      <p:sp>
        <p:nvSpPr>
          <p:cNvPr id="1062" name="Shape 1062"/>
          <p:cNvSpPr/>
          <p:nvPr/>
        </p:nvSpPr>
        <p:spPr>
          <a:xfrm flipV="1">
            <a:off x="6324600" y="8623300"/>
            <a:ext cx="0" cy="954281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3" name="Shape 1063"/>
          <p:cNvSpPr/>
          <p:nvPr/>
        </p:nvSpPr>
        <p:spPr>
          <a:xfrm>
            <a:off x="10172700" y="3213100"/>
            <a:ext cx="6883400" cy="256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When line X is invalidated in L2 cache due to BusRdX from another cache.</a:t>
            </a:r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Must also invalidate line X in L1</a:t>
            </a:r>
          </a:p>
        </p:txBody>
      </p:sp>
      <p:sp>
        <p:nvSpPr>
          <p:cNvPr id="1064" name="Shape 1064"/>
          <p:cNvSpPr/>
          <p:nvPr/>
        </p:nvSpPr>
        <p:spPr>
          <a:xfrm flipV="1">
            <a:off x="6311900" y="6210545"/>
            <a:ext cx="0" cy="61137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65" name="Shape 1065"/>
          <p:cNvSpPr/>
          <p:nvPr/>
        </p:nvSpPr>
        <p:spPr>
          <a:xfrm>
            <a:off x="6489700" y="6324600"/>
            <a:ext cx="13462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Invalidate</a:t>
            </a:r>
          </a:p>
        </p:txBody>
      </p:sp>
      <p:sp>
        <p:nvSpPr>
          <p:cNvPr id="1066" name="Shape 1066"/>
          <p:cNvSpPr/>
          <p:nvPr/>
        </p:nvSpPr>
        <p:spPr>
          <a:xfrm>
            <a:off x="3403600" y="7886700"/>
            <a:ext cx="1663700" cy="457200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67" name="Shape 1067"/>
          <p:cNvSpPr/>
          <p:nvPr/>
        </p:nvSpPr>
        <p:spPr>
          <a:xfrm>
            <a:off x="3657600" y="78867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X</a:t>
            </a:r>
          </a:p>
        </p:txBody>
      </p:sp>
      <p:sp>
        <p:nvSpPr>
          <p:cNvPr id="1068" name="Shape 1068"/>
          <p:cNvSpPr/>
          <p:nvPr/>
        </p:nvSpPr>
        <p:spPr>
          <a:xfrm>
            <a:off x="3403600" y="5600700"/>
            <a:ext cx="1663700" cy="457200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69" name="Shape 1069"/>
          <p:cNvSpPr/>
          <p:nvPr/>
        </p:nvSpPr>
        <p:spPr>
          <a:xfrm>
            <a:off x="3657600" y="56007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X</a:t>
            </a:r>
          </a:p>
        </p:txBody>
      </p:sp>
      <p:sp>
        <p:nvSpPr>
          <p:cNvPr id="1070" name="Shape 1070"/>
          <p:cNvSpPr/>
          <p:nvPr/>
        </p:nvSpPr>
        <p:spPr>
          <a:xfrm>
            <a:off x="4483100" y="7429500"/>
            <a:ext cx="595611" cy="914400"/>
          </a:xfrm>
          <a:prstGeom prst="rect">
            <a:avLst/>
          </a:prstGeom>
          <a:ln w="12700">
            <a:miter lim="400000"/>
          </a:ln>
          <a:effectLst>
            <a:outerShdw blurRad="76200" dist="381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t>✘</a:t>
            </a:r>
          </a:p>
        </p:txBody>
      </p:sp>
      <p:sp>
        <p:nvSpPr>
          <p:cNvPr id="1071" name="Shape 1071"/>
          <p:cNvSpPr/>
          <p:nvPr/>
        </p:nvSpPr>
        <p:spPr>
          <a:xfrm>
            <a:off x="4495800" y="5473700"/>
            <a:ext cx="595611" cy="914400"/>
          </a:xfrm>
          <a:prstGeom prst="rect">
            <a:avLst/>
          </a:prstGeom>
          <a:ln w="12700">
            <a:miter lim="400000"/>
          </a:ln>
          <a:effectLst>
            <a:outerShdw blurRad="76200" dist="381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t>✘</a:t>
            </a:r>
          </a:p>
        </p:txBody>
      </p:sp>
      <p:sp>
        <p:nvSpPr>
          <p:cNvPr id="1072" name="Shape 1072"/>
          <p:cNvSpPr/>
          <p:nvPr/>
        </p:nvSpPr>
        <p:spPr>
          <a:xfrm>
            <a:off x="3416300" y="7632700"/>
            <a:ext cx="152400" cy="152400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73" name="Shape 1073"/>
          <p:cNvSpPr/>
          <p:nvPr/>
        </p:nvSpPr>
        <p:spPr>
          <a:xfrm>
            <a:off x="2667000" y="7355069"/>
            <a:ext cx="728134" cy="26936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74" name="Shape 1074"/>
          <p:cNvSpPr/>
          <p:nvPr/>
        </p:nvSpPr>
        <p:spPr>
          <a:xfrm>
            <a:off x="1447800" y="7124700"/>
            <a:ext cx="12192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80000"/>
              </a:lnSpc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“in L1” bit</a:t>
            </a:r>
          </a:p>
        </p:txBody>
      </p:sp>
      <p:sp>
        <p:nvSpPr>
          <p:cNvPr id="1075" name="Shape 1075"/>
          <p:cNvSpPr/>
          <p:nvPr/>
        </p:nvSpPr>
        <p:spPr>
          <a:xfrm>
            <a:off x="10172700" y="6692900"/>
            <a:ext cx="6883400" cy="445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One solution: each L2 line contains an additional state bit indicating if line also exists in L1</a:t>
            </a:r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This bit tells the L2 invalidations of the cache line due to coherence traffic need to be propagated to L1.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45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" grpId="1" animBg="1" advAuto="0"/>
      <p:bldP spid="1065" grpId="2" animBg="1" advAuto="0"/>
      <p:bldP spid="1071" grpId="3" animBg="1" advAuto="0"/>
      <p:bldP spid="1072" grpId="7" animBg="1" advAuto="0"/>
      <p:bldP spid="1073" grpId="5" animBg="1" advAuto="0"/>
      <p:bldP spid="1074" grpId="6" animBg="1" advAuto="0"/>
      <p:bldP spid="1075" grpId="4" animBg="1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Maintaining inclusion: L1 write hit</a:t>
            </a:r>
          </a:p>
        </p:txBody>
      </p:sp>
      <p:sp>
        <p:nvSpPr>
          <p:cNvPr id="1080" name="Shape 1080"/>
          <p:cNvSpPr/>
          <p:nvPr/>
        </p:nvSpPr>
        <p:spPr>
          <a:xfrm>
            <a:off x="3200400" y="5080000"/>
            <a:ext cx="5549900" cy="10922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81" name="Shape 1081"/>
          <p:cNvSpPr/>
          <p:nvPr/>
        </p:nvSpPr>
        <p:spPr>
          <a:xfrm>
            <a:off x="5321300" y="5181600"/>
            <a:ext cx="1320800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L1</a:t>
            </a:r>
          </a:p>
          <a:p>
            <a: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Cache</a:t>
            </a:r>
          </a:p>
        </p:txBody>
      </p:sp>
      <p:sp>
        <p:nvSpPr>
          <p:cNvPr id="1082" name="Shape 1082"/>
          <p:cNvSpPr/>
          <p:nvPr/>
        </p:nvSpPr>
        <p:spPr>
          <a:xfrm>
            <a:off x="3200400" y="6858000"/>
            <a:ext cx="5549900" cy="16637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83" name="Shape 1083"/>
          <p:cNvSpPr/>
          <p:nvPr/>
        </p:nvSpPr>
        <p:spPr>
          <a:xfrm>
            <a:off x="5321300" y="7213600"/>
            <a:ext cx="1320800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L2</a:t>
            </a:r>
          </a:p>
          <a:p>
            <a: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Cache</a:t>
            </a:r>
          </a:p>
        </p:txBody>
      </p:sp>
      <p:sp>
        <p:nvSpPr>
          <p:cNvPr id="1084" name="Shape 1084"/>
          <p:cNvSpPr/>
          <p:nvPr/>
        </p:nvSpPr>
        <p:spPr>
          <a:xfrm>
            <a:off x="5981700" y="6177370"/>
            <a:ext cx="1" cy="68078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85" name="Shape 1085"/>
          <p:cNvSpPr/>
          <p:nvPr/>
        </p:nvSpPr>
        <p:spPr>
          <a:xfrm>
            <a:off x="5981700" y="8508999"/>
            <a:ext cx="1" cy="1168557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86" name="Shape 1086"/>
          <p:cNvSpPr/>
          <p:nvPr/>
        </p:nvSpPr>
        <p:spPr>
          <a:xfrm>
            <a:off x="5981700" y="4407654"/>
            <a:ext cx="0" cy="67250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87" name="Shape 1087"/>
          <p:cNvSpPr/>
          <p:nvPr/>
        </p:nvSpPr>
        <p:spPr>
          <a:xfrm>
            <a:off x="4826000" y="3327400"/>
            <a:ext cx="2311400" cy="10922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88" name="Shape 1088"/>
          <p:cNvSpPr/>
          <p:nvPr/>
        </p:nvSpPr>
        <p:spPr>
          <a:xfrm>
            <a:off x="5130800" y="3619500"/>
            <a:ext cx="16891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Processor</a:t>
            </a:r>
          </a:p>
        </p:txBody>
      </p:sp>
      <p:sp>
        <p:nvSpPr>
          <p:cNvPr id="1089" name="Shape 1089"/>
          <p:cNvSpPr/>
          <p:nvPr/>
        </p:nvSpPr>
        <p:spPr>
          <a:xfrm>
            <a:off x="139700" y="9638931"/>
            <a:ext cx="8648700" cy="723901"/>
          </a:xfrm>
          <a:prstGeom prst="roundRect">
            <a:avLst>
              <a:gd name="adj" fmla="val 26316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90" name="Shape 1090"/>
          <p:cNvSpPr/>
          <p:nvPr/>
        </p:nvSpPr>
        <p:spPr>
          <a:xfrm>
            <a:off x="4762500" y="9779000"/>
            <a:ext cx="2425700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80000"/>
              </a:lnSpc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Interconnect</a:t>
            </a:r>
          </a:p>
        </p:txBody>
      </p:sp>
      <p:sp>
        <p:nvSpPr>
          <p:cNvPr id="1091" name="Shape 1091"/>
          <p:cNvSpPr/>
          <p:nvPr/>
        </p:nvSpPr>
        <p:spPr>
          <a:xfrm>
            <a:off x="10033000" y="3086100"/>
            <a:ext cx="7112000" cy="890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Assume L1 is a write-back cache.  Processor writes to line X. (L1 write hit)</a:t>
            </a:r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Line X in L2 cache is in modified state in the coherence protocol, but it has stale data!</a:t>
            </a:r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When coherence protocol requires X to be flushed from L2 (e.g., another processor loads  X), L2 cache must request the data from L1.</a:t>
            </a:r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lvl="1" indent="0"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Add another bit for “modified-but-stale”</a:t>
            </a:r>
          </a:p>
          <a:p>
            <a:pPr lvl="1" indent="0" algn="l">
              <a:spcBef>
                <a:spcPts val="14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(flushing a “modified-but-stale” L2 line requires getting the real data from L1 first.)</a:t>
            </a:r>
          </a:p>
        </p:txBody>
      </p:sp>
      <p:sp>
        <p:nvSpPr>
          <p:cNvPr id="1092" name="Shape 1092"/>
          <p:cNvSpPr/>
          <p:nvPr/>
        </p:nvSpPr>
        <p:spPr>
          <a:xfrm flipV="1">
            <a:off x="6311900" y="6210545"/>
            <a:ext cx="0" cy="61137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93" name="Shape 1093"/>
          <p:cNvSpPr/>
          <p:nvPr/>
        </p:nvSpPr>
        <p:spPr>
          <a:xfrm>
            <a:off x="6489700" y="6324600"/>
            <a:ext cx="13462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Flush X</a:t>
            </a:r>
          </a:p>
        </p:txBody>
      </p:sp>
      <p:sp>
        <p:nvSpPr>
          <p:cNvPr id="1094" name="Shape 1094"/>
          <p:cNvSpPr/>
          <p:nvPr/>
        </p:nvSpPr>
        <p:spPr>
          <a:xfrm>
            <a:off x="3403600" y="7886700"/>
            <a:ext cx="1663700" cy="457200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95" name="Shape 1095"/>
          <p:cNvSpPr/>
          <p:nvPr/>
        </p:nvSpPr>
        <p:spPr>
          <a:xfrm>
            <a:off x="3733800" y="78867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X</a:t>
            </a:r>
          </a:p>
        </p:txBody>
      </p:sp>
      <p:sp>
        <p:nvSpPr>
          <p:cNvPr id="1096" name="Shape 1096"/>
          <p:cNvSpPr/>
          <p:nvPr/>
        </p:nvSpPr>
        <p:spPr>
          <a:xfrm>
            <a:off x="3403600" y="5600700"/>
            <a:ext cx="1663700" cy="457200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97" name="Shape 1097"/>
          <p:cNvSpPr/>
          <p:nvPr/>
        </p:nvSpPr>
        <p:spPr>
          <a:xfrm>
            <a:off x="3733800" y="56007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X</a:t>
            </a:r>
          </a:p>
        </p:txBody>
      </p:sp>
      <p:sp>
        <p:nvSpPr>
          <p:cNvPr id="1098" name="Shape 1098"/>
          <p:cNvSpPr/>
          <p:nvPr/>
        </p:nvSpPr>
        <p:spPr>
          <a:xfrm>
            <a:off x="3416300" y="7632700"/>
            <a:ext cx="152400" cy="152400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99" name="Shape 1099"/>
          <p:cNvSpPr/>
          <p:nvPr/>
        </p:nvSpPr>
        <p:spPr>
          <a:xfrm>
            <a:off x="2667000" y="7355069"/>
            <a:ext cx="728134" cy="26936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0" name="Shape 1100"/>
          <p:cNvSpPr/>
          <p:nvPr/>
        </p:nvSpPr>
        <p:spPr>
          <a:xfrm>
            <a:off x="1447800" y="7124700"/>
            <a:ext cx="12192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80000"/>
              </a:lnSpc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“in L1” bit</a:t>
            </a:r>
          </a:p>
        </p:txBody>
      </p:sp>
      <p:sp>
        <p:nvSpPr>
          <p:cNvPr id="1101" name="Shape 1101"/>
          <p:cNvSpPr/>
          <p:nvPr/>
        </p:nvSpPr>
        <p:spPr>
          <a:xfrm>
            <a:off x="3670300" y="7620000"/>
            <a:ext cx="152400" cy="152400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102" name="Shape 1102"/>
          <p:cNvSpPr/>
          <p:nvPr/>
        </p:nvSpPr>
        <p:spPr>
          <a:xfrm>
            <a:off x="2049097" y="6504885"/>
            <a:ext cx="1638137" cy="1054275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3" name="Shape 1103"/>
          <p:cNvSpPr/>
          <p:nvPr/>
        </p:nvSpPr>
        <p:spPr>
          <a:xfrm>
            <a:off x="495300" y="6108700"/>
            <a:ext cx="1689100" cy="78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80000"/>
              </a:lnSpc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“modified-but-stale” bit</a:t>
            </a:r>
          </a:p>
        </p:txBody>
      </p:sp>
      <p:sp>
        <p:nvSpPr>
          <p:cNvPr id="1104" name="Shape 1104"/>
          <p:cNvSpPr/>
          <p:nvPr/>
        </p:nvSpPr>
        <p:spPr>
          <a:xfrm>
            <a:off x="6337300" y="9017000"/>
            <a:ext cx="2146300" cy="43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lnSpc>
                <a:spcPct val="90000"/>
              </a:lnSpc>
              <a:buFont typeface="Lucida Grande"/>
              <a:defRPr sz="2600" b="1">
                <a:solidFill>
                  <a:srgbClr val="0061FF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BusRd / Flush X</a:t>
            </a:r>
          </a:p>
        </p:txBody>
      </p:sp>
      <p:sp>
        <p:nvSpPr>
          <p:cNvPr id="1105" name="Shape 1105"/>
          <p:cNvSpPr/>
          <p:nvPr/>
        </p:nvSpPr>
        <p:spPr>
          <a:xfrm flipV="1">
            <a:off x="6324600" y="8623300"/>
            <a:ext cx="0" cy="954281"/>
          </a:xfrm>
          <a:prstGeom prst="line">
            <a:avLst/>
          </a:prstGeom>
          <a:ln w="38100">
            <a:solidFill>
              <a:srgbClr val="0061FF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46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977491" cy="1117600"/>
          </a:xfrm>
          <a:prstGeom prst="rect">
            <a:avLst/>
          </a:prstGeom>
        </p:spPr>
        <p:txBody>
          <a:bodyPr/>
          <a:lstStyle/>
          <a:p>
            <a:r>
              <a:t>HW implications of implementing coherence</a:t>
            </a:r>
          </a:p>
        </p:txBody>
      </p:sp>
      <p:sp>
        <p:nvSpPr>
          <p:cNvPr id="1110" name="Shape 1110"/>
          <p:cNvSpPr>
            <a:spLocks noGrp="1"/>
          </p:cNvSpPr>
          <p:nvPr>
            <p:ph type="body" idx="1"/>
          </p:nvPr>
        </p:nvSpPr>
        <p:spPr>
          <a:xfrm>
            <a:off x="838200" y="2367675"/>
            <a:ext cx="16154400" cy="100030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300"/>
              </a:spcBef>
            </a:pPr>
            <a:r>
              <a:rPr dirty="0"/>
              <a:t>Each cache must listen for and react to all coherence traffic broadcast on interconnect</a:t>
            </a:r>
          </a:p>
          <a:p>
            <a:pPr>
              <a:spcBef>
                <a:spcPts val="0"/>
              </a:spcBef>
            </a:pPr>
            <a:r>
              <a:rPr dirty="0"/>
              <a:t>Additional traffic on interconnect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sz="4200" dirty="0"/>
              <a:t>Can be significant when scaling to higher core counts</a:t>
            </a:r>
          </a:p>
          <a:p>
            <a:pPr>
              <a:spcBef>
                <a:spcPts val="5000"/>
              </a:spcBef>
            </a:pPr>
            <a:r>
              <a:rPr dirty="0"/>
              <a:t>Most modern multi-core CPUs implement cache coherence</a:t>
            </a:r>
          </a:p>
          <a:p>
            <a:pPr>
              <a:spcBef>
                <a:spcPts val="0"/>
              </a:spcBef>
            </a:pPr>
            <a:r>
              <a:rPr dirty="0"/>
              <a:t>To date, discrete GPUs do not implement cache coherence</a:t>
            </a:r>
          </a:p>
          <a:p>
            <a:pPr marL="1276350" lvl="1" indent="-476250">
              <a:defRPr sz="4200"/>
            </a:pPr>
            <a:r>
              <a:rPr dirty="0"/>
              <a:t>Thus far, overhead of coherence deemed not worth it for graphics and scientific computing applications (NVIDIA GPUs provide single shared L2 + atomic memory operations)</a:t>
            </a:r>
          </a:p>
          <a:p>
            <a:pPr marL="1276350" lvl="1" indent="-476250">
              <a:defRPr sz="4200"/>
            </a:pPr>
            <a:r>
              <a:rPr dirty="0"/>
              <a:t>But the latest Intel Integrated GPUs do implement cache coherence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47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Shape 1112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947079" cy="1117600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r>
              <a:t>NVIDIA GPUs do not implement cache coherence </a:t>
            </a:r>
          </a:p>
        </p:txBody>
      </p:sp>
      <p:sp>
        <p:nvSpPr>
          <p:cNvPr id="1113" name="Shape 1113"/>
          <p:cNvSpPr>
            <a:spLocks noGrp="1"/>
          </p:cNvSpPr>
          <p:nvPr>
            <p:ph type="body" idx="1"/>
          </p:nvPr>
        </p:nvSpPr>
        <p:spPr>
          <a:xfrm>
            <a:off x="832549" y="1737127"/>
            <a:ext cx="7690758" cy="148613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4200"/>
            </a:pPr>
            <a:r>
              <a:t>Incoherent L1 caches (L1 per SMM)</a:t>
            </a:r>
          </a:p>
          <a:p>
            <a:pPr>
              <a:spcBef>
                <a:spcPts val="600"/>
              </a:spcBef>
              <a:defRPr sz="4200"/>
            </a:pPr>
            <a:r>
              <a:t>Single, unified L2 cache</a:t>
            </a:r>
          </a:p>
        </p:txBody>
      </p:sp>
      <p:grpSp>
        <p:nvGrpSpPr>
          <p:cNvPr id="1146" name="Group 1146"/>
          <p:cNvGrpSpPr/>
          <p:nvPr/>
        </p:nvGrpSpPr>
        <p:grpSpPr>
          <a:xfrm>
            <a:off x="825703" y="3991879"/>
            <a:ext cx="9286377" cy="6885685"/>
            <a:chOff x="0" y="0"/>
            <a:chExt cx="9286375" cy="6885684"/>
          </a:xfrm>
        </p:grpSpPr>
        <p:sp>
          <p:nvSpPr>
            <p:cNvPr id="1114" name="Shape 1114"/>
            <p:cNvSpPr/>
            <p:nvPr/>
          </p:nvSpPr>
          <p:spPr>
            <a:xfrm>
              <a:off x="0" y="0"/>
              <a:ext cx="9286376" cy="4070456"/>
            </a:xfrm>
            <a:prstGeom prst="rect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15" name="Shape 1115"/>
            <p:cNvSpPr/>
            <p:nvPr/>
          </p:nvSpPr>
          <p:spPr>
            <a:xfrm>
              <a:off x="139439" y="136059"/>
              <a:ext cx="1939716" cy="2339436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blurRad="38100" dist="25400" dir="2961775" rotWithShape="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grpSp>
          <p:nvGrpSpPr>
            <p:cNvPr id="1118" name="Group 1118"/>
            <p:cNvGrpSpPr/>
            <p:nvPr/>
          </p:nvGrpSpPr>
          <p:grpSpPr>
            <a:xfrm>
              <a:off x="1908118" y="4655423"/>
              <a:ext cx="5595077" cy="2230262"/>
              <a:chOff x="0" y="0"/>
              <a:chExt cx="5595075" cy="2230260"/>
            </a:xfrm>
          </p:grpSpPr>
          <p:sp>
            <p:nvSpPr>
              <p:cNvPr id="1116" name="Shape 1116"/>
              <p:cNvSpPr/>
              <p:nvPr/>
            </p:nvSpPr>
            <p:spPr>
              <a:xfrm>
                <a:off x="0" y="0"/>
                <a:ext cx="5595076" cy="2230261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117" name="Shape 1117"/>
              <p:cNvSpPr/>
              <p:nvPr/>
            </p:nvSpPr>
            <p:spPr>
              <a:xfrm>
                <a:off x="615457" y="965119"/>
                <a:ext cx="4364161" cy="7194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Memory (DDR5 DRAM)</a:t>
                </a:r>
              </a:p>
            </p:txBody>
          </p:sp>
        </p:grpSp>
        <p:sp>
          <p:nvSpPr>
            <p:cNvPr id="1119" name="Shape 1119"/>
            <p:cNvSpPr/>
            <p:nvPr/>
          </p:nvSpPr>
          <p:spPr>
            <a:xfrm>
              <a:off x="141710" y="2793276"/>
              <a:ext cx="8999878" cy="1076417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20" name="Shape 1120"/>
            <p:cNvSpPr/>
            <p:nvPr/>
          </p:nvSpPr>
          <p:spPr>
            <a:xfrm>
              <a:off x="3652722" y="3141723"/>
              <a:ext cx="2106326" cy="5362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Shared L2 Cache</a:t>
              </a:r>
            </a:p>
          </p:txBody>
        </p:sp>
        <p:grpSp>
          <p:nvGrpSpPr>
            <p:cNvPr id="1123" name="Group 1123"/>
            <p:cNvGrpSpPr/>
            <p:nvPr/>
          </p:nvGrpSpPr>
          <p:grpSpPr>
            <a:xfrm>
              <a:off x="255992" y="1629795"/>
              <a:ext cx="1683724" cy="671152"/>
              <a:chOff x="0" y="0"/>
              <a:chExt cx="1683722" cy="671150"/>
            </a:xfrm>
          </p:grpSpPr>
          <p:sp>
            <p:nvSpPr>
              <p:cNvPr id="1121" name="Shape 1121"/>
              <p:cNvSpPr/>
              <p:nvPr/>
            </p:nvSpPr>
            <p:spPr>
              <a:xfrm>
                <a:off x="0" y="0"/>
                <a:ext cx="1683723" cy="671151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122" name="Shape 1122"/>
              <p:cNvSpPr/>
              <p:nvPr/>
            </p:nvSpPr>
            <p:spPr>
              <a:xfrm>
                <a:off x="207063" y="148270"/>
                <a:ext cx="1313305" cy="38068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L1 Cache</a:t>
                </a:r>
              </a:p>
            </p:txBody>
          </p:sp>
        </p:grpSp>
        <p:sp>
          <p:nvSpPr>
            <p:cNvPr id="1124" name="Shape 1124"/>
            <p:cNvSpPr/>
            <p:nvPr/>
          </p:nvSpPr>
          <p:spPr>
            <a:xfrm>
              <a:off x="255992" y="267255"/>
              <a:ext cx="1683724" cy="1197508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25" name="Shape 1125"/>
            <p:cNvSpPr/>
            <p:nvPr/>
          </p:nvSpPr>
          <p:spPr>
            <a:xfrm>
              <a:off x="463056" y="686223"/>
              <a:ext cx="1313305" cy="3806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SMM Core</a:t>
              </a:r>
            </a:p>
          </p:txBody>
        </p:sp>
        <p:sp>
          <p:nvSpPr>
            <p:cNvPr id="1126" name="Shape 1126"/>
            <p:cNvSpPr/>
            <p:nvPr/>
          </p:nvSpPr>
          <p:spPr>
            <a:xfrm>
              <a:off x="2291585" y="136059"/>
              <a:ext cx="1939716" cy="2339436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blurRad="38100" dist="25400" dir="2961775" rotWithShape="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grpSp>
          <p:nvGrpSpPr>
            <p:cNvPr id="1129" name="Group 1129"/>
            <p:cNvGrpSpPr/>
            <p:nvPr/>
          </p:nvGrpSpPr>
          <p:grpSpPr>
            <a:xfrm>
              <a:off x="2408138" y="1629795"/>
              <a:ext cx="1683724" cy="671151"/>
              <a:chOff x="0" y="0"/>
              <a:chExt cx="1683722" cy="671150"/>
            </a:xfrm>
          </p:grpSpPr>
          <p:sp>
            <p:nvSpPr>
              <p:cNvPr id="1127" name="Shape 1127"/>
              <p:cNvSpPr/>
              <p:nvPr/>
            </p:nvSpPr>
            <p:spPr>
              <a:xfrm>
                <a:off x="0" y="0"/>
                <a:ext cx="1683723" cy="671151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128" name="Shape 1128"/>
              <p:cNvSpPr/>
              <p:nvPr/>
            </p:nvSpPr>
            <p:spPr>
              <a:xfrm>
                <a:off x="207063" y="148270"/>
                <a:ext cx="1313305" cy="38068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L1 Cache</a:t>
                </a:r>
              </a:p>
            </p:txBody>
          </p:sp>
        </p:grpSp>
        <p:sp>
          <p:nvSpPr>
            <p:cNvPr id="1130" name="Shape 1130"/>
            <p:cNvSpPr/>
            <p:nvPr/>
          </p:nvSpPr>
          <p:spPr>
            <a:xfrm>
              <a:off x="2408138" y="267254"/>
              <a:ext cx="1683724" cy="1197509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31" name="Shape 1131"/>
            <p:cNvSpPr/>
            <p:nvPr/>
          </p:nvSpPr>
          <p:spPr>
            <a:xfrm>
              <a:off x="2615202" y="686223"/>
              <a:ext cx="1313305" cy="3806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SMM Core</a:t>
              </a:r>
            </a:p>
          </p:txBody>
        </p:sp>
        <p:sp>
          <p:nvSpPr>
            <p:cNvPr id="1132" name="Shape 1132"/>
            <p:cNvSpPr/>
            <p:nvPr/>
          </p:nvSpPr>
          <p:spPr>
            <a:xfrm>
              <a:off x="4420845" y="136059"/>
              <a:ext cx="1939717" cy="2339436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blurRad="38100" dist="25400" dir="2961775" rotWithShape="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grpSp>
          <p:nvGrpSpPr>
            <p:cNvPr id="1135" name="Group 1135"/>
            <p:cNvGrpSpPr/>
            <p:nvPr/>
          </p:nvGrpSpPr>
          <p:grpSpPr>
            <a:xfrm>
              <a:off x="4537399" y="1629795"/>
              <a:ext cx="1683723" cy="671151"/>
              <a:chOff x="0" y="0"/>
              <a:chExt cx="1683722" cy="671150"/>
            </a:xfrm>
          </p:grpSpPr>
          <p:sp>
            <p:nvSpPr>
              <p:cNvPr id="1133" name="Shape 1133"/>
              <p:cNvSpPr/>
              <p:nvPr/>
            </p:nvSpPr>
            <p:spPr>
              <a:xfrm>
                <a:off x="0" y="0"/>
                <a:ext cx="1683723" cy="671151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134" name="Shape 1134"/>
              <p:cNvSpPr/>
              <p:nvPr/>
            </p:nvSpPr>
            <p:spPr>
              <a:xfrm>
                <a:off x="207063" y="148270"/>
                <a:ext cx="1313305" cy="38068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L1 Cache</a:t>
                </a:r>
              </a:p>
            </p:txBody>
          </p:sp>
        </p:grpSp>
        <p:sp>
          <p:nvSpPr>
            <p:cNvPr id="1136" name="Shape 1136"/>
            <p:cNvSpPr/>
            <p:nvPr/>
          </p:nvSpPr>
          <p:spPr>
            <a:xfrm>
              <a:off x="4537399" y="267254"/>
              <a:ext cx="1683723" cy="1197509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37" name="Shape 1137"/>
            <p:cNvSpPr/>
            <p:nvPr/>
          </p:nvSpPr>
          <p:spPr>
            <a:xfrm>
              <a:off x="4744462" y="686223"/>
              <a:ext cx="1313305" cy="3806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SMM Core</a:t>
              </a:r>
            </a:p>
          </p:txBody>
        </p:sp>
        <p:sp>
          <p:nvSpPr>
            <p:cNvPr id="1138" name="Shape 1138"/>
            <p:cNvSpPr/>
            <p:nvPr/>
          </p:nvSpPr>
          <p:spPr>
            <a:xfrm>
              <a:off x="7207220" y="136059"/>
              <a:ext cx="1939717" cy="2339436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outerShdw blurRad="38100" dist="25400" dir="2961775" rotWithShape="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grpSp>
          <p:nvGrpSpPr>
            <p:cNvPr id="1141" name="Group 1141"/>
            <p:cNvGrpSpPr/>
            <p:nvPr/>
          </p:nvGrpSpPr>
          <p:grpSpPr>
            <a:xfrm>
              <a:off x="7323774" y="1629795"/>
              <a:ext cx="1683724" cy="671151"/>
              <a:chOff x="0" y="0"/>
              <a:chExt cx="1683722" cy="671150"/>
            </a:xfrm>
          </p:grpSpPr>
          <p:sp>
            <p:nvSpPr>
              <p:cNvPr id="1139" name="Shape 1139"/>
              <p:cNvSpPr/>
              <p:nvPr/>
            </p:nvSpPr>
            <p:spPr>
              <a:xfrm>
                <a:off x="0" y="0"/>
                <a:ext cx="1683723" cy="671151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1140" name="Shape 1140"/>
              <p:cNvSpPr/>
              <p:nvPr/>
            </p:nvSpPr>
            <p:spPr>
              <a:xfrm>
                <a:off x="207063" y="148270"/>
                <a:ext cx="1313305" cy="38068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L1 Cache</a:t>
                </a:r>
              </a:p>
            </p:txBody>
          </p:sp>
        </p:grpSp>
        <p:sp>
          <p:nvSpPr>
            <p:cNvPr id="1142" name="Shape 1142"/>
            <p:cNvSpPr/>
            <p:nvPr/>
          </p:nvSpPr>
          <p:spPr>
            <a:xfrm>
              <a:off x="7323774" y="267254"/>
              <a:ext cx="1683724" cy="1197509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43" name="Shape 1143"/>
            <p:cNvSpPr/>
            <p:nvPr/>
          </p:nvSpPr>
          <p:spPr>
            <a:xfrm>
              <a:off x="7530838" y="686223"/>
              <a:ext cx="1313305" cy="3806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SMM Core</a:t>
              </a:r>
            </a:p>
          </p:txBody>
        </p:sp>
        <p:sp>
          <p:nvSpPr>
            <p:cNvPr id="1144" name="Shape 1144"/>
            <p:cNvSpPr/>
            <p:nvPr/>
          </p:nvSpPr>
          <p:spPr>
            <a:xfrm>
              <a:off x="6381188" y="1017585"/>
              <a:ext cx="850420" cy="7719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36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. . .</a:t>
              </a:r>
            </a:p>
          </p:txBody>
        </p:sp>
        <p:sp>
          <p:nvSpPr>
            <p:cNvPr id="1145" name="Shape 1145"/>
            <p:cNvSpPr/>
            <p:nvPr/>
          </p:nvSpPr>
          <p:spPr>
            <a:xfrm flipV="1">
              <a:off x="4699967" y="4076160"/>
              <a:ext cx="1" cy="594382"/>
            </a:xfrm>
            <a:prstGeom prst="line">
              <a:avLst/>
            </a:prstGeom>
            <a:noFill/>
            <a:ln w="444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1147" name="Shape 1147"/>
          <p:cNvSpPr/>
          <p:nvPr/>
        </p:nvSpPr>
        <p:spPr>
          <a:xfrm>
            <a:off x="10529065" y="1829455"/>
            <a:ext cx="7109166" cy="10241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CUDA global memory atomic operations “bypass” L1 cache, so an atomic operation will always observe up-to-date data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// this is a read-modify-write performed atomically on the 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// contents of a line in the L2 cache</a:t>
            </a:r>
          </a:p>
          <a:p>
            <a:pPr algn="l">
              <a:buFont typeface="Lucida Grande"/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atomicAdd(&amp;x, 1);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L1 caches are write-through to L2 by default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CUDA volatile qualifier will cause compiler to generate a LD instruction that will bypass the L1 cache. (see ld.cg instruction)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NVIDIA graphics driver will clear L1 caches between any two kernel launches (ensures stores from previous kernel are visible to next kernel.  Imagine a case where driver </a:t>
            </a:r>
            <a:r>
              <a:rPr u="sng"/>
              <a:t>did not </a:t>
            </a:r>
            <a:r>
              <a:t>clear the L1 between kernel launches…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Kernel launch 1:</a:t>
            </a:r>
          </a:p>
          <a:p>
            <a:pPr lvl="1" indent="0"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SMM core 0 reads x (so it resides in L1)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SMM core 1 writes x (updated data available in L2)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Kernel launch 2: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SMM core 0 reads x </a:t>
            </a:r>
            <a:r>
              <a:rPr>
                <a:solidFill>
                  <a:schemeClr val="accent5"/>
                </a:solidFill>
              </a:rPr>
              <a:t> (cache hit! processor observes stale data)</a:t>
            </a:r>
          </a:p>
        </p:txBody>
      </p:sp>
      <p:sp>
        <p:nvSpPr>
          <p:cNvPr id="1148" name="Shape 1148"/>
          <p:cNvSpPr/>
          <p:nvPr/>
        </p:nvSpPr>
        <p:spPr>
          <a:xfrm>
            <a:off x="783493" y="12152657"/>
            <a:ext cx="9370797" cy="848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If interested in more details, see “Cache Operators” section of NVIDIA PTX Manual</a:t>
            </a:r>
          </a:p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(Section 8.7.6.1 of Parallel Thread Execution ISA Version 4.1)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48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Shape 1150"/>
          <p:cNvSpPr>
            <a:spLocks noGrp="1"/>
          </p:cNvSpPr>
          <p:nvPr>
            <p:ph type="title"/>
          </p:nvPr>
        </p:nvSpPr>
        <p:spPr>
          <a:xfrm>
            <a:off x="2812338" y="5529310"/>
            <a:ext cx="12663324" cy="265738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Implications of cache coherence to the programmer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49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cache coherence problem</a:t>
            </a:r>
          </a:p>
        </p:txBody>
      </p:sp>
      <p:sp>
        <p:nvSpPr>
          <p:cNvPr id="135" name="Shape 135"/>
          <p:cNvSpPr>
            <a:spLocks noGrp="1"/>
          </p:cNvSpPr>
          <p:nvPr>
            <p:ph type="body" idx="1"/>
          </p:nvPr>
        </p:nvSpPr>
        <p:spPr>
          <a:xfrm>
            <a:off x="876300" y="1549400"/>
            <a:ext cx="17106900" cy="14097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4200"/>
            </a:pPr>
            <a:r>
              <a:t>Modern processors replicate contents of memory in local caches</a:t>
            </a:r>
          </a:p>
          <a:p>
            <a:pPr marL="0" indent="0">
              <a:buSzTx/>
              <a:buNone/>
              <a:defRPr sz="4200"/>
            </a:pPr>
            <a:r>
              <a:t>Problem: processors can observe different values for the same memory location</a:t>
            </a:r>
          </a:p>
        </p:txBody>
      </p:sp>
      <p:sp>
        <p:nvSpPr>
          <p:cNvPr id="136" name="Shape 136"/>
          <p:cNvSpPr/>
          <p:nvPr/>
        </p:nvSpPr>
        <p:spPr>
          <a:xfrm>
            <a:off x="4112852" y="5687949"/>
            <a:ext cx="1" cy="699136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1741932" y="4802156"/>
            <a:ext cx="1" cy="49147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4114604" y="4799715"/>
            <a:ext cx="1" cy="49147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6482329" y="4799715"/>
            <a:ext cx="1" cy="49147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8747111" y="4799715"/>
            <a:ext cx="1" cy="49147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43" name="Group 143"/>
          <p:cNvGrpSpPr/>
          <p:nvPr/>
        </p:nvGrpSpPr>
        <p:grpSpPr>
          <a:xfrm>
            <a:off x="889000" y="3416300"/>
            <a:ext cx="1715748" cy="1417715"/>
            <a:chOff x="0" y="0"/>
            <a:chExt cx="1715747" cy="1417714"/>
          </a:xfrm>
        </p:grpSpPr>
        <p:sp>
          <p:nvSpPr>
            <p:cNvPr id="141" name="Shape 141"/>
            <p:cNvSpPr/>
            <p:nvPr/>
          </p:nvSpPr>
          <p:spPr>
            <a:xfrm>
              <a:off x="0" y="0"/>
              <a:ext cx="1715748" cy="1417715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194451" y="199124"/>
              <a:ext cx="1338283" cy="45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Processor</a:t>
              </a:r>
            </a:p>
          </p:txBody>
        </p:sp>
      </p:grpSp>
      <p:grpSp>
        <p:nvGrpSpPr>
          <p:cNvPr id="146" name="Group 146"/>
          <p:cNvGrpSpPr/>
          <p:nvPr/>
        </p:nvGrpSpPr>
        <p:grpSpPr>
          <a:xfrm>
            <a:off x="3222413" y="3416300"/>
            <a:ext cx="1715748" cy="1417715"/>
            <a:chOff x="0" y="0"/>
            <a:chExt cx="1715747" cy="1417714"/>
          </a:xfrm>
        </p:grpSpPr>
        <p:sp>
          <p:nvSpPr>
            <p:cNvPr id="144" name="Shape 144"/>
            <p:cNvSpPr/>
            <p:nvPr/>
          </p:nvSpPr>
          <p:spPr>
            <a:xfrm>
              <a:off x="0" y="0"/>
              <a:ext cx="1715748" cy="1417715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94451" y="200734"/>
              <a:ext cx="1338283" cy="4573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Processor</a:t>
              </a:r>
            </a:p>
          </p:txBody>
        </p:sp>
      </p:grpSp>
      <p:grpSp>
        <p:nvGrpSpPr>
          <p:cNvPr id="149" name="Group 149"/>
          <p:cNvGrpSpPr/>
          <p:nvPr/>
        </p:nvGrpSpPr>
        <p:grpSpPr>
          <a:xfrm>
            <a:off x="5555826" y="3416300"/>
            <a:ext cx="1715749" cy="1417715"/>
            <a:chOff x="0" y="0"/>
            <a:chExt cx="1715747" cy="1417714"/>
          </a:xfrm>
        </p:grpSpPr>
        <p:sp>
          <p:nvSpPr>
            <p:cNvPr id="147" name="Shape 147"/>
            <p:cNvSpPr/>
            <p:nvPr/>
          </p:nvSpPr>
          <p:spPr>
            <a:xfrm>
              <a:off x="0" y="0"/>
              <a:ext cx="1715748" cy="1417715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194451" y="200734"/>
              <a:ext cx="1338283" cy="4573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Processor</a:t>
              </a:r>
            </a:p>
          </p:txBody>
        </p:sp>
      </p:grpSp>
      <p:grpSp>
        <p:nvGrpSpPr>
          <p:cNvPr id="152" name="Group 152"/>
          <p:cNvGrpSpPr/>
          <p:nvPr/>
        </p:nvGrpSpPr>
        <p:grpSpPr>
          <a:xfrm>
            <a:off x="7889248" y="3416300"/>
            <a:ext cx="1715749" cy="1417715"/>
            <a:chOff x="0" y="0"/>
            <a:chExt cx="1715747" cy="1417714"/>
          </a:xfrm>
        </p:grpSpPr>
        <p:sp>
          <p:nvSpPr>
            <p:cNvPr id="150" name="Shape 150"/>
            <p:cNvSpPr/>
            <p:nvPr/>
          </p:nvSpPr>
          <p:spPr>
            <a:xfrm>
              <a:off x="0" y="0"/>
              <a:ext cx="1715748" cy="1417715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194451" y="200734"/>
              <a:ext cx="1338283" cy="4573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Processor</a:t>
              </a:r>
            </a:p>
          </p:txBody>
        </p:sp>
      </p:grpSp>
      <p:sp>
        <p:nvSpPr>
          <p:cNvPr id="153" name="Shape 153"/>
          <p:cNvSpPr/>
          <p:nvPr/>
        </p:nvSpPr>
        <p:spPr>
          <a:xfrm>
            <a:off x="889000" y="5268475"/>
            <a:ext cx="8750302" cy="548794"/>
          </a:xfrm>
          <a:prstGeom prst="roundRect">
            <a:avLst>
              <a:gd name="adj" fmla="val 34713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4383525" y="5330991"/>
            <a:ext cx="1943045" cy="462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Interconnect</a:t>
            </a:r>
          </a:p>
        </p:txBody>
      </p:sp>
      <p:grpSp>
        <p:nvGrpSpPr>
          <p:cNvPr id="157" name="Group 157"/>
          <p:cNvGrpSpPr/>
          <p:nvPr/>
        </p:nvGrpSpPr>
        <p:grpSpPr>
          <a:xfrm>
            <a:off x="1172417" y="6334236"/>
            <a:ext cx="5851107" cy="1412764"/>
            <a:chOff x="0" y="0"/>
            <a:chExt cx="5851105" cy="1412763"/>
          </a:xfrm>
        </p:grpSpPr>
        <p:sp>
          <p:nvSpPr>
            <p:cNvPr id="155" name="Shape 155"/>
            <p:cNvSpPr/>
            <p:nvPr/>
          </p:nvSpPr>
          <p:spPr>
            <a:xfrm>
              <a:off x="0" y="0"/>
              <a:ext cx="5851106" cy="1412764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719567" y="224219"/>
              <a:ext cx="4563867" cy="4557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Memory</a:t>
              </a:r>
            </a:p>
          </p:txBody>
        </p:sp>
      </p:grpSp>
      <p:grpSp>
        <p:nvGrpSpPr>
          <p:cNvPr id="160" name="Group 160"/>
          <p:cNvGrpSpPr/>
          <p:nvPr/>
        </p:nvGrpSpPr>
        <p:grpSpPr>
          <a:xfrm>
            <a:off x="1202589" y="4127632"/>
            <a:ext cx="1096424" cy="600953"/>
            <a:chOff x="0" y="0"/>
            <a:chExt cx="1096422" cy="600951"/>
          </a:xfrm>
        </p:grpSpPr>
        <p:sp>
          <p:nvSpPr>
            <p:cNvPr id="158" name="Shape 158"/>
            <p:cNvSpPr/>
            <p:nvPr/>
          </p:nvSpPr>
          <p:spPr>
            <a:xfrm>
              <a:off x="0" y="0"/>
              <a:ext cx="1096423" cy="600952"/>
            </a:xfrm>
            <a:prstGeom prst="rect">
              <a:avLst/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55399" y="134096"/>
              <a:ext cx="980455" cy="3690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Cache</a:t>
              </a:r>
            </a:p>
          </p:txBody>
        </p:sp>
      </p:grpSp>
      <p:grpSp>
        <p:nvGrpSpPr>
          <p:cNvPr id="163" name="Group 163"/>
          <p:cNvGrpSpPr/>
          <p:nvPr/>
        </p:nvGrpSpPr>
        <p:grpSpPr>
          <a:xfrm>
            <a:off x="3566802" y="4112138"/>
            <a:ext cx="1096424" cy="600952"/>
            <a:chOff x="0" y="0"/>
            <a:chExt cx="1096422" cy="600951"/>
          </a:xfrm>
        </p:grpSpPr>
        <p:sp>
          <p:nvSpPr>
            <p:cNvPr id="161" name="Shape 161"/>
            <p:cNvSpPr/>
            <p:nvPr/>
          </p:nvSpPr>
          <p:spPr>
            <a:xfrm>
              <a:off x="0" y="0"/>
              <a:ext cx="1096423" cy="600952"/>
            </a:xfrm>
            <a:prstGeom prst="rect">
              <a:avLst/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55399" y="134096"/>
              <a:ext cx="980455" cy="3690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Cache</a:t>
              </a:r>
            </a:p>
          </p:txBody>
        </p:sp>
      </p:grpSp>
      <p:grpSp>
        <p:nvGrpSpPr>
          <p:cNvPr id="166" name="Group 166"/>
          <p:cNvGrpSpPr/>
          <p:nvPr/>
        </p:nvGrpSpPr>
        <p:grpSpPr>
          <a:xfrm>
            <a:off x="5865073" y="4112138"/>
            <a:ext cx="1096423" cy="600952"/>
            <a:chOff x="0" y="0"/>
            <a:chExt cx="1096422" cy="600951"/>
          </a:xfrm>
        </p:grpSpPr>
        <p:sp>
          <p:nvSpPr>
            <p:cNvPr id="164" name="Shape 164"/>
            <p:cNvSpPr/>
            <p:nvPr/>
          </p:nvSpPr>
          <p:spPr>
            <a:xfrm>
              <a:off x="0" y="0"/>
              <a:ext cx="1096423" cy="600952"/>
            </a:xfrm>
            <a:prstGeom prst="rect">
              <a:avLst/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65941" y="134096"/>
              <a:ext cx="980456" cy="3690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Cache</a:t>
              </a:r>
            </a:p>
          </p:txBody>
        </p:sp>
      </p:grpSp>
      <p:grpSp>
        <p:nvGrpSpPr>
          <p:cNvPr id="169" name="Group 169"/>
          <p:cNvGrpSpPr/>
          <p:nvPr/>
        </p:nvGrpSpPr>
        <p:grpSpPr>
          <a:xfrm>
            <a:off x="8194967" y="4101595"/>
            <a:ext cx="1096424" cy="600952"/>
            <a:chOff x="0" y="0"/>
            <a:chExt cx="1096422" cy="600951"/>
          </a:xfrm>
        </p:grpSpPr>
        <p:sp>
          <p:nvSpPr>
            <p:cNvPr id="167" name="Shape 167"/>
            <p:cNvSpPr/>
            <p:nvPr/>
          </p:nvSpPr>
          <p:spPr>
            <a:xfrm>
              <a:off x="0" y="0"/>
              <a:ext cx="1096423" cy="600952"/>
            </a:xfrm>
            <a:prstGeom prst="rect">
              <a:avLst/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55399" y="134096"/>
              <a:ext cx="980455" cy="3690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Cache</a:t>
              </a:r>
            </a:p>
          </p:txBody>
        </p:sp>
      </p:grpSp>
      <p:sp>
        <p:nvSpPr>
          <p:cNvPr id="170" name="Shape 170"/>
          <p:cNvSpPr/>
          <p:nvPr/>
        </p:nvSpPr>
        <p:spPr>
          <a:xfrm>
            <a:off x="10311119" y="78968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P1 $</a:t>
            </a:r>
          </a:p>
        </p:txBody>
      </p:sp>
      <p:sp>
        <p:nvSpPr>
          <p:cNvPr id="171" name="Shape 171"/>
          <p:cNvSpPr/>
          <p:nvPr/>
        </p:nvSpPr>
        <p:spPr>
          <a:xfrm>
            <a:off x="11644273" y="78968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P2 $</a:t>
            </a:r>
          </a:p>
        </p:txBody>
      </p:sp>
      <p:sp>
        <p:nvSpPr>
          <p:cNvPr id="172" name="Shape 172"/>
          <p:cNvSpPr/>
          <p:nvPr/>
        </p:nvSpPr>
        <p:spPr>
          <a:xfrm>
            <a:off x="12977773" y="78968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P3 $</a:t>
            </a:r>
          </a:p>
        </p:txBody>
      </p:sp>
      <p:sp>
        <p:nvSpPr>
          <p:cNvPr id="173" name="Shape 173"/>
          <p:cNvSpPr/>
          <p:nvPr/>
        </p:nvSpPr>
        <p:spPr>
          <a:xfrm>
            <a:off x="14311273" y="78968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P4 $</a:t>
            </a:r>
          </a:p>
        </p:txBody>
      </p:sp>
      <p:sp>
        <p:nvSpPr>
          <p:cNvPr id="174" name="Shape 174"/>
          <p:cNvSpPr/>
          <p:nvPr/>
        </p:nvSpPr>
        <p:spPr>
          <a:xfrm>
            <a:off x="15855746" y="7896860"/>
            <a:ext cx="1077977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mem[X]</a:t>
            </a:r>
          </a:p>
        </p:txBody>
      </p:sp>
      <p:sp>
        <p:nvSpPr>
          <p:cNvPr id="175" name="Shape 175"/>
          <p:cNvSpPr/>
          <p:nvPr/>
        </p:nvSpPr>
        <p:spPr>
          <a:xfrm>
            <a:off x="7956727" y="7896860"/>
            <a:ext cx="902667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Action</a:t>
            </a:r>
          </a:p>
        </p:txBody>
      </p:sp>
      <p:sp>
        <p:nvSpPr>
          <p:cNvPr id="176" name="Shape 176"/>
          <p:cNvSpPr/>
          <p:nvPr/>
        </p:nvSpPr>
        <p:spPr>
          <a:xfrm>
            <a:off x="16261591" y="8559800"/>
            <a:ext cx="28188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177" name="Shape 177"/>
          <p:cNvSpPr/>
          <p:nvPr/>
        </p:nvSpPr>
        <p:spPr>
          <a:xfrm>
            <a:off x="1905000" y="7226300"/>
            <a:ext cx="4563867" cy="4557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Consolas"/>
                <a:ea typeface="Consolas"/>
                <a:cs typeface="Consolas"/>
                <a:sym typeface="Consolas"/>
              </a:rPr>
              <a:t>int foo;</a:t>
            </a:r>
            <a:r>
              <a:t>  (stored at address </a:t>
            </a:r>
            <a:r>
              <a:rPr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t>)</a:t>
            </a:r>
          </a:p>
        </p:txBody>
      </p:sp>
      <p:sp>
        <p:nvSpPr>
          <p:cNvPr id="178" name="Shape 178"/>
          <p:cNvSpPr/>
          <p:nvPr/>
        </p:nvSpPr>
        <p:spPr>
          <a:xfrm>
            <a:off x="7472859" y="84328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7478421" y="90043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85" name="Group 185"/>
          <p:cNvGrpSpPr/>
          <p:nvPr/>
        </p:nvGrpSpPr>
        <p:grpSpPr>
          <a:xfrm>
            <a:off x="7478421" y="10262244"/>
            <a:ext cx="10027436" cy="456556"/>
            <a:chOff x="0" y="644"/>
            <a:chExt cx="10027435" cy="456555"/>
          </a:xfrm>
        </p:grpSpPr>
        <p:sp>
          <p:nvSpPr>
            <p:cNvPr id="180" name="Shape 180"/>
            <p:cNvSpPr/>
            <p:nvPr/>
          </p:nvSpPr>
          <p:spPr>
            <a:xfrm>
              <a:off x="257751" y="644"/>
              <a:ext cx="1790106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P1 store X</a:t>
              </a:r>
            </a:p>
          </p:txBody>
        </p:sp>
        <p:sp>
          <p:nvSpPr>
            <p:cNvPr id="181" name="Shape 181"/>
            <p:cNvSpPr/>
            <p:nvPr/>
          </p:nvSpPr>
          <p:spPr>
            <a:xfrm>
              <a:off x="3024478" y="644"/>
              <a:ext cx="281882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182" name="Shape 182"/>
            <p:cNvSpPr/>
            <p:nvPr/>
          </p:nvSpPr>
          <p:spPr>
            <a:xfrm>
              <a:off x="4352869" y="644"/>
              <a:ext cx="281881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183" name="Shape 183"/>
            <p:cNvSpPr/>
            <p:nvPr/>
          </p:nvSpPr>
          <p:spPr>
            <a:xfrm>
              <a:off x="8790278" y="38744"/>
              <a:ext cx="281882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184" name="Shape 184"/>
            <p:cNvSpPr/>
            <p:nvPr/>
          </p:nvSpPr>
          <p:spPr>
            <a:xfrm>
              <a:off x="0" y="457200"/>
              <a:ext cx="10027436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186" name="Shape 186"/>
          <p:cNvSpPr/>
          <p:nvPr/>
        </p:nvSpPr>
        <p:spPr>
          <a:xfrm>
            <a:off x="7747148" y="12478233"/>
            <a:ext cx="3365204" cy="951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400" b="1">
                <a:latin typeface="Consolas"/>
                <a:ea typeface="Consolas"/>
                <a:cs typeface="Consolas"/>
                <a:sym typeface="Consolas"/>
              </a:defRPr>
            </a:pPr>
            <a:r>
              <a:t>P1 load Y</a:t>
            </a:r>
          </a:p>
          <a:p>
            <a:pPr algn="l">
              <a:defRPr sz="1800" b="1">
                <a:latin typeface="Consolas"/>
                <a:ea typeface="Consolas"/>
                <a:cs typeface="Consolas"/>
                <a:sym typeface="Consolas"/>
              </a:defRPr>
            </a:pPr>
            <a:r>
              <a:t>(assume this load causes </a:t>
            </a:r>
          </a:p>
          <a:p>
            <a:pPr algn="l">
              <a:defRPr sz="1800" b="1">
                <a:latin typeface="Consolas"/>
                <a:ea typeface="Consolas"/>
                <a:cs typeface="Consolas"/>
                <a:sym typeface="Consolas"/>
              </a:defRPr>
            </a:pPr>
            <a:r>
              <a:t> eviction of X)</a:t>
            </a:r>
          </a:p>
        </p:txBody>
      </p:sp>
      <p:grpSp>
        <p:nvGrpSpPr>
          <p:cNvPr id="190" name="Group 190"/>
          <p:cNvGrpSpPr/>
          <p:nvPr/>
        </p:nvGrpSpPr>
        <p:grpSpPr>
          <a:xfrm>
            <a:off x="11849100" y="12548244"/>
            <a:ext cx="4714181" cy="405112"/>
            <a:chOff x="0" y="0"/>
            <a:chExt cx="4714180" cy="405110"/>
          </a:xfrm>
        </p:grpSpPr>
        <p:sp>
          <p:nvSpPr>
            <p:cNvPr id="187" name="Shape 187"/>
            <p:cNvSpPr/>
            <p:nvPr/>
          </p:nvSpPr>
          <p:spPr>
            <a:xfrm>
              <a:off x="4432300" y="0"/>
              <a:ext cx="281881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188" name="Shape 188"/>
            <p:cNvSpPr/>
            <p:nvPr/>
          </p:nvSpPr>
          <p:spPr>
            <a:xfrm>
              <a:off x="0" y="0"/>
              <a:ext cx="281881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189" name="Shape 189"/>
            <p:cNvSpPr/>
            <p:nvPr/>
          </p:nvSpPr>
          <p:spPr>
            <a:xfrm>
              <a:off x="1328390" y="0"/>
              <a:ext cx="281881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2</a:t>
              </a:r>
            </a:p>
          </p:txBody>
        </p:sp>
      </p:grpSp>
      <p:sp>
        <p:nvSpPr>
          <p:cNvPr id="191" name="Shape 191"/>
          <p:cNvSpPr/>
          <p:nvPr/>
        </p:nvSpPr>
        <p:spPr>
          <a:xfrm>
            <a:off x="574066" y="8451850"/>
            <a:ext cx="6286501" cy="3924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The chart at right shows the value of variable </a:t>
            </a:r>
            <a:r>
              <a:rPr>
                <a:latin typeface="Consolas"/>
                <a:ea typeface="Consolas"/>
                <a:cs typeface="Consolas"/>
                <a:sym typeface="Consolas"/>
              </a:rPr>
              <a:t>foo</a:t>
            </a:r>
            <a:r>
              <a:t> (stored at address X) in main memory and in each processor’s cache</a:t>
            </a:r>
          </a:p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Assume the initial value stored at address X is 0</a:t>
            </a:r>
          </a:p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Assume write-back cache behavior</a:t>
            </a:r>
          </a:p>
        </p:txBody>
      </p:sp>
      <p:grpSp>
        <p:nvGrpSpPr>
          <p:cNvPr id="194" name="Group 194"/>
          <p:cNvGrpSpPr/>
          <p:nvPr/>
        </p:nvGrpSpPr>
        <p:grpSpPr>
          <a:xfrm>
            <a:off x="7478421" y="10808344"/>
            <a:ext cx="10027436" cy="481956"/>
            <a:chOff x="0" y="0"/>
            <a:chExt cx="10027435" cy="481955"/>
          </a:xfrm>
        </p:grpSpPr>
        <p:sp>
          <p:nvSpPr>
            <p:cNvPr id="192" name="Shape 192"/>
            <p:cNvSpPr/>
            <p:nvPr/>
          </p:nvSpPr>
          <p:spPr>
            <a:xfrm>
              <a:off x="245224" y="0"/>
              <a:ext cx="1622525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P3 load X</a:t>
              </a:r>
            </a:p>
          </p:txBody>
        </p:sp>
        <p:sp>
          <p:nvSpPr>
            <p:cNvPr id="193" name="Shape 193"/>
            <p:cNvSpPr/>
            <p:nvPr/>
          </p:nvSpPr>
          <p:spPr>
            <a:xfrm>
              <a:off x="0" y="481955"/>
              <a:ext cx="10027436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202" name="Group 202"/>
          <p:cNvGrpSpPr/>
          <p:nvPr/>
        </p:nvGrpSpPr>
        <p:grpSpPr>
          <a:xfrm>
            <a:off x="10502900" y="10782300"/>
            <a:ext cx="6047681" cy="431156"/>
            <a:chOff x="0" y="0"/>
            <a:chExt cx="6047680" cy="431155"/>
          </a:xfrm>
        </p:grpSpPr>
        <p:sp>
          <p:nvSpPr>
            <p:cNvPr id="195" name="Shape 195"/>
            <p:cNvSpPr/>
            <p:nvPr/>
          </p:nvSpPr>
          <p:spPr>
            <a:xfrm>
              <a:off x="5765800" y="26044"/>
              <a:ext cx="281881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196" name="Shape 196"/>
            <p:cNvSpPr/>
            <p:nvPr/>
          </p:nvSpPr>
          <p:spPr>
            <a:xfrm>
              <a:off x="0" y="26044"/>
              <a:ext cx="281881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197" name="Shape 197"/>
            <p:cNvSpPr/>
            <p:nvPr/>
          </p:nvSpPr>
          <p:spPr>
            <a:xfrm>
              <a:off x="1328390" y="26044"/>
              <a:ext cx="281881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grpSp>
          <p:nvGrpSpPr>
            <p:cNvPr id="201" name="Group 201"/>
            <p:cNvGrpSpPr/>
            <p:nvPr/>
          </p:nvGrpSpPr>
          <p:grpSpPr>
            <a:xfrm>
              <a:off x="2603500" y="0"/>
              <a:ext cx="1269852" cy="431156"/>
              <a:chOff x="0" y="0"/>
              <a:chExt cx="1269851" cy="431155"/>
            </a:xfrm>
          </p:grpSpPr>
          <p:sp>
            <p:nvSpPr>
              <p:cNvPr id="198" name="Shape 198"/>
              <p:cNvSpPr/>
              <p:nvPr/>
            </p:nvSpPr>
            <p:spPr>
              <a:xfrm>
                <a:off x="63500" y="26044"/>
                <a:ext cx="281881" cy="4051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400" b="1">
                    <a:solidFill>
                      <a:schemeClr val="accent5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r>
                  <a:t>0</a:t>
                </a:r>
              </a:p>
            </p:txBody>
          </p:sp>
          <p:sp>
            <p:nvSpPr>
              <p:cNvPr id="199" name="Shape 199"/>
              <p:cNvSpPr/>
              <p:nvPr/>
            </p:nvSpPr>
            <p:spPr>
              <a:xfrm>
                <a:off x="0" y="0"/>
                <a:ext cx="406400" cy="419100"/>
              </a:xfrm>
              <a:prstGeom prst="rect">
                <a:avLst/>
              </a:prstGeom>
              <a:noFill/>
              <a:ln w="38100" cap="flat">
                <a:solidFill>
                  <a:schemeClr val="accent5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485229" y="13344"/>
                <a:ext cx="784623" cy="4051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400" b="1">
                    <a:solidFill>
                      <a:schemeClr val="accent5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r>
                  <a:t>miss</a:t>
                </a:r>
              </a:p>
            </p:txBody>
          </p:sp>
        </p:grpSp>
      </p:grpSp>
      <p:grpSp>
        <p:nvGrpSpPr>
          <p:cNvPr id="207" name="Group 207"/>
          <p:cNvGrpSpPr/>
          <p:nvPr/>
        </p:nvGrpSpPr>
        <p:grpSpPr>
          <a:xfrm>
            <a:off x="10510490" y="11367144"/>
            <a:ext cx="6052791" cy="405112"/>
            <a:chOff x="0" y="0"/>
            <a:chExt cx="6052790" cy="405110"/>
          </a:xfrm>
        </p:grpSpPr>
        <p:sp>
          <p:nvSpPr>
            <p:cNvPr id="203" name="Shape 203"/>
            <p:cNvSpPr/>
            <p:nvPr/>
          </p:nvSpPr>
          <p:spPr>
            <a:xfrm>
              <a:off x="5770909" y="0"/>
              <a:ext cx="281882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204" name="Shape 204"/>
            <p:cNvSpPr/>
            <p:nvPr/>
          </p:nvSpPr>
          <p:spPr>
            <a:xfrm>
              <a:off x="0" y="0"/>
              <a:ext cx="281881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205" name="Shape 205"/>
            <p:cNvSpPr/>
            <p:nvPr/>
          </p:nvSpPr>
          <p:spPr>
            <a:xfrm>
              <a:off x="1338609" y="0"/>
              <a:ext cx="281882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206" name="Shape 206"/>
            <p:cNvSpPr/>
            <p:nvPr/>
          </p:nvSpPr>
          <p:spPr>
            <a:xfrm>
              <a:off x="2672109" y="0"/>
              <a:ext cx="281882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210" name="Group 210"/>
          <p:cNvGrpSpPr/>
          <p:nvPr/>
        </p:nvGrpSpPr>
        <p:grpSpPr>
          <a:xfrm>
            <a:off x="7478421" y="11367144"/>
            <a:ext cx="10027436" cy="494656"/>
            <a:chOff x="0" y="0"/>
            <a:chExt cx="10027435" cy="494655"/>
          </a:xfrm>
        </p:grpSpPr>
        <p:sp>
          <p:nvSpPr>
            <p:cNvPr id="208" name="Shape 208"/>
            <p:cNvSpPr/>
            <p:nvPr/>
          </p:nvSpPr>
          <p:spPr>
            <a:xfrm>
              <a:off x="250769" y="0"/>
              <a:ext cx="1790105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P3 store X</a:t>
              </a:r>
            </a:p>
          </p:txBody>
        </p:sp>
        <p:sp>
          <p:nvSpPr>
            <p:cNvPr id="209" name="Shape 209"/>
            <p:cNvSpPr/>
            <p:nvPr/>
          </p:nvSpPr>
          <p:spPr>
            <a:xfrm>
              <a:off x="0" y="494655"/>
              <a:ext cx="10027436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213" name="Group 213"/>
          <p:cNvGrpSpPr/>
          <p:nvPr/>
        </p:nvGrpSpPr>
        <p:grpSpPr>
          <a:xfrm>
            <a:off x="7478421" y="11951344"/>
            <a:ext cx="10027436" cy="481956"/>
            <a:chOff x="0" y="0"/>
            <a:chExt cx="10027435" cy="481955"/>
          </a:xfrm>
        </p:grpSpPr>
        <p:sp>
          <p:nvSpPr>
            <p:cNvPr id="211" name="Shape 211"/>
            <p:cNvSpPr/>
            <p:nvPr/>
          </p:nvSpPr>
          <p:spPr>
            <a:xfrm>
              <a:off x="253249" y="0"/>
              <a:ext cx="1622525" cy="40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P2 load X</a:t>
              </a:r>
            </a:p>
          </p:txBody>
        </p:sp>
        <p:sp>
          <p:nvSpPr>
            <p:cNvPr id="212" name="Shape 212"/>
            <p:cNvSpPr/>
            <p:nvPr/>
          </p:nvSpPr>
          <p:spPr>
            <a:xfrm>
              <a:off x="0" y="481955"/>
              <a:ext cx="10027436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220" name="Group 220"/>
          <p:cNvGrpSpPr/>
          <p:nvPr/>
        </p:nvGrpSpPr>
        <p:grpSpPr>
          <a:xfrm>
            <a:off x="10510490" y="11925300"/>
            <a:ext cx="6040091" cy="431156"/>
            <a:chOff x="0" y="0"/>
            <a:chExt cx="6040090" cy="431155"/>
          </a:xfrm>
        </p:grpSpPr>
        <p:sp>
          <p:nvSpPr>
            <p:cNvPr id="214" name="Shape 214"/>
            <p:cNvSpPr/>
            <p:nvPr/>
          </p:nvSpPr>
          <p:spPr>
            <a:xfrm>
              <a:off x="5758209" y="26044"/>
              <a:ext cx="281882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0" y="26044"/>
              <a:ext cx="281881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216" name="Shape 216"/>
            <p:cNvSpPr/>
            <p:nvPr/>
          </p:nvSpPr>
          <p:spPr>
            <a:xfrm>
              <a:off x="1325909" y="26044"/>
              <a:ext cx="281882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217" name="Shape 217"/>
            <p:cNvSpPr/>
            <p:nvPr/>
          </p:nvSpPr>
          <p:spPr>
            <a:xfrm>
              <a:off x="2654300" y="26044"/>
              <a:ext cx="281881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2</a:t>
              </a:r>
            </a:p>
          </p:txBody>
        </p:sp>
        <p:sp>
          <p:nvSpPr>
            <p:cNvPr id="218" name="Shape 218"/>
            <p:cNvSpPr/>
            <p:nvPr/>
          </p:nvSpPr>
          <p:spPr>
            <a:xfrm>
              <a:off x="1249709" y="0"/>
              <a:ext cx="406401" cy="419100"/>
            </a:xfrm>
            <a:prstGeom prst="rect">
              <a:avLst/>
            </a:prstGeom>
            <a:noFill/>
            <a:ln w="38100" cap="flat">
              <a:solidFill>
                <a:schemeClr val="accent5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9" name="Shape 219"/>
            <p:cNvSpPr/>
            <p:nvPr/>
          </p:nvSpPr>
          <p:spPr>
            <a:xfrm>
              <a:off x="1714500" y="13344"/>
              <a:ext cx="617042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hit</a:t>
              </a:r>
            </a:p>
          </p:txBody>
        </p:sp>
      </p:grpSp>
      <p:grpSp>
        <p:nvGrpSpPr>
          <p:cNvPr id="234" name="Group 234"/>
          <p:cNvGrpSpPr/>
          <p:nvPr/>
        </p:nvGrpSpPr>
        <p:grpSpPr>
          <a:xfrm>
            <a:off x="7478421" y="9093200"/>
            <a:ext cx="10027436" cy="1054100"/>
            <a:chOff x="0" y="0"/>
            <a:chExt cx="10027435" cy="1054100"/>
          </a:xfrm>
        </p:grpSpPr>
        <p:sp>
          <p:nvSpPr>
            <p:cNvPr id="221" name="Shape 221"/>
            <p:cNvSpPr/>
            <p:nvPr/>
          </p:nvSpPr>
          <p:spPr>
            <a:xfrm>
              <a:off x="239941" y="610244"/>
              <a:ext cx="1622525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P2 load X</a:t>
              </a:r>
            </a:p>
          </p:txBody>
        </p:sp>
        <p:sp>
          <p:nvSpPr>
            <p:cNvPr id="222" name="Shape 222"/>
            <p:cNvSpPr/>
            <p:nvPr/>
          </p:nvSpPr>
          <p:spPr>
            <a:xfrm>
              <a:off x="3024478" y="610244"/>
              <a:ext cx="281882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223" name="Shape 223"/>
            <p:cNvSpPr/>
            <p:nvPr/>
          </p:nvSpPr>
          <p:spPr>
            <a:xfrm>
              <a:off x="4357978" y="610244"/>
              <a:ext cx="281882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224" name="Shape 224"/>
            <p:cNvSpPr/>
            <p:nvPr/>
          </p:nvSpPr>
          <p:spPr>
            <a:xfrm>
              <a:off x="8790278" y="610244"/>
              <a:ext cx="281882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225" name="Shape 225"/>
            <p:cNvSpPr/>
            <p:nvPr/>
          </p:nvSpPr>
          <p:spPr>
            <a:xfrm>
              <a:off x="0" y="1054100"/>
              <a:ext cx="10027436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4726278" y="610244"/>
              <a:ext cx="784623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miss</a:t>
              </a:r>
            </a:p>
          </p:txBody>
        </p:sp>
        <p:sp>
          <p:nvSpPr>
            <p:cNvPr id="227" name="Shape 227"/>
            <p:cNvSpPr/>
            <p:nvPr/>
          </p:nvSpPr>
          <p:spPr>
            <a:xfrm>
              <a:off x="4294478" y="571500"/>
              <a:ext cx="406401" cy="419100"/>
            </a:xfrm>
            <a:prstGeom prst="rect">
              <a:avLst/>
            </a:prstGeom>
            <a:noFill/>
            <a:ln w="38100" cap="flat">
              <a:solidFill>
                <a:schemeClr val="accent5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237909" y="51444"/>
              <a:ext cx="1622525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P1 load X</a:t>
              </a:r>
            </a:p>
          </p:txBody>
        </p:sp>
        <p:sp>
          <p:nvSpPr>
            <p:cNvPr id="229" name="Shape 229"/>
            <p:cNvSpPr/>
            <p:nvPr/>
          </p:nvSpPr>
          <p:spPr>
            <a:xfrm>
              <a:off x="3024478" y="51444"/>
              <a:ext cx="281882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8785169" y="51444"/>
              <a:ext cx="281881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0</a:t>
              </a:r>
            </a:p>
          </p:txBody>
        </p:sp>
        <p:sp>
          <p:nvSpPr>
            <p:cNvPr id="231" name="Shape 231"/>
            <p:cNvSpPr/>
            <p:nvPr/>
          </p:nvSpPr>
          <p:spPr>
            <a:xfrm>
              <a:off x="0" y="482600"/>
              <a:ext cx="10027436" cy="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2960978" y="0"/>
              <a:ext cx="406401" cy="419100"/>
            </a:xfrm>
            <a:prstGeom prst="rect">
              <a:avLst/>
            </a:prstGeom>
            <a:noFill/>
            <a:ln w="38100" cap="flat">
              <a:solidFill>
                <a:schemeClr val="accent5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3405478" y="26044"/>
              <a:ext cx="784623" cy="40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 b="1">
                  <a:solidFill>
                    <a:schemeClr val="accent5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r>
                <a:t>miss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2" animBg="1" advAuto="0"/>
      <p:bldP spid="186" grpId="9" animBg="1" advAuto="0"/>
      <p:bldP spid="190" grpId="10" animBg="1" advAuto="0"/>
      <p:bldP spid="194" grpId="3" animBg="1" advAuto="0"/>
      <p:bldP spid="202" grpId="4" animBg="1" advAuto="0"/>
      <p:bldP spid="207" grpId="6" animBg="1" advAuto="0"/>
      <p:bldP spid="210" grpId="5" animBg="1" advAuto="0"/>
      <p:bldP spid="213" grpId="7" animBg="1" advAuto="0"/>
      <p:bldP spid="220" grpId="8" animBg="1" advAuto="0"/>
      <p:bldP spid="234" grpId="1" animBg="1" advAuto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Shape 1152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849632" cy="1291787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r>
              <a:t>Artifactual communication via false sharing</a:t>
            </a:r>
          </a:p>
        </p:txBody>
      </p:sp>
      <p:sp>
        <p:nvSpPr>
          <p:cNvPr id="1153" name="Shape 1153"/>
          <p:cNvSpPr>
            <a:spLocks noGrp="1"/>
          </p:cNvSpPr>
          <p:nvPr>
            <p:ph type="body" idx="1"/>
          </p:nvPr>
        </p:nvSpPr>
        <p:spPr>
          <a:xfrm>
            <a:off x="893284" y="2482013"/>
            <a:ext cx="16154401" cy="281940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What is the potential performance problem with this code?</a:t>
            </a:r>
          </a:p>
          <a:p>
            <a:pPr marL="0" lvl="1" indent="0">
              <a:buSzTx/>
              <a:buNone/>
              <a:defRPr sz="3000">
                <a:latin typeface="Consolas"/>
                <a:ea typeface="Consolas"/>
                <a:cs typeface="Consolas"/>
                <a:sym typeface="Consolas"/>
              </a:defRPr>
            </a:pPr>
            <a:r>
              <a:t>// allocate per-thread variable for local per-thread accumulation</a:t>
            </a:r>
          </a:p>
          <a:p>
            <a:pPr marL="0" lvl="1" indent="0">
              <a:buSzTx/>
              <a:buNone/>
              <a:defRPr sz="3000">
                <a:latin typeface="Consolas"/>
                <a:ea typeface="Consolas"/>
                <a:cs typeface="Consolas"/>
                <a:sym typeface="Consolas"/>
              </a:defRPr>
            </a:pPr>
            <a:r>
              <a:t>int myPerThreadCounter[NUM_THREADS];</a:t>
            </a:r>
          </a:p>
        </p:txBody>
      </p:sp>
      <p:sp>
        <p:nvSpPr>
          <p:cNvPr id="1154" name="Shape 1154"/>
          <p:cNvSpPr/>
          <p:nvPr/>
        </p:nvSpPr>
        <p:spPr>
          <a:xfrm>
            <a:off x="893284" y="6222076"/>
            <a:ext cx="16154401" cy="539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1400"/>
              </a:spcBef>
              <a:buFont typeface="Lucida Grande"/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t>Why is this better?</a:t>
            </a:r>
          </a:p>
          <a:p>
            <a:pPr lvl="1" indent="0" algn="l">
              <a:spcBef>
                <a:spcPts val="1400"/>
              </a:spcBef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t>// allocate per thread variable for local accumulation</a:t>
            </a:r>
          </a:p>
          <a:p>
            <a:pPr lvl="1" indent="0" algn="l">
              <a:spcBef>
                <a:spcPts val="1400"/>
              </a:spcBef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t>struct PerThreadState {</a:t>
            </a:r>
          </a:p>
          <a:p>
            <a:pPr lvl="1" indent="0" algn="l">
              <a:spcBef>
                <a:spcPts val="1400"/>
              </a:spcBef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t>  int myPerThreadCounter;</a:t>
            </a:r>
          </a:p>
          <a:p>
            <a:pPr lvl="1" indent="0" algn="l">
              <a:spcBef>
                <a:spcPts val="1400"/>
              </a:spcBef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t>  char padding[CACHE_LINE_SIZE - sizeof(int)];</a:t>
            </a:r>
          </a:p>
          <a:p>
            <a:pPr lvl="1" indent="0" algn="l">
              <a:spcBef>
                <a:spcPts val="1400"/>
              </a:spcBef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t>};</a:t>
            </a:r>
          </a:p>
          <a:p>
            <a:pPr lvl="1" indent="0" algn="l">
              <a:spcBef>
                <a:spcPts val="1400"/>
              </a:spcBef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t>PerThreadState myPerThreadCounter[NUM_THREADS];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50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4" grpId="1" animBg="1" advAuto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/>
          </p:cNvSpPr>
          <p:nvPr>
            <p:ph type="title"/>
          </p:nvPr>
        </p:nvSpPr>
        <p:spPr>
          <a:xfrm>
            <a:off x="1314679" y="672395"/>
            <a:ext cx="16154401" cy="1102361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Demo: false sharing</a:t>
            </a:r>
          </a:p>
        </p:txBody>
      </p:sp>
      <p:sp>
        <p:nvSpPr>
          <p:cNvPr id="1157" name="Shape 1157"/>
          <p:cNvSpPr/>
          <p:nvPr/>
        </p:nvSpPr>
        <p:spPr>
          <a:xfrm>
            <a:off x="906990" y="2465181"/>
            <a:ext cx="6720794" cy="3025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solidFill>
                  <a:srgbClr val="5E34FF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rPr>
                <a:solidFill>
                  <a:srgbClr val="35A327"/>
                </a:solidFill>
              </a:rPr>
              <a:t>void</a:t>
            </a:r>
            <a:r>
              <a:rPr>
                <a:solidFill>
                  <a:srgbClr val="000000"/>
                </a:solidFill>
              </a:rPr>
              <a:t>* </a:t>
            </a:r>
            <a:r>
              <a:t>worker</a:t>
            </a:r>
            <a:r>
              <a:rPr>
                <a:solidFill>
                  <a:srgbClr val="000000"/>
                </a:solidFill>
              </a:rPr>
              <a:t>(</a:t>
            </a:r>
            <a:r>
              <a:rPr>
                <a:solidFill>
                  <a:srgbClr val="35A327"/>
                </a:solidFill>
              </a:rPr>
              <a:t>void</a:t>
            </a:r>
            <a:r>
              <a:rPr>
                <a:solidFill>
                  <a:srgbClr val="000000"/>
                </a:solidFill>
              </a:rPr>
              <a:t>* </a:t>
            </a:r>
            <a:r>
              <a:rPr>
                <a:solidFill>
                  <a:srgbClr val="C79C24"/>
                </a:solidFill>
              </a:rPr>
              <a:t>arg</a:t>
            </a:r>
            <a:r>
              <a:rPr>
                <a:solidFill>
                  <a:srgbClr val="000000"/>
                </a:solidFill>
              </a:rPr>
              <a:t>) {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solidFill>
                  <a:srgbClr val="D7391E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                                                                            </a:t>
            </a:r>
            <a:endParaRPr>
              <a:solidFill>
                <a:srgbClr val="000000"/>
              </a:solidFill>
            </a:endParaRP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solidFill>
                  <a:srgbClr val="D03CFF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rPr>
                <a:solidFill>
                  <a:srgbClr val="000000"/>
                </a:solidFill>
              </a:rPr>
              <a:t>    </a:t>
            </a:r>
            <a:r>
              <a:t>volatile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35A327"/>
                </a:solidFill>
              </a:rPr>
              <a:t>int</a:t>
            </a:r>
            <a:r>
              <a:rPr>
                <a:solidFill>
                  <a:srgbClr val="000000"/>
                </a:solidFill>
              </a:rPr>
              <a:t>* </a:t>
            </a:r>
            <a:r>
              <a:rPr>
                <a:solidFill>
                  <a:srgbClr val="C79C24"/>
                </a:solidFill>
              </a:rPr>
              <a:t>counter</a:t>
            </a:r>
            <a:r>
              <a:rPr>
                <a:solidFill>
                  <a:srgbClr val="000000"/>
                </a:solidFill>
              </a:rPr>
              <a:t> = (</a:t>
            </a:r>
            <a:r>
              <a:rPr>
                <a:solidFill>
                  <a:srgbClr val="35A327"/>
                </a:solidFill>
              </a:rPr>
              <a:t>int</a:t>
            </a:r>
            <a:r>
              <a:rPr>
                <a:solidFill>
                  <a:srgbClr val="000000"/>
                </a:solidFill>
              </a:rPr>
              <a:t>*)arg;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endParaRPr>
              <a:solidFill>
                <a:srgbClr val="000000"/>
              </a:solidFill>
            </a:endParaRP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rgbClr val="D03CFF"/>
                </a:solidFill>
              </a:rPr>
              <a:t>for</a:t>
            </a:r>
            <a:r>
              <a:t> (</a:t>
            </a:r>
            <a:r>
              <a:rPr>
                <a:solidFill>
                  <a:srgbClr val="35A327"/>
                </a:solidFill>
              </a:rPr>
              <a:t>int</a:t>
            </a:r>
            <a:r>
              <a:t> </a:t>
            </a:r>
            <a:r>
              <a:rPr>
                <a:solidFill>
                  <a:srgbClr val="C79C24"/>
                </a:solidFill>
              </a:rPr>
              <a:t>i</a:t>
            </a:r>
            <a:r>
              <a:t>=0; i&lt;MANY_ITERATIONS; i++)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   (*counter)++;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endParaRPr/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solidFill>
                  <a:srgbClr val="D03CFF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rPr>
                <a:solidFill>
                  <a:srgbClr val="000000"/>
                </a:solidFill>
              </a:rPr>
              <a:t>    </a:t>
            </a:r>
            <a:r>
              <a:t>return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71C2C1"/>
                </a:solidFill>
              </a:rPr>
              <a:t>NULL</a:t>
            </a:r>
            <a:r>
              <a:rPr>
                <a:solidFill>
                  <a:srgbClr val="000000"/>
                </a:solidFill>
              </a:rPr>
              <a:t>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}</a:t>
            </a:r>
          </a:p>
        </p:txBody>
      </p:sp>
      <p:sp>
        <p:nvSpPr>
          <p:cNvPr id="1158" name="Shape 1158"/>
          <p:cNvSpPr/>
          <p:nvPr/>
        </p:nvSpPr>
        <p:spPr>
          <a:xfrm>
            <a:off x="962897" y="6794407"/>
            <a:ext cx="7334226" cy="4346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solidFill>
                  <a:srgbClr val="C79C24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rPr>
                <a:solidFill>
                  <a:srgbClr val="35A327"/>
                </a:solidFill>
              </a:rPr>
              <a:t>void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5E34FF"/>
                </a:solidFill>
              </a:rPr>
              <a:t>test1</a:t>
            </a:r>
            <a:r>
              <a:rPr>
                <a:solidFill>
                  <a:srgbClr val="000000"/>
                </a:solidFill>
              </a:rPr>
              <a:t>(</a:t>
            </a:r>
            <a:r>
              <a:rPr>
                <a:solidFill>
                  <a:srgbClr val="35A327"/>
                </a:solidFill>
              </a:rPr>
              <a:t>int</a:t>
            </a:r>
            <a:r>
              <a:rPr>
                <a:solidFill>
                  <a:srgbClr val="000000"/>
                </a:solidFill>
              </a:rPr>
              <a:t> </a:t>
            </a:r>
            <a:r>
              <a:t>num_threads</a:t>
            </a:r>
            <a:r>
              <a:rPr>
                <a:solidFill>
                  <a:srgbClr val="000000"/>
                </a:solidFill>
              </a:rPr>
              <a:t>) {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endParaRPr>
              <a:solidFill>
                <a:srgbClr val="000000"/>
              </a:solidFill>
            </a:endParaRP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rgbClr val="35A327"/>
                </a:solidFill>
              </a:rPr>
              <a:t>pthread_t</a:t>
            </a:r>
            <a:r>
              <a:t> </a:t>
            </a:r>
            <a:r>
              <a:rPr>
                <a:solidFill>
                  <a:srgbClr val="C79C24"/>
                </a:solidFill>
              </a:rPr>
              <a:t>threads</a:t>
            </a:r>
            <a:r>
              <a:t>[MAX_THREADS];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rgbClr val="35A327"/>
                </a:solidFill>
              </a:rPr>
              <a:t>int</a:t>
            </a:r>
            <a:r>
              <a:t>       </a:t>
            </a:r>
            <a:r>
              <a:rPr>
                <a:solidFill>
                  <a:srgbClr val="C79C24"/>
                </a:solidFill>
              </a:rPr>
              <a:t>counter</a:t>
            </a:r>
            <a:r>
              <a:t>[MAX_THREADS];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endParaRPr/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rgbClr val="D03CFF"/>
                </a:solidFill>
              </a:rPr>
              <a:t>for</a:t>
            </a:r>
            <a:r>
              <a:t> (</a:t>
            </a:r>
            <a:r>
              <a:rPr>
                <a:solidFill>
                  <a:srgbClr val="35A327"/>
                </a:solidFill>
              </a:rPr>
              <a:t>int</a:t>
            </a:r>
            <a:r>
              <a:t> </a:t>
            </a:r>
            <a:r>
              <a:rPr>
                <a:solidFill>
                  <a:srgbClr val="C79C24"/>
                </a:solidFill>
              </a:rPr>
              <a:t>i</a:t>
            </a:r>
            <a:r>
              <a:t>=0; i&lt;num_threads; i++)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    pthread_create(&amp;threads[i], </a:t>
            </a:r>
            <a:r>
              <a:rPr>
                <a:solidFill>
                  <a:srgbClr val="71C2C1"/>
                </a:solidFill>
              </a:rPr>
              <a:t>NULL</a:t>
            </a:r>
            <a:r>
              <a:t>,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                   &amp;worker, &amp;counter[i]);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endParaRPr/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</a:t>
            </a:r>
            <a:r>
              <a:rPr>
                <a:solidFill>
                  <a:srgbClr val="D03CFF"/>
                </a:solidFill>
              </a:rPr>
              <a:t>for</a:t>
            </a:r>
            <a:r>
              <a:t> (</a:t>
            </a:r>
            <a:r>
              <a:rPr>
                <a:solidFill>
                  <a:srgbClr val="35A327"/>
                </a:solidFill>
              </a:rPr>
              <a:t>int</a:t>
            </a:r>
            <a:r>
              <a:t> </a:t>
            </a:r>
            <a:r>
              <a:rPr>
                <a:solidFill>
                  <a:srgbClr val="C79C24"/>
                </a:solidFill>
              </a:rPr>
              <a:t>i</a:t>
            </a:r>
            <a:r>
              <a:t>=0; i&lt;num_threads; i++)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    pthread_join(threads[i], </a:t>
            </a:r>
            <a:r>
              <a:rPr>
                <a:solidFill>
                  <a:srgbClr val="71C2C1"/>
                </a:solidFill>
              </a:rPr>
              <a:t>NULL</a:t>
            </a:r>
            <a:r>
              <a:t>);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}</a:t>
            </a:r>
          </a:p>
        </p:txBody>
      </p:sp>
      <p:sp>
        <p:nvSpPr>
          <p:cNvPr id="1159" name="Shape 1159"/>
          <p:cNvSpPr/>
          <p:nvPr/>
        </p:nvSpPr>
        <p:spPr>
          <a:xfrm>
            <a:off x="9066053" y="6852190"/>
            <a:ext cx="8783064" cy="4676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solidFill>
                  <a:srgbClr val="C79C24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rPr>
                <a:solidFill>
                  <a:srgbClr val="35A327"/>
                </a:solidFill>
              </a:rPr>
              <a:t>void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5E34FF"/>
                </a:solidFill>
              </a:rPr>
              <a:t>test2</a:t>
            </a:r>
            <a:r>
              <a:rPr>
                <a:solidFill>
                  <a:srgbClr val="000000"/>
                </a:solidFill>
              </a:rPr>
              <a:t>(</a:t>
            </a:r>
            <a:r>
              <a:rPr>
                <a:solidFill>
                  <a:srgbClr val="35A327"/>
                </a:solidFill>
              </a:rPr>
              <a:t>int</a:t>
            </a:r>
            <a:r>
              <a:rPr>
                <a:solidFill>
                  <a:srgbClr val="000000"/>
                </a:solidFill>
              </a:rPr>
              <a:t> </a:t>
            </a:r>
            <a:r>
              <a:t>num_threads</a:t>
            </a:r>
            <a:r>
              <a:rPr>
                <a:solidFill>
                  <a:srgbClr val="000000"/>
                </a:solidFill>
              </a:rPr>
              <a:t>) {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endParaRPr>
              <a:solidFill>
                <a:srgbClr val="000000"/>
              </a:solidFill>
            </a:endParaRP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rgbClr val="35A327"/>
                </a:solidFill>
              </a:rPr>
              <a:t>pthread_t</a:t>
            </a:r>
            <a:r>
              <a:t> </a:t>
            </a:r>
            <a:r>
              <a:rPr>
                <a:solidFill>
                  <a:srgbClr val="C79C24"/>
                </a:solidFill>
              </a:rPr>
              <a:t>threads</a:t>
            </a:r>
            <a:r>
              <a:t>[MAX_THREADS];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rgbClr val="35A327"/>
                </a:solidFill>
              </a:rPr>
              <a:t>padded_t</a:t>
            </a:r>
            <a:r>
              <a:t>  </a:t>
            </a:r>
            <a:r>
              <a:rPr>
                <a:solidFill>
                  <a:srgbClr val="C79C24"/>
                </a:solidFill>
              </a:rPr>
              <a:t>counter</a:t>
            </a:r>
            <a:r>
              <a:t>[MAX_THREADS];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endParaRPr/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rgbClr val="D03CFF"/>
                </a:solidFill>
              </a:rPr>
              <a:t>for</a:t>
            </a:r>
            <a:r>
              <a:t> (</a:t>
            </a:r>
            <a:r>
              <a:rPr>
                <a:solidFill>
                  <a:srgbClr val="35A327"/>
                </a:solidFill>
              </a:rPr>
              <a:t>int</a:t>
            </a:r>
            <a:r>
              <a:t> </a:t>
            </a:r>
            <a:r>
              <a:rPr>
                <a:solidFill>
                  <a:srgbClr val="C79C24"/>
                </a:solidFill>
              </a:rPr>
              <a:t>i</a:t>
            </a:r>
            <a:r>
              <a:t>=0; i&lt;num_threads; i++)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   pthread_create(&amp;threads[i], </a:t>
            </a:r>
            <a:r>
              <a:rPr>
                <a:solidFill>
                  <a:srgbClr val="71C2C1"/>
                </a:solidFill>
              </a:rPr>
              <a:t>NULL</a:t>
            </a:r>
            <a:r>
              <a:t>,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                  &amp;worker, &amp;(counter[i].counter));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endParaRPr/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rgbClr val="D03CFF"/>
                </a:solidFill>
              </a:rPr>
              <a:t>for</a:t>
            </a:r>
            <a:r>
              <a:t> (</a:t>
            </a:r>
            <a:r>
              <a:rPr>
                <a:solidFill>
                  <a:srgbClr val="35A327"/>
                </a:solidFill>
              </a:rPr>
              <a:t>int</a:t>
            </a:r>
            <a:r>
              <a:t> </a:t>
            </a:r>
            <a:r>
              <a:rPr>
                <a:solidFill>
                  <a:srgbClr val="C79C24"/>
                </a:solidFill>
              </a:rPr>
              <a:t>i</a:t>
            </a:r>
            <a:r>
              <a:t>=0; i&lt;num_threads; i++)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    pthread_join(threads[i], </a:t>
            </a:r>
            <a:r>
              <a:rPr>
                <a:solidFill>
                  <a:srgbClr val="71C2C1"/>
                </a:solidFill>
              </a:rPr>
              <a:t>NULL</a:t>
            </a:r>
            <a:r>
              <a:t>);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}</a:t>
            </a:r>
          </a:p>
        </p:txBody>
      </p:sp>
      <p:sp>
        <p:nvSpPr>
          <p:cNvPr id="1160" name="Shape 1160"/>
          <p:cNvSpPr/>
          <p:nvPr/>
        </p:nvSpPr>
        <p:spPr>
          <a:xfrm>
            <a:off x="9092974" y="5110663"/>
            <a:ext cx="7641457" cy="1374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solidFill>
                  <a:srgbClr val="35A327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rPr>
                <a:solidFill>
                  <a:srgbClr val="D03CFF"/>
                </a:solidFill>
              </a:rPr>
              <a:t>struct</a:t>
            </a:r>
            <a:r>
              <a:rPr>
                <a:solidFill>
                  <a:srgbClr val="000000"/>
                </a:solidFill>
              </a:rPr>
              <a:t> </a:t>
            </a:r>
            <a:r>
              <a:t>padded_t</a:t>
            </a:r>
            <a:r>
              <a:rPr>
                <a:solidFill>
                  <a:srgbClr val="000000"/>
                </a:solidFill>
              </a:rPr>
              <a:t> {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solidFill>
                  <a:srgbClr val="C79C24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rPr>
                <a:solidFill>
                  <a:srgbClr val="000000"/>
                </a:solidFill>
              </a:rPr>
              <a:t>    </a:t>
            </a:r>
            <a:r>
              <a:rPr>
                <a:solidFill>
                  <a:srgbClr val="35A327"/>
                </a:solidFill>
              </a:rPr>
              <a:t>int</a:t>
            </a:r>
            <a:r>
              <a:rPr>
                <a:solidFill>
                  <a:srgbClr val="000000"/>
                </a:solidFill>
              </a:rPr>
              <a:t>  </a:t>
            </a:r>
            <a:r>
              <a:t>counter</a:t>
            </a:r>
            <a:r>
              <a:rPr>
                <a:solidFill>
                  <a:srgbClr val="000000"/>
                </a:solidFill>
              </a:rPr>
              <a:t>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rgbClr val="35A327"/>
                </a:solidFill>
              </a:rPr>
              <a:t>char</a:t>
            </a:r>
            <a:r>
              <a:t> </a:t>
            </a:r>
            <a:r>
              <a:rPr>
                <a:solidFill>
                  <a:srgbClr val="C79C24"/>
                </a:solidFill>
              </a:rPr>
              <a:t>padding</a:t>
            </a:r>
            <a:r>
              <a:t>[CACHE_LINE_SIZE - </a:t>
            </a:r>
            <a:r>
              <a:rPr>
                <a:solidFill>
                  <a:srgbClr val="D03CFF"/>
                </a:solidFill>
              </a:rPr>
              <a:t>sizeof</a:t>
            </a:r>
            <a:r>
              <a:t>(</a:t>
            </a:r>
            <a:r>
              <a:rPr>
                <a:solidFill>
                  <a:srgbClr val="35A327"/>
                </a:solidFill>
              </a:rPr>
              <a:t>int</a:t>
            </a:r>
            <a:r>
              <a:t>)];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200" b="1">
                <a:latin typeface="Consolas"/>
                <a:ea typeface="Consolas"/>
                <a:cs typeface="Consolas"/>
                <a:sym typeface="Consolas"/>
              </a:defRPr>
            </a:pPr>
            <a:r>
              <a:t>};</a:t>
            </a:r>
          </a:p>
        </p:txBody>
      </p:sp>
      <p:sp>
        <p:nvSpPr>
          <p:cNvPr id="1161" name="Shape 1161"/>
          <p:cNvSpPr/>
          <p:nvPr/>
        </p:nvSpPr>
        <p:spPr>
          <a:xfrm>
            <a:off x="852844" y="11598588"/>
            <a:ext cx="6476579" cy="1102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Execution time with num_threads=12 on 12 core system:  5.1 sec</a:t>
            </a:r>
          </a:p>
        </p:txBody>
      </p:sp>
      <p:sp>
        <p:nvSpPr>
          <p:cNvPr id="1162" name="Shape 1162"/>
          <p:cNvSpPr/>
          <p:nvPr/>
        </p:nvSpPr>
        <p:spPr>
          <a:xfrm>
            <a:off x="9748451" y="11598588"/>
            <a:ext cx="6330504" cy="1102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Execution time with num_threads=12 on 12 core system: 2.1 sec</a:t>
            </a:r>
          </a:p>
        </p:txBody>
      </p:sp>
      <p:sp>
        <p:nvSpPr>
          <p:cNvPr id="1163" name="Shape 1163"/>
          <p:cNvSpPr/>
          <p:nvPr/>
        </p:nvSpPr>
        <p:spPr>
          <a:xfrm>
            <a:off x="8543902" y="5216673"/>
            <a:ext cx="1" cy="7354893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164" name="Shape 1164"/>
          <p:cNvSpPr/>
          <p:nvPr/>
        </p:nvSpPr>
        <p:spPr>
          <a:xfrm>
            <a:off x="7310133" y="2431510"/>
            <a:ext cx="211262" cy="2690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19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</a:path>
            </a:pathLst>
          </a:custGeom>
          <a:ln w="762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165" name="Shape 1165"/>
          <p:cNvSpPr/>
          <p:nvPr/>
        </p:nvSpPr>
        <p:spPr>
          <a:xfrm>
            <a:off x="7531620" y="3776664"/>
            <a:ext cx="487601" cy="1"/>
          </a:xfrm>
          <a:prstGeom prst="line">
            <a:avLst/>
          </a:prstGeom>
          <a:ln w="762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166" name="Shape 1166"/>
          <p:cNvSpPr/>
          <p:nvPr/>
        </p:nvSpPr>
        <p:spPr>
          <a:xfrm>
            <a:off x="8241129" y="3511869"/>
            <a:ext cx="7885830" cy="556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threads update a per-thread counter many times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51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Shape 11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False sharing</a:t>
            </a:r>
          </a:p>
        </p:txBody>
      </p:sp>
      <p:sp>
        <p:nvSpPr>
          <p:cNvPr id="1169" name="Shape 1169"/>
          <p:cNvSpPr>
            <a:spLocks noGrp="1"/>
          </p:cNvSpPr>
          <p:nvPr>
            <p:ph type="body" idx="1"/>
          </p:nvPr>
        </p:nvSpPr>
        <p:spPr>
          <a:xfrm>
            <a:off x="838200" y="2298700"/>
            <a:ext cx="12153900" cy="9924034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900"/>
              </a:spcBef>
              <a:defRPr sz="4800"/>
            </a:pPr>
            <a:r>
              <a:t>Condition where two processors write to different addresses, but addresses map to the same cache line</a:t>
            </a:r>
          </a:p>
          <a:p>
            <a:pPr>
              <a:spcBef>
                <a:spcPts val="6900"/>
              </a:spcBef>
              <a:defRPr sz="4800"/>
            </a:pPr>
            <a:r>
              <a:t>Cache line “ping-pongs” between caches of writing processors, generating significant amounts of communication due to the coherence protocol</a:t>
            </a:r>
          </a:p>
          <a:p>
            <a:pPr>
              <a:spcBef>
                <a:spcPts val="6900"/>
              </a:spcBef>
              <a:defRPr sz="4800"/>
            </a:pPr>
            <a:r>
              <a:t>No inherent communication, this is entirely </a:t>
            </a:r>
            <a:r>
              <a:rPr u="sng"/>
              <a:t>artifactual communication</a:t>
            </a:r>
          </a:p>
          <a:p>
            <a:pPr>
              <a:spcBef>
                <a:spcPts val="6900"/>
              </a:spcBef>
              <a:defRPr sz="4800"/>
            </a:pPr>
            <a:r>
              <a:t>False sharing can be a factor in when programming for cache-coherent architectures</a:t>
            </a:r>
          </a:p>
        </p:txBody>
      </p:sp>
      <p:grpSp>
        <p:nvGrpSpPr>
          <p:cNvPr id="1177" name="Group 1177"/>
          <p:cNvGrpSpPr/>
          <p:nvPr/>
        </p:nvGrpSpPr>
        <p:grpSpPr>
          <a:xfrm>
            <a:off x="12995231" y="1653572"/>
            <a:ext cx="4784776" cy="5623529"/>
            <a:chOff x="0" y="-152400"/>
            <a:chExt cx="4784775" cy="5623528"/>
          </a:xfrm>
        </p:grpSpPr>
        <p:pic>
          <p:nvPicPr>
            <p:cNvPr id="1170" name="Screen Shot 2012-02-07 at 12.39.52 AM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495354"/>
              <a:ext cx="4784776" cy="47925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71" name="Shape 1171"/>
            <p:cNvSpPr/>
            <p:nvPr/>
          </p:nvSpPr>
          <p:spPr>
            <a:xfrm flipH="1">
              <a:off x="2411834" y="417553"/>
              <a:ext cx="1" cy="5053576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172" name="Shape 1172"/>
            <p:cNvSpPr/>
            <p:nvPr/>
          </p:nvSpPr>
          <p:spPr>
            <a:xfrm>
              <a:off x="875789" y="2539005"/>
              <a:ext cx="812801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buFont typeface="Lucida Grande"/>
                <a:defRPr b="1">
                  <a:solidFill>
                    <a:schemeClr val="accent5"/>
                  </a:solidFill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P1</a:t>
              </a:r>
            </a:p>
          </p:txBody>
        </p:sp>
        <p:sp>
          <p:nvSpPr>
            <p:cNvPr id="1173" name="Shape 1173"/>
            <p:cNvSpPr/>
            <p:nvPr/>
          </p:nvSpPr>
          <p:spPr>
            <a:xfrm>
              <a:off x="3211351" y="2554566"/>
              <a:ext cx="812801" cy="876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buFont typeface="Lucida Grande"/>
                <a:defRPr b="1">
                  <a:solidFill>
                    <a:schemeClr val="accent5"/>
                  </a:solidFill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P2</a:t>
              </a:r>
            </a:p>
          </p:txBody>
        </p:sp>
        <p:sp>
          <p:nvSpPr>
            <p:cNvPr id="1174" name="Shape 1174"/>
            <p:cNvSpPr/>
            <p:nvPr/>
          </p:nvSpPr>
          <p:spPr>
            <a:xfrm>
              <a:off x="1649383" y="1670151"/>
              <a:ext cx="1579363" cy="427907"/>
            </a:xfrm>
            <a:prstGeom prst="rect">
              <a:avLst/>
            </a:prstGeom>
            <a:noFill/>
            <a:ln w="635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75" name="Shape 1175"/>
            <p:cNvSpPr/>
            <p:nvPr/>
          </p:nvSpPr>
          <p:spPr>
            <a:xfrm>
              <a:off x="2606337" y="-152400"/>
              <a:ext cx="1879601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 algn="l">
                <a:buFont typeface="Lucida Grande"/>
                <a:defRPr sz="3200" b="1">
                  <a:solidFill>
                    <a:srgbClr val="0061FF"/>
                  </a:solidFill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Cache line</a:t>
              </a:r>
            </a:p>
          </p:txBody>
        </p:sp>
        <p:sp>
          <p:nvSpPr>
            <p:cNvPr id="1176" name="Shape 1176"/>
            <p:cNvSpPr/>
            <p:nvPr/>
          </p:nvSpPr>
          <p:spPr>
            <a:xfrm flipV="1">
              <a:off x="2745677" y="304502"/>
              <a:ext cx="173324" cy="1327827"/>
            </a:xfrm>
            <a:prstGeom prst="line">
              <a:avLst/>
            </a:prstGeom>
            <a:noFill/>
            <a:ln w="50800" cap="flat">
              <a:solidFill>
                <a:srgbClr val="0061F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52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9" name="dropped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92200" y="2679700"/>
            <a:ext cx="7886700" cy="8547100"/>
          </a:xfrm>
          <a:prstGeom prst="rect">
            <a:avLst/>
          </a:prstGeom>
          <a:ln w="12700">
            <a:miter lim="400000"/>
          </a:ln>
        </p:spPr>
      </p:pic>
      <p:sp>
        <p:nvSpPr>
          <p:cNvPr id="1180" name="Shape 11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Impact of cache line size on miss rate</a:t>
            </a:r>
          </a:p>
        </p:txBody>
      </p:sp>
      <p:sp>
        <p:nvSpPr>
          <p:cNvPr id="1181" name="Shape 1181"/>
          <p:cNvSpPr/>
          <p:nvPr/>
        </p:nvSpPr>
        <p:spPr>
          <a:xfrm rot="16200000">
            <a:off x="-889000" y="6451600"/>
            <a:ext cx="27178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Miss Rate %</a:t>
            </a:r>
          </a:p>
        </p:txBody>
      </p:sp>
      <p:sp>
        <p:nvSpPr>
          <p:cNvPr id="1182" name="Shape 1182"/>
          <p:cNvSpPr/>
          <p:nvPr/>
        </p:nvSpPr>
        <p:spPr>
          <a:xfrm>
            <a:off x="546100" y="2654300"/>
            <a:ext cx="596900" cy="877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0.6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0.5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0.4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0.3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0.2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0.1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</a:t>
            </a:r>
          </a:p>
        </p:txBody>
      </p:sp>
      <p:sp>
        <p:nvSpPr>
          <p:cNvPr id="1183" name="Shape 1183"/>
          <p:cNvSpPr/>
          <p:nvPr/>
        </p:nvSpPr>
        <p:spPr>
          <a:xfrm>
            <a:off x="2070100" y="32639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Upgrade</a:t>
            </a:r>
          </a:p>
        </p:txBody>
      </p:sp>
      <p:sp>
        <p:nvSpPr>
          <p:cNvPr id="1184" name="Shape 1184"/>
          <p:cNvSpPr/>
          <p:nvPr/>
        </p:nvSpPr>
        <p:spPr>
          <a:xfrm>
            <a:off x="2070100" y="3733800"/>
            <a:ext cx="22479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False sharing</a:t>
            </a:r>
          </a:p>
        </p:txBody>
      </p:sp>
      <p:sp>
        <p:nvSpPr>
          <p:cNvPr id="1185" name="Shape 1185"/>
          <p:cNvSpPr/>
          <p:nvPr/>
        </p:nvSpPr>
        <p:spPr>
          <a:xfrm>
            <a:off x="2070100" y="4203700"/>
            <a:ext cx="22479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True sharing</a:t>
            </a:r>
          </a:p>
        </p:txBody>
      </p:sp>
      <p:sp>
        <p:nvSpPr>
          <p:cNvPr id="1186" name="Shape 1186"/>
          <p:cNvSpPr/>
          <p:nvPr/>
        </p:nvSpPr>
        <p:spPr>
          <a:xfrm>
            <a:off x="2095500" y="4635500"/>
            <a:ext cx="22479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Capacity/Conflict</a:t>
            </a:r>
          </a:p>
        </p:txBody>
      </p:sp>
      <p:sp>
        <p:nvSpPr>
          <p:cNvPr id="1187" name="Shape 1187"/>
          <p:cNvSpPr/>
          <p:nvPr/>
        </p:nvSpPr>
        <p:spPr>
          <a:xfrm>
            <a:off x="2095500" y="5080000"/>
            <a:ext cx="22479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Cold</a:t>
            </a:r>
          </a:p>
        </p:txBody>
      </p:sp>
      <p:sp>
        <p:nvSpPr>
          <p:cNvPr id="1188" name="Shape 1188"/>
          <p:cNvSpPr/>
          <p:nvPr/>
        </p:nvSpPr>
        <p:spPr>
          <a:xfrm>
            <a:off x="1371600" y="11226800"/>
            <a:ext cx="34925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8        16       32       64      128    256</a:t>
            </a:r>
          </a:p>
        </p:txBody>
      </p:sp>
      <p:sp>
        <p:nvSpPr>
          <p:cNvPr id="1189" name="Shape 1189"/>
          <p:cNvSpPr/>
          <p:nvPr/>
        </p:nvSpPr>
        <p:spPr>
          <a:xfrm>
            <a:off x="5524500" y="11226800"/>
            <a:ext cx="34925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8        16       32       64      128    256</a:t>
            </a:r>
          </a:p>
        </p:txBody>
      </p:sp>
      <p:sp>
        <p:nvSpPr>
          <p:cNvPr id="1190" name="Shape 1190"/>
          <p:cNvSpPr/>
          <p:nvPr/>
        </p:nvSpPr>
        <p:spPr>
          <a:xfrm>
            <a:off x="2298700" y="115824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Barnes-Hut</a:t>
            </a:r>
          </a:p>
        </p:txBody>
      </p:sp>
      <p:sp>
        <p:nvSpPr>
          <p:cNvPr id="1191" name="Shape 1191"/>
          <p:cNvSpPr/>
          <p:nvPr/>
        </p:nvSpPr>
        <p:spPr>
          <a:xfrm>
            <a:off x="6540500" y="115824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Radiosity</a:t>
            </a:r>
          </a:p>
        </p:txBody>
      </p:sp>
      <p:sp>
        <p:nvSpPr>
          <p:cNvPr id="1192" name="Shape 1192"/>
          <p:cNvSpPr/>
          <p:nvPr/>
        </p:nvSpPr>
        <p:spPr>
          <a:xfrm>
            <a:off x="3670300" y="12128500"/>
            <a:ext cx="34036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Cache Line Size</a:t>
            </a:r>
          </a:p>
        </p:txBody>
      </p:sp>
      <p:pic>
        <p:nvPicPr>
          <p:cNvPr id="1193" name="dropped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906000" y="2692400"/>
            <a:ext cx="8013700" cy="853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4" name="Shape 1194"/>
          <p:cNvSpPr/>
          <p:nvPr/>
        </p:nvSpPr>
        <p:spPr>
          <a:xfrm rot="16200000">
            <a:off x="8077200" y="6464300"/>
            <a:ext cx="27178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Miss Rate %</a:t>
            </a:r>
          </a:p>
        </p:txBody>
      </p:sp>
      <p:sp>
        <p:nvSpPr>
          <p:cNvPr id="1195" name="Shape 1195"/>
          <p:cNvSpPr/>
          <p:nvPr/>
        </p:nvSpPr>
        <p:spPr>
          <a:xfrm>
            <a:off x="9474200" y="2616200"/>
            <a:ext cx="444500" cy="877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12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10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8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6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4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2</a:t>
            </a:r>
          </a:p>
          <a:p>
            <a:pPr algn="r">
              <a:spcBef>
                <a:spcPts val="7600"/>
              </a:spcBef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0</a:t>
            </a:r>
          </a:p>
        </p:txBody>
      </p:sp>
      <p:sp>
        <p:nvSpPr>
          <p:cNvPr id="1196" name="Shape 1196"/>
          <p:cNvSpPr/>
          <p:nvPr/>
        </p:nvSpPr>
        <p:spPr>
          <a:xfrm>
            <a:off x="10934700" y="32639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Upgrade</a:t>
            </a:r>
          </a:p>
        </p:txBody>
      </p:sp>
      <p:sp>
        <p:nvSpPr>
          <p:cNvPr id="1197" name="Shape 1197"/>
          <p:cNvSpPr/>
          <p:nvPr/>
        </p:nvSpPr>
        <p:spPr>
          <a:xfrm>
            <a:off x="10934700" y="3746500"/>
            <a:ext cx="22479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False sharing</a:t>
            </a:r>
          </a:p>
        </p:txBody>
      </p:sp>
      <p:sp>
        <p:nvSpPr>
          <p:cNvPr id="1198" name="Shape 1198"/>
          <p:cNvSpPr/>
          <p:nvPr/>
        </p:nvSpPr>
        <p:spPr>
          <a:xfrm>
            <a:off x="10934700" y="4216400"/>
            <a:ext cx="22479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True sharing</a:t>
            </a:r>
          </a:p>
        </p:txBody>
      </p:sp>
      <p:sp>
        <p:nvSpPr>
          <p:cNvPr id="1199" name="Shape 1199"/>
          <p:cNvSpPr/>
          <p:nvPr/>
        </p:nvSpPr>
        <p:spPr>
          <a:xfrm>
            <a:off x="10960100" y="4648200"/>
            <a:ext cx="22479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Capacity/Conflict</a:t>
            </a:r>
          </a:p>
        </p:txBody>
      </p:sp>
      <p:sp>
        <p:nvSpPr>
          <p:cNvPr id="1200" name="Shape 1200"/>
          <p:cNvSpPr/>
          <p:nvPr/>
        </p:nvSpPr>
        <p:spPr>
          <a:xfrm>
            <a:off x="10960100" y="5092700"/>
            <a:ext cx="22479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Cold</a:t>
            </a:r>
          </a:p>
        </p:txBody>
      </p:sp>
      <p:sp>
        <p:nvSpPr>
          <p:cNvPr id="1201" name="Shape 1201"/>
          <p:cNvSpPr/>
          <p:nvPr/>
        </p:nvSpPr>
        <p:spPr>
          <a:xfrm>
            <a:off x="10236200" y="11239500"/>
            <a:ext cx="34925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8        16       32       64      128    256</a:t>
            </a:r>
          </a:p>
        </p:txBody>
      </p:sp>
      <p:sp>
        <p:nvSpPr>
          <p:cNvPr id="1202" name="Shape 1202"/>
          <p:cNvSpPr/>
          <p:nvPr/>
        </p:nvSpPr>
        <p:spPr>
          <a:xfrm>
            <a:off x="14389100" y="11239500"/>
            <a:ext cx="34925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8        16       32       64      128    256</a:t>
            </a:r>
          </a:p>
        </p:txBody>
      </p:sp>
      <p:sp>
        <p:nvSpPr>
          <p:cNvPr id="1203" name="Shape 1203"/>
          <p:cNvSpPr/>
          <p:nvPr/>
        </p:nvSpPr>
        <p:spPr>
          <a:xfrm>
            <a:off x="11163300" y="115951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Ocean Sim</a:t>
            </a:r>
          </a:p>
        </p:txBody>
      </p:sp>
      <p:sp>
        <p:nvSpPr>
          <p:cNvPr id="1204" name="Shape 1204"/>
          <p:cNvSpPr/>
          <p:nvPr/>
        </p:nvSpPr>
        <p:spPr>
          <a:xfrm>
            <a:off x="15214600" y="11595100"/>
            <a:ext cx="15494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Radix Sort</a:t>
            </a:r>
          </a:p>
        </p:txBody>
      </p:sp>
      <p:sp>
        <p:nvSpPr>
          <p:cNvPr id="1205" name="Shape 1205"/>
          <p:cNvSpPr/>
          <p:nvPr/>
        </p:nvSpPr>
        <p:spPr>
          <a:xfrm>
            <a:off x="12534900" y="12077700"/>
            <a:ext cx="34036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Cache Line Size</a:t>
            </a:r>
          </a:p>
        </p:txBody>
      </p:sp>
      <p:sp>
        <p:nvSpPr>
          <p:cNvPr id="1206" name="Shape 1206"/>
          <p:cNvSpPr/>
          <p:nvPr/>
        </p:nvSpPr>
        <p:spPr>
          <a:xfrm>
            <a:off x="889000" y="1562100"/>
            <a:ext cx="14160500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Results from simulation of a 1 MB cache (four example applications)</a:t>
            </a:r>
          </a:p>
        </p:txBody>
      </p:sp>
      <p:sp>
        <p:nvSpPr>
          <p:cNvPr id="1207" name="Shape 1207"/>
          <p:cNvSpPr/>
          <p:nvPr/>
        </p:nvSpPr>
        <p:spPr>
          <a:xfrm>
            <a:off x="180821" y="12674600"/>
            <a:ext cx="11696701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* Note: I separated the results into two graphs because of different Y-axis scales</a:t>
            </a:r>
          </a:p>
        </p:txBody>
      </p:sp>
      <p:sp>
        <p:nvSpPr>
          <p:cNvPr id="1208" name="Shape 1208"/>
          <p:cNvSpPr/>
          <p:nvPr/>
        </p:nvSpPr>
        <p:spPr>
          <a:xfrm>
            <a:off x="402758" y="13119099"/>
            <a:ext cx="10266152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Figure credit: Culler, Singh, and Gupta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53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" name="Group 1218"/>
          <p:cNvGrpSpPr/>
          <p:nvPr/>
        </p:nvGrpSpPr>
        <p:grpSpPr>
          <a:xfrm>
            <a:off x="9550400" y="7835900"/>
            <a:ext cx="3962400" cy="520700"/>
            <a:chOff x="0" y="12700"/>
            <a:chExt cx="3962400" cy="520700"/>
          </a:xfrm>
        </p:grpSpPr>
        <p:sp>
          <p:nvSpPr>
            <p:cNvPr id="1212" name="Shape 1212"/>
            <p:cNvSpPr/>
            <p:nvPr/>
          </p:nvSpPr>
          <p:spPr>
            <a:xfrm>
              <a:off x="1536700" y="12700"/>
              <a:ext cx="2425700" cy="520700"/>
            </a:xfrm>
            <a:prstGeom prst="rect">
              <a:avLst/>
            </a:prstGeom>
            <a:solidFill>
              <a:srgbClr val="FECB3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13" name="Shape 1213"/>
            <p:cNvSpPr/>
            <p:nvPr/>
          </p:nvSpPr>
          <p:spPr>
            <a:xfrm>
              <a:off x="2527300" y="12700"/>
              <a:ext cx="508000" cy="520700"/>
            </a:xfrm>
            <a:prstGeom prst="rect">
              <a:avLst/>
            </a:prstGeom>
            <a:solidFill>
              <a:srgbClr val="9929BD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14" name="Shape 1214"/>
            <p:cNvSpPr/>
            <p:nvPr/>
          </p:nvSpPr>
          <p:spPr>
            <a:xfrm>
              <a:off x="0" y="12700"/>
              <a:ext cx="1524000" cy="520700"/>
            </a:xfrm>
            <a:prstGeom prst="rect">
              <a:avLst/>
            </a:prstGeom>
            <a:solidFill>
              <a:srgbClr val="A8C6F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15" name="Shape 1215"/>
            <p:cNvSpPr/>
            <p:nvPr/>
          </p:nvSpPr>
          <p:spPr>
            <a:xfrm>
              <a:off x="546100" y="23043"/>
              <a:ext cx="495300" cy="497657"/>
            </a:xfrm>
            <a:prstGeom prst="rect">
              <a:avLst/>
            </a:prstGeom>
            <a:solidFill>
              <a:srgbClr val="D95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16" name="Shape 1216"/>
            <p:cNvSpPr/>
            <p:nvPr/>
          </p:nvSpPr>
          <p:spPr>
            <a:xfrm>
              <a:off x="3009900" y="19595"/>
              <a:ext cx="508000" cy="501105"/>
            </a:xfrm>
            <a:prstGeom prst="rect">
              <a:avLst/>
            </a:prstGeom>
            <a:solidFill>
              <a:srgbClr val="96D35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17" name="Shape 1217"/>
            <p:cNvSpPr/>
            <p:nvPr/>
          </p:nvSpPr>
          <p:spPr>
            <a:xfrm>
              <a:off x="2019300" y="21530"/>
              <a:ext cx="508000" cy="499170"/>
            </a:xfrm>
            <a:prstGeom prst="rect">
              <a:avLst/>
            </a:prstGeom>
            <a:solidFill>
              <a:srgbClr val="D95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1219" name="Shape 1219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898130" cy="1117600"/>
          </a:xfrm>
          <a:prstGeom prst="rect">
            <a:avLst/>
          </a:prstGeom>
        </p:spPr>
        <p:txBody>
          <a:bodyPr/>
          <a:lstStyle/>
          <a:p>
            <a:r>
              <a:t>Parallel radix sort of b-bit numbers</a:t>
            </a:r>
          </a:p>
        </p:txBody>
      </p:sp>
      <p:sp>
        <p:nvSpPr>
          <p:cNvPr id="1220" name="Shape 1220"/>
          <p:cNvSpPr/>
          <p:nvPr/>
        </p:nvSpPr>
        <p:spPr>
          <a:xfrm>
            <a:off x="317500" y="78359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Input:</a:t>
            </a:r>
          </a:p>
        </p:txBody>
      </p:sp>
      <p:sp>
        <p:nvSpPr>
          <p:cNvPr id="1221" name="Shape 1221"/>
          <p:cNvSpPr/>
          <p:nvPr/>
        </p:nvSpPr>
        <p:spPr>
          <a:xfrm>
            <a:off x="5626100" y="7504492"/>
            <a:ext cx="1" cy="121792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22" name="Shape 1222"/>
          <p:cNvSpPr/>
          <p:nvPr/>
        </p:nvSpPr>
        <p:spPr>
          <a:xfrm>
            <a:off x="13550899" y="7505763"/>
            <a:ext cx="1" cy="1217930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23" name="Shape 1223"/>
          <p:cNvSpPr/>
          <p:nvPr/>
        </p:nvSpPr>
        <p:spPr>
          <a:xfrm>
            <a:off x="2959100" y="7175500"/>
            <a:ext cx="7366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P0</a:t>
            </a:r>
          </a:p>
        </p:txBody>
      </p:sp>
      <p:sp>
        <p:nvSpPr>
          <p:cNvPr id="1224" name="Shape 1224"/>
          <p:cNvSpPr/>
          <p:nvPr/>
        </p:nvSpPr>
        <p:spPr>
          <a:xfrm>
            <a:off x="7010400" y="7175500"/>
            <a:ext cx="7366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P1</a:t>
            </a:r>
          </a:p>
        </p:txBody>
      </p:sp>
      <p:sp>
        <p:nvSpPr>
          <p:cNvPr id="1225" name="Shape 1225"/>
          <p:cNvSpPr/>
          <p:nvPr/>
        </p:nvSpPr>
        <p:spPr>
          <a:xfrm>
            <a:off x="11061700" y="7175500"/>
            <a:ext cx="7366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P2</a:t>
            </a:r>
          </a:p>
        </p:txBody>
      </p:sp>
      <p:sp>
        <p:nvSpPr>
          <p:cNvPr id="1226" name="Shape 1226"/>
          <p:cNvSpPr/>
          <p:nvPr/>
        </p:nvSpPr>
        <p:spPr>
          <a:xfrm>
            <a:off x="15113000" y="7175500"/>
            <a:ext cx="7366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P3</a:t>
            </a:r>
          </a:p>
        </p:txBody>
      </p:sp>
      <p:grpSp>
        <p:nvGrpSpPr>
          <p:cNvPr id="1259" name="Group 1259"/>
          <p:cNvGrpSpPr/>
          <p:nvPr/>
        </p:nvGrpSpPr>
        <p:grpSpPr>
          <a:xfrm>
            <a:off x="1663700" y="10858500"/>
            <a:ext cx="15836900" cy="509217"/>
            <a:chOff x="0" y="0"/>
            <a:chExt cx="15836900" cy="509216"/>
          </a:xfrm>
        </p:grpSpPr>
        <p:sp>
          <p:nvSpPr>
            <p:cNvPr id="1227" name="Shape 1227"/>
            <p:cNvSpPr/>
            <p:nvPr/>
          </p:nvSpPr>
          <p:spPr>
            <a:xfrm>
              <a:off x="0" y="12700"/>
              <a:ext cx="15836900" cy="4953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28" name="Shape 1228"/>
            <p:cNvSpPr/>
            <p:nvPr/>
          </p:nvSpPr>
          <p:spPr>
            <a:xfrm flipH="1">
              <a:off x="4953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29" name="Shape 1229"/>
            <p:cNvSpPr/>
            <p:nvPr/>
          </p:nvSpPr>
          <p:spPr>
            <a:xfrm flipH="1">
              <a:off x="990599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0" name="Shape 1230"/>
            <p:cNvSpPr/>
            <p:nvPr/>
          </p:nvSpPr>
          <p:spPr>
            <a:xfrm flipH="1">
              <a:off x="1485899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1" name="Shape 1231"/>
            <p:cNvSpPr/>
            <p:nvPr/>
          </p:nvSpPr>
          <p:spPr>
            <a:xfrm>
              <a:off x="19812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2" name="Shape 1232"/>
            <p:cNvSpPr/>
            <p:nvPr/>
          </p:nvSpPr>
          <p:spPr>
            <a:xfrm>
              <a:off x="24765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3" name="Shape 1233"/>
            <p:cNvSpPr/>
            <p:nvPr/>
          </p:nvSpPr>
          <p:spPr>
            <a:xfrm>
              <a:off x="29718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4" name="Shape 1234"/>
            <p:cNvSpPr/>
            <p:nvPr/>
          </p:nvSpPr>
          <p:spPr>
            <a:xfrm>
              <a:off x="34671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5" name="Shape 1235"/>
            <p:cNvSpPr/>
            <p:nvPr/>
          </p:nvSpPr>
          <p:spPr>
            <a:xfrm>
              <a:off x="39624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6" name="Shape 1236"/>
            <p:cNvSpPr/>
            <p:nvPr/>
          </p:nvSpPr>
          <p:spPr>
            <a:xfrm>
              <a:off x="44577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7" name="Shape 1237"/>
            <p:cNvSpPr/>
            <p:nvPr/>
          </p:nvSpPr>
          <p:spPr>
            <a:xfrm>
              <a:off x="49530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8" name="Shape 1238"/>
            <p:cNvSpPr/>
            <p:nvPr/>
          </p:nvSpPr>
          <p:spPr>
            <a:xfrm>
              <a:off x="54483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39" name="Shape 1239"/>
            <p:cNvSpPr/>
            <p:nvPr/>
          </p:nvSpPr>
          <p:spPr>
            <a:xfrm>
              <a:off x="59436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0" name="Shape 1240"/>
            <p:cNvSpPr/>
            <p:nvPr/>
          </p:nvSpPr>
          <p:spPr>
            <a:xfrm>
              <a:off x="64389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1" name="Shape 1241"/>
            <p:cNvSpPr/>
            <p:nvPr/>
          </p:nvSpPr>
          <p:spPr>
            <a:xfrm>
              <a:off x="69342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2" name="Shape 1242"/>
            <p:cNvSpPr/>
            <p:nvPr/>
          </p:nvSpPr>
          <p:spPr>
            <a:xfrm>
              <a:off x="74295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3" name="Shape 1243"/>
            <p:cNvSpPr/>
            <p:nvPr/>
          </p:nvSpPr>
          <p:spPr>
            <a:xfrm>
              <a:off x="79248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4" name="Shape 1244"/>
            <p:cNvSpPr/>
            <p:nvPr/>
          </p:nvSpPr>
          <p:spPr>
            <a:xfrm>
              <a:off x="89154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5" name="Shape 1245"/>
            <p:cNvSpPr/>
            <p:nvPr/>
          </p:nvSpPr>
          <p:spPr>
            <a:xfrm>
              <a:off x="94107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6" name="Shape 1246"/>
            <p:cNvSpPr/>
            <p:nvPr/>
          </p:nvSpPr>
          <p:spPr>
            <a:xfrm>
              <a:off x="99060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7" name="Shape 1247"/>
            <p:cNvSpPr/>
            <p:nvPr/>
          </p:nvSpPr>
          <p:spPr>
            <a:xfrm>
              <a:off x="104013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8" name="Shape 1248"/>
            <p:cNvSpPr/>
            <p:nvPr/>
          </p:nvSpPr>
          <p:spPr>
            <a:xfrm>
              <a:off x="108966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49" name="Shape 1249"/>
            <p:cNvSpPr/>
            <p:nvPr/>
          </p:nvSpPr>
          <p:spPr>
            <a:xfrm>
              <a:off x="113919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50" name="Shape 1250"/>
            <p:cNvSpPr/>
            <p:nvPr/>
          </p:nvSpPr>
          <p:spPr>
            <a:xfrm>
              <a:off x="118872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51" name="Shape 1251"/>
            <p:cNvSpPr/>
            <p:nvPr/>
          </p:nvSpPr>
          <p:spPr>
            <a:xfrm>
              <a:off x="123825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52" name="Shape 1252"/>
            <p:cNvSpPr/>
            <p:nvPr/>
          </p:nvSpPr>
          <p:spPr>
            <a:xfrm>
              <a:off x="128778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53" name="Shape 1253"/>
            <p:cNvSpPr/>
            <p:nvPr/>
          </p:nvSpPr>
          <p:spPr>
            <a:xfrm>
              <a:off x="133731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54" name="Shape 1254"/>
            <p:cNvSpPr/>
            <p:nvPr/>
          </p:nvSpPr>
          <p:spPr>
            <a:xfrm>
              <a:off x="138684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55" name="Shape 1255"/>
            <p:cNvSpPr/>
            <p:nvPr/>
          </p:nvSpPr>
          <p:spPr>
            <a:xfrm>
              <a:off x="143637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56" name="Shape 1256"/>
            <p:cNvSpPr/>
            <p:nvPr/>
          </p:nvSpPr>
          <p:spPr>
            <a:xfrm>
              <a:off x="148590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57" name="Shape 1257"/>
            <p:cNvSpPr/>
            <p:nvPr/>
          </p:nvSpPr>
          <p:spPr>
            <a:xfrm>
              <a:off x="153543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58" name="Shape 1258"/>
            <p:cNvSpPr/>
            <p:nvPr/>
          </p:nvSpPr>
          <p:spPr>
            <a:xfrm>
              <a:off x="84201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1260" name="Shape 1260"/>
          <p:cNvSpPr/>
          <p:nvPr/>
        </p:nvSpPr>
        <p:spPr>
          <a:xfrm>
            <a:off x="317500" y="10858500"/>
            <a:ext cx="12446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Output:</a:t>
            </a:r>
          </a:p>
        </p:txBody>
      </p:sp>
      <p:sp>
        <p:nvSpPr>
          <p:cNvPr id="1261" name="Shape 1261"/>
          <p:cNvSpPr/>
          <p:nvPr/>
        </p:nvSpPr>
        <p:spPr>
          <a:xfrm>
            <a:off x="914400" y="1574800"/>
            <a:ext cx="7937500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Sort array of N, b-bit numbers</a:t>
            </a:r>
          </a:p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Here: radix = 2</a:t>
            </a:r>
            <a:r>
              <a:rPr baseline="31999"/>
              <a:t>4</a:t>
            </a:r>
            <a:r>
              <a:t> = 16</a:t>
            </a:r>
          </a:p>
        </p:txBody>
      </p:sp>
      <p:grpSp>
        <p:nvGrpSpPr>
          <p:cNvPr id="1278" name="Group 1278"/>
          <p:cNvGrpSpPr/>
          <p:nvPr/>
        </p:nvGrpSpPr>
        <p:grpSpPr>
          <a:xfrm>
            <a:off x="1231900" y="3860800"/>
            <a:ext cx="7937500" cy="509217"/>
            <a:chOff x="0" y="0"/>
            <a:chExt cx="7937500" cy="509216"/>
          </a:xfrm>
        </p:grpSpPr>
        <p:sp>
          <p:nvSpPr>
            <p:cNvPr id="1262" name="Shape 1262"/>
            <p:cNvSpPr/>
            <p:nvPr/>
          </p:nvSpPr>
          <p:spPr>
            <a:xfrm>
              <a:off x="0" y="12700"/>
              <a:ext cx="7937500" cy="495300"/>
            </a:xfrm>
            <a:prstGeom prst="rect">
              <a:avLst/>
            </a:prstGeom>
            <a:solidFill>
              <a:srgbClr val="D6D6D6"/>
            </a:solidFill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63" name="Shape 1263"/>
            <p:cNvSpPr/>
            <p:nvPr/>
          </p:nvSpPr>
          <p:spPr>
            <a:xfrm flipH="1">
              <a:off x="4953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64" name="Shape 1264"/>
            <p:cNvSpPr/>
            <p:nvPr/>
          </p:nvSpPr>
          <p:spPr>
            <a:xfrm flipH="1">
              <a:off x="990599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65" name="Shape 1265"/>
            <p:cNvSpPr/>
            <p:nvPr/>
          </p:nvSpPr>
          <p:spPr>
            <a:xfrm flipH="1">
              <a:off x="1485899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66" name="Shape 1266"/>
            <p:cNvSpPr/>
            <p:nvPr/>
          </p:nvSpPr>
          <p:spPr>
            <a:xfrm>
              <a:off x="19812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67" name="Shape 1267"/>
            <p:cNvSpPr/>
            <p:nvPr/>
          </p:nvSpPr>
          <p:spPr>
            <a:xfrm>
              <a:off x="24765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68" name="Shape 1268"/>
            <p:cNvSpPr/>
            <p:nvPr/>
          </p:nvSpPr>
          <p:spPr>
            <a:xfrm>
              <a:off x="29718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69" name="Shape 1269"/>
            <p:cNvSpPr/>
            <p:nvPr/>
          </p:nvSpPr>
          <p:spPr>
            <a:xfrm>
              <a:off x="34671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70" name="Shape 1270"/>
            <p:cNvSpPr/>
            <p:nvPr/>
          </p:nvSpPr>
          <p:spPr>
            <a:xfrm>
              <a:off x="39624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71" name="Shape 1271"/>
            <p:cNvSpPr/>
            <p:nvPr/>
          </p:nvSpPr>
          <p:spPr>
            <a:xfrm>
              <a:off x="44577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72" name="Shape 1272"/>
            <p:cNvSpPr/>
            <p:nvPr/>
          </p:nvSpPr>
          <p:spPr>
            <a:xfrm>
              <a:off x="49530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73" name="Shape 1273"/>
            <p:cNvSpPr/>
            <p:nvPr/>
          </p:nvSpPr>
          <p:spPr>
            <a:xfrm>
              <a:off x="54483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74" name="Shape 1274"/>
            <p:cNvSpPr/>
            <p:nvPr/>
          </p:nvSpPr>
          <p:spPr>
            <a:xfrm>
              <a:off x="59436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75" name="Shape 1275"/>
            <p:cNvSpPr/>
            <p:nvPr/>
          </p:nvSpPr>
          <p:spPr>
            <a:xfrm>
              <a:off x="64389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76" name="Shape 1276"/>
            <p:cNvSpPr/>
            <p:nvPr/>
          </p:nvSpPr>
          <p:spPr>
            <a:xfrm>
              <a:off x="69342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77" name="Shape 1277"/>
            <p:cNvSpPr/>
            <p:nvPr/>
          </p:nvSpPr>
          <p:spPr>
            <a:xfrm>
              <a:off x="74295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1279" name="Shape 1279"/>
          <p:cNvSpPr/>
          <p:nvPr/>
        </p:nvSpPr>
        <p:spPr>
          <a:xfrm>
            <a:off x="1219200" y="4622800"/>
            <a:ext cx="190638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80" name="Shape 1280"/>
          <p:cNvSpPr/>
          <p:nvPr/>
        </p:nvSpPr>
        <p:spPr>
          <a:xfrm>
            <a:off x="3213100" y="4622800"/>
            <a:ext cx="190638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81" name="Shape 1281"/>
          <p:cNvSpPr/>
          <p:nvPr/>
        </p:nvSpPr>
        <p:spPr>
          <a:xfrm>
            <a:off x="5207000" y="4622800"/>
            <a:ext cx="190638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82" name="Shape 1282"/>
          <p:cNvSpPr/>
          <p:nvPr/>
        </p:nvSpPr>
        <p:spPr>
          <a:xfrm>
            <a:off x="7200900" y="4622800"/>
            <a:ext cx="190638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83" name="Shape 1283"/>
          <p:cNvSpPr/>
          <p:nvPr/>
        </p:nvSpPr>
        <p:spPr>
          <a:xfrm>
            <a:off x="1231900" y="3606800"/>
            <a:ext cx="7938387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84" name="Shape 1284"/>
          <p:cNvSpPr/>
          <p:nvPr/>
        </p:nvSpPr>
        <p:spPr>
          <a:xfrm>
            <a:off x="4699000" y="30480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 bits</a:t>
            </a:r>
          </a:p>
        </p:txBody>
      </p:sp>
      <p:sp>
        <p:nvSpPr>
          <p:cNvPr id="1285" name="Shape 1285"/>
          <p:cNvSpPr/>
          <p:nvPr/>
        </p:nvSpPr>
        <p:spPr>
          <a:xfrm>
            <a:off x="6832600" y="4660900"/>
            <a:ext cx="2781300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r bits</a:t>
            </a:r>
          </a:p>
          <a:p>
            <a: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(sort key in iter 0)</a:t>
            </a:r>
          </a:p>
        </p:txBody>
      </p:sp>
      <p:sp>
        <p:nvSpPr>
          <p:cNvPr id="1286" name="Shape 1286"/>
          <p:cNvSpPr/>
          <p:nvPr/>
        </p:nvSpPr>
        <p:spPr>
          <a:xfrm>
            <a:off x="5689600" y="46609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 bits</a:t>
            </a:r>
          </a:p>
        </p:txBody>
      </p:sp>
      <p:sp>
        <p:nvSpPr>
          <p:cNvPr id="1287" name="Shape 1287"/>
          <p:cNvSpPr/>
          <p:nvPr/>
        </p:nvSpPr>
        <p:spPr>
          <a:xfrm>
            <a:off x="3733800" y="4660900"/>
            <a:ext cx="1016000" cy="469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 bits</a:t>
            </a:r>
          </a:p>
        </p:txBody>
      </p:sp>
      <p:sp>
        <p:nvSpPr>
          <p:cNvPr id="1288" name="Shape 1288"/>
          <p:cNvSpPr/>
          <p:nvPr/>
        </p:nvSpPr>
        <p:spPr>
          <a:xfrm>
            <a:off x="190500" y="4737100"/>
            <a:ext cx="3962400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r bits</a:t>
            </a:r>
          </a:p>
          <a:p>
            <a: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(sort key in iter [b/r]-1)</a:t>
            </a:r>
          </a:p>
        </p:txBody>
      </p:sp>
      <p:sp>
        <p:nvSpPr>
          <p:cNvPr id="1289" name="Shape 1289"/>
          <p:cNvSpPr/>
          <p:nvPr/>
        </p:nvSpPr>
        <p:spPr>
          <a:xfrm>
            <a:off x="9893300" y="2015795"/>
            <a:ext cx="8168462" cy="3597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For each group of </a:t>
            </a:r>
            <a:r>
              <a:rPr i="1"/>
              <a:t>r</a:t>
            </a:r>
            <a:r>
              <a:t> bits:  (serial loop)</a:t>
            </a:r>
          </a:p>
          <a:p>
            <a: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        In parallel, on each processor:</a:t>
            </a:r>
          </a:p>
          <a:p>
            <a: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                Sort elements by r-bit value</a:t>
            </a:r>
          </a:p>
          <a:p>
            <a: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                Compute number of elements in each bin (2</a:t>
            </a:r>
            <a:r>
              <a:rPr baseline="31999"/>
              <a:t>r</a:t>
            </a:r>
            <a:r>
              <a:t> bins)</a:t>
            </a:r>
          </a:p>
          <a:p>
            <a: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          Aggregate per-processor counts to compute </a:t>
            </a:r>
          </a:p>
          <a:p>
            <a: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          compute bin starts</a:t>
            </a:r>
          </a:p>
          <a:p>
            <a:pPr algn="l"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          Write elements to appropriate position</a:t>
            </a:r>
          </a:p>
        </p:txBody>
      </p:sp>
      <p:sp>
        <p:nvSpPr>
          <p:cNvPr id="1290" name="Shape 1290"/>
          <p:cNvSpPr/>
          <p:nvPr/>
        </p:nvSpPr>
        <p:spPr>
          <a:xfrm>
            <a:off x="8393476" y="2407920"/>
            <a:ext cx="1016001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LSB</a:t>
            </a:r>
          </a:p>
        </p:txBody>
      </p:sp>
      <p:sp>
        <p:nvSpPr>
          <p:cNvPr id="1291" name="Shape 1291"/>
          <p:cNvSpPr/>
          <p:nvPr/>
        </p:nvSpPr>
        <p:spPr>
          <a:xfrm flipV="1">
            <a:off x="8844488" y="2857499"/>
            <a:ext cx="1" cy="1317194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00" name="Shape 1300"/>
          <p:cNvSpPr/>
          <p:nvPr/>
        </p:nvSpPr>
        <p:spPr>
          <a:xfrm>
            <a:off x="266700" y="12369800"/>
            <a:ext cx="7937500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Potential for lots of false sharing </a:t>
            </a:r>
          </a:p>
          <a:p>
            <a:pPr algn="l">
              <a:buFont typeface="Lucida Grande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False sharing decreases with increasing array size</a:t>
            </a:r>
          </a:p>
        </p:txBody>
      </p:sp>
      <p:sp>
        <p:nvSpPr>
          <p:cNvPr id="1301" name="Shape 1301"/>
          <p:cNvSpPr/>
          <p:nvPr/>
        </p:nvSpPr>
        <p:spPr>
          <a:xfrm>
            <a:off x="9588499" y="7505763"/>
            <a:ext cx="1" cy="1217930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334" name="Group 1334"/>
          <p:cNvGrpSpPr/>
          <p:nvPr/>
        </p:nvGrpSpPr>
        <p:grpSpPr>
          <a:xfrm>
            <a:off x="1663700" y="7835900"/>
            <a:ext cx="15836900" cy="509217"/>
            <a:chOff x="0" y="0"/>
            <a:chExt cx="15836900" cy="509216"/>
          </a:xfrm>
        </p:grpSpPr>
        <p:sp>
          <p:nvSpPr>
            <p:cNvPr id="1302" name="Shape 1302"/>
            <p:cNvSpPr/>
            <p:nvPr/>
          </p:nvSpPr>
          <p:spPr>
            <a:xfrm>
              <a:off x="0" y="12700"/>
              <a:ext cx="15836900" cy="49530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03" name="Shape 1303"/>
            <p:cNvSpPr/>
            <p:nvPr/>
          </p:nvSpPr>
          <p:spPr>
            <a:xfrm flipH="1">
              <a:off x="4953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04" name="Shape 1304"/>
            <p:cNvSpPr/>
            <p:nvPr/>
          </p:nvSpPr>
          <p:spPr>
            <a:xfrm flipH="1">
              <a:off x="990599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05" name="Shape 1305"/>
            <p:cNvSpPr/>
            <p:nvPr/>
          </p:nvSpPr>
          <p:spPr>
            <a:xfrm flipH="1">
              <a:off x="1485899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06" name="Shape 1306"/>
            <p:cNvSpPr/>
            <p:nvPr/>
          </p:nvSpPr>
          <p:spPr>
            <a:xfrm>
              <a:off x="19812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07" name="Shape 1307"/>
            <p:cNvSpPr/>
            <p:nvPr/>
          </p:nvSpPr>
          <p:spPr>
            <a:xfrm>
              <a:off x="24765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08" name="Shape 1308"/>
            <p:cNvSpPr/>
            <p:nvPr/>
          </p:nvSpPr>
          <p:spPr>
            <a:xfrm>
              <a:off x="29718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09" name="Shape 1309"/>
            <p:cNvSpPr/>
            <p:nvPr/>
          </p:nvSpPr>
          <p:spPr>
            <a:xfrm>
              <a:off x="34671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0" name="Shape 1310"/>
            <p:cNvSpPr/>
            <p:nvPr/>
          </p:nvSpPr>
          <p:spPr>
            <a:xfrm>
              <a:off x="39624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1" name="Shape 1311"/>
            <p:cNvSpPr/>
            <p:nvPr/>
          </p:nvSpPr>
          <p:spPr>
            <a:xfrm>
              <a:off x="44577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2" name="Shape 1312"/>
            <p:cNvSpPr/>
            <p:nvPr/>
          </p:nvSpPr>
          <p:spPr>
            <a:xfrm>
              <a:off x="49530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3" name="Shape 1313"/>
            <p:cNvSpPr/>
            <p:nvPr/>
          </p:nvSpPr>
          <p:spPr>
            <a:xfrm>
              <a:off x="54483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4" name="Shape 1314"/>
            <p:cNvSpPr/>
            <p:nvPr/>
          </p:nvSpPr>
          <p:spPr>
            <a:xfrm>
              <a:off x="59436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5" name="Shape 1315"/>
            <p:cNvSpPr/>
            <p:nvPr/>
          </p:nvSpPr>
          <p:spPr>
            <a:xfrm>
              <a:off x="64389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6" name="Shape 1316"/>
            <p:cNvSpPr/>
            <p:nvPr/>
          </p:nvSpPr>
          <p:spPr>
            <a:xfrm>
              <a:off x="69342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7" name="Shape 1317"/>
            <p:cNvSpPr/>
            <p:nvPr/>
          </p:nvSpPr>
          <p:spPr>
            <a:xfrm>
              <a:off x="74295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8" name="Shape 1318"/>
            <p:cNvSpPr/>
            <p:nvPr/>
          </p:nvSpPr>
          <p:spPr>
            <a:xfrm>
              <a:off x="79248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19" name="Shape 1319"/>
            <p:cNvSpPr/>
            <p:nvPr/>
          </p:nvSpPr>
          <p:spPr>
            <a:xfrm>
              <a:off x="89154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0" name="Shape 1320"/>
            <p:cNvSpPr/>
            <p:nvPr/>
          </p:nvSpPr>
          <p:spPr>
            <a:xfrm>
              <a:off x="94107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1" name="Shape 1321"/>
            <p:cNvSpPr/>
            <p:nvPr/>
          </p:nvSpPr>
          <p:spPr>
            <a:xfrm>
              <a:off x="99060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2" name="Shape 1322"/>
            <p:cNvSpPr/>
            <p:nvPr/>
          </p:nvSpPr>
          <p:spPr>
            <a:xfrm>
              <a:off x="104013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3" name="Shape 1323"/>
            <p:cNvSpPr/>
            <p:nvPr/>
          </p:nvSpPr>
          <p:spPr>
            <a:xfrm>
              <a:off x="108966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4" name="Shape 1324"/>
            <p:cNvSpPr/>
            <p:nvPr/>
          </p:nvSpPr>
          <p:spPr>
            <a:xfrm>
              <a:off x="113919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5" name="Shape 1325"/>
            <p:cNvSpPr/>
            <p:nvPr/>
          </p:nvSpPr>
          <p:spPr>
            <a:xfrm>
              <a:off x="118872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6" name="Shape 1326"/>
            <p:cNvSpPr/>
            <p:nvPr/>
          </p:nvSpPr>
          <p:spPr>
            <a:xfrm>
              <a:off x="123825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7" name="Shape 1327"/>
            <p:cNvSpPr/>
            <p:nvPr/>
          </p:nvSpPr>
          <p:spPr>
            <a:xfrm>
              <a:off x="128778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8" name="Shape 1328"/>
            <p:cNvSpPr/>
            <p:nvPr/>
          </p:nvSpPr>
          <p:spPr>
            <a:xfrm>
              <a:off x="133731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29" name="Shape 1329"/>
            <p:cNvSpPr/>
            <p:nvPr/>
          </p:nvSpPr>
          <p:spPr>
            <a:xfrm>
              <a:off x="138684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30" name="Shape 1330"/>
            <p:cNvSpPr/>
            <p:nvPr/>
          </p:nvSpPr>
          <p:spPr>
            <a:xfrm>
              <a:off x="143637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31" name="Shape 1331"/>
            <p:cNvSpPr/>
            <p:nvPr/>
          </p:nvSpPr>
          <p:spPr>
            <a:xfrm>
              <a:off x="148590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32" name="Shape 1332"/>
            <p:cNvSpPr/>
            <p:nvPr/>
          </p:nvSpPr>
          <p:spPr>
            <a:xfrm>
              <a:off x="15354300" y="0"/>
              <a:ext cx="1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333" name="Shape 1333"/>
            <p:cNvSpPr/>
            <p:nvPr/>
          </p:nvSpPr>
          <p:spPr>
            <a:xfrm>
              <a:off x="8420100" y="0"/>
              <a:ext cx="0" cy="50921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54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381C644-7D81-D241-9A6D-158CA875A57D}"/>
              </a:ext>
            </a:extLst>
          </p:cNvPr>
          <p:cNvGrpSpPr/>
          <p:nvPr/>
        </p:nvGrpSpPr>
        <p:grpSpPr>
          <a:xfrm>
            <a:off x="2412886" y="8057662"/>
            <a:ext cx="13396305" cy="3149703"/>
            <a:chOff x="2412886" y="8057662"/>
            <a:chExt cx="13396305" cy="3149703"/>
          </a:xfrm>
        </p:grpSpPr>
        <p:sp>
          <p:nvSpPr>
            <p:cNvPr id="1295" name="Shape 1295"/>
            <p:cNvSpPr/>
            <p:nvPr/>
          </p:nvSpPr>
          <p:spPr>
            <a:xfrm flipV="1">
              <a:off x="2412886" y="8127968"/>
              <a:ext cx="9913852" cy="2998403"/>
            </a:xfrm>
            <a:prstGeom prst="line">
              <a:avLst/>
            </a:prstGeom>
            <a:noFill/>
            <a:ln w="50800" cap="flat">
              <a:solidFill>
                <a:srgbClr val="8123A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92" name="Shape 1292"/>
            <p:cNvSpPr/>
            <p:nvPr/>
          </p:nvSpPr>
          <p:spPr>
            <a:xfrm flipV="1">
              <a:off x="4422395" y="8115301"/>
              <a:ext cx="5419560" cy="3037070"/>
            </a:xfrm>
            <a:prstGeom prst="line">
              <a:avLst/>
            </a:prstGeom>
            <a:noFill/>
            <a:ln w="50800" cap="flat">
              <a:solidFill>
                <a:srgbClr val="9AB6EA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93" name="Shape 1293"/>
            <p:cNvSpPr/>
            <p:nvPr/>
          </p:nvSpPr>
          <p:spPr>
            <a:xfrm flipV="1">
              <a:off x="4841382" y="8113136"/>
              <a:ext cx="6005711" cy="3080671"/>
            </a:xfrm>
            <a:prstGeom prst="line">
              <a:avLst/>
            </a:prstGeom>
            <a:noFill/>
            <a:ln w="50800" cap="flat">
              <a:solidFill>
                <a:srgbClr val="9AB6EA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94" name="Shape 1294"/>
            <p:cNvSpPr/>
            <p:nvPr/>
          </p:nvSpPr>
          <p:spPr>
            <a:xfrm flipV="1">
              <a:off x="9774364" y="8057662"/>
              <a:ext cx="2109582" cy="3149653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96" name="Shape 1296"/>
            <p:cNvSpPr/>
            <p:nvPr/>
          </p:nvSpPr>
          <p:spPr>
            <a:xfrm flipH="1" flipV="1">
              <a:off x="11305420" y="8072116"/>
              <a:ext cx="1489357" cy="3130191"/>
            </a:xfrm>
            <a:prstGeom prst="line">
              <a:avLst/>
            </a:prstGeom>
            <a:noFill/>
            <a:ln w="50800" cap="flat">
              <a:solidFill>
                <a:srgbClr val="FFB43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97" name="Shape 1297"/>
            <p:cNvSpPr/>
            <p:nvPr/>
          </p:nvSpPr>
          <p:spPr>
            <a:xfrm flipV="1">
              <a:off x="13301718" y="8119521"/>
              <a:ext cx="1" cy="3087844"/>
            </a:xfrm>
            <a:prstGeom prst="line">
              <a:avLst/>
            </a:prstGeom>
            <a:noFill/>
            <a:ln w="50800" cap="flat">
              <a:solidFill>
                <a:srgbClr val="FFB43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98" name="Shape 1298"/>
            <p:cNvSpPr/>
            <p:nvPr/>
          </p:nvSpPr>
          <p:spPr>
            <a:xfrm flipH="1" flipV="1">
              <a:off x="12794419" y="8065273"/>
              <a:ext cx="3014772" cy="3110018"/>
            </a:xfrm>
            <a:prstGeom prst="line">
              <a:avLst/>
            </a:prstGeom>
            <a:noFill/>
            <a:ln w="50800" cap="flat">
              <a:solidFill>
                <a:srgbClr val="77BB41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126" name="Shape 1294">
              <a:extLst>
                <a:ext uri="{FF2B5EF4-FFF2-40B4-BE49-F238E27FC236}">
                  <a16:creationId xmlns:a16="http://schemas.microsoft.com/office/drawing/2014/main" id="{1C15FB72-9D13-884B-8F88-5D9A74A4676E}"/>
                </a:ext>
              </a:extLst>
            </p:cNvPr>
            <p:cNvSpPr/>
            <p:nvPr/>
          </p:nvSpPr>
          <p:spPr>
            <a:xfrm flipV="1">
              <a:off x="9267986" y="8136608"/>
              <a:ext cx="1022889" cy="3037669"/>
            </a:xfrm>
            <a:prstGeom prst="line">
              <a:avLst/>
            </a:prstGeom>
            <a:noFill/>
            <a:ln w="50800" cap="flat">
              <a:solidFill>
                <a:srgbClr val="E324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" grpId="1" animBg="1" advAuto="0"/>
      <p:bldP spid="1300" grpId="3" animBg="1" advAuto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D932-7E87-D348-A6AF-F02DAECD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on applications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8ADE8-634F-8046-814F-62E487B813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Read-only data can be handled efficiently</a:t>
            </a:r>
          </a:p>
          <a:p>
            <a:pPr lvl="1"/>
            <a:r>
              <a:rPr lang="en-US" dirty="0"/>
              <a:t>E.g., build up big table of computed values</a:t>
            </a:r>
          </a:p>
          <a:p>
            <a:pPr lvl="1"/>
            <a:r>
              <a:rPr lang="en-US" dirty="0"/>
              <a:t>All caches get read-only copies</a:t>
            </a:r>
          </a:p>
          <a:p>
            <a:r>
              <a:rPr lang="en-US" dirty="0"/>
              <a:t>Writing data can be costly</a:t>
            </a:r>
          </a:p>
          <a:p>
            <a:pPr lvl="1"/>
            <a:r>
              <a:rPr lang="en-US" dirty="0"/>
              <a:t>Random, overlapping patterns especially problematic</a:t>
            </a:r>
          </a:p>
          <a:p>
            <a:pPr lvl="1"/>
            <a:r>
              <a:rPr lang="en-US" dirty="0"/>
              <a:t>Potential for false sharing</a:t>
            </a:r>
          </a:p>
          <a:p>
            <a:pPr lvl="1"/>
            <a:r>
              <a:rPr lang="en-US" dirty="0"/>
              <a:t>Even when no synchronization required by application</a:t>
            </a:r>
          </a:p>
          <a:p>
            <a:r>
              <a:rPr lang="en-US" dirty="0"/>
              <a:t>Helps to operate program in phases</a:t>
            </a:r>
          </a:p>
          <a:p>
            <a:pPr lvl="1"/>
            <a:r>
              <a:rPr lang="en-US" dirty="0"/>
              <a:t>Phase 1: All processors generate local copies of data</a:t>
            </a:r>
          </a:p>
          <a:p>
            <a:pPr lvl="1"/>
            <a:r>
              <a:rPr lang="en-US" dirty="0"/>
              <a:t>Phase 2: Merge copies together (carefully!)</a:t>
            </a:r>
          </a:p>
          <a:p>
            <a:pPr lvl="1"/>
            <a:r>
              <a:rPr lang="en-US" dirty="0"/>
              <a:t>Phase 3: Lots of read-only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33A31-E92A-6340-A011-2FAA77C7643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38797"/>
      </p:ext>
    </p:extLst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Shape 1338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154400" cy="1325610"/>
          </a:xfrm>
          <a:prstGeom prst="rect">
            <a:avLst/>
          </a:prstGeom>
        </p:spPr>
        <p:txBody>
          <a:bodyPr/>
          <a:lstStyle/>
          <a:p>
            <a:r>
              <a:t>Summary: snooping-based coherence</a:t>
            </a:r>
          </a:p>
        </p:txBody>
      </p:sp>
      <p:sp>
        <p:nvSpPr>
          <p:cNvPr id="1339" name="Shape 1339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833632" cy="1101908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4800"/>
            </a:pPr>
            <a:r>
              <a:rPr dirty="0"/>
              <a:t>The cache coherence problem exists because the </a:t>
            </a:r>
            <a:r>
              <a:rPr u="sng" dirty="0"/>
              <a:t>abstraction</a:t>
            </a:r>
            <a:r>
              <a:rPr dirty="0"/>
              <a:t> of a single shared address space is not </a:t>
            </a:r>
            <a:r>
              <a:rPr u="sng" dirty="0"/>
              <a:t>implemented</a:t>
            </a:r>
            <a:r>
              <a:rPr dirty="0"/>
              <a:t> by a single storage unit</a:t>
            </a:r>
          </a:p>
          <a:p>
            <a:pPr marL="1276350" lvl="1" indent="-476250">
              <a:spcBef>
                <a:spcPts val="600"/>
              </a:spcBef>
              <a:defRPr sz="4000"/>
            </a:pPr>
            <a:r>
              <a:rPr dirty="0"/>
              <a:t>Storage is distributed among main memory and local processor caches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4000"/>
            </a:pPr>
            <a:r>
              <a:rPr dirty="0"/>
              <a:t>Data is replicated in local caches for performance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4000"/>
            </a:pPr>
            <a:endParaRPr dirty="0"/>
          </a:p>
          <a:p>
            <a:pPr>
              <a:spcBef>
                <a:spcPts val="0"/>
              </a:spcBef>
              <a:defRPr sz="4800"/>
            </a:pPr>
            <a:r>
              <a:rPr dirty="0"/>
              <a:t>Main idea of snooping-based cache coherence:  whenever a cache operation occurs that could affect coherence, the cache controller </a:t>
            </a:r>
            <a:r>
              <a:rPr dirty="0">
                <a:solidFill>
                  <a:schemeClr val="accent5"/>
                </a:solidFill>
              </a:rPr>
              <a:t>broadcasts a notification to all other cache controllers</a:t>
            </a:r>
          </a:p>
          <a:p>
            <a:pPr marL="1276350" lvl="1" indent="-476250">
              <a:spcBef>
                <a:spcPts val="600"/>
              </a:spcBef>
              <a:defRPr sz="4000"/>
            </a:pPr>
            <a:r>
              <a:rPr dirty="0"/>
              <a:t>Challenge for HW architects: minimizing overhead of coherence implementation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4000"/>
            </a:pPr>
            <a:r>
              <a:rPr dirty="0"/>
              <a:t>Challenge for SW developers: be wary of </a:t>
            </a:r>
            <a:r>
              <a:rPr dirty="0" err="1"/>
              <a:t>artifactual</a:t>
            </a:r>
            <a:r>
              <a:rPr dirty="0"/>
              <a:t> communication due to coherence protocol (e.g., false sharing)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4000"/>
            </a:pPr>
            <a:endParaRPr dirty="0"/>
          </a:p>
          <a:p>
            <a:pPr marL="800100" indent="-800100">
              <a:spcBef>
                <a:spcPts val="600"/>
              </a:spcBef>
              <a:defRPr sz="4800"/>
            </a:pPr>
            <a:r>
              <a:rPr dirty="0"/>
              <a:t>Scalability of snooping implementations is limited by ability to broadcast coherence messages to all caches!</a:t>
            </a:r>
          </a:p>
          <a:p>
            <a:pPr lvl="1">
              <a:defRPr sz="4000"/>
            </a:pPr>
            <a:r>
              <a:rPr dirty="0"/>
              <a:t>Next time: scaling cache coherence via directory-based approaches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56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cache coherence problem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idx="1"/>
          </p:nvPr>
        </p:nvSpPr>
        <p:spPr>
          <a:xfrm>
            <a:off x="10896600" y="2387600"/>
            <a:ext cx="6705600" cy="26797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3600"/>
            </a:pPr>
            <a:r>
              <a:t>Is this a mutual exclusion problem?</a:t>
            </a:r>
          </a:p>
          <a:p>
            <a:pPr marL="0" indent="0">
              <a:spcBef>
                <a:spcPts val="0"/>
              </a:spcBef>
              <a:buSzTx/>
              <a:buNone/>
              <a:defRPr sz="3600"/>
            </a:pPr>
            <a:endParaRPr/>
          </a:p>
          <a:p>
            <a:pPr marL="0" indent="0">
              <a:buSzTx/>
              <a:buNone/>
              <a:defRPr sz="3600"/>
            </a:pPr>
            <a:r>
              <a:t>Can you fix the problem by adding locks to your program?</a:t>
            </a:r>
          </a:p>
        </p:txBody>
      </p:sp>
      <p:grpSp>
        <p:nvGrpSpPr>
          <p:cNvPr id="274" name="Group 274"/>
          <p:cNvGrpSpPr/>
          <p:nvPr/>
        </p:nvGrpSpPr>
        <p:grpSpPr>
          <a:xfrm>
            <a:off x="889000" y="2527300"/>
            <a:ext cx="8750302" cy="4330700"/>
            <a:chOff x="0" y="0"/>
            <a:chExt cx="8750301" cy="4330699"/>
          </a:xfrm>
        </p:grpSpPr>
        <p:sp>
          <p:nvSpPr>
            <p:cNvPr id="240" name="Shape 240"/>
            <p:cNvSpPr/>
            <p:nvPr/>
          </p:nvSpPr>
          <p:spPr>
            <a:xfrm>
              <a:off x="3223852" y="2271648"/>
              <a:ext cx="1" cy="699137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 flipH="1">
              <a:off x="852932" y="1385856"/>
              <a:ext cx="1" cy="49147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3225604" y="1383415"/>
              <a:ext cx="1" cy="49147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5593329" y="1383415"/>
              <a:ext cx="1" cy="49147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7858111" y="1383415"/>
              <a:ext cx="1" cy="49147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grpSp>
          <p:nvGrpSpPr>
            <p:cNvPr id="247" name="Group 247"/>
            <p:cNvGrpSpPr/>
            <p:nvPr/>
          </p:nvGrpSpPr>
          <p:grpSpPr>
            <a:xfrm>
              <a:off x="0" y="0"/>
              <a:ext cx="1715748" cy="1417715"/>
              <a:chOff x="0" y="0"/>
              <a:chExt cx="1715747" cy="1417714"/>
            </a:xfrm>
          </p:grpSpPr>
          <p:sp>
            <p:nvSpPr>
              <p:cNvPr id="245" name="Shape 245"/>
              <p:cNvSpPr/>
              <p:nvPr/>
            </p:nvSpPr>
            <p:spPr>
              <a:xfrm>
                <a:off x="0" y="0"/>
                <a:ext cx="1715748" cy="1417715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46" name="Shape 246"/>
              <p:cNvSpPr/>
              <p:nvPr/>
            </p:nvSpPr>
            <p:spPr>
              <a:xfrm>
                <a:off x="194451" y="199124"/>
                <a:ext cx="1338283" cy="4573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grpSp>
          <p:nvGrpSpPr>
            <p:cNvPr id="250" name="Group 250"/>
            <p:cNvGrpSpPr/>
            <p:nvPr/>
          </p:nvGrpSpPr>
          <p:grpSpPr>
            <a:xfrm>
              <a:off x="2333413" y="0"/>
              <a:ext cx="1715748" cy="1417715"/>
              <a:chOff x="0" y="0"/>
              <a:chExt cx="1715747" cy="1417714"/>
            </a:xfrm>
          </p:grpSpPr>
          <p:sp>
            <p:nvSpPr>
              <p:cNvPr id="248" name="Shape 248"/>
              <p:cNvSpPr/>
              <p:nvPr/>
            </p:nvSpPr>
            <p:spPr>
              <a:xfrm>
                <a:off x="0" y="0"/>
                <a:ext cx="1715748" cy="1417715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49" name="Shape 249"/>
              <p:cNvSpPr/>
              <p:nvPr/>
            </p:nvSpPr>
            <p:spPr>
              <a:xfrm>
                <a:off x="194451" y="200734"/>
                <a:ext cx="1338283" cy="457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grpSp>
          <p:nvGrpSpPr>
            <p:cNvPr id="253" name="Group 253"/>
            <p:cNvGrpSpPr/>
            <p:nvPr/>
          </p:nvGrpSpPr>
          <p:grpSpPr>
            <a:xfrm>
              <a:off x="4666826" y="0"/>
              <a:ext cx="1715749" cy="1417715"/>
              <a:chOff x="0" y="0"/>
              <a:chExt cx="1715747" cy="1417714"/>
            </a:xfrm>
          </p:grpSpPr>
          <p:sp>
            <p:nvSpPr>
              <p:cNvPr id="251" name="Shape 251"/>
              <p:cNvSpPr/>
              <p:nvPr/>
            </p:nvSpPr>
            <p:spPr>
              <a:xfrm>
                <a:off x="0" y="0"/>
                <a:ext cx="1715748" cy="1417715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52" name="Shape 252"/>
              <p:cNvSpPr/>
              <p:nvPr/>
            </p:nvSpPr>
            <p:spPr>
              <a:xfrm>
                <a:off x="194451" y="200734"/>
                <a:ext cx="1338283" cy="457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grpSp>
          <p:nvGrpSpPr>
            <p:cNvPr id="256" name="Group 256"/>
            <p:cNvGrpSpPr/>
            <p:nvPr/>
          </p:nvGrpSpPr>
          <p:grpSpPr>
            <a:xfrm>
              <a:off x="7000248" y="0"/>
              <a:ext cx="1715749" cy="1417715"/>
              <a:chOff x="0" y="0"/>
              <a:chExt cx="1715747" cy="1417714"/>
            </a:xfrm>
          </p:grpSpPr>
          <p:sp>
            <p:nvSpPr>
              <p:cNvPr id="254" name="Shape 254"/>
              <p:cNvSpPr/>
              <p:nvPr/>
            </p:nvSpPr>
            <p:spPr>
              <a:xfrm>
                <a:off x="0" y="0"/>
                <a:ext cx="1715748" cy="1417715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55" name="Shape 255"/>
              <p:cNvSpPr/>
              <p:nvPr/>
            </p:nvSpPr>
            <p:spPr>
              <a:xfrm>
                <a:off x="194451" y="200734"/>
                <a:ext cx="1338283" cy="45732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Processor</a:t>
                </a:r>
              </a:p>
            </p:txBody>
          </p:sp>
        </p:grpSp>
        <p:sp>
          <p:nvSpPr>
            <p:cNvPr id="257" name="Shape 257"/>
            <p:cNvSpPr/>
            <p:nvPr/>
          </p:nvSpPr>
          <p:spPr>
            <a:xfrm>
              <a:off x="0" y="1852175"/>
              <a:ext cx="8750302" cy="548794"/>
            </a:xfrm>
            <a:prstGeom prst="roundRect">
              <a:avLst>
                <a:gd name="adj" fmla="val 34713"/>
              </a:avLst>
            </a:prstGeom>
            <a:solidFill>
              <a:srgbClr val="D6D6D6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58" name="Shape 258"/>
            <p:cNvSpPr/>
            <p:nvPr/>
          </p:nvSpPr>
          <p:spPr>
            <a:xfrm>
              <a:off x="3494525" y="1914691"/>
              <a:ext cx="1943045" cy="4623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spcBef>
                  <a:spcPts val="1400"/>
                </a:spcBef>
                <a:buFont typeface="Lucida Grande"/>
                <a:defRPr sz="2800" b="1">
                  <a:latin typeface="+mn-lt"/>
                  <a:ea typeface="+mn-ea"/>
                  <a:cs typeface="+mn-cs"/>
                  <a:sym typeface="Myriad Pro Condensed"/>
                </a:defRPr>
              </a:lvl1pPr>
            </a:lstStyle>
            <a:p>
              <a:r>
                <a:t>Interconnect</a:t>
              </a:r>
            </a:p>
          </p:txBody>
        </p:sp>
        <p:grpSp>
          <p:nvGrpSpPr>
            <p:cNvPr id="261" name="Group 261"/>
            <p:cNvGrpSpPr/>
            <p:nvPr/>
          </p:nvGrpSpPr>
          <p:grpSpPr>
            <a:xfrm>
              <a:off x="283417" y="2917936"/>
              <a:ext cx="5851107" cy="1412764"/>
              <a:chOff x="0" y="0"/>
              <a:chExt cx="5851105" cy="1412763"/>
            </a:xfrm>
          </p:grpSpPr>
          <p:sp>
            <p:nvSpPr>
              <p:cNvPr id="259" name="Shape 259"/>
              <p:cNvSpPr/>
              <p:nvPr/>
            </p:nvSpPr>
            <p:spPr>
              <a:xfrm>
                <a:off x="0" y="0"/>
                <a:ext cx="5851106" cy="1412764"/>
              </a:xfrm>
              <a:prstGeom prst="rect">
                <a:avLst/>
              </a:prstGeom>
              <a:solidFill>
                <a:srgbClr val="EBEBEB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60" name="Shape 260"/>
              <p:cNvSpPr/>
              <p:nvPr/>
            </p:nvSpPr>
            <p:spPr>
              <a:xfrm>
                <a:off x="719567" y="224219"/>
                <a:ext cx="4563867" cy="45573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Memory</a:t>
                </a:r>
              </a:p>
            </p:txBody>
          </p:sp>
        </p:grpSp>
        <p:grpSp>
          <p:nvGrpSpPr>
            <p:cNvPr id="264" name="Group 264"/>
            <p:cNvGrpSpPr/>
            <p:nvPr/>
          </p:nvGrpSpPr>
          <p:grpSpPr>
            <a:xfrm>
              <a:off x="313589" y="711333"/>
              <a:ext cx="1096424" cy="600952"/>
              <a:chOff x="0" y="0"/>
              <a:chExt cx="1096422" cy="600951"/>
            </a:xfrm>
          </p:grpSpPr>
          <p:sp>
            <p:nvSpPr>
              <p:cNvPr id="262" name="Shape 262"/>
              <p:cNvSpPr/>
              <p:nvPr/>
            </p:nvSpPr>
            <p:spPr>
              <a:xfrm>
                <a:off x="0" y="0"/>
                <a:ext cx="1096423" cy="600952"/>
              </a:xfrm>
              <a:prstGeom prst="rect">
                <a:avLst/>
              </a:prstGeom>
              <a:solidFill>
                <a:srgbClr val="C0C0C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55399" y="134096"/>
                <a:ext cx="980455" cy="3690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Cache</a:t>
                </a:r>
              </a:p>
            </p:txBody>
          </p:sp>
        </p:grpSp>
        <p:grpSp>
          <p:nvGrpSpPr>
            <p:cNvPr id="267" name="Group 267"/>
            <p:cNvGrpSpPr/>
            <p:nvPr/>
          </p:nvGrpSpPr>
          <p:grpSpPr>
            <a:xfrm>
              <a:off x="2677802" y="695838"/>
              <a:ext cx="1096424" cy="600952"/>
              <a:chOff x="0" y="0"/>
              <a:chExt cx="1096422" cy="600951"/>
            </a:xfrm>
          </p:grpSpPr>
          <p:sp>
            <p:nvSpPr>
              <p:cNvPr id="265" name="Shape 265"/>
              <p:cNvSpPr/>
              <p:nvPr/>
            </p:nvSpPr>
            <p:spPr>
              <a:xfrm>
                <a:off x="0" y="0"/>
                <a:ext cx="1096423" cy="600952"/>
              </a:xfrm>
              <a:prstGeom prst="rect">
                <a:avLst/>
              </a:prstGeom>
              <a:solidFill>
                <a:srgbClr val="C0C0C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66" name="Shape 266"/>
              <p:cNvSpPr/>
              <p:nvPr/>
            </p:nvSpPr>
            <p:spPr>
              <a:xfrm>
                <a:off x="55399" y="134096"/>
                <a:ext cx="980455" cy="3690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Cache</a:t>
                </a:r>
              </a:p>
            </p:txBody>
          </p:sp>
        </p:grpSp>
        <p:grpSp>
          <p:nvGrpSpPr>
            <p:cNvPr id="270" name="Group 270"/>
            <p:cNvGrpSpPr/>
            <p:nvPr/>
          </p:nvGrpSpPr>
          <p:grpSpPr>
            <a:xfrm>
              <a:off x="4976073" y="695838"/>
              <a:ext cx="1096423" cy="600952"/>
              <a:chOff x="0" y="0"/>
              <a:chExt cx="1096422" cy="600951"/>
            </a:xfrm>
          </p:grpSpPr>
          <p:sp>
            <p:nvSpPr>
              <p:cNvPr id="268" name="Shape 268"/>
              <p:cNvSpPr/>
              <p:nvPr/>
            </p:nvSpPr>
            <p:spPr>
              <a:xfrm>
                <a:off x="0" y="0"/>
                <a:ext cx="1096423" cy="600952"/>
              </a:xfrm>
              <a:prstGeom prst="rect">
                <a:avLst/>
              </a:prstGeom>
              <a:solidFill>
                <a:srgbClr val="C0C0C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69" name="Shape 269"/>
              <p:cNvSpPr/>
              <p:nvPr/>
            </p:nvSpPr>
            <p:spPr>
              <a:xfrm>
                <a:off x="65941" y="134096"/>
                <a:ext cx="980456" cy="3690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Cache</a:t>
                </a:r>
              </a:p>
            </p:txBody>
          </p:sp>
        </p:grpSp>
        <p:grpSp>
          <p:nvGrpSpPr>
            <p:cNvPr id="273" name="Group 273"/>
            <p:cNvGrpSpPr/>
            <p:nvPr/>
          </p:nvGrpSpPr>
          <p:grpSpPr>
            <a:xfrm>
              <a:off x="7305967" y="685295"/>
              <a:ext cx="1096424" cy="600952"/>
              <a:chOff x="0" y="0"/>
              <a:chExt cx="1096422" cy="600951"/>
            </a:xfrm>
          </p:grpSpPr>
          <p:sp>
            <p:nvSpPr>
              <p:cNvPr id="271" name="Shape 271"/>
              <p:cNvSpPr/>
              <p:nvPr/>
            </p:nvSpPr>
            <p:spPr>
              <a:xfrm>
                <a:off x="0" y="0"/>
                <a:ext cx="1096423" cy="600952"/>
              </a:xfrm>
              <a:prstGeom prst="rect">
                <a:avLst/>
              </a:prstGeom>
              <a:solidFill>
                <a:srgbClr val="C0C0C0"/>
              </a:solidFill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584200">
                  <a:defRPr sz="4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55399" y="134096"/>
                <a:ext cx="980455" cy="3690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spcBef>
                    <a:spcPts val="1400"/>
                  </a:spcBef>
                  <a:buFont typeface="Lucida Grande"/>
                  <a:defRPr sz="2800" b="1">
                    <a:latin typeface="+mn-lt"/>
                    <a:ea typeface="+mn-ea"/>
                    <a:cs typeface="+mn-cs"/>
                    <a:sym typeface="Myriad Pro Condensed"/>
                  </a:defRPr>
                </a:lvl1pPr>
              </a:lstStyle>
              <a:p>
                <a:r>
                  <a:t>Cache</a:t>
                </a:r>
              </a:p>
            </p:txBody>
          </p:sp>
        </p:grpSp>
      </p:grpSp>
      <p:sp>
        <p:nvSpPr>
          <p:cNvPr id="275" name="Shape 275"/>
          <p:cNvSpPr/>
          <p:nvPr/>
        </p:nvSpPr>
        <p:spPr>
          <a:xfrm>
            <a:off x="10311119" y="78968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P1 $</a:t>
            </a:r>
          </a:p>
        </p:txBody>
      </p:sp>
      <p:sp>
        <p:nvSpPr>
          <p:cNvPr id="276" name="Shape 276"/>
          <p:cNvSpPr/>
          <p:nvPr/>
        </p:nvSpPr>
        <p:spPr>
          <a:xfrm>
            <a:off x="11644273" y="78968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P2 $</a:t>
            </a:r>
          </a:p>
        </p:txBody>
      </p:sp>
      <p:sp>
        <p:nvSpPr>
          <p:cNvPr id="277" name="Shape 277"/>
          <p:cNvSpPr/>
          <p:nvPr/>
        </p:nvSpPr>
        <p:spPr>
          <a:xfrm>
            <a:off x="12977773" y="78968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P3 $</a:t>
            </a:r>
          </a:p>
        </p:txBody>
      </p:sp>
      <p:sp>
        <p:nvSpPr>
          <p:cNvPr id="278" name="Shape 278"/>
          <p:cNvSpPr/>
          <p:nvPr/>
        </p:nvSpPr>
        <p:spPr>
          <a:xfrm>
            <a:off x="14311273" y="7896860"/>
            <a:ext cx="636322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P4 $</a:t>
            </a:r>
          </a:p>
        </p:txBody>
      </p:sp>
      <p:sp>
        <p:nvSpPr>
          <p:cNvPr id="279" name="Shape 279"/>
          <p:cNvSpPr/>
          <p:nvPr/>
        </p:nvSpPr>
        <p:spPr>
          <a:xfrm>
            <a:off x="15855746" y="7896860"/>
            <a:ext cx="1077977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mem[X]</a:t>
            </a:r>
          </a:p>
        </p:txBody>
      </p:sp>
      <p:sp>
        <p:nvSpPr>
          <p:cNvPr id="280" name="Shape 280"/>
          <p:cNvSpPr/>
          <p:nvPr/>
        </p:nvSpPr>
        <p:spPr>
          <a:xfrm>
            <a:off x="7956727" y="7896860"/>
            <a:ext cx="902667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Action</a:t>
            </a:r>
          </a:p>
        </p:txBody>
      </p:sp>
      <p:sp>
        <p:nvSpPr>
          <p:cNvPr id="281" name="Shape 281"/>
          <p:cNvSpPr/>
          <p:nvPr/>
        </p:nvSpPr>
        <p:spPr>
          <a:xfrm>
            <a:off x="16261591" y="8559800"/>
            <a:ext cx="28188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282" name="Shape 282"/>
          <p:cNvSpPr/>
          <p:nvPr/>
        </p:nvSpPr>
        <p:spPr>
          <a:xfrm>
            <a:off x="1905000" y="6337300"/>
            <a:ext cx="4563867" cy="4557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>
                <a:latin typeface="Consolas"/>
                <a:ea typeface="Consolas"/>
                <a:cs typeface="Consolas"/>
                <a:sym typeface="Consolas"/>
              </a:rPr>
              <a:t>int foo;</a:t>
            </a:r>
            <a:r>
              <a:t>  (stored at address </a:t>
            </a:r>
            <a:r>
              <a:rPr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t>)</a:t>
            </a:r>
          </a:p>
        </p:txBody>
      </p:sp>
      <p:sp>
        <p:nvSpPr>
          <p:cNvPr id="283" name="Shape 283"/>
          <p:cNvSpPr/>
          <p:nvPr/>
        </p:nvSpPr>
        <p:spPr>
          <a:xfrm>
            <a:off x="7472859" y="84328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7478421" y="90043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7736172" y="10262244"/>
            <a:ext cx="1790106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P1 store X</a:t>
            </a:r>
          </a:p>
        </p:txBody>
      </p:sp>
      <p:sp>
        <p:nvSpPr>
          <p:cNvPr id="286" name="Shape 286"/>
          <p:cNvSpPr/>
          <p:nvPr/>
        </p:nvSpPr>
        <p:spPr>
          <a:xfrm>
            <a:off x="10502900" y="102622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1</a:t>
            </a:r>
          </a:p>
        </p:txBody>
      </p:sp>
      <p:sp>
        <p:nvSpPr>
          <p:cNvPr id="287" name="Shape 287"/>
          <p:cNvSpPr/>
          <p:nvPr/>
        </p:nvSpPr>
        <p:spPr>
          <a:xfrm>
            <a:off x="11831290" y="102622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288" name="Shape 288"/>
          <p:cNvSpPr/>
          <p:nvPr/>
        </p:nvSpPr>
        <p:spPr>
          <a:xfrm>
            <a:off x="16268700" y="103003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289" name="Shape 289"/>
          <p:cNvSpPr/>
          <p:nvPr/>
        </p:nvSpPr>
        <p:spPr>
          <a:xfrm>
            <a:off x="7478421" y="107188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7747148" y="12478233"/>
            <a:ext cx="3308245" cy="951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400" b="1">
                <a:latin typeface="Consolas"/>
                <a:ea typeface="Consolas"/>
                <a:cs typeface="Consolas"/>
                <a:sym typeface="Consolas"/>
              </a:defRPr>
            </a:pPr>
            <a:r>
              <a:t>P1 load Y</a:t>
            </a:r>
          </a:p>
          <a:p>
            <a:pPr algn="l">
              <a:defRPr sz="1800" b="1">
                <a:latin typeface="Consolas"/>
                <a:ea typeface="Consolas"/>
                <a:cs typeface="Consolas"/>
                <a:sym typeface="Consolas"/>
              </a:defRPr>
            </a:pPr>
            <a:r>
              <a:t>(assume this load causes </a:t>
            </a:r>
          </a:p>
          <a:p>
            <a:pPr algn="l">
              <a:defRPr sz="1800" b="1">
                <a:latin typeface="Consolas"/>
                <a:ea typeface="Consolas"/>
                <a:cs typeface="Consolas"/>
                <a:sym typeface="Consolas"/>
              </a:defRPr>
            </a:pPr>
            <a:r>
              <a:t> eviction of X)</a:t>
            </a:r>
          </a:p>
        </p:txBody>
      </p:sp>
      <p:sp>
        <p:nvSpPr>
          <p:cNvPr id="291" name="Shape 291"/>
          <p:cNvSpPr/>
          <p:nvPr/>
        </p:nvSpPr>
        <p:spPr>
          <a:xfrm>
            <a:off x="16281400" y="125482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1</a:t>
            </a:r>
          </a:p>
        </p:txBody>
      </p:sp>
      <p:sp>
        <p:nvSpPr>
          <p:cNvPr id="292" name="Shape 292"/>
          <p:cNvSpPr/>
          <p:nvPr/>
        </p:nvSpPr>
        <p:spPr>
          <a:xfrm>
            <a:off x="11849100" y="125482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293" name="Shape 293"/>
          <p:cNvSpPr/>
          <p:nvPr/>
        </p:nvSpPr>
        <p:spPr>
          <a:xfrm>
            <a:off x="13177490" y="125482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2</a:t>
            </a:r>
          </a:p>
        </p:txBody>
      </p:sp>
      <p:sp>
        <p:nvSpPr>
          <p:cNvPr id="294" name="Shape 294"/>
          <p:cNvSpPr/>
          <p:nvPr/>
        </p:nvSpPr>
        <p:spPr>
          <a:xfrm>
            <a:off x="16268700" y="108083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295" name="Shape 295"/>
          <p:cNvSpPr/>
          <p:nvPr/>
        </p:nvSpPr>
        <p:spPr>
          <a:xfrm>
            <a:off x="7723645" y="10808344"/>
            <a:ext cx="1622525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P3 load X</a:t>
            </a:r>
          </a:p>
        </p:txBody>
      </p:sp>
      <p:sp>
        <p:nvSpPr>
          <p:cNvPr id="296" name="Shape 296"/>
          <p:cNvSpPr/>
          <p:nvPr/>
        </p:nvSpPr>
        <p:spPr>
          <a:xfrm>
            <a:off x="10502900" y="108083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1</a:t>
            </a:r>
          </a:p>
        </p:txBody>
      </p:sp>
      <p:sp>
        <p:nvSpPr>
          <p:cNvPr id="297" name="Shape 297"/>
          <p:cNvSpPr/>
          <p:nvPr/>
        </p:nvSpPr>
        <p:spPr>
          <a:xfrm>
            <a:off x="11831290" y="108083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298" name="Shape 298"/>
          <p:cNvSpPr/>
          <p:nvPr/>
        </p:nvSpPr>
        <p:spPr>
          <a:xfrm>
            <a:off x="7478421" y="112903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9" name="Shape 299"/>
          <p:cNvSpPr/>
          <p:nvPr/>
        </p:nvSpPr>
        <p:spPr>
          <a:xfrm>
            <a:off x="13169900" y="108083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00" name="Shape 300"/>
          <p:cNvSpPr/>
          <p:nvPr/>
        </p:nvSpPr>
        <p:spPr>
          <a:xfrm>
            <a:off x="13106400" y="10782300"/>
            <a:ext cx="406400" cy="419100"/>
          </a:xfrm>
          <a:prstGeom prst="rect">
            <a:avLst/>
          </a:prstGeom>
          <a:ln w="381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1" name="Shape 301"/>
          <p:cNvSpPr/>
          <p:nvPr/>
        </p:nvSpPr>
        <p:spPr>
          <a:xfrm>
            <a:off x="13591629" y="10795644"/>
            <a:ext cx="784623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miss</a:t>
            </a:r>
          </a:p>
        </p:txBody>
      </p:sp>
      <p:sp>
        <p:nvSpPr>
          <p:cNvPr id="302" name="Shape 302"/>
          <p:cNvSpPr/>
          <p:nvPr/>
        </p:nvSpPr>
        <p:spPr>
          <a:xfrm>
            <a:off x="7729190" y="11367144"/>
            <a:ext cx="1790105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P3 store X</a:t>
            </a:r>
          </a:p>
        </p:txBody>
      </p:sp>
      <p:sp>
        <p:nvSpPr>
          <p:cNvPr id="303" name="Shape 303"/>
          <p:cNvSpPr/>
          <p:nvPr/>
        </p:nvSpPr>
        <p:spPr>
          <a:xfrm>
            <a:off x="16281400" y="113671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04" name="Shape 304"/>
          <p:cNvSpPr/>
          <p:nvPr/>
        </p:nvSpPr>
        <p:spPr>
          <a:xfrm>
            <a:off x="10510490" y="113671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1</a:t>
            </a:r>
          </a:p>
        </p:txBody>
      </p:sp>
      <p:sp>
        <p:nvSpPr>
          <p:cNvPr id="305" name="Shape 305"/>
          <p:cNvSpPr/>
          <p:nvPr/>
        </p:nvSpPr>
        <p:spPr>
          <a:xfrm>
            <a:off x="11849100" y="113671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06" name="Shape 306"/>
          <p:cNvSpPr/>
          <p:nvPr/>
        </p:nvSpPr>
        <p:spPr>
          <a:xfrm>
            <a:off x="13182600" y="113671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2</a:t>
            </a:r>
          </a:p>
        </p:txBody>
      </p:sp>
      <p:sp>
        <p:nvSpPr>
          <p:cNvPr id="307" name="Shape 307"/>
          <p:cNvSpPr/>
          <p:nvPr/>
        </p:nvSpPr>
        <p:spPr>
          <a:xfrm>
            <a:off x="7731670" y="11951344"/>
            <a:ext cx="1622525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P2 load X</a:t>
            </a:r>
          </a:p>
        </p:txBody>
      </p:sp>
      <p:sp>
        <p:nvSpPr>
          <p:cNvPr id="308" name="Shape 308"/>
          <p:cNvSpPr/>
          <p:nvPr/>
        </p:nvSpPr>
        <p:spPr>
          <a:xfrm>
            <a:off x="16268700" y="119513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09" name="Shape 309"/>
          <p:cNvSpPr/>
          <p:nvPr/>
        </p:nvSpPr>
        <p:spPr>
          <a:xfrm>
            <a:off x="10510490" y="119513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1</a:t>
            </a:r>
          </a:p>
        </p:txBody>
      </p:sp>
      <p:sp>
        <p:nvSpPr>
          <p:cNvPr id="310" name="Shape 310"/>
          <p:cNvSpPr/>
          <p:nvPr/>
        </p:nvSpPr>
        <p:spPr>
          <a:xfrm>
            <a:off x="11836400" y="119513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11" name="Shape 311"/>
          <p:cNvSpPr/>
          <p:nvPr/>
        </p:nvSpPr>
        <p:spPr>
          <a:xfrm>
            <a:off x="13164790" y="119513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2</a:t>
            </a:r>
          </a:p>
        </p:txBody>
      </p:sp>
      <p:sp>
        <p:nvSpPr>
          <p:cNvPr id="312" name="Shape 312"/>
          <p:cNvSpPr/>
          <p:nvPr/>
        </p:nvSpPr>
        <p:spPr>
          <a:xfrm>
            <a:off x="7478421" y="118618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3" name="Shape 313"/>
          <p:cNvSpPr/>
          <p:nvPr/>
        </p:nvSpPr>
        <p:spPr>
          <a:xfrm>
            <a:off x="7478421" y="124333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4" name="Shape 314"/>
          <p:cNvSpPr/>
          <p:nvPr/>
        </p:nvSpPr>
        <p:spPr>
          <a:xfrm>
            <a:off x="11760200" y="11925300"/>
            <a:ext cx="406400" cy="419100"/>
          </a:xfrm>
          <a:prstGeom prst="rect">
            <a:avLst/>
          </a:prstGeom>
          <a:ln w="381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15" name="Shape 315"/>
          <p:cNvSpPr/>
          <p:nvPr/>
        </p:nvSpPr>
        <p:spPr>
          <a:xfrm>
            <a:off x="12224990" y="11938644"/>
            <a:ext cx="617042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hit</a:t>
            </a:r>
          </a:p>
        </p:txBody>
      </p:sp>
      <p:sp>
        <p:nvSpPr>
          <p:cNvPr id="316" name="Shape 316"/>
          <p:cNvSpPr/>
          <p:nvPr/>
        </p:nvSpPr>
        <p:spPr>
          <a:xfrm>
            <a:off x="7718362" y="9703444"/>
            <a:ext cx="1622525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P2 load X</a:t>
            </a:r>
          </a:p>
        </p:txBody>
      </p:sp>
      <p:sp>
        <p:nvSpPr>
          <p:cNvPr id="317" name="Shape 317"/>
          <p:cNvSpPr/>
          <p:nvPr/>
        </p:nvSpPr>
        <p:spPr>
          <a:xfrm>
            <a:off x="10502900" y="97034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18" name="Shape 318"/>
          <p:cNvSpPr/>
          <p:nvPr/>
        </p:nvSpPr>
        <p:spPr>
          <a:xfrm>
            <a:off x="11836400" y="97034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19" name="Shape 319"/>
          <p:cNvSpPr/>
          <p:nvPr/>
        </p:nvSpPr>
        <p:spPr>
          <a:xfrm>
            <a:off x="16268700" y="97034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20" name="Shape 320"/>
          <p:cNvSpPr/>
          <p:nvPr/>
        </p:nvSpPr>
        <p:spPr>
          <a:xfrm>
            <a:off x="7478421" y="101473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12204699" y="9703444"/>
            <a:ext cx="784623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miss</a:t>
            </a:r>
          </a:p>
        </p:txBody>
      </p:sp>
      <p:sp>
        <p:nvSpPr>
          <p:cNvPr id="322" name="Shape 322"/>
          <p:cNvSpPr/>
          <p:nvPr/>
        </p:nvSpPr>
        <p:spPr>
          <a:xfrm>
            <a:off x="11772900" y="9664700"/>
            <a:ext cx="406400" cy="419100"/>
          </a:xfrm>
          <a:prstGeom prst="rect">
            <a:avLst/>
          </a:prstGeom>
          <a:ln w="381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7716330" y="9144644"/>
            <a:ext cx="1622525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P1 load X</a:t>
            </a:r>
          </a:p>
        </p:txBody>
      </p:sp>
      <p:sp>
        <p:nvSpPr>
          <p:cNvPr id="324" name="Shape 324"/>
          <p:cNvSpPr/>
          <p:nvPr/>
        </p:nvSpPr>
        <p:spPr>
          <a:xfrm>
            <a:off x="10502900" y="91446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25" name="Shape 325"/>
          <p:cNvSpPr/>
          <p:nvPr/>
        </p:nvSpPr>
        <p:spPr>
          <a:xfrm>
            <a:off x="16263590" y="9144644"/>
            <a:ext cx="281881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0</a:t>
            </a:r>
          </a:p>
        </p:txBody>
      </p:sp>
      <p:sp>
        <p:nvSpPr>
          <p:cNvPr id="326" name="Shape 326"/>
          <p:cNvSpPr/>
          <p:nvPr/>
        </p:nvSpPr>
        <p:spPr>
          <a:xfrm>
            <a:off x="7478421" y="9575800"/>
            <a:ext cx="10027436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10439400" y="9093200"/>
            <a:ext cx="406400" cy="419100"/>
          </a:xfrm>
          <a:prstGeom prst="rect">
            <a:avLst/>
          </a:prstGeom>
          <a:ln w="381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28" name="Shape 328"/>
          <p:cNvSpPr/>
          <p:nvPr/>
        </p:nvSpPr>
        <p:spPr>
          <a:xfrm>
            <a:off x="10883899" y="9119244"/>
            <a:ext cx="784623" cy="405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1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r>
              <a:t>miss</a:t>
            </a:r>
          </a:p>
        </p:txBody>
      </p:sp>
      <p:sp>
        <p:nvSpPr>
          <p:cNvPr id="329" name="Shape 329"/>
          <p:cNvSpPr/>
          <p:nvPr/>
        </p:nvSpPr>
        <p:spPr>
          <a:xfrm>
            <a:off x="574066" y="8451850"/>
            <a:ext cx="6286501" cy="3924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The chart at right shows the value of variable </a:t>
            </a:r>
            <a:r>
              <a:rPr>
                <a:latin typeface="Consolas"/>
                <a:ea typeface="Consolas"/>
                <a:cs typeface="Consolas"/>
                <a:sym typeface="Consolas"/>
              </a:rPr>
              <a:t>foo</a:t>
            </a:r>
            <a:r>
              <a:t> (stored at address X) in main memory and in each processor’s cache</a:t>
            </a:r>
          </a:p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Assume the initial value stored at address X is 0</a:t>
            </a:r>
          </a:p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Assume write-back cache behavior</a:t>
            </a:r>
          </a:p>
        </p:txBody>
      </p:sp>
      <p:sp>
        <p:nvSpPr>
          <p:cNvPr id="330" name="Shape 330"/>
          <p:cNvSpPr/>
          <p:nvPr/>
        </p:nvSpPr>
        <p:spPr>
          <a:xfrm>
            <a:off x="10896600" y="5193010"/>
            <a:ext cx="7016041" cy="2527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4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NO!</a:t>
            </a:r>
          </a:p>
          <a:p>
            <a:pPr algn="l">
              <a:buFont typeface="Lucida Grande"/>
              <a:defRPr sz="3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This is a problem created by replicating the data stored at address X in local caches (a hardware implementation detail)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memory coherence problem</a:t>
            </a:r>
          </a:p>
        </p:txBody>
      </p:sp>
      <p:sp>
        <p:nvSpPr>
          <p:cNvPr id="335" name="Shape 335"/>
          <p:cNvSpPr>
            <a:spLocks noGrp="1"/>
          </p:cNvSpPr>
          <p:nvPr>
            <p:ph type="body" idx="1"/>
          </p:nvPr>
        </p:nvSpPr>
        <p:spPr>
          <a:xfrm>
            <a:off x="838200" y="2108200"/>
            <a:ext cx="16421896" cy="10350500"/>
          </a:xfrm>
          <a:prstGeom prst="rect">
            <a:avLst/>
          </a:prstGeom>
        </p:spPr>
        <p:txBody>
          <a:bodyPr/>
          <a:lstStyle/>
          <a:p>
            <a:r>
              <a:rPr dirty="0"/>
              <a:t>Intuitive behavior for memory system: reading value at address X should return the last value written to address X  </a:t>
            </a:r>
            <a:r>
              <a:rPr i="1" dirty="0"/>
              <a:t>by any processor.</a:t>
            </a:r>
          </a:p>
          <a:p>
            <a:endParaRPr i="1" dirty="0"/>
          </a:p>
          <a:p>
            <a:r>
              <a:rPr dirty="0"/>
              <a:t>Memory coherence problem exists because there is both global storage (main memory) and per-processor local storage (processor caches) implementing the </a:t>
            </a:r>
            <a:r>
              <a:rPr u="sng" dirty="0"/>
              <a:t>abstraction</a:t>
            </a:r>
            <a:r>
              <a:rPr dirty="0"/>
              <a:t> of a single shared address space.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Cache hierarchy of Intel Haswell CPU (2013)</a:t>
            </a:r>
          </a:p>
        </p:txBody>
      </p:sp>
      <p:sp>
        <p:nvSpPr>
          <p:cNvPr id="340" name="Shape 340"/>
          <p:cNvSpPr/>
          <p:nvPr/>
        </p:nvSpPr>
        <p:spPr>
          <a:xfrm>
            <a:off x="3009900" y="105283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3009900" y="9194800"/>
            <a:ext cx="1943100" cy="8128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42" name="Shape 342"/>
          <p:cNvSpPr/>
          <p:nvPr/>
        </p:nvSpPr>
        <p:spPr>
          <a:xfrm>
            <a:off x="3009900" y="67183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43" name="Shape 343"/>
          <p:cNvSpPr/>
          <p:nvPr/>
        </p:nvSpPr>
        <p:spPr>
          <a:xfrm>
            <a:off x="3493188" y="11081629"/>
            <a:ext cx="980456" cy="369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Core</a:t>
            </a:r>
          </a:p>
        </p:txBody>
      </p:sp>
      <p:sp>
        <p:nvSpPr>
          <p:cNvPr id="344" name="Shape 344"/>
          <p:cNvSpPr/>
          <p:nvPr/>
        </p:nvSpPr>
        <p:spPr>
          <a:xfrm>
            <a:off x="3050554" y="9411052"/>
            <a:ext cx="1879601" cy="368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L1 Data Cache</a:t>
            </a:r>
          </a:p>
        </p:txBody>
      </p:sp>
      <p:sp>
        <p:nvSpPr>
          <p:cNvPr id="345" name="Shape 345"/>
          <p:cNvSpPr/>
          <p:nvPr/>
        </p:nvSpPr>
        <p:spPr>
          <a:xfrm>
            <a:off x="3048000" y="72517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L2 Cache</a:t>
            </a:r>
          </a:p>
        </p:txBody>
      </p:sp>
      <p:grpSp>
        <p:nvGrpSpPr>
          <p:cNvPr id="352" name="Group 352"/>
          <p:cNvGrpSpPr/>
          <p:nvPr/>
        </p:nvGrpSpPr>
        <p:grpSpPr>
          <a:xfrm>
            <a:off x="2959100" y="3556000"/>
            <a:ext cx="8763000" cy="1460501"/>
            <a:chOff x="0" y="0"/>
            <a:chExt cx="8763000" cy="1460500"/>
          </a:xfrm>
        </p:grpSpPr>
        <p:sp>
          <p:nvSpPr>
            <p:cNvPr id="346" name="Shape 346"/>
            <p:cNvSpPr/>
            <p:nvPr/>
          </p:nvSpPr>
          <p:spPr>
            <a:xfrm>
              <a:off x="0" y="12700"/>
              <a:ext cx="8763000" cy="1435100"/>
            </a:xfrm>
            <a:prstGeom prst="rect">
              <a:avLst/>
            </a:prstGeom>
            <a:solidFill>
              <a:srgbClr val="EBEB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grpSp>
          <p:nvGrpSpPr>
            <p:cNvPr id="350" name="Group 350"/>
            <p:cNvGrpSpPr/>
            <p:nvPr/>
          </p:nvGrpSpPr>
          <p:grpSpPr>
            <a:xfrm>
              <a:off x="2216402" y="0"/>
              <a:ext cx="4391764" cy="1460501"/>
              <a:chOff x="0" y="0"/>
              <a:chExt cx="4391763" cy="1460500"/>
            </a:xfrm>
          </p:grpSpPr>
          <p:sp>
            <p:nvSpPr>
              <p:cNvPr id="347" name="Shape 347"/>
              <p:cNvSpPr/>
              <p:nvPr/>
            </p:nvSpPr>
            <p:spPr>
              <a:xfrm flipH="1">
                <a:off x="-1" y="9690"/>
                <a:ext cx="2" cy="1450811"/>
              </a:xfrm>
              <a:prstGeom prst="line">
                <a:avLst/>
              </a:prstGeom>
              <a:noFill/>
              <a:ln w="25400" cap="flat">
                <a:solidFill>
                  <a:srgbClr val="7A7A7A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48" name="Shape 348"/>
              <p:cNvSpPr/>
              <p:nvPr/>
            </p:nvSpPr>
            <p:spPr>
              <a:xfrm>
                <a:off x="4391763" y="9690"/>
                <a:ext cx="1" cy="1450811"/>
              </a:xfrm>
              <a:prstGeom prst="line">
                <a:avLst/>
              </a:prstGeom>
              <a:noFill/>
              <a:ln w="25400" cap="flat">
                <a:solidFill>
                  <a:srgbClr val="7A7A7A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49" name="Shape 349"/>
              <p:cNvSpPr/>
              <p:nvPr/>
            </p:nvSpPr>
            <p:spPr>
              <a:xfrm flipH="1">
                <a:off x="2195881" y="0"/>
                <a:ext cx="1" cy="1450811"/>
              </a:xfrm>
              <a:prstGeom prst="line">
                <a:avLst/>
              </a:prstGeom>
              <a:noFill/>
              <a:ln w="25400" cap="flat">
                <a:solidFill>
                  <a:srgbClr val="7A7A7A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</p:grpSp>
        <p:sp>
          <p:nvSpPr>
            <p:cNvPr id="351" name="Shape 351"/>
            <p:cNvSpPr/>
            <p:nvPr/>
          </p:nvSpPr>
          <p:spPr>
            <a:xfrm>
              <a:off x="2257537" y="241300"/>
              <a:ext cx="4207056" cy="1117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spcBef>
                  <a:spcPts val="1400"/>
                </a:spcBef>
                <a:buFont typeface="Lucida Grande"/>
                <a:defRPr sz="32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t>Shared L3 Cache</a:t>
              </a:r>
            </a:p>
            <a:p>
              <a:pPr>
                <a:spcBef>
                  <a:spcPts val="1400"/>
                </a:spcBef>
                <a:buFont typeface="Lucida Grande"/>
                <a:defRPr sz="2400" b="1">
                  <a:latin typeface="+mn-lt"/>
                  <a:ea typeface="+mn-ea"/>
                  <a:cs typeface="+mn-cs"/>
                  <a:sym typeface="Myriad Pro Condensed"/>
                </a:defRPr>
              </a:pPr>
              <a:r>
                <a:t>(One bank per core)</a:t>
              </a:r>
            </a:p>
          </p:txBody>
        </p:sp>
      </p:grpSp>
      <p:sp>
        <p:nvSpPr>
          <p:cNvPr id="353" name="Shape 353"/>
          <p:cNvSpPr/>
          <p:nvPr/>
        </p:nvSpPr>
        <p:spPr>
          <a:xfrm>
            <a:off x="3962400" y="10008471"/>
            <a:ext cx="0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4" name="Shape 354"/>
          <p:cNvSpPr/>
          <p:nvPr/>
        </p:nvSpPr>
        <p:spPr>
          <a:xfrm>
            <a:off x="2959100" y="5613031"/>
            <a:ext cx="8763000" cy="533401"/>
          </a:xfrm>
          <a:prstGeom prst="roundRect">
            <a:avLst>
              <a:gd name="adj" fmla="val 35714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55" name="Shape 355"/>
          <p:cNvSpPr/>
          <p:nvPr/>
        </p:nvSpPr>
        <p:spPr>
          <a:xfrm>
            <a:off x="6253181" y="5676045"/>
            <a:ext cx="2387601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Ring Interconnect</a:t>
            </a:r>
          </a:p>
        </p:txBody>
      </p:sp>
      <p:sp>
        <p:nvSpPr>
          <p:cNvPr id="356" name="Shape 356"/>
          <p:cNvSpPr/>
          <p:nvPr/>
        </p:nvSpPr>
        <p:spPr>
          <a:xfrm>
            <a:off x="5321300" y="105283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5321300" y="9194800"/>
            <a:ext cx="1943100" cy="8128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58" name="Shape 358"/>
          <p:cNvSpPr/>
          <p:nvPr/>
        </p:nvSpPr>
        <p:spPr>
          <a:xfrm>
            <a:off x="5321300" y="67183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59" name="Shape 359"/>
          <p:cNvSpPr/>
          <p:nvPr/>
        </p:nvSpPr>
        <p:spPr>
          <a:xfrm>
            <a:off x="5803900" y="11087100"/>
            <a:ext cx="980455" cy="369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Core</a:t>
            </a:r>
          </a:p>
        </p:txBody>
      </p:sp>
      <p:sp>
        <p:nvSpPr>
          <p:cNvPr id="360" name="Shape 360"/>
          <p:cNvSpPr/>
          <p:nvPr/>
        </p:nvSpPr>
        <p:spPr>
          <a:xfrm>
            <a:off x="5359400" y="94107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L1 Data Cache</a:t>
            </a:r>
          </a:p>
        </p:txBody>
      </p:sp>
      <p:sp>
        <p:nvSpPr>
          <p:cNvPr id="361" name="Shape 361"/>
          <p:cNvSpPr/>
          <p:nvPr/>
        </p:nvSpPr>
        <p:spPr>
          <a:xfrm>
            <a:off x="5359400" y="72517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L2 Cache</a:t>
            </a:r>
          </a:p>
        </p:txBody>
      </p:sp>
      <p:sp>
        <p:nvSpPr>
          <p:cNvPr id="362" name="Shape 362"/>
          <p:cNvSpPr/>
          <p:nvPr/>
        </p:nvSpPr>
        <p:spPr>
          <a:xfrm>
            <a:off x="6273800" y="10007600"/>
            <a:ext cx="0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7556500" y="105283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64" name="Shape 364"/>
          <p:cNvSpPr/>
          <p:nvPr/>
        </p:nvSpPr>
        <p:spPr>
          <a:xfrm>
            <a:off x="7556500" y="9194800"/>
            <a:ext cx="1943100" cy="8128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7556500" y="67183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8039100" y="11087100"/>
            <a:ext cx="980455" cy="369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Core</a:t>
            </a:r>
          </a:p>
        </p:txBody>
      </p:sp>
      <p:sp>
        <p:nvSpPr>
          <p:cNvPr id="367" name="Shape 367"/>
          <p:cNvSpPr/>
          <p:nvPr/>
        </p:nvSpPr>
        <p:spPr>
          <a:xfrm>
            <a:off x="7594600" y="94107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L1 Data Cache</a:t>
            </a:r>
          </a:p>
        </p:txBody>
      </p:sp>
      <p:sp>
        <p:nvSpPr>
          <p:cNvPr id="368" name="Shape 368"/>
          <p:cNvSpPr/>
          <p:nvPr/>
        </p:nvSpPr>
        <p:spPr>
          <a:xfrm>
            <a:off x="7594600" y="72517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L2 Cache</a:t>
            </a:r>
          </a:p>
        </p:txBody>
      </p:sp>
      <p:sp>
        <p:nvSpPr>
          <p:cNvPr id="369" name="Shape 369"/>
          <p:cNvSpPr/>
          <p:nvPr/>
        </p:nvSpPr>
        <p:spPr>
          <a:xfrm>
            <a:off x="8508999" y="10007600"/>
            <a:ext cx="1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0" name="Shape 370"/>
          <p:cNvSpPr/>
          <p:nvPr/>
        </p:nvSpPr>
        <p:spPr>
          <a:xfrm>
            <a:off x="9791700" y="105283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71" name="Shape 371"/>
          <p:cNvSpPr/>
          <p:nvPr/>
        </p:nvSpPr>
        <p:spPr>
          <a:xfrm>
            <a:off x="9791700" y="9194800"/>
            <a:ext cx="1943100" cy="8128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72" name="Shape 372"/>
          <p:cNvSpPr/>
          <p:nvPr/>
        </p:nvSpPr>
        <p:spPr>
          <a:xfrm>
            <a:off x="9791700" y="6718300"/>
            <a:ext cx="1943100" cy="1435100"/>
          </a:xfrm>
          <a:prstGeom prst="rect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73" name="Shape 373"/>
          <p:cNvSpPr/>
          <p:nvPr/>
        </p:nvSpPr>
        <p:spPr>
          <a:xfrm>
            <a:off x="10274300" y="11087100"/>
            <a:ext cx="980455" cy="369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Core</a:t>
            </a:r>
          </a:p>
        </p:txBody>
      </p:sp>
      <p:sp>
        <p:nvSpPr>
          <p:cNvPr id="374" name="Shape 374"/>
          <p:cNvSpPr/>
          <p:nvPr/>
        </p:nvSpPr>
        <p:spPr>
          <a:xfrm>
            <a:off x="9829800" y="94107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L1 Data Cache</a:t>
            </a:r>
          </a:p>
        </p:txBody>
      </p:sp>
      <p:sp>
        <p:nvSpPr>
          <p:cNvPr id="375" name="Shape 375"/>
          <p:cNvSpPr/>
          <p:nvPr/>
        </p:nvSpPr>
        <p:spPr>
          <a:xfrm>
            <a:off x="9829800" y="7251700"/>
            <a:ext cx="1879600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>
              <a:spcBef>
                <a:spcPts val="1400"/>
              </a:spcBef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L2 Cache</a:t>
            </a:r>
          </a:p>
        </p:txBody>
      </p:sp>
      <p:sp>
        <p:nvSpPr>
          <p:cNvPr id="376" name="Shape 376"/>
          <p:cNvSpPr/>
          <p:nvPr/>
        </p:nvSpPr>
        <p:spPr>
          <a:xfrm>
            <a:off x="10744199" y="10007600"/>
            <a:ext cx="1" cy="507129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381" name="Group 381"/>
          <p:cNvGrpSpPr/>
          <p:nvPr/>
        </p:nvGrpSpPr>
        <p:grpSpPr>
          <a:xfrm>
            <a:off x="3962400" y="8140700"/>
            <a:ext cx="6781801" cy="1041401"/>
            <a:chOff x="0" y="0"/>
            <a:chExt cx="6781800" cy="1041400"/>
          </a:xfrm>
        </p:grpSpPr>
        <p:sp>
          <p:nvSpPr>
            <p:cNvPr id="377" name="Shape 377"/>
            <p:cNvSpPr/>
            <p:nvPr/>
          </p:nvSpPr>
          <p:spPr>
            <a:xfrm flipH="1">
              <a:off x="-1" y="0"/>
              <a:ext cx="2" cy="10414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78" name="Shape 378"/>
            <p:cNvSpPr/>
            <p:nvPr/>
          </p:nvSpPr>
          <p:spPr>
            <a:xfrm flipH="1">
              <a:off x="2311400" y="0"/>
              <a:ext cx="1" cy="10414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79" name="Shape 379"/>
            <p:cNvSpPr/>
            <p:nvPr/>
          </p:nvSpPr>
          <p:spPr>
            <a:xfrm>
              <a:off x="4546600" y="0"/>
              <a:ext cx="1" cy="10414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80" name="Shape 380"/>
            <p:cNvSpPr/>
            <p:nvPr/>
          </p:nvSpPr>
          <p:spPr>
            <a:xfrm>
              <a:off x="6781800" y="0"/>
              <a:ext cx="1" cy="104140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382" name="Shape 382"/>
          <p:cNvSpPr/>
          <p:nvPr/>
        </p:nvSpPr>
        <p:spPr>
          <a:xfrm>
            <a:off x="3949700" y="6172200"/>
            <a:ext cx="0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3" name="Shape 383"/>
          <p:cNvSpPr/>
          <p:nvPr/>
        </p:nvSpPr>
        <p:spPr>
          <a:xfrm>
            <a:off x="6261100" y="6172200"/>
            <a:ext cx="0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8496299" y="6172200"/>
            <a:ext cx="1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5" name="Shape 385"/>
          <p:cNvSpPr/>
          <p:nvPr/>
        </p:nvSpPr>
        <p:spPr>
          <a:xfrm>
            <a:off x="10731499" y="6172200"/>
            <a:ext cx="1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6" name="Shape 386"/>
          <p:cNvSpPr/>
          <p:nvPr/>
        </p:nvSpPr>
        <p:spPr>
          <a:xfrm>
            <a:off x="3949700" y="5067300"/>
            <a:ext cx="0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7" name="Shape 387"/>
          <p:cNvSpPr/>
          <p:nvPr/>
        </p:nvSpPr>
        <p:spPr>
          <a:xfrm>
            <a:off x="6261100" y="5067300"/>
            <a:ext cx="0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8" name="Shape 388"/>
          <p:cNvSpPr/>
          <p:nvPr/>
        </p:nvSpPr>
        <p:spPr>
          <a:xfrm>
            <a:off x="8496299" y="5067300"/>
            <a:ext cx="1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10731499" y="5067300"/>
            <a:ext cx="1" cy="507128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stealth"/>
            <a:tail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0" name="Shape 390"/>
          <p:cNvSpPr/>
          <p:nvPr/>
        </p:nvSpPr>
        <p:spPr>
          <a:xfrm>
            <a:off x="11976100" y="9131300"/>
            <a:ext cx="4368800" cy="255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L1: (private per core)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32 KB 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8-way set associative, write back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2 x 16B loads + 1 x 16B store per clock 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4-6 cycle latency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Up to 10 outstanding misses</a:t>
            </a:r>
          </a:p>
        </p:txBody>
      </p:sp>
      <p:sp>
        <p:nvSpPr>
          <p:cNvPr id="391" name="Shape 391"/>
          <p:cNvSpPr/>
          <p:nvPr/>
        </p:nvSpPr>
        <p:spPr>
          <a:xfrm>
            <a:off x="12026900" y="6604000"/>
            <a:ext cx="36195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L2: (private per core)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256  KB 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8-way set associative, write back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32B / clock, 12 cycle latency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Up to 16 outstanding misses</a:t>
            </a:r>
          </a:p>
        </p:txBody>
      </p:sp>
      <p:sp>
        <p:nvSpPr>
          <p:cNvPr id="392" name="Shape 392"/>
          <p:cNvSpPr/>
          <p:nvPr/>
        </p:nvSpPr>
        <p:spPr>
          <a:xfrm>
            <a:off x="12039600" y="3530600"/>
            <a:ext cx="2806700" cy="1920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L3: (per chip)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8 MB, inclusive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16-way set associative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32B / clock per bank </a:t>
            </a:r>
          </a:p>
          <a:p>
            <a:pPr algn="l">
              <a:buFont typeface="Lucida Grande"/>
              <a:defRPr sz="24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26-31 cycle latency</a:t>
            </a:r>
          </a:p>
        </p:txBody>
      </p:sp>
      <p:sp>
        <p:nvSpPr>
          <p:cNvPr id="393" name="Shape 393"/>
          <p:cNvSpPr/>
          <p:nvPr/>
        </p:nvSpPr>
        <p:spPr>
          <a:xfrm>
            <a:off x="901700" y="1752600"/>
            <a:ext cx="4368800" cy="748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64 byte cache line size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Intuitive expectation of shared memory</a:t>
            </a:r>
          </a:p>
        </p:txBody>
      </p:sp>
      <p:sp>
        <p:nvSpPr>
          <p:cNvPr id="398" name="Shape 398"/>
          <p:cNvSpPr>
            <a:spLocks noGrp="1"/>
          </p:cNvSpPr>
          <p:nvPr>
            <p:ph type="body" idx="1"/>
          </p:nvPr>
        </p:nvSpPr>
        <p:spPr>
          <a:xfrm>
            <a:off x="838200" y="2146300"/>
            <a:ext cx="15824990" cy="103505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400"/>
              </a:spcBef>
            </a:pPr>
            <a:r>
              <a:rPr dirty="0"/>
              <a:t>Intuitive behavior for memory system: reading value at address X should return the last value written to address X </a:t>
            </a:r>
            <a:r>
              <a:rPr i="1" dirty="0"/>
              <a:t>by any processor.</a:t>
            </a:r>
          </a:p>
          <a:p>
            <a:r>
              <a:rPr dirty="0"/>
              <a:t>On a uniprocessor, providing this behavior is fairly simple, since writes typically come from one client: the processor</a:t>
            </a:r>
            <a:endParaRPr lang="en-US" dirty="0"/>
          </a:p>
          <a:p>
            <a:pPr lvl="1"/>
            <a:r>
              <a:rPr lang="en-US" dirty="0"/>
              <a:t>Load operation must examine all pending stores in store buffer</a:t>
            </a:r>
            <a:endParaRPr dirty="0"/>
          </a:p>
          <a:p>
            <a:pPr lvl="1"/>
            <a:r>
              <a:rPr dirty="0"/>
              <a:t>Exception: device I/O via direct memory access (DMA)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5418f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MPCOND">
      <a:majorFont>
        <a:latin typeface="Myriad Pro Cond"/>
        <a:ea typeface="Myriad Pro Condensed"/>
        <a:cs typeface="Myriad Pro Condensed"/>
      </a:majorFont>
      <a:minorFont>
        <a:latin typeface="Myriad Pro Cond"/>
        <a:ea typeface="Myriad Pro Condensed"/>
        <a:cs typeface="Myriad Pro Condense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15418f" id="{5886DD50-607B-4B67-B496-61C64FE28201}" vid="{8C1FD82A-D137-4FF8-B1BB-36AD4D373BA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Myriad Pro Condensed"/>
        <a:ea typeface="Myriad Pro Condensed"/>
        <a:cs typeface="Myriad Pro Condensed"/>
      </a:majorFont>
      <a:minorFont>
        <a:latin typeface="Myriad Pro Condensed"/>
        <a:ea typeface="Myriad Pro Condensed"/>
        <a:cs typeface="Myriad Pro Condense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15418f</Template>
  <TotalTime>3053</TotalTime>
  <Words>7215</Words>
  <Application>Microsoft Macintosh PowerPoint</Application>
  <PresentationFormat>Custom</PresentationFormat>
  <Paragraphs>1209</Paragraphs>
  <Slides>56</Slides>
  <Notes>35</Notes>
  <HiddenSlides>5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5" baseType="lpstr">
      <vt:lpstr>Consolas</vt:lpstr>
      <vt:lpstr>Gill Sans</vt:lpstr>
      <vt:lpstr>Helvetica</vt:lpstr>
      <vt:lpstr>Lucida Grande</vt:lpstr>
      <vt:lpstr>Myanmar Sangam MN</vt:lpstr>
      <vt:lpstr>Myriad Pro</vt:lpstr>
      <vt:lpstr>Myriad Pro Cond</vt:lpstr>
      <vt:lpstr>Myriad Pro Condensed</vt:lpstr>
      <vt:lpstr>15418f</vt:lpstr>
      <vt:lpstr>Snooping-Based Cache Coherence</vt:lpstr>
      <vt:lpstr>Cache design review</vt:lpstr>
      <vt:lpstr>Review: behavior of write-allocate, write-back cache on a write miss (uniprocessor case)</vt:lpstr>
      <vt:lpstr>A shared memory multi-processor</vt:lpstr>
      <vt:lpstr>The cache coherence problem</vt:lpstr>
      <vt:lpstr>The cache coherence problem</vt:lpstr>
      <vt:lpstr>The memory coherence problem</vt:lpstr>
      <vt:lpstr>Cache hierarchy of Intel Haswell CPU (2013)</vt:lpstr>
      <vt:lpstr>Intuitive expectation of shared memory</vt:lpstr>
      <vt:lpstr>Coherence is an issue in a single CPU system</vt:lpstr>
      <vt:lpstr>Problems with the intuition</vt:lpstr>
      <vt:lpstr>Definition: coherence</vt:lpstr>
      <vt:lpstr>Definition: coherence (said differently)</vt:lpstr>
      <vt:lpstr>Write serialization</vt:lpstr>
      <vt:lpstr>Implementing coherence </vt:lpstr>
      <vt:lpstr>Shared caches: coherence made easy</vt:lpstr>
      <vt:lpstr>Snooping cache-coherence schemes</vt:lpstr>
      <vt:lpstr>Very simple coherence implementation</vt:lpstr>
      <vt:lpstr>A clarifying note</vt:lpstr>
      <vt:lpstr>Write-through invalidation: state diagram</vt:lpstr>
      <vt:lpstr>Write-through invalidation: state diagram</vt:lpstr>
      <vt:lpstr>Write-through policy is inefficient</vt:lpstr>
      <vt:lpstr>Recall cache line state bits</vt:lpstr>
      <vt:lpstr>Cache coherence with write-back caches</vt:lpstr>
      <vt:lpstr>Invalidation-based write-back protocol</vt:lpstr>
      <vt:lpstr>MSI write-back invalidation protocol</vt:lpstr>
      <vt:lpstr>MSI state transition diagram *</vt:lpstr>
      <vt:lpstr>Example Execution</vt:lpstr>
      <vt:lpstr>Summary: MSI</vt:lpstr>
      <vt:lpstr>Does MSI satisfy coherence?</vt:lpstr>
      <vt:lpstr>MESI invalidation protocol</vt:lpstr>
      <vt:lpstr>MESI state transition diagram</vt:lpstr>
      <vt:lpstr>Example Execution</vt:lpstr>
      <vt:lpstr>Lower-level choices</vt:lpstr>
      <vt:lpstr>Increasing efficiency (and complexity)</vt:lpstr>
      <vt:lpstr>Invalidation-based vs. Update-based Protocols</vt:lpstr>
      <vt:lpstr>Dragon write-back update protocol</vt:lpstr>
      <vt:lpstr>Dragon write-back update protocol</vt:lpstr>
      <vt:lpstr>Invalidate vs. update-based protocols</vt:lpstr>
      <vt:lpstr>Invalidate vs. update evaluation: miss rate</vt:lpstr>
      <vt:lpstr>Invalidate vs. update evaluation: traffic</vt:lpstr>
      <vt:lpstr>Reality: multi-level cache hierarchies</vt:lpstr>
      <vt:lpstr>Inclusion property of caches</vt:lpstr>
      <vt:lpstr>Is inclusion maintained automatically if L2 is larger than L1?</vt:lpstr>
      <vt:lpstr>Maintaining inclusion: handling invalidations</vt:lpstr>
      <vt:lpstr>Maintaining inclusion: L1 write hit</vt:lpstr>
      <vt:lpstr>HW implications of implementing coherence</vt:lpstr>
      <vt:lpstr>NVIDIA GPUs do not implement cache coherence </vt:lpstr>
      <vt:lpstr>Implications of cache coherence to the programmer</vt:lpstr>
      <vt:lpstr>Artifactual communication via false sharing</vt:lpstr>
      <vt:lpstr>Demo: false sharing</vt:lpstr>
      <vt:lpstr>False sharing</vt:lpstr>
      <vt:lpstr>Impact of cache line size on miss rate</vt:lpstr>
      <vt:lpstr>Parallel radix sort of b-bit numbers</vt:lpstr>
      <vt:lpstr>Impact on applications</vt:lpstr>
      <vt:lpstr>Summary: snooping-based coherence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Snooping-Based Cache Coherence</dc:title>
  <dc:creator>Brian Railing</dc:creator>
  <cp:lastModifiedBy>Randal Bryant</cp:lastModifiedBy>
  <cp:revision>44</cp:revision>
  <dcterms:modified xsi:type="dcterms:W3CDTF">2019-02-13T18:03:30Z</dcterms:modified>
</cp:coreProperties>
</file>