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8"/>
  </p:notesMasterIdLst>
  <p:sldIdLst>
    <p:sldId id="256" r:id="rId2"/>
    <p:sldId id="257" r:id="rId3"/>
    <p:sldId id="259" r:id="rId4"/>
    <p:sldId id="270" r:id="rId5"/>
    <p:sldId id="260" r:id="rId6"/>
    <p:sldId id="273" r:id="rId7"/>
    <p:sldId id="261" r:id="rId8"/>
    <p:sldId id="274" r:id="rId9"/>
    <p:sldId id="276" r:id="rId10"/>
    <p:sldId id="277" r:id="rId11"/>
    <p:sldId id="258" r:id="rId12"/>
    <p:sldId id="322" r:id="rId13"/>
    <p:sldId id="319" r:id="rId14"/>
    <p:sldId id="288" r:id="rId15"/>
    <p:sldId id="289" r:id="rId16"/>
    <p:sldId id="290" r:id="rId17"/>
    <p:sldId id="320" r:id="rId18"/>
    <p:sldId id="291" r:id="rId19"/>
    <p:sldId id="292" r:id="rId20"/>
    <p:sldId id="293" r:id="rId21"/>
    <p:sldId id="294" r:id="rId22"/>
    <p:sldId id="271" r:id="rId23"/>
    <p:sldId id="26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38" r:id="rId37"/>
    <p:sldId id="279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69" r:id="rId46"/>
    <p:sldId id="280" r:id="rId47"/>
    <p:sldId id="314" r:id="rId48"/>
    <p:sldId id="323" r:id="rId49"/>
    <p:sldId id="324" r:id="rId50"/>
    <p:sldId id="325" r:id="rId51"/>
    <p:sldId id="326" r:id="rId52"/>
    <p:sldId id="315" r:id="rId53"/>
    <p:sldId id="316" r:id="rId54"/>
    <p:sldId id="327" r:id="rId55"/>
    <p:sldId id="284" r:id="rId56"/>
    <p:sldId id="329" r:id="rId57"/>
    <p:sldId id="332" r:id="rId58"/>
    <p:sldId id="333" r:id="rId59"/>
    <p:sldId id="334" r:id="rId60"/>
    <p:sldId id="335" r:id="rId61"/>
    <p:sldId id="336" r:id="rId62"/>
    <p:sldId id="339" r:id="rId63"/>
    <p:sldId id="337" r:id="rId64"/>
    <p:sldId id="264" r:id="rId65"/>
    <p:sldId id="340" r:id="rId66"/>
    <p:sldId id="341" r:id="rId67"/>
    <p:sldId id="348" r:id="rId68"/>
    <p:sldId id="352" r:id="rId69"/>
    <p:sldId id="356" r:id="rId70"/>
    <p:sldId id="355" r:id="rId71"/>
    <p:sldId id="354" r:id="rId72"/>
    <p:sldId id="353" r:id="rId73"/>
    <p:sldId id="347" r:id="rId74"/>
    <p:sldId id="346" r:id="rId75"/>
    <p:sldId id="345" r:id="rId76"/>
    <p:sldId id="349" r:id="rId77"/>
    <p:sldId id="266" r:id="rId78"/>
    <p:sldId id="357" r:id="rId79"/>
    <p:sldId id="363" r:id="rId80"/>
    <p:sldId id="381" r:id="rId81"/>
    <p:sldId id="362" r:id="rId82"/>
    <p:sldId id="367" r:id="rId83"/>
    <p:sldId id="369" r:id="rId84"/>
    <p:sldId id="368" r:id="rId85"/>
    <p:sldId id="364" r:id="rId86"/>
    <p:sldId id="366" r:id="rId87"/>
    <p:sldId id="365" r:id="rId88"/>
    <p:sldId id="359" r:id="rId89"/>
    <p:sldId id="358" r:id="rId90"/>
    <p:sldId id="373" r:id="rId91"/>
    <p:sldId id="372" r:id="rId92"/>
    <p:sldId id="377" r:id="rId93"/>
    <p:sldId id="376" r:id="rId94"/>
    <p:sldId id="375" r:id="rId95"/>
    <p:sldId id="374" r:id="rId96"/>
    <p:sldId id="371" r:id="rId97"/>
    <p:sldId id="378" r:id="rId98"/>
    <p:sldId id="370" r:id="rId99"/>
    <p:sldId id="351" r:id="rId100"/>
    <p:sldId id="379" r:id="rId101"/>
    <p:sldId id="282" r:id="rId102"/>
    <p:sldId id="318" r:id="rId103"/>
    <p:sldId id="380" r:id="rId104"/>
    <p:sldId id="321" r:id="rId105"/>
    <p:sldId id="267" r:id="rId106"/>
    <p:sldId id="268" r:id="rId1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Beckmann" initials="NB" lastIdx="1" clrIdx="0">
    <p:extLst>
      <p:ext uri="{19B8F6BF-5375-455C-9EA6-DF929625EA0E}">
        <p15:presenceInfo xmlns:p15="http://schemas.microsoft.com/office/powerpoint/2012/main" userId="Nathan Beck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7FFAF"/>
    <a:srgbClr val="FFE3A3"/>
    <a:srgbClr val="93D1FF"/>
    <a:srgbClr val="97FFD2"/>
    <a:srgbClr val="BFFFAB"/>
    <a:srgbClr val="C8A3FF"/>
    <a:srgbClr val="FECDFF"/>
    <a:srgbClr val="FDABFF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38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00:18:13.87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6666-5D28-4EFE-A107-8233B89E1E3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EB5D-64EF-4873-9A8C-91DDEA6C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480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86490"/>
            <a:ext cx="6858000" cy="13233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9B94-21B3-46B4-BD92-9A745EDAA7C8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547287-81AC-4385-9DD3-F70FE8D0673F}"/>
              </a:ext>
            </a:extLst>
          </p:cNvPr>
          <p:cNvCxnSpPr/>
          <p:nvPr userDrawn="1"/>
        </p:nvCxnSpPr>
        <p:spPr>
          <a:xfrm>
            <a:off x="1143000" y="4163904"/>
            <a:ext cx="685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1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D307-C06D-445B-B2F6-D177114451C9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39E0-A9C5-416A-AD68-F27398B3D3E4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8442-8597-4E6B-B8C9-528FC1216B19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729-B2FB-40AA-8CA3-CAD9263A3532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0153-81B9-403B-A149-35934ED49D86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4238-1115-4443-8F1C-D23E0C3A2F59}" type="datetime1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0-4361-4844-8A85-D4E1BFFC82C6}" type="datetime1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6452-53C1-45A5-AD89-BB30BAB7A80D}" type="datetime1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1C4-D7CF-4F6E-B476-2FF665687670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FF59-308E-41D0-A822-AEA91145FB0C}" type="datetime1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2D2C-2B0D-4E54-AFB0-5D791AEFA2BF}" type="datetime1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6081-C38A-4B55-8C86-FD3DDD3A0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Lecture 2:</a:t>
            </a:r>
            <a:br>
              <a:rPr lang="en-US" dirty="0"/>
            </a:br>
            <a:r>
              <a:rPr lang="en-US" dirty="0"/>
              <a:t>Pipelining and</a:t>
            </a:r>
            <a:br>
              <a:rPr lang="en-US" dirty="0"/>
            </a:br>
            <a:r>
              <a:rPr lang="en-US" dirty="0"/>
              <a:t>Instruction-Level Parallelism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411D4-D97F-411D-BAAE-04D61703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6490"/>
            <a:ext cx="9144000" cy="1323365"/>
          </a:xfrm>
        </p:spPr>
        <p:txBody>
          <a:bodyPr>
            <a:normAutofit/>
          </a:bodyPr>
          <a:lstStyle/>
          <a:p>
            <a:r>
              <a:rPr lang="en-US" dirty="0"/>
              <a:t>15-418 Parallel Computer Architecture and Programming</a:t>
            </a:r>
          </a:p>
          <a:p>
            <a:r>
              <a:rPr lang="en-US" dirty="0"/>
              <a:t>CMU 15-418/15-618, Spring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D8BE7-9558-49BD-B24A-28453F87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1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267571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AMD Fiji (2015)</a:t>
            </a:r>
          </a:p>
          <a:p>
            <a:endParaRPr lang="en-US" sz="2400" dirty="0"/>
          </a:p>
          <a:p>
            <a:r>
              <a:rPr lang="en-US" sz="2400" dirty="0"/>
              <a:t>Highlighted areas actually execute instructions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 Most area spent executing the program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(Rest is mostly I/O &amp; memory, not scheduling)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ED87B-4C35-49A6-8B60-4253E352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60" y="1647098"/>
            <a:ext cx="583964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19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D07D-F6D4-48A0-835C-A4781F53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Structural hazards can severely limit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5ECA1-A54C-49C0-A406-2D83402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170990-B09E-451B-B788-50449A64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27230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193151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67120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Mult</a:t>
                      </a:r>
                      <a:r>
                        <a:rPr lang="en-US" sz="1600" dirty="0"/>
                        <a:t>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57280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D1E651-9484-4BDB-8A0A-08AC46A84355}"/>
              </a:ext>
            </a:extLst>
          </p:cNvPr>
          <p:cNvSpPr txBox="1"/>
          <p:nvPr/>
        </p:nvSpPr>
        <p:spPr>
          <a:xfrm>
            <a:off x="5868550" y="6429617"/>
            <a:ext cx="31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loop iteration / 5 cycles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3C6F59-F866-400A-999C-C8D566DA7743}"/>
              </a:ext>
            </a:extLst>
          </p:cNvPr>
          <p:cNvCxnSpPr>
            <a:cxnSpLocks/>
          </p:cNvCxnSpPr>
          <p:nvPr/>
        </p:nvCxnSpPr>
        <p:spPr>
          <a:xfrm flipH="1" flipV="1">
            <a:off x="4929809" y="5997555"/>
            <a:ext cx="1465312" cy="432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4B5B08-E0ED-468B-B7C4-E37B3C598B64}"/>
              </a:ext>
            </a:extLst>
          </p:cNvPr>
          <p:cNvCxnSpPr>
            <a:cxnSpLocks/>
          </p:cNvCxnSpPr>
          <p:nvPr/>
        </p:nvCxnSpPr>
        <p:spPr>
          <a:xfrm flipV="1">
            <a:off x="6514391" y="5866927"/>
            <a:ext cx="380526" cy="562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F618-A83C-4D9F-A871-228075A6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scheduling is complex &amp; hard to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66B33-BE73-4C87-BBA3-6454A9428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When is it safe to issue two instructions?</a:t>
                </a:r>
              </a:p>
              <a:p>
                <a:r>
                  <a:rPr lang="en-US" dirty="0"/>
                  <a:t>A: When they are independent</a:t>
                </a:r>
              </a:p>
              <a:p>
                <a:pPr lvl="1"/>
                <a:r>
                  <a:rPr lang="en-US" dirty="0"/>
                  <a:t>Must compare </a:t>
                </a:r>
                <a:r>
                  <a:rPr lang="en-US" u="sng" dirty="0"/>
                  <a:t>all </a:t>
                </a:r>
                <a:r>
                  <a:rPr lang="en-US" dirty="0"/>
                  <a:t>pairs of input and output registers</a:t>
                </a:r>
              </a:p>
              <a:p>
                <a:endParaRPr lang="en-US" dirty="0"/>
              </a:p>
              <a:p>
                <a:r>
                  <a:rPr lang="en-US" dirty="0"/>
                  <a:t>Scalability: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comparisons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issue width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66B33-BE73-4C87-BBA3-6454A9428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0FA53-1697-45AF-A230-07D8263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9649800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1CEF-0A87-42A4-AE9A-1FF8165A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OoO</a:t>
            </a:r>
            <a:r>
              <a:rPr lang="en-US" dirty="0"/>
              <a:t> x86: </a:t>
            </a:r>
            <a:r>
              <a:rPr lang="en-US" dirty="0" err="1"/>
              <a:t>Microcoding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47B5-F96A-4498-95A9-1E81BFBA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x86 instruction describes several operations</a:t>
            </a:r>
          </a:p>
          <a:p>
            <a:pPr lvl="1"/>
            <a:r>
              <a:rPr lang="en-US" dirty="0"/>
              <a:t>E.g., </a:t>
            </a:r>
            <a:r>
              <a:rPr lang="en-US" sz="1800" dirty="0">
                <a:latin typeface="Lucida Sans Typewriter" panose="020B0509030504030204" pitchFamily="49" charset="0"/>
              </a:rPr>
              <a:t>add [esp+4], 5 </a:t>
            </a:r>
            <a:r>
              <a:rPr lang="en-US" dirty="0"/>
              <a:t>means:</a:t>
            </a:r>
            <a:br>
              <a:rPr lang="en-US" dirty="0"/>
            </a:br>
            <a:r>
              <a:rPr lang="en-US" dirty="0"/>
              <a:t>1. Load </a:t>
            </a:r>
            <a:r>
              <a:rPr lang="en-US" sz="1800" dirty="0">
                <a:latin typeface="Lucida Sans Typewriter" panose="020B0509030504030204" pitchFamily="49" charset="0"/>
              </a:rPr>
              <a:t>Mem[esp+4]</a:t>
            </a:r>
            <a:br>
              <a:rPr lang="en-US" sz="1800" dirty="0">
                <a:latin typeface="Lucida Sans Typewriter" panose="020B0509030504030204" pitchFamily="49" charset="0"/>
              </a:rPr>
            </a:br>
            <a:r>
              <a:rPr lang="en-US" dirty="0"/>
              <a:t>2. Add </a:t>
            </a:r>
            <a:r>
              <a:rPr lang="en-US" sz="1800" dirty="0">
                <a:latin typeface="Lucida Sans Typewriter" panose="020B0509030504030204" pitchFamily="49" charset="0"/>
              </a:rPr>
              <a:t>5</a:t>
            </a:r>
            <a:r>
              <a:rPr lang="en-US" dirty="0"/>
              <a:t> to it</a:t>
            </a:r>
            <a:br>
              <a:rPr lang="en-US" dirty="0"/>
            </a:br>
            <a:r>
              <a:rPr lang="en-US" dirty="0"/>
              <a:t>3. Store result to </a:t>
            </a:r>
            <a:r>
              <a:rPr lang="en-US" sz="1800" dirty="0">
                <a:latin typeface="Lucida Sans Typewriter" panose="020B0509030504030204" pitchFamily="49" charset="0"/>
              </a:rPr>
              <a:t>Mem[esp+4]</a:t>
            </a:r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/>
              <a:t>This is too much for (fast) hardware</a:t>
            </a:r>
          </a:p>
          <a:p>
            <a:endParaRPr lang="en-US" dirty="0"/>
          </a:p>
          <a:p>
            <a:r>
              <a:rPr lang="en-US" dirty="0"/>
              <a:t>Instead, hardware decodes </a:t>
            </a:r>
            <a:r>
              <a:rPr lang="en-US" dirty="0" err="1"/>
              <a:t>instr’ns</a:t>
            </a:r>
            <a:r>
              <a:rPr lang="en-US" dirty="0"/>
              <a:t> into </a:t>
            </a:r>
            <a:r>
              <a:rPr lang="en-US" i="1" dirty="0"/>
              <a:t>micro-ops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Rest of pipeline uses micro-ops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E6756-5FD7-4E53-8DF9-36B3DF52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2217396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A0C7-4617-4702-956F-5459F44A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wait, there’s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3CA5-49F6-4CC0-9345-80934106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issues we could not touch on</a:t>
            </a:r>
          </a:p>
          <a:p>
            <a:endParaRPr lang="en-US" dirty="0"/>
          </a:p>
          <a:p>
            <a:r>
              <a:rPr lang="en-US" dirty="0"/>
              <a:t>How to eliminate </a:t>
            </a:r>
            <a:r>
              <a:rPr lang="en-US" i="1" dirty="0"/>
              <a:t>false dependences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write-after-read / write-after-write</a:t>
            </a:r>
          </a:p>
          <a:p>
            <a:endParaRPr lang="en-US" dirty="0"/>
          </a:p>
          <a:p>
            <a:r>
              <a:rPr lang="en-US" dirty="0"/>
              <a:t>How to track dependences through memory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store</a:t>
            </a:r>
            <a:r>
              <a:rPr lang="en-US" dirty="0" err="1">
                <a:sym typeface="Wingdings" panose="05000000000000000000" pitchFamily="2" charset="2"/>
              </a:rPr>
              <a:t>load</a:t>
            </a:r>
            <a:r>
              <a:rPr lang="en-US" dirty="0">
                <a:sym typeface="Wingdings" panose="05000000000000000000" pitchFamily="2" charset="2"/>
              </a:rPr>
              <a:t> forwarding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How to rollback mis-speculations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FB78F-6B11-4F51-8D05-E59B193E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2942014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622C-07E8-4386-BD3C-7E66D456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from last time:</a:t>
            </a:r>
            <a:br>
              <a:rPr lang="en-US" dirty="0"/>
            </a:br>
            <a:r>
              <a:rPr lang="en-US" dirty="0"/>
              <a:t>ILP tapped out…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EC2B3-7950-43F2-B8AA-58DC22A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F6987-FDF1-49EE-8A0B-7CA719DA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38" y="1690689"/>
            <a:ext cx="6903512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46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FD8A-F1F1-4B32-97DB-D14F8279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ILP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B021C-F5CA-4960-80EC-1D77D9649B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ILP works great! …But is complex + hard to scale</a:t>
                </a:r>
              </a:p>
              <a:p>
                <a:r>
                  <a:rPr lang="en-US" dirty="0"/>
                  <a:t>4-wide superscalar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20-stage pipeline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80</a:t>
                </a:r>
                <a:r>
                  <a:rPr lang="en-US" dirty="0"/>
                  <a:t> </a:t>
                </a:r>
                <a:r>
                  <a:rPr lang="en-US" dirty="0" err="1"/>
                  <a:t>instrns</a:t>
                </a:r>
                <a:r>
                  <a:rPr lang="en-US" dirty="0"/>
                  <a:t> in flight</a:t>
                </a:r>
              </a:p>
              <a:p>
                <a:r>
                  <a:rPr lang="en-US" dirty="0"/>
                  <a:t>High-performance </a:t>
                </a:r>
                <a:r>
                  <a:rPr lang="en-US" dirty="0" err="1"/>
                  <a:t>OoO</a:t>
                </a:r>
                <a:r>
                  <a:rPr lang="en-US" dirty="0"/>
                  <a:t> buffers hundreds of instructions</a:t>
                </a:r>
              </a:p>
              <a:p>
                <a:endParaRPr lang="en-US" dirty="0"/>
              </a:p>
              <a:p>
                <a:r>
                  <a:rPr lang="en-US" dirty="0"/>
                  <a:t>Pipelines can only go so deep</a:t>
                </a:r>
              </a:p>
              <a:p>
                <a:pPr lvl="1"/>
                <a:r>
                  <a:rPr lang="en-US" dirty="0"/>
                  <a:t>Branch misprediction penalty grows</a:t>
                </a:r>
              </a:p>
              <a:p>
                <a:pPr lvl="1"/>
                <a:r>
                  <a:rPr lang="en-US" dirty="0"/>
                  <a:t>Frequency (GHz) limited by power</a:t>
                </a:r>
              </a:p>
              <a:p>
                <a:r>
                  <a:rPr lang="en-US" dirty="0"/>
                  <a:t>Programs have limited ILP</a:t>
                </a:r>
              </a:p>
              <a:p>
                <a:pPr lvl="1"/>
                <a:r>
                  <a:rPr lang="en-US" dirty="0"/>
                  <a:t>Even with perfect scheduling, &gt;8-wide issue doesn’t help</a:t>
                </a:r>
              </a:p>
              <a:p>
                <a:r>
                  <a:rPr lang="en-US" dirty="0"/>
                  <a:t>Dynamic scheduling overheads are significant</a:t>
                </a:r>
              </a:p>
              <a:p>
                <a:r>
                  <a:rPr lang="en-US" dirty="0"/>
                  <a:t>Out-of-order scheduling is expensive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B021C-F5CA-4960-80EC-1D77D9649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309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E9387-B625-454C-9A5C-D492E580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5279211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A718-DD98-41E7-BFD2-2B94A7A2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ILP </a:t>
            </a:r>
            <a:r>
              <a:rPr lang="en-US" dirty="0">
                <a:sym typeface="Wingdings" panose="05000000000000000000" pitchFamily="2" charset="2"/>
              </a:rPr>
              <a:t> Multicore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B4FCB-95EC-44FE-887A-ABB99F72A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ILP works great! …But is complex + hard to scale</a:t>
                </a:r>
              </a:p>
              <a:p>
                <a:endParaRPr lang="en-US" dirty="0"/>
              </a:p>
              <a:p>
                <a:r>
                  <a:rPr lang="en-US" dirty="0"/>
                  <a:t>From hardware perspective, multicore is much more efficient, but…</a:t>
                </a:r>
              </a:p>
              <a:p>
                <a:endParaRPr lang="en-US" b="1" dirty="0"/>
              </a:p>
              <a:p>
                <a:r>
                  <a:rPr lang="en-US" b="1" dirty="0"/>
                  <a:t>Parallel software is hard!</a:t>
                </a:r>
                <a:endParaRPr lang="en-US" dirty="0"/>
              </a:p>
              <a:p>
                <a:pPr lvl="1"/>
                <a:r>
                  <a:rPr lang="en-US" dirty="0"/>
                  <a:t>Industry resisted multicore for as long as possible</a:t>
                </a:r>
              </a:p>
              <a:p>
                <a:pPr lvl="1"/>
                <a:r>
                  <a:rPr lang="en-US" dirty="0"/>
                  <a:t>When multicore finally happened, CPU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arch simplified </a:t>
                </a:r>
                <a:r>
                  <a:rPr lang="en-US" dirty="0">
                    <a:sym typeface="Wingdings" panose="05000000000000000000" pitchFamily="2" charset="2"/>
                  </a:rPr>
                  <a:t> more cores</a:t>
                </a:r>
              </a:p>
              <a:p>
                <a:pPr lvl="1"/>
                <a:r>
                  <a:rPr lang="en-US" dirty="0"/>
                  <a:t>Many program(</a:t>
                </a:r>
                <a:r>
                  <a:rPr lang="en-US" dirty="0" err="1"/>
                  <a:t>mer</a:t>
                </a:r>
                <a:r>
                  <a:rPr lang="en-US" dirty="0"/>
                  <a:t>)s still struggle to use multicore effectively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B4FCB-95EC-44FE-887A-ABB99F72A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322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54BD7-7284-45E3-B402-5760E930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27943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5B22-CD01-4910-BA0C-AD25A8A5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you will learn…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C72D-A3E3-427E-9048-B240CD4E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How CPUs exploit ILP to speed up straight-line code</a:t>
            </a:r>
          </a:p>
          <a:p>
            <a:endParaRPr lang="en-US" sz="2400" dirty="0"/>
          </a:p>
          <a:p>
            <a:r>
              <a:rPr lang="en-US" sz="2400" dirty="0"/>
              <a:t>Key ideas:</a:t>
            </a:r>
          </a:p>
          <a:p>
            <a:pPr lvl="1"/>
            <a:r>
              <a:rPr lang="en-US" i="1" u="sng" dirty="0"/>
              <a:t>Pipelining &amp; Superscalar:</a:t>
            </a:r>
            <a:r>
              <a:rPr lang="en-US" dirty="0"/>
              <a:t> Work on multiple instructions at once</a:t>
            </a:r>
          </a:p>
          <a:p>
            <a:pPr lvl="1"/>
            <a:r>
              <a:rPr lang="en-US" i="1" u="sng" dirty="0"/>
              <a:t>Out-of-order execution:</a:t>
            </a:r>
            <a:r>
              <a:rPr lang="en-US" dirty="0"/>
              <a:t> Dynamically schedule instructions whenever they are “ready”</a:t>
            </a:r>
          </a:p>
          <a:p>
            <a:pPr lvl="1"/>
            <a:r>
              <a:rPr lang="en-US" i="1" u="sng" dirty="0"/>
              <a:t>Speculation</a:t>
            </a:r>
            <a:r>
              <a:rPr lang="en-US" dirty="0"/>
              <a:t>: Guess what the program will do next to discover more independent work, “rolling back” incorrect guesses</a:t>
            </a:r>
            <a:endParaRPr lang="en-US" i="1" u="sng" dirty="0"/>
          </a:p>
          <a:p>
            <a:endParaRPr lang="en-US" sz="2400" dirty="0"/>
          </a:p>
          <a:p>
            <a:r>
              <a:rPr lang="en-US" sz="2400" dirty="0"/>
              <a:t>CPUs must do all of this while preserving the </a:t>
            </a:r>
            <a:r>
              <a:rPr lang="en-US" sz="2400" u="sng" dirty="0"/>
              <a:t>illusion</a:t>
            </a:r>
            <a:r>
              <a:rPr lang="en-US" sz="2400" dirty="0"/>
              <a:t> that instructions execute in-order, one-at-a-time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04ADD-2DBF-4262-90C1-78847D6B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7865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other words… Today is about: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6EF2B-003B-4164-801A-02C4981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27" y="1437519"/>
            <a:ext cx="5515745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B16B7-676A-4120-ABAA-55598C9E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Buckle up!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…But please ask questions!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42A99-E647-482F-82D0-F8B4C8A8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17869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0054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5521122" y="1933575"/>
            <a:ext cx="41034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poly: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ble</a:t>
            </a:r>
            <a:r>
              <a:rPr lang="en-US" sz="1600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add     r1, r0, r1, </a:t>
            </a:r>
            <a:r>
              <a:rPr lang="en-US" sz="1600" dirty="0" err="1">
                <a:latin typeface="Lucida Sans Typewriter" panose="020B0509030504030204" pitchFamily="49" charset="0"/>
              </a:rPr>
              <a:t>lsl</a:t>
            </a:r>
            <a:r>
              <a:rPr lang="en-US" sz="1600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.L4: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[0]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</p:spTree>
    <p:extLst>
      <p:ext uri="{BB962C8B-B14F-4D97-AF65-F5344CB8AC3E}">
        <p14:creationId xmlns:p14="http://schemas.microsoft.com/office/powerpoint/2010/main" val="52894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5521122" y="1933575"/>
            <a:ext cx="41034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poly: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ble</a:t>
            </a:r>
            <a:r>
              <a:rPr lang="en-US" sz="1600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add     r1, r0, r1, </a:t>
            </a:r>
            <a:r>
              <a:rPr lang="en-US" sz="1600" dirty="0" err="1">
                <a:latin typeface="Lucida Sans Typewriter" panose="020B0509030504030204" pitchFamily="49" charset="0"/>
              </a:rPr>
              <a:t>lsl</a:t>
            </a:r>
            <a:r>
              <a:rPr lang="en-US" sz="1600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.L4: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[0]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5F7FF-6915-4209-BB1C-5AAF414E8441}"/>
              </a:ext>
            </a:extLst>
          </p:cNvPr>
          <p:cNvSpPr/>
          <p:nvPr/>
        </p:nvSpPr>
        <p:spPr>
          <a:xfrm>
            <a:off x="5594430" y="2006278"/>
            <a:ext cx="3549570" cy="192139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D953EB-D77D-4025-8B1B-406693893AA9}"/>
              </a:ext>
            </a:extLst>
          </p:cNvPr>
          <p:cNvSpPr/>
          <p:nvPr/>
        </p:nvSpPr>
        <p:spPr>
          <a:xfrm>
            <a:off x="5594430" y="5401520"/>
            <a:ext cx="3549570" cy="126935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EFC7B-57E2-4EA5-97EA-B3AAA58E36AB}"/>
              </a:ext>
            </a:extLst>
          </p:cNvPr>
          <p:cNvSpPr/>
          <p:nvPr/>
        </p:nvSpPr>
        <p:spPr>
          <a:xfrm>
            <a:off x="5594430" y="3920641"/>
            <a:ext cx="3549570" cy="148087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E80D6-104F-4A4F-8611-B02BE26375F1}"/>
              </a:ext>
            </a:extLst>
          </p:cNvPr>
          <p:cNvSpPr/>
          <p:nvPr/>
        </p:nvSpPr>
        <p:spPr>
          <a:xfrm>
            <a:off x="686766" y="4001294"/>
            <a:ext cx="4380077" cy="140022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4429A-3261-43A6-B222-30B9A9D9FAD1}"/>
              </a:ext>
            </a:extLst>
          </p:cNvPr>
          <p:cNvSpPr/>
          <p:nvPr/>
        </p:nvSpPr>
        <p:spPr>
          <a:xfrm>
            <a:off x="686766" y="2662177"/>
            <a:ext cx="4380076" cy="133911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F537E-C1EF-478F-8A07-AD0CBA192AB2}"/>
              </a:ext>
            </a:extLst>
          </p:cNvPr>
          <p:cNvSpPr/>
          <p:nvPr/>
        </p:nvSpPr>
        <p:spPr>
          <a:xfrm>
            <a:off x="686766" y="5401520"/>
            <a:ext cx="4380076" cy="71377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A1D1E-6F83-44F6-A1F7-5754A8650E38}"/>
              </a:ext>
            </a:extLst>
          </p:cNvPr>
          <p:cNvSpPr txBox="1"/>
          <p:nvPr/>
        </p:nvSpPr>
        <p:spPr>
          <a:xfrm rot="16200000">
            <a:off x="8426175" y="2354770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FD6C4-EDCE-4630-A08E-ED561C94EB5E}"/>
              </a:ext>
            </a:extLst>
          </p:cNvPr>
          <p:cNvSpPr txBox="1"/>
          <p:nvPr/>
        </p:nvSpPr>
        <p:spPr>
          <a:xfrm rot="16200000">
            <a:off x="8486609" y="4473748"/>
            <a:ext cx="9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D713B-5F37-4127-8ADB-8CE59CBD9550}"/>
              </a:ext>
            </a:extLst>
          </p:cNvPr>
          <p:cNvSpPr txBox="1"/>
          <p:nvPr/>
        </p:nvSpPr>
        <p:spPr>
          <a:xfrm rot="16200000">
            <a:off x="8714716" y="58515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732065" y="4212486"/>
            <a:ext cx="8310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r5 &lt;- 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[j]; 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  (</a:t>
            </a:r>
            <a:r>
              <a:rPr lang="en-US" sz="1600" u="sng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two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operations)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	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compare: j &lt; terms?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value += r5 * power  (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+ add)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power *= x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		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repeat?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EBB37-3AA9-4F48-A57B-E3E1469F8EBD}"/>
              </a:ext>
            </a:extLst>
          </p:cNvPr>
          <p:cNvSpPr/>
          <p:nvPr/>
        </p:nvSpPr>
        <p:spPr>
          <a:xfrm>
            <a:off x="838911" y="2663666"/>
            <a:ext cx="4380077" cy="140022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2D442-DB97-40DE-9735-94A3AE01B432}"/>
              </a:ext>
            </a:extLst>
          </p:cNvPr>
          <p:cNvSpPr/>
          <p:nvPr/>
        </p:nvSpPr>
        <p:spPr>
          <a:xfrm>
            <a:off x="838910" y="4243279"/>
            <a:ext cx="3017473" cy="160093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7ED7A3C-585B-466B-B808-2FF236B97E00}"/>
              </a:ext>
            </a:extLst>
          </p:cNvPr>
          <p:cNvSpPr/>
          <p:nvPr/>
        </p:nvSpPr>
        <p:spPr>
          <a:xfrm>
            <a:off x="1648831" y="3820137"/>
            <a:ext cx="594573" cy="63610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5482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BFB-C34D-46AA-B107-6B4ED9D95747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1C0E4-AAC7-448F-9A83-2F2178F65501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9337C-7F66-41D5-93A6-D386D706CDAF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50489-9F40-4593-B43C-353A4DBA6FE7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7405A30-803E-4CDA-AB29-EF66BC8C54A7}"/>
              </a:ext>
            </a:extLst>
          </p:cNvPr>
          <p:cNvSpPr/>
          <p:nvPr/>
        </p:nvSpPr>
        <p:spPr>
          <a:xfrm>
            <a:off x="93442" y="2580924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5E-6 0.0409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097 L 0.00053 0.0844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8449 L 0.00035 0.122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292 L 0.00035 0.4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FA54-EA4A-4491-8EA0-BC485446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kinds of processors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4DA4D-7E53-4BBC-A18F-FEF3BABD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BEF05-3E90-4577-8A5A-C8CE14B765DE}"/>
              </a:ext>
            </a:extLst>
          </p:cNvPr>
          <p:cNvSpPr txBox="1"/>
          <p:nvPr/>
        </p:nvSpPr>
        <p:spPr>
          <a:xfrm>
            <a:off x="-426720" y="528432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Why so many? What differentiates these processors?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EE117-220B-43CD-A3BA-B7C3482E6742}"/>
              </a:ext>
            </a:extLst>
          </p:cNvPr>
          <p:cNvSpPr txBox="1"/>
          <p:nvPr/>
        </p:nvSpPr>
        <p:spPr>
          <a:xfrm>
            <a:off x="801290" y="413026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CPU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3515C-26D1-48EB-9EC8-5272037080D8}"/>
              </a:ext>
            </a:extLst>
          </p:cNvPr>
          <p:cNvSpPr txBox="1"/>
          <p:nvPr/>
        </p:nvSpPr>
        <p:spPr>
          <a:xfrm>
            <a:off x="3035533" y="4130261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GPU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7B3E9-1BCF-4AA3-A008-0B3CC2FCA7AB}"/>
              </a:ext>
            </a:extLst>
          </p:cNvPr>
          <p:cNvSpPr txBox="1"/>
          <p:nvPr/>
        </p:nvSpPr>
        <p:spPr>
          <a:xfrm>
            <a:off x="5327484" y="41302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FPGA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F5F27-7C3A-4659-B624-0C8363C6C4C1}"/>
              </a:ext>
            </a:extLst>
          </p:cNvPr>
          <p:cNvSpPr txBox="1"/>
          <p:nvPr/>
        </p:nvSpPr>
        <p:spPr>
          <a:xfrm>
            <a:off x="7754087" y="4132216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pic>
        <p:nvPicPr>
          <p:cNvPr id="1026" name="Picture 2" descr="Image result for cpu">
            <a:extLst>
              <a:ext uri="{FF2B5EF4-FFF2-40B4-BE49-F238E27FC236}">
                <a16:creationId xmlns:a16="http://schemas.microsoft.com/office/drawing/2014/main" id="{EC6CCFC3-FA20-434F-8B05-9C86012F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2" y="2181614"/>
            <a:ext cx="1948646" cy="19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B4071-8163-48DB-8E98-BE8EE007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98" y="2464318"/>
            <a:ext cx="1948646" cy="1495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54FF9-BE93-4C4D-B095-333DD959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44" y="2457717"/>
            <a:ext cx="2294117" cy="1495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A4172-139B-44DE-B2C4-78462962A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61" y="2518794"/>
            <a:ext cx="2358139" cy="13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DA91D-4BA6-49A5-A91C-25C0E2AE678D}"/>
              </a:ext>
            </a:extLst>
          </p:cNvPr>
          <p:cNvSpPr/>
          <p:nvPr/>
        </p:nvSpPr>
        <p:spPr>
          <a:xfrm>
            <a:off x="4867154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4FF719-9787-4592-A2B7-749187F87ED0}"/>
              </a:ext>
            </a:extLst>
          </p:cNvPr>
          <p:cNvSpPr/>
          <p:nvPr/>
        </p:nvSpPr>
        <p:spPr>
          <a:xfrm>
            <a:off x="1801792" y="2284016"/>
            <a:ext cx="4872942" cy="4228556"/>
          </a:xfrm>
          <a:custGeom>
            <a:avLst/>
            <a:gdLst>
              <a:gd name="connsiteX0" fmla="*/ 0 w 4872942"/>
              <a:gd name="connsiteY0" fmla="*/ 3732683 h 4176206"/>
              <a:gd name="connsiteX1" fmla="*/ 802512 w 4872942"/>
              <a:gd name="connsiteY1" fmla="*/ 4145514 h 4176206"/>
              <a:gd name="connsiteX2" fmla="*/ 2484699 w 4872942"/>
              <a:gd name="connsiteY2" fmla="*/ 2995762 h 4176206"/>
              <a:gd name="connsiteX3" fmla="*/ 3271778 w 4872942"/>
              <a:gd name="connsiteY3" fmla="*/ 295002 h 4176206"/>
              <a:gd name="connsiteX4" fmla="*/ 4595150 w 4872942"/>
              <a:gd name="connsiteY4" fmla="*/ 78942 h 4176206"/>
              <a:gd name="connsiteX5" fmla="*/ 4872942 w 4872942"/>
              <a:gd name="connsiteY5" fmla="*/ 364450 h 4176206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820148 h 4263671"/>
              <a:gd name="connsiteX1" fmla="*/ 802512 w 4872942"/>
              <a:gd name="connsiteY1" fmla="*/ 4232979 h 4263671"/>
              <a:gd name="connsiteX2" fmla="*/ 2484699 w 4872942"/>
              <a:gd name="connsiteY2" fmla="*/ 3083227 h 4263671"/>
              <a:gd name="connsiteX3" fmla="*/ 3271778 w 4872942"/>
              <a:gd name="connsiteY3" fmla="*/ 382467 h 4263671"/>
              <a:gd name="connsiteX4" fmla="*/ 4379089 w 4872942"/>
              <a:gd name="connsiteY4" fmla="*/ 81526 h 4263671"/>
              <a:gd name="connsiteX5" fmla="*/ 4872942 w 4872942"/>
              <a:gd name="connsiteY5" fmla="*/ 451915 h 4263671"/>
              <a:gd name="connsiteX0" fmla="*/ 0 w 4872942"/>
              <a:gd name="connsiteY0" fmla="*/ 3800409 h 4243932"/>
              <a:gd name="connsiteX1" fmla="*/ 802512 w 4872942"/>
              <a:gd name="connsiteY1" fmla="*/ 4213240 h 4243932"/>
              <a:gd name="connsiteX2" fmla="*/ 2484699 w 4872942"/>
              <a:gd name="connsiteY2" fmla="*/ 3063488 h 4243932"/>
              <a:gd name="connsiteX3" fmla="*/ 3271778 w 4872942"/>
              <a:gd name="connsiteY3" fmla="*/ 362728 h 4243932"/>
              <a:gd name="connsiteX4" fmla="*/ 4379089 w 4872942"/>
              <a:gd name="connsiteY4" fmla="*/ 61787 h 4243932"/>
              <a:gd name="connsiteX5" fmla="*/ 4872942 w 4872942"/>
              <a:gd name="connsiteY5" fmla="*/ 432176 h 4243932"/>
              <a:gd name="connsiteX0" fmla="*/ 0 w 4872942"/>
              <a:gd name="connsiteY0" fmla="*/ 3800409 h 4228556"/>
              <a:gd name="connsiteX1" fmla="*/ 802512 w 4872942"/>
              <a:gd name="connsiteY1" fmla="*/ 4213240 h 4228556"/>
              <a:gd name="connsiteX2" fmla="*/ 2484699 w 4872942"/>
              <a:gd name="connsiteY2" fmla="*/ 3063488 h 4228556"/>
              <a:gd name="connsiteX3" fmla="*/ 3271778 w 4872942"/>
              <a:gd name="connsiteY3" fmla="*/ 362728 h 4228556"/>
              <a:gd name="connsiteX4" fmla="*/ 4379089 w 4872942"/>
              <a:gd name="connsiteY4" fmla="*/ 61787 h 4228556"/>
              <a:gd name="connsiteX5" fmla="*/ 4872942 w 4872942"/>
              <a:gd name="connsiteY5" fmla="*/ 432176 h 42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942" h="4228556">
                <a:moveTo>
                  <a:pt x="0" y="3800409"/>
                </a:moveTo>
                <a:cubicBezTo>
                  <a:pt x="194198" y="4068234"/>
                  <a:pt x="399971" y="4289762"/>
                  <a:pt x="802512" y="4213240"/>
                </a:cubicBezTo>
                <a:cubicBezTo>
                  <a:pt x="1205053" y="4136718"/>
                  <a:pt x="2073155" y="3705240"/>
                  <a:pt x="2484699" y="3063488"/>
                </a:cubicBezTo>
                <a:cubicBezTo>
                  <a:pt x="2896243" y="2421736"/>
                  <a:pt x="2956046" y="863011"/>
                  <a:pt x="3271778" y="362728"/>
                </a:cubicBezTo>
                <a:cubicBezTo>
                  <a:pt x="3587510" y="-137555"/>
                  <a:pt x="4096795" y="7771"/>
                  <a:pt x="4379089" y="61787"/>
                </a:cubicBezTo>
                <a:cubicBezTo>
                  <a:pt x="4661383" y="115803"/>
                  <a:pt x="4863940" y="288778"/>
                  <a:pt x="4872942" y="432176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3F868-711E-4DE4-A4A7-1D64C3A4080A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BA249-0C20-4C41-B218-E138DA681218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A929F-1C49-4601-A2DB-7172A544438E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22A9B-5E34-48FF-83DE-B257AB88BACD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E7E53-DECD-4082-89CA-17693AC5A3B7}"/>
              </a:ext>
            </a:extLst>
          </p:cNvPr>
          <p:cNvSpPr/>
          <p:nvPr/>
        </p:nvSpPr>
        <p:spPr>
          <a:xfrm>
            <a:off x="5063079" y="299205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63625-E4EF-4339-A33F-1055637E2DA8}"/>
              </a:ext>
            </a:extLst>
          </p:cNvPr>
          <p:cNvSpPr/>
          <p:nvPr/>
        </p:nvSpPr>
        <p:spPr>
          <a:xfrm>
            <a:off x="5063079" y="434876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CE6C6-1C85-43BE-BE08-CF9071806083}"/>
              </a:ext>
            </a:extLst>
          </p:cNvPr>
          <p:cNvSpPr txBox="1"/>
          <p:nvPr/>
        </p:nvSpPr>
        <p:spPr>
          <a:xfrm rot="16200000">
            <a:off x="7962629" y="345942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J=1 iteration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8ADB3-230F-4179-A840-651D57B4A148}"/>
              </a:ext>
            </a:extLst>
          </p:cNvPr>
          <p:cNvSpPr txBox="1"/>
          <p:nvPr/>
        </p:nvSpPr>
        <p:spPr>
          <a:xfrm rot="16200000">
            <a:off x="7957822" y="481613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J=2 iteration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FB0CFF-BB59-4F10-9B22-AEB592D256B4}"/>
              </a:ext>
            </a:extLst>
          </p:cNvPr>
          <p:cNvSpPr/>
          <p:nvPr/>
        </p:nvSpPr>
        <p:spPr>
          <a:xfrm>
            <a:off x="5063078" y="5705473"/>
            <a:ext cx="3773347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F1F7A-7EB4-4A13-A1BE-ABE217C1940A}"/>
              </a:ext>
            </a:extLst>
          </p:cNvPr>
          <p:cNvSpPr txBox="1"/>
          <p:nvPr/>
        </p:nvSpPr>
        <p:spPr>
          <a:xfrm rot="16200000">
            <a:off x="8402335" y="579496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35C156-0DBA-4B8B-B459-A1A4F43A5A49}"/>
              </a:ext>
            </a:extLst>
          </p:cNvPr>
          <p:cNvSpPr/>
          <p:nvPr/>
        </p:nvSpPr>
        <p:spPr>
          <a:xfrm>
            <a:off x="151435" y="5632672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48594 -0.4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DA91D-4BA6-49A5-A91C-25C0E2AE678D}"/>
              </a:ext>
            </a:extLst>
          </p:cNvPr>
          <p:cNvSpPr/>
          <p:nvPr/>
        </p:nvSpPr>
        <p:spPr>
          <a:xfrm>
            <a:off x="4867154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BFB-C34D-46AA-B107-6B4ED9D95747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1C0E4-AAC7-448F-9A83-2F2178F65501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DBE52-4F64-43EE-9993-DBB78319BD21}"/>
              </a:ext>
            </a:extLst>
          </p:cNvPr>
          <p:cNvSpPr/>
          <p:nvPr/>
        </p:nvSpPr>
        <p:spPr>
          <a:xfrm>
            <a:off x="5063079" y="299205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5ADDF-1E0D-46FD-BEDD-40134473D3B9}"/>
              </a:ext>
            </a:extLst>
          </p:cNvPr>
          <p:cNvSpPr/>
          <p:nvPr/>
        </p:nvSpPr>
        <p:spPr>
          <a:xfrm>
            <a:off x="5063079" y="434876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9337C-7F66-41D5-93A6-D386D706CDAF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03FB5-0D8C-423B-A767-6E98E2ECF282}"/>
              </a:ext>
            </a:extLst>
          </p:cNvPr>
          <p:cNvSpPr txBox="1"/>
          <p:nvPr/>
        </p:nvSpPr>
        <p:spPr>
          <a:xfrm rot="16200000">
            <a:off x="7962629" y="345942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J=1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054DB-90EF-4878-AEA2-88F013EF46E5}"/>
              </a:ext>
            </a:extLst>
          </p:cNvPr>
          <p:cNvSpPr txBox="1"/>
          <p:nvPr/>
        </p:nvSpPr>
        <p:spPr>
          <a:xfrm rot="16200000">
            <a:off x="7957822" y="481613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J=2 iteration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226065-40D3-45DF-B3D4-BB81868C6FC6}"/>
              </a:ext>
            </a:extLst>
          </p:cNvPr>
          <p:cNvSpPr/>
          <p:nvPr/>
        </p:nvSpPr>
        <p:spPr>
          <a:xfrm>
            <a:off x="5063078" y="5705473"/>
            <a:ext cx="3773347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50489-9F40-4593-B43C-353A4DBA6FE7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65F47-5DE9-4FA8-A5F9-EDD52E6CF942}"/>
              </a:ext>
            </a:extLst>
          </p:cNvPr>
          <p:cNvSpPr txBox="1"/>
          <p:nvPr/>
        </p:nvSpPr>
        <p:spPr>
          <a:xfrm rot="16200000">
            <a:off x="8402335" y="579496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5DD7C3-F583-46B4-B35A-228AB723E499}"/>
              </a:ext>
            </a:extLst>
          </p:cNvPr>
          <p:cNvSpPr/>
          <p:nvPr/>
        </p:nvSpPr>
        <p:spPr>
          <a:xfrm>
            <a:off x="1801792" y="2284016"/>
            <a:ext cx="4872942" cy="4228556"/>
          </a:xfrm>
          <a:custGeom>
            <a:avLst/>
            <a:gdLst>
              <a:gd name="connsiteX0" fmla="*/ 0 w 4872942"/>
              <a:gd name="connsiteY0" fmla="*/ 3732683 h 4176206"/>
              <a:gd name="connsiteX1" fmla="*/ 802512 w 4872942"/>
              <a:gd name="connsiteY1" fmla="*/ 4145514 h 4176206"/>
              <a:gd name="connsiteX2" fmla="*/ 2484699 w 4872942"/>
              <a:gd name="connsiteY2" fmla="*/ 2995762 h 4176206"/>
              <a:gd name="connsiteX3" fmla="*/ 3271778 w 4872942"/>
              <a:gd name="connsiteY3" fmla="*/ 295002 h 4176206"/>
              <a:gd name="connsiteX4" fmla="*/ 4595150 w 4872942"/>
              <a:gd name="connsiteY4" fmla="*/ 78942 h 4176206"/>
              <a:gd name="connsiteX5" fmla="*/ 4872942 w 4872942"/>
              <a:gd name="connsiteY5" fmla="*/ 364450 h 4176206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820148 h 4263671"/>
              <a:gd name="connsiteX1" fmla="*/ 802512 w 4872942"/>
              <a:gd name="connsiteY1" fmla="*/ 4232979 h 4263671"/>
              <a:gd name="connsiteX2" fmla="*/ 2484699 w 4872942"/>
              <a:gd name="connsiteY2" fmla="*/ 3083227 h 4263671"/>
              <a:gd name="connsiteX3" fmla="*/ 3271778 w 4872942"/>
              <a:gd name="connsiteY3" fmla="*/ 382467 h 4263671"/>
              <a:gd name="connsiteX4" fmla="*/ 4379089 w 4872942"/>
              <a:gd name="connsiteY4" fmla="*/ 81526 h 4263671"/>
              <a:gd name="connsiteX5" fmla="*/ 4872942 w 4872942"/>
              <a:gd name="connsiteY5" fmla="*/ 451915 h 4263671"/>
              <a:gd name="connsiteX0" fmla="*/ 0 w 4872942"/>
              <a:gd name="connsiteY0" fmla="*/ 3800409 h 4243932"/>
              <a:gd name="connsiteX1" fmla="*/ 802512 w 4872942"/>
              <a:gd name="connsiteY1" fmla="*/ 4213240 h 4243932"/>
              <a:gd name="connsiteX2" fmla="*/ 2484699 w 4872942"/>
              <a:gd name="connsiteY2" fmla="*/ 3063488 h 4243932"/>
              <a:gd name="connsiteX3" fmla="*/ 3271778 w 4872942"/>
              <a:gd name="connsiteY3" fmla="*/ 362728 h 4243932"/>
              <a:gd name="connsiteX4" fmla="*/ 4379089 w 4872942"/>
              <a:gd name="connsiteY4" fmla="*/ 61787 h 4243932"/>
              <a:gd name="connsiteX5" fmla="*/ 4872942 w 4872942"/>
              <a:gd name="connsiteY5" fmla="*/ 432176 h 4243932"/>
              <a:gd name="connsiteX0" fmla="*/ 0 w 4872942"/>
              <a:gd name="connsiteY0" fmla="*/ 3800409 h 4228556"/>
              <a:gd name="connsiteX1" fmla="*/ 802512 w 4872942"/>
              <a:gd name="connsiteY1" fmla="*/ 4213240 h 4228556"/>
              <a:gd name="connsiteX2" fmla="*/ 2484699 w 4872942"/>
              <a:gd name="connsiteY2" fmla="*/ 3063488 h 4228556"/>
              <a:gd name="connsiteX3" fmla="*/ 3271778 w 4872942"/>
              <a:gd name="connsiteY3" fmla="*/ 362728 h 4228556"/>
              <a:gd name="connsiteX4" fmla="*/ 4379089 w 4872942"/>
              <a:gd name="connsiteY4" fmla="*/ 61787 h 4228556"/>
              <a:gd name="connsiteX5" fmla="*/ 4872942 w 4872942"/>
              <a:gd name="connsiteY5" fmla="*/ 432176 h 42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942" h="4228556">
                <a:moveTo>
                  <a:pt x="0" y="3800409"/>
                </a:moveTo>
                <a:cubicBezTo>
                  <a:pt x="194198" y="4068234"/>
                  <a:pt x="399971" y="4289762"/>
                  <a:pt x="802512" y="4213240"/>
                </a:cubicBezTo>
                <a:cubicBezTo>
                  <a:pt x="1205053" y="4136718"/>
                  <a:pt x="2073155" y="3705240"/>
                  <a:pt x="2484699" y="3063488"/>
                </a:cubicBezTo>
                <a:cubicBezTo>
                  <a:pt x="2896243" y="2421736"/>
                  <a:pt x="2956046" y="863011"/>
                  <a:pt x="3271778" y="362728"/>
                </a:cubicBezTo>
                <a:cubicBezTo>
                  <a:pt x="3587510" y="-137555"/>
                  <a:pt x="4096795" y="7771"/>
                  <a:pt x="4379089" y="61787"/>
                </a:cubicBezTo>
                <a:cubicBezTo>
                  <a:pt x="4661383" y="115803"/>
                  <a:pt x="4863940" y="288778"/>
                  <a:pt x="4872942" y="432176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7B3D82-C975-4A8E-8A04-8257D7556230}"/>
              </a:ext>
            </a:extLst>
          </p:cNvPr>
          <p:cNvSpPr/>
          <p:nvPr/>
        </p:nvSpPr>
        <p:spPr>
          <a:xfrm>
            <a:off x="4607756" y="2895540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0.040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098 L 0.00053 0.084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8449 L 0.00035 0.122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292 L 0.00035 0.4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8" grpId="3" animBg="1"/>
      <p:bldP spid="18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937-B6C3-46F8-BADF-F64625A9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software-hardware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EF1FA-60CF-4B78-AFB7-008DB4B9A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instruction set architecture (ISA)</a:t>
                </a:r>
                <a:r>
                  <a:rPr lang="en-US" dirty="0"/>
                  <a:t> is a </a:t>
                </a:r>
                <a:r>
                  <a:rPr lang="en-US" u="sng" dirty="0"/>
                  <a:t>functional contract</a:t>
                </a:r>
                <a:r>
                  <a:rPr lang="en-US" dirty="0"/>
                  <a:t> between hardware and software</a:t>
                </a:r>
              </a:p>
              <a:p>
                <a:pPr lvl="1"/>
                <a:r>
                  <a:rPr lang="en-US" dirty="0"/>
                  <a:t>It says </a:t>
                </a:r>
                <a:r>
                  <a:rPr lang="en-US" b="1" dirty="0"/>
                  <a:t>what</a:t>
                </a:r>
                <a:r>
                  <a:rPr lang="en-US" dirty="0"/>
                  <a:t> each instruction does, but not </a:t>
                </a:r>
                <a:r>
                  <a:rPr lang="en-US" b="1" dirty="0"/>
                  <a:t>how</a:t>
                </a:r>
              </a:p>
              <a:p>
                <a:pPr lvl="1"/>
                <a:r>
                  <a:rPr lang="en-US" dirty="0"/>
                  <a:t>Example: Ordered sequence of x86 instructions</a:t>
                </a:r>
              </a:p>
              <a:p>
                <a:endParaRPr lang="en-US" dirty="0"/>
              </a:p>
              <a:p>
                <a:r>
                  <a:rPr lang="en-US" dirty="0"/>
                  <a:t>A processor’s </a:t>
                </a:r>
                <a:r>
                  <a:rPr lang="en-US" i="1" dirty="0"/>
                  <a:t>microarchitecture</a:t>
                </a:r>
                <a:r>
                  <a:rPr lang="en-US" dirty="0"/>
                  <a:t> is how the ISA is implemented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Arch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Arch :: Interface : Implementation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EF1FA-60CF-4B78-AFB7-008DB4B9A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5C38B-3D16-4C41-8686-722DFE6B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056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3AD7-FE01-4AB6-89D6-1B3EDAE1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CPU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647-2BD9-4298-9A4F-D07703B1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Execute instructions in program order</a:t>
            </a:r>
          </a:p>
          <a:p>
            <a:endParaRPr lang="en-US" dirty="0"/>
          </a:p>
          <a:p>
            <a:r>
              <a:rPr lang="en-US" dirty="0"/>
              <a:t>Divide instruction execution into stages, e.g.:</a:t>
            </a:r>
          </a:p>
          <a:p>
            <a:pPr lvl="1"/>
            <a:r>
              <a:rPr lang="en-US" dirty="0"/>
              <a:t>1. Fetch – get the next instruction from memory</a:t>
            </a:r>
          </a:p>
          <a:p>
            <a:pPr lvl="1"/>
            <a:r>
              <a:rPr lang="en-US" dirty="0"/>
              <a:t>2. Decode – figure out what to do &amp; read inputs</a:t>
            </a:r>
          </a:p>
          <a:p>
            <a:pPr lvl="1"/>
            <a:r>
              <a:rPr lang="en-US" dirty="0"/>
              <a:t>3. Execute – perform the necessary operations</a:t>
            </a:r>
          </a:p>
          <a:p>
            <a:pPr lvl="1"/>
            <a:r>
              <a:rPr lang="en-US" dirty="0"/>
              <a:t>4. Commit – write the results back to registers / memory</a:t>
            </a:r>
          </a:p>
          <a:p>
            <a:endParaRPr lang="en-US" dirty="0"/>
          </a:p>
          <a:p>
            <a:pPr lvl="1"/>
            <a:r>
              <a:rPr lang="en-US" dirty="0"/>
              <a:t>(Real processors have many more stages)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73379-6E37-417E-822C-0EDBE30D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07505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68842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3EDC2-F69F-4EBD-86D7-9426782B4F28}"/>
              </a:ext>
            </a:extLst>
          </p:cNvPr>
          <p:cNvSpPr txBox="1"/>
          <p:nvPr/>
        </p:nvSpPr>
        <p:spPr>
          <a:xfrm>
            <a:off x="3370885" y="5181825"/>
            <a:ext cx="257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 Read “</a:t>
            </a:r>
            <a:r>
              <a:rPr lang="en-US" b="1" dirty="0" err="1"/>
              <a:t>ldr</a:t>
            </a:r>
            <a:r>
              <a:rPr lang="en-US" b="1" dirty="0"/>
              <a:t> r5, [r3] #4” from memory</a:t>
            </a:r>
          </a:p>
        </p:txBody>
      </p:sp>
    </p:spTree>
    <p:extLst>
      <p:ext uri="{BB962C8B-B14F-4D97-AF65-F5344CB8AC3E}">
        <p14:creationId xmlns:p14="http://schemas.microsoft.com/office/powerpoint/2010/main" val="211968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01FBD-5B61-4A4E-8764-0303D85E7598}"/>
              </a:ext>
            </a:extLst>
          </p:cNvPr>
          <p:cNvSpPr txBox="1"/>
          <p:nvPr/>
        </p:nvSpPr>
        <p:spPr>
          <a:xfrm>
            <a:off x="4528160" y="5181825"/>
            <a:ext cx="2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 Decode “</a:t>
            </a:r>
            <a:r>
              <a:rPr lang="en-US" b="1" dirty="0" err="1"/>
              <a:t>ldr</a:t>
            </a:r>
            <a:r>
              <a:rPr lang="en-US" b="1" dirty="0"/>
              <a:t> r5, [r3] #4” and read input </a:t>
            </a:r>
            <a:r>
              <a:rPr lang="en-US" b="1" dirty="0" err="1"/>
              <a:t>regs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69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B9C70-2D8D-413F-950A-C548C499FB79}"/>
              </a:ext>
            </a:extLst>
          </p:cNvPr>
          <p:cNvSpPr txBox="1"/>
          <p:nvPr/>
        </p:nvSpPr>
        <p:spPr>
          <a:xfrm>
            <a:off x="5759698" y="5149435"/>
            <a:ext cx="2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Load memory at r3 and compute r3 + 4</a:t>
            </a:r>
          </a:p>
        </p:txBody>
      </p:sp>
    </p:spTree>
    <p:extLst>
      <p:ext uri="{BB962C8B-B14F-4D97-AF65-F5344CB8AC3E}">
        <p14:creationId xmlns:p14="http://schemas.microsoft.com/office/powerpoint/2010/main" val="159823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8053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5C4C3-9F51-4BED-91D7-2D494BA72CED}"/>
              </a:ext>
            </a:extLst>
          </p:cNvPr>
          <p:cNvSpPr txBox="1"/>
          <p:nvPr/>
        </p:nvSpPr>
        <p:spPr>
          <a:xfrm>
            <a:off x="7205592" y="5232860"/>
            <a:ext cx="199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 Write values into </a:t>
            </a:r>
            <a:r>
              <a:rPr lang="en-US" b="1" dirty="0" err="1"/>
              <a:t>regs</a:t>
            </a:r>
            <a:r>
              <a:rPr lang="en-US" b="1" dirty="0"/>
              <a:t> r5 and r3</a:t>
            </a:r>
          </a:p>
        </p:txBody>
      </p:sp>
    </p:spTree>
    <p:extLst>
      <p:ext uri="{BB962C8B-B14F-4D97-AF65-F5344CB8AC3E}">
        <p14:creationId xmlns:p14="http://schemas.microsoft.com/office/powerpoint/2010/main" val="166208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435491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6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so many kinds of processors?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Each processor is designed for different kinds of programs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</a:t>
            </a:r>
          </a:p>
          <a:p>
            <a:pPr lvl="1"/>
            <a:r>
              <a:rPr lang="en-US" sz="2000" dirty="0"/>
              <a:t>“Sequential” code – i.e., single / few threads</a:t>
            </a:r>
          </a:p>
          <a:p>
            <a:pPr lvl="1"/>
            <a:endParaRPr lang="en-US" sz="2000" dirty="0"/>
          </a:p>
          <a:p>
            <a:r>
              <a:rPr lang="en-US" sz="2400" dirty="0"/>
              <a:t>GPUs</a:t>
            </a:r>
          </a:p>
          <a:p>
            <a:pPr lvl="1"/>
            <a:r>
              <a:rPr lang="en-US" sz="2000" dirty="0"/>
              <a:t>Programs with lots of independent work </a:t>
            </a:r>
            <a:r>
              <a:rPr lang="en-US" sz="2000" dirty="0">
                <a:sym typeface="Wingdings" panose="05000000000000000000" pitchFamily="2" charset="2"/>
              </a:rPr>
              <a:t> “Embarrassingly parallel”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Many others: </a:t>
            </a:r>
            <a:r>
              <a:rPr lang="en-US" sz="2000" dirty="0"/>
              <a:t>Deep neural networks, Digital signal processing,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BB4A-E49F-49BF-A1F6-FE504F67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9F0DC-C3F0-421F-8EE2-B0F6DEE45BDE}"/>
              </a:ext>
            </a:extLst>
          </p:cNvPr>
          <p:cNvGrpSpPr/>
          <p:nvPr/>
        </p:nvGrpSpPr>
        <p:grpSpPr>
          <a:xfrm>
            <a:off x="354957" y="2407535"/>
            <a:ext cx="7195840" cy="1415970"/>
            <a:chOff x="354957" y="2407535"/>
            <a:chExt cx="7195840" cy="14159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31550E-BC75-4509-87AA-D5234DDEA65C}"/>
                </a:ext>
              </a:extLst>
            </p:cNvPr>
            <p:cNvSpPr/>
            <p:nvPr/>
          </p:nvSpPr>
          <p:spPr>
            <a:xfrm>
              <a:off x="354957" y="2407535"/>
              <a:ext cx="6609144" cy="141597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1F35B-8D07-41B8-8E6D-6AEC8BF1A303}"/>
                </a:ext>
              </a:extLst>
            </p:cNvPr>
            <p:cNvSpPr txBox="1"/>
            <p:nvPr/>
          </p:nvSpPr>
          <p:spPr>
            <a:xfrm rot="2038937">
              <a:off x="6312060" y="2428494"/>
              <a:ext cx="12387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8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805419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926778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78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32186"/>
              </p:ext>
            </p:extLst>
          </p:nvPr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60DA8-35C1-4722-8839-C50BCC292D66}"/>
              </a:ext>
            </a:extLst>
          </p:cNvPr>
          <p:cNvGrpSpPr/>
          <p:nvPr/>
        </p:nvGrpSpPr>
        <p:grpSpPr>
          <a:xfrm>
            <a:off x="1920438" y="5756293"/>
            <a:ext cx="2557375" cy="681901"/>
            <a:chOff x="2100805" y="5195104"/>
            <a:chExt cx="2895599" cy="681901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4A70678-0F25-4578-ADF0-4F954AAED847}"/>
                </a:ext>
              </a:extLst>
            </p:cNvPr>
            <p:cNvSpPr/>
            <p:nvPr/>
          </p:nvSpPr>
          <p:spPr>
            <a:xfrm rot="5400000">
              <a:off x="3411638" y="3884271"/>
              <a:ext cx="273934" cy="289559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F3C48-ED01-46F9-9642-81F882F6CCAF}"/>
                </a:ext>
              </a:extLst>
            </p:cNvPr>
            <p:cNvSpPr txBox="1"/>
            <p:nvPr/>
          </p:nvSpPr>
          <p:spPr>
            <a:xfrm>
              <a:off x="2332917" y="5507673"/>
              <a:ext cx="243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Latency = 4 ns / </a:t>
              </a:r>
              <a:r>
                <a:rPr lang="en-US" dirty="0" err="1">
                  <a:solidFill>
                    <a:schemeClr val="accent1"/>
                  </a:solidFill>
                </a:rPr>
                <a:t>instr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6F3F7F0-F83A-4358-8B12-463581ED00D6}"/>
              </a:ext>
            </a:extLst>
          </p:cNvPr>
          <p:cNvSpPr/>
          <p:nvPr/>
        </p:nvSpPr>
        <p:spPr>
          <a:xfrm rot="5400000">
            <a:off x="5719014" y="4614572"/>
            <a:ext cx="273934" cy="25573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989605-40AA-4DCF-8B8B-177679037F72}"/>
              </a:ext>
            </a:extLst>
          </p:cNvPr>
          <p:cNvSpPr/>
          <p:nvPr/>
        </p:nvSpPr>
        <p:spPr>
          <a:xfrm rot="5400000">
            <a:off x="8466133" y="4520385"/>
            <a:ext cx="273934" cy="27457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86554-F2CF-4B13-B30B-DE52A62B6D3C}"/>
              </a:ext>
            </a:extLst>
          </p:cNvPr>
          <p:cNvSpPr txBox="1"/>
          <p:nvPr/>
        </p:nvSpPr>
        <p:spPr>
          <a:xfrm>
            <a:off x="5286253" y="1291337"/>
            <a:ext cx="334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 fast is this processor?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5D7ED0-027E-4D98-B4AA-8A315CCFD85A}"/>
              </a:ext>
            </a:extLst>
          </p:cNvPr>
          <p:cNvSpPr txBox="1"/>
          <p:nvPr/>
        </p:nvSpPr>
        <p:spPr>
          <a:xfrm>
            <a:off x="5286253" y="1665193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Latency? Throughput?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C8159BC-9BB6-47C3-8F88-0DB5F2F5DC7C}"/>
              </a:ext>
            </a:extLst>
          </p:cNvPr>
          <p:cNvSpPr txBox="1"/>
          <p:nvPr/>
        </p:nvSpPr>
        <p:spPr>
          <a:xfrm>
            <a:off x="5605515" y="6068862"/>
            <a:ext cx="27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Throughput = 1 </a:t>
            </a:r>
            <a:r>
              <a:rPr lang="en-US" dirty="0" err="1">
                <a:solidFill>
                  <a:schemeClr val="accent1"/>
                </a:solidFill>
              </a:rPr>
              <a:t>instr</a:t>
            </a:r>
            <a:r>
              <a:rPr lang="en-US" dirty="0">
                <a:solidFill>
                  <a:schemeClr val="accent1"/>
                </a:solidFill>
              </a:rPr>
              <a:t> / 4 ns</a:t>
            </a:r>
          </a:p>
        </p:txBody>
      </p:sp>
    </p:spTree>
    <p:extLst>
      <p:ext uri="{BB962C8B-B14F-4D97-AF65-F5344CB8AC3E}">
        <p14:creationId xmlns:p14="http://schemas.microsoft.com/office/powerpoint/2010/main" val="41498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/>
      <p:bldP spid="32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CPU is very wasteful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92D55B5-6A48-47B5-9C7C-AACCBB48B4CC}"/>
              </a:ext>
            </a:extLst>
          </p:cNvPr>
          <p:cNvSpPr/>
          <p:nvPr/>
        </p:nvSpPr>
        <p:spPr>
          <a:xfrm>
            <a:off x="2538715" y="233207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9503E4-C4E8-4D58-BB12-D4D2434555BF}"/>
              </a:ext>
            </a:extLst>
          </p:cNvPr>
          <p:cNvSpPr/>
          <p:nvPr/>
        </p:nvSpPr>
        <p:spPr>
          <a:xfrm>
            <a:off x="3208118" y="3179180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C5FD20-08EA-4E8C-A7C4-2E080000F2F6}"/>
              </a:ext>
            </a:extLst>
          </p:cNvPr>
          <p:cNvSpPr/>
          <p:nvPr/>
        </p:nvSpPr>
        <p:spPr>
          <a:xfrm>
            <a:off x="3877521" y="4026286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095965-BF73-4620-80C5-301A55FF6F6D}"/>
              </a:ext>
            </a:extLst>
          </p:cNvPr>
          <p:cNvSpPr/>
          <p:nvPr/>
        </p:nvSpPr>
        <p:spPr>
          <a:xfrm>
            <a:off x="4537276" y="4873392"/>
            <a:ext cx="2008209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456945-5645-474E-89A1-D79D052995DF}"/>
              </a:ext>
            </a:extLst>
          </p:cNvPr>
          <p:cNvSpPr/>
          <p:nvPr/>
        </p:nvSpPr>
        <p:spPr>
          <a:xfrm>
            <a:off x="5204103" y="233207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5D67D-511C-4D97-9E03-871F04AAEBC3}"/>
              </a:ext>
            </a:extLst>
          </p:cNvPr>
          <p:cNvSpPr/>
          <p:nvPr/>
        </p:nvSpPr>
        <p:spPr>
          <a:xfrm>
            <a:off x="5861733" y="3179180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E35F23-3B2C-4EF6-A438-90F658A36BF8}"/>
              </a:ext>
            </a:extLst>
          </p:cNvPr>
          <p:cNvSpPr/>
          <p:nvPr/>
        </p:nvSpPr>
        <p:spPr>
          <a:xfrm>
            <a:off x="6531136" y="4026286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0B6DFA-D48C-403F-BE19-3715558D32CB}"/>
              </a:ext>
            </a:extLst>
          </p:cNvPr>
          <p:cNvSpPr/>
          <p:nvPr/>
        </p:nvSpPr>
        <p:spPr>
          <a:xfrm>
            <a:off x="7200539" y="4873392"/>
            <a:ext cx="19434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7D4A5-AE1C-4220-8B17-E302C883A814}"/>
              </a:ext>
            </a:extLst>
          </p:cNvPr>
          <p:cNvSpPr/>
          <p:nvPr/>
        </p:nvSpPr>
        <p:spPr>
          <a:xfrm>
            <a:off x="7860295" y="2332074"/>
            <a:ext cx="1283706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44AFA-0D81-4728-8BB6-68E6A3669843}"/>
              </a:ext>
            </a:extLst>
          </p:cNvPr>
          <p:cNvSpPr/>
          <p:nvPr/>
        </p:nvSpPr>
        <p:spPr>
          <a:xfrm>
            <a:off x="8515349" y="3179180"/>
            <a:ext cx="628652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9BB720-80C5-41AA-95C7-642E12085DB9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D98D7E-36C9-4591-A058-C4A30E186E11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910894-BEF2-43D0-9583-5E18E15B96AC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919F1-1B05-4C6F-82E7-8A76EF9F7D8B}"/>
              </a:ext>
            </a:extLst>
          </p:cNvPr>
          <p:cNvSpPr txBox="1"/>
          <p:nvPr/>
        </p:nvSpPr>
        <p:spPr>
          <a:xfrm>
            <a:off x="3821396" y="3529892"/>
            <a:ext cx="171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Idle Hardware</a:t>
            </a:r>
          </a:p>
        </p:txBody>
      </p:sp>
    </p:spTree>
    <p:extLst>
      <p:ext uri="{BB962C8B-B14F-4D97-AF65-F5344CB8AC3E}">
        <p14:creationId xmlns:p14="http://schemas.microsoft.com/office/powerpoint/2010/main" val="2603359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986CB-EA59-46DC-BDEE-5D4E98F1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Pipelining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38EDF-D25F-46FE-B409-CAE89C96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1953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38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CDF-70DD-460D-BC4F-839F755E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pervades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209A-499D-411F-8D55-5A70DAFB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Speeding up programs is all about parallelism</a:t>
            </a:r>
          </a:p>
          <a:p>
            <a:pPr lvl="1"/>
            <a:r>
              <a:rPr lang="en-US" dirty="0"/>
              <a:t>1) Find independent work</a:t>
            </a:r>
          </a:p>
          <a:p>
            <a:pPr lvl="1"/>
            <a:r>
              <a:rPr lang="en-US" dirty="0"/>
              <a:t>2) Execute it in parallel</a:t>
            </a:r>
          </a:p>
          <a:p>
            <a:pPr lvl="1"/>
            <a:r>
              <a:rPr lang="en-US" dirty="0"/>
              <a:t>3) Profit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Where is the parallelism?</a:t>
            </a:r>
          </a:p>
          <a:p>
            <a:pPr lvl="1"/>
            <a:r>
              <a:rPr lang="en-US" dirty="0"/>
              <a:t>Whose job is it to find parallelism?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22D08-3E29-4180-A9FC-62C5E8F8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398951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645504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2922155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18679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44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66893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93552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21217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47681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7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36244" y="2915857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36244" y="3182452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36244" y="345910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36244" y="401793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46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pipelined CPU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67134"/>
              </p:ext>
            </p:extLst>
          </p:nvPr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60DA8-35C1-4722-8839-C50BCC292D66}"/>
              </a:ext>
            </a:extLst>
          </p:cNvPr>
          <p:cNvGrpSpPr/>
          <p:nvPr/>
        </p:nvGrpSpPr>
        <p:grpSpPr>
          <a:xfrm>
            <a:off x="1920438" y="5756293"/>
            <a:ext cx="2557375" cy="681901"/>
            <a:chOff x="2100805" y="5195104"/>
            <a:chExt cx="2895599" cy="681901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4A70678-0F25-4578-ADF0-4F954AAED847}"/>
                </a:ext>
              </a:extLst>
            </p:cNvPr>
            <p:cNvSpPr/>
            <p:nvPr/>
          </p:nvSpPr>
          <p:spPr>
            <a:xfrm rot="5400000">
              <a:off x="3411638" y="3884271"/>
              <a:ext cx="273934" cy="289559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F3C48-ED01-46F9-9642-81F882F6CCAF}"/>
                </a:ext>
              </a:extLst>
            </p:cNvPr>
            <p:cNvSpPr txBox="1"/>
            <p:nvPr/>
          </p:nvSpPr>
          <p:spPr>
            <a:xfrm>
              <a:off x="2332917" y="5507673"/>
              <a:ext cx="243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Latency = 4 ns / </a:t>
              </a:r>
              <a:r>
                <a:rPr lang="en-US" dirty="0" err="1">
                  <a:solidFill>
                    <a:schemeClr val="accent1"/>
                  </a:solidFill>
                </a:rPr>
                <a:t>instr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86554-F2CF-4B13-B30B-DE52A62B6D3C}"/>
              </a:ext>
            </a:extLst>
          </p:cNvPr>
          <p:cNvSpPr txBox="1"/>
          <p:nvPr/>
        </p:nvSpPr>
        <p:spPr>
          <a:xfrm>
            <a:off x="5286253" y="1291337"/>
            <a:ext cx="334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 fast is this processor?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5D7ED0-027E-4D98-B4AA-8A315CCFD85A}"/>
              </a:ext>
            </a:extLst>
          </p:cNvPr>
          <p:cNvSpPr txBox="1"/>
          <p:nvPr/>
        </p:nvSpPr>
        <p:spPr>
          <a:xfrm>
            <a:off x="5286253" y="1665193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Latency? Throughput?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C8159BC-9BB6-47C3-8F88-0DB5F2F5DC7C}"/>
              </a:ext>
            </a:extLst>
          </p:cNvPr>
          <p:cNvSpPr txBox="1"/>
          <p:nvPr/>
        </p:nvSpPr>
        <p:spPr>
          <a:xfrm>
            <a:off x="4792021" y="5800579"/>
            <a:ext cx="3723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Throughput = 1 </a:t>
            </a:r>
            <a:r>
              <a:rPr lang="en-US" sz="2800" dirty="0" err="1">
                <a:solidFill>
                  <a:schemeClr val="accent1"/>
                </a:solidFill>
              </a:rPr>
              <a:t>instr</a:t>
            </a:r>
            <a:r>
              <a:rPr lang="en-US" sz="2800" dirty="0">
                <a:solidFill>
                  <a:schemeClr val="accent1"/>
                </a:solidFill>
              </a:rPr>
              <a:t> / ns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4X speedup!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07E7D-4FB1-4047-A30D-CF08486204E6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ABD04-58B3-4B1A-8112-E2F1A011AEE6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12CC1-C17C-4B58-ABEF-A8C8A661EC77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achieved through </a:t>
            </a:r>
            <a:r>
              <a:rPr lang="en-US" b="1" dirty="0"/>
              <a:t>pipeline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4F23F4-80BC-4A7E-A8A1-A3F947525A40}"/>
              </a:ext>
            </a:extLst>
          </p:cNvPr>
          <p:cNvSpPr/>
          <p:nvPr/>
        </p:nvSpPr>
        <p:spPr>
          <a:xfrm>
            <a:off x="5829468" y="2258809"/>
            <a:ext cx="744638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DBD7-4385-4236-8623-F83042DBBF2A}"/>
              </a:ext>
            </a:extLst>
          </p:cNvPr>
          <p:cNvSpPr txBox="1"/>
          <p:nvPr/>
        </p:nvSpPr>
        <p:spPr>
          <a:xfrm>
            <a:off x="4923136" y="1550631"/>
            <a:ext cx="25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4 instructions at a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8C4C9-48CD-454D-BECB-BB05A1AC70F0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199539-CE22-46D0-94AF-2C79CB73CA91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2637D-440D-41CC-A257-99FB9FFB5DAF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8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9B1E-D9F8-49DF-8B6C-3DE530A9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0481-5522-448A-89DA-408DBCB9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 requires </a:t>
            </a:r>
            <a:r>
              <a:rPr lang="en-US" b="1" u="sng" dirty="0"/>
              <a:t>independent</a:t>
            </a:r>
            <a:r>
              <a:rPr lang="en-US" b="1" dirty="0"/>
              <a:t> </a:t>
            </a:r>
            <a:r>
              <a:rPr lang="en-US" dirty="0"/>
              <a:t>work</a:t>
            </a:r>
          </a:p>
          <a:p>
            <a:endParaRPr lang="en-US" dirty="0"/>
          </a:p>
          <a:p>
            <a:r>
              <a:rPr lang="en-US" dirty="0"/>
              <a:t>Q: Are instructions independent?</a:t>
            </a:r>
          </a:p>
          <a:p>
            <a:endParaRPr lang="en-US" dirty="0"/>
          </a:p>
          <a:p>
            <a:r>
              <a:rPr lang="en-US" dirty="0"/>
              <a:t>A: No! Many possible </a:t>
            </a:r>
            <a:r>
              <a:rPr lang="en-US" i="1" dirty="0"/>
              <a:t>hazards </a:t>
            </a:r>
            <a:r>
              <a:rPr lang="en-US" dirty="0"/>
              <a:t>limit parallelism…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7C96-9E70-4F19-8483-5EFBB7A7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50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5F6C-A51C-4617-9CD6-E5A611E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F682-146A-4414-8127-7F4FE04F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sz="2000" dirty="0">
                <a:latin typeface="Lucida Sans Typewriter" panose="020B0509030504030204" pitchFamily="49" charset="0"/>
              </a:rPr>
              <a:t> ra, [</a:t>
            </a:r>
            <a:r>
              <a:rPr lang="en-US" sz="2000" dirty="0" err="1">
                <a:latin typeface="Lucida Sans Typewriter" panose="020B0509030504030204" pitchFamily="49" charset="0"/>
              </a:rPr>
              <a:t>rb</a:t>
            </a:r>
            <a:r>
              <a:rPr lang="en-US" sz="2000" dirty="0">
                <a:latin typeface="Lucida Sans Typewriter" panose="020B0509030504030204" pitchFamily="49" charset="0"/>
              </a:rPr>
              <a:t>], #4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ra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 Memory[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];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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+ 4</a:t>
            </a:r>
            <a:b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</a:b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sz="2000" dirty="0">
                <a:latin typeface="Lucida Sans Typewriter" panose="020B0509030504030204" pitchFamily="49" charset="0"/>
              </a:rPr>
              <a:t> </a:t>
            </a:r>
            <a:r>
              <a:rPr lang="en-US" sz="2000" dirty="0" err="1">
                <a:latin typeface="Lucida Sans Typewriter" panose="020B0509030504030204" pitchFamily="49" charset="0"/>
              </a:rPr>
              <a:t>rc</a:t>
            </a:r>
            <a:r>
              <a:rPr lang="en-US" sz="2000" dirty="0">
                <a:latin typeface="Lucida Sans Typewriter" panose="020B0509030504030204" pitchFamily="49" charset="0"/>
              </a:rPr>
              <a:t>, </a:t>
            </a:r>
            <a:r>
              <a:rPr lang="en-US" sz="2000" dirty="0" err="1">
                <a:latin typeface="Lucida Sans Typewriter" panose="020B0509030504030204" pitchFamily="49" charset="0"/>
              </a:rPr>
              <a:t>rd</a:t>
            </a:r>
            <a:r>
              <a:rPr lang="en-US" sz="2000" dirty="0">
                <a:latin typeface="Lucida Sans Typewriter" panose="020B05090305040302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rc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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rd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+ re</a:t>
            </a:r>
            <a:br>
              <a:rPr lang="en-US" sz="2000" dirty="0">
                <a:latin typeface="Lucida Sans Typewriter" panose="020B0509030504030204" pitchFamily="49" charset="0"/>
                <a:sym typeface="Wingdings" panose="05000000000000000000" pitchFamily="2" charset="2"/>
              </a:rPr>
            </a:br>
            <a:br>
              <a:rPr lang="en-US" sz="2000" dirty="0">
                <a:latin typeface="Lucida Sans Typewriter" panose="020B0509030504030204" pitchFamily="49" charset="0"/>
                <a:sym typeface="Wingdings" panose="05000000000000000000" pitchFamily="2" charset="2"/>
              </a:rPr>
            </a:br>
            <a:r>
              <a:rPr lang="en-US" dirty="0"/>
              <a:t>Q: When can the CPU pipeline the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sz="2000" dirty="0">
                <a:latin typeface="Lucida Sans Typewriter" panose="020B0509030504030204" pitchFamily="49" charset="0"/>
              </a:rPr>
              <a:t> </a:t>
            </a:r>
            <a:r>
              <a:rPr lang="en-US" dirty="0"/>
              <a:t>behind 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9C2E4-A8D4-4934-9B89-D18379BC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8B4E36-B085-4798-8BFD-AF01E48E7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9662"/>
              </p:ext>
            </p:extLst>
          </p:nvPr>
        </p:nvGraphicFramePr>
        <p:xfrm>
          <a:off x="628650" y="3251241"/>
          <a:ext cx="5237425" cy="283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</a:tblGrid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452501-D886-4077-B50B-01B6C0E8B5D4}"/>
              </a:ext>
            </a:extLst>
          </p:cNvPr>
          <p:cNvSpPr txBox="1">
            <a:spLocks/>
          </p:cNvSpPr>
          <p:nvPr/>
        </p:nvSpPr>
        <p:spPr>
          <a:xfrm>
            <a:off x="5866075" y="3251241"/>
            <a:ext cx="3086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A: When they use </a:t>
            </a:r>
            <a:r>
              <a:rPr lang="en-US" b="1" dirty="0"/>
              <a:t>different registers</a:t>
            </a:r>
          </a:p>
          <a:p>
            <a:pPr lvl="1"/>
            <a:r>
              <a:rPr lang="en-US" dirty="0"/>
              <a:t>Specifically, when </a:t>
            </a:r>
            <a:r>
              <a:rPr lang="en-US" sz="18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does not read any data written by </a:t>
            </a:r>
            <a:r>
              <a:rPr lang="en-US" sz="1800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  <a:p>
            <a:pPr lvl="1"/>
            <a:r>
              <a:rPr lang="en-US" dirty="0"/>
              <a:t>E.g., </a:t>
            </a:r>
            <a:r>
              <a:rPr lang="en-US" sz="1600" dirty="0" err="1">
                <a:latin typeface="Lucida Sans Typewriter" panose="020B0509030504030204" pitchFamily="49" charset="0"/>
              </a:rPr>
              <a:t>rb</a:t>
            </a:r>
            <a:r>
              <a:rPr lang="en-US" sz="1600" dirty="0">
                <a:latin typeface="Lucida Sans Typewriter" panose="020B0509030504030204" pitchFamily="49" charset="0"/>
              </a:rPr>
              <a:t> != </a:t>
            </a:r>
            <a:r>
              <a:rPr lang="en-US" sz="1600" dirty="0" err="1">
                <a:latin typeface="Lucida Sans Typewriter" panose="020B0509030504030204" pitchFamily="49" charset="0"/>
              </a:rPr>
              <a:t>rd</a:t>
            </a:r>
            <a:endParaRPr lang="en-US" dirty="0">
              <a:latin typeface="Lucida Sans Typewriter" panose="020B05090305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C97AB2-2BDE-4A43-AE27-7A1AB6382FEB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2115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1B230DF-C824-4460-9639-7EFAA1EFAB6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7CE022-C982-45DB-93FF-4F0A2AB9BB6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D4DD-FC15-4DBC-8A99-86004BF5EC5D}"/>
              </a:ext>
            </a:extLst>
          </p:cNvPr>
          <p:cNvSpPr txBox="1"/>
          <p:nvPr/>
        </p:nvSpPr>
        <p:spPr>
          <a:xfrm>
            <a:off x="4344056" y="4200412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0249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C806D0-623F-4D8B-B2BB-05A955BA69DB}"/>
              </a:ext>
            </a:extLst>
          </p:cNvPr>
          <p:cNvSpPr/>
          <p:nvPr/>
        </p:nvSpPr>
        <p:spPr>
          <a:xfrm>
            <a:off x="682148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EC82A57-5193-43E9-A871-1B69E98A2C3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9F2584-F751-47DC-A29C-2485BD07DB9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9A8075-A8FE-418F-9FA3-A7274B974B05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 processors take radically different approaches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CPUs: Instruction-level parallelism</a:t>
            </a:r>
          </a:p>
          <a:p>
            <a:pPr lvl="1"/>
            <a:r>
              <a:rPr lang="en-US" sz="2000" dirty="0"/>
              <a:t>Implicit</a:t>
            </a:r>
          </a:p>
          <a:p>
            <a:pPr lvl="1"/>
            <a:r>
              <a:rPr lang="en-US" sz="2000" dirty="0"/>
              <a:t>Fine-grain</a:t>
            </a:r>
          </a:p>
          <a:p>
            <a:endParaRPr lang="en-US" sz="2400" dirty="0"/>
          </a:p>
          <a:p>
            <a:r>
              <a:rPr lang="en-US" sz="2400" dirty="0"/>
              <a:t>GPUs: Thread- &amp; data-level parallelism</a:t>
            </a:r>
          </a:p>
          <a:p>
            <a:pPr lvl="1"/>
            <a:r>
              <a:rPr lang="en-US" sz="2000" dirty="0"/>
              <a:t>Explicit</a:t>
            </a:r>
          </a:p>
          <a:p>
            <a:pPr lvl="1"/>
            <a:r>
              <a:rPr lang="en-US" sz="2000"/>
              <a:t>Coarse-grain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AC804-A8CD-4FB0-9936-EA8D5837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4343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EC82A57-5193-43E9-A871-1B69E98A2C3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9F2584-F751-47DC-A29C-2485BD07DB9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9A8075-A8FE-418F-9FA3-A7274B974B05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F7C0C-0613-4308-B39A-64844FB3C6C9}"/>
              </a:ext>
            </a:extLst>
          </p:cNvPr>
          <p:cNvSpPr/>
          <p:nvPr/>
        </p:nvSpPr>
        <p:spPr>
          <a:xfrm>
            <a:off x="8053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D8FA478-0FBA-4ECE-A53F-8612B161ADFE}"/>
              </a:ext>
            </a:extLst>
          </p:cNvPr>
          <p:cNvSpPr/>
          <p:nvPr/>
        </p:nvSpPr>
        <p:spPr>
          <a:xfrm>
            <a:off x="6895379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E76D3-57E8-4FC0-8D67-A3AC2859976E}"/>
              </a:ext>
            </a:extLst>
          </p:cNvPr>
          <p:cNvSpPr txBox="1"/>
          <p:nvPr/>
        </p:nvSpPr>
        <p:spPr>
          <a:xfrm>
            <a:off x="5890309" y="5129496"/>
            <a:ext cx="247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Inject a “bubble” (NOP) into the pipeline</a:t>
            </a:r>
          </a:p>
        </p:txBody>
      </p:sp>
    </p:spTree>
    <p:extLst>
      <p:ext uri="{BB962C8B-B14F-4D97-AF65-F5344CB8AC3E}">
        <p14:creationId xmlns:p14="http://schemas.microsoft.com/office/powerpoint/2010/main" val="4161861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5588784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6821489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F7C0C-0613-4308-B39A-64844FB3C6C9}"/>
              </a:ext>
            </a:extLst>
          </p:cNvPr>
          <p:cNvSpPr/>
          <p:nvPr/>
        </p:nvSpPr>
        <p:spPr>
          <a:xfrm>
            <a:off x="4354912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D8FA478-0FBA-4ECE-A53F-8612B161ADFE}"/>
              </a:ext>
            </a:extLst>
          </p:cNvPr>
          <p:cNvSpPr/>
          <p:nvPr/>
        </p:nvSpPr>
        <p:spPr>
          <a:xfrm>
            <a:off x="8128084" y="3927638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E76D3-57E8-4FC0-8D67-A3AC2859976E}"/>
              </a:ext>
            </a:extLst>
          </p:cNvPr>
          <p:cNvSpPr txBox="1"/>
          <p:nvPr/>
        </p:nvSpPr>
        <p:spPr>
          <a:xfrm>
            <a:off x="5890309" y="5129496"/>
            <a:ext cx="247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Lucida Sans Typewriter" panose="020B0509030504030204" pitchFamily="49" charset="0"/>
              </a:rPr>
              <a:t>cmp</a:t>
            </a:r>
            <a:r>
              <a:rPr lang="en-US" b="1" dirty="0"/>
              <a:t> proceeds once </a:t>
            </a:r>
            <a:r>
              <a:rPr lang="en-US" sz="1400" b="1" dirty="0" err="1">
                <a:latin typeface="Lucida Sans Typewriter" panose="020B0509030504030204" pitchFamily="49" charset="0"/>
              </a:rPr>
              <a:t>ldr</a:t>
            </a:r>
            <a:r>
              <a:rPr lang="en-US" b="1" dirty="0"/>
              <a:t> has committed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1CB816D-4AED-4E66-801E-6D1231CB4A4E}"/>
              </a:ext>
            </a:extLst>
          </p:cNvPr>
          <p:cNvSpPr/>
          <p:nvPr/>
        </p:nvSpPr>
        <p:spPr>
          <a:xfrm>
            <a:off x="119605" y="2645504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99901-D841-4A53-9AF1-9917E08D7485}"/>
              </a:ext>
            </a:extLst>
          </p:cNvPr>
          <p:cNvSpPr/>
          <p:nvPr/>
        </p:nvSpPr>
        <p:spPr>
          <a:xfrm>
            <a:off x="119605" y="2922155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90581BE-762D-4F19-B692-451A122B77AC}"/>
              </a:ext>
            </a:extLst>
          </p:cNvPr>
          <p:cNvSpPr/>
          <p:nvPr/>
        </p:nvSpPr>
        <p:spPr>
          <a:xfrm>
            <a:off x="119605" y="318679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Stalling degrades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627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stalling is sometimes unavoidable</a:t>
            </a:r>
          </a:p>
          <a:p>
            <a:pPr lvl="1"/>
            <a:r>
              <a:rPr lang="en-US" dirty="0"/>
              <a:t>E.g., long-latency instructions (divide, cache miss)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A17383-E789-4C76-81CF-9CD8183A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61734"/>
              </p:ext>
            </p:extLst>
          </p:nvPr>
        </p:nvGraphicFramePr>
        <p:xfrm>
          <a:off x="628652" y="2004130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7E45B-BBDF-4A47-AC7D-0F256E961431}"/>
              </a:ext>
            </a:extLst>
          </p:cNvPr>
          <p:cNvSpPr txBox="1"/>
          <p:nvPr/>
        </p:nvSpPr>
        <p:spPr>
          <a:xfrm>
            <a:off x="8665583" y="37326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276997A0-E397-495A-8ADF-6B0A506B830F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97DA55-EA65-47B3-AB8A-48168AF2C72C}"/>
              </a:ext>
            </a:extLst>
          </p:cNvPr>
          <p:cNvSpPr/>
          <p:nvPr/>
        </p:nvSpPr>
        <p:spPr>
          <a:xfrm>
            <a:off x="7811533" y="1927838"/>
            <a:ext cx="744638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473D3-80A0-4460-AD6F-6CA7886F62CE}"/>
              </a:ext>
            </a:extLst>
          </p:cNvPr>
          <p:cNvSpPr txBox="1"/>
          <p:nvPr/>
        </p:nvSpPr>
        <p:spPr>
          <a:xfrm>
            <a:off x="6532882" y="1228776"/>
            <a:ext cx="25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</a:t>
            </a:r>
            <a:r>
              <a:rPr lang="en-US" sz="2000" b="1" u="sng" dirty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</a:rPr>
              <a:t>instructions at a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A9E74-EC3B-4AD0-8863-F96AF83741C1}"/>
              </a:ext>
            </a:extLst>
          </p:cNvPr>
          <p:cNvSpPr/>
          <p:nvPr/>
        </p:nvSpPr>
        <p:spPr>
          <a:xfrm>
            <a:off x="1874259" y="2858052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6BED2-50A2-4D5F-A74E-EF543F424B72}"/>
              </a:ext>
            </a:extLst>
          </p:cNvPr>
          <p:cNvSpPr/>
          <p:nvPr/>
        </p:nvSpPr>
        <p:spPr>
          <a:xfrm>
            <a:off x="1874259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3021A-9D8B-47DF-8059-CE3B88B32AF5}"/>
              </a:ext>
            </a:extLst>
          </p:cNvPr>
          <p:cNvSpPr/>
          <p:nvPr/>
        </p:nvSpPr>
        <p:spPr>
          <a:xfrm>
            <a:off x="1874259" y="455226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396A0E-94C9-4D68-B163-2E2D9097EDFE}"/>
              </a:ext>
            </a:extLst>
          </p:cNvPr>
          <p:cNvSpPr/>
          <p:nvPr/>
        </p:nvSpPr>
        <p:spPr>
          <a:xfrm>
            <a:off x="3872820" y="3705158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48CF1-CB64-4EA9-A73E-A1090AB4D4A6}"/>
              </a:ext>
            </a:extLst>
          </p:cNvPr>
          <p:cNvSpPr/>
          <p:nvPr/>
        </p:nvSpPr>
        <p:spPr>
          <a:xfrm>
            <a:off x="7852925" y="3701750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99BCA-119D-40CD-B7FD-B78DE4DB241B}"/>
              </a:ext>
            </a:extLst>
          </p:cNvPr>
          <p:cNvSpPr/>
          <p:nvPr/>
        </p:nvSpPr>
        <p:spPr>
          <a:xfrm>
            <a:off x="4542223" y="454885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EA9C0-6FA5-4428-8F57-C52F1D396C97}"/>
              </a:ext>
            </a:extLst>
          </p:cNvPr>
          <p:cNvSpPr/>
          <p:nvPr/>
        </p:nvSpPr>
        <p:spPr>
          <a:xfrm>
            <a:off x="3836377" y="1936662"/>
            <a:ext cx="1418991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0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Forwarding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1474"/>
          </a:xfrm>
        </p:spPr>
        <p:txBody>
          <a:bodyPr>
            <a:normAutofit/>
          </a:bodyPr>
          <a:lstStyle/>
          <a:p>
            <a:r>
              <a:rPr lang="en-US" dirty="0"/>
              <a:t>Wait a second… data is available after Execute!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Forwarding eliminates many (not all) pipeline stalls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568263-AEB0-4F40-A6D4-B6DC58D2A87C}"/>
              </a:ext>
            </a:extLst>
          </p:cNvPr>
          <p:cNvSpPr/>
          <p:nvPr/>
        </p:nvSpPr>
        <p:spPr>
          <a:xfrm>
            <a:off x="1922845" y="2648644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1C17-F75D-443C-90AB-37CC7281015B}"/>
              </a:ext>
            </a:extLst>
          </p:cNvPr>
          <p:cNvSpPr/>
          <p:nvPr/>
        </p:nvSpPr>
        <p:spPr>
          <a:xfrm>
            <a:off x="2085371" y="3336115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7ECFB8-B0C9-4535-BDCA-476BA3DA02B1}"/>
              </a:ext>
            </a:extLst>
          </p:cNvPr>
          <p:cNvSpPr/>
          <p:nvPr/>
        </p:nvSpPr>
        <p:spPr>
          <a:xfrm>
            <a:off x="3318076" y="3336115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54FC9D-884F-4FF8-BD4F-3EF9C414EE0D}"/>
              </a:ext>
            </a:extLst>
          </p:cNvPr>
          <p:cNvSpPr/>
          <p:nvPr/>
        </p:nvSpPr>
        <p:spPr>
          <a:xfrm>
            <a:off x="4550781" y="3336115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D9633E-C400-478F-9A10-204D220B8EF9}"/>
              </a:ext>
            </a:extLst>
          </p:cNvPr>
          <p:cNvSpPr/>
          <p:nvPr/>
        </p:nvSpPr>
        <p:spPr>
          <a:xfrm>
            <a:off x="5783486" y="3336115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C43A02-B15D-49FD-882F-0F1388A3C53C}"/>
              </a:ext>
            </a:extLst>
          </p:cNvPr>
          <p:cNvGrpSpPr/>
          <p:nvPr/>
        </p:nvGrpSpPr>
        <p:grpSpPr>
          <a:xfrm>
            <a:off x="2318935" y="3942033"/>
            <a:ext cx="3068460" cy="369332"/>
            <a:chOff x="2318935" y="3942033"/>
            <a:chExt cx="3068460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17512D-AE35-4BB4-8866-29105B806721}"/>
                </a:ext>
              </a:extLst>
            </p:cNvPr>
            <p:cNvSpPr/>
            <p:nvPr/>
          </p:nvSpPr>
          <p:spPr>
            <a:xfrm>
              <a:off x="2318935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ucida Sans Typewriter" panose="020B0509030504030204" pitchFamily="49" charset="0"/>
                </a:rPr>
                <a:t>mla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BE7066-C0FC-4D4C-9AF4-CF550492445D}"/>
                </a:ext>
              </a:extLst>
            </p:cNvPr>
            <p:cNvSpPr/>
            <p:nvPr/>
          </p:nvSpPr>
          <p:spPr>
            <a:xfrm>
              <a:off x="3551640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BB23E1-3C00-460B-958B-C2CA7E16120A}"/>
                </a:ext>
              </a:extLst>
            </p:cNvPr>
            <p:cNvSpPr/>
            <p:nvPr/>
          </p:nvSpPr>
          <p:spPr>
            <a:xfrm>
              <a:off x="4784345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15136-A993-4336-8E8B-4200D4F97822}"/>
              </a:ext>
            </a:extLst>
          </p:cNvPr>
          <p:cNvSpPr/>
          <p:nvPr/>
        </p:nvSpPr>
        <p:spPr>
          <a:xfrm>
            <a:off x="2318935" y="3951696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84A949E-DC24-4DAC-8A07-8011C469F6EA}"/>
              </a:ext>
            </a:extLst>
          </p:cNvPr>
          <p:cNvSpPr/>
          <p:nvPr/>
        </p:nvSpPr>
        <p:spPr>
          <a:xfrm>
            <a:off x="4189465" y="2600064"/>
            <a:ext cx="1792810" cy="1261993"/>
          </a:xfrm>
          <a:prstGeom prst="arc">
            <a:avLst>
              <a:gd name="adj1" fmla="val 8300569"/>
              <a:gd name="adj2" fmla="val 2513832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D58BC-465F-429A-8F60-CE5AD75AF442}"/>
              </a:ext>
            </a:extLst>
          </p:cNvPr>
          <p:cNvSpPr txBox="1"/>
          <p:nvPr/>
        </p:nvSpPr>
        <p:spPr>
          <a:xfrm>
            <a:off x="5188605" y="362991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r3+4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98969-27CF-4838-824D-0607038E8D04}"/>
              </a:ext>
            </a:extLst>
          </p:cNvPr>
          <p:cNvSpPr txBox="1"/>
          <p:nvPr/>
        </p:nvSpPr>
        <p:spPr>
          <a:xfrm>
            <a:off x="3991460" y="368989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DB1-A22C-4533-A4C3-A006F43DEAA7}"/>
              </a:ext>
            </a:extLst>
          </p:cNvPr>
          <p:cNvSpPr txBox="1"/>
          <p:nvPr/>
        </p:nvSpPr>
        <p:spPr>
          <a:xfrm>
            <a:off x="3989689" y="404368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27760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3525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C 0.02864 -0.00995 0.04149 -0.04583 0.04566 -0.07569 C 0.04878 -0.11065 0.0217 -0.15023 -0.00486 -0.16366 C -0.0316 -0.17708 -0.05157 -0.19051 -0.11337 -0.15602 C -0.17327 -0.0956 -0.14236 -0.02245 -0.09497 0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5521 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0CA5-6498-42DE-8C25-9505D173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is not free!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C164-D946-477A-99A3-4A3CF4B3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How well does forwarding scale?</a:t>
            </a:r>
          </a:p>
          <a:p>
            <a:r>
              <a:rPr lang="en-US" dirty="0"/>
              <a:t>A: Not well… many forwarding paths in deep &amp; complex pipelines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F2C77-EA64-4DE5-8A93-3C5DBA6B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895C2D-51DC-401A-88DC-AE7BD8ED0CF6}"/>
              </a:ext>
            </a:extLst>
          </p:cNvPr>
          <p:cNvSpPr/>
          <p:nvPr/>
        </p:nvSpPr>
        <p:spPr>
          <a:xfrm>
            <a:off x="2039797" y="3380955"/>
            <a:ext cx="6324390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5A32F9-382E-4A21-9CBA-3DB36C0A8018}"/>
              </a:ext>
            </a:extLst>
          </p:cNvPr>
          <p:cNvSpPr/>
          <p:nvPr/>
        </p:nvSpPr>
        <p:spPr>
          <a:xfrm>
            <a:off x="2202323" y="4068426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948DED-A3F0-4B9E-AB0D-EA5105C78FC2}"/>
              </a:ext>
            </a:extLst>
          </p:cNvPr>
          <p:cNvSpPr/>
          <p:nvPr/>
        </p:nvSpPr>
        <p:spPr>
          <a:xfrm>
            <a:off x="3435028" y="4068426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996245-E1EA-410D-A24E-CAE3B50E3603}"/>
              </a:ext>
            </a:extLst>
          </p:cNvPr>
          <p:cNvSpPr/>
          <p:nvPr/>
        </p:nvSpPr>
        <p:spPr>
          <a:xfrm>
            <a:off x="4667733" y="4068426"/>
            <a:ext cx="1070179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FA8466-780F-4A2C-AAB6-DB71013C88AD}"/>
              </a:ext>
            </a:extLst>
          </p:cNvPr>
          <p:cNvSpPr/>
          <p:nvPr/>
        </p:nvSpPr>
        <p:spPr>
          <a:xfrm>
            <a:off x="7133142" y="4068425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4B4558-7816-465C-B809-73456CC1E3E1}"/>
              </a:ext>
            </a:extLst>
          </p:cNvPr>
          <p:cNvSpPr/>
          <p:nvPr/>
        </p:nvSpPr>
        <p:spPr>
          <a:xfrm>
            <a:off x="4667732" y="4883854"/>
            <a:ext cx="2310843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Mem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889AB3-6190-4050-BC42-C33E263526B6}"/>
              </a:ext>
            </a:extLst>
          </p:cNvPr>
          <p:cNvSpPr/>
          <p:nvPr/>
        </p:nvSpPr>
        <p:spPr>
          <a:xfrm>
            <a:off x="5908396" y="4068425"/>
            <a:ext cx="1070179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18C87BC-B4DB-4FA8-9840-F17C6DE39BF0}"/>
              </a:ext>
            </a:extLst>
          </p:cNvPr>
          <p:cNvSpPr/>
          <p:nvPr/>
        </p:nvSpPr>
        <p:spPr>
          <a:xfrm>
            <a:off x="4306417" y="3279242"/>
            <a:ext cx="1792810" cy="1261993"/>
          </a:xfrm>
          <a:prstGeom prst="arc">
            <a:avLst>
              <a:gd name="adj1" fmla="val 8300569"/>
              <a:gd name="adj2" fmla="val 2513832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79EB315-DB91-4EDB-88F2-EB43382C4AFC}"/>
              </a:ext>
            </a:extLst>
          </p:cNvPr>
          <p:cNvSpPr/>
          <p:nvPr/>
        </p:nvSpPr>
        <p:spPr>
          <a:xfrm>
            <a:off x="4314376" y="3279242"/>
            <a:ext cx="2893946" cy="1375885"/>
          </a:xfrm>
          <a:prstGeom prst="arc">
            <a:avLst>
              <a:gd name="adj1" fmla="val 9724674"/>
              <a:gd name="adj2" fmla="val 1014677"/>
            </a:avLst>
          </a:prstGeom>
          <a:ln w="444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626EDC5-973F-4CC7-A7EC-E22C750AEAC2}"/>
              </a:ext>
            </a:extLst>
          </p:cNvPr>
          <p:cNvSpPr/>
          <p:nvPr/>
        </p:nvSpPr>
        <p:spPr>
          <a:xfrm flipV="1">
            <a:off x="4376180" y="5120723"/>
            <a:ext cx="2893946" cy="1055902"/>
          </a:xfrm>
          <a:prstGeom prst="arc">
            <a:avLst>
              <a:gd name="adj1" fmla="val 9887189"/>
              <a:gd name="adj2" fmla="val 942688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115BBF-048A-4051-97CC-AD9CBF88EC44}"/>
              </a:ext>
            </a:extLst>
          </p:cNvPr>
          <p:cNvSpPr/>
          <p:nvPr/>
        </p:nvSpPr>
        <p:spPr>
          <a:xfrm>
            <a:off x="4266689" y="4532373"/>
            <a:ext cx="3115806" cy="665061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07" h="989611">
                <a:moveTo>
                  <a:pt x="2743829" y="989611"/>
                </a:moveTo>
                <a:cubicBezTo>
                  <a:pt x="2980015" y="968829"/>
                  <a:pt x="3278878" y="799040"/>
                  <a:pt x="3072379" y="680852"/>
                </a:cubicBezTo>
                <a:cubicBezTo>
                  <a:pt x="2865880" y="562664"/>
                  <a:pt x="156987" y="339107"/>
                  <a:pt x="32296" y="209798"/>
                </a:cubicBezTo>
                <a:cubicBezTo>
                  <a:pt x="-92395" y="80489"/>
                  <a:pt x="168202" y="9566"/>
                  <a:pt x="40043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0929487-3B51-4600-88A7-116E6687B3AA}"/>
              </a:ext>
            </a:extLst>
          </p:cNvPr>
          <p:cNvSpPr/>
          <p:nvPr/>
        </p:nvSpPr>
        <p:spPr>
          <a:xfrm flipV="1">
            <a:off x="4261272" y="4447655"/>
            <a:ext cx="3115806" cy="710498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07" h="989611">
                <a:moveTo>
                  <a:pt x="2743829" y="989611"/>
                </a:moveTo>
                <a:cubicBezTo>
                  <a:pt x="2980015" y="968829"/>
                  <a:pt x="3278878" y="799040"/>
                  <a:pt x="3072379" y="680852"/>
                </a:cubicBezTo>
                <a:cubicBezTo>
                  <a:pt x="2865880" y="562664"/>
                  <a:pt x="156987" y="339107"/>
                  <a:pt x="32296" y="209798"/>
                </a:cubicBezTo>
                <a:cubicBezTo>
                  <a:pt x="-92395" y="80489"/>
                  <a:pt x="168202" y="9566"/>
                  <a:pt x="40043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6CDF2F-1656-48A8-AF78-ADA5EAA71B5B}"/>
              </a:ext>
            </a:extLst>
          </p:cNvPr>
          <p:cNvSpPr/>
          <p:nvPr/>
        </p:nvSpPr>
        <p:spPr>
          <a:xfrm flipV="1">
            <a:off x="4272149" y="4447317"/>
            <a:ext cx="1760040" cy="710498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  <a:gd name="connsiteX0" fmla="*/ 2819280 w 3217058"/>
              <a:gd name="connsiteY0" fmla="*/ 989611 h 989611"/>
              <a:gd name="connsiteX1" fmla="*/ 3147830 w 3217058"/>
              <a:gd name="connsiteY1" fmla="*/ 680852 h 989611"/>
              <a:gd name="connsiteX2" fmla="*/ 107747 w 3217058"/>
              <a:gd name="connsiteY2" fmla="*/ 209798 h 989611"/>
              <a:gd name="connsiteX3" fmla="*/ 758516 w 3217058"/>
              <a:gd name="connsiteY3" fmla="*/ 0 h 989611"/>
              <a:gd name="connsiteX0" fmla="*/ 2767125 w 3265434"/>
              <a:gd name="connsiteY0" fmla="*/ 989611 h 989611"/>
              <a:gd name="connsiteX1" fmla="*/ 3095675 w 3265434"/>
              <a:gd name="connsiteY1" fmla="*/ 680852 h 989611"/>
              <a:gd name="connsiteX2" fmla="*/ 113566 w 3265434"/>
              <a:gd name="connsiteY2" fmla="*/ 226340 h 989611"/>
              <a:gd name="connsiteX3" fmla="*/ 706361 w 3265434"/>
              <a:gd name="connsiteY3" fmla="*/ 0 h 989611"/>
              <a:gd name="connsiteX0" fmla="*/ 2723915 w 3222224"/>
              <a:gd name="connsiteY0" fmla="*/ 989611 h 989611"/>
              <a:gd name="connsiteX1" fmla="*/ 3052465 w 3222224"/>
              <a:gd name="connsiteY1" fmla="*/ 680852 h 989611"/>
              <a:gd name="connsiteX2" fmla="*/ 70356 w 3222224"/>
              <a:gd name="connsiteY2" fmla="*/ 226340 h 989611"/>
              <a:gd name="connsiteX3" fmla="*/ 663151 w 3222224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224" h="989611">
                <a:moveTo>
                  <a:pt x="2723915" y="989611"/>
                </a:moveTo>
                <a:cubicBezTo>
                  <a:pt x="2960101" y="968829"/>
                  <a:pt x="3494725" y="808064"/>
                  <a:pt x="3052465" y="680852"/>
                </a:cubicBezTo>
                <a:cubicBezTo>
                  <a:pt x="2610205" y="553640"/>
                  <a:pt x="352624" y="367383"/>
                  <a:pt x="70356" y="226340"/>
                </a:cubicBezTo>
                <a:cubicBezTo>
                  <a:pt x="-211912" y="85297"/>
                  <a:pt x="430922" y="9566"/>
                  <a:pt x="66315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3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3AC-75B6-47D8-A286-9F94F5B9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 + Speculation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8980-6D71-42F4-AF31-261E0179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must appear to execute </a:t>
            </a:r>
            <a:r>
              <a:rPr lang="en-US" i="1" dirty="0"/>
              <a:t>in program order</a:t>
            </a:r>
            <a:br>
              <a:rPr lang="en-US" i="1" dirty="0"/>
            </a:br>
            <a:r>
              <a:rPr lang="en-US" dirty="0">
                <a:sym typeface="Wingdings" panose="05000000000000000000" pitchFamily="2" charset="2"/>
              </a:rPr>
              <a:t> All instructions depend on earlier ones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instructions implicitly continue at the next…</a:t>
            </a:r>
          </a:p>
          <a:p>
            <a:r>
              <a:rPr lang="en-US" dirty="0"/>
              <a:t>But </a:t>
            </a:r>
            <a:r>
              <a:rPr lang="en-US" b="1" dirty="0"/>
              <a:t>branches</a:t>
            </a:r>
            <a:r>
              <a:rPr lang="en-US" dirty="0"/>
              <a:t> redirect execution to new location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D5A59-D3E7-4C17-A0AB-41D4B9EA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2026111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66893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93552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21217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47681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15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92847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pop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319506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47171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73635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41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32502" y="3193374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425810" y="397485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bx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pop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32502" y="345996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32502" y="3736620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32502" y="4001262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1CFF40-8A1F-4D68-914B-9EB358DF9DEE}"/>
              </a:ext>
            </a:extLst>
          </p:cNvPr>
          <p:cNvSpPr txBox="1"/>
          <p:nvPr/>
        </p:nvSpPr>
        <p:spPr>
          <a:xfrm>
            <a:off x="5890309" y="5129496"/>
            <a:ext cx="247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Whoops! We fetched the wrong instructions! (Loop not finished)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9942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22679" y="3468308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482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40433" y="238085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1CFF40-8A1F-4D68-914B-9EB358DF9DEE}"/>
              </a:ext>
            </a:extLst>
          </p:cNvPr>
          <p:cNvSpPr txBox="1"/>
          <p:nvPr/>
        </p:nvSpPr>
        <p:spPr>
          <a:xfrm>
            <a:off x="5890309" y="5129496"/>
            <a:ext cx="247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Whoops! We fetched the wrong instructions! (Loop not finished)</a:t>
            </a:r>
            <a:endParaRPr lang="en-US" sz="2400" b="1" dirty="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2EC849AD-FC77-4C23-9AEB-37A23142D88E}"/>
              </a:ext>
            </a:extLst>
          </p:cNvPr>
          <p:cNvSpPr/>
          <p:nvPr/>
        </p:nvSpPr>
        <p:spPr>
          <a:xfrm>
            <a:off x="6889651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E52629D-FCDE-41C1-8AC7-EAACC6780406}"/>
              </a:ext>
            </a:extLst>
          </p:cNvPr>
          <p:cNvSpPr/>
          <p:nvPr/>
        </p:nvSpPr>
        <p:spPr>
          <a:xfrm>
            <a:off x="5664370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0C940-2CF9-4531-A4AE-666ECFC9879B}"/>
              </a:ext>
            </a:extLst>
          </p:cNvPr>
          <p:cNvSpPr txBox="1"/>
          <p:nvPr/>
        </p:nvSpPr>
        <p:spPr>
          <a:xfrm rot="20958078">
            <a:off x="-109891" y="1454411"/>
            <a:ext cx="112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(Next loop iteration)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726B05-1A22-419B-8FBB-7495A4AEC9E7}"/>
              </a:ext>
            </a:extLst>
          </p:cNvPr>
          <p:cNvCxnSpPr>
            <a:cxnSpLocks/>
          </p:cNvCxnSpPr>
          <p:nvPr/>
        </p:nvCxnSpPr>
        <p:spPr>
          <a:xfrm>
            <a:off x="381622" y="2012247"/>
            <a:ext cx="29740" cy="39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4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job to find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 processors take radically different approaches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CPUs: Hardware dynamically schedules instructions</a:t>
            </a:r>
          </a:p>
          <a:p>
            <a:pPr lvl="1"/>
            <a:r>
              <a:rPr lang="en-US" sz="2000" dirty="0"/>
              <a:t>Expensive, complex hardware </a:t>
            </a:r>
            <a:r>
              <a:rPr lang="en-US" sz="2000" dirty="0">
                <a:sym typeface="Wingdings" panose="05000000000000000000" pitchFamily="2" charset="2"/>
              </a:rPr>
              <a:t> Few cores (tens)</a:t>
            </a:r>
          </a:p>
          <a:p>
            <a:pPr lvl="1"/>
            <a:r>
              <a:rPr lang="en-US" sz="2000" dirty="0"/>
              <a:t>(Relatively) Easy to write fast software</a:t>
            </a:r>
          </a:p>
          <a:p>
            <a:endParaRPr lang="en-US" sz="2400" dirty="0"/>
          </a:p>
          <a:p>
            <a:r>
              <a:rPr lang="en-US" sz="2400" dirty="0"/>
              <a:t>GPUs: Software makes parallelism explicit</a:t>
            </a:r>
          </a:p>
          <a:p>
            <a:pPr lvl="1"/>
            <a:r>
              <a:rPr lang="en-US" sz="2000" dirty="0"/>
              <a:t>Simple, cheap hardware </a:t>
            </a:r>
            <a:r>
              <a:rPr lang="en-US" sz="2000" dirty="0">
                <a:sym typeface="Wingdings" panose="05000000000000000000" pitchFamily="2" charset="2"/>
              </a:rPr>
              <a:t> Many cores (thousands)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(Often) Hard to write fast software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AC804-A8CD-4FB0-9936-EA8D5837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19913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flushes destroy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627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Penalty </a:t>
            </a:r>
            <a:r>
              <a:rPr lang="en-US" u="sng" dirty="0"/>
              <a:t>increases</a:t>
            </a:r>
            <a:r>
              <a:rPr lang="en-US" dirty="0"/>
              <a:t> with deeper pipelines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A17383-E789-4C76-81CF-9CD8183A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9849"/>
              </p:ext>
            </p:extLst>
          </p:nvPr>
        </p:nvGraphicFramePr>
        <p:xfrm>
          <a:off x="628652" y="2004130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7E45B-BBDF-4A47-AC7D-0F256E961431}"/>
              </a:ext>
            </a:extLst>
          </p:cNvPr>
          <p:cNvSpPr txBox="1"/>
          <p:nvPr/>
        </p:nvSpPr>
        <p:spPr>
          <a:xfrm>
            <a:off x="8665583" y="37326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276997A0-E397-495A-8ADF-6B0A506B830F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97DA55-EA65-47B3-AB8A-48168AF2C72C}"/>
              </a:ext>
            </a:extLst>
          </p:cNvPr>
          <p:cNvSpPr/>
          <p:nvPr/>
        </p:nvSpPr>
        <p:spPr>
          <a:xfrm>
            <a:off x="5149932" y="1927838"/>
            <a:ext cx="3435927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473D3-80A0-4460-AD6F-6CA7886F62CE}"/>
              </a:ext>
            </a:extLst>
          </p:cNvPr>
          <p:cNvSpPr txBox="1"/>
          <p:nvPr/>
        </p:nvSpPr>
        <p:spPr>
          <a:xfrm>
            <a:off x="5654108" y="1209843"/>
            <a:ext cx="293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</a:t>
            </a:r>
            <a:r>
              <a:rPr lang="en-US" sz="2000" b="1" u="sng" dirty="0">
                <a:solidFill>
                  <a:srgbClr val="FF0000"/>
                </a:solidFill>
              </a:rPr>
              <a:t>2 or 3</a:t>
            </a:r>
            <a:r>
              <a:rPr lang="en-US" sz="2000" b="1" dirty="0">
                <a:solidFill>
                  <a:srgbClr val="FF0000"/>
                </a:solidFill>
              </a:rPr>
              <a:t>  instructions at a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A9E74-EC3B-4AD0-8863-F96AF83741C1}"/>
              </a:ext>
            </a:extLst>
          </p:cNvPr>
          <p:cNvSpPr/>
          <p:nvPr/>
        </p:nvSpPr>
        <p:spPr>
          <a:xfrm>
            <a:off x="1874259" y="2858052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6BED2-50A2-4D5F-A74E-EF543F424B72}"/>
              </a:ext>
            </a:extLst>
          </p:cNvPr>
          <p:cNvSpPr/>
          <p:nvPr/>
        </p:nvSpPr>
        <p:spPr>
          <a:xfrm>
            <a:off x="1874259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3021A-9D8B-47DF-8059-CE3B88B32AF5}"/>
              </a:ext>
            </a:extLst>
          </p:cNvPr>
          <p:cNvSpPr/>
          <p:nvPr/>
        </p:nvSpPr>
        <p:spPr>
          <a:xfrm>
            <a:off x="1874259" y="455226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48CF1-CB64-4EA9-A73E-A1090AB4D4A6}"/>
              </a:ext>
            </a:extLst>
          </p:cNvPr>
          <p:cNvSpPr/>
          <p:nvPr/>
        </p:nvSpPr>
        <p:spPr>
          <a:xfrm>
            <a:off x="6532882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170D3-46D7-46F7-863F-C1F3D898BC29}"/>
              </a:ext>
            </a:extLst>
          </p:cNvPr>
          <p:cNvSpPr/>
          <p:nvPr/>
        </p:nvSpPr>
        <p:spPr>
          <a:xfrm>
            <a:off x="7186190" y="4552264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9BBF4-4D70-4030-8745-729F2FF20FC6}"/>
              </a:ext>
            </a:extLst>
          </p:cNvPr>
          <p:cNvSpPr/>
          <p:nvPr/>
        </p:nvSpPr>
        <p:spPr>
          <a:xfrm>
            <a:off x="5875478" y="285805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BA6502-40BE-46B3-94A2-20ABB2109391}"/>
              </a:ext>
            </a:extLst>
          </p:cNvPr>
          <p:cNvSpPr/>
          <p:nvPr/>
        </p:nvSpPr>
        <p:spPr>
          <a:xfrm>
            <a:off x="5203724" y="2010946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0AB076-1CE8-4BB7-86D3-B182DF3761B9}"/>
              </a:ext>
            </a:extLst>
          </p:cNvPr>
          <p:cNvSpPr/>
          <p:nvPr/>
        </p:nvSpPr>
        <p:spPr>
          <a:xfrm>
            <a:off x="5807336" y="1927838"/>
            <a:ext cx="2104212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84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A83F-898F-46E6-9385-D1DCE098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i="1" dirty="0"/>
              <a:t>Speculation!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8341-AE2C-4EA7-A061-017CA729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Processors do not wait for branches to execute</a:t>
            </a:r>
          </a:p>
          <a:p>
            <a:endParaRPr lang="en-US" dirty="0"/>
          </a:p>
          <a:p>
            <a:r>
              <a:rPr lang="en-US" dirty="0"/>
              <a:t>Instead, they speculate (i.e., guess) where to go next + start fetching</a:t>
            </a:r>
          </a:p>
          <a:p>
            <a:endParaRPr lang="en-US" dirty="0"/>
          </a:p>
          <a:p>
            <a:r>
              <a:rPr lang="en-US" dirty="0"/>
              <a:t>Modern processors use very sophisticated mechanisms</a:t>
            </a:r>
          </a:p>
          <a:p>
            <a:pPr lvl="1"/>
            <a:r>
              <a:rPr lang="en-US" dirty="0"/>
              <a:t>E.g., speculate in Fetch stage—before processor even knows </a:t>
            </a:r>
            <a:r>
              <a:rPr lang="en-US" dirty="0" err="1"/>
              <a:t>instrn</a:t>
            </a:r>
            <a:r>
              <a:rPr lang="en-US" dirty="0"/>
              <a:t> is a branch!</a:t>
            </a:r>
          </a:p>
          <a:p>
            <a:pPr lvl="1"/>
            <a:r>
              <a:rPr lang="en-US" dirty="0"/>
              <a:t>&gt;95% prediction accuracy</a:t>
            </a:r>
          </a:p>
          <a:p>
            <a:pPr lvl="1"/>
            <a:r>
              <a:rPr lang="en-US" dirty="0"/>
              <a:t>Still, branch mis-speculation is major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383D7-8A58-44C9-8DFF-96339625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503358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79B4-04FE-4B7E-8735-8FC510B3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02ADC-1C75-4B62-B0A4-892CA3D5A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Pipelining is a simple, effective way to improve throughput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-stage pipeline gives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speedup</a:t>
                </a:r>
              </a:p>
              <a:p>
                <a:endParaRPr lang="en-US" dirty="0"/>
              </a:p>
              <a:p>
                <a:r>
                  <a:rPr lang="en-US" dirty="0"/>
                  <a:t>Pipelining has limits</a:t>
                </a:r>
              </a:p>
              <a:p>
                <a:pPr lvl="1"/>
                <a:r>
                  <a:rPr lang="en-US" dirty="0"/>
                  <a:t>Hard to keep pipeline busy because of hazards</a:t>
                </a:r>
              </a:p>
              <a:p>
                <a:pPr lvl="1"/>
                <a:r>
                  <a:rPr lang="en-US" dirty="0"/>
                  <a:t>Forwarding is expensive in deep pipelines</a:t>
                </a:r>
              </a:p>
              <a:p>
                <a:pPr lvl="1"/>
                <a:r>
                  <a:rPr lang="en-US" dirty="0"/>
                  <a:t>Pipeline flushes are expensive in deep pipelines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dirty="0"/>
                  <a:t>Pipelining is ubiquitous, but tops out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02ADC-1C75-4B62-B0A4-892CA3D5A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503FC-104D-41D6-8515-6F43561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702540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4FBD1-9022-4FF5-A7E1-FA254948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Out-of-Order Execution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C24D-37C5-4496-ABD6-530A8F51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3418114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925A-8D99-47FD-A280-D17B14B2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parallelism via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0013A-FD72-4776-95B1-C48DBDA8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 limited by many </a:t>
            </a:r>
            <a:r>
              <a:rPr lang="en-US" i="1" dirty="0"/>
              <a:t>false dependencies</a:t>
            </a:r>
            <a:r>
              <a:rPr lang="en-US" dirty="0"/>
              <a:t>, particularly </a:t>
            </a:r>
            <a:r>
              <a:rPr lang="en-US" i="1" dirty="0"/>
              <a:t>sequential program order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Dataflow</a:t>
            </a:r>
            <a:r>
              <a:rPr lang="en-US" dirty="0"/>
              <a:t> tracks how instructions actually depend on each other</a:t>
            </a:r>
          </a:p>
          <a:p>
            <a:pPr lvl="1"/>
            <a:r>
              <a:rPr lang="en-US" i="1" dirty="0"/>
              <a:t>True dependence</a:t>
            </a:r>
            <a:r>
              <a:rPr lang="en-US" dirty="0"/>
              <a:t>: read-after-write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Dataflow increases parallelism by eliminating unnecessary dependences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0FE5-25AB-4D73-8488-BAAF44CA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311252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B7E-2BDA-467C-BC0C-C0FE2DE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Example: Dataflow in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23A58-8268-4CAB-9B78-DADCF30B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54D06-BE2E-4850-A531-709A67B1376F}"/>
              </a:ext>
            </a:extLst>
          </p:cNvPr>
          <p:cNvSpPr/>
          <p:nvPr/>
        </p:nvSpPr>
        <p:spPr>
          <a:xfrm>
            <a:off x="667232" y="2378909"/>
            <a:ext cx="3354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DE2699-80F4-4B01-BC3B-4BCCF520800F}"/>
              </a:ext>
            </a:extLst>
          </p:cNvPr>
          <p:cNvSpPr/>
          <p:nvPr/>
        </p:nvSpPr>
        <p:spPr>
          <a:xfrm>
            <a:off x="4821383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FF4B78-9998-46C0-BA46-24640D73B613}"/>
              </a:ext>
            </a:extLst>
          </p:cNvPr>
          <p:cNvSpPr/>
          <p:nvPr/>
        </p:nvSpPr>
        <p:spPr>
          <a:xfrm>
            <a:off x="4821383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DDCB1-68AD-48AB-9E23-E7E9567991B8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5260770" y="1955904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2FE827A-4FF6-48DB-9FAF-C78C6872BF25}"/>
              </a:ext>
            </a:extLst>
          </p:cNvPr>
          <p:cNvSpPr/>
          <p:nvPr/>
        </p:nvSpPr>
        <p:spPr>
          <a:xfrm>
            <a:off x="5915892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F4CDC2-A552-471E-BBBE-D1164B979BFF}"/>
              </a:ext>
            </a:extLst>
          </p:cNvPr>
          <p:cNvSpPr/>
          <p:nvPr/>
        </p:nvSpPr>
        <p:spPr>
          <a:xfrm>
            <a:off x="7010401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E6E98-4971-4D73-B417-1BB05E9AC2C6}"/>
              </a:ext>
            </a:extLst>
          </p:cNvPr>
          <p:cNvSpPr/>
          <p:nvPr/>
        </p:nvSpPr>
        <p:spPr>
          <a:xfrm>
            <a:off x="4821383" y="2969266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4473E4-4086-40CC-B2ED-083C587B349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260770" y="2804990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D79222D-CE20-49FB-B9CE-BB1DF39EAF43}"/>
              </a:ext>
            </a:extLst>
          </p:cNvPr>
          <p:cNvGrpSpPr/>
          <p:nvPr/>
        </p:nvGrpSpPr>
        <p:grpSpPr>
          <a:xfrm>
            <a:off x="7992180" y="1271094"/>
            <a:ext cx="884586" cy="2382982"/>
            <a:chOff x="7992180" y="1271094"/>
            <a:chExt cx="884586" cy="2382982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7D26E03E-8B4D-44FC-8E35-819DC0671391}"/>
                </a:ext>
              </a:extLst>
            </p:cNvPr>
            <p:cNvSpPr/>
            <p:nvPr/>
          </p:nvSpPr>
          <p:spPr>
            <a:xfrm>
              <a:off x="7992180" y="1271094"/>
              <a:ext cx="463051" cy="238298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05AB10-5861-47C8-B406-44CE1B9B96C3}"/>
                </a:ext>
              </a:extLst>
            </p:cNvPr>
            <p:cNvSpPr txBox="1"/>
            <p:nvPr/>
          </p:nvSpPr>
          <p:spPr>
            <a:xfrm rot="16200000">
              <a:off x="7964496" y="2277919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Loop iteration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1C1BED-A67A-407D-8DDC-5C796C973CB4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5571464" y="1855616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4F4833-C21F-4AE5-BB21-CD4AD60C54D9}"/>
              </a:ext>
            </a:extLst>
          </p:cNvPr>
          <p:cNvSpPr/>
          <p:nvPr/>
        </p:nvSpPr>
        <p:spPr>
          <a:xfrm>
            <a:off x="2273041" y="2569556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476324-E412-456D-BDD4-777738B15F80}"/>
              </a:ext>
            </a:extLst>
          </p:cNvPr>
          <p:cNvSpPr/>
          <p:nvPr/>
        </p:nvSpPr>
        <p:spPr>
          <a:xfrm rot="17924114">
            <a:off x="2473580" y="2451240"/>
            <a:ext cx="110792" cy="94056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CD3781-F75B-4BEE-B079-478F665D7474}"/>
              </a:ext>
            </a:extLst>
          </p:cNvPr>
          <p:cNvSpPr/>
          <p:nvPr/>
        </p:nvSpPr>
        <p:spPr>
          <a:xfrm>
            <a:off x="495282" y="2887128"/>
            <a:ext cx="239495" cy="81236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B7E-2BDA-467C-BC0C-C0FE2DE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Example: Dataflow in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23A58-8268-4CAB-9B78-DADCF30B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54D06-BE2E-4850-A531-709A67B1376F}"/>
              </a:ext>
            </a:extLst>
          </p:cNvPr>
          <p:cNvSpPr/>
          <p:nvPr/>
        </p:nvSpPr>
        <p:spPr>
          <a:xfrm>
            <a:off x="667232" y="2378909"/>
            <a:ext cx="3354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DE2699-80F4-4B01-BC3B-4BCCF520800F}"/>
              </a:ext>
            </a:extLst>
          </p:cNvPr>
          <p:cNvSpPr/>
          <p:nvPr/>
        </p:nvSpPr>
        <p:spPr>
          <a:xfrm>
            <a:off x="4821383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FF4B78-9998-46C0-BA46-24640D73B613}"/>
              </a:ext>
            </a:extLst>
          </p:cNvPr>
          <p:cNvSpPr/>
          <p:nvPr/>
        </p:nvSpPr>
        <p:spPr>
          <a:xfrm>
            <a:off x="4821383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DDCB1-68AD-48AB-9E23-E7E9567991B8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5260770" y="1955904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2FE827A-4FF6-48DB-9FAF-C78C6872BF25}"/>
              </a:ext>
            </a:extLst>
          </p:cNvPr>
          <p:cNvSpPr/>
          <p:nvPr/>
        </p:nvSpPr>
        <p:spPr>
          <a:xfrm>
            <a:off x="5915892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F4CDC2-A552-471E-BBBE-D1164B979BFF}"/>
              </a:ext>
            </a:extLst>
          </p:cNvPr>
          <p:cNvSpPr/>
          <p:nvPr/>
        </p:nvSpPr>
        <p:spPr>
          <a:xfrm>
            <a:off x="7010401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E6E98-4971-4D73-B417-1BB05E9AC2C6}"/>
              </a:ext>
            </a:extLst>
          </p:cNvPr>
          <p:cNvSpPr/>
          <p:nvPr/>
        </p:nvSpPr>
        <p:spPr>
          <a:xfrm>
            <a:off x="4821383" y="2969266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4473E4-4086-40CC-B2ED-083C587B349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260770" y="2804990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D26E03E-8B4D-44FC-8E35-819DC0671391}"/>
              </a:ext>
            </a:extLst>
          </p:cNvPr>
          <p:cNvSpPr/>
          <p:nvPr/>
        </p:nvSpPr>
        <p:spPr>
          <a:xfrm>
            <a:off x="7992180" y="1271094"/>
            <a:ext cx="463051" cy="23829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5AB10-5861-47C8-B406-44CE1B9B96C3}"/>
              </a:ext>
            </a:extLst>
          </p:cNvPr>
          <p:cNvSpPr txBox="1"/>
          <p:nvPr/>
        </p:nvSpPr>
        <p:spPr>
          <a:xfrm rot="16200000">
            <a:off x="7964496" y="227791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Loop iteration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85BDF4-AF33-4F6D-BD02-3BB7139C57B8}"/>
              </a:ext>
            </a:extLst>
          </p:cNvPr>
          <p:cNvSpPr/>
          <p:nvPr/>
        </p:nvSpPr>
        <p:spPr>
          <a:xfrm>
            <a:off x="4821383" y="3818352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A83E24-C7C4-4FD1-869C-D66F73B5E03D}"/>
              </a:ext>
            </a:extLst>
          </p:cNvPr>
          <p:cNvSpPr/>
          <p:nvPr/>
        </p:nvSpPr>
        <p:spPr>
          <a:xfrm>
            <a:off x="4821383" y="4667438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AFAF6B-BB95-4E1F-A566-66FCA7B0599C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>
            <a:off x="5260770" y="4503162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3181EB2-69E5-4794-93A3-3C28310C07AB}"/>
              </a:ext>
            </a:extLst>
          </p:cNvPr>
          <p:cNvSpPr/>
          <p:nvPr/>
        </p:nvSpPr>
        <p:spPr>
          <a:xfrm>
            <a:off x="5915892" y="4667438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A0179D-1BCB-44E9-B81C-C63D546644F8}"/>
              </a:ext>
            </a:extLst>
          </p:cNvPr>
          <p:cNvSpPr/>
          <p:nvPr/>
        </p:nvSpPr>
        <p:spPr>
          <a:xfrm>
            <a:off x="7010401" y="3818352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88C740-966F-4ABD-965B-EFC2D8478074}"/>
              </a:ext>
            </a:extLst>
          </p:cNvPr>
          <p:cNvSpPr/>
          <p:nvPr/>
        </p:nvSpPr>
        <p:spPr>
          <a:xfrm>
            <a:off x="4821383" y="551652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482FBF-26A5-4D4D-B8A3-F4F1EEA0C3C5}"/>
              </a:ext>
            </a:extLst>
          </p:cNvPr>
          <p:cNvCxnSpPr>
            <a:cxnSpLocks/>
            <a:stCxn id="15" idx="4"/>
            <a:endCxn id="21" idx="0"/>
          </p:cNvCxnSpPr>
          <p:nvPr/>
        </p:nvCxnSpPr>
        <p:spPr>
          <a:xfrm>
            <a:off x="5260770" y="5352248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1D5104-5DC4-486D-AE3D-9B96052EFA26}"/>
              </a:ext>
            </a:extLst>
          </p:cNvPr>
          <p:cNvCxnSpPr>
            <a:cxnSpLocks/>
            <a:stCxn id="10" idx="4"/>
            <a:endCxn id="19" idx="0"/>
          </p:cNvCxnSpPr>
          <p:nvPr/>
        </p:nvCxnSpPr>
        <p:spPr>
          <a:xfrm>
            <a:off x="6355279" y="2804990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6F41F7-741E-457F-8DE6-3BE6965B4CD4}"/>
              </a:ext>
            </a:extLst>
          </p:cNvPr>
          <p:cNvCxnSpPr>
            <a:cxnSpLocks/>
            <a:stCxn id="11" idx="4"/>
            <a:endCxn id="20" idx="0"/>
          </p:cNvCxnSpPr>
          <p:nvPr/>
        </p:nvCxnSpPr>
        <p:spPr>
          <a:xfrm>
            <a:off x="7449788" y="1955904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6BFC4F-6C24-4BF8-8163-7D998849E988}"/>
              </a:ext>
            </a:extLst>
          </p:cNvPr>
          <p:cNvCxnSpPr>
            <a:cxnSpLocks/>
            <a:stCxn id="11" idx="4"/>
            <a:endCxn id="19" idx="7"/>
          </p:cNvCxnSpPr>
          <p:nvPr/>
        </p:nvCxnSpPr>
        <p:spPr>
          <a:xfrm flipH="1">
            <a:off x="6665973" y="1955904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1C1BED-A67A-407D-8DDC-5C796C973CB4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5571464" y="1855616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D45E309-1405-42D9-96F6-B433C39CAE24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>
            <a:off x="5571464" y="4402874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0350D4-26EE-4CE4-AEF0-94BA1DE3EC73}"/>
              </a:ext>
            </a:extLst>
          </p:cNvPr>
          <p:cNvCxnSpPr>
            <a:cxnSpLocks/>
          </p:cNvCxnSpPr>
          <p:nvPr/>
        </p:nvCxnSpPr>
        <p:spPr>
          <a:xfrm>
            <a:off x="6365218" y="5352248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7928A8-9F27-4999-B061-007B169C1359}"/>
              </a:ext>
            </a:extLst>
          </p:cNvPr>
          <p:cNvCxnSpPr>
            <a:cxnSpLocks/>
          </p:cNvCxnSpPr>
          <p:nvPr/>
        </p:nvCxnSpPr>
        <p:spPr>
          <a:xfrm>
            <a:off x="7459727" y="4503162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29DBBD-A8EE-4E40-91F4-0F5C587EA27E}"/>
              </a:ext>
            </a:extLst>
          </p:cNvPr>
          <p:cNvCxnSpPr>
            <a:cxnSpLocks/>
          </p:cNvCxnSpPr>
          <p:nvPr/>
        </p:nvCxnSpPr>
        <p:spPr>
          <a:xfrm flipH="1">
            <a:off x="6675912" y="4503162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51CBF56-9448-4130-8A41-85E486CC7956}"/>
              </a:ext>
            </a:extLst>
          </p:cNvPr>
          <p:cNvSpPr/>
          <p:nvPr/>
        </p:nvSpPr>
        <p:spPr>
          <a:xfrm>
            <a:off x="4831322" y="636561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AEA17-D2D0-43AB-9477-18BAF675BFFA}"/>
              </a:ext>
            </a:extLst>
          </p:cNvPr>
          <p:cNvSpPr/>
          <p:nvPr/>
        </p:nvSpPr>
        <p:spPr>
          <a:xfrm>
            <a:off x="7020340" y="636561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01AF8B-18D8-436C-A6C0-0F311D6D856C}"/>
              </a:ext>
            </a:extLst>
          </p:cNvPr>
          <p:cNvCxnSpPr>
            <a:cxnSpLocks/>
          </p:cNvCxnSpPr>
          <p:nvPr/>
        </p:nvCxnSpPr>
        <p:spPr>
          <a:xfrm>
            <a:off x="6351279" y="257732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4120C3-653F-4BC6-89DA-D95FCE5F412B}"/>
              </a:ext>
            </a:extLst>
          </p:cNvPr>
          <p:cNvCxnSpPr>
            <a:cxnSpLocks/>
          </p:cNvCxnSpPr>
          <p:nvPr/>
        </p:nvCxnSpPr>
        <p:spPr>
          <a:xfrm>
            <a:off x="7445788" y="-591354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43B3FF-EABE-4E70-9E3B-3238A459055D}"/>
              </a:ext>
            </a:extLst>
          </p:cNvPr>
          <p:cNvCxnSpPr>
            <a:cxnSpLocks/>
          </p:cNvCxnSpPr>
          <p:nvPr/>
        </p:nvCxnSpPr>
        <p:spPr>
          <a:xfrm flipH="1">
            <a:off x="6661973" y="-591354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EF0B89F-6647-40FF-B990-7AA714F71FD7}"/>
              </a:ext>
            </a:extLst>
          </p:cNvPr>
          <p:cNvSpPr/>
          <p:nvPr/>
        </p:nvSpPr>
        <p:spPr>
          <a:xfrm>
            <a:off x="4821383" y="-427403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7EAC4E-FCC0-4EA2-B6F8-4C4797CF5B42}"/>
              </a:ext>
            </a:extLst>
          </p:cNvPr>
          <p:cNvSpPr/>
          <p:nvPr/>
        </p:nvSpPr>
        <p:spPr>
          <a:xfrm>
            <a:off x="4821383" y="421683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A5463B-3171-46A5-A827-D99F5CB58A09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>
            <a:off x="5260770" y="257407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CEEA06-F6D6-4AC6-9123-C47612E019DF}"/>
              </a:ext>
            </a:extLst>
          </p:cNvPr>
          <p:cNvSpPr/>
          <p:nvPr/>
        </p:nvSpPr>
        <p:spPr>
          <a:xfrm>
            <a:off x="4615542" y="1848592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002AFDC-66B4-4362-8EAB-7FCB923AF59A}"/>
              </a:ext>
            </a:extLst>
          </p:cNvPr>
          <p:cNvSpPr/>
          <p:nvPr/>
        </p:nvSpPr>
        <p:spPr>
          <a:xfrm>
            <a:off x="4600721" y="4405191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E49097-767D-4683-AA2B-5361B823BD25}"/>
              </a:ext>
            </a:extLst>
          </p:cNvPr>
          <p:cNvSpPr/>
          <p:nvPr/>
        </p:nvSpPr>
        <p:spPr>
          <a:xfrm>
            <a:off x="4617106" y="-708007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E780-8DA3-4BFE-96DB-6F9B4B24EC8F}"/>
              </a:ext>
            </a:extLst>
          </p:cNvPr>
          <p:cNvGrpSpPr/>
          <p:nvPr/>
        </p:nvGrpSpPr>
        <p:grpSpPr>
          <a:xfrm>
            <a:off x="1502985" y="2501257"/>
            <a:ext cx="950900" cy="2508586"/>
            <a:chOff x="1545425" y="2572700"/>
            <a:chExt cx="950900" cy="219502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4C03FCB-8118-4549-9DA3-9DF0D299BD3A}"/>
                </a:ext>
              </a:extLst>
            </p:cNvPr>
            <p:cNvSpPr/>
            <p:nvPr/>
          </p:nvSpPr>
          <p:spPr>
            <a:xfrm>
              <a:off x="1545425" y="311542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672F40-97BC-4D33-AB34-45AF7473E2CC}"/>
                </a:ext>
              </a:extLst>
            </p:cNvPr>
            <p:cNvSpPr/>
            <p:nvPr/>
          </p:nvSpPr>
          <p:spPr>
            <a:xfrm>
              <a:off x="1545425" y="3352576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5654394-CA28-48FC-BC34-DB5AFF13F1E4}"/>
                </a:ext>
              </a:extLst>
            </p:cNvPr>
            <p:cNvSpPr/>
            <p:nvPr/>
          </p:nvSpPr>
          <p:spPr>
            <a:xfrm>
              <a:off x="2139190" y="2572700"/>
              <a:ext cx="357135" cy="151482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6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  <p:bldP spid="36" grpId="0" animBg="1"/>
      <p:bldP spid="3" grpId="0" animBg="1"/>
      <p:bldP spid="38" grpId="0" animBg="1"/>
      <p:bldP spid="3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7035-C0FD-4F86-9234-F5848709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Dataflow polynomial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9866-EE6B-43A5-986D-289E0236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</a:t>
            </a:r>
            <a:r>
              <a:rPr lang="en-US" u="sng" dirty="0"/>
              <a:t>only</a:t>
            </a:r>
            <a:r>
              <a:rPr lang="en-US" dirty="0"/>
              <a:t>, with perfect scheduling &amp; unlimited execution units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, </a:t>
            </a:r>
            <a:r>
              <a:rPr lang="en-US" sz="1800" dirty="0" err="1">
                <a:latin typeface="Lucida Sans Typewriter" panose="020B0509030504030204" pitchFamily="49" charset="0"/>
              </a:rPr>
              <a:t>mul</a:t>
            </a:r>
            <a:r>
              <a:rPr lang="en-US" dirty="0"/>
              <a:t> execute in 2 cycles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, </a:t>
            </a:r>
            <a:r>
              <a:rPr lang="en-US" sz="1800" dirty="0" err="1">
                <a:latin typeface="Lucida Sans Typewriter" panose="020B0509030504030204" pitchFamily="49" charset="0"/>
              </a:rPr>
              <a:t>bne</a:t>
            </a:r>
            <a:r>
              <a:rPr lang="en-US" dirty="0"/>
              <a:t> execute in 1 cycle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mla</a:t>
            </a:r>
            <a:r>
              <a:rPr lang="en-US" dirty="0"/>
              <a:t> executes in 3 cycles</a:t>
            </a:r>
          </a:p>
          <a:p>
            <a:endParaRPr lang="en-US" dirty="0"/>
          </a:p>
          <a:p>
            <a:r>
              <a:rPr lang="en-US" dirty="0"/>
              <a:t>Q: Does dataflow speedup execution? By how much?</a:t>
            </a:r>
          </a:p>
          <a:p>
            <a:endParaRPr lang="en-US" dirty="0"/>
          </a:p>
          <a:p>
            <a:r>
              <a:rPr lang="en-US" dirty="0"/>
              <a:t>Q: What is the performance bottleneck?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7D23-9444-4CFA-A051-E99B853E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7776036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66769"/>
              </p:ext>
            </p:extLst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</p:spTree>
    <p:extLst>
      <p:ext uri="{BB962C8B-B14F-4D97-AF65-F5344CB8AC3E}">
        <p14:creationId xmlns:p14="http://schemas.microsoft.com/office/powerpoint/2010/main" val="3284780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2DA369-3430-4605-B580-6029116CED69}"/>
              </a:ext>
            </a:extLst>
          </p:cNvPr>
          <p:cNvSpPr/>
          <p:nvPr/>
        </p:nvSpPr>
        <p:spPr>
          <a:xfrm>
            <a:off x="7003567" y="4591267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Pentium 4 “Northwood” (2002)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7A801-2AD7-4C17-9F90-C9CCE1A5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92" y="1428950"/>
            <a:ext cx="5513408" cy="5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2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87122C-8284-44BF-93C8-C03028D40FD6}"/>
              </a:ext>
            </a:extLst>
          </p:cNvPr>
          <p:cNvSpPr/>
          <p:nvPr/>
        </p:nvSpPr>
        <p:spPr>
          <a:xfrm rot="17924114">
            <a:off x="7103828" y="4484858"/>
            <a:ext cx="110792" cy="94056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</p:spTree>
    <p:extLst>
      <p:ext uri="{BB962C8B-B14F-4D97-AF65-F5344CB8AC3E}">
        <p14:creationId xmlns:p14="http://schemas.microsoft.com/office/powerpoint/2010/main" val="3164982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7992DF-52D9-4549-B105-B7B7E6038BC0}"/>
              </a:ext>
            </a:extLst>
          </p:cNvPr>
          <p:cNvSpPr/>
          <p:nvPr/>
        </p:nvSpPr>
        <p:spPr>
          <a:xfrm>
            <a:off x="5128127" y="4859733"/>
            <a:ext cx="239495" cy="81236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3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/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1AEBF5-8B23-4077-9459-067ABB88CD56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DED91E-FFF3-424A-BA63-982344B3236E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090BF3-55B5-46BD-B1DA-37EA3DAE9E7C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FDF6DA-5C93-401B-94C3-2751DCAA2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AAA1F940-646D-418A-9E65-1B8806194C9C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9899EF-41E3-49E0-B12E-0EEA0007BB63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2E1650E-244F-4D9F-8F82-6F957A6E4A21}"/>
              </a:ext>
            </a:extLst>
          </p:cNvPr>
          <p:cNvSpPr/>
          <p:nvPr/>
        </p:nvSpPr>
        <p:spPr>
          <a:xfrm>
            <a:off x="3221952" y="359931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4120EF9-DC02-4CBC-9CBD-4B78E2E86B87}"/>
              </a:ext>
            </a:extLst>
          </p:cNvPr>
          <p:cNvSpPr/>
          <p:nvPr/>
        </p:nvSpPr>
        <p:spPr>
          <a:xfrm>
            <a:off x="4060845" y="3816626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91988D4-AF11-4D95-BA68-917217008980}"/>
              </a:ext>
            </a:extLst>
          </p:cNvPr>
          <p:cNvSpPr/>
          <p:nvPr/>
        </p:nvSpPr>
        <p:spPr>
          <a:xfrm>
            <a:off x="4780615" y="5163209"/>
            <a:ext cx="173012" cy="295131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25D729F-3705-4CDB-9011-881CA1005FA3}"/>
              </a:ext>
            </a:extLst>
          </p:cNvPr>
          <p:cNvSpPr/>
          <p:nvPr/>
        </p:nvSpPr>
        <p:spPr>
          <a:xfrm rot="17968104" flipH="1">
            <a:off x="5082716" y="4926957"/>
            <a:ext cx="121071" cy="100821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FA2F345-B881-4606-9BAB-39A20E0332C6}"/>
              </a:ext>
            </a:extLst>
          </p:cNvPr>
          <p:cNvSpPr/>
          <p:nvPr/>
        </p:nvSpPr>
        <p:spPr>
          <a:xfrm>
            <a:off x="4055289" y="5431066"/>
            <a:ext cx="357135" cy="814996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BEBD07-173E-4BBA-86D6-516FEE97A70E}"/>
              </a:ext>
            </a:extLst>
          </p:cNvPr>
          <p:cNvSpPr/>
          <p:nvPr/>
        </p:nvSpPr>
        <p:spPr>
          <a:xfrm>
            <a:off x="4055289" y="4386094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56EF5D-D176-4F8E-9D53-8DFEBA884F20}"/>
              </a:ext>
            </a:extLst>
          </p:cNvPr>
          <p:cNvSpPr/>
          <p:nvPr/>
        </p:nvSpPr>
        <p:spPr>
          <a:xfrm>
            <a:off x="4055289" y="4623242"/>
            <a:ext cx="357135" cy="1415150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B1D803-ECA7-46F4-8935-82DBD46037F3}"/>
              </a:ext>
            </a:extLst>
          </p:cNvPr>
          <p:cNvSpPr/>
          <p:nvPr/>
        </p:nvSpPr>
        <p:spPr>
          <a:xfrm>
            <a:off x="4596492" y="3843366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3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/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2247E-228D-47AB-ADE9-60447E45FF79}"/>
              </a:ext>
            </a:extLst>
          </p:cNvPr>
          <p:cNvCxnSpPr/>
          <p:nvPr/>
        </p:nvCxnSpPr>
        <p:spPr>
          <a:xfrm>
            <a:off x="2206832" y="2497777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28D29-D127-491E-A2AA-305AC4ADFB30}"/>
              </a:ext>
            </a:extLst>
          </p:cNvPr>
          <p:cNvCxnSpPr/>
          <p:nvPr/>
        </p:nvCxnSpPr>
        <p:spPr>
          <a:xfrm>
            <a:off x="3570515" y="2859975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76BADF-2996-4806-8375-F7F86F396080}"/>
              </a:ext>
            </a:extLst>
          </p:cNvPr>
          <p:cNvCxnSpPr>
            <a:cxnSpLocks/>
          </p:cNvCxnSpPr>
          <p:nvPr/>
        </p:nvCxnSpPr>
        <p:spPr>
          <a:xfrm>
            <a:off x="2214748" y="2497776"/>
            <a:ext cx="3339934" cy="911037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CBCD54-50C6-410C-AD43-724955594C8F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DDBB56-D456-4DB0-AD5F-BCF115324ADB}"/>
              </a:ext>
            </a:extLst>
          </p:cNvPr>
          <p:cNvCxnSpPr>
            <a:cxnSpLocks/>
          </p:cNvCxnSpPr>
          <p:nvPr/>
        </p:nvCxnSpPr>
        <p:spPr>
          <a:xfrm>
            <a:off x="1884218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226D57-05C2-4A6D-AD18-5CE1FAC6085E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2C1BEE-50AB-47AE-9A90-FF3D5AE44259}"/>
              </a:ext>
            </a:extLst>
          </p:cNvPr>
          <p:cNvCxnSpPr>
            <a:cxnSpLocks/>
          </p:cNvCxnSpPr>
          <p:nvPr/>
        </p:nvCxnSpPr>
        <p:spPr>
          <a:xfrm>
            <a:off x="7265720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1A161E-6D2B-49A7-BB83-E300DF7879F4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3342DB-852A-46AE-892F-FAFBD74BB9AA}"/>
              </a:ext>
            </a:extLst>
          </p:cNvPr>
          <p:cNvCxnSpPr>
            <a:cxnSpLocks/>
          </p:cNvCxnSpPr>
          <p:nvPr/>
        </p:nvCxnSpPr>
        <p:spPr>
          <a:xfrm>
            <a:off x="5913913" y="3263735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2CDC2A-7D08-49AC-B466-733FC322C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58D259BA-D358-4023-B595-F84DB15DB9C0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13E975-1920-4E39-8DEC-2C69F281C758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487858-4345-45FC-814F-B2088FDAD026}"/>
              </a:ext>
            </a:extLst>
          </p:cNvPr>
          <p:cNvCxnSpPr>
            <a:cxnSpLocks/>
          </p:cNvCxnSpPr>
          <p:nvPr/>
        </p:nvCxnSpPr>
        <p:spPr>
          <a:xfrm flipH="1">
            <a:off x="6263244" y="1761507"/>
            <a:ext cx="669968" cy="164730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77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26816"/>
              </p:ext>
            </p:extLst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F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FFD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A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88FD12-289B-439D-99BB-A5BF892282B0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8788D9-FA72-4024-9EEA-3C50D73B50F4}"/>
              </a:ext>
            </a:extLst>
          </p:cNvPr>
          <p:cNvCxnSpPr>
            <a:cxnSpLocks/>
          </p:cNvCxnSpPr>
          <p:nvPr/>
        </p:nvCxnSpPr>
        <p:spPr>
          <a:xfrm flipH="1">
            <a:off x="6263244" y="1761507"/>
            <a:ext cx="669968" cy="164730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2247E-228D-47AB-ADE9-60447E45FF79}"/>
              </a:ext>
            </a:extLst>
          </p:cNvPr>
          <p:cNvCxnSpPr/>
          <p:nvPr/>
        </p:nvCxnSpPr>
        <p:spPr>
          <a:xfrm>
            <a:off x="2206832" y="2497777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28D29-D127-491E-A2AA-305AC4ADFB30}"/>
              </a:ext>
            </a:extLst>
          </p:cNvPr>
          <p:cNvCxnSpPr/>
          <p:nvPr/>
        </p:nvCxnSpPr>
        <p:spPr>
          <a:xfrm>
            <a:off x="3570515" y="2859975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A0CB01-213D-4C9F-AA5E-8EF4229A3BEE}"/>
              </a:ext>
            </a:extLst>
          </p:cNvPr>
          <p:cNvCxnSpPr/>
          <p:nvPr/>
        </p:nvCxnSpPr>
        <p:spPr>
          <a:xfrm>
            <a:off x="2206832" y="3234047"/>
            <a:ext cx="668976" cy="304800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1D94C-7616-465E-857B-AAEFACEAFD9C}"/>
              </a:ext>
            </a:extLst>
          </p:cNvPr>
          <p:cNvCxnSpPr/>
          <p:nvPr/>
        </p:nvCxnSpPr>
        <p:spPr>
          <a:xfrm>
            <a:off x="3570515" y="3596245"/>
            <a:ext cx="668976" cy="304800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939F03-234B-4603-B369-858229665C7C}"/>
              </a:ext>
            </a:extLst>
          </p:cNvPr>
          <p:cNvCxnSpPr/>
          <p:nvPr/>
        </p:nvCxnSpPr>
        <p:spPr>
          <a:xfrm>
            <a:off x="2206832" y="3970317"/>
            <a:ext cx="668976" cy="304800"/>
          </a:xfrm>
          <a:prstGeom prst="straightConnector1">
            <a:avLst/>
          </a:prstGeom>
          <a:ln w="19050">
            <a:solidFill>
              <a:srgbClr val="09FF9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7516B9-C6D0-4951-9E4D-ED85F905D07F}"/>
              </a:ext>
            </a:extLst>
          </p:cNvPr>
          <p:cNvCxnSpPr/>
          <p:nvPr/>
        </p:nvCxnSpPr>
        <p:spPr>
          <a:xfrm>
            <a:off x="3570515" y="4332515"/>
            <a:ext cx="668976" cy="304800"/>
          </a:xfrm>
          <a:prstGeom prst="straightConnector1">
            <a:avLst/>
          </a:prstGeom>
          <a:ln w="19050">
            <a:solidFill>
              <a:srgbClr val="09FF9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D06A4D-93F6-4327-AA6E-3E1911E6EF75}"/>
              </a:ext>
            </a:extLst>
          </p:cNvPr>
          <p:cNvCxnSpPr/>
          <p:nvPr/>
        </p:nvCxnSpPr>
        <p:spPr>
          <a:xfrm>
            <a:off x="2206832" y="4706587"/>
            <a:ext cx="668976" cy="304800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EA37A3-EFC4-43AE-B030-F6C9076A5DAE}"/>
              </a:ext>
            </a:extLst>
          </p:cNvPr>
          <p:cNvCxnSpPr/>
          <p:nvPr/>
        </p:nvCxnSpPr>
        <p:spPr>
          <a:xfrm>
            <a:off x="3570515" y="5068785"/>
            <a:ext cx="668976" cy="304800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46FC0F-1334-4883-AB05-03FECB8F41BE}"/>
              </a:ext>
            </a:extLst>
          </p:cNvPr>
          <p:cNvCxnSpPr/>
          <p:nvPr/>
        </p:nvCxnSpPr>
        <p:spPr>
          <a:xfrm>
            <a:off x="2206832" y="5442857"/>
            <a:ext cx="668976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0C05C3-0108-4143-A0AB-5BAB29876AF9}"/>
              </a:ext>
            </a:extLst>
          </p:cNvPr>
          <p:cNvCxnSpPr/>
          <p:nvPr/>
        </p:nvCxnSpPr>
        <p:spPr>
          <a:xfrm>
            <a:off x="3570515" y="5805055"/>
            <a:ext cx="668976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8FCEBB-4144-4C28-917C-FB6A337B324B}"/>
              </a:ext>
            </a:extLst>
          </p:cNvPr>
          <p:cNvCxnSpPr/>
          <p:nvPr/>
        </p:nvCxnSpPr>
        <p:spPr>
          <a:xfrm>
            <a:off x="2206832" y="6179127"/>
            <a:ext cx="668976" cy="304800"/>
          </a:xfrm>
          <a:prstGeom prst="straightConnector1">
            <a:avLst/>
          </a:prstGeom>
          <a:ln w="19050">
            <a:solidFill>
              <a:srgbClr val="FA3F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FAE620-4616-4D14-82AB-9B5EF08E1354}"/>
              </a:ext>
            </a:extLst>
          </p:cNvPr>
          <p:cNvGrpSpPr/>
          <p:nvPr/>
        </p:nvGrpSpPr>
        <p:grpSpPr>
          <a:xfrm>
            <a:off x="2214748" y="2497775"/>
            <a:ext cx="4709556" cy="2064659"/>
            <a:chOff x="2078182" y="2359232"/>
            <a:chExt cx="4709556" cy="128283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76BADF-2996-4806-8375-F7F86F396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F0EA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ED8E94B-0F53-444E-B22A-D1BCF7990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5582" y="2359232"/>
              <a:ext cx="652156" cy="1282838"/>
            </a:xfrm>
            <a:prstGeom prst="straightConnector1">
              <a:avLst/>
            </a:prstGeom>
            <a:ln w="19050">
              <a:solidFill>
                <a:srgbClr val="F0EA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295AA4-47C2-4FFE-9ED7-796210BF1B44}"/>
              </a:ext>
            </a:extLst>
          </p:cNvPr>
          <p:cNvGrpSpPr/>
          <p:nvPr/>
        </p:nvGrpSpPr>
        <p:grpSpPr>
          <a:xfrm>
            <a:off x="2223656" y="3239688"/>
            <a:ext cx="4709556" cy="2446613"/>
            <a:chOff x="2078182" y="2359232"/>
            <a:chExt cx="4709556" cy="104700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54F3B9-9F5E-4C39-B959-885C5C51EC01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67FF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8BCDB7-A7FB-42DB-90CF-E8E86E6BCA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6674" y="2359232"/>
              <a:ext cx="661064" cy="1047002"/>
            </a:xfrm>
            <a:prstGeom prst="straightConnector1">
              <a:avLst/>
            </a:prstGeom>
            <a:ln w="19050">
              <a:solidFill>
                <a:srgbClr val="67FF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9A4FB5-13AD-47C7-AC50-A75BB2264ADB}"/>
              </a:ext>
            </a:extLst>
          </p:cNvPr>
          <p:cNvGrpSpPr/>
          <p:nvPr/>
        </p:nvGrpSpPr>
        <p:grpSpPr>
          <a:xfrm>
            <a:off x="2223655" y="3975941"/>
            <a:ext cx="4709557" cy="2731552"/>
            <a:chOff x="2078182" y="2359232"/>
            <a:chExt cx="4709557" cy="90298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0C9DDC0-4FB0-4EE5-967B-1C899020EDA7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09FF9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268D341-1C14-446D-A733-407D02129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7771" y="2359232"/>
              <a:ext cx="669968" cy="902982"/>
            </a:xfrm>
            <a:prstGeom prst="straightConnector1">
              <a:avLst/>
            </a:prstGeom>
            <a:ln w="19050">
              <a:solidFill>
                <a:srgbClr val="09FF9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622CAE0-5A86-4403-A63E-B8993BBF5397}"/>
              </a:ext>
            </a:extLst>
          </p:cNvPr>
          <p:cNvGrpSpPr/>
          <p:nvPr/>
        </p:nvGrpSpPr>
        <p:grpSpPr>
          <a:xfrm>
            <a:off x="2223654" y="4712193"/>
            <a:ext cx="4709556" cy="3137396"/>
            <a:chOff x="2078182" y="2359232"/>
            <a:chExt cx="4709556" cy="86250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6A7BAD0-A581-4FCD-B794-9C84020A65B1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2DA5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EA88A22-98FE-4AA8-9A6D-650346A7E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6676" y="2359232"/>
              <a:ext cx="661062" cy="862505"/>
            </a:xfrm>
            <a:prstGeom prst="straightConnector1">
              <a:avLst/>
            </a:prstGeom>
            <a:ln w="19050">
              <a:solidFill>
                <a:srgbClr val="2DA5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07BDCBC-9339-44EB-A3CF-BB91E8EEBBC2}"/>
              </a:ext>
            </a:extLst>
          </p:cNvPr>
          <p:cNvGrpSpPr/>
          <p:nvPr/>
        </p:nvGrpSpPr>
        <p:grpSpPr>
          <a:xfrm>
            <a:off x="2223653" y="5448447"/>
            <a:ext cx="4709556" cy="3127604"/>
            <a:chOff x="2078182" y="2359232"/>
            <a:chExt cx="4709556" cy="73731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982222D-011D-4A17-A31A-3B4DAA184DAA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EA043C-DC69-44D7-BB9A-7F87D32F4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8534" y="2359232"/>
              <a:ext cx="589204" cy="73731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4C402E7-FB18-44CC-9ADA-8809C7FDE6D9}"/>
              </a:ext>
            </a:extLst>
          </p:cNvPr>
          <p:cNvSpPr/>
          <p:nvPr/>
        </p:nvSpPr>
        <p:spPr>
          <a:xfrm>
            <a:off x="1514105" y="5589319"/>
            <a:ext cx="6119750" cy="18644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A5BA85-4F69-449C-A7A4-4D50B24077AB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B4AD050-3E56-4C60-B80E-4E9C714E8A1F}"/>
              </a:ext>
            </a:extLst>
          </p:cNvPr>
          <p:cNvCxnSpPr>
            <a:cxnSpLocks/>
          </p:cNvCxnSpPr>
          <p:nvPr/>
        </p:nvCxnSpPr>
        <p:spPr>
          <a:xfrm>
            <a:off x="1884218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3C6B89-EF2B-4CA1-AD95-CBF082DCBAA6}"/>
              </a:ext>
            </a:extLst>
          </p:cNvPr>
          <p:cNvCxnSpPr>
            <a:cxnSpLocks/>
          </p:cNvCxnSpPr>
          <p:nvPr/>
        </p:nvCxnSpPr>
        <p:spPr>
          <a:xfrm>
            <a:off x="1884218" y="252284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5C95DB3-B97B-4EBE-9765-AF82E5E94C12}"/>
              </a:ext>
            </a:extLst>
          </p:cNvPr>
          <p:cNvCxnSpPr>
            <a:cxnSpLocks/>
          </p:cNvCxnSpPr>
          <p:nvPr/>
        </p:nvCxnSpPr>
        <p:spPr>
          <a:xfrm>
            <a:off x="1884218" y="3265713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3DBAB0-596A-4B5C-A797-AD5178A88CE9}"/>
              </a:ext>
            </a:extLst>
          </p:cNvPr>
          <p:cNvCxnSpPr>
            <a:cxnSpLocks/>
          </p:cNvCxnSpPr>
          <p:nvPr/>
        </p:nvCxnSpPr>
        <p:spPr>
          <a:xfrm>
            <a:off x="1884218" y="4008580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2AC292-2233-466B-B64D-2837739D6905}"/>
              </a:ext>
            </a:extLst>
          </p:cNvPr>
          <p:cNvCxnSpPr>
            <a:cxnSpLocks/>
          </p:cNvCxnSpPr>
          <p:nvPr/>
        </p:nvCxnSpPr>
        <p:spPr>
          <a:xfrm>
            <a:off x="1884218" y="4751447"/>
            <a:ext cx="0" cy="193963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8BCB172-9277-4836-A101-96A79838BBA7}"/>
              </a:ext>
            </a:extLst>
          </p:cNvPr>
          <p:cNvCxnSpPr>
            <a:cxnSpLocks/>
          </p:cNvCxnSpPr>
          <p:nvPr/>
        </p:nvCxnSpPr>
        <p:spPr>
          <a:xfrm>
            <a:off x="1884218" y="5494316"/>
            <a:ext cx="0" cy="19396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617DEF-AAEE-4A51-B1A4-7900623D482F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4AE3614-6CA0-4E50-A789-A40143837A30}"/>
              </a:ext>
            </a:extLst>
          </p:cNvPr>
          <p:cNvCxnSpPr>
            <a:cxnSpLocks/>
          </p:cNvCxnSpPr>
          <p:nvPr/>
        </p:nvCxnSpPr>
        <p:spPr>
          <a:xfrm>
            <a:off x="7265720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BF0DD4-B3FB-4227-BEB5-08219792F401}"/>
              </a:ext>
            </a:extLst>
          </p:cNvPr>
          <p:cNvCxnSpPr>
            <a:cxnSpLocks/>
          </p:cNvCxnSpPr>
          <p:nvPr/>
        </p:nvCxnSpPr>
        <p:spPr>
          <a:xfrm>
            <a:off x="7265720" y="252284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BFBD36-D3FA-4962-9A89-97FA3424E5E2}"/>
              </a:ext>
            </a:extLst>
          </p:cNvPr>
          <p:cNvCxnSpPr>
            <a:cxnSpLocks/>
          </p:cNvCxnSpPr>
          <p:nvPr/>
        </p:nvCxnSpPr>
        <p:spPr>
          <a:xfrm>
            <a:off x="7265720" y="3265713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630732-AABA-432D-A815-D45C2A1EEC53}"/>
              </a:ext>
            </a:extLst>
          </p:cNvPr>
          <p:cNvCxnSpPr>
            <a:cxnSpLocks/>
          </p:cNvCxnSpPr>
          <p:nvPr/>
        </p:nvCxnSpPr>
        <p:spPr>
          <a:xfrm>
            <a:off x="7265720" y="4008580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91AF5FF-1767-41B2-86E3-7C22BF506426}"/>
              </a:ext>
            </a:extLst>
          </p:cNvPr>
          <p:cNvCxnSpPr>
            <a:cxnSpLocks/>
          </p:cNvCxnSpPr>
          <p:nvPr/>
        </p:nvCxnSpPr>
        <p:spPr>
          <a:xfrm>
            <a:off x="7265720" y="4751447"/>
            <a:ext cx="0" cy="193963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9F2A261-E1D0-4D04-9E92-E0D3EC1502DB}"/>
              </a:ext>
            </a:extLst>
          </p:cNvPr>
          <p:cNvCxnSpPr>
            <a:cxnSpLocks/>
          </p:cNvCxnSpPr>
          <p:nvPr/>
        </p:nvCxnSpPr>
        <p:spPr>
          <a:xfrm>
            <a:off x="7265720" y="5494316"/>
            <a:ext cx="0" cy="19396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4B27A1-5813-40AF-BB60-BB02B1EAB641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E426E9-47BD-4CAE-9522-A815BA7FFB6D}"/>
              </a:ext>
            </a:extLst>
          </p:cNvPr>
          <p:cNvCxnSpPr>
            <a:cxnSpLocks/>
          </p:cNvCxnSpPr>
          <p:nvPr/>
        </p:nvCxnSpPr>
        <p:spPr>
          <a:xfrm>
            <a:off x="5913913" y="3263735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129C887-DD7D-413B-AB7D-9629312521B0}"/>
              </a:ext>
            </a:extLst>
          </p:cNvPr>
          <p:cNvCxnSpPr>
            <a:cxnSpLocks/>
          </p:cNvCxnSpPr>
          <p:nvPr/>
        </p:nvCxnSpPr>
        <p:spPr>
          <a:xfrm>
            <a:off x="5913913" y="437803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DDBD16F-1885-4E06-8A05-69568B549CCD}"/>
              </a:ext>
            </a:extLst>
          </p:cNvPr>
          <p:cNvCxnSpPr>
            <a:cxnSpLocks/>
          </p:cNvCxnSpPr>
          <p:nvPr/>
        </p:nvCxnSpPr>
        <p:spPr>
          <a:xfrm>
            <a:off x="5913913" y="5492337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6CE195F3-F9BC-4181-ABC4-2942880B2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76" name="Arrow: Notched Right 75">
            <a:extLst>
              <a:ext uri="{FF2B5EF4-FFF2-40B4-BE49-F238E27FC236}">
                <a16:creationId xmlns:a16="http://schemas.microsoft.com/office/drawing/2014/main" id="{B6591FDD-59DE-4D0D-8F96-A0E9DE0CD038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657985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01334-E335-41A8-95DA-833EBA2D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Dataflow polynomial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0A44DF-2A36-4642-8722-120EC27CA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Does dataflow speedup execution? By how much?</a:t>
                </a:r>
              </a:p>
              <a:p>
                <a:pPr lvl="1"/>
                <a:r>
                  <a:rPr lang="en-US" dirty="0"/>
                  <a:t>Yes! 3 cycles / loop iteration</a:t>
                </a:r>
              </a:p>
              <a:p>
                <a:pPr lvl="1"/>
                <a:r>
                  <a:rPr lang="en-US" dirty="0"/>
                  <a:t>Instructions per cycle (IPC) = 5/3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1.67</a:t>
                </a:r>
                <a:br>
                  <a:rPr lang="en-US" dirty="0"/>
                </a:br>
                <a:r>
                  <a:rPr lang="en-US" dirty="0"/>
                  <a:t>(vs. 1 for perfect pipelining)</a:t>
                </a:r>
              </a:p>
              <a:p>
                <a:endParaRPr lang="en-US" dirty="0"/>
              </a:p>
              <a:p>
                <a:r>
                  <a:rPr lang="en-US" dirty="0"/>
                  <a:t>Q: What is the performance bottleneck?</a:t>
                </a:r>
              </a:p>
              <a:p>
                <a:pPr lvl="1"/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: Each </a:t>
                </a:r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 depends on previous </a:t>
                </a:r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 &amp; takes 3 cycles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 This program is </a:t>
                </a:r>
                <a:r>
                  <a:rPr lang="en-US" b="1" dirty="0">
                    <a:sym typeface="Wingdings" panose="05000000000000000000" pitchFamily="2" charset="2"/>
                  </a:rPr>
                  <a:t>latency-bound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0A44DF-2A36-4642-8722-120EC27CA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B321B1-00F8-4EF1-ABD3-64840F2D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1663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1DD3-6547-492C-87AC-0DD56636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execution uses dataflow to increase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D516-9E00-4665-A0DF-A04B3D66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Execute programs in dataflow order, but give the </a:t>
            </a:r>
            <a:r>
              <a:rPr lang="en-US" i="1" dirty="0"/>
              <a:t>illusion</a:t>
            </a:r>
            <a:r>
              <a:rPr lang="en-US" dirty="0"/>
              <a:t> of sequential execution</a:t>
            </a:r>
          </a:p>
          <a:p>
            <a:endParaRPr lang="en-US" dirty="0"/>
          </a:p>
          <a:p>
            <a:r>
              <a:rPr lang="en-US" dirty="0"/>
              <a:t>This is a “restricted dataflow” model</a:t>
            </a:r>
          </a:p>
          <a:p>
            <a:pPr lvl="1"/>
            <a:r>
              <a:rPr lang="en-US" i="1" dirty="0"/>
              <a:t>Restricted</a:t>
            </a:r>
            <a:r>
              <a:rPr lang="en-US" dirty="0"/>
              <a:t> to instructions near those currently committing</a:t>
            </a:r>
          </a:p>
          <a:p>
            <a:pPr lvl="1"/>
            <a:r>
              <a:rPr lang="en-US" dirty="0"/>
              <a:t>(Pure dataflow processors also exist that expose dataflow to software)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BCD8D-0E0B-4206-A42D-4B3C674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9133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62F3-72C3-4E2D-B6E1-FAF28F6B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dirty="0" err="1"/>
              <a:t>OoO</a:t>
            </a:r>
            <a:r>
              <a:rPr lang="en-US" dirty="0"/>
              <a:t> microarchitecture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B4545-1CF9-4460-AAE8-E3BF548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28348-84E3-4BEA-A06C-3195E8761046}"/>
              </a:ext>
            </a:extLst>
          </p:cNvPr>
          <p:cNvSpPr/>
          <p:nvPr/>
        </p:nvSpPr>
        <p:spPr>
          <a:xfrm>
            <a:off x="628649" y="1825625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7BA865-948B-4822-943C-5B6BF0E0D3EA}"/>
              </a:ext>
            </a:extLst>
          </p:cNvPr>
          <p:cNvSpPr/>
          <p:nvPr/>
        </p:nvSpPr>
        <p:spPr>
          <a:xfrm>
            <a:off x="811364" y="3357581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B3A828-CC42-40DF-B5E8-5BE2CB3A3B02}"/>
              </a:ext>
            </a:extLst>
          </p:cNvPr>
          <p:cNvSpPr/>
          <p:nvPr/>
        </p:nvSpPr>
        <p:spPr>
          <a:xfrm>
            <a:off x="2093350" y="3357581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2BC338-A253-40E3-953E-C2E825E9E28A}"/>
              </a:ext>
            </a:extLst>
          </p:cNvPr>
          <p:cNvSpPr/>
          <p:nvPr/>
        </p:nvSpPr>
        <p:spPr>
          <a:xfrm>
            <a:off x="7262457" y="3357581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F0CAA-49E7-4F60-A924-23F561EFFFDC}"/>
              </a:ext>
            </a:extLst>
          </p:cNvPr>
          <p:cNvSpPr/>
          <p:nvPr/>
        </p:nvSpPr>
        <p:spPr>
          <a:xfrm>
            <a:off x="3440087" y="3357581"/>
            <a:ext cx="3610564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0AB8C7-6028-4718-AE41-CD9BB8458676}"/>
              </a:ext>
            </a:extLst>
          </p:cNvPr>
          <p:cNvSpPr/>
          <p:nvPr/>
        </p:nvSpPr>
        <p:spPr>
          <a:xfrm>
            <a:off x="3105150" y="2595532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3608D-08AC-48EA-9AAF-9E249ACEDB1E}"/>
              </a:ext>
            </a:extLst>
          </p:cNvPr>
          <p:cNvCxnSpPr/>
          <p:nvPr/>
        </p:nvCxnSpPr>
        <p:spPr>
          <a:xfrm>
            <a:off x="1607299" y="4163076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A14BC-9097-490E-8974-04E7D0135629}"/>
              </a:ext>
            </a:extLst>
          </p:cNvPr>
          <p:cNvCxnSpPr>
            <a:cxnSpLocks/>
          </p:cNvCxnSpPr>
          <p:nvPr/>
        </p:nvCxnSpPr>
        <p:spPr>
          <a:xfrm>
            <a:off x="5240586" y="2811354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6BD3D5-3059-4D84-B327-4F606063069B}"/>
              </a:ext>
            </a:extLst>
          </p:cNvPr>
          <p:cNvSpPr/>
          <p:nvPr/>
        </p:nvSpPr>
        <p:spPr>
          <a:xfrm>
            <a:off x="2896548" y="2811354"/>
            <a:ext cx="408924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8FD770-D479-4721-83DA-8E8E8DEDA00B}"/>
              </a:ext>
            </a:extLst>
          </p:cNvPr>
          <p:cNvSpPr/>
          <p:nvPr/>
        </p:nvSpPr>
        <p:spPr>
          <a:xfrm flipH="1">
            <a:off x="7126933" y="2806134"/>
            <a:ext cx="452213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A52ABBF-B78A-405E-9D63-034CE5131E90}"/>
              </a:ext>
            </a:extLst>
          </p:cNvPr>
          <p:cNvSpPr/>
          <p:nvPr/>
        </p:nvSpPr>
        <p:spPr>
          <a:xfrm rot="5400000">
            <a:off x="1842212" y="4226998"/>
            <a:ext cx="290465" cy="2352165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1853C938-EB0E-40A9-812B-0037A3DBCD5D}"/>
              </a:ext>
            </a:extLst>
          </p:cNvPr>
          <p:cNvSpPr/>
          <p:nvPr/>
        </p:nvSpPr>
        <p:spPr>
          <a:xfrm rot="5400000">
            <a:off x="7652788" y="4864121"/>
            <a:ext cx="290465" cy="107113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E456F6D-298C-46FF-AC0D-DF5D193227F4}"/>
              </a:ext>
            </a:extLst>
          </p:cNvPr>
          <p:cNvSpPr/>
          <p:nvPr/>
        </p:nvSpPr>
        <p:spPr>
          <a:xfrm rot="5400000">
            <a:off x="5092599" y="3601942"/>
            <a:ext cx="290467" cy="3595492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555318-4019-4742-9AF0-52E6ABBFD13E}"/>
              </a:ext>
            </a:extLst>
          </p:cNvPr>
          <p:cNvSpPr txBox="1"/>
          <p:nvPr/>
        </p:nvSpPr>
        <p:spPr>
          <a:xfrm>
            <a:off x="1524817" y="5544919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D51DAA-5C1E-4FFC-90BF-EE76777D6E6E}"/>
              </a:ext>
            </a:extLst>
          </p:cNvPr>
          <p:cNvSpPr txBox="1"/>
          <p:nvPr/>
        </p:nvSpPr>
        <p:spPr>
          <a:xfrm>
            <a:off x="7339773" y="5544919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58098-2433-41F7-A62A-0E83CCB60785}"/>
              </a:ext>
            </a:extLst>
          </p:cNvPr>
          <p:cNvSpPr txBox="1"/>
          <p:nvPr/>
        </p:nvSpPr>
        <p:spPr>
          <a:xfrm>
            <a:off x="4545978" y="554491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Out-of-order</a:t>
            </a:r>
          </a:p>
        </p:txBody>
      </p:sp>
    </p:spTree>
    <p:extLst>
      <p:ext uri="{BB962C8B-B14F-4D97-AF65-F5344CB8AC3E}">
        <p14:creationId xmlns:p14="http://schemas.microsoft.com/office/powerpoint/2010/main" val="21441982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DC849D-7E1C-4709-89F3-1179AA974417}"/>
              </a:ext>
            </a:extLst>
          </p:cNvPr>
          <p:cNvSpPr/>
          <p:nvPr/>
        </p:nvSpPr>
        <p:spPr>
          <a:xfrm>
            <a:off x="628649" y="1825625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339B1-52EF-4F97-9DAF-2F5D12F9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OoO</a:t>
            </a:r>
            <a:r>
              <a:rPr lang="en-US" dirty="0"/>
              <a:t> is hidden behind </a:t>
            </a:r>
            <a:br>
              <a:rPr lang="en-US" dirty="0"/>
            </a:br>
            <a:r>
              <a:rPr lang="en-US" dirty="0"/>
              <a:t>in-order frontend &amp;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B558-6F76-4E5F-8D3D-F7C4C76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54453"/>
            <a:ext cx="7886700" cy="922510"/>
          </a:xfrm>
        </p:spPr>
        <p:txBody>
          <a:bodyPr/>
          <a:lstStyle/>
          <a:p>
            <a:r>
              <a:rPr lang="en-US" dirty="0"/>
              <a:t>Instructions only enter &amp; leave instruction buffer in program order; all bets are off in between!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3DA01-946C-4E27-A06F-14046F83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CMU 15-418/15-618, Spring 2019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65BC88-7065-4581-AF6F-07B713964556}"/>
              </a:ext>
            </a:extLst>
          </p:cNvPr>
          <p:cNvSpPr/>
          <p:nvPr/>
        </p:nvSpPr>
        <p:spPr>
          <a:xfrm>
            <a:off x="811364" y="3357581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6414B7-5DC8-4A03-A27A-E05A07B13138}"/>
              </a:ext>
            </a:extLst>
          </p:cNvPr>
          <p:cNvSpPr/>
          <p:nvPr/>
        </p:nvSpPr>
        <p:spPr>
          <a:xfrm>
            <a:off x="2093350" y="3357581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BFB7DA-258D-4DA9-A80E-CC2CF729A7EB}"/>
              </a:ext>
            </a:extLst>
          </p:cNvPr>
          <p:cNvSpPr/>
          <p:nvPr/>
        </p:nvSpPr>
        <p:spPr>
          <a:xfrm>
            <a:off x="7262457" y="3357581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253FF6-B1F4-4C8C-931F-C67F4C9EFA4B}"/>
              </a:ext>
            </a:extLst>
          </p:cNvPr>
          <p:cNvSpPr/>
          <p:nvPr/>
        </p:nvSpPr>
        <p:spPr>
          <a:xfrm>
            <a:off x="3440087" y="3357581"/>
            <a:ext cx="3610564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AAC793-8172-4E8F-9AA0-3A8E3118333F}"/>
              </a:ext>
            </a:extLst>
          </p:cNvPr>
          <p:cNvSpPr/>
          <p:nvPr/>
        </p:nvSpPr>
        <p:spPr>
          <a:xfrm>
            <a:off x="3105150" y="2595532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2B7EA-5DCA-4988-A12A-1B89C15388E1}"/>
              </a:ext>
            </a:extLst>
          </p:cNvPr>
          <p:cNvCxnSpPr/>
          <p:nvPr/>
        </p:nvCxnSpPr>
        <p:spPr>
          <a:xfrm>
            <a:off x="1607299" y="4163076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DD36AC-BE9B-4CB3-8D5A-0743054F5E53}"/>
              </a:ext>
            </a:extLst>
          </p:cNvPr>
          <p:cNvCxnSpPr>
            <a:cxnSpLocks/>
          </p:cNvCxnSpPr>
          <p:nvPr/>
        </p:nvCxnSpPr>
        <p:spPr>
          <a:xfrm>
            <a:off x="5240586" y="2811354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8B1120-1724-4E9E-9DE3-42C57AEA43AC}"/>
              </a:ext>
            </a:extLst>
          </p:cNvPr>
          <p:cNvSpPr/>
          <p:nvPr/>
        </p:nvSpPr>
        <p:spPr>
          <a:xfrm>
            <a:off x="2896548" y="2811354"/>
            <a:ext cx="408924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F276C9-238A-41DA-A947-8448428F824A}"/>
              </a:ext>
            </a:extLst>
          </p:cNvPr>
          <p:cNvSpPr/>
          <p:nvPr/>
        </p:nvSpPr>
        <p:spPr>
          <a:xfrm flipH="1">
            <a:off x="7126933" y="2806134"/>
            <a:ext cx="452213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124616-1EFB-4CF9-8954-7FDCBC08FC73}"/>
              </a:ext>
            </a:extLst>
          </p:cNvPr>
          <p:cNvSpPr/>
          <p:nvPr/>
        </p:nvSpPr>
        <p:spPr>
          <a:xfrm>
            <a:off x="1180879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29BC7F-5954-423E-9347-99B85D4E13E2}"/>
              </a:ext>
            </a:extLst>
          </p:cNvPr>
          <p:cNvSpPr/>
          <p:nvPr/>
        </p:nvSpPr>
        <p:spPr>
          <a:xfrm>
            <a:off x="1174286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F4D1F4-676A-449D-A845-D3D95337E34D}"/>
              </a:ext>
            </a:extLst>
          </p:cNvPr>
          <p:cNvSpPr/>
          <p:nvPr/>
        </p:nvSpPr>
        <p:spPr>
          <a:xfrm>
            <a:off x="1173809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02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0.00024 C 0.00261 -0.00069 0.00573 -0.00138 0.00903 -0.00162 L 0.07066 -4.44444E-6 L 0.14931 -0.00092 C 0.15452 -0.00115 0.15955 -0.00138 0.16424 -0.00162 L 0.18507 -0.00254 C 0.18542 -0.00254 0.18663 -0.00254 0.1875 -0.00347 C 0.19393 -0.0081 0.18542 -0.00393 0.1908 -0.00648 C 0.19167 -0.00763 0.19184 -0.00856 0.19236 -0.00925 C 0.19306 -0.01018 0.1941 -0.01064 0.19497 -0.0118 C 0.19514 -0.01273 0.19514 -0.01388 0.19514 -0.01504 C 0.19601 -0.01666 0.19601 -0.01851 0.19688 -0.0199 C 0.19722 -0.02175 0.19844 -0.02314 0.19931 -0.025 C 0.19931 -0.02569 0.19931 -0.02685 0.19966 -0.02754 C 0.20035 -0.02847 0.20122 -0.02916 0.20156 -0.02986 C 0.20156 -0.03101 0.20174 -0.03217 0.20243 -0.03333 C 0.20261 -0.03495 0.2033 -0.03657 0.20365 -0.03819 C 0.20365 -0.03935 0.20365 -0.0405 0.20434 -0.04143 C 0.20452 -0.04236 0.20469 -0.04328 0.20556 -0.04398 C 0.20712 -0.05439 0.20469 -0.04143 0.20677 -0.04976 C 0.20695 -0.05092 0.20695 -0.05208 0.20695 -0.05324 C 0.20764 -0.05416 0.20799 -0.05486 0.20868 -0.05555 C 0.20886 -0.05717 0.20903 -0.05902 0.20903 -0.06064 C 0.20903 -0.06134 0.20972 -0.06226 0.2099 -0.06319 C 0.21007 -0.0662 0.21007 -0.06921 0.21007 -0.07222 C 0.21025 -0.07338 0.21094 -0.0743 0.21111 -0.07546 C 0.21111 -0.07731 0.21111 -0.07939 0.21129 -0.08125 C 0.21181 -0.0824 0.21216 -0.08356 0.21216 -0.08472 C 0.21233 -0.08657 0.21233 -0.08842 0.21302 -0.0905 C 0.21406 -0.09884 0.21337 -0.09722 0.21441 -0.10277 C 0.21615 -0.11759 0.21441 -0.11203 0.21736 -0.12013 C 0.21875 -0.14537 0.2165 -0.10949 0.21858 -0.14259 C 0.21858 -0.14537 0.21875 -0.14814 0.21875 -0.15092 C 0.21945 -0.15601 0.21945 -0.16134 0.21979 -0.16666 C 0.21979 -0.16944 0.21997 -0.17222 0.22049 -0.175 C 0.22084 -0.18773 0.21823 -0.18564 0.22309 -0.18726 C 0.23056 -0.18703 0.23802 -0.18657 0.24549 -0.18657 C 0.27969 -0.18657 0.2967 -0.18726 0.32691 -0.18819 L 0.41875 -0.18726 C 0.4217 -0.18726 0.42396 -0.18657 0.42622 -0.18657 C 0.44011 -0.18611 0.454 -0.18588 0.46788 -0.18564 L 0.57049 -0.18657 C 0.57396 -0.18657 0.57361 -0.18726 0.57604 -0.18819 C 0.57691 -0.18842 0.57813 -0.18865 0.57917 -0.18888 C 0.58004 -0.18912 0.58021 -0.18981 0.58125 -0.18981 C 0.58646 -0.19004 0.59167 -0.18981 0.59688 -0.18981 " pathEditMode="relative" rAng="0" ptsTypes="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2.22222E-6 0.00024 C 0.00243 -0.00162 0.00538 -0.00162 0.0085 -0.00185 L 0.07014 -4.44444E-6 L 0.14896 -0.00162 L 0.16389 -0.00185 L 0.18472 -0.00277 C 0.18489 -0.00277 0.18611 -0.00277 0.18698 -0.0037 C 0.19323 -0.00902 0.18489 -0.00439 0.19028 -0.00717 C 0.19097 -0.0081 0.19097 -0.00902 0.19166 -0.00995 C 0.19219 -0.01088 0.1934 -0.01157 0.19427 -0.0125 C 0.19444 -0.01273 0.19444 -0.01435 0.19444 -0.01527 C 0.19548 -0.01713 0.19548 -0.01898 0.19618 -0.02013 C 0.19653 -0.02199 0.19791 -0.02338 0.19861 -0.02523 C 0.19861 -0.02615 0.19861 -0.02708 0.19913 -0.028 C 0.19965 -0.02893 0.20052 -0.02986 0.20104 -0.03078 C 0.20104 -0.03101 0.20121 -0.03263 0.20191 -0.03356 C 0.20191 -0.03518 0.20278 -0.03703 0.20295 -0.03888 C 0.20295 -0.03981 0.20295 -0.04074 0.20382 -0.04259 C 0.20382 -0.04259 0.20399 -0.04351 0.20486 -0.04444 C 0.20625 -0.05532 0.20399 -0.04259 0.20607 -0.05 L 0.20607 -0.0537 C 0.20712 -0.05532 0.20746 -0.05532 0.20798 -0.05625 C 0.20816 -0.0581 0.2085 -0.05902 0.2085 -0.06157 C 0.2085 -0.06157 0.2092 -0.06273 0.2092 -0.06342 L 0.2092 -0.07338 C 0.20937 -0.0743 0.21041 -0.07453 0.21059 -0.07615 C 0.21059 -0.07731 0.21059 -0.07986 0.21076 -0.08171 C 0.21128 -0.08263 0.21146 -0.08425 0.21146 -0.08518 C 0.21163 -0.08703 0.21163 -0.08888 0.2125 -0.09166 C 0.21337 -0.09907 0.21285 -0.09791 0.21371 -0.10347 C 0.21545 -0.11782 0.21371 -0.1125 0.21684 -0.1206 C 0.21823 -0.14537 0.2158 -0.10972 0.21805 -0.14259 C 0.21805 -0.14537 0.21823 -0.14884 0.21823 -0.15162 C 0.21892 -0.15694 0.21892 -0.1618 0.2191 -0.16689 C 0.2191 -0.16967 0.21927 -0.17245 0.21996 -0.17523 C 0.22031 -0.18796 0.21753 -0.18611 0.22239 -0.18796 C 0.23038 -0.18726 0.23767 -0.18703 0.24496 -0.18703 C 0.27934 -0.18703 0.29618 -0.18796 0.32621 -0.18865 L 0.41823 -0.18796 C 0.42083 -0.18796 0.42344 -0.18703 0.42569 -0.18703 C 0.43941 -0.18634 0.45364 -0.18611 0.46753 -0.18611 C 0.50173 -0.18657 0.50729 -0.18518 0.54166 -0.18541 " pathEditMode="relative" rAng="0" ptsTypes="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00024 C 0.00243 -0.00162 0.00521 -0.00162 0.00834 -0.00185 L 0.07014 -4.44444E-6 L 0.14879 -0.00162 L 0.16389 -0.00185 L 0.18455 -0.00277 C 0.18473 -0.00277 0.18612 -0.00277 0.18681 -0.0037 C 0.19306 -0.00902 0.18473 -0.00439 0.19028 -0.00717 C 0.19098 -0.0081 0.19098 -0.00902 0.1915 -0.00995 C 0.19202 -0.01088 0.19341 -0.01157 0.19428 -0.0125 C 0.19445 -0.01273 0.19445 -0.01435 0.19445 -0.01527 C 0.19532 -0.01713 0.19532 -0.01898 0.19618 -0.02013 C 0.19636 -0.02199 0.19792 -0.02338 0.19862 -0.02523 C 0.19862 -0.02615 0.19862 -0.02708 0.19896 -0.028 C 0.19966 -0.02893 0.20035 -0.02986 0.20105 -0.03078 C 0.20105 -0.03101 0.20122 -0.03263 0.20191 -0.03356 C 0.20191 -0.03518 0.20278 -0.03703 0.20296 -0.03888 C 0.20296 -0.03981 0.20296 -0.04074 0.20382 -0.04259 C 0.20382 -0.04259 0.20382 -0.04351 0.20469 -0.04444 C 0.20625 -0.05532 0.20382 -0.04259 0.20591 -0.05 L 0.20591 -0.0537 C 0.20712 -0.05532 0.2073 -0.05532 0.20799 -0.05625 C 0.20799 -0.0581 0.20834 -0.05902 0.20834 -0.06157 C 0.20834 -0.06157 0.20903 -0.06273 0.20903 -0.06342 L 0.20903 -0.07338 C 0.20921 -0.0743 0.21042 -0.07453 0.21059 -0.07615 C 0.21059 -0.07731 0.21059 -0.07986 0.21059 -0.08171 C 0.21129 -0.08263 0.21146 -0.08425 0.21146 -0.08518 C 0.21146 -0.08703 0.21146 -0.08888 0.21233 -0.09166 C 0.2132 -0.09907 0.21268 -0.09791 0.21372 -0.10347 C 0.21546 -0.11782 0.21372 -0.1125 0.21667 -0.1206 C 0.21823 -0.14537 0.21563 -0.10972 0.21806 -0.14259 C 0.21806 -0.14537 0.21823 -0.14884 0.21823 -0.15162 C 0.21893 -0.15694 0.21893 -0.1618 0.2191 -0.16689 C 0.2191 -0.16967 0.2191 -0.17245 0.2198 -0.17523 C 0.22014 -0.18796 0.21737 -0.18611 0.2224 -0.18796 C 0.23021 -0.18726 0.23768 -0.18703 0.2448 -0.18703 C 0.27917 -0.18703 0.29601 -0.18796 0.32605 -0.18865 L 0.41806 -0.18796 C 0.42066 -0.18796 0.42327 -0.18703 0.42553 -0.18703 C 0.43924 -0.18634 0.45348 -0.18611 0.46737 -0.18611 C 0.50157 -0.1868 0.45868 -0.18773 0.49323 -0.18796 " pathEditMode="relative" rAng="0" ptsTypes="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36 -0.18541 L 0.54236 -0.18541 C 0.54166 -0.1831 0.54114 -0.18055 0.54045 -0.178 C 0.5401 -0.17708 0.53941 -0.17662 0.53923 -0.17569 C 0.53837 -0.17314 0.53785 -0.1706 0.53732 -0.16805 C 0.53715 -0.16736 0.5368 -0.16643 0.53663 -0.16574 C 0.53594 -0.16064 0.53646 -0.16296 0.53541 -0.15902 C 0.53524 -0.15717 0.53524 -0.15509 0.53472 -0.15324 C 0.53455 -0.15185 0.53403 -0.15046 0.5335 -0.14907 C 0.53333 -0.14838 0.53316 -0.14745 0.53298 -0.14652 C 0.53021 -0.13402 0.53194 -0.1412 0.53038 -0.13495 C 0.53038 -0.13379 0.52951 -0.12569 0.52916 -0.1243 C 0.52882 -0.12245 0.5283 -0.12106 0.52795 -0.11921 C 0.52604 -0.10671 0.52899 -0.12662 0.52673 -0.10856 C 0.52656 -0.1074 0.52639 -0.10625 0.52604 -0.10532 C 0.52587 -0.10115 0.52517 -0.08657 0.52482 -0.08194 C 0.52465 -0.08009 0.52448 -0.07824 0.5243 -0.07615 C 0.52378 -0.07037 0.52396 -0.06875 0.52291 -0.06388 C 0.52274 -0.06296 0.52257 -0.06226 0.52239 -0.06134 C 0.52205 -0.06018 0.52205 -0.05902 0.5217 -0.0581 C 0.52135 -0.05671 0.52083 -0.05532 0.52048 -0.05393 C 0.52031 -0.05277 0.52014 -0.05162 0.51979 -0.05046 C 0.51962 -0.0493 0.51962 -0.04768 0.51927 -0.04652 C 0.51892 -0.04537 0.5184 -0.04421 0.51805 -0.04305 C 0.51753 -0.04097 0.51736 -0.03865 0.51684 -0.03657 C 0.51632 -0.03472 0.5158 -0.03333 0.51545 -0.03148 C 0.51528 -0.02986 0.51475 -0.02731 0.51423 -0.02569 C 0.51389 -0.02453 0.51337 -0.02361 0.51302 -0.02245 C 0.51198 -0.01342 0.51302 -0.0206 0.5118 -0.01504 C 0.51094 -0.01111 0.51146 -0.0118 0.50989 -0.00833 C 0.5092 -0.00671 0.50868 -0.00439 0.50746 -0.00347 C 0.50677 -0.00277 0.50607 -0.00231 0.50555 -0.00162 C 0.50486 -0.00092 0.50451 0.00024 0.50364 0.0007 C 0.50243 0.00162 0.49913 0.00278 0.49739 0.00325 C 0.4967 0.00278 0.49566 0.00232 0.49496 0.00162 C 0.49305 -0.00046 0.49357 -0.00277 0.49444 -0.00578 C 0.49462 -0.00671 0.49514 -0.00763 0.49566 -0.00833 C 0.49653 -0.00995 0.49791 -0.01157 0.4993 -0.0125 C 0.5 -0.01296 0.50052 -0.01296 0.50121 -0.01319 C 0.5026 -0.01296 0.50416 -0.01296 0.50555 -0.0125 C 0.50625 -0.01226 0.50694 -0.01157 0.50746 -0.01088 C 0.50798 -0.00995 0.50868 -0.00439 0.50868 -0.00416 C 0.5085 -0.00231 0.50833 -0.00023 0.50798 0.00162 C 0.50798 0.00255 0.50781 0.00348 0.50746 0.00417 C 0.50694 0.00487 0.50625 0.0051 0.50555 0.00579 C 0.50434 0.00556 0.50295 0.00533 0.50191 0.00487 C 0.50035 0.00417 0.4993 0.00255 0.49878 0.0007 C 0.49844 -4.44444E-6 0.49826 -0.00092 0.49809 -0.00162 C 0.49896 -0.0162 0.49635 -0.00972 0.50052 -0.0125 C 0.50121 -0.01296 0.50191 -0.01365 0.50243 -0.01412 C 0.50416 -0.01388 0.50573 -0.01365 0.50746 -0.01319 C 0.50816 -0.01319 0.50885 -0.01319 0.50937 -0.0125 C 0.51007 -0.01111 0.51059 -0.0074 0.51059 -0.0074 C 0.51041 -0.00486 0.51024 -0.00208 0.50989 0.0007 C 0.50989 0.00162 0.50972 0.00255 0.50937 0.00325 C 0.50885 0.00394 0.50798 0.0044 0.50746 0.00487 C 0.50573 0.00463 0.50416 0.0044 0.50243 0.00417 C 0.50173 0.00394 0.50104 0.00394 0.50052 0.00325 C 0.49982 0.00186 0.5 -0.00023 0.4993 -0.00162 L 0.49809 -0.00416 C 0.49826 -0.00578 0.49844 -0.00763 0.49878 -0.00925 C 0.49878 -0.00995 0.49878 -0.01111 0.4993 -0.01157 C 0.50139 -0.01388 0.50382 -0.01481 0.50625 -0.01574 C 0.50764 -0.01527 0.5092 -0.01504 0.51059 -0.01412 C 0.51111 -0.01365 0.5118 -0.01273 0.5118 -0.01157 C 0.51198 -0.00648 0.5125 0.00093 0.50989 0.00579 C 0.50937 0.00672 0.50868 0.00741 0.50798 0.00834 C 0.5066 0.00787 0.50416 0.00718 0.50312 0.00579 C 0.50208 0.0044 0.50139 0.00232 0.50052 0.0007 L 0.4993 -0.00162 C 0.49913 -0.00277 0.49896 -0.00393 0.49878 -0.00509 C 0.49687 -0.01342 0.49948 -0.00046 0.49739 -0.01088 C 0.49791 -0.0162 0.49774 -0.01643 0.49878 -0.02083 C 0.49896 -0.02152 0.49913 -0.02245 0.4993 -0.02314 C 0.49965 -0.02407 0.50017 -0.02476 0.50052 -0.02569 C 0.50087 -0.02662 0.50087 -0.02754 0.50121 -0.02824 C 0.50191 -0.02986 0.50364 -0.0331 0.50364 -0.0331 C 0.50434 -0.03588 0.50434 -0.03611 0.50555 -0.03888 C 0.5059 -0.03981 0.50642 -0.0405 0.50677 -0.04143 C 0.50764 -0.04351 0.50868 -0.04722 0.50937 -0.04976 C 0.50955 -0.05092 0.50955 -0.05208 0.50989 -0.053 C 0.51024 -0.05393 0.51076 -0.05463 0.51111 -0.05555 C 0.51163 -0.05671 0.51198 -0.05763 0.51232 -0.05879 C 0.51267 -0.05972 0.51267 -0.06064 0.51302 -0.06134 C 0.51337 -0.06226 0.51389 -0.06296 0.51423 -0.06388 C 0.51458 -0.06458 0.51458 -0.0655 0.51493 -0.0662 C 0.51528 -0.06713 0.5158 -0.06782 0.51614 -0.06875 C 0.51684 -0.07129 0.51719 -0.07384 0.51805 -0.07615 L 0.52048 -0.08287 C 0.52066 -0.08425 0.521 -0.08564 0.52118 -0.08703 C 0.52135 -0.08842 0.52153 -0.09328 0.52239 -0.09537 C 0.52291 -0.09652 0.52361 -0.09745 0.5243 -0.09861 C 0.52448 -0.09953 0.52465 -0.10023 0.52482 -0.10115 C 0.52517 -0.10277 0.52587 -0.10671 0.52604 -0.10856 C 0.52673 -0.11504 0.52656 -0.11574 0.52725 -0.12175 C 0.52743 -0.12291 0.52778 -0.12407 0.52795 -0.125 C 0.52847 -0.12754 0.52986 -0.13263 0.52986 -0.13263 C 0.53003 -0.13634 0.53003 -0.14027 0.53038 -0.14421 C 0.53055 -0.1449 0.5309 -0.14583 0.53107 -0.14652 C 0.53212 -0.15185 0.53107 -0.14814 0.53298 -0.15324 C 0.53437 -0.16504 0.53246 -0.15324 0.53472 -0.16064 C 0.53507 -0.1618 0.53507 -0.16296 0.53541 -0.16412 C 0.53576 -0.16481 0.53628 -0.1655 0.53663 -0.16643 C 0.53923 -0.17338 0.53489 -0.16435 0.53854 -0.17152 C 0.53871 -0.17222 0.53906 -0.17314 0.53923 -0.17384 C 0.53941 -0.17523 0.53993 -0.17847 0.54045 -0.17963 C 0.54219 -0.18425 0.54201 -0.18449 0.54236 -0.18541 Z " pathEditMode="relative" ptsTypes="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9 -0.18634 L 0.48889 -0.18634 C 0.48872 -0.1831 0.48855 -0.17986 0.48837 -0.17662 C 0.4882 -0.17384 0.48768 -0.17106 0.48768 -0.16828 C 0.48733 -0.14652 0.4875 -0.12453 0.48716 -0.10277 C 0.48646 -0.07592 0.48664 -0.08981 0.48525 -0.078 C 0.4849 -0.07592 0.4849 -0.07407 0.48455 -0.07222 C 0.48438 -0.07106 0.48421 -0.0699 0.48403 -0.06875 C 0.48282 -0.0618 0.48403 -0.06736 0.48212 -0.05972 C 0.48195 -0.05694 0.48178 -0.05416 0.48143 -0.05138 C 0.47987 -0.03634 0.4816 -0.0405 0.4783 -0.03402 C 0.47813 -0.0331 0.47796 -0.0324 0.47778 -0.03148 C 0.47726 -0.02939 0.47709 -0.02708 0.47657 -0.025 C 0.47622 -0.02338 0.4757 -0.02222 0.47535 -0.02083 C 0.47327 -0.0125 0.47466 -0.01782 0.47344 -0.01088 C 0.47275 -0.00763 0.47257 -0.00833 0.47153 -0.00509 C 0.47136 -0.00416 0.47118 -0.00324 0.47101 -0.00254 C 0.47049 -0.00138 0.46997 -0.00046 0.46962 0.0007 C 0.46858 0.00394 0.4691 0.00649 0.46528 0.00834 L 0.46164 0.00996 C 0.45643 0.00973 0.4474 0.01412 0.44358 0.00649 C 0.44323 0.00579 0.44323 0.00487 0.44306 0.00417 C 0.44323 0.00047 0.44306 -0.00324 0.44358 -0.00671 C 0.44393 -0.00902 0.44549 -0.00949 0.44671 -0.01088 C 0.44757 -0.0118 0.44827 -0.01319 0.44914 -0.01412 C 0.45 -0.01504 0.45261 -0.01713 0.45348 -0.01736 C 0.45521 -0.01828 0.45851 -0.01921 0.45851 -0.01921 C 0.46771 -0.01782 0.46181 -0.01921 0.47032 -0.01574 C 0.47118 -0.0155 0.47205 -0.01527 0.47275 -0.01504 C 0.47448 -0.01435 0.47553 -0.01365 0.47709 -0.0125 C 0.47778 -0.01203 0.47848 -0.01157 0.479 -0.01088 C 0.48091 -0.00856 0.48282 -0.00578 0.48455 -0.00347 C 0.48525 -0.00254 0.48594 -0.00185 0.48646 -0.00092 C 0.48716 0.00024 0.4875 0.00139 0.48837 0.00232 C 0.49237 0.00787 0.49167 0.00463 0.49757 0.00996 C 0.50035 0.01227 0.49879 0.01135 0.50261 0.01227 C 0.504 0.01204 0.50556 0.01227 0.50695 0.01158 C 0.50903 0.01042 0.50868 0.00857 0.50938 0.00649 C 0.50973 0.00533 0.51025 0.0044 0.51077 0.00325 C 0.51042 -0.00115 0.51077 -0.00578 0.51007 -0.00995 C 0.5099 -0.01088 0.50868 -0.01088 0.50816 -0.01157 C 0.50764 -0.01226 0.50747 -0.01342 0.50695 -0.01412 C 0.50296 -0.01898 0.50348 -0.01851 0.50018 -0.0199 C 0.49948 -0.0206 0.49896 -0.02152 0.49827 -0.02152 C 0.49549 -0.02152 0.49271 -0.02037 0.49011 -0.01921 C 0.48976 -0.01828 0.48959 -0.01713 0.48889 -0.01666 C 0.4882 -0.01597 0.48716 -0.0162 0.48646 -0.01574 C 0.48577 -0.0155 0.4823 -0.0118 0.48212 -0.01157 C 0.47865 -0.00717 0.48195 -0.00902 0.4783 -0.0074 C 0.47761 -0.00578 0.47709 -0.0037 0.47587 -0.00254 C 0.47344 -0.00023 0.47292 0.00024 0.47101 0.00325 C 0.47032 0.0044 0.46962 0.00556 0.4691 0.00649 C 0.46858 0.00857 0.46841 0.00996 0.46719 0.01158 C 0.46667 0.01227 0.46598 0.0125 0.46528 0.0132 C 0.46459 0.01389 0.46407 0.01505 0.46355 0.01575 C 0.46181 0.01737 0.46164 0.01737 0.45973 0.01829 C 0.45834 0.0176 0.45678 0.01737 0.45539 0.01644 C 0.45469 0.01621 0.45417 0.01528 0.45348 0.01482 C 0.45278 0.01436 0.45191 0.01436 0.45105 0.01412 C 0.44896 0.0132 0.44896 0.01297 0.44671 0.01158 C 0.44549 0.00926 0.44289 0.00764 0.44306 0.00487 C 0.44323 0.00162 0.44306 -0.00185 0.44358 -0.00509 C 0.44393 -0.00625 0.4448 -0.00717 0.44549 -0.00833 C 0.4474 -0.0118 0.44584 -0.01018 0.44862 -0.0125 C 0.45139 -0.01226 0.45434 -0.01203 0.4573 -0.01157 C 0.45799 -0.01157 0.45851 -0.01088 0.45921 -0.01088 C 0.46112 -0.01041 0.4632 -0.01018 0.46528 -0.00995 C 0.46806 -0.00879 0.46962 -0.00879 0.47153 -0.00578 C 0.47761 0.00278 0.47327 0.00047 0.47778 0.00232 C 0.47865 0.00348 0.47934 0.00463 0.48021 0.00579 C 0.48073 0.00649 0.48143 0.00672 0.48212 0.00741 C 0.48299 0.00811 0.48368 0.00903 0.48455 0.00996 C 0.48577 0.01112 0.48681 0.01274 0.48837 0.0132 C 0.4915 0.01436 0.48993 0.01366 0.49271 0.01482 C 0.49428 0.01459 0.49723 0.01436 0.49896 0.0132 C 0.49948 0.01274 0.50018 0.01204 0.5007 0.01158 C 0.50365 0.00556 0.50278 0.00857 0.50382 0.00325 C 0.50348 -0.00833 0.50521 -0.01041 0.50139 -0.01736 C 0.50087 -0.01828 0.50018 -0.01921 0.49948 -0.0199 C 0.49306 -0.01713 0.49827 -0.02013 0.49202 -0.01412 C 0.49098 -0.01319 0.48612 -0.00949 0.48455 -0.0074 C 0.48368 -0.00625 0.48282 -0.00486 0.48212 -0.00347 C 0.48108 -0.00115 0.48004 0.00116 0.479 0.00325 C 0.47865 0.00417 0.47796 0.00487 0.47778 0.00579 C 0.47726 0.00787 0.47709 0.00903 0.47587 0.01065 C 0.47448 0.01274 0.47344 0.0125 0.47153 0.0132 C 0.4658 0.01297 0.4599 0.01297 0.45417 0.01227 C 0.45243 0.01227 0.44914 0.01065 0.44914 0.01065 C 0.44792 0.0095 0.44636 0.00834 0.44549 0.00649 C 0.44445 0.0044 0.44306 -4.44444E-6 0.44306 -4.44444E-6 C 0.44323 -0.00231 0.44323 -0.00439 0.44358 -0.00671 C 0.44375 -0.00763 0.44375 -0.00856 0.44428 -0.00925 C 0.44618 -0.0118 0.44809 -0.0125 0.45035 -0.01412 C 0.45209 -0.01527 0.4533 -0.01689 0.45487 -0.01828 C 0.45608 -0.01944 0.45712 -0.02106 0.45851 -0.02152 L 0.46094 -0.02245 C 0.46389 -0.025 0.46216 -0.02384 0.4665 -0.02569 L 0.46841 -0.02662 C 0.46893 -0.02731 0.4691 -0.02824 0.46962 -0.02916 C 0.47014 -0.02986 0.47101 -0.02986 0.47153 -0.03078 C 0.47188 -0.03148 0.47188 -0.0324 0.47223 -0.0331 C 0.47309 -0.03611 0.47535 -0.04143 0.47535 -0.04143 C 0.47553 -0.04282 0.4757 -0.04421 0.47587 -0.0456 C 0.47709 -0.05185 0.47605 -0.04375 0.47709 -0.05138 C 0.4783 -0.05879 0.47726 -0.05393 0.4783 -0.05879 C 0.47865 -0.06088 0.47882 -0.06273 0.479 -0.06458 C 0.47934 -0.06689 0.47969 -0.06828 0.48021 -0.07037 C 0.48125 -0.07893 0.48091 -0.0743 0.48143 -0.08703 C 0.4823 -0.10185 0.48125 -0.09583 0.48282 -0.1037 C 0.48299 -0.10694 0.48316 -0.11018 0.48334 -0.11365 C 0.48351 -0.11597 0.48386 -0.11851 0.48403 -0.12106 C 0.48421 -0.12708 0.48438 -0.1331 0.48455 -0.13935 C 0.4849 -0.14699 0.48507 -0.15486 0.48646 -0.1625 C 0.48681 -0.16412 0.48716 -0.16666 0.48768 -0.16828 C 0.48872 -0.17106 0.48889 -0.17152 0.49011 -0.17407 C 0.49046 -0.17476 0.49046 -0.17569 0.4908 -0.17662 C 0.49115 -0.17731 0.49202 -0.178 0.49202 -0.17893 C 0.49219 -0.18078 0.48941 -0.18518 0.48889 -0.18634 Z " pathEditMode="relative" ptsTypes="AAAAAAAAAAAAAAAAAAAAAAAAAAAAAAAAAAAAAAAAAAAAAA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23 -0.19027 L 0.59323 -0.19027 C 0.59184 -0.18842 0.59063 -0.18657 0.58941 -0.18449 C 0.58872 -0.18356 0.58837 -0.18217 0.5875 -0.18125 C 0.58698 -0.18055 0.58629 -0.18032 0.58577 -0.17963 C 0.5849 -0.1787 0.58455 -0.17731 0.58386 -0.17638 C 0.58316 -0.17523 0.58212 -0.17476 0.58143 -0.17384 C 0.58056 -0.17291 0.58021 -0.17152 0.57952 -0.1706 C 0.57709 -0.16713 0.57448 -0.16388 0.57205 -0.16064 C 0.57101 -0.15925 0.56979 -0.15787 0.56893 -0.15648 C 0.56719 -0.15347 0.56615 -0.15138 0.56389 -0.14907 C 0.56216 -0.14699 0.56007 -0.14537 0.55834 -0.14328 C 0.55712 -0.14143 0.55573 -0.14004 0.55469 -0.13819 C 0.55417 -0.1375 0.55382 -0.13657 0.55347 -0.13564 C 0.55226 -0.13402 0.5507 -0.13263 0.54966 -0.13078 C 0.54775 -0.12777 0.54584 -0.12476 0.5441 -0.12175 C 0.54341 -0.1206 0.54288 -0.11921 0.54219 -0.11828 C 0.53872 -0.11365 0.5382 -0.11435 0.53542 -0.10995 C 0.5349 -0.10925 0.53455 -0.10833 0.5342 -0.10763 C 0.53334 -0.10648 0.53247 -0.10555 0.5316 -0.10416 C 0.53038 -0.10208 0.52795 -0.09768 0.52795 -0.09768 C 0.52778 -0.09652 0.52778 -0.09537 0.52726 -0.09421 C 0.51979 -0.07731 0.52761 -0.10115 0.51545 -0.07685 C 0.51459 -0.07523 0.51406 -0.07338 0.51302 -0.07199 C 0.51181 -0.07013 0.51059 -0.06805 0.5092 -0.0662 C 0.50868 -0.06527 0.50799 -0.06458 0.50747 -0.06365 C 0.50625 -0.0618 0.50538 -0.05972 0.50434 -0.05787 C 0.50382 -0.05694 0.50295 -0.05625 0.50243 -0.05532 C 0.5007 -0.05254 0.49913 -0.0493 0.49757 -0.04629 C 0.4967 -0.04467 0.49601 -0.04282 0.49497 -0.04143 L 0.49063 -0.03541 C 0.49011 -0.03472 0.48959 -0.03356 0.48872 -0.0331 C 0.48768 -0.03217 0.48663 -0.03148 0.48577 -0.03055 C 0.48472 -0.02963 0.48403 -0.02824 0.48316 -0.02731 C 0.48073 -0.0243 0.48212 -0.02662 0.47952 -0.02476 C 0.47466 -0.02152 0.48038 -0.0243 0.4757 -0.02222 C 0.47518 -0.02175 0.47448 -0.02106 0.47396 -0.0206 C 0.47188 -0.01944 0.46979 -0.01875 0.46771 -0.01805 C 0.46702 -0.01759 0.4665 -0.01689 0.4658 -0.01643 C 0.46476 -0.01597 0.46372 -0.01597 0.46268 -0.01574 C 0.46181 -0.0155 0.46094 -0.01527 0.46025 -0.01481 C 0.45938 -0.01435 0.45851 -0.01365 0.45781 -0.01319 C 0.45712 -0.01273 0.45643 -0.0125 0.45591 -0.01226 C 0.45521 -0.0118 0.45469 -0.01111 0.454 -0.01064 C 0.45347 -0.01018 0.45278 -0.01018 0.45209 -0.00995 C 0.45122 -0.00925 0.45052 -0.0081 0.44966 -0.0074 C 0.44948 -0.00648 0.44931 -0.00555 0.44896 -0.00486 C 0.44879 -0.00393 0.44792 -0.00347 0.44775 -0.00231 C 0.44757 -0.00023 0.44792 0.00209 0.44844 0.00417 C 0.44966 0.00903 0.45347 0.01274 0.45712 0.01343 L 0.46146 0.01412 C 0.46268 0.01436 0.46389 0.01482 0.46511 0.01505 C 0.46893 0.01551 0.47639 0.01667 0.47639 0.01667 L 0.49132 0.01575 C 0.49323 0.01575 0.49497 0.01551 0.49688 0.01505 C 0.49809 0.01459 0.50052 0.01343 0.50052 0.01343 C 0.50139 0.0125 0.50226 0.01158 0.50313 0.01088 C 0.50365 0.01019 0.50434 0.00996 0.50486 0.00926 C 0.50538 0.00857 0.50591 0.00764 0.50625 0.00672 C 0.50695 0.00463 0.50747 0.00232 0.50799 -4.44444E-6 C 0.50781 -0.00532 0.50781 -0.01088 0.50747 -0.01643 C 0.50729 -0.01759 0.50729 -0.01875 0.50677 -0.01967 C 0.50538 -0.02291 0.50365 -0.02361 0.50122 -0.02476 C 0.50087 -0.025 0.49566 -0.02685 0.49445 -0.02731 C 0.49288 -0.02754 0.4915 -0.02777 0.49011 -0.028 C 0.48629 -0.02777 0.48264 -0.02777 0.47882 -0.02731 C 0.47778 -0.02708 0.47674 -0.02662 0.4757 -0.02638 C 0.47344 -0.02592 0.47118 -0.02592 0.46893 -0.02569 C 0.46719 -0.02476 0.4665 -0.02453 0.46459 -0.02384 C 0.46337 -0.02361 0.46216 -0.02338 0.46077 -0.02314 C 0.45955 -0.02268 0.45452 -0.02083 0.454 -0.0206 C 0.45313 -0.02013 0.45243 -0.01944 0.45156 -0.01898 C 0.44688 -0.0162 0.44983 -0.01851 0.44653 -0.01574 C 0.44618 -0.01481 0.44584 -0.01388 0.44531 -0.01319 C 0.44479 -0.01226 0.44375 -0.0118 0.44341 -0.01064 C 0.44271 -0.00856 0.44254 -0.00625 0.44219 -0.00416 L 0.44167 -0.00069 C 0.44184 0.00255 0.4415 0.00602 0.44219 0.00926 C 0.44254 0.01112 0.44549 0.01274 0.44653 0.01343 C 0.44722 0.01366 0.44775 0.01389 0.44844 0.01412 C 0.44931 0.01459 0.45 0.01551 0.45087 0.01575 C 0.45243 0.01644 0.46198 0.01737 0.46268 0.0176 L 0.49566 0.01667 C 0.49705 0.01644 0.49931 0.01343 0.49931 0.01343 C 0.50243 0.00718 0.49861 0.01482 0.50191 0.00764 C 0.50226 0.00672 0.50261 0.00579 0.50313 0.0051 C 0.50382 0.00209 0.50434 0.00047 0.50434 -0.00324 C 0.50434 -0.00879 0.50452 -0.01435 0.50365 -0.01967 C 0.50295 -0.02546 0.50174 -0.02407 0.49931 -0.02569 C 0.49775 -0.02662 0.49618 -0.02824 0.49445 -0.02893 C 0.49132 -0.02986 0.49271 -0.02939 0.49011 -0.03055 C 0.48577 -0.03032 0.47257 -0.03032 0.4658 -0.02893 C 0.46233 -0.02824 0.46493 -0.02685 0.46025 -0.02476 L 0.45834 -0.02384 C 0.45799 -0.02314 0.45764 -0.02222 0.45712 -0.02152 C 0.4566 -0.0206 0.45573 -0.0199 0.45521 -0.01898 C 0.45469 -0.01805 0.45434 -0.01689 0.454 -0.01574 C 0.4533 -0.01342 0.45313 -0.01134 0.45278 -0.00902 C 0.45261 -0.0074 0.45243 -0.00578 0.45209 -0.00416 C 0.45243 0.00047 0.45209 0.00487 0.45278 0.00926 C 0.45295 0.01019 0.45382 0.01065 0.45469 0.01088 C 0.46667 0.01297 0.47865 0.01412 0.49063 0.01575 C 0.4915 0.01551 0.49236 0.01528 0.49306 0.01505 C 0.49445 0.01459 0.49688 0.01343 0.49688 0.01343 C 0.50625 0.00487 0.49653 0.01412 0.50243 0.00764 C 0.50295 0.00695 0.50382 0.00649 0.50434 0.00579 C 0.50955 -0.00023 0.50434 0.00463 0.50868 0.00093 C 0.50955 -0.00277 0.50938 -0.00254 0.51181 -0.00648 C 0.51268 -0.0081 0.51389 -0.00925 0.51493 -0.01064 C 0.5165 -0.01319 0.51667 -0.01412 0.51806 -0.01643 C 0.51927 -0.01875 0.52049 -0.02083 0.5217 -0.02314 C 0.52292 -0.02569 0.52448 -0.02777 0.52552 -0.03055 C 0.52604 -0.0324 0.52656 -0.03449 0.52726 -0.03634 C 0.52778 -0.0375 0.52865 -0.03865 0.52917 -0.03958 C 0.52952 -0.0405 0.53004 -0.0412 0.53038 -0.04213 C 0.53108 -0.04351 0.5316 -0.0449 0.53229 -0.04629 C 0.53299 -0.04745 0.53386 -0.04861 0.53472 -0.04953 C 0.5349 -0.05069 0.53507 -0.05185 0.53542 -0.053 C 0.53577 -0.05416 0.53663 -0.05509 0.53716 -0.05625 C 0.53802 -0.05787 0.53906 -0.05949 0.53976 -0.06111 C 0.54063 -0.06319 0.5415 -0.06504 0.54219 -0.06689 C 0.54254 -0.06782 0.54254 -0.06875 0.54288 -0.06944 C 0.54341 -0.0706 0.5441 -0.07175 0.54462 -0.07268 C 0.54514 -0.07361 0.54549 -0.07453 0.54601 -0.07523 C 0.54722 -0.08449 0.54531 -0.07569 0.54844 -0.08101 C 0.54879 -0.08171 0.54879 -0.08287 0.54896 -0.08356 C 0.54983 -0.08564 0.55122 -0.0875 0.55209 -0.08935 C 0.55573 -0.09722 0.55278 -0.09143 0.55469 -0.09768 C 0.55504 -0.09884 0.55556 -0.09976 0.55591 -0.10092 C 0.55677 -0.10347 0.55729 -0.10601 0.55834 -0.10833 C 0.55886 -0.10949 0.55972 -0.10995 0.56025 -0.11088 C 0.56476 -0.1199 0.55972 -0.11273 0.56389 -0.11828 C 0.56441 -0.11967 0.56459 -0.12106 0.56511 -0.12245 C 0.56597 -0.1243 0.56684 -0.12569 0.56771 -0.12754 C 0.56806 -0.12824 0.56841 -0.12916 0.56893 -0.12986 C 0.56997 -0.13194 0.57205 -0.13564 0.57205 -0.13564 C 0.57431 -0.1449 0.57049 -0.13125 0.57448 -0.13981 C 0.57518 -0.14143 0.57518 -0.14328 0.5757 -0.1449 C 0.57726 -0.14907 0.57656 -0.14722 0.5783 -0.15069 C 0.57969 -0.15648 0.57761 -0.1493 0.58073 -0.15555 C 0.58108 -0.15625 0.58108 -0.1574 0.58143 -0.1581 C 0.5816 -0.15902 0.58229 -0.15972 0.58264 -0.16064 C 0.58507 -0.16736 0.58091 -0.15833 0.58438 -0.1655 C 0.58559 -0.1699 0.58472 -0.16736 0.5875 -0.17291 L 0.58872 -0.17546 C 0.58906 -0.17731 0.59011 -0.18263 0.59063 -0.18379 L 0.59184 -0.18634 L 0.59323 -0.19027 Z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89 -0.18865 L 0.58889 -0.18865 C 0.59045 -0.18796 0.59219 -0.18726 0.59375 -0.18634 C 0.59445 -0.18588 0.59497 -0.18518 0.59566 -0.18472 C 0.59896 -0.18148 0.59827 -0.18194 0.60191 -0.17708 C 0.60695 -0.17037 0.60452 -0.17291 0.60868 -0.16898 C 0.60886 -0.16805 0.60903 -0.16713 0.6092 -0.16643 C 0.61025 -0.16342 0.61059 -0.16319 0.61181 -0.16064 L 0.61372 -0.14814 C 0.61389 -0.14675 0.61406 -0.14537 0.61424 -0.14398 C 0.61441 -0.14305 0.61476 -0.14189 0.61493 -0.14074 C 0.61563 -0.13588 0.61615 -0.13078 0.61667 -0.12592 C 0.61702 -0.1243 0.61702 -0.12245 0.61736 -0.12083 L 0.61858 -0.11597 C 0.61875 -0.11481 0.61945 -0.10601 0.61979 -0.10439 C 0.62014 -0.10324 0.62066 -0.10208 0.62101 -0.10092 C 0.62136 -0.09861 0.6217 -0.09166 0.6224 -0.08865 C 0.62257 -0.0868 0.62327 -0.08541 0.62361 -0.08356 C 0.62431 -0.07893 0.62483 -0.0743 0.62535 -0.06944 C 0.6257 -0.06805 0.62552 -0.06666 0.62604 -0.0655 C 0.62674 -0.06365 0.62726 -0.06203 0.62795 -0.06041 C 0.63004 -0.05416 0.62813 -0.05833 0.63038 -0.0537 C 0.63056 -0.05185 0.63091 -0.05 0.63108 -0.04791 C 0.63143 -0.04398 0.63143 -0.03888 0.63229 -0.03472 C 0.63281 -0.03217 0.63351 -0.02986 0.63403 -0.02731 C 0.63438 -0.02638 0.6342 -0.02546 0.63472 -0.02476 L 0.63663 -0.02245 C 0.63959 -0.01296 0.63681 -0.01967 0.64097 -0.01319 C 0.64306 -0.00995 0.64115 -0.01088 0.64462 -0.00833 C 0.64531 -0.00787 0.64601 -0.00787 0.64653 -0.0074 C 0.6474 -0.00694 0.64827 -0.00648 0.64896 -0.00578 C 0.65035 -0.00486 0.65139 -0.00324 0.65278 -0.00254 C 0.65504 -0.00115 0.65677 -4.44444E-6 0.65886 0.00093 C 0.66528 0.00325 0.65972 -0.00023 0.67257 0.00417 L 0.675 0.0051 C 0.68229 0.00463 0.68959 0.00463 0.69688 0.00417 C 0.6974 0.00417 0.69809 0.00348 0.69861 0.00325 C 0.70469 0.00116 0.70191 0.00278 0.70486 0.00093 L 0.70486 0.00093 L 0.70868 0.00325 " pathEditMode="relative" ptsTypes="AAAAAAAAAAAAAAAAAAAAAAAAAAAAAAAAAAA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3854 -0.18726 L 0.53854 -0.18726 C 0.54028 -0.18796 0.54219 -0.18819 0.5441 -0.18888 C 0.54531 -0.18935 0.54653 -0.19027 0.54774 -0.1905 C 0.55486 -0.19189 0.55069 -0.1912 0.56024 -0.19236 C 0.57048 -0.19513 0.56423 -0.19375 0.58628 -0.19236 C 0.58906 -0.19213 0.58889 -0.19143 0.59132 -0.1905 C 0.59236 -0.19027 0.5934 -0.19004 0.59427 -0.18981 C 0.59514 -0.18888 0.596 -0.18819 0.59687 -0.18726 C 0.59739 -0.1868 0.59809 -0.18634 0.59878 -0.18564 C 0.59965 -0.18472 0.60035 -0.18333 0.60121 -0.1824 C 0.60191 -0.18148 0.60295 -0.18078 0.60364 -0.17986 C 0.60642 -0.17662 0.60746 -0.17291 0.6118 -0.17152 L 0.61423 -0.17083 C 0.61545 -0.16944 0.61684 -0.16828 0.61788 -0.16666 C 0.61892 -0.16504 0.62014 -0.15972 0.62048 -0.15833 C 0.62118 -0.15555 0.62118 -0.15555 0.6217 -0.15254 C 0.62187 -0.15115 0.62205 -0.14976 0.62239 -0.14838 C 0.62361 -0.14097 0.62239 -0.14976 0.62361 -0.14004 C 0.62378 -0.13472 0.62396 -0.12963 0.62413 -0.1243 C 0.62465 -0.11435 0.62465 -0.11875 0.62535 -0.11018 C 0.62569 -0.1074 0.62569 -0.10463 0.62604 -0.10208 C 0.62725 -0.09236 0.62725 -0.09444 0.62916 -0.08796 C 0.62934 -0.08703 0.62951 -0.08634 0.62969 -0.08541 C 0.63073 -0.08171 0.63125 -0.07777 0.63281 -0.07453 C 0.63333 -0.07384 0.63385 -0.07314 0.63403 -0.07222 C 0.63437 -0.07129 0.63455 -0.07037 0.63472 -0.06967 C 0.63611 -0.06527 0.63628 -0.0655 0.63785 -0.06226 C 0.63923 -0.05324 0.6375 -0.0625 0.63975 -0.05486 C 0.63993 -0.0537 0.63993 -0.05254 0.64028 -0.05138 C 0.64097 -0.04976 0.64201 -0.04814 0.64288 -0.04652 C 0.64323 -0.04537 0.64357 -0.04421 0.6441 -0.04305 C 0.64462 -0.04166 0.64531 -0.0405 0.64583 -0.03912 C 0.64618 -0.03819 0.64618 -0.03726 0.64653 -0.03657 C 0.64687 -0.03564 0.64739 -0.03495 0.64774 -0.03402 C 0.64844 -0.03263 0.64896 -0.03125 0.64965 -0.02986 C 0.65017 -0.02893 0.65104 -0.02847 0.65156 -0.02731 C 0.65208 -0.02638 0.65225 -0.025 0.65278 -0.02407 C 0.65347 -0.02291 0.65451 -0.02199 0.65521 -0.02083 C 0.65607 -0.01967 0.65833 -0.01527 0.65955 -0.01412 C 0.66007 -0.01365 0.66094 -0.01365 0.66146 -0.01342 C 0.6625 -0.01273 0.66337 -0.01157 0.66458 -0.01088 C 0.66528 -0.01041 0.66614 -0.01041 0.66701 -0.00995 C 0.66771 -0.00972 0.66823 -0.00949 0.66892 -0.00925 C 0.66944 -0.00856 0.67014 -0.0081 0.67083 -0.00763 C 0.6717 -0.00694 0.67274 -0.00648 0.67378 -0.00578 C 0.67517 -0.00532 0.67691 -0.00463 0.67812 -0.00416 C 0.67969 -0.00393 0.68107 -0.0037 0.68264 -0.00347 C 0.68316 -0.00324 0.68385 -0.00277 0.68437 -0.00254 C 0.69166 -0.00092 0.69878 -0.00185 0.70625 -0.00185 " pathEditMode="relative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8716 -0.18726 L 0.48716 -0.18726 C 0.48907 -0.18819 0.49115 -0.18935 0.49323 -0.18981 C 0.50261 -0.19166 0.53004 -0.18981 0.53247 -0.18981 C 0.53768 -0.18912 0.53924 -0.18935 0.54358 -0.18819 C 0.54497 -0.18773 0.54792 -0.18657 0.54914 -0.18634 C 0.56285 -0.18588 0.57657 -0.18588 0.59011 -0.18564 C 0.59115 -0.18541 0.59237 -0.18518 0.59323 -0.18472 C 0.5948 -0.18402 0.59618 -0.18287 0.59757 -0.1824 C 0.59896 -0.18171 0.60053 -0.18171 0.60191 -0.18148 C 0.60261 -0.18101 0.6033 -0.18055 0.60382 -0.17986 C 0.60452 -0.17916 0.60504 -0.178 0.60573 -0.17731 C 0.60625 -0.17685 0.60695 -0.17685 0.60764 -0.17638 C 0.60851 -0.17592 0.60921 -0.17523 0.61007 -0.17476 C 0.61129 -0.17407 0.61372 -0.17314 0.61372 -0.17314 C 0.61493 -0.16851 0.61528 -0.16759 0.61632 -0.16064 C 0.61702 -0.15578 0.6165 -0.15787 0.61754 -0.15416 C 0.61771 -0.15115 0.61806 -0.14814 0.61806 -0.1449 C 0.61841 -0.13819 0.61823 -0.13125 0.61875 -0.1243 C 0.61945 -0.1162 0.61962 -0.11643 0.62188 -0.1118 C 0.62205 -0.11064 0.62223 -0.10972 0.6224 -0.10856 C 0.62275 -0.10763 0.62309 -0.10694 0.62309 -0.10601 C 0.62344 -0.10254 0.62344 -0.09884 0.62379 -0.09537 C 0.62379 -0.09351 0.62396 -0.09189 0.62431 -0.09027 C 0.62483 -0.08888 0.62553 -0.0875 0.62622 -0.08611 C 0.62639 -0.08425 0.62657 -0.08217 0.62691 -0.08032 C 0.62691 -0.07916 0.62726 -0.07824 0.62743 -0.07708 C 0.62796 -0.07453 0.62813 -0.07199 0.62865 -0.06967 C 0.629 -0.06782 0.62969 -0.06643 0.62987 -0.06458 C 0.63021 -0.06342 0.63039 -0.0625 0.63056 -0.06134 C 0.63091 -0.05972 0.6316 -0.0581 0.63178 -0.05625 C 0.6323 -0.05347 0.63195 -0.05046 0.63299 -0.04814 C 0.63351 -0.04722 0.63403 -0.04652 0.63421 -0.0456 C 0.63507 -0.04351 0.63525 -0.04097 0.63612 -0.03888 C 0.63664 -0.03796 0.6375 -0.03726 0.63803 -0.03634 C 0.63924 -0.03425 0.64028 -0.03171 0.64167 -0.02986 C 0.64306 -0.02824 0.64393 -0.02615 0.64549 -0.02476 C 0.64601 -0.0243 0.64671 -0.02384 0.6474 -0.02314 C 0.64879 -0.02129 0.64966 -0.01828 0.65174 -0.01736 C 0.65226 -0.01713 0.65296 -0.01689 0.65348 -0.01666 C 0.65556 -0.01504 0.65695 -0.0125 0.65921 -0.01157 C 0.66094 -0.01064 0.66303 -0.01064 0.66476 -0.00902 C 0.66632 -0.00763 0.66702 -0.00694 0.6691 -0.00578 C 0.67032 -0.00509 0.67153 -0.00439 0.67275 -0.00416 L 0.68143 -0.00254 C 0.68542 -0.00069 0.68125 -0.00231 0.68837 -0.00092 C 0.68924 -0.00069 0.68993 -4.44444E-6 0.6908 -4.44444E-6 C 0.69601 0.00024 0.70122 -4.44444E-6 0.70643 -4.44444E-6 " pathEditMode="relative" ptsTypes="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Pentium 4 “Northwood” (2002)</a:t>
            </a:r>
          </a:p>
          <a:p>
            <a:endParaRPr lang="en-US" sz="2400" dirty="0"/>
          </a:p>
          <a:p>
            <a:r>
              <a:rPr lang="en-US" sz="2400" dirty="0"/>
              <a:t>Highlighted areas actually execute instructions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u="sng" dirty="0"/>
              <a:t>Most area spent on scheduling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(not on executing the program)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C2265-50D8-44C3-9070-54F87B71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92" y="1428950"/>
            <a:ext cx="5513408" cy="5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1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E4D3-C086-457D-A190-BF80382A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B546-A6FA-4723-9A24-408BEABA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Does </a:t>
            </a:r>
            <a:r>
              <a:rPr lang="en-US" dirty="0" err="1"/>
              <a:t>OoO</a:t>
            </a:r>
            <a:r>
              <a:rPr lang="en-US" dirty="0"/>
              <a:t> speedup execution? By how much?</a:t>
            </a:r>
          </a:p>
          <a:p>
            <a:endParaRPr lang="en-US" dirty="0"/>
          </a:p>
          <a:p>
            <a:r>
              <a:rPr lang="en-US" dirty="0"/>
              <a:t>Q: What is the performance bottleneck?</a:t>
            </a:r>
          </a:p>
          <a:p>
            <a:endParaRPr lang="en-US" dirty="0"/>
          </a:p>
          <a:p>
            <a:r>
              <a:rPr lang="en-US" dirty="0"/>
              <a:t>Assume perfect forwarding &amp; branch prediction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B670-2C42-432E-A64D-5945D49A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78201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26892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63029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00985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627768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41216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05297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16475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896189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33376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227377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660933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Wait a minute… this isn’t </a:t>
            </a:r>
            <a:r>
              <a:rPr lang="en-US" dirty="0" err="1"/>
              <a:t>OoO</a:t>
            </a:r>
            <a:r>
              <a:rPr lang="en-US" dirty="0"/>
              <a:t>… or even faster than a simple pipeline!</a:t>
            </a:r>
          </a:p>
          <a:p>
            <a:r>
              <a:rPr lang="en-US" dirty="0"/>
              <a:t>Q: What went wrong?</a:t>
            </a:r>
          </a:p>
          <a:p>
            <a:r>
              <a:rPr lang="en-US" dirty="0"/>
              <a:t>A: We’re </a:t>
            </a:r>
            <a:r>
              <a:rPr lang="en-US" b="1" dirty="0"/>
              <a:t>throughput-limited:</a:t>
            </a:r>
            <a:r>
              <a:rPr lang="en-US" dirty="0"/>
              <a:t> can only issue 1 </a:t>
            </a:r>
            <a:r>
              <a:rPr lang="en-US" dirty="0" err="1"/>
              <a:t>instrn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711230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62F3-72C3-4E2D-B6E1-FAF28F6B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b="1" dirty="0"/>
              <a:t>Superscalar </a:t>
            </a:r>
            <a:r>
              <a:rPr lang="en-US" dirty="0" err="1"/>
              <a:t>OoO</a:t>
            </a:r>
            <a:r>
              <a:rPr lang="en-US" dirty="0"/>
              <a:t> microarchitecture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FA2B-97FE-4F91-BA03-5E1C1CC4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increase </a:t>
            </a:r>
            <a:r>
              <a:rPr lang="en-US" i="1" dirty="0"/>
              <a:t>pipeline width </a:t>
            </a:r>
            <a:r>
              <a:rPr lang="en-US" dirty="0"/>
              <a:t>t</a:t>
            </a:r>
            <a:r>
              <a:rPr lang="en-US" i="1" dirty="0"/>
              <a:t>o</a:t>
            </a:r>
            <a:r>
              <a:rPr lang="en-US" dirty="0"/>
              <a:t> increase ILP &gt;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B4545-1CF9-4460-AAE8-E3BF548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28348-84E3-4BEA-A06C-3195E8761046}"/>
              </a:ext>
            </a:extLst>
          </p:cNvPr>
          <p:cNvSpPr/>
          <p:nvPr/>
        </p:nvSpPr>
        <p:spPr>
          <a:xfrm>
            <a:off x="628648" y="2277546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7BA865-948B-4822-943C-5B6BF0E0D3EA}"/>
              </a:ext>
            </a:extLst>
          </p:cNvPr>
          <p:cNvSpPr/>
          <p:nvPr/>
        </p:nvSpPr>
        <p:spPr>
          <a:xfrm>
            <a:off x="811363" y="3809502"/>
            <a:ext cx="1070179" cy="748696"/>
          </a:xfrm>
          <a:prstGeom prst="roundRect">
            <a:avLst>
              <a:gd name="adj" fmla="val 25770"/>
            </a:avLst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B3A828-CC42-40DF-B5E8-5BE2CB3A3B02}"/>
              </a:ext>
            </a:extLst>
          </p:cNvPr>
          <p:cNvSpPr/>
          <p:nvPr/>
        </p:nvSpPr>
        <p:spPr>
          <a:xfrm>
            <a:off x="2093349" y="3809502"/>
            <a:ext cx="1070179" cy="748694"/>
          </a:xfrm>
          <a:prstGeom prst="roundRect">
            <a:avLst>
              <a:gd name="adj" fmla="val 25012"/>
            </a:avLst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E95032-B07F-4C5B-A90D-AB706061E87E}"/>
              </a:ext>
            </a:extLst>
          </p:cNvPr>
          <p:cNvSpPr/>
          <p:nvPr/>
        </p:nvSpPr>
        <p:spPr>
          <a:xfrm>
            <a:off x="3445593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2BC338-A253-40E3-953E-C2E825E9E28A}"/>
              </a:ext>
            </a:extLst>
          </p:cNvPr>
          <p:cNvSpPr/>
          <p:nvPr/>
        </p:nvSpPr>
        <p:spPr>
          <a:xfrm>
            <a:off x="7262456" y="3809502"/>
            <a:ext cx="1070179" cy="748694"/>
          </a:xfrm>
          <a:prstGeom prst="roundRect">
            <a:avLst>
              <a:gd name="adj" fmla="val 24253"/>
            </a:avLst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F0CAA-49E7-4F60-A924-23F561EFFFDC}"/>
              </a:ext>
            </a:extLst>
          </p:cNvPr>
          <p:cNvSpPr/>
          <p:nvPr/>
        </p:nvSpPr>
        <p:spPr>
          <a:xfrm>
            <a:off x="4705496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E1D40A-4565-4C38-B5E2-95C2C7EB3F76}"/>
              </a:ext>
            </a:extLst>
          </p:cNvPr>
          <p:cNvSpPr/>
          <p:nvPr/>
        </p:nvSpPr>
        <p:spPr>
          <a:xfrm>
            <a:off x="5965399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0AB8C7-6028-4718-AE41-CD9BB8458676}"/>
              </a:ext>
            </a:extLst>
          </p:cNvPr>
          <p:cNvSpPr/>
          <p:nvPr/>
        </p:nvSpPr>
        <p:spPr>
          <a:xfrm>
            <a:off x="3105149" y="3047453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3608D-08AC-48EA-9AAF-9E249ACEDB1E}"/>
              </a:ext>
            </a:extLst>
          </p:cNvPr>
          <p:cNvCxnSpPr/>
          <p:nvPr/>
        </p:nvCxnSpPr>
        <p:spPr>
          <a:xfrm>
            <a:off x="1632221" y="4342381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CF7DD6-086E-4AAE-ADF9-AD70AA2BC996}"/>
              </a:ext>
            </a:extLst>
          </p:cNvPr>
          <p:cNvCxnSpPr>
            <a:cxnSpLocks/>
          </p:cNvCxnSpPr>
          <p:nvPr/>
        </p:nvCxnSpPr>
        <p:spPr>
          <a:xfrm>
            <a:off x="3975651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A14BC-9097-490E-8974-04E7D0135629}"/>
              </a:ext>
            </a:extLst>
          </p:cNvPr>
          <p:cNvCxnSpPr>
            <a:cxnSpLocks/>
          </p:cNvCxnSpPr>
          <p:nvPr/>
        </p:nvCxnSpPr>
        <p:spPr>
          <a:xfrm>
            <a:off x="5240585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AB7256-927E-47ED-A61E-85464B1274F8}"/>
              </a:ext>
            </a:extLst>
          </p:cNvPr>
          <p:cNvCxnSpPr>
            <a:cxnSpLocks/>
          </p:cNvCxnSpPr>
          <p:nvPr/>
        </p:nvCxnSpPr>
        <p:spPr>
          <a:xfrm>
            <a:off x="6483450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6BD3D5-3059-4D84-B327-4F606063069B}"/>
              </a:ext>
            </a:extLst>
          </p:cNvPr>
          <p:cNvSpPr/>
          <p:nvPr/>
        </p:nvSpPr>
        <p:spPr>
          <a:xfrm>
            <a:off x="2896547" y="3263276"/>
            <a:ext cx="408924" cy="107910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8FD770-D479-4721-83DA-8E8E8DEDA00B}"/>
              </a:ext>
            </a:extLst>
          </p:cNvPr>
          <p:cNvSpPr/>
          <p:nvPr/>
        </p:nvSpPr>
        <p:spPr>
          <a:xfrm flipH="1">
            <a:off x="7126931" y="3258056"/>
            <a:ext cx="452213" cy="107910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A52ABBF-B78A-405E-9D63-034CE5131E90}"/>
              </a:ext>
            </a:extLst>
          </p:cNvPr>
          <p:cNvSpPr/>
          <p:nvPr/>
        </p:nvSpPr>
        <p:spPr>
          <a:xfrm rot="5400000">
            <a:off x="1842211" y="4678919"/>
            <a:ext cx="290465" cy="2352165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1853C938-EB0E-40A9-812B-0037A3DBCD5D}"/>
              </a:ext>
            </a:extLst>
          </p:cNvPr>
          <p:cNvSpPr/>
          <p:nvPr/>
        </p:nvSpPr>
        <p:spPr>
          <a:xfrm rot="5400000">
            <a:off x="7652787" y="5316042"/>
            <a:ext cx="290465" cy="107113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E456F6D-298C-46FF-AC0D-DF5D193227F4}"/>
              </a:ext>
            </a:extLst>
          </p:cNvPr>
          <p:cNvSpPr/>
          <p:nvPr/>
        </p:nvSpPr>
        <p:spPr>
          <a:xfrm rot="5400000">
            <a:off x="5092598" y="4053863"/>
            <a:ext cx="290467" cy="3595492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555318-4019-4742-9AF0-52E6ABBFD13E}"/>
              </a:ext>
            </a:extLst>
          </p:cNvPr>
          <p:cNvSpPr txBox="1"/>
          <p:nvPr/>
        </p:nvSpPr>
        <p:spPr>
          <a:xfrm>
            <a:off x="1524816" y="5996840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D51DAA-5C1E-4FFC-90BF-EE76777D6E6E}"/>
              </a:ext>
            </a:extLst>
          </p:cNvPr>
          <p:cNvSpPr txBox="1"/>
          <p:nvPr/>
        </p:nvSpPr>
        <p:spPr>
          <a:xfrm>
            <a:off x="7339772" y="5996840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58098-2433-41F7-A62A-0E83CCB60785}"/>
              </a:ext>
            </a:extLst>
          </p:cNvPr>
          <p:cNvSpPr txBox="1"/>
          <p:nvPr/>
        </p:nvSpPr>
        <p:spPr>
          <a:xfrm>
            <a:off x="4545977" y="599684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Out-of-order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C7ED98-42A8-458B-A618-A5657EEF3E3B}"/>
              </a:ext>
            </a:extLst>
          </p:cNvPr>
          <p:cNvSpPr/>
          <p:nvPr/>
        </p:nvSpPr>
        <p:spPr>
          <a:xfrm>
            <a:off x="811363" y="4644669"/>
            <a:ext cx="1070179" cy="748696"/>
          </a:xfrm>
          <a:prstGeom prst="roundRect">
            <a:avLst>
              <a:gd name="adj" fmla="val 25770"/>
            </a:avLst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4D9557-0F7E-4F68-8EA6-B925A60A920B}"/>
              </a:ext>
            </a:extLst>
          </p:cNvPr>
          <p:cNvSpPr/>
          <p:nvPr/>
        </p:nvSpPr>
        <p:spPr>
          <a:xfrm>
            <a:off x="2093347" y="4649294"/>
            <a:ext cx="1070179" cy="748694"/>
          </a:xfrm>
          <a:prstGeom prst="roundRect">
            <a:avLst>
              <a:gd name="adj" fmla="val 25012"/>
            </a:avLst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4A5767-B337-4BBB-967A-F9DE6584E6ED}"/>
              </a:ext>
            </a:extLst>
          </p:cNvPr>
          <p:cNvCxnSpPr/>
          <p:nvPr/>
        </p:nvCxnSpPr>
        <p:spPr>
          <a:xfrm>
            <a:off x="1632221" y="5142244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68D68D-5330-4B57-8D9A-87AD2AA8AA67}"/>
              </a:ext>
            </a:extLst>
          </p:cNvPr>
          <p:cNvSpPr/>
          <p:nvPr/>
        </p:nvSpPr>
        <p:spPr>
          <a:xfrm>
            <a:off x="2900836" y="3268008"/>
            <a:ext cx="408924" cy="187423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D1A4E1-6158-4041-A494-BCC7BACC87A7}"/>
              </a:ext>
            </a:extLst>
          </p:cNvPr>
          <p:cNvSpPr/>
          <p:nvPr/>
        </p:nvSpPr>
        <p:spPr>
          <a:xfrm>
            <a:off x="7262456" y="4643060"/>
            <a:ext cx="1070179" cy="748694"/>
          </a:xfrm>
          <a:prstGeom prst="roundRect">
            <a:avLst>
              <a:gd name="adj" fmla="val 24253"/>
            </a:avLst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B2E8A2-F9F7-4BCC-979E-8F47BE229114}"/>
              </a:ext>
            </a:extLst>
          </p:cNvPr>
          <p:cNvSpPr/>
          <p:nvPr/>
        </p:nvSpPr>
        <p:spPr>
          <a:xfrm flipH="1">
            <a:off x="7126929" y="3268008"/>
            <a:ext cx="452213" cy="187423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80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973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AB63F-72BC-4873-B709-CF77DC424B5B}"/>
              </a:ext>
            </a:extLst>
          </p:cNvPr>
          <p:cNvSpPr/>
          <p:nvPr/>
        </p:nvSpPr>
        <p:spPr>
          <a:xfrm>
            <a:off x="5652780" y="219505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7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AMD Fiji (2015)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A8CEB-170D-4BAD-8C27-46D9EF00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52" y="1647098"/>
            <a:ext cx="583964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27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5EE78-277F-467B-BC70-4D36292B6A94}"/>
              </a:ext>
            </a:extLst>
          </p:cNvPr>
          <p:cNvSpPr/>
          <p:nvPr/>
        </p:nvSpPr>
        <p:spPr>
          <a:xfrm>
            <a:off x="5652780" y="219505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58ABC-AFBC-4141-B7E2-4510AB00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</p:spTree>
    <p:extLst>
      <p:ext uri="{BB962C8B-B14F-4D97-AF65-F5344CB8AC3E}">
        <p14:creationId xmlns:p14="http://schemas.microsoft.com/office/powerpoint/2010/main" val="6629288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7314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B5034-376C-4DDC-AECF-229CDBCD6A73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31E2E1-15FD-49B4-8257-DA3D7E7FBEF4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0C46E6-5F65-41BE-8D34-64124E3CF890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68F820-49F6-4387-A2F3-383F65FEC692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CEC85C-8EBC-475E-950D-5A4688BBB630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622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6FFE88-5CFC-4E3B-BDED-C1F31EC06552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662717-105B-439C-9763-8661C16148E0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751C90-4104-457D-969B-C7B0D5C1DFD4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EC3593-57B4-4EF4-9E43-06F06BE4443A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99F0D1-EC82-4795-9828-67DC58E48760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54926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AD009-BCAD-42FC-B87B-D1ECAA4362C5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1CD6FB-A904-46AF-9541-5A11C23BAE34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62415C-01B1-40B3-9A9A-B8B83967E989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D7A023-6DEA-4BD3-BEB6-B7D514F0FBA3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1D95DD-4ABF-4011-9370-754C76F00E04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42638D-6698-42DF-BDAA-575598CF1B31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D555834-71E8-4568-8CDA-3721D5551003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82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D5F69E-7106-4EEC-9317-1BF79E68F436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E9D726-C653-4052-88DF-AED3E2F449CD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412915-FBC4-4C8E-B6F2-73C221765605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216A66-D9CD-4AFF-8746-E528473209C7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D48857-F01B-4032-9871-C8AD07A2F97B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AA1E97-A0A6-4625-96B0-B97F92BC2E0E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312A3D-6833-4941-898B-332DA6511D93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98B1A0-389A-4EEC-8095-B136459AD10C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DC4A08-8083-4EF7-84BD-2C4A6E919D0A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0EFD28-0175-4F80-B5E4-7A64B765622B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FFF4D1-CC35-41E6-B5D3-AC3B4762B13B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C4285B-F0BA-442B-8110-251A564B3C5B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E7A811-3B96-447C-B6FA-B44A397B93A6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BAFAD2-31BB-4DEA-9CC2-9741BCCFD326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BB10565-1A52-406A-B806-0D58192F5369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AEAB45-975C-4009-8554-146855961959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19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C406EC-EAFC-47EF-B519-FF50A094C2C2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ACEF6F-6AD8-4085-A743-AA03B3C4AD39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BEA08C-6C23-4617-8768-393F0FE6792A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26E982-5B22-4360-8E01-EE40B37890EF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F9617-11D8-44BA-885C-A1F10D9CB403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8E12AA-402C-4A0A-82E0-97A98021CBD2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6A471E-7D52-42C9-8BAE-AD5CDABFC196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FC1F18-885D-4EEB-AAF3-114CA1009D95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939744-D4E0-452B-A376-21BDEA42F5B5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BC683C-6DBF-4FB9-A3CC-CE79B326B02D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C9759E-CC0B-4720-8012-058637BA9813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DEC0E3-C0B8-4F0E-B65F-2DD94CBA9D79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CB41F2-C2B5-469F-9820-17488BB7C4B1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7A03142-A60D-4C12-BF00-9DDECE1C0B5D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E714096-0DBD-4867-ABAF-B261D3021C03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4C0402-E548-4E2A-8B64-907ED3AB415D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3827698-C692-4784-93CE-4612E6DFD320}"/>
              </a:ext>
            </a:extLst>
          </p:cNvPr>
          <p:cNvSpPr/>
          <p:nvPr/>
        </p:nvSpPr>
        <p:spPr>
          <a:xfrm rot="16200000" flipH="1">
            <a:off x="4150352" y="439930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D7847D-C35E-493B-92D3-A482B8FE6FC3}"/>
              </a:ext>
            </a:extLst>
          </p:cNvPr>
          <p:cNvSpPr/>
          <p:nvPr/>
        </p:nvSpPr>
        <p:spPr>
          <a:xfrm rot="16200000" flipH="1">
            <a:off x="4612623" y="4399301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23CAD7-46AF-4539-ACDC-C3F3FAF0F523}"/>
              </a:ext>
            </a:extLst>
          </p:cNvPr>
          <p:cNvSpPr/>
          <p:nvPr/>
        </p:nvSpPr>
        <p:spPr>
          <a:xfrm rot="14399282" flipH="1">
            <a:off x="4072590" y="4285392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05BB049-F5E7-47AF-94D0-24FCE7C741C5}"/>
              </a:ext>
            </a:extLst>
          </p:cNvPr>
          <p:cNvSpPr/>
          <p:nvPr/>
        </p:nvSpPr>
        <p:spPr>
          <a:xfrm rot="13021010" flipH="1">
            <a:off x="3381746" y="3556691"/>
            <a:ext cx="132830" cy="11978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31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84895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6AD8DF-60DB-4FA9-AB11-301AFF9BDF0D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E22C8B-A8A0-402D-A610-5E7A845CB87F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03D90D-34B9-4EF6-A7ED-72AA12053BFC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D655CF-B6D7-4BE0-BE7E-5D80877019CF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AF372D-7EA5-47EF-B89C-3F739CEEDFC3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A106D2-A530-4923-B850-1204A9A9B8B5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2B40F7-CA85-43B0-AA5D-91599A03C886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EDC6B1-6DA5-4C28-BD32-E09E68E527EC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56464D-65AB-442A-9837-FD1E61DABCF4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068B5C-B75D-4C83-B0BD-40CD5204C06C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61286-1B57-41EF-991E-5ED34618D0B1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B34398-3B8F-4601-B570-7B9B4493B503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83DEFE-B492-44B4-A6F1-1A66D1C5E800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962FCB-5B63-4D87-AD03-AC96587E4297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856866-53D3-4B35-9A16-1DC8BEE3052E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B70C0-C1E8-48FE-BA88-4A672F754977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9750D9-AA92-4CD5-B3C6-5CE43350AFA3}"/>
              </a:ext>
            </a:extLst>
          </p:cNvPr>
          <p:cNvSpPr/>
          <p:nvPr/>
        </p:nvSpPr>
        <p:spPr>
          <a:xfrm rot="16200000" flipH="1">
            <a:off x="4150352" y="439930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CCB5BE-3C34-436C-83AA-D2EDA3097442}"/>
              </a:ext>
            </a:extLst>
          </p:cNvPr>
          <p:cNvSpPr/>
          <p:nvPr/>
        </p:nvSpPr>
        <p:spPr>
          <a:xfrm rot="16200000" flipH="1">
            <a:off x="4612623" y="4399301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B60E73-0CB0-4972-AFE8-9E7341D2B9B8}"/>
              </a:ext>
            </a:extLst>
          </p:cNvPr>
          <p:cNvSpPr/>
          <p:nvPr/>
        </p:nvSpPr>
        <p:spPr>
          <a:xfrm rot="14399282" flipH="1">
            <a:off x="4072590" y="4285392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8468562-CA1B-4FA8-9229-D5C7A9E904C9}"/>
              </a:ext>
            </a:extLst>
          </p:cNvPr>
          <p:cNvSpPr/>
          <p:nvPr/>
        </p:nvSpPr>
        <p:spPr>
          <a:xfrm rot="13021010" flipH="1">
            <a:off x="3381746" y="3556691"/>
            <a:ext cx="132830" cy="11978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71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12025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BDC73F-ABA6-49E8-928A-15435F0B9922}"/>
              </a:ext>
            </a:extLst>
          </p:cNvPr>
          <p:cNvSpPr/>
          <p:nvPr/>
        </p:nvSpPr>
        <p:spPr>
          <a:xfrm>
            <a:off x="1568375" y="2487025"/>
            <a:ext cx="2254763" cy="301053"/>
          </a:xfrm>
          <a:custGeom>
            <a:avLst/>
            <a:gdLst>
              <a:gd name="connsiteX0" fmla="*/ 0 w 2254763"/>
              <a:gd name="connsiteY0" fmla="*/ 11380 h 301053"/>
              <a:gd name="connsiteX1" fmla="*/ 170385 w 2254763"/>
              <a:gd name="connsiteY1" fmla="*/ 301035 h 301053"/>
              <a:gd name="connsiteX2" fmla="*/ 505476 w 2254763"/>
              <a:gd name="connsiteY2" fmla="*/ 21 h 301053"/>
              <a:gd name="connsiteX3" fmla="*/ 681541 w 2254763"/>
              <a:gd name="connsiteY3" fmla="*/ 283997 h 301053"/>
              <a:gd name="connsiteX4" fmla="*/ 920080 w 2254763"/>
              <a:gd name="connsiteY4" fmla="*/ 22739 h 301053"/>
              <a:gd name="connsiteX5" fmla="*/ 1130221 w 2254763"/>
              <a:gd name="connsiteY5" fmla="*/ 255599 h 301053"/>
              <a:gd name="connsiteX6" fmla="*/ 1380120 w 2254763"/>
              <a:gd name="connsiteY6" fmla="*/ 17060 h 301053"/>
              <a:gd name="connsiteX7" fmla="*/ 1533466 w 2254763"/>
              <a:gd name="connsiteY7" fmla="*/ 232881 h 301053"/>
              <a:gd name="connsiteX8" fmla="*/ 1817441 w 2254763"/>
              <a:gd name="connsiteY8" fmla="*/ 21 h 301053"/>
              <a:gd name="connsiteX9" fmla="*/ 2016224 w 2254763"/>
              <a:gd name="connsiteY9" fmla="*/ 232881 h 301053"/>
              <a:gd name="connsiteX10" fmla="*/ 2254763 w 2254763"/>
              <a:gd name="connsiteY10" fmla="*/ 22739 h 3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4763" h="301053">
                <a:moveTo>
                  <a:pt x="0" y="11380"/>
                </a:moveTo>
                <a:cubicBezTo>
                  <a:pt x="43069" y="157154"/>
                  <a:pt x="86139" y="302928"/>
                  <a:pt x="170385" y="301035"/>
                </a:cubicBezTo>
                <a:cubicBezTo>
                  <a:pt x="254631" y="299142"/>
                  <a:pt x="420283" y="2861"/>
                  <a:pt x="505476" y="21"/>
                </a:cubicBezTo>
                <a:cubicBezTo>
                  <a:pt x="590669" y="-2819"/>
                  <a:pt x="612440" y="280211"/>
                  <a:pt x="681541" y="283997"/>
                </a:cubicBezTo>
                <a:cubicBezTo>
                  <a:pt x="750642" y="287783"/>
                  <a:pt x="845300" y="27472"/>
                  <a:pt x="920080" y="22739"/>
                </a:cubicBezTo>
                <a:cubicBezTo>
                  <a:pt x="994860" y="18006"/>
                  <a:pt x="1053548" y="256545"/>
                  <a:pt x="1130221" y="255599"/>
                </a:cubicBezTo>
                <a:cubicBezTo>
                  <a:pt x="1206894" y="254653"/>
                  <a:pt x="1312913" y="20846"/>
                  <a:pt x="1380120" y="17060"/>
                </a:cubicBezTo>
                <a:cubicBezTo>
                  <a:pt x="1447327" y="13274"/>
                  <a:pt x="1460579" y="235721"/>
                  <a:pt x="1533466" y="232881"/>
                </a:cubicBezTo>
                <a:cubicBezTo>
                  <a:pt x="1606353" y="230041"/>
                  <a:pt x="1736981" y="21"/>
                  <a:pt x="1817441" y="21"/>
                </a:cubicBezTo>
                <a:cubicBezTo>
                  <a:pt x="1897901" y="21"/>
                  <a:pt x="1943337" y="229095"/>
                  <a:pt x="2016224" y="232881"/>
                </a:cubicBezTo>
                <a:cubicBezTo>
                  <a:pt x="2089111" y="236667"/>
                  <a:pt x="2187556" y="38831"/>
                  <a:pt x="2254763" y="22739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56F13A-256A-4E2C-B998-ADF52230B4C6}"/>
              </a:ext>
            </a:extLst>
          </p:cNvPr>
          <p:cNvSpPr/>
          <p:nvPr/>
        </p:nvSpPr>
        <p:spPr>
          <a:xfrm>
            <a:off x="2964702" y="5588631"/>
            <a:ext cx="3339547" cy="318062"/>
          </a:xfrm>
          <a:custGeom>
            <a:avLst/>
            <a:gdLst>
              <a:gd name="connsiteX0" fmla="*/ 977 w 3425717"/>
              <a:gd name="connsiteY0" fmla="*/ 45306 h 312252"/>
              <a:gd name="connsiteX1" fmla="*/ 216798 w 3425717"/>
              <a:gd name="connsiteY1" fmla="*/ 283845 h 312252"/>
              <a:gd name="connsiteX2" fmla="*/ 1341340 w 3425717"/>
              <a:gd name="connsiteY2" fmla="*/ 45306 h 312252"/>
              <a:gd name="connsiteX3" fmla="*/ 1551481 w 3425717"/>
              <a:gd name="connsiteY3" fmla="*/ 266806 h 312252"/>
              <a:gd name="connsiteX4" fmla="*/ 1824098 w 3425717"/>
              <a:gd name="connsiteY4" fmla="*/ 50985 h 312252"/>
              <a:gd name="connsiteX5" fmla="*/ 1994483 w 3425717"/>
              <a:gd name="connsiteY5" fmla="*/ 238409 h 312252"/>
              <a:gd name="connsiteX6" fmla="*/ 2301176 w 3425717"/>
              <a:gd name="connsiteY6" fmla="*/ 33947 h 312252"/>
              <a:gd name="connsiteX7" fmla="*/ 2647626 w 3425717"/>
              <a:gd name="connsiteY7" fmla="*/ 28267 h 312252"/>
              <a:gd name="connsiteX8" fmla="*/ 2835049 w 3425717"/>
              <a:gd name="connsiteY8" fmla="*/ 312242 h 312252"/>
              <a:gd name="connsiteX9" fmla="*/ 3130383 w 3425717"/>
              <a:gd name="connsiteY9" fmla="*/ 39626 h 312252"/>
              <a:gd name="connsiteX10" fmla="*/ 3425717 w 3425717"/>
              <a:gd name="connsiteY10" fmla="*/ 261127 h 312252"/>
              <a:gd name="connsiteX0" fmla="*/ 977 w 3425717"/>
              <a:gd name="connsiteY0" fmla="*/ 45306 h 312252"/>
              <a:gd name="connsiteX1" fmla="*/ 216798 w 3425717"/>
              <a:gd name="connsiteY1" fmla="*/ 283845 h 312252"/>
              <a:gd name="connsiteX2" fmla="*/ 1341340 w 3425717"/>
              <a:gd name="connsiteY2" fmla="*/ 45306 h 312252"/>
              <a:gd name="connsiteX3" fmla="*/ 1551481 w 3425717"/>
              <a:gd name="connsiteY3" fmla="*/ 266806 h 312252"/>
              <a:gd name="connsiteX4" fmla="*/ 1824098 w 3425717"/>
              <a:gd name="connsiteY4" fmla="*/ 50985 h 312252"/>
              <a:gd name="connsiteX5" fmla="*/ 1994483 w 3425717"/>
              <a:gd name="connsiteY5" fmla="*/ 238409 h 312252"/>
              <a:gd name="connsiteX6" fmla="*/ 2301176 w 3425717"/>
              <a:gd name="connsiteY6" fmla="*/ 33947 h 312252"/>
              <a:gd name="connsiteX7" fmla="*/ 2647626 w 3425717"/>
              <a:gd name="connsiteY7" fmla="*/ 28267 h 312252"/>
              <a:gd name="connsiteX8" fmla="*/ 2835049 w 3425717"/>
              <a:gd name="connsiteY8" fmla="*/ 312242 h 312252"/>
              <a:gd name="connsiteX9" fmla="*/ 3130383 w 3425717"/>
              <a:gd name="connsiteY9" fmla="*/ 39626 h 312252"/>
              <a:gd name="connsiteX10" fmla="*/ 3425717 w 3425717"/>
              <a:gd name="connsiteY10" fmla="*/ 261127 h 312252"/>
              <a:gd name="connsiteX0" fmla="*/ 31 w 3424771"/>
              <a:gd name="connsiteY0" fmla="*/ 204462 h 471408"/>
              <a:gd name="connsiteX1" fmla="*/ 573661 w 3424771"/>
              <a:gd name="connsiteY1" fmla="*/ 0 h 471408"/>
              <a:gd name="connsiteX2" fmla="*/ 1340394 w 3424771"/>
              <a:gd name="connsiteY2" fmla="*/ 204462 h 471408"/>
              <a:gd name="connsiteX3" fmla="*/ 1550535 w 3424771"/>
              <a:gd name="connsiteY3" fmla="*/ 425962 h 471408"/>
              <a:gd name="connsiteX4" fmla="*/ 1823152 w 3424771"/>
              <a:gd name="connsiteY4" fmla="*/ 210141 h 471408"/>
              <a:gd name="connsiteX5" fmla="*/ 1993537 w 3424771"/>
              <a:gd name="connsiteY5" fmla="*/ 397565 h 471408"/>
              <a:gd name="connsiteX6" fmla="*/ 2300230 w 3424771"/>
              <a:gd name="connsiteY6" fmla="*/ 193103 h 471408"/>
              <a:gd name="connsiteX7" fmla="*/ 2646680 w 3424771"/>
              <a:gd name="connsiteY7" fmla="*/ 187423 h 471408"/>
              <a:gd name="connsiteX8" fmla="*/ 2834103 w 3424771"/>
              <a:gd name="connsiteY8" fmla="*/ 471398 h 471408"/>
              <a:gd name="connsiteX9" fmla="*/ 3129437 w 3424771"/>
              <a:gd name="connsiteY9" fmla="*/ 198782 h 471408"/>
              <a:gd name="connsiteX10" fmla="*/ 3424771 w 3424771"/>
              <a:gd name="connsiteY10" fmla="*/ 420283 h 471408"/>
              <a:gd name="connsiteX0" fmla="*/ 0 w 3424740"/>
              <a:gd name="connsiteY0" fmla="*/ 204462 h 471408"/>
              <a:gd name="connsiteX1" fmla="*/ 573630 w 3424740"/>
              <a:gd name="connsiteY1" fmla="*/ 0 h 471408"/>
              <a:gd name="connsiteX2" fmla="*/ 1340363 w 3424740"/>
              <a:gd name="connsiteY2" fmla="*/ 204462 h 471408"/>
              <a:gd name="connsiteX3" fmla="*/ 1550504 w 3424740"/>
              <a:gd name="connsiteY3" fmla="*/ 425962 h 471408"/>
              <a:gd name="connsiteX4" fmla="*/ 1823121 w 3424740"/>
              <a:gd name="connsiteY4" fmla="*/ 210141 h 471408"/>
              <a:gd name="connsiteX5" fmla="*/ 1993506 w 3424740"/>
              <a:gd name="connsiteY5" fmla="*/ 397565 h 471408"/>
              <a:gd name="connsiteX6" fmla="*/ 2300199 w 3424740"/>
              <a:gd name="connsiteY6" fmla="*/ 193103 h 471408"/>
              <a:gd name="connsiteX7" fmla="*/ 2646649 w 3424740"/>
              <a:gd name="connsiteY7" fmla="*/ 187423 h 471408"/>
              <a:gd name="connsiteX8" fmla="*/ 2834072 w 3424740"/>
              <a:gd name="connsiteY8" fmla="*/ 471398 h 471408"/>
              <a:gd name="connsiteX9" fmla="*/ 3129406 w 3424740"/>
              <a:gd name="connsiteY9" fmla="*/ 198782 h 471408"/>
              <a:gd name="connsiteX10" fmla="*/ 3424740 w 3424740"/>
              <a:gd name="connsiteY10" fmla="*/ 420283 h 471408"/>
              <a:gd name="connsiteX0" fmla="*/ 0 w 3413381"/>
              <a:gd name="connsiteY0" fmla="*/ 68263 h 482877"/>
              <a:gd name="connsiteX1" fmla="*/ 562271 w 3413381"/>
              <a:gd name="connsiteY1" fmla="*/ 11469 h 482877"/>
              <a:gd name="connsiteX2" fmla="*/ 1329004 w 3413381"/>
              <a:gd name="connsiteY2" fmla="*/ 215931 h 482877"/>
              <a:gd name="connsiteX3" fmla="*/ 1539145 w 3413381"/>
              <a:gd name="connsiteY3" fmla="*/ 437431 h 482877"/>
              <a:gd name="connsiteX4" fmla="*/ 1811762 w 3413381"/>
              <a:gd name="connsiteY4" fmla="*/ 221610 h 482877"/>
              <a:gd name="connsiteX5" fmla="*/ 1982147 w 3413381"/>
              <a:gd name="connsiteY5" fmla="*/ 409034 h 482877"/>
              <a:gd name="connsiteX6" fmla="*/ 2288840 w 3413381"/>
              <a:gd name="connsiteY6" fmla="*/ 204572 h 482877"/>
              <a:gd name="connsiteX7" fmla="*/ 2635290 w 3413381"/>
              <a:gd name="connsiteY7" fmla="*/ 198892 h 482877"/>
              <a:gd name="connsiteX8" fmla="*/ 2822713 w 3413381"/>
              <a:gd name="connsiteY8" fmla="*/ 482867 h 482877"/>
              <a:gd name="connsiteX9" fmla="*/ 3118047 w 3413381"/>
              <a:gd name="connsiteY9" fmla="*/ 210251 h 482877"/>
              <a:gd name="connsiteX10" fmla="*/ 3413381 w 3413381"/>
              <a:gd name="connsiteY10" fmla="*/ 431752 h 482877"/>
              <a:gd name="connsiteX0" fmla="*/ 0 w 3413381"/>
              <a:gd name="connsiteY0" fmla="*/ 0 h 414614"/>
              <a:gd name="connsiteX1" fmla="*/ 1329004 w 3413381"/>
              <a:gd name="connsiteY1" fmla="*/ 147668 h 414614"/>
              <a:gd name="connsiteX2" fmla="*/ 1539145 w 3413381"/>
              <a:gd name="connsiteY2" fmla="*/ 369168 h 414614"/>
              <a:gd name="connsiteX3" fmla="*/ 1811762 w 3413381"/>
              <a:gd name="connsiteY3" fmla="*/ 153347 h 414614"/>
              <a:gd name="connsiteX4" fmla="*/ 1982147 w 3413381"/>
              <a:gd name="connsiteY4" fmla="*/ 340771 h 414614"/>
              <a:gd name="connsiteX5" fmla="*/ 2288840 w 3413381"/>
              <a:gd name="connsiteY5" fmla="*/ 136309 h 414614"/>
              <a:gd name="connsiteX6" fmla="*/ 2635290 w 3413381"/>
              <a:gd name="connsiteY6" fmla="*/ 130629 h 414614"/>
              <a:gd name="connsiteX7" fmla="*/ 2822713 w 3413381"/>
              <a:gd name="connsiteY7" fmla="*/ 414604 h 414614"/>
              <a:gd name="connsiteX8" fmla="*/ 3118047 w 3413381"/>
              <a:gd name="connsiteY8" fmla="*/ 141988 h 414614"/>
              <a:gd name="connsiteX9" fmla="*/ 3413381 w 3413381"/>
              <a:gd name="connsiteY9" fmla="*/ 363489 h 414614"/>
              <a:gd name="connsiteX0" fmla="*/ 0 w 3339547"/>
              <a:gd name="connsiteY0" fmla="*/ 0 h 318062"/>
              <a:gd name="connsiteX1" fmla="*/ 1255170 w 3339547"/>
              <a:gd name="connsiteY1" fmla="*/ 51116 h 318062"/>
              <a:gd name="connsiteX2" fmla="*/ 1465311 w 3339547"/>
              <a:gd name="connsiteY2" fmla="*/ 272616 h 318062"/>
              <a:gd name="connsiteX3" fmla="*/ 1737928 w 3339547"/>
              <a:gd name="connsiteY3" fmla="*/ 56795 h 318062"/>
              <a:gd name="connsiteX4" fmla="*/ 1908313 w 3339547"/>
              <a:gd name="connsiteY4" fmla="*/ 244219 h 318062"/>
              <a:gd name="connsiteX5" fmla="*/ 2215006 w 3339547"/>
              <a:gd name="connsiteY5" fmla="*/ 39757 h 318062"/>
              <a:gd name="connsiteX6" fmla="*/ 2561456 w 3339547"/>
              <a:gd name="connsiteY6" fmla="*/ 34077 h 318062"/>
              <a:gd name="connsiteX7" fmla="*/ 2748879 w 3339547"/>
              <a:gd name="connsiteY7" fmla="*/ 318052 h 318062"/>
              <a:gd name="connsiteX8" fmla="*/ 3044213 w 3339547"/>
              <a:gd name="connsiteY8" fmla="*/ 45436 h 318062"/>
              <a:gd name="connsiteX9" fmla="*/ 3339547 w 3339547"/>
              <a:gd name="connsiteY9" fmla="*/ 266937 h 318062"/>
              <a:gd name="connsiteX0" fmla="*/ 0 w 3339547"/>
              <a:gd name="connsiteY0" fmla="*/ 0 h 318062"/>
              <a:gd name="connsiteX1" fmla="*/ 1255170 w 3339547"/>
              <a:gd name="connsiteY1" fmla="*/ 51116 h 318062"/>
              <a:gd name="connsiteX2" fmla="*/ 1465311 w 3339547"/>
              <a:gd name="connsiteY2" fmla="*/ 272616 h 318062"/>
              <a:gd name="connsiteX3" fmla="*/ 1737928 w 3339547"/>
              <a:gd name="connsiteY3" fmla="*/ 56795 h 318062"/>
              <a:gd name="connsiteX4" fmla="*/ 1908313 w 3339547"/>
              <a:gd name="connsiteY4" fmla="*/ 244219 h 318062"/>
              <a:gd name="connsiteX5" fmla="*/ 2215006 w 3339547"/>
              <a:gd name="connsiteY5" fmla="*/ 39757 h 318062"/>
              <a:gd name="connsiteX6" fmla="*/ 2561456 w 3339547"/>
              <a:gd name="connsiteY6" fmla="*/ 34077 h 318062"/>
              <a:gd name="connsiteX7" fmla="*/ 2748879 w 3339547"/>
              <a:gd name="connsiteY7" fmla="*/ 318052 h 318062"/>
              <a:gd name="connsiteX8" fmla="*/ 3044213 w 3339547"/>
              <a:gd name="connsiteY8" fmla="*/ 45436 h 318062"/>
              <a:gd name="connsiteX9" fmla="*/ 3339547 w 3339547"/>
              <a:gd name="connsiteY9" fmla="*/ 266937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9547" h="318062">
                <a:moveTo>
                  <a:pt x="0" y="0"/>
                </a:moveTo>
                <a:cubicBezTo>
                  <a:pt x="293915" y="2366"/>
                  <a:pt x="1010952" y="5680"/>
                  <a:pt x="1255170" y="51116"/>
                </a:cubicBezTo>
                <a:cubicBezTo>
                  <a:pt x="1499388" y="96552"/>
                  <a:pt x="1384851" y="271670"/>
                  <a:pt x="1465311" y="272616"/>
                </a:cubicBezTo>
                <a:cubicBezTo>
                  <a:pt x="1545771" y="273562"/>
                  <a:pt x="1664094" y="61528"/>
                  <a:pt x="1737928" y="56795"/>
                </a:cubicBezTo>
                <a:cubicBezTo>
                  <a:pt x="1811762" y="52062"/>
                  <a:pt x="1828800" y="247059"/>
                  <a:pt x="1908313" y="244219"/>
                </a:cubicBezTo>
                <a:cubicBezTo>
                  <a:pt x="1987826" y="241379"/>
                  <a:pt x="2106149" y="74781"/>
                  <a:pt x="2215006" y="39757"/>
                </a:cubicBezTo>
                <a:cubicBezTo>
                  <a:pt x="2323863" y="4733"/>
                  <a:pt x="2472477" y="-12306"/>
                  <a:pt x="2561456" y="34077"/>
                </a:cubicBezTo>
                <a:cubicBezTo>
                  <a:pt x="2650435" y="80460"/>
                  <a:pt x="2668420" y="316159"/>
                  <a:pt x="2748879" y="318052"/>
                </a:cubicBezTo>
                <a:cubicBezTo>
                  <a:pt x="2829338" y="319945"/>
                  <a:pt x="2945768" y="53955"/>
                  <a:pt x="3044213" y="45436"/>
                </a:cubicBezTo>
                <a:cubicBezTo>
                  <a:pt x="3142658" y="36917"/>
                  <a:pt x="3257194" y="235700"/>
                  <a:pt x="3339547" y="266937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12652A-FCEF-44F9-9D77-AD3CE3E8AD63}"/>
              </a:ext>
            </a:extLst>
          </p:cNvPr>
          <p:cNvSpPr/>
          <p:nvPr/>
        </p:nvSpPr>
        <p:spPr>
          <a:xfrm>
            <a:off x="2436507" y="3533867"/>
            <a:ext cx="2709123" cy="1434344"/>
          </a:xfrm>
          <a:custGeom>
            <a:avLst/>
            <a:gdLst>
              <a:gd name="connsiteX0" fmla="*/ 0 w 2709123"/>
              <a:gd name="connsiteY0" fmla="*/ 78297 h 1434344"/>
              <a:gd name="connsiteX1" fmla="*/ 550912 w 2709123"/>
              <a:gd name="connsiteY1" fmla="*/ 66938 h 1434344"/>
              <a:gd name="connsiteX2" fmla="*/ 1005272 w 2709123"/>
              <a:gd name="connsiteY2" fmla="*/ 686004 h 1434344"/>
              <a:gd name="connsiteX3" fmla="*/ 437322 w 2709123"/>
              <a:gd name="connsiteY3" fmla="*/ 1288031 h 1434344"/>
              <a:gd name="connsiteX4" fmla="*/ 988233 w 2709123"/>
              <a:gd name="connsiteY4" fmla="*/ 66938 h 1434344"/>
              <a:gd name="connsiteX5" fmla="*/ 1192695 w 2709123"/>
              <a:gd name="connsiteY5" fmla="*/ 1259634 h 1434344"/>
              <a:gd name="connsiteX6" fmla="*/ 1868556 w 2709123"/>
              <a:gd name="connsiteY6" fmla="*/ 1293711 h 1434344"/>
              <a:gd name="connsiteX7" fmla="*/ 2300199 w 2709123"/>
              <a:gd name="connsiteY7" fmla="*/ 651927 h 1434344"/>
              <a:gd name="connsiteX8" fmla="*/ 1669774 w 2709123"/>
              <a:gd name="connsiteY8" fmla="*/ 15822 h 1434344"/>
              <a:gd name="connsiteX9" fmla="*/ 2322917 w 2709123"/>
              <a:gd name="connsiteY9" fmla="*/ 1339147 h 1434344"/>
              <a:gd name="connsiteX10" fmla="*/ 2709123 w 2709123"/>
              <a:gd name="connsiteY10" fmla="*/ 1225557 h 143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9123" h="1434344">
                <a:moveTo>
                  <a:pt x="0" y="78297"/>
                </a:moveTo>
                <a:cubicBezTo>
                  <a:pt x="191683" y="21975"/>
                  <a:pt x="383367" y="-34346"/>
                  <a:pt x="550912" y="66938"/>
                </a:cubicBezTo>
                <a:cubicBezTo>
                  <a:pt x="718457" y="168222"/>
                  <a:pt x="1024204" y="482489"/>
                  <a:pt x="1005272" y="686004"/>
                </a:cubicBezTo>
                <a:cubicBezTo>
                  <a:pt x="986340" y="889519"/>
                  <a:pt x="440162" y="1391209"/>
                  <a:pt x="437322" y="1288031"/>
                </a:cubicBezTo>
                <a:cubicBezTo>
                  <a:pt x="434482" y="1184853"/>
                  <a:pt x="862338" y="71671"/>
                  <a:pt x="988233" y="66938"/>
                </a:cubicBezTo>
                <a:cubicBezTo>
                  <a:pt x="1114128" y="62205"/>
                  <a:pt x="1045975" y="1055172"/>
                  <a:pt x="1192695" y="1259634"/>
                </a:cubicBezTo>
                <a:cubicBezTo>
                  <a:pt x="1339416" y="1464096"/>
                  <a:pt x="1683972" y="1394996"/>
                  <a:pt x="1868556" y="1293711"/>
                </a:cubicBezTo>
                <a:cubicBezTo>
                  <a:pt x="2053140" y="1192427"/>
                  <a:pt x="2333329" y="864909"/>
                  <a:pt x="2300199" y="651927"/>
                </a:cubicBezTo>
                <a:cubicBezTo>
                  <a:pt x="2267069" y="438946"/>
                  <a:pt x="1665988" y="-98715"/>
                  <a:pt x="1669774" y="15822"/>
                </a:cubicBezTo>
                <a:cubicBezTo>
                  <a:pt x="1673560" y="130359"/>
                  <a:pt x="2149692" y="1137525"/>
                  <a:pt x="2322917" y="1339147"/>
                </a:cubicBezTo>
                <a:cubicBezTo>
                  <a:pt x="2496142" y="1540769"/>
                  <a:pt x="2602632" y="1383163"/>
                  <a:pt x="2709123" y="1225557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3B5B6-E9FD-445A-9FD4-EA09D884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216" y="1936226"/>
            <a:ext cx="2966475" cy="265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Observe:</a:t>
            </a:r>
          </a:p>
          <a:p>
            <a:r>
              <a:rPr lang="en-US" dirty="0"/>
              <a:t>Front-end &amp; commit in-order (i.e., left-to-right)</a:t>
            </a:r>
          </a:p>
          <a:p>
            <a:r>
              <a:rPr lang="en-US" dirty="0"/>
              <a:t>Execute</a:t>
            </a:r>
            <a:br>
              <a:rPr lang="en-US" dirty="0"/>
            </a:br>
            <a:r>
              <a:rPr lang="en-US" dirty="0"/>
              <a:t>out-of-order</a:t>
            </a:r>
          </a:p>
        </p:txBody>
      </p:sp>
    </p:spTree>
    <p:extLst>
      <p:ext uri="{BB962C8B-B14F-4D97-AF65-F5344CB8AC3E}">
        <p14:creationId xmlns:p14="http://schemas.microsoft.com/office/powerpoint/2010/main" val="42687545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27598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6A09A-2E63-459F-A09C-789F179F03A4}"/>
              </a:ext>
            </a:extLst>
          </p:cNvPr>
          <p:cNvSpPr txBox="1"/>
          <p:nvPr/>
        </p:nvSpPr>
        <p:spPr>
          <a:xfrm>
            <a:off x="5868550" y="6429617"/>
            <a:ext cx="29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loop iteration / 3 cycles!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B615D-730A-4C40-9804-DCC6547DBB85}"/>
              </a:ext>
            </a:extLst>
          </p:cNvPr>
          <p:cNvCxnSpPr>
            <a:cxnSpLocks/>
          </p:cNvCxnSpPr>
          <p:nvPr/>
        </p:nvCxnSpPr>
        <p:spPr>
          <a:xfrm flipH="1" flipV="1">
            <a:off x="4969565" y="5423925"/>
            <a:ext cx="1425555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F236-2737-44F5-A273-29F4CB3FD5D9}"/>
              </a:ext>
            </a:extLst>
          </p:cNvPr>
          <p:cNvCxnSpPr>
            <a:cxnSpLocks/>
          </p:cNvCxnSpPr>
          <p:nvPr/>
        </p:nvCxnSpPr>
        <p:spPr>
          <a:xfrm flipH="1" flipV="1">
            <a:off x="6270171" y="5423925"/>
            <a:ext cx="244219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09EAE4-F74F-4522-9BB7-CE3C3BA789AC}"/>
              </a:ext>
            </a:extLst>
          </p:cNvPr>
          <p:cNvCxnSpPr>
            <a:cxnSpLocks/>
          </p:cNvCxnSpPr>
          <p:nvPr/>
        </p:nvCxnSpPr>
        <p:spPr>
          <a:xfrm flipV="1">
            <a:off x="6627980" y="5423925"/>
            <a:ext cx="942798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67E4-EA86-42D9-9E3F-0BEC738A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hazards: Other throughput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23DF-760D-4A09-9255-C9216C66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Execution units are specialized</a:t>
            </a:r>
          </a:p>
          <a:p>
            <a:pPr lvl="1"/>
            <a:r>
              <a:rPr lang="en-US" dirty="0"/>
              <a:t>Floating-point (add/multiply)</a:t>
            </a:r>
          </a:p>
          <a:p>
            <a:pPr lvl="1"/>
            <a:r>
              <a:rPr lang="en-US" dirty="0"/>
              <a:t>Integer (add/multiply/compare)</a:t>
            </a:r>
          </a:p>
          <a:p>
            <a:pPr lvl="1"/>
            <a:r>
              <a:rPr lang="en-US" dirty="0"/>
              <a:t>Memory (load/store)</a:t>
            </a:r>
          </a:p>
          <a:p>
            <a:endParaRPr lang="en-US" dirty="0"/>
          </a:p>
          <a:p>
            <a:r>
              <a:rPr lang="en-US" dirty="0"/>
              <a:t>Processor designers must choose </a:t>
            </a:r>
            <a:r>
              <a:rPr lang="en-US" u="sng" dirty="0"/>
              <a:t>which</a:t>
            </a:r>
            <a:r>
              <a:rPr lang="en-US" dirty="0"/>
              <a:t> execution units to include and </a:t>
            </a:r>
            <a:r>
              <a:rPr lang="en-US" u="sng" dirty="0"/>
              <a:t>how many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Structural hazard:</a:t>
            </a:r>
            <a:r>
              <a:rPr lang="en-US" dirty="0"/>
              <a:t> Data is ready, but </a:t>
            </a:r>
            <a:r>
              <a:rPr lang="en-US" dirty="0" err="1"/>
              <a:t>instr’n</a:t>
            </a:r>
            <a:r>
              <a:rPr lang="en-US" dirty="0"/>
              <a:t> cannot issue because no hardware is available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3CD51-401E-4B82-8584-2B383A01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2002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8460</TotalTime>
  <Words>6985</Words>
  <Application>Microsoft Office PowerPoint</Application>
  <PresentationFormat>On-screen Show (4:3)</PresentationFormat>
  <Paragraphs>2309</Paragraphs>
  <Slides>106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3" baseType="lpstr">
      <vt:lpstr>Arial</vt:lpstr>
      <vt:lpstr>Calibri</vt:lpstr>
      <vt:lpstr>Cambria Math</vt:lpstr>
      <vt:lpstr>Lucida Sans Typewriter</vt:lpstr>
      <vt:lpstr>Tw Cen MT</vt:lpstr>
      <vt:lpstr>Wingdings</vt:lpstr>
      <vt:lpstr>Office Theme</vt:lpstr>
      <vt:lpstr>Lecture 2: Pipelining and Instruction-Level Parallelism</vt:lpstr>
      <vt:lpstr>Many kinds of processors</vt:lpstr>
      <vt:lpstr>Why so many kinds of processors?</vt:lpstr>
      <vt:lpstr>Parallelism pervades architecture</vt:lpstr>
      <vt:lpstr>Where is the parallelism?</vt:lpstr>
      <vt:lpstr>Whose job to find parallelism?</vt:lpstr>
      <vt:lpstr>Visualizing these differences</vt:lpstr>
      <vt:lpstr>Visualizing these differences</vt:lpstr>
      <vt:lpstr>Visualizing these differences</vt:lpstr>
      <vt:lpstr>Visualizing these differences</vt:lpstr>
      <vt:lpstr>Today you will learn…</vt:lpstr>
      <vt:lpstr>In other words… Today is about:</vt:lpstr>
      <vt:lpstr>Buckle up!  …But please ask questions!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The software-hardware boundary</vt:lpstr>
      <vt:lpstr>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Simple CPU is very wasteful</vt:lpstr>
      <vt:lpstr>Pipelining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Evaluating polynomial on the pipelined CPU</vt:lpstr>
      <vt:lpstr>Speedup achieved through pipeline parallelism</vt:lpstr>
      <vt:lpstr>Limitations of pipelining</vt:lpstr>
      <vt:lpstr>Data hazards</vt:lpstr>
      <vt:lpstr>Dealing with data hazards: Stalling the pipeline</vt:lpstr>
      <vt:lpstr>Dealing with data hazards: Stalling the pipeline</vt:lpstr>
      <vt:lpstr>Dealing with data hazards: Stalling the pipeline</vt:lpstr>
      <vt:lpstr>Dealing with data hazards: Stalling the pipeline</vt:lpstr>
      <vt:lpstr>Dealing with data hazards: Stalling the pipeline</vt:lpstr>
      <vt:lpstr>Stalling degrades performance</vt:lpstr>
      <vt:lpstr>Dealing with data hazards: Forwarding data</vt:lpstr>
      <vt:lpstr>Pipelining is not free!</vt:lpstr>
      <vt:lpstr>Control hazards + Speculation</vt:lpstr>
      <vt:lpstr>Dealing with control hazards: Flushing the pipeline</vt:lpstr>
      <vt:lpstr>Dealing with control hazards: Flushing the pipeline</vt:lpstr>
      <vt:lpstr>Dealing with control hazards: Flushing the pipeline</vt:lpstr>
      <vt:lpstr>Dealing with control hazards: Flushing the pipeline</vt:lpstr>
      <vt:lpstr>Pipeline flushes destroy performance</vt:lpstr>
      <vt:lpstr>Dealing with control hazards: Speculation!</vt:lpstr>
      <vt:lpstr>Pipelining Summary</vt:lpstr>
      <vt:lpstr>Out-of-Order Execution</vt:lpstr>
      <vt:lpstr>Increasing parallelism via dataflow</vt:lpstr>
      <vt:lpstr>Example: Dataflow in polynomial evaluation</vt:lpstr>
      <vt:lpstr>Example: Dataflow in polynomial evaluation</vt:lpstr>
      <vt:lpstr>Example: Dataflow polynomial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Dataflow polynomial execution</vt:lpstr>
      <vt:lpstr>Out-of-order (OoO) execution uses dataflow to increase parallelism</vt:lpstr>
      <vt:lpstr>High-level OoO microarchitecture</vt:lpstr>
      <vt:lpstr>OoO is hidden behind  in-order frontend &amp; commit</vt:lpstr>
      <vt:lpstr>Example: OoO polynomial evaluation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High-level Superscalar OoO microarchitecture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Structural hazards: Other throughput limitations</vt:lpstr>
      <vt:lpstr>Example: Structural hazards can severely limit performance</vt:lpstr>
      <vt:lpstr>Superscalar scheduling is complex &amp; hard to scale</vt:lpstr>
      <vt:lpstr>OoO x86: Microcoding</vt:lpstr>
      <vt:lpstr>…But wait, there’s more!</vt:lpstr>
      <vt:lpstr>Recall from last time: ILP tapped out… why?</vt:lpstr>
      <vt:lpstr>Limitations of ILP</vt:lpstr>
      <vt:lpstr>Limitations of ILP  Multicore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Architecture: Instruction-Level Parallelism</dc:title>
  <dc:creator>Nathan Beckmann</dc:creator>
  <cp:lastModifiedBy>beckmann</cp:lastModifiedBy>
  <cp:revision>126</cp:revision>
  <dcterms:created xsi:type="dcterms:W3CDTF">2019-01-05T05:15:07Z</dcterms:created>
  <dcterms:modified xsi:type="dcterms:W3CDTF">2019-01-16T20:39:25Z</dcterms:modified>
</cp:coreProperties>
</file>