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1" r:id="rId1"/>
  </p:sldMasterIdLst>
  <p:notesMasterIdLst>
    <p:notesMasterId r:id="rId69"/>
  </p:notesMasterIdLst>
  <p:sldIdLst>
    <p:sldId id="256" r:id="rId2"/>
    <p:sldId id="258" r:id="rId3"/>
    <p:sldId id="259" r:id="rId4"/>
    <p:sldId id="260" r:id="rId5"/>
    <p:sldId id="261" r:id="rId6"/>
    <p:sldId id="262" r:id="rId7"/>
    <p:sldId id="263" r:id="rId8"/>
    <p:sldId id="264" r:id="rId9"/>
    <p:sldId id="32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23" r:id="rId65"/>
    <p:sldId id="322" r:id="rId66"/>
    <p:sldId id="321" r:id="rId67"/>
    <p:sldId id="319" r:id="rId68"/>
  </p:sldIdLst>
  <p:sldSz cx="18288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15:guide id="1" orient="horz" pos="432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p:restoredTop sz="82820" autoAdjust="0"/>
  </p:normalViewPr>
  <p:slideViewPr>
    <p:cSldViewPr snapToGrid="0">
      <p:cViewPr varScale="1">
        <p:scale>
          <a:sx n="58" d="100"/>
          <a:sy n="58" d="100"/>
        </p:scale>
        <p:origin x="3320" y="240"/>
      </p:cViewPr>
      <p:guideLst>
        <p:guide orient="horz" pos="4320"/>
        <p:guide pos="57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35264"/>
          <c:y val="0.122547"/>
          <c:w val="0.85116099999999995"/>
          <c:h val="0.69634399999999996"/>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127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0.896953</c:v>
                </c:pt>
                <c:pt idx="2">
                  <c:v>0.86912800000000001</c:v>
                </c:pt>
                <c:pt idx="3">
                  <c:v>0.90357100000000001</c:v>
                </c:pt>
                <c:pt idx="4">
                  <c:v>0.93679400000000002</c:v>
                </c:pt>
              </c:numCache>
            </c:numRef>
          </c:val>
          <c:smooth val="1"/>
          <c:extLst>
            <c:ext xmlns:c16="http://schemas.microsoft.com/office/drawing/2014/chart" uri="{C3380CC4-5D6E-409C-BE32-E72D297353CC}">
              <c16:uniqueId val="{00000000-BF25-4BCB-AD65-D04B2A5E64DF}"/>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127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0.99947799999999998</c:v>
                </c:pt>
                <c:pt idx="1">
                  <c:v>0.54635800000000001</c:v>
                </c:pt>
                <c:pt idx="2">
                  <c:v>0.29089300000000001</c:v>
                </c:pt>
                <c:pt idx="3">
                  <c:v>0.16350799999999999</c:v>
                </c:pt>
                <c:pt idx="4">
                  <c:v>9.4187000000000007E-2</c:v>
                </c:pt>
              </c:numCache>
            </c:numRef>
          </c:val>
          <c:smooth val="1"/>
          <c:extLst>
            <c:ext xmlns:c16="http://schemas.microsoft.com/office/drawing/2014/chart" uri="{C3380CC4-5D6E-409C-BE32-E72D297353CC}">
              <c16:uniqueId val="{00000001-BF25-4BCB-AD65-D04B2A5E64DF}"/>
            </c:ext>
          </c:extLst>
        </c:ser>
        <c:dLbls>
          <c:showLegendKey val="0"/>
          <c:showVal val="0"/>
          <c:showCatName val="0"/>
          <c:showSerName val="0"/>
          <c:showPercent val="0"/>
          <c:showBubbleSize val="0"/>
        </c:dLbls>
        <c:marker val="1"/>
        <c:smooth val="0"/>
        <c:axId val="2066496504"/>
        <c:axId val="2103031576"/>
      </c:lineChart>
      <c:catAx>
        <c:axId val="2066496504"/>
        <c:scaling>
          <c:orientation val="minMax"/>
        </c:scaling>
        <c:delete val="0"/>
        <c:axPos val="b"/>
        <c:title>
          <c:tx>
            <c:rich>
              <a:bodyPr rot="0"/>
              <a:lstStyle/>
              <a:p>
                <a:pPr>
                  <a:defRPr sz="1800" b="1" i="0" u="none" strike="noStrike">
                    <a:solidFill>
                      <a:srgbClr val="000000"/>
                    </a:solidFill>
                    <a:latin typeface="Arial"/>
                  </a:defRPr>
                </a:pPr>
                <a:r>
                  <a:rPr lang="en-US" sz="18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3031576"/>
        <c:crosses val="autoZero"/>
        <c:auto val="1"/>
        <c:lblAlgn val="ctr"/>
        <c:lblOffset val="100"/>
        <c:noMultiLvlLbl val="1"/>
      </c:catAx>
      <c:valAx>
        <c:axId val="2103031576"/>
        <c:scaling>
          <c:orientation val="minMax"/>
          <c:max val="1"/>
        </c:scaling>
        <c:delete val="0"/>
        <c:axPos val="l"/>
        <c:majorGridlines>
          <c:spPr>
            <a:ln w="12700" cap="flat">
              <a:solidFill>
                <a:srgbClr val="000000"/>
              </a:solidFill>
              <a:prstDash val="solid"/>
              <a:round/>
            </a:ln>
          </c:spPr>
        </c:majorGridlines>
        <c:title>
          <c:tx>
            <c:rich>
              <a:bodyPr rot="-5400000"/>
              <a:lstStyle/>
              <a:p>
                <a:pPr>
                  <a:defRPr sz="1800" b="1" i="0" u="none" strike="noStrike">
                    <a:solidFill>
                      <a:srgbClr val="000000"/>
                    </a:solidFill>
                    <a:latin typeface="Arial"/>
                  </a:defRPr>
                </a:pPr>
                <a:r>
                  <a:rPr lang="en-US" sz="18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066496504"/>
        <c:crosses val="autoZero"/>
        <c:crossBetween val="midCat"/>
        <c:majorUnit val="0.25"/>
        <c:minorUnit val="0.125"/>
      </c:valAx>
      <c:spPr>
        <a:solidFill>
          <a:srgbClr val="FFFFFF"/>
        </a:solidFill>
        <a:ln w="12700" cap="flat">
          <a:noFill/>
          <a:miter lim="400000"/>
        </a:ln>
        <a:effectLst/>
      </c:spPr>
    </c:plotArea>
    <c:legend>
      <c:legendPos val="t"/>
      <c:layout>
        <c:manualLayout>
          <c:xMode val="edge"/>
          <c:yMode val="edge"/>
          <c:x val="0.34068300000000001"/>
          <c:y val="0"/>
          <c:w val="0.47395799999999999"/>
          <c:h val="8.3150000000000002E-2"/>
        </c:manualLayout>
      </c:layout>
      <c:overlay val="1"/>
      <c:spPr>
        <a:solidFill>
          <a:srgbClr val="FFFFFF"/>
        </a:solidFill>
        <a:ln w="12700" cap="flat">
          <a:solidFill>
            <a:srgbClr val="000000"/>
          </a:solidFill>
          <a:prstDash val="solid"/>
          <a:round/>
        </a:ln>
        <a:effectLst/>
      </c:spPr>
      <c:txPr>
        <a:bodyPr rot="0"/>
        <a:lstStyle/>
        <a:p>
          <a:pPr>
            <a:defRPr sz="1800" b="1"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35264"/>
          <c:y val="0.120419"/>
          <c:w val="0.85116099999999995"/>
          <c:h val="0.69858500000000001"/>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127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1.100983</c:v>
                </c:pt>
                <c:pt idx="2">
                  <c:v>1.1105769999999999</c:v>
                </c:pt>
                <c:pt idx="3">
                  <c:v>1.2817860000000001</c:v>
                </c:pt>
                <c:pt idx="4">
                  <c:v>1.337448</c:v>
                </c:pt>
              </c:numCache>
            </c:numRef>
          </c:val>
          <c:smooth val="0"/>
          <c:extLst>
            <c:ext xmlns:c16="http://schemas.microsoft.com/office/drawing/2014/chart" uri="{C3380CC4-5D6E-409C-BE32-E72D297353CC}">
              <c16:uniqueId val="{00000000-8218-4E4F-9817-C08C6BA82C00}"/>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127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4.0022859999999989</c:v>
                </c:pt>
                <c:pt idx="1">
                  <c:v>2.3011400000000002</c:v>
                </c:pt>
                <c:pt idx="2">
                  <c:v>1.250264</c:v>
                </c:pt>
                <c:pt idx="3">
                  <c:v>0.73661600000000005</c:v>
                </c:pt>
                <c:pt idx="4">
                  <c:v>0.598719</c:v>
                </c:pt>
              </c:numCache>
            </c:numRef>
          </c:val>
          <c:smooth val="0"/>
          <c:extLst>
            <c:ext xmlns:c16="http://schemas.microsoft.com/office/drawing/2014/chart" uri="{C3380CC4-5D6E-409C-BE32-E72D297353CC}">
              <c16:uniqueId val="{00000001-8218-4E4F-9817-C08C6BA82C00}"/>
            </c:ext>
          </c:extLst>
        </c:ser>
        <c:dLbls>
          <c:showLegendKey val="0"/>
          <c:showVal val="0"/>
          <c:showCatName val="0"/>
          <c:showSerName val="0"/>
          <c:showPercent val="0"/>
          <c:showBubbleSize val="0"/>
        </c:dLbls>
        <c:marker val="1"/>
        <c:smooth val="0"/>
        <c:axId val="2105586040"/>
        <c:axId val="2106055400"/>
      </c:lineChart>
      <c:catAx>
        <c:axId val="2105586040"/>
        <c:scaling>
          <c:orientation val="minMax"/>
        </c:scaling>
        <c:delete val="0"/>
        <c:axPos val="b"/>
        <c:title>
          <c:tx>
            <c:rich>
              <a:bodyPr rot="0"/>
              <a:lstStyle/>
              <a:p>
                <a:pPr>
                  <a:defRPr sz="1800" b="1" i="0" u="none" strike="noStrike">
                    <a:solidFill>
                      <a:srgbClr val="000000"/>
                    </a:solidFill>
                    <a:latin typeface="Arial"/>
                  </a:defRPr>
                </a:pPr>
                <a:r>
                  <a:rPr lang="en-US" sz="18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6055400"/>
        <c:crosses val="autoZero"/>
        <c:auto val="1"/>
        <c:lblAlgn val="ctr"/>
        <c:lblOffset val="100"/>
        <c:noMultiLvlLbl val="1"/>
      </c:catAx>
      <c:valAx>
        <c:axId val="2106055400"/>
        <c:scaling>
          <c:orientation val="minMax"/>
        </c:scaling>
        <c:delete val="0"/>
        <c:axPos val="l"/>
        <c:majorGridlines>
          <c:spPr>
            <a:ln w="12700" cap="flat">
              <a:solidFill>
                <a:srgbClr val="000000"/>
              </a:solidFill>
              <a:prstDash val="solid"/>
              <a:round/>
            </a:ln>
          </c:spPr>
        </c:majorGridlines>
        <c:title>
          <c:tx>
            <c:rich>
              <a:bodyPr rot="-5400000"/>
              <a:lstStyle/>
              <a:p>
                <a:pPr>
                  <a:defRPr sz="1800" b="1" i="0" u="none" strike="noStrike">
                    <a:solidFill>
                      <a:srgbClr val="000000"/>
                    </a:solidFill>
                    <a:latin typeface="Arial"/>
                  </a:defRPr>
                </a:pPr>
                <a:r>
                  <a:rPr lang="en-US" sz="18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1800" b="0" i="0" u="none" strike="noStrike">
                <a:solidFill>
                  <a:srgbClr val="000000"/>
                </a:solidFill>
                <a:latin typeface="Arial"/>
              </a:defRPr>
            </a:pPr>
            <a:endParaRPr lang="en-US"/>
          </a:p>
        </c:txPr>
        <c:crossAx val="2105586040"/>
        <c:crosses val="autoZero"/>
        <c:crossBetween val="midCat"/>
        <c:majorUnit val="1.25"/>
        <c:minorUnit val="0.625"/>
      </c:valAx>
      <c:spPr>
        <a:solidFill>
          <a:srgbClr val="FFFFFF"/>
        </a:solidFill>
        <a:ln w="12700" cap="flat">
          <a:solidFill>
            <a:srgbClr val="000000"/>
          </a:solidFill>
          <a:prstDash val="solid"/>
          <a:round/>
        </a:ln>
        <a:effectLst/>
      </c:spPr>
    </c:plotArea>
    <c:legend>
      <c:legendPos val="t"/>
      <c:layout>
        <c:manualLayout>
          <c:xMode val="edge"/>
          <c:yMode val="edge"/>
          <c:x val="0.33014500000000002"/>
          <c:y val="0"/>
          <c:w val="0.47395799999999999"/>
          <c:h val="8.3111199999999996E-2"/>
        </c:manualLayout>
      </c:layout>
      <c:overlay val="1"/>
      <c:spPr>
        <a:solidFill>
          <a:srgbClr val="FFFFFF"/>
        </a:solidFill>
        <a:ln w="12700" cap="flat">
          <a:solidFill>
            <a:srgbClr val="000000"/>
          </a:solidFill>
          <a:prstDash val="solid"/>
          <a:round/>
        </a:ln>
        <a:effectLst/>
      </c:spPr>
      <c:txPr>
        <a:bodyPr rot="0"/>
        <a:lstStyle/>
        <a:p>
          <a:pPr>
            <a:defRPr sz="1800" b="1"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4493900000000001"/>
          <c:y val="0.12145499999999999"/>
          <c:w val="0.84039399999999997"/>
          <c:h val="0.69230499999999995"/>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254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0.896953</c:v>
                </c:pt>
                <c:pt idx="2">
                  <c:v>0.86912800000000001</c:v>
                </c:pt>
                <c:pt idx="3">
                  <c:v>0.90357100000000001</c:v>
                </c:pt>
                <c:pt idx="4">
                  <c:v>0.93679400000000002</c:v>
                </c:pt>
              </c:numCache>
            </c:numRef>
          </c:val>
          <c:smooth val="0"/>
          <c:extLst>
            <c:ext xmlns:c16="http://schemas.microsoft.com/office/drawing/2014/chart" uri="{C3380CC4-5D6E-409C-BE32-E72D297353CC}">
              <c16:uniqueId val="{00000000-74E3-4D7E-B2FA-5AE702AF41BC}"/>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254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0.99947799999999998</c:v>
                </c:pt>
                <c:pt idx="1">
                  <c:v>0.54635800000000001</c:v>
                </c:pt>
                <c:pt idx="2">
                  <c:v>0.29089300000000001</c:v>
                </c:pt>
                <c:pt idx="3">
                  <c:v>0.16350799999999999</c:v>
                </c:pt>
                <c:pt idx="4">
                  <c:v>9.4187000000000007E-2</c:v>
                </c:pt>
              </c:numCache>
            </c:numRef>
          </c:val>
          <c:smooth val="0"/>
          <c:extLst>
            <c:ext xmlns:c16="http://schemas.microsoft.com/office/drawing/2014/chart" uri="{C3380CC4-5D6E-409C-BE32-E72D297353CC}">
              <c16:uniqueId val="{00000001-74E3-4D7E-B2FA-5AE702AF41BC}"/>
            </c:ext>
          </c:extLst>
        </c:ser>
        <c:ser>
          <c:idx val="2"/>
          <c:order val="2"/>
          <c:tx>
            <c:strRef>
              <c:f>Sheet1!$A$4</c:f>
              <c:strCache>
                <c:ptCount val="1"/>
                <c:pt idx="0">
                  <c:v>TCC</c:v>
                </c:pt>
              </c:strCache>
            </c:strRef>
          </c:tx>
          <c:spPr>
            <a:ln w="38100" cap="flat">
              <a:solidFill>
                <a:srgbClr val="FFA900"/>
              </a:solidFill>
              <a:prstDash val="solid"/>
              <a:round/>
            </a:ln>
            <a:effectLst>
              <a:outerShdw blurRad="12700" dist="38100" dir="2700000" algn="tl">
                <a:srgbClr val="000000">
                  <a:alpha val="100000"/>
                </a:srgbClr>
              </a:outerShdw>
            </a:effectLst>
          </c:spPr>
          <c:marker>
            <c:symbol val="triangle"/>
            <c:size val="8"/>
            <c:spPr>
              <a:solidFill>
                <a:srgbClr val="FFA900"/>
              </a:solidFill>
              <a:ln w="25400" cap="flat">
                <a:solidFill>
                  <a:srgbClr val="FFA900"/>
                </a:solidFill>
                <a:prstDash val="solid"/>
                <a:round/>
              </a:ln>
              <a:effectLst/>
            </c:spPr>
          </c:marker>
          <c:cat>
            <c:strRef>
              <c:f>Sheet1!$B$1:$F$1</c:f>
              <c:strCache>
                <c:ptCount val="5"/>
                <c:pt idx="0">
                  <c:v>1</c:v>
                </c:pt>
                <c:pt idx="1">
                  <c:v>2</c:v>
                </c:pt>
                <c:pt idx="2">
                  <c:v>4</c:v>
                </c:pt>
                <c:pt idx="3">
                  <c:v>8</c:v>
                </c:pt>
                <c:pt idx="4">
                  <c:v>16</c:v>
                </c:pt>
              </c:strCache>
            </c:strRef>
          </c:cat>
          <c:val>
            <c:numRef>
              <c:f>Sheet1!$B$4:$F$4</c:f>
              <c:numCache>
                <c:formatCode>General</c:formatCode>
                <c:ptCount val="5"/>
                <c:pt idx="0">
                  <c:v>1.001331</c:v>
                </c:pt>
                <c:pt idx="1">
                  <c:v>0.51606700000000005</c:v>
                </c:pt>
                <c:pt idx="2">
                  <c:v>0.28462599999999999</c:v>
                </c:pt>
                <c:pt idx="3">
                  <c:v>0.150365</c:v>
                </c:pt>
                <c:pt idx="4">
                  <c:v>8.0740000000000006E-2</c:v>
                </c:pt>
              </c:numCache>
            </c:numRef>
          </c:val>
          <c:smooth val="0"/>
          <c:extLst>
            <c:ext xmlns:c16="http://schemas.microsoft.com/office/drawing/2014/chart" uri="{C3380CC4-5D6E-409C-BE32-E72D297353CC}">
              <c16:uniqueId val="{00000002-74E3-4D7E-B2FA-5AE702AF41BC}"/>
            </c:ext>
          </c:extLst>
        </c:ser>
        <c:dLbls>
          <c:showLegendKey val="0"/>
          <c:showVal val="0"/>
          <c:showCatName val="0"/>
          <c:showSerName val="0"/>
          <c:showPercent val="0"/>
          <c:showBubbleSize val="0"/>
        </c:dLbls>
        <c:marker val="1"/>
        <c:smooth val="0"/>
        <c:axId val="2110991432"/>
        <c:axId val="2110998808"/>
      </c:lineChart>
      <c:catAx>
        <c:axId val="2110991432"/>
        <c:scaling>
          <c:orientation val="minMax"/>
        </c:scaling>
        <c:delete val="0"/>
        <c:axPos val="b"/>
        <c:title>
          <c:tx>
            <c:rich>
              <a:bodyPr rot="0"/>
              <a:lstStyle/>
              <a:p>
                <a:pPr>
                  <a:defRPr sz="2000" b="1" i="0" u="none" strike="noStrike">
                    <a:solidFill>
                      <a:srgbClr val="000000"/>
                    </a:solidFill>
                    <a:latin typeface="Arial"/>
                  </a:defRPr>
                </a:pPr>
                <a:r>
                  <a:rPr lang="en-US" sz="20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0998808"/>
        <c:crosses val="autoZero"/>
        <c:auto val="1"/>
        <c:lblAlgn val="ctr"/>
        <c:lblOffset val="100"/>
        <c:noMultiLvlLbl val="1"/>
      </c:catAx>
      <c:valAx>
        <c:axId val="2110998808"/>
        <c:scaling>
          <c:orientation val="minMax"/>
          <c:max val="1"/>
        </c:scaling>
        <c:delete val="0"/>
        <c:axPos val="l"/>
        <c:majorGridlines>
          <c:spPr>
            <a:ln w="12700" cap="flat">
              <a:solidFill>
                <a:srgbClr val="000000"/>
              </a:solidFill>
              <a:prstDash val="solid"/>
              <a:round/>
            </a:ln>
          </c:spPr>
        </c:majorGridlines>
        <c:title>
          <c:tx>
            <c:rich>
              <a:bodyPr rot="-5400000"/>
              <a:lstStyle/>
              <a:p>
                <a:pPr>
                  <a:defRPr sz="2000" b="1" i="0" u="none" strike="noStrike">
                    <a:solidFill>
                      <a:srgbClr val="000000"/>
                    </a:solidFill>
                    <a:latin typeface="Arial"/>
                  </a:defRPr>
                </a:pPr>
                <a:r>
                  <a:rPr lang="en-US" sz="20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0991432"/>
        <c:crosses val="autoZero"/>
        <c:crossBetween val="midCat"/>
        <c:majorUnit val="0.25"/>
        <c:minorUnit val="0.125"/>
      </c:valAx>
      <c:spPr>
        <a:solidFill>
          <a:srgbClr val="FFFFFF"/>
        </a:solidFill>
        <a:ln w="12700" cap="flat">
          <a:noFill/>
          <a:miter lim="400000"/>
        </a:ln>
        <a:effectLst/>
      </c:spPr>
    </c:plotArea>
    <c:legend>
      <c:legendPos val="t"/>
      <c:layout>
        <c:manualLayout>
          <c:xMode val="edge"/>
          <c:yMode val="edge"/>
          <c:x val="0.28381600000000001"/>
          <c:y val="0"/>
          <c:w val="0.59024699999999997"/>
          <c:h val="8.46166E-2"/>
        </c:manualLayout>
      </c:layout>
      <c:overlay val="1"/>
      <c:spPr>
        <a:solidFill>
          <a:srgbClr val="FFFFFF"/>
        </a:solidFill>
        <a:ln w="12700" cap="flat">
          <a:solidFill>
            <a:srgbClr val="000000"/>
          </a:solidFill>
          <a:prstDash val="solid"/>
          <a:round/>
        </a:ln>
        <a:effectLst/>
      </c:spPr>
      <c:txPr>
        <a:bodyPr rot="0"/>
        <a:lstStyle/>
        <a:p>
          <a:pPr>
            <a:defRPr sz="2000" b="0"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45675"/>
          <c:y val="0.120703"/>
          <c:w val="0.839584"/>
          <c:h val="0.69189199999999995"/>
        </c:manualLayout>
      </c:layout>
      <c:lineChart>
        <c:grouping val="standard"/>
        <c:varyColors val="0"/>
        <c:ser>
          <c:idx val="0"/>
          <c:order val="0"/>
          <c:tx>
            <c:strRef>
              <c:f>Sheet1!$A$2</c:f>
              <c:strCache>
                <c:ptCount val="1"/>
                <c:pt idx="0">
                  <c:v>coarse locks</c:v>
                </c:pt>
              </c:strCache>
            </c:strRef>
          </c:tx>
          <c:spPr>
            <a:ln w="38100" cap="flat">
              <a:solidFill>
                <a:srgbClr val="011993"/>
              </a:solidFill>
              <a:prstDash val="solid"/>
              <a:round/>
            </a:ln>
            <a:effectLst>
              <a:outerShdw blurRad="12700" dist="38100" dir="2700000" algn="tl">
                <a:srgbClr val="000000">
                  <a:alpha val="100000"/>
                </a:srgbClr>
              </a:outerShdw>
            </a:effectLst>
          </c:spPr>
          <c:marker>
            <c:symbol val="diamond"/>
            <c:size val="8"/>
            <c:spPr>
              <a:solidFill>
                <a:srgbClr val="011993"/>
              </a:solidFill>
              <a:ln w="25400" cap="flat">
                <a:solidFill>
                  <a:srgbClr val="011993"/>
                </a:solidFill>
                <a:prstDash val="solid"/>
                <a:round/>
              </a:ln>
              <a:effectLst/>
            </c:spPr>
          </c:marker>
          <c:cat>
            <c:strRef>
              <c:f>Sheet1!$B$1:$F$1</c:f>
              <c:strCache>
                <c:ptCount val="5"/>
                <c:pt idx="0">
                  <c:v>1</c:v>
                </c:pt>
                <c:pt idx="1">
                  <c:v>2</c:v>
                </c:pt>
                <c:pt idx="2">
                  <c:v>4</c:v>
                </c:pt>
                <c:pt idx="3">
                  <c:v>8</c:v>
                </c:pt>
                <c:pt idx="4">
                  <c:v>16</c:v>
                </c:pt>
              </c:strCache>
            </c:strRef>
          </c:cat>
          <c:val>
            <c:numRef>
              <c:f>Sheet1!$B$2:$F$2</c:f>
              <c:numCache>
                <c:formatCode>General</c:formatCode>
                <c:ptCount val="5"/>
                <c:pt idx="0">
                  <c:v>1</c:v>
                </c:pt>
                <c:pt idx="1">
                  <c:v>1.100983</c:v>
                </c:pt>
                <c:pt idx="2">
                  <c:v>1.1105769999999999</c:v>
                </c:pt>
                <c:pt idx="3">
                  <c:v>1.2817860000000001</c:v>
                </c:pt>
                <c:pt idx="4">
                  <c:v>1.337448</c:v>
                </c:pt>
              </c:numCache>
            </c:numRef>
          </c:val>
          <c:smooth val="0"/>
          <c:extLst>
            <c:ext xmlns:c16="http://schemas.microsoft.com/office/drawing/2014/chart" uri="{C3380CC4-5D6E-409C-BE32-E72D297353CC}">
              <c16:uniqueId val="{00000000-AD43-4013-A835-B3D6B8B222E0}"/>
            </c:ext>
          </c:extLst>
        </c:ser>
        <c:ser>
          <c:idx val="1"/>
          <c:order val="1"/>
          <c:tx>
            <c:strRef>
              <c:f>Sheet1!$A$3</c:f>
              <c:strCache>
                <c:ptCount val="1"/>
                <c:pt idx="0">
                  <c:v>fine locks</c:v>
                </c:pt>
              </c:strCache>
            </c:strRef>
          </c:tx>
          <c:spPr>
            <a:ln w="38100" cap="flat">
              <a:solidFill>
                <a:srgbClr val="FF40FF"/>
              </a:solidFill>
              <a:prstDash val="solid"/>
              <a:round/>
            </a:ln>
            <a:effectLst>
              <a:outerShdw blurRad="12700" dist="38100" dir="2700000" algn="tl">
                <a:srgbClr val="000000">
                  <a:alpha val="100000"/>
                </a:srgbClr>
              </a:outerShdw>
            </a:effectLst>
          </c:spPr>
          <c:marker>
            <c:symbol val="square"/>
            <c:size val="8"/>
            <c:spPr>
              <a:solidFill>
                <a:srgbClr val="FF40FF"/>
              </a:solidFill>
              <a:ln w="25400" cap="flat">
                <a:solidFill>
                  <a:srgbClr val="FF40FF"/>
                </a:solidFill>
                <a:prstDash val="solid"/>
                <a:round/>
              </a:ln>
              <a:effectLst/>
            </c:spPr>
          </c:marker>
          <c:cat>
            <c:strRef>
              <c:f>Sheet1!$B$1:$F$1</c:f>
              <c:strCache>
                <c:ptCount val="5"/>
                <c:pt idx="0">
                  <c:v>1</c:v>
                </c:pt>
                <c:pt idx="1">
                  <c:v>2</c:v>
                </c:pt>
                <c:pt idx="2">
                  <c:v>4</c:v>
                </c:pt>
                <c:pt idx="3">
                  <c:v>8</c:v>
                </c:pt>
                <c:pt idx="4">
                  <c:v>16</c:v>
                </c:pt>
              </c:strCache>
            </c:strRef>
          </c:cat>
          <c:val>
            <c:numRef>
              <c:f>Sheet1!$B$3:$F$3</c:f>
              <c:numCache>
                <c:formatCode>General</c:formatCode>
                <c:ptCount val="5"/>
                <c:pt idx="0">
                  <c:v>4.0022859999999989</c:v>
                </c:pt>
                <c:pt idx="1">
                  <c:v>2.3011400000000002</c:v>
                </c:pt>
                <c:pt idx="2">
                  <c:v>1.250264</c:v>
                </c:pt>
                <c:pt idx="3">
                  <c:v>0.73661600000000005</c:v>
                </c:pt>
                <c:pt idx="4">
                  <c:v>0.598719</c:v>
                </c:pt>
              </c:numCache>
            </c:numRef>
          </c:val>
          <c:smooth val="0"/>
          <c:extLst>
            <c:ext xmlns:c16="http://schemas.microsoft.com/office/drawing/2014/chart" uri="{C3380CC4-5D6E-409C-BE32-E72D297353CC}">
              <c16:uniqueId val="{00000001-AD43-4013-A835-B3D6B8B222E0}"/>
            </c:ext>
          </c:extLst>
        </c:ser>
        <c:ser>
          <c:idx val="2"/>
          <c:order val="2"/>
          <c:tx>
            <c:strRef>
              <c:f>Sheet1!$A$4</c:f>
              <c:strCache>
                <c:ptCount val="1"/>
                <c:pt idx="0">
                  <c:v>TCC</c:v>
                </c:pt>
              </c:strCache>
            </c:strRef>
          </c:tx>
          <c:spPr>
            <a:ln w="25400" cap="flat">
              <a:solidFill>
                <a:srgbClr val="FFA900"/>
              </a:solidFill>
              <a:prstDash val="solid"/>
              <a:round/>
            </a:ln>
            <a:effectLst>
              <a:outerShdw blurRad="12700" dist="38100" dir="2700000" algn="tl">
                <a:srgbClr val="000000">
                  <a:alpha val="100000"/>
                </a:srgbClr>
              </a:outerShdw>
            </a:effectLst>
          </c:spPr>
          <c:marker>
            <c:symbol val="triangle"/>
            <c:size val="8"/>
            <c:spPr>
              <a:solidFill>
                <a:srgbClr val="FFA900"/>
              </a:solidFill>
              <a:ln w="25400" cap="flat">
                <a:solidFill>
                  <a:srgbClr val="FFA900"/>
                </a:solidFill>
                <a:prstDash val="solid"/>
                <a:round/>
              </a:ln>
              <a:effectLst/>
            </c:spPr>
          </c:marker>
          <c:cat>
            <c:strRef>
              <c:f>Sheet1!$B$1:$F$1</c:f>
              <c:strCache>
                <c:ptCount val="5"/>
                <c:pt idx="0">
                  <c:v>1</c:v>
                </c:pt>
                <c:pt idx="1">
                  <c:v>2</c:v>
                </c:pt>
                <c:pt idx="2">
                  <c:v>4</c:v>
                </c:pt>
                <c:pt idx="3">
                  <c:v>8</c:v>
                </c:pt>
                <c:pt idx="4">
                  <c:v>16</c:v>
                </c:pt>
              </c:strCache>
            </c:strRef>
          </c:cat>
          <c:val>
            <c:numRef>
              <c:f>Sheet1!$B$4:$F$4</c:f>
              <c:numCache>
                <c:formatCode>General</c:formatCode>
                <c:ptCount val="5"/>
                <c:pt idx="0">
                  <c:v>0.88081699999999996</c:v>
                </c:pt>
                <c:pt idx="1">
                  <c:v>0.49758000000000002</c:v>
                </c:pt>
                <c:pt idx="2">
                  <c:v>0.29668800000000001</c:v>
                </c:pt>
                <c:pt idx="3">
                  <c:v>0.21271599999999999</c:v>
                </c:pt>
                <c:pt idx="4">
                  <c:v>0.15839300000000001</c:v>
                </c:pt>
              </c:numCache>
            </c:numRef>
          </c:val>
          <c:smooth val="0"/>
          <c:extLst>
            <c:ext xmlns:c16="http://schemas.microsoft.com/office/drawing/2014/chart" uri="{C3380CC4-5D6E-409C-BE32-E72D297353CC}">
              <c16:uniqueId val="{00000002-AD43-4013-A835-B3D6B8B222E0}"/>
            </c:ext>
          </c:extLst>
        </c:ser>
        <c:dLbls>
          <c:showLegendKey val="0"/>
          <c:showVal val="0"/>
          <c:showCatName val="0"/>
          <c:showSerName val="0"/>
          <c:showPercent val="0"/>
          <c:showBubbleSize val="0"/>
        </c:dLbls>
        <c:marker val="1"/>
        <c:smooth val="0"/>
        <c:axId val="2111035736"/>
        <c:axId val="2111043240"/>
      </c:lineChart>
      <c:catAx>
        <c:axId val="2111035736"/>
        <c:scaling>
          <c:orientation val="minMax"/>
        </c:scaling>
        <c:delete val="0"/>
        <c:axPos val="b"/>
        <c:title>
          <c:tx>
            <c:rich>
              <a:bodyPr rot="0"/>
              <a:lstStyle/>
              <a:p>
                <a:pPr>
                  <a:defRPr sz="2000" b="1" i="0" u="none" strike="noStrike">
                    <a:solidFill>
                      <a:srgbClr val="000000"/>
                    </a:solidFill>
                    <a:latin typeface="Arial"/>
                  </a:defRPr>
                </a:pPr>
                <a:r>
                  <a:rPr lang="en-US" sz="2000" b="1" i="0" u="none" strike="noStrike">
                    <a:solidFill>
                      <a:srgbClr val="000000"/>
                    </a:solidFill>
                    <a:latin typeface="Arial"/>
                  </a:rPr>
                  <a:t>Processors</a:t>
                </a:r>
              </a:p>
            </c:rich>
          </c:tx>
          <c:overlay val="1"/>
        </c:title>
        <c:numFmt formatCode="General" sourceLinked="0"/>
        <c:majorTickMark val="out"/>
        <c:minorTickMark val="none"/>
        <c:tickLblPos val="low"/>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1043240"/>
        <c:crosses val="autoZero"/>
        <c:auto val="1"/>
        <c:lblAlgn val="ctr"/>
        <c:lblOffset val="100"/>
        <c:noMultiLvlLbl val="1"/>
      </c:catAx>
      <c:valAx>
        <c:axId val="2111043240"/>
        <c:scaling>
          <c:orientation val="minMax"/>
          <c:max val="4"/>
        </c:scaling>
        <c:delete val="0"/>
        <c:axPos val="l"/>
        <c:majorGridlines>
          <c:spPr>
            <a:ln w="12700" cap="flat">
              <a:solidFill>
                <a:srgbClr val="000000"/>
              </a:solidFill>
              <a:prstDash val="solid"/>
              <a:round/>
            </a:ln>
          </c:spPr>
        </c:majorGridlines>
        <c:title>
          <c:tx>
            <c:rich>
              <a:bodyPr rot="-5400000"/>
              <a:lstStyle/>
              <a:p>
                <a:pPr>
                  <a:defRPr sz="2000" b="1" i="0" u="none" strike="noStrike">
                    <a:solidFill>
                      <a:srgbClr val="000000"/>
                    </a:solidFill>
                    <a:latin typeface="Arial"/>
                  </a:defRPr>
                </a:pPr>
                <a:r>
                  <a:rPr lang="en-US" sz="2000" b="1" i="0" u="none" strike="noStrike">
                    <a:solidFill>
                      <a:srgbClr val="000000"/>
                    </a:solidFill>
                    <a:latin typeface="Arial"/>
                  </a:rPr>
                  <a:t>Execution Time</a:t>
                </a:r>
              </a:p>
            </c:rich>
          </c:tx>
          <c:overlay val="1"/>
        </c:title>
        <c:numFmt formatCode="0.0000" sourceLinked="0"/>
        <c:majorTickMark val="out"/>
        <c:minorTickMark val="none"/>
        <c:tickLblPos val="nextTo"/>
        <c:spPr>
          <a:ln w="12700" cap="flat">
            <a:solidFill>
              <a:srgbClr val="000000"/>
            </a:solidFill>
            <a:prstDash val="solid"/>
            <a:round/>
          </a:ln>
        </c:spPr>
        <c:txPr>
          <a:bodyPr rot="0"/>
          <a:lstStyle/>
          <a:p>
            <a:pPr>
              <a:defRPr sz="2000" b="0" i="0" u="none" strike="noStrike">
                <a:solidFill>
                  <a:srgbClr val="000000"/>
                </a:solidFill>
                <a:latin typeface="Arial"/>
              </a:defRPr>
            </a:pPr>
            <a:endParaRPr lang="en-US"/>
          </a:p>
        </c:txPr>
        <c:crossAx val="2111035736"/>
        <c:crosses val="autoZero"/>
        <c:crossBetween val="midCat"/>
        <c:majorUnit val="1"/>
        <c:minorUnit val="0.5"/>
      </c:valAx>
      <c:spPr>
        <a:solidFill>
          <a:srgbClr val="FFFFFF"/>
        </a:solidFill>
        <a:ln w="12700" cap="flat">
          <a:solidFill>
            <a:srgbClr val="000000"/>
          </a:solidFill>
          <a:prstDash val="solid"/>
          <a:round/>
        </a:ln>
        <a:effectLst/>
      </c:spPr>
    </c:plotArea>
    <c:legend>
      <c:legendPos val="t"/>
      <c:layout>
        <c:manualLayout>
          <c:xMode val="edge"/>
          <c:yMode val="edge"/>
          <c:x val="0.279503"/>
          <c:y val="0"/>
          <c:w val="0.58664099999999997"/>
          <c:h val="8.5016499999999995E-2"/>
        </c:manualLayout>
      </c:layout>
      <c:overlay val="1"/>
      <c:spPr>
        <a:solidFill>
          <a:srgbClr val="FFFFFF"/>
        </a:solidFill>
        <a:ln w="12700" cap="flat">
          <a:solidFill>
            <a:srgbClr val="000000"/>
          </a:solidFill>
          <a:prstDash val="solid"/>
          <a:round/>
        </a:ln>
        <a:effectLst/>
      </c:spPr>
      <c:txPr>
        <a:bodyPr rot="0"/>
        <a:lstStyle/>
        <a:p>
          <a:pPr>
            <a:defRPr sz="2000" b="0" i="0" u="none" strike="noStrike">
              <a:solidFill>
                <a:srgbClr val="000000"/>
              </a:solidFill>
              <a:latin typeface="Arial"/>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742303229"/>
      </p:ext>
    </p:extLst>
  </p:cSld>
  <p:clrMap bg1="lt1" tx1="dk1" bg2="lt2" tx2="dk2" accent1="accent1" accent2="accent2" accent3="accent3" accent4="accent4" accent5="accent5" accent6="accent6" hlink="hlink" folHlink="folHlink"/>
  <p:notesStyle>
    <a:lvl1pPr defTabSz="825500" latinLnBrk="0">
      <a:defRPr sz="3000">
        <a:latin typeface="Lucida Grande"/>
        <a:ea typeface="Lucida Grande"/>
        <a:cs typeface="Lucida Grande"/>
        <a:sym typeface="Lucida Grande"/>
      </a:defRPr>
    </a:lvl1pPr>
    <a:lvl2pPr indent="228600" defTabSz="825500" latinLnBrk="0">
      <a:defRPr sz="3000">
        <a:latin typeface="Lucida Grande"/>
        <a:ea typeface="Lucida Grande"/>
        <a:cs typeface="Lucida Grande"/>
        <a:sym typeface="Lucida Grande"/>
      </a:defRPr>
    </a:lvl2pPr>
    <a:lvl3pPr indent="457200" defTabSz="825500" latinLnBrk="0">
      <a:defRPr sz="3000">
        <a:latin typeface="Lucida Grande"/>
        <a:ea typeface="Lucida Grande"/>
        <a:cs typeface="Lucida Grande"/>
        <a:sym typeface="Lucida Grande"/>
      </a:defRPr>
    </a:lvl3pPr>
    <a:lvl4pPr indent="685800" defTabSz="825500" latinLnBrk="0">
      <a:defRPr sz="3000">
        <a:latin typeface="Lucida Grande"/>
        <a:ea typeface="Lucida Grande"/>
        <a:cs typeface="Lucida Grande"/>
        <a:sym typeface="Lucida Grande"/>
      </a:defRPr>
    </a:lvl4pPr>
    <a:lvl5pPr indent="914400" defTabSz="825500" latinLnBrk="0">
      <a:defRPr sz="3000">
        <a:latin typeface="Lucida Grande"/>
        <a:ea typeface="Lucida Grande"/>
        <a:cs typeface="Lucida Grande"/>
        <a:sym typeface="Lucida Grande"/>
      </a:defRPr>
    </a:lvl5pPr>
    <a:lvl6pPr indent="1143000" defTabSz="825500" latinLnBrk="0">
      <a:defRPr sz="3000">
        <a:latin typeface="Lucida Grande"/>
        <a:ea typeface="Lucida Grande"/>
        <a:cs typeface="Lucida Grande"/>
        <a:sym typeface="Lucida Grande"/>
      </a:defRPr>
    </a:lvl6pPr>
    <a:lvl7pPr indent="1371600" defTabSz="825500" latinLnBrk="0">
      <a:defRPr sz="3000">
        <a:latin typeface="Lucida Grande"/>
        <a:ea typeface="Lucida Grande"/>
        <a:cs typeface="Lucida Grande"/>
        <a:sym typeface="Lucida Grande"/>
      </a:defRPr>
    </a:lvl7pPr>
    <a:lvl8pPr indent="1600200" defTabSz="825500" latinLnBrk="0">
      <a:defRPr sz="3000">
        <a:latin typeface="Lucida Grande"/>
        <a:ea typeface="Lucida Grande"/>
        <a:cs typeface="Lucida Grande"/>
        <a:sym typeface="Lucida Grande"/>
      </a:defRPr>
    </a:lvl8pPr>
    <a:lvl9pPr indent="1828800" defTabSz="825500" latinLnBrk="0">
      <a:defRPr sz="30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www.intel.com/content/dam/www/public/us/en/documents/manuals/64-ia-32-architectures-optimization-manual.pdf" TargetMode="External"/><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9639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note this is not going to be the same as a lock, will explain why shortly</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is just saying the operation needs to be atomic, not mutually exclusive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SYSTEM MIGHT BE ABLE TO FIGURE IT OUT </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Q. REVIEW: WHAT’S THE DIFFERENCE BETWEEN A LOCK, AND THIS CODE?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prstGeom prst="rect">
            <a:avLst/>
          </a:prstGeom>
        </p:spPr>
        <p:txBody>
          <a:bodyPr/>
          <a:lstStyle/>
          <a:p>
            <a:endParaRPr/>
          </a:p>
        </p:txBody>
      </p:sp>
      <p:sp>
        <p:nvSpPr>
          <p:cNvPr id="154" name="Shape 154"/>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Set it up: two threads…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To see how this might work, let’s take a simple example: a tree modified in parallel by many threads.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Traditionally, if you wanted to modify this node you would use some sort of hand-over-hand locking scheme to try and achieve scalability.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Shape 362"/>
          <p:cNvSpPr>
            <a:spLocks noGrp="1" noRot="1" noChangeAspect="1"/>
          </p:cNvSpPr>
          <p:nvPr>
            <p:ph type="sldImg"/>
          </p:nvPr>
        </p:nvSpPr>
        <p:spPr>
          <a:prstGeom prst="rect">
            <a:avLst/>
          </a:prstGeom>
        </p:spPr>
        <p:txBody>
          <a:bodyPr/>
          <a:lstStyle/>
          <a:p>
            <a:endParaRPr/>
          </a:p>
        </p:txBody>
      </p:sp>
      <p:sp>
        <p:nvSpPr>
          <p:cNvPr id="363" name="Shape 363"/>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conclusion on slides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Performance is degraded even in seemingly parallel cases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Shape 399"/>
          <p:cNvSpPr>
            <a:spLocks noGrp="1" noRot="1" noChangeAspect="1"/>
          </p:cNvSpPr>
          <p:nvPr>
            <p:ph type="sldImg"/>
          </p:nvPr>
        </p:nvSpPr>
        <p:spPr>
          <a:prstGeom prst="rect">
            <a:avLst/>
          </a:prstGeom>
        </p:spPr>
        <p:txBody>
          <a:bodyPr/>
          <a:lstStyle/>
          <a:p>
            <a:endParaRPr/>
          </a:p>
        </p:txBody>
      </p:sp>
      <p:sp>
        <p:nvSpPr>
          <p:cNvPr id="400" name="Shape 400"/>
          <p:cNvSpPr>
            <a:spLocks noGrp="1"/>
          </p:cNvSpPr>
          <p:nvPr>
            <p:ph type="body" sz="quarter" idx="1"/>
          </p:nvPr>
        </p:nvSpPr>
        <p:spPr>
          <a:prstGeom prst="rect">
            <a:avLst/>
          </a:prstGeom>
        </p:spPr>
        <p:txBody>
          <a:bodyPr/>
          <a:lstStyle>
            <a:lvl1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lvl1pPr>
          </a:lstStyle>
          <a:p>
            <a:r>
              <a:t>highlight data touched as part of transaction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 name="Shape 483"/>
          <p:cNvSpPr>
            <a:spLocks noGrp="1" noRot="1" noChangeAspect="1"/>
          </p:cNvSpPr>
          <p:nvPr>
            <p:ph type="sldImg"/>
          </p:nvPr>
        </p:nvSpPr>
        <p:spPr>
          <a:prstGeom prst="rect">
            <a:avLst/>
          </a:prstGeom>
        </p:spPr>
        <p:txBody>
          <a:bodyPr/>
          <a:lstStyle/>
          <a:p>
            <a:endParaRPr/>
          </a:p>
        </p:txBody>
      </p:sp>
      <p:sp>
        <p:nvSpPr>
          <p:cNvPr id="484" name="Shape 484"/>
          <p:cNvSpPr>
            <a:spLocks noGrp="1"/>
          </p:cNvSpPr>
          <p:nvPr>
            <p:ph type="body" sz="quarter" idx="1"/>
          </p:nvPr>
        </p:nvSpPr>
        <p:spPr>
          <a:prstGeom prst="rect">
            <a:avLst/>
          </a:prstGeom>
        </p:spPr>
        <p:txBody>
          <a:bodyPr/>
          <a:lstStyle/>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NO CONFLICTS</a:t>
            </a:r>
          </a:p>
          <a:p>
            <a: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pPr>
            <a:r>
              <a:t>Transactions allow fine-grained concurrency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Shape 530"/>
          <p:cNvSpPr>
            <a:spLocks noGrp="1" noRot="1" noChangeAspect="1"/>
          </p:cNvSpPr>
          <p:nvPr>
            <p:ph type="sldImg"/>
          </p:nvPr>
        </p:nvSpPr>
        <p:spPr>
          <a:prstGeom prst="rect">
            <a:avLst/>
          </a:prstGeom>
        </p:spPr>
        <p:txBody>
          <a:bodyPr/>
          <a:lstStyle/>
          <a:p>
            <a:endParaRPr/>
          </a:p>
        </p:txBody>
      </p:sp>
      <p:sp>
        <p:nvSpPr>
          <p:cNvPr id="531" name="Shape 531"/>
          <p:cNvSpPr>
            <a:spLocks noGrp="1"/>
          </p:cNvSpPr>
          <p:nvPr>
            <p:ph type="body" sz="quarter" idx="1"/>
          </p:nvPr>
        </p:nvSpPr>
        <p:spPr>
          <a:prstGeom prst="rect">
            <a:avLst/>
          </a:prstGeom>
        </p:spPr>
        <p:txBody>
          <a:bodyPr/>
          <a:lstStyle>
            <a:lvl1pPr marL="81280" marR="81280" defTabSz="1828800">
              <a:spcBef>
                <a:spcPts val="800"/>
              </a:spcBef>
              <a:buClr>
                <a:srgbClr val="000000"/>
              </a:buClr>
              <a:buFont typeface="Arial"/>
              <a:defRPr sz="2400">
                <a:uFill>
                  <a:solidFill>
                    <a:srgbClr val="000000"/>
                  </a:solidFill>
                </a:uFill>
                <a:latin typeface="Arial"/>
                <a:ea typeface="Arial"/>
                <a:cs typeface="Arial"/>
                <a:sym typeface="Arial"/>
              </a:defRPr>
            </a:lvl1pPr>
          </a:lstStyle>
          <a:p>
            <a:r>
              <a:t>now let’s say second transaction modifies 3 instead of 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Shape 544"/>
          <p:cNvSpPr>
            <a:spLocks noGrp="1" noRot="1" noChangeAspect="1"/>
          </p:cNvSpPr>
          <p:nvPr>
            <p:ph type="sldImg"/>
          </p:nvPr>
        </p:nvSpPr>
        <p:spPr>
          <a:prstGeom prst="rect">
            <a:avLst/>
          </a:prstGeom>
        </p:spPr>
        <p:txBody>
          <a:bodyPr/>
          <a:lstStyle/>
          <a:p>
            <a:endParaRPr/>
          </a:p>
        </p:txBody>
      </p:sp>
      <p:sp>
        <p:nvSpPr>
          <p:cNvPr id="545" name="Shape 545"/>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rPr dirty="0"/>
              <a:t>ANOTHER MOTIVATION:</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This is not really an example specific to parallelism</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for some reason cannot complete the deposit</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authentication failure.  Account is closed.</a:t>
            </a:r>
          </a:p>
          <a:p>
            <a:pPr marL="45861" marR="45861" defTabSz="914400">
              <a:buClr>
                <a:srgbClr val="000000"/>
              </a:buClr>
              <a:buFont typeface="Arial"/>
              <a:defRPr sz="1800">
                <a:uFill>
                  <a:solidFill>
                    <a:srgbClr val="000000"/>
                  </a:solidFill>
                </a:uFill>
                <a:latin typeface="Arial"/>
                <a:ea typeface="Arial"/>
                <a:cs typeface="Arial"/>
                <a:sym typeface="Arial"/>
              </a:defRPr>
            </a:pPr>
            <a:r>
              <a:rPr dirty="0"/>
              <a:t>Tricky roll back code based on all the things that can go wrong Need to make sure you release locks,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 name="Shape 557"/>
          <p:cNvSpPr>
            <a:spLocks noGrp="1" noRot="1" noChangeAspect="1"/>
          </p:cNvSpPr>
          <p:nvPr>
            <p:ph type="sldImg"/>
          </p:nvPr>
        </p:nvSpPr>
        <p:spPr>
          <a:prstGeom prst="rect">
            <a:avLst/>
          </a:prstGeom>
        </p:spPr>
        <p:txBody>
          <a:bodyPr/>
          <a:lstStyle/>
          <a:p>
            <a:endParaRPr/>
          </a:p>
        </p:txBody>
      </p:sp>
      <p:sp>
        <p:nvSpPr>
          <p:cNvPr id="558" name="Shape 558"/>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GREAT EXAMPLE</a:t>
            </a:r>
          </a:p>
          <a:p>
            <a:pPr marL="45861" marR="45861" defTabSz="914400">
              <a:buClr>
                <a:srgbClr val="000000"/>
              </a:buClr>
              <a:buFont typeface="Arial"/>
              <a:defRPr sz="1800">
                <a:uFill>
                  <a:solidFill>
                    <a:srgbClr val="000000"/>
                  </a:solidFill>
                </a:uFill>
                <a:latin typeface="Arial"/>
                <a:ea typeface="Arial"/>
                <a:cs typeface="Arial"/>
                <a:sym typeface="Arial"/>
              </a:defRPr>
            </a:pPr>
            <a:r>
              <a:t>make things atomic</a:t>
            </a:r>
          </a:p>
          <a:p>
            <a:pPr marL="45861" marR="45861" defTabSz="914400">
              <a:buClr>
                <a:srgbClr val="000000"/>
              </a:buClr>
              <a:buFont typeface="Arial"/>
              <a:defRPr sz="1800">
                <a:uFill>
                  <a:solidFill>
                    <a:srgbClr val="000000"/>
                  </a:solidFill>
                </a:uFill>
                <a:latin typeface="Arial"/>
                <a:ea typeface="Arial"/>
                <a:cs typeface="Arial"/>
                <a:sym typeface="Arial"/>
              </a:defRPr>
            </a:pPr>
            <a:r>
              <a:t>take a lock on the source account, then take a lock on the destination account and then go</a:t>
            </a:r>
          </a:p>
          <a:p>
            <a:pPr marL="45861" marR="45861" defTabSz="914400">
              <a:buClr>
                <a:srgbClr val="000000"/>
              </a:buClr>
              <a:buFont typeface="Arial"/>
              <a:defRPr sz="1800">
                <a:uFill>
                  <a:solidFill>
                    <a:srgbClr val="000000"/>
                  </a:solidFill>
                </a:uFill>
                <a:latin typeface="Arial"/>
                <a:ea typeface="Arial"/>
                <a:cs typeface="Arial"/>
                <a:sym typeface="Arial"/>
              </a:defRPr>
            </a:pPr>
            <a:r>
              <a:t>Q. HOW TO FIX? (1) ORDER POLICY</a:t>
            </a:r>
          </a:p>
          <a:p>
            <a:pPr marL="45861" marR="45861" defTabSz="914400">
              <a:buClr>
                <a:srgbClr val="000000"/>
              </a:buClr>
              <a:buFont typeface="Arial"/>
              <a:defRPr sz="1800">
                <a:uFill>
                  <a:solidFill>
                    <a:srgbClr val="000000"/>
                  </a:solidFill>
                </a:uFill>
                <a:latin typeface="Arial"/>
                <a:ea typeface="Arial"/>
                <a:cs typeface="Arial"/>
                <a:sym typeface="Arial"/>
              </a:defRPr>
            </a:pPr>
            <a:r>
              <a:t>(2) TAKE ONE BIG LOCK, FOR EXAMPLE, ON A BANK, IS FINE</a:t>
            </a:r>
          </a:p>
          <a:p>
            <a:pPr marL="45861" marR="45861" defTabSz="914400">
              <a:buClr>
                <a:srgbClr val="000000"/>
              </a:buClr>
              <a:buFont typeface="Arial"/>
              <a:defRPr sz="1800">
                <a:uFill>
                  <a:solidFill>
                    <a:srgbClr val="000000"/>
                  </a:solidFill>
                </a:uFill>
                <a:latin typeface="Arial"/>
                <a:ea typeface="Arial"/>
                <a:cs typeface="Arial"/>
                <a:sym typeface="Arial"/>
              </a:defRPr>
            </a:pPr>
            <a:r>
              <a:t>COULD HAVE A KNOWN POLICY. TAKE LOCK ON MIN FIRST,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noRot="1" noChangeAspect="1"/>
          </p:cNvSpPr>
          <p:nvPr>
            <p:ph type="sldImg"/>
          </p:nvPr>
        </p:nvSpPr>
        <p:spPr>
          <a:prstGeom prst="rect">
            <a:avLst/>
          </a:prstGeom>
        </p:spPr>
        <p:txBody>
          <a:bodyPr/>
          <a:lstStyle/>
          <a:p>
            <a:endParaRPr/>
          </a:p>
        </p:txBody>
      </p:sp>
      <p:sp>
        <p:nvSpPr>
          <p:cNvPr id="569" name="Shape 569"/>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GREAT EXAMPLE</a:t>
            </a:r>
          </a:p>
          <a:p>
            <a:pPr marL="45861" marR="45861" defTabSz="914400">
              <a:buClr>
                <a:srgbClr val="000000"/>
              </a:buClr>
              <a:buFont typeface="Arial"/>
              <a:defRPr sz="1800">
                <a:uFill>
                  <a:solidFill>
                    <a:srgbClr val="000000"/>
                  </a:solidFill>
                </a:uFill>
                <a:latin typeface="Arial"/>
                <a:ea typeface="Arial"/>
                <a:cs typeface="Arial"/>
                <a:sym typeface="Arial"/>
              </a:defRPr>
            </a:pPr>
            <a:r>
              <a:t>make things atomic</a:t>
            </a:r>
          </a:p>
          <a:p>
            <a:pPr marL="45861" marR="45861" defTabSz="914400">
              <a:buClr>
                <a:srgbClr val="000000"/>
              </a:buClr>
              <a:buFont typeface="Arial"/>
              <a:defRPr sz="1800">
                <a:uFill>
                  <a:solidFill>
                    <a:srgbClr val="000000"/>
                  </a:solidFill>
                </a:uFill>
                <a:latin typeface="Arial"/>
                <a:ea typeface="Arial"/>
                <a:cs typeface="Arial"/>
                <a:sym typeface="Arial"/>
              </a:defRPr>
            </a:pPr>
            <a:r>
              <a:t>take a lock on the source account, then take a lock on the destination account and then go</a:t>
            </a:r>
          </a:p>
          <a:p>
            <a:pPr marL="45861" marR="45861" defTabSz="914400">
              <a:buClr>
                <a:srgbClr val="000000"/>
              </a:buClr>
              <a:buFont typeface="Arial"/>
              <a:defRPr sz="1800">
                <a:uFill>
                  <a:solidFill>
                    <a:srgbClr val="000000"/>
                  </a:solidFill>
                </a:uFill>
                <a:latin typeface="Arial"/>
                <a:ea typeface="Arial"/>
                <a:cs typeface="Arial"/>
                <a:sym typeface="Arial"/>
              </a:defRPr>
            </a:pPr>
            <a:r>
              <a:t>Q. HOW TO FIX?</a:t>
            </a:r>
          </a:p>
          <a:p>
            <a:pPr marL="45861" marR="45861" defTabSz="914400">
              <a:buClr>
                <a:srgbClr val="000000"/>
              </a:buClr>
              <a:buFont typeface="Arial"/>
              <a:defRPr sz="1800">
                <a:uFill>
                  <a:solidFill>
                    <a:srgbClr val="000000"/>
                  </a:solidFill>
                </a:uFill>
                <a:latin typeface="Arial"/>
                <a:ea typeface="Arial"/>
                <a:cs typeface="Arial"/>
                <a:sym typeface="Arial"/>
              </a:defRPr>
            </a:pPr>
            <a:r>
              <a:t>TAKE ONE BIG LOCK, FOR EXAMPLE, ON A BANK, IS FINE</a:t>
            </a:r>
          </a:p>
          <a:p>
            <a:pPr marL="45861" marR="45861" defTabSz="914400">
              <a:buClr>
                <a:srgbClr val="000000"/>
              </a:buClr>
              <a:buFont typeface="Arial"/>
              <a:defRPr sz="1800">
                <a:uFill>
                  <a:solidFill>
                    <a:srgbClr val="000000"/>
                  </a:solidFill>
                </a:uFill>
                <a:latin typeface="Arial"/>
                <a:ea typeface="Arial"/>
                <a:cs typeface="Arial"/>
                <a:sym typeface="Arial"/>
              </a:defRPr>
            </a:pPr>
            <a:r>
              <a:t>COULD HAVE A KNOWN POLICY. TAKE LOCK ON MIN FIRST,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 name="Shape 576"/>
          <p:cNvSpPr>
            <a:spLocks noGrp="1" noRot="1" noChangeAspect="1"/>
          </p:cNvSpPr>
          <p:nvPr>
            <p:ph type="sldImg"/>
          </p:nvPr>
        </p:nvSpPr>
        <p:spPr>
          <a:prstGeom prst="rect">
            <a:avLst/>
          </a:prstGeom>
        </p:spPr>
        <p:txBody>
          <a:bodyPr/>
          <a:lstStyle/>
          <a:p>
            <a:endParaRPr/>
          </a:p>
        </p:txBody>
      </p:sp>
      <p:sp>
        <p:nvSpPr>
          <p:cNvPr id="577" name="Shape 577"/>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It’s sort of like the coherence protocol.  Only kicks in if it matters.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REALLY IMPORTANT!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prstGeom prst="rect">
            <a:avLst/>
          </a:prstGeom>
        </p:spPr>
        <p:txBody>
          <a:bodyPr/>
          <a:lstStyle/>
          <a:p>
            <a:endParaRPr/>
          </a:p>
        </p:txBody>
      </p:sp>
      <p:sp>
        <p:nvSpPr>
          <p:cNvPr id="45" name="Shape 45"/>
          <p:cNvSpPr>
            <a:spLocks noGrp="1"/>
          </p:cNvSpPr>
          <p:nvPr>
            <p:ph type="body" sz="quarter" idx="1"/>
          </p:nvPr>
        </p:nvSpPr>
        <p:spPr>
          <a:prstGeom prst="rect">
            <a:avLst/>
          </a:prstGeom>
        </p:spPr>
        <p:txBody>
          <a:bodyPr/>
          <a:lstStyle>
            <a:lvl1pPr>
              <a:defRPr sz="1800"/>
            </a:lvl1pPr>
          </a:lstStyle>
          <a:p>
            <a:r>
              <a:t>synchronization is hard to get right!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Shape 585"/>
          <p:cNvSpPr>
            <a:spLocks noGrp="1" noRot="1" noChangeAspect="1"/>
          </p:cNvSpPr>
          <p:nvPr>
            <p:ph type="sldImg"/>
          </p:nvPr>
        </p:nvSpPr>
        <p:spPr>
          <a:prstGeom prst="rect">
            <a:avLst/>
          </a:prstGeom>
        </p:spPr>
        <p:txBody>
          <a:bodyPr/>
          <a:lstStyle/>
          <a:p>
            <a:endParaRPr/>
          </a:p>
        </p:txBody>
      </p:sp>
      <p:sp>
        <p:nvSpPr>
          <p:cNvPr id="586" name="Shape 58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is a histogram example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so different iterations are not independent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vs. #pragma atomic on the update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Shape 591"/>
          <p:cNvSpPr>
            <a:spLocks noGrp="1" noRot="1" noChangeAspect="1"/>
          </p:cNvSpPr>
          <p:nvPr>
            <p:ph type="sldImg"/>
          </p:nvPr>
        </p:nvSpPr>
        <p:spPr>
          <a:prstGeom prst="rect">
            <a:avLst/>
          </a:prstGeom>
        </p:spPr>
        <p:txBody>
          <a:bodyPr/>
          <a:lstStyle/>
          <a:p>
            <a:endParaRPr/>
          </a:p>
        </p:txBody>
      </p:sp>
      <p:sp>
        <p:nvSpPr>
          <p:cNvPr id="592" name="Shape 592"/>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important slide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 name="Shape 597"/>
          <p:cNvSpPr>
            <a:spLocks noGrp="1" noRot="1" noChangeAspect="1"/>
          </p:cNvSpPr>
          <p:nvPr>
            <p:ph type="sldImg"/>
          </p:nvPr>
        </p:nvSpPr>
        <p:spPr>
          <a:prstGeom prst="rect">
            <a:avLst/>
          </a:prstGeom>
        </p:spPr>
        <p:txBody>
          <a:bodyPr/>
          <a:lstStyle/>
          <a:p>
            <a:endParaRPr/>
          </a:p>
        </p:txBody>
      </p:sp>
      <p:sp>
        <p:nvSpPr>
          <p:cNvPr id="598" name="Shape 598"/>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thread one sets B, then waits for A</a:t>
            </a:r>
          </a:p>
          <a:p>
            <a:pPr marL="45861" marR="45861" defTabSz="914400">
              <a:buClr>
                <a:srgbClr val="000000"/>
              </a:buClr>
              <a:buFont typeface="Arial"/>
              <a:defRPr sz="1800">
                <a:uFill>
                  <a:solidFill>
                    <a:srgbClr val="000000"/>
                  </a:solidFill>
                </a:uFill>
                <a:latin typeface="Arial"/>
                <a:ea typeface="Arial"/>
                <a:cs typeface="Arial"/>
                <a:sym typeface="Arial"/>
              </a:defRPr>
            </a:pPr>
            <a:r>
              <a:t>thread two sets A, then waits for B, no problems, right.</a:t>
            </a:r>
          </a:p>
          <a:p>
            <a:pPr marL="45861" marR="45861" defTabSz="914400">
              <a:buClr>
                <a:srgbClr val="000000"/>
              </a:buClr>
              <a:buFont typeface="Arial"/>
              <a:defRPr sz="1800">
                <a:uFill>
                  <a:solidFill>
                    <a:srgbClr val="000000"/>
                  </a:solidFill>
                </a:uFill>
                <a:latin typeface="Arial"/>
                <a:ea typeface="Arial"/>
                <a:cs typeface="Arial"/>
                <a:sym typeface="Arial"/>
              </a:defRPr>
            </a:pPr>
            <a:r>
              <a:t>But you wouldn’t want to turn these different locks into an atomic region. NO PROGRESS</a:t>
            </a:r>
          </a:p>
          <a:p>
            <a:pPr marL="45861" marR="45861" defTabSz="914400">
              <a:buClr>
                <a:srgbClr val="000000"/>
              </a:buClr>
              <a:buFont typeface="Arial"/>
              <a:defRPr sz="1800">
                <a:uFill>
                  <a:solidFill>
                    <a:srgbClr val="000000"/>
                  </a:solidFill>
                </a:uFill>
                <a:latin typeface="Arial"/>
                <a:ea typeface="Arial"/>
                <a:cs typeface="Arial"/>
                <a:sym typeface="Arial"/>
              </a:defRPr>
            </a:pPr>
            <a:r>
              <a:t>This code is REALLY A BARRIER (not trying to achieve atomicity)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 name="Shape 605"/>
          <p:cNvSpPr>
            <a:spLocks noGrp="1" noRot="1" noChangeAspect="1"/>
          </p:cNvSpPr>
          <p:nvPr>
            <p:ph type="sldImg"/>
          </p:nvPr>
        </p:nvSpPr>
        <p:spPr>
          <a:prstGeom prst="rect">
            <a:avLst/>
          </a:prstGeom>
        </p:spPr>
        <p:txBody>
          <a:bodyPr/>
          <a:lstStyle/>
          <a:p>
            <a:endParaRPr/>
          </a:p>
        </p:txBody>
      </p:sp>
      <p:sp>
        <p:nvSpPr>
          <p:cNvPr id="606" name="Shape 606"/>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atomic doesn’t mean you can’t screw up</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 name="Shape 612"/>
          <p:cNvSpPr>
            <a:spLocks noGrp="1" noRot="1" noChangeAspect="1"/>
          </p:cNvSpPr>
          <p:nvPr>
            <p:ph type="sldImg"/>
          </p:nvPr>
        </p:nvSpPr>
        <p:spPr>
          <a:prstGeom prst="rect">
            <a:avLst/>
          </a:prstGeom>
        </p:spPr>
        <p:txBody>
          <a:bodyPr/>
          <a:lstStyle/>
          <a:p>
            <a:endParaRPr/>
          </a:p>
        </p:txBody>
      </p:sp>
      <p:sp>
        <p:nvSpPr>
          <p:cNvPr id="613" name="Shape 613"/>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system is going to preserve these properties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other processors don’t see writes until the transaction commits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all memory operations commit at the SAME time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 name="Shape 617"/>
          <p:cNvSpPr>
            <a:spLocks noGrp="1" noRot="1" noChangeAspect="1"/>
          </p:cNvSpPr>
          <p:nvPr>
            <p:ph type="sldImg"/>
          </p:nvPr>
        </p:nvSpPr>
        <p:spPr>
          <a:prstGeom prst="rect">
            <a:avLst/>
          </a:prstGeom>
        </p:spPr>
        <p:txBody>
          <a:bodyPr/>
          <a:lstStyle/>
          <a:p>
            <a:endParaRPr/>
          </a:p>
        </p:txBody>
      </p:sp>
      <p:sp>
        <p:nvSpPr>
          <p:cNvPr id="618" name="Shape 61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ABLE TO ABORT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need to keep versions of data around.  before the transaction, and state during transaction (need to be able to support a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WHEN TO ABORT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Shape 622"/>
          <p:cNvSpPr>
            <a:spLocks noGrp="1" noRot="1" noChangeAspect="1"/>
          </p:cNvSpPr>
          <p:nvPr>
            <p:ph type="sldImg"/>
          </p:nvPr>
        </p:nvSpPr>
        <p:spPr>
          <a:prstGeom prst="rect">
            <a:avLst/>
          </a:prstGeom>
        </p:spPr>
        <p:txBody>
          <a:bodyPr/>
          <a:lstStyle/>
          <a:p>
            <a:endParaRPr/>
          </a:p>
        </p:txBody>
      </p:sp>
      <p:sp>
        <p:nvSpPr>
          <p:cNvPr id="623" name="Shape 623"/>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first talk about versioning, since that gives the ability to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forget the WHEN for now</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 name="Shape 686"/>
          <p:cNvSpPr>
            <a:spLocks noGrp="1" noRot="1" noChangeAspect="1"/>
          </p:cNvSpPr>
          <p:nvPr>
            <p:ph type="sldImg"/>
          </p:nvPr>
        </p:nvSpPr>
        <p:spPr>
          <a:prstGeom prst="rect">
            <a:avLst/>
          </a:prstGeom>
        </p:spPr>
        <p:txBody>
          <a:bodyPr/>
          <a:lstStyle/>
          <a:p>
            <a:endParaRPr/>
          </a:p>
        </p:txBody>
      </p:sp>
      <p:sp>
        <p:nvSpPr>
          <p:cNvPr id="687" name="Shape 687"/>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WE CALL IT EAGER BECAUSE...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go ahead and commit the data to memory (note, memory can be in cache)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THIS WILL WORK WITH PESSIMISTIC (check for conflict on my writes), NOT PRACTICAL WITH OPTIMISTIC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 name="Shape 748"/>
          <p:cNvSpPr>
            <a:spLocks noGrp="1" noRot="1" noChangeAspect="1"/>
          </p:cNvSpPr>
          <p:nvPr>
            <p:ph type="sldImg"/>
          </p:nvPr>
        </p:nvSpPr>
        <p:spPr>
          <a:prstGeom prst="rect">
            <a:avLst/>
          </a:prstGeom>
        </p:spPr>
        <p:txBody>
          <a:bodyPr/>
          <a:lstStyle/>
          <a:p>
            <a:endParaRPr/>
          </a:p>
        </p:txBody>
      </p:sp>
      <p:sp>
        <p:nvSpPr>
          <p:cNvPr id="749" name="Shape 74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CALL IT LAZY BECAUSE WE ARE ONLY GOING TO WRITE TO MEMORY WHEN WE HAVE TO</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SEE HOW IT WILL MUST EASIER TO ABORT, SINCE MEMORY IS NOT UPDATED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 name="Shape 755"/>
          <p:cNvSpPr>
            <a:spLocks noGrp="1" noRot="1" noChangeAspect="1"/>
          </p:cNvSpPr>
          <p:nvPr>
            <p:ph type="sldImg"/>
          </p:nvPr>
        </p:nvSpPr>
        <p:spPr>
          <a:prstGeom prst="rect">
            <a:avLst/>
          </a:prstGeom>
        </p:spPr>
        <p:txBody>
          <a:bodyPr/>
          <a:lstStyle/>
          <a:p>
            <a:endParaRPr/>
          </a:p>
        </p:txBody>
      </p:sp>
      <p:sp>
        <p:nvSpPr>
          <p:cNvPr id="756" name="Shape 75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EAGER: “write, hoping you won’t abort —- deal with it later” per store penalty: two writes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LAZY: “write only when you have to” writes are one write, but take hit on commit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noRot="1" noChangeAspect="1"/>
          </p:cNvSpPr>
          <p:nvPr>
            <p:ph type="sldImg"/>
          </p:nvPr>
        </p:nvSpPr>
        <p:spPr>
          <a:prstGeom prst="rect">
            <a:avLst/>
          </a:prstGeom>
        </p:spPr>
        <p:txBody>
          <a:bodyPr/>
          <a:lstStyle/>
          <a:p>
            <a:endParaRPr/>
          </a:p>
        </p:txBody>
      </p:sp>
      <p:sp>
        <p:nvSpPr>
          <p:cNvPr id="56" name="Shape 56"/>
          <p:cNvSpPr>
            <a:spLocks noGrp="1"/>
          </p:cNvSpPr>
          <p:nvPr>
            <p:ph type="body" sz="quarter" idx="1"/>
          </p:nvPr>
        </p:nvSpPr>
        <p:spPr>
          <a:prstGeom prst="rect">
            <a:avLst/>
          </a:prstGeom>
        </p:spPr>
        <p:txBody>
          <a:bodyPr/>
          <a:lstStyle>
            <a:lvl1pPr>
              <a:defRPr sz="1800"/>
            </a:lvl1pPr>
          </a:lstStyle>
          <a:p>
            <a:r>
              <a:t>If you got a deposit in between the .get() and .put(), you’d be pissed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 name="Shape 760"/>
          <p:cNvSpPr>
            <a:spLocks noGrp="1" noRot="1" noChangeAspect="1"/>
          </p:cNvSpPr>
          <p:nvPr>
            <p:ph type="sldImg"/>
          </p:nvPr>
        </p:nvSpPr>
        <p:spPr>
          <a:prstGeom prst="rect">
            <a:avLst/>
          </a:prstGeom>
        </p:spPr>
        <p:txBody>
          <a:bodyPr/>
          <a:lstStyle/>
          <a:p>
            <a:endParaRPr/>
          </a:p>
        </p:txBody>
      </p:sp>
      <p:sp>
        <p:nvSpPr>
          <p:cNvPr id="761" name="Shape 761"/>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read-&gt;write.  Don’t want to transaction 2 to READ what transaction 1 WRITES, until the transaction 1 is done</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MIGHT READ DATA STRUCTURE IN AN INTERMEDIATE STATE (CONSIDER BANK TRANSFER EXAMPLE)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 name="Shape 765"/>
          <p:cNvSpPr>
            <a:spLocks noGrp="1" noRot="1" noChangeAspect="1"/>
          </p:cNvSpPr>
          <p:nvPr>
            <p:ph type="sldImg"/>
          </p:nvPr>
        </p:nvSpPr>
        <p:spPr>
          <a:prstGeom prst="rect">
            <a:avLst/>
          </a:prstGeom>
        </p:spPr>
        <p:txBody>
          <a:bodyPr/>
          <a:lstStyle/>
          <a:p>
            <a:endParaRPr/>
          </a:p>
        </p:txBody>
      </p:sp>
      <p:sp>
        <p:nvSpPr>
          <p:cNvPr id="766" name="Shape 766"/>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check immediately and after each operation: pessimistic = assume badness has/will happen, so go ahead and roll back now</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 name="Shape 875"/>
          <p:cNvSpPr>
            <a:spLocks noGrp="1" noRot="1" noChangeAspect="1"/>
          </p:cNvSpPr>
          <p:nvPr>
            <p:ph type="sldImg"/>
          </p:nvPr>
        </p:nvSpPr>
        <p:spPr>
          <a:prstGeom prst="rect">
            <a:avLst/>
          </a:prstGeom>
        </p:spPr>
        <p:txBody>
          <a:bodyPr/>
          <a:lstStyle/>
          <a:p>
            <a:endParaRPr/>
          </a:p>
        </p:txBody>
      </p:sp>
      <p:sp>
        <p:nvSpPr>
          <p:cNvPr id="876" name="Shape 876"/>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DEFAULT: aggressive CM. requesting action WINS or STALLS (if it thinks it will roll back)</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1: SUCCESS: easy</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2: EARLY DETECT: X1 reads data written by pending transaction. CAN ABORT, OR JUST STALL FOR A BIT (hasn’t read yet, so it can wait)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3: ABORT: T0... oh you did write it? Shit.  I need to restart because I read data, and so the rest of my reads won’t be atomic if T1 commits (NOTE if restart immediately, a case 2 situation will occur because the RD A by the restarted T0 will cause a stall. </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4: Aggressive CM.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 name="Shape 957"/>
          <p:cNvSpPr>
            <a:spLocks noGrp="1" noRot="1" noChangeAspect="1"/>
          </p:cNvSpPr>
          <p:nvPr>
            <p:ph type="sldImg"/>
          </p:nvPr>
        </p:nvSpPr>
        <p:spPr>
          <a:prstGeom prst="rect">
            <a:avLst/>
          </a:prstGeom>
        </p:spPr>
        <p:txBody>
          <a:bodyPr/>
          <a:lstStyle/>
          <a:p>
            <a:endParaRPr/>
          </a:p>
        </p:txBody>
      </p:sp>
      <p:sp>
        <p:nvSpPr>
          <p:cNvPr id="958" name="Shape 958"/>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DEFAULT: committing action wins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1: trivial, no conflict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2: ABORT: oops, T1 read something in the middle of the transaction, start over since future reads aren’t atomic</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3: T0 can commit because T0 hasn’t “seen” the update of A. (T0 “wins”)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CASE 4: ditto. Committer WINS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 name="Shape 968"/>
          <p:cNvSpPr>
            <a:spLocks noGrp="1" noRot="1" noChangeAspect="1"/>
          </p:cNvSpPr>
          <p:nvPr>
            <p:ph type="sldImg"/>
          </p:nvPr>
        </p:nvSpPr>
        <p:spPr>
          <a:prstGeom prst="rect">
            <a:avLst/>
          </a:prstGeom>
        </p:spPr>
        <p:txBody>
          <a:bodyPr/>
          <a:lstStyle/>
          <a:p>
            <a:endParaRPr/>
          </a:p>
        </p:txBody>
      </p:sp>
      <p:sp>
        <p:nvSpPr>
          <p:cNvPr id="969" name="Shape 969"/>
          <p:cNvSpPr>
            <a:spLocks noGrp="1"/>
          </p:cNvSpPr>
          <p:nvPr>
            <p:ph type="body" sz="quarter" idx="1"/>
          </p:nvPr>
        </p:nvSpPr>
        <p:spPr>
          <a:prstGeom prst="rect">
            <a:avLst/>
          </a:prstGeom>
        </p:spPr>
        <p:txBody>
          <a:bodyPr/>
          <a:lstStyle/>
          <a:p>
            <a:pPr>
              <a:defRPr sz="1800"/>
            </a:pPr>
            <a:r>
              <a:t>Q. Why is eager-pessimistic practical? Check the undo log of the other transactions to detect conflicts</a:t>
            </a:r>
          </a:p>
          <a:p>
            <a:pPr>
              <a:defRPr sz="1800"/>
            </a:pPr>
            <a:r>
              <a:t>Q. Why is eager-optimistic not practical?</a:t>
            </a:r>
          </a:p>
          <a:p>
            <a:pPr>
              <a:defRPr sz="1800"/>
            </a:pPr>
            <a:r>
              <a:t>eager=write to memory immediately. optimistic=detect conflicts at commit time.</a:t>
            </a:r>
          </a:p>
          <a:p>
            <a:pPr>
              <a:defRPr sz="1800"/>
            </a:pPr>
            <a:r>
              <a:t>(unclear how you check, since previous X-action has committed and there’s no undo log?) </a:t>
            </a:r>
          </a:p>
          <a:p>
            <a:pPr>
              <a:defRPr sz="1800"/>
            </a:pPr>
            <a:r>
              <a:t>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 name="Shape 988"/>
          <p:cNvSpPr>
            <a:spLocks noGrp="1" noRot="1" noChangeAspect="1"/>
          </p:cNvSpPr>
          <p:nvPr>
            <p:ph type="sldImg"/>
          </p:nvPr>
        </p:nvSpPr>
        <p:spPr>
          <a:prstGeom prst="rect">
            <a:avLst/>
          </a:prstGeom>
        </p:spPr>
        <p:txBody>
          <a:bodyPr/>
          <a:lstStyle/>
          <a:p>
            <a:endParaRPr/>
          </a:p>
        </p:txBody>
      </p:sp>
      <p:sp>
        <p:nvSpPr>
          <p:cNvPr id="989" name="Shape 989"/>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SHOWN HERE, FOR EVERY WORD</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2" name="Shape 1522"/>
          <p:cNvSpPr>
            <a:spLocks noGrp="1" noRot="1" noChangeAspect="1"/>
          </p:cNvSpPr>
          <p:nvPr>
            <p:ph type="sldImg"/>
          </p:nvPr>
        </p:nvSpPr>
        <p:spPr>
          <a:prstGeom prst="rect">
            <a:avLst/>
          </a:prstGeom>
        </p:spPr>
        <p:txBody>
          <a:bodyPr/>
          <a:lstStyle/>
          <a:p>
            <a:endParaRPr/>
          </a:p>
        </p:txBody>
      </p:sp>
      <p:sp>
        <p:nvSpPr>
          <p:cNvPr id="1523" name="Shape 1523"/>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NOTE BIG DIFFERENCE FROM MSI/MESI.  THIS IS FOR A WRITE, BUT NOT LOADING EXCLUSIVE!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Shape 1808"/>
          <p:cNvSpPr>
            <a:spLocks noGrp="1" noRot="1" noChangeAspect="1"/>
          </p:cNvSpPr>
          <p:nvPr>
            <p:ph type="sldImg"/>
          </p:nvPr>
        </p:nvSpPr>
        <p:spPr>
          <a:prstGeom prst="rect">
            <a:avLst/>
          </a:prstGeom>
        </p:spPr>
        <p:txBody>
          <a:bodyPr/>
          <a:lstStyle/>
          <a:p>
            <a:endParaRPr/>
          </a:p>
        </p:txBody>
      </p:sp>
      <p:sp>
        <p:nvSpPr>
          <p:cNvPr id="1809" name="Shape 180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D from another processor. Not a problem</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A is a problem.  Since it conflicts with local read</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4" name="Shape 1814"/>
          <p:cNvSpPr>
            <a:spLocks noGrp="1" noRot="1" noChangeAspect="1"/>
          </p:cNvSpPr>
          <p:nvPr>
            <p:ph type="sldImg"/>
          </p:nvPr>
        </p:nvSpPr>
        <p:spPr>
          <a:prstGeom prst="rect">
            <a:avLst/>
          </a:prstGeom>
        </p:spPr>
        <p:txBody>
          <a:bodyPr/>
          <a:lstStyle/>
          <a:p>
            <a:endParaRPr/>
          </a:p>
        </p:txBody>
      </p:sp>
      <p:sp>
        <p:nvSpPr>
          <p:cNvPr id="1815" name="Shape 1815"/>
          <p:cNvSpPr>
            <a:spLocks noGrp="1"/>
          </p:cNvSpPr>
          <p:nvPr>
            <p:ph type="body" sz="quarter" idx="1"/>
          </p:nvPr>
        </p:nvSpPr>
        <p:spPr>
          <a:prstGeom prst="rect">
            <a:avLst/>
          </a:prstGeom>
        </p:spPr>
        <p:txBody>
          <a:bodyPr/>
          <a:lstStyle/>
          <a:p>
            <a:r>
              <a:rPr u="sng">
                <a:hlinkClick r:id="rId3"/>
              </a:rPr>
              <a:t>http://www.intel.com/content/dam/www/public/us/en/documents/manuals/64-ia-32-architectures-optimization-manual.pdf</a:t>
            </a:r>
            <a:r>
              <a:t> (chapter 12)</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a:spLocks noGrp="1" noRot="1" noChangeAspect="1"/>
          </p:cNvSpPr>
          <p:nvPr>
            <p:ph type="sldImg"/>
          </p:nvPr>
        </p:nvSpPr>
        <p:spPr>
          <a:prstGeom prst="rect">
            <a:avLst/>
          </a:prstGeom>
        </p:spPr>
        <p:txBody>
          <a:bodyPr/>
          <a:lstStyle/>
          <a:p>
            <a:endParaRPr/>
          </a:p>
        </p:txBody>
      </p:sp>
      <p:sp>
        <p:nvSpPr>
          <p:cNvPr id="64" name="Shape 64"/>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OpenMP.  Implemented using locks under the hood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prstGeom prst="rect">
            <a:avLst/>
          </a:prstGeom>
        </p:spPr>
        <p:txBody>
          <a:bodyPr/>
          <a:lstStyle/>
          <a:p>
            <a:endParaRPr/>
          </a:p>
        </p:txBody>
      </p:sp>
      <p:sp>
        <p:nvSpPr>
          <p:cNvPr id="70" name="Shape 70"/>
          <p:cNvSpPr>
            <a:spLocks noGrp="1"/>
          </p:cNvSpPr>
          <p:nvPr>
            <p:ph type="body" sz="quarter" idx="1"/>
          </p:nvPr>
        </p:nvSpPr>
        <p:spPr>
          <a:prstGeom prst="rect">
            <a:avLst/>
          </a:prstGeom>
        </p:spPr>
        <p:txBody>
          <a:bodyPr/>
          <a:lstStyle/>
          <a:p>
            <a:pPr>
              <a:defRPr sz="1800"/>
            </a:pPr>
            <a:r>
              <a:t>draw distinction between declarative and imperative</a:t>
            </a:r>
          </a:p>
          <a:p>
            <a:pPr>
              <a:defRPr sz="1800"/>
            </a:pPr>
            <a:r>
              <a:t>tried to make this difference clear when talking about parallel execution</a:t>
            </a:r>
          </a:p>
          <a:p>
            <a:pPr>
              <a:defRPr sz="1800"/>
            </a:pPr>
            <a:r>
              <a:t>today the same applies to synchronization</a:t>
            </a:r>
          </a:p>
          <a:p>
            <a:pPr>
              <a:defRPr sz="1800"/>
            </a:pPr>
            <a:r>
              <a:t>example from your earlier programming languages (OpenMP)</a:t>
            </a:r>
          </a:p>
          <a:p>
            <a:pPr>
              <a:defRPr sz="1800"/>
            </a:pPr>
            <a:r>
              <a:t>Q. ask for examples.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prstGeom prst="rect">
            <a:avLst/>
          </a:prstGeom>
        </p:spPr>
        <p:txBody>
          <a:bodyPr/>
          <a:lstStyle/>
          <a:p>
            <a:endParaRPr/>
          </a:p>
        </p:txBody>
      </p:sp>
      <p:sp>
        <p:nvSpPr>
          <p:cNvPr id="75" name="Shape 75"/>
          <p:cNvSpPr>
            <a:spLocks noGrp="1"/>
          </p:cNvSpPr>
          <p:nvPr>
            <p:ph type="body" sz="quarter" idx="1"/>
          </p:nvPr>
        </p:nvSpPr>
        <p:spPr>
          <a:prstGeom prst="rect">
            <a:avLst/>
          </a:prstGeom>
        </p:spPr>
        <p:txBody>
          <a:bodyPr/>
          <a:lstStyle/>
          <a:p>
            <a:pPr marL="45861" marR="45861" defTabSz="914400">
              <a:buClr>
                <a:srgbClr val="000000"/>
              </a:buClr>
              <a:buFont typeface="Arial"/>
              <a:defRPr sz="1800">
                <a:uFill>
                  <a:solidFill>
                    <a:srgbClr val="000000"/>
                  </a:solidFill>
                </a:uFill>
                <a:latin typeface="Arial"/>
                <a:ea typeface="Arial"/>
                <a:cs typeface="Arial"/>
                <a:sym typeface="Arial"/>
              </a:defRPr>
            </a:pPr>
            <a:r>
              <a:t>system is going to preserve these properties</a:t>
            </a:r>
          </a:p>
          <a:p>
            <a:pPr marL="45861" marR="45861" defTabSz="914400">
              <a:buClr>
                <a:srgbClr val="000000"/>
              </a:buClr>
              <a:buFont typeface="Arial"/>
              <a:defRPr sz="1800">
                <a:uFill>
                  <a:solidFill>
                    <a:srgbClr val="000000"/>
                  </a:solidFill>
                </a:uFill>
                <a:latin typeface="Arial"/>
                <a:ea typeface="Arial"/>
                <a:cs typeface="Arial"/>
                <a:sym typeface="Arial"/>
              </a:defRPr>
            </a:pPr>
            <a:r>
              <a:t>other processors don’t see writes until the transaction commits</a:t>
            </a:r>
          </a:p>
          <a:p>
            <a:pPr marL="45861" marR="45861" defTabSz="914400">
              <a:buClr>
                <a:srgbClr val="000000"/>
              </a:buClr>
              <a:buFont typeface="Arial"/>
              <a:defRPr sz="1800">
                <a:uFill>
                  <a:solidFill>
                    <a:srgbClr val="000000"/>
                  </a:solidFill>
                </a:uFill>
                <a:latin typeface="Arial"/>
                <a:ea typeface="Arial"/>
                <a:cs typeface="Arial"/>
                <a:sym typeface="Arial"/>
              </a:defRPr>
            </a:pPr>
            <a:r>
              <a:t>all memory operations commit at the SAME time</a:t>
            </a:r>
          </a:p>
          <a:p>
            <a:pPr marL="45861" marR="45861" defTabSz="914400">
              <a:buClr>
                <a:srgbClr val="000000"/>
              </a:buClr>
              <a:buFont typeface="Arial"/>
              <a:defRPr sz="1800">
                <a:uFill>
                  <a:solidFill>
                    <a:srgbClr val="000000"/>
                  </a:solidFill>
                </a:uFill>
                <a:latin typeface="Arial"/>
                <a:ea typeface="Arial"/>
                <a:cs typeface="Arial"/>
                <a:sym typeface="Arial"/>
              </a:defRPr>
            </a:pPr>
            <a:r>
              <a:t>EVERYTHING THAT WE USED TO ACHIEVE WITH ONE MEMORY ACCESS.  NOT APPLIES TO A BLOCK</a:t>
            </a:r>
          </a:p>
          <a:p>
            <a:pPr marL="45861" marR="45861" defTabSz="914400">
              <a:buClr>
                <a:srgbClr val="000000"/>
              </a:buClr>
              <a:buFont typeface="Arial"/>
              <a:defRPr sz="1800">
                <a:uFill>
                  <a:solidFill>
                    <a:srgbClr val="000000"/>
                  </a:solidFill>
                </a:uFill>
                <a:latin typeface="Arial"/>
                <a:ea typeface="Arial"/>
                <a:cs typeface="Arial"/>
                <a:sym typeface="Arial"/>
              </a:defRPr>
            </a:pPr>
            <a:r>
              <a:t>ACID: Atomicity, Consistency, Isolation, Durability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Shape 570"/>
          <p:cNvSpPr>
            <a:spLocks noGrp="1" noRot="1" noChangeAspect="1"/>
          </p:cNvSpPr>
          <p:nvPr>
            <p:ph type="sldImg"/>
          </p:nvPr>
        </p:nvSpPr>
        <p:spPr>
          <a:prstGeom prst="rect">
            <a:avLst/>
          </a:prstGeom>
        </p:spPr>
        <p:txBody>
          <a:bodyPr/>
          <a:lstStyle/>
          <a:p>
            <a:endParaRPr/>
          </a:p>
        </p:txBody>
      </p:sp>
      <p:sp>
        <p:nvSpPr>
          <p:cNvPr id="571" name="Shape 571"/>
          <p:cNvSpPr>
            <a:spLocks noGrp="1"/>
          </p:cNvSpPr>
          <p:nvPr>
            <p:ph type="body" sz="quarter" idx="1"/>
          </p:nvPr>
        </p:nvSpPr>
        <p:spPr>
          <a:prstGeom prst="rect">
            <a:avLst/>
          </a:prstGeom>
        </p:spPr>
        <p:txBody>
          <a:bodyPr/>
          <a:lstStyle/>
          <a:p>
            <a:pPr>
              <a:defRPr sz="1800"/>
            </a:pPr>
            <a:r>
              <a:t>ARM: exclusive monitors</a:t>
            </a:r>
          </a:p>
          <a:p>
            <a:pPr>
              <a:defRPr sz="1800"/>
            </a:pPr>
            <a:r>
              <a:t>Line better be in monitor register or in S state in cache when SC starts </a:t>
            </a:r>
          </a:p>
          <a:p>
            <a:pPr>
              <a:defRPr sz="1800"/>
            </a:pPr>
            <a:r>
              <a:t>SC fails if it’s not, without a write on bus.</a:t>
            </a:r>
          </a:p>
          <a:p>
            <a:pPr>
              <a:defRPr sz="1800"/>
            </a:pPr>
            <a:r>
              <a:t>DON’T LET LINES FALL OUT IN BETWEEN LL-SC</a:t>
            </a:r>
          </a:p>
          <a:p>
            <a:pPr>
              <a:defRPr sz="1800"/>
            </a:pPr>
            <a:r>
              <a:t>Like the ticket lock, only one write occurs on release</a:t>
            </a:r>
          </a:p>
        </p:txBody>
      </p:sp>
    </p:spTree>
    <p:extLst>
      <p:ext uri="{BB962C8B-B14F-4D97-AF65-F5344CB8AC3E}">
        <p14:creationId xmlns:p14="http://schemas.microsoft.com/office/powerpoint/2010/main" val="425031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prstGeom prst="rect">
            <a:avLst/>
          </a:prstGeom>
        </p:spPr>
        <p:txBody>
          <a:bodyPr/>
          <a:lstStyle/>
          <a:p>
            <a:endParaRPr/>
          </a:p>
        </p:txBody>
      </p:sp>
      <p:sp>
        <p:nvSpPr>
          <p:cNvPr id="92" name="Shape 92"/>
          <p:cNvSpPr>
            <a:spLocks noGrp="1"/>
          </p:cNvSpPr>
          <p:nvPr>
            <p:ph type="body" sz="quarter" idx="1"/>
          </p:nvPr>
        </p:nvSpPr>
        <p:spPr>
          <a:prstGeom prst="rect">
            <a:avLst/>
          </a:prstGeom>
        </p:spPr>
        <p:txBody>
          <a:bodyPr/>
          <a:lstStyle>
            <a:lvl1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lvl1pPr>
          </a:lstStyle>
          <a:p>
            <a:r>
              <a:t>hash table implemented with a linked list in every bucket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prstGeom prst="rect">
            <a:avLst/>
          </a:prstGeom>
        </p:spPr>
        <p:txBody>
          <a:bodyPr/>
          <a:lstStyle/>
          <a:p>
            <a:endParaRPr/>
          </a:p>
        </p:txBody>
      </p:sp>
      <p:sp>
        <p:nvSpPr>
          <p:cNvPr id="99" name="Shape 99"/>
          <p:cNvSpPr>
            <a:spLocks noGrp="1"/>
          </p:cNvSpPr>
          <p:nvPr>
            <p:ph type="body" sz="quarter" idx="1"/>
          </p:nvPr>
        </p:nvSpPr>
        <p:spPr>
          <a:prstGeom prst="rect">
            <a:avLst/>
          </a:prstGeom>
        </p:spPr>
        <p:txBody>
          <a:bodyPr/>
          <a:lstStyle/>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synchronized is basically a lock. Those are the semantics!!!</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you just don’t have to worry about releasing it</a:t>
            </a:r>
          </a:p>
          <a:p>
            <a:pPr marL="45861" marR="45861" defTabSz="914400">
              <a:spcBef>
                <a:spcPts val="400"/>
              </a:spcBef>
              <a:buClr>
                <a:srgbClr val="000000"/>
              </a:buClr>
              <a:buFont typeface="Arial"/>
              <a:defRPr sz="1800">
                <a:uFill>
                  <a:solidFill>
                    <a:srgbClr val="000000"/>
                  </a:solidFill>
                </a:uFill>
                <a:latin typeface="Arial"/>
                <a:ea typeface="Arial"/>
                <a:cs typeface="Arial"/>
                <a:sym typeface="Arial"/>
              </a:defRPr>
            </a:pPr>
            <a:r>
              <a:t>NOTE, this seems naive, but it’s basically what done in practice.  PYTHON INTERPRETER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Shape 12"/>
          <p:cNvSpPr/>
          <p:nvPr/>
        </p:nvSpPr>
        <p:spPr>
          <a:xfrm>
            <a:off x="723279" y="9134575"/>
            <a:ext cx="16840201" cy="194925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defRPr b="1">
                <a:latin typeface="+mn-lt"/>
                <a:ea typeface="+mn-ea"/>
                <a:cs typeface="+mn-cs"/>
                <a:sym typeface="Myriad Pro Condensed"/>
              </a:defRPr>
            </a:pPr>
            <a:r>
              <a:rPr sz="6000" dirty="0">
                <a:latin typeface="Myriad Pro Cond" panose="020B0506030403020204" pitchFamily="34" charset="0"/>
              </a:rPr>
              <a:t>Parallel Computer Architecture and Programming</a:t>
            </a:r>
          </a:p>
          <a:p>
            <a:pPr>
              <a:defRPr b="1">
                <a:latin typeface="+mn-lt"/>
                <a:ea typeface="+mn-ea"/>
                <a:cs typeface="+mn-cs"/>
                <a:sym typeface="Myriad Pro Condensed"/>
              </a:defRPr>
            </a:pPr>
            <a:r>
              <a:rPr sz="6000" dirty="0">
                <a:latin typeface="Myriad Pro Cond" panose="020B0506030403020204" pitchFamily="34" charset="0"/>
              </a:rPr>
              <a:t>CMU 15-418/15-618, </a:t>
            </a:r>
            <a:r>
              <a:rPr lang="en-US" sz="6000" dirty="0">
                <a:latin typeface="Myriad Pro Cond" panose="020B0506030403020204" pitchFamily="34" charset="0"/>
              </a:rPr>
              <a:t>Spring 2018</a:t>
            </a:r>
            <a:endParaRPr sz="6000" dirty="0">
              <a:latin typeface="Myriad Pro Cond" panose="020B0506030403020204" pitchFamily="34" charset="0"/>
            </a:endParaRPr>
          </a:p>
        </p:txBody>
      </p:sp>
      <p:sp>
        <p:nvSpPr>
          <p:cNvPr id="13" name="Shape 13"/>
          <p:cNvSpPr/>
          <p:nvPr/>
        </p:nvSpPr>
        <p:spPr>
          <a:xfrm flipV="1">
            <a:off x="1409700" y="8356314"/>
            <a:ext cx="15467004" cy="286"/>
          </a:xfrm>
          <a:prstGeom prst="line">
            <a:avLst/>
          </a:prstGeom>
          <a:ln w="19050">
            <a:solidFill>
              <a:srgbClr val="929292"/>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latin typeface="Myriad Pro Cond" panose="020B0506030403020204" pitchFamily="34" charset="0"/>
            </a:endParaRPr>
          </a:p>
        </p:txBody>
      </p:sp>
      <p:sp>
        <p:nvSpPr>
          <p:cNvPr id="14" name="Shape 14"/>
          <p:cNvSpPr>
            <a:spLocks noGrp="1"/>
          </p:cNvSpPr>
          <p:nvPr>
            <p:ph type="body" sz="quarter" idx="13"/>
          </p:nvPr>
        </p:nvSpPr>
        <p:spPr>
          <a:xfrm>
            <a:off x="6332515" y="3632617"/>
            <a:ext cx="5621732" cy="964367"/>
          </a:xfrm>
          <a:prstGeom prst="rect">
            <a:avLst/>
          </a:prstGeom>
        </p:spPr>
        <p:txBody>
          <a:bodyPr wrap="none" anchor="ctr">
            <a:spAutoFit/>
          </a:bodyPr>
          <a:lstStyle>
            <a:lvl1pPr marL="0" indent="0" algn="ctr">
              <a:spcBef>
                <a:spcPts val="0"/>
              </a:spcBef>
              <a:buSzTx/>
              <a:buFontTx/>
              <a:buNone/>
              <a:defRPr>
                <a:latin typeface="Myriad Pro Cond" panose="020B0506030403020204" pitchFamily="34" charset="0"/>
              </a:defRPr>
            </a:lvl1pPr>
          </a:lstStyle>
          <a:p>
            <a:pPr lvl="0"/>
            <a:r>
              <a:rPr lang="en-US"/>
              <a:t>Edit Master text styles</a:t>
            </a:r>
          </a:p>
        </p:txBody>
      </p:sp>
      <p:sp>
        <p:nvSpPr>
          <p:cNvPr id="15" name="Shape 15"/>
          <p:cNvSpPr>
            <a:spLocks noGrp="1"/>
          </p:cNvSpPr>
          <p:nvPr>
            <p:ph type="title"/>
          </p:nvPr>
        </p:nvSpPr>
        <p:spPr>
          <a:xfrm>
            <a:off x="1308100" y="4457700"/>
            <a:ext cx="15684500" cy="1943100"/>
          </a:xfrm>
          <a:prstGeom prst="rect">
            <a:avLst/>
          </a:prstGeom>
        </p:spPr>
        <p:txBody>
          <a:bodyPr anchor="b"/>
          <a:lstStyle>
            <a:lvl1pPr algn="ctr">
              <a:defRPr sz="14000">
                <a:latin typeface="Myriad Pro Cond" panose="020B0506030403020204" pitchFamily="34" charset="0"/>
              </a:defRPr>
            </a:lvl1pPr>
          </a:lstStyle>
          <a:p>
            <a:r>
              <a:rPr lang="en-US"/>
              <a:t>Click to edit Master title style</a:t>
            </a:r>
            <a:endParaRPr dirty="0"/>
          </a:p>
        </p:txBody>
      </p:sp>
      <p:sp>
        <p:nvSpPr>
          <p:cNvPr id="16" name="Shape 16"/>
          <p:cNvSpPr>
            <a:spLocks noGrp="1"/>
          </p:cNvSpPr>
          <p:nvPr>
            <p:ph type="sldNum" sz="quarter" idx="2"/>
          </p:nvPr>
        </p:nvSpPr>
        <p:spPr>
          <a:xfrm>
            <a:off x="8961335" y="13093700"/>
            <a:ext cx="349455" cy="471924"/>
          </a:xfrm>
          <a:prstGeom prst="rect">
            <a:avLst/>
          </a:prstGeom>
        </p:spPr>
        <p:txBody>
          <a:bodyPr/>
          <a:lstStyle>
            <a:lvl1pPr>
              <a:defRPr sz="2400" b="0">
                <a:latin typeface="Myriad Pro Cond" panose="020B0506030403020204" pitchFamily="34" charset="0"/>
                <a:ea typeface="Myriad Pro Cond" panose="020B0506030403020204" pitchFamily="34" charset="0"/>
                <a:cs typeface="Myriad Pro Cond" panose="020B0506030403020204" pitchFamily="34" charset="0"/>
                <a:sym typeface="Gill Sans"/>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162559738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lvl1pPr>
              <a:defRPr>
                <a:latin typeface="Myriad Pro Cond" panose="020B0506030403020204" pitchFamily="34" charset="0"/>
              </a:defRPr>
            </a:lvl1pPr>
          </a:lstStyle>
          <a:p>
            <a:r>
              <a:rPr lang="en-US"/>
              <a:t>Click to edit Master title style</a:t>
            </a:r>
            <a:endParaRPr dirty="0"/>
          </a:p>
        </p:txBody>
      </p:sp>
      <p:sp>
        <p:nvSpPr>
          <p:cNvPr id="24" name="Shape 24"/>
          <p:cNvSpPr>
            <a:spLocks noGrp="1"/>
          </p:cNvSpPr>
          <p:nvPr>
            <p:ph type="body" idx="1"/>
          </p:nvPr>
        </p:nvSpPr>
        <p:spPr>
          <a:prstGeom prst="rect">
            <a:avLst/>
          </a:prstGeom>
        </p:spPr>
        <p:txBody>
          <a:bodyPr/>
          <a:lstStyle>
            <a:lvl1pPr>
              <a:defRPr>
                <a:latin typeface="Myriad Pro Cond" panose="020B0506030403020204" pitchFamily="34" charset="0"/>
              </a:defRPr>
            </a:lvl1pPr>
            <a:lvl2pPr>
              <a:defRPr>
                <a:latin typeface="Myriad Pro Cond" panose="020B0506030403020204" pitchFamily="34" charset="0"/>
              </a:defRPr>
            </a:lvl2pPr>
            <a:lvl3pPr>
              <a:defRPr>
                <a:latin typeface="Myriad Pro Cond" panose="020B0506030403020204" pitchFamily="34" charset="0"/>
              </a:defRPr>
            </a:lvl3pPr>
            <a:lvl4pPr>
              <a:defRPr>
                <a:latin typeface="Myriad Pro Cond" panose="020B0506030403020204" pitchFamily="34" charset="0"/>
              </a:defRPr>
            </a:lvl4pPr>
            <a:lvl5pPr>
              <a:defRPr>
                <a:latin typeface="Myriad Pro Cond" panose="020B05060304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5" name="Shape 25"/>
          <p:cNvSpPr>
            <a:spLocks noGrp="1"/>
          </p:cNvSpPr>
          <p:nvPr>
            <p:ph type="sldNum" sz="quarter" idx="2"/>
          </p:nvPr>
        </p:nvSpPr>
        <p:spPr>
          <a:xfrm>
            <a:off x="14981936" y="13233400"/>
            <a:ext cx="347852" cy="441146"/>
          </a:xfrm>
          <a:prstGeom prst="rect">
            <a:avLst/>
          </a:prstGeom>
        </p:spPr>
        <p:txBody>
          <a:bodyPr/>
          <a:lstStyle>
            <a:lvl1pPr>
              <a:defRPr>
                <a:latin typeface="Myriad Pro Cond" panose="020B0506030403020204" pitchFamily="34" charset="0"/>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3435967519"/>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5099679" y="13034050"/>
            <a:ext cx="3086101" cy="7797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2200" b="1">
                <a:latin typeface="+mn-lt"/>
                <a:ea typeface="+mn-ea"/>
                <a:cs typeface="+mn-cs"/>
                <a:sym typeface="Myriad Pro Condensed"/>
              </a:defRPr>
            </a:lvl1pPr>
          </a:lstStyle>
          <a:p>
            <a:r>
              <a:rPr dirty="0">
                <a:latin typeface="Myriad Pro Cond" panose="020B0506030403020204" pitchFamily="34" charset="0"/>
              </a:rPr>
              <a:t> CMU 15-418/618, </a:t>
            </a:r>
            <a:br>
              <a:rPr lang="en-US" dirty="0">
                <a:latin typeface="Myriad Pro Cond" panose="020B0506030403020204" pitchFamily="34" charset="0"/>
              </a:rPr>
            </a:br>
            <a:r>
              <a:rPr lang="en-US" dirty="0">
                <a:latin typeface="Myriad Pro Cond" panose="020B0506030403020204" pitchFamily="34" charset="0"/>
              </a:rPr>
              <a:t>Spring 2018</a:t>
            </a:r>
            <a:endParaRPr dirty="0">
              <a:latin typeface="Myriad Pro Cond" panose="020B0506030403020204" pitchFamily="34" charset="0"/>
            </a:endParaRPr>
          </a:p>
        </p:txBody>
      </p:sp>
      <p:sp>
        <p:nvSpPr>
          <p:cNvPr id="3" name="Shape 3"/>
          <p:cNvSpPr>
            <a:spLocks noGrp="1"/>
          </p:cNvSpPr>
          <p:nvPr>
            <p:ph type="title"/>
          </p:nvPr>
        </p:nvSpPr>
        <p:spPr>
          <a:xfrm>
            <a:off x="838200" y="393700"/>
            <a:ext cx="16154400" cy="1117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dirty="0"/>
              <a:t>Title Text</a:t>
            </a:r>
          </a:p>
        </p:txBody>
      </p:sp>
      <p:sp>
        <p:nvSpPr>
          <p:cNvPr id="4" name="Shape 4"/>
          <p:cNvSpPr>
            <a:spLocks noGrp="1"/>
          </p:cNvSpPr>
          <p:nvPr>
            <p:ph type="body" idx="1"/>
          </p:nvPr>
        </p:nvSpPr>
        <p:spPr>
          <a:xfrm>
            <a:off x="838200" y="2095500"/>
            <a:ext cx="16154400" cy="10350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2pPr>
              <a:buFontTx/>
              <a:buChar char="-"/>
            </a:lvl2pPr>
            <a:lvl3pPr>
              <a:buFontTx/>
              <a:buChar char="-"/>
            </a:lvl3pPr>
            <a:lvl4pPr>
              <a:buFontTx/>
              <a:buChar char="-"/>
            </a:lvl4pPr>
            <a:lvl5pPr>
              <a:buFontTx/>
              <a:buChar cha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5"/>
          <p:cNvSpPr>
            <a:spLocks noGrp="1"/>
          </p:cNvSpPr>
          <p:nvPr>
            <p:ph type="sldNum" sz="quarter" idx="2"/>
          </p:nvPr>
        </p:nvSpPr>
        <p:spPr>
          <a:xfrm>
            <a:off x="14981936" y="13233400"/>
            <a:ext cx="347852" cy="441146"/>
          </a:xfrm>
          <a:prstGeom prst="rect">
            <a:avLst/>
          </a:prstGeom>
          <a:ln w="12700">
            <a:miter lim="400000"/>
          </a:ln>
        </p:spPr>
        <p:txBody>
          <a:bodyPr wrap="none" lIns="50800" tIns="50800" rIns="50800" bIns="50800">
            <a:spAutoFit/>
          </a:bodyPr>
          <a:lstStyle>
            <a:lvl1pPr>
              <a:defRPr sz="2200" b="1">
                <a:latin typeface="Myriad Pro Cond" panose="020B0506030403020204" pitchFamily="34" charset="0"/>
                <a:ea typeface="+mn-ea"/>
                <a:cs typeface="+mn-cs"/>
                <a:sym typeface="Myriad Pro Condensed"/>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752877164"/>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txStyles>
    <p:titleStyle>
      <a:lvl1pPr marL="0" marR="0" indent="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0" marR="0" indent="228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2pPr>
      <a:lvl3pPr marL="0" marR="0" indent="457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3pPr>
      <a:lvl4pPr marL="0" marR="0" indent="685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4pPr>
      <a:lvl5pPr marL="0" marR="0" indent="9144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5pPr>
      <a:lvl6pPr marL="0" marR="0" indent="11430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6pPr>
      <a:lvl7pPr marL="0" marR="0" indent="1371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7pPr>
      <a:lvl8pPr marL="0" marR="0" indent="1600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8pPr>
      <a:lvl9pPr marL="0" marR="0" indent="1828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9pPr>
    </p:titleStyle>
    <p:bodyStyle>
      <a:lvl1pPr marL="800100" marR="0" indent="-800100" algn="l" defTabSz="825500" rtl="0" eaLnBrk="1" latinLnBrk="0" hangingPunct="1">
        <a:lnSpc>
          <a:spcPct val="100000"/>
        </a:lnSpc>
        <a:spcBef>
          <a:spcPts val="1400"/>
        </a:spcBef>
        <a:spcAft>
          <a:spcPts val="0"/>
        </a:spcAft>
        <a:buClrTx/>
        <a:buSzPct val="12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1435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2pPr>
      <a:lvl3pPr marL="21082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3pPr>
      <a:lvl4pPr marL="27686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4pPr>
      <a:lvl5pPr marL="34417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5pPr>
      <a:lvl6pPr marL="41148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6pPr>
      <a:lvl7pPr marL="47879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7pPr>
      <a:lvl8pPr marL="54610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8pPr>
      <a:lvl9pPr marL="6134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9pPr>
    </p:bodyStyle>
    <p:otherStyle>
      <a:lvl1pPr marL="0" marR="0" indent="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1pPr>
      <a:lvl2pPr marL="0" marR="0" indent="228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2pPr>
      <a:lvl3pPr marL="0" marR="0" indent="457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3pPr>
      <a:lvl4pPr marL="0" marR="0" indent="685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4pPr>
      <a:lvl5pPr marL="0" marR="0" indent="9144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5pPr>
      <a:lvl6pPr marL="0" marR="0" indent="11430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6pPr>
      <a:lvl7pPr marL="0" marR="0" indent="1371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7pPr>
      <a:lvl8pPr marL="0" marR="0" indent="1600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8pPr>
      <a:lvl9pPr marL="0" marR="0" indent="1828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a:spLocks noGrp="1"/>
          </p:cNvSpPr>
          <p:nvPr>
            <p:ph type="body" sz="quarter" idx="13"/>
          </p:nvPr>
        </p:nvSpPr>
        <p:spPr>
          <a:xfrm>
            <a:off x="7712700" y="3632617"/>
            <a:ext cx="2861361" cy="964367"/>
          </a:xfrm>
          <a:prstGeom prst="rect">
            <a:avLst/>
          </a:prstGeom>
        </p:spPr>
        <p:txBody>
          <a:bodyPr/>
          <a:lstStyle/>
          <a:p>
            <a:r>
              <a:rPr dirty="0"/>
              <a:t>Lecture 1</a:t>
            </a:r>
            <a:r>
              <a:rPr lang="en-US" dirty="0"/>
              <a:t>9</a:t>
            </a:r>
            <a:r>
              <a:rPr dirty="0"/>
              <a:t>:</a:t>
            </a:r>
          </a:p>
        </p:txBody>
      </p:sp>
      <p:sp>
        <p:nvSpPr>
          <p:cNvPr id="35" name="Shape 35"/>
          <p:cNvSpPr>
            <a:spLocks noGrp="1"/>
          </p:cNvSpPr>
          <p:nvPr>
            <p:ph type="title"/>
          </p:nvPr>
        </p:nvSpPr>
        <p:spPr>
          <a:xfrm>
            <a:off x="1308100" y="4648200"/>
            <a:ext cx="15684500" cy="1752600"/>
          </a:xfrm>
          <a:prstGeom prst="rect">
            <a:avLst/>
          </a:prstGeom>
        </p:spPr>
        <p:txBody>
          <a:bodyPr/>
          <a:lstStyle/>
          <a:p>
            <a:r>
              <a:t>Transactional Memory</a:t>
            </a:r>
          </a:p>
        </p:txBody>
      </p:sp>
      <p:sp>
        <p:nvSpPr>
          <p:cNvPr id="36" name="Shape 36"/>
          <p:cNvSpPr/>
          <p:nvPr/>
        </p:nvSpPr>
        <p:spPr>
          <a:xfrm>
            <a:off x="1884537" y="13040918"/>
            <a:ext cx="15062214" cy="46228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5500"/>
              </a:spcBef>
              <a:defRPr sz="2800" b="1">
                <a:latin typeface="+mn-lt"/>
                <a:ea typeface="+mn-ea"/>
                <a:cs typeface="+mn-cs"/>
                <a:sym typeface="Myriad Pro Condensed"/>
              </a:defRPr>
            </a:lvl1pPr>
          </a:lstStyle>
          <a:p>
            <a:r>
              <a:t>Credit: many of the slides in today’s talk are borrowed from Professor Christos Kozyrakis (Stanford University, now EPFL)</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1066800" y="5842000"/>
            <a:ext cx="16154400" cy="1117600"/>
          </a:xfrm>
          <a:prstGeom prst="rect">
            <a:avLst/>
          </a:prstGeom>
        </p:spPr>
        <p:txBody>
          <a:bodyPr/>
          <a:lstStyle>
            <a:lvl1pPr algn="ctr"/>
          </a:lstStyle>
          <a:p>
            <a:r>
              <a:t>Motivating transactional memory</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774700" y="4445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Another example: Java HashMap </a:t>
            </a:r>
          </a:p>
        </p:txBody>
      </p:sp>
      <p:sp>
        <p:nvSpPr>
          <p:cNvPr id="87" name="Shape 87"/>
          <p:cNvSpPr>
            <a:spLocks noGrp="1"/>
          </p:cNvSpPr>
          <p:nvPr>
            <p:ph type="body" idx="1"/>
          </p:nvPr>
        </p:nvSpPr>
        <p:spPr>
          <a:xfrm>
            <a:off x="838200" y="1816100"/>
            <a:ext cx="16154400" cy="1930400"/>
          </a:xfrm>
          <a:prstGeom prst="rect">
            <a:avLst/>
          </a:prstGeom>
        </p:spPr>
        <p:txBody>
          <a:bodyPr/>
          <a:lstStyle>
            <a:lvl2pPr marL="1276350" indent="-476250">
              <a:defRPr sz="4200"/>
            </a:lvl2pPr>
          </a:lstStyle>
          <a:p>
            <a:r>
              <a:t>Map: Key → Value</a:t>
            </a:r>
          </a:p>
          <a:p>
            <a:pPr lvl="1"/>
            <a:r>
              <a:t>Implemented as a hash table with linked list per bucket</a:t>
            </a:r>
          </a:p>
        </p:txBody>
      </p:sp>
      <p:sp>
        <p:nvSpPr>
          <p:cNvPr id="89" name="Shape 89"/>
          <p:cNvSpPr/>
          <p:nvPr/>
        </p:nvSpPr>
        <p:spPr>
          <a:xfrm>
            <a:off x="1231900" y="4248150"/>
            <a:ext cx="14456495" cy="67691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marL="2367279" lvl="3" indent="-457200" algn="l">
              <a:spcBef>
                <a:spcPts val="1400"/>
              </a:spcBef>
              <a:buClr>
                <a:srgbClr val="A9A700"/>
              </a:buClr>
              <a:buFont typeface="Wingdings"/>
              <a:defRPr sz="3000" b="1">
                <a:latin typeface="Consolas"/>
                <a:ea typeface="Consolas"/>
                <a:cs typeface="Consolas"/>
                <a:sym typeface="Consolas"/>
              </a:defRPr>
            </a:pPr>
            <a:r>
              <a:t>public Object get(Object key)  {</a:t>
            </a:r>
          </a:p>
          <a:p>
            <a:pPr marL="2367279" lvl="3" indent="-457200" algn="l">
              <a:spcBef>
                <a:spcPts val="1400"/>
              </a:spcBef>
              <a:buClr>
                <a:srgbClr val="A9A700"/>
              </a:buClr>
              <a:buFont typeface="Wingdings"/>
              <a:defRPr sz="3000" b="1">
                <a:latin typeface="Consolas"/>
                <a:ea typeface="Consolas"/>
                <a:cs typeface="Consolas"/>
                <a:sym typeface="Consolas"/>
              </a:defRPr>
            </a:pPr>
            <a:r>
              <a:t>  int idx = hash(key);		       </a:t>
            </a:r>
            <a:r>
              <a:rPr>
                <a:solidFill>
                  <a:schemeClr val="accent2">
                    <a:hueOff val="-2473792"/>
                    <a:satOff val="-50209"/>
                    <a:lumOff val="23543"/>
                  </a:schemeClr>
                </a:solidFill>
              </a:rPr>
              <a:t>// compute hash</a:t>
            </a:r>
          </a:p>
          <a:p>
            <a:pPr marL="2367279" lvl="3" indent="-457200" algn="l">
              <a:spcBef>
                <a:spcPts val="1400"/>
              </a:spcBef>
              <a:buClr>
                <a:srgbClr val="A9A700"/>
              </a:buClr>
              <a:buFont typeface="Wingdings"/>
              <a:defRPr sz="3000" b="1">
                <a:latin typeface="Consolas"/>
                <a:ea typeface="Consolas"/>
                <a:cs typeface="Consolas"/>
                <a:sym typeface="Consolas"/>
              </a:defRPr>
            </a:pPr>
            <a:r>
              <a:t>  HashEntry e = buckets[idx];	   </a:t>
            </a:r>
            <a:r>
              <a:rPr>
                <a:solidFill>
                  <a:schemeClr val="accent2">
                    <a:hueOff val="-2473792"/>
                    <a:satOff val="-50209"/>
                    <a:lumOff val="23543"/>
                  </a:schemeClr>
                </a:solidFill>
              </a:rPr>
              <a:t>// find bucket</a:t>
            </a:r>
          </a:p>
          <a:p>
            <a:pPr marL="2367279" lvl="3" indent="-457200" algn="l">
              <a:spcBef>
                <a:spcPts val="1400"/>
              </a:spcBef>
              <a:buClr>
                <a:srgbClr val="A9A700"/>
              </a:buClr>
              <a:buFont typeface="Wingdings"/>
              <a:defRPr sz="3000" b="1">
                <a:latin typeface="Consolas"/>
                <a:ea typeface="Consolas"/>
                <a:cs typeface="Consolas"/>
                <a:sym typeface="Consolas"/>
              </a:defRPr>
            </a:pPr>
            <a:r>
              <a:t>  while (e != null)  {	   	       </a:t>
            </a:r>
            <a:r>
              <a:rPr>
                <a:solidFill>
                  <a:schemeClr val="accent2">
                    <a:hueOff val="-2473792"/>
                    <a:satOff val="-50209"/>
                    <a:lumOff val="23543"/>
                  </a:schemeClr>
                </a:solidFill>
              </a:rPr>
              <a:t>// find element in bucket</a:t>
            </a:r>
          </a:p>
          <a:p>
            <a:pPr marL="2367279" lvl="3" indent="-457200" algn="l">
              <a:spcBef>
                <a:spcPts val="1400"/>
              </a:spcBef>
              <a:buClr>
                <a:srgbClr val="A9A700"/>
              </a:buClr>
              <a:buFont typeface="Wingdings"/>
              <a:defRPr sz="3000" b="1">
                <a:latin typeface="Consolas"/>
                <a:ea typeface="Consolas"/>
                <a:cs typeface="Consolas"/>
                <a:sym typeface="Consolas"/>
              </a:defRPr>
            </a:pPr>
            <a:r>
              <a:t>    if (equals(key, e.key))</a:t>
            </a:r>
          </a:p>
          <a:p>
            <a:pPr marL="2367279" lvl="3" indent="-457200" algn="l">
              <a:spcBef>
                <a:spcPts val="1400"/>
              </a:spcBef>
              <a:buClr>
                <a:srgbClr val="A9A700"/>
              </a:buClr>
              <a:buFont typeface="Wingdings"/>
              <a:defRPr sz="3000" b="1">
                <a:latin typeface="Consolas"/>
                <a:ea typeface="Consolas"/>
                <a:cs typeface="Consolas"/>
                <a:sym typeface="Consolas"/>
              </a:defRPr>
            </a:pPr>
            <a:r>
              <a:t>      return e.value;</a:t>
            </a:r>
          </a:p>
          <a:p>
            <a:pPr marL="2367279" lvl="3" indent="-457200" algn="l">
              <a:spcBef>
                <a:spcPts val="1400"/>
              </a:spcBef>
              <a:buClr>
                <a:srgbClr val="A9A700"/>
              </a:buClr>
              <a:buFont typeface="Wingdings"/>
              <a:defRPr sz="3000" b="1">
                <a:latin typeface="Consolas"/>
                <a:ea typeface="Consolas"/>
                <a:cs typeface="Consolas"/>
                <a:sym typeface="Consolas"/>
              </a:defRPr>
            </a:pPr>
            <a:r>
              <a:t>    e = e.next;</a:t>
            </a:r>
          </a:p>
          <a:p>
            <a:pPr marL="2367279" lvl="3" indent="-457200" algn="l">
              <a:spcBef>
                <a:spcPts val="1400"/>
              </a:spcBef>
              <a:buClr>
                <a:srgbClr val="A9A700"/>
              </a:buClr>
              <a:buFont typeface="Wingdings"/>
              <a:defRPr sz="3000" b="1">
                <a:latin typeface="Consolas"/>
                <a:ea typeface="Consolas"/>
                <a:cs typeface="Consolas"/>
                <a:sym typeface="Consolas"/>
              </a:defRPr>
            </a:pPr>
            <a:r>
              <a:t>  }</a:t>
            </a:r>
          </a:p>
          <a:p>
            <a:pPr marL="2367279" lvl="3" indent="-457200" algn="l">
              <a:spcBef>
                <a:spcPts val="1400"/>
              </a:spcBef>
              <a:buClr>
                <a:srgbClr val="A9A700"/>
              </a:buClr>
              <a:buFont typeface="Wingdings"/>
              <a:defRPr sz="3000" b="1">
                <a:latin typeface="Consolas"/>
                <a:ea typeface="Consolas"/>
                <a:cs typeface="Consolas"/>
                <a:sym typeface="Consolas"/>
              </a:defRPr>
            </a:pPr>
            <a:r>
              <a:t>  return null;</a:t>
            </a:r>
          </a:p>
          <a:p>
            <a:pPr marL="2367279" lvl="3" indent="-457200" algn="l">
              <a:spcBef>
                <a:spcPts val="1400"/>
              </a:spcBef>
              <a:buClr>
                <a:srgbClr val="A9A700"/>
              </a:buClr>
              <a:buFont typeface="Wingdings"/>
              <a:defRPr sz="3000" b="1">
                <a:latin typeface="Consolas"/>
                <a:ea typeface="Consolas"/>
                <a:cs typeface="Consolas"/>
                <a:sym typeface="Consolas"/>
              </a:defRPr>
            </a:pPr>
            <a:r>
              <a:t>}</a:t>
            </a:r>
          </a:p>
        </p:txBody>
      </p:sp>
      <p:sp>
        <p:nvSpPr>
          <p:cNvPr id="90" name="Shape 90"/>
          <p:cNvSpPr/>
          <p:nvPr/>
        </p:nvSpPr>
        <p:spPr>
          <a:xfrm>
            <a:off x="1676400" y="10998200"/>
            <a:ext cx="16306800" cy="2108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algn="l">
              <a:defRPr b="1">
                <a:latin typeface="+mn-lt"/>
                <a:ea typeface="+mn-ea"/>
                <a:cs typeface="+mn-cs"/>
                <a:sym typeface="Myriad Pro Condensed"/>
              </a:defRPr>
            </a:pPr>
            <a:r>
              <a:t>Bad: not thread safe (when synchronization needed)</a:t>
            </a:r>
          </a:p>
          <a:p>
            <a:pPr algn="l">
              <a:defRPr b="1">
                <a:latin typeface="+mn-lt"/>
                <a:ea typeface="+mn-ea"/>
                <a:cs typeface="+mn-cs"/>
                <a:sym typeface="Myriad Pro Condensed"/>
              </a:defRPr>
            </a:pPr>
            <a:r>
              <a:t>Good: no lock overhead when synchronization not needed</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762000" y="3937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Synchronized HashMap</a:t>
            </a:r>
          </a:p>
        </p:txBody>
      </p:sp>
      <p:sp>
        <p:nvSpPr>
          <p:cNvPr id="94" name="Shape 94"/>
          <p:cNvSpPr>
            <a:spLocks noGrp="1"/>
          </p:cNvSpPr>
          <p:nvPr>
            <p:ph type="body" idx="1"/>
          </p:nvPr>
        </p:nvSpPr>
        <p:spPr>
          <a:xfrm>
            <a:off x="863600" y="2120900"/>
            <a:ext cx="16154400" cy="2743200"/>
          </a:xfrm>
          <a:prstGeom prst="rect">
            <a:avLst/>
          </a:prstGeom>
        </p:spPr>
        <p:txBody>
          <a:bodyPr/>
          <a:lstStyle/>
          <a:p>
            <a:r>
              <a:t>Java 1.4 solution: synchronized layer</a:t>
            </a:r>
          </a:p>
          <a:p>
            <a:pPr marL="1276350" lvl="1" indent="-476250">
              <a:defRPr sz="4200"/>
            </a:pPr>
            <a:r>
              <a:t>Convert any map to thread-safe variant</a:t>
            </a:r>
          </a:p>
          <a:p>
            <a:pPr marL="1276350" lvl="1" indent="-476250">
              <a:defRPr sz="4200"/>
            </a:pPr>
            <a:r>
              <a:t>Uses explicit, coarse-grained locking specified by programmer</a:t>
            </a:r>
          </a:p>
        </p:txBody>
      </p:sp>
      <p:sp>
        <p:nvSpPr>
          <p:cNvPr id="96" name="Shape 96"/>
          <p:cNvSpPr/>
          <p:nvPr/>
        </p:nvSpPr>
        <p:spPr>
          <a:xfrm>
            <a:off x="863600" y="5867400"/>
            <a:ext cx="16560800" cy="299124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1567180" indent="-571500" algn="l">
              <a:spcBef>
                <a:spcPts val="1400"/>
              </a:spcBef>
              <a:buClr>
                <a:srgbClr val="D84800"/>
              </a:buClr>
              <a:buFont typeface="Wingdings"/>
              <a:defRPr b="1">
                <a:latin typeface="+mn-lt"/>
                <a:ea typeface="+mn-ea"/>
                <a:cs typeface="+mn-cs"/>
                <a:sym typeface="Myriad Pro Condensed"/>
              </a:defRPr>
            </a:pPr>
            <a:r>
              <a:rPr sz="3200">
                <a:latin typeface="Consolas"/>
                <a:ea typeface="Consolas"/>
                <a:cs typeface="Consolas"/>
                <a:sym typeface="Consolas"/>
              </a:rPr>
              <a:t>    public Object get(Object key) {</a:t>
            </a:r>
          </a:p>
          <a:p>
            <a:pPr marL="2367279" indent="-457200" algn="l">
              <a:spcBef>
                <a:spcPts val="1400"/>
              </a:spcBef>
              <a:buClr>
                <a:srgbClr val="A9A700"/>
              </a:buClr>
              <a:buFont typeface="Wingdings"/>
              <a:defRPr b="1">
                <a:latin typeface="+mn-lt"/>
                <a:ea typeface="+mn-ea"/>
                <a:cs typeface="+mn-cs"/>
                <a:sym typeface="Myriad Pro Condensed"/>
              </a:defRPr>
            </a:pPr>
            <a:r>
              <a:rPr sz="3200">
                <a:solidFill>
                  <a:schemeClr val="accent5"/>
                </a:solidFill>
                <a:latin typeface="Consolas"/>
                <a:ea typeface="Consolas"/>
                <a:cs typeface="Consolas"/>
                <a:sym typeface="Consolas"/>
              </a:rPr>
              <a:t>  </a:t>
            </a:r>
            <a:r>
              <a:rPr sz="3200">
                <a:solidFill>
                  <a:schemeClr val="accent5"/>
                </a:solidFill>
                <a:uFill>
                  <a:solidFill>
                    <a:srgbClr val="E32400"/>
                  </a:solidFill>
                </a:uFill>
                <a:latin typeface="Consolas"/>
                <a:ea typeface="Consolas"/>
                <a:cs typeface="Consolas"/>
                <a:sym typeface="Consolas"/>
              </a:rPr>
              <a:t>synchronized (myHashMap)</a:t>
            </a:r>
            <a:r>
              <a:rPr sz="3200">
                <a:solidFill>
                  <a:schemeClr val="accent5"/>
                </a:solidFill>
                <a:latin typeface="Consolas"/>
                <a:ea typeface="Consolas"/>
                <a:cs typeface="Consolas"/>
                <a:sym typeface="Consolas"/>
              </a:rPr>
              <a:t> </a:t>
            </a:r>
            <a:r>
              <a:rPr sz="3200">
                <a:latin typeface="Consolas"/>
                <a:ea typeface="Consolas"/>
                <a:cs typeface="Consolas"/>
                <a:sym typeface="Consolas"/>
              </a:rPr>
              <a:t>{   // guards all accesses to hashMap</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    return myHashMap.get(key);</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  }</a:t>
            </a:r>
          </a:p>
          <a:p>
            <a:pPr marL="2367279" indent="-457200" algn="l">
              <a:spcBef>
                <a:spcPts val="1400"/>
              </a:spcBef>
              <a:buClr>
                <a:srgbClr val="A9A700"/>
              </a:buClr>
              <a:buFont typeface="Wingdings"/>
              <a:defRPr sz="3200" b="1">
                <a:latin typeface="+mn-lt"/>
                <a:ea typeface="+mn-ea"/>
                <a:cs typeface="+mn-cs"/>
                <a:sym typeface="Myriad Pro Condensed"/>
              </a:defRPr>
            </a:pPr>
            <a:r>
              <a:rPr>
                <a:latin typeface="Consolas"/>
                <a:ea typeface="Consolas"/>
                <a:cs typeface="Consolas"/>
                <a:sym typeface="Consolas"/>
              </a:rPr>
              <a:t>}</a:t>
            </a:r>
          </a:p>
        </p:txBody>
      </p:sp>
      <p:sp>
        <p:nvSpPr>
          <p:cNvPr id="97" name="Shape 97"/>
          <p:cNvSpPr/>
          <p:nvPr/>
        </p:nvSpPr>
        <p:spPr>
          <a:xfrm>
            <a:off x="762000" y="10071100"/>
            <a:ext cx="17208500" cy="2908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1400"/>
              </a:spcBef>
              <a:buSzPct val="150000"/>
              <a:buFont typeface="Lucida Grande"/>
              <a:buChar char="▪"/>
              <a:defRPr b="1">
                <a:latin typeface="+mn-lt"/>
                <a:ea typeface="+mn-ea"/>
                <a:cs typeface="+mn-cs"/>
                <a:sym typeface="Myriad Pro Condensed"/>
              </a:defRPr>
            </a:pPr>
            <a:r>
              <a:t>Coarse-grain synchronized HashMap</a:t>
            </a:r>
          </a:p>
          <a:p>
            <a:pPr marL="1435100" lvl="2" indent="-635000" algn="l">
              <a:spcBef>
                <a:spcPts val="1400"/>
              </a:spcBef>
              <a:buSzPct val="130000"/>
              <a:buFont typeface="Lucida Grande"/>
              <a:buChar char="-"/>
              <a:defRPr sz="4200" b="1">
                <a:latin typeface="+mn-lt"/>
                <a:ea typeface="+mn-ea"/>
                <a:cs typeface="+mn-cs"/>
                <a:sym typeface="Myriad Pro Condensed"/>
              </a:defRPr>
            </a:pPr>
            <a:r>
              <a:t>Good: thread-safe, easy to program</a:t>
            </a:r>
          </a:p>
          <a:p>
            <a:pPr marL="1435100" lvl="2" indent="-635000" algn="l">
              <a:spcBef>
                <a:spcPts val="1400"/>
              </a:spcBef>
              <a:buSzPct val="130000"/>
              <a:buFont typeface="Lucida Grande"/>
              <a:buChar char="-"/>
              <a:defRPr sz="4200" b="1">
                <a:latin typeface="+mn-lt"/>
                <a:ea typeface="+mn-ea"/>
                <a:cs typeface="+mn-cs"/>
                <a:sym typeface="Myriad Pro Condensed"/>
              </a:defRPr>
            </a:pPr>
            <a:r>
              <a:t>Bad: limits concurrency, poor scalability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838200" y="393700"/>
            <a:ext cx="16154400" cy="1312795"/>
          </a:xfrm>
          <a:prstGeom prst="rect">
            <a:avLst/>
          </a:prstGeom>
        </p:spPr>
        <p:txBody>
          <a:bodyPr/>
          <a:lstStyle>
            <a:lvl1pPr>
              <a:lnSpc>
                <a:spcPct val="80000"/>
              </a:lnSpc>
              <a:defRPr sz="8000"/>
            </a:lvl1pPr>
          </a:lstStyle>
          <a:p>
            <a:r>
              <a:t>Review from earlier fine-grained sync lecture</a:t>
            </a:r>
          </a:p>
        </p:txBody>
      </p:sp>
      <p:sp>
        <p:nvSpPr>
          <p:cNvPr id="102" name="Shape 102"/>
          <p:cNvSpPr>
            <a:spLocks noGrp="1"/>
          </p:cNvSpPr>
          <p:nvPr>
            <p:ph type="body" idx="1"/>
          </p:nvPr>
        </p:nvSpPr>
        <p:spPr>
          <a:xfrm>
            <a:off x="838200" y="10490200"/>
            <a:ext cx="16154400" cy="1822326"/>
          </a:xfrm>
          <a:prstGeom prst="rect">
            <a:avLst/>
          </a:prstGeom>
        </p:spPr>
        <p:txBody>
          <a:bodyPr/>
          <a:lstStyle>
            <a:lvl1pPr>
              <a:defRPr sz="4600"/>
            </a:lvl1pPr>
            <a:lvl2pPr marL="1276350" indent="-476250">
              <a:defRPr sz="4200"/>
            </a:lvl2pPr>
          </a:lstStyle>
          <a:p>
            <a:r>
              <a:t>One solution: use finer-grained synchronization (e.g., lock per bucket)</a:t>
            </a:r>
          </a:p>
          <a:p>
            <a:pPr lvl="1"/>
            <a:r>
              <a:t>Now thread safe: but incurs lock overhead even if synchronization not needed</a:t>
            </a:r>
          </a:p>
        </p:txBody>
      </p:sp>
      <p:sp>
        <p:nvSpPr>
          <p:cNvPr id="103" name="Shape 103"/>
          <p:cNvSpPr/>
          <p:nvPr/>
        </p:nvSpPr>
        <p:spPr>
          <a:xfrm>
            <a:off x="861063" y="2768600"/>
            <a:ext cx="16309337" cy="665949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R="81280" algn="l" defTabSz="1828800">
              <a:spcBef>
                <a:spcPts val="800"/>
              </a:spcBef>
              <a:defRPr sz="2800" b="1">
                <a:solidFill>
                  <a:srgbClr val="BFBFBF"/>
                </a:solidFill>
                <a:uFill>
                  <a:solidFill>
                    <a:srgbClr val="BFBFBF"/>
                  </a:solidFill>
                </a:uFill>
                <a:latin typeface="Consolas"/>
                <a:ea typeface="Consolas"/>
                <a:cs typeface="Consolas"/>
                <a:sym typeface="Consolas"/>
              </a:defRPr>
            </a:pPr>
            <a:endParaRP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public Object get(Object key)  {</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int idx = hash(key);		  </a:t>
            </a:r>
            <a:r>
              <a:rPr>
                <a:solidFill>
                  <a:schemeClr val="accent2">
                    <a:hueOff val="-2473792"/>
                    <a:satOff val="-50209"/>
                    <a:lumOff val="23543"/>
                  </a:schemeClr>
                </a:solidFill>
              </a:rPr>
              <a:t>// compute hash</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HashEntry e = buckets[idx];	  </a:t>
            </a:r>
            <a:r>
              <a:rPr>
                <a:solidFill>
                  <a:schemeClr val="accent2">
                    <a:hueOff val="-2473792"/>
                    <a:satOff val="-50209"/>
                    <a:lumOff val="23543"/>
                  </a:schemeClr>
                </a:solidFill>
              </a:rPr>
              <a:t>// find bucket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while (e != null)  {	   	  </a:t>
            </a:r>
            <a:r>
              <a:rPr>
                <a:solidFill>
                  <a:schemeClr val="accent2">
                    <a:hueOff val="-2473792"/>
                    <a:satOff val="-50209"/>
                    <a:lumOff val="23543"/>
                  </a:schemeClr>
                </a:solidFill>
              </a:rPr>
              <a:t>// find element in bucket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if (equals(key, e.key))</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return e.value;</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e = e.next;</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  return null;</a:t>
            </a:r>
          </a:p>
          <a:p>
            <a:pPr marL="2367279" marR="81280" indent="-457200" algn="l" defTabSz="1828800">
              <a:spcBef>
                <a:spcPts val="900"/>
              </a:spcBef>
              <a:defRPr sz="3200" b="1">
                <a:uFill>
                  <a:solidFill>
                    <a:srgbClr val="000000"/>
                  </a:solidFill>
                </a:uFill>
                <a:latin typeface="Consolas"/>
                <a:ea typeface="Consolas"/>
                <a:cs typeface="Consolas"/>
                <a:sym typeface="Consolas"/>
              </a:defRPr>
            </a:pPr>
            <a:r>
              <a:t>}</a:t>
            </a:r>
          </a:p>
        </p:txBody>
      </p:sp>
      <p:sp>
        <p:nvSpPr>
          <p:cNvPr id="104" name="Shape 104"/>
          <p:cNvSpPr/>
          <p:nvPr/>
        </p:nvSpPr>
        <p:spPr>
          <a:xfrm>
            <a:off x="914400" y="1779587"/>
            <a:ext cx="14163138" cy="7112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defRPr sz="4600" b="1">
                <a:latin typeface="+mn-lt"/>
                <a:ea typeface="+mn-ea"/>
                <a:cs typeface="+mn-cs"/>
                <a:sym typeface="Myriad Pro Condensed"/>
              </a:defRPr>
            </a:lvl1pPr>
          </a:lstStyle>
          <a:p>
            <a:r>
              <a:t>What are solutions for making Java’s HashMap thread-safe?</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1"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838200" y="393700"/>
            <a:ext cx="16154400" cy="1562100"/>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Review: performance of fine-grained locking</a:t>
            </a:r>
          </a:p>
        </p:txBody>
      </p:sp>
      <p:graphicFrame>
        <p:nvGraphicFramePr>
          <p:cNvPr id="107" name="Chart 107"/>
          <p:cNvGraphicFramePr/>
          <p:nvPr/>
        </p:nvGraphicFramePr>
        <p:xfrm>
          <a:off x="3891160" y="2917962"/>
          <a:ext cx="9832809" cy="46762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8" name="Chart 108"/>
          <p:cNvGraphicFramePr/>
          <p:nvPr/>
        </p:nvGraphicFramePr>
        <p:xfrm>
          <a:off x="3903860" y="8528239"/>
          <a:ext cx="9832809" cy="4679327"/>
        </p:xfrm>
        <a:graphic>
          <a:graphicData uri="http://schemas.openxmlformats.org/drawingml/2006/chart">
            <c:chart xmlns:c="http://schemas.openxmlformats.org/drawingml/2006/chart" xmlns:r="http://schemas.openxmlformats.org/officeDocument/2006/relationships" r:id="rId3"/>
          </a:graphicData>
        </a:graphic>
      </p:graphicFrame>
      <p:sp>
        <p:nvSpPr>
          <p:cNvPr id="109" name="Shape 109"/>
          <p:cNvSpPr/>
          <p:nvPr/>
        </p:nvSpPr>
        <p:spPr>
          <a:xfrm rot="16200000">
            <a:off x="1225550" y="10315575"/>
            <a:ext cx="4572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mn-lt"/>
                <a:ea typeface="+mn-ea"/>
                <a:cs typeface="+mn-cs"/>
                <a:sym typeface="Myriad Pro Condensed"/>
              </a:defRPr>
            </a:lvl1pPr>
          </a:lstStyle>
          <a:p>
            <a:r>
              <a:t>Balanced Tree</a:t>
            </a:r>
          </a:p>
        </p:txBody>
      </p:sp>
      <p:sp>
        <p:nvSpPr>
          <p:cNvPr id="110" name="Shape 110"/>
          <p:cNvSpPr/>
          <p:nvPr/>
        </p:nvSpPr>
        <p:spPr>
          <a:xfrm rot="16200000">
            <a:off x="1254125" y="4854575"/>
            <a:ext cx="4572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mn-lt"/>
                <a:ea typeface="+mn-ea"/>
                <a:cs typeface="+mn-cs"/>
                <a:sym typeface="Myriad Pro Condensed"/>
              </a:defRPr>
            </a:lvl1pPr>
          </a:lstStyle>
          <a:p>
            <a:r>
              <a:t>Hash-Table</a:t>
            </a:r>
          </a:p>
        </p:txBody>
      </p:sp>
      <p:sp>
        <p:nvSpPr>
          <p:cNvPr id="111" name="Shape 111"/>
          <p:cNvSpPr/>
          <p:nvPr/>
        </p:nvSpPr>
        <p:spPr>
          <a:xfrm>
            <a:off x="914400" y="1597660"/>
            <a:ext cx="15654224" cy="716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defRPr sz="4800" b="1">
                <a:latin typeface="+mn-lt"/>
                <a:ea typeface="+mn-ea"/>
                <a:cs typeface="+mn-cs"/>
                <a:sym typeface="Myriad Pro Condensed"/>
              </a:defRPr>
            </a:lvl1pPr>
          </a:lstStyle>
          <a:p>
            <a:r>
              <a:t>Reducing contention via fine-grained locking leads to better performance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HashMap</a:t>
            </a:r>
          </a:p>
        </p:txBody>
      </p:sp>
      <p:sp>
        <p:nvSpPr>
          <p:cNvPr id="113" name="Shape 113"/>
          <p:cNvSpPr>
            <a:spLocks noGrp="1"/>
          </p:cNvSpPr>
          <p:nvPr>
            <p:ph type="body" idx="1"/>
          </p:nvPr>
        </p:nvSpPr>
        <p:spPr>
          <a:xfrm>
            <a:off x="838200" y="2044700"/>
            <a:ext cx="16154400" cy="1790700"/>
          </a:xfrm>
          <a:prstGeom prst="rect">
            <a:avLst/>
          </a:prstGeom>
        </p:spPr>
        <p:txBody>
          <a:bodyPr/>
          <a:lstStyle>
            <a:lvl1pPr>
              <a:spcBef>
                <a:spcPts val="600"/>
              </a:spcBef>
            </a:lvl1pPr>
            <a:lvl2pPr marL="1276350" indent="-476250">
              <a:spcBef>
                <a:spcPts val="600"/>
              </a:spcBef>
              <a:defRPr sz="4200"/>
            </a:lvl2pPr>
          </a:lstStyle>
          <a:p>
            <a:r>
              <a:t>Simply enclose all operation in atomic block</a:t>
            </a:r>
          </a:p>
          <a:p>
            <a:pPr lvl="1"/>
            <a:r>
              <a:t>Semantics of atomic block: system ensures atomicity of logic within block</a:t>
            </a:r>
          </a:p>
        </p:txBody>
      </p:sp>
      <p:sp>
        <p:nvSpPr>
          <p:cNvPr id="115" name="Shape 115"/>
          <p:cNvSpPr/>
          <p:nvPr/>
        </p:nvSpPr>
        <p:spPr>
          <a:xfrm>
            <a:off x="1079500" y="4749799"/>
            <a:ext cx="13224446" cy="29718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public Object get(Object key)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atomic {		    // System guarantees atomicity</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return m.get(key);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				</a:t>
            </a:r>
          </a:p>
          <a:p>
            <a:pPr marL="2367279" lvl="3" indent="-457200" algn="l">
              <a:spcBef>
                <a:spcPts val="1400"/>
              </a:spcBef>
              <a:buClr>
                <a:srgbClr val="A9A700"/>
              </a:buClr>
              <a:buFont typeface="Wingdings"/>
              <a:defRPr sz="3000" b="1">
                <a:uFill>
                  <a:solidFill>
                    <a:srgbClr val="000000"/>
                  </a:solidFill>
                </a:uFill>
                <a:latin typeface="Consolas"/>
                <a:ea typeface="Consolas"/>
                <a:cs typeface="Consolas"/>
                <a:sym typeface="Consolas"/>
              </a:defRPr>
            </a:pPr>
            <a:r>
              <a:t> }</a:t>
            </a:r>
          </a:p>
        </p:txBody>
      </p:sp>
      <p:sp>
        <p:nvSpPr>
          <p:cNvPr id="116" name="Shape 116"/>
          <p:cNvSpPr/>
          <p:nvPr/>
        </p:nvSpPr>
        <p:spPr>
          <a:xfrm>
            <a:off x="838200" y="8928100"/>
            <a:ext cx="15588294" cy="339512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Transactional HashMap</a:t>
            </a:r>
          </a:p>
          <a:p>
            <a:pPr marL="1447800" lvl="1" indent="-635000" algn="l">
              <a:spcBef>
                <a:spcPts val="600"/>
              </a:spcBef>
              <a:buSzPct val="130000"/>
              <a:buChar char="-"/>
              <a:defRPr sz="4200" b="1">
                <a:latin typeface="+mn-lt"/>
                <a:ea typeface="+mn-ea"/>
                <a:cs typeface="+mn-cs"/>
                <a:sym typeface="Myriad Pro Condensed"/>
              </a:defRPr>
            </a:pPr>
            <a:r>
              <a:t>Good: thread-safe, easy to program</a:t>
            </a:r>
          </a:p>
          <a:p>
            <a:pPr marL="1447800" lvl="1" indent="-635000" algn="l">
              <a:spcBef>
                <a:spcPts val="600"/>
              </a:spcBef>
              <a:buSzPct val="130000"/>
              <a:buChar char="-"/>
              <a:defRPr sz="4200" b="1">
                <a:latin typeface="+mn-lt"/>
                <a:ea typeface="+mn-ea"/>
                <a:cs typeface="+mn-cs"/>
                <a:sym typeface="Myriad Pro Condensed"/>
              </a:defRPr>
            </a:pPr>
            <a:r>
              <a:t>What about performance and scalability? </a:t>
            </a:r>
          </a:p>
          <a:p>
            <a:pPr marL="1866900" lvl="2" indent="-406400" algn="l">
              <a:spcBef>
                <a:spcPts val="600"/>
              </a:spcBef>
              <a:buSzPct val="130000"/>
              <a:buChar char="-"/>
              <a:defRPr sz="4200" b="1">
                <a:latin typeface="+mn-lt"/>
                <a:ea typeface="+mn-ea"/>
                <a:cs typeface="+mn-cs"/>
                <a:sym typeface="Myriad Pro Condensed"/>
              </a:defRPr>
            </a:pPr>
            <a:r>
              <a:t>Depends on the workload and implementation of atomic (to be discussed)</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952500" y="400049"/>
            <a:ext cx="16459200" cy="1447801"/>
          </a:xfrm>
          <a:prstGeom prst="rect">
            <a:avLst/>
          </a:prstGeom>
        </p:spPr>
        <p:txBody>
          <a:bodyPr/>
          <a:lstStyle>
            <a:lvl1pPr>
              <a:lnSpc>
                <a:spcPct val="70000"/>
              </a:lnSpc>
              <a:defRPr sz="8000"/>
            </a:lvl1pPr>
          </a:lstStyle>
          <a:p>
            <a:r>
              <a:t>Another example: tree update by two threads</a:t>
            </a:r>
          </a:p>
        </p:txBody>
      </p:sp>
      <p:grpSp>
        <p:nvGrpSpPr>
          <p:cNvPr id="123" name="Group 123"/>
          <p:cNvGrpSpPr/>
          <p:nvPr/>
        </p:nvGrpSpPr>
        <p:grpSpPr>
          <a:xfrm>
            <a:off x="8229600" y="2743200"/>
            <a:ext cx="1828800" cy="1828800"/>
            <a:chOff x="0" y="0"/>
            <a:chExt cx="1828800" cy="1828800"/>
          </a:xfrm>
        </p:grpSpPr>
        <p:sp>
          <p:nvSpPr>
            <p:cNvPr id="121" name="Shape 121"/>
            <p:cNvSpPr/>
            <p:nvPr/>
          </p:nvSpPr>
          <p:spPr>
            <a:xfrm>
              <a:off x="0" y="0"/>
              <a:ext cx="1828800" cy="1828800"/>
            </a:xfrm>
            <a:prstGeom prst="ellipse">
              <a:avLst/>
            </a:prstGeom>
            <a:noFill/>
            <a:ln w="76200" cap="flat">
              <a:solidFill>
                <a:srgbClr val="000000"/>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2" name="Shape 122"/>
            <p:cNvSpPr/>
            <p:nvPr/>
          </p:nvSpPr>
          <p:spPr>
            <a:xfrm>
              <a:off x="715701" y="615950"/>
              <a:ext cx="397399" cy="596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marL="79898" marR="79898">
                <a:buClr>
                  <a:srgbClr val="FFFFFF"/>
                </a:buClr>
                <a:buFont typeface="Calibri"/>
                <a:defRPr sz="3600">
                  <a:uFill>
                    <a:solidFill>
                      <a:srgbClr val="000000"/>
                    </a:solidFill>
                  </a:uFill>
                </a:defRPr>
              </a:lvl1pPr>
            </a:lstStyle>
            <a:p>
              <a:r>
                <a:t>1</a:t>
              </a:r>
            </a:p>
          </p:txBody>
        </p:sp>
      </p:grpSp>
      <p:sp>
        <p:nvSpPr>
          <p:cNvPr id="124" name="Shape 124"/>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5" name="Shape 125"/>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6" name="Shape 126"/>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7" name="Shape 127"/>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8" name="Shape 128"/>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9" name="Shape 129"/>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0" name="Shape 130"/>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1" name="Shape 131"/>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2" name="Shape 132"/>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133" name="Shape 133"/>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4" name="Shape 134"/>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135" name="Shape 135"/>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6" name="Shape 136"/>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137" name="Shape 137"/>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8" name="Shape 138"/>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39" name="Shape 139"/>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0" name="Shape 140"/>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1" name="Shape 141"/>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2" name="Shape 142"/>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3" name="Shape 143"/>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4" name="Shape 144"/>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5" name="Shape 145"/>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6" name="Shape 146"/>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7" name="Shape 147"/>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8" name="Shape 148"/>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49" name="Shape 149"/>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50" name="Shape 150"/>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51" name="Shape 151"/>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
        <p:nvSpPr>
          <p:cNvPr id="152" name="Shape 15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157" name="Shape 157"/>
          <p:cNvSpPr/>
          <p:nvPr/>
        </p:nvSpPr>
        <p:spPr>
          <a:xfrm>
            <a:off x="8229600" y="27432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58" name="Shape 15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159" name="Shape 15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0" name="Shape 16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1" name="Shape 16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2" name="Shape 16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3" name="Shape 16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4" name="Shape 16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5" name="Shape 16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6" name="Shape 166"/>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7" name="Shape 16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168" name="Shape 168"/>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9" name="Shape 16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170" name="Shape 17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1" name="Shape 17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172" name="Shape 17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3" name="Shape 17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74" name="Shape 17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5" name="Shape 17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6" name="Shape 17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7" name="Shape 17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8" name="Shape 17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79" name="Shape 17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 name="Shape 18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1" name="Shape 18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2" name="Shape 18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3" name="Shape 18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4" name="Shape 18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5" name="Shape 18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6" name="Shape 18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187" name="Shape 187"/>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188" name="Shape 188"/>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191" name="Shape 191"/>
          <p:cNvSpPr/>
          <p:nvPr/>
        </p:nvSpPr>
        <p:spPr>
          <a:xfrm>
            <a:off x="8229600" y="27432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2" name="Shape 192"/>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193" name="Shape 193"/>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4" name="Shape 194"/>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5" name="Shape 195"/>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6" name="Shape 196"/>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7" name="Shape 197"/>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8" name="Shape 198"/>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9" name="Shape 199"/>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0" name="Shape 200"/>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1" name="Shape 201"/>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02" name="Shape 202"/>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3" name="Shape 203"/>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04" name="Shape 204"/>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5" name="Shape 205"/>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06" name="Shape 206"/>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7" name="Shape 207"/>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08" name="Shape 208"/>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09" name="Shape 209"/>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0" name="Shape 210"/>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1" name="Shape 211"/>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2" name="Shape 212"/>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3" name="Shape 213"/>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4" name="Shape 214"/>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5" name="Shape 215"/>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6" name="Shape 216"/>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7" name="Shape 217"/>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8" name="Shape 218"/>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19" name="Shape 219"/>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20" name="Shape 220"/>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21" name="Shape 221"/>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22" name="Shape 222"/>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25" name="Shape 225"/>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6" name="Shape 226"/>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27" name="Shape 227"/>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8" name="Shape 228"/>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29" name="Shape 229"/>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0" name="Shape 230"/>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1" name="Shape 231"/>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2" name="Shape 232"/>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3" name="Shape 233"/>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4" name="Shape 234"/>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5" name="Shape 235"/>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36" name="Shape 236"/>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7" name="Shape 237"/>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38" name="Shape 238"/>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39" name="Shape 239"/>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40" name="Shape 240"/>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1" name="Shape 241"/>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2" name="Shape 242"/>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3" name="Shape 243"/>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4" name="Shape 244"/>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5" name="Shape 245"/>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6" name="Shape 246"/>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7" name="Shape 247"/>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8" name="Shape 248"/>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49" name="Shape 249"/>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0" name="Shape 250"/>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1" name="Shape 251"/>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2" name="Shape 252"/>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3" name="Shape 253"/>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54" name="Shape 254"/>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55" name="Shape 255"/>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56" name="Shape 256"/>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title"/>
          </p:nvPr>
        </p:nvSpPr>
        <p:spPr>
          <a:prstGeom prst="rect">
            <a:avLst/>
          </a:prstGeom>
        </p:spPr>
        <p:txBody>
          <a:bodyPr/>
          <a:lstStyle>
            <a:lvl1pPr>
              <a:defRPr sz="7600"/>
            </a:lvl1pPr>
          </a:lstStyle>
          <a:p>
            <a:r>
              <a:t>Raising level of abstraction for synchronization</a:t>
            </a:r>
          </a:p>
        </p:txBody>
      </p:sp>
      <p:sp>
        <p:nvSpPr>
          <p:cNvPr id="43" name="Shape 43"/>
          <p:cNvSpPr>
            <a:spLocks noGrp="1"/>
          </p:cNvSpPr>
          <p:nvPr>
            <p:ph type="body" idx="1"/>
          </p:nvPr>
        </p:nvSpPr>
        <p:spPr>
          <a:xfrm>
            <a:off x="838200" y="2514600"/>
            <a:ext cx="16840200" cy="9446136"/>
          </a:xfrm>
          <a:prstGeom prst="rect">
            <a:avLst/>
          </a:prstGeom>
        </p:spPr>
        <p:txBody>
          <a:bodyPr/>
          <a:lstStyle/>
          <a:p>
            <a:pPr marL="742950" indent="-742950">
              <a:defRPr sz="5200"/>
            </a:pPr>
            <a:r>
              <a:rPr dirty="0"/>
              <a:t>Previous topic: machine-level atomic operations</a:t>
            </a:r>
            <a:endParaRPr lang="en-US" dirty="0"/>
          </a:p>
          <a:p>
            <a:pPr marL="1377950" lvl="1" indent="-742950">
              <a:defRPr sz="5200"/>
            </a:pPr>
            <a:r>
              <a:rPr sz="4200" dirty="0"/>
              <a:t>Fetch-and-op, test-and-set, compare-and-swap, load linked-store conditional</a:t>
            </a:r>
            <a:endParaRPr lang="en-US" sz="4200" dirty="0"/>
          </a:p>
          <a:p>
            <a:pPr marL="1377950" lvl="1" indent="-742950">
              <a:defRPr sz="5200"/>
            </a:pPr>
            <a:endParaRPr sz="4200" dirty="0"/>
          </a:p>
          <a:p>
            <a:pPr marL="742950" indent="-742950">
              <a:defRPr sz="5200"/>
            </a:pPr>
            <a:r>
              <a:rPr dirty="0"/>
              <a:t>Then we used these atomic operations to construct higher level synchronization primitives in software:</a:t>
            </a:r>
          </a:p>
          <a:p>
            <a:pPr marL="1389742" lvl="1" indent="-589642">
              <a:defRPr sz="4200"/>
            </a:pPr>
            <a:r>
              <a:rPr dirty="0"/>
              <a:t>Locks, barriers</a:t>
            </a:r>
            <a:endParaRPr lang="en-US" dirty="0"/>
          </a:p>
          <a:p>
            <a:pPr marL="1389742" lvl="1" indent="-589642">
              <a:defRPr sz="4200"/>
            </a:pPr>
            <a:r>
              <a:rPr dirty="0"/>
              <a:t>We’ve seen how it can be challenging to produce correct programs using these primitives (easy to create bugs that violate atomicity, create deadlock, etc.)</a:t>
            </a:r>
            <a:endParaRPr lang="en-US" dirty="0"/>
          </a:p>
          <a:p>
            <a:pPr marL="1389742" lvl="1" indent="-589642">
              <a:defRPr sz="4200"/>
            </a:pPr>
            <a:endParaRPr dirty="0"/>
          </a:p>
          <a:p>
            <a:pPr marL="742950" indent="-742950">
              <a:defRPr sz="5200"/>
            </a:pPr>
            <a:r>
              <a:rPr dirty="0"/>
              <a:t>Today: raising level of abstraction for synchronization even further</a:t>
            </a:r>
          </a:p>
          <a:p>
            <a:pPr marL="1389742" lvl="1" indent="-589642">
              <a:defRPr sz="4200"/>
            </a:pPr>
            <a:r>
              <a:rPr dirty="0"/>
              <a:t>Idea: transactional memory</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3">
                                            <p:txEl>
                                              <p:pRg st="3" end="3"/>
                                            </p:txEl>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43">
                                            <p:txEl>
                                              <p:pRg st="4" end="4"/>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4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43">
                                            <p:txEl>
                                              <p:pRg st="7" end="7"/>
                                            </p:txEl>
                                          </p:spTgt>
                                        </p:tgtEl>
                                        <p:attrNameLst>
                                          <p:attrName>style.visibility</p:attrName>
                                        </p:attrNameLst>
                                      </p:cBhvr>
                                      <p:to>
                                        <p:strVal val="visible"/>
                                      </p:to>
                                    </p:set>
                                  </p:childTnLst>
                                </p:cTn>
                              </p:par>
                              <p:par>
                                <p:cTn id="15" presetID="1" presetClass="entr" presetSubtype="0" fill="hold" grpId="1" nodeType="withEffect">
                                  <p:stCondLst>
                                    <p:cond delay="0"/>
                                  </p:stCondLst>
                                  <p:iterate>
                                    <p:tmAbs val="0"/>
                                  </p:iterate>
                                  <p:childTnLst>
                                    <p:set>
                                      <p:cBhvr>
                                        <p:cTn id="16" fill="hold"/>
                                        <p:tgtEl>
                                          <p:spTgt spid="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1" build="p"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59" name="Shape 259"/>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0" name="Shape 260"/>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61" name="Shape 261"/>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2" name="Shape 262"/>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3" name="Shape 263"/>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4" name="Shape 264"/>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5" name="Shape 265"/>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6" name="Shape 266"/>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7" name="Shape 267"/>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8" name="Shape 268"/>
          <p:cNvSpPr/>
          <p:nvPr/>
        </p:nvSpPr>
        <p:spPr>
          <a:xfrm>
            <a:off x="10820400" y="5334000"/>
            <a:ext cx="1828800" cy="18288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69" name="Shape 269"/>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270" name="Shape 270"/>
          <p:cNvSpPr/>
          <p:nvPr/>
        </p:nvSpPr>
        <p:spPr>
          <a:xfrm>
            <a:off x="10210800" y="8229600"/>
            <a:ext cx="1371600" cy="13716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1" name="Shape 271"/>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272" name="Shape 272"/>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3" name="Shape 273"/>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274" name="Shape 274"/>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5" name="Shape 275"/>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76" name="Shape 276"/>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7" name="Shape 277"/>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8" name="Shape 278"/>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79" name="Shape 279"/>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0" name="Shape 280"/>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1" name="Shape 281"/>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2" name="Shape 282"/>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3" name="Shape 283"/>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4" name="Shape 284"/>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5" name="Shape 285"/>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6" name="Shape 286"/>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7" name="Shape 287"/>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88" name="Shape 288"/>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289" name="Shape 289"/>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290" name="Shape 290"/>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293" name="Shape 293"/>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4" name="Shape 294"/>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295" name="Shape 295"/>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6" name="Shape 296"/>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7" name="Shape 297"/>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8" name="Shape 298"/>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99" name="Shape 299"/>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0" name="Shape 300"/>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1" name="Shape 301"/>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2" name="Shape 302"/>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3" name="Shape 303"/>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04" name="Shape 304"/>
          <p:cNvSpPr/>
          <p:nvPr/>
        </p:nvSpPr>
        <p:spPr>
          <a:xfrm>
            <a:off x="10210800" y="8229600"/>
            <a:ext cx="1371600" cy="1371600"/>
          </a:xfrm>
          <a:prstGeom prst="ellipse">
            <a:avLst/>
          </a:prstGeom>
          <a:ln w="127000">
            <a:solidFill>
              <a:schemeClr val="accent5"/>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5" name="Shape 305"/>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06" name="Shape 30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7" name="Shape 307"/>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08" name="Shape 308"/>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09" name="Shape 309"/>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10" name="Shape 310"/>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1" name="Shape 311"/>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2" name="Shape 312"/>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3" name="Shape 313"/>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4" name="Shape 314"/>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5" name="Shape 315"/>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6" name="Shape 316"/>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7" name="Shape 317"/>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8" name="Shape 318"/>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19" name="Shape 319"/>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0" name="Shape 320"/>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1" name="Shape 321"/>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22" name="Shape 32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23" name="Shape 323"/>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324" name="Shape 324"/>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Shape 32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Fine-grained locking example</a:t>
            </a:r>
          </a:p>
        </p:txBody>
      </p:sp>
      <p:sp>
        <p:nvSpPr>
          <p:cNvPr id="327" name="Shape 327"/>
          <p:cNvSpPr/>
          <p:nvPr/>
        </p:nvSpPr>
        <p:spPr>
          <a:xfrm>
            <a:off x="8229600" y="27432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28" name="Shape 32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329" name="Shape 32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0" name="Shape 33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1" name="Shape 33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2" name="Shape 33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3" name="Shape 33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4" name="Shape 33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5" name="Shape 33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6" name="Shape 336"/>
          <p:cNvSpPr/>
          <p:nvPr/>
        </p:nvSpPr>
        <p:spPr>
          <a:xfrm>
            <a:off x="1082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7" name="Shape 33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38" name="Shape 338"/>
          <p:cNvSpPr/>
          <p:nvPr/>
        </p:nvSpPr>
        <p:spPr>
          <a:xfrm>
            <a:off x="1021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39" name="Shape 33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40" name="Shape 34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1" name="Shape 34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42" name="Shape 34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3" name="Shape 34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4" name="Shape 34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5" name="Shape 34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6" name="Shape 34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7" name="Shape 34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8" name="Shape 34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49" name="Shape 34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0" name="Shape 35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1" name="Shape 35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2" name="Shape 35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3" name="Shape 35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4" name="Shape 35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5" name="Shape 35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56" name="Shape 35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57" name="Shape 357"/>
          <p:cNvSpPr/>
          <p:nvPr/>
        </p:nvSpPr>
        <p:spPr>
          <a:xfrm>
            <a:off x="1899929" y="10289540"/>
            <a:ext cx="14488143" cy="14935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buClr>
                <a:srgbClr val="FFFFFF"/>
              </a:buClr>
              <a:buFont typeface="Calibri"/>
              <a:defRPr b="1">
                <a:latin typeface="+mn-lt"/>
                <a:ea typeface="+mn-ea"/>
                <a:cs typeface="+mn-cs"/>
                <a:sym typeface="Myriad Pro Condensed"/>
              </a:defRPr>
            </a:pPr>
            <a:r>
              <a:rPr>
                <a:uFill>
                  <a:solidFill>
                    <a:srgbClr val="000000"/>
                  </a:solidFill>
                </a:uFill>
              </a:rPr>
              <a:t>Locking can prevent concurrency</a:t>
            </a:r>
          </a:p>
          <a:p>
            <a:pPr>
              <a:buClr>
                <a:srgbClr val="FFFFFF"/>
              </a:buClr>
              <a:buFont typeface="Calibri"/>
              <a:defRPr sz="4200" b="1">
                <a:latin typeface="+mn-lt"/>
                <a:ea typeface="+mn-ea"/>
                <a:cs typeface="+mn-cs"/>
                <a:sym typeface="Myriad Pro Condensed"/>
              </a:defRPr>
            </a:pPr>
            <a:r>
              <a:rPr>
                <a:uFill>
                  <a:solidFill>
                    <a:srgbClr val="000000"/>
                  </a:solidFill>
                </a:uFill>
              </a:rPr>
              <a:t>(here: locks on node 1 and 2 during update to node 3 could delay update to 4)</a:t>
            </a:r>
          </a:p>
        </p:txBody>
      </p:sp>
      <p:sp>
        <p:nvSpPr>
          <p:cNvPr id="358" name="Shape 358"/>
          <p:cNvSpPr/>
          <p:nvPr/>
        </p:nvSpPr>
        <p:spPr>
          <a:xfrm>
            <a:off x="9144000" y="3505200"/>
            <a:ext cx="2683059" cy="5334000"/>
          </a:xfrm>
          <a:custGeom>
            <a:avLst/>
            <a:gdLst/>
            <a:ahLst/>
            <a:cxnLst>
              <a:cxn ang="0">
                <a:pos x="wd2" y="hd2"/>
              </a:cxn>
              <a:cxn ang="5400000">
                <a:pos x="wd2" y="hd2"/>
              </a:cxn>
              <a:cxn ang="10800000">
                <a:pos x="wd2" y="hd2"/>
              </a:cxn>
              <a:cxn ang="16200000">
                <a:pos x="wd2" y="hd2"/>
              </a:cxn>
            </a:cxnLst>
            <a:rect l="0" t="0" r="r" b="b"/>
            <a:pathLst>
              <a:path w="20015" h="21600" extrusionOk="0">
                <a:moveTo>
                  <a:pt x="0" y="0"/>
                </a:moveTo>
                <a:cubicBezTo>
                  <a:pt x="8640" y="3900"/>
                  <a:pt x="17280" y="7800"/>
                  <a:pt x="19440" y="11400"/>
                </a:cubicBezTo>
                <a:cubicBezTo>
                  <a:pt x="21600" y="15000"/>
                  <a:pt x="17280" y="18300"/>
                  <a:pt x="12960" y="21600"/>
                </a:cubicBezTo>
              </a:path>
            </a:pathLst>
          </a:custGeom>
          <a:ln w="76200">
            <a:solidFill>
              <a:schemeClr val="accent5"/>
            </a:solidFill>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59" name="Shape 359"/>
          <p:cNvSpPr/>
          <p:nvPr/>
        </p:nvSpPr>
        <p:spPr>
          <a:xfrm>
            <a:off x="9309100" y="3302000"/>
            <a:ext cx="3505200" cy="53340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6183" y="3754"/>
                  <a:pt x="12365" y="7509"/>
                  <a:pt x="15965" y="11109"/>
                </a:cubicBezTo>
                <a:cubicBezTo>
                  <a:pt x="19565" y="14709"/>
                  <a:pt x="20583" y="18154"/>
                  <a:pt x="21600" y="21600"/>
                </a:cubicBezTo>
              </a:path>
            </a:pathLst>
          </a:custGeom>
          <a:ln w="76200">
            <a:solidFill>
              <a:srgbClr val="FFAA00"/>
            </a:solidFill>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0" name="Shape 360"/>
          <p:cNvSpPr/>
          <p:nvPr/>
        </p:nvSpPr>
        <p:spPr>
          <a:xfrm>
            <a:off x="947744" y="3098800"/>
            <a:ext cx="60549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Hand-over-hand locking</a:t>
            </a:r>
          </a:p>
        </p:txBody>
      </p:sp>
      <p:sp>
        <p:nvSpPr>
          <p:cNvPr id="361" name="Shape 361"/>
          <p:cNvSpPr/>
          <p:nvPr/>
        </p:nvSpPr>
        <p:spPr>
          <a:xfrm>
            <a:off x="976295" y="1447800"/>
            <a:ext cx="11839855" cy="8128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Goal: modify nodes 3 and 4 in a thread-safe way</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Shape 365"/>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366" name="Shape 366"/>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7" name="Shape 367"/>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368" name="Shape 368"/>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9" name="Shape 369"/>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0" name="Shape 370"/>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1" name="Shape 371"/>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2" name="Shape 372"/>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3" name="Shape 373"/>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4" name="Shape 374"/>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5" name="Shape 375"/>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6" name="Shape 376"/>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377" name="Shape 377"/>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78" name="Shape 378"/>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379" name="Shape 379"/>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0" name="Shape 380"/>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381" name="Shape 381"/>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2" name="Shape 382"/>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83" name="Shape 383"/>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4" name="Shape 384"/>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5" name="Shape 385"/>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6" name="Shape 386"/>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7" name="Shape 387"/>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8" name="Shape 388"/>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89" name="Shape 389"/>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0" name="Shape 390"/>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1" name="Shape 391"/>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2" name="Shape 392"/>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3" name="Shape 393"/>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4" name="Shape 394"/>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95" name="Shape 395"/>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396" name="Shape 396"/>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397" name="Shape 397"/>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398" name="Shape 398"/>
          <p:cNvSpPr/>
          <p:nvPr/>
        </p:nvSpPr>
        <p:spPr>
          <a:xfrm>
            <a:off x="1074744" y="2136140"/>
            <a:ext cx="6078741"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Shape 402"/>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403" name="Shape 403"/>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4" name="Shape 404"/>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05" name="Shape 405"/>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6" name="Shape 406"/>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7" name="Shape 407"/>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8" name="Shape 408"/>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09" name="Shape 409"/>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0" name="Shape 410"/>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1" name="Shape 411"/>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2" name="Shape 412"/>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3" name="Shape 413"/>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14" name="Shape 414"/>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5" name="Shape 415"/>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416" name="Shape 41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7" name="Shape 417"/>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418" name="Shape 418"/>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9" name="Shape 419"/>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20" name="Shape 420"/>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1" name="Shape 421"/>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2" name="Shape 422"/>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3" name="Shape 423"/>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4" name="Shape 424"/>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5" name="Shape 425"/>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6" name="Shape 426"/>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7" name="Shape 427"/>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8" name="Shape 428"/>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9" name="Shape 429"/>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0" name="Shape 430"/>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1" name="Shape 431"/>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32" name="Shape 432"/>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433" name="Shape 433"/>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434" name="Shape 434"/>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435" name="Shape 435"/>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436" name="Shape 436"/>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37" name="Shape 437"/>
          <p:cNvSpPr/>
          <p:nvPr/>
        </p:nvSpPr>
        <p:spPr>
          <a:xfrm>
            <a:off x="1074744" y="2136140"/>
            <a:ext cx="6158120"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Shape 439"/>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a:t>
            </a:r>
          </a:p>
        </p:txBody>
      </p:sp>
      <p:sp>
        <p:nvSpPr>
          <p:cNvPr id="440" name="Shape 440"/>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1" name="Shape 441"/>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42" name="Shape 442"/>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3" name="Shape 443"/>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4" name="Shape 444"/>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5" name="Shape 445"/>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6" name="Shape 446"/>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7" name="Shape 447"/>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8" name="Shape 448"/>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9" name="Shape 449"/>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0" name="Shape 450"/>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51" name="Shape 451"/>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2" name="Shape 452"/>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453" name="Shape 453"/>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4" name="Shape 454"/>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455" name="Shape 455"/>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6" name="Shape 456"/>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7" name="Shape 457"/>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58" name="Shape 458"/>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59" name="Shape 459"/>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0" name="Shape 460"/>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1" name="Shape 461"/>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2" name="Shape 462"/>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3" name="Shape 463"/>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4" name="Shape 464"/>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5" name="Shape 465"/>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6" name="Shape 466"/>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7" name="Shape 467"/>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8" name="Shape 468"/>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69" name="Shape 469"/>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470" name="Shape 470"/>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471" name="Shape 471"/>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472" name="Shape 472"/>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473" name="Shape 473"/>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74" name="Shape 474"/>
          <p:cNvSpPr/>
          <p:nvPr/>
        </p:nvSpPr>
        <p:spPr>
          <a:xfrm>
            <a:off x="5563651" y="10394950"/>
            <a:ext cx="2854199"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4349AA"/>
              </a:buClr>
              <a:buFont typeface="Calibri"/>
              <a:defRPr sz="4600" b="1">
                <a:solidFill>
                  <a:srgbClr val="3A88FE"/>
                </a:solidFill>
                <a:uFill>
                  <a:solidFill>
                    <a:srgbClr val="3A88FE"/>
                  </a:solidFill>
                </a:uFill>
                <a:latin typeface="+mn-lt"/>
                <a:ea typeface="+mn-ea"/>
                <a:cs typeface="+mn-cs"/>
                <a:sym typeface="Myriad Pro Condensed"/>
              </a:defRPr>
            </a:lvl1pPr>
          </a:lstStyle>
          <a:p>
            <a:r>
              <a:t>Transaction B</a:t>
            </a:r>
          </a:p>
        </p:txBody>
      </p:sp>
      <p:sp>
        <p:nvSpPr>
          <p:cNvPr id="475" name="Shape 475"/>
          <p:cNvSpPr/>
          <p:nvPr/>
        </p:nvSpPr>
        <p:spPr>
          <a:xfrm>
            <a:off x="5576103" y="11004550"/>
            <a:ext cx="2607082"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4</a:t>
            </a:r>
          </a:p>
        </p:txBody>
      </p:sp>
      <p:sp>
        <p:nvSpPr>
          <p:cNvPr id="476" name="Shape 476"/>
          <p:cNvSpPr/>
          <p:nvPr/>
        </p:nvSpPr>
        <p:spPr>
          <a:xfrm>
            <a:off x="5574614" y="116681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4</a:t>
            </a:r>
          </a:p>
        </p:txBody>
      </p:sp>
      <p:sp>
        <p:nvSpPr>
          <p:cNvPr id="477" name="Shape 477"/>
          <p:cNvSpPr/>
          <p:nvPr/>
        </p:nvSpPr>
        <p:spPr>
          <a:xfrm>
            <a:off x="12458700" y="8610600"/>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78" name="Shape 478"/>
          <p:cNvSpPr/>
          <p:nvPr/>
        </p:nvSpPr>
        <p:spPr>
          <a:xfrm>
            <a:off x="9506518" y="10353040"/>
            <a:ext cx="8448695" cy="29921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FFFFFF"/>
              </a:buClr>
              <a:buFont typeface="Calibri"/>
              <a:defRPr b="1">
                <a:latin typeface="+mn-lt"/>
                <a:ea typeface="+mn-ea"/>
                <a:cs typeface="+mn-cs"/>
                <a:sym typeface="Myriad Pro Condensed"/>
              </a:defRPr>
            </a:pPr>
            <a:r>
              <a:rPr>
                <a:uFill>
                  <a:solidFill>
                    <a:srgbClr val="000000"/>
                  </a:solidFill>
                </a:uFill>
              </a:rPr>
              <a:t>NO READ-WRITE or</a:t>
            </a:r>
          </a:p>
          <a:p>
            <a:pPr algn="l">
              <a:buClr>
                <a:srgbClr val="FFFFFF"/>
              </a:buClr>
              <a:buFont typeface="Calibri"/>
              <a:defRPr b="1">
                <a:latin typeface="+mn-lt"/>
                <a:ea typeface="+mn-ea"/>
                <a:cs typeface="+mn-cs"/>
                <a:sym typeface="Myriad Pro Condensed"/>
              </a:defRPr>
            </a:pPr>
            <a:r>
              <a:rPr>
                <a:uFill>
                  <a:solidFill>
                    <a:srgbClr val="000000"/>
                  </a:solidFill>
                </a:uFill>
              </a:rPr>
              <a:t>WRITE-WRITE conflicts!</a:t>
            </a:r>
          </a:p>
          <a:p>
            <a:pPr algn="l">
              <a:buClr>
                <a:srgbClr val="FFFFFF"/>
              </a:buClr>
              <a:buFont typeface="Calibri"/>
              <a:defRPr sz="4200" b="1">
                <a:latin typeface="+mn-lt"/>
                <a:ea typeface="+mn-ea"/>
                <a:cs typeface="+mn-cs"/>
                <a:sym typeface="Myriad Pro Condensed"/>
              </a:defRPr>
            </a:pPr>
            <a:r>
              <a:rPr>
                <a:uFill>
                  <a:solidFill>
                    <a:srgbClr val="000000"/>
                  </a:solidFill>
                </a:uFill>
              </a:rPr>
              <a:t>(no transaction writes to data that is accessed by other transactions)</a:t>
            </a:r>
          </a:p>
        </p:txBody>
      </p:sp>
      <p:sp>
        <p:nvSpPr>
          <p:cNvPr id="479" name="Shape 479"/>
          <p:cNvSpPr/>
          <p:nvPr/>
        </p:nvSpPr>
        <p:spPr>
          <a:xfrm>
            <a:off x="8229600" y="27432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0" name="Shape 480"/>
          <p:cNvSpPr/>
          <p:nvPr/>
        </p:nvSpPr>
        <p:spPr>
          <a:xfrm>
            <a:off x="10820400" y="53340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1" name="Shape 481"/>
          <p:cNvSpPr/>
          <p:nvPr/>
        </p:nvSpPr>
        <p:spPr>
          <a:xfrm>
            <a:off x="12039600" y="8229600"/>
            <a:ext cx="1371600" cy="1371600"/>
          </a:xfrm>
          <a:prstGeom prst="ellipse">
            <a:avLst/>
          </a:prstGeom>
          <a:ln w="127000">
            <a:solidFill>
              <a:srgbClr val="0061FF"/>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2" name="Shape 482"/>
          <p:cNvSpPr/>
          <p:nvPr/>
        </p:nvSpPr>
        <p:spPr>
          <a:xfrm>
            <a:off x="1074744" y="2228850"/>
            <a:ext cx="5894562" cy="12903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Figure highlights data touched as part of transaction</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Shape 486"/>
          <p:cNvSpPr/>
          <p:nvPr/>
        </p:nvSpPr>
        <p:spPr>
          <a:xfrm>
            <a:off x="914400" y="184149"/>
            <a:ext cx="16459200" cy="1447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lgn="l">
              <a:buClr>
                <a:srgbClr val="FFFFFF"/>
              </a:buClr>
              <a:buFont typeface="Calibri"/>
              <a:defRPr sz="8800" b="1">
                <a:uFill>
                  <a:solidFill>
                    <a:srgbClr val="000000"/>
                  </a:solidFill>
                </a:uFill>
                <a:latin typeface="+mn-lt"/>
                <a:ea typeface="+mn-ea"/>
                <a:cs typeface="+mn-cs"/>
                <a:sym typeface="Myriad Pro Condensed"/>
              </a:defRPr>
            </a:lvl1pPr>
          </a:lstStyle>
          <a:p>
            <a:r>
              <a:t>Transactions example #2</a:t>
            </a:r>
          </a:p>
        </p:txBody>
      </p:sp>
      <p:sp>
        <p:nvSpPr>
          <p:cNvPr id="487" name="Shape 487"/>
          <p:cNvSpPr/>
          <p:nvPr/>
        </p:nvSpPr>
        <p:spPr>
          <a:xfrm>
            <a:off x="8229600" y="27432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88" name="Shape 488"/>
          <p:cNvSpPr/>
          <p:nvPr/>
        </p:nvSpPr>
        <p:spPr>
          <a:xfrm>
            <a:off x="8945300" y="33591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1</a:t>
            </a:r>
          </a:p>
        </p:txBody>
      </p:sp>
      <p:sp>
        <p:nvSpPr>
          <p:cNvPr id="489" name="Shape 489"/>
          <p:cNvSpPr/>
          <p:nvPr/>
        </p:nvSpPr>
        <p:spPr>
          <a:xfrm>
            <a:off x="167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0" name="Shape 490"/>
          <p:cNvSpPr/>
          <p:nvPr/>
        </p:nvSpPr>
        <p:spPr>
          <a:xfrm>
            <a:off x="5486400" y="54864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1" name="Shape 491"/>
          <p:cNvSpPr/>
          <p:nvPr/>
        </p:nvSpPr>
        <p:spPr>
          <a:xfrm>
            <a:off x="14630400" y="5334000"/>
            <a:ext cx="1828800" cy="18288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2" name="Shape 492"/>
          <p:cNvSpPr/>
          <p:nvPr/>
        </p:nvSpPr>
        <p:spPr>
          <a:xfrm>
            <a:off x="9144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3" name="Shape 493"/>
          <p:cNvSpPr/>
          <p:nvPr/>
        </p:nvSpPr>
        <p:spPr>
          <a:xfrm>
            <a:off x="27432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4" name="Shape 494"/>
          <p:cNvSpPr/>
          <p:nvPr/>
        </p:nvSpPr>
        <p:spPr>
          <a:xfrm>
            <a:off x="4876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5" name="Shape 495"/>
          <p:cNvSpPr/>
          <p:nvPr/>
        </p:nvSpPr>
        <p:spPr>
          <a:xfrm>
            <a:off x="6705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6" name="Shape 496"/>
          <p:cNvSpPr/>
          <p:nvPr/>
        </p:nvSpPr>
        <p:spPr>
          <a:xfrm>
            <a:off x="10820400" y="5334000"/>
            <a:ext cx="1828800" cy="18288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7" name="Shape 497"/>
          <p:cNvSpPr/>
          <p:nvPr/>
        </p:nvSpPr>
        <p:spPr>
          <a:xfrm>
            <a:off x="11536100" y="5949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2</a:t>
            </a:r>
          </a:p>
        </p:txBody>
      </p:sp>
      <p:sp>
        <p:nvSpPr>
          <p:cNvPr id="498" name="Shape 498"/>
          <p:cNvSpPr/>
          <p:nvPr/>
        </p:nvSpPr>
        <p:spPr>
          <a:xfrm>
            <a:off x="10210800" y="8229600"/>
            <a:ext cx="1371600" cy="1371600"/>
          </a:xfrm>
          <a:prstGeom prst="ellipse">
            <a:avLst/>
          </a:prstGeom>
          <a:ln w="127000">
            <a:solidFill>
              <a:srgbClr val="FFAA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99" name="Shape 499"/>
          <p:cNvSpPr/>
          <p:nvPr/>
        </p:nvSpPr>
        <p:spPr>
          <a:xfrm>
            <a:off x="106979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3</a:t>
            </a:r>
          </a:p>
        </p:txBody>
      </p:sp>
      <p:sp>
        <p:nvSpPr>
          <p:cNvPr id="500" name="Shape 500"/>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1" name="Shape 501"/>
          <p:cNvSpPr/>
          <p:nvPr/>
        </p:nvSpPr>
        <p:spPr>
          <a:xfrm>
            <a:off x="12526700" y="8616950"/>
            <a:ext cx="397400" cy="596900"/>
          </a:xfrm>
          <a:prstGeom prst="rect">
            <a:avLst/>
          </a:prstGeom>
          <a:ln w="12700">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lvl1pPr marL="79898" marR="79898">
              <a:buClr>
                <a:srgbClr val="FFFFFF"/>
              </a:buClr>
              <a:buFont typeface="Calibri"/>
              <a:defRPr sz="3600">
                <a:uFill>
                  <a:solidFill>
                    <a:srgbClr val="000000"/>
                  </a:solidFill>
                </a:uFill>
              </a:defRPr>
            </a:lvl1pPr>
          </a:lstStyle>
          <a:p>
            <a:r>
              <a:t>4</a:t>
            </a:r>
          </a:p>
        </p:txBody>
      </p:sp>
      <p:sp>
        <p:nvSpPr>
          <p:cNvPr id="502" name="Shape 502"/>
          <p:cNvSpPr/>
          <p:nvPr/>
        </p:nvSpPr>
        <p:spPr>
          <a:xfrm>
            <a:off x="140208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3" name="Shape 503"/>
          <p:cNvSpPr/>
          <p:nvPr/>
        </p:nvSpPr>
        <p:spPr>
          <a:xfrm>
            <a:off x="1584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4" name="Shape 504"/>
          <p:cNvSpPr/>
          <p:nvPr/>
        </p:nvSpPr>
        <p:spPr>
          <a:xfrm flipH="1">
            <a:off x="2590800" y="4572000"/>
            <a:ext cx="655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5" name="Shape 505"/>
          <p:cNvSpPr/>
          <p:nvPr/>
        </p:nvSpPr>
        <p:spPr>
          <a:xfrm>
            <a:off x="9144000" y="4572000"/>
            <a:ext cx="640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6" name="Shape 506"/>
          <p:cNvSpPr/>
          <p:nvPr/>
        </p:nvSpPr>
        <p:spPr>
          <a:xfrm flipH="1">
            <a:off x="6400800" y="4572000"/>
            <a:ext cx="27432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7" name="Shape 507"/>
          <p:cNvSpPr/>
          <p:nvPr/>
        </p:nvSpPr>
        <p:spPr>
          <a:xfrm flipH="1" flipV="1">
            <a:off x="9144000" y="4572000"/>
            <a:ext cx="25908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8" name="Shape 508"/>
          <p:cNvSpPr/>
          <p:nvPr/>
        </p:nvSpPr>
        <p:spPr>
          <a:xfrm flipH="1">
            <a:off x="1524000" y="7315200"/>
            <a:ext cx="10668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09" name="Shape 509"/>
          <p:cNvSpPr/>
          <p:nvPr/>
        </p:nvSpPr>
        <p:spPr>
          <a:xfrm flipH="1" flipV="1">
            <a:off x="2590800" y="73152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0" name="Shape 510"/>
          <p:cNvSpPr/>
          <p:nvPr/>
        </p:nvSpPr>
        <p:spPr>
          <a:xfrm flipH="1" flipV="1">
            <a:off x="6664325" y="7419975"/>
            <a:ext cx="650875" cy="657225"/>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1" name="Shape 511"/>
          <p:cNvSpPr/>
          <p:nvPr/>
        </p:nvSpPr>
        <p:spPr>
          <a:xfrm flipH="1" flipV="1">
            <a:off x="1173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2" name="Shape 512"/>
          <p:cNvSpPr/>
          <p:nvPr/>
        </p:nvSpPr>
        <p:spPr>
          <a:xfrm flipH="1" flipV="1">
            <a:off x="15544800" y="7162800"/>
            <a:ext cx="762000" cy="9144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3" name="Shape 513"/>
          <p:cNvSpPr/>
          <p:nvPr/>
        </p:nvSpPr>
        <p:spPr>
          <a:xfrm flipH="1">
            <a:off x="5597525" y="73152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4" name="Shape 514"/>
          <p:cNvSpPr/>
          <p:nvPr/>
        </p:nvSpPr>
        <p:spPr>
          <a:xfrm flipH="1">
            <a:off x="10798175" y="7378700"/>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5" name="Shape 515"/>
          <p:cNvSpPr/>
          <p:nvPr/>
        </p:nvSpPr>
        <p:spPr>
          <a:xfrm flipH="1">
            <a:off x="14630400" y="7362825"/>
            <a:ext cx="762000" cy="762000"/>
          </a:xfrm>
          <a:prstGeom prst="line">
            <a:avLst/>
          </a:prstGeom>
          <a:ln w="57150" cap="rnd">
            <a:solidFill>
              <a:srgbClr val="000000"/>
            </a:solidFill>
            <a:prstDash val="sysDot"/>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6" name="Shape 516"/>
          <p:cNvSpPr/>
          <p:nvPr/>
        </p:nvSpPr>
        <p:spPr>
          <a:xfrm>
            <a:off x="111453" y="13192760"/>
            <a:ext cx="3772714"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FFFFFF"/>
              </a:buClr>
              <a:buFont typeface="Calibri"/>
              <a:defRPr sz="28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Slide credit: Austen McDonald</a:t>
            </a:r>
          </a:p>
        </p:txBody>
      </p:sp>
      <p:sp>
        <p:nvSpPr>
          <p:cNvPr id="517" name="Shape 517"/>
          <p:cNvSpPr/>
          <p:nvPr/>
        </p:nvSpPr>
        <p:spPr>
          <a:xfrm>
            <a:off x="1870579" y="10407650"/>
            <a:ext cx="2839594"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4BB00"/>
              </a:buClr>
              <a:buFont typeface="Calibri"/>
              <a:defRPr sz="4600" b="1">
                <a:solidFill>
                  <a:srgbClr val="FFAA00"/>
                </a:solidFill>
                <a:uFill>
                  <a:solidFill>
                    <a:srgbClr val="FFAA00"/>
                  </a:solidFill>
                </a:uFill>
                <a:latin typeface="+mn-lt"/>
                <a:ea typeface="+mn-ea"/>
                <a:cs typeface="+mn-cs"/>
                <a:sym typeface="Myriad Pro Condensed"/>
              </a:defRPr>
            </a:lvl1pPr>
          </a:lstStyle>
          <a:p>
            <a:r>
              <a:t>Transaction A</a:t>
            </a:r>
          </a:p>
        </p:txBody>
      </p:sp>
      <p:sp>
        <p:nvSpPr>
          <p:cNvPr id="518" name="Shape 518"/>
          <p:cNvSpPr/>
          <p:nvPr/>
        </p:nvSpPr>
        <p:spPr>
          <a:xfrm>
            <a:off x="1876688" y="11017250"/>
            <a:ext cx="2607083"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519" name="Shape 519"/>
          <p:cNvSpPr/>
          <p:nvPr/>
        </p:nvSpPr>
        <p:spPr>
          <a:xfrm>
            <a:off x="1875056" y="116554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520" name="Shape 520"/>
          <p:cNvSpPr/>
          <p:nvPr/>
        </p:nvSpPr>
        <p:spPr>
          <a:xfrm>
            <a:off x="10579100" y="8613775"/>
            <a:ext cx="609600" cy="6096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699" y="9117"/>
                  <a:pt x="2699" y="10799"/>
                </a:cubicBezTo>
                <a:cubicBezTo>
                  <a:pt x="2700" y="15273"/>
                  <a:pt x="6326" y="18900"/>
                  <a:pt x="10800" y="18900"/>
                </a:cubicBezTo>
                <a:cubicBezTo>
                  <a:pt x="12482" y="18900"/>
                  <a:pt x="14122" y="18376"/>
                  <a:pt x="15493" y="17401"/>
                </a:cubicBezTo>
                <a:lnTo>
                  <a:pt x="4198" y="6106"/>
                </a:lnTo>
                <a:close/>
              </a:path>
            </a:pathLst>
          </a:custGeom>
          <a:solidFill>
            <a:schemeClr val="accent5"/>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1" name="Shape 521"/>
          <p:cNvSpPr/>
          <p:nvPr/>
        </p:nvSpPr>
        <p:spPr>
          <a:xfrm>
            <a:off x="5563651" y="10394950"/>
            <a:ext cx="2854199"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4349AA"/>
              </a:buClr>
              <a:buFont typeface="Calibri"/>
              <a:defRPr sz="4600" b="1">
                <a:solidFill>
                  <a:srgbClr val="3A88FE"/>
                </a:solidFill>
                <a:uFill>
                  <a:solidFill>
                    <a:srgbClr val="3A88FE"/>
                  </a:solidFill>
                </a:uFill>
                <a:latin typeface="+mn-lt"/>
                <a:ea typeface="+mn-ea"/>
                <a:cs typeface="+mn-cs"/>
                <a:sym typeface="Myriad Pro Condensed"/>
              </a:defRPr>
            </a:lvl1pPr>
          </a:lstStyle>
          <a:p>
            <a:r>
              <a:t>Transaction B</a:t>
            </a:r>
          </a:p>
        </p:txBody>
      </p:sp>
      <p:sp>
        <p:nvSpPr>
          <p:cNvPr id="522" name="Shape 522"/>
          <p:cNvSpPr/>
          <p:nvPr/>
        </p:nvSpPr>
        <p:spPr>
          <a:xfrm>
            <a:off x="5576103" y="11004550"/>
            <a:ext cx="2607082"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READ: 1, 2, 3</a:t>
            </a:r>
          </a:p>
        </p:txBody>
      </p:sp>
      <p:sp>
        <p:nvSpPr>
          <p:cNvPr id="523" name="Shape 523"/>
          <p:cNvSpPr/>
          <p:nvPr/>
        </p:nvSpPr>
        <p:spPr>
          <a:xfrm>
            <a:off x="5574614" y="11668125"/>
            <a:ext cx="1868070" cy="69850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lgn="l">
              <a:buClr>
                <a:srgbClr val="FFFFFF"/>
              </a:buClr>
              <a:buFont typeface="Calibri"/>
              <a:defRPr sz="4600" b="1">
                <a:uFill>
                  <a:solidFill>
                    <a:srgbClr val="000000"/>
                  </a:solidFill>
                </a:uFill>
                <a:latin typeface="+mn-lt"/>
                <a:ea typeface="+mn-ea"/>
                <a:cs typeface="+mn-cs"/>
                <a:sym typeface="Myriad Pro Condensed"/>
              </a:defRPr>
            </a:lvl1pPr>
          </a:lstStyle>
          <a:p>
            <a:r>
              <a:t>WRITE: 3</a:t>
            </a:r>
          </a:p>
        </p:txBody>
      </p:sp>
      <p:sp>
        <p:nvSpPr>
          <p:cNvPr id="524" name="Shape 524"/>
          <p:cNvSpPr/>
          <p:nvPr/>
        </p:nvSpPr>
        <p:spPr>
          <a:xfrm>
            <a:off x="8229600" y="27432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5" name="Shape 525"/>
          <p:cNvSpPr/>
          <p:nvPr/>
        </p:nvSpPr>
        <p:spPr>
          <a:xfrm>
            <a:off x="10820400" y="5334000"/>
            <a:ext cx="1828800" cy="18288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6" name="Shape 526"/>
          <p:cNvSpPr/>
          <p:nvPr/>
        </p:nvSpPr>
        <p:spPr>
          <a:xfrm>
            <a:off x="12039600" y="8229600"/>
            <a:ext cx="1371600" cy="1371600"/>
          </a:xfrm>
          <a:prstGeom prst="ellipse">
            <a:avLst/>
          </a:prstGeom>
          <a:ln w="76200">
            <a:solidFill>
              <a:srgbClr val="000000"/>
            </a:solidFill>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7" name="Shape 527"/>
          <p:cNvSpPr/>
          <p:nvPr/>
        </p:nvSpPr>
        <p:spPr>
          <a:xfrm>
            <a:off x="9493818" y="10344150"/>
            <a:ext cx="8153401" cy="2349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FFFFFF"/>
              </a:buClr>
              <a:buFont typeface="Calibri"/>
              <a:defRPr b="1">
                <a:latin typeface="+mn-lt"/>
                <a:ea typeface="+mn-ea"/>
                <a:cs typeface="+mn-cs"/>
                <a:sym typeface="Myriad Pro Condensed"/>
              </a:defRPr>
            </a:pPr>
            <a:r>
              <a:rPr>
                <a:uFill>
                  <a:solidFill>
                    <a:srgbClr val="000000"/>
                  </a:solidFill>
                </a:uFill>
              </a:rPr>
              <a:t>Conflicts exist: transactions must be serialized </a:t>
            </a:r>
          </a:p>
          <a:p>
            <a:pPr algn="l">
              <a:buClr>
                <a:srgbClr val="FFFFFF"/>
              </a:buClr>
              <a:buFont typeface="Calibri"/>
              <a:defRPr sz="4200" b="1">
                <a:latin typeface="+mn-lt"/>
                <a:ea typeface="+mn-ea"/>
                <a:cs typeface="+mn-cs"/>
                <a:sym typeface="Myriad Pro Condensed"/>
              </a:defRPr>
            </a:pPr>
            <a:r>
              <a:rPr>
                <a:uFill>
                  <a:solidFill>
                    <a:srgbClr val="000000"/>
                  </a:solidFill>
                </a:uFill>
              </a:rPr>
              <a:t>(both transactions write to node 3)</a:t>
            </a:r>
          </a:p>
        </p:txBody>
      </p:sp>
      <p:sp>
        <p:nvSpPr>
          <p:cNvPr id="528" name="Shape 528"/>
          <p:cNvSpPr/>
          <p:nvPr/>
        </p:nvSpPr>
        <p:spPr>
          <a:xfrm>
            <a:off x="10210800" y="8229600"/>
            <a:ext cx="1371600" cy="1371600"/>
          </a:xfrm>
          <a:prstGeom prst="ellipse">
            <a:avLst/>
          </a:prstGeom>
          <a:ln w="127000">
            <a:solidFill>
              <a:srgbClr val="0061FF"/>
            </a:solidFill>
            <a:prstDash val="dash"/>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9" name="Shape 529"/>
          <p:cNvSpPr/>
          <p:nvPr/>
        </p:nvSpPr>
        <p:spPr>
          <a:xfrm>
            <a:off x="985844" y="1644650"/>
            <a:ext cx="9740901" cy="647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buClr>
                <a:srgbClr val="FFFFFF"/>
              </a:buClr>
              <a:buFont typeface="Calibri"/>
              <a:defRPr sz="4200" b="1">
                <a:uFill>
                  <a:solidFill>
                    <a:srgbClr val="000000"/>
                  </a:solidFill>
                </a:uFill>
                <a:latin typeface="+mn-lt"/>
                <a:ea typeface="+mn-ea"/>
                <a:cs typeface="+mn-cs"/>
                <a:sym typeface="Myriad Pro Condensed"/>
              </a:defRPr>
            </a:lvl1pPr>
          </a:lstStyle>
          <a:p>
            <a:pPr>
              <a:defRPr>
                <a:uFillTx/>
              </a:defRPr>
            </a:pPr>
            <a:r>
              <a:rPr>
                <a:uFill>
                  <a:solidFill>
                    <a:srgbClr val="000000"/>
                  </a:solidFill>
                </a:uFill>
              </a:rPr>
              <a:t>(Both transactions modify node 3)</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Shape 533"/>
          <p:cNvSpPr>
            <a:spLocks noGrp="1"/>
          </p:cNvSpPr>
          <p:nvPr>
            <p:ph type="title"/>
          </p:nvPr>
        </p:nvSpPr>
        <p:spPr>
          <a:xfrm>
            <a:off x="584200" y="203200"/>
            <a:ext cx="167640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Performance: locks vs. transactions</a:t>
            </a:r>
          </a:p>
        </p:txBody>
      </p:sp>
      <p:graphicFrame>
        <p:nvGraphicFramePr>
          <p:cNvPr id="534" name="Chart 534"/>
          <p:cNvGraphicFramePr/>
          <p:nvPr/>
        </p:nvGraphicFramePr>
        <p:xfrm>
          <a:off x="3567509" y="2573910"/>
          <a:ext cx="10064565" cy="49732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35" name="Chart 535"/>
          <p:cNvGraphicFramePr/>
          <p:nvPr/>
        </p:nvGraphicFramePr>
        <p:xfrm>
          <a:off x="3567509" y="8096626"/>
          <a:ext cx="10013765" cy="4940149"/>
        </p:xfrm>
        <a:graphic>
          <a:graphicData uri="http://schemas.openxmlformats.org/drawingml/2006/chart">
            <c:chart xmlns:c="http://schemas.openxmlformats.org/drawingml/2006/chart" xmlns:r="http://schemas.openxmlformats.org/officeDocument/2006/relationships" r:id="rId3"/>
          </a:graphicData>
        </a:graphic>
      </p:graphicFrame>
      <p:sp>
        <p:nvSpPr>
          <p:cNvPr id="536" name="Shape 536"/>
          <p:cNvSpPr/>
          <p:nvPr/>
        </p:nvSpPr>
        <p:spPr>
          <a:xfrm rot="16200000">
            <a:off x="1066800" y="10186987"/>
            <a:ext cx="4013200" cy="6604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Arial"/>
                <a:ea typeface="Arial"/>
                <a:cs typeface="Arial"/>
                <a:sym typeface="Arial"/>
              </a:defRPr>
            </a:lvl1pPr>
          </a:lstStyle>
          <a:p>
            <a:r>
              <a:t>Balanced Tree</a:t>
            </a:r>
          </a:p>
        </p:txBody>
      </p:sp>
      <p:sp>
        <p:nvSpPr>
          <p:cNvPr id="537" name="Shape 537"/>
          <p:cNvSpPr/>
          <p:nvPr/>
        </p:nvSpPr>
        <p:spPr>
          <a:xfrm rot="16200000">
            <a:off x="1089025" y="4354512"/>
            <a:ext cx="3810000" cy="6604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spcBef>
                <a:spcPts val="2300"/>
              </a:spcBef>
              <a:buClr>
                <a:srgbClr val="000000"/>
              </a:buClr>
              <a:buFont typeface="Arial"/>
              <a:defRPr sz="4000" b="1">
                <a:uFill>
                  <a:solidFill>
                    <a:srgbClr val="000000"/>
                  </a:solidFill>
                </a:uFill>
                <a:latin typeface="Arial"/>
                <a:ea typeface="Arial"/>
                <a:cs typeface="Arial"/>
                <a:sym typeface="Arial"/>
              </a:defRPr>
            </a:lvl1pPr>
          </a:lstStyle>
          <a:p>
            <a:r>
              <a:t>HashMap</a:t>
            </a:r>
          </a:p>
        </p:txBody>
      </p:sp>
      <p:sp>
        <p:nvSpPr>
          <p:cNvPr id="538" name="Shape 538"/>
          <p:cNvSpPr/>
          <p:nvPr/>
        </p:nvSpPr>
        <p:spPr>
          <a:xfrm>
            <a:off x="13017500" y="1614170"/>
            <a:ext cx="5207000" cy="11023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buClr>
                <a:srgbClr val="000000"/>
              </a:buClr>
              <a:buFont typeface="Arial"/>
              <a:defRPr sz="3600" b="1">
                <a:latin typeface="+mn-lt"/>
                <a:ea typeface="+mn-ea"/>
                <a:cs typeface="+mn-cs"/>
                <a:sym typeface="Myriad Pro Condensed"/>
              </a:defRPr>
            </a:lvl1pPr>
          </a:lstStyle>
          <a:p>
            <a:r>
              <a:t>“TCC” is a TM system implemented in hardware</a:t>
            </a:r>
          </a:p>
        </p:txBody>
      </p:sp>
      <p:sp>
        <p:nvSpPr>
          <p:cNvPr id="539" name="Shape 539"/>
          <p:cNvSpPr/>
          <p:nvPr/>
        </p:nvSpPr>
        <p:spPr>
          <a:xfrm flipV="1">
            <a:off x="11291149" y="1955799"/>
            <a:ext cx="1612051" cy="527041"/>
          </a:xfrm>
          <a:prstGeom prst="line">
            <a:avLst/>
          </a:prstGeom>
          <a:ln w="50800">
            <a:solidFill>
              <a:srgbClr val="000000"/>
            </a:solidFill>
            <a:miter lim="400000"/>
            <a:head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 name="Shape 54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Failure atomicity: locks</a:t>
            </a:r>
          </a:p>
        </p:txBody>
      </p:sp>
      <p:sp>
        <p:nvSpPr>
          <p:cNvPr id="542" name="Shape 542"/>
          <p:cNvSpPr>
            <a:spLocks noGrp="1"/>
          </p:cNvSpPr>
          <p:nvPr>
            <p:ph type="body" idx="1"/>
          </p:nvPr>
        </p:nvSpPr>
        <p:spPr>
          <a:xfrm>
            <a:off x="838200" y="9307546"/>
            <a:ext cx="16154400" cy="3962400"/>
          </a:xfrm>
          <a:prstGeom prst="rect">
            <a:avLst/>
          </a:prstGeom>
        </p:spPr>
        <p:txBody>
          <a:bodyPr/>
          <a:lstStyle/>
          <a:p>
            <a:pPr>
              <a:spcBef>
                <a:spcPts val="600"/>
              </a:spcBef>
            </a:pPr>
            <a:r>
              <a:t>Complexity of manually catching exceptions</a:t>
            </a:r>
          </a:p>
          <a:p>
            <a:pPr marL="1276350" lvl="1" indent="-476250">
              <a:spcBef>
                <a:spcPts val="600"/>
              </a:spcBef>
              <a:defRPr sz="4200"/>
            </a:pPr>
            <a:r>
              <a:t>Programmer provides “undo” code on a case-by-case basis</a:t>
            </a:r>
          </a:p>
          <a:p>
            <a:pPr marL="1276350" lvl="1" indent="-476250">
              <a:spcBef>
                <a:spcPts val="600"/>
              </a:spcBef>
              <a:defRPr sz="4200"/>
            </a:pPr>
            <a:r>
              <a:t>Complexity: must track what to undo and how… </a:t>
            </a:r>
          </a:p>
          <a:p>
            <a:pPr marL="1276350" lvl="1" indent="-476250">
              <a:spcBef>
                <a:spcPts val="600"/>
              </a:spcBef>
              <a:defRPr sz="4200"/>
            </a:pPr>
            <a:r>
              <a:t>Some side-effects may become visible to other threads</a:t>
            </a:r>
          </a:p>
          <a:p>
            <a:pPr marL="1949450" lvl="2" indent="-476250">
              <a:spcBef>
                <a:spcPts val="600"/>
              </a:spcBef>
              <a:defRPr sz="4200"/>
            </a:pPr>
            <a:r>
              <a:t>E.g., an uncaught case can deadlock the system… </a:t>
            </a:r>
          </a:p>
        </p:txBody>
      </p:sp>
      <p:sp>
        <p:nvSpPr>
          <p:cNvPr id="543" name="Shape 543"/>
          <p:cNvSpPr/>
          <p:nvPr/>
        </p:nvSpPr>
        <p:spPr>
          <a:xfrm>
            <a:off x="1720608" y="1714315"/>
            <a:ext cx="14404055" cy="7858562"/>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algn="l">
              <a:buClr>
                <a:srgbClr val="000000"/>
              </a:buClr>
              <a:buFont typeface="Courier New"/>
              <a:defRPr sz="3600" b="1">
                <a:latin typeface="Consolas"/>
                <a:ea typeface="Consolas"/>
                <a:cs typeface="Consolas"/>
                <a:sym typeface="Consolas"/>
              </a:defRPr>
            </a:pPr>
            <a:r>
              <a:rPr dirty="0"/>
              <a:t>void transfer(A, B, amount) {</a:t>
            </a:r>
          </a:p>
          <a:p>
            <a:pPr algn="l">
              <a:buClr>
                <a:srgbClr val="000000"/>
              </a:buClr>
              <a:buFont typeface="Courier New"/>
              <a:defRPr sz="3600" b="1">
                <a:solidFill>
                  <a:schemeClr val="accent5"/>
                </a:solidFill>
                <a:latin typeface="Consolas"/>
                <a:ea typeface="Consolas"/>
                <a:cs typeface="Consolas"/>
                <a:sym typeface="Consolas"/>
              </a:defRPr>
            </a:pPr>
            <a:r>
              <a:rPr dirty="0"/>
              <a:t>   </a:t>
            </a:r>
            <a:r>
              <a:rPr dirty="0">
                <a:uFill>
                  <a:solidFill>
                    <a:srgbClr val="E32400"/>
                  </a:solidFill>
                </a:uFill>
              </a:rPr>
              <a:t>synchronized(bank)</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try {</a:t>
            </a:r>
            <a:endParaRPr lang="en-US" dirty="0">
              <a:uFill>
                <a:solidFill>
                  <a:srgbClr val="E32400"/>
                </a:solidFill>
              </a:uFill>
            </a:endParaRPr>
          </a:p>
          <a:p>
            <a:pPr algn="l">
              <a:buClr>
                <a:srgbClr val="000000"/>
              </a:buClr>
              <a:defRPr sz="3600" b="1">
                <a:solidFill>
                  <a:schemeClr val="accent5"/>
                </a:solidFill>
                <a:latin typeface="Consolas"/>
                <a:ea typeface="Consolas"/>
                <a:cs typeface="Consolas"/>
                <a:sym typeface="Consolas"/>
              </a:defRPr>
            </a:pPr>
            <a:r>
              <a:rPr lang="en-US" dirty="0"/>
              <a:t>        </a:t>
            </a:r>
            <a:r>
              <a:rPr lang="en-US" dirty="0">
                <a:solidFill>
                  <a:schemeClr val="tx1"/>
                </a:solidFill>
              </a:rPr>
              <a:t>// What if A invalid or balance too low?</a:t>
            </a:r>
            <a:endParaRPr dirty="0">
              <a:solidFill>
                <a:schemeClr val="tx1"/>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dirty="0"/>
              <a:t>	     withdraw(A, amount);</a:t>
            </a:r>
            <a:r>
              <a:rPr lang="en-US" dirty="0"/>
              <a:t> </a:t>
            </a:r>
          </a:p>
          <a:p>
            <a:pPr algn="l">
              <a:buClr>
                <a:srgbClr val="000000"/>
              </a:buClr>
              <a:buFont typeface="Courier New"/>
              <a:defRPr sz="3600" b="1">
                <a:latin typeface="Consolas"/>
                <a:ea typeface="Consolas"/>
                <a:cs typeface="Consolas"/>
                <a:sym typeface="Consolas"/>
              </a:defRPr>
            </a:pPr>
            <a:r>
              <a:rPr lang="en-US" dirty="0"/>
              <a:t>        // What if B invalid?</a:t>
            </a:r>
          </a:p>
          <a:p>
            <a:pPr algn="l">
              <a:buClr>
                <a:srgbClr val="000000"/>
              </a:buClr>
              <a:buFont typeface="Courier New"/>
              <a:defRPr sz="3600" b="1">
                <a:latin typeface="Consolas"/>
                <a:ea typeface="Consolas"/>
                <a:cs typeface="Consolas"/>
                <a:sym typeface="Consolas"/>
              </a:defRPr>
            </a:pPr>
            <a:r>
              <a:rPr lang="en-US" dirty="0"/>
              <a:t>        </a:t>
            </a:r>
            <a:r>
              <a:rPr dirty="0"/>
              <a:t>deposit(B, amount);</a:t>
            </a:r>
          </a:p>
          <a:p>
            <a:pPr algn="l">
              <a:buClr>
                <a:srgbClr val="000000"/>
              </a:buClr>
              <a:buFont typeface="Courier New"/>
              <a:defRPr sz="3600" b="1">
                <a:solidFill>
                  <a:schemeClr val="accent5"/>
                </a:solidFill>
                <a:latin typeface="Consolas"/>
                <a:ea typeface="Consolas"/>
                <a:cs typeface="Consolas"/>
                <a:sym typeface="Consolas"/>
              </a:defRPr>
            </a:pPr>
            <a:r>
              <a:rPr dirty="0"/>
              <a:t>     </a:t>
            </a:r>
            <a:r>
              <a:rPr dirty="0">
                <a:uFill>
                  <a:solidFill>
                    <a:srgbClr val="E32400"/>
                  </a:solidFill>
                </a:uFill>
              </a:rPr>
              <a:t>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catch(</a:t>
            </a:r>
            <a:r>
              <a:rPr lang="en-US" dirty="0" err="1">
                <a:uFill>
                  <a:solidFill>
                    <a:srgbClr val="E32400"/>
                  </a:solidFill>
                </a:uFill>
              </a:rPr>
              <a:t>withdraw_exception</a:t>
            </a:r>
            <a:r>
              <a:rPr dirty="0">
                <a:uFill>
                  <a:solidFill>
                    <a:srgbClr val="E32400"/>
                  </a:solidFill>
                </a:uFill>
              </a:rPr>
              <a:t>) { /* undo code 1*/ }</a:t>
            </a:r>
          </a:p>
          <a:p>
            <a:pPr algn="l">
              <a:buClr>
                <a:srgbClr val="000000"/>
              </a:buClr>
              <a:buFont typeface="Courier New"/>
              <a:defRPr sz="3600" b="1">
                <a:solidFill>
                  <a:schemeClr val="accent5"/>
                </a:solidFill>
                <a:latin typeface="Consolas"/>
                <a:ea typeface="Consolas"/>
                <a:cs typeface="Consolas"/>
                <a:sym typeface="Consolas"/>
              </a:defRPr>
            </a:pPr>
            <a:r>
              <a:rPr dirty="0">
                <a:uFill>
                  <a:solidFill>
                    <a:srgbClr val="E32400"/>
                  </a:solidFill>
                </a:uFill>
              </a:rPr>
              <a:t>      catch(</a:t>
            </a:r>
            <a:r>
              <a:rPr lang="en-US" dirty="0" err="1">
                <a:uFill>
                  <a:solidFill>
                    <a:srgbClr val="E32400"/>
                  </a:solidFill>
                </a:uFill>
              </a:rPr>
              <a:t>deposit_exception</a:t>
            </a:r>
            <a:r>
              <a:rPr dirty="0">
                <a:uFill>
                  <a:solidFill>
                    <a:srgbClr val="E32400"/>
                  </a:solidFill>
                </a:uFill>
              </a:rPr>
              <a:t>) { /* undo code 2*/ }</a:t>
            </a:r>
          </a:p>
          <a:p>
            <a:pPr algn="l">
              <a:buClr>
                <a:srgbClr val="000000"/>
              </a:buClr>
              <a:buFont typeface="Courier New"/>
              <a:defRPr sz="3600" b="1">
                <a:latin typeface="Consolas"/>
                <a:ea typeface="Consolas"/>
                <a:cs typeface="Consolas"/>
                <a:sym typeface="Consolas"/>
              </a:defRPr>
            </a:pPr>
            <a:r>
              <a:rPr dirty="0"/>
              <a:t>    …</a:t>
            </a:r>
          </a:p>
          <a:p>
            <a:pPr algn="l">
              <a:buClr>
                <a:srgbClr val="000000"/>
              </a:buClr>
              <a:buFont typeface="Courier New"/>
              <a:defRPr sz="3600" b="1">
                <a:solidFill>
                  <a:schemeClr val="accent5"/>
                </a:solidFill>
                <a:latin typeface="Consolas"/>
                <a:ea typeface="Consolas"/>
                <a:cs typeface="Consolas"/>
                <a:sym typeface="Consolas"/>
              </a:defRPr>
            </a:pPr>
            <a:r>
              <a:rPr dirty="0"/>
              <a:t>   }</a:t>
            </a:r>
          </a:p>
          <a:p>
            <a:pPr algn="l">
              <a:buClr>
                <a:srgbClr val="000000"/>
              </a:buClr>
              <a:buFont typeface="Courier New"/>
              <a:defRPr sz="3600" b="1">
                <a:latin typeface="Consolas"/>
                <a:ea typeface="Consolas"/>
                <a:cs typeface="Consolas"/>
                <a:sym typeface="Consolas"/>
              </a:defRPr>
            </a:pPr>
            <a:r>
              <a:rPr dirty="0"/>
              <a:t>}</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 name="Shape 547"/>
          <p:cNvSpPr>
            <a:spLocks noGrp="1"/>
          </p:cNvSpPr>
          <p:nvPr>
            <p:ph type="title"/>
          </p:nvPr>
        </p:nvSpPr>
        <p:spPr>
          <a:xfrm>
            <a:off x="749300" y="3556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Failure atomicity: transactions</a:t>
            </a:r>
          </a:p>
        </p:txBody>
      </p:sp>
      <p:sp>
        <p:nvSpPr>
          <p:cNvPr id="548" name="Shape 548"/>
          <p:cNvSpPr>
            <a:spLocks noGrp="1"/>
          </p:cNvSpPr>
          <p:nvPr>
            <p:ph type="body" idx="1"/>
          </p:nvPr>
        </p:nvSpPr>
        <p:spPr>
          <a:xfrm>
            <a:off x="800100" y="7124700"/>
            <a:ext cx="16154400" cy="5854700"/>
          </a:xfrm>
          <a:prstGeom prst="rect">
            <a:avLst/>
          </a:prstGeom>
        </p:spPr>
        <p:txBody>
          <a:bodyPr/>
          <a:lstStyle/>
          <a:p>
            <a:r>
              <a:t>System now responsible for processing exceptions</a:t>
            </a:r>
          </a:p>
          <a:p>
            <a:pPr marL="1276350" lvl="1" indent="-476250">
              <a:defRPr sz="4200"/>
            </a:pPr>
            <a:r>
              <a:t>All exceptions (except those explicitly managed by the programmer)</a:t>
            </a:r>
          </a:p>
          <a:p>
            <a:pPr marL="1276350" lvl="1" indent="-476250">
              <a:defRPr sz="4200"/>
            </a:pPr>
            <a:r>
              <a:t>Transaction is aborted and memory updates are undone</a:t>
            </a:r>
          </a:p>
          <a:p>
            <a:pPr marL="1276350" lvl="1" indent="-476250">
              <a:defRPr sz="4200"/>
            </a:pPr>
            <a:r>
              <a:t>Recall: a transaction either commits or it doesn’t: no partial updates are visible to other threads</a:t>
            </a:r>
          </a:p>
          <a:p>
            <a:pPr marL="1949450" lvl="2" indent="-476250">
              <a:defRPr sz="4200"/>
            </a:pPr>
            <a:r>
              <a:t>E.g., no locks held by a failing threads… </a:t>
            </a:r>
          </a:p>
        </p:txBody>
      </p:sp>
      <p:sp>
        <p:nvSpPr>
          <p:cNvPr id="549" name="Shape 549"/>
          <p:cNvSpPr/>
          <p:nvPr/>
        </p:nvSpPr>
        <p:spPr>
          <a:xfrm>
            <a:off x="1601642" y="2337396"/>
            <a:ext cx="12192001" cy="37592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3600" b="1">
                <a:latin typeface="Consolas"/>
                <a:ea typeface="Consolas"/>
                <a:cs typeface="Consolas"/>
                <a:sym typeface="Consolas"/>
              </a:defRPr>
            </a:pPr>
            <a:r>
              <a:t>void transfer(A, B, amount)</a:t>
            </a:r>
          </a:p>
          <a:p>
            <a:pPr algn="l">
              <a:buClr>
                <a:srgbClr val="000000"/>
              </a:buClr>
              <a:buFont typeface="Courier New"/>
              <a:defRPr sz="3600" b="1">
                <a:latin typeface="Consolas"/>
                <a:ea typeface="Consolas"/>
                <a:cs typeface="Consolas"/>
                <a:sym typeface="Consolas"/>
              </a:defRPr>
            </a:pPr>
            <a:r>
              <a:t>{</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atomic {</a:t>
            </a:r>
          </a:p>
          <a:p>
            <a:pPr algn="l">
              <a:buClr>
                <a:srgbClr val="000000"/>
              </a:buClr>
              <a:buFont typeface="Courier New"/>
              <a:defRPr sz="3600" b="1">
                <a:latin typeface="Consolas"/>
                <a:ea typeface="Consolas"/>
                <a:cs typeface="Consolas"/>
                <a:sym typeface="Consolas"/>
              </a:defRPr>
            </a:pPr>
            <a:r>
              <a:t>	  withdraw(A, amount);</a:t>
            </a:r>
          </a:p>
          <a:p>
            <a:pPr algn="l">
              <a:buClr>
                <a:srgbClr val="000000"/>
              </a:buClr>
              <a:buFont typeface="Courier New"/>
              <a:defRPr sz="3600" b="1">
                <a:latin typeface="Consolas"/>
                <a:ea typeface="Consolas"/>
                <a:cs typeface="Consolas"/>
                <a:sym typeface="Consolas"/>
              </a:defRPr>
            </a:pPr>
            <a:r>
              <a:t>	  deposit(B, amount);  </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
            </a:r>
            <a:endParaRPr>
              <a:solidFill>
                <a:srgbClr val="E32400"/>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a:uFill>
                  <a:solidFill>
                    <a:srgbClr val="000000"/>
                  </a:solidFill>
                </a:uFill>
              </a:rPr>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What you should know</a:t>
            </a:r>
          </a:p>
        </p:txBody>
      </p:sp>
      <p:sp>
        <p:nvSpPr>
          <p:cNvPr id="48" name="Shape 48"/>
          <p:cNvSpPr>
            <a:spLocks noGrp="1"/>
          </p:cNvSpPr>
          <p:nvPr>
            <p:ph type="body" idx="1"/>
          </p:nvPr>
        </p:nvSpPr>
        <p:spPr>
          <a:xfrm>
            <a:off x="838200" y="2095500"/>
            <a:ext cx="16463723" cy="10350500"/>
          </a:xfrm>
          <a:prstGeom prst="rect">
            <a:avLst/>
          </a:prstGeom>
        </p:spPr>
        <p:txBody>
          <a:bodyPr/>
          <a:lstStyle/>
          <a:p>
            <a:pPr marL="742950" indent="-742950">
              <a:spcBef>
                <a:spcPts val="4600"/>
              </a:spcBef>
              <a:defRPr sz="5200"/>
            </a:pPr>
            <a:r>
              <a:rPr dirty="0"/>
              <a:t>What a transaction is</a:t>
            </a:r>
          </a:p>
          <a:p>
            <a:pPr marL="742950" indent="-742950">
              <a:spcBef>
                <a:spcPts val="4500"/>
              </a:spcBef>
              <a:defRPr sz="5200"/>
            </a:pPr>
            <a:r>
              <a:rPr dirty="0"/>
              <a:t>The difference (in semantics) between an </a:t>
            </a:r>
            <a:r>
              <a:rPr sz="4200" dirty="0">
                <a:latin typeface="Consolas"/>
                <a:ea typeface="Consolas"/>
                <a:cs typeface="Consolas"/>
                <a:sym typeface="Consolas"/>
              </a:rPr>
              <a:t>atomic</a:t>
            </a:r>
            <a:r>
              <a:rPr dirty="0"/>
              <a:t> code block and </a:t>
            </a:r>
            <a:r>
              <a:rPr sz="4200" dirty="0">
                <a:latin typeface="Consolas"/>
                <a:ea typeface="Consolas"/>
                <a:cs typeface="Consolas"/>
                <a:sym typeface="Consolas"/>
              </a:rPr>
              <a:t>lock/unlock</a:t>
            </a:r>
            <a:r>
              <a:rPr sz="4200" dirty="0"/>
              <a:t> </a:t>
            </a:r>
            <a:r>
              <a:rPr dirty="0"/>
              <a:t>primitives</a:t>
            </a:r>
          </a:p>
          <a:p>
            <a:pPr marL="742950" indent="-742950">
              <a:spcBef>
                <a:spcPts val="600"/>
              </a:spcBef>
              <a:defRPr sz="5200"/>
            </a:pPr>
            <a:r>
              <a:rPr dirty="0"/>
              <a:t>The basic design space of transactional memory implementations</a:t>
            </a:r>
          </a:p>
          <a:p>
            <a:pPr marL="1389742" lvl="1" indent="-589642">
              <a:spcBef>
                <a:spcPts val="600"/>
              </a:spcBef>
              <a:defRPr sz="4200"/>
            </a:pPr>
            <a:r>
              <a:rPr dirty="0"/>
              <a:t>Data versioning policy</a:t>
            </a:r>
          </a:p>
          <a:p>
            <a:pPr marL="1389742" lvl="1" indent="-589642">
              <a:spcBef>
                <a:spcPts val="600"/>
              </a:spcBef>
              <a:defRPr sz="4200"/>
            </a:pPr>
            <a:r>
              <a:rPr dirty="0"/>
              <a:t>Conflict detection policy</a:t>
            </a:r>
            <a:endParaRPr lang="en-US" dirty="0"/>
          </a:p>
          <a:p>
            <a:pPr marL="1389742" lvl="1" indent="-589642">
              <a:spcBef>
                <a:spcPts val="600"/>
              </a:spcBef>
              <a:defRPr sz="4200"/>
            </a:pPr>
            <a:r>
              <a:rPr dirty="0"/>
              <a:t>Granularity of detection</a:t>
            </a:r>
            <a:endParaRPr lang="en-US" dirty="0"/>
          </a:p>
          <a:p>
            <a:pPr marL="1389742" lvl="1" indent="-589642">
              <a:spcBef>
                <a:spcPts val="600"/>
              </a:spcBef>
              <a:defRPr sz="4200"/>
            </a:pPr>
            <a:endParaRPr dirty="0"/>
          </a:p>
          <a:p>
            <a:pPr marL="742950" indent="-742950">
              <a:defRPr sz="5200"/>
            </a:pPr>
            <a:r>
              <a:rPr dirty="0"/>
              <a:t>The basics of a hardware implementation of transactional memory (consider how it relates to the cache coherence protocol implementations we’ve discussed previously in the course)</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 name="Shape 55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locks</a:t>
            </a:r>
          </a:p>
        </p:txBody>
      </p:sp>
      <p:sp>
        <p:nvSpPr>
          <p:cNvPr id="552" name="Shape 552"/>
          <p:cNvSpPr>
            <a:spLocks noGrp="1"/>
          </p:cNvSpPr>
          <p:nvPr>
            <p:ph type="body" idx="1"/>
          </p:nvPr>
        </p:nvSpPr>
        <p:spPr>
          <a:xfrm>
            <a:off x="870818" y="6546117"/>
            <a:ext cx="14964215" cy="6525705"/>
          </a:xfrm>
          <a:prstGeom prst="rect">
            <a:avLst/>
          </a:prstGeom>
        </p:spPr>
        <p:txBody>
          <a:bodyPr/>
          <a:lstStyle/>
          <a:p>
            <a:pPr>
              <a:spcBef>
                <a:spcPts val="600"/>
              </a:spcBef>
            </a:pPr>
            <a:r>
              <a:rPr dirty="0"/>
              <a:t>Composing lock-based code can be tricky</a:t>
            </a:r>
          </a:p>
          <a:p>
            <a:pPr marL="1276350" lvl="1" indent="-476250">
              <a:spcBef>
                <a:spcPts val="600"/>
              </a:spcBef>
              <a:defRPr sz="4200"/>
            </a:pPr>
            <a:r>
              <a:rPr dirty="0"/>
              <a:t>Requires system-wide policies to get correct</a:t>
            </a:r>
            <a:endParaRPr lang="en-US" dirty="0"/>
          </a:p>
          <a:p>
            <a:pPr marL="1276350" lvl="1" indent="-476250">
              <a:spcBef>
                <a:spcPts val="600"/>
              </a:spcBef>
              <a:defRPr sz="4200"/>
            </a:pPr>
            <a:r>
              <a:rPr dirty="0"/>
              <a:t>System-wide policies can break software modularity</a:t>
            </a:r>
          </a:p>
          <a:p>
            <a:pPr>
              <a:spcBef>
                <a:spcPts val="600"/>
              </a:spcBef>
            </a:pPr>
            <a:r>
              <a:rPr dirty="0"/>
              <a:t>Programmer caught between an extra lock and a hard (to implement) place *</a:t>
            </a:r>
          </a:p>
          <a:p>
            <a:pPr marL="1276350" lvl="1" indent="-476250">
              <a:spcBef>
                <a:spcPts val="600"/>
              </a:spcBef>
              <a:defRPr sz="4200"/>
            </a:pPr>
            <a:r>
              <a:rPr dirty="0"/>
              <a:t>Coarse-grain locks: low performance</a:t>
            </a:r>
          </a:p>
          <a:p>
            <a:pPr marL="1276350" lvl="1" indent="-476250">
              <a:defRPr sz="4200"/>
            </a:pPr>
            <a:r>
              <a:rPr dirty="0"/>
              <a:t>Fine-grain locking: good for performance, but can lead to deadlock</a:t>
            </a:r>
          </a:p>
        </p:txBody>
      </p:sp>
      <p:sp>
        <p:nvSpPr>
          <p:cNvPr id="553" name="Shape 553"/>
          <p:cNvSpPr/>
          <p:nvPr/>
        </p:nvSpPr>
        <p:spPr>
          <a:xfrm>
            <a:off x="955675" y="2206625"/>
            <a:ext cx="8229600" cy="4038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rPr dirty="0"/>
              <a:t>void transfer(A, B, amount)</a:t>
            </a:r>
          </a:p>
          <a:p>
            <a:pPr algn="l">
              <a:buClr>
                <a:srgbClr val="000000"/>
              </a:buClr>
              <a:buFont typeface="Courier New"/>
              <a:defRPr sz="3000" b="1">
                <a:latin typeface="Consolas"/>
                <a:ea typeface="Consolas"/>
                <a:cs typeface="Consolas"/>
                <a:sym typeface="Consolas"/>
              </a:defRPr>
            </a:pPr>
            <a:r>
              <a:rPr dirty="0"/>
              <a:t>{</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dirty="0"/>
              <a:t>   synchronized(A)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dirty="0"/>
              <a:t>     synchronized(B) {</a:t>
            </a:r>
          </a:p>
          <a:p>
            <a:pPr algn="l">
              <a:buClr>
                <a:srgbClr val="000000"/>
              </a:buClr>
              <a:buFont typeface="Courier New"/>
              <a:defRPr b="1">
                <a:latin typeface="Consolas"/>
                <a:ea typeface="Consolas"/>
                <a:cs typeface="Consolas"/>
                <a:sym typeface="Consolas"/>
              </a:defRPr>
            </a:pPr>
            <a:r>
              <a:rPr sz="3000" dirty="0"/>
              <a:t>	   withdraw(A, amount);</a:t>
            </a:r>
          </a:p>
          <a:p>
            <a:pPr algn="l">
              <a:buClr>
                <a:srgbClr val="000000"/>
              </a:buClr>
              <a:buFont typeface="Courier New"/>
              <a:defRPr sz="3000" b="1">
                <a:latin typeface="Consolas"/>
                <a:ea typeface="Consolas"/>
                <a:cs typeface="Consolas"/>
                <a:sym typeface="Consolas"/>
              </a:defRPr>
            </a:pPr>
            <a:r>
              <a:rPr dirty="0"/>
              <a:t>	   deposit(B, amount);</a:t>
            </a:r>
          </a:p>
          <a:p>
            <a:pPr algn="l">
              <a:buClr>
                <a:srgbClr val="000000"/>
              </a:buClr>
              <a:buFont typeface="Courier New"/>
              <a:defRPr sz="3000" b="1">
                <a:solidFill>
                  <a:schemeClr val="accent5"/>
                </a:solidFill>
                <a:latin typeface="Consolas"/>
                <a:ea typeface="Consolas"/>
                <a:cs typeface="Consolas"/>
                <a:sym typeface="Consolas"/>
              </a:defRPr>
            </a:pPr>
            <a:r>
              <a:rPr dirty="0"/>
              <a:t>     </a:t>
            </a:r>
            <a:r>
              <a:rPr dirty="0">
                <a:uFill>
                  <a:solidFill>
                    <a:srgbClr val="E32400"/>
                  </a:solidFill>
                </a:uFill>
              </a:rPr>
              <a:t>}</a:t>
            </a:r>
          </a:p>
          <a:p>
            <a:pPr algn="l">
              <a:buClr>
                <a:srgbClr val="000000"/>
              </a:buClr>
              <a:buFont typeface="Courier New"/>
              <a:defRPr b="1">
                <a:solidFill>
                  <a:schemeClr val="accent5"/>
                </a:solidFill>
                <a:latin typeface="Consolas"/>
                <a:ea typeface="Consolas"/>
                <a:cs typeface="Consolas"/>
                <a:sym typeface="Consolas"/>
              </a:defRPr>
            </a:pPr>
            <a:r>
              <a:rPr sz="3000" dirty="0">
                <a:uFill>
                  <a:solidFill>
                    <a:srgbClr val="E32400"/>
                  </a:solidFill>
                </a:uFill>
              </a:rPr>
              <a:t>   }</a:t>
            </a:r>
            <a:endParaRPr sz="3000" dirty="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dirty="0">
                <a:uFill>
                  <a:solidFill>
                    <a:srgbClr val="000000"/>
                  </a:solidFill>
                </a:uFill>
              </a:rPr>
              <a:t>}</a:t>
            </a:r>
          </a:p>
        </p:txBody>
      </p:sp>
      <p:sp>
        <p:nvSpPr>
          <p:cNvPr id="554" name="Shape 554"/>
          <p:cNvSpPr/>
          <p:nvPr/>
        </p:nvSpPr>
        <p:spPr>
          <a:xfrm>
            <a:off x="9280525" y="2212975"/>
            <a:ext cx="4318000" cy="266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4200" b="1">
                <a:latin typeface="+mn-lt"/>
                <a:ea typeface="+mn-ea"/>
                <a:cs typeface="+mn-cs"/>
                <a:sym typeface="Myriad Pro Condensed"/>
              </a:defRPr>
            </a:pPr>
            <a:r>
              <a:t>Thread 0:</a:t>
            </a:r>
          </a:p>
          <a:p>
            <a:pPr algn="l">
              <a:buClr>
                <a:srgbClr val="000000"/>
              </a:buClr>
              <a:buFont typeface="Courier New"/>
              <a:defRPr sz="3000" b="1">
                <a:latin typeface="Consolas"/>
                <a:ea typeface="Consolas"/>
                <a:cs typeface="Consolas"/>
                <a:sym typeface="Consolas"/>
              </a:defRPr>
            </a:pPr>
            <a:r>
              <a:t>transfer(x, y, 100);</a:t>
            </a:r>
          </a:p>
          <a:p>
            <a:pPr algn="l">
              <a:buClr>
                <a:srgbClr val="000000"/>
              </a:buClr>
              <a:buFont typeface="Courier New"/>
              <a:defRPr sz="3000" b="1">
                <a:latin typeface="Consolas"/>
                <a:ea typeface="Consolas"/>
                <a:cs typeface="Consolas"/>
                <a:sym typeface="Consolas"/>
              </a:defRPr>
            </a:pPr>
            <a:endParaRPr/>
          </a:p>
          <a:p>
            <a:pPr algn="l">
              <a:buClr>
                <a:srgbClr val="000000"/>
              </a:buClr>
              <a:buFont typeface="Courier New"/>
              <a:defRPr sz="4200" b="1">
                <a:latin typeface="+mn-lt"/>
                <a:ea typeface="+mn-ea"/>
                <a:cs typeface="+mn-cs"/>
                <a:sym typeface="Myriad Pro Condensed"/>
              </a:defRPr>
            </a:pPr>
            <a:r>
              <a:t>Thread 1:</a:t>
            </a:r>
          </a:p>
          <a:p>
            <a:pPr algn="l">
              <a:buClr>
                <a:srgbClr val="000000"/>
              </a:buClr>
              <a:buFont typeface="Courier New"/>
              <a:defRPr sz="3000" b="1">
                <a:latin typeface="Consolas"/>
                <a:ea typeface="Consolas"/>
                <a:cs typeface="Consolas"/>
                <a:sym typeface="Consolas"/>
              </a:defRPr>
            </a:pPr>
            <a:r>
              <a:t>transfer(y, x, 100);</a:t>
            </a:r>
          </a:p>
        </p:txBody>
      </p:sp>
      <p:sp>
        <p:nvSpPr>
          <p:cNvPr id="555" name="Shape 555"/>
          <p:cNvSpPr/>
          <p:nvPr/>
        </p:nvSpPr>
        <p:spPr>
          <a:xfrm>
            <a:off x="14198443" y="2785647"/>
            <a:ext cx="3168803" cy="91694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6400" b="1">
                <a:solidFill>
                  <a:schemeClr val="accent5"/>
                </a:solidFill>
                <a:uFill>
                  <a:solidFill>
                    <a:srgbClr val="E32400"/>
                  </a:solidFill>
                </a:uFill>
                <a:latin typeface="+mn-lt"/>
                <a:ea typeface="+mn-ea"/>
                <a:cs typeface="+mn-cs"/>
                <a:sym typeface="Myriad Pro Condensed"/>
              </a:defRPr>
            </a:lvl1pPr>
          </a:lstStyle>
          <a:p>
            <a:r>
              <a:t>DEADLOCK!</a:t>
            </a:r>
          </a:p>
        </p:txBody>
      </p:sp>
      <p:sp>
        <p:nvSpPr>
          <p:cNvPr id="556" name="Shape 556"/>
          <p:cNvSpPr/>
          <p:nvPr/>
        </p:nvSpPr>
        <p:spPr>
          <a:xfrm>
            <a:off x="206449" y="13205460"/>
            <a:ext cx="5186579" cy="46228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2800" b="1">
                <a:latin typeface="+mn-lt"/>
                <a:ea typeface="+mn-ea"/>
                <a:cs typeface="+mn-cs"/>
                <a:sym typeface="Myriad Pro Condensed"/>
              </a:defRPr>
            </a:lvl1pPr>
          </a:lstStyle>
          <a:p>
            <a:r>
              <a:t>* Yes, I was particularly proud of this one.</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 grpId="2" animBg="1" advAuto="0"/>
      <p:bldP spid="555" grpId="1"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 name="Shape 56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locks</a:t>
            </a:r>
          </a:p>
        </p:txBody>
      </p:sp>
      <p:sp>
        <p:nvSpPr>
          <p:cNvPr id="567" name="Shape 567"/>
          <p:cNvSpPr>
            <a:spLocks noGrp="1"/>
          </p:cNvSpPr>
          <p:nvPr>
            <p:ph type="body" idx="1"/>
          </p:nvPr>
        </p:nvSpPr>
        <p:spPr>
          <a:xfrm>
            <a:off x="870818" y="6546117"/>
            <a:ext cx="14964215" cy="6525705"/>
          </a:xfrm>
          <a:prstGeom prst="rect">
            <a:avLst/>
          </a:prstGeom>
        </p:spPr>
        <p:txBody>
          <a:bodyPr/>
          <a:lstStyle/>
          <a:p>
            <a:pPr>
              <a:spcBef>
                <a:spcPts val="600"/>
              </a:spcBef>
            </a:pPr>
            <a:r>
              <a:rPr dirty="0"/>
              <a:t>Composing lock-based code can be tricky</a:t>
            </a:r>
          </a:p>
          <a:p>
            <a:pPr marL="1276350" lvl="1" indent="-476250">
              <a:spcBef>
                <a:spcPts val="600"/>
              </a:spcBef>
              <a:defRPr sz="4200"/>
            </a:pPr>
            <a:r>
              <a:rPr dirty="0"/>
              <a:t>Requires system-wide policies to get correct</a:t>
            </a:r>
            <a:endParaRPr lang="en-US" dirty="0"/>
          </a:p>
          <a:p>
            <a:pPr marL="1276350" lvl="1" indent="-476250">
              <a:spcBef>
                <a:spcPts val="600"/>
              </a:spcBef>
              <a:defRPr sz="4200"/>
            </a:pPr>
            <a:r>
              <a:rPr dirty="0"/>
              <a:t>System-wide policies can break software modularity</a:t>
            </a:r>
          </a:p>
          <a:p>
            <a:pPr>
              <a:spcBef>
                <a:spcPts val="600"/>
              </a:spcBef>
            </a:pPr>
            <a:r>
              <a:rPr dirty="0"/>
              <a:t>Programmer caught between an extra lock and a hard (to implement) place</a:t>
            </a:r>
          </a:p>
          <a:p>
            <a:pPr marL="1276350" lvl="1" indent="-476250">
              <a:spcBef>
                <a:spcPts val="600"/>
              </a:spcBef>
              <a:defRPr sz="4200"/>
            </a:pPr>
            <a:r>
              <a:rPr dirty="0"/>
              <a:t>Coarse-grain locks: low performance</a:t>
            </a:r>
          </a:p>
          <a:p>
            <a:pPr marL="1276350" lvl="1" indent="-476250">
              <a:defRPr sz="4200"/>
            </a:pPr>
            <a:r>
              <a:rPr dirty="0"/>
              <a:t>Fine-grain locking: good for performance, but can lead to deadlock</a:t>
            </a:r>
          </a:p>
        </p:txBody>
      </p:sp>
      <p:sp>
        <p:nvSpPr>
          <p:cNvPr id="561" name="Shape 561"/>
          <p:cNvSpPr/>
          <p:nvPr/>
        </p:nvSpPr>
        <p:spPr>
          <a:xfrm>
            <a:off x="434975" y="2308225"/>
            <a:ext cx="8229600" cy="359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t>void transfer(A, B, amount)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synchronized(A)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synchronized(B) {</a:t>
            </a:r>
          </a:p>
          <a:p>
            <a:pPr algn="l">
              <a:buClr>
                <a:srgbClr val="000000"/>
              </a:buClr>
              <a:buFont typeface="Courier New"/>
              <a:defRPr b="1">
                <a:latin typeface="Consolas"/>
                <a:ea typeface="Consolas"/>
                <a:cs typeface="Consolas"/>
                <a:sym typeface="Consolas"/>
              </a:defRPr>
            </a:pPr>
            <a:r>
              <a:rPr sz="3000"/>
              <a:t>	   withdraw(A, amount);</a:t>
            </a:r>
          </a:p>
          <a:p>
            <a:pPr algn="l">
              <a:buClr>
                <a:srgbClr val="000000"/>
              </a:buClr>
              <a:buFont typeface="Courier New"/>
              <a:defRPr sz="3000" b="1">
                <a:latin typeface="Consolas"/>
                <a:ea typeface="Consolas"/>
                <a:cs typeface="Consolas"/>
                <a:sym typeface="Consolas"/>
              </a:defRPr>
            </a:pPr>
            <a:r>
              <a:t>	   deposit(B, amount);</a:t>
            </a:r>
          </a:p>
          <a:p>
            <a:pPr algn="l">
              <a:buClr>
                <a:srgbClr val="000000"/>
              </a:buClr>
              <a:buFont typeface="Courier New"/>
              <a:defRPr sz="3000" b="1">
                <a:solidFill>
                  <a:schemeClr val="accent5"/>
                </a:solidFill>
                <a:latin typeface="Consolas"/>
                <a:ea typeface="Consolas"/>
                <a:cs typeface="Consolas"/>
                <a:sym typeface="Consolas"/>
              </a:defRPr>
            </a:pPr>
            <a:r>
              <a:t>     </a:t>
            </a:r>
            <a:r>
              <a:rPr>
                <a:uFill>
                  <a:solidFill>
                    <a:srgbClr val="E32400"/>
                  </a:solidFill>
                </a:uFill>
              </a:rPr>
              <a:t>}</a:t>
            </a:r>
          </a:p>
          <a:p>
            <a:pPr algn="l">
              <a:buClr>
                <a:srgbClr val="000000"/>
              </a:buClr>
              <a:buFont typeface="Courier New"/>
              <a:defRPr b="1">
                <a:solidFill>
                  <a:schemeClr val="accent5"/>
                </a:solidFill>
                <a:latin typeface="Consolas"/>
                <a:ea typeface="Consolas"/>
                <a:cs typeface="Consolas"/>
                <a:sym typeface="Consolas"/>
              </a:defRPr>
            </a:pPr>
            <a:r>
              <a:rPr sz="3000">
                <a:uFill>
                  <a:solidFill>
                    <a:srgbClr val="E32400"/>
                  </a:solidFill>
                </a:uFill>
              </a:rPr>
              <a:t>   }</a:t>
            </a:r>
            <a:endParaRPr sz="300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a:uFill>
                  <a:solidFill>
                    <a:srgbClr val="000000"/>
                  </a:solidFill>
                </a:uFill>
              </a:rPr>
              <a:t>}</a:t>
            </a:r>
          </a:p>
        </p:txBody>
      </p:sp>
      <p:sp>
        <p:nvSpPr>
          <p:cNvPr id="562" name="Shape 562"/>
          <p:cNvSpPr/>
          <p:nvPr/>
        </p:nvSpPr>
        <p:spPr>
          <a:xfrm>
            <a:off x="11045825" y="2308225"/>
            <a:ext cx="6997700" cy="359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000" b="1">
                <a:latin typeface="Consolas"/>
                <a:ea typeface="Consolas"/>
                <a:cs typeface="Consolas"/>
                <a:sym typeface="Consolas"/>
              </a:defRPr>
            </a:pPr>
            <a:r>
              <a:t>void transfer2(A, B, amount)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synchronized(B) {</a:t>
            </a:r>
          </a:p>
          <a:p>
            <a:pPr algn="l">
              <a:buClr>
                <a:srgbClr val="000000"/>
              </a:buClr>
              <a:buFont typeface="Courier New"/>
              <a:defRPr b="1">
                <a:solidFill>
                  <a:schemeClr val="accent5"/>
                </a:solidFill>
                <a:uFill>
                  <a:solidFill>
                    <a:srgbClr val="E32400"/>
                  </a:solidFill>
                </a:uFill>
                <a:latin typeface="Consolas"/>
                <a:ea typeface="Consolas"/>
                <a:cs typeface="Consolas"/>
                <a:sym typeface="Consolas"/>
              </a:defRPr>
            </a:pPr>
            <a:r>
              <a:rPr sz="3000"/>
              <a:t>     synchronized(A) {</a:t>
            </a:r>
          </a:p>
          <a:p>
            <a:pPr algn="l">
              <a:buClr>
                <a:srgbClr val="000000"/>
              </a:buClr>
              <a:buFont typeface="Courier New"/>
              <a:defRPr b="1">
                <a:latin typeface="Consolas"/>
                <a:ea typeface="Consolas"/>
                <a:cs typeface="Consolas"/>
                <a:sym typeface="Consolas"/>
              </a:defRPr>
            </a:pPr>
            <a:r>
              <a:rPr sz="3000"/>
              <a:t>	   withdraw(A, 2*amount);</a:t>
            </a:r>
          </a:p>
          <a:p>
            <a:pPr algn="l">
              <a:buClr>
                <a:srgbClr val="000000"/>
              </a:buClr>
              <a:buFont typeface="Courier New"/>
              <a:defRPr sz="3000" b="1">
                <a:latin typeface="Consolas"/>
                <a:ea typeface="Consolas"/>
                <a:cs typeface="Consolas"/>
                <a:sym typeface="Consolas"/>
              </a:defRPr>
            </a:pPr>
            <a:r>
              <a:t>	   deposit(B, 2*amount);</a:t>
            </a:r>
          </a:p>
          <a:p>
            <a:pPr algn="l">
              <a:buClr>
                <a:srgbClr val="000000"/>
              </a:buClr>
              <a:buFont typeface="Courier New"/>
              <a:defRPr sz="3000" b="1">
                <a:solidFill>
                  <a:schemeClr val="accent5"/>
                </a:solidFill>
                <a:latin typeface="Consolas"/>
                <a:ea typeface="Consolas"/>
                <a:cs typeface="Consolas"/>
                <a:sym typeface="Consolas"/>
              </a:defRPr>
            </a:pPr>
            <a:r>
              <a:t> </a:t>
            </a:r>
            <a:r>
              <a:rPr>
                <a:uFill>
                  <a:solidFill>
                    <a:srgbClr val="E32400"/>
                  </a:solidFill>
                </a:uFill>
              </a:rPr>
              <a:t>    }</a:t>
            </a:r>
          </a:p>
          <a:p>
            <a:pPr algn="l">
              <a:buClr>
                <a:srgbClr val="000000"/>
              </a:buClr>
              <a:buFont typeface="Courier New"/>
              <a:defRPr b="1">
                <a:solidFill>
                  <a:schemeClr val="accent5"/>
                </a:solidFill>
                <a:latin typeface="Consolas"/>
                <a:ea typeface="Consolas"/>
                <a:cs typeface="Consolas"/>
                <a:sym typeface="Consolas"/>
              </a:defRPr>
            </a:pPr>
            <a:r>
              <a:rPr sz="3000">
                <a:uFill>
                  <a:solidFill>
                    <a:srgbClr val="E32400"/>
                  </a:solidFill>
                </a:uFill>
              </a:rPr>
              <a:t>   }</a:t>
            </a:r>
            <a:endParaRPr sz="3000">
              <a:solidFill>
                <a:srgbClr val="E32400"/>
              </a:solidFill>
              <a:uFill>
                <a:solidFill>
                  <a:srgbClr val="E32400"/>
                </a:solidFill>
              </a:uFill>
            </a:endParaRPr>
          </a:p>
          <a:p>
            <a:pPr algn="l">
              <a:buClr>
                <a:srgbClr val="000000"/>
              </a:buClr>
              <a:buFont typeface="Courier New"/>
              <a:defRPr b="1">
                <a:latin typeface="Consolas"/>
                <a:ea typeface="Consolas"/>
                <a:cs typeface="Consolas"/>
                <a:sym typeface="Consolas"/>
              </a:defRPr>
            </a:pPr>
            <a:r>
              <a:rPr sz="3000">
                <a:uFill>
                  <a:solidFill>
                    <a:srgbClr val="000000"/>
                  </a:solidFill>
                </a:uFill>
              </a:rPr>
              <a:t>}</a:t>
            </a:r>
          </a:p>
        </p:txBody>
      </p:sp>
      <p:grpSp>
        <p:nvGrpSpPr>
          <p:cNvPr id="566" name="Group 566"/>
          <p:cNvGrpSpPr/>
          <p:nvPr/>
        </p:nvGrpSpPr>
        <p:grpSpPr>
          <a:xfrm>
            <a:off x="6153150" y="2512060"/>
            <a:ext cx="5314951" cy="1028065"/>
            <a:chOff x="0" y="0"/>
            <a:chExt cx="5314950" cy="1028064"/>
          </a:xfrm>
        </p:grpSpPr>
        <p:sp>
          <p:nvSpPr>
            <p:cNvPr id="563" name="Shape 563"/>
            <p:cNvSpPr/>
            <p:nvPr/>
          </p:nvSpPr>
          <p:spPr>
            <a:xfrm>
              <a:off x="0" y="481964"/>
              <a:ext cx="5314951" cy="546101"/>
            </a:xfrm>
            <a:prstGeom prst="line">
              <a:avLst/>
            </a:prstGeom>
            <a:noFill/>
            <a:ln w="63500" cap="flat">
              <a:solidFill>
                <a:schemeClr val="accent5"/>
              </a:solidFill>
              <a:prstDash val="solid"/>
              <a:round/>
              <a:headEnd type="triangle" w="med" len="med"/>
              <a:tailEnd type="triangle" w="med" len="med"/>
            </a:ln>
            <a:effectLst/>
          </p:spPr>
          <p:txBody>
            <a:bodyPr wrap="square" lIns="50800" tIns="50800" rIns="50800" bIns="50800" numCol="1" anchor="ctr">
              <a:noAutofit/>
            </a:bodyPr>
            <a:lstStyle/>
            <a:p>
              <a:pPr defTabSz="584200">
                <a:defRPr sz="4000">
                  <a:solidFill>
                    <a:srgbClr val="E32400"/>
                  </a:solidFill>
                  <a:effectLst>
                    <a:outerShdw blurRad="38100" dist="12700" dir="5400000" rotWithShape="0">
                      <a:srgbClr val="000000">
                        <a:alpha val="50000"/>
                      </a:srgbClr>
                    </a:outerShdw>
                  </a:effectLst>
                  <a:uFill>
                    <a:solidFill>
                      <a:srgbClr val="E32400"/>
                    </a:solidFill>
                  </a:uFill>
                </a:defRPr>
              </a:pPr>
              <a:endParaRPr/>
            </a:p>
          </p:txBody>
        </p:sp>
        <p:sp>
          <p:nvSpPr>
            <p:cNvPr id="564" name="Shape 564"/>
            <p:cNvSpPr/>
            <p:nvPr/>
          </p:nvSpPr>
          <p:spPr>
            <a:xfrm flipH="1">
              <a:off x="0" y="481964"/>
              <a:ext cx="5314951" cy="546101"/>
            </a:xfrm>
            <a:prstGeom prst="line">
              <a:avLst/>
            </a:prstGeom>
            <a:noFill/>
            <a:ln w="63500" cap="flat">
              <a:solidFill>
                <a:schemeClr val="accent5"/>
              </a:solidFill>
              <a:prstDash val="solid"/>
              <a:round/>
              <a:headEnd type="triangle" w="med" len="med"/>
              <a:tailEnd type="triangle" w="med" len="med"/>
            </a:ln>
            <a:effectLst/>
          </p:spPr>
          <p:txBody>
            <a:bodyPr wrap="square" lIns="50800" tIns="50800" rIns="50800" bIns="50800" numCol="1" anchor="ctr">
              <a:noAutofit/>
            </a:bodyPr>
            <a:lstStyle/>
            <a:p>
              <a:pPr defTabSz="584200">
                <a:defRPr sz="4000">
                  <a:solidFill>
                    <a:srgbClr val="E32400"/>
                  </a:solidFill>
                  <a:effectLst>
                    <a:outerShdw blurRad="38100" dist="12700" dir="5400000" rotWithShape="0">
                      <a:srgbClr val="000000">
                        <a:alpha val="50000"/>
                      </a:srgbClr>
                    </a:outerShdw>
                  </a:effectLst>
                  <a:uFill>
                    <a:solidFill>
                      <a:srgbClr val="E32400"/>
                    </a:solidFill>
                  </a:uFill>
                </a:defRPr>
              </a:pPr>
              <a:endParaRPr/>
            </a:p>
          </p:txBody>
        </p:sp>
        <p:sp>
          <p:nvSpPr>
            <p:cNvPr id="565" name="Shape 565"/>
            <p:cNvSpPr/>
            <p:nvPr/>
          </p:nvSpPr>
          <p:spPr>
            <a:xfrm>
              <a:off x="1640230" y="0"/>
              <a:ext cx="2405178" cy="71628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lvl1pPr>
                <a:defRPr sz="4800" b="1">
                  <a:solidFill>
                    <a:schemeClr val="accent5"/>
                  </a:solidFill>
                  <a:uFill>
                    <a:solidFill>
                      <a:srgbClr val="E32400"/>
                    </a:solidFill>
                  </a:uFill>
                  <a:latin typeface="+mn-lt"/>
                  <a:ea typeface="+mn-ea"/>
                  <a:cs typeface="+mn-cs"/>
                  <a:sym typeface="Myriad Pro Condensed"/>
                </a:defRPr>
              </a:lvl1pPr>
            </a:lstStyle>
            <a:p>
              <a:r>
                <a:t>DEADLOCK!</a:t>
              </a: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 grpId="2" animBg="1" advAuto="0"/>
      <p:bldP spid="566" grpId="1" animBg="1"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Shape 57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Composability: transactions</a:t>
            </a:r>
          </a:p>
        </p:txBody>
      </p:sp>
      <p:sp>
        <p:nvSpPr>
          <p:cNvPr id="572" name="Shape 572"/>
          <p:cNvSpPr>
            <a:spLocks noGrp="1"/>
          </p:cNvSpPr>
          <p:nvPr>
            <p:ph type="body" idx="1"/>
          </p:nvPr>
        </p:nvSpPr>
        <p:spPr>
          <a:xfrm>
            <a:off x="838200" y="5981700"/>
            <a:ext cx="16611600" cy="6888991"/>
          </a:xfrm>
          <a:prstGeom prst="rect">
            <a:avLst/>
          </a:prstGeom>
        </p:spPr>
        <p:txBody>
          <a:bodyPr/>
          <a:lstStyle/>
          <a:p>
            <a:pPr>
              <a:spcBef>
                <a:spcPts val="600"/>
              </a:spcBef>
            </a:pPr>
            <a:r>
              <a:rPr dirty="0"/>
              <a:t>Transactions compose gracefully (in theory)</a:t>
            </a:r>
          </a:p>
          <a:p>
            <a:pPr marL="1276350" lvl="1" indent="-476250">
              <a:spcBef>
                <a:spcPts val="600"/>
              </a:spcBef>
              <a:defRPr sz="4200"/>
            </a:pPr>
            <a:r>
              <a:rPr dirty="0"/>
              <a:t>Programmer declares global intent (atomic execution of transfer)</a:t>
            </a:r>
          </a:p>
          <a:p>
            <a:pPr marL="1949450" lvl="2" indent="-476250">
              <a:spcBef>
                <a:spcPts val="600"/>
              </a:spcBef>
              <a:defRPr sz="4200"/>
            </a:pPr>
            <a:r>
              <a:rPr dirty="0"/>
              <a:t>No need to know about global implementation strategy</a:t>
            </a:r>
          </a:p>
          <a:p>
            <a:pPr marL="1276350" lvl="1" indent="-476250">
              <a:spcBef>
                <a:spcPts val="600"/>
              </a:spcBef>
              <a:defRPr sz="4200"/>
            </a:pPr>
            <a:r>
              <a:rPr dirty="0"/>
              <a:t>Transaction in</a:t>
            </a:r>
            <a:r>
              <a:rPr sz="3800" dirty="0"/>
              <a:t> </a:t>
            </a:r>
            <a:r>
              <a:rPr sz="3800" dirty="0">
                <a:latin typeface="Consolas"/>
                <a:ea typeface="Consolas"/>
                <a:cs typeface="Consolas"/>
                <a:sym typeface="Consolas"/>
              </a:rPr>
              <a:t>transfer</a:t>
            </a:r>
            <a:r>
              <a:rPr sz="3800" dirty="0"/>
              <a:t> </a:t>
            </a:r>
            <a:r>
              <a:rPr dirty="0"/>
              <a:t>subsumes any defined in </a:t>
            </a:r>
            <a:r>
              <a:rPr sz="3800" dirty="0">
                <a:latin typeface="Consolas"/>
                <a:ea typeface="Consolas"/>
                <a:cs typeface="Consolas"/>
                <a:sym typeface="Consolas"/>
              </a:rPr>
              <a:t>withdraw</a:t>
            </a:r>
            <a:r>
              <a:rPr sz="3800" dirty="0"/>
              <a:t> </a:t>
            </a:r>
            <a:r>
              <a:rPr dirty="0"/>
              <a:t>and </a:t>
            </a:r>
            <a:r>
              <a:rPr sz="3800" dirty="0">
                <a:latin typeface="Consolas"/>
                <a:ea typeface="Consolas"/>
                <a:cs typeface="Consolas"/>
                <a:sym typeface="Consolas"/>
              </a:rPr>
              <a:t>deposit</a:t>
            </a:r>
            <a:endParaRPr lang="en-US" sz="4200" dirty="0">
              <a:latin typeface="Consolas"/>
              <a:ea typeface="Consolas"/>
              <a:cs typeface="Consolas"/>
              <a:sym typeface="Consolas"/>
            </a:endParaRPr>
          </a:p>
          <a:p>
            <a:pPr marL="1949450" lvl="2" indent="-476250">
              <a:spcBef>
                <a:spcPts val="600"/>
              </a:spcBef>
              <a:defRPr sz="4200"/>
            </a:pPr>
            <a:r>
              <a:rPr dirty="0"/>
              <a:t>Outermost transaction defines atomicity boundary</a:t>
            </a:r>
          </a:p>
          <a:p>
            <a:pPr>
              <a:spcBef>
                <a:spcPts val="600"/>
              </a:spcBef>
            </a:pPr>
            <a:r>
              <a:rPr dirty="0"/>
              <a:t>System manages concurrency as well as possible serialization</a:t>
            </a:r>
          </a:p>
          <a:p>
            <a:pPr marL="1276350" lvl="1" indent="-476250">
              <a:spcBef>
                <a:spcPts val="600"/>
              </a:spcBef>
              <a:defRPr sz="4200"/>
            </a:pPr>
            <a:r>
              <a:rPr dirty="0"/>
              <a:t>Serialization for transfer(A, B, 100) and transfer(B, A, 200)</a:t>
            </a:r>
          </a:p>
          <a:p>
            <a:pPr marL="1276350" lvl="1" indent="-476250">
              <a:spcBef>
                <a:spcPts val="600"/>
              </a:spcBef>
              <a:defRPr sz="4200"/>
            </a:pPr>
            <a:r>
              <a:rPr dirty="0"/>
              <a:t>Concurrency for transfer(A, B, 100) and transfer(C, D, 200)</a:t>
            </a:r>
          </a:p>
        </p:txBody>
      </p:sp>
      <p:sp>
        <p:nvSpPr>
          <p:cNvPr id="573" name="Shape 573"/>
          <p:cNvSpPr/>
          <p:nvPr/>
        </p:nvSpPr>
        <p:spPr>
          <a:xfrm>
            <a:off x="892175" y="2212975"/>
            <a:ext cx="8229600" cy="3759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3600" b="1">
                <a:latin typeface="Consolas"/>
                <a:ea typeface="Consolas"/>
                <a:cs typeface="Consolas"/>
                <a:sym typeface="Consolas"/>
              </a:defRPr>
            </a:pPr>
            <a:r>
              <a:t>void transfer(A, B, amount) {</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  atomic {</a:t>
            </a:r>
          </a:p>
          <a:p>
            <a:pPr algn="l">
              <a:buClr>
                <a:srgbClr val="000000"/>
              </a:buClr>
              <a:buFont typeface="Courier New"/>
              <a:defRPr sz="3600" b="1">
                <a:latin typeface="Consolas"/>
                <a:ea typeface="Consolas"/>
                <a:cs typeface="Consolas"/>
                <a:sym typeface="Consolas"/>
              </a:defRPr>
            </a:pPr>
            <a:r>
              <a:t>	  withdraw(A, amount);</a:t>
            </a:r>
          </a:p>
          <a:p>
            <a:pPr algn="l">
              <a:buClr>
                <a:srgbClr val="000000"/>
              </a:buClr>
              <a:buFont typeface="Courier New"/>
              <a:defRPr sz="3600" b="1">
                <a:latin typeface="Consolas"/>
                <a:ea typeface="Consolas"/>
                <a:cs typeface="Consolas"/>
                <a:sym typeface="Consolas"/>
              </a:defRPr>
            </a:pPr>
            <a:r>
              <a:t>	  deposit(B, amount);</a:t>
            </a:r>
          </a:p>
          <a:p>
            <a:pPr algn="l">
              <a:buClr>
                <a:srgbClr val="000000"/>
              </a:buClr>
              <a:buFont typeface="Courier New"/>
              <a:defRPr sz="3600" b="1">
                <a:solidFill>
                  <a:schemeClr val="accent5"/>
                </a:solidFill>
                <a:latin typeface="Consolas"/>
                <a:ea typeface="Consolas"/>
                <a:cs typeface="Consolas"/>
                <a:sym typeface="Consolas"/>
              </a:defRPr>
            </a:pPr>
            <a:r>
              <a:t>   </a:t>
            </a:r>
            <a:r>
              <a:rPr>
                <a:uFill>
                  <a:solidFill>
                    <a:srgbClr val="E32400"/>
                  </a:solidFill>
                </a:uFill>
              </a:rPr>
              <a:t>}</a:t>
            </a:r>
            <a:endParaRPr>
              <a:solidFill>
                <a:srgbClr val="E32400"/>
              </a:solidFill>
              <a:uFill>
                <a:solidFill>
                  <a:srgbClr val="E32400"/>
                </a:solidFill>
              </a:uFill>
            </a:endParaRPr>
          </a:p>
          <a:p>
            <a:pPr algn="l">
              <a:buClr>
                <a:srgbClr val="000000"/>
              </a:buClr>
              <a:buFont typeface="Courier New"/>
              <a:defRPr sz="3600" b="1">
                <a:latin typeface="Consolas"/>
                <a:ea typeface="Consolas"/>
                <a:cs typeface="Consolas"/>
                <a:sym typeface="Consolas"/>
              </a:defRPr>
            </a:pPr>
            <a:r>
              <a:rPr>
                <a:uFill>
                  <a:solidFill>
                    <a:srgbClr val="000000"/>
                  </a:solidFill>
                </a:uFill>
              </a:rPr>
              <a:t>}</a:t>
            </a:r>
          </a:p>
          <a:p>
            <a:pPr algn="l">
              <a:buClr>
                <a:srgbClr val="000000"/>
              </a:buClr>
              <a:buFont typeface="Courier New"/>
              <a:defRPr sz="3600" b="1">
                <a:latin typeface="Consolas"/>
                <a:ea typeface="Consolas"/>
                <a:cs typeface="Consolas"/>
                <a:sym typeface="Consolas"/>
              </a:defRPr>
            </a:pPr>
            <a:r>
              <a:t>  </a:t>
            </a:r>
          </a:p>
        </p:txBody>
      </p:sp>
      <p:sp>
        <p:nvSpPr>
          <p:cNvPr id="574" name="Shape 574"/>
          <p:cNvSpPr/>
          <p:nvPr/>
        </p:nvSpPr>
        <p:spPr>
          <a:xfrm>
            <a:off x="16675100" y="12957175"/>
            <a:ext cx="1320800" cy="393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algn="r">
              <a:buClr>
                <a:srgbClr val="000000"/>
              </a:buClr>
              <a:buFont typeface="Arial"/>
              <a:defRPr sz="2000"/>
            </a:lvl1pPr>
          </a:lstStyle>
          <a:p>
            <a:r>
              <a:t>25</a:t>
            </a:r>
          </a:p>
        </p:txBody>
      </p:sp>
      <p:sp>
        <p:nvSpPr>
          <p:cNvPr id="575" name="Shape 575"/>
          <p:cNvSpPr/>
          <p:nvPr/>
        </p:nvSpPr>
        <p:spPr>
          <a:xfrm>
            <a:off x="9280525" y="2212975"/>
            <a:ext cx="4318000" cy="266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4200" b="1">
                <a:latin typeface="+mn-lt"/>
                <a:ea typeface="+mn-ea"/>
                <a:cs typeface="+mn-cs"/>
                <a:sym typeface="Myriad Pro Condensed"/>
              </a:defRPr>
            </a:pPr>
            <a:r>
              <a:t>Thread 0:</a:t>
            </a:r>
          </a:p>
          <a:p>
            <a:pPr algn="l">
              <a:buClr>
                <a:srgbClr val="000000"/>
              </a:buClr>
              <a:buFont typeface="Courier New"/>
              <a:defRPr sz="3000" b="1">
                <a:latin typeface="Consolas"/>
                <a:ea typeface="Consolas"/>
                <a:cs typeface="Consolas"/>
                <a:sym typeface="Consolas"/>
              </a:defRPr>
            </a:pPr>
            <a:r>
              <a:t>transfer(x, y, 100)</a:t>
            </a:r>
          </a:p>
          <a:p>
            <a:pPr algn="l">
              <a:buClr>
                <a:srgbClr val="000000"/>
              </a:buClr>
              <a:buFont typeface="Courier New"/>
              <a:defRPr sz="3000" b="1">
                <a:latin typeface="Consolas"/>
                <a:ea typeface="Consolas"/>
                <a:cs typeface="Consolas"/>
                <a:sym typeface="Consolas"/>
              </a:defRPr>
            </a:pPr>
            <a:endParaRPr/>
          </a:p>
          <a:p>
            <a:pPr algn="l">
              <a:buClr>
                <a:srgbClr val="000000"/>
              </a:buClr>
              <a:buFont typeface="Courier New"/>
              <a:defRPr sz="4200" b="1">
                <a:latin typeface="+mn-lt"/>
                <a:ea typeface="+mn-ea"/>
                <a:cs typeface="+mn-cs"/>
                <a:sym typeface="Myriad Pro Condensed"/>
              </a:defRPr>
            </a:pPr>
            <a:r>
              <a:t>Thread 1:</a:t>
            </a:r>
          </a:p>
          <a:p>
            <a:pPr algn="l">
              <a:buClr>
                <a:srgbClr val="000000"/>
              </a:buClr>
              <a:buFont typeface="Courier New"/>
              <a:defRPr sz="3000" b="1">
                <a:latin typeface="Consolas"/>
                <a:ea typeface="Consolas"/>
                <a:cs typeface="Consolas"/>
                <a:sym typeface="Consolas"/>
              </a:defRPr>
            </a:pPr>
            <a:r>
              <a:t>transfer(y, x, 100);</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Shape 579"/>
          <p:cNvSpPr>
            <a:spLocks noGrp="1"/>
          </p:cNvSpPr>
          <p:nvPr>
            <p:ph type="title"/>
          </p:nvPr>
        </p:nvSpPr>
        <p:spPr>
          <a:xfrm>
            <a:off x="838200" y="393700"/>
            <a:ext cx="16772174" cy="1117600"/>
          </a:xfrm>
          <a:prstGeom prst="rect">
            <a:avLst/>
          </a:prstGeom>
        </p:spPr>
        <p:txBody>
          <a:bodyPr/>
          <a:lstStyle>
            <a:lvl1pPr>
              <a:defRPr sz="7900">
                <a:effectLst>
                  <a:outerShdw blurRad="12700" dist="25400" dir="2700000" rotWithShape="0">
                    <a:srgbClr val="CBCBCB"/>
                  </a:outerShdw>
                </a:effectLst>
                <a:uFill>
                  <a:solidFill>
                    <a:srgbClr val="000000"/>
                  </a:solidFill>
                </a:uFill>
              </a:defRPr>
            </a:lvl1pPr>
          </a:lstStyle>
          <a:p>
            <a:r>
              <a:t>Advantages (promise) of transactional memory </a:t>
            </a:r>
          </a:p>
        </p:txBody>
      </p:sp>
      <p:sp>
        <p:nvSpPr>
          <p:cNvPr id="580" name="Shape 580"/>
          <p:cNvSpPr>
            <a:spLocks noGrp="1"/>
          </p:cNvSpPr>
          <p:nvPr>
            <p:ph type="body" idx="1"/>
          </p:nvPr>
        </p:nvSpPr>
        <p:spPr>
          <a:xfrm>
            <a:off x="863209" y="1901662"/>
            <a:ext cx="16510781" cy="13469869"/>
          </a:xfrm>
          <a:prstGeom prst="rect">
            <a:avLst/>
          </a:prstGeom>
        </p:spPr>
        <p:txBody>
          <a:bodyPr/>
          <a:lstStyle/>
          <a:p>
            <a:pPr>
              <a:spcBef>
                <a:spcPts val="600"/>
              </a:spcBef>
              <a:defRPr sz="5200"/>
            </a:pPr>
            <a:r>
              <a:rPr dirty="0"/>
              <a:t>Easy to use synchronization construct</a:t>
            </a:r>
          </a:p>
          <a:p>
            <a:pPr marL="1276350" lvl="1" indent="-476250">
              <a:spcBef>
                <a:spcPts val="600"/>
              </a:spcBef>
              <a:defRPr sz="3600"/>
            </a:pPr>
            <a:r>
              <a:rPr dirty="0"/>
              <a:t>It is difficult for programmers to get synchronization right</a:t>
            </a:r>
          </a:p>
          <a:p>
            <a:pPr marL="1276350" lvl="1" indent="-476250">
              <a:spcBef>
                <a:spcPts val="600"/>
              </a:spcBef>
              <a:defRPr sz="3600"/>
            </a:pPr>
            <a:r>
              <a:rPr dirty="0"/>
              <a:t>Programmer declares need for atomicity, system implements it well</a:t>
            </a:r>
            <a:endParaRPr lang="en-US" dirty="0"/>
          </a:p>
          <a:p>
            <a:pPr marL="1276350" lvl="1" indent="-476250">
              <a:spcBef>
                <a:spcPts val="600"/>
              </a:spcBef>
              <a:defRPr sz="3600"/>
            </a:pPr>
            <a:r>
              <a:rPr dirty="0"/>
              <a:t>Claim: transactions are as easy to use as coarse-grain locks</a:t>
            </a:r>
          </a:p>
          <a:p>
            <a:pPr>
              <a:spcBef>
                <a:spcPts val="600"/>
              </a:spcBef>
              <a:defRPr sz="5200"/>
            </a:pPr>
            <a:r>
              <a:rPr dirty="0"/>
              <a:t>Often performs as well as fine-grained locks</a:t>
            </a:r>
          </a:p>
          <a:p>
            <a:pPr marL="1276350" lvl="1" indent="-476250">
              <a:spcBef>
                <a:spcPts val="600"/>
              </a:spcBef>
              <a:defRPr sz="3600"/>
            </a:pPr>
            <a:r>
              <a:rPr dirty="0"/>
              <a:t>Provides automatic read-read concurrency and fine-grained concurrency</a:t>
            </a:r>
          </a:p>
          <a:p>
            <a:pPr marL="1253671" lvl="1" indent="-453571">
              <a:defRPr sz="3600"/>
            </a:pPr>
            <a:r>
              <a:rPr dirty="0"/>
              <a:t>Performance portability: locking scheme for four CPUs may not be the best scheme for 64 CPUs</a:t>
            </a:r>
            <a:endParaRPr lang="en-US" dirty="0"/>
          </a:p>
          <a:p>
            <a:pPr marL="1253671" lvl="1" indent="-453571">
              <a:defRPr sz="3600"/>
            </a:pPr>
            <a:r>
              <a:rPr dirty="0"/>
              <a:t>Productivity argument for transactional memory: system support for transactions can achieve 90% of the benefit of expert programming with fined-grained locks, with 10% of the development time  </a:t>
            </a:r>
          </a:p>
          <a:p>
            <a:pPr>
              <a:spcBef>
                <a:spcPts val="600"/>
              </a:spcBef>
              <a:defRPr sz="5200"/>
            </a:pPr>
            <a:r>
              <a:rPr dirty="0"/>
              <a:t>Failure atomicity and recovery</a:t>
            </a:r>
          </a:p>
          <a:p>
            <a:pPr marL="1276350" lvl="1" indent="-476250">
              <a:spcBef>
                <a:spcPts val="600"/>
              </a:spcBef>
              <a:defRPr sz="3600"/>
            </a:pPr>
            <a:r>
              <a:rPr dirty="0"/>
              <a:t>No lost locks when a thread fails</a:t>
            </a:r>
            <a:endParaRPr lang="en-US" dirty="0"/>
          </a:p>
          <a:p>
            <a:pPr marL="1276350" lvl="1" indent="-476250">
              <a:spcBef>
                <a:spcPts val="600"/>
              </a:spcBef>
              <a:defRPr sz="3600"/>
            </a:pPr>
            <a:r>
              <a:rPr dirty="0"/>
              <a:t>Failure recovery = transaction abort + restart</a:t>
            </a:r>
          </a:p>
          <a:p>
            <a:pPr>
              <a:spcBef>
                <a:spcPts val="600"/>
              </a:spcBef>
              <a:defRPr sz="5200"/>
            </a:pPr>
            <a:r>
              <a:rPr dirty="0"/>
              <a:t>Composability</a:t>
            </a:r>
          </a:p>
          <a:p>
            <a:pPr marL="1276350" lvl="1" indent="-476250">
              <a:spcBef>
                <a:spcPts val="600"/>
              </a:spcBef>
              <a:defRPr sz="3600"/>
            </a:pPr>
            <a:r>
              <a:rPr dirty="0"/>
              <a:t>Safe and scalable composition of software modules</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Shape 582"/>
          <p:cNvSpPr>
            <a:spLocks noGrp="1"/>
          </p:cNvSpPr>
          <p:nvPr>
            <p:ph type="title"/>
          </p:nvPr>
        </p:nvSpPr>
        <p:spPr>
          <a:xfrm>
            <a:off x="711200" y="279400"/>
            <a:ext cx="16560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Example integration with OpenMP</a:t>
            </a:r>
          </a:p>
        </p:txBody>
      </p:sp>
      <p:sp>
        <p:nvSpPr>
          <p:cNvPr id="583" name="Shape 583"/>
          <p:cNvSpPr>
            <a:spLocks noGrp="1"/>
          </p:cNvSpPr>
          <p:nvPr>
            <p:ph type="body" idx="1"/>
          </p:nvPr>
        </p:nvSpPr>
        <p:spPr>
          <a:xfrm>
            <a:off x="800100" y="1689100"/>
            <a:ext cx="16154400" cy="9423400"/>
          </a:xfrm>
          <a:prstGeom prst="rect">
            <a:avLst/>
          </a:prstGeom>
        </p:spPr>
        <p:txBody>
          <a:bodyPr/>
          <a:lstStyle/>
          <a:p>
            <a:pPr>
              <a:spcBef>
                <a:spcPts val="600"/>
              </a:spcBef>
            </a:pPr>
            <a:r>
              <a:rPr dirty="0"/>
              <a:t>Example: </a:t>
            </a:r>
            <a:r>
              <a:rPr dirty="0" err="1"/>
              <a:t>OpenTM</a:t>
            </a:r>
            <a:r>
              <a:rPr dirty="0"/>
              <a:t> = OpenMP + TM </a:t>
            </a:r>
          </a:p>
          <a:p>
            <a:pPr marL="1276350" lvl="1" indent="-476250">
              <a:defRPr sz="4200"/>
            </a:pPr>
            <a:r>
              <a:rPr dirty="0"/>
              <a:t>OpenMP: master-slave parallel model</a:t>
            </a:r>
          </a:p>
          <a:p>
            <a:pPr marL="1949450" lvl="2" indent="-476250">
              <a:defRPr sz="4200"/>
            </a:pPr>
            <a:r>
              <a:rPr dirty="0"/>
              <a:t>Easy to specify parallel loops and tasks</a:t>
            </a:r>
          </a:p>
          <a:p>
            <a:pPr marL="1276350" lvl="1" indent="-476250">
              <a:defRPr sz="4200"/>
            </a:pPr>
            <a:r>
              <a:rPr dirty="0"/>
              <a:t>TM: atomic and isolation execution </a:t>
            </a:r>
            <a:endParaRPr lang="en-US" dirty="0"/>
          </a:p>
          <a:p>
            <a:pPr marL="1949450" lvl="2" indent="-476250">
              <a:defRPr sz="4200"/>
            </a:pPr>
            <a:r>
              <a:rPr dirty="0"/>
              <a:t>Easy to specify synchronization and speculation</a:t>
            </a:r>
          </a:p>
          <a:p>
            <a:pPr>
              <a:spcBef>
                <a:spcPts val="600"/>
              </a:spcBef>
            </a:pPr>
            <a:r>
              <a:rPr dirty="0" err="1"/>
              <a:t>OpenTM</a:t>
            </a:r>
            <a:r>
              <a:rPr dirty="0"/>
              <a:t> features</a:t>
            </a:r>
          </a:p>
          <a:p>
            <a:pPr marL="1276350" lvl="1" indent="-476250">
              <a:defRPr sz="4200"/>
            </a:pPr>
            <a:r>
              <a:rPr dirty="0"/>
              <a:t>Transactions, transactional loops and transactional sections</a:t>
            </a:r>
          </a:p>
          <a:p>
            <a:pPr marL="1276350" lvl="1" indent="-476250">
              <a:defRPr sz="4200"/>
            </a:pPr>
            <a:r>
              <a:rPr dirty="0"/>
              <a:t>Data directives for TM (e.g., thread private data)</a:t>
            </a:r>
            <a:endParaRPr lang="en-US" dirty="0"/>
          </a:p>
          <a:p>
            <a:pPr marL="1276350" lvl="1" indent="-476250">
              <a:defRPr sz="4200"/>
            </a:pPr>
            <a:r>
              <a:rPr dirty="0"/>
              <a:t>Runtime system hints for TM</a:t>
            </a:r>
          </a:p>
          <a:p>
            <a:r>
              <a:rPr dirty="0"/>
              <a:t>Code example:</a:t>
            </a:r>
          </a:p>
        </p:txBody>
      </p:sp>
      <p:sp>
        <p:nvSpPr>
          <p:cNvPr id="584" name="Shape 584"/>
          <p:cNvSpPr/>
          <p:nvPr/>
        </p:nvSpPr>
        <p:spPr>
          <a:xfrm>
            <a:off x="627781" y="10866858"/>
            <a:ext cx="11835132" cy="24511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marL="1567180" lvl="2" indent="-571500" algn="l">
              <a:spcBef>
                <a:spcPts val="1400"/>
              </a:spcBef>
              <a:buClr>
                <a:srgbClr val="D84800"/>
              </a:buClr>
              <a:buFont typeface="Wingdings"/>
              <a:defRPr sz="2800" b="1">
                <a:solidFill>
                  <a:srgbClr val="E32400"/>
                </a:solidFill>
                <a:uFill>
                  <a:solidFill>
                    <a:srgbClr val="E32400"/>
                  </a:solidFill>
                </a:uFill>
                <a:latin typeface="Consolas"/>
                <a:ea typeface="Consolas"/>
                <a:cs typeface="Consolas"/>
                <a:sym typeface="Consolas"/>
              </a:defRPr>
            </a:pPr>
            <a:r>
              <a:rPr>
                <a:solidFill>
                  <a:srgbClr val="000000"/>
                </a:solidFill>
                <a:uFill>
                  <a:solidFill>
                    <a:srgbClr val="000000"/>
                  </a:solidFill>
                </a:uFill>
              </a:rPr>
              <a:t>#pragma omp </a:t>
            </a:r>
            <a:r>
              <a:rPr>
                <a:solidFill>
                  <a:schemeClr val="accent5"/>
                </a:solidFill>
              </a:rPr>
              <a:t>transfor</a:t>
            </a:r>
            <a:r>
              <a:rPr>
                <a:solidFill>
                  <a:srgbClr val="000000"/>
                </a:solidFill>
                <a:uFill>
                  <a:solidFill>
                    <a:srgbClr val="000000"/>
                  </a:solidFill>
                </a:uFill>
              </a:rPr>
              <a:t> schedule (static, chunk=50)</a:t>
            </a: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t>for (int i=0; i&lt;N; i++) {</a:t>
            </a: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t>	 bin[A[i]]++; </a:t>
            </a:r>
          </a:p>
          <a:p>
            <a:pPr marL="1567180" lvl="2" indent="-571500" algn="l">
              <a:spcBef>
                <a:spcPts val="1400"/>
              </a:spcBef>
              <a:buClr>
                <a:srgbClr val="D84800"/>
              </a:buClr>
              <a:buFont typeface="Wingdings"/>
              <a:defRPr sz="2800" b="1">
                <a:uFill>
                  <a:solidFill>
                    <a:srgbClr val="000000"/>
                  </a:solidFill>
                </a:uFill>
                <a:latin typeface="Consolas"/>
                <a:ea typeface="Consolas"/>
                <a:cs typeface="Consolas"/>
                <a:sym typeface="Consolas"/>
              </a:defRPr>
            </a:pPr>
            <a:r>
              <a:t>}</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 name="Shape 58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Atomic { } ≠ lock() + unlock()</a:t>
            </a:r>
          </a:p>
        </p:txBody>
      </p:sp>
      <p:sp>
        <p:nvSpPr>
          <p:cNvPr id="589" name="Shape 589"/>
          <p:cNvSpPr>
            <a:spLocks noGrp="1"/>
          </p:cNvSpPr>
          <p:nvPr>
            <p:ph type="body" idx="1"/>
          </p:nvPr>
        </p:nvSpPr>
        <p:spPr>
          <a:xfrm>
            <a:off x="870818" y="1919572"/>
            <a:ext cx="15430501" cy="10434355"/>
          </a:xfrm>
          <a:prstGeom prst="rect">
            <a:avLst/>
          </a:prstGeom>
        </p:spPr>
        <p:txBody>
          <a:bodyPr/>
          <a:lstStyle/>
          <a:p>
            <a:pPr>
              <a:spcBef>
                <a:spcPts val="800"/>
              </a:spcBef>
            </a:pPr>
            <a:r>
              <a:rPr dirty="0"/>
              <a:t>The difference</a:t>
            </a:r>
          </a:p>
          <a:p>
            <a:pPr marL="1276350" lvl="1" indent="-476250">
              <a:spcBef>
                <a:spcPts val="800"/>
              </a:spcBef>
              <a:defRPr sz="4200"/>
            </a:pPr>
            <a:r>
              <a:rPr dirty="0"/>
              <a:t>Atomic: high-level declaration of atomicity</a:t>
            </a:r>
          </a:p>
          <a:p>
            <a:pPr marL="1949450" lvl="2" indent="-476250">
              <a:spcBef>
                <a:spcPts val="800"/>
              </a:spcBef>
              <a:defRPr sz="4200"/>
            </a:pPr>
            <a:r>
              <a:rPr dirty="0"/>
              <a:t>Does not specify implementation of atomicity</a:t>
            </a:r>
          </a:p>
          <a:p>
            <a:pPr marL="1276350" lvl="1" indent="-476250">
              <a:spcBef>
                <a:spcPts val="800"/>
              </a:spcBef>
              <a:defRPr sz="4200"/>
            </a:pPr>
            <a:r>
              <a:rPr dirty="0"/>
              <a:t>Lock: low-level blocking primitive</a:t>
            </a:r>
            <a:endParaRPr lang="en-US" dirty="0"/>
          </a:p>
          <a:p>
            <a:pPr marL="1949450" lvl="2" indent="-476250">
              <a:spcBef>
                <a:spcPts val="800"/>
              </a:spcBef>
              <a:defRPr sz="4200"/>
            </a:pPr>
            <a:r>
              <a:rPr dirty="0"/>
              <a:t>Does not provide atomicity or isolation on its own</a:t>
            </a:r>
          </a:p>
          <a:p>
            <a:pPr>
              <a:spcBef>
                <a:spcPts val="800"/>
              </a:spcBef>
            </a:pPr>
            <a:r>
              <a:rPr dirty="0"/>
              <a:t>Keep in mind</a:t>
            </a:r>
          </a:p>
          <a:p>
            <a:pPr marL="1276350" lvl="1" indent="-476250">
              <a:spcBef>
                <a:spcPts val="800"/>
              </a:spcBef>
              <a:defRPr sz="4200"/>
            </a:pPr>
            <a:r>
              <a:rPr dirty="0"/>
              <a:t>Locks can be used to implement an </a:t>
            </a:r>
            <a:r>
              <a:rPr dirty="0">
                <a:latin typeface="Consolas"/>
                <a:ea typeface="Consolas"/>
                <a:cs typeface="Consolas"/>
                <a:sym typeface="Consolas"/>
              </a:rPr>
              <a:t>atomic</a:t>
            </a:r>
            <a:r>
              <a:rPr dirty="0"/>
              <a:t> block but…</a:t>
            </a:r>
          </a:p>
          <a:p>
            <a:pPr marL="1276350" lvl="1" indent="-476250">
              <a:spcBef>
                <a:spcPts val="800"/>
              </a:spcBef>
              <a:defRPr sz="4200"/>
            </a:pPr>
            <a:r>
              <a:rPr dirty="0"/>
              <a:t>Locks can be used for purposes beyond atomicity</a:t>
            </a:r>
          </a:p>
          <a:p>
            <a:pPr marL="1949450" lvl="2" indent="-476250">
              <a:spcBef>
                <a:spcPts val="800"/>
              </a:spcBef>
              <a:defRPr sz="4200"/>
            </a:pPr>
            <a:r>
              <a:rPr dirty="0"/>
              <a:t>Cannot replace all uses of locks with atomic regions</a:t>
            </a:r>
          </a:p>
          <a:p>
            <a:pPr marL="1276350" lvl="1" indent="-476250">
              <a:spcBef>
                <a:spcPts val="800"/>
              </a:spcBef>
              <a:defRPr sz="4200"/>
            </a:pPr>
            <a:r>
              <a:rPr dirty="0">
                <a:latin typeface="Consolas"/>
                <a:ea typeface="Consolas"/>
                <a:cs typeface="Consolas"/>
                <a:sym typeface="Consolas"/>
              </a:rPr>
              <a:t>Atomic</a:t>
            </a:r>
            <a:r>
              <a:rPr dirty="0"/>
              <a:t> eliminates many data races, but programming with atomic blocks can still suffer from atomicity violations: e.g., programmer erroneous splits sequence that </a:t>
            </a:r>
            <a:r>
              <a:rPr u="sng" dirty="0"/>
              <a:t>should be</a:t>
            </a:r>
            <a:r>
              <a:rPr dirty="0"/>
              <a:t> atomic into two atomic blocks</a:t>
            </a:r>
          </a:p>
        </p:txBody>
      </p:sp>
      <p:sp>
        <p:nvSpPr>
          <p:cNvPr id="590" name="Shape 590"/>
          <p:cNvSpPr/>
          <p:nvPr/>
        </p:nvSpPr>
        <p:spPr>
          <a:xfrm>
            <a:off x="12478880" y="2713003"/>
            <a:ext cx="4851684" cy="182981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nSpc>
                <a:spcPct val="90000"/>
              </a:lnSpc>
              <a:defRPr sz="4200" b="1">
                <a:solidFill>
                  <a:schemeClr val="accent5"/>
                </a:solidFill>
                <a:uFill>
                  <a:solidFill>
                    <a:srgbClr val="E32400"/>
                  </a:solidFill>
                </a:uFill>
                <a:latin typeface="+mn-lt"/>
                <a:ea typeface="+mn-ea"/>
                <a:cs typeface="+mn-cs"/>
                <a:sym typeface="Myriad Pro Condensed"/>
              </a:defRPr>
            </a:lvl1pPr>
          </a:lstStyle>
          <a:p>
            <a:r>
              <a:t>Make sure you understand this difference in semantics!</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9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 grpId="2" animBg="1" advAuto="0"/>
      <p:bldP spid="590" grpId="1" animBg="1" advAuto="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Shape 594"/>
          <p:cNvSpPr>
            <a:spLocks noGrp="1"/>
          </p:cNvSpPr>
          <p:nvPr>
            <p:ph type="title"/>
          </p:nvPr>
        </p:nvSpPr>
        <p:spPr>
          <a:xfrm>
            <a:off x="723900" y="431800"/>
            <a:ext cx="16827500" cy="2267934"/>
          </a:xfrm>
          <a:prstGeom prst="rect">
            <a:avLst/>
          </a:prstGeom>
        </p:spPr>
        <p:txBody>
          <a:bodyPr/>
          <a:lstStyle>
            <a:lvl1pPr>
              <a:defRPr sz="7200">
                <a:effectLst>
                  <a:outerShdw blurRad="12700" dist="25400" dir="2700000" rotWithShape="0">
                    <a:srgbClr val="CBCBCB"/>
                  </a:outerShdw>
                </a:effectLst>
                <a:uFill>
                  <a:solidFill>
                    <a:srgbClr val="000000"/>
                  </a:solidFill>
                </a:uFill>
              </a:defRPr>
            </a:lvl1pPr>
          </a:lstStyle>
          <a:p>
            <a:r>
              <a:t>What about replacing synchronized with atomic in this example?</a:t>
            </a:r>
          </a:p>
        </p:txBody>
      </p:sp>
      <p:sp>
        <p:nvSpPr>
          <p:cNvPr id="595" name="Shape 595"/>
          <p:cNvSpPr/>
          <p:nvPr/>
        </p:nvSpPr>
        <p:spPr>
          <a:xfrm>
            <a:off x="1308534" y="4197863"/>
            <a:ext cx="7569201" cy="50483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1</a:t>
            </a:r>
          </a:p>
          <a:p>
            <a:pPr algn="l">
              <a:buClr>
                <a:srgbClr val="000000"/>
              </a:buClr>
              <a:buFont typeface="Courier New"/>
              <a:defRPr sz="3800" b="1">
                <a:latin typeface="Consolas"/>
                <a:ea typeface="Consolas"/>
                <a:cs typeface="Consolas"/>
                <a:sym typeface="Consolas"/>
              </a:defRPr>
            </a:pPr>
            <a:r>
              <a:t>synchronized(lock1)</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flagA = true;</a:t>
            </a:r>
          </a:p>
          <a:p>
            <a:pPr algn="l">
              <a:buClr>
                <a:srgbClr val="000000"/>
              </a:buClr>
              <a:buFont typeface="Courier New"/>
              <a:defRPr sz="3800" b="1">
                <a:latin typeface="Consolas"/>
                <a:ea typeface="Consolas"/>
                <a:cs typeface="Consolas"/>
                <a:sym typeface="Consolas"/>
              </a:defRPr>
            </a:pPr>
            <a:r>
              <a:t>  while (flagB == 0); </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
        <p:nvSpPr>
          <p:cNvPr id="596" name="Shape 596"/>
          <p:cNvSpPr/>
          <p:nvPr/>
        </p:nvSpPr>
        <p:spPr>
          <a:xfrm>
            <a:off x="9703234" y="4032763"/>
            <a:ext cx="7569201" cy="50483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2</a:t>
            </a:r>
          </a:p>
          <a:p>
            <a:pPr algn="l">
              <a:buClr>
                <a:srgbClr val="000000"/>
              </a:buClr>
              <a:buFont typeface="Courier New"/>
              <a:defRPr sz="3800" b="1">
                <a:latin typeface="Consolas"/>
                <a:ea typeface="Consolas"/>
                <a:cs typeface="Consolas"/>
                <a:sym typeface="Consolas"/>
              </a:defRPr>
            </a:pPr>
            <a:r>
              <a:t>synchronized(lock2)</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flagB = true;</a:t>
            </a:r>
          </a:p>
          <a:p>
            <a:pPr algn="l">
              <a:buClr>
                <a:srgbClr val="000000"/>
              </a:buClr>
              <a:buFont typeface="Courier New"/>
              <a:defRPr sz="3800" b="1">
                <a:latin typeface="Consolas"/>
                <a:ea typeface="Consolas"/>
                <a:cs typeface="Consolas"/>
                <a:sym typeface="Consolas"/>
              </a:defRPr>
            </a:pPr>
            <a:r>
              <a:t>  while (flagA == 0); </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 name="Shape 600"/>
          <p:cNvSpPr>
            <a:spLocks noGrp="1"/>
          </p:cNvSpPr>
          <p:nvPr>
            <p:ph type="title"/>
          </p:nvPr>
        </p:nvSpPr>
        <p:spPr>
          <a:xfrm>
            <a:off x="838200" y="393700"/>
            <a:ext cx="16761971" cy="1322293"/>
          </a:xfrm>
          <a:prstGeom prst="rect">
            <a:avLst/>
          </a:prstGeom>
        </p:spPr>
        <p:txBody>
          <a:bodyPr/>
          <a:lstStyle>
            <a:lvl1pPr>
              <a:lnSpc>
                <a:spcPct val="80000"/>
              </a:lnSpc>
              <a:defRPr sz="7600">
                <a:effectLst>
                  <a:outerShdw blurRad="12700" dist="25400" dir="2700000" rotWithShape="0">
                    <a:srgbClr val="CBCBCB"/>
                  </a:outerShdw>
                </a:effectLst>
                <a:uFill>
                  <a:solidFill>
                    <a:srgbClr val="000000"/>
                  </a:solidFill>
                </a:uFill>
              </a:defRPr>
            </a:lvl1pPr>
          </a:lstStyle>
          <a:p>
            <a:r>
              <a:t>Atomicity violation due to programmer error</a:t>
            </a:r>
          </a:p>
        </p:txBody>
      </p:sp>
      <p:sp>
        <p:nvSpPr>
          <p:cNvPr id="601" name="Shape 601"/>
          <p:cNvSpPr>
            <a:spLocks noGrp="1"/>
          </p:cNvSpPr>
          <p:nvPr>
            <p:ph type="body" idx="1"/>
          </p:nvPr>
        </p:nvSpPr>
        <p:spPr>
          <a:xfrm>
            <a:off x="1123950" y="10312672"/>
            <a:ext cx="16040100" cy="2413001"/>
          </a:xfrm>
          <a:prstGeom prst="rect">
            <a:avLst/>
          </a:prstGeom>
        </p:spPr>
        <p:txBody>
          <a:bodyPr/>
          <a:lstStyle>
            <a:lvl1pPr marL="657225" indent="-657225">
              <a:defRPr sz="4600"/>
            </a:lvl1pPr>
          </a:lstStyle>
          <a:p>
            <a:r>
              <a:t>Programmer mistake: logically atomic code sequence (in thread 1) is erroneously separated into two atomic blocks (allowing another thread to set pointer to NULL in between)</a:t>
            </a:r>
          </a:p>
        </p:txBody>
      </p:sp>
      <p:sp>
        <p:nvSpPr>
          <p:cNvPr id="602" name="Shape 602"/>
          <p:cNvSpPr/>
          <p:nvPr/>
        </p:nvSpPr>
        <p:spPr>
          <a:xfrm>
            <a:off x="2419214" y="2460263"/>
            <a:ext cx="7569201" cy="67247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1</a:t>
            </a: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 </a:t>
            </a:r>
          </a:p>
          <a:p>
            <a:pPr algn="l">
              <a:buClr>
                <a:srgbClr val="000000"/>
              </a:buClr>
              <a:buFont typeface="Courier New"/>
              <a:defRPr sz="3800" b="1">
                <a:latin typeface="Consolas"/>
                <a:ea typeface="Consolas"/>
                <a:cs typeface="Consolas"/>
                <a:sym typeface="Consolas"/>
              </a:defRPr>
            </a:pPr>
            <a:r>
              <a:t>  ptr = A;</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endParaRP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B = ptr-&gt;field;</a:t>
            </a:r>
          </a:p>
          <a:p>
            <a:pPr algn="l">
              <a:buClr>
                <a:srgbClr val="000000"/>
              </a:buClr>
              <a:buFont typeface="Courier New"/>
              <a:defRPr sz="3800" b="1">
                <a:latin typeface="Consolas"/>
                <a:ea typeface="Consolas"/>
                <a:cs typeface="Consolas"/>
                <a:sym typeface="Consolas"/>
              </a:defRPr>
            </a:pPr>
            <a:r>
              <a:t>}</a:t>
            </a:r>
          </a:p>
        </p:txBody>
      </p:sp>
      <p:sp>
        <p:nvSpPr>
          <p:cNvPr id="603" name="Shape 603"/>
          <p:cNvSpPr/>
          <p:nvPr/>
        </p:nvSpPr>
        <p:spPr>
          <a:xfrm>
            <a:off x="9737589" y="2460263"/>
            <a:ext cx="7569201" cy="393072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buClr>
                <a:srgbClr val="000000"/>
              </a:buClr>
              <a:buFont typeface="Courier New"/>
              <a:defRPr sz="3800" b="1">
                <a:latin typeface="Consolas"/>
                <a:ea typeface="Consolas"/>
                <a:cs typeface="Consolas"/>
                <a:sym typeface="Consolas"/>
              </a:defRPr>
            </a:pPr>
            <a:r>
              <a:t>// Thread 2</a:t>
            </a:r>
          </a:p>
          <a:p>
            <a:pPr algn="l">
              <a:buClr>
                <a:srgbClr val="000000"/>
              </a:buClr>
              <a:buFont typeface="Courier New"/>
              <a:defRPr sz="3800" b="1">
                <a:latin typeface="Consolas"/>
                <a:ea typeface="Consolas"/>
                <a:cs typeface="Consolas"/>
                <a:sym typeface="Consolas"/>
              </a:defRPr>
            </a:pPr>
            <a:r>
              <a:t>atomic</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a:p>
            <a:pPr algn="l">
              <a:buClr>
                <a:srgbClr val="000000"/>
              </a:buClr>
              <a:buFont typeface="Courier New"/>
              <a:defRPr sz="3800" b="1">
                <a:latin typeface="Consolas"/>
                <a:ea typeface="Consolas"/>
                <a:cs typeface="Consolas"/>
                <a:sym typeface="Consolas"/>
              </a:defRPr>
            </a:pPr>
            <a:r>
              <a:t>  ptr = NULL; </a:t>
            </a:r>
          </a:p>
          <a:p>
            <a:pPr algn="l">
              <a:buClr>
                <a:srgbClr val="000000"/>
              </a:buClr>
              <a:buFont typeface="Courier New"/>
              <a:defRPr sz="3800" b="1">
                <a:latin typeface="Consolas"/>
                <a:ea typeface="Consolas"/>
                <a:cs typeface="Consolas"/>
                <a:sym typeface="Consolas"/>
              </a:defRPr>
            </a:pPr>
            <a:r>
              <a:t>}</a:t>
            </a:r>
          </a:p>
          <a:p>
            <a:pPr algn="l">
              <a:buClr>
                <a:srgbClr val="000000"/>
              </a:buClr>
              <a:buFont typeface="Courier New"/>
              <a:defRPr sz="3800" b="1">
                <a:latin typeface="Consolas"/>
                <a:ea typeface="Consolas"/>
                <a:cs typeface="Consolas"/>
                <a:sym typeface="Consolas"/>
              </a:defRPr>
            </a:pPr>
            <a:r>
              <a:t>  </a:t>
            </a:r>
          </a:p>
        </p:txBody>
      </p:sp>
      <p:sp>
        <p:nvSpPr>
          <p:cNvPr id="604" name="Shape 604"/>
          <p:cNvSpPr/>
          <p:nvPr/>
        </p:nvSpPr>
        <p:spPr>
          <a:xfrm flipH="1">
            <a:off x="8356463" y="2368225"/>
            <a:ext cx="1" cy="7121546"/>
          </a:xfrm>
          <a:prstGeom prst="line">
            <a:avLst/>
          </a:prstGeom>
          <a:ln w="508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Shape 608"/>
          <p:cNvSpPr>
            <a:spLocks noGrp="1"/>
          </p:cNvSpPr>
          <p:nvPr>
            <p:ph type="title"/>
          </p:nvPr>
        </p:nvSpPr>
        <p:spPr>
          <a:xfrm>
            <a:off x="1066800" y="5969000"/>
            <a:ext cx="16154400" cy="1117600"/>
          </a:xfrm>
          <a:prstGeom prst="rect">
            <a:avLst/>
          </a:prstGeom>
        </p:spPr>
        <p:txBody>
          <a:bodyPr/>
          <a:lstStyle>
            <a:lvl1pPr algn="ctr"/>
          </a:lstStyle>
          <a:p>
            <a:r>
              <a:t>Implementing transactional memory</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Shape 61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Recall transactional semantics</a:t>
            </a:r>
          </a:p>
        </p:txBody>
      </p:sp>
      <p:sp>
        <p:nvSpPr>
          <p:cNvPr id="611" name="Shape 611"/>
          <p:cNvSpPr>
            <a:spLocks noGrp="1"/>
          </p:cNvSpPr>
          <p:nvPr>
            <p:ph type="body" idx="1"/>
          </p:nvPr>
        </p:nvSpPr>
        <p:spPr>
          <a:prstGeom prst="rect">
            <a:avLst/>
          </a:prstGeom>
        </p:spPr>
        <p:txBody>
          <a:bodyPr/>
          <a:lstStyle/>
          <a:p>
            <a:pPr>
              <a:spcBef>
                <a:spcPts val="600"/>
              </a:spcBef>
            </a:pPr>
            <a:r>
              <a:rPr dirty="0"/>
              <a:t>Atomicity (all or nothing) </a:t>
            </a:r>
          </a:p>
          <a:p>
            <a:pPr marL="1276350" lvl="1" indent="-476250">
              <a:defRPr sz="4200"/>
            </a:pPr>
            <a:r>
              <a:rPr dirty="0"/>
              <a:t>At commit, all memory writes take effect at once</a:t>
            </a:r>
            <a:endParaRPr lang="en-US" dirty="0"/>
          </a:p>
          <a:p>
            <a:pPr marL="1276350" lvl="1" indent="-476250">
              <a:defRPr sz="4200"/>
            </a:pPr>
            <a:r>
              <a:rPr dirty="0"/>
              <a:t>In event of abort, none of the writes appear to take effect</a:t>
            </a:r>
          </a:p>
          <a:p>
            <a:r>
              <a:rPr dirty="0"/>
              <a:t>Isolation</a:t>
            </a:r>
            <a:endParaRPr lang="en-US" dirty="0"/>
          </a:p>
          <a:p>
            <a:pPr lvl="1"/>
            <a:r>
              <a:rPr sz="4200" dirty="0"/>
              <a:t>No other code can observe writes before commit</a:t>
            </a:r>
          </a:p>
          <a:p>
            <a:r>
              <a:rPr dirty="0" err="1"/>
              <a:t>Serializability</a:t>
            </a:r>
            <a:r>
              <a:rPr dirty="0"/>
              <a:t> </a:t>
            </a:r>
          </a:p>
          <a:p>
            <a:pPr marL="1276350" lvl="1" indent="-476250">
              <a:defRPr sz="4200"/>
            </a:pPr>
            <a:r>
              <a:rPr dirty="0"/>
              <a:t>Transactions seem to commit in a single serial order</a:t>
            </a:r>
          </a:p>
          <a:p>
            <a:pPr marL="1276350" lvl="1" indent="-476250">
              <a:defRPr sz="4200"/>
            </a:pPr>
            <a:r>
              <a:rPr dirty="0"/>
              <a:t>The exact order is not guaranteed though</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prstGeom prst="rect">
            <a:avLst/>
          </a:prstGeom>
        </p:spPr>
        <p:txBody>
          <a:bodyPr/>
          <a:lstStyle/>
          <a:p>
            <a:r>
              <a:t>Review: ensuring atomicity via locks</a:t>
            </a:r>
          </a:p>
        </p:txBody>
      </p:sp>
      <p:sp>
        <p:nvSpPr>
          <p:cNvPr id="51" name="Shape 51"/>
          <p:cNvSpPr>
            <a:spLocks noGrp="1"/>
          </p:cNvSpPr>
          <p:nvPr>
            <p:ph type="body" idx="1"/>
          </p:nvPr>
        </p:nvSpPr>
        <p:spPr>
          <a:xfrm>
            <a:off x="838200" y="8115300"/>
            <a:ext cx="16383000" cy="4648200"/>
          </a:xfrm>
          <a:prstGeom prst="rect">
            <a:avLst/>
          </a:prstGeom>
        </p:spPr>
        <p:txBody>
          <a:bodyPr/>
          <a:lstStyle/>
          <a:p>
            <a:pPr marL="707780" indent="-707780">
              <a:spcBef>
                <a:spcPts val="4700"/>
              </a:spcBef>
              <a:defRPr sz="5200"/>
            </a:pPr>
            <a:r>
              <a:rPr sz="4600">
                <a:latin typeface="Consolas"/>
                <a:ea typeface="Consolas"/>
                <a:cs typeface="Consolas"/>
                <a:sym typeface="Consolas"/>
              </a:rPr>
              <a:t>Deposit</a:t>
            </a:r>
            <a:r>
              <a:t> is a read-modify-write operation:  want “deposit” to be atomic with respect to other bank operations on this account</a:t>
            </a:r>
          </a:p>
          <a:p>
            <a:pPr>
              <a:spcBef>
                <a:spcPts val="0"/>
              </a:spcBef>
              <a:defRPr sz="5200"/>
            </a:pPr>
            <a:r>
              <a:t>Locks are one mechanism to synchronize threads to ensure atomicity of update (via ensuring mutual exclusion on the account)</a:t>
            </a:r>
          </a:p>
        </p:txBody>
      </p:sp>
      <p:sp>
        <p:nvSpPr>
          <p:cNvPr id="52" name="Shape 52"/>
          <p:cNvSpPr/>
          <p:nvPr/>
        </p:nvSpPr>
        <p:spPr>
          <a:xfrm>
            <a:off x="3063875" y="2670175"/>
            <a:ext cx="13360400" cy="42926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void deposit(Acct account, int amount)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int tmp = bank.get(account);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tmp += amount;</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bank.put(account, tmp);</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   </a:t>
            </a:r>
          </a:p>
          <a:p>
            <a:pPr marL="81280" marR="81280" algn="l" defTabSz="1828800">
              <a:buClr>
                <a:srgbClr val="000000"/>
              </a:buClr>
              <a:buFont typeface="Courier New"/>
              <a:defRPr sz="3200" b="1">
                <a:uFill>
                  <a:solidFill>
                    <a:srgbClr val="000000"/>
                  </a:solidFill>
                </a:uFill>
                <a:latin typeface="Consolas"/>
                <a:ea typeface="Consolas"/>
                <a:cs typeface="Consolas"/>
                <a:sym typeface="Consolas"/>
              </a:defRPr>
            </a:pPr>
            <a:r>
              <a:t>}</a:t>
            </a:r>
          </a:p>
        </p:txBody>
      </p:sp>
      <p:sp>
        <p:nvSpPr>
          <p:cNvPr id="53" name="Shape 53"/>
          <p:cNvSpPr/>
          <p:nvPr/>
        </p:nvSpPr>
        <p:spPr>
          <a:xfrm>
            <a:off x="3035300" y="3670300"/>
            <a:ext cx="9842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Courier New"/>
              <a:defRPr sz="3200" b="1">
                <a:solidFill>
                  <a:schemeClr val="accent5"/>
                </a:solidFill>
                <a:uFill>
                  <a:solidFill>
                    <a:srgbClr val="E32400"/>
                  </a:solidFill>
                </a:uFill>
                <a:latin typeface="Consolas"/>
                <a:ea typeface="Consolas"/>
                <a:cs typeface="Consolas"/>
                <a:sym typeface="Consolas"/>
              </a:defRPr>
            </a:lvl1pPr>
          </a:lstStyle>
          <a:p>
            <a:r>
              <a:t>   lock(account.lock);</a:t>
            </a:r>
          </a:p>
        </p:txBody>
      </p:sp>
      <p:sp>
        <p:nvSpPr>
          <p:cNvPr id="54" name="Shape 54"/>
          <p:cNvSpPr/>
          <p:nvPr/>
        </p:nvSpPr>
        <p:spPr>
          <a:xfrm>
            <a:off x="3035300" y="5486400"/>
            <a:ext cx="9842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Courier New"/>
              <a:defRPr sz="3200" b="1">
                <a:solidFill>
                  <a:schemeClr val="accent5"/>
                </a:solidFill>
                <a:uFill>
                  <a:solidFill>
                    <a:srgbClr val="E32400"/>
                  </a:solidFill>
                </a:uFill>
                <a:latin typeface="Consolas"/>
                <a:ea typeface="Consolas"/>
                <a:cs typeface="Consolas"/>
                <a:sym typeface="Consolas"/>
              </a:defRPr>
            </a:lvl1pPr>
          </a:lstStyle>
          <a:p>
            <a:r>
              <a:t>   unlock(account.lock);</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54"/>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3" animBg="1" advAuto="0"/>
      <p:bldP spid="53" grpId="1" animBg="1" advAuto="0"/>
      <p:bldP spid="54" grpId="2" animBg="1"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 name="Shape 61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TM implementation basics</a:t>
            </a:r>
          </a:p>
        </p:txBody>
      </p:sp>
      <p:sp>
        <p:nvSpPr>
          <p:cNvPr id="616" name="Shape 616"/>
          <p:cNvSpPr>
            <a:spLocks noGrp="1"/>
          </p:cNvSpPr>
          <p:nvPr>
            <p:ph type="body" idx="1"/>
          </p:nvPr>
        </p:nvSpPr>
        <p:spPr>
          <a:xfrm>
            <a:off x="838200" y="2095500"/>
            <a:ext cx="16154400" cy="11290300"/>
          </a:xfrm>
          <a:prstGeom prst="rect">
            <a:avLst/>
          </a:prstGeom>
        </p:spPr>
        <p:txBody>
          <a:bodyPr/>
          <a:lstStyle/>
          <a:p>
            <a:r>
              <a:rPr dirty="0"/>
              <a:t>TM systems must provide atomicity and isolation</a:t>
            </a:r>
            <a:endParaRPr lang="en-US" dirty="0"/>
          </a:p>
          <a:p>
            <a:pPr lvl="1"/>
            <a:r>
              <a:rPr sz="4200" dirty="0"/>
              <a:t>Without sacrificing concurrency</a:t>
            </a:r>
          </a:p>
          <a:p>
            <a:r>
              <a:rPr dirty="0"/>
              <a:t>Basic implementation requirements</a:t>
            </a:r>
          </a:p>
          <a:p>
            <a:pPr marL="1276350" lvl="1" indent="-476250">
              <a:defRPr sz="4200"/>
            </a:pPr>
            <a:r>
              <a:rPr dirty="0"/>
              <a:t>Data versioning (ALLOWS transaction to abort)</a:t>
            </a:r>
            <a:endParaRPr lang="en-US" dirty="0"/>
          </a:p>
          <a:p>
            <a:pPr marL="1276350" lvl="1" indent="-476250">
              <a:defRPr sz="4200"/>
            </a:pPr>
            <a:r>
              <a:rPr dirty="0"/>
              <a:t>Conflict detection and resolution (WHEN to abort)</a:t>
            </a:r>
          </a:p>
          <a:p>
            <a:r>
              <a:rPr dirty="0"/>
              <a:t>Implementation options</a:t>
            </a:r>
          </a:p>
          <a:p>
            <a:pPr marL="1276350" lvl="1" indent="-476250">
              <a:defRPr sz="4200"/>
            </a:pPr>
            <a:r>
              <a:rPr dirty="0"/>
              <a:t>Hardware transactional memory (HTM)</a:t>
            </a:r>
          </a:p>
          <a:p>
            <a:pPr marL="1276350" lvl="1" indent="-476250">
              <a:defRPr sz="4200"/>
            </a:pPr>
            <a:r>
              <a:rPr dirty="0"/>
              <a:t>Software transactional memory (STM)</a:t>
            </a:r>
          </a:p>
          <a:p>
            <a:pPr marL="1276350" lvl="1" indent="-476250">
              <a:defRPr sz="4200"/>
            </a:pPr>
            <a:r>
              <a:rPr dirty="0"/>
              <a:t>Hybrid transactional memory</a:t>
            </a:r>
          </a:p>
          <a:p>
            <a:pPr marL="1949450" lvl="2" indent="-476250">
              <a:defRPr sz="4200"/>
            </a:pPr>
            <a:r>
              <a:rPr dirty="0"/>
              <a:t>e.g., hardware-accelerated STMs</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Shape 62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Data versioning</a:t>
            </a:r>
          </a:p>
        </p:txBody>
      </p:sp>
      <p:sp>
        <p:nvSpPr>
          <p:cNvPr id="621" name="Shape 621"/>
          <p:cNvSpPr>
            <a:spLocks noGrp="1"/>
          </p:cNvSpPr>
          <p:nvPr>
            <p:ph type="body" idx="1"/>
          </p:nvPr>
        </p:nvSpPr>
        <p:spPr>
          <a:prstGeom prst="rect">
            <a:avLst/>
          </a:prstGeom>
        </p:spPr>
        <p:txBody>
          <a:bodyPr/>
          <a:lstStyle/>
          <a:p>
            <a:pPr marL="0" indent="0">
              <a:buSzTx/>
              <a:buNone/>
            </a:pPr>
            <a:r>
              <a:rPr dirty="0"/>
              <a:t>Manage uncommitted (new) and previously committed (old) versions of data for concurrent transactions</a:t>
            </a:r>
          </a:p>
          <a:p>
            <a:pPr lvl="2"/>
            <a:endParaRPr dirty="0"/>
          </a:p>
          <a:p>
            <a:pPr>
              <a:spcBef>
                <a:spcPts val="6400"/>
              </a:spcBef>
              <a:buSzPct val="100000"/>
              <a:buFontTx/>
              <a:buAutoNum type="arabicPeriod"/>
            </a:pPr>
            <a:r>
              <a:rPr dirty="0"/>
              <a:t>Eager versioning (undo-log based)</a:t>
            </a:r>
          </a:p>
          <a:p>
            <a:pPr>
              <a:buSzPct val="100000"/>
              <a:buFontTx/>
              <a:buAutoNum type="arabicPeriod"/>
            </a:pPr>
            <a:r>
              <a:rPr dirty="0"/>
              <a:t>Lazy versioning (write-buffer based)</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Shape 62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rPr dirty="0"/>
              <a:t>Eager versioning</a:t>
            </a:r>
            <a:r>
              <a:rPr lang="en-US" dirty="0"/>
              <a:t> (Immediate update)</a:t>
            </a:r>
            <a:endParaRPr dirty="0"/>
          </a:p>
        </p:txBody>
      </p:sp>
      <p:sp>
        <p:nvSpPr>
          <p:cNvPr id="626" name="Shape 626"/>
          <p:cNvSpPr>
            <a:spLocks noGrp="1"/>
          </p:cNvSpPr>
          <p:nvPr>
            <p:ph type="body" idx="1"/>
          </p:nvPr>
        </p:nvSpPr>
        <p:spPr>
          <a:xfrm>
            <a:off x="838200" y="1765300"/>
            <a:ext cx="17106900" cy="746126"/>
          </a:xfrm>
          <a:prstGeom prst="rect">
            <a:avLst/>
          </a:prstGeom>
        </p:spPr>
        <p:txBody>
          <a:bodyPr/>
          <a:lstStyle>
            <a:lvl1pPr marL="0" indent="0">
              <a:buSzTx/>
              <a:buFontTx/>
              <a:buNone/>
              <a:defRPr sz="5200"/>
            </a:lvl1pPr>
          </a:lstStyle>
          <a:p>
            <a:r>
              <a:t>Update memory immediately, maintain “undo log” in case of abort</a:t>
            </a:r>
          </a:p>
        </p:txBody>
      </p:sp>
      <p:sp>
        <p:nvSpPr>
          <p:cNvPr id="627" name="Shape 627"/>
          <p:cNvSpPr/>
          <p:nvPr/>
        </p:nvSpPr>
        <p:spPr>
          <a:xfrm>
            <a:off x="9601200" y="3019425"/>
            <a:ext cx="3175" cy="10515600"/>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28" name="Shape 628"/>
          <p:cNvSpPr/>
          <p:nvPr/>
        </p:nvSpPr>
        <p:spPr>
          <a:xfrm>
            <a:off x="1524000" y="8201025"/>
            <a:ext cx="16306800" cy="3175"/>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29" name="Shape 629"/>
          <p:cNvSpPr/>
          <p:nvPr/>
        </p:nvSpPr>
        <p:spPr>
          <a:xfrm>
            <a:off x="3000590" y="2973201"/>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Begin Transaction</a:t>
            </a:r>
          </a:p>
        </p:txBody>
      </p:sp>
      <p:grpSp>
        <p:nvGrpSpPr>
          <p:cNvPr id="639" name="Group 639"/>
          <p:cNvGrpSpPr/>
          <p:nvPr/>
        </p:nvGrpSpPr>
        <p:grpSpPr>
          <a:xfrm>
            <a:off x="1609667" y="4111907"/>
            <a:ext cx="7772730" cy="3463644"/>
            <a:chOff x="0" y="0"/>
            <a:chExt cx="7772729" cy="3463642"/>
          </a:xfrm>
        </p:grpSpPr>
        <p:sp>
          <p:nvSpPr>
            <p:cNvPr id="630" name="Shape 630"/>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31" name="Shape 631"/>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2" name="Shape 632"/>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3" name="Shape 633"/>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34" name="Shape 634"/>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635" name="Shape 635"/>
            <p:cNvSpPr/>
            <p:nvPr/>
          </p:nvSpPr>
          <p:spPr>
            <a:xfrm>
              <a:off x="4069988" y="933167"/>
              <a:ext cx="1902665" cy="1587501"/>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6" name="Shape 636"/>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37" name="Shape 637"/>
            <p:cNvSpPr/>
            <p:nvPr/>
          </p:nvSpPr>
          <p:spPr>
            <a:xfrm>
              <a:off x="4059085" y="2014238"/>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38" name="Shape 638"/>
            <p:cNvSpPr/>
            <p:nvPr/>
          </p:nvSpPr>
          <p:spPr>
            <a:xfrm>
              <a:off x="4059085" y="1460217"/>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
        <p:nvSpPr>
          <p:cNvPr id="640" name="Shape 640"/>
          <p:cNvSpPr/>
          <p:nvPr/>
        </p:nvSpPr>
        <p:spPr>
          <a:xfrm>
            <a:off x="11882165" y="2971527"/>
            <a:ext cx="3462112" cy="55960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Write   </a:t>
            </a:r>
            <a:r>
              <a:rPr>
                <a:latin typeface="Consolas"/>
                <a:ea typeface="Consolas"/>
                <a:cs typeface="Consolas"/>
                <a:sym typeface="Consolas"/>
              </a:rPr>
              <a:t>x ← 15</a:t>
            </a:r>
          </a:p>
        </p:txBody>
      </p:sp>
      <p:grpSp>
        <p:nvGrpSpPr>
          <p:cNvPr id="653" name="Group 653"/>
          <p:cNvGrpSpPr/>
          <p:nvPr/>
        </p:nvGrpSpPr>
        <p:grpSpPr>
          <a:xfrm>
            <a:off x="10152191" y="4145463"/>
            <a:ext cx="7772731" cy="3463643"/>
            <a:chOff x="0" y="0"/>
            <a:chExt cx="7772729" cy="3463642"/>
          </a:xfrm>
        </p:grpSpPr>
        <p:sp>
          <p:nvSpPr>
            <p:cNvPr id="641" name="Shape 641"/>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42" name="Shape 642"/>
            <p:cNvSpPr/>
            <p:nvPr/>
          </p:nvSpPr>
          <p:spPr>
            <a:xfrm>
              <a:off x="79109" y="2717517"/>
              <a:ext cx="3199136"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3" name="Shape 643"/>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4" name="Shape 644"/>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45" name="Shape 645"/>
            <p:cNvSpPr/>
            <p:nvPr/>
          </p:nvSpPr>
          <p:spPr>
            <a:xfrm>
              <a:off x="932247" y="2862946"/>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646" name="Shape 646"/>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7" name="Shape 647"/>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48" name="Shape 648"/>
            <p:cNvSpPr/>
            <p:nvPr/>
          </p:nvSpPr>
          <p:spPr>
            <a:xfrm>
              <a:off x="4059085"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49" name="Shape 649"/>
            <p:cNvSpPr/>
            <p:nvPr/>
          </p:nvSpPr>
          <p:spPr>
            <a:xfrm>
              <a:off x="4059085"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0" name="Shape 650"/>
            <p:cNvSpPr/>
            <p:nvPr/>
          </p:nvSpPr>
          <p:spPr>
            <a:xfrm>
              <a:off x="4388440" y="2048000"/>
              <a:ext cx="147614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84" name="Shape 684"/>
            <p:cNvSpPr/>
            <p:nvPr/>
          </p:nvSpPr>
          <p:spPr>
            <a:xfrm>
              <a:off x="3549431" y="259920"/>
              <a:ext cx="1485428" cy="1440294"/>
            </a:xfrm>
            <a:custGeom>
              <a:avLst/>
              <a:gdLst/>
              <a:ahLst/>
              <a:cxnLst>
                <a:cxn ang="0">
                  <a:pos x="wd2" y="hd2"/>
                </a:cxn>
                <a:cxn ang="5400000">
                  <a:pos x="wd2" y="hd2"/>
                </a:cxn>
                <a:cxn ang="10800000">
                  <a:pos x="wd2" y="hd2"/>
                </a:cxn>
                <a:cxn ang="16200000">
                  <a:pos x="wd2" y="hd2"/>
                </a:cxn>
              </a:cxnLst>
              <a:rect l="0" t="0" r="r" b="b"/>
              <a:pathLst>
                <a:path w="21533" h="21092" extrusionOk="0">
                  <a:moveTo>
                    <a:pt x="0" y="29"/>
                  </a:moveTo>
                  <a:cubicBezTo>
                    <a:pt x="14422" y="-508"/>
                    <a:pt x="21600" y="6513"/>
                    <a:pt x="21533" y="21092"/>
                  </a:cubicBezTo>
                </a:path>
              </a:pathLst>
            </a:custGeom>
            <a:noFill/>
            <a:ln w="177800" cap="flat">
              <a:solidFill>
                <a:schemeClr val="accent5"/>
              </a:solidFill>
              <a:prstDash val="solid"/>
              <a:miter lim="400000"/>
              <a:tailEnd type="triangle" w="med" len="med"/>
            </a:ln>
            <a:effectLst/>
          </p:spPr>
          <p:txBody>
            <a:bodyPr/>
            <a:lstStyle/>
            <a:p>
              <a:endParaRPr/>
            </a:p>
          </p:txBody>
        </p:sp>
        <p:sp>
          <p:nvSpPr>
            <p:cNvPr id="652" name="Shape 652"/>
            <p:cNvSpPr/>
            <p:nvPr/>
          </p:nvSpPr>
          <p:spPr>
            <a:xfrm flipH="1">
              <a:off x="1554554" y="965994"/>
              <a:ext cx="1" cy="1688363"/>
            </a:xfrm>
            <a:prstGeom prst="line">
              <a:avLst/>
            </a:prstGeom>
            <a:noFill/>
            <a:ln w="177800" cap="flat">
              <a:solidFill>
                <a:schemeClr val="accent5"/>
              </a:solidFill>
              <a:prstDash val="solid"/>
              <a:miter lim="400000"/>
              <a:tailEnd type="triangle" w="med" len="me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
        <p:nvSpPr>
          <p:cNvPr id="654" name="Shape 654"/>
          <p:cNvSpPr/>
          <p:nvPr/>
        </p:nvSpPr>
        <p:spPr>
          <a:xfrm>
            <a:off x="3000590"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Commit Transaction</a:t>
            </a:r>
          </a:p>
        </p:txBody>
      </p:sp>
      <p:grpSp>
        <p:nvGrpSpPr>
          <p:cNvPr id="668" name="Group 668"/>
          <p:cNvGrpSpPr/>
          <p:nvPr/>
        </p:nvGrpSpPr>
        <p:grpSpPr>
          <a:xfrm>
            <a:off x="1700576" y="9529092"/>
            <a:ext cx="7772730" cy="3463644"/>
            <a:chOff x="0" y="0"/>
            <a:chExt cx="7772729" cy="3463642"/>
          </a:xfrm>
        </p:grpSpPr>
        <p:sp>
          <p:nvSpPr>
            <p:cNvPr id="655" name="Shape 655"/>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56" name="Shape 656"/>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7" name="Shape 657"/>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58" name="Shape 658"/>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59" name="Shape 659"/>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15</a:t>
              </a:r>
            </a:p>
          </p:txBody>
        </p:sp>
        <p:sp>
          <p:nvSpPr>
            <p:cNvPr id="660" name="Shape 660"/>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1" name="Shape 661"/>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62" name="Shape 662"/>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3" name="Shape 663"/>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4" name="Shape 664"/>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grpSp>
          <p:nvGrpSpPr>
            <p:cNvPr id="667" name="Group 667"/>
            <p:cNvGrpSpPr/>
            <p:nvPr/>
          </p:nvGrpSpPr>
          <p:grpSpPr>
            <a:xfrm>
              <a:off x="4403197" y="939114"/>
              <a:ext cx="1271575" cy="1625994"/>
              <a:chOff x="0" y="0"/>
              <a:chExt cx="1271573" cy="1625992"/>
            </a:xfrm>
          </p:grpSpPr>
          <p:sp>
            <p:nvSpPr>
              <p:cNvPr id="665" name="Shape 665"/>
              <p:cNvSpPr/>
              <p:nvPr/>
            </p:nvSpPr>
            <p:spPr>
              <a:xfrm>
                <a:off x="16023" y="-1"/>
                <a:ext cx="1255552" cy="1625994"/>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66" name="Shape 666"/>
              <p:cNvSpPr/>
              <p:nvPr/>
            </p:nvSpPr>
            <p:spPr>
              <a:xfrm flipH="1">
                <a:off x="0" y="3345"/>
                <a:ext cx="1167956"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grpSp>
      <p:sp>
        <p:nvSpPr>
          <p:cNvPr id="669" name="Shape 669"/>
          <p:cNvSpPr/>
          <p:nvPr/>
        </p:nvSpPr>
        <p:spPr>
          <a:xfrm>
            <a:off x="11882165"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 Transaction</a:t>
            </a:r>
          </a:p>
        </p:txBody>
      </p:sp>
      <p:grpSp>
        <p:nvGrpSpPr>
          <p:cNvPr id="683" name="Group 683"/>
          <p:cNvGrpSpPr/>
          <p:nvPr/>
        </p:nvGrpSpPr>
        <p:grpSpPr>
          <a:xfrm>
            <a:off x="10244001" y="9418903"/>
            <a:ext cx="7772731" cy="3463643"/>
            <a:chOff x="0" y="0"/>
            <a:chExt cx="7772729" cy="3463642"/>
          </a:xfrm>
        </p:grpSpPr>
        <p:sp>
          <p:nvSpPr>
            <p:cNvPr id="670" name="Shape 670"/>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71" name="Shape 671"/>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2" name="Shape 672"/>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3" name="Shape 673"/>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674" name="Shape 674"/>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75" name="Shape 675"/>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6" name="Shape 676"/>
            <p:cNvSpPr/>
            <p:nvPr/>
          </p:nvSpPr>
          <p:spPr>
            <a:xfrm>
              <a:off x="5958620" y="1529819"/>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Undo log</a:t>
              </a:r>
            </a:p>
          </p:txBody>
        </p:sp>
        <p:sp>
          <p:nvSpPr>
            <p:cNvPr id="677" name="Shape 677"/>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8" name="Shape 678"/>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79" name="Shape 679"/>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10</a:t>
              </a:r>
            </a:p>
          </p:txBody>
        </p:sp>
        <p:sp>
          <p:nvSpPr>
            <p:cNvPr id="680" name="Shape 680"/>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81" name="Shape 681"/>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85" name="Shape 685"/>
            <p:cNvSpPr/>
            <p:nvPr/>
          </p:nvSpPr>
          <p:spPr>
            <a:xfrm>
              <a:off x="1751103" y="1725555"/>
              <a:ext cx="2094465" cy="974388"/>
            </a:xfrm>
            <a:custGeom>
              <a:avLst/>
              <a:gdLst/>
              <a:ahLst/>
              <a:cxnLst>
                <a:cxn ang="0">
                  <a:pos x="wd2" y="hd2"/>
                </a:cxn>
                <a:cxn ang="5400000">
                  <a:pos x="wd2" y="hd2"/>
                </a:cxn>
                <a:cxn ang="10800000">
                  <a:pos x="wd2" y="hd2"/>
                </a:cxn>
                <a:cxn ang="16200000">
                  <a:pos x="wd2" y="hd2"/>
                </a:cxn>
              </a:cxnLst>
              <a:rect l="0" t="0" r="r" b="b"/>
              <a:pathLst>
                <a:path w="21600" h="20304" extrusionOk="0">
                  <a:moveTo>
                    <a:pt x="21600" y="206"/>
                  </a:moveTo>
                  <a:cubicBezTo>
                    <a:pt x="12361" y="-1296"/>
                    <a:pt x="5161" y="5403"/>
                    <a:pt x="0" y="20304"/>
                  </a:cubicBezTo>
                </a:path>
              </a:pathLst>
            </a:custGeom>
            <a:noFill/>
            <a:ln w="177800" cap="flat">
              <a:solidFill>
                <a:schemeClr val="accent5"/>
              </a:solidFill>
              <a:prstDash val="solid"/>
              <a:miter lim="400000"/>
              <a:tailEnd type="triangle" w="med" len="med"/>
            </a:ln>
            <a:effectLst/>
          </p:spPr>
          <p:txBody>
            <a:bodyPr/>
            <a:lstStyle/>
            <a:p>
              <a:endParaRP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6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 grpId="1" animBg="1" advAuto="0"/>
      <p:bldP spid="668" grpId="2" animBg="1" advAuto="0"/>
      <p:bldP spid="683" grpId="3" animBg="1" advAuto="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 name="Shape 689"/>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rPr dirty="0"/>
              <a:t>Lazy versioning</a:t>
            </a:r>
            <a:r>
              <a:rPr lang="en-US" dirty="0"/>
              <a:t> (Deferred update)</a:t>
            </a:r>
            <a:endParaRPr dirty="0"/>
          </a:p>
        </p:txBody>
      </p:sp>
      <p:sp>
        <p:nvSpPr>
          <p:cNvPr id="690" name="Shape 690"/>
          <p:cNvSpPr>
            <a:spLocks noGrp="1"/>
          </p:cNvSpPr>
          <p:nvPr>
            <p:ph type="body" idx="1"/>
          </p:nvPr>
        </p:nvSpPr>
        <p:spPr>
          <a:xfrm>
            <a:off x="812800" y="1816100"/>
            <a:ext cx="17106900" cy="898524"/>
          </a:xfrm>
          <a:prstGeom prst="rect">
            <a:avLst/>
          </a:prstGeom>
        </p:spPr>
        <p:txBody>
          <a:bodyPr/>
          <a:lstStyle>
            <a:lvl1pPr marL="0" indent="0">
              <a:buSzTx/>
              <a:buFontTx/>
              <a:buNone/>
              <a:defRPr sz="5200"/>
            </a:lvl1pPr>
          </a:lstStyle>
          <a:p>
            <a:r>
              <a:t>Log memory updates in transaction write buffer, flush buffer on commit</a:t>
            </a:r>
          </a:p>
        </p:txBody>
      </p:sp>
      <p:sp>
        <p:nvSpPr>
          <p:cNvPr id="691" name="Shape 691"/>
          <p:cNvSpPr/>
          <p:nvPr/>
        </p:nvSpPr>
        <p:spPr>
          <a:xfrm>
            <a:off x="9601200" y="3019425"/>
            <a:ext cx="3175" cy="10515600"/>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92" name="Shape 692"/>
          <p:cNvSpPr/>
          <p:nvPr/>
        </p:nvSpPr>
        <p:spPr>
          <a:xfrm>
            <a:off x="1524000" y="8201025"/>
            <a:ext cx="16306800" cy="3175"/>
          </a:xfrm>
          <a:prstGeom prst="line">
            <a:avLst/>
          </a:prstGeom>
          <a:ln w="12700">
            <a:solidFill>
              <a:srgbClr val="000000"/>
            </a:solidFill>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693" name="Shape 693"/>
          <p:cNvSpPr/>
          <p:nvPr/>
        </p:nvSpPr>
        <p:spPr>
          <a:xfrm>
            <a:off x="3000590" y="2973201"/>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Begin Transaction</a:t>
            </a:r>
          </a:p>
        </p:txBody>
      </p:sp>
      <p:sp>
        <p:nvSpPr>
          <p:cNvPr id="694" name="Shape 694"/>
          <p:cNvSpPr/>
          <p:nvPr/>
        </p:nvSpPr>
        <p:spPr>
          <a:xfrm>
            <a:off x="11882165" y="2971527"/>
            <a:ext cx="3462112" cy="55960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Write   </a:t>
            </a:r>
            <a:r>
              <a:rPr>
                <a:latin typeface="Consolas"/>
                <a:ea typeface="Consolas"/>
                <a:cs typeface="Consolas"/>
                <a:sym typeface="Consolas"/>
              </a:rPr>
              <a:t>x ← 15</a:t>
            </a:r>
          </a:p>
        </p:txBody>
      </p:sp>
      <p:sp>
        <p:nvSpPr>
          <p:cNvPr id="695" name="Shape 695"/>
          <p:cNvSpPr/>
          <p:nvPr/>
        </p:nvSpPr>
        <p:spPr>
          <a:xfrm>
            <a:off x="3000590"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Commit Transaction</a:t>
            </a:r>
          </a:p>
        </p:txBody>
      </p:sp>
      <p:sp>
        <p:nvSpPr>
          <p:cNvPr id="696" name="Shape 696"/>
          <p:cNvSpPr/>
          <p:nvPr/>
        </p:nvSpPr>
        <p:spPr>
          <a:xfrm>
            <a:off x="11882165" y="8467662"/>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 Transaction</a:t>
            </a:r>
          </a:p>
        </p:txBody>
      </p:sp>
      <p:grpSp>
        <p:nvGrpSpPr>
          <p:cNvPr id="706" name="Group 706"/>
          <p:cNvGrpSpPr/>
          <p:nvPr/>
        </p:nvGrpSpPr>
        <p:grpSpPr>
          <a:xfrm>
            <a:off x="1290566" y="4130247"/>
            <a:ext cx="8163768" cy="3463643"/>
            <a:chOff x="0" y="0"/>
            <a:chExt cx="8163767" cy="3463642"/>
          </a:xfrm>
        </p:grpSpPr>
        <p:sp>
          <p:nvSpPr>
            <p:cNvPr id="697" name="Shape 697"/>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698" name="Shape 698"/>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699" name="Shape 699"/>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0" name="Shape 700"/>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01" name="Shape 701"/>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02" name="Shape 702"/>
            <p:cNvSpPr/>
            <p:nvPr/>
          </p:nvSpPr>
          <p:spPr>
            <a:xfrm>
              <a:off x="4069988" y="933167"/>
              <a:ext cx="1902665" cy="1587501"/>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3" name="Shape 703"/>
            <p:cNvSpPr/>
            <p:nvPr/>
          </p:nvSpPr>
          <p:spPr>
            <a:xfrm>
              <a:off x="5958620" y="1529819"/>
              <a:ext cx="2205148"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04" name="Shape 704"/>
            <p:cNvSpPr/>
            <p:nvPr/>
          </p:nvSpPr>
          <p:spPr>
            <a:xfrm>
              <a:off x="4059085" y="2014238"/>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5" name="Shape 705"/>
            <p:cNvSpPr/>
            <p:nvPr/>
          </p:nvSpPr>
          <p:spPr>
            <a:xfrm>
              <a:off x="4059085" y="1460217"/>
              <a:ext cx="1924470"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grpSp>
        <p:nvGrpSpPr>
          <p:cNvPr id="718" name="Group 718"/>
          <p:cNvGrpSpPr/>
          <p:nvPr/>
        </p:nvGrpSpPr>
        <p:grpSpPr>
          <a:xfrm>
            <a:off x="9936291" y="4145463"/>
            <a:ext cx="8211295" cy="3463643"/>
            <a:chOff x="0" y="0"/>
            <a:chExt cx="8211293" cy="3463642"/>
          </a:xfrm>
        </p:grpSpPr>
        <p:sp>
          <p:nvSpPr>
            <p:cNvPr id="707" name="Shape 707"/>
            <p:cNvSpPr/>
            <p:nvPr/>
          </p:nvSpPr>
          <p:spPr>
            <a:xfrm>
              <a:off x="3352265" y="2865718"/>
              <a:ext cx="1814110"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08" name="Shape 708"/>
            <p:cNvSpPr/>
            <p:nvPr/>
          </p:nvSpPr>
          <p:spPr>
            <a:xfrm>
              <a:off x="79109" y="2717517"/>
              <a:ext cx="3199136"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09" name="Shape 709"/>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0" name="Shape 710"/>
            <p:cNvSpPr/>
            <p:nvPr/>
          </p:nvSpPr>
          <p:spPr>
            <a:xfrm>
              <a:off x="82595"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11" name="Shape 711"/>
            <p:cNvSpPr/>
            <p:nvPr/>
          </p:nvSpPr>
          <p:spPr>
            <a:xfrm>
              <a:off x="932247" y="2862946"/>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12" name="Shape 712"/>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3" name="Shape 713"/>
            <p:cNvSpPr/>
            <p:nvPr/>
          </p:nvSpPr>
          <p:spPr>
            <a:xfrm>
              <a:off x="5958620" y="1529819"/>
              <a:ext cx="2252674"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14" name="Shape 714"/>
            <p:cNvSpPr/>
            <p:nvPr/>
          </p:nvSpPr>
          <p:spPr>
            <a:xfrm>
              <a:off x="4059085"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5" name="Shape 715"/>
            <p:cNvSpPr/>
            <p:nvPr/>
          </p:nvSpPr>
          <p:spPr>
            <a:xfrm>
              <a:off x="4059085"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16" name="Shape 716"/>
            <p:cNvSpPr/>
            <p:nvPr/>
          </p:nvSpPr>
          <p:spPr>
            <a:xfrm>
              <a:off x="4388440" y="2048000"/>
              <a:ext cx="147614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46" name="Shape 746"/>
            <p:cNvSpPr/>
            <p:nvPr/>
          </p:nvSpPr>
          <p:spPr>
            <a:xfrm>
              <a:off x="3549431" y="259920"/>
              <a:ext cx="1485428" cy="1440294"/>
            </a:xfrm>
            <a:custGeom>
              <a:avLst/>
              <a:gdLst/>
              <a:ahLst/>
              <a:cxnLst>
                <a:cxn ang="0">
                  <a:pos x="wd2" y="hd2"/>
                </a:cxn>
                <a:cxn ang="5400000">
                  <a:pos x="wd2" y="hd2"/>
                </a:cxn>
                <a:cxn ang="10800000">
                  <a:pos x="wd2" y="hd2"/>
                </a:cxn>
                <a:cxn ang="16200000">
                  <a:pos x="wd2" y="hd2"/>
                </a:cxn>
              </a:cxnLst>
              <a:rect l="0" t="0" r="r" b="b"/>
              <a:pathLst>
                <a:path w="21533" h="21092" extrusionOk="0">
                  <a:moveTo>
                    <a:pt x="0" y="29"/>
                  </a:moveTo>
                  <a:cubicBezTo>
                    <a:pt x="14422" y="-508"/>
                    <a:pt x="21600" y="6513"/>
                    <a:pt x="21533" y="21092"/>
                  </a:cubicBezTo>
                </a:path>
              </a:pathLst>
            </a:custGeom>
            <a:noFill/>
            <a:ln w="177800" cap="flat">
              <a:solidFill>
                <a:schemeClr val="accent5"/>
              </a:solidFill>
              <a:prstDash val="solid"/>
              <a:miter lim="400000"/>
              <a:tailEnd type="triangle" w="med" len="med"/>
            </a:ln>
            <a:effectLst/>
          </p:spPr>
          <p:txBody>
            <a:bodyPr/>
            <a:lstStyle/>
            <a:p>
              <a:endParaRPr/>
            </a:p>
          </p:txBody>
        </p:sp>
      </p:grpSp>
      <p:grpSp>
        <p:nvGrpSpPr>
          <p:cNvPr id="732" name="Group 732"/>
          <p:cNvGrpSpPr/>
          <p:nvPr/>
        </p:nvGrpSpPr>
        <p:grpSpPr>
          <a:xfrm>
            <a:off x="1371785" y="9467830"/>
            <a:ext cx="8147586" cy="3463644"/>
            <a:chOff x="0" y="0"/>
            <a:chExt cx="8147585" cy="3463642"/>
          </a:xfrm>
        </p:grpSpPr>
        <p:sp>
          <p:nvSpPr>
            <p:cNvPr id="719" name="Shape 719"/>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20" name="Shape 720"/>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1" name="Shape 721"/>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2" name="Shape 722"/>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23" name="Shape 723"/>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24" name="Shape 724"/>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5" name="Shape 725"/>
            <p:cNvSpPr/>
            <p:nvPr/>
          </p:nvSpPr>
          <p:spPr>
            <a:xfrm>
              <a:off x="5958620" y="1529819"/>
              <a:ext cx="2188966"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26" name="Shape 726"/>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7" name="Shape 727"/>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28" name="Shape 728"/>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29" name="Shape 729"/>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0" name="Shape 730"/>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7" name="Shape 747"/>
            <p:cNvSpPr/>
            <p:nvPr/>
          </p:nvSpPr>
          <p:spPr>
            <a:xfrm>
              <a:off x="1751103" y="1725555"/>
              <a:ext cx="2094465" cy="974388"/>
            </a:xfrm>
            <a:custGeom>
              <a:avLst/>
              <a:gdLst/>
              <a:ahLst/>
              <a:cxnLst>
                <a:cxn ang="0">
                  <a:pos x="wd2" y="hd2"/>
                </a:cxn>
                <a:cxn ang="5400000">
                  <a:pos x="wd2" y="hd2"/>
                </a:cxn>
                <a:cxn ang="10800000">
                  <a:pos x="wd2" y="hd2"/>
                </a:cxn>
                <a:cxn ang="16200000">
                  <a:pos x="wd2" y="hd2"/>
                </a:cxn>
              </a:cxnLst>
              <a:rect l="0" t="0" r="r" b="b"/>
              <a:pathLst>
                <a:path w="21600" h="20304" extrusionOk="0">
                  <a:moveTo>
                    <a:pt x="21600" y="206"/>
                  </a:moveTo>
                  <a:cubicBezTo>
                    <a:pt x="12361" y="-1296"/>
                    <a:pt x="5161" y="5403"/>
                    <a:pt x="0" y="20304"/>
                  </a:cubicBezTo>
                </a:path>
              </a:pathLst>
            </a:custGeom>
            <a:noFill/>
            <a:ln w="177800" cap="flat">
              <a:solidFill>
                <a:schemeClr val="accent5"/>
              </a:solidFill>
              <a:prstDash val="solid"/>
              <a:miter lim="400000"/>
              <a:tailEnd type="triangle" w="med" len="med"/>
            </a:ln>
            <a:effectLst/>
          </p:spPr>
          <p:txBody>
            <a:bodyPr/>
            <a:lstStyle/>
            <a:p>
              <a:endParaRPr/>
            </a:p>
          </p:txBody>
        </p:sp>
      </p:grpSp>
      <p:grpSp>
        <p:nvGrpSpPr>
          <p:cNvPr id="745" name="Group 745"/>
          <p:cNvGrpSpPr/>
          <p:nvPr/>
        </p:nvGrpSpPr>
        <p:grpSpPr>
          <a:xfrm>
            <a:off x="9968145" y="9467830"/>
            <a:ext cx="8147587" cy="3463644"/>
            <a:chOff x="0" y="0"/>
            <a:chExt cx="8147585" cy="3463642"/>
          </a:xfrm>
        </p:grpSpPr>
        <p:sp>
          <p:nvSpPr>
            <p:cNvPr id="733" name="Shape 733"/>
            <p:cNvSpPr/>
            <p:nvPr/>
          </p:nvSpPr>
          <p:spPr>
            <a:xfrm>
              <a:off x="3352265" y="2865719"/>
              <a:ext cx="1814111"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Memory</a:t>
              </a:r>
            </a:p>
          </p:txBody>
        </p:sp>
        <p:sp>
          <p:nvSpPr>
            <p:cNvPr id="734" name="Shape 734"/>
            <p:cNvSpPr/>
            <p:nvPr/>
          </p:nvSpPr>
          <p:spPr>
            <a:xfrm>
              <a:off x="79109" y="2717517"/>
              <a:ext cx="3199137" cy="746126"/>
            </a:xfrm>
            <a:prstGeom prst="rect">
              <a:avLst/>
            </a:prstGeom>
            <a:solidFill>
              <a:srgbClr val="DCDEE0"/>
            </a:solidFill>
            <a:ln w="12700" cap="flat">
              <a:solidFill>
                <a:srgbClr val="53585F"/>
              </a:solidFill>
              <a:prstDash val="solid"/>
              <a:round/>
            </a:ln>
            <a:effectLst>
              <a:outerShdw blurRad="38100" dist="25400" dir="5400000" rotWithShape="0">
                <a:srgbClr val="000000">
                  <a:alpha val="50000"/>
                </a:srgbClr>
              </a:outerShdw>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5" name="Shape 735"/>
            <p:cNvSpPr/>
            <p:nvPr/>
          </p:nvSpPr>
          <p:spPr>
            <a:xfrm>
              <a:off x="0" y="0"/>
              <a:ext cx="3251291" cy="823702"/>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6" name="Shape 736"/>
            <p:cNvSpPr/>
            <p:nvPr/>
          </p:nvSpPr>
          <p:spPr>
            <a:xfrm>
              <a:off x="82594" y="22891"/>
              <a:ext cx="3086101" cy="80162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t>Thread</a:t>
              </a:r>
            </a:p>
            <a:p>
              <a:pPr marL="81280" marR="81280" defTabSz="1828800">
                <a:lnSpc>
                  <a:spcPct val="70000"/>
                </a:lnSpc>
                <a:buClr>
                  <a:srgbClr val="000000"/>
                </a:buClr>
                <a:buFont typeface="Arial"/>
                <a:defRPr sz="3200" b="1">
                  <a:uFill>
                    <a:solidFill>
                      <a:srgbClr val="000000"/>
                    </a:solidFill>
                  </a:uFill>
                  <a:latin typeface="+mn-lt"/>
                  <a:ea typeface="+mn-ea"/>
                  <a:cs typeface="+mn-cs"/>
                  <a:sym typeface="Myriad Pro Condensed"/>
                </a:defRPr>
              </a:pPr>
              <a:r>
                <a:rPr sz="2700"/>
                <a:t>(executing transaction)</a:t>
              </a:r>
            </a:p>
          </p:txBody>
        </p:sp>
        <p:sp>
          <p:nvSpPr>
            <p:cNvPr id="737" name="Shape 737"/>
            <p:cNvSpPr/>
            <p:nvPr/>
          </p:nvSpPr>
          <p:spPr>
            <a:xfrm>
              <a:off x="932247" y="2862947"/>
              <a:ext cx="1814111"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uFill>
                    <a:solidFill>
                      <a:srgbClr val="000000"/>
                    </a:solidFill>
                  </a:uFill>
                  <a:latin typeface="Consolas"/>
                  <a:ea typeface="Consolas"/>
                  <a:cs typeface="Consolas"/>
                  <a:sym typeface="Consolas"/>
                </a:defRPr>
              </a:lvl1pPr>
            </a:lstStyle>
            <a:p>
              <a:r>
                <a:t>X: 10</a:t>
              </a:r>
            </a:p>
          </p:txBody>
        </p:sp>
        <p:sp>
          <p:nvSpPr>
            <p:cNvPr id="738" name="Shape 738"/>
            <p:cNvSpPr/>
            <p:nvPr/>
          </p:nvSpPr>
          <p:spPr>
            <a:xfrm>
              <a:off x="4069988" y="933167"/>
              <a:ext cx="1902665" cy="1587500"/>
            </a:xfrm>
            <a:prstGeom prst="rect">
              <a:avLst/>
            </a:prstGeom>
            <a:solidFill>
              <a:srgbClr val="FFFFFF"/>
            </a:solidFill>
            <a:ln w="38100" cap="flat">
              <a:solidFill>
                <a:srgbClr val="53585F"/>
              </a:solidFill>
              <a:prstDash val="solid"/>
              <a:round/>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39" name="Shape 739"/>
            <p:cNvSpPr/>
            <p:nvPr/>
          </p:nvSpPr>
          <p:spPr>
            <a:xfrm>
              <a:off x="5958620" y="1529819"/>
              <a:ext cx="2188966" cy="55626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600" b="1">
                  <a:uFill>
                    <a:solidFill>
                      <a:srgbClr val="000000"/>
                    </a:solidFill>
                  </a:uFill>
                  <a:latin typeface="+mn-lt"/>
                  <a:ea typeface="+mn-ea"/>
                  <a:cs typeface="+mn-cs"/>
                  <a:sym typeface="Myriad Pro Condensed"/>
                </a:defRPr>
              </a:lvl1pPr>
            </a:lstStyle>
            <a:p>
              <a:r>
                <a:t>Write buffer</a:t>
              </a:r>
            </a:p>
          </p:txBody>
        </p:sp>
        <p:sp>
          <p:nvSpPr>
            <p:cNvPr id="740" name="Shape 740"/>
            <p:cNvSpPr/>
            <p:nvPr/>
          </p:nvSpPr>
          <p:spPr>
            <a:xfrm>
              <a:off x="4059084" y="201423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1" name="Shape 741"/>
            <p:cNvSpPr/>
            <p:nvPr/>
          </p:nvSpPr>
          <p:spPr>
            <a:xfrm>
              <a:off x="4059084" y="1460217"/>
              <a:ext cx="1924471" cy="1"/>
            </a:xfrm>
            <a:prstGeom prst="line">
              <a:avLst/>
            </a:prstGeom>
            <a:no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2" name="Shape 742"/>
            <p:cNvSpPr/>
            <p:nvPr/>
          </p:nvSpPr>
          <p:spPr>
            <a:xfrm>
              <a:off x="4388439" y="2048000"/>
              <a:ext cx="1476142" cy="5020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spAutoFit/>
            </a:bodyPr>
            <a:lstStyle>
              <a:lvl1pPr marL="81280" marR="81280" algn="l" defTabSz="1828800">
                <a:buClr>
                  <a:srgbClr val="000000"/>
                </a:buClr>
                <a:buFont typeface="Arial"/>
                <a:defRPr sz="3200" b="1">
                  <a:solidFill>
                    <a:schemeClr val="accent5"/>
                  </a:solidFill>
                  <a:uFill>
                    <a:solidFill>
                      <a:srgbClr val="000000"/>
                    </a:solidFill>
                  </a:uFill>
                  <a:latin typeface="Consolas"/>
                  <a:ea typeface="Consolas"/>
                  <a:cs typeface="Consolas"/>
                  <a:sym typeface="Consolas"/>
                </a:defRPr>
              </a:lvl1pPr>
            </a:lstStyle>
            <a:p>
              <a:r>
                <a:t>X: 15</a:t>
              </a:r>
            </a:p>
          </p:txBody>
        </p:sp>
        <p:sp>
          <p:nvSpPr>
            <p:cNvPr id="743" name="Shape 743"/>
            <p:cNvSpPr/>
            <p:nvPr/>
          </p:nvSpPr>
          <p:spPr>
            <a:xfrm>
              <a:off x="4414937" y="924231"/>
              <a:ext cx="1255551" cy="162599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44" name="Shape 744"/>
            <p:cNvSpPr/>
            <p:nvPr/>
          </p:nvSpPr>
          <p:spPr>
            <a:xfrm flipH="1">
              <a:off x="4398913" y="927576"/>
              <a:ext cx="1167957" cy="1619303"/>
            </a:xfrm>
            <a:prstGeom prst="line">
              <a:avLst/>
            </a:prstGeom>
            <a:noFill/>
            <a:ln w="127000" cap="flat">
              <a:solidFill>
                <a:schemeClr val="accent5"/>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gr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7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7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 grpId="1" animBg="1" advAuto="0"/>
      <p:bldP spid="732" grpId="2" animBg="1" advAuto="0"/>
      <p:bldP spid="745" grpId="3" animBg="1" advAuto="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 name="Shape 751"/>
          <p:cNvSpPr>
            <a:spLocks noGrp="1"/>
          </p:cNvSpPr>
          <p:nvPr>
            <p:ph type="title"/>
          </p:nvPr>
        </p:nvSpPr>
        <p:spPr>
          <a:xfrm>
            <a:off x="812800" y="2794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Data versioning</a:t>
            </a:r>
          </a:p>
        </p:txBody>
      </p:sp>
      <p:sp>
        <p:nvSpPr>
          <p:cNvPr id="752" name="Shape 752"/>
          <p:cNvSpPr>
            <a:spLocks noGrp="1"/>
          </p:cNvSpPr>
          <p:nvPr>
            <p:ph type="body" idx="1"/>
          </p:nvPr>
        </p:nvSpPr>
        <p:spPr>
          <a:xfrm>
            <a:off x="838200" y="1981200"/>
            <a:ext cx="16896850" cy="11214100"/>
          </a:xfrm>
          <a:prstGeom prst="rect">
            <a:avLst/>
          </a:prstGeom>
        </p:spPr>
        <p:txBody>
          <a:bodyPr/>
          <a:lstStyle/>
          <a:p>
            <a:pPr>
              <a:spcBef>
                <a:spcPts val="4000"/>
              </a:spcBef>
            </a:pPr>
            <a:r>
              <a:rPr dirty="0"/>
              <a:t>Manage uncommitted (new) and committed (old) versions of data for concurrent transactions</a:t>
            </a:r>
          </a:p>
          <a:p>
            <a:r>
              <a:rPr dirty="0"/>
              <a:t>Eager versioning (undo-log based)</a:t>
            </a:r>
          </a:p>
          <a:p>
            <a:pPr marL="1276350" lvl="1" indent="-476250">
              <a:defRPr sz="4200"/>
            </a:pPr>
            <a:r>
              <a:rPr dirty="0"/>
              <a:t>Update memory location directly on write</a:t>
            </a:r>
          </a:p>
          <a:p>
            <a:pPr marL="1276350" lvl="1" indent="-476250">
              <a:defRPr sz="4200"/>
            </a:pPr>
            <a:r>
              <a:rPr dirty="0"/>
              <a:t>Maintain undo information in a log (incurs per-store overhead)</a:t>
            </a:r>
          </a:p>
          <a:p>
            <a:pPr marL="1276350" lvl="1" indent="-476250">
              <a:defRPr sz="4200"/>
            </a:pPr>
            <a:r>
              <a:rPr dirty="0"/>
              <a:t>Good: faster commit (data is already in memory) </a:t>
            </a:r>
            <a:endParaRPr lang="en-US" dirty="0"/>
          </a:p>
          <a:p>
            <a:pPr marL="1276350" lvl="1" indent="-476250">
              <a:defRPr sz="4200"/>
            </a:pPr>
            <a:r>
              <a:rPr dirty="0"/>
              <a:t>Bad: slower aborts, fault tolerance issues (consider crash in middle of transaction)</a:t>
            </a:r>
          </a:p>
          <a:p>
            <a:r>
              <a:rPr dirty="0"/>
              <a:t>Lazy versioning (write-buffer based)</a:t>
            </a:r>
          </a:p>
          <a:p>
            <a:pPr marL="1276350" lvl="1" indent="-476250">
              <a:defRPr sz="4200"/>
            </a:pPr>
            <a:r>
              <a:rPr dirty="0"/>
              <a:t>Buffer data in a write buffer until commit</a:t>
            </a:r>
          </a:p>
          <a:p>
            <a:pPr marL="1276350" lvl="1" indent="-476250">
              <a:defRPr sz="4200"/>
            </a:pPr>
            <a:r>
              <a:rPr dirty="0"/>
              <a:t>Update actual memory location on commit </a:t>
            </a:r>
          </a:p>
          <a:p>
            <a:pPr marL="1276350" lvl="1" indent="-476250">
              <a:defRPr sz="4200"/>
            </a:pPr>
            <a:r>
              <a:rPr dirty="0"/>
              <a:t>Good: faster abort (just clear log), no fault tolerance issues</a:t>
            </a:r>
          </a:p>
          <a:p>
            <a:pPr marL="1276350" lvl="1" indent="-476250">
              <a:defRPr sz="4200"/>
            </a:pPr>
            <a:r>
              <a:rPr dirty="0"/>
              <a:t>Bad: slower commits</a:t>
            </a:r>
          </a:p>
        </p:txBody>
      </p:sp>
      <p:sp>
        <p:nvSpPr>
          <p:cNvPr id="753" name="Shape 753"/>
          <p:cNvSpPr/>
          <p:nvPr/>
        </p:nvSpPr>
        <p:spPr>
          <a:xfrm>
            <a:off x="11152615" y="4123990"/>
            <a:ext cx="6867201" cy="13563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lnSpc>
                <a:spcPct val="90000"/>
              </a:lnSpc>
              <a:defRPr sz="3000" b="1">
                <a:solidFill>
                  <a:schemeClr val="accent5"/>
                </a:solidFill>
                <a:uFill>
                  <a:solidFill>
                    <a:srgbClr val="E32400"/>
                  </a:solidFill>
                </a:uFill>
                <a:latin typeface="+mn-lt"/>
                <a:ea typeface="+mn-ea"/>
                <a:cs typeface="+mn-cs"/>
                <a:sym typeface="Myriad Pro Condensed"/>
              </a:defRPr>
            </a:pPr>
            <a:r>
              <a:t>Eager versioning philosophy: write to memory immediately, hoping transaction won’t abort</a:t>
            </a:r>
          </a:p>
          <a:p>
            <a:pPr algn="l">
              <a:lnSpc>
                <a:spcPct val="90000"/>
              </a:lnSpc>
              <a:defRPr sz="3000" b="1">
                <a:solidFill>
                  <a:schemeClr val="accent5"/>
                </a:solidFill>
                <a:uFill>
                  <a:solidFill>
                    <a:srgbClr val="E32400"/>
                  </a:solidFill>
                </a:uFill>
                <a:latin typeface="+mn-lt"/>
                <a:ea typeface="+mn-ea"/>
                <a:cs typeface="+mn-cs"/>
                <a:sym typeface="Myriad Pro Condensed"/>
              </a:defRPr>
            </a:pPr>
            <a:r>
              <a:t>(but deal with aborts when you have to)</a:t>
            </a:r>
          </a:p>
        </p:txBody>
      </p:sp>
      <p:sp>
        <p:nvSpPr>
          <p:cNvPr id="754" name="Shape 754"/>
          <p:cNvSpPr/>
          <p:nvPr/>
        </p:nvSpPr>
        <p:spPr>
          <a:xfrm>
            <a:off x="11304940" y="8865131"/>
            <a:ext cx="6743928" cy="92583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lnSpc>
                <a:spcPct val="90000"/>
              </a:lnSpc>
              <a:defRPr sz="3000" b="1">
                <a:solidFill>
                  <a:schemeClr val="accent5"/>
                </a:solidFill>
                <a:uFill>
                  <a:solidFill>
                    <a:srgbClr val="E32400"/>
                  </a:solidFill>
                </a:uFill>
                <a:latin typeface="+mn-lt"/>
                <a:ea typeface="+mn-ea"/>
                <a:cs typeface="+mn-cs"/>
                <a:sym typeface="Myriad Pro Condensed"/>
              </a:defRPr>
            </a:lvl1pPr>
          </a:lstStyle>
          <a:p>
            <a:r>
              <a:t>Lazy versioning philosophy: only write to memory when you have to</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 name="Shape 75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a:t>
            </a:r>
          </a:p>
        </p:txBody>
      </p:sp>
      <p:sp>
        <p:nvSpPr>
          <p:cNvPr id="759" name="Shape 759"/>
          <p:cNvSpPr>
            <a:spLocks noGrp="1"/>
          </p:cNvSpPr>
          <p:nvPr>
            <p:ph type="body" idx="1"/>
          </p:nvPr>
        </p:nvSpPr>
        <p:spPr>
          <a:prstGeom prst="rect">
            <a:avLst/>
          </a:prstGeom>
        </p:spPr>
        <p:txBody>
          <a:bodyPr/>
          <a:lstStyle/>
          <a:p>
            <a:r>
              <a:rPr dirty="0"/>
              <a:t>Must detect and handle conflicts between transactions</a:t>
            </a:r>
          </a:p>
          <a:p>
            <a:pPr marL="1276350" lvl="1" indent="-476250">
              <a:defRPr sz="4200"/>
            </a:pPr>
            <a:r>
              <a:rPr dirty="0"/>
              <a:t>Read-write conflict: transaction A reads address X, which was written to by pending transaction B</a:t>
            </a:r>
            <a:endParaRPr lang="en-US" dirty="0"/>
          </a:p>
          <a:p>
            <a:pPr marL="1276350" lvl="1" indent="-476250">
              <a:defRPr sz="4200"/>
            </a:pPr>
            <a:r>
              <a:rPr dirty="0"/>
              <a:t>Write-write conflict: transactions A and B are both pending, and both write to address X</a:t>
            </a:r>
          </a:p>
          <a:p>
            <a:r>
              <a:rPr dirty="0"/>
              <a:t>System must track a transaction’s read set and write set </a:t>
            </a:r>
          </a:p>
          <a:p>
            <a:pPr marL="1276350" lvl="1" indent="-476250">
              <a:defRPr sz="4200"/>
            </a:pPr>
            <a:r>
              <a:rPr dirty="0"/>
              <a:t>Read-set: addresses read within the transaction</a:t>
            </a:r>
          </a:p>
          <a:p>
            <a:pPr marL="1276350" lvl="1" indent="-476250">
              <a:defRPr sz="4200"/>
            </a:pPr>
            <a:r>
              <a:rPr dirty="0"/>
              <a:t>Write-set: addresses written within the transaction</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 name="Shape 763"/>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Pessimistic detection</a:t>
            </a:r>
          </a:p>
        </p:txBody>
      </p:sp>
      <p:sp>
        <p:nvSpPr>
          <p:cNvPr id="764" name="Shape 764"/>
          <p:cNvSpPr>
            <a:spLocks noGrp="1"/>
          </p:cNvSpPr>
          <p:nvPr>
            <p:ph type="body" idx="1"/>
          </p:nvPr>
        </p:nvSpPr>
        <p:spPr>
          <a:xfrm>
            <a:off x="838200" y="2095500"/>
            <a:ext cx="16154400" cy="7930502"/>
          </a:xfrm>
          <a:prstGeom prst="rect">
            <a:avLst/>
          </a:prstGeom>
        </p:spPr>
        <p:txBody>
          <a:bodyPr/>
          <a:lstStyle/>
          <a:p>
            <a:r>
              <a:rPr dirty="0"/>
              <a:t>Check for conflicts during loads or stores</a:t>
            </a:r>
          </a:p>
          <a:p>
            <a:pPr lvl="1">
              <a:spcBef>
                <a:spcPts val="0"/>
              </a:spcBef>
              <a:defRPr sz="4200"/>
            </a:pPr>
            <a:r>
              <a:rPr dirty="0"/>
              <a:t>A HW implementation will check for conflicts through coherence actions</a:t>
            </a:r>
          </a:p>
          <a:p>
            <a:pPr marL="0" lvl="1" indent="800100">
              <a:buSzTx/>
              <a:buNone/>
              <a:defRPr sz="4200"/>
            </a:pPr>
            <a:r>
              <a:rPr dirty="0"/>
              <a:t>(will discuss in detail later)</a:t>
            </a:r>
          </a:p>
          <a:p>
            <a:pPr lvl="1">
              <a:spcBef>
                <a:spcPts val="6400"/>
              </a:spcBef>
              <a:defRPr sz="4200"/>
            </a:pPr>
            <a:r>
              <a:rPr dirty="0"/>
              <a:t>Philosophy: “I suspect conflicts might happen, so let’s always check to see if one has occurred after each memory operation… if I’m going to have to roll back, might as well do it now to avoid wasted work.”</a:t>
            </a:r>
            <a:endParaRPr lang="en-US" dirty="0"/>
          </a:p>
          <a:p>
            <a:pPr lvl="1">
              <a:spcBef>
                <a:spcPts val="6400"/>
              </a:spcBef>
              <a:defRPr sz="4200"/>
            </a:pPr>
            <a:endParaRPr dirty="0"/>
          </a:p>
          <a:p>
            <a:r>
              <a:rPr dirty="0"/>
              <a:t>“Contention manager” decides to stall or abort transaction when a conflict is detected</a:t>
            </a:r>
          </a:p>
          <a:p>
            <a:pPr lvl="1">
              <a:defRPr sz="4200"/>
            </a:pPr>
            <a:r>
              <a:rPr dirty="0"/>
              <a:t>Various priority policies to handle common case fast </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 name="Shape 768"/>
          <p:cNvSpPr>
            <a:spLocks noGrp="1"/>
          </p:cNvSpPr>
          <p:nvPr>
            <p:ph type="title"/>
          </p:nvPr>
        </p:nvSpPr>
        <p:spPr>
          <a:xfrm>
            <a:off x="889000" y="342900"/>
            <a:ext cx="15544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Pessimistic detection examples</a:t>
            </a:r>
          </a:p>
        </p:txBody>
      </p:sp>
      <p:sp>
        <p:nvSpPr>
          <p:cNvPr id="769" name="Shape 769"/>
          <p:cNvSpPr/>
          <p:nvPr/>
        </p:nvSpPr>
        <p:spPr>
          <a:xfrm>
            <a:off x="11811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70" name="Shape 770"/>
          <p:cNvSpPr/>
          <p:nvPr/>
        </p:nvSpPr>
        <p:spPr>
          <a:xfrm>
            <a:off x="37719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71" name="Shape 771"/>
          <p:cNvSpPr/>
          <p:nvPr/>
        </p:nvSpPr>
        <p:spPr>
          <a:xfrm>
            <a:off x="1917700" y="44196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772" name="Shape 772"/>
          <p:cNvSpPr/>
          <p:nvPr/>
        </p:nvSpPr>
        <p:spPr>
          <a:xfrm>
            <a:off x="2882900" y="5842000"/>
            <a:ext cx="13970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B</a:t>
            </a:r>
          </a:p>
        </p:txBody>
      </p:sp>
      <p:sp>
        <p:nvSpPr>
          <p:cNvPr id="773" name="Shape 773"/>
          <p:cNvSpPr/>
          <p:nvPr/>
        </p:nvSpPr>
        <p:spPr>
          <a:xfrm>
            <a:off x="1943100" y="48768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4" name="Shape 774"/>
          <p:cNvSpPr/>
          <p:nvPr/>
        </p:nvSpPr>
        <p:spPr>
          <a:xfrm>
            <a:off x="2298700" y="4978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75" name="Shape 775"/>
          <p:cNvSpPr/>
          <p:nvPr/>
        </p:nvSpPr>
        <p:spPr>
          <a:xfrm flipH="1">
            <a:off x="2070998" y="6311899"/>
            <a:ext cx="2158103" cy="15278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6" name="Shape 776"/>
          <p:cNvSpPr/>
          <p:nvPr/>
        </p:nvSpPr>
        <p:spPr>
          <a:xfrm>
            <a:off x="2298700" y="6375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77" name="Shape 777"/>
          <p:cNvSpPr/>
          <p:nvPr/>
        </p:nvSpPr>
        <p:spPr>
          <a:xfrm>
            <a:off x="1930400" y="7137400"/>
            <a:ext cx="13970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C</a:t>
            </a:r>
          </a:p>
        </p:txBody>
      </p:sp>
      <p:sp>
        <p:nvSpPr>
          <p:cNvPr id="778" name="Shape 778"/>
          <p:cNvSpPr/>
          <p:nvPr/>
        </p:nvSpPr>
        <p:spPr>
          <a:xfrm>
            <a:off x="1993899" y="7607299"/>
            <a:ext cx="2159998" cy="15349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79" name="Shape 779"/>
          <p:cNvSpPr/>
          <p:nvPr/>
        </p:nvSpPr>
        <p:spPr>
          <a:xfrm>
            <a:off x="2298700" y="76962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80" name="Shape 780"/>
          <p:cNvSpPr/>
          <p:nvPr/>
        </p:nvSpPr>
        <p:spPr>
          <a:xfrm>
            <a:off x="876300" y="9385300"/>
            <a:ext cx="1854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81" name="Shape 781"/>
          <p:cNvSpPr/>
          <p:nvPr/>
        </p:nvSpPr>
        <p:spPr>
          <a:xfrm>
            <a:off x="3390900" y="8991600"/>
            <a:ext cx="20066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82" name="Shape 782"/>
          <p:cNvSpPr/>
          <p:nvPr/>
        </p:nvSpPr>
        <p:spPr>
          <a:xfrm>
            <a:off x="8496300" y="4006850"/>
            <a:ext cx="330200" cy="978532"/>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83" name="Shape 783"/>
          <p:cNvSpPr/>
          <p:nvPr/>
        </p:nvSpPr>
        <p:spPr>
          <a:xfrm>
            <a:off x="54483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84" name="Shape 784"/>
          <p:cNvSpPr/>
          <p:nvPr/>
        </p:nvSpPr>
        <p:spPr>
          <a:xfrm>
            <a:off x="80391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85" name="Shape 785"/>
          <p:cNvSpPr/>
          <p:nvPr/>
        </p:nvSpPr>
        <p:spPr>
          <a:xfrm>
            <a:off x="6172200" y="42164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786" name="Shape 786"/>
          <p:cNvSpPr/>
          <p:nvPr/>
        </p:nvSpPr>
        <p:spPr>
          <a:xfrm>
            <a:off x="6997700" y="54229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787" name="Shape 787"/>
          <p:cNvSpPr/>
          <p:nvPr/>
        </p:nvSpPr>
        <p:spPr>
          <a:xfrm>
            <a:off x="6210300" y="46990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88" name="Shape 788"/>
          <p:cNvSpPr/>
          <p:nvPr/>
        </p:nvSpPr>
        <p:spPr>
          <a:xfrm>
            <a:off x="6515100" y="47625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89" name="Shape 789"/>
          <p:cNvSpPr/>
          <p:nvPr/>
        </p:nvSpPr>
        <p:spPr>
          <a:xfrm flipH="1">
            <a:off x="6338192" y="5880100"/>
            <a:ext cx="2158108" cy="152743"/>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90" name="Shape 790"/>
          <p:cNvSpPr/>
          <p:nvPr/>
        </p:nvSpPr>
        <p:spPr>
          <a:xfrm>
            <a:off x="6489700" y="59817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791" name="Shape 791"/>
          <p:cNvSpPr/>
          <p:nvPr/>
        </p:nvSpPr>
        <p:spPr>
          <a:xfrm>
            <a:off x="8496300" y="7791450"/>
            <a:ext cx="330200" cy="1562100"/>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92" name="Shape 792"/>
          <p:cNvSpPr/>
          <p:nvPr/>
        </p:nvSpPr>
        <p:spPr>
          <a:xfrm>
            <a:off x="7648575" y="9423400"/>
            <a:ext cx="20066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93" name="Shape 793"/>
          <p:cNvSpPr/>
          <p:nvPr/>
        </p:nvSpPr>
        <p:spPr>
          <a:xfrm>
            <a:off x="5295900" y="7427752"/>
            <a:ext cx="15494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794" name="Shape 794"/>
          <p:cNvSpPr/>
          <p:nvPr/>
        </p:nvSpPr>
        <p:spPr>
          <a:xfrm flipH="1">
            <a:off x="8648700" y="6070600"/>
            <a:ext cx="1" cy="1663701"/>
          </a:xfrm>
          <a:prstGeom prst="line">
            <a:avLst/>
          </a:prstGeom>
          <a:ln w="38100">
            <a:solidFill>
              <a:srgbClr val="0000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95" name="Shape 795"/>
          <p:cNvSpPr/>
          <p:nvPr/>
        </p:nvSpPr>
        <p:spPr>
          <a:xfrm>
            <a:off x="7597775" y="6683375"/>
            <a:ext cx="1092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stall</a:t>
            </a:r>
          </a:p>
        </p:txBody>
      </p:sp>
      <p:sp>
        <p:nvSpPr>
          <p:cNvPr id="796" name="Shape 796"/>
          <p:cNvSpPr/>
          <p:nvPr/>
        </p:nvSpPr>
        <p:spPr>
          <a:xfrm>
            <a:off x="12768262" y="4006850"/>
            <a:ext cx="330201" cy="91453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797" name="Shape 797"/>
          <p:cNvSpPr/>
          <p:nvPr/>
        </p:nvSpPr>
        <p:spPr>
          <a:xfrm>
            <a:off x="97155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798" name="Shape 798"/>
          <p:cNvSpPr/>
          <p:nvPr/>
        </p:nvSpPr>
        <p:spPr>
          <a:xfrm>
            <a:off x="12306300" y="31750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799" name="Shape 799"/>
          <p:cNvSpPr/>
          <p:nvPr/>
        </p:nvSpPr>
        <p:spPr>
          <a:xfrm>
            <a:off x="10456545" y="4187825"/>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00" name="Shape 800"/>
          <p:cNvSpPr/>
          <p:nvPr/>
        </p:nvSpPr>
        <p:spPr>
          <a:xfrm>
            <a:off x="11430000" y="5414168"/>
            <a:ext cx="13970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01" name="Shape 801"/>
          <p:cNvSpPr/>
          <p:nvPr/>
        </p:nvSpPr>
        <p:spPr>
          <a:xfrm>
            <a:off x="10477500" y="4660900"/>
            <a:ext cx="2286000" cy="15240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2" name="Shape 802"/>
          <p:cNvSpPr/>
          <p:nvPr/>
        </p:nvSpPr>
        <p:spPr>
          <a:xfrm>
            <a:off x="10858500" y="47498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03" name="Shape 803"/>
          <p:cNvSpPr/>
          <p:nvPr/>
        </p:nvSpPr>
        <p:spPr>
          <a:xfrm flipH="1">
            <a:off x="10605394" y="5867399"/>
            <a:ext cx="2158107" cy="152759"/>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4" name="Shape 804"/>
          <p:cNvSpPr/>
          <p:nvPr/>
        </p:nvSpPr>
        <p:spPr>
          <a:xfrm>
            <a:off x="10858500" y="5994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05" name="Shape 805"/>
          <p:cNvSpPr/>
          <p:nvPr/>
        </p:nvSpPr>
        <p:spPr>
          <a:xfrm>
            <a:off x="9418637" y="11243461"/>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06" name="Shape 806"/>
          <p:cNvSpPr/>
          <p:nvPr/>
        </p:nvSpPr>
        <p:spPr>
          <a:xfrm>
            <a:off x="11925300" y="9412820"/>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07" name="Shape 807"/>
          <p:cNvSpPr/>
          <p:nvPr/>
        </p:nvSpPr>
        <p:spPr>
          <a:xfrm flipH="1">
            <a:off x="10326687" y="6037549"/>
            <a:ext cx="1" cy="713802"/>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08" name="Shape 808"/>
          <p:cNvSpPr/>
          <p:nvPr/>
        </p:nvSpPr>
        <p:spPr>
          <a:xfrm>
            <a:off x="10391774" y="6381750"/>
            <a:ext cx="13081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09" name="Shape 809"/>
          <p:cNvSpPr/>
          <p:nvPr/>
        </p:nvSpPr>
        <p:spPr>
          <a:xfrm>
            <a:off x="10172700" y="6800850"/>
            <a:ext cx="330200" cy="728676"/>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10" name="Shape 810"/>
          <p:cNvSpPr/>
          <p:nvPr/>
        </p:nvSpPr>
        <p:spPr>
          <a:xfrm>
            <a:off x="10456545" y="6854825"/>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11" name="Shape 811"/>
          <p:cNvSpPr/>
          <p:nvPr/>
        </p:nvSpPr>
        <p:spPr>
          <a:xfrm>
            <a:off x="10567615" y="7335908"/>
            <a:ext cx="2105843" cy="15293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12" name="Shape 812"/>
          <p:cNvSpPr/>
          <p:nvPr/>
        </p:nvSpPr>
        <p:spPr>
          <a:xfrm>
            <a:off x="10910516" y="743750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13" name="Shape 813"/>
          <p:cNvSpPr/>
          <p:nvPr/>
        </p:nvSpPr>
        <p:spPr>
          <a:xfrm>
            <a:off x="16878300" y="4264025"/>
            <a:ext cx="330200" cy="952500"/>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14" name="Shape 814"/>
          <p:cNvSpPr/>
          <p:nvPr/>
        </p:nvSpPr>
        <p:spPr>
          <a:xfrm>
            <a:off x="13830300" y="32035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815" name="Shape 815"/>
          <p:cNvSpPr/>
          <p:nvPr/>
        </p:nvSpPr>
        <p:spPr>
          <a:xfrm>
            <a:off x="16421100" y="32035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816" name="Shape 816"/>
          <p:cNvSpPr/>
          <p:nvPr/>
        </p:nvSpPr>
        <p:spPr>
          <a:xfrm>
            <a:off x="14594732" y="4908970"/>
            <a:ext cx="2286001" cy="15240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17" name="Shape 817"/>
          <p:cNvSpPr/>
          <p:nvPr/>
        </p:nvSpPr>
        <p:spPr>
          <a:xfrm>
            <a:off x="14929854" y="5099050"/>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18" name="Shape 818"/>
          <p:cNvSpPr/>
          <p:nvPr/>
        </p:nvSpPr>
        <p:spPr>
          <a:xfrm>
            <a:off x="14566900" y="44577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19" name="Shape 819"/>
          <p:cNvSpPr/>
          <p:nvPr/>
        </p:nvSpPr>
        <p:spPr>
          <a:xfrm>
            <a:off x="15428912" y="5849937"/>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20" name="Shape 820"/>
          <p:cNvSpPr/>
          <p:nvPr/>
        </p:nvSpPr>
        <p:spPr>
          <a:xfrm>
            <a:off x="14929854" y="6478984"/>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21" name="Shape 821"/>
          <p:cNvSpPr/>
          <p:nvPr/>
        </p:nvSpPr>
        <p:spPr>
          <a:xfrm flipH="1">
            <a:off x="14439899" y="6680199"/>
            <a:ext cx="1" cy="971551"/>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2" name="Shape 822"/>
          <p:cNvSpPr/>
          <p:nvPr/>
        </p:nvSpPr>
        <p:spPr>
          <a:xfrm>
            <a:off x="14458950" y="7303964"/>
            <a:ext cx="21590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23" name="Shape 823"/>
          <p:cNvSpPr/>
          <p:nvPr/>
        </p:nvSpPr>
        <p:spPr>
          <a:xfrm>
            <a:off x="14567744" y="8433319"/>
            <a:ext cx="2286001" cy="15240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4" name="Shape 824"/>
          <p:cNvSpPr/>
          <p:nvPr/>
        </p:nvSpPr>
        <p:spPr>
          <a:xfrm>
            <a:off x="14929854" y="8569325"/>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25" name="Shape 825"/>
          <p:cNvSpPr/>
          <p:nvPr/>
        </p:nvSpPr>
        <p:spPr>
          <a:xfrm>
            <a:off x="14593887" y="7992008"/>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26" name="Shape 826"/>
          <p:cNvSpPr/>
          <p:nvPr/>
        </p:nvSpPr>
        <p:spPr>
          <a:xfrm>
            <a:off x="17030700" y="8813800"/>
            <a:ext cx="3175" cy="914400"/>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27" name="Shape 827"/>
          <p:cNvSpPr/>
          <p:nvPr/>
        </p:nvSpPr>
        <p:spPr>
          <a:xfrm>
            <a:off x="15354300" y="9118600"/>
            <a:ext cx="1704085"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28" name="Shape 828"/>
          <p:cNvSpPr/>
          <p:nvPr/>
        </p:nvSpPr>
        <p:spPr>
          <a:xfrm>
            <a:off x="16878300" y="9806802"/>
            <a:ext cx="330200" cy="1089798"/>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29" name="Shape 829"/>
          <p:cNvSpPr/>
          <p:nvPr/>
        </p:nvSpPr>
        <p:spPr>
          <a:xfrm>
            <a:off x="15341600" y="10274300"/>
            <a:ext cx="15494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30" name="Shape 830"/>
          <p:cNvSpPr/>
          <p:nvPr/>
        </p:nvSpPr>
        <p:spPr>
          <a:xfrm flipH="1">
            <a:off x="14729528" y="10749375"/>
            <a:ext cx="2150361" cy="152679"/>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1" name="Shape 831"/>
          <p:cNvSpPr/>
          <p:nvPr/>
        </p:nvSpPr>
        <p:spPr>
          <a:xfrm>
            <a:off x="14929854" y="1082059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832" name="Shape 832"/>
          <p:cNvSpPr/>
          <p:nvPr/>
        </p:nvSpPr>
        <p:spPr>
          <a:xfrm>
            <a:off x="14439900" y="11099800"/>
            <a:ext cx="3175" cy="762000"/>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3" name="Shape 833"/>
          <p:cNvSpPr/>
          <p:nvPr/>
        </p:nvSpPr>
        <p:spPr>
          <a:xfrm>
            <a:off x="14420850" y="11387387"/>
            <a:ext cx="21590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CE1C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834" name="Shape 834"/>
          <p:cNvSpPr/>
          <p:nvPr/>
        </p:nvSpPr>
        <p:spPr>
          <a:xfrm flipH="1">
            <a:off x="14719300" y="6343810"/>
            <a:ext cx="2160589" cy="186582"/>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5" name="Shape 835"/>
          <p:cNvSpPr/>
          <p:nvPr/>
        </p:nvSpPr>
        <p:spPr>
          <a:xfrm flipH="1">
            <a:off x="5146674" y="2825750"/>
            <a:ext cx="3176"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6" name="Shape 836"/>
          <p:cNvSpPr/>
          <p:nvPr/>
        </p:nvSpPr>
        <p:spPr>
          <a:xfrm flipH="1">
            <a:off x="9712325" y="28257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7" name="Shape 837"/>
          <p:cNvSpPr/>
          <p:nvPr/>
        </p:nvSpPr>
        <p:spPr>
          <a:xfrm flipH="1">
            <a:off x="13830300" y="28257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8" name="Shape 838"/>
          <p:cNvSpPr/>
          <p:nvPr/>
        </p:nvSpPr>
        <p:spPr>
          <a:xfrm>
            <a:off x="571499" y="4337050"/>
            <a:ext cx="2" cy="5753100"/>
          </a:xfrm>
          <a:prstGeom prst="line">
            <a:avLst/>
          </a:prstGeom>
          <a:ln w="38100">
            <a:solidFill>
              <a:srgbClr val="000000"/>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39" name="Shape 839"/>
          <p:cNvSpPr/>
          <p:nvPr/>
        </p:nvSpPr>
        <p:spPr>
          <a:xfrm>
            <a:off x="1354833" y="25187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1</a:t>
            </a:r>
          </a:p>
        </p:txBody>
      </p:sp>
      <p:sp>
        <p:nvSpPr>
          <p:cNvPr id="840" name="Shape 840"/>
          <p:cNvSpPr/>
          <p:nvPr/>
        </p:nvSpPr>
        <p:spPr>
          <a:xfrm>
            <a:off x="5558744" y="25187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2</a:t>
            </a:r>
          </a:p>
        </p:txBody>
      </p:sp>
      <p:sp>
        <p:nvSpPr>
          <p:cNvPr id="841" name="Shape 841"/>
          <p:cNvSpPr/>
          <p:nvPr/>
        </p:nvSpPr>
        <p:spPr>
          <a:xfrm>
            <a:off x="9978132" y="25187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3</a:t>
            </a:r>
          </a:p>
        </p:txBody>
      </p:sp>
      <p:sp>
        <p:nvSpPr>
          <p:cNvPr id="842" name="Shape 842"/>
          <p:cNvSpPr/>
          <p:nvPr/>
        </p:nvSpPr>
        <p:spPr>
          <a:xfrm>
            <a:off x="14004033" y="25187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4</a:t>
            </a:r>
          </a:p>
        </p:txBody>
      </p:sp>
      <p:sp>
        <p:nvSpPr>
          <p:cNvPr id="843" name="Shape 843"/>
          <p:cNvSpPr/>
          <p:nvPr/>
        </p:nvSpPr>
        <p:spPr>
          <a:xfrm>
            <a:off x="1443944" y="121422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844" name="Shape 844"/>
          <p:cNvSpPr/>
          <p:nvPr/>
        </p:nvSpPr>
        <p:spPr>
          <a:xfrm>
            <a:off x="5711144" y="12142266"/>
            <a:ext cx="3462112" cy="11023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buClr>
                <a:srgbClr val="000000"/>
              </a:buClr>
              <a:buFont typeface="Arial"/>
              <a:defRPr sz="3600" b="1">
                <a:uFill>
                  <a:solidFill>
                    <a:srgbClr val="000000"/>
                  </a:solidFill>
                </a:uFill>
                <a:latin typeface="+mn-lt"/>
                <a:ea typeface="+mn-ea"/>
                <a:cs typeface="+mn-cs"/>
                <a:sym typeface="Myriad Pro Condensed"/>
              </a:defRPr>
            </a:pPr>
            <a:r>
              <a:t>Early detect</a:t>
            </a:r>
          </a:p>
          <a:p>
            <a:pPr marL="81280" marR="81280" defTabSz="1828800">
              <a:buClr>
                <a:srgbClr val="000000"/>
              </a:buClr>
              <a:buFont typeface="Arial"/>
              <a:defRPr sz="3600" b="1">
                <a:uFill>
                  <a:solidFill>
                    <a:srgbClr val="000000"/>
                  </a:solidFill>
                </a:uFill>
                <a:latin typeface="+mn-lt"/>
                <a:ea typeface="+mn-ea"/>
                <a:cs typeface="+mn-cs"/>
                <a:sym typeface="Myriad Pro Condensed"/>
              </a:defRPr>
            </a:pPr>
            <a:r>
              <a:t>(and stall)</a:t>
            </a:r>
          </a:p>
        </p:txBody>
      </p:sp>
      <p:sp>
        <p:nvSpPr>
          <p:cNvPr id="845" name="Shape 845"/>
          <p:cNvSpPr/>
          <p:nvPr/>
        </p:nvSpPr>
        <p:spPr>
          <a:xfrm>
            <a:off x="10088788" y="121422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a:t>
            </a:r>
          </a:p>
        </p:txBody>
      </p:sp>
      <p:sp>
        <p:nvSpPr>
          <p:cNvPr id="846" name="Shape 846"/>
          <p:cNvSpPr/>
          <p:nvPr/>
        </p:nvSpPr>
        <p:spPr>
          <a:xfrm>
            <a:off x="13779500" y="12140884"/>
            <a:ext cx="4488805" cy="91744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defTabSz="1828800">
              <a:lnSpc>
                <a:spcPct val="80000"/>
              </a:lnSpc>
              <a:buClr>
                <a:srgbClr val="000000"/>
              </a:buClr>
              <a:buFont typeface="Arial"/>
              <a:defRPr sz="3600" b="1">
                <a:uFill>
                  <a:solidFill>
                    <a:srgbClr val="000000"/>
                  </a:solidFill>
                </a:uFill>
                <a:latin typeface="+mn-lt"/>
                <a:ea typeface="+mn-ea"/>
                <a:cs typeface="+mn-cs"/>
                <a:sym typeface="Myriad Pro Condensed"/>
              </a:defRPr>
            </a:pPr>
            <a:r>
              <a:t>No progress</a:t>
            </a:r>
          </a:p>
          <a:p>
            <a:pPr marL="81280" marR="81280" defTabSz="1828800">
              <a:lnSpc>
                <a:spcPct val="80000"/>
              </a:lnSpc>
              <a:buClr>
                <a:srgbClr val="000000"/>
              </a:buClr>
              <a:buFont typeface="Arial"/>
              <a:defRPr sz="2800" b="1">
                <a:uFill>
                  <a:solidFill>
                    <a:srgbClr val="000000"/>
                  </a:solidFill>
                </a:uFill>
                <a:latin typeface="+mn-lt"/>
                <a:ea typeface="+mn-ea"/>
                <a:cs typeface="+mn-cs"/>
                <a:sym typeface="Myriad Pro Condensed"/>
              </a:defRPr>
            </a:pPr>
            <a:r>
              <a:t>(question: how to avoid livelock?)</a:t>
            </a:r>
          </a:p>
        </p:txBody>
      </p:sp>
      <p:sp>
        <p:nvSpPr>
          <p:cNvPr id="847" name="Shape 847"/>
          <p:cNvSpPr/>
          <p:nvPr/>
        </p:nvSpPr>
        <p:spPr>
          <a:xfrm rot="16200000">
            <a:off x="46990" y="3326719"/>
            <a:ext cx="1102361"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600" b="1">
                <a:uFill>
                  <a:solidFill>
                    <a:srgbClr val="000000"/>
                  </a:solidFill>
                </a:uFill>
                <a:latin typeface="+mn-lt"/>
                <a:ea typeface="+mn-ea"/>
                <a:cs typeface="+mn-cs"/>
                <a:sym typeface="Myriad Pro Condensed"/>
              </a:defRPr>
            </a:lvl1pPr>
          </a:lstStyle>
          <a:p>
            <a:r>
              <a:t>Time</a:t>
            </a:r>
          </a:p>
        </p:txBody>
      </p:sp>
      <p:sp>
        <p:nvSpPr>
          <p:cNvPr id="848" name="Shape 848"/>
          <p:cNvSpPr/>
          <p:nvPr/>
        </p:nvSpPr>
        <p:spPr>
          <a:xfrm>
            <a:off x="14287500" y="7740650"/>
            <a:ext cx="330200" cy="9525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49" name="Shape 849"/>
          <p:cNvSpPr/>
          <p:nvPr/>
        </p:nvSpPr>
        <p:spPr>
          <a:xfrm>
            <a:off x="14287500" y="4187825"/>
            <a:ext cx="330200" cy="892449"/>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0" name="Shape 850"/>
          <p:cNvSpPr/>
          <p:nvPr/>
        </p:nvSpPr>
        <p:spPr>
          <a:xfrm>
            <a:off x="5901531" y="3930650"/>
            <a:ext cx="330201" cy="91453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1" name="Shape 851"/>
          <p:cNvSpPr/>
          <p:nvPr/>
        </p:nvSpPr>
        <p:spPr>
          <a:xfrm>
            <a:off x="10177122" y="3930650"/>
            <a:ext cx="330201" cy="879475"/>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2" name="Shape 852"/>
          <p:cNvSpPr/>
          <p:nvPr/>
        </p:nvSpPr>
        <p:spPr>
          <a:xfrm flipH="1">
            <a:off x="10347325" y="7601824"/>
            <a:ext cx="1" cy="1887444"/>
          </a:xfrm>
          <a:prstGeom prst="line">
            <a:avLst/>
          </a:prstGeom>
          <a:ln w="38100">
            <a:solidFill>
              <a:srgbClr val="0000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53" name="Shape 853"/>
          <p:cNvSpPr/>
          <p:nvPr/>
        </p:nvSpPr>
        <p:spPr>
          <a:xfrm>
            <a:off x="10384313" y="8263164"/>
            <a:ext cx="2345373" cy="8001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lnSpc>
                <a:spcPct val="80000"/>
              </a:lnSpc>
              <a:buClr>
                <a:srgbClr val="000000"/>
              </a:buClr>
              <a:buFont typeface="Arial"/>
              <a:defRPr sz="3000" b="1">
                <a:uFill>
                  <a:solidFill>
                    <a:srgbClr val="000000"/>
                  </a:solidFill>
                </a:uFill>
                <a:latin typeface="+mn-lt"/>
                <a:ea typeface="+mn-ea"/>
                <a:cs typeface="+mn-cs"/>
                <a:sym typeface="Myriad Pro Condensed"/>
              </a:defRPr>
            </a:pPr>
            <a:r>
              <a:t>stall</a:t>
            </a:r>
          </a:p>
          <a:p>
            <a:pPr marL="81280" marR="81280" algn="l" defTabSz="1828800">
              <a:lnSpc>
                <a:spcPct val="80000"/>
              </a:lnSpc>
              <a:buClr>
                <a:srgbClr val="000000"/>
              </a:buClr>
              <a:buFont typeface="Arial"/>
              <a:defRPr sz="2400" b="1">
                <a:uFill>
                  <a:solidFill>
                    <a:srgbClr val="000000"/>
                  </a:solidFill>
                </a:uFill>
                <a:latin typeface="+mn-lt"/>
                <a:ea typeface="+mn-ea"/>
                <a:cs typeface="+mn-cs"/>
                <a:sym typeface="Myriad Pro Condensed"/>
              </a:defRPr>
            </a:pPr>
            <a:r>
              <a:t>(case 2)</a:t>
            </a:r>
          </a:p>
        </p:txBody>
      </p:sp>
      <p:sp>
        <p:nvSpPr>
          <p:cNvPr id="854" name="Shape 854"/>
          <p:cNvSpPr/>
          <p:nvPr/>
        </p:nvSpPr>
        <p:spPr>
          <a:xfrm>
            <a:off x="10175875" y="9601953"/>
            <a:ext cx="330200" cy="16637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5" name="Shape 855"/>
          <p:cNvSpPr/>
          <p:nvPr/>
        </p:nvSpPr>
        <p:spPr>
          <a:xfrm>
            <a:off x="10813941" y="1524954"/>
            <a:ext cx="6350227" cy="92583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lnSpc>
                <a:spcPct val="90000"/>
              </a:lnSpc>
              <a:buClr>
                <a:srgbClr val="000000"/>
              </a:buClr>
              <a:buFont typeface="Arial"/>
              <a:defRPr sz="3000" b="1">
                <a:uFill>
                  <a:solidFill>
                    <a:srgbClr val="000000"/>
                  </a:solidFill>
                </a:uFill>
                <a:latin typeface="+mn-lt"/>
                <a:ea typeface="+mn-ea"/>
                <a:cs typeface="+mn-cs"/>
                <a:sym typeface="Myriad Pro Condensed"/>
              </a:defRPr>
            </a:lvl1pPr>
          </a:lstStyle>
          <a:p>
            <a:r>
              <a:t>(Note: diagrams assume “aggressive” contention manager on writes: writer wins) </a:t>
            </a:r>
          </a:p>
        </p:txBody>
      </p:sp>
      <p:sp>
        <p:nvSpPr>
          <p:cNvPr id="856" name="Shape 856"/>
          <p:cNvSpPr/>
          <p:nvPr/>
        </p:nvSpPr>
        <p:spPr>
          <a:xfrm>
            <a:off x="1625483" y="4165458"/>
            <a:ext cx="330201" cy="762159"/>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7" name="Shape 857"/>
          <p:cNvSpPr/>
          <p:nvPr/>
        </p:nvSpPr>
        <p:spPr>
          <a:xfrm>
            <a:off x="4221321" y="4241813"/>
            <a:ext cx="330201" cy="685804"/>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8" name="Shape 858"/>
          <p:cNvSpPr/>
          <p:nvPr/>
        </p:nvSpPr>
        <p:spPr>
          <a:xfrm>
            <a:off x="1625483" y="4836949"/>
            <a:ext cx="330201" cy="1718034"/>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59" name="Shape 859"/>
          <p:cNvSpPr/>
          <p:nvPr/>
        </p:nvSpPr>
        <p:spPr>
          <a:xfrm>
            <a:off x="4221321" y="4913305"/>
            <a:ext cx="330201" cy="1565322"/>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0" name="Shape 860"/>
          <p:cNvSpPr/>
          <p:nvPr/>
        </p:nvSpPr>
        <p:spPr>
          <a:xfrm>
            <a:off x="1625483" y="6384999"/>
            <a:ext cx="330201" cy="137787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1" name="Shape 861"/>
          <p:cNvSpPr/>
          <p:nvPr/>
        </p:nvSpPr>
        <p:spPr>
          <a:xfrm>
            <a:off x="4221321" y="6461355"/>
            <a:ext cx="330201" cy="139700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2" name="Shape 862"/>
          <p:cNvSpPr/>
          <p:nvPr/>
        </p:nvSpPr>
        <p:spPr>
          <a:xfrm>
            <a:off x="1625483" y="7724644"/>
            <a:ext cx="330201" cy="169571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3" name="Shape 863"/>
          <p:cNvSpPr/>
          <p:nvPr/>
        </p:nvSpPr>
        <p:spPr>
          <a:xfrm>
            <a:off x="4221321" y="7801000"/>
            <a:ext cx="330201" cy="121344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4" name="Shape 864"/>
          <p:cNvSpPr/>
          <p:nvPr/>
        </p:nvSpPr>
        <p:spPr>
          <a:xfrm>
            <a:off x="8496300" y="4722812"/>
            <a:ext cx="330200" cy="121344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5" name="Shape 865"/>
          <p:cNvSpPr/>
          <p:nvPr/>
        </p:nvSpPr>
        <p:spPr>
          <a:xfrm>
            <a:off x="5901531" y="4646612"/>
            <a:ext cx="330201" cy="1376395"/>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6" name="Shape 866"/>
          <p:cNvSpPr/>
          <p:nvPr/>
        </p:nvSpPr>
        <p:spPr>
          <a:xfrm>
            <a:off x="5901531" y="5976416"/>
            <a:ext cx="330201" cy="149792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7" name="Shape 867"/>
          <p:cNvSpPr/>
          <p:nvPr/>
        </p:nvSpPr>
        <p:spPr>
          <a:xfrm>
            <a:off x="12768262" y="4841875"/>
            <a:ext cx="330201" cy="1085867"/>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8" name="Shape 868"/>
          <p:cNvSpPr/>
          <p:nvPr/>
        </p:nvSpPr>
        <p:spPr>
          <a:xfrm>
            <a:off x="10177122" y="4765675"/>
            <a:ext cx="330201" cy="121074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69" name="Shape 869"/>
          <p:cNvSpPr/>
          <p:nvPr/>
        </p:nvSpPr>
        <p:spPr>
          <a:xfrm>
            <a:off x="12768262" y="5781658"/>
            <a:ext cx="330201" cy="188744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0" name="Shape 870"/>
          <p:cNvSpPr/>
          <p:nvPr/>
        </p:nvSpPr>
        <p:spPr>
          <a:xfrm>
            <a:off x="12768262" y="7628779"/>
            <a:ext cx="330201" cy="1887443"/>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1" name="Shape 871"/>
          <p:cNvSpPr/>
          <p:nvPr/>
        </p:nvSpPr>
        <p:spPr>
          <a:xfrm>
            <a:off x="16880523" y="5095081"/>
            <a:ext cx="330201" cy="1364861"/>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2" name="Shape 872"/>
          <p:cNvSpPr/>
          <p:nvPr/>
        </p:nvSpPr>
        <p:spPr>
          <a:xfrm>
            <a:off x="14289723" y="5018881"/>
            <a:ext cx="330201" cy="1663701"/>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3" name="Shape 873"/>
          <p:cNvSpPr/>
          <p:nvPr/>
        </p:nvSpPr>
        <p:spPr>
          <a:xfrm>
            <a:off x="16878300" y="6383272"/>
            <a:ext cx="330200" cy="2336685"/>
          </a:xfrm>
          <a:prstGeom prst="rect">
            <a:avLst/>
          </a:prstGeom>
          <a:solidFill>
            <a:schemeClr val="accent2">
              <a:hueOff val="-2473792"/>
              <a:satOff val="-50209"/>
              <a:lumOff val="23543"/>
            </a:schemeClr>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74" name="Shape 874"/>
          <p:cNvSpPr/>
          <p:nvPr/>
        </p:nvSpPr>
        <p:spPr>
          <a:xfrm>
            <a:off x="14283644" y="8664259"/>
            <a:ext cx="330201" cy="246493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7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774"/>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856"/>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857"/>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5" nodeType="afterEffect">
                                  <p:stCondLst>
                                    <p:cond delay="0"/>
                                  </p:stCondLst>
                                  <p:iterate>
                                    <p:tmAbs val="0"/>
                                  </p:iterate>
                                  <p:childTnLst>
                                    <p:set>
                                      <p:cBhvr>
                                        <p:cTn id="18" fill="hold"/>
                                        <p:tgtEl>
                                          <p:spTgt spid="7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6" nodeType="clickEffect">
                                  <p:stCondLst>
                                    <p:cond delay="0"/>
                                  </p:stCondLst>
                                  <p:iterate>
                                    <p:tmAbs val="0"/>
                                  </p:iterate>
                                  <p:childTnLst>
                                    <p:set>
                                      <p:cBhvr>
                                        <p:cTn id="22" fill="hold"/>
                                        <p:tgtEl>
                                          <p:spTgt spid="85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7" nodeType="afterEffect">
                                  <p:stCondLst>
                                    <p:cond delay="0"/>
                                  </p:stCondLst>
                                  <p:iterate>
                                    <p:tmAbs val="0"/>
                                  </p:iterate>
                                  <p:childTnLst>
                                    <p:set>
                                      <p:cBhvr>
                                        <p:cTn id="25" fill="hold"/>
                                        <p:tgtEl>
                                          <p:spTgt spid="859"/>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8" nodeType="afterEffect">
                                  <p:stCondLst>
                                    <p:cond delay="0"/>
                                  </p:stCondLst>
                                  <p:iterate>
                                    <p:tmAbs val="0"/>
                                  </p:iterate>
                                  <p:childTnLst>
                                    <p:set>
                                      <p:cBhvr>
                                        <p:cTn id="28" fill="hold"/>
                                        <p:tgtEl>
                                          <p:spTgt spid="772"/>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9" nodeType="afterEffect">
                                  <p:stCondLst>
                                    <p:cond delay="0"/>
                                  </p:stCondLst>
                                  <p:iterate>
                                    <p:tmAbs val="0"/>
                                  </p:iterate>
                                  <p:childTnLst>
                                    <p:set>
                                      <p:cBhvr>
                                        <p:cTn id="31" fill="hold"/>
                                        <p:tgtEl>
                                          <p:spTgt spid="775"/>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0" nodeType="afterEffect">
                                  <p:stCondLst>
                                    <p:cond delay="0"/>
                                  </p:stCondLst>
                                  <p:iterate>
                                    <p:tmAbs val="0"/>
                                  </p:iterate>
                                  <p:childTnLst>
                                    <p:set>
                                      <p:cBhvr>
                                        <p:cTn id="34" fill="hold"/>
                                        <p:tgtEl>
                                          <p:spTgt spid="77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1" nodeType="clickEffect">
                                  <p:stCondLst>
                                    <p:cond delay="0"/>
                                  </p:stCondLst>
                                  <p:iterate>
                                    <p:tmAbs val="0"/>
                                  </p:iterate>
                                  <p:childTnLst>
                                    <p:set>
                                      <p:cBhvr>
                                        <p:cTn id="38" fill="hold"/>
                                        <p:tgtEl>
                                          <p:spTgt spid="860"/>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12" nodeType="afterEffect">
                                  <p:stCondLst>
                                    <p:cond delay="0"/>
                                  </p:stCondLst>
                                  <p:iterate>
                                    <p:tmAbs val="0"/>
                                  </p:iterate>
                                  <p:childTnLst>
                                    <p:set>
                                      <p:cBhvr>
                                        <p:cTn id="41" fill="hold"/>
                                        <p:tgtEl>
                                          <p:spTgt spid="861"/>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grpId="13" nodeType="afterEffect">
                                  <p:stCondLst>
                                    <p:cond delay="0"/>
                                  </p:stCondLst>
                                  <p:iterate>
                                    <p:tmAbs val="0"/>
                                  </p:iterate>
                                  <p:childTnLst>
                                    <p:set>
                                      <p:cBhvr>
                                        <p:cTn id="44" fill="hold"/>
                                        <p:tgtEl>
                                          <p:spTgt spid="777"/>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14" nodeType="afterEffect">
                                  <p:stCondLst>
                                    <p:cond delay="0"/>
                                  </p:stCondLst>
                                  <p:iterate>
                                    <p:tmAbs val="0"/>
                                  </p:iterate>
                                  <p:childTnLst>
                                    <p:set>
                                      <p:cBhvr>
                                        <p:cTn id="47" fill="hold"/>
                                        <p:tgtEl>
                                          <p:spTgt spid="778"/>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15" nodeType="afterEffect">
                                  <p:stCondLst>
                                    <p:cond delay="0"/>
                                  </p:stCondLst>
                                  <p:iterate>
                                    <p:tmAbs val="0"/>
                                  </p:iterate>
                                  <p:childTnLst>
                                    <p:set>
                                      <p:cBhvr>
                                        <p:cTn id="50" fill="hold"/>
                                        <p:tgtEl>
                                          <p:spTgt spid="77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6" nodeType="clickEffect">
                                  <p:stCondLst>
                                    <p:cond delay="0"/>
                                  </p:stCondLst>
                                  <p:iterate>
                                    <p:tmAbs val="0"/>
                                  </p:iterate>
                                  <p:childTnLst>
                                    <p:set>
                                      <p:cBhvr>
                                        <p:cTn id="54" fill="hold"/>
                                        <p:tgtEl>
                                          <p:spTgt spid="862"/>
                                        </p:tgtEl>
                                        <p:attrNameLst>
                                          <p:attrName>style.visibility</p:attrName>
                                        </p:attrNameLst>
                                      </p:cBhvr>
                                      <p:to>
                                        <p:strVal val="visible"/>
                                      </p:to>
                                    </p:set>
                                  </p:childTnLst>
                                </p:cTn>
                              </p:par>
                            </p:childTnLst>
                          </p:cTn>
                        </p:par>
                        <p:par>
                          <p:cTn id="55" fill="hold">
                            <p:stCondLst>
                              <p:cond delay="0"/>
                            </p:stCondLst>
                            <p:childTnLst>
                              <p:par>
                                <p:cTn id="56" presetID="1" presetClass="entr" presetSubtype="0" fill="hold" grpId="17" nodeType="afterEffect">
                                  <p:stCondLst>
                                    <p:cond delay="0"/>
                                  </p:stCondLst>
                                  <p:iterate>
                                    <p:tmAbs val="0"/>
                                  </p:iterate>
                                  <p:childTnLst>
                                    <p:set>
                                      <p:cBhvr>
                                        <p:cTn id="57" fill="hold"/>
                                        <p:tgtEl>
                                          <p:spTgt spid="863"/>
                                        </p:tgtEl>
                                        <p:attrNameLst>
                                          <p:attrName>style.visibility</p:attrName>
                                        </p:attrNameLst>
                                      </p:cBhvr>
                                      <p:to>
                                        <p:strVal val="visible"/>
                                      </p:to>
                                    </p:set>
                                  </p:childTnLst>
                                </p:cTn>
                              </p:par>
                            </p:childTnLst>
                          </p:cTn>
                        </p:par>
                        <p:par>
                          <p:cTn id="58" fill="hold">
                            <p:stCondLst>
                              <p:cond delay="0"/>
                            </p:stCondLst>
                            <p:childTnLst>
                              <p:par>
                                <p:cTn id="59" presetID="1" presetClass="entr" presetSubtype="0" fill="hold" grpId="18" nodeType="afterEffect">
                                  <p:stCondLst>
                                    <p:cond delay="0"/>
                                  </p:stCondLst>
                                  <p:iterate>
                                    <p:tmAbs val="0"/>
                                  </p:iterate>
                                  <p:childTnLst>
                                    <p:set>
                                      <p:cBhvr>
                                        <p:cTn id="60" fill="hold"/>
                                        <p:tgtEl>
                                          <p:spTgt spid="781"/>
                                        </p:tgtEl>
                                        <p:attrNameLst>
                                          <p:attrName>style.visibility</p:attrName>
                                        </p:attrNameLst>
                                      </p:cBhvr>
                                      <p:to>
                                        <p:strVal val="visible"/>
                                      </p:to>
                                    </p:set>
                                  </p:childTnLst>
                                </p:cTn>
                              </p:par>
                            </p:childTnLst>
                          </p:cTn>
                        </p:par>
                        <p:par>
                          <p:cTn id="61" fill="hold">
                            <p:stCondLst>
                              <p:cond delay="0"/>
                            </p:stCondLst>
                            <p:childTnLst>
                              <p:par>
                                <p:cTn id="62" presetID="1" presetClass="entr" presetSubtype="0" fill="hold" grpId="19" nodeType="afterEffect">
                                  <p:stCondLst>
                                    <p:cond delay="0"/>
                                  </p:stCondLst>
                                  <p:iterate>
                                    <p:tmAbs val="0"/>
                                  </p:iterate>
                                  <p:childTnLst>
                                    <p:set>
                                      <p:cBhvr>
                                        <p:cTn id="63" fill="hold"/>
                                        <p:tgtEl>
                                          <p:spTgt spid="78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20" nodeType="clickEffect">
                                  <p:stCondLst>
                                    <p:cond delay="0"/>
                                  </p:stCondLst>
                                  <p:iterate>
                                    <p:tmAbs val="0"/>
                                  </p:iterate>
                                  <p:childTnLst>
                                    <p:set>
                                      <p:cBhvr>
                                        <p:cTn id="67" fill="hold"/>
                                        <p:tgtEl>
                                          <p:spTgt spid="840"/>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21" nodeType="afterEffect">
                                  <p:stCondLst>
                                    <p:cond delay="0"/>
                                  </p:stCondLst>
                                  <p:iterate>
                                    <p:tmAbs val="0"/>
                                  </p:iterate>
                                  <p:childTnLst>
                                    <p:set>
                                      <p:cBhvr>
                                        <p:cTn id="70" fill="hold"/>
                                        <p:tgtEl>
                                          <p:spTgt spid="844"/>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22" nodeType="afterEffect">
                                  <p:stCondLst>
                                    <p:cond delay="0"/>
                                  </p:stCondLst>
                                  <p:iterate>
                                    <p:tmAbs val="0"/>
                                  </p:iterate>
                                  <p:childTnLst>
                                    <p:set>
                                      <p:cBhvr>
                                        <p:cTn id="73" fill="hold"/>
                                        <p:tgtEl>
                                          <p:spTgt spid="835"/>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grpId="23" nodeType="afterEffect">
                                  <p:stCondLst>
                                    <p:cond delay="0"/>
                                  </p:stCondLst>
                                  <p:iterate>
                                    <p:tmAbs val="0"/>
                                  </p:iterate>
                                  <p:childTnLst>
                                    <p:set>
                                      <p:cBhvr>
                                        <p:cTn id="76" fill="hold"/>
                                        <p:tgtEl>
                                          <p:spTgt spid="783"/>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24" nodeType="afterEffect">
                                  <p:stCondLst>
                                    <p:cond delay="0"/>
                                  </p:stCondLst>
                                  <p:iterate>
                                    <p:tmAbs val="0"/>
                                  </p:iterate>
                                  <p:childTnLst>
                                    <p:set>
                                      <p:cBhvr>
                                        <p:cTn id="79" fill="hold"/>
                                        <p:tgtEl>
                                          <p:spTgt spid="784"/>
                                        </p:tgtEl>
                                        <p:attrNameLst>
                                          <p:attrName>style.visibility</p:attrName>
                                        </p:attrNameLst>
                                      </p:cBhvr>
                                      <p:to>
                                        <p:strVal val="visible"/>
                                      </p:to>
                                    </p:set>
                                  </p:childTnLst>
                                </p:cTn>
                              </p:par>
                            </p:childTnLst>
                          </p:cTn>
                        </p:par>
                        <p:par>
                          <p:cTn id="80" fill="hold">
                            <p:stCondLst>
                              <p:cond delay="0"/>
                            </p:stCondLst>
                            <p:childTnLst>
                              <p:par>
                                <p:cTn id="81" presetID="1" presetClass="entr" presetSubtype="0" fill="hold" grpId="25" nodeType="afterEffect">
                                  <p:stCondLst>
                                    <p:cond delay="0"/>
                                  </p:stCondLst>
                                  <p:iterate>
                                    <p:tmAbs val="0"/>
                                  </p:iterate>
                                  <p:childTnLst>
                                    <p:set>
                                      <p:cBhvr>
                                        <p:cTn id="82" fill="hold"/>
                                        <p:tgtEl>
                                          <p:spTgt spid="850"/>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26" nodeType="afterEffect">
                                  <p:stCondLst>
                                    <p:cond delay="0"/>
                                  </p:stCondLst>
                                  <p:iterate>
                                    <p:tmAbs val="0"/>
                                  </p:iterate>
                                  <p:childTnLst>
                                    <p:set>
                                      <p:cBhvr>
                                        <p:cTn id="85" fill="hold"/>
                                        <p:tgtEl>
                                          <p:spTgt spid="782"/>
                                        </p:tgtEl>
                                        <p:attrNameLst>
                                          <p:attrName>style.visibility</p:attrName>
                                        </p:attrNameLst>
                                      </p:cBhvr>
                                      <p:to>
                                        <p:strVal val="visible"/>
                                      </p:to>
                                    </p:set>
                                  </p:childTnLst>
                                </p:cTn>
                              </p:par>
                            </p:childTnLst>
                          </p:cTn>
                        </p:par>
                        <p:par>
                          <p:cTn id="86" fill="hold">
                            <p:stCondLst>
                              <p:cond delay="0"/>
                            </p:stCondLst>
                            <p:childTnLst>
                              <p:par>
                                <p:cTn id="87" presetID="1" presetClass="entr" presetSubtype="0" fill="hold" grpId="27" nodeType="afterEffect">
                                  <p:stCondLst>
                                    <p:cond delay="0"/>
                                  </p:stCondLst>
                                  <p:iterate>
                                    <p:tmAbs val="0"/>
                                  </p:iterate>
                                  <p:childTnLst>
                                    <p:set>
                                      <p:cBhvr>
                                        <p:cTn id="88" fill="hold"/>
                                        <p:tgtEl>
                                          <p:spTgt spid="785"/>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28" nodeType="afterEffect">
                                  <p:stCondLst>
                                    <p:cond delay="0"/>
                                  </p:stCondLst>
                                  <p:iterate>
                                    <p:tmAbs val="0"/>
                                  </p:iterate>
                                  <p:childTnLst>
                                    <p:set>
                                      <p:cBhvr>
                                        <p:cTn id="91" fill="hold"/>
                                        <p:tgtEl>
                                          <p:spTgt spid="787"/>
                                        </p:tgtEl>
                                        <p:attrNameLst>
                                          <p:attrName>style.visibility</p:attrName>
                                        </p:attrNameLst>
                                      </p:cBhvr>
                                      <p:to>
                                        <p:strVal val="visible"/>
                                      </p:to>
                                    </p:set>
                                  </p:childTnLst>
                                </p:cTn>
                              </p:par>
                            </p:childTnLst>
                          </p:cTn>
                        </p:par>
                        <p:par>
                          <p:cTn id="92" fill="hold">
                            <p:stCondLst>
                              <p:cond delay="0"/>
                            </p:stCondLst>
                            <p:childTnLst>
                              <p:par>
                                <p:cTn id="93" presetID="1" presetClass="entr" presetSubtype="0" fill="hold" grpId="29" nodeType="afterEffect">
                                  <p:stCondLst>
                                    <p:cond delay="0"/>
                                  </p:stCondLst>
                                  <p:iterate>
                                    <p:tmAbs val="0"/>
                                  </p:iterate>
                                  <p:childTnLst>
                                    <p:set>
                                      <p:cBhvr>
                                        <p:cTn id="94" fill="hold"/>
                                        <p:tgtEl>
                                          <p:spTgt spid="78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30" nodeType="clickEffect">
                                  <p:stCondLst>
                                    <p:cond delay="0"/>
                                  </p:stCondLst>
                                  <p:iterate>
                                    <p:tmAbs val="0"/>
                                  </p:iterate>
                                  <p:childTnLst>
                                    <p:set>
                                      <p:cBhvr>
                                        <p:cTn id="98" fill="hold"/>
                                        <p:tgtEl>
                                          <p:spTgt spid="865"/>
                                        </p:tgtEl>
                                        <p:attrNameLst>
                                          <p:attrName>style.visibility</p:attrName>
                                        </p:attrNameLst>
                                      </p:cBhvr>
                                      <p:to>
                                        <p:strVal val="visible"/>
                                      </p:to>
                                    </p:set>
                                  </p:childTnLst>
                                </p:cTn>
                              </p:par>
                            </p:childTnLst>
                          </p:cTn>
                        </p:par>
                        <p:par>
                          <p:cTn id="99" fill="hold">
                            <p:stCondLst>
                              <p:cond delay="0"/>
                            </p:stCondLst>
                            <p:childTnLst>
                              <p:par>
                                <p:cTn id="100" presetID="1" presetClass="entr" presetSubtype="0" fill="hold" grpId="31" nodeType="afterEffect">
                                  <p:stCondLst>
                                    <p:cond delay="0"/>
                                  </p:stCondLst>
                                  <p:iterate>
                                    <p:tmAbs val="0"/>
                                  </p:iterate>
                                  <p:childTnLst>
                                    <p:set>
                                      <p:cBhvr>
                                        <p:cTn id="101" fill="hold"/>
                                        <p:tgtEl>
                                          <p:spTgt spid="864"/>
                                        </p:tgtEl>
                                        <p:attrNameLst>
                                          <p:attrName>style.visibility</p:attrName>
                                        </p:attrNameLst>
                                      </p:cBhvr>
                                      <p:to>
                                        <p:strVal val="visible"/>
                                      </p:to>
                                    </p:set>
                                  </p:childTnLst>
                                </p:cTn>
                              </p:par>
                            </p:childTnLst>
                          </p:cTn>
                        </p:par>
                        <p:par>
                          <p:cTn id="102" fill="hold">
                            <p:stCondLst>
                              <p:cond delay="0"/>
                            </p:stCondLst>
                            <p:childTnLst>
                              <p:par>
                                <p:cTn id="103" presetID="1" presetClass="entr" presetSubtype="0" fill="hold" grpId="32" nodeType="afterEffect">
                                  <p:stCondLst>
                                    <p:cond delay="0"/>
                                  </p:stCondLst>
                                  <p:iterate>
                                    <p:tmAbs val="0"/>
                                  </p:iterate>
                                  <p:childTnLst>
                                    <p:set>
                                      <p:cBhvr>
                                        <p:cTn id="104" fill="hold"/>
                                        <p:tgtEl>
                                          <p:spTgt spid="786"/>
                                        </p:tgtEl>
                                        <p:attrNameLst>
                                          <p:attrName>style.visibility</p:attrName>
                                        </p:attrNameLst>
                                      </p:cBhvr>
                                      <p:to>
                                        <p:strVal val="visible"/>
                                      </p:to>
                                    </p:set>
                                  </p:childTnLst>
                                </p:cTn>
                              </p:par>
                            </p:childTnLst>
                          </p:cTn>
                        </p:par>
                        <p:par>
                          <p:cTn id="105" fill="hold">
                            <p:stCondLst>
                              <p:cond delay="0"/>
                            </p:stCondLst>
                            <p:childTnLst>
                              <p:par>
                                <p:cTn id="106" presetID="1" presetClass="entr" presetSubtype="0" fill="hold" grpId="33" nodeType="afterEffect">
                                  <p:stCondLst>
                                    <p:cond delay="0"/>
                                  </p:stCondLst>
                                  <p:iterate>
                                    <p:tmAbs val="0"/>
                                  </p:iterate>
                                  <p:childTnLst>
                                    <p:set>
                                      <p:cBhvr>
                                        <p:cTn id="107" fill="hold"/>
                                        <p:tgtEl>
                                          <p:spTgt spid="789"/>
                                        </p:tgtEl>
                                        <p:attrNameLst>
                                          <p:attrName>style.visibility</p:attrName>
                                        </p:attrNameLst>
                                      </p:cBhvr>
                                      <p:to>
                                        <p:strVal val="visible"/>
                                      </p:to>
                                    </p:set>
                                  </p:childTnLst>
                                </p:cTn>
                              </p:par>
                            </p:childTnLst>
                          </p:cTn>
                        </p:par>
                        <p:par>
                          <p:cTn id="108" fill="hold">
                            <p:stCondLst>
                              <p:cond delay="0"/>
                            </p:stCondLst>
                            <p:childTnLst>
                              <p:par>
                                <p:cTn id="109" presetID="1" presetClass="entr" presetSubtype="0" fill="hold" grpId="34" nodeType="afterEffect">
                                  <p:stCondLst>
                                    <p:cond delay="0"/>
                                  </p:stCondLst>
                                  <p:iterate>
                                    <p:tmAbs val="0"/>
                                  </p:iterate>
                                  <p:childTnLst>
                                    <p:set>
                                      <p:cBhvr>
                                        <p:cTn id="110" fill="hold"/>
                                        <p:tgtEl>
                                          <p:spTgt spid="79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35" nodeType="clickEffect">
                                  <p:stCondLst>
                                    <p:cond delay="0"/>
                                  </p:stCondLst>
                                  <p:iterate>
                                    <p:tmAbs val="0"/>
                                  </p:iterate>
                                  <p:childTnLst>
                                    <p:set>
                                      <p:cBhvr>
                                        <p:cTn id="114" fill="hold"/>
                                        <p:tgtEl>
                                          <p:spTgt spid="866"/>
                                        </p:tgtEl>
                                        <p:attrNameLst>
                                          <p:attrName>style.visibility</p:attrName>
                                        </p:attrNameLst>
                                      </p:cBhvr>
                                      <p:to>
                                        <p:strVal val="visible"/>
                                      </p:to>
                                    </p:set>
                                  </p:childTnLst>
                                </p:cTn>
                              </p:par>
                            </p:childTnLst>
                          </p:cTn>
                        </p:par>
                        <p:par>
                          <p:cTn id="115" fill="hold">
                            <p:stCondLst>
                              <p:cond delay="0"/>
                            </p:stCondLst>
                            <p:childTnLst>
                              <p:par>
                                <p:cTn id="116" presetID="1" presetClass="entr" presetSubtype="0" fill="hold" grpId="36" nodeType="afterEffect">
                                  <p:stCondLst>
                                    <p:cond delay="0"/>
                                  </p:stCondLst>
                                  <p:iterate>
                                    <p:tmAbs val="0"/>
                                  </p:iterate>
                                  <p:childTnLst>
                                    <p:set>
                                      <p:cBhvr>
                                        <p:cTn id="117" fill="hold"/>
                                        <p:tgtEl>
                                          <p:spTgt spid="794"/>
                                        </p:tgtEl>
                                        <p:attrNameLst>
                                          <p:attrName>style.visibility</p:attrName>
                                        </p:attrNameLst>
                                      </p:cBhvr>
                                      <p:to>
                                        <p:strVal val="visible"/>
                                      </p:to>
                                    </p:set>
                                  </p:childTnLst>
                                </p:cTn>
                              </p:par>
                            </p:childTnLst>
                          </p:cTn>
                        </p:par>
                        <p:par>
                          <p:cTn id="118" fill="hold">
                            <p:stCondLst>
                              <p:cond delay="0"/>
                            </p:stCondLst>
                            <p:childTnLst>
                              <p:par>
                                <p:cTn id="119" presetID="1" presetClass="entr" presetSubtype="0" fill="hold" grpId="37" nodeType="afterEffect">
                                  <p:stCondLst>
                                    <p:cond delay="0"/>
                                  </p:stCondLst>
                                  <p:iterate>
                                    <p:tmAbs val="0"/>
                                  </p:iterate>
                                  <p:childTnLst>
                                    <p:set>
                                      <p:cBhvr>
                                        <p:cTn id="120" fill="hold"/>
                                        <p:tgtEl>
                                          <p:spTgt spid="795"/>
                                        </p:tgtEl>
                                        <p:attrNameLst>
                                          <p:attrName>style.visibility</p:attrName>
                                        </p:attrNameLst>
                                      </p:cBhvr>
                                      <p:to>
                                        <p:strVal val="visible"/>
                                      </p:to>
                                    </p:set>
                                  </p:childTnLst>
                                </p:cTn>
                              </p:par>
                            </p:childTnLst>
                          </p:cTn>
                        </p:par>
                        <p:par>
                          <p:cTn id="121" fill="hold">
                            <p:stCondLst>
                              <p:cond delay="0"/>
                            </p:stCondLst>
                            <p:childTnLst>
                              <p:par>
                                <p:cTn id="122" presetID="1" presetClass="entr" presetSubtype="0" fill="hold" grpId="38" nodeType="afterEffect">
                                  <p:stCondLst>
                                    <p:cond delay="0"/>
                                  </p:stCondLst>
                                  <p:iterate>
                                    <p:tmAbs val="0"/>
                                  </p:iterate>
                                  <p:childTnLst>
                                    <p:set>
                                      <p:cBhvr>
                                        <p:cTn id="123" fill="hold"/>
                                        <p:tgtEl>
                                          <p:spTgt spid="793"/>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39" nodeType="clickEffect">
                                  <p:stCondLst>
                                    <p:cond delay="0"/>
                                  </p:stCondLst>
                                  <p:iterate>
                                    <p:tmAbs val="0"/>
                                  </p:iterate>
                                  <p:childTnLst>
                                    <p:set>
                                      <p:cBhvr>
                                        <p:cTn id="127" fill="hold"/>
                                        <p:tgtEl>
                                          <p:spTgt spid="791"/>
                                        </p:tgtEl>
                                        <p:attrNameLst>
                                          <p:attrName>style.visibility</p:attrName>
                                        </p:attrNameLst>
                                      </p:cBhvr>
                                      <p:to>
                                        <p:strVal val="visible"/>
                                      </p:to>
                                    </p:set>
                                  </p:childTnLst>
                                </p:cTn>
                              </p:par>
                            </p:childTnLst>
                          </p:cTn>
                        </p:par>
                        <p:par>
                          <p:cTn id="128" fill="hold">
                            <p:stCondLst>
                              <p:cond delay="0"/>
                            </p:stCondLst>
                            <p:childTnLst>
                              <p:par>
                                <p:cTn id="129" presetID="1" presetClass="entr" presetSubtype="0" fill="hold" grpId="40" nodeType="afterEffect">
                                  <p:stCondLst>
                                    <p:cond delay="0"/>
                                  </p:stCondLst>
                                  <p:iterate>
                                    <p:tmAbs val="0"/>
                                  </p:iterate>
                                  <p:childTnLst>
                                    <p:set>
                                      <p:cBhvr>
                                        <p:cTn id="130" fill="hold"/>
                                        <p:tgtEl>
                                          <p:spTgt spid="79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41" nodeType="clickEffect">
                                  <p:stCondLst>
                                    <p:cond delay="0"/>
                                  </p:stCondLst>
                                  <p:iterate>
                                    <p:tmAbs val="0"/>
                                  </p:iterate>
                                  <p:childTnLst>
                                    <p:set>
                                      <p:cBhvr>
                                        <p:cTn id="134" fill="hold"/>
                                        <p:tgtEl>
                                          <p:spTgt spid="841"/>
                                        </p:tgtEl>
                                        <p:attrNameLst>
                                          <p:attrName>style.visibility</p:attrName>
                                        </p:attrNameLst>
                                      </p:cBhvr>
                                      <p:to>
                                        <p:strVal val="visible"/>
                                      </p:to>
                                    </p:set>
                                  </p:childTnLst>
                                </p:cTn>
                              </p:par>
                            </p:childTnLst>
                          </p:cTn>
                        </p:par>
                        <p:par>
                          <p:cTn id="135" fill="hold">
                            <p:stCondLst>
                              <p:cond delay="0"/>
                            </p:stCondLst>
                            <p:childTnLst>
                              <p:par>
                                <p:cTn id="136" presetID="1" presetClass="entr" presetSubtype="0" fill="hold" grpId="42" nodeType="afterEffect">
                                  <p:stCondLst>
                                    <p:cond delay="0"/>
                                  </p:stCondLst>
                                  <p:iterate>
                                    <p:tmAbs val="0"/>
                                  </p:iterate>
                                  <p:childTnLst>
                                    <p:set>
                                      <p:cBhvr>
                                        <p:cTn id="137" fill="hold"/>
                                        <p:tgtEl>
                                          <p:spTgt spid="836"/>
                                        </p:tgtEl>
                                        <p:attrNameLst>
                                          <p:attrName>style.visibility</p:attrName>
                                        </p:attrNameLst>
                                      </p:cBhvr>
                                      <p:to>
                                        <p:strVal val="visible"/>
                                      </p:to>
                                    </p:set>
                                  </p:childTnLst>
                                </p:cTn>
                              </p:par>
                            </p:childTnLst>
                          </p:cTn>
                        </p:par>
                        <p:par>
                          <p:cTn id="138" fill="hold">
                            <p:stCondLst>
                              <p:cond delay="0"/>
                            </p:stCondLst>
                            <p:childTnLst>
                              <p:par>
                                <p:cTn id="139" presetID="1" presetClass="entr" presetSubtype="0" fill="hold" grpId="43" nodeType="afterEffect">
                                  <p:stCondLst>
                                    <p:cond delay="0"/>
                                  </p:stCondLst>
                                  <p:iterate>
                                    <p:tmAbs val="0"/>
                                  </p:iterate>
                                  <p:childTnLst>
                                    <p:set>
                                      <p:cBhvr>
                                        <p:cTn id="140" fill="hold"/>
                                        <p:tgtEl>
                                          <p:spTgt spid="797"/>
                                        </p:tgtEl>
                                        <p:attrNameLst>
                                          <p:attrName>style.visibility</p:attrName>
                                        </p:attrNameLst>
                                      </p:cBhvr>
                                      <p:to>
                                        <p:strVal val="visible"/>
                                      </p:to>
                                    </p:set>
                                  </p:childTnLst>
                                </p:cTn>
                              </p:par>
                            </p:childTnLst>
                          </p:cTn>
                        </p:par>
                        <p:par>
                          <p:cTn id="141" fill="hold">
                            <p:stCondLst>
                              <p:cond delay="0"/>
                            </p:stCondLst>
                            <p:childTnLst>
                              <p:par>
                                <p:cTn id="142" presetID="1" presetClass="entr" presetSubtype="0" fill="hold" grpId="44" nodeType="afterEffect">
                                  <p:stCondLst>
                                    <p:cond delay="0"/>
                                  </p:stCondLst>
                                  <p:iterate>
                                    <p:tmAbs val="0"/>
                                  </p:iterate>
                                  <p:childTnLst>
                                    <p:set>
                                      <p:cBhvr>
                                        <p:cTn id="143" fill="hold"/>
                                        <p:tgtEl>
                                          <p:spTgt spid="798"/>
                                        </p:tgtEl>
                                        <p:attrNameLst>
                                          <p:attrName>style.visibility</p:attrName>
                                        </p:attrNameLst>
                                      </p:cBhvr>
                                      <p:to>
                                        <p:strVal val="visible"/>
                                      </p:to>
                                    </p:set>
                                  </p:childTnLst>
                                </p:cTn>
                              </p:par>
                            </p:childTnLst>
                          </p:cTn>
                        </p:par>
                        <p:par>
                          <p:cTn id="144" fill="hold">
                            <p:stCondLst>
                              <p:cond delay="0"/>
                            </p:stCondLst>
                            <p:childTnLst>
                              <p:par>
                                <p:cTn id="145" presetID="1" presetClass="entr" presetSubtype="0" fill="hold" grpId="45" nodeType="afterEffect">
                                  <p:stCondLst>
                                    <p:cond delay="0"/>
                                  </p:stCondLst>
                                  <p:iterate>
                                    <p:tmAbs val="0"/>
                                  </p:iterate>
                                  <p:childTnLst>
                                    <p:set>
                                      <p:cBhvr>
                                        <p:cTn id="146" fill="hold"/>
                                        <p:tgtEl>
                                          <p:spTgt spid="851"/>
                                        </p:tgtEl>
                                        <p:attrNameLst>
                                          <p:attrName>style.visibility</p:attrName>
                                        </p:attrNameLst>
                                      </p:cBhvr>
                                      <p:to>
                                        <p:strVal val="visible"/>
                                      </p:to>
                                    </p:set>
                                  </p:childTnLst>
                                </p:cTn>
                              </p:par>
                            </p:childTnLst>
                          </p:cTn>
                        </p:par>
                        <p:par>
                          <p:cTn id="147" fill="hold">
                            <p:stCondLst>
                              <p:cond delay="0"/>
                            </p:stCondLst>
                            <p:childTnLst>
                              <p:par>
                                <p:cTn id="148" presetID="1" presetClass="entr" presetSubtype="0" fill="hold" grpId="46" nodeType="afterEffect">
                                  <p:stCondLst>
                                    <p:cond delay="0"/>
                                  </p:stCondLst>
                                  <p:iterate>
                                    <p:tmAbs val="0"/>
                                  </p:iterate>
                                  <p:childTnLst>
                                    <p:set>
                                      <p:cBhvr>
                                        <p:cTn id="149" fill="hold"/>
                                        <p:tgtEl>
                                          <p:spTgt spid="796"/>
                                        </p:tgtEl>
                                        <p:attrNameLst>
                                          <p:attrName>style.visibility</p:attrName>
                                        </p:attrNameLst>
                                      </p:cBhvr>
                                      <p:to>
                                        <p:strVal val="visible"/>
                                      </p:to>
                                    </p:set>
                                  </p:childTnLst>
                                </p:cTn>
                              </p:par>
                            </p:childTnLst>
                          </p:cTn>
                        </p:par>
                        <p:par>
                          <p:cTn id="150" fill="hold">
                            <p:stCondLst>
                              <p:cond delay="0"/>
                            </p:stCondLst>
                            <p:childTnLst>
                              <p:par>
                                <p:cTn id="151" presetID="1" presetClass="entr" presetSubtype="0" fill="hold" grpId="47" nodeType="afterEffect">
                                  <p:stCondLst>
                                    <p:cond delay="0"/>
                                  </p:stCondLst>
                                  <p:iterate>
                                    <p:tmAbs val="0"/>
                                  </p:iterate>
                                  <p:childTnLst>
                                    <p:set>
                                      <p:cBhvr>
                                        <p:cTn id="152" fill="hold"/>
                                        <p:tgtEl>
                                          <p:spTgt spid="799"/>
                                        </p:tgtEl>
                                        <p:attrNameLst>
                                          <p:attrName>style.visibility</p:attrName>
                                        </p:attrNameLst>
                                      </p:cBhvr>
                                      <p:to>
                                        <p:strVal val="visible"/>
                                      </p:to>
                                    </p:set>
                                  </p:childTnLst>
                                </p:cTn>
                              </p:par>
                            </p:childTnLst>
                          </p:cTn>
                        </p:par>
                        <p:par>
                          <p:cTn id="153" fill="hold">
                            <p:stCondLst>
                              <p:cond delay="0"/>
                            </p:stCondLst>
                            <p:childTnLst>
                              <p:par>
                                <p:cTn id="154" presetID="1" presetClass="entr" presetSubtype="0" fill="hold" grpId="48" nodeType="afterEffect">
                                  <p:stCondLst>
                                    <p:cond delay="0"/>
                                  </p:stCondLst>
                                  <p:iterate>
                                    <p:tmAbs val="0"/>
                                  </p:iterate>
                                  <p:childTnLst>
                                    <p:set>
                                      <p:cBhvr>
                                        <p:cTn id="155" fill="hold"/>
                                        <p:tgtEl>
                                          <p:spTgt spid="801"/>
                                        </p:tgtEl>
                                        <p:attrNameLst>
                                          <p:attrName>style.visibility</p:attrName>
                                        </p:attrNameLst>
                                      </p:cBhvr>
                                      <p:to>
                                        <p:strVal val="visible"/>
                                      </p:to>
                                    </p:set>
                                  </p:childTnLst>
                                </p:cTn>
                              </p:par>
                            </p:childTnLst>
                          </p:cTn>
                        </p:par>
                        <p:par>
                          <p:cTn id="156" fill="hold">
                            <p:stCondLst>
                              <p:cond delay="0"/>
                            </p:stCondLst>
                            <p:childTnLst>
                              <p:par>
                                <p:cTn id="157" presetID="1" presetClass="entr" presetSubtype="0" fill="hold" grpId="49" nodeType="afterEffect">
                                  <p:stCondLst>
                                    <p:cond delay="0"/>
                                  </p:stCondLst>
                                  <p:iterate>
                                    <p:tmAbs val="0"/>
                                  </p:iterate>
                                  <p:childTnLst>
                                    <p:set>
                                      <p:cBhvr>
                                        <p:cTn id="158" fill="hold"/>
                                        <p:tgtEl>
                                          <p:spTgt spid="802"/>
                                        </p:tgtEl>
                                        <p:attrNameLst>
                                          <p:attrName>style.visibility</p:attrName>
                                        </p:attrNameLst>
                                      </p:cBhvr>
                                      <p:to>
                                        <p:strVal val="visible"/>
                                      </p:to>
                                    </p:set>
                                  </p:childTnLst>
                                </p:cTn>
                              </p:par>
                            </p:childTnLst>
                          </p:cTn>
                        </p:par>
                        <p:par>
                          <p:cTn id="159" fill="hold">
                            <p:stCondLst>
                              <p:cond delay="0"/>
                            </p:stCondLst>
                            <p:childTnLst>
                              <p:par>
                                <p:cTn id="160" presetID="1" presetClass="entr" presetSubtype="0" fill="hold" grpId="50" nodeType="afterEffect">
                                  <p:stCondLst>
                                    <p:cond delay="0"/>
                                  </p:stCondLst>
                                  <p:iterate>
                                    <p:tmAbs val="0"/>
                                  </p:iterate>
                                  <p:childTnLst>
                                    <p:set>
                                      <p:cBhvr>
                                        <p:cTn id="161" fill="hold"/>
                                        <p:tgtEl>
                                          <p:spTgt spid="845"/>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grpId="51" nodeType="clickEffect">
                                  <p:stCondLst>
                                    <p:cond delay="0"/>
                                  </p:stCondLst>
                                  <p:iterate>
                                    <p:tmAbs val="0"/>
                                  </p:iterate>
                                  <p:childTnLst>
                                    <p:set>
                                      <p:cBhvr>
                                        <p:cTn id="165" fill="hold"/>
                                        <p:tgtEl>
                                          <p:spTgt spid="868"/>
                                        </p:tgtEl>
                                        <p:attrNameLst>
                                          <p:attrName>style.visibility</p:attrName>
                                        </p:attrNameLst>
                                      </p:cBhvr>
                                      <p:to>
                                        <p:strVal val="visible"/>
                                      </p:to>
                                    </p:set>
                                  </p:childTnLst>
                                </p:cTn>
                              </p:par>
                            </p:childTnLst>
                          </p:cTn>
                        </p:par>
                        <p:par>
                          <p:cTn id="166" fill="hold">
                            <p:stCondLst>
                              <p:cond delay="0"/>
                            </p:stCondLst>
                            <p:childTnLst>
                              <p:par>
                                <p:cTn id="167" presetID="1" presetClass="entr" presetSubtype="0" fill="hold" grpId="52" nodeType="afterEffect">
                                  <p:stCondLst>
                                    <p:cond delay="0"/>
                                  </p:stCondLst>
                                  <p:iterate>
                                    <p:tmAbs val="0"/>
                                  </p:iterate>
                                  <p:childTnLst>
                                    <p:set>
                                      <p:cBhvr>
                                        <p:cTn id="168" fill="hold"/>
                                        <p:tgtEl>
                                          <p:spTgt spid="867"/>
                                        </p:tgtEl>
                                        <p:attrNameLst>
                                          <p:attrName>style.visibility</p:attrName>
                                        </p:attrNameLst>
                                      </p:cBhvr>
                                      <p:to>
                                        <p:strVal val="visible"/>
                                      </p:to>
                                    </p:set>
                                  </p:childTnLst>
                                </p:cTn>
                              </p:par>
                            </p:childTnLst>
                          </p:cTn>
                        </p:par>
                        <p:par>
                          <p:cTn id="169" fill="hold">
                            <p:stCondLst>
                              <p:cond delay="0"/>
                            </p:stCondLst>
                            <p:childTnLst>
                              <p:par>
                                <p:cTn id="170" presetID="1" presetClass="entr" presetSubtype="0" fill="hold" grpId="53" nodeType="afterEffect">
                                  <p:stCondLst>
                                    <p:cond delay="0"/>
                                  </p:stCondLst>
                                  <p:iterate>
                                    <p:tmAbs val="0"/>
                                  </p:iterate>
                                  <p:childTnLst>
                                    <p:set>
                                      <p:cBhvr>
                                        <p:cTn id="171" fill="hold"/>
                                        <p:tgtEl>
                                          <p:spTgt spid="800"/>
                                        </p:tgtEl>
                                        <p:attrNameLst>
                                          <p:attrName>style.visibility</p:attrName>
                                        </p:attrNameLst>
                                      </p:cBhvr>
                                      <p:to>
                                        <p:strVal val="visible"/>
                                      </p:to>
                                    </p:set>
                                  </p:childTnLst>
                                </p:cTn>
                              </p:par>
                            </p:childTnLst>
                          </p:cTn>
                        </p:par>
                        <p:par>
                          <p:cTn id="172" fill="hold">
                            <p:stCondLst>
                              <p:cond delay="0"/>
                            </p:stCondLst>
                            <p:childTnLst>
                              <p:par>
                                <p:cTn id="173" presetID="1" presetClass="entr" presetSubtype="0" fill="hold" grpId="54" nodeType="afterEffect">
                                  <p:stCondLst>
                                    <p:cond delay="0"/>
                                  </p:stCondLst>
                                  <p:iterate>
                                    <p:tmAbs val="0"/>
                                  </p:iterate>
                                  <p:childTnLst>
                                    <p:set>
                                      <p:cBhvr>
                                        <p:cTn id="174" fill="hold"/>
                                        <p:tgtEl>
                                          <p:spTgt spid="803"/>
                                        </p:tgtEl>
                                        <p:attrNameLst>
                                          <p:attrName>style.visibility</p:attrName>
                                        </p:attrNameLst>
                                      </p:cBhvr>
                                      <p:to>
                                        <p:strVal val="visible"/>
                                      </p:to>
                                    </p:set>
                                  </p:childTnLst>
                                </p:cTn>
                              </p:par>
                            </p:childTnLst>
                          </p:cTn>
                        </p:par>
                        <p:par>
                          <p:cTn id="175" fill="hold">
                            <p:stCondLst>
                              <p:cond delay="0"/>
                            </p:stCondLst>
                            <p:childTnLst>
                              <p:par>
                                <p:cTn id="176" presetID="1" presetClass="entr" presetSubtype="0" fill="hold" grpId="55" nodeType="afterEffect">
                                  <p:stCondLst>
                                    <p:cond delay="0"/>
                                  </p:stCondLst>
                                  <p:iterate>
                                    <p:tmAbs val="0"/>
                                  </p:iterate>
                                  <p:childTnLst>
                                    <p:set>
                                      <p:cBhvr>
                                        <p:cTn id="177" fill="hold"/>
                                        <p:tgtEl>
                                          <p:spTgt spid="804"/>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56" nodeType="clickEffect">
                                  <p:stCondLst>
                                    <p:cond delay="0"/>
                                  </p:stCondLst>
                                  <p:iterate>
                                    <p:tmAbs val="0"/>
                                  </p:iterate>
                                  <p:childTnLst>
                                    <p:set>
                                      <p:cBhvr>
                                        <p:cTn id="181" fill="hold"/>
                                        <p:tgtEl>
                                          <p:spTgt spid="869"/>
                                        </p:tgtEl>
                                        <p:attrNameLst>
                                          <p:attrName>style.visibility</p:attrName>
                                        </p:attrNameLst>
                                      </p:cBhvr>
                                      <p:to>
                                        <p:strVal val="visible"/>
                                      </p:to>
                                    </p:set>
                                  </p:childTnLst>
                                </p:cTn>
                              </p:par>
                            </p:childTnLst>
                          </p:cTn>
                        </p:par>
                        <p:par>
                          <p:cTn id="182" fill="hold">
                            <p:stCondLst>
                              <p:cond delay="0"/>
                            </p:stCondLst>
                            <p:childTnLst>
                              <p:par>
                                <p:cTn id="183" presetID="1" presetClass="entr" presetSubtype="0" fill="hold" grpId="57" nodeType="afterEffect">
                                  <p:stCondLst>
                                    <p:cond delay="0"/>
                                  </p:stCondLst>
                                  <p:iterate>
                                    <p:tmAbs val="0"/>
                                  </p:iterate>
                                  <p:childTnLst>
                                    <p:set>
                                      <p:cBhvr>
                                        <p:cTn id="184" fill="hold"/>
                                        <p:tgtEl>
                                          <p:spTgt spid="807"/>
                                        </p:tgtEl>
                                        <p:attrNameLst>
                                          <p:attrName>style.visibility</p:attrName>
                                        </p:attrNameLst>
                                      </p:cBhvr>
                                      <p:to>
                                        <p:strVal val="visible"/>
                                      </p:to>
                                    </p:set>
                                  </p:childTnLst>
                                </p:cTn>
                              </p:par>
                            </p:childTnLst>
                          </p:cTn>
                        </p:par>
                        <p:par>
                          <p:cTn id="185" fill="hold">
                            <p:stCondLst>
                              <p:cond delay="0"/>
                            </p:stCondLst>
                            <p:childTnLst>
                              <p:par>
                                <p:cTn id="186" presetID="1" presetClass="entr" presetSubtype="0" fill="hold" grpId="58" nodeType="afterEffect">
                                  <p:stCondLst>
                                    <p:cond delay="0"/>
                                  </p:stCondLst>
                                  <p:iterate>
                                    <p:tmAbs val="0"/>
                                  </p:iterate>
                                  <p:childTnLst>
                                    <p:set>
                                      <p:cBhvr>
                                        <p:cTn id="187" fill="hold"/>
                                        <p:tgtEl>
                                          <p:spTgt spid="808"/>
                                        </p:tgtEl>
                                        <p:attrNameLst>
                                          <p:attrName>style.visibility</p:attrName>
                                        </p:attrNameLst>
                                      </p:cBhvr>
                                      <p:to>
                                        <p:strVal val="visible"/>
                                      </p:to>
                                    </p:set>
                                  </p:childTnLst>
                                </p:cTn>
                              </p:par>
                            </p:childTnLst>
                          </p:cTn>
                        </p:par>
                        <p:par>
                          <p:cTn id="188" fill="hold">
                            <p:stCondLst>
                              <p:cond delay="0"/>
                            </p:stCondLst>
                            <p:childTnLst>
                              <p:par>
                                <p:cTn id="189" presetID="1" presetClass="entr" presetSubtype="0" fill="hold" grpId="59" nodeType="afterEffect">
                                  <p:stCondLst>
                                    <p:cond delay="0"/>
                                  </p:stCondLst>
                                  <p:iterate>
                                    <p:tmAbs val="0"/>
                                  </p:iterate>
                                  <p:childTnLst>
                                    <p:set>
                                      <p:cBhvr>
                                        <p:cTn id="190" fill="hold"/>
                                        <p:tgtEl>
                                          <p:spTgt spid="809"/>
                                        </p:tgtEl>
                                        <p:attrNameLst>
                                          <p:attrName>style.visibility</p:attrName>
                                        </p:attrNameLst>
                                      </p:cBhvr>
                                      <p:to>
                                        <p:strVal val="visible"/>
                                      </p:to>
                                    </p:set>
                                  </p:childTnLst>
                                </p:cTn>
                              </p:par>
                            </p:childTnLst>
                          </p:cTn>
                        </p:par>
                        <p:par>
                          <p:cTn id="191" fill="hold">
                            <p:stCondLst>
                              <p:cond delay="0"/>
                            </p:stCondLst>
                            <p:childTnLst>
                              <p:par>
                                <p:cTn id="192" presetID="1" presetClass="entr" presetSubtype="0" fill="hold" grpId="60" nodeType="afterEffect">
                                  <p:stCondLst>
                                    <p:cond delay="0"/>
                                  </p:stCondLst>
                                  <p:iterate>
                                    <p:tmAbs val="0"/>
                                  </p:iterate>
                                  <p:childTnLst>
                                    <p:set>
                                      <p:cBhvr>
                                        <p:cTn id="193" fill="hold"/>
                                        <p:tgtEl>
                                          <p:spTgt spid="810"/>
                                        </p:tgtEl>
                                        <p:attrNameLst>
                                          <p:attrName>style.visibility</p:attrName>
                                        </p:attrNameLst>
                                      </p:cBhvr>
                                      <p:to>
                                        <p:strVal val="visible"/>
                                      </p:to>
                                    </p:set>
                                  </p:childTnLst>
                                </p:cTn>
                              </p:par>
                            </p:childTnLst>
                          </p:cTn>
                        </p:par>
                        <p:par>
                          <p:cTn id="194" fill="hold">
                            <p:stCondLst>
                              <p:cond delay="0"/>
                            </p:stCondLst>
                            <p:childTnLst>
                              <p:par>
                                <p:cTn id="195" presetID="1" presetClass="entr" presetSubtype="0" fill="hold" grpId="61" nodeType="afterEffect">
                                  <p:stCondLst>
                                    <p:cond delay="0"/>
                                  </p:stCondLst>
                                  <p:iterate>
                                    <p:tmAbs val="0"/>
                                  </p:iterate>
                                  <p:childTnLst>
                                    <p:set>
                                      <p:cBhvr>
                                        <p:cTn id="196" fill="hold"/>
                                        <p:tgtEl>
                                          <p:spTgt spid="811"/>
                                        </p:tgtEl>
                                        <p:attrNameLst>
                                          <p:attrName>style.visibility</p:attrName>
                                        </p:attrNameLst>
                                      </p:cBhvr>
                                      <p:to>
                                        <p:strVal val="visible"/>
                                      </p:to>
                                    </p:set>
                                  </p:childTnLst>
                                </p:cTn>
                              </p:par>
                            </p:childTnLst>
                          </p:cTn>
                        </p:par>
                        <p:par>
                          <p:cTn id="197" fill="hold">
                            <p:stCondLst>
                              <p:cond delay="0"/>
                            </p:stCondLst>
                            <p:childTnLst>
                              <p:par>
                                <p:cTn id="198" presetID="1" presetClass="entr" presetSubtype="0" fill="hold" grpId="62" nodeType="afterEffect">
                                  <p:stCondLst>
                                    <p:cond delay="0"/>
                                  </p:stCondLst>
                                  <p:iterate>
                                    <p:tmAbs val="0"/>
                                  </p:iterate>
                                  <p:childTnLst>
                                    <p:set>
                                      <p:cBhvr>
                                        <p:cTn id="199" fill="hold"/>
                                        <p:tgtEl>
                                          <p:spTgt spid="812"/>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63" nodeType="clickEffect">
                                  <p:stCondLst>
                                    <p:cond delay="0"/>
                                  </p:stCondLst>
                                  <p:iterate>
                                    <p:tmAbs val="0"/>
                                  </p:iterate>
                                  <p:childTnLst>
                                    <p:set>
                                      <p:cBhvr>
                                        <p:cTn id="203" fill="hold"/>
                                        <p:tgtEl>
                                          <p:spTgt spid="852"/>
                                        </p:tgtEl>
                                        <p:attrNameLst>
                                          <p:attrName>style.visibility</p:attrName>
                                        </p:attrNameLst>
                                      </p:cBhvr>
                                      <p:to>
                                        <p:strVal val="visible"/>
                                      </p:to>
                                    </p:set>
                                  </p:childTnLst>
                                </p:cTn>
                              </p:par>
                            </p:childTnLst>
                          </p:cTn>
                        </p:par>
                        <p:par>
                          <p:cTn id="204" fill="hold">
                            <p:stCondLst>
                              <p:cond delay="0"/>
                            </p:stCondLst>
                            <p:childTnLst>
                              <p:par>
                                <p:cTn id="205" presetID="1" presetClass="entr" presetSubtype="0" fill="hold" grpId="64" nodeType="afterEffect">
                                  <p:stCondLst>
                                    <p:cond delay="0"/>
                                  </p:stCondLst>
                                  <p:iterate>
                                    <p:tmAbs val="0"/>
                                  </p:iterate>
                                  <p:childTnLst>
                                    <p:set>
                                      <p:cBhvr>
                                        <p:cTn id="206" fill="hold"/>
                                        <p:tgtEl>
                                          <p:spTgt spid="870"/>
                                        </p:tgtEl>
                                        <p:attrNameLst>
                                          <p:attrName>style.visibility</p:attrName>
                                        </p:attrNameLst>
                                      </p:cBhvr>
                                      <p:to>
                                        <p:strVal val="visible"/>
                                      </p:to>
                                    </p:set>
                                  </p:childTnLst>
                                </p:cTn>
                              </p:par>
                            </p:childTnLst>
                          </p:cTn>
                        </p:par>
                        <p:par>
                          <p:cTn id="207" fill="hold">
                            <p:stCondLst>
                              <p:cond delay="0"/>
                            </p:stCondLst>
                            <p:childTnLst>
                              <p:par>
                                <p:cTn id="208" presetID="1" presetClass="entr" presetSubtype="0" fill="hold" grpId="65" nodeType="afterEffect">
                                  <p:stCondLst>
                                    <p:cond delay="0"/>
                                  </p:stCondLst>
                                  <p:iterate>
                                    <p:tmAbs val="0"/>
                                  </p:iterate>
                                  <p:childTnLst>
                                    <p:set>
                                      <p:cBhvr>
                                        <p:cTn id="209" fill="hold"/>
                                        <p:tgtEl>
                                          <p:spTgt spid="853"/>
                                        </p:tgtEl>
                                        <p:attrNameLst>
                                          <p:attrName>style.visibility</p:attrName>
                                        </p:attrNameLst>
                                      </p:cBhvr>
                                      <p:to>
                                        <p:strVal val="visible"/>
                                      </p:to>
                                    </p:set>
                                  </p:childTnLst>
                                </p:cTn>
                              </p:par>
                            </p:childTnLst>
                          </p:cTn>
                        </p:par>
                        <p:par>
                          <p:cTn id="210" fill="hold">
                            <p:stCondLst>
                              <p:cond delay="0"/>
                            </p:stCondLst>
                            <p:childTnLst>
                              <p:par>
                                <p:cTn id="211" presetID="1" presetClass="entr" presetSubtype="0" fill="hold" grpId="66" nodeType="afterEffect">
                                  <p:stCondLst>
                                    <p:cond delay="0"/>
                                  </p:stCondLst>
                                  <p:iterate>
                                    <p:tmAbs val="0"/>
                                  </p:iterate>
                                  <p:childTnLst>
                                    <p:set>
                                      <p:cBhvr>
                                        <p:cTn id="212" fill="hold"/>
                                        <p:tgtEl>
                                          <p:spTgt spid="806"/>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grpId="67" nodeType="clickEffect">
                                  <p:stCondLst>
                                    <p:cond delay="0"/>
                                  </p:stCondLst>
                                  <p:iterate>
                                    <p:tmAbs val="0"/>
                                  </p:iterate>
                                  <p:childTnLst>
                                    <p:set>
                                      <p:cBhvr>
                                        <p:cTn id="216" fill="hold"/>
                                        <p:tgtEl>
                                          <p:spTgt spid="854"/>
                                        </p:tgtEl>
                                        <p:attrNameLst>
                                          <p:attrName>style.visibility</p:attrName>
                                        </p:attrNameLst>
                                      </p:cBhvr>
                                      <p:to>
                                        <p:strVal val="visible"/>
                                      </p:to>
                                    </p:set>
                                  </p:childTnLst>
                                </p:cTn>
                              </p:par>
                            </p:childTnLst>
                          </p:cTn>
                        </p:par>
                        <p:par>
                          <p:cTn id="217" fill="hold">
                            <p:stCondLst>
                              <p:cond delay="0"/>
                            </p:stCondLst>
                            <p:childTnLst>
                              <p:par>
                                <p:cTn id="218" presetID="1" presetClass="entr" presetSubtype="0" fill="hold" grpId="68" nodeType="afterEffect">
                                  <p:stCondLst>
                                    <p:cond delay="0"/>
                                  </p:stCondLst>
                                  <p:iterate>
                                    <p:tmAbs val="0"/>
                                  </p:iterate>
                                  <p:childTnLst>
                                    <p:set>
                                      <p:cBhvr>
                                        <p:cTn id="219" fill="hold"/>
                                        <p:tgtEl>
                                          <p:spTgt spid="805"/>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69" nodeType="clickEffect">
                                  <p:stCondLst>
                                    <p:cond delay="0"/>
                                  </p:stCondLst>
                                  <p:iterate>
                                    <p:tmAbs val="0"/>
                                  </p:iterate>
                                  <p:childTnLst>
                                    <p:set>
                                      <p:cBhvr>
                                        <p:cTn id="223" fill="hold"/>
                                        <p:tgtEl>
                                          <p:spTgt spid="842"/>
                                        </p:tgtEl>
                                        <p:attrNameLst>
                                          <p:attrName>style.visibility</p:attrName>
                                        </p:attrNameLst>
                                      </p:cBhvr>
                                      <p:to>
                                        <p:strVal val="visible"/>
                                      </p:to>
                                    </p:set>
                                  </p:childTnLst>
                                </p:cTn>
                              </p:par>
                            </p:childTnLst>
                          </p:cTn>
                        </p:par>
                        <p:par>
                          <p:cTn id="224" fill="hold">
                            <p:stCondLst>
                              <p:cond delay="0"/>
                            </p:stCondLst>
                            <p:childTnLst>
                              <p:par>
                                <p:cTn id="225" presetID="1" presetClass="entr" presetSubtype="0" fill="hold" grpId="70" nodeType="afterEffect">
                                  <p:stCondLst>
                                    <p:cond delay="0"/>
                                  </p:stCondLst>
                                  <p:iterate>
                                    <p:tmAbs val="0"/>
                                  </p:iterate>
                                  <p:childTnLst>
                                    <p:set>
                                      <p:cBhvr>
                                        <p:cTn id="226" fill="hold"/>
                                        <p:tgtEl>
                                          <p:spTgt spid="837"/>
                                        </p:tgtEl>
                                        <p:attrNameLst>
                                          <p:attrName>style.visibility</p:attrName>
                                        </p:attrNameLst>
                                      </p:cBhvr>
                                      <p:to>
                                        <p:strVal val="visible"/>
                                      </p:to>
                                    </p:set>
                                  </p:childTnLst>
                                </p:cTn>
                              </p:par>
                            </p:childTnLst>
                          </p:cTn>
                        </p:par>
                        <p:par>
                          <p:cTn id="227" fill="hold">
                            <p:stCondLst>
                              <p:cond delay="0"/>
                            </p:stCondLst>
                            <p:childTnLst>
                              <p:par>
                                <p:cTn id="228" presetID="1" presetClass="entr" presetSubtype="0" fill="hold" grpId="71" nodeType="afterEffect">
                                  <p:stCondLst>
                                    <p:cond delay="0"/>
                                  </p:stCondLst>
                                  <p:iterate>
                                    <p:tmAbs val="0"/>
                                  </p:iterate>
                                  <p:childTnLst>
                                    <p:set>
                                      <p:cBhvr>
                                        <p:cTn id="229" fill="hold"/>
                                        <p:tgtEl>
                                          <p:spTgt spid="814"/>
                                        </p:tgtEl>
                                        <p:attrNameLst>
                                          <p:attrName>style.visibility</p:attrName>
                                        </p:attrNameLst>
                                      </p:cBhvr>
                                      <p:to>
                                        <p:strVal val="visible"/>
                                      </p:to>
                                    </p:set>
                                  </p:childTnLst>
                                </p:cTn>
                              </p:par>
                            </p:childTnLst>
                          </p:cTn>
                        </p:par>
                        <p:par>
                          <p:cTn id="230" fill="hold">
                            <p:stCondLst>
                              <p:cond delay="0"/>
                            </p:stCondLst>
                            <p:childTnLst>
                              <p:par>
                                <p:cTn id="231" presetID="1" presetClass="entr" presetSubtype="0" fill="hold" grpId="72" nodeType="afterEffect">
                                  <p:stCondLst>
                                    <p:cond delay="0"/>
                                  </p:stCondLst>
                                  <p:iterate>
                                    <p:tmAbs val="0"/>
                                  </p:iterate>
                                  <p:childTnLst>
                                    <p:set>
                                      <p:cBhvr>
                                        <p:cTn id="232" fill="hold"/>
                                        <p:tgtEl>
                                          <p:spTgt spid="815"/>
                                        </p:tgtEl>
                                        <p:attrNameLst>
                                          <p:attrName>style.visibility</p:attrName>
                                        </p:attrNameLst>
                                      </p:cBhvr>
                                      <p:to>
                                        <p:strVal val="visible"/>
                                      </p:to>
                                    </p:set>
                                  </p:childTnLst>
                                </p:cTn>
                              </p:par>
                            </p:childTnLst>
                          </p:cTn>
                        </p:par>
                        <p:par>
                          <p:cTn id="233" fill="hold">
                            <p:stCondLst>
                              <p:cond delay="0"/>
                            </p:stCondLst>
                            <p:childTnLst>
                              <p:par>
                                <p:cTn id="234" presetID="1" presetClass="entr" presetSubtype="0" fill="hold" grpId="73" nodeType="afterEffect">
                                  <p:stCondLst>
                                    <p:cond delay="0"/>
                                  </p:stCondLst>
                                  <p:iterate>
                                    <p:tmAbs val="0"/>
                                  </p:iterate>
                                  <p:childTnLst>
                                    <p:set>
                                      <p:cBhvr>
                                        <p:cTn id="235" fill="hold"/>
                                        <p:tgtEl>
                                          <p:spTgt spid="849"/>
                                        </p:tgtEl>
                                        <p:attrNameLst>
                                          <p:attrName>style.visibility</p:attrName>
                                        </p:attrNameLst>
                                      </p:cBhvr>
                                      <p:to>
                                        <p:strVal val="visible"/>
                                      </p:to>
                                    </p:set>
                                  </p:childTnLst>
                                </p:cTn>
                              </p:par>
                            </p:childTnLst>
                          </p:cTn>
                        </p:par>
                        <p:par>
                          <p:cTn id="236" fill="hold">
                            <p:stCondLst>
                              <p:cond delay="0"/>
                            </p:stCondLst>
                            <p:childTnLst>
                              <p:par>
                                <p:cTn id="237" presetID="1" presetClass="entr" presetSubtype="0" fill="hold" grpId="74" nodeType="afterEffect">
                                  <p:stCondLst>
                                    <p:cond delay="0"/>
                                  </p:stCondLst>
                                  <p:iterate>
                                    <p:tmAbs val="0"/>
                                  </p:iterate>
                                  <p:childTnLst>
                                    <p:set>
                                      <p:cBhvr>
                                        <p:cTn id="238" fill="hold"/>
                                        <p:tgtEl>
                                          <p:spTgt spid="813"/>
                                        </p:tgtEl>
                                        <p:attrNameLst>
                                          <p:attrName>style.visibility</p:attrName>
                                        </p:attrNameLst>
                                      </p:cBhvr>
                                      <p:to>
                                        <p:strVal val="visible"/>
                                      </p:to>
                                    </p:set>
                                  </p:childTnLst>
                                </p:cTn>
                              </p:par>
                            </p:childTnLst>
                          </p:cTn>
                        </p:par>
                        <p:par>
                          <p:cTn id="239" fill="hold">
                            <p:stCondLst>
                              <p:cond delay="0"/>
                            </p:stCondLst>
                            <p:childTnLst>
                              <p:par>
                                <p:cTn id="240" presetID="1" presetClass="entr" presetSubtype="0" fill="hold" grpId="75" nodeType="afterEffect">
                                  <p:stCondLst>
                                    <p:cond delay="0"/>
                                  </p:stCondLst>
                                  <p:iterate>
                                    <p:tmAbs val="0"/>
                                  </p:iterate>
                                  <p:childTnLst>
                                    <p:set>
                                      <p:cBhvr>
                                        <p:cTn id="241" fill="hold"/>
                                        <p:tgtEl>
                                          <p:spTgt spid="818"/>
                                        </p:tgtEl>
                                        <p:attrNameLst>
                                          <p:attrName>style.visibility</p:attrName>
                                        </p:attrNameLst>
                                      </p:cBhvr>
                                      <p:to>
                                        <p:strVal val="visible"/>
                                      </p:to>
                                    </p:set>
                                  </p:childTnLst>
                                </p:cTn>
                              </p:par>
                            </p:childTnLst>
                          </p:cTn>
                        </p:par>
                        <p:par>
                          <p:cTn id="242" fill="hold">
                            <p:stCondLst>
                              <p:cond delay="0"/>
                            </p:stCondLst>
                            <p:childTnLst>
                              <p:par>
                                <p:cTn id="243" presetID="1" presetClass="entr" presetSubtype="0" fill="hold" grpId="76" nodeType="afterEffect">
                                  <p:stCondLst>
                                    <p:cond delay="0"/>
                                  </p:stCondLst>
                                  <p:iterate>
                                    <p:tmAbs val="0"/>
                                  </p:iterate>
                                  <p:childTnLst>
                                    <p:set>
                                      <p:cBhvr>
                                        <p:cTn id="244" fill="hold"/>
                                        <p:tgtEl>
                                          <p:spTgt spid="816"/>
                                        </p:tgtEl>
                                        <p:attrNameLst>
                                          <p:attrName>style.visibility</p:attrName>
                                        </p:attrNameLst>
                                      </p:cBhvr>
                                      <p:to>
                                        <p:strVal val="visible"/>
                                      </p:to>
                                    </p:set>
                                  </p:childTnLst>
                                </p:cTn>
                              </p:par>
                            </p:childTnLst>
                          </p:cTn>
                        </p:par>
                        <p:par>
                          <p:cTn id="245" fill="hold">
                            <p:stCondLst>
                              <p:cond delay="0"/>
                            </p:stCondLst>
                            <p:childTnLst>
                              <p:par>
                                <p:cTn id="246" presetID="1" presetClass="entr" presetSubtype="0" fill="hold" grpId="77" nodeType="afterEffect">
                                  <p:stCondLst>
                                    <p:cond delay="0"/>
                                  </p:stCondLst>
                                  <p:iterate>
                                    <p:tmAbs val="0"/>
                                  </p:iterate>
                                  <p:childTnLst>
                                    <p:set>
                                      <p:cBhvr>
                                        <p:cTn id="247" fill="hold"/>
                                        <p:tgtEl>
                                          <p:spTgt spid="817"/>
                                        </p:tgtEl>
                                        <p:attrNameLst>
                                          <p:attrName>style.visibility</p:attrName>
                                        </p:attrNameLst>
                                      </p:cBhvr>
                                      <p:to>
                                        <p:strVal val="visible"/>
                                      </p:to>
                                    </p:set>
                                  </p:childTnLst>
                                </p:cTn>
                              </p:par>
                            </p:childTnLst>
                          </p:cTn>
                        </p:par>
                        <p:par>
                          <p:cTn id="248" fill="hold">
                            <p:stCondLst>
                              <p:cond delay="0"/>
                            </p:stCondLst>
                            <p:childTnLst>
                              <p:par>
                                <p:cTn id="249" presetID="1" presetClass="entr" presetSubtype="0" fill="hold" grpId="78" nodeType="afterEffect">
                                  <p:stCondLst>
                                    <p:cond delay="0"/>
                                  </p:stCondLst>
                                  <p:iterate>
                                    <p:tmAbs val="0"/>
                                  </p:iterate>
                                  <p:childTnLst>
                                    <p:set>
                                      <p:cBhvr>
                                        <p:cTn id="250" fill="hold"/>
                                        <p:tgtEl>
                                          <p:spTgt spid="84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79" nodeType="clickEffect">
                                  <p:stCondLst>
                                    <p:cond delay="0"/>
                                  </p:stCondLst>
                                  <p:iterate>
                                    <p:tmAbs val="0"/>
                                  </p:iterate>
                                  <p:childTnLst>
                                    <p:set>
                                      <p:cBhvr>
                                        <p:cTn id="254" fill="hold"/>
                                        <p:tgtEl>
                                          <p:spTgt spid="872"/>
                                        </p:tgtEl>
                                        <p:attrNameLst>
                                          <p:attrName>style.visibility</p:attrName>
                                        </p:attrNameLst>
                                      </p:cBhvr>
                                      <p:to>
                                        <p:strVal val="visible"/>
                                      </p:to>
                                    </p:set>
                                  </p:childTnLst>
                                </p:cTn>
                              </p:par>
                            </p:childTnLst>
                          </p:cTn>
                        </p:par>
                        <p:par>
                          <p:cTn id="255" fill="hold">
                            <p:stCondLst>
                              <p:cond delay="0"/>
                            </p:stCondLst>
                            <p:childTnLst>
                              <p:par>
                                <p:cTn id="256" presetID="1" presetClass="entr" presetSubtype="0" fill="hold" grpId="80" nodeType="afterEffect">
                                  <p:stCondLst>
                                    <p:cond delay="0"/>
                                  </p:stCondLst>
                                  <p:iterate>
                                    <p:tmAbs val="0"/>
                                  </p:iterate>
                                  <p:childTnLst>
                                    <p:set>
                                      <p:cBhvr>
                                        <p:cTn id="257" fill="hold"/>
                                        <p:tgtEl>
                                          <p:spTgt spid="871"/>
                                        </p:tgtEl>
                                        <p:attrNameLst>
                                          <p:attrName>style.visibility</p:attrName>
                                        </p:attrNameLst>
                                      </p:cBhvr>
                                      <p:to>
                                        <p:strVal val="visible"/>
                                      </p:to>
                                    </p:set>
                                  </p:childTnLst>
                                </p:cTn>
                              </p:par>
                            </p:childTnLst>
                          </p:cTn>
                        </p:par>
                        <p:par>
                          <p:cTn id="258" fill="hold">
                            <p:stCondLst>
                              <p:cond delay="0"/>
                            </p:stCondLst>
                            <p:childTnLst>
                              <p:par>
                                <p:cTn id="259" presetID="1" presetClass="entr" presetSubtype="0" fill="hold" grpId="81" nodeType="afterEffect">
                                  <p:stCondLst>
                                    <p:cond delay="0"/>
                                  </p:stCondLst>
                                  <p:iterate>
                                    <p:tmAbs val="0"/>
                                  </p:iterate>
                                  <p:childTnLst>
                                    <p:set>
                                      <p:cBhvr>
                                        <p:cTn id="260" fill="hold"/>
                                        <p:tgtEl>
                                          <p:spTgt spid="819"/>
                                        </p:tgtEl>
                                        <p:attrNameLst>
                                          <p:attrName>style.visibility</p:attrName>
                                        </p:attrNameLst>
                                      </p:cBhvr>
                                      <p:to>
                                        <p:strVal val="visible"/>
                                      </p:to>
                                    </p:set>
                                  </p:childTnLst>
                                </p:cTn>
                              </p:par>
                            </p:childTnLst>
                          </p:cTn>
                        </p:par>
                        <p:par>
                          <p:cTn id="261" fill="hold">
                            <p:stCondLst>
                              <p:cond delay="0"/>
                            </p:stCondLst>
                            <p:childTnLst>
                              <p:par>
                                <p:cTn id="262" presetID="1" presetClass="entr" presetSubtype="0" fill="hold" grpId="82" nodeType="afterEffect">
                                  <p:stCondLst>
                                    <p:cond delay="0"/>
                                  </p:stCondLst>
                                  <p:iterate>
                                    <p:tmAbs val="0"/>
                                  </p:iterate>
                                  <p:childTnLst>
                                    <p:set>
                                      <p:cBhvr>
                                        <p:cTn id="263" fill="hold"/>
                                        <p:tgtEl>
                                          <p:spTgt spid="834"/>
                                        </p:tgtEl>
                                        <p:attrNameLst>
                                          <p:attrName>style.visibility</p:attrName>
                                        </p:attrNameLst>
                                      </p:cBhvr>
                                      <p:to>
                                        <p:strVal val="visible"/>
                                      </p:to>
                                    </p:set>
                                  </p:childTnLst>
                                </p:cTn>
                              </p:par>
                            </p:childTnLst>
                          </p:cTn>
                        </p:par>
                        <p:par>
                          <p:cTn id="264" fill="hold">
                            <p:stCondLst>
                              <p:cond delay="0"/>
                            </p:stCondLst>
                            <p:childTnLst>
                              <p:par>
                                <p:cTn id="265" presetID="1" presetClass="entr" presetSubtype="0" fill="hold" grpId="83" nodeType="afterEffect">
                                  <p:stCondLst>
                                    <p:cond delay="0"/>
                                  </p:stCondLst>
                                  <p:iterate>
                                    <p:tmAbs val="0"/>
                                  </p:iterate>
                                  <p:childTnLst>
                                    <p:set>
                                      <p:cBhvr>
                                        <p:cTn id="266" fill="hold"/>
                                        <p:tgtEl>
                                          <p:spTgt spid="820"/>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84" nodeType="clickEffect">
                                  <p:stCondLst>
                                    <p:cond delay="0"/>
                                  </p:stCondLst>
                                  <p:iterate>
                                    <p:tmAbs val="0"/>
                                  </p:iterate>
                                  <p:childTnLst>
                                    <p:set>
                                      <p:cBhvr>
                                        <p:cTn id="270" fill="hold"/>
                                        <p:tgtEl>
                                          <p:spTgt spid="873"/>
                                        </p:tgtEl>
                                        <p:attrNameLst>
                                          <p:attrName>style.visibility</p:attrName>
                                        </p:attrNameLst>
                                      </p:cBhvr>
                                      <p:to>
                                        <p:strVal val="visible"/>
                                      </p:to>
                                    </p:set>
                                  </p:childTnLst>
                                </p:cTn>
                              </p:par>
                            </p:childTnLst>
                          </p:cTn>
                        </p:par>
                        <p:par>
                          <p:cTn id="271" fill="hold">
                            <p:stCondLst>
                              <p:cond delay="0"/>
                            </p:stCondLst>
                            <p:childTnLst>
                              <p:par>
                                <p:cTn id="272" presetID="1" presetClass="entr" presetSubtype="0" fill="hold" grpId="85" nodeType="afterEffect">
                                  <p:stCondLst>
                                    <p:cond delay="0"/>
                                  </p:stCondLst>
                                  <p:iterate>
                                    <p:tmAbs val="0"/>
                                  </p:iterate>
                                  <p:childTnLst>
                                    <p:set>
                                      <p:cBhvr>
                                        <p:cTn id="273" fill="hold"/>
                                        <p:tgtEl>
                                          <p:spTgt spid="821"/>
                                        </p:tgtEl>
                                        <p:attrNameLst>
                                          <p:attrName>style.visibility</p:attrName>
                                        </p:attrNameLst>
                                      </p:cBhvr>
                                      <p:to>
                                        <p:strVal val="visible"/>
                                      </p:to>
                                    </p:set>
                                  </p:childTnLst>
                                </p:cTn>
                              </p:par>
                            </p:childTnLst>
                          </p:cTn>
                        </p:par>
                        <p:par>
                          <p:cTn id="274" fill="hold">
                            <p:stCondLst>
                              <p:cond delay="0"/>
                            </p:stCondLst>
                            <p:childTnLst>
                              <p:par>
                                <p:cTn id="275" presetID="1" presetClass="entr" presetSubtype="0" fill="hold" grpId="86" nodeType="afterEffect">
                                  <p:stCondLst>
                                    <p:cond delay="0"/>
                                  </p:stCondLst>
                                  <p:iterate>
                                    <p:tmAbs val="0"/>
                                  </p:iterate>
                                  <p:childTnLst>
                                    <p:set>
                                      <p:cBhvr>
                                        <p:cTn id="276" fill="hold"/>
                                        <p:tgtEl>
                                          <p:spTgt spid="822"/>
                                        </p:tgtEl>
                                        <p:attrNameLst>
                                          <p:attrName>style.visibility</p:attrName>
                                        </p:attrNameLst>
                                      </p:cBhvr>
                                      <p:to>
                                        <p:strVal val="visible"/>
                                      </p:to>
                                    </p:set>
                                  </p:childTnLst>
                                </p:cTn>
                              </p:par>
                            </p:childTnLst>
                          </p:cTn>
                        </p:par>
                        <p:par>
                          <p:cTn id="277" fill="hold">
                            <p:stCondLst>
                              <p:cond delay="0"/>
                            </p:stCondLst>
                            <p:childTnLst>
                              <p:par>
                                <p:cTn id="278" presetID="1" presetClass="entr" presetSubtype="0" fill="hold" grpId="87" nodeType="afterEffect">
                                  <p:stCondLst>
                                    <p:cond delay="0"/>
                                  </p:stCondLst>
                                  <p:iterate>
                                    <p:tmAbs val="0"/>
                                  </p:iterate>
                                  <p:childTnLst>
                                    <p:set>
                                      <p:cBhvr>
                                        <p:cTn id="279" fill="hold"/>
                                        <p:tgtEl>
                                          <p:spTgt spid="848"/>
                                        </p:tgtEl>
                                        <p:attrNameLst>
                                          <p:attrName>style.visibility</p:attrName>
                                        </p:attrNameLst>
                                      </p:cBhvr>
                                      <p:to>
                                        <p:strVal val="visible"/>
                                      </p:to>
                                    </p:set>
                                  </p:childTnLst>
                                </p:cTn>
                              </p:par>
                            </p:childTnLst>
                          </p:cTn>
                        </p:par>
                        <p:par>
                          <p:cTn id="280" fill="hold">
                            <p:stCondLst>
                              <p:cond delay="0"/>
                            </p:stCondLst>
                            <p:childTnLst>
                              <p:par>
                                <p:cTn id="281" presetID="1" presetClass="entr" presetSubtype="0" fill="hold" grpId="88" nodeType="afterEffect">
                                  <p:stCondLst>
                                    <p:cond delay="0"/>
                                  </p:stCondLst>
                                  <p:iterate>
                                    <p:tmAbs val="0"/>
                                  </p:iterate>
                                  <p:childTnLst>
                                    <p:set>
                                      <p:cBhvr>
                                        <p:cTn id="282" fill="hold"/>
                                        <p:tgtEl>
                                          <p:spTgt spid="825"/>
                                        </p:tgtEl>
                                        <p:attrNameLst>
                                          <p:attrName>style.visibility</p:attrName>
                                        </p:attrNameLst>
                                      </p:cBhvr>
                                      <p:to>
                                        <p:strVal val="visible"/>
                                      </p:to>
                                    </p:set>
                                  </p:childTnLst>
                                </p:cTn>
                              </p:par>
                            </p:childTnLst>
                          </p:cTn>
                        </p:par>
                        <p:par>
                          <p:cTn id="283" fill="hold">
                            <p:stCondLst>
                              <p:cond delay="0"/>
                            </p:stCondLst>
                            <p:childTnLst>
                              <p:par>
                                <p:cTn id="284" presetID="1" presetClass="entr" presetSubtype="0" fill="hold" grpId="89" nodeType="afterEffect">
                                  <p:stCondLst>
                                    <p:cond delay="0"/>
                                  </p:stCondLst>
                                  <p:iterate>
                                    <p:tmAbs val="0"/>
                                  </p:iterate>
                                  <p:childTnLst>
                                    <p:set>
                                      <p:cBhvr>
                                        <p:cTn id="285" fill="hold"/>
                                        <p:tgtEl>
                                          <p:spTgt spid="823"/>
                                        </p:tgtEl>
                                        <p:attrNameLst>
                                          <p:attrName>style.visibility</p:attrName>
                                        </p:attrNameLst>
                                      </p:cBhvr>
                                      <p:to>
                                        <p:strVal val="visible"/>
                                      </p:to>
                                    </p:set>
                                  </p:childTnLst>
                                </p:cTn>
                              </p:par>
                            </p:childTnLst>
                          </p:cTn>
                        </p:par>
                        <p:par>
                          <p:cTn id="286" fill="hold">
                            <p:stCondLst>
                              <p:cond delay="0"/>
                            </p:stCondLst>
                            <p:childTnLst>
                              <p:par>
                                <p:cTn id="287" presetID="1" presetClass="entr" presetSubtype="0" fill="hold" grpId="90" nodeType="afterEffect">
                                  <p:stCondLst>
                                    <p:cond delay="0"/>
                                  </p:stCondLst>
                                  <p:iterate>
                                    <p:tmAbs val="0"/>
                                  </p:iterate>
                                  <p:childTnLst>
                                    <p:set>
                                      <p:cBhvr>
                                        <p:cTn id="288" fill="hold"/>
                                        <p:tgtEl>
                                          <p:spTgt spid="824"/>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grpId="91" nodeType="clickEffect">
                                  <p:stCondLst>
                                    <p:cond delay="0"/>
                                  </p:stCondLst>
                                  <p:iterate>
                                    <p:tmAbs val="0"/>
                                  </p:iterate>
                                  <p:childTnLst>
                                    <p:set>
                                      <p:cBhvr>
                                        <p:cTn id="292" fill="hold"/>
                                        <p:tgtEl>
                                          <p:spTgt spid="874"/>
                                        </p:tgtEl>
                                        <p:attrNameLst>
                                          <p:attrName>style.visibility</p:attrName>
                                        </p:attrNameLst>
                                      </p:cBhvr>
                                      <p:to>
                                        <p:strVal val="visible"/>
                                      </p:to>
                                    </p:set>
                                  </p:childTnLst>
                                </p:cTn>
                              </p:par>
                            </p:childTnLst>
                          </p:cTn>
                        </p:par>
                        <p:par>
                          <p:cTn id="293" fill="hold">
                            <p:stCondLst>
                              <p:cond delay="0"/>
                            </p:stCondLst>
                            <p:childTnLst>
                              <p:par>
                                <p:cTn id="294" presetID="1" presetClass="entr" presetSubtype="0" fill="hold" grpId="92" nodeType="afterEffect">
                                  <p:stCondLst>
                                    <p:cond delay="0"/>
                                  </p:stCondLst>
                                  <p:iterate>
                                    <p:tmAbs val="0"/>
                                  </p:iterate>
                                  <p:childTnLst>
                                    <p:set>
                                      <p:cBhvr>
                                        <p:cTn id="295" fill="hold"/>
                                        <p:tgtEl>
                                          <p:spTgt spid="826"/>
                                        </p:tgtEl>
                                        <p:attrNameLst>
                                          <p:attrName>style.visibility</p:attrName>
                                        </p:attrNameLst>
                                      </p:cBhvr>
                                      <p:to>
                                        <p:strVal val="visible"/>
                                      </p:to>
                                    </p:set>
                                  </p:childTnLst>
                                </p:cTn>
                              </p:par>
                            </p:childTnLst>
                          </p:cTn>
                        </p:par>
                        <p:par>
                          <p:cTn id="296" fill="hold">
                            <p:stCondLst>
                              <p:cond delay="0"/>
                            </p:stCondLst>
                            <p:childTnLst>
                              <p:par>
                                <p:cTn id="297" presetID="1" presetClass="entr" presetSubtype="0" fill="hold" grpId="93" nodeType="afterEffect">
                                  <p:stCondLst>
                                    <p:cond delay="0"/>
                                  </p:stCondLst>
                                  <p:iterate>
                                    <p:tmAbs val="0"/>
                                  </p:iterate>
                                  <p:childTnLst>
                                    <p:set>
                                      <p:cBhvr>
                                        <p:cTn id="298" fill="hold"/>
                                        <p:tgtEl>
                                          <p:spTgt spid="827"/>
                                        </p:tgtEl>
                                        <p:attrNameLst>
                                          <p:attrName>style.visibility</p:attrName>
                                        </p:attrNameLst>
                                      </p:cBhvr>
                                      <p:to>
                                        <p:strVal val="visible"/>
                                      </p:to>
                                    </p:set>
                                  </p:childTnLst>
                                </p:cTn>
                              </p:par>
                            </p:childTnLst>
                          </p:cTn>
                        </p:par>
                        <p:par>
                          <p:cTn id="299" fill="hold">
                            <p:stCondLst>
                              <p:cond delay="0"/>
                            </p:stCondLst>
                            <p:childTnLst>
                              <p:par>
                                <p:cTn id="300" presetID="1" presetClass="entr" presetSubtype="0" fill="hold" grpId="94" nodeType="afterEffect">
                                  <p:stCondLst>
                                    <p:cond delay="0"/>
                                  </p:stCondLst>
                                  <p:iterate>
                                    <p:tmAbs val="0"/>
                                  </p:iterate>
                                  <p:childTnLst>
                                    <p:set>
                                      <p:cBhvr>
                                        <p:cTn id="301" fill="hold"/>
                                        <p:tgtEl>
                                          <p:spTgt spid="828"/>
                                        </p:tgtEl>
                                        <p:attrNameLst>
                                          <p:attrName>style.visibility</p:attrName>
                                        </p:attrNameLst>
                                      </p:cBhvr>
                                      <p:to>
                                        <p:strVal val="visible"/>
                                      </p:to>
                                    </p:set>
                                  </p:childTnLst>
                                </p:cTn>
                              </p:par>
                            </p:childTnLst>
                          </p:cTn>
                        </p:par>
                        <p:par>
                          <p:cTn id="302" fill="hold">
                            <p:stCondLst>
                              <p:cond delay="0"/>
                            </p:stCondLst>
                            <p:childTnLst>
                              <p:par>
                                <p:cTn id="303" presetID="1" presetClass="entr" presetSubtype="0" fill="hold" grpId="95" nodeType="afterEffect">
                                  <p:stCondLst>
                                    <p:cond delay="0"/>
                                  </p:stCondLst>
                                  <p:iterate>
                                    <p:tmAbs val="0"/>
                                  </p:iterate>
                                  <p:childTnLst>
                                    <p:set>
                                      <p:cBhvr>
                                        <p:cTn id="304" fill="hold"/>
                                        <p:tgtEl>
                                          <p:spTgt spid="829"/>
                                        </p:tgtEl>
                                        <p:attrNameLst>
                                          <p:attrName>style.visibility</p:attrName>
                                        </p:attrNameLst>
                                      </p:cBhvr>
                                      <p:to>
                                        <p:strVal val="visible"/>
                                      </p:to>
                                    </p:set>
                                  </p:childTnLst>
                                </p:cTn>
                              </p:par>
                            </p:childTnLst>
                          </p:cTn>
                        </p:par>
                        <p:par>
                          <p:cTn id="305" fill="hold">
                            <p:stCondLst>
                              <p:cond delay="0"/>
                            </p:stCondLst>
                            <p:childTnLst>
                              <p:par>
                                <p:cTn id="306" presetID="1" presetClass="entr" presetSubtype="0" fill="hold" grpId="96" nodeType="afterEffect">
                                  <p:stCondLst>
                                    <p:cond delay="0"/>
                                  </p:stCondLst>
                                  <p:iterate>
                                    <p:tmAbs val="0"/>
                                  </p:iterate>
                                  <p:childTnLst>
                                    <p:set>
                                      <p:cBhvr>
                                        <p:cTn id="307" fill="hold"/>
                                        <p:tgtEl>
                                          <p:spTgt spid="830"/>
                                        </p:tgtEl>
                                        <p:attrNameLst>
                                          <p:attrName>style.visibility</p:attrName>
                                        </p:attrNameLst>
                                      </p:cBhvr>
                                      <p:to>
                                        <p:strVal val="visible"/>
                                      </p:to>
                                    </p:set>
                                  </p:childTnLst>
                                </p:cTn>
                              </p:par>
                            </p:childTnLst>
                          </p:cTn>
                        </p:par>
                        <p:par>
                          <p:cTn id="308" fill="hold">
                            <p:stCondLst>
                              <p:cond delay="0"/>
                            </p:stCondLst>
                            <p:childTnLst>
                              <p:par>
                                <p:cTn id="309" presetID="1" presetClass="entr" presetSubtype="0" fill="hold" grpId="97" nodeType="afterEffect">
                                  <p:stCondLst>
                                    <p:cond delay="0"/>
                                  </p:stCondLst>
                                  <p:iterate>
                                    <p:tmAbs val="0"/>
                                  </p:iterate>
                                  <p:childTnLst>
                                    <p:set>
                                      <p:cBhvr>
                                        <p:cTn id="310" fill="hold"/>
                                        <p:tgtEl>
                                          <p:spTgt spid="831"/>
                                        </p:tgtEl>
                                        <p:attrNameLst>
                                          <p:attrName>style.visibility</p:attrName>
                                        </p:attrNameLst>
                                      </p:cBhvr>
                                      <p:to>
                                        <p:strVal val="visible"/>
                                      </p:to>
                                    </p:set>
                                  </p:childTnLst>
                                </p:cTn>
                              </p:par>
                            </p:childTnLst>
                          </p:cTn>
                        </p:par>
                        <p:par>
                          <p:cTn id="311" fill="hold">
                            <p:stCondLst>
                              <p:cond delay="0"/>
                            </p:stCondLst>
                            <p:childTnLst>
                              <p:par>
                                <p:cTn id="312" presetID="1" presetClass="entr" presetSubtype="0" fill="hold" grpId="98" nodeType="afterEffect">
                                  <p:stCondLst>
                                    <p:cond delay="0"/>
                                  </p:stCondLst>
                                  <p:iterate>
                                    <p:tmAbs val="0"/>
                                  </p:iterate>
                                  <p:childTnLst>
                                    <p:set>
                                      <p:cBhvr>
                                        <p:cTn id="313" fill="hold"/>
                                        <p:tgtEl>
                                          <p:spTgt spid="832"/>
                                        </p:tgtEl>
                                        <p:attrNameLst>
                                          <p:attrName>style.visibility</p:attrName>
                                        </p:attrNameLst>
                                      </p:cBhvr>
                                      <p:to>
                                        <p:strVal val="visible"/>
                                      </p:to>
                                    </p:set>
                                  </p:childTnLst>
                                </p:cTn>
                              </p:par>
                            </p:childTnLst>
                          </p:cTn>
                        </p:par>
                        <p:par>
                          <p:cTn id="314" fill="hold">
                            <p:stCondLst>
                              <p:cond delay="0"/>
                            </p:stCondLst>
                            <p:childTnLst>
                              <p:par>
                                <p:cTn id="315" presetID="1" presetClass="entr" presetSubtype="0" fill="hold" grpId="99" nodeType="afterEffect">
                                  <p:stCondLst>
                                    <p:cond delay="0"/>
                                  </p:stCondLst>
                                  <p:iterate>
                                    <p:tmAbs val="0"/>
                                  </p:iterate>
                                  <p:childTnLst>
                                    <p:set>
                                      <p:cBhvr>
                                        <p:cTn id="316" fill="hold"/>
                                        <p:tgtEl>
                                          <p:spTgt spid="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1" grpId="1" animBg="1" advAuto="0"/>
      <p:bldP spid="772" grpId="8" animBg="1" advAuto="0"/>
      <p:bldP spid="773" grpId="5" animBg="1" advAuto="0"/>
      <p:bldP spid="774" grpId="2" animBg="1" advAuto="0"/>
      <p:bldP spid="775" grpId="9" animBg="1" advAuto="0"/>
      <p:bldP spid="776" grpId="10" animBg="1" advAuto="0"/>
      <p:bldP spid="777" grpId="13" animBg="1" advAuto="0"/>
      <p:bldP spid="778" grpId="14" animBg="1" advAuto="0"/>
      <p:bldP spid="779" grpId="15" animBg="1" advAuto="0"/>
      <p:bldP spid="780" grpId="19" animBg="1" advAuto="0"/>
      <p:bldP spid="781" grpId="18" animBg="1" advAuto="0"/>
      <p:bldP spid="782" grpId="26" animBg="1" advAuto="0"/>
      <p:bldP spid="783" grpId="23" animBg="1" advAuto="0"/>
      <p:bldP spid="784" grpId="24" animBg="1" advAuto="0"/>
      <p:bldP spid="785" grpId="27" animBg="1" advAuto="0"/>
      <p:bldP spid="786" grpId="32" animBg="1" advAuto="0"/>
      <p:bldP spid="787" grpId="28" animBg="1" advAuto="0"/>
      <p:bldP spid="788" grpId="29" animBg="1" advAuto="0"/>
      <p:bldP spid="789" grpId="33" animBg="1" advAuto="0"/>
      <p:bldP spid="790" grpId="34" animBg="1" advAuto="0"/>
      <p:bldP spid="791" grpId="39" animBg="1" advAuto="0"/>
      <p:bldP spid="792" grpId="40" animBg="1" advAuto="0"/>
      <p:bldP spid="793" grpId="38" animBg="1" advAuto="0"/>
      <p:bldP spid="794" grpId="36" animBg="1" advAuto="0"/>
      <p:bldP spid="795" grpId="37" animBg="1" advAuto="0"/>
      <p:bldP spid="796" grpId="46" animBg="1" advAuto="0"/>
      <p:bldP spid="797" grpId="43" animBg="1" advAuto="0"/>
      <p:bldP spid="798" grpId="44" animBg="1" advAuto="0"/>
      <p:bldP spid="799" grpId="47" animBg="1" advAuto="0"/>
      <p:bldP spid="800" grpId="53" animBg="1" advAuto="0"/>
      <p:bldP spid="801" grpId="48" animBg="1" advAuto="0"/>
      <p:bldP spid="802" grpId="49" animBg="1" advAuto="0"/>
      <p:bldP spid="803" grpId="54" animBg="1" advAuto="0"/>
      <p:bldP spid="804" grpId="55" animBg="1" advAuto="0"/>
      <p:bldP spid="805" grpId="68" animBg="1" advAuto="0"/>
      <p:bldP spid="806" grpId="66" animBg="1" advAuto="0"/>
      <p:bldP spid="807" grpId="57" animBg="1" advAuto="0"/>
      <p:bldP spid="808" grpId="58" animBg="1" advAuto="0"/>
      <p:bldP spid="809" grpId="59" animBg="1" advAuto="0"/>
      <p:bldP spid="810" grpId="60" animBg="1" advAuto="0"/>
      <p:bldP spid="811" grpId="61" animBg="1" advAuto="0"/>
      <p:bldP spid="812" grpId="62" animBg="1" advAuto="0"/>
      <p:bldP spid="813" grpId="74" animBg="1" advAuto="0"/>
      <p:bldP spid="814" grpId="71" animBg="1" advAuto="0"/>
      <p:bldP spid="815" grpId="72" animBg="1" advAuto="0"/>
      <p:bldP spid="816" grpId="76" animBg="1" advAuto="0"/>
      <p:bldP spid="817" grpId="77" animBg="1" advAuto="0"/>
      <p:bldP spid="818" grpId="75" animBg="1" advAuto="0"/>
      <p:bldP spid="819" grpId="81" animBg="1" advAuto="0"/>
      <p:bldP spid="820" grpId="83" animBg="1" advAuto="0"/>
      <p:bldP spid="821" grpId="85" animBg="1" advAuto="0"/>
      <p:bldP spid="822" grpId="86" animBg="1" advAuto="0"/>
      <p:bldP spid="823" grpId="89" animBg="1" advAuto="0"/>
      <p:bldP spid="824" grpId="90" animBg="1" advAuto="0"/>
      <p:bldP spid="825" grpId="88" animBg="1" advAuto="0"/>
      <p:bldP spid="826" grpId="92" animBg="1" advAuto="0"/>
      <p:bldP spid="827" grpId="93" animBg="1" advAuto="0"/>
      <p:bldP spid="828" grpId="94" animBg="1" advAuto="0"/>
      <p:bldP spid="829" grpId="95" animBg="1" advAuto="0"/>
      <p:bldP spid="830" grpId="96" animBg="1" advAuto="0"/>
      <p:bldP spid="831" grpId="97" animBg="1" advAuto="0"/>
      <p:bldP spid="832" grpId="98" animBg="1" advAuto="0"/>
      <p:bldP spid="833" grpId="99" animBg="1" advAuto="0"/>
      <p:bldP spid="834" grpId="82" animBg="1" advAuto="0"/>
      <p:bldP spid="835" grpId="22" animBg="1" advAuto="0"/>
      <p:bldP spid="836" grpId="42" animBg="1" advAuto="0"/>
      <p:bldP spid="837" grpId="70" animBg="1" advAuto="0"/>
      <p:bldP spid="840" grpId="20" animBg="1" advAuto="0"/>
      <p:bldP spid="841" grpId="41" animBg="1" advAuto="0"/>
      <p:bldP spid="842" grpId="69" animBg="1" advAuto="0"/>
      <p:bldP spid="844" grpId="21" animBg="1" advAuto="0"/>
      <p:bldP spid="845" grpId="50" animBg="1" advAuto="0"/>
      <p:bldP spid="846" grpId="78" animBg="1" advAuto="0"/>
      <p:bldP spid="848" grpId="87" animBg="1" advAuto="0"/>
      <p:bldP spid="849" grpId="73" animBg="1" advAuto="0"/>
      <p:bldP spid="850" grpId="25" animBg="1" advAuto="0"/>
      <p:bldP spid="851" grpId="45" animBg="1" advAuto="0"/>
      <p:bldP spid="852" grpId="63" animBg="1" advAuto="0"/>
      <p:bldP spid="853" grpId="65" animBg="1" advAuto="0"/>
      <p:bldP spid="854" grpId="67" animBg="1" advAuto="0"/>
      <p:bldP spid="856" grpId="3" animBg="1" advAuto="0"/>
      <p:bldP spid="857" grpId="4" animBg="1" advAuto="0"/>
      <p:bldP spid="858" grpId="6" animBg="1" advAuto="0"/>
      <p:bldP spid="859" grpId="7" animBg="1" advAuto="0"/>
      <p:bldP spid="860" grpId="11" animBg="1" advAuto="0"/>
      <p:bldP spid="861" grpId="12" animBg="1" advAuto="0"/>
      <p:bldP spid="862" grpId="16" animBg="1" advAuto="0"/>
      <p:bldP spid="863" grpId="17" animBg="1" advAuto="0"/>
      <p:bldP spid="864" grpId="31" animBg="1" advAuto="0"/>
      <p:bldP spid="865" grpId="30" animBg="1" advAuto="0"/>
      <p:bldP spid="866" grpId="35" animBg="1" advAuto="0"/>
      <p:bldP spid="867" grpId="52" animBg="1" advAuto="0"/>
      <p:bldP spid="868" grpId="51" animBg="1" advAuto="0"/>
      <p:bldP spid="869" grpId="56" animBg="1" advAuto="0"/>
      <p:bldP spid="870" grpId="64" animBg="1" advAuto="0"/>
      <p:bldP spid="871" grpId="80" animBg="1" advAuto="0"/>
      <p:bldP spid="872" grpId="79" animBg="1" advAuto="0"/>
      <p:bldP spid="873" grpId="84" animBg="1" advAuto="0"/>
      <p:bldP spid="874" grpId="91" animBg="1" advAuto="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 name="Shape 87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Optimistic detection</a:t>
            </a:r>
          </a:p>
        </p:txBody>
      </p:sp>
      <p:sp>
        <p:nvSpPr>
          <p:cNvPr id="879" name="Shape 879"/>
          <p:cNvSpPr>
            <a:spLocks noGrp="1"/>
          </p:cNvSpPr>
          <p:nvPr>
            <p:ph type="body" idx="1"/>
          </p:nvPr>
        </p:nvSpPr>
        <p:spPr>
          <a:xfrm>
            <a:off x="965200" y="2057400"/>
            <a:ext cx="15713034" cy="10947400"/>
          </a:xfrm>
          <a:prstGeom prst="rect">
            <a:avLst/>
          </a:prstGeom>
        </p:spPr>
        <p:txBody>
          <a:bodyPr/>
          <a:lstStyle/>
          <a:p>
            <a:r>
              <a:rPr dirty="0"/>
              <a:t>Detect conflicts when a transaction attempts to commit</a:t>
            </a:r>
          </a:p>
          <a:p>
            <a:pPr marL="1276350" lvl="1" indent="-476250">
              <a:defRPr sz="4200"/>
            </a:pPr>
            <a:r>
              <a:rPr dirty="0"/>
              <a:t>HW: validate write set using coherence actions</a:t>
            </a:r>
          </a:p>
          <a:p>
            <a:pPr marL="1949450" lvl="2" indent="-476250">
              <a:defRPr sz="4200"/>
            </a:pPr>
            <a:r>
              <a:rPr dirty="0"/>
              <a:t>Get exclusive access for cache lines in write set</a:t>
            </a:r>
            <a:endParaRPr lang="en-US" dirty="0"/>
          </a:p>
          <a:p>
            <a:pPr marL="1276350" lvl="1" indent="-476250">
              <a:defRPr sz="4200"/>
            </a:pPr>
            <a:r>
              <a:rPr dirty="0"/>
              <a:t>Intuition: “Let’s hope for the best and sort out all the conflicts only when the transaction tries to commit” </a:t>
            </a:r>
          </a:p>
          <a:p>
            <a:r>
              <a:rPr dirty="0"/>
              <a:t>On a conflict, give priority to committing transaction</a:t>
            </a:r>
          </a:p>
          <a:p>
            <a:pPr marL="1276350" lvl="1" indent="-476250">
              <a:defRPr sz="4200"/>
            </a:pPr>
            <a:r>
              <a:rPr dirty="0"/>
              <a:t>Other transactions may abort later on</a:t>
            </a:r>
            <a:endParaRPr lang="en-US" dirty="0"/>
          </a:p>
          <a:p>
            <a:pPr marL="1276350" lvl="1" indent="-476250">
              <a:defRPr sz="4200"/>
            </a:pPr>
            <a:r>
              <a:rPr dirty="0"/>
              <a:t>On conflicts between committing transactions, use contention manager to decide priority</a:t>
            </a:r>
          </a:p>
          <a:p>
            <a:r>
              <a:rPr dirty="0"/>
              <a:t>Note: can use optimistic and pessimistic schemes together</a:t>
            </a:r>
          </a:p>
          <a:p>
            <a:pPr marL="1276350" lvl="1" indent="-476250">
              <a:defRPr sz="4200"/>
            </a:pPr>
            <a:r>
              <a:rPr dirty="0"/>
              <a:t>Several STM systems use optimistic for reads and pessimistic for writes</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 name="Shape 88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Optimistic detection</a:t>
            </a:r>
          </a:p>
        </p:txBody>
      </p:sp>
      <p:sp>
        <p:nvSpPr>
          <p:cNvPr id="882" name="Shape 882"/>
          <p:cNvSpPr/>
          <p:nvPr/>
        </p:nvSpPr>
        <p:spPr>
          <a:xfrm>
            <a:off x="1635167" y="3229356"/>
            <a:ext cx="330201" cy="4922978"/>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83" name="Shape 883"/>
          <p:cNvSpPr/>
          <p:nvPr/>
        </p:nvSpPr>
        <p:spPr>
          <a:xfrm>
            <a:off x="4235450" y="3232150"/>
            <a:ext cx="330200" cy="4764088"/>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84" name="Shape 884"/>
          <p:cNvSpPr/>
          <p:nvPr/>
        </p:nvSpPr>
        <p:spPr>
          <a:xfrm>
            <a:off x="1946317" y="4184650"/>
            <a:ext cx="12446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85" name="Shape 885"/>
          <p:cNvSpPr/>
          <p:nvPr/>
        </p:nvSpPr>
        <p:spPr>
          <a:xfrm>
            <a:off x="2876550" y="4922043"/>
            <a:ext cx="13970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B</a:t>
            </a:r>
          </a:p>
        </p:txBody>
      </p:sp>
      <p:sp>
        <p:nvSpPr>
          <p:cNvPr id="886" name="Shape 886"/>
          <p:cNvSpPr/>
          <p:nvPr/>
        </p:nvSpPr>
        <p:spPr>
          <a:xfrm>
            <a:off x="1946317" y="6759985"/>
            <a:ext cx="13970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C</a:t>
            </a:r>
          </a:p>
        </p:txBody>
      </p:sp>
      <p:sp>
        <p:nvSpPr>
          <p:cNvPr id="887" name="Shape 887"/>
          <p:cNvSpPr/>
          <p:nvPr/>
        </p:nvSpPr>
        <p:spPr>
          <a:xfrm>
            <a:off x="876300" y="9718688"/>
            <a:ext cx="18542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88" name="Shape 888"/>
          <p:cNvSpPr/>
          <p:nvPr/>
        </p:nvSpPr>
        <p:spPr>
          <a:xfrm>
            <a:off x="3362325" y="7940688"/>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89" name="Shape 889"/>
          <p:cNvSpPr/>
          <p:nvPr/>
        </p:nvSpPr>
        <p:spPr>
          <a:xfrm>
            <a:off x="5905500" y="3317875"/>
            <a:ext cx="330200" cy="3587750"/>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0" name="Shape 890"/>
          <p:cNvSpPr/>
          <p:nvPr/>
        </p:nvSpPr>
        <p:spPr>
          <a:xfrm>
            <a:off x="8499517" y="3856668"/>
            <a:ext cx="330201" cy="3522126"/>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1" name="Shape 891"/>
          <p:cNvSpPr/>
          <p:nvPr/>
        </p:nvSpPr>
        <p:spPr>
          <a:xfrm>
            <a:off x="6235700" y="4178007"/>
            <a:ext cx="15494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92" name="Shape 892"/>
          <p:cNvSpPr/>
          <p:nvPr/>
        </p:nvSpPr>
        <p:spPr>
          <a:xfrm>
            <a:off x="6980237" y="4922043"/>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93" name="Shape 893"/>
          <p:cNvSpPr/>
          <p:nvPr/>
        </p:nvSpPr>
        <p:spPr>
          <a:xfrm>
            <a:off x="5308600" y="6883400"/>
            <a:ext cx="15494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894" name="Shape 894"/>
          <p:cNvSpPr/>
          <p:nvPr/>
        </p:nvSpPr>
        <p:spPr>
          <a:xfrm>
            <a:off x="10388600" y="3252815"/>
            <a:ext cx="330200" cy="276319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5" name="Shape 895"/>
          <p:cNvSpPr/>
          <p:nvPr/>
        </p:nvSpPr>
        <p:spPr>
          <a:xfrm>
            <a:off x="12739708" y="4124325"/>
            <a:ext cx="330201" cy="2335977"/>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6" name="Shape 896"/>
          <p:cNvSpPr/>
          <p:nvPr/>
        </p:nvSpPr>
        <p:spPr>
          <a:xfrm>
            <a:off x="10695771" y="3576842"/>
            <a:ext cx="12446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897" name="Shape 897"/>
          <p:cNvSpPr/>
          <p:nvPr/>
        </p:nvSpPr>
        <p:spPr>
          <a:xfrm>
            <a:off x="11097418" y="4739481"/>
            <a:ext cx="17018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898" name="Shape 898"/>
          <p:cNvSpPr/>
          <p:nvPr/>
        </p:nvSpPr>
        <p:spPr>
          <a:xfrm>
            <a:off x="12739708" y="6267478"/>
            <a:ext cx="330201" cy="3018982"/>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899" name="Shape 899"/>
          <p:cNvSpPr/>
          <p:nvPr/>
        </p:nvSpPr>
        <p:spPr>
          <a:xfrm>
            <a:off x="11899900" y="9261773"/>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00" name="Shape 900"/>
          <p:cNvSpPr/>
          <p:nvPr/>
        </p:nvSpPr>
        <p:spPr>
          <a:xfrm>
            <a:off x="14498637" y="3232150"/>
            <a:ext cx="330201" cy="3992317"/>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01" name="Shape 901"/>
          <p:cNvSpPr/>
          <p:nvPr/>
        </p:nvSpPr>
        <p:spPr>
          <a:xfrm>
            <a:off x="16878300" y="3891359"/>
            <a:ext cx="330200" cy="2673899"/>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02" name="Shape 902"/>
          <p:cNvSpPr/>
          <p:nvPr/>
        </p:nvSpPr>
        <p:spPr>
          <a:xfrm>
            <a:off x="14854237" y="3905250"/>
            <a:ext cx="12446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03" name="Shape 903"/>
          <p:cNvSpPr/>
          <p:nvPr/>
        </p:nvSpPr>
        <p:spPr>
          <a:xfrm>
            <a:off x="14816137" y="4267171"/>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04" name="Shape 904"/>
          <p:cNvSpPr/>
          <p:nvPr/>
        </p:nvSpPr>
        <p:spPr>
          <a:xfrm>
            <a:off x="15505118" y="5337968"/>
            <a:ext cx="12446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05" name="Shape 905"/>
          <p:cNvSpPr/>
          <p:nvPr/>
        </p:nvSpPr>
        <p:spPr>
          <a:xfrm>
            <a:off x="15232068" y="5715000"/>
            <a:ext cx="1549401"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06" name="Shape 906"/>
          <p:cNvSpPr/>
          <p:nvPr/>
        </p:nvSpPr>
        <p:spPr>
          <a:xfrm flipH="1">
            <a:off x="2075159" y="8253313"/>
            <a:ext cx="1721297" cy="13481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7" name="Shape 907"/>
          <p:cNvSpPr/>
          <p:nvPr/>
        </p:nvSpPr>
        <p:spPr>
          <a:xfrm>
            <a:off x="2325603" y="8318500"/>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08" name="Shape 908"/>
          <p:cNvSpPr/>
          <p:nvPr/>
        </p:nvSpPr>
        <p:spPr>
          <a:xfrm>
            <a:off x="2451780" y="10014096"/>
            <a:ext cx="1743976" cy="138258"/>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9" name="Shape 909"/>
          <p:cNvSpPr/>
          <p:nvPr/>
        </p:nvSpPr>
        <p:spPr>
          <a:xfrm>
            <a:off x="2325603" y="10077636"/>
            <a:ext cx="1549401"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0" name="Shape 910"/>
          <p:cNvSpPr/>
          <p:nvPr/>
        </p:nvSpPr>
        <p:spPr>
          <a:xfrm>
            <a:off x="6748906" y="7188613"/>
            <a:ext cx="1675937" cy="117044"/>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1" name="Shape 911"/>
          <p:cNvSpPr/>
          <p:nvPr/>
        </p:nvSpPr>
        <p:spPr>
          <a:xfrm>
            <a:off x="6602536" y="7226833"/>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2" name="Shape 912"/>
          <p:cNvSpPr/>
          <p:nvPr/>
        </p:nvSpPr>
        <p:spPr>
          <a:xfrm>
            <a:off x="8499517" y="8475265"/>
            <a:ext cx="330201" cy="2608536"/>
          </a:xfrm>
          <a:prstGeom prst="rect">
            <a:avLst/>
          </a:prstGeom>
          <a:solidFill>
            <a:srgbClr val="00A500"/>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13" name="Shape 913"/>
          <p:cNvSpPr/>
          <p:nvPr/>
        </p:nvSpPr>
        <p:spPr>
          <a:xfrm>
            <a:off x="6980237" y="9057100"/>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14" name="Shape 914"/>
          <p:cNvSpPr/>
          <p:nvPr/>
        </p:nvSpPr>
        <p:spPr>
          <a:xfrm flipH="1">
            <a:off x="10982434" y="9535661"/>
            <a:ext cx="1333762" cy="102135"/>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5" name="Shape 915"/>
          <p:cNvSpPr/>
          <p:nvPr/>
        </p:nvSpPr>
        <p:spPr>
          <a:xfrm>
            <a:off x="11010562" y="9575813"/>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6" name="Shape 916"/>
          <p:cNvSpPr/>
          <p:nvPr/>
        </p:nvSpPr>
        <p:spPr>
          <a:xfrm>
            <a:off x="9626600" y="5994400"/>
            <a:ext cx="1854200" cy="495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17" name="Shape 917"/>
          <p:cNvSpPr/>
          <p:nvPr/>
        </p:nvSpPr>
        <p:spPr>
          <a:xfrm>
            <a:off x="11154244" y="6270121"/>
            <a:ext cx="1481947" cy="13399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18" name="Shape 918"/>
          <p:cNvSpPr/>
          <p:nvPr/>
        </p:nvSpPr>
        <p:spPr>
          <a:xfrm>
            <a:off x="11010562" y="6401990"/>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19" name="Shape 919"/>
          <p:cNvSpPr/>
          <p:nvPr/>
        </p:nvSpPr>
        <p:spPr>
          <a:xfrm>
            <a:off x="16040100" y="6520266"/>
            <a:ext cx="2006600"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0" name="Shape 920"/>
          <p:cNvSpPr/>
          <p:nvPr/>
        </p:nvSpPr>
        <p:spPr>
          <a:xfrm flipH="1">
            <a:off x="14929958" y="6930291"/>
            <a:ext cx="1556230" cy="123351"/>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21" name="Shape 921"/>
          <p:cNvSpPr/>
          <p:nvPr/>
        </p:nvSpPr>
        <p:spPr>
          <a:xfrm>
            <a:off x="15002185" y="6991839"/>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22" name="Shape 922"/>
          <p:cNvSpPr/>
          <p:nvPr/>
        </p:nvSpPr>
        <p:spPr>
          <a:xfrm>
            <a:off x="14498637" y="8591855"/>
            <a:ext cx="330201" cy="2594953"/>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23" name="Shape 923"/>
          <p:cNvSpPr/>
          <p:nvPr/>
        </p:nvSpPr>
        <p:spPr>
          <a:xfrm>
            <a:off x="14865350" y="8956017"/>
            <a:ext cx="1244600"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rd A</a:t>
            </a:r>
          </a:p>
        </p:txBody>
      </p:sp>
      <p:sp>
        <p:nvSpPr>
          <p:cNvPr id="924" name="Shape 924"/>
          <p:cNvSpPr/>
          <p:nvPr/>
        </p:nvSpPr>
        <p:spPr>
          <a:xfrm>
            <a:off x="14854237" y="9317448"/>
            <a:ext cx="1549401" cy="622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uFill>
                  <a:solidFill>
                    <a:srgbClr val="000000"/>
                  </a:solidFill>
                </a:uFill>
                <a:latin typeface="+mn-lt"/>
                <a:ea typeface="+mn-ea"/>
                <a:cs typeface="+mn-cs"/>
                <a:sym typeface="Myriad Pro Condensed"/>
              </a:defRPr>
            </a:lvl1pPr>
          </a:lstStyle>
          <a:p>
            <a:r>
              <a:t>wr A</a:t>
            </a:r>
          </a:p>
        </p:txBody>
      </p:sp>
      <p:sp>
        <p:nvSpPr>
          <p:cNvPr id="925" name="Shape 925"/>
          <p:cNvSpPr/>
          <p:nvPr/>
        </p:nvSpPr>
        <p:spPr>
          <a:xfrm>
            <a:off x="13736637" y="11166673"/>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6" name="Shape 926"/>
          <p:cNvSpPr/>
          <p:nvPr/>
        </p:nvSpPr>
        <p:spPr>
          <a:xfrm>
            <a:off x="15351443" y="11399072"/>
            <a:ext cx="1134676" cy="11201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27" name="Shape 927"/>
          <p:cNvSpPr/>
          <p:nvPr/>
        </p:nvSpPr>
        <p:spPr>
          <a:xfrm>
            <a:off x="15105084" y="11480718"/>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28" name="Shape 928"/>
          <p:cNvSpPr/>
          <p:nvPr/>
        </p:nvSpPr>
        <p:spPr>
          <a:xfrm>
            <a:off x="7635917" y="11055203"/>
            <a:ext cx="20066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commit</a:t>
            </a:r>
          </a:p>
        </p:txBody>
      </p:sp>
      <p:sp>
        <p:nvSpPr>
          <p:cNvPr id="929" name="Shape 929"/>
          <p:cNvSpPr/>
          <p:nvPr/>
        </p:nvSpPr>
        <p:spPr>
          <a:xfrm flipH="1">
            <a:off x="6444336" y="11355187"/>
            <a:ext cx="1572539" cy="157370"/>
          </a:xfrm>
          <a:prstGeom prst="line">
            <a:avLst/>
          </a:prstGeom>
          <a:ln w="25400">
            <a:solidFill>
              <a:srgbClr val="A6AAA9"/>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30" name="Shape 930"/>
          <p:cNvSpPr/>
          <p:nvPr/>
        </p:nvSpPr>
        <p:spPr>
          <a:xfrm>
            <a:off x="6602536" y="11436946"/>
            <a:ext cx="15494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000" b="1">
                <a:solidFill>
                  <a:srgbClr val="999999"/>
                </a:solidFill>
                <a:uFill>
                  <a:solidFill>
                    <a:srgbClr val="000000"/>
                  </a:solidFill>
                </a:uFill>
                <a:latin typeface="+mn-lt"/>
                <a:ea typeface="+mn-ea"/>
                <a:cs typeface="+mn-cs"/>
                <a:sym typeface="Myriad Pro Condensed"/>
              </a:defRPr>
            </a:lvl1pPr>
          </a:lstStyle>
          <a:p>
            <a:r>
              <a:t>check</a:t>
            </a:r>
          </a:p>
        </p:txBody>
      </p:sp>
      <p:sp>
        <p:nvSpPr>
          <p:cNvPr id="931" name="Shape 931"/>
          <p:cNvSpPr/>
          <p:nvPr/>
        </p:nvSpPr>
        <p:spPr>
          <a:xfrm>
            <a:off x="11811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2" name="Shape 932"/>
          <p:cNvSpPr/>
          <p:nvPr/>
        </p:nvSpPr>
        <p:spPr>
          <a:xfrm>
            <a:off x="37719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3" name="Shape 933"/>
          <p:cNvSpPr/>
          <p:nvPr/>
        </p:nvSpPr>
        <p:spPr>
          <a:xfrm>
            <a:off x="54483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4" name="Shape 934"/>
          <p:cNvSpPr/>
          <p:nvPr/>
        </p:nvSpPr>
        <p:spPr>
          <a:xfrm>
            <a:off x="80391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5" name="Shape 935"/>
          <p:cNvSpPr/>
          <p:nvPr/>
        </p:nvSpPr>
        <p:spPr>
          <a:xfrm>
            <a:off x="99314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6" name="Shape 936"/>
          <p:cNvSpPr/>
          <p:nvPr/>
        </p:nvSpPr>
        <p:spPr>
          <a:xfrm>
            <a:off x="12306300" y="2679700"/>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7" name="Shape 937"/>
          <p:cNvSpPr/>
          <p:nvPr/>
        </p:nvSpPr>
        <p:spPr>
          <a:xfrm>
            <a:off x="14046200" y="27082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T0</a:t>
            </a:r>
          </a:p>
        </p:txBody>
      </p:sp>
      <p:sp>
        <p:nvSpPr>
          <p:cNvPr id="938" name="Shape 938"/>
          <p:cNvSpPr/>
          <p:nvPr/>
        </p:nvSpPr>
        <p:spPr>
          <a:xfrm>
            <a:off x="16421100" y="2708275"/>
            <a:ext cx="1244600" cy="62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T1</a:t>
            </a:r>
          </a:p>
        </p:txBody>
      </p:sp>
      <p:sp>
        <p:nvSpPr>
          <p:cNvPr id="939" name="Shape 939"/>
          <p:cNvSpPr/>
          <p:nvPr/>
        </p:nvSpPr>
        <p:spPr>
          <a:xfrm flipH="1">
            <a:off x="5146674" y="2330450"/>
            <a:ext cx="3176"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0" name="Shape 940"/>
          <p:cNvSpPr/>
          <p:nvPr/>
        </p:nvSpPr>
        <p:spPr>
          <a:xfrm flipH="1">
            <a:off x="9712325" y="23304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1" name="Shape 941"/>
          <p:cNvSpPr/>
          <p:nvPr/>
        </p:nvSpPr>
        <p:spPr>
          <a:xfrm flipH="1">
            <a:off x="13830300" y="2330450"/>
            <a:ext cx="3175" cy="9537700"/>
          </a:xfrm>
          <a:prstGeom prst="line">
            <a:avLst/>
          </a:prstGeom>
          <a:ln w="25400">
            <a:solidFill>
              <a:srgbClr val="000000"/>
            </a:solidFill>
          </a:ln>
          <a:effectLst>
            <a:outerShdw blurRad="63500" dist="25400" dir="5400000" rotWithShape="0">
              <a:srgbClr val="929292">
                <a:alpha val="37998"/>
              </a:srgbClr>
            </a:outerShdw>
          </a:effectLst>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2" name="Shape 942"/>
          <p:cNvSpPr/>
          <p:nvPr/>
        </p:nvSpPr>
        <p:spPr>
          <a:xfrm>
            <a:off x="571499" y="3841750"/>
            <a:ext cx="2" cy="5753100"/>
          </a:xfrm>
          <a:prstGeom prst="line">
            <a:avLst/>
          </a:prstGeom>
          <a:ln w="38100">
            <a:solidFill>
              <a:srgbClr val="000000"/>
            </a:solidFill>
            <a:tail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43" name="Shape 943"/>
          <p:cNvSpPr/>
          <p:nvPr/>
        </p:nvSpPr>
        <p:spPr>
          <a:xfrm>
            <a:off x="1354833" y="18583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1</a:t>
            </a:r>
          </a:p>
        </p:txBody>
      </p:sp>
      <p:sp>
        <p:nvSpPr>
          <p:cNvPr id="944" name="Shape 944"/>
          <p:cNvSpPr/>
          <p:nvPr/>
        </p:nvSpPr>
        <p:spPr>
          <a:xfrm>
            <a:off x="5558744" y="1858327"/>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2</a:t>
            </a:r>
          </a:p>
        </p:txBody>
      </p:sp>
      <p:sp>
        <p:nvSpPr>
          <p:cNvPr id="945" name="Shape 945"/>
          <p:cNvSpPr/>
          <p:nvPr/>
        </p:nvSpPr>
        <p:spPr>
          <a:xfrm>
            <a:off x="9978132" y="18583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3</a:t>
            </a:r>
          </a:p>
        </p:txBody>
      </p:sp>
      <p:sp>
        <p:nvSpPr>
          <p:cNvPr id="946" name="Shape 946"/>
          <p:cNvSpPr/>
          <p:nvPr/>
        </p:nvSpPr>
        <p:spPr>
          <a:xfrm>
            <a:off x="14004033" y="1858327"/>
            <a:ext cx="3462113"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Case 4</a:t>
            </a:r>
          </a:p>
        </p:txBody>
      </p:sp>
      <p:sp>
        <p:nvSpPr>
          <p:cNvPr id="947" name="Shape 947"/>
          <p:cNvSpPr/>
          <p:nvPr/>
        </p:nvSpPr>
        <p:spPr>
          <a:xfrm>
            <a:off x="1443944"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948" name="Shape 948"/>
          <p:cNvSpPr/>
          <p:nvPr/>
        </p:nvSpPr>
        <p:spPr>
          <a:xfrm>
            <a:off x="5711144"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Abort</a:t>
            </a:r>
          </a:p>
        </p:txBody>
      </p:sp>
      <p:sp>
        <p:nvSpPr>
          <p:cNvPr id="949" name="Shape 949"/>
          <p:cNvSpPr/>
          <p:nvPr/>
        </p:nvSpPr>
        <p:spPr>
          <a:xfrm>
            <a:off x="10088788"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Success</a:t>
            </a:r>
          </a:p>
        </p:txBody>
      </p:sp>
      <p:sp>
        <p:nvSpPr>
          <p:cNvPr id="950" name="Shape 950"/>
          <p:cNvSpPr/>
          <p:nvPr/>
        </p:nvSpPr>
        <p:spPr>
          <a:xfrm>
            <a:off x="14185900" y="12281966"/>
            <a:ext cx="3462112"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defTabSz="1828800">
              <a:buClr>
                <a:srgbClr val="000000"/>
              </a:buClr>
              <a:buFont typeface="Arial"/>
              <a:defRPr sz="3600" b="1">
                <a:uFill>
                  <a:solidFill>
                    <a:srgbClr val="000000"/>
                  </a:solidFill>
                </a:uFill>
                <a:latin typeface="+mn-lt"/>
                <a:ea typeface="+mn-ea"/>
                <a:cs typeface="+mn-cs"/>
                <a:sym typeface="Myriad Pro Condensed"/>
              </a:defRPr>
            </a:lvl1pPr>
          </a:lstStyle>
          <a:p>
            <a:r>
              <a:t>Forward Progress</a:t>
            </a:r>
          </a:p>
        </p:txBody>
      </p:sp>
      <p:sp>
        <p:nvSpPr>
          <p:cNvPr id="951" name="Shape 951"/>
          <p:cNvSpPr/>
          <p:nvPr/>
        </p:nvSpPr>
        <p:spPr>
          <a:xfrm rot="16200000">
            <a:off x="46990" y="2831419"/>
            <a:ext cx="1102361" cy="556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600" b="1">
                <a:uFill>
                  <a:solidFill>
                    <a:srgbClr val="000000"/>
                  </a:solidFill>
                </a:uFill>
                <a:latin typeface="+mn-lt"/>
                <a:ea typeface="+mn-ea"/>
                <a:cs typeface="+mn-cs"/>
                <a:sym typeface="Myriad Pro Condensed"/>
              </a:defRPr>
            </a:lvl1pPr>
          </a:lstStyle>
          <a:p>
            <a:r>
              <a:t>Time</a:t>
            </a:r>
          </a:p>
        </p:txBody>
      </p:sp>
      <p:sp>
        <p:nvSpPr>
          <p:cNvPr id="952" name="Shape 952"/>
          <p:cNvSpPr/>
          <p:nvPr/>
        </p:nvSpPr>
        <p:spPr>
          <a:xfrm>
            <a:off x="1635167" y="7933461"/>
            <a:ext cx="330201" cy="1810892"/>
          </a:xfrm>
          <a:prstGeom prst="rect">
            <a:avLst/>
          </a:prstGeom>
          <a:solidFill>
            <a:srgbClr val="0433FF"/>
          </a:solidFill>
          <a:ln w="12700">
            <a:miter lim="400000"/>
          </a:ln>
        </p:spPr>
        <p:txBody>
          <a:bodyPr lIns="50800" tIns="50800" rIns="50800" bIns="50800" anchor="ctr"/>
          <a:lstStyle/>
          <a:p>
            <a:pPr marL="81280" marR="81280" algn="l" defTabSz="1828800">
              <a:buClr>
                <a:srgbClr val="000000"/>
              </a:buClr>
              <a:buFont typeface="Arial"/>
              <a:defRPr sz="3600">
                <a:uFill>
                  <a:solidFill>
                    <a:srgbClr val="000000"/>
                  </a:solidFill>
                </a:uFill>
                <a:latin typeface="Arial"/>
                <a:ea typeface="Arial"/>
                <a:cs typeface="Arial"/>
                <a:sym typeface="Arial"/>
              </a:defRPr>
            </a:pPr>
            <a:endParaRPr/>
          </a:p>
        </p:txBody>
      </p:sp>
      <p:sp>
        <p:nvSpPr>
          <p:cNvPr id="953" name="Shape 953"/>
          <p:cNvSpPr/>
          <p:nvPr/>
        </p:nvSpPr>
        <p:spPr>
          <a:xfrm flipH="1">
            <a:off x="8664617" y="7499882"/>
            <a:ext cx="1" cy="837135"/>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54" name="Shape 954"/>
          <p:cNvSpPr/>
          <p:nvPr/>
        </p:nvSpPr>
        <p:spPr>
          <a:xfrm>
            <a:off x="6788129" y="7679379"/>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r"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
        <p:nvSpPr>
          <p:cNvPr id="955" name="Shape 955"/>
          <p:cNvSpPr/>
          <p:nvPr/>
        </p:nvSpPr>
        <p:spPr>
          <a:xfrm flipH="1">
            <a:off x="14663006" y="7268829"/>
            <a:ext cx="1" cy="1278664"/>
          </a:xfrm>
          <a:prstGeom prst="line">
            <a:avLst/>
          </a:prstGeom>
          <a:ln w="38100">
            <a:solidFill>
              <a:srgbClr val="CE1C00"/>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56" name="Shape 956"/>
          <p:cNvSpPr/>
          <p:nvPr/>
        </p:nvSpPr>
        <p:spPr>
          <a:xfrm>
            <a:off x="14652666" y="7331595"/>
            <a:ext cx="1854201" cy="4953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3000" b="1">
                <a:solidFill>
                  <a:schemeClr val="accent5"/>
                </a:solidFill>
                <a:uFill>
                  <a:solidFill>
                    <a:srgbClr val="000000"/>
                  </a:solidFill>
                </a:uFill>
                <a:latin typeface="+mn-lt"/>
                <a:ea typeface="+mn-ea"/>
                <a:cs typeface="+mn-cs"/>
                <a:sym typeface="Myriad Pro Condensed"/>
              </a:defRPr>
            </a:lvl1pPr>
          </a:lstStyle>
          <a:p>
            <a:r>
              <a:t>restart</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5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887"/>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908"/>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90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5" nodeType="clickEffect">
                                  <p:stCondLst>
                                    <p:cond delay="0"/>
                                  </p:stCondLst>
                                  <p:iterate>
                                    <p:tmAbs val="0"/>
                                  </p:iterate>
                                  <p:childTnLst>
                                    <p:set>
                                      <p:cBhvr>
                                        <p:cTn id="19" fill="hold"/>
                                        <p:tgtEl>
                                          <p:spTgt spid="944"/>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6" nodeType="afterEffect">
                                  <p:stCondLst>
                                    <p:cond delay="0"/>
                                  </p:stCondLst>
                                  <p:iterate>
                                    <p:tmAbs val="0"/>
                                  </p:iterate>
                                  <p:childTnLst>
                                    <p:set>
                                      <p:cBhvr>
                                        <p:cTn id="22" fill="hold"/>
                                        <p:tgtEl>
                                          <p:spTgt spid="939"/>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7" nodeType="afterEffect">
                                  <p:stCondLst>
                                    <p:cond delay="0"/>
                                  </p:stCondLst>
                                  <p:iterate>
                                    <p:tmAbs val="0"/>
                                  </p:iterate>
                                  <p:childTnLst>
                                    <p:set>
                                      <p:cBhvr>
                                        <p:cTn id="25" fill="hold"/>
                                        <p:tgtEl>
                                          <p:spTgt spid="933"/>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8" nodeType="afterEffect">
                                  <p:stCondLst>
                                    <p:cond delay="0"/>
                                  </p:stCondLst>
                                  <p:iterate>
                                    <p:tmAbs val="0"/>
                                  </p:iterate>
                                  <p:childTnLst>
                                    <p:set>
                                      <p:cBhvr>
                                        <p:cTn id="28" fill="hold"/>
                                        <p:tgtEl>
                                          <p:spTgt spid="934"/>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9" nodeType="afterEffect">
                                  <p:stCondLst>
                                    <p:cond delay="0"/>
                                  </p:stCondLst>
                                  <p:iterate>
                                    <p:tmAbs val="0"/>
                                  </p:iterate>
                                  <p:childTnLst>
                                    <p:set>
                                      <p:cBhvr>
                                        <p:cTn id="31" fill="hold"/>
                                        <p:tgtEl>
                                          <p:spTgt spid="889"/>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0" nodeType="afterEffect">
                                  <p:stCondLst>
                                    <p:cond delay="0"/>
                                  </p:stCondLst>
                                  <p:iterate>
                                    <p:tmAbs val="0"/>
                                  </p:iterate>
                                  <p:childTnLst>
                                    <p:set>
                                      <p:cBhvr>
                                        <p:cTn id="34" fill="hold"/>
                                        <p:tgtEl>
                                          <p:spTgt spid="890"/>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11" nodeType="afterEffect">
                                  <p:stCondLst>
                                    <p:cond delay="0"/>
                                  </p:stCondLst>
                                  <p:iterate>
                                    <p:tmAbs val="0"/>
                                  </p:iterate>
                                  <p:childTnLst>
                                    <p:set>
                                      <p:cBhvr>
                                        <p:cTn id="37" fill="hold"/>
                                        <p:tgtEl>
                                          <p:spTgt spid="891"/>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12" nodeType="afterEffect">
                                  <p:stCondLst>
                                    <p:cond delay="0"/>
                                  </p:stCondLst>
                                  <p:iterate>
                                    <p:tmAbs val="0"/>
                                  </p:iterate>
                                  <p:childTnLst>
                                    <p:set>
                                      <p:cBhvr>
                                        <p:cTn id="40" fill="hold"/>
                                        <p:tgtEl>
                                          <p:spTgt spid="893"/>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13" nodeType="afterEffect">
                                  <p:stCondLst>
                                    <p:cond delay="0"/>
                                  </p:stCondLst>
                                  <p:iterate>
                                    <p:tmAbs val="0"/>
                                  </p:iterate>
                                  <p:childTnLst>
                                    <p:set>
                                      <p:cBhvr>
                                        <p:cTn id="43" fill="hold"/>
                                        <p:tgtEl>
                                          <p:spTgt spid="892"/>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14" nodeType="afterEffect">
                                  <p:stCondLst>
                                    <p:cond delay="0"/>
                                  </p:stCondLst>
                                  <p:iterate>
                                    <p:tmAbs val="0"/>
                                  </p:iterate>
                                  <p:childTnLst>
                                    <p:set>
                                      <p:cBhvr>
                                        <p:cTn id="46" fill="hold"/>
                                        <p:tgtEl>
                                          <p:spTgt spid="910"/>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15" nodeType="afterEffect">
                                  <p:stCondLst>
                                    <p:cond delay="0"/>
                                  </p:stCondLst>
                                  <p:iterate>
                                    <p:tmAbs val="0"/>
                                  </p:iterate>
                                  <p:childTnLst>
                                    <p:set>
                                      <p:cBhvr>
                                        <p:cTn id="49" fill="hold"/>
                                        <p:tgtEl>
                                          <p:spTgt spid="911"/>
                                        </p:tgtEl>
                                        <p:attrNameLst>
                                          <p:attrName>style.visibility</p:attrName>
                                        </p:attrNameLst>
                                      </p:cBhvr>
                                      <p:to>
                                        <p:strVal val="visible"/>
                                      </p:to>
                                    </p:set>
                                  </p:childTnLst>
                                </p:cTn>
                              </p:par>
                            </p:childTnLst>
                          </p:cTn>
                        </p:par>
                        <p:par>
                          <p:cTn id="50" fill="hold">
                            <p:stCondLst>
                              <p:cond delay="0"/>
                            </p:stCondLst>
                            <p:childTnLst>
                              <p:par>
                                <p:cTn id="51" presetID="1" presetClass="entr" presetSubtype="0" fill="hold" grpId="16" nodeType="afterEffect">
                                  <p:stCondLst>
                                    <p:cond delay="0"/>
                                  </p:stCondLst>
                                  <p:iterate>
                                    <p:tmAbs val="0"/>
                                  </p:iterate>
                                  <p:childTnLst>
                                    <p:set>
                                      <p:cBhvr>
                                        <p:cTn id="52" fill="hold"/>
                                        <p:tgtEl>
                                          <p:spTgt spid="94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7" nodeType="clickEffect">
                                  <p:stCondLst>
                                    <p:cond delay="0"/>
                                  </p:stCondLst>
                                  <p:iterate>
                                    <p:tmAbs val="0"/>
                                  </p:iterate>
                                  <p:childTnLst>
                                    <p:set>
                                      <p:cBhvr>
                                        <p:cTn id="56" fill="hold"/>
                                        <p:tgtEl>
                                          <p:spTgt spid="953"/>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18" nodeType="afterEffect">
                                  <p:stCondLst>
                                    <p:cond delay="0"/>
                                  </p:stCondLst>
                                  <p:iterate>
                                    <p:tmAbs val="0"/>
                                  </p:iterate>
                                  <p:childTnLst>
                                    <p:set>
                                      <p:cBhvr>
                                        <p:cTn id="59" fill="hold"/>
                                        <p:tgtEl>
                                          <p:spTgt spid="954"/>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19" nodeType="afterEffect">
                                  <p:stCondLst>
                                    <p:cond delay="0"/>
                                  </p:stCondLst>
                                  <p:iterate>
                                    <p:tmAbs val="0"/>
                                  </p:iterate>
                                  <p:childTnLst>
                                    <p:set>
                                      <p:cBhvr>
                                        <p:cTn id="62" fill="hold"/>
                                        <p:tgtEl>
                                          <p:spTgt spid="912"/>
                                        </p:tgtEl>
                                        <p:attrNameLst>
                                          <p:attrName>style.visibility</p:attrName>
                                        </p:attrNameLst>
                                      </p:cBhvr>
                                      <p:to>
                                        <p:strVal val="visible"/>
                                      </p:to>
                                    </p:set>
                                  </p:childTnLst>
                                </p:cTn>
                              </p:par>
                            </p:childTnLst>
                          </p:cTn>
                        </p:par>
                        <p:par>
                          <p:cTn id="63" fill="hold">
                            <p:stCondLst>
                              <p:cond delay="0"/>
                            </p:stCondLst>
                            <p:childTnLst>
                              <p:par>
                                <p:cTn id="64" presetID="1" presetClass="entr" presetSubtype="0" fill="hold" grpId="20" nodeType="afterEffect">
                                  <p:stCondLst>
                                    <p:cond delay="0"/>
                                  </p:stCondLst>
                                  <p:iterate>
                                    <p:tmAbs val="0"/>
                                  </p:iterate>
                                  <p:childTnLst>
                                    <p:set>
                                      <p:cBhvr>
                                        <p:cTn id="65" fill="hold"/>
                                        <p:tgtEl>
                                          <p:spTgt spid="913"/>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21" nodeType="afterEffect">
                                  <p:stCondLst>
                                    <p:cond delay="0"/>
                                  </p:stCondLst>
                                  <p:iterate>
                                    <p:tmAbs val="0"/>
                                  </p:iterate>
                                  <p:childTnLst>
                                    <p:set>
                                      <p:cBhvr>
                                        <p:cTn id="68" fill="hold"/>
                                        <p:tgtEl>
                                          <p:spTgt spid="928"/>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22" nodeType="afterEffect">
                                  <p:stCondLst>
                                    <p:cond delay="0"/>
                                  </p:stCondLst>
                                  <p:iterate>
                                    <p:tmAbs val="0"/>
                                  </p:iterate>
                                  <p:childTnLst>
                                    <p:set>
                                      <p:cBhvr>
                                        <p:cTn id="71" fill="hold"/>
                                        <p:tgtEl>
                                          <p:spTgt spid="929"/>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grpId="23" nodeType="afterEffect">
                                  <p:stCondLst>
                                    <p:cond delay="0"/>
                                  </p:stCondLst>
                                  <p:iterate>
                                    <p:tmAbs val="0"/>
                                  </p:iterate>
                                  <p:childTnLst>
                                    <p:set>
                                      <p:cBhvr>
                                        <p:cTn id="74" fill="hold"/>
                                        <p:tgtEl>
                                          <p:spTgt spid="9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24" nodeType="clickEffect">
                                  <p:stCondLst>
                                    <p:cond delay="0"/>
                                  </p:stCondLst>
                                  <p:iterate>
                                    <p:tmAbs val="0"/>
                                  </p:iterate>
                                  <p:childTnLst>
                                    <p:set>
                                      <p:cBhvr>
                                        <p:cTn id="78" fill="hold"/>
                                        <p:tgtEl>
                                          <p:spTgt spid="940"/>
                                        </p:tgtEl>
                                        <p:attrNameLst>
                                          <p:attrName>style.visibility</p:attrName>
                                        </p:attrNameLst>
                                      </p:cBhvr>
                                      <p:to>
                                        <p:strVal val="visible"/>
                                      </p:to>
                                    </p:set>
                                  </p:childTnLst>
                                </p:cTn>
                              </p:par>
                            </p:childTnLst>
                          </p:cTn>
                        </p:par>
                        <p:par>
                          <p:cTn id="79" fill="hold">
                            <p:stCondLst>
                              <p:cond delay="0"/>
                            </p:stCondLst>
                            <p:childTnLst>
                              <p:par>
                                <p:cTn id="80" presetID="1" presetClass="entr" presetSubtype="0" fill="hold" grpId="25" nodeType="afterEffect">
                                  <p:stCondLst>
                                    <p:cond delay="0"/>
                                  </p:stCondLst>
                                  <p:iterate>
                                    <p:tmAbs val="0"/>
                                  </p:iterate>
                                  <p:childTnLst>
                                    <p:set>
                                      <p:cBhvr>
                                        <p:cTn id="81" fill="hold"/>
                                        <p:tgtEl>
                                          <p:spTgt spid="949"/>
                                        </p:tgtEl>
                                        <p:attrNameLst>
                                          <p:attrName>style.visibility</p:attrName>
                                        </p:attrNameLst>
                                      </p:cBhvr>
                                      <p:to>
                                        <p:strVal val="visible"/>
                                      </p:to>
                                    </p:set>
                                  </p:childTnLst>
                                </p:cTn>
                              </p:par>
                            </p:childTnLst>
                          </p:cTn>
                        </p:par>
                        <p:par>
                          <p:cTn id="82" fill="hold">
                            <p:stCondLst>
                              <p:cond delay="0"/>
                            </p:stCondLst>
                            <p:childTnLst>
                              <p:par>
                                <p:cTn id="83" presetID="1" presetClass="entr" presetSubtype="0" fill="hold" grpId="26" nodeType="afterEffect">
                                  <p:stCondLst>
                                    <p:cond delay="0"/>
                                  </p:stCondLst>
                                  <p:iterate>
                                    <p:tmAbs val="0"/>
                                  </p:iterate>
                                  <p:childTnLst>
                                    <p:set>
                                      <p:cBhvr>
                                        <p:cTn id="84" fill="hold"/>
                                        <p:tgtEl>
                                          <p:spTgt spid="945"/>
                                        </p:tgtEl>
                                        <p:attrNameLst>
                                          <p:attrName>style.visibility</p:attrName>
                                        </p:attrNameLst>
                                      </p:cBhvr>
                                      <p:to>
                                        <p:strVal val="visible"/>
                                      </p:to>
                                    </p:set>
                                  </p:childTnLst>
                                </p:cTn>
                              </p:par>
                            </p:childTnLst>
                          </p:cTn>
                        </p:par>
                        <p:par>
                          <p:cTn id="85" fill="hold">
                            <p:stCondLst>
                              <p:cond delay="0"/>
                            </p:stCondLst>
                            <p:childTnLst>
                              <p:par>
                                <p:cTn id="86" presetID="1" presetClass="entr" presetSubtype="0" fill="hold" grpId="27" nodeType="afterEffect">
                                  <p:stCondLst>
                                    <p:cond delay="0"/>
                                  </p:stCondLst>
                                  <p:iterate>
                                    <p:tmAbs val="0"/>
                                  </p:iterate>
                                  <p:childTnLst>
                                    <p:set>
                                      <p:cBhvr>
                                        <p:cTn id="87" fill="hold"/>
                                        <p:tgtEl>
                                          <p:spTgt spid="935"/>
                                        </p:tgtEl>
                                        <p:attrNameLst>
                                          <p:attrName>style.visibility</p:attrName>
                                        </p:attrNameLst>
                                      </p:cBhvr>
                                      <p:to>
                                        <p:strVal val="visible"/>
                                      </p:to>
                                    </p:set>
                                  </p:childTnLst>
                                </p:cTn>
                              </p:par>
                            </p:childTnLst>
                          </p:cTn>
                        </p:par>
                        <p:par>
                          <p:cTn id="88" fill="hold">
                            <p:stCondLst>
                              <p:cond delay="0"/>
                            </p:stCondLst>
                            <p:childTnLst>
                              <p:par>
                                <p:cTn id="89" presetID="1" presetClass="entr" presetSubtype="0" fill="hold" grpId="28" nodeType="afterEffect">
                                  <p:stCondLst>
                                    <p:cond delay="0"/>
                                  </p:stCondLst>
                                  <p:iterate>
                                    <p:tmAbs val="0"/>
                                  </p:iterate>
                                  <p:childTnLst>
                                    <p:set>
                                      <p:cBhvr>
                                        <p:cTn id="90" fill="hold"/>
                                        <p:tgtEl>
                                          <p:spTgt spid="936"/>
                                        </p:tgtEl>
                                        <p:attrNameLst>
                                          <p:attrName>style.visibility</p:attrName>
                                        </p:attrNameLst>
                                      </p:cBhvr>
                                      <p:to>
                                        <p:strVal val="visible"/>
                                      </p:to>
                                    </p:set>
                                  </p:childTnLst>
                                </p:cTn>
                              </p:par>
                            </p:childTnLst>
                          </p:cTn>
                        </p:par>
                        <p:par>
                          <p:cTn id="91" fill="hold">
                            <p:stCondLst>
                              <p:cond delay="0"/>
                            </p:stCondLst>
                            <p:childTnLst>
                              <p:par>
                                <p:cTn id="92" presetID="1" presetClass="entr" presetSubtype="0" fill="hold" grpId="29" nodeType="afterEffect">
                                  <p:stCondLst>
                                    <p:cond delay="0"/>
                                  </p:stCondLst>
                                  <p:iterate>
                                    <p:tmAbs val="0"/>
                                  </p:iterate>
                                  <p:childTnLst>
                                    <p:set>
                                      <p:cBhvr>
                                        <p:cTn id="93" fill="hold"/>
                                        <p:tgtEl>
                                          <p:spTgt spid="894"/>
                                        </p:tgtEl>
                                        <p:attrNameLst>
                                          <p:attrName>style.visibility</p:attrName>
                                        </p:attrNameLst>
                                      </p:cBhvr>
                                      <p:to>
                                        <p:strVal val="visible"/>
                                      </p:to>
                                    </p:set>
                                  </p:childTnLst>
                                </p:cTn>
                              </p:par>
                            </p:childTnLst>
                          </p:cTn>
                        </p:par>
                        <p:par>
                          <p:cTn id="94" fill="hold">
                            <p:stCondLst>
                              <p:cond delay="0"/>
                            </p:stCondLst>
                            <p:childTnLst>
                              <p:par>
                                <p:cTn id="95" presetID="1" presetClass="entr" presetSubtype="0" fill="hold" grpId="30" nodeType="afterEffect">
                                  <p:stCondLst>
                                    <p:cond delay="0"/>
                                  </p:stCondLst>
                                  <p:iterate>
                                    <p:tmAbs val="0"/>
                                  </p:iterate>
                                  <p:childTnLst>
                                    <p:set>
                                      <p:cBhvr>
                                        <p:cTn id="96" fill="hold"/>
                                        <p:tgtEl>
                                          <p:spTgt spid="896"/>
                                        </p:tgtEl>
                                        <p:attrNameLst>
                                          <p:attrName>style.visibility</p:attrName>
                                        </p:attrNameLst>
                                      </p:cBhvr>
                                      <p:to>
                                        <p:strVal val="visible"/>
                                      </p:to>
                                    </p:set>
                                  </p:childTnLst>
                                </p:cTn>
                              </p:par>
                            </p:childTnLst>
                          </p:cTn>
                        </p:par>
                        <p:par>
                          <p:cTn id="97" fill="hold">
                            <p:stCondLst>
                              <p:cond delay="0"/>
                            </p:stCondLst>
                            <p:childTnLst>
                              <p:par>
                                <p:cTn id="98" presetID="1" presetClass="entr" presetSubtype="0" fill="hold" grpId="31" nodeType="afterEffect">
                                  <p:stCondLst>
                                    <p:cond delay="0"/>
                                  </p:stCondLst>
                                  <p:iterate>
                                    <p:tmAbs val="0"/>
                                  </p:iterate>
                                  <p:childTnLst>
                                    <p:set>
                                      <p:cBhvr>
                                        <p:cTn id="99" fill="hold"/>
                                        <p:tgtEl>
                                          <p:spTgt spid="895"/>
                                        </p:tgtEl>
                                        <p:attrNameLst>
                                          <p:attrName>style.visibility</p:attrName>
                                        </p:attrNameLst>
                                      </p:cBhvr>
                                      <p:to>
                                        <p:strVal val="visible"/>
                                      </p:to>
                                    </p:set>
                                  </p:childTnLst>
                                </p:cTn>
                              </p:par>
                            </p:childTnLst>
                          </p:cTn>
                        </p:par>
                        <p:par>
                          <p:cTn id="100" fill="hold">
                            <p:stCondLst>
                              <p:cond delay="0"/>
                            </p:stCondLst>
                            <p:childTnLst>
                              <p:par>
                                <p:cTn id="101" presetID="1" presetClass="entr" presetSubtype="0" fill="hold" grpId="32" nodeType="afterEffect">
                                  <p:stCondLst>
                                    <p:cond delay="0"/>
                                  </p:stCondLst>
                                  <p:iterate>
                                    <p:tmAbs val="0"/>
                                  </p:iterate>
                                  <p:childTnLst>
                                    <p:set>
                                      <p:cBhvr>
                                        <p:cTn id="102" fill="hold"/>
                                        <p:tgtEl>
                                          <p:spTgt spid="897"/>
                                        </p:tgtEl>
                                        <p:attrNameLst>
                                          <p:attrName>style.visibility</p:attrName>
                                        </p:attrNameLst>
                                      </p:cBhvr>
                                      <p:to>
                                        <p:strVal val="visible"/>
                                      </p:to>
                                    </p:set>
                                  </p:childTnLst>
                                </p:cTn>
                              </p:par>
                            </p:childTnLst>
                          </p:cTn>
                        </p:par>
                        <p:par>
                          <p:cTn id="103" fill="hold">
                            <p:stCondLst>
                              <p:cond delay="0"/>
                            </p:stCondLst>
                            <p:childTnLst>
                              <p:par>
                                <p:cTn id="104" presetID="1" presetClass="entr" presetSubtype="0" fill="hold" grpId="33" nodeType="afterEffect">
                                  <p:stCondLst>
                                    <p:cond delay="0"/>
                                  </p:stCondLst>
                                  <p:iterate>
                                    <p:tmAbs val="0"/>
                                  </p:iterate>
                                  <p:childTnLst>
                                    <p:set>
                                      <p:cBhvr>
                                        <p:cTn id="105" fill="hold"/>
                                        <p:tgtEl>
                                          <p:spTgt spid="916"/>
                                        </p:tgtEl>
                                        <p:attrNameLst>
                                          <p:attrName>style.visibility</p:attrName>
                                        </p:attrNameLst>
                                      </p:cBhvr>
                                      <p:to>
                                        <p:strVal val="visible"/>
                                      </p:to>
                                    </p:set>
                                  </p:childTnLst>
                                </p:cTn>
                              </p:par>
                            </p:childTnLst>
                          </p:cTn>
                        </p:par>
                        <p:par>
                          <p:cTn id="106" fill="hold">
                            <p:stCondLst>
                              <p:cond delay="0"/>
                            </p:stCondLst>
                            <p:childTnLst>
                              <p:par>
                                <p:cTn id="107" presetID="1" presetClass="entr" presetSubtype="0" fill="hold" grpId="34" nodeType="afterEffect">
                                  <p:stCondLst>
                                    <p:cond delay="0"/>
                                  </p:stCondLst>
                                  <p:iterate>
                                    <p:tmAbs val="0"/>
                                  </p:iterate>
                                  <p:childTnLst>
                                    <p:set>
                                      <p:cBhvr>
                                        <p:cTn id="108" fill="hold"/>
                                        <p:tgtEl>
                                          <p:spTgt spid="917"/>
                                        </p:tgtEl>
                                        <p:attrNameLst>
                                          <p:attrName>style.visibility</p:attrName>
                                        </p:attrNameLst>
                                      </p:cBhvr>
                                      <p:to>
                                        <p:strVal val="visible"/>
                                      </p:to>
                                    </p:set>
                                  </p:childTnLst>
                                </p:cTn>
                              </p:par>
                            </p:childTnLst>
                          </p:cTn>
                        </p:par>
                        <p:par>
                          <p:cTn id="109" fill="hold">
                            <p:stCondLst>
                              <p:cond delay="0"/>
                            </p:stCondLst>
                            <p:childTnLst>
                              <p:par>
                                <p:cTn id="110" presetID="1" presetClass="entr" presetSubtype="0" fill="hold" grpId="35" nodeType="afterEffect">
                                  <p:stCondLst>
                                    <p:cond delay="0"/>
                                  </p:stCondLst>
                                  <p:iterate>
                                    <p:tmAbs val="0"/>
                                  </p:iterate>
                                  <p:childTnLst>
                                    <p:set>
                                      <p:cBhvr>
                                        <p:cTn id="111" fill="hold"/>
                                        <p:tgtEl>
                                          <p:spTgt spid="918"/>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36" nodeType="clickEffect">
                                  <p:stCondLst>
                                    <p:cond delay="0"/>
                                  </p:stCondLst>
                                  <p:iterate>
                                    <p:tmAbs val="0"/>
                                  </p:iterate>
                                  <p:childTnLst>
                                    <p:set>
                                      <p:cBhvr>
                                        <p:cTn id="115" fill="hold"/>
                                        <p:tgtEl>
                                          <p:spTgt spid="898"/>
                                        </p:tgtEl>
                                        <p:attrNameLst>
                                          <p:attrName>style.visibility</p:attrName>
                                        </p:attrNameLst>
                                      </p:cBhvr>
                                      <p:to>
                                        <p:strVal val="visible"/>
                                      </p:to>
                                    </p:set>
                                  </p:childTnLst>
                                </p:cTn>
                              </p:par>
                            </p:childTnLst>
                          </p:cTn>
                        </p:par>
                        <p:par>
                          <p:cTn id="116" fill="hold">
                            <p:stCondLst>
                              <p:cond delay="0"/>
                            </p:stCondLst>
                            <p:childTnLst>
                              <p:par>
                                <p:cTn id="117" presetID="1" presetClass="entr" presetSubtype="0" fill="hold" grpId="37" nodeType="afterEffect">
                                  <p:stCondLst>
                                    <p:cond delay="0"/>
                                  </p:stCondLst>
                                  <p:iterate>
                                    <p:tmAbs val="0"/>
                                  </p:iterate>
                                  <p:childTnLst>
                                    <p:set>
                                      <p:cBhvr>
                                        <p:cTn id="118" fill="hold"/>
                                        <p:tgtEl>
                                          <p:spTgt spid="899"/>
                                        </p:tgtEl>
                                        <p:attrNameLst>
                                          <p:attrName>style.visibility</p:attrName>
                                        </p:attrNameLst>
                                      </p:cBhvr>
                                      <p:to>
                                        <p:strVal val="visible"/>
                                      </p:to>
                                    </p:set>
                                  </p:childTnLst>
                                </p:cTn>
                              </p:par>
                            </p:childTnLst>
                          </p:cTn>
                        </p:par>
                        <p:par>
                          <p:cTn id="119" fill="hold">
                            <p:stCondLst>
                              <p:cond delay="0"/>
                            </p:stCondLst>
                            <p:childTnLst>
                              <p:par>
                                <p:cTn id="120" presetID="1" presetClass="entr" presetSubtype="0" fill="hold" grpId="38" nodeType="afterEffect">
                                  <p:stCondLst>
                                    <p:cond delay="0"/>
                                  </p:stCondLst>
                                  <p:iterate>
                                    <p:tmAbs val="0"/>
                                  </p:iterate>
                                  <p:childTnLst>
                                    <p:set>
                                      <p:cBhvr>
                                        <p:cTn id="121" fill="hold"/>
                                        <p:tgtEl>
                                          <p:spTgt spid="914"/>
                                        </p:tgtEl>
                                        <p:attrNameLst>
                                          <p:attrName>style.visibility</p:attrName>
                                        </p:attrNameLst>
                                      </p:cBhvr>
                                      <p:to>
                                        <p:strVal val="visible"/>
                                      </p:to>
                                    </p:set>
                                  </p:childTnLst>
                                </p:cTn>
                              </p:par>
                            </p:childTnLst>
                          </p:cTn>
                        </p:par>
                        <p:par>
                          <p:cTn id="122" fill="hold">
                            <p:stCondLst>
                              <p:cond delay="0"/>
                            </p:stCondLst>
                            <p:childTnLst>
                              <p:par>
                                <p:cTn id="123" presetID="1" presetClass="entr" presetSubtype="0" fill="hold" grpId="39" nodeType="afterEffect">
                                  <p:stCondLst>
                                    <p:cond delay="0"/>
                                  </p:stCondLst>
                                  <p:iterate>
                                    <p:tmAbs val="0"/>
                                  </p:iterate>
                                  <p:childTnLst>
                                    <p:set>
                                      <p:cBhvr>
                                        <p:cTn id="124" fill="hold"/>
                                        <p:tgtEl>
                                          <p:spTgt spid="915"/>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40" nodeType="clickEffect">
                                  <p:stCondLst>
                                    <p:cond delay="0"/>
                                  </p:stCondLst>
                                  <p:iterate>
                                    <p:tmAbs val="0"/>
                                  </p:iterate>
                                  <p:childTnLst>
                                    <p:set>
                                      <p:cBhvr>
                                        <p:cTn id="128" fill="hold"/>
                                        <p:tgtEl>
                                          <p:spTgt spid="950"/>
                                        </p:tgtEl>
                                        <p:attrNameLst>
                                          <p:attrName>style.visibility</p:attrName>
                                        </p:attrNameLst>
                                      </p:cBhvr>
                                      <p:to>
                                        <p:strVal val="visible"/>
                                      </p:to>
                                    </p:set>
                                  </p:childTnLst>
                                </p:cTn>
                              </p:par>
                            </p:childTnLst>
                          </p:cTn>
                        </p:par>
                        <p:par>
                          <p:cTn id="129" fill="hold">
                            <p:stCondLst>
                              <p:cond delay="0"/>
                            </p:stCondLst>
                            <p:childTnLst>
                              <p:par>
                                <p:cTn id="130" presetID="1" presetClass="entr" presetSubtype="0" fill="hold" grpId="41" nodeType="afterEffect">
                                  <p:stCondLst>
                                    <p:cond delay="0"/>
                                  </p:stCondLst>
                                  <p:iterate>
                                    <p:tmAbs val="0"/>
                                  </p:iterate>
                                  <p:childTnLst>
                                    <p:set>
                                      <p:cBhvr>
                                        <p:cTn id="131" fill="hold"/>
                                        <p:tgtEl>
                                          <p:spTgt spid="946"/>
                                        </p:tgtEl>
                                        <p:attrNameLst>
                                          <p:attrName>style.visibility</p:attrName>
                                        </p:attrNameLst>
                                      </p:cBhvr>
                                      <p:to>
                                        <p:strVal val="visible"/>
                                      </p:to>
                                    </p:set>
                                  </p:childTnLst>
                                </p:cTn>
                              </p:par>
                            </p:childTnLst>
                          </p:cTn>
                        </p:par>
                        <p:par>
                          <p:cTn id="132" fill="hold">
                            <p:stCondLst>
                              <p:cond delay="0"/>
                            </p:stCondLst>
                            <p:childTnLst>
                              <p:par>
                                <p:cTn id="133" presetID="1" presetClass="entr" presetSubtype="0" fill="hold" grpId="42" nodeType="afterEffect">
                                  <p:stCondLst>
                                    <p:cond delay="0"/>
                                  </p:stCondLst>
                                  <p:iterate>
                                    <p:tmAbs val="0"/>
                                  </p:iterate>
                                  <p:childTnLst>
                                    <p:set>
                                      <p:cBhvr>
                                        <p:cTn id="134" fill="hold"/>
                                        <p:tgtEl>
                                          <p:spTgt spid="941"/>
                                        </p:tgtEl>
                                        <p:attrNameLst>
                                          <p:attrName>style.visibility</p:attrName>
                                        </p:attrNameLst>
                                      </p:cBhvr>
                                      <p:to>
                                        <p:strVal val="visible"/>
                                      </p:to>
                                    </p:set>
                                  </p:childTnLst>
                                </p:cTn>
                              </p:par>
                            </p:childTnLst>
                          </p:cTn>
                        </p:par>
                        <p:par>
                          <p:cTn id="135" fill="hold">
                            <p:stCondLst>
                              <p:cond delay="0"/>
                            </p:stCondLst>
                            <p:childTnLst>
                              <p:par>
                                <p:cTn id="136" presetID="1" presetClass="entr" presetSubtype="0" fill="hold" grpId="43" nodeType="afterEffect">
                                  <p:stCondLst>
                                    <p:cond delay="0"/>
                                  </p:stCondLst>
                                  <p:iterate>
                                    <p:tmAbs val="0"/>
                                  </p:iterate>
                                  <p:childTnLst>
                                    <p:set>
                                      <p:cBhvr>
                                        <p:cTn id="137" fill="hold"/>
                                        <p:tgtEl>
                                          <p:spTgt spid="937"/>
                                        </p:tgtEl>
                                        <p:attrNameLst>
                                          <p:attrName>style.visibility</p:attrName>
                                        </p:attrNameLst>
                                      </p:cBhvr>
                                      <p:to>
                                        <p:strVal val="visible"/>
                                      </p:to>
                                    </p:set>
                                  </p:childTnLst>
                                </p:cTn>
                              </p:par>
                            </p:childTnLst>
                          </p:cTn>
                        </p:par>
                        <p:par>
                          <p:cTn id="138" fill="hold">
                            <p:stCondLst>
                              <p:cond delay="0"/>
                            </p:stCondLst>
                            <p:childTnLst>
                              <p:par>
                                <p:cTn id="139" presetID="1" presetClass="entr" presetSubtype="0" fill="hold" grpId="44" nodeType="afterEffect">
                                  <p:stCondLst>
                                    <p:cond delay="0"/>
                                  </p:stCondLst>
                                  <p:iterate>
                                    <p:tmAbs val="0"/>
                                  </p:iterate>
                                  <p:childTnLst>
                                    <p:set>
                                      <p:cBhvr>
                                        <p:cTn id="140" fill="hold"/>
                                        <p:tgtEl>
                                          <p:spTgt spid="938"/>
                                        </p:tgtEl>
                                        <p:attrNameLst>
                                          <p:attrName>style.visibility</p:attrName>
                                        </p:attrNameLst>
                                      </p:cBhvr>
                                      <p:to>
                                        <p:strVal val="visible"/>
                                      </p:to>
                                    </p:set>
                                  </p:childTnLst>
                                </p:cTn>
                              </p:par>
                            </p:childTnLst>
                          </p:cTn>
                        </p:par>
                        <p:par>
                          <p:cTn id="141" fill="hold">
                            <p:stCondLst>
                              <p:cond delay="0"/>
                            </p:stCondLst>
                            <p:childTnLst>
                              <p:par>
                                <p:cTn id="142" presetID="1" presetClass="entr" presetSubtype="0" fill="hold" grpId="45" nodeType="afterEffect">
                                  <p:stCondLst>
                                    <p:cond delay="0"/>
                                  </p:stCondLst>
                                  <p:iterate>
                                    <p:tmAbs val="0"/>
                                  </p:iterate>
                                  <p:childTnLst>
                                    <p:set>
                                      <p:cBhvr>
                                        <p:cTn id="143" fill="hold"/>
                                        <p:tgtEl>
                                          <p:spTgt spid="900"/>
                                        </p:tgtEl>
                                        <p:attrNameLst>
                                          <p:attrName>style.visibility</p:attrName>
                                        </p:attrNameLst>
                                      </p:cBhvr>
                                      <p:to>
                                        <p:strVal val="visible"/>
                                      </p:to>
                                    </p:set>
                                  </p:childTnLst>
                                </p:cTn>
                              </p:par>
                            </p:childTnLst>
                          </p:cTn>
                        </p:par>
                        <p:par>
                          <p:cTn id="144" fill="hold">
                            <p:stCondLst>
                              <p:cond delay="0"/>
                            </p:stCondLst>
                            <p:childTnLst>
                              <p:par>
                                <p:cTn id="145" presetID="1" presetClass="entr" presetSubtype="0" fill="hold" grpId="46" nodeType="afterEffect">
                                  <p:stCondLst>
                                    <p:cond delay="0"/>
                                  </p:stCondLst>
                                  <p:iterate>
                                    <p:tmAbs val="0"/>
                                  </p:iterate>
                                  <p:childTnLst>
                                    <p:set>
                                      <p:cBhvr>
                                        <p:cTn id="146" fill="hold"/>
                                        <p:tgtEl>
                                          <p:spTgt spid="901"/>
                                        </p:tgtEl>
                                        <p:attrNameLst>
                                          <p:attrName>style.visibility</p:attrName>
                                        </p:attrNameLst>
                                      </p:cBhvr>
                                      <p:to>
                                        <p:strVal val="visible"/>
                                      </p:to>
                                    </p:set>
                                  </p:childTnLst>
                                </p:cTn>
                              </p:par>
                            </p:childTnLst>
                          </p:cTn>
                        </p:par>
                        <p:par>
                          <p:cTn id="147" fill="hold">
                            <p:stCondLst>
                              <p:cond delay="0"/>
                            </p:stCondLst>
                            <p:childTnLst>
                              <p:par>
                                <p:cTn id="148" presetID="1" presetClass="entr" presetSubtype="0" fill="hold" grpId="47" nodeType="afterEffect">
                                  <p:stCondLst>
                                    <p:cond delay="0"/>
                                  </p:stCondLst>
                                  <p:iterate>
                                    <p:tmAbs val="0"/>
                                  </p:iterate>
                                  <p:childTnLst>
                                    <p:set>
                                      <p:cBhvr>
                                        <p:cTn id="149" fill="hold"/>
                                        <p:tgtEl>
                                          <p:spTgt spid="902"/>
                                        </p:tgtEl>
                                        <p:attrNameLst>
                                          <p:attrName>style.visibility</p:attrName>
                                        </p:attrNameLst>
                                      </p:cBhvr>
                                      <p:to>
                                        <p:strVal val="visible"/>
                                      </p:to>
                                    </p:set>
                                  </p:childTnLst>
                                </p:cTn>
                              </p:par>
                            </p:childTnLst>
                          </p:cTn>
                        </p:par>
                        <p:par>
                          <p:cTn id="150" fill="hold">
                            <p:stCondLst>
                              <p:cond delay="0"/>
                            </p:stCondLst>
                            <p:childTnLst>
                              <p:par>
                                <p:cTn id="151" presetID="1" presetClass="entr" presetSubtype="0" fill="hold" grpId="48" nodeType="afterEffect">
                                  <p:stCondLst>
                                    <p:cond delay="0"/>
                                  </p:stCondLst>
                                  <p:iterate>
                                    <p:tmAbs val="0"/>
                                  </p:iterate>
                                  <p:childTnLst>
                                    <p:set>
                                      <p:cBhvr>
                                        <p:cTn id="152" fill="hold"/>
                                        <p:tgtEl>
                                          <p:spTgt spid="903"/>
                                        </p:tgtEl>
                                        <p:attrNameLst>
                                          <p:attrName>style.visibility</p:attrName>
                                        </p:attrNameLst>
                                      </p:cBhvr>
                                      <p:to>
                                        <p:strVal val="visible"/>
                                      </p:to>
                                    </p:set>
                                  </p:childTnLst>
                                </p:cTn>
                              </p:par>
                            </p:childTnLst>
                          </p:cTn>
                        </p:par>
                        <p:par>
                          <p:cTn id="153" fill="hold">
                            <p:stCondLst>
                              <p:cond delay="0"/>
                            </p:stCondLst>
                            <p:childTnLst>
                              <p:par>
                                <p:cTn id="154" presetID="1" presetClass="entr" presetSubtype="0" fill="hold" grpId="49" nodeType="afterEffect">
                                  <p:stCondLst>
                                    <p:cond delay="0"/>
                                  </p:stCondLst>
                                  <p:iterate>
                                    <p:tmAbs val="0"/>
                                  </p:iterate>
                                  <p:childTnLst>
                                    <p:set>
                                      <p:cBhvr>
                                        <p:cTn id="155" fill="hold"/>
                                        <p:tgtEl>
                                          <p:spTgt spid="904"/>
                                        </p:tgtEl>
                                        <p:attrNameLst>
                                          <p:attrName>style.visibility</p:attrName>
                                        </p:attrNameLst>
                                      </p:cBhvr>
                                      <p:to>
                                        <p:strVal val="visible"/>
                                      </p:to>
                                    </p:set>
                                  </p:childTnLst>
                                </p:cTn>
                              </p:par>
                            </p:childTnLst>
                          </p:cTn>
                        </p:par>
                        <p:par>
                          <p:cTn id="156" fill="hold">
                            <p:stCondLst>
                              <p:cond delay="0"/>
                            </p:stCondLst>
                            <p:childTnLst>
                              <p:par>
                                <p:cTn id="157" presetID="1" presetClass="entr" presetSubtype="0" fill="hold" grpId="50" nodeType="afterEffect">
                                  <p:stCondLst>
                                    <p:cond delay="0"/>
                                  </p:stCondLst>
                                  <p:iterate>
                                    <p:tmAbs val="0"/>
                                  </p:iterate>
                                  <p:childTnLst>
                                    <p:set>
                                      <p:cBhvr>
                                        <p:cTn id="158" fill="hold"/>
                                        <p:tgtEl>
                                          <p:spTgt spid="905"/>
                                        </p:tgtEl>
                                        <p:attrNameLst>
                                          <p:attrName>style.visibility</p:attrName>
                                        </p:attrNameLst>
                                      </p:cBhvr>
                                      <p:to>
                                        <p:strVal val="visible"/>
                                      </p:to>
                                    </p:set>
                                  </p:childTnLst>
                                </p:cTn>
                              </p:par>
                            </p:childTnLst>
                          </p:cTn>
                        </p:par>
                        <p:par>
                          <p:cTn id="159" fill="hold">
                            <p:stCondLst>
                              <p:cond delay="0"/>
                            </p:stCondLst>
                            <p:childTnLst>
                              <p:par>
                                <p:cTn id="160" presetID="1" presetClass="entr" presetSubtype="0" fill="hold" grpId="51" nodeType="afterEffect">
                                  <p:stCondLst>
                                    <p:cond delay="0"/>
                                  </p:stCondLst>
                                  <p:iterate>
                                    <p:tmAbs val="0"/>
                                  </p:iterate>
                                  <p:childTnLst>
                                    <p:set>
                                      <p:cBhvr>
                                        <p:cTn id="161" fill="hold"/>
                                        <p:tgtEl>
                                          <p:spTgt spid="919"/>
                                        </p:tgtEl>
                                        <p:attrNameLst>
                                          <p:attrName>style.visibility</p:attrName>
                                        </p:attrNameLst>
                                      </p:cBhvr>
                                      <p:to>
                                        <p:strVal val="visible"/>
                                      </p:to>
                                    </p:set>
                                  </p:childTnLst>
                                </p:cTn>
                              </p:par>
                            </p:childTnLst>
                          </p:cTn>
                        </p:par>
                        <p:par>
                          <p:cTn id="162" fill="hold">
                            <p:stCondLst>
                              <p:cond delay="0"/>
                            </p:stCondLst>
                            <p:childTnLst>
                              <p:par>
                                <p:cTn id="163" presetID="1" presetClass="entr" presetSubtype="0" fill="hold" grpId="52" nodeType="afterEffect">
                                  <p:stCondLst>
                                    <p:cond delay="0"/>
                                  </p:stCondLst>
                                  <p:iterate>
                                    <p:tmAbs val="0"/>
                                  </p:iterate>
                                  <p:childTnLst>
                                    <p:set>
                                      <p:cBhvr>
                                        <p:cTn id="164" fill="hold"/>
                                        <p:tgtEl>
                                          <p:spTgt spid="920"/>
                                        </p:tgtEl>
                                        <p:attrNameLst>
                                          <p:attrName>style.visibility</p:attrName>
                                        </p:attrNameLst>
                                      </p:cBhvr>
                                      <p:to>
                                        <p:strVal val="visible"/>
                                      </p:to>
                                    </p:set>
                                  </p:childTnLst>
                                </p:cTn>
                              </p:par>
                            </p:childTnLst>
                          </p:cTn>
                        </p:par>
                        <p:par>
                          <p:cTn id="165" fill="hold">
                            <p:stCondLst>
                              <p:cond delay="0"/>
                            </p:stCondLst>
                            <p:childTnLst>
                              <p:par>
                                <p:cTn id="166" presetID="1" presetClass="entr" presetSubtype="0" fill="hold" grpId="53" nodeType="afterEffect">
                                  <p:stCondLst>
                                    <p:cond delay="0"/>
                                  </p:stCondLst>
                                  <p:iterate>
                                    <p:tmAbs val="0"/>
                                  </p:iterate>
                                  <p:childTnLst>
                                    <p:set>
                                      <p:cBhvr>
                                        <p:cTn id="167" fill="hold"/>
                                        <p:tgtEl>
                                          <p:spTgt spid="921"/>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54" nodeType="clickEffect">
                                  <p:stCondLst>
                                    <p:cond delay="0"/>
                                  </p:stCondLst>
                                  <p:iterate>
                                    <p:tmAbs val="0"/>
                                  </p:iterate>
                                  <p:childTnLst>
                                    <p:set>
                                      <p:cBhvr>
                                        <p:cTn id="171" fill="hold"/>
                                        <p:tgtEl>
                                          <p:spTgt spid="955"/>
                                        </p:tgtEl>
                                        <p:attrNameLst>
                                          <p:attrName>style.visibility</p:attrName>
                                        </p:attrNameLst>
                                      </p:cBhvr>
                                      <p:to>
                                        <p:strVal val="visible"/>
                                      </p:to>
                                    </p:set>
                                  </p:childTnLst>
                                </p:cTn>
                              </p:par>
                            </p:childTnLst>
                          </p:cTn>
                        </p:par>
                        <p:par>
                          <p:cTn id="172" fill="hold">
                            <p:stCondLst>
                              <p:cond delay="0"/>
                            </p:stCondLst>
                            <p:childTnLst>
                              <p:par>
                                <p:cTn id="173" presetID="1" presetClass="entr" presetSubtype="0" fill="hold" grpId="55" nodeType="afterEffect">
                                  <p:stCondLst>
                                    <p:cond delay="0"/>
                                  </p:stCondLst>
                                  <p:iterate>
                                    <p:tmAbs val="0"/>
                                  </p:iterate>
                                  <p:childTnLst>
                                    <p:set>
                                      <p:cBhvr>
                                        <p:cTn id="174" fill="hold"/>
                                        <p:tgtEl>
                                          <p:spTgt spid="956"/>
                                        </p:tgtEl>
                                        <p:attrNameLst>
                                          <p:attrName>style.visibility</p:attrName>
                                        </p:attrNameLst>
                                      </p:cBhvr>
                                      <p:to>
                                        <p:strVal val="visible"/>
                                      </p:to>
                                    </p:set>
                                  </p:childTnLst>
                                </p:cTn>
                              </p:par>
                            </p:childTnLst>
                          </p:cTn>
                        </p:par>
                        <p:par>
                          <p:cTn id="175" fill="hold">
                            <p:stCondLst>
                              <p:cond delay="0"/>
                            </p:stCondLst>
                            <p:childTnLst>
                              <p:par>
                                <p:cTn id="176" presetID="1" presetClass="entr" presetSubtype="0" fill="hold" grpId="56" nodeType="afterEffect">
                                  <p:stCondLst>
                                    <p:cond delay="0"/>
                                  </p:stCondLst>
                                  <p:iterate>
                                    <p:tmAbs val="0"/>
                                  </p:iterate>
                                  <p:childTnLst>
                                    <p:set>
                                      <p:cBhvr>
                                        <p:cTn id="177" fill="hold"/>
                                        <p:tgtEl>
                                          <p:spTgt spid="922"/>
                                        </p:tgtEl>
                                        <p:attrNameLst>
                                          <p:attrName>style.visibility</p:attrName>
                                        </p:attrNameLst>
                                      </p:cBhvr>
                                      <p:to>
                                        <p:strVal val="visible"/>
                                      </p:to>
                                    </p:set>
                                  </p:childTnLst>
                                </p:cTn>
                              </p:par>
                            </p:childTnLst>
                          </p:cTn>
                        </p:par>
                        <p:par>
                          <p:cTn id="178" fill="hold">
                            <p:stCondLst>
                              <p:cond delay="0"/>
                            </p:stCondLst>
                            <p:childTnLst>
                              <p:par>
                                <p:cTn id="179" presetID="1" presetClass="entr" presetSubtype="0" fill="hold" grpId="57" nodeType="afterEffect">
                                  <p:stCondLst>
                                    <p:cond delay="0"/>
                                  </p:stCondLst>
                                  <p:iterate>
                                    <p:tmAbs val="0"/>
                                  </p:iterate>
                                  <p:childTnLst>
                                    <p:set>
                                      <p:cBhvr>
                                        <p:cTn id="180" fill="hold"/>
                                        <p:tgtEl>
                                          <p:spTgt spid="923"/>
                                        </p:tgtEl>
                                        <p:attrNameLst>
                                          <p:attrName>style.visibility</p:attrName>
                                        </p:attrNameLst>
                                      </p:cBhvr>
                                      <p:to>
                                        <p:strVal val="visible"/>
                                      </p:to>
                                    </p:set>
                                  </p:childTnLst>
                                </p:cTn>
                              </p:par>
                            </p:childTnLst>
                          </p:cTn>
                        </p:par>
                        <p:par>
                          <p:cTn id="181" fill="hold">
                            <p:stCondLst>
                              <p:cond delay="0"/>
                            </p:stCondLst>
                            <p:childTnLst>
                              <p:par>
                                <p:cTn id="182" presetID="1" presetClass="entr" presetSubtype="0" fill="hold" grpId="58" nodeType="afterEffect">
                                  <p:stCondLst>
                                    <p:cond delay="0"/>
                                  </p:stCondLst>
                                  <p:iterate>
                                    <p:tmAbs val="0"/>
                                  </p:iterate>
                                  <p:childTnLst>
                                    <p:set>
                                      <p:cBhvr>
                                        <p:cTn id="183" fill="hold"/>
                                        <p:tgtEl>
                                          <p:spTgt spid="924"/>
                                        </p:tgtEl>
                                        <p:attrNameLst>
                                          <p:attrName>style.visibility</p:attrName>
                                        </p:attrNameLst>
                                      </p:cBhvr>
                                      <p:to>
                                        <p:strVal val="visible"/>
                                      </p:to>
                                    </p:set>
                                  </p:childTnLst>
                                </p:cTn>
                              </p:par>
                            </p:childTnLst>
                          </p:cTn>
                        </p:par>
                        <p:par>
                          <p:cTn id="184" fill="hold">
                            <p:stCondLst>
                              <p:cond delay="0"/>
                            </p:stCondLst>
                            <p:childTnLst>
                              <p:par>
                                <p:cTn id="185" presetID="1" presetClass="entr" presetSubtype="0" fill="hold" grpId="59" nodeType="afterEffect">
                                  <p:stCondLst>
                                    <p:cond delay="0"/>
                                  </p:stCondLst>
                                  <p:iterate>
                                    <p:tmAbs val="0"/>
                                  </p:iterate>
                                  <p:childTnLst>
                                    <p:set>
                                      <p:cBhvr>
                                        <p:cTn id="186" fill="hold"/>
                                        <p:tgtEl>
                                          <p:spTgt spid="925"/>
                                        </p:tgtEl>
                                        <p:attrNameLst>
                                          <p:attrName>style.visibility</p:attrName>
                                        </p:attrNameLst>
                                      </p:cBhvr>
                                      <p:to>
                                        <p:strVal val="visible"/>
                                      </p:to>
                                    </p:set>
                                  </p:childTnLst>
                                </p:cTn>
                              </p:par>
                            </p:childTnLst>
                          </p:cTn>
                        </p:par>
                        <p:par>
                          <p:cTn id="187" fill="hold">
                            <p:stCondLst>
                              <p:cond delay="0"/>
                            </p:stCondLst>
                            <p:childTnLst>
                              <p:par>
                                <p:cTn id="188" presetID="1" presetClass="entr" presetSubtype="0" fill="hold" grpId="60" nodeType="afterEffect">
                                  <p:stCondLst>
                                    <p:cond delay="0"/>
                                  </p:stCondLst>
                                  <p:iterate>
                                    <p:tmAbs val="0"/>
                                  </p:iterate>
                                  <p:childTnLst>
                                    <p:set>
                                      <p:cBhvr>
                                        <p:cTn id="189" fill="hold"/>
                                        <p:tgtEl>
                                          <p:spTgt spid="926"/>
                                        </p:tgtEl>
                                        <p:attrNameLst>
                                          <p:attrName>style.visibility</p:attrName>
                                        </p:attrNameLst>
                                      </p:cBhvr>
                                      <p:to>
                                        <p:strVal val="visible"/>
                                      </p:to>
                                    </p:set>
                                  </p:childTnLst>
                                </p:cTn>
                              </p:par>
                            </p:childTnLst>
                          </p:cTn>
                        </p:par>
                        <p:par>
                          <p:cTn id="190" fill="hold">
                            <p:stCondLst>
                              <p:cond delay="0"/>
                            </p:stCondLst>
                            <p:childTnLst>
                              <p:par>
                                <p:cTn id="191" presetID="1" presetClass="entr" presetSubtype="0" fill="hold" grpId="61" nodeType="afterEffect">
                                  <p:stCondLst>
                                    <p:cond delay="0"/>
                                  </p:stCondLst>
                                  <p:iterate>
                                    <p:tmAbs val="0"/>
                                  </p:iterate>
                                  <p:childTnLst>
                                    <p:set>
                                      <p:cBhvr>
                                        <p:cTn id="192" fill="hold"/>
                                        <p:tgtEl>
                                          <p:spTgt spid="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 grpId="2" animBg="1" advAuto="0"/>
      <p:bldP spid="889" grpId="9" animBg="1" advAuto="0"/>
      <p:bldP spid="890" grpId="10" animBg="1" advAuto="0"/>
      <p:bldP spid="891" grpId="11" animBg="1" advAuto="0"/>
      <p:bldP spid="892" grpId="13" animBg="1" advAuto="0"/>
      <p:bldP spid="893" grpId="12" animBg="1" advAuto="0"/>
      <p:bldP spid="894" grpId="29" animBg="1" advAuto="0"/>
      <p:bldP spid="895" grpId="31" animBg="1" advAuto="0"/>
      <p:bldP spid="896" grpId="30" animBg="1" advAuto="0"/>
      <p:bldP spid="897" grpId="32" animBg="1" advAuto="0"/>
      <p:bldP spid="898" grpId="36" animBg="1" advAuto="0"/>
      <p:bldP spid="899" grpId="37" animBg="1" advAuto="0"/>
      <p:bldP spid="900" grpId="45" animBg="1" advAuto="0"/>
      <p:bldP spid="901" grpId="46" animBg="1" advAuto="0"/>
      <p:bldP spid="902" grpId="47" animBg="1" advAuto="0"/>
      <p:bldP spid="903" grpId="48" animBg="1" advAuto="0"/>
      <p:bldP spid="904" grpId="49" animBg="1" advAuto="0"/>
      <p:bldP spid="905" grpId="50" animBg="1" advAuto="0"/>
      <p:bldP spid="908" grpId="3" animBg="1" advAuto="0"/>
      <p:bldP spid="909" grpId="4" animBg="1" advAuto="0"/>
      <p:bldP spid="910" grpId="14" animBg="1" advAuto="0"/>
      <p:bldP spid="911" grpId="15" animBg="1" advAuto="0"/>
      <p:bldP spid="912" grpId="19" animBg="1" advAuto="0"/>
      <p:bldP spid="913" grpId="20" animBg="1" advAuto="0"/>
      <p:bldP spid="914" grpId="38" animBg="1" advAuto="0"/>
      <p:bldP spid="915" grpId="39" animBg="1" advAuto="0"/>
      <p:bldP spid="916" grpId="33" animBg="1" advAuto="0"/>
      <p:bldP spid="917" grpId="34" animBg="1" advAuto="0"/>
      <p:bldP spid="918" grpId="35" animBg="1" advAuto="0"/>
      <p:bldP spid="919" grpId="51" animBg="1" advAuto="0"/>
      <p:bldP spid="920" grpId="52" animBg="1" advAuto="0"/>
      <p:bldP spid="921" grpId="53" animBg="1" advAuto="0"/>
      <p:bldP spid="922" grpId="56" animBg="1" advAuto="0"/>
      <p:bldP spid="923" grpId="57" animBg="1" advAuto="0"/>
      <p:bldP spid="924" grpId="58" animBg="1" advAuto="0"/>
      <p:bldP spid="925" grpId="59" animBg="1" advAuto="0"/>
      <p:bldP spid="926" grpId="60" animBg="1" advAuto="0"/>
      <p:bldP spid="927" grpId="61" animBg="1" advAuto="0"/>
      <p:bldP spid="928" grpId="21" animBg="1" advAuto="0"/>
      <p:bldP spid="929" grpId="22" animBg="1" advAuto="0"/>
      <p:bldP spid="930" grpId="23" animBg="1" advAuto="0"/>
      <p:bldP spid="933" grpId="7" animBg="1" advAuto="0"/>
      <p:bldP spid="934" grpId="8" animBg="1" advAuto="0"/>
      <p:bldP spid="935" grpId="27" animBg="1" advAuto="0"/>
      <p:bldP spid="936" grpId="28" animBg="1" advAuto="0"/>
      <p:bldP spid="937" grpId="43" animBg="1" advAuto="0"/>
      <p:bldP spid="938" grpId="44" animBg="1" advAuto="0"/>
      <p:bldP spid="939" grpId="6" animBg="1" advAuto="0"/>
      <p:bldP spid="940" grpId="24" animBg="1" advAuto="0"/>
      <p:bldP spid="941" grpId="42" animBg="1" advAuto="0"/>
      <p:bldP spid="944" grpId="5" animBg="1" advAuto="0"/>
      <p:bldP spid="945" grpId="26" animBg="1" advAuto="0"/>
      <p:bldP spid="946" grpId="41" animBg="1" advAuto="0"/>
      <p:bldP spid="948" grpId="16" animBg="1" advAuto="0"/>
      <p:bldP spid="949" grpId="25" animBg="1" advAuto="0"/>
      <p:bldP spid="950" grpId="40" animBg="1" advAuto="0"/>
      <p:bldP spid="952" grpId="1" animBg="1" advAuto="0"/>
      <p:bldP spid="953" grpId="17" animBg="1" advAuto="0"/>
      <p:bldP spid="954" grpId="18" animBg="1" advAuto="0"/>
      <p:bldP spid="955" grpId="54" animBg="1" advAuto="0"/>
      <p:bldP spid="956" grpId="55"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762000" y="368300"/>
            <a:ext cx="16306800" cy="1397000"/>
          </a:xfrm>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Programming with transactions</a:t>
            </a:r>
          </a:p>
        </p:txBody>
      </p:sp>
      <p:sp>
        <p:nvSpPr>
          <p:cNvPr id="59" name="Shape 59"/>
          <p:cNvSpPr/>
          <p:nvPr/>
        </p:nvSpPr>
        <p:spPr>
          <a:xfrm>
            <a:off x="739775" y="2192560"/>
            <a:ext cx="8229600" cy="339363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2800" b="1">
                <a:latin typeface="Consolas"/>
                <a:ea typeface="Consolas"/>
                <a:cs typeface="Consolas"/>
                <a:sym typeface="Consolas"/>
              </a:defRPr>
            </a:pPr>
            <a:r>
              <a:t>void deposit(Acct account, int amount)</a:t>
            </a:r>
          </a:p>
          <a:p>
            <a:pPr algn="l">
              <a:buClr>
                <a:srgbClr val="000000"/>
              </a:buClr>
              <a:buFont typeface="Courier New"/>
              <a:defRPr sz="2800" b="1">
                <a:latin typeface="Consolas"/>
                <a:ea typeface="Consolas"/>
                <a:cs typeface="Consolas"/>
                <a:sym typeface="Consolas"/>
              </a:defRPr>
            </a:pPr>
            <a:r>
              <a:t>{</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lock(account.lock);</a:t>
            </a:r>
          </a:p>
          <a:p>
            <a:pPr algn="l">
              <a:buClr>
                <a:srgbClr val="000000"/>
              </a:buClr>
              <a:buFont typeface="Courier New"/>
              <a:defRPr sz="2800" b="1">
                <a:latin typeface="Consolas"/>
                <a:ea typeface="Consolas"/>
                <a:cs typeface="Consolas"/>
                <a:sym typeface="Consolas"/>
              </a:defRPr>
            </a:pPr>
            <a:r>
              <a:t>   int tmp = bank.get(account);</a:t>
            </a:r>
          </a:p>
          <a:p>
            <a:pPr algn="l">
              <a:buClr>
                <a:srgbClr val="000000"/>
              </a:buClr>
              <a:buFont typeface="Courier New"/>
              <a:defRPr sz="2800" b="1">
                <a:latin typeface="Consolas"/>
                <a:ea typeface="Consolas"/>
                <a:cs typeface="Consolas"/>
                <a:sym typeface="Consolas"/>
              </a:defRPr>
            </a:pPr>
            <a:r>
              <a:t>   tmp += amount;</a:t>
            </a:r>
          </a:p>
          <a:p>
            <a:pPr algn="l">
              <a:buClr>
                <a:srgbClr val="000000"/>
              </a:buClr>
              <a:buFont typeface="Courier New"/>
              <a:defRPr sz="2800" b="1">
                <a:latin typeface="Consolas"/>
                <a:ea typeface="Consolas"/>
                <a:cs typeface="Consolas"/>
                <a:sym typeface="Consolas"/>
              </a:defRPr>
            </a:pPr>
            <a:r>
              <a:t>   bank.put(account, tmp);</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unlock(account.lock);</a:t>
            </a:r>
          </a:p>
          <a:p>
            <a:pPr algn="l">
              <a:buClr>
                <a:srgbClr val="000000"/>
              </a:buClr>
              <a:buFont typeface="Courier New"/>
              <a:defRPr sz="2800" b="1">
                <a:latin typeface="Consolas"/>
                <a:ea typeface="Consolas"/>
                <a:cs typeface="Consolas"/>
                <a:sym typeface="Consolas"/>
              </a:defRPr>
            </a:pPr>
            <a:r>
              <a:t>}</a:t>
            </a:r>
          </a:p>
        </p:txBody>
      </p:sp>
      <p:sp>
        <p:nvSpPr>
          <p:cNvPr id="60" name="Shape 60"/>
          <p:cNvSpPr/>
          <p:nvPr/>
        </p:nvSpPr>
        <p:spPr>
          <a:xfrm>
            <a:off x="10052050" y="2192560"/>
            <a:ext cx="7607300" cy="339363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buClr>
                <a:srgbClr val="000000"/>
              </a:buClr>
              <a:buFont typeface="Courier New"/>
              <a:defRPr sz="2800" b="1">
                <a:latin typeface="Consolas"/>
                <a:ea typeface="Consolas"/>
                <a:cs typeface="Consolas"/>
                <a:sym typeface="Consolas"/>
              </a:defRPr>
            </a:pPr>
            <a:r>
              <a:t>void deposit(Acct account, int amount) {</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atomic {</a:t>
            </a:r>
          </a:p>
          <a:p>
            <a:pPr algn="l">
              <a:buClr>
                <a:srgbClr val="000000"/>
              </a:buClr>
              <a:buFont typeface="Courier New"/>
              <a:defRPr sz="2800" b="1">
                <a:latin typeface="Consolas"/>
                <a:ea typeface="Consolas"/>
                <a:cs typeface="Consolas"/>
                <a:sym typeface="Consolas"/>
              </a:defRPr>
            </a:pPr>
            <a:r>
              <a:t>     int tmp = bank.get(account);</a:t>
            </a:r>
          </a:p>
          <a:p>
            <a:pPr algn="l">
              <a:buClr>
                <a:srgbClr val="000000"/>
              </a:buClr>
              <a:buFont typeface="Courier New"/>
              <a:defRPr sz="2800" b="1">
                <a:latin typeface="Consolas"/>
                <a:ea typeface="Consolas"/>
                <a:cs typeface="Consolas"/>
                <a:sym typeface="Consolas"/>
              </a:defRPr>
            </a:pPr>
            <a:r>
              <a:t>     tmp += amount;</a:t>
            </a:r>
          </a:p>
          <a:p>
            <a:pPr algn="l">
              <a:buClr>
                <a:srgbClr val="000000"/>
              </a:buClr>
              <a:buFont typeface="Courier New"/>
              <a:defRPr sz="2800" b="1">
                <a:latin typeface="Consolas"/>
                <a:ea typeface="Consolas"/>
                <a:cs typeface="Consolas"/>
                <a:sym typeface="Consolas"/>
              </a:defRPr>
            </a:pPr>
            <a:r>
              <a:t>     bank.put(account, tmp);</a:t>
            </a:r>
          </a:p>
          <a:p>
            <a:pPr algn="l">
              <a:buClr>
                <a:srgbClr val="000000"/>
              </a:buClr>
              <a:buFont typeface="Courier New"/>
              <a:defRPr sz="2800" b="1">
                <a:solidFill>
                  <a:schemeClr val="accent5"/>
                </a:solidFill>
                <a:latin typeface="Consolas"/>
                <a:ea typeface="Consolas"/>
                <a:cs typeface="Consolas"/>
                <a:sym typeface="Consolas"/>
              </a:defRPr>
            </a:pPr>
            <a:r>
              <a:t>   </a:t>
            </a:r>
            <a:r>
              <a:rPr>
                <a:uFill>
                  <a:solidFill>
                    <a:srgbClr val="E32400"/>
                  </a:solidFill>
                </a:uFill>
              </a:rPr>
              <a:t>}</a:t>
            </a:r>
          </a:p>
          <a:p>
            <a:pPr algn="l">
              <a:buClr>
                <a:srgbClr val="000000"/>
              </a:buClr>
              <a:buFont typeface="Courier New"/>
              <a:defRPr sz="2800" b="1">
                <a:latin typeface="Consolas"/>
                <a:ea typeface="Consolas"/>
                <a:cs typeface="Consolas"/>
                <a:sym typeface="Consolas"/>
              </a:defRPr>
            </a:pPr>
            <a:r>
              <a:t>}</a:t>
            </a:r>
          </a:p>
        </p:txBody>
      </p:sp>
      <p:sp>
        <p:nvSpPr>
          <p:cNvPr id="61" name="Shape 61"/>
          <p:cNvSpPr/>
          <p:nvPr/>
        </p:nvSpPr>
        <p:spPr>
          <a:xfrm>
            <a:off x="7753350" y="3686175"/>
            <a:ext cx="1739900" cy="698500"/>
          </a:xfrm>
          <a:prstGeom prst="rightArrow">
            <a:avLst>
              <a:gd name="adj1" fmla="val 42796"/>
              <a:gd name="adj2" fmla="val 50936"/>
            </a:avLst>
          </a:prstGeom>
          <a:solidFill>
            <a:schemeClr val="accent5"/>
          </a:solidFill>
        </p:spPr>
        <p:txBody>
          <a:bodyPr lIns="50800" tIns="50800" rIns="50800" bIns="50800" anchor="ctr"/>
          <a:lstStyle/>
          <a:p>
            <a:pPr defTabSz="584200">
              <a:defRPr sz="4000">
                <a:solidFill>
                  <a:srgbClr val="FFFFFF"/>
                </a:solidFill>
              </a:defRPr>
            </a:pPr>
            <a:endParaRPr/>
          </a:p>
        </p:txBody>
      </p:sp>
      <p:sp>
        <p:nvSpPr>
          <p:cNvPr id="62" name="Shape 62"/>
          <p:cNvSpPr/>
          <p:nvPr/>
        </p:nvSpPr>
        <p:spPr>
          <a:xfrm>
            <a:off x="743500" y="6101753"/>
            <a:ext cx="16699400" cy="711931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1400"/>
              </a:spcBef>
              <a:buSzPct val="120000"/>
              <a:buFont typeface="Lucida Grande"/>
              <a:buChar char="▪"/>
              <a:defRPr b="1">
                <a:latin typeface="+mn-lt"/>
                <a:ea typeface="+mn-ea"/>
                <a:cs typeface="+mn-cs"/>
                <a:sym typeface="Myriad Pro Condensed"/>
              </a:defRPr>
            </a:pPr>
            <a:r>
              <a:rPr dirty="0"/>
              <a:t>Atomic construct is declarative</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Programmer states </a:t>
            </a:r>
            <a:r>
              <a:rPr u="sng" dirty="0"/>
              <a:t>what</a:t>
            </a:r>
            <a:r>
              <a:rPr dirty="0"/>
              <a:t> to do (maintain atomicity of this code), not </a:t>
            </a:r>
            <a:r>
              <a:rPr u="sng" dirty="0"/>
              <a:t>how</a:t>
            </a:r>
            <a:r>
              <a:rPr dirty="0"/>
              <a:t> to do it</a:t>
            </a:r>
            <a:endParaRPr lang="en-US" dirty="0"/>
          </a:p>
          <a:p>
            <a:pPr marL="1600200" lvl="1" indent="-800100" algn="l">
              <a:spcBef>
                <a:spcPts val="1400"/>
              </a:spcBef>
              <a:buSzPct val="120000"/>
              <a:buFont typeface="Lucida Grande"/>
              <a:buChar char="-"/>
              <a:defRPr sz="4000" b="1">
                <a:latin typeface="+mn-lt"/>
                <a:ea typeface="+mn-ea"/>
                <a:cs typeface="+mn-cs"/>
                <a:sym typeface="Myriad Pro Condensed"/>
              </a:defRPr>
            </a:pPr>
            <a:r>
              <a:rPr dirty="0"/>
              <a:t>No explicit use or management of locks</a:t>
            </a:r>
            <a:endParaRPr lang="en-US" dirty="0"/>
          </a:p>
          <a:p>
            <a:pPr marL="1600200" lvl="1" indent="-800100" algn="l">
              <a:spcBef>
                <a:spcPts val="1400"/>
              </a:spcBef>
              <a:buSzPct val="120000"/>
              <a:buFont typeface="Lucida Grande"/>
              <a:buChar char="-"/>
              <a:defRPr sz="4000" b="1">
                <a:latin typeface="+mn-lt"/>
                <a:ea typeface="+mn-ea"/>
                <a:cs typeface="+mn-cs"/>
                <a:sym typeface="Myriad Pro Condensed"/>
              </a:defRPr>
            </a:pPr>
            <a:endParaRPr dirty="0"/>
          </a:p>
          <a:p>
            <a:pPr marL="800100" indent="-800100" algn="l">
              <a:spcBef>
                <a:spcPts val="1400"/>
              </a:spcBef>
              <a:buSzPct val="120000"/>
              <a:buFont typeface="Lucida Grande"/>
              <a:buChar char="▪"/>
              <a:defRPr b="1">
                <a:latin typeface="+mn-lt"/>
                <a:ea typeface="+mn-ea"/>
                <a:cs typeface="+mn-cs"/>
                <a:sym typeface="Myriad Pro Condensed"/>
              </a:defRPr>
            </a:pPr>
            <a:r>
              <a:rPr dirty="0"/>
              <a:t>System implements synchronization as necessary to ensure atomicity</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System </a:t>
            </a:r>
            <a:r>
              <a:rPr u="sng" dirty="0"/>
              <a:t>could</a:t>
            </a:r>
            <a:r>
              <a:rPr dirty="0"/>
              <a:t> implement atomic { } using a lock</a:t>
            </a:r>
          </a:p>
          <a:p>
            <a:pPr marL="1600200" lvl="1" indent="-800100" algn="l">
              <a:spcBef>
                <a:spcPts val="1400"/>
              </a:spcBef>
              <a:buSzPct val="120000"/>
              <a:buFont typeface="Lucida Grande"/>
              <a:buChar char="-"/>
              <a:defRPr sz="4000" b="1">
                <a:latin typeface="+mn-lt"/>
                <a:ea typeface="+mn-ea"/>
                <a:cs typeface="+mn-cs"/>
                <a:sym typeface="Myriad Pro Condensed"/>
              </a:defRPr>
            </a:pPr>
            <a:r>
              <a:rPr dirty="0"/>
              <a:t>Implementation discussed today uses optimistic concurrency: serialization only in situations of true contention (R-W or W-W conflicts)</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 name="Shape 960"/>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 trade-offs</a:t>
            </a:r>
          </a:p>
        </p:txBody>
      </p:sp>
      <p:sp>
        <p:nvSpPr>
          <p:cNvPr id="961" name="Shape 961"/>
          <p:cNvSpPr>
            <a:spLocks noGrp="1"/>
          </p:cNvSpPr>
          <p:nvPr>
            <p:ph type="body" idx="1"/>
          </p:nvPr>
        </p:nvSpPr>
        <p:spPr>
          <a:prstGeom prst="rect">
            <a:avLst/>
          </a:prstGeom>
        </p:spPr>
        <p:txBody>
          <a:bodyPr/>
          <a:lstStyle/>
          <a:p>
            <a:r>
              <a:rPr dirty="0"/>
              <a:t>Pessimistic conflict detection (a.k.a. “eager”)</a:t>
            </a:r>
          </a:p>
          <a:p>
            <a:pPr marL="1276350" lvl="1" indent="-476250">
              <a:defRPr sz="4200"/>
            </a:pPr>
            <a:r>
              <a:rPr dirty="0"/>
              <a:t>Good: Detect conflicts early (undo less work, turn some aborts to stalls)</a:t>
            </a:r>
          </a:p>
          <a:p>
            <a:pPr marL="1276350" lvl="1" indent="-476250">
              <a:defRPr sz="4200"/>
            </a:pPr>
            <a:r>
              <a:rPr dirty="0"/>
              <a:t>Bad: no forward progress guarantees, more aborts in some cases </a:t>
            </a:r>
          </a:p>
          <a:p>
            <a:pPr marL="1276350" lvl="1" indent="-476250">
              <a:defRPr sz="4200"/>
            </a:pPr>
            <a:r>
              <a:rPr dirty="0"/>
              <a:t>Bad: fine-grained communication (check on each load/store)</a:t>
            </a:r>
            <a:endParaRPr lang="en-US" dirty="0"/>
          </a:p>
          <a:p>
            <a:pPr marL="1276350" lvl="1" indent="-476250">
              <a:defRPr sz="4200"/>
            </a:pPr>
            <a:r>
              <a:rPr dirty="0"/>
              <a:t>Bad: detection on critical path</a:t>
            </a:r>
            <a:endParaRPr lang="en-US" dirty="0"/>
          </a:p>
          <a:p>
            <a:pPr marL="1276350" lvl="1" indent="-476250">
              <a:defRPr sz="4200"/>
            </a:pPr>
            <a:endParaRPr dirty="0"/>
          </a:p>
          <a:p>
            <a:r>
              <a:rPr dirty="0"/>
              <a:t>Optimistic conflict detection (</a:t>
            </a:r>
            <a:r>
              <a:rPr dirty="0" err="1"/>
              <a:t>a.k.a.“lazy</a:t>
            </a:r>
            <a:r>
              <a:rPr dirty="0"/>
              <a:t>” or “commit”)</a:t>
            </a:r>
          </a:p>
          <a:p>
            <a:pPr marL="1276350" lvl="1" indent="-476250">
              <a:defRPr sz="4200"/>
            </a:pPr>
            <a:r>
              <a:rPr dirty="0"/>
              <a:t>Good: forward progress guarantees</a:t>
            </a:r>
          </a:p>
          <a:p>
            <a:pPr marL="1276350" lvl="1" indent="-476250">
              <a:defRPr sz="4200"/>
            </a:pPr>
            <a:r>
              <a:rPr dirty="0"/>
              <a:t>Good: bulk communication and conflict detection</a:t>
            </a:r>
          </a:p>
          <a:p>
            <a:pPr marL="1276350" lvl="1" indent="-476250">
              <a:defRPr sz="4200"/>
            </a:pPr>
            <a:r>
              <a:rPr dirty="0"/>
              <a:t>Bad: detects conflicts late, can still have fairness problems</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 name="Shape 963"/>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Conflict detection granularity</a:t>
            </a:r>
          </a:p>
        </p:txBody>
      </p:sp>
      <p:sp>
        <p:nvSpPr>
          <p:cNvPr id="964" name="Shape 964"/>
          <p:cNvSpPr>
            <a:spLocks noGrp="1"/>
          </p:cNvSpPr>
          <p:nvPr>
            <p:ph type="body" idx="1"/>
          </p:nvPr>
        </p:nvSpPr>
        <p:spPr>
          <a:xfrm>
            <a:off x="838200" y="2095500"/>
            <a:ext cx="16154400" cy="11633200"/>
          </a:xfrm>
          <a:prstGeom prst="rect">
            <a:avLst/>
          </a:prstGeom>
        </p:spPr>
        <p:txBody>
          <a:bodyPr/>
          <a:lstStyle/>
          <a:p>
            <a:r>
              <a:rPr dirty="0"/>
              <a:t>Object granularity (SW-based techniques)</a:t>
            </a:r>
          </a:p>
          <a:p>
            <a:pPr marL="1276350" lvl="1" indent="-476250">
              <a:defRPr sz="4200"/>
            </a:pPr>
            <a:r>
              <a:rPr dirty="0"/>
              <a:t>Good: reduced overhead (time/space)</a:t>
            </a:r>
          </a:p>
          <a:p>
            <a:pPr marL="1276350" lvl="1" indent="-476250">
              <a:defRPr sz="4200"/>
            </a:pPr>
            <a:r>
              <a:rPr dirty="0"/>
              <a:t>Good: close to programmer’s reasoning</a:t>
            </a:r>
            <a:endParaRPr lang="en-US" dirty="0"/>
          </a:p>
          <a:p>
            <a:pPr marL="1276350" lvl="1" indent="-476250">
              <a:defRPr sz="4200"/>
            </a:pPr>
            <a:r>
              <a:rPr dirty="0"/>
              <a:t>Bad: false sharing on large objects (e.g. arrays)</a:t>
            </a:r>
          </a:p>
          <a:p>
            <a:r>
              <a:rPr dirty="0"/>
              <a:t>Machine word granularity</a:t>
            </a:r>
          </a:p>
          <a:p>
            <a:pPr marL="1276350" lvl="1" indent="-476250">
              <a:defRPr sz="4200"/>
            </a:pPr>
            <a:r>
              <a:rPr dirty="0"/>
              <a:t>Good: minimize false sharing</a:t>
            </a:r>
            <a:endParaRPr lang="en-US" dirty="0"/>
          </a:p>
          <a:p>
            <a:pPr marL="1276350" lvl="1" indent="-476250">
              <a:defRPr sz="4200"/>
            </a:pPr>
            <a:r>
              <a:rPr dirty="0"/>
              <a:t>Bad: increased overhead (time/space)</a:t>
            </a:r>
          </a:p>
          <a:p>
            <a:r>
              <a:rPr dirty="0"/>
              <a:t>Cache-line granularity</a:t>
            </a:r>
            <a:endParaRPr lang="en-US" dirty="0"/>
          </a:p>
          <a:p>
            <a:pPr lvl="1"/>
            <a:r>
              <a:rPr sz="4200" dirty="0"/>
              <a:t>Good: compromise between object and word</a:t>
            </a:r>
          </a:p>
          <a:p>
            <a:r>
              <a:rPr dirty="0"/>
              <a:t>Can mix and match to get best of both worlds </a:t>
            </a:r>
          </a:p>
          <a:p>
            <a:pPr marL="1276350" lvl="1" indent="-476250">
              <a:defRPr sz="4200"/>
            </a:pPr>
            <a:r>
              <a:rPr dirty="0"/>
              <a:t>Word-level for arrays, object-level for other data, … </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 name="Shape 966"/>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TM implementation space (examples)</a:t>
            </a:r>
          </a:p>
        </p:txBody>
      </p:sp>
      <p:sp>
        <p:nvSpPr>
          <p:cNvPr id="967" name="Shape 967"/>
          <p:cNvSpPr>
            <a:spLocks noGrp="1"/>
          </p:cNvSpPr>
          <p:nvPr>
            <p:ph type="body" idx="1"/>
          </p:nvPr>
        </p:nvSpPr>
        <p:spPr>
          <a:xfrm>
            <a:off x="939800" y="1816100"/>
            <a:ext cx="16154400" cy="11506200"/>
          </a:xfrm>
          <a:prstGeom prst="rect">
            <a:avLst/>
          </a:prstGeom>
        </p:spPr>
        <p:txBody>
          <a:bodyPr/>
          <a:lstStyle/>
          <a:p>
            <a:r>
              <a:rPr dirty="0"/>
              <a:t>Hardware TM systems</a:t>
            </a:r>
          </a:p>
          <a:p>
            <a:pPr marL="1276350" lvl="1" indent="-476250">
              <a:defRPr sz="4200"/>
            </a:pPr>
            <a:r>
              <a:rPr dirty="0"/>
              <a:t>Lazy + optimistic: Stanford TCC</a:t>
            </a:r>
            <a:r>
              <a:rPr lang="en-US" dirty="0"/>
              <a:t>, Intel VTM</a:t>
            </a:r>
            <a:endParaRPr dirty="0"/>
          </a:p>
          <a:p>
            <a:pPr marL="1276350" lvl="1" indent="-476250">
              <a:defRPr sz="4200"/>
            </a:pPr>
            <a:r>
              <a:rPr dirty="0"/>
              <a:t>Lazy + pessimistic: MIT LTM</a:t>
            </a:r>
          </a:p>
          <a:p>
            <a:pPr marL="1276350" lvl="1" indent="-476250">
              <a:defRPr sz="4200"/>
            </a:pPr>
            <a:r>
              <a:rPr dirty="0"/>
              <a:t>Eager + pessimistic: Wisconsin </a:t>
            </a:r>
            <a:r>
              <a:rPr dirty="0" err="1"/>
              <a:t>LogTM</a:t>
            </a:r>
            <a:endParaRPr lang="en-US" dirty="0"/>
          </a:p>
          <a:p>
            <a:pPr marL="1276350" lvl="1" indent="-476250">
              <a:defRPr sz="4200"/>
            </a:pPr>
            <a:r>
              <a:rPr dirty="0"/>
              <a:t>Eager + optimistic: not practical</a:t>
            </a:r>
          </a:p>
          <a:p>
            <a:r>
              <a:rPr dirty="0"/>
              <a:t>Software TM systems</a:t>
            </a:r>
          </a:p>
          <a:p>
            <a:pPr marL="1276350" lvl="1" indent="-476250">
              <a:defRPr sz="4200"/>
            </a:pPr>
            <a:r>
              <a:rPr dirty="0"/>
              <a:t>Lazy + optimistic (</a:t>
            </a:r>
            <a:r>
              <a:rPr dirty="0" err="1"/>
              <a:t>rd</a:t>
            </a:r>
            <a:r>
              <a:rPr dirty="0"/>
              <a:t>/</a:t>
            </a:r>
            <a:r>
              <a:rPr dirty="0" err="1"/>
              <a:t>wr</a:t>
            </a:r>
            <a:r>
              <a:rPr dirty="0"/>
              <a:t>): Sun TL2</a:t>
            </a:r>
          </a:p>
          <a:p>
            <a:pPr marL="1276350" lvl="1" indent="-476250">
              <a:defRPr sz="4200"/>
            </a:pPr>
            <a:r>
              <a:rPr dirty="0"/>
              <a:t>Lazy + optimistic (</a:t>
            </a:r>
            <a:r>
              <a:rPr dirty="0" err="1"/>
              <a:t>rd</a:t>
            </a:r>
            <a:r>
              <a:rPr dirty="0"/>
              <a:t>)/pessimistic (</a:t>
            </a:r>
            <a:r>
              <a:rPr dirty="0" err="1"/>
              <a:t>wr</a:t>
            </a:r>
            <a:r>
              <a:rPr dirty="0"/>
              <a:t>): MS OSTM</a:t>
            </a:r>
          </a:p>
          <a:p>
            <a:pPr marL="1276350" lvl="1" indent="-476250">
              <a:defRPr sz="4200"/>
            </a:pPr>
            <a:r>
              <a:rPr dirty="0"/>
              <a:t>Eager + optimistic (</a:t>
            </a:r>
            <a:r>
              <a:rPr dirty="0" err="1"/>
              <a:t>rd</a:t>
            </a:r>
            <a:r>
              <a:rPr dirty="0"/>
              <a:t>)/pessimistic (</a:t>
            </a:r>
            <a:r>
              <a:rPr dirty="0" err="1"/>
              <a:t>wr</a:t>
            </a:r>
            <a:r>
              <a:rPr dirty="0"/>
              <a:t>): Intel STM</a:t>
            </a:r>
            <a:endParaRPr lang="en-US" dirty="0"/>
          </a:p>
          <a:p>
            <a:pPr marL="1276350" lvl="1" indent="-476250">
              <a:defRPr sz="4200"/>
            </a:pPr>
            <a:r>
              <a:rPr dirty="0"/>
              <a:t>Eager + pessimistic (</a:t>
            </a:r>
            <a:r>
              <a:rPr dirty="0" err="1"/>
              <a:t>rd</a:t>
            </a:r>
            <a:r>
              <a:rPr dirty="0"/>
              <a:t>/</a:t>
            </a:r>
            <a:r>
              <a:rPr dirty="0" err="1"/>
              <a:t>wr</a:t>
            </a:r>
            <a:r>
              <a:rPr dirty="0"/>
              <a:t>): Intel STM</a:t>
            </a:r>
          </a:p>
          <a:p>
            <a:r>
              <a:rPr dirty="0"/>
              <a:t>Optimal design remains an open question</a:t>
            </a:r>
          </a:p>
          <a:p>
            <a:pPr marL="1276350" lvl="1" indent="-476250">
              <a:defRPr sz="4200"/>
            </a:pPr>
            <a:r>
              <a:rPr dirty="0"/>
              <a:t>May be different for HW, SW, and hybrid</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 name="Shape 971"/>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Hardware transactional memory (HTM)</a:t>
            </a:r>
          </a:p>
        </p:txBody>
      </p:sp>
      <p:sp>
        <p:nvSpPr>
          <p:cNvPr id="972" name="Shape 972"/>
          <p:cNvSpPr>
            <a:spLocks noGrp="1"/>
          </p:cNvSpPr>
          <p:nvPr>
            <p:ph type="body" idx="1"/>
          </p:nvPr>
        </p:nvSpPr>
        <p:spPr>
          <a:xfrm>
            <a:off x="838200" y="2095500"/>
            <a:ext cx="16154400" cy="11823700"/>
          </a:xfrm>
          <a:prstGeom prst="rect">
            <a:avLst/>
          </a:prstGeom>
        </p:spPr>
        <p:txBody>
          <a:bodyPr/>
          <a:lstStyle/>
          <a:p>
            <a:r>
              <a:rPr dirty="0"/>
              <a:t>Data versioning is implemented in caches</a:t>
            </a:r>
          </a:p>
          <a:p>
            <a:pPr marL="1276350" lvl="1" indent="-476250">
              <a:defRPr sz="4200"/>
            </a:pPr>
            <a:r>
              <a:rPr dirty="0"/>
              <a:t>Cache the write buffer or the undo log</a:t>
            </a:r>
            <a:endParaRPr lang="en-US" dirty="0"/>
          </a:p>
          <a:p>
            <a:pPr marL="1276350" lvl="1" indent="-476250">
              <a:defRPr sz="4200"/>
            </a:pPr>
            <a:r>
              <a:rPr dirty="0"/>
              <a:t>Add new cache line metadata to track transaction read set and write set</a:t>
            </a:r>
          </a:p>
          <a:p>
            <a:r>
              <a:rPr dirty="0"/>
              <a:t>Conflict detection through cache coherence protocol</a:t>
            </a:r>
          </a:p>
          <a:p>
            <a:pPr marL="1276350" lvl="1" indent="-476250">
              <a:defRPr sz="4200"/>
            </a:pPr>
            <a:r>
              <a:rPr dirty="0"/>
              <a:t>Coherence lookups detect conflicts between transactions</a:t>
            </a:r>
            <a:endParaRPr lang="en-US" dirty="0"/>
          </a:p>
          <a:p>
            <a:pPr marL="1276350" lvl="1" indent="-476250">
              <a:defRPr sz="4200"/>
            </a:pPr>
            <a:r>
              <a:rPr dirty="0"/>
              <a:t>Works with snooping and directory coherence</a:t>
            </a:r>
          </a:p>
          <a:p>
            <a:r>
              <a:rPr dirty="0"/>
              <a:t>Note:</a:t>
            </a:r>
          </a:p>
          <a:p>
            <a:pPr marL="1276350" lvl="1" indent="-476250">
              <a:defRPr sz="4200"/>
            </a:pPr>
            <a:r>
              <a:rPr dirty="0"/>
              <a:t>Register checkpoint must also be taken at transaction begin (to restore execution context state on abort) </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 name="Shape 975"/>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HTM design</a:t>
            </a:r>
          </a:p>
        </p:txBody>
      </p:sp>
      <p:sp>
        <p:nvSpPr>
          <p:cNvPr id="974" name="Shape 974"/>
          <p:cNvSpPr>
            <a:spLocks noGrp="1"/>
          </p:cNvSpPr>
          <p:nvPr>
            <p:ph type="body" idx="1"/>
          </p:nvPr>
        </p:nvSpPr>
        <p:spPr>
          <a:xfrm>
            <a:off x="889000" y="1866900"/>
            <a:ext cx="16154400" cy="10833100"/>
          </a:xfrm>
          <a:prstGeom prst="rect">
            <a:avLst/>
          </a:prstGeom>
        </p:spPr>
        <p:txBody>
          <a:bodyPr/>
          <a:lstStyle/>
          <a:p>
            <a:r>
              <a:t>Cache lines annotated to track read set and write set</a:t>
            </a:r>
          </a:p>
          <a:p>
            <a:pPr marL="1276350" lvl="1" indent="-476250">
              <a:defRPr sz="4200"/>
            </a:pPr>
            <a:r>
              <a:t>R bit: indicates data read by transaction (set on loads)</a:t>
            </a:r>
          </a:p>
          <a:p>
            <a:pPr marL="1276350" lvl="1" indent="-476250">
              <a:defRPr sz="4200"/>
            </a:pPr>
            <a:r>
              <a:t>W bit: indicates data written by transaction (set on stores)</a:t>
            </a:r>
          </a:p>
          <a:p>
            <a:pPr marL="1949450" lvl="2" indent="-476250">
              <a:defRPr sz="4200"/>
            </a:pPr>
            <a:r>
              <a:t>R/W bits can be at word or cache-line granularity</a:t>
            </a:r>
          </a:p>
          <a:p>
            <a:pPr marL="1276350" lvl="1" indent="-476250">
              <a:defRPr sz="4200"/>
            </a:pPr>
            <a:r>
              <a:t>R/W bits gang-cleared on transaction commit or abort</a:t>
            </a:r>
          </a:p>
          <a:p>
            <a:pPr marL="1276350" lvl="1" indent="-476250">
              <a:defRPr sz="4200"/>
            </a:pPr>
            <a:r>
              <a:t>For eager versioning, need a 2nd cache write for undo log</a:t>
            </a:r>
          </a:p>
          <a:p>
            <a:endParaRPr/>
          </a:p>
          <a:p>
            <a:endParaRPr/>
          </a:p>
          <a:p>
            <a:r>
              <a:t>Coherence requests check R/W bits to detect conflicts </a:t>
            </a:r>
          </a:p>
          <a:p>
            <a:pPr marL="1276350" lvl="1" indent="-476250">
              <a:defRPr sz="4200"/>
            </a:pPr>
            <a:r>
              <a:t>Observing shared request to W-word is a read-write conflict</a:t>
            </a:r>
          </a:p>
          <a:p>
            <a:pPr marL="1276350" lvl="1" indent="-476250">
              <a:defRPr sz="4200"/>
            </a:pPr>
            <a:r>
              <a:t>Observing exclusive (intent to write) request to R-word is a write-read conflict</a:t>
            </a:r>
          </a:p>
          <a:p>
            <a:pPr marL="1276350" lvl="1" indent="-476250">
              <a:defRPr sz="4200"/>
            </a:pPr>
            <a:r>
              <a:t>Observing exclusive (intent to write) request to W-word is a write-write conflict </a:t>
            </a:r>
          </a:p>
        </p:txBody>
      </p:sp>
      <p:sp>
        <p:nvSpPr>
          <p:cNvPr id="976" name="Shape 976"/>
          <p:cNvSpPr/>
          <p:nvPr/>
        </p:nvSpPr>
        <p:spPr>
          <a:xfrm>
            <a:off x="3038563" y="7773035"/>
            <a:ext cx="447499"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M</a:t>
            </a:r>
          </a:p>
        </p:txBody>
      </p:sp>
      <p:sp>
        <p:nvSpPr>
          <p:cNvPr id="977" name="Shape 977"/>
          <p:cNvSpPr/>
          <p:nvPr/>
        </p:nvSpPr>
        <p:spPr>
          <a:xfrm>
            <a:off x="3695700" y="7773035"/>
            <a:ext cx="2616200"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Tag</a:t>
            </a:r>
          </a:p>
        </p:txBody>
      </p:sp>
      <p:sp>
        <p:nvSpPr>
          <p:cNvPr id="978" name="Shape 978"/>
          <p:cNvSpPr/>
          <p:nvPr/>
        </p:nvSpPr>
        <p:spPr>
          <a:xfrm>
            <a:off x="6586156" y="7773035"/>
            <a:ext cx="388113"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R</a:t>
            </a:r>
          </a:p>
        </p:txBody>
      </p:sp>
      <p:sp>
        <p:nvSpPr>
          <p:cNvPr id="979" name="Shape 979"/>
          <p:cNvSpPr/>
          <p:nvPr/>
        </p:nvSpPr>
        <p:spPr>
          <a:xfrm>
            <a:off x="7157008" y="7773035"/>
            <a:ext cx="462434"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W</a:t>
            </a:r>
          </a:p>
        </p:txBody>
      </p:sp>
      <p:sp>
        <p:nvSpPr>
          <p:cNvPr id="980" name="Shape 980"/>
          <p:cNvSpPr/>
          <p:nvPr/>
        </p:nvSpPr>
        <p:spPr>
          <a:xfrm>
            <a:off x="7658100" y="7773035"/>
            <a:ext cx="2616200"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Word 1</a:t>
            </a:r>
          </a:p>
        </p:txBody>
      </p:sp>
      <p:sp>
        <p:nvSpPr>
          <p:cNvPr id="981" name="Shape 981"/>
          <p:cNvSpPr/>
          <p:nvPr/>
        </p:nvSpPr>
        <p:spPr>
          <a:xfrm>
            <a:off x="11602655" y="7773035"/>
            <a:ext cx="388113"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R</a:t>
            </a:r>
          </a:p>
        </p:txBody>
      </p:sp>
      <p:sp>
        <p:nvSpPr>
          <p:cNvPr id="982" name="Shape 982"/>
          <p:cNvSpPr/>
          <p:nvPr/>
        </p:nvSpPr>
        <p:spPr>
          <a:xfrm>
            <a:off x="12186208" y="7773035"/>
            <a:ext cx="462434"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marL="81280" marR="81280" defTabSz="1828800">
              <a:buClr>
                <a:srgbClr val="FF2600"/>
              </a:buClr>
              <a:buFont typeface="Arial"/>
              <a:defRPr sz="2800" b="1">
                <a:solidFill>
                  <a:schemeClr val="accent5"/>
                </a:solidFill>
                <a:uFill>
                  <a:solidFill>
                    <a:srgbClr val="FF2600"/>
                  </a:solidFill>
                </a:uFill>
                <a:latin typeface="+mn-lt"/>
                <a:ea typeface="+mn-ea"/>
                <a:cs typeface="+mn-cs"/>
                <a:sym typeface="Myriad Pro Condensed"/>
              </a:defRPr>
            </a:lvl1pPr>
          </a:lstStyle>
          <a:p>
            <a:r>
              <a:t>W</a:t>
            </a:r>
          </a:p>
        </p:txBody>
      </p:sp>
      <p:sp>
        <p:nvSpPr>
          <p:cNvPr id="983" name="Shape 983"/>
          <p:cNvSpPr/>
          <p:nvPr/>
        </p:nvSpPr>
        <p:spPr>
          <a:xfrm>
            <a:off x="12687299" y="7773035"/>
            <a:ext cx="2616201" cy="487680"/>
          </a:xfrm>
          <a:prstGeom prst="rect">
            <a:avLst/>
          </a:prstGeom>
          <a:solidFill>
            <a:srgbClr val="FFFFFF"/>
          </a:solidFill>
          <a:ln w="25400">
            <a:solidFill>
              <a:srgbClr val="000000"/>
            </a:solidFill>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marL="81280" marR="81280" defTabSz="1828800">
              <a:buClr>
                <a:srgbClr val="000000"/>
              </a:buClr>
              <a:buFont typeface="Arial"/>
              <a:defRPr sz="2800" b="1">
                <a:uFill>
                  <a:solidFill>
                    <a:srgbClr val="000000"/>
                  </a:solidFill>
                </a:uFill>
                <a:latin typeface="+mn-lt"/>
                <a:ea typeface="+mn-ea"/>
                <a:cs typeface="+mn-cs"/>
                <a:sym typeface="Myriad Pro Condensed"/>
              </a:defRPr>
            </a:lvl1pPr>
          </a:lstStyle>
          <a:p>
            <a:r>
              <a:t>Word N</a:t>
            </a:r>
          </a:p>
        </p:txBody>
      </p:sp>
      <p:sp>
        <p:nvSpPr>
          <p:cNvPr id="984" name="Shape 984"/>
          <p:cNvSpPr/>
          <p:nvPr/>
        </p:nvSpPr>
        <p:spPr>
          <a:xfrm>
            <a:off x="10401299" y="7629525"/>
            <a:ext cx="1244601" cy="7162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Arial"/>
              <a:defRPr sz="4800" b="1">
                <a:uFill>
                  <a:solidFill>
                    <a:srgbClr val="000000"/>
                  </a:solidFill>
                </a:uFill>
                <a:latin typeface="+mn-lt"/>
                <a:ea typeface="+mn-ea"/>
                <a:cs typeface="+mn-cs"/>
                <a:sym typeface="Myriad Pro Condensed"/>
              </a:defRPr>
            </a:lvl1pPr>
          </a:lstStyle>
          <a:p>
            <a:r>
              <a:t>. . .</a:t>
            </a:r>
          </a:p>
        </p:txBody>
      </p:sp>
      <p:sp>
        <p:nvSpPr>
          <p:cNvPr id="985" name="Shape 985"/>
          <p:cNvSpPr/>
          <p:nvPr/>
        </p:nvSpPr>
        <p:spPr>
          <a:xfrm>
            <a:off x="13530766" y="6811010"/>
            <a:ext cx="4167341" cy="8940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defRPr sz="2800" b="1">
                <a:solidFill>
                  <a:schemeClr val="accent5"/>
                </a:solidFill>
                <a:latin typeface="+mn-lt"/>
                <a:ea typeface="+mn-ea"/>
                <a:cs typeface="+mn-cs"/>
                <a:sym typeface="Myriad Pro Condensed"/>
              </a:defRPr>
            </a:lvl1pPr>
          </a:lstStyle>
          <a:p>
            <a:r>
              <a:t>This illustration tracks read and write set at word granularity</a:t>
            </a:r>
          </a:p>
        </p:txBody>
      </p:sp>
      <p:sp>
        <p:nvSpPr>
          <p:cNvPr id="986" name="Shape 986"/>
          <p:cNvSpPr/>
          <p:nvPr/>
        </p:nvSpPr>
        <p:spPr>
          <a:xfrm>
            <a:off x="187753" y="7052310"/>
            <a:ext cx="4819694" cy="4622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defRPr sz="2800" b="1">
                <a:solidFill>
                  <a:schemeClr val="accent5"/>
                </a:solidFill>
                <a:latin typeface="+mn-lt"/>
                <a:ea typeface="+mn-ea"/>
                <a:cs typeface="+mn-cs"/>
                <a:sym typeface="Myriad Pro Condensed"/>
              </a:defRPr>
            </a:lvl1pPr>
          </a:lstStyle>
          <a:p>
            <a:r>
              <a:t>MESI state bit for line (e.g., M state)</a:t>
            </a:r>
          </a:p>
        </p:txBody>
      </p:sp>
      <p:sp>
        <p:nvSpPr>
          <p:cNvPr id="987" name="Shape 987"/>
          <p:cNvSpPr/>
          <p:nvPr/>
        </p:nvSpPr>
        <p:spPr>
          <a:xfrm>
            <a:off x="1374010" y="7522594"/>
            <a:ext cx="1558192" cy="571846"/>
          </a:xfrm>
          <a:prstGeom prst="line">
            <a:avLst/>
          </a:prstGeom>
          <a:ln w="50800">
            <a:solidFill>
              <a:schemeClr val="accent5"/>
            </a:solidFill>
            <a:miter lim="400000"/>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 name="Shape 991"/>
          <p:cNvSpPr>
            <a:spLocks noGrp="1"/>
          </p:cNvSpPr>
          <p:nvPr>
            <p:ph type="title"/>
          </p:nvPr>
        </p:nvSpPr>
        <p:spPr>
          <a:xfrm>
            <a:off x="762000" y="292100"/>
            <a:ext cx="16764000" cy="1317625"/>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Example HTM implementation: lazy-optimistic</a:t>
            </a:r>
          </a:p>
        </p:txBody>
      </p:sp>
      <p:sp>
        <p:nvSpPr>
          <p:cNvPr id="992" name="Shape 992"/>
          <p:cNvSpPr>
            <a:spLocks noGrp="1"/>
          </p:cNvSpPr>
          <p:nvPr>
            <p:ph type="body" idx="1"/>
          </p:nvPr>
        </p:nvSpPr>
        <p:spPr>
          <a:xfrm>
            <a:off x="838200" y="11188700"/>
            <a:ext cx="16154400" cy="2451100"/>
          </a:xfrm>
          <a:prstGeom prst="rect">
            <a:avLst/>
          </a:prstGeom>
        </p:spPr>
        <p:txBody>
          <a:bodyPr/>
          <a:lstStyle/>
          <a:p>
            <a:pPr>
              <a:spcBef>
                <a:spcPts val="600"/>
              </a:spcBef>
            </a:pPr>
            <a:r>
              <a:t>CPU changes</a:t>
            </a:r>
          </a:p>
          <a:p>
            <a:pPr marL="1276350" lvl="1" indent="-476250">
              <a:spcBef>
                <a:spcPts val="600"/>
              </a:spcBef>
              <a:defRPr sz="4200"/>
            </a:pPr>
            <a:r>
              <a:t>Ability to checkpoint register state (available in many CPUs)</a:t>
            </a:r>
          </a:p>
          <a:p>
            <a:pPr marL="1276350" lvl="1" indent="-476250">
              <a:spcBef>
                <a:spcPts val="600"/>
              </a:spcBef>
              <a:defRPr sz="4200"/>
            </a:pPr>
            <a:r>
              <a:t>TM state registers (status, pointers to abort handlers, …)</a:t>
            </a:r>
          </a:p>
        </p:txBody>
      </p:sp>
      <p:grpSp>
        <p:nvGrpSpPr>
          <p:cNvPr id="995" name="Group 995"/>
          <p:cNvGrpSpPr/>
          <p:nvPr/>
        </p:nvGrpSpPr>
        <p:grpSpPr>
          <a:xfrm>
            <a:off x="762000" y="3203575"/>
            <a:ext cx="7439025" cy="3048000"/>
            <a:chOff x="0" y="0"/>
            <a:chExt cx="7439025" cy="3048000"/>
          </a:xfrm>
        </p:grpSpPr>
        <p:sp>
          <p:nvSpPr>
            <p:cNvPr id="993" name="Shape 993"/>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994" name="Shape 994"/>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998" name="Group 998"/>
          <p:cNvGrpSpPr/>
          <p:nvPr/>
        </p:nvGrpSpPr>
        <p:grpSpPr>
          <a:xfrm>
            <a:off x="762000" y="6553200"/>
            <a:ext cx="7439025" cy="4498975"/>
            <a:chOff x="0" y="0"/>
            <a:chExt cx="7439025" cy="4498975"/>
          </a:xfrm>
        </p:grpSpPr>
        <p:sp>
          <p:nvSpPr>
            <p:cNvPr id="996" name="Shape 996"/>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997" name="Shape 997"/>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001" name="Group 1001"/>
          <p:cNvGrpSpPr/>
          <p:nvPr/>
        </p:nvGrpSpPr>
        <p:grpSpPr>
          <a:xfrm>
            <a:off x="4791075" y="4032250"/>
            <a:ext cx="2139950" cy="1044575"/>
            <a:chOff x="0" y="0"/>
            <a:chExt cx="2139950" cy="1044575"/>
          </a:xfrm>
        </p:grpSpPr>
        <p:sp>
          <p:nvSpPr>
            <p:cNvPr id="999" name="Shape 999"/>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0" name="Shape 1000"/>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006" name="Group 1006"/>
          <p:cNvGrpSpPr/>
          <p:nvPr/>
        </p:nvGrpSpPr>
        <p:grpSpPr>
          <a:xfrm>
            <a:off x="2092325" y="4286250"/>
            <a:ext cx="3987801" cy="1793876"/>
            <a:chOff x="0" y="0"/>
            <a:chExt cx="3987800" cy="1793874"/>
          </a:xfrm>
        </p:grpSpPr>
        <p:sp>
          <p:nvSpPr>
            <p:cNvPr id="1002" name="Shape 1002"/>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05" name="Group 1005"/>
            <p:cNvGrpSpPr/>
            <p:nvPr/>
          </p:nvGrpSpPr>
          <p:grpSpPr>
            <a:xfrm>
              <a:off x="1038225" y="1292225"/>
              <a:ext cx="2949576" cy="501650"/>
              <a:chOff x="0" y="0"/>
              <a:chExt cx="2949575" cy="501649"/>
            </a:xfrm>
          </p:grpSpPr>
          <p:sp>
            <p:nvSpPr>
              <p:cNvPr id="1003" name="Shape 1003"/>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4" name="Shape 1004"/>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009" name="Group 1009"/>
          <p:cNvGrpSpPr/>
          <p:nvPr/>
        </p:nvGrpSpPr>
        <p:grpSpPr>
          <a:xfrm>
            <a:off x="3432175" y="7499350"/>
            <a:ext cx="2139950" cy="530225"/>
            <a:chOff x="0" y="0"/>
            <a:chExt cx="2139950" cy="530225"/>
          </a:xfrm>
        </p:grpSpPr>
        <p:sp>
          <p:nvSpPr>
            <p:cNvPr id="1007" name="Shape 1007"/>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08" name="Shape 1008"/>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012" name="Group 1012"/>
          <p:cNvGrpSpPr/>
          <p:nvPr/>
        </p:nvGrpSpPr>
        <p:grpSpPr>
          <a:xfrm>
            <a:off x="5591175" y="7499350"/>
            <a:ext cx="2139950" cy="530225"/>
            <a:chOff x="0" y="0"/>
            <a:chExt cx="2139950" cy="530225"/>
          </a:xfrm>
        </p:grpSpPr>
        <p:sp>
          <p:nvSpPr>
            <p:cNvPr id="1010" name="Shape 1010"/>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11" name="Shape 1011"/>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015" name="Group 1015"/>
          <p:cNvGrpSpPr/>
          <p:nvPr/>
        </p:nvGrpSpPr>
        <p:grpSpPr>
          <a:xfrm>
            <a:off x="2924175" y="7499350"/>
            <a:ext cx="508000" cy="530225"/>
            <a:chOff x="0" y="0"/>
            <a:chExt cx="508000" cy="530225"/>
          </a:xfrm>
        </p:grpSpPr>
        <p:sp>
          <p:nvSpPr>
            <p:cNvPr id="1013" name="Shape 1013"/>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14" name="Shape 1014"/>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016" name="Shape 1016"/>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7" name="Shape 1017"/>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8" name="Shape 1018"/>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19" name="Shape 1019"/>
          <p:cNvSpPr/>
          <p:nvPr/>
        </p:nvSpPr>
        <p:spPr>
          <a:xfrm>
            <a:off x="3432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0" name="Shape 1020"/>
          <p:cNvSpPr/>
          <p:nvPr/>
        </p:nvSpPr>
        <p:spPr>
          <a:xfrm>
            <a:off x="5591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1" name="Shape 1021"/>
          <p:cNvSpPr/>
          <p:nvPr/>
        </p:nvSpPr>
        <p:spPr>
          <a:xfrm>
            <a:off x="2924175" y="86010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2" name="Shape 102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3" name="Shape 102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4" name="Shape 102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5" name="Shape 102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6" name="Shape 102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7" name="Shape 102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8" name="Shape 102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29" name="Shape 102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30" name="Shape 103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033" name="Group 1033"/>
          <p:cNvGrpSpPr/>
          <p:nvPr/>
        </p:nvGrpSpPr>
        <p:grpSpPr>
          <a:xfrm>
            <a:off x="1787525" y="4032250"/>
            <a:ext cx="2139950" cy="1044575"/>
            <a:chOff x="0" y="0"/>
            <a:chExt cx="2139950" cy="1044575"/>
          </a:xfrm>
        </p:grpSpPr>
        <p:sp>
          <p:nvSpPr>
            <p:cNvPr id="1031" name="Shape 103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2" name="Shape 103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7" name="Group 1037"/>
          <p:cNvGrpSpPr/>
          <p:nvPr/>
        </p:nvGrpSpPr>
        <p:grpSpPr>
          <a:xfrm>
            <a:off x="762000" y="3203575"/>
            <a:ext cx="7439025" cy="3048000"/>
            <a:chOff x="0" y="0"/>
            <a:chExt cx="7439025" cy="3048000"/>
          </a:xfrm>
        </p:grpSpPr>
        <p:sp>
          <p:nvSpPr>
            <p:cNvPr id="1035" name="Shape 1035"/>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6" name="Shape 1036"/>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040" name="Group 1040"/>
          <p:cNvGrpSpPr/>
          <p:nvPr/>
        </p:nvGrpSpPr>
        <p:grpSpPr>
          <a:xfrm>
            <a:off x="762000" y="6553200"/>
            <a:ext cx="7439025" cy="4498975"/>
            <a:chOff x="0" y="0"/>
            <a:chExt cx="7439025" cy="4498975"/>
          </a:xfrm>
        </p:grpSpPr>
        <p:sp>
          <p:nvSpPr>
            <p:cNvPr id="1038" name="Shape 1038"/>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39" name="Shape 1039"/>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043" name="Group 1043"/>
          <p:cNvGrpSpPr/>
          <p:nvPr/>
        </p:nvGrpSpPr>
        <p:grpSpPr>
          <a:xfrm>
            <a:off x="4791075" y="4032250"/>
            <a:ext cx="2139950" cy="1044575"/>
            <a:chOff x="0" y="0"/>
            <a:chExt cx="2139950" cy="1044575"/>
          </a:xfrm>
        </p:grpSpPr>
        <p:sp>
          <p:nvSpPr>
            <p:cNvPr id="1041" name="Shape 104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42" name="Shape 104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048" name="Group 1048"/>
          <p:cNvGrpSpPr/>
          <p:nvPr/>
        </p:nvGrpSpPr>
        <p:grpSpPr>
          <a:xfrm>
            <a:off x="2092325" y="4286250"/>
            <a:ext cx="3987801" cy="1793876"/>
            <a:chOff x="0" y="0"/>
            <a:chExt cx="3987800" cy="1793874"/>
          </a:xfrm>
        </p:grpSpPr>
        <p:sp>
          <p:nvSpPr>
            <p:cNvPr id="1044" name="Shape 1044"/>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47" name="Group 1047"/>
            <p:cNvGrpSpPr/>
            <p:nvPr/>
          </p:nvGrpSpPr>
          <p:grpSpPr>
            <a:xfrm>
              <a:off x="1038225" y="1292225"/>
              <a:ext cx="2949576" cy="501650"/>
              <a:chOff x="0" y="0"/>
              <a:chExt cx="2949575" cy="501649"/>
            </a:xfrm>
          </p:grpSpPr>
          <p:sp>
            <p:nvSpPr>
              <p:cNvPr id="1045" name="Shape 1045"/>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46" name="Shape 1046"/>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051" name="Group 1051"/>
          <p:cNvGrpSpPr/>
          <p:nvPr/>
        </p:nvGrpSpPr>
        <p:grpSpPr>
          <a:xfrm>
            <a:off x="3432175" y="7499350"/>
            <a:ext cx="2139950" cy="530225"/>
            <a:chOff x="0" y="0"/>
            <a:chExt cx="2139950" cy="530225"/>
          </a:xfrm>
        </p:grpSpPr>
        <p:sp>
          <p:nvSpPr>
            <p:cNvPr id="1049" name="Shape 104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0" name="Shape 105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054" name="Group 1054"/>
          <p:cNvGrpSpPr/>
          <p:nvPr/>
        </p:nvGrpSpPr>
        <p:grpSpPr>
          <a:xfrm>
            <a:off x="5591175" y="7499350"/>
            <a:ext cx="2139950" cy="530225"/>
            <a:chOff x="0" y="0"/>
            <a:chExt cx="2139950" cy="530225"/>
          </a:xfrm>
        </p:grpSpPr>
        <p:sp>
          <p:nvSpPr>
            <p:cNvPr id="1052" name="Shape 1052"/>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3" name="Shape 1053"/>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057" name="Group 1057"/>
          <p:cNvGrpSpPr/>
          <p:nvPr/>
        </p:nvGrpSpPr>
        <p:grpSpPr>
          <a:xfrm>
            <a:off x="2924175" y="7499350"/>
            <a:ext cx="508000" cy="530225"/>
            <a:chOff x="0" y="0"/>
            <a:chExt cx="508000" cy="530225"/>
          </a:xfrm>
        </p:grpSpPr>
        <p:sp>
          <p:nvSpPr>
            <p:cNvPr id="1055" name="Shape 1055"/>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56" name="Shape 1056"/>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058" name="Shape 1058"/>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59" name="Shape 1059"/>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0" name="Shape 1060"/>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1" name="Shape 1061"/>
          <p:cNvSpPr/>
          <p:nvPr/>
        </p:nvSpPr>
        <p:spPr>
          <a:xfrm>
            <a:off x="3432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2" name="Shape 1062"/>
          <p:cNvSpPr/>
          <p:nvPr/>
        </p:nvSpPr>
        <p:spPr>
          <a:xfrm>
            <a:off x="5591175" y="86010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3" name="Shape 1063"/>
          <p:cNvSpPr/>
          <p:nvPr/>
        </p:nvSpPr>
        <p:spPr>
          <a:xfrm>
            <a:off x="2924175" y="86010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4" name="Shape 106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5" name="Shape 106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6" name="Shape 106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7" name="Shape 106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8" name="Shape 1068"/>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69" name="Shape 106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0" name="Shape 1070"/>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1" name="Shape 1071"/>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072" name="Shape 1072"/>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089" name="Group 1089"/>
          <p:cNvGrpSpPr/>
          <p:nvPr/>
        </p:nvGrpSpPr>
        <p:grpSpPr>
          <a:xfrm>
            <a:off x="1533524" y="7499350"/>
            <a:ext cx="1069976" cy="3228975"/>
            <a:chOff x="0" y="0"/>
            <a:chExt cx="1069974" cy="3228974"/>
          </a:xfrm>
        </p:grpSpPr>
        <p:grpSp>
          <p:nvGrpSpPr>
            <p:cNvPr id="1075" name="Group 1075"/>
            <p:cNvGrpSpPr/>
            <p:nvPr/>
          </p:nvGrpSpPr>
          <p:grpSpPr>
            <a:xfrm>
              <a:off x="558800" y="0"/>
              <a:ext cx="511175" cy="530227"/>
              <a:chOff x="0" y="0"/>
              <a:chExt cx="511174" cy="530226"/>
            </a:xfrm>
          </p:grpSpPr>
          <p:sp>
            <p:nvSpPr>
              <p:cNvPr id="1073" name="Shape 1073"/>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4" name="Shape 1074"/>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076" name="Shape 1076"/>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7" name="Shape 1077"/>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8" name="Shape 1078"/>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79" name="Shape 1079"/>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0" name="Shape 1080"/>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083" name="Group 1083"/>
            <p:cNvGrpSpPr/>
            <p:nvPr/>
          </p:nvGrpSpPr>
          <p:grpSpPr>
            <a:xfrm>
              <a:off x="0" y="0"/>
              <a:ext cx="511175" cy="530227"/>
              <a:chOff x="0" y="0"/>
              <a:chExt cx="511174" cy="530226"/>
            </a:xfrm>
          </p:grpSpPr>
          <p:sp>
            <p:nvSpPr>
              <p:cNvPr id="1081" name="Shape 108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2" name="Shape 1082"/>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084" name="Shape 1084"/>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5" name="Shape 1085"/>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6" name="Shape 1086"/>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7" name="Shape 1087"/>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88" name="Shape 1088"/>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092" name="Group 1092"/>
          <p:cNvGrpSpPr/>
          <p:nvPr/>
        </p:nvGrpSpPr>
        <p:grpSpPr>
          <a:xfrm>
            <a:off x="1787525" y="4032250"/>
            <a:ext cx="2139950" cy="1044575"/>
            <a:chOff x="0" y="0"/>
            <a:chExt cx="2139950" cy="1044575"/>
          </a:xfrm>
        </p:grpSpPr>
        <p:sp>
          <p:nvSpPr>
            <p:cNvPr id="1090" name="Shape 109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91" name="Shape 109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094" name="Shape 1094"/>
          <p:cNvSpPr>
            <a:spLocks noGrp="1"/>
          </p:cNvSpPr>
          <p:nvPr>
            <p:ph type="title"/>
          </p:nvPr>
        </p:nvSpPr>
        <p:spPr>
          <a:xfrm>
            <a:off x="762000" y="292100"/>
            <a:ext cx="16764000" cy="1317625"/>
          </a:xfrm>
          <a:prstGeom prst="rect">
            <a:avLst/>
          </a:prstGeom>
        </p:spPr>
        <p:txBody>
          <a:bodyPr/>
          <a:lstStyle>
            <a:lvl1pPr>
              <a:defRPr sz="8000">
                <a:effectLst>
                  <a:outerShdw blurRad="12700" dist="25400" dir="2700000" rotWithShape="0">
                    <a:srgbClr val="CBCBCB"/>
                  </a:outerShdw>
                </a:effectLst>
                <a:uFill>
                  <a:solidFill>
                    <a:srgbClr val="000000"/>
                  </a:solidFill>
                </a:uFill>
              </a:defRPr>
            </a:lvl1pPr>
          </a:lstStyle>
          <a:p>
            <a:r>
              <a:t>Example HTM implementation: lazy-optimistic</a:t>
            </a:r>
          </a:p>
        </p:txBody>
      </p:sp>
      <p:sp>
        <p:nvSpPr>
          <p:cNvPr id="1093" name="Shape 1093"/>
          <p:cNvSpPr>
            <a:spLocks noGrp="1"/>
          </p:cNvSpPr>
          <p:nvPr>
            <p:ph type="body" idx="1"/>
          </p:nvPr>
        </p:nvSpPr>
        <p:spPr>
          <a:xfrm>
            <a:off x="800100" y="11125200"/>
            <a:ext cx="16154400" cy="2616200"/>
          </a:xfrm>
          <a:prstGeom prst="rect">
            <a:avLst/>
          </a:prstGeom>
        </p:spPr>
        <p:txBody>
          <a:bodyPr/>
          <a:lstStyle/>
          <a:p>
            <a:pPr>
              <a:spcBef>
                <a:spcPts val="600"/>
              </a:spcBef>
            </a:pPr>
            <a:r>
              <a:t>Cache changes</a:t>
            </a:r>
          </a:p>
          <a:p>
            <a:pPr marL="1276350" lvl="1" indent="-476250">
              <a:spcBef>
                <a:spcPts val="600"/>
              </a:spcBef>
              <a:defRPr sz="4200"/>
            </a:pPr>
            <a:r>
              <a:t>R bit indicates membership to read set</a:t>
            </a:r>
          </a:p>
          <a:p>
            <a:pPr marL="1276350" lvl="1" indent="-476250">
              <a:spcBef>
                <a:spcPts val="600"/>
              </a:spcBef>
              <a:defRPr sz="4200"/>
            </a:pPr>
            <a:r>
              <a:t>W bit indicates membership to write set</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 name="Shape 1096"/>
          <p:cNvSpPr/>
          <p:nvPr/>
        </p:nvSpPr>
        <p:spPr>
          <a:xfrm>
            <a:off x="11585575" y="31146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099" name="Group 1099"/>
          <p:cNvGrpSpPr/>
          <p:nvPr/>
        </p:nvGrpSpPr>
        <p:grpSpPr>
          <a:xfrm>
            <a:off x="762000" y="3203575"/>
            <a:ext cx="7439025" cy="3048000"/>
            <a:chOff x="0" y="0"/>
            <a:chExt cx="7439025" cy="3048000"/>
          </a:xfrm>
        </p:grpSpPr>
        <p:sp>
          <p:nvSpPr>
            <p:cNvPr id="1097" name="Shape 1097"/>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098" name="Shape 1098"/>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102" name="Group 1102"/>
          <p:cNvGrpSpPr/>
          <p:nvPr/>
        </p:nvGrpSpPr>
        <p:grpSpPr>
          <a:xfrm>
            <a:off x="762000" y="6553200"/>
            <a:ext cx="7439025" cy="4498975"/>
            <a:chOff x="0" y="0"/>
            <a:chExt cx="7439025" cy="4498975"/>
          </a:xfrm>
        </p:grpSpPr>
        <p:sp>
          <p:nvSpPr>
            <p:cNvPr id="1100" name="Shape 1100"/>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1" name="Shape 1101"/>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105" name="Group 1105"/>
          <p:cNvGrpSpPr/>
          <p:nvPr/>
        </p:nvGrpSpPr>
        <p:grpSpPr>
          <a:xfrm>
            <a:off x="4791075" y="4032250"/>
            <a:ext cx="2139950" cy="1044575"/>
            <a:chOff x="0" y="0"/>
            <a:chExt cx="2139950" cy="1044575"/>
          </a:xfrm>
        </p:grpSpPr>
        <p:sp>
          <p:nvSpPr>
            <p:cNvPr id="1103" name="Shape 1103"/>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4" name="Shape 1104"/>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110" name="Group 1110"/>
          <p:cNvGrpSpPr/>
          <p:nvPr/>
        </p:nvGrpSpPr>
        <p:grpSpPr>
          <a:xfrm>
            <a:off x="2092325" y="4286250"/>
            <a:ext cx="3987801" cy="1793876"/>
            <a:chOff x="0" y="0"/>
            <a:chExt cx="3987800" cy="1793874"/>
          </a:xfrm>
        </p:grpSpPr>
        <p:sp>
          <p:nvSpPr>
            <p:cNvPr id="1106" name="Shape 1106"/>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109" name="Group 1109"/>
            <p:cNvGrpSpPr/>
            <p:nvPr/>
          </p:nvGrpSpPr>
          <p:grpSpPr>
            <a:xfrm>
              <a:off x="1038225" y="1292225"/>
              <a:ext cx="2949576" cy="501650"/>
              <a:chOff x="0" y="0"/>
              <a:chExt cx="2949575" cy="501649"/>
            </a:xfrm>
          </p:grpSpPr>
          <p:sp>
            <p:nvSpPr>
              <p:cNvPr id="1107" name="Shape 1107"/>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08" name="Shape 1108"/>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113" name="Group 1113"/>
          <p:cNvGrpSpPr/>
          <p:nvPr/>
        </p:nvGrpSpPr>
        <p:grpSpPr>
          <a:xfrm>
            <a:off x="3432175" y="7499350"/>
            <a:ext cx="2139950" cy="530225"/>
            <a:chOff x="0" y="0"/>
            <a:chExt cx="2139950" cy="530225"/>
          </a:xfrm>
        </p:grpSpPr>
        <p:sp>
          <p:nvSpPr>
            <p:cNvPr id="1111" name="Shape 111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2" name="Shape 111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116" name="Group 1116"/>
          <p:cNvGrpSpPr/>
          <p:nvPr/>
        </p:nvGrpSpPr>
        <p:grpSpPr>
          <a:xfrm>
            <a:off x="5591175" y="7499350"/>
            <a:ext cx="2139950" cy="530225"/>
            <a:chOff x="0" y="0"/>
            <a:chExt cx="2139950" cy="530225"/>
          </a:xfrm>
        </p:grpSpPr>
        <p:sp>
          <p:nvSpPr>
            <p:cNvPr id="1114" name="Shape 111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5" name="Shape 111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119" name="Group 1119"/>
          <p:cNvGrpSpPr/>
          <p:nvPr/>
        </p:nvGrpSpPr>
        <p:grpSpPr>
          <a:xfrm>
            <a:off x="2924175" y="7499350"/>
            <a:ext cx="508000" cy="530225"/>
            <a:chOff x="0" y="0"/>
            <a:chExt cx="508000" cy="530225"/>
          </a:xfrm>
        </p:grpSpPr>
        <p:sp>
          <p:nvSpPr>
            <p:cNvPr id="1117" name="Shape 1117"/>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18" name="Shape 1118"/>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120" name="Shape 1120"/>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21" name="Shape 1121"/>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22" name="Shape 1122"/>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125" name="Group 1125"/>
          <p:cNvGrpSpPr/>
          <p:nvPr/>
        </p:nvGrpSpPr>
        <p:grpSpPr>
          <a:xfrm>
            <a:off x="3432175" y="8601075"/>
            <a:ext cx="2139950" cy="533400"/>
            <a:chOff x="0" y="0"/>
            <a:chExt cx="2139950" cy="533400"/>
          </a:xfrm>
        </p:grpSpPr>
        <p:sp>
          <p:nvSpPr>
            <p:cNvPr id="1123" name="Shape 112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24" name="Shape 112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128" name="Group 1128"/>
          <p:cNvGrpSpPr/>
          <p:nvPr/>
        </p:nvGrpSpPr>
        <p:grpSpPr>
          <a:xfrm>
            <a:off x="5591175" y="8601075"/>
            <a:ext cx="2139950" cy="533400"/>
            <a:chOff x="0" y="0"/>
            <a:chExt cx="2139950" cy="533400"/>
          </a:xfrm>
        </p:grpSpPr>
        <p:sp>
          <p:nvSpPr>
            <p:cNvPr id="1126" name="Shape 112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27" name="Shape 112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131" name="Group 1131"/>
          <p:cNvGrpSpPr/>
          <p:nvPr/>
        </p:nvGrpSpPr>
        <p:grpSpPr>
          <a:xfrm>
            <a:off x="2924175" y="8601075"/>
            <a:ext cx="508000" cy="533400"/>
            <a:chOff x="0" y="0"/>
            <a:chExt cx="508000" cy="533400"/>
          </a:xfrm>
        </p:grpSpPr>
        <p:sp>
          <p:nvSpPr>
            <p:cNvPr id="1129" name="Shape 1129"/>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30" name="Shape 1130"/>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132" name="Shape 113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3" name="Shape 113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4" name="Shape 113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5" name="Shape 113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6" name="Shape 113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7" name="Shape 113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8" name="Shape 113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39" name="Shape 113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140" name="Shape 114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157" name="Group 1157"/>
          <p:cNvGrpSpPr/>
          <p:nvPr/>
        </p:nvGrpSpPr>
        <p:grpSpPr>
          <a:xfrm>
            <a:off x="1533524" y="7499350"/>
            <a:ext cx="1069976" cy="3228975"/>
            <a:chOff x="0" y="0"/>
            <a:chExt cx="1069974" cy="3228974"/>
          </a:xfrm>
        </p:grpSpPr>
        <p:grpSp>
          <p:nvGrpSpPr>
            <p:cNvPr id="1143" name="Group 1143"/>
            <p:cNvGrpSpPr/>
            <p:nvPr/>
          </p:nvGrpSpPr>
          <p:grpSpPr>
            <a:xfrm>
              <a:off x="558800" y="0"/>
              <a:ext cx="511175" cy="530227"/>
              <a:chOff x="0" y="0"/>
              <a:chExt cx="511174" cy="530226"/>
            </a:xfrm>
          </p:grpSpPr>
          <p:sp>
            <p:nvSpPr>
              <p:cNvPr id="1141" name="Shape 114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2" name="Shape 1142"/>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144" name="Shape 1144"/>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5" name="Shape 1145"/>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6" name="Shape 1146"/>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7" name="Shape 1147"/>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48" name="Shape 1148"/>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151" name="Group 1151"/>
            <p:cNvGrpSpPr/>
            <p:nvPr/>
          </p:nvGrpSpPr>
          <p:grpSpPr>
            <a:xfrm>
              <a:off x="0" y="0"/>
              <a:ext cx="511175" cy="530227"/>
              <a:chOff x="0" y="0"/>
              <a:chExt cx="511174" cy="530226"/>
            </a:xfrm>
          </p:grpSpPr>
          <p:sp>
            <p:nvSpPr>
              <p:cNvPr id="1149" name="Shape 114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0" name="Shape 1150"/>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152" name="Shape 1152"/>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3" name="Shape 1153"/>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4" name="Shape 1154"/>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5" name="Shape 1155"/>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6" name="Shape 1156"/>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160" name="Group 1160"/>
          <p:cNvGrpSpPr/>
          <p:nvPr/>
        </p:nvGrpSpPr>
        <p:grpSpPr>
          <a:xfrm>
            <a:off x="1787525" y="4032250"/>
            <a:ext cx="2139950" cy="1044575"/>
            <a:chOff x="0" y="0"/>
            <a:chExt cx="2139950" cy="1044575"/>
          </a:xfrm>
        </p:grpSpPr>
        <p:sp>
          <p:nvSpPr>
            <p:cNvPr id="1158" name="Shape 1158"/>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59" name="Shape 1159"/>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161" name="Shape 1161"/>
          <p:cNvSpPr/>
          <p:nvPr/>
        </p:nvSpPr>
        <p:spPr>
          <a:xfrm>
            <a:off x="838200" y="11188700"/>
            <a:ext cx="16154400" cy="2247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Transaction begin</a:t>
            </a:r>
          </a:p>
          <a:p>
            <a:pPr marL="1435100" lvl="2" indent="-635000" algn="l">
              <a:spcBef>
                <a:spcPts val="600"/>
              </a:spcBef>
              <a:buSzPct val="130000"/>
              <a:buChar char="-"/>
              <a:defRPr sz="4200" b="1">
                <a:latin typeface="+mn-lt"/>
                <a:ea typeface="+mn-ea"/>
                <a:cs typeface="+mn-cs"/>
                <a:sym typeface="Myriad Pro Condensed"/>
              </a:defRPr>
            </a:pPr>
            <a:r>
              <a:t>Initialize CPU and cache state</a:t>
            </a:r>
          </a:p>
          <a:p>
            <a:pPr marL="1435100" lvl="2" indent="-635000" algn="l">
              <a:spcBef>
                <a:spcPts val="600"/>
              </a:spcBef>
              <a:buSzPct val="130000"/>
              <a:buChar char="-"/>
              <a:defRPr sz="4200" b="1">
                <a:latin typeface="+mn-lt"/>
                <a:ea typeface="+mn-ea"/>
                <a:cs typeface="+mn-cs"/>
                <a:sym typeface="Myriad Pro Condensed"/>
              </a:defRPr>
            </a:pPr>
            <a:r>
              <a:t>Take register checkpoint</a:t>
            </a:r>
          </a:p>
        </p:txBody>
      </p:sp>
      <p:sp>
        <p:nvSpPr>
          <p:cNvPr id="1162" name="Shape 1162"/>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sp>
        <p:nvSpPr>
          <p:cNvPr id="1163" name="Shape 1163"/>
          <p:cNvSpPr/>
          <p:nvPr/>
        </p:nvSpPr>
        <p:spPr>
          <a:xfrm>
            <a:off x="9372600" y="3048000"/>
            <a:ext cx="8001000" cy="7880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grpSp>
        <p:nvGrpSpPr>
          <p:cNvPr id="1170" name="Group 1170"/>
          <p:cNvGrpSpPr/>
          <p:nvPr/>
        </p:nvGrpSpPr>
        <p:grpSpPr>
          <a:xfrm>
            <a:off x="1533524" y="8601075"/>
            <a:ext cx="1069977" cy="533400"/>
            <a:chOff x="0" y="0"/>
            <a:chExt cx="1069975" cy="533400"/>
          </a:xfrm>
        </p:grpSpPr>
        <p:grpSp>
          <p:nvGrpSpPr>
            <p:cNvPr id="1166" name="Group 1166"/>
            <p:cNvGrpSpPr/>
            <p:nvPr/>
          </p:nvGrpSpPr>
          <p:grpSpPr>
            <a:xfrm>
              <a:off x="0" y="0"/>
              <a:ext cx="511174" cy="533400"/>
              <a:chOff x="0" y="0"/>
              <a:chExt cx="511173" cy="533400"/>
            </a:xfrm>
          </p:grpSpPr>
          <p:sp>
            <p:nvSpPr>
              <p:cNvPr id="1164" name="Shape 116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65" name="Shape 1165"/>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69" name="Group 1169"/>
            <p:cNvGrpSpPr/>
            <p:nvPr/>
          </p:nvGrpSpPr>
          <p:grpSpPr>
            <a:xfrm>
              <a:off x="558801" y="0"/>
              <a:ext cx="511175" cy="533400"/>
              <a:chOff x="0" y="0"/>
              <a:chExt cx="511173" cy="533400"/>
            </a:xfrm>
          </p:grpSpPr>
          <p:sp>
            <p:nvSpPr>
              <p:cNvPr id="1167" name="Shape 116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68" name="Shape 1168"/>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177" name="Group 1177"/>
          <p:cNvGrpSpPr/>
          <p:nvPr/>
        </p:nvGrpSpPr>
        <p:grpSpPr>
          <a:xfrm>
            <a:off x="1536700" y="9131300"/>
            <a:ext cx="1069976" cy="533400"/>
            <a:chOff x="0" y="0"/>
            <a:chExt cx="1069975" cy="533400"/>
          </a:xfrm>
        </p:grpSpPr>
        <p:grpSp>
          <p:nvGrpSpPr>
            <p:cNvPr id="1173" name="Group 1173"/>
            <p:cNvGrpSpPr/>
            <p:nvPr/>
          </p:nvGrpSpPr>
          <p:grpSpPr>
            <a:xfrm>
              <a:off x="0" y="0"/>
              <a:ext cx="511174" cy="533400"/>
              <a:chOff x="0" y="0"/>
              <a:chExt cx="511173" cy="533400"/>
            </a:xfrm>
          </p:grpSpPr>
          <p:sp>
            <p:nvSpPr>
              <p:cNvPr id="1171" name="Shape 117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2" name="Shape 117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76" name="Group 1176"/>
            <p:cNvGrpSpPr/>
            <p:nvPr/>
          </p:nvGrpSpPr>
          <p:grpSpPr>
            <a:xfrm>
              <a:off x="558801" y="0"/>
              <a:ext cx="511175" cy="533400"/>
              <a:chOff x="0" y="0"/>
              <a:chExt cx="511173" cy="533400"/>
            </a:xfrm>
          </p:grpSpPr>
          <p:sp>
            <p:nvSpPr>
              <p:cNvPr id="1174" name="Shape 117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5" name="Shape 117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184" name="Group 1184"/>
          <p:cNvGrpSpPr/>
          <p:nvPr/>
        </p:nvGrpSpPr>
        <p:grpSpPr>
          <a:xfrm>
            <a:off x="1536700" y="9664700"/>
            <a:ext cx="1069976" cy="533400"/>
            <a:chOff x="0" y="0"/>
            <a:chExt cx="1069975" cy="533400"/>
          </a:xfrm>
        </p:grpSpPr>
        <p:grpSp>
          <p:nvGrpSpPr>
            <p:cNvPr id="1180" name="Group 1180"/>
            <p:cNvGrpSpPr/>
            <p:nvPr/>
          </p:nvGrpSpPr>
          <p:grpSpPr>
            <a:xfrm>
              <a:off x="0" y="0"/>
              <a:ext cx="511174" cy="533400"/>
              <a:chOff x="0" y="0"/>
              <a:chExt cx="511173" cy="533400"/>
            </a:xfrm>
          </p:grpSpPr>
          <p:sp>
            <p:nvSpPr>
              <p:cNvPr id="1178" name="Shape 1178"/>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79" name="Shape 1179"/>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183" name="Group 1183"/>
            <p:cNvGrpSpPr/>
            <p:nvPr/>
          </p:nvGrpSpPr>
          <p:grpSpPr>
            <a:xfrm>
              <a:off x="558801" y="0"/>
              <a:ext cx="511175" cy="533400"/>
              <a:chOff x="0" y="0"/>
              <a:chExt cx="511173" cy="533400"/>
            </a:xfrm>
          </p:grpSpPr>
          <p:sp>
            <p:nvSpPr>
              <p:cNvPr id="1181" name="Shape 118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82" name="Shape 1182"/>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6" name="Shape 1186"/>
          <p:cNvSpPr>
            <a:spLocks noGrp="1"/>
          </p:cNvSpPr>
          <p:nvPr>
            <p:ph type="body" idx="1"/>
          </p:nvPr>
        </p:nvSpPr>
        <p:spPr>
          <a:xfrm>
            <a:off x="9372600" y="3048000"/>
            <a:ext cx="8001000" cy="7880350"/>
          </a:xfrm>
          <a:prstGeom prst="rect">
            <a:avLst/>
          </a:prstGeom>
        </p:spPr>
        <p:txBody>
          <a:bodyPr/>
          <a:lstStyle/>
          <a:p>
            <a:pPr marL="767080" indent="-685800">
              <a:buClr>
                <a:srgbClr val="797BAA"/>
              </a:buClr>
              <a:buSzTx/>
              <a:buFont typeface="Wingdings"/>
              <a:buNone/>
              <a:defRPr sz="4000">
                <a:latin typeface="Consolas"/>
                <a:ea typeface="Consolas"/>
                <a:cs typeface="Consolas"/>
                <a:sym typeface="Consolas"/>
              </a:defRPr>
            </a:pPr>
            <a:r>
              <a:t>Xbegin</a:t>
            </a:r>
          </a:p>
          <a:p>
            <a:pPr marL="1567180" lvl="1" indent="-571500">
              <a:buClr>
                <a:srgbClr val="D84800"/>
              </a:buClr>
              <a:buSzTx/>
              <a:buFont typeface="Wingdings"/>
              <a:buNone/>
              <a:defRPr>
                <a:latin typeface="Consolas"/>
                <a:ea typeface="Consolas"/>
                <a:cs typeface="Consolas"/>
                <a:sym typeface="Consolas"/>
              </a:defRPr>
            </a:pPr>
            <a:r>
              <a:rPr sz="4000"/>
              <a:t>Load A</a:t>
            </a:r>
          </a:p>
          <a:p>
            <a:pPr marL="1567180" lvl="1" indent="-571500">
              <a:buClr>
                <a:srgbClr val="D84800"/>
              </a:buClr>
              <a:buSzTx/>
              <a:buFont typeface="Wingdings"/>
              <a:buNone/>
              <a:defRPr>
                <a:latin typeface="Consolas"/>
                <a:ea typeface="Consolas"/>
                <a:cs typeface="Consolas"/>
                <a:sym typeface="Consolas"/>
              </a:defRPr>
            </a:pPr>
            <a:r>
              <a:rPr sz="4000"/>
              <a:t>Load B</a:t>
            </a:r>
          </a:p>
          <a:p>
            <a:pPr marL="1567180" lvl="1" indent="-571500">
              <a:buClr>
                <a:srgbClr val="D84800"/>
              </a:buClr>
              <a:buSzTx/>
              <a:buFont typeface="Wingdings"/>
              <a:buNone/>
              <a:defRPr>
                <a:latin typeface="Consolas"/>
                <a:ea typeface="Consolas"/>
                <a:cs typeface="Consolas"/>
                <a:sym typeface="Consolas"/>
              </a:defRPr>
            </a:pPr>
            <a:r>
              <a:rPr sz="4000"/>
              <a:t>Store C ⇐ 5</a:t>
            </a:r>
          </a:p>
          <a:p>
            <a:pPr marL="767080" indent="-685800">
              <a:buClr>
                <a:srgbClr val="797BAA"/>
              </a:buClr>
              <a:buSzTx/>
              <a:buFont typeface="Wingdings"/>
              <a:buNone/>
              <a:defRPr sz="4000">
                <a:latin typeface="Consolas"/>
                <a:ea typeface="Consolas"/>
                <a:cs typeface="Consolas"/>
                <a:sym typeface="Consolas"/>
              </a:defRPr>
            </a:pPr>
            <a:r>
              <a:t>Xcommit</a:t>
            </a:r>
          </a:p>
        </p:txBody>
      </p:sp>
      <p:sp>
        <p:nvSpPr>
          <p:cNvPr id="1187" name="Shape 1187"/>
          <p:cNvSpPr/>
          <p:nvPr/>
        </p:nvSpPr>
        <p:spPr>
          <a:xfrm>
            <a:off x="12550775" y="38258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188" name="Shape 1188"/>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grpSp>
        <p:nvGrpSpPr>
          <p:cNvPr id="1191" name="Group 1191"/>
          <p:cNvGrpSpPr/>
          <p:nvPr/>
        </p:nvGrpSpPr>
        <p:grpSpPr>
          <a:xfrm>
            <a:off x="762000" y="3203575"/>
            <a:ext cx="7439025" cy="3048000"/>
            <a:chOff x="0" y="0"/>
            <a:chExt cx="7439025" cy="3048000"/>
          </a:xfrm>
        </p:grpSpPr>
        <p:sp>
          <p:nvSpPr>
            <p:cNvPr id="1189" name="Shape 1189"/>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0" name="Shape 1190"/>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194" name="Group 1194"/>
          <p:cNvGrpSpPr/>
          <p:nvPr/>
        </p:nvGrpSpPr>
        <p:grpSpPr>
          <a:xfrm>
            <a:off x="762000" y="6553200"/>
            <a:ext cx="7439025" cy="4498975"/>
            <a:chOff x="0" y="0"/>
            <a:chExt cx="7439025" cy="4498975"/>
          </a:xfrm>
        </p:grpSpPr>
        <p:sp>
          <p:nvSpPr>
            <p:cNvPr id="1192" name="Shape 1192"/>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3" name="Shape 1193"/>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197" name="Group 1197"/>
          <p:cNvGrpSpPr/>
          <p:nvPr/>
        </p:nvGrpSpPr>
        <p:grpSpPr>
          <a:xfrm>
            <a:off x="4791075" y="4032250"/>
            <a:ext cx="2139950" cy="1044575"/>
            <a:chOff x="0" y="0"/>
            <a:chExt cx="2139950" cy="1044575"/>
          </a:xfrm>
        </p:grpSpPr>
        <p:sp>
          <p:nvSpPr>
            <p:cNvPr id="1195" name="Shape 1195"/>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196" name="Shape 1196"/>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202" name="Group 1202"/>
          <p:cNvGrpSpPr/>
          <p:nvPr/>
        </p:nvGrpSpPr>
        <p:grpSpPr>
          <a:xfrm>
            <a:off x="2092325" y="4286250"/>
            <a:ext cx="3987801" cy="1793876"/>
            <a:chOff x="0" y="0"/>
            <a:chExt cx="3987800" cy="1793874"/>
          </a:xfrm>
        </p:grpSpPr>
        <p:sp>
          <p:nvSpPr>
            <p:cNvPr id="1198" name="Shape 1198"/>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201" name="Group 1201"/>
            <p:cNvGrpSpPr/>
            <p:nvPr/>
          </p:nvGrpSpPr>
          <p:grpSpPr>
            <a:xfrm>
              <a:off x="1038225" y="1292225"/>
              <a:ext cx="2949576" cy="501650"/>
              <a:chOff x="0" y="0"/>
              <a:chExt cx="2949575" cy="501649"/>
            </a:xfrm>
          </p:grpSpPr>
          <p:sp>
            <p:nvSpPr>
              <p:cNvPr id="1199" name="Shape 1199"/>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0" name="Shape 1200"/>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205" name="Group 1205"/>
          <p:cNvGrpSpPr/>
          <p:nvPr/>
        </p:nvGrpSpPr>
        <p:grpSpPr>
          <a:xfrm>
            <a:off x="3432175" y="7499350"/>
            <a:ext cx="2139950" cy="530225"/>
            <a:chOff x="0" y="0"/>
            <a:chExt cx="2139950" cy="530225"/>
          </a:xfrm>
        </p:grpSpPr>
        <p:sp>
          <p:nvSpPr>
            <p:cNvPr id="1203" name="Shape 1203"/>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4" name="Shape 1204"/>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208" name="Group 1208"/>
          <p:cNvGrpSpPr/>
          <p:nvPr/>
        </p:nvGrpSpPr>
        <p:grpSpPr>
          <a:xfrm>
            <a:off x="5591175" y="7499350"/>
            <a:ext cx="2139950" cy="530225"/>
            <a:chOff x="0" y="0"/>
            <a:chExt cx="2139950" cy="530225"/>
          </a:xfrm>
        </p:grpSpPr>
        <p:sp>
          <p:nvSpPr>
            <p:cNvPr id="1206" name="Shape 1206"/>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07" name="Shape 1207"/>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211" name="Group 1211"/>
          <p:cNvGrpSpPr/>
          <p:nvPr/>
        </p:nvGrpSpPr>
        <p:grpSpPr>
          <a:xfrm>
            <a:off x="2924175" y="7499350"/>
            <a:ext cx="508000" cy="530225"/>
            <a:chOff x="0" y="0"/>
            <a:chExt cx="508000" cy="530225"/>
          </a:xfrm>
        </p:grpSpPr>
        <p:sp>
          <p:nvSpPr>
            <p:cNvPr id="1209" name="Shape 1209"/>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0" name="Shape 1210"/>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212" name="Shape 1212"/>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13" name="Shape 1213"/>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14" name="Shape 1214"/>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17" name="Group 1217"/>
          <p:cNvGrpSpPr/>
          <p:nvPr/>
        </p:nvGrpSpPr>
        <p:grpSpPr>
          <a:xfrm>
            <a:off x="3432175" y="8601075"/>
            <a:ext cx="2139950" cy="533400"/>
            <a:chOff x="0" y="0"/>
            <a:chExt cx="2139950" cy="533400"/>
          </a:xfrm>
        </p:grpSpPr>
        <p:sp>
          <p:nvSpPr>
            <p:cNvPr id="1215" name="Shape 1215"/>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6" name="Shape 1216"/>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220" name="Group 1220"/>
          <p:cNvGrpSpPr/>
          <p:nvPr/>
        </p:nvGrpSpPr>
        <p:grpSpPr>
          <a:xfrm>
            <a:off x="5591175" y="8601075"/>
            <a:ext cx="2139950" cy="533400"/>
            <a:chOff x="0" y="0"/>
            <a:chExt cx="2139950" cy="533400"/>
          </a:xfrm>
        </p:grpSpPr>
        <p:sp>
          <p:nvSpPr>
            <p:cNvPr id="1218" name="Shape 1218"/>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19" name="Shape 1219"/>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223" name="Group 1223"/>
          <p:cNvGrpSpPr/>
          <p:nvPr/>
        </p:nvGrpSpPr>
        <p:grpSpPr>
          <a:xfrm>
            <a:off x="2924175" y="8601075"/>
            <a:ext cx="508000" cy="533400"/>
            <a:chOff x="0" y="0"/>
            <a:chExt cx="508000" cy="533400"/>
          </a:xfrm>
        </p:grpSpPr>
        <p:sp>
          <p:nvSpPr>
            <p:cNvPr id="1221" name="Shape 1221"/>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22" name="Shape 1222"/>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224" name="Shape 122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5" name="Shape 122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6" name="Shape 122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7" name="Shape 122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8" name="Shape 1228"/>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29" name="Shape 122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0" name="Shape 1230"/>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1" name="Shape 1231"/>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32" name="Shape 1232"/>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49" name="Group 1249"/>
          <p:cNvGrpSpPr/>
          <p:nvPr/>
        </p:nvGrpSpPr>
        <p:grpSpPr>
          <a:xfrm>
            <a:off x="1533524" y="7499350"/>
            <a:ext cx="1069976" cy="3228975"/>
            <a:chOff x="0" y="0"/>
            <a:chExt cx="1069974" cy="3228974"/>
          </a:xfrm>
        </p:grpSpPr>
        <p:grpSp>
          <p:nvGrpSpPr>
            <p:cNvPr id="1235" name="Group 1235"/>
            <p:cNvGrpSpPr/>
            <p:nvPr/>
          </p:nvGrpSpPr>
          <p:grpSpPr>
            <a:xfrm>
              <a:off x="558800" y="0"/>
              <a:ext cx="511175" cy="530227"/>
              <a:chOff x="0" y="0"/>
              <a:chExt cx="511174" cy="530226"/>
            </a:xfrm>
          </p:grpSpPr>
          <p:sp>
            <p:nvSpPr>
              <p:cNvPr id="1233" name="Shape 1233"/>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4" name="Shape 1234"/>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236" name="Shape 1236"/>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7" name="Shape 1237"/>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8" name="Shape 1238"/>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39" name="Shape 1239"/>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0" name="Shape 1240"/>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243" name="Group 1243"/>
            <p:cNvGrpSpPr/>
            <p:nvPr/>
          </p:nvGrpSpPr>
          <p:grpSpPr>
            <a:xfrm>
              <a:off x="0" y="0"/>
              <a:ext cx="511175" cy="530227"/>
              <a:chOff x="0" y="0"/>
              <a:chExt cx="511174" cy="530226"/>
            </a:xfrm>
          </p:grpSpPr>
          <p:sp>
            <p:nvSpPr>
              <p:cNvPr id="1241" name="Shape 124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2" name="Shape 1242"/>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244" name="Shape 1244"/>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5" name="Shape 1245"/>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6" name="Shape 1246"/>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7" name="Shape 1247"/>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48" name="Shape 1248"/>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252" name="Group 1252"/>
          <p:cNvGrpSpPr/>
          <p:nvPr/>
        </p:nvGrpSpPr>
        <p:grpSpPr>
          <a:xfrm>
            <a:off x="1787525" y="4032250"/>
            <a:ext cx="2139950" cy="1044575"/>
            <a:chOff x="0" y="0"/>
            <a:chExt cx="2139950" cy="1044575"/>
          </a:xfrm>
        </p:grpSpPr>
        <p:sp>
          <p:nvSpPr>
            <p:cNvPr id="1250" name="Shape 125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51" name="Shape 125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253" name="Shape 1253"/>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54" name="Shape 1254"/>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255" name="Shape 1255"/>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265" name="Group 1265"/>
          <p:cNvGrpSpPr/>
          <p:nvPr/>
        </p:nvGrpSpPr>
        <p:grpSpPr>
          <a:xfrm>
            <a:off x="2924174" y="9134475"/>
            <a:ext cx="4806951" cy="530225"/>
            <a:chOff x="0" y="0"/>
            <a:chExt cx="4806950" cy="530225"/>
          </a:xfrm>
        </p:grpSpPr>
        <p:grpSp>
          <p:nvGrpSpPr>
            <p:cNvPr id="1258" name="Group 1258"/>
            <p:cNvGrpSpPr/>
            <p:nvPr/>
          </p:nvGrpSpPr>
          <p:grpSpPr>
            <a:xfrm>
              <a:off x="511173" y="0"/>
              <a:ext cx="2136778" cy="530225"/>
              <a:chOff x="0" y="0"/>
              <a:chExt cx="2136776" cy="530225"/>
            </a:xfrm>
          </p:grpSpPr>
          <p:sp>
            <p:nvSpPr>
              <p:cNvPr id="1256" name="Shape 1256"/>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57" name="Shape 1257"/>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261" name="Group 1261"/>
            <p:cNvGrpSpPr/>
            <p:nvPr/>
          </p:nvGrpSpPr>
          <p:grpSpPr>
            <a:xfrm>
              <a:off x="2667000" y="0"/>
              <a:ext cx="2139951" cy="530225"/>
              <a:chOff x="0" y="0"/>
              <a:chExt cx="2139949" cy="530225"/>
            </a:xfrm>
          </p:grpSpPr>
          <p:sp>
            <p:nvSpPr>
              <p:cNvPr id="1259" name="Shape 125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0" name="Shape 126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264" name="Group 1264"/>
            <p:cNvGrpSpPr/>
            <p:nvPr/>
          </p:nvGrpSpPr>
          <p:grpSpPr>
            <a:xfrm>
              <a:off x="0" y="0"/>
              <a:ext cx="511175" cy="530225"/>
              <a:chOff x="0" y="0"/>
              <a:chExt cx="511174" cy="530225"/>
            </a:xfrm>
          </p:grpSpPr>
          <p:sp>
            <p:nvSpPr>
              <p:cNvPr id="1262" name="Shape 1262"/>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3" name="Shape 1263"/>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272" name="Group 1272"/>
          <p:cNvGrpSpPr/>
          <p:nvPr/>
        </p:nvGrpSpPr>
        <p:grpSpPr>
          <a:xfrm>
            <a:off x="1533524" y="9172575"/>
            <a:ext cx="1069977" cy="530225"/>
            <a:chOff x="0" y="0"/>
            <a:chExt cx="1069975" cy="530225"/>
          </a:xfrm>
        </p:grpSpPr>
        <p:grpSp>
          <p:nvGrpSpPr>
            <p:cNvPr id="1268" name="Group 1268"/>
            <p:cNvGrpSpPr/>
            <p:nvPr/>
          </p:nvGrpSpPr>
          <p:grpSpPr>
            <a:xfrm>
              <a:off x="0" y="0"/>
              <a:ext cx="511174" cy="530225"/>
              <a:chOff x="0" y="0"/>
              <a:chExt cx="511173" cy="530225"/>
            </a:xfrm>
          </p:grpSpPr>
          <p:sp>
            <p:nvSpPr>
              <p:cNvPr id="1266" name="Shape 1266"/>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67" name="Shape 126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271" name="Group 1271"/>
            <p:cNvGrpSpPr/>
            <p:nvPr/>
          </p:nvGrpSpPr>
          <p:grpSpPr>
            <a:xfrm>
              <a:off x="558801" y="0"/>
              <a:ext cx="511175" cy="530225"/>
              <a:chOff x="0" y="0"/>
              <a:chExt cx="511173" cy="530225"/>
            </a:xfrm>
          </p:grpSpPr>
          <p:sp>
            <p:nvSpPr>
              <p:cNvPr id="1269" name="Shape 1269"/>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0" name="Shape 1270"/>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273" name="Shape 1273"/>
          <p:cNvSpPr/>
          <p:nvPr/>
        </p:nvSpPr>
        <p:spPr>
          <a:xfrm>
            <a:off x="838200" y="11163300"/>
            <a:ext cx="16154400" cy="232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Load operation</a:t>
            </a:r>
          </a:p>
          <a:p>
            <a:pPr marL="1435100" lvl="2" indent="-635000" algn="l">
              <a:spcBef>
                <a:spcPts val="600"/>
              </a:spcBef>
              <a:buSzPct val="130000"/>
              <a:buChar char="-"/>
              <a:defRPr sz="4200" b="1">
                <a:latin typeface="+mn-lt"/>
                <a:ea typeface="+mn-ea"/>
                <a:cs typeface="+mn-cs"/>
                <a:sym typeface="Myriad Pro Condensed"/>
              </a:defRPr>
            </a:pPr>
            <a:r>
              <a:t>Serve cache miss if needed</a:t>
            </a:r>
          </a:p>
          <a:p>
            <a:pPr marL="1435100" lvl="2" indent="-635000" algn="l">
              <a:spcBef>
                <a:spcPts val="600"/>
              </a:spcBef>
              <a:buSzPct val="130000"/>
              <a:buChar char="-"/>
              <a:defRPr sz="4200" b="1">
                <a:latin typeface="+mn-lt"/>
                <a:ea typeface="+mn-ea"/>
                <a:cs typeface="+mn-cs"/>
                <a:sym typeface="Myriad Pro Condensed"/>
              </a:defRPr>
            </a:pPr>
            <a:r>
              <a:t>Mark data as part of read set</a:t>
            </a:r>
          </a:p>
        </p:txBody>
      </p:sp>
      <p:sp>
        <p:nvSpPr>
          <p:cNvPr id="1274" name="Shape 1274"/>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grpSp>
        <p:nvGrpSpPr>
          <p:cNvPr id="1281" name="Group 1281"/>
          <p:cNvGrpSpPr/>
          <p:nvPr/>
        </p:nvGrpSpPr>
        <p:grpSpPr>
          <a:xfrm>
            <a:off x="1536700" y="8623300"/>
            <a:ext cx="1069976" cy="533400"/>
            <a:chOff x="0" y="0"/>
            <a:chExt cx="1069975" cy="533400"/>
          </a:xfrm>
        </p:grpSpPr>
        <p:grpSp>
          <p:nvGrpSpPr>
            <p:cNvPr id="1277" name="Group 1277"/>
            <p:cNvGrpSpPr/>
            <p:nvPr/>
          </p:nvGrpSpPr>
          <p:grpSpPr>
            <a:xfrm>
              <a:off x="0" y="0"/>
              <a:ext cx="511174" cy="533400"/>
              <a:chOff x="0" y="0"/>
              <a:chExt cx="511173" cy="533400"/>
            </a:xfrm>
          </p:grpSpPr>
          <p:sp>
            <p:nvSpPr>
              <p:cNvPr id="1275" name="Shape 127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6" name="Shape 1276"/>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280" name="Group 1280"/>
            <p:cNvGrpSpPr/>
            <p:nvPr/>
          </p:nvGrpSpPr>
          <p:grpSpPr>
            <a:xfrm>
              <a:off x="558801" y="0"/>
              <a:ext cx="511175" cy="533400"/>
              <a:chOff x="0" y="0"/>
              <a:chExt cx="511173" cy="533400"/>
            </a:xfrm>
          </p:grpSpPr>
          <p:sp>
            <p:nvSpPr>
              <p:cNvPr id="1278" name="Shape 1278"/>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79" name="Shape 1279"/>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288" name="Group 1288"/>
          <p:cNvGrpSpPr/>
          <p:nvPr/>
        </p:nvGrpSpPr>
        <p:grpSpPr>
          <a:xfrm>
            <a:off x="1536700" y="9690100"/>
            <a:ext cx="1069976" cy="533400"/>
            <a:chOff x="0" y="0"/>
            <a:chExt cx="1069975" cy="533400"/>
          </a:xfrm>
        </p:grpSpPr>
        <p:grpSp>
          <p:nvGrpSpPr>
            <p:cNvPr id="1284" name="Group 1284"/>
            <p:cNvGrpSpPr/>
            <p:nvPr/>
          </p:nvGrpSpPr>
          <p:grpSpPr>
            <a:xfrm>
              <a:off x="0" y="0"/>
              <a:ext cx="511174" cy="533400"/>
              <a:chOff x="0" y="0"/>
              <a:chExt cx="511173" cy="533400"/>
            </a:xfrm>
          </p:grpSpPr>
          <p:sp>
            <p:nvSpPr>
              <p:cNvPr id="1282" name="Shape 1282"/>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83" name="Shape 1283"/>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287" name="Group 1287"/>
            <p:cNvGrpSpPr/>
            <p:nvPr/>
          </p:nvGrpSpPr>
          <p:grpSpPr>
            <a:xfrm>
              <a:off x="558801" y="0"/>
              <a:ext cx="511175" cy="533400"/>
              <a:chOff x="0" y="0"/>
              <a:chExt cx="511173" cy="533400"/>
            </a:xfrm>
          </p:grpSpPr>
          <p:sp>
            <p:nvSpPr>
              <p:cNvPr id="1285" name="Shape 128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86" name="Shape 1286"/>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289" name="Shape 1289"/>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Shape 1291"/>
          <p:cNvSpPr>
            <a:spLocks noGrp="1"/>
          </p:cNvSpPr>
          <p:nvPr>
            <p:ph type="body" idx="1"/>
          </p:nvPr>
        </p:nvSpPr>
        <p:spPr>
          <a:xfrm>
            <a:off x="9372600" y="3048000"/>
            <a:ext cx="8001000" cy="7880350"/>
          </a:xfrm>
          <a:prstGeom prst="rect">
            <a:avLst/>
          </a:prstGeom>
        </p:spPr>
        <p:txBody>
          <a:bodyPr/>
          <a:lstStyle/>
          <a:p>
            <a:pPr marL="767080" indent="-685800">
              <a:buClr>
                <a:srgbClr val="797BAA"/>
              </a:buClr>
              <a:buSzTx/>
              <a:buFont typeface="Wingdings"/>
              <a:buNone/>
              <a:defRPr sz="4000">
                <a:latin typeface="Consolas"/>
                <a:ea typeface="Consolas"/>
                <a:cs typeface="Consolas"/>
                <a:sym typeface="Consolas"/>
              </a:defRPr>
            </a:pPr>
            <a:r>
              <a:t>Xbegin</a:t>
            </a:r>
          </a:p>
          <a:p>
            <a:pPr marL="1567180" lvl="1" indent="-571500">
              <a:buClr>
                <a:srgbClr val="D84800"/>
              </a:buClr>
              <a:buSzTx/>
              <a:buFont typeface="Wingdings"/>
              <a:buNone/>
              <a:defRPr>
                <a:latin typeface="Consolas"/>
                <a:ea typeface="Consolas"/>
                <a:cs typeface="Consolas"/>
                <a:sym typeface="Consolas"/>
              </a:defRPr>
            </a:pPr>
            <a:r>
              <a:rPr sz="4000"/>
              <a:t>Load A</a:t>
            </a:r>
          </a:p>
          <a:p>
            <a:pPr marL="1567180" lvl="1" indent="-571500">
              <a:buClr>
                <a:srgbClr val="D84800"/>
              </a:buClr>
              <a:buSzTx/>
              <a:buFont typeface="Wingdings"/>
              <a:buNone/>
              <a:defRPr>
                <a:latin typeface="Consolas"/>
                <a:ea typeface="Consolas"/>
                <a:cs typeface="Consolas"/>
                <a:sym typeface="Consolas"/>
              </a:defRPr>
            </a:pPr>
            <a:r>
              <a:rPr sz="4000"/>
              <a:t>Load B</a:t>
            </a:r>
          </a:p>
          <a:p>
            <a:pPr marL="1567180" lvl="1" indent="-571500">
              <a:buClr>
                <a:srgbClr val="D84800"/>
              </a:buClr>
              <a:buSzTx/>
              <a:buFont typeface="Wingdings"/>
              <a:buNone/>
              <a:defRPr>
                <a:latin typeface="Consolas"/>
                <a:ea typeface="Consolas"/>
                <a:cs typeface="Consolas"/>
                <a:sym typeface="Consolas"/>
              </a:defRPr>
            </a:pPr>
            <a:r>
              <a:rPr sz="4000"/>
              <a:t>Store C ⇐ 5</a:t>
            </a:r>
          </a:p>
          <a:p>
            <a:pPr marL="767080" indent="-685800">
              <a:buClr>
                <a:srgbClr val="797BAA"/>
              </a:buClr>
              <a:buSzTx/>
              <a:buFont typeface="Wingdings"/>
              <a:buNone/>
              <a:defRPr sz="4000">
                <a:latin typeface="Consolas"/>
                <a:ea typeface="Consolas"/>
                <a:cs typeface="Consolas"/>
                <a:sym typeface="Consolas"/>
              </a:defRPr>
            </a:pPr>
            <a:r>
              <a:t>Xcommit</a:t>
            </a:r>
          </a:p>
        </p:txBody>
      </p:sp>
      <p:sp>
        <p:nvSpPr>
          <p:cNvPr id="1292" name="Shape 1292"/>
          <p:cNvSpPr/>
          <p:nvPr/>
        </p:nvSpPr>
        <p:spPr>
          <a:xfrm>
            <a:off x="12512675" y="46513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93" name="Shape 1293"/>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grpSp>
        <p:nvGrpSpPr>
          <p:cNvPr id="1296" name="Group 1296"/>
          <p:cNvGrpSpPr/>
          <p:nvPr/>
        </p:nvGrpSpPr>
        <p:grpSpPr>
          <a:xfrm>
            <a:off x="762000" y="3203575"/>
            <a:ext cx="7439025" cy="3048000"/>
            <a:chOff x="0" y="0"/>
            <a:chExt cx="7439025" cy="3048000"/>
          </a:xfrm>
        </p:grpSpPr>
        <p:sp>
          <p:nvSpPr>
            <p:cNvPr id="1294" name="Shape 1294"/>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95" name="Shape 1295"/>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299" name="Group 1299"/>
          <p:cNvGrpSpPr/>
          <p:nvPr/>
        </p:nvGrpSpPr>
        <p:grpSpPr>
          <a:xfrm>
            <a:off x="762000" y="6553200"/>
            <a:ext cx="7439025" cy="4498975"/>
            <a:chOff x="0" y="0"/>
            <a:chExt cx="7439025" cy="4498975"/>
          </a:xfrm>
        </p:grpSpPr>
        <p:sp>
          <p:nvSpPr>
            <p:cNvPr id="1297" name="Shape 1297"/>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298" name="Shape 1298"/>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302" name="Group 1302"/>
          <p:cNvGrpSpPr/>
          <p:nvPr/>
        </p:nvGrpSpPr>
        <p:grpSpPr>
          <a:xfrm>
            <a:off x="4791075" y="4032250"/>
            <a:ext cx="2139950" cy="1044575"/>
            <a:chOff x="0" y="0"/>
            <a:chExt cx="2139950" cy="1044575"/>
          </a:xfrm>
        </p:grpSpPr>
        <p:sp>
          <p:nvSpPr>
            <p:cNvPr id="1300" name="Shape 1300"/>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1" name="Shape 1301"/>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307" name="Group 1307"/>
          <p:cNvGrpSpPr/>
          <p:nvPr/>
        </p:nvGrpSpPr>
        <p:grpSpPr>
          <a:xfrm>
            <a:off x="2092325" y="4286250"/>
            <a:ext cx="3987801" cy="1793876"/>
            <a:chOff x="0" y="0"/>
            <a:chExt cx="3987800" cy="1793874"/>
          </a:xfrm>
        </p:grpSpPr>
        <p:sp>
          <p:nvSpPr>
            <p:cNvPr id="1303" name="Shape 1303"/>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306" name="Group 1306"/>
            <p:cNvGrpSpPr/>
            <p:nvPr/>
          </p:nvGrpSpPr>
          <p:grpSpPr>
            <a:xfrm>
              <a:off x="1038225" y="1292225"/>
              <a:ext cx="2949576" cy="501650"/>
              <a:chOff x="0" y="0"/>
              <a:chExt cx="2949575" cy="501649"/>
            </a:xfrm>
          </p:grpSpPr>
          <p:sp>
            <p:nvSpPr>
              <p:cNvPr id="1304" name="Shape 1304"/>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5" name="Shape 1305"/>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310" name="Group 1310"/>
          <p:cNvGrpSpPr/>
          <p:nvPr/>
        </p:nvGrpSpPr>
        <p:grpSpPr>
          <a:xfrm>
            <a:off x="3432175" y="7499350"/>
            <a:ext cx="2139950" cy="530225"/>
            <a:chOff x="0" y="0"/>
            <a:chExt cx="2139950" cy="530225"/>
          </a:xfrm>
        </p:grpSpPr>
        <p:sp>
          <p:nvSpPr>
            <p:cNvPr id="1308" name="Shape 1308"/>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09" name="Shape 1309"/>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313" name="Group 1313"/>
          <p:cNvGrpSpPr/>
          <p:nvPr/>
        </p:nvGrpSpPr>
        <p:grpSpPr>
          <a:xfrm>
            <a:off x="5591175" y="7499350"/>
            <a:ext cx="2139950" cy="530225"/>
            <a:chOff x="0" y="0"/>
            <a:chExt cx="2139950" cy="530225"/>
          </a:xfrm>
        </p:grpSpPr>
        <p:sp>
          <p:nvSpPr>
            <p:cNvPr id="1311" name="Shape 131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12" name="Shape 131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316" name="Group 1316"/>
          <p:cNvGrpSpPr/>
          <p:nvPr/>
        </p:nvGrpSpPr>
        <p:grpSpPr>
          <a:xfrm>
            <a:off x="2924175" y="7499350"/>
            <a:ext cx="508000" cy="530225"/>
            <a:chOff x="0" y="0"/>
            <a:chExt cx="508000" cy="530225"/>
          </a:xfrm>
        </p:grpSpPr>
        <p:sp>
          <p:nvSpPr>
            <p:cNvPr id="1314" name="Shape 1314"/>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15" name="Shape 1315"/>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317" name="Shape 1317"/>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18" name="Shape 1318"/>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19" name="Shape 1319"/>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22" name="Group 1322"/>
          <p:cNvGrpSpPr/>
          <p:nvPr/>
        </p:nvGrpSpPr>
        <p:grpSpPr>
          <a:xfrm>
            <a:off x="3432175" y="8601075"/>
            <a:ext cx="2139950" cy="533400"/>
            <a:chOff x="0" y="0"/>
            <a:chExt cx="2139950" cy="533400"/>
          </a:xfrm>
        </p:grpSpPr>
        <p:sp>
          <p:nvSpPr>
            <p:cNvPr id="1320" name="Shape 1320"/>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1" name="Shape 1321"/>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325" name="Group 1325"/>
          <p:cNvGrpSpPr/>
          <p:nvPr/>
        </p:nvGrpSpPr>
        <p:grpSpPr>
          <a:xfrm>
            <a:off x="5591175" y="8601075"/>
            <a:ext cx="2139950" cy="533400"/>
            <a:chOff x="0" y="0"/>
            <a:chExt cx="2139950" cy="533400"/>
          </a:xfrm>
        </p:grpSpPr>
        <p:sp>
          <p:nvSpPr>
            <p:cNvPr id="1323" name="Shape 132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4" name="Shape 132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328" name="Group 1328"/>
          <p:cNvGrpSpPr/>
          <p:nvPr/>
        </p:nvGrpSpPr>
        <p:grpSpPr>
          <a:xfrm>
            <a:off x="2924175" y="8601075"/>
            <a:ext cx="508000" cy="533400"/>
            <a:chOff x="0" y="0"/>
            <a:chExt cx="508000" cy="533400"/>
          </a:xfrm>
        </p:grpSpPr>
        <p:sp>
          <p:nvSpPr>
            <p:cNvPr id="1326" name="Shape 1326"/>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27" name="Shape 1327"/>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329" name="Shape 1329"/>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0" name="Shape 1330"/>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1" name="Shape 1331"/>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2" name="Shape 1332"/>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3" name="Shape 1333"/>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4" name="Shape 1334"/>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5" name="Shape 1335"/>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6" name="Shape 1336"/>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37" name="Shape 1337"/>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54" name="Group 1354"/>
          <p:cNvGrpSpPr/>
          <p:nvPr/>
        </p:nvGrpSpPr>
        <p:grpSpPr>
          <a:xfrm>
            <a:off x="1533524" y="7499350"/>
            <a:ext cx="1069976" cy="3228975"/>
            <a:chOff x="0" y="0"/>
            <a:chExt cx="1069974" cy="3228974"/>
          </a:xfrm>
        </p:grpSpPr>
        <p:grpSp>
          <p:nvGrpSpPr>
            <p:cNvPr id="1340" name="Group 1340"/>
            <p:cNvGrpSpPr/>
            <p:nvPr/>
          </p:nvGrpSpPr>
          <p:grpSpPr>
            <a:xfrm>
              <a:off x="558800" y="0"/>
              <a:ext cx="511175" cy="530227"/>
              <a:chOff x="0" y="0"/>
              <a:chExt cx="511174" cy="530226"/>
            </a:xfrm>
          </p:grpSpPr>
          <p:sp>
            <p:nvSpPr>
              <p:cNvPr id="1338" name="Shape 1338"/>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39" name="Shape 1339"/>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341" name="Shape 1341"/>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2" name="Shape 1342"/>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3" name="Shape 1343"/>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4" name="Shape 1344"/>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5" name="Shape 1345"/>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348" name="Group 1348"/>
            <p:cNvGrpSpPr/>
            <p:nvPr/>
          </p:nvGrpSpPr>
          <p:grpSpPr>
            <a:xfrm>
              <a:off x="0" y="0"/>
              <a:ext cx="511175" cy="530227"/>
              <a:chOff x="0" y="0"/>
              <a:chExt cx="511174" cy="530226"/>
            </a:xfrm>
          </p:grpSpPr>
          <p:sp>
            <p:nvSpPr>
              <p:cNvPr id="1346" name="Shape 1346"/>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47" name="Shape 1347"/>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349" name="Shape 1349"/>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0" name="Shape 1350"/>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1" name="Shape 1351"/>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2" name="Shape 1352"/>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3" name="Shape 1353"/>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357" name="Group 1357"/>
          <p:cNvGrpSpPr/>
          <p:nvPr/>
        </p:nvGrpSpPr>
        <p:grpSpPr>
          <a:xfrm>
            <a:off x="1787525" y="4032250"/>
            <a:ext cx="2139950" cy="1044575"/>
            <a:chOff x="0" y="0"/>
            <a:chExt cx="2139950" cy="1044575"/>
          </a:xfrm>
        </p:grpSpPr>
        <p:sp>
          <p:nvSpPr>
            <p:cNvPr id="1355" name="Shape 1355"/>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56" name="Shape 1356"/>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358" name="Shape 1358"/>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59" name="Shape 1359"/>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360" name="Shape 1360"/>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370" name="Group 1370"/>
          <p:cNvGrpSpPr/>
          <p:nvPr/>
        </p:nvGrpSpPr>
        <p:grpSpPr>
          <a:xfrm>
            <a:off x="2924174" y="9134475"/>
            <a:ext cx="4806951" cy="530225"/>
            <a:chOff x="0" y="0"/>
            <a:chExt cx="4806950" cy="530225"/>
          </a:xfrm>
        </p:grpSpPr>
        <p:grpSp>
          <p:nvGrpSpPr>
            <p:cNvPr id="1363" name="Group 1363"/>
            <p:cNvGrpSpPr/>
            <p:nvPr/>
          </p:nvGrpSpPr>
          <p:grpSpPr>
            <a:xfrm>
              <a:off x="511173" y="0"/>
              <a:ext cx="2136778" cy="530225"/>
              <a:chOff x="0" y="0"/>
              <a:chExt cx="2136776" cy="530225"/>
            </a:xfrm>
          </p:grpSpPr>
          <p:sp>
            <p:nvSpPr>
              <p:cNvPr id="1361" name="Shape 1361"/>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2" name="Shape 1362"/>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366" name="Group 1366"/>
            <p:cNvGrpSpPr/>
            <p:nvPr/>
          </p:nvGrpSpPr>
          <p:grpSpPr>
            <a:xfrm>
              <a:off x="2667000" y="0"/>
              <a:ext cx="2139951" cy="530225"/>
              <a:chOff x="0" y="0"/>
              <a:chExt cx="2139949" cy="530225"/>
            </a:xfrm>
          </p:grpSpPr>
          <p:sp>
            <p:nvSpPr>
              <p:cNvPr id="1364" name="Shape 136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5" name="Shape 136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369" name="Group 1369"/>
            <p:cNvGrpSpPr/>
            <p:nvPr/>
          </p:nvGrpSpPr>
          <p:grpSpPr>
            <a:xfrm>
              <a:off x="0" y="0"/>
              <a:ext cx="511175" cy="530225"/>
              <a:chOff x="0" y="0"/>
              <a:chExt cx="511174" cy="530225"/>
            </a:xfrm>
          </p:grpSpPr>
          <p:sp>
            <p:nvSpPr>
              <p:cNvPr id="1367" name="Shape 1367"/>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68" name="Shape 136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377" name="Group 1377"/>
          <p:cNvGrpSpPr/>
          <p:nvPr/>
        </p:nvGrpSpPr>
        <p:grpSpPr>
          <a:xfrm>
            <a:off x="1533524" y="9172575"/>
            <a:ext cx="1069977" cy="530225"/>
            <a:chOff x="0" y="0"/>
            <a:chExt cx="1069975" cy="530225"/>
          </a:xfrm>
        </p:grpSpPr>
        <p:grpSp>
          <p:nvGrpSpPr>
            <p:cNvPr id="1373" name="Group 1373"/>
            <p:cNvGrpSpPr/>
            <p:nvPr/>
          </p:nvGrpSpPr>
          <p:grpSpPr>
            <a:xfrm>
              <a:off x="0" y="0"/>
              <a:ext cx="511174" cy="530225"/>
              <a:chOff x="0" y="0"/>
              <a:chExt cx="511173" cy="530225"/>
            </a:xfrm>
          </p:grpSpPr>
          <p:sp>
            <p:nvSpPr>
              <p:cNvPr id="1371" name="Shape 1371"/>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72" name="Shape 1372"/>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376" name="Group 1376"/>
            <p:cNvGrpSpPr/>
            <p:nvPr/>
          </p:nvGrpSpPr>
          <p:grpSpPr>
            <a:xfrm>
              <a:off x="558801" y="0"/>
              <a:ext cx="511175" cy="530225"/>
              <a:chOff x="0" y="0"/>
              <a:chExt cx="511173" cy="530225"/>
            </a:xfrm>
          </p:grpSpPr>
          <p:sp>
            <p:nvSpPr>
              <p:cNvPr id="1374" name="Shape 1374"/>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75" name="Shape 1375"/>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378" name="Shape 1378"/>
          <p:cNvSpPr/>
          <p:nvPr/>
        </p:nvSpPr>
        <p:spPr>
          <a:xfrm>
            <a:off x="838200" y="11163300"/>
            <a:ext cx="16154400" cy="23241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Load operation</a:t>
            </a:r>
          </a:p>
          <a:p>
            <a:pPr marL="1435100" lvl="2" indent="-635000" algn="l">
              <a:spcBef>
                <a:spcPts val="600"/>
              </a:spcBef>
              <a:buSzPct val="130000"/>
              <a:buChar char="-"/>
              <a:defRPr sz="4200" b="1">
                <a:latin typeface="+mn-lt"/>
                <a:ea typeface="+mn-ea"/>
                <a:cs typeface="+mn-cs"/>
                <a:sym typeface="Myriad Pro Condensed"/>
              </a:defRPr>
            </a:pPr>
            <a:r>
              <a:t>Serve cache miss if needed</a:t>
            </a:r>
          </a:p>
          <a:p>
            <a:pPr marL="1435100" lvl="2" indent="-635000" algn="l">
              <a:spcBef>
                <a:spcPts val="600"/>
              </a:spcBef>
              <a:buSzPct val="130000"/>
              <a:buChar char="-"/>
              <a:defRPr sz="4200" b="1">
                <a:latin typeface="+mn-lt"/>
                <a:ea typeface="+mn-ea"/>
                <a:cs typeface="+mn-cs"/>
                <a:sym typeface="Myriad Pro Condensed"/>
              </a:defRPr>
            </a:pPr>
            <a:r>
              <a:t>Mark data as part of read set</a:t>
            </a:r>
          </a:p>
        </p:txBody>
      </p:sp>
      <p:sp>
        <p:nvSpPr>
          <p:cNvPr id="1379" name="Shape 1379"/>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grpSp>
        <p:nvGrpSpPr>
          <p:cNvPr id="1386" name="Group 1386"/>
          <p:cNvGrpSpPr/>
          <p:nvPr/>
        </p:nvGrpSpPr>
        <p:grpSpPr>
          <a:xfrm>
            <a:off x="1536700" y="8623300"/>
            <a:ext cx="1069976" cy="533400"/>
            <a:chOff x="0" y="0"/>
            <a:chExt cx="1069975" cy="533400"/>
          </a:xfrm>
        </p:grpSpPr>
        <p:grpSp>
          <p:nvGrpSpPr>
            <p:cNvPr id="1382" name="Group 1382"/>
            <p:cNvGrpSpPr/>
            <p:nvPr/>
          </p:nvGrpSpPr>
          <p:grpSpPr>
            <a:xfrm>
              <a:off x="0" y="0"/>
              <a:ext cx="511174" cy="533400"/>
              <a:chOff x="0" y="0"/>
              <a:chExt cx="511173" cy="533400"/>
            </a:xfrm>
          </p:grpSpPr>
          <p:sp>
            <p:nvSpPr>
              <p:cNvPr id="1380" name="Shape 138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1" name="Shape 138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385" name="Group 1385"/>
            <p:cNvGrpSpPr/>
            <p:nvPr/>
          </p:nvGrpSpPr>
          <p:grpSpPr>
            <a:xfrm>
              <a:off x="558801" y="0"/>
              <a:ext cx="511175" cy="533400"/>
              <a:chOff x="0" y="0"/>
              <a:chExt cx="511173" cy="533400"/>
            </a:xfrm>
          </p:grpSpPr>
          <p:sp>
            <p:nvSpPr>
              <p:cNvPr id="1383" name="Shape 138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4" name="Shape 1384"/>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393" name="Group 1393"/>
          <p:cNvGrpSpPr/>
          <p:nvPr/>
        </p:nvGrpSpPr>
        <p:grpSpPr>
          <a:xfrm>
            <a:off x="1536700" y="9690100"/>
            <a:ext cx="1069976" cy="533400"/>
            <a:chOff x="0" y="0"/>
            <a:chExt cx="1069975" cy="533400"/>
          </a:xfrm>
        </p:grpSpPr>
        <p:grpSp>
          <p:nvGrpSpPr>
            <p:cNvPr id="1389" name="Group 1389"/>
            <p:cNvGrpSpPr/>
            <p:nvPr/>
          </p:nvGrpSpPr>
          <p:grpSpPr>
            <a:xfrm>
              <a:off x="0" y="0"/>
              <a:ext cx="511174" cy="533400"/>
              <a:chOff x="0" y="0"/>
              <a:chExt cx="511173" cy="533400"/>
            </a:xfrm>
          </p:grpSpPr>
          <p:sp>
            <p:nvSpPr>
              <p:cNvPr id="1387" name="Shape 138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88" name="Shape 1388"/>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392" name="Group 1392"/>
            <p:cNvGrpSpPr/>
            <p:nvPr/>
          </p:nvGrpSpPr>
          <p:grpSpPr>
            <a:xfrm>
              <a:off x="558801" y="0"/>
              <a:ext cx="511175" cy="533400"/>
              <a:chOff x="0" y="0"/>
              <a:chExt cx="511173" cy="533400"/>
            </a:xfrm>
          </p:grpSpPr>
          <p:sp>
            <p:nvSpPr>
              <p:cNvPr id="1390" name="Shape 139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391" name="Shape 1391"/>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394" name="Shape 1394"/>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395" name="Shape 1395"/>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396" name="Shape 1396"/>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title"/>
          </p:nvPr>
        </p:nvSpPr>
        <p:spPr>
          <a:prstGeom prst="rect">
            <a:avLst/>
          </a:prstGeom>
        </p:spPr>
        <p:txBody>
          <a:bodyPr/>
          <a:lstStyle/>
          <a:p>
            <a:r>
              <a:t>Declarative vs. imperative abstractions </a:t>
            </a:r>
          </a:p>
        </p:txBody>
      </p:sp>
      <p:sp>
        <p:nvSpPr>
          <p:cNvPr id="66" name="Shape 66"/>
          <p:cNvSpPr>
            <a:spLocks noGrp="1"/>
          </p:cNvSpPr>
          <p:nvPr>
            <p:ph type="body" idx="1"/>
          </p:nvPr>
        </p:nvSpPr>
        <p:spPr>
          <a:xfrm>
            <a:off x="838200" y="2374900"/>
            <a:ext cx="16560800" cy="7010400"/>
          </a:xfrm>
          <a:prstGeom prst="rect">
            <a:avLst/>
          </a:prstGeom>
        </p:spPr>
        <p:txBody>
          <a:bodyPr/>
          <a:lstStyle/>
          <a:p>
            <a:r>
              <a:t>Declarative: programmer defines </a:t>
            </a:r>
            <a:r>
              <a:rPr u="sng"/>
              <a:t>what</a:t>
            </a:r>
            <a:r>
              <a:t> should be done</a:t>
            </a:r>
          </a:p>
          <a:p>
            <a:pPr lvl="1"/>
            <a:r>
              <a:t>Execute all these independent 1000 tasks</a:t>
            </a:r>
          </a:p>
          <a:p>
            <a:endParaRPr/>
          </a:p>
          <a:p>
            <a:endParaRPr/>
          </a:p>
          <a:p>
            <a:r>
              <a:t>Imperative: programmer states </a:t>
            </a:r>
            <a:r>
              <a:rPr u="sng"/>
              <a:t>how</a:t>
            </a:r>
            <a:r>
              <a:t> it should be done</a:t>
            </a:r>
          </a:p>
          <a:p>
            <a:pPr lvl="1"/>
            <a:r>
              <a:t>Spawn N worker threads.  Assign work to threads by removing work from a shared task queue</a:t>
            </a:r>
          </a:p>
        </p:txBody>
      </p:sp>
      <p:sp>
        <p:nvSpPr>
          <p:cNvPr id="67" name="Shape 67"/>
          <p:cNvSpPr/>
          <p:nvPr/>
        </p:nvSpPr>
        <p:spPr>
          <a:xfrm>
            <a:off x="1574800" y="4318000"/>
            <a:ext cx="16052800" cy="640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635000" lvl="1" indent="-635000" algn="l">
              <a:spcBef>
                <a:spcPts val="1400"/>
              </a:spcBef>
              <a:buSzPct val="130000"/>
              <a:buChar char="-"/>
              <a:defRPr b="1">
                <a:solidFill>
                  <a:schemeClr val="accent5"/>
                </a:solidFill>
                <a:latin typeface="+mn-lt"/>
                <a:ea typeface="+mn-ea"/>
                <a:cs typeface="+mn-cs"/>
                <a:sym typeface="Myriad Pro Condensed"/>
              </a:defRPr>
            </a:pPr>
            <a:r>
              <a:t>Perform this set of operations atomically</a:t>
            </a:r>
          </a:p>
          <a:p>
            <a:pPr marL="635000" lvl="1" indent="-635000" algn="l">
              <a:spcBef>
                <a:spcPts val="32900"/>
              </a:spcBef>
              <a:buSzPct val="130000"/>
              <a:buChar char="-"/>
              <a:defRPr b="1">
                <a:solidFill>
                  <a:schemeClr val="accent5"/>
                </a:solidFill>
                <a:latin typeface="+mn-lt"/>
                <a:ea typeface="+mn-ea"/>
                <a:cs typeface="+mn-cs"/>
                <a:sym typeface="Myriad Pro Condensed"/>
              </a:defRPr>
            </a:pPr>
            <a:r>
              <a:t>Acquire a lock, perform operations, release the lock</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1" animBg="1" advAuto="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Shape 1398"/>
          <p:cNvSpPr/>
          <p:nvPr/>
        </p:nvSpPr>
        <p:spPr>
          <a:xfrm>
            <a:off x="9372600" y="3048000"/>
            <a:ext cx="8001000" cy="7880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sp>
        <p:nvSpPr>
          <p:cNvPr id="1399" name="Shape 1399"/>
          <p:cNvSpPr/>
          <p:nvPr/>
        </p:nvSpPr>
        <p:spPr>
          <a:xfrm>
            <a:off x="14138275" y="54514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402" name="Group 1402"/>
          <p:cNvGrpSpPr/>
          <p:nvPr/>
        </p:nvGrpSpPr>
        <p:grpSpPr>
          <a:xfrm>
            <a:off x="762000" y="3203575"/>
            <a:ext cx="7439025" cy="3048000"/>
            <a:chOff x="0" y="0"/>
            <a:chExt cx="7439025" cy="3048000"/>
          </a:xfrm>
        </p:grpSpPr>
        <p:sp>
          <p:nvSpPr>
            <p:cNvPr id="1400" name="Shape 1400"/>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1" name="Shape 1401"/>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405" name="Group 1405"/>
          <p:cNvGrpSpPr/>
          <p:nvPr/>
        </p:nvGrpSpPr>
        <p:grpSpPr>
          <a:xfrm>
            <a:off x="762000" y="6553200"/>
            <a:ext cx="7439025" cy="4498975"/>
            <a:chOff x="0" y="0"/>
            <a:chExt cx="7439025" cy="4498975"/>
          </a:xfrm>
        </p:grpSpPr>
        <p:sp>
          <p:nvSpPr>
            <p:cNvPr id="1403" name="Shape 1403"/>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4" name="Shape 1404"/>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408" name="Group 1408"/>
          <p:cNvGrpSpPr/>
          <p:nvPr/>
        </p:nvGrpSpPr>
        <p:grpSpPr>
          <a:xfrm>
            <a:off x="4791075" y="4032250"/>
            <a:ext cx="2139950" cy="1044575"/>
            <a:chOff x="0" y="0"/>
            <a:chExt cx="2139950" cy="1044575"/>
          </a:xfrm>
        </p:grpSpPr>
        <p:sp>
          <p:nvSpPr>
            <p:cNvPr id="1406" name="Shape 1406"/>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07" name="Shape 1407"/>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413" name="Group 1413"/>
          <p:cNvGrpSpPr/>
          <p:nvPr/>
        </p:nvGrpSpPr>
        <p:grpSpPr>
          <a:xfrm>
            <a:off x="2092325" y="4286250"/>
            <a:ext cx="3987801" cy="1793876"/>
            <a:chOff x="0" y="0"/>
            <a:chExt cx="3987800" cy="1793874"/>
          </a:xfrm>
        </p:grpSpPr>
        <p:sp>
          <p:nvSpPr>
            <p:cNvPr id="1409" name="Shape 1409"/>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412" name="Group 1412"/>
            <p:cNvGrpSpPr/>
            <p:nvPr/>
          </p:nvGrpSpPr>
          <p:grpSpPr>
            <a:xfrm>
              <a:off x="1038225" y="1292225"/>
              <a:ext cx="2949576" cy="501650"/>
              <a:chOff x="0" y="0"/>
              <a:chExt cx="2949575" cy="501649"/>
            </a:xfrm>
          </p:grpSpPr>
          <p:sp>
            <p:nvSpPr>
              <p:cNvPr id="1410" name="Shape 1410"/>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1" name="Shape 1411"/>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416" name="Group 1416"/>
          <p:cNvGrpSpPr/>
          <p:nvPr/>
        </p:nvGrpSpPr>
        <p:grpSpPr>
          <a:xfrm>
            <a:off x="3432175" y="7499350"/>
            <a:ext cx="2139950" cy="530225"/>
            <a:chOff x="0" y="0"/>
            <a:chExt cx="2139950" cy="530225"/>
          </a:xfrm>
        </p:grpSpPr>
        <p:sp>
          <p:nvSpPr>
            <p:cNvPr id="1414" name="Shape 141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5" name="Shape 141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419" name="Group 1419"/>
          <p:cNvGrpSpPr/>
          <p:nvPr/>
        </p:nvGrpSpPr>
        <p:grpSpPr>
          <a:xfrm>
            <a:off x="5591175" y="7499350"/>
            <a:ext cx="2139950" cy="530225"/>
            <a:chOff x="0" y="0"/>
            <a:chExt cx="2139950" cy="530225"/>
          </a:xfrm>
        </p:grpSpPr>
        <p:sp>
          <p:nvSpPr>
            <p:cNvPr id="1417" name="Shape 1417"/>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18" name="Shape 1418"/>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422" name="Group 1422"/>
          <p:cNvGrpSpPr/>
          <p:nvPr/>
        </p:nvGrpSpPr>
        <p:grpSpPr>
          <a:xfrm>
            <a:off x="2924175" y="7499350"/>
            <a:ext cx="508000" cy="530225"/>
            <a:chOff x="0" y="0"/>
            <a:chExt cx="508000" cy="530225"/>
          </a:xfrm>
        </p:grpSpPr>
        <p:sp>
          <p:nvSpPr>
            <p:cNvPr id="1420" name="Shape 1420"/>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21" name="Shape 1421"/>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423" name="Shape 1423"/>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24" name="Shape 1424"/>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25" name="Shape 1425"/>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28" name="Group 1428"/>
          <p:cNvGrpSpPr/>
          <p:nvPr/>
        </p:nvGrpSpPr>
        <p:grpSpPr>
          <a:xfrm>
            <a:off x="3432175" y="8601075"/>
            <a:ext cx="2139950" cy="533400"/>
            <a:chOff x="0" y="0"/>
            <a:chExt cx="2139950" cy="533400"/>
          </a:xfrm>
        </p:grpSpPr>
        <p:sp>
          <p:nvSpPr>
            <p:cNvPr id="1426" name="Shape 142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27" name="Shape 142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431" name="Group 1431"/>
          <p:cNvGrpSpPr/>
          <p:nvPr/>
        </p:nvGrpSpPr>
        <p:grpSpPr>
          <a:xfrm>
            <a:off x="5591175" y="8601075"/>
            <a:ext cx="2139950" cy="533400"/>
            <a:chOff x="0" y="0"/>
            <a:chExt cx="2139950" cy="533400"/>
          </a:xfrm>
        </p:grpSpPr>
        <p:sp>
          <p:nvSpPr>
            <p:cNvPr id="1429" name="Shape 1429"/>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30" name="Shape 1430"/>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434" name="Group 1434"/>
          <p:cNvGrpSpPr/>
          <p:nvPr/>
        </p:nvGrpSpPr>
        <p:grpSpPr>
          <a:xfrm>
            <a:off x="2924175" y="8601075"/>
            <a:ext cx="508000" cy="533400"/>
            <a:chOff x="0" y="0"/>
            <a:chExt cx="508000" cy="533400"/>
          </a:xfrm>
        </p:grpSpPr>
        <p:sp>
          <p:nvSpPr>
            <p:cNvPr id="1432" name="Shape 1432"/>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33" name="Shape 1433"/>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435" name="Shape 1435"/>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6" name="Shape 1436"/>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7" name="Shape 1437"/>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8" name="Shape 1438"/>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39" name="Shape 1439"/>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0" name="Shape 1440"/>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1" name="Shape 1441"/>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2" name="Shape 1442"/>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43" name="Shape 1443"/>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60" name="Group 1460"/>
          <p:cNvGrpSpPr/>
          <p:nvPr/>
        </p:nvGrpSpPr>
        <p:grpSpPr>
          <a:xfrm>
            <a:off x="1533524" y="7499350"/>
            <a:ext cx="1069976" cy="3228975"/>
            <a:chOff x="0" y="0"/>
            <a:chExt cx="1069974" cy="3228974"/>
          </a:xfrm>
        </p:grpSpPr>
        <p:grpSp>
          <p:nvGrpSpPr>
            <p:cNvPr id="1446" name="Group 1446"/>
            <p:cNvGrpSpPr/>
            <p:nvPr/>
          </p:nvGrpSpPr>
          <p:grpSpPr>
            <a:xfrm>
              <a:off x="558800" y="0"/>
              <a:ext cx="511175" cy="530227"/>
              <a:chOff x="0" y="0"/>
              <a:chExt cx="511174" cy="530226"/>
            </a:xfrm>
          </p:grpSpPr>
          <p:sp>
            <p:nvSpPr>
              <p:cNvPr id="1444" name="Shape 1444"/>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5" name="Shape 1445"/>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447" name="Shape 1447"/>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8" name="Shape 1448"/>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49" name="Shape 1449"/>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0" name="Shape 1450"/>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1" name="Shape 1451"/>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454" name="Group 1454"/>
            <p:cNvGrpSpPr/>
            <p:nvPr/>
          </p:nvGrpSpPr>
          <p:grpSpPr>
            <a:xfrm>
              <a:off x="0" y="0"/>
              <a:ext cx="511175" cy="530227"/>
              <a:chOff x="0" y="0"/>
              <a:chExt cx="511174" cy="530226"/>
            </a:xfrm>
          </p:grpSpPr>
          <p:sp>
            <p:nvSpPr>
              <p:cNvPr id="1452" name="Shape 1452"/>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3" name="Shape 1453"/>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455" name="Shape 1455"/>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6" name="Shape 1456"/>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7" name="Shape 1457"/>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8" name="Shape 1458"/>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59" name="Shape 1459"/>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463" name="Group 1463"/>
          <p:cNvGrpSpPr/>
          <p:nvPr/>
        </p:nvGrpSpPr>
        <p:grpSpPr>
          <a:xfrm>
            <a:off x="1787525" y="4032250"/>
            <a:ext cx="2139950" cy="1044575"/>
            <a:chOff x="0" y="0"/>
            <a:chExt cx="2139950" cy="1044575"/>
          </a:xfrm>
        </p:grpSpPr>
        <p:sp>
          <p:nvSpPr>
            <p:cNvPr id="1461" name="Shape 146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62" name="Shape 146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464" name="Shape 1464"/>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65" name="Shape 1465"/>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66" name="Shape 1466"/>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76" name="Group 1476"/>
          <p:cNvGrpSpPr/>
          <p:nvPr/>
        </p:nvGrpSpPr>
        <p:grpSpPr>
          <a:xfrm>
            <a:off x="2924174" y="9134475"/>
            <a:ext cx="4806951" cy="530225"/>
            <a:chOff x="0" y="0"/>
            <a:chExt cx="4806950" cy="530225"/>
          </a:xfrm>
        </p:grpSpPr>
        <p:grpSp>
          <p:nvGrpSpPr>
            <p:cNvPr id="1469" name="Group 1469"/>
            <p:cNvGrpSpPr/>
            <p:nvPr/>
          </p:nvGrpSpPr>
          <p:grpSpPr>
            <a:xfrm>
              <a:off x="511173" y="0"/>
              <a:ext cx="2136778" cy="530225"/>
              <a:chOff x="0" y="0"/>
              <a:chExt cx="2136776" cy="530225"/>
            </a:xfrm>
          </p:grpSpPr>
          <p:sp>
            <p:nvSpPr>
              <p:cNvPr id="1467" name="Shape 1467"/>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68" name="Shape 1468"/>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472" name="Group 1472"/>
            <p:cNvGrpSpPr/>
            <p:nvPr/>
          </p:nvGrpSpPr>
          <p:grpSpPr>
            <a:xfrm>
              <a:off x="2667000" y="0"/>
              <a:ext cx="2139951" cy="530225"/>
              <a:chOff x="0" y="0"/>
              <a:chExt cx="2139949" cy="530225"/>
            </a:xfrm>
          </p:grpSpPr>
          <p:sp>
            <p:nvSpPr>
              <p:cNvPr id="1470" name="Shape 1470"/>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1" name="Shape 1471"/>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475" name="Group 1475"/>
            <p:cNvGrpSpPr/>
            <p:nvPr/>
          </p:nvGrpSpPr>
          <p:grpSpPr>
            <a:xfrm>
              <a:off x="0" y="0"/>
              <a:ext cx="511175" cy="530225"/>
              <a:chOff x="0" y="0"/>
              <a:chExt cx="511174" cy="530225"/>
            </a:xfrm>
          </p:grpSpPr>
          <p:sp>
            <p:nvSpPr>
              <p:cNvPr id="1473" name="Shape 1473"/>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4" name="Shape 1474"/>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483" name="Group 1483"/>
          <p:cNvGrpSpPr/>
          <p:nvPr/>
        </p:nvGrpSpPr>
        <p:grpSpPr>
          <a:xfrm>
            <a:off x="1533524" y="9172575"/>
            <a:ext cx="1069977" cy="530225"/>
            <a:chOff x="0" y="0"/>
            <a:chExt cx="1069975" cy="530225"/>
          </a:xfrm>
        </p:grpSpPr>
        <p:grpSp>
          <p:nvGrpSpPr>
            <p:cNvPr id="1479" name="Group 1479"/>
            <p:cNvGrpSpPr/>
            <p:nvPr/>
          </p:nvGrpSpPr>
          <p:grpSpPr>
            <a:xfrm>
              <a:off x="0" y="0"/>
              <a:ext cx="511174" cy="530225"/>
              <a:chOff x="0" y="0"/>
              <a:chExt cx="511173" cy="530225"/>
            </a:xfrm>
          </p:grpSpPr>
          <p:sp>
            <p:nvSpPr>
              <p:cNvPr id="1477" name="Shape 1477"/>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78" name="Shape 147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482" name="Group 1482"/>
            <p:cNvGrpSpPr/>
            <p:nvPr/>
          </p:nvGrpSpPr>
          <p:grpSpPr>
            <a:xfrm>
              <a:off x="558801" y="0"/>
              <a:ext cx="511175" cy="530225"/>
              <a:chOff x="0" y="0"/>
              <a:chExt cx="511173" cy="530225"/>
            </a:xfrm>
          </p:grpSpPr>
          <p:sp>
            <p:nvSpPr>
              <p:cNvPr id="1480" name="Shape 1480"/>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81" name="Shape 1481"/>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484" name="Shape 1484"/>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5" name="Shape 1485"/>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6" name="Shape 1486"/>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7" name="Shape 1487"/>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8" name="Shape 1488"/>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489" name="Shape 1489"/>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499" name="Group 1499"/>
          <p:cNvGrpSpPr/>
          <p:nvPr/>
        </p:nvGrpSpPr>
        <p:grpSpPr>
          <a:xfrm>
            <a:off x="2924174" y="9664700"/>
            <a:ext cx="4803776" cy="533400"/>
            <a:chOff x="0" y="0"/>
            <a:chExt cx="4803774" cy="533400"/>
          </a:xfrm>
        </p:grpSpPr>
        <p:grpSp>
          <p:nvGrpSpPr>
            <p:cNvPr id="1492" name="Group 1492"/>
            <p:cNvGrpSpPr/>
            <p:nvPr/>
          </p:nvGrpSpPr>
          <p:grpSpPr>
            <a:xfrm>
              <a:off x="508000" y="0"/>
              <a:ext cx="2139950" cy="533400"/>
              <a:chOff x="0" y="0"/>
              <a:chExt cx="2139949" cy="533400"/>
            </a:xfrm>
          </p:grpSpPr>
          <p:sp>
            <p:nvSpPr>
              <p:cNvPr id="1490" name="Shape 1490"/>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1" name="Shape 1491"/>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495" name="Group 1495"/>
            <p:cNvGrpSpPr/>
            <p:nvPr/>
          </p:nvGrpSpPr>
          <p:grpSpPr>
            <a:xfrm>
              <a:off x="2667000" y="0"/>
              <a:ext cx="2136775" cy="533400"/>
              <a:chOff x="0" y="0"/>
              <a:chExt cx="2136774" cy="533400"/>
            </a:xfrm>
          </p:grpSpPr>
          <p:sp>
            <p:nvSpPr>
              <p:cNvPr id="1493" name="Shape 1493"/>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4" name="Shape 1494"/>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498" name="Group 1498"/>
            <p:cNvGrpSpPr/>
            <p:nvPr/>
          </p:nvGrpSpPr>
          <p:grpSpPr>
            <a:xfrm>
              <a:off x="0" y="0"/>
              <a:ext cx="508000" cy="533400"/>
              <a:chOff x="0" y="0"/>
              <a:chExt cx="508000" cy="533400"/>
            </a:xfrm>
          </p:grpSpPr>
          <p:sp>
            <p:nvSpPr>
              <p:cNvPr id="1496" name="Shape 1496"/>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497" name="Shape 1497"/>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506" name="Group 1506"/>
          <p:cNvGrpSpPr/>
          <p:nvPr/>
        </p:nvGrpSpPr>
        <p:grpSpPr>
          <a:xfrm>
            <a:off x="1533524" y="9702800"/>
            <a:ext cx="1069977" cy="533400"/>
            <a:chOff x="0" y="0"/>
            <a:chExt cx="1069975" cy="533400"/>
          </a:xfrm>
        </p:grpSpPr>
        <p:grpSp>
          <p:nvGrpSpPr>
            <p:cNvPr id="1502" name="Group 1502"/>
            <p:cNvGrpSpPr/>
            <p:nvPr/>
          </p:nvGrpSpPr>
          <p:grpSpPr>
            <a:xfrm>
              <a:off x="0" y="0"/>
              <a:ext cx="511174" cy="533400"/>
              <a:chOff x="0" y="0"/>
              <a:chExt cx="511173" cy="533400"/>
            </a:xfrm>
          </p:grpSpPr>
          <p:sp>
            <p:nvSpPr>
              <p:cNvPr id="1500" name="Shape 1500"/>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01" name="Shape 150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505" name="Group 1505"/>
            <p:cNvGrpSpPr/>
            <p:nvPr/>
          </p:nvGrpSpPr>
          <p:grpSpPr>
            <a:xfrm>
              <a:off x="558801" y="0"/>
              <a:ext cx="511175" cy="533400"/>
              <a:chOff x="0" y="0"/>
              <a:chExt cx="511173" cy="533400"/>
            </a:xfrm>
          </p:grpSpPr>
          <p:sp>
            <p:nvSpPr>
              <p:cNvPr id="1503" name="Shape 150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04" name="Shape 1504"/>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507" name="Shape 1507"/>
          <p:cNvSpPr/>
          <p:nvPr/>
        </p:nvSpPr>
        <p:spPr>
          <a:xfrm>
            <a:off x="876300" y="11150600"/>
            <a:ext cx="16535400" cy="2374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buSzPct val="120000"/>
              <a:buFont typeface="Lucida Grande"/>
              <a:buChar char="▪"/>
              <a:defRPr b="1">
                <a:latin typeface="+mn-lt"/>
                <a:ea typeface="+mn-ea"/>
                <a:cs typeface="+mn-cs"/>
                <a:sym typeface="Myriad Pro Condensed"/>
              </a:defRPr>
            </a:pPr>
            <a:r>
              <a:t>Store operation</a:t>
            </a:r>
          </a:p>
          <a:p>
            <a:pPr marL="1435100" lvl="2" indent="-635000" algn="l">
              <a:buSzPct val="130000"/>
              <a:buChar char="-"/>
              <a:defRPr sz="4200" b="1">
                <a:latin typeface="+mn-lt"/>
                <a:ea typeface="+mn-ea"/>
                <a:cs typeface="+mn-cs"/>
                <a:sym typeface="Myriad Pro Condensed"/>
              </a:defRPr>
            </a:pPr>
            <a:r>
              <a:t>Service cache miss if needed</a:t>
            </a:r>
          </a:p>
          <a:p>
            <a:pPr marL="1435100" lvl="2" indent="-635000" algn="l">
              <a:buSzPct val="130000"/>
              <a:buChar char="-"/>
              <a:defRPr sz="4200" b="1">
                <a:latin typeface="+mn-lt"/>
                <a:ea typeface="+mn-ea"/>
                <a:cs typeface="+mn-cs"/>
                <a:sym typeface="Myriad Pro Condensed"/>
              </a:defRPr>
            </a:pPr>
            <a:r>
              <a:t>Mark data as part of write set (note: this is not a load into exclusive state. Why?)</a:t>
            </a:r>
          </a:p>
        </p:txBody>
      </p:sp>
      <p:sp>
        <p:nvSpPr>
          <p:cNvPr id="1508" name="Shape 1508"/>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a:t>
            </a:r>
          </a:p>
        </p:txBody>
      </p:sp>
      <p:sp>
        <p:nvSpPr>
          <p:cNvPr id="1509" name="Shape 1509"/>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510" name="Shape 1510"/>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grpSp>
        <p:nvGrpSpPr>
          <p:cNvPr id="1517" name="Group 1517"/>
          <p:cNvGrpSpPr/>
          <p:nvPr/>
        </p:nvGrpSpPr>
        <p:grpSpPr>
          <a:xfrm>
            <a:off x="1533524" y="8601075"/>
            <a:ext cx="1069977" cy="533400"/>
            <a:chOff x="0" y="0"/>
            <a:chExt cx="1069975" cy="533400"/>
          </a:xfrm>
        </p:grpSpPr>
        <p:grpSp>
          <p:nvGrpSpPr>
            <p:cNvPr id="1513" name="Group 1513"/>
            <p:cNvGrpSpPr/>
            <p:nvPr/>
          </p:nvGrpSpPr>
          <p:grpSpPr>
            <a:xfrm>
              <a:off x="0" y="0"/>
              <a:ext cx="511174" cy="533400"/>
              <a:chOff x="0" y="0"/>
              <a:chExt cx="511173" cy="533400"/>
            </a:xfrm>
          </p:grpSpPr>
          <p:sp>
            <p:nvSpPr>
              <p:cNvPr id="1511" name="Shape 151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12" name="Shape 151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516" name="Group 1516"/>
            <p:cNvGrpSpPr/>
            <p:nvPr/>
          </p:nvGrpSpPr>
          <p:grpSpPr>
            <a:xfrm>
              <a:off x="558801" y="0"/>
              <a:ext cx="511175" cy="533400"/>
              <a:chOff x="0" y="0"/>
              <a:chExt cx="511173" cy="533400"/>
            </a:xfrm>
          </p:grpSpPr>
          <p:sp>
            <p:nvSpPr>
              <p:cNvPr id="1514" name="Shape 151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15" name="Shape 151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518" name="Shape 1518"/>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519" name="Shape 1519"/>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520" name="Shape 1520"/>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521" name="Shape 1521"/>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 name="Shape 1525"/>
          <p:cNvSpPr/>
          <p:nvPr/>
        </p:nvSpPr>
        <p:spPr>
          <a:xfrm>
            <a:off x="9372600" y="3048000"/>
            <a:ext cx="8001000" cy="427037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sp>
        <p:nvSpPr>
          <p:cNvPr id="1526" name="Shape 1526"/>
          <p:cNvSpPr/>
          <p:nvPr/>
        </p:nvSpPr>
        <p:spPr>
          <a:xfrm>
            <a:off x="11852275" y="64039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529" name="Group 1529"/>
          <p:cNvGrpSpPr/>
          <p:nvPr/>
        </p:nvGrpSpPr>
        <p:grpSpPr>
          <a:xfrm>
            <a:off x="762000" y="3203575"/>
            <a:ext cx="7439025" cy="3048000"/>
            <a:chOff x="0" y="0"/>
            <a:chExt cx="7439025" cy="3048000"/>
          </a:xfrm>
        </p:grpSpPr>
        <p:sp>
          <p:nvSpPr>
            <p:cNvPr id="1527" name="Shape 1527"/>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28" name="Shape 1528"/>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532" name="Group 1532"/>
          <p:cNvGrpSpPr/>
          <p:nvPr/>
        </p:nvGrpSpPr>
        <p:grpSpPr>
          <a:xfrm>
            <a:off x="762000" y="6553200"/>
            <a:ext cx="7439025" cy="4498975"/>
            <a:chOff x="0" y="0"/>
            <a:chExt cx="7439025" cy="4498975"/>
          </a:xfrm>
        </p:grpSpPr>
        <p:sp>
          <p:nvSpPr>
            <p:cNvPr id="1530" name="Shape 1530"/>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1" name="Shape 1531"/>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535" name="Group 1535"/>
          <p:cNvGrpSpPr/>
          <p:nvPr/>
        </p:nvGrpSpPr>
        <p:grpSpPr>
          <a:xfrm>
            <a:off x="4791075" y="4032250"/>
            <a:ext cx="2139950" cy="1044575"/>
            <a:chOff x="0" y="0"/>
            <a:chExt cx="2139950" cy="1044575"/>
          </a:xfrm>
        </p:grpSpPr>
        <p:sp>
          <p:nvSpPr>
            <p:cNvPr id="1533" name="Shape 1533"/>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4" name="Shape 1534"/>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540" name="Group 1540"/>
          <p:cNvGrpSpPr/>
          <p:nvPr/>
        </p:nvGrpSpPr>
        <p:grpSpPr>
          <a:xfrm>
            <a:off x="2092325" y="4286250"/>
            <a:ext cx="3987801" cy="1793876"/>
            <a:chOff x="0" y="0"/>
            <a:chExt cx="3987800" cy="1793874"/>
          </a:xfrm>
        </p:grpSpPr>
        <p:sp>
          <p:nvSpPr>
            <p:cNvPr id="1536" name="Shape 1536"/>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539" name="Group 1539"/>
            <p:cNvGrpSpPr/>
            <p:nvPr/>
          </p:nvGrpSpPr>
          <p:grpSpPr>
            <a:xfrm>
              <a:off x="1038225" y="1292225"/>
              <a:ext cx="2949576" cy="501650"/>
              <a:chOff x="0" y="0"/>
              <a:chExt cx="2949575" cy="501649"/>
            </a:xfrm>
          </p:grpSpPr>
          <p:sp>
            <p:nvSpPr>
              <p:cNvPr id="1537" name="Shape 1537"/>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38" name="Shape 1538"/>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543" name="Group 1543"/>
          <p:cNvGrpSpPr/>
          <p:nvPr/>
        </p:nvGrpSpPr>
        <p:grpSpPr>
          <a:xfrm>
            <a:off x="3432175" y="7499350"/>
            <a:ext cx="2139950" cy="530225"/>
            <a:chOff x="0" y="0"/>
            <a:chExt cx="2139950" cy="530225"/>
          </a:xfrm>
        </p:grpSpPr>
        <p:sp>
          <p:nvSpPr>
            <p:cNvPr id="1541" name="Shape 1541"/>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2" name="Shape 1542"/>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546" name="Group 1546"/>
          <p:cNvGrpSpPr/>
          <p:nvPr/>
        </p:nvGrpSpPr>
        <p:grpSpPr>
          <a:xfrm>
            <a:off x="5591175" y="7499350"/>
            <a:ext cx="2139950" cy="530225"/>
            <a:chOff x="0" y="0"/>
            <a:chExt cx="2139950" cy="530225"/>
          </a:xfrm>
        </p:grpSpPr>
        <p:sp>
          <p:nvSpPr>
            <p:cNvPr id="1544" name="Shape 154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5" name="Shape 154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549" name="Group 1549"/>
          <p:cNvGrpSpPr/>
          <p:nvPr/>
        </p:nvGrpSpPr>
        <p:grpSpPr>
          <a:xfrm>
            <a:off x="2924175" y="7499350"/>
            <a:ext cx="508000" cy="530225"/>
            <a:chOff x="0" y="0"/>
            <a:chExt cx="508000" cy="530225"/>
          </a:xfrm>
        </p:grpSpPr>
        <p:sp>
          <p:nvSpPr>
            <p:cNvPr id="1547" name="Shape 1547"/>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48" name="Shape 1548"/>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550" name="Shape 1550"/>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51" name="Shape 1551"/>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52" name="Shape 1552"/>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555" name="Group 1555"/>
          <p:cNvGrpSpPr/>
          <p:nvPr/>
        </p:nvGrpSpPr>
        <p:grpSpPr>
          <a:xfrm>
            <a:off x="3432175" y="8601075"/>
            <a:ext cx="2139950" cy="533400"/>
            <a:chOff x="0" y="0"/>
            <a:chExt cx="2139950" cy="533400"/>
          </a:xfrm>
        </p:grpSpPr>
        <p:sp>
          <p:nvSpPr>
            <p:cNvPr id="1553" name="Shape 1553"/>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54" name="Shape 1554"/>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558" name="Group 1558"/>
          <p:cNvGrpSpPr/>
          <p:nvPr/>
        </p:nvGrpSpPr>
        <p:grpSpPr>
          <a:xfrm>
            <a:off x="5591175" y="8601075"/>
            <a:ext cx="2139950" cy="533400"/>
            <a:chOff x="0" y="0"/>
            <a:chExt cx="2139950" cy="533400"/>
          </a:xfrm>
        </p:grpSpPr>
        <p:sp>
          <p:nvSpPr>
            <p:cNvPr id="1556" name="Shape 1556"/>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57" name="Shape 1557"/>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561" name="Group 1561"/>
          <p:cNvGrpSpPr/>
          <p:nvPr/>
        </p:nvGrpSpPr>
        <p:grpSpPr>
          <a:xfrm>
            <a:off x="2924175" y="8601075"/>
            <a:ext cx="508000" cy="533400"/>
            <a:chOff x="0" y="0"/>
            <a:chExt cx="508000" cy="533400"/>
          </a:xfrm>
        </p:grpSpPr>
        <p:sp>
          <p:nvSpPr>
            <p:cNvPr id="1559" name="Shape 1559"/>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60" name="Shape 1560"/>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562" name="Shape 1562"/>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3" name="Shape 1563"/>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4" name="Shape 1564"/>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5" name="Shape 156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6" name="Shape 1566"/>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7" name="Shape 156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8" name="Shape 1568"/>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69" name="Shape 1569"/>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70" name="Shape 1570"/>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587" name="Group 1587"/>
          <p:cNvGrpSpPr/>
          <p:nvPr/>
        </p:nvGrpSpPr>
        <p:grpSpPr>
          <a:xfrm>
            <a:off x="1533524" y="7499350"/>
            <a:ext cx="1069976" cy="3228975"/>
            <a:chOff x="0" y="0"/>
            <a:chExt cx="1069974" cy="3228974"/>
          </a:xfrm>
        </p:grpSpPr>
        <p:grpSp>
          <p:nvGrpSpPr>
            <p:cNvPr id="1573" name="Group 1573"/>
            <p:cNvGrpSpPr/>
            <p:nvPr/>
          </p:nvGrpSpPr>
          <p:grpSpPr>
            <a:xfrm>
              <a:off x="558800" y="0"/>
              <a:ext cx="511175" cy="530227"/>
              <a:chOff x="0" y="0"/>
              <a:chExt cx="511174" cy="530226"/>
            </a:xfrm>
          </p:grpSpPr>
          <p:sp>
            <p:nvSpPr>
              <p:cNvPr id="1571" name="Shape 1571"/>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2" name="Shape 1572"/>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574" name="Shape 1574"/>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5" name="Shape 1575"/>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6" name="Shape 1576"/>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7" name="Shape 1577"/>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78" name="Shape 1578"/>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581" name="Group 1581"/>
            <p:cNvGrpSpPr/>
            <p:nvPr/>
          </p:nvGrpSpPr>
          <p:grpSpPr>
            <a:xfrm>
              <a:off x="0" y="0"/>
              <a:ext cx="511175" cy="530227"/>
              <a:chOff x="0" y="0"/>
              <a:chExt cx="511174" cy="530226"/>
            </a:xfrm>
          </p:grpSpPr>
          <p:sp>
            <p:nvSpPr>
              <p:cNvPr id="1579" name="Shape 157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0" name="Shape 1580"/>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582" name="Shape 1582"/>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3" name="Shape 1583"/>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4" name="Shape 1584"/>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5" name="Shape 1585"/>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6" name="Shape 1586"/>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590" name="Group 1590"/>
          <p:cNvGrpSpPr/>
          <p:nvPr/>
        </p:nvGrpSpPr>
        <p:grpSpPr>
          <a:xfrm>
            <a:off x="1787525" y="4032250"/>
            <a:ext cx="2139950" cy="1044575"/>
            <a:chOff x="0" y="0"/>
            <a:chExt cx="2139950" cy="1044575"/>
          </a:xfrm>
        </p:grpSpPr>
        <p:sp>
          <p:nvSpPr>
            <p:cNvPr id="1588" name="Shape 1588"/>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89" name="Shape 1589"/>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grpSp>
        <p:nvGrpSpPr>
          <p:cNvPr id="1597" name="Group 1597"/>
          <p:cNvGrpSpPr/>
          <p:nvPr/>
        </p:nvGrpSpPr>
        <p:grpSpPr>
          <a:xfrm>
            <a:off x="1533524" y="8601075"/>
            <a:ext cx="1069977" cy="533400"/>
            <a:chOff x="0" y="0"/>
            <a:chExt cx="1069975" cy="533400"/>
          </a:xfrm>
        </p:grpSpPr>
        <p:grpSp>
          <p:nvGrpSpPr>
            <p:cNvPr id="1593" name="Group 1593"/>
            <p:cNvGrpSpPr/>
            <p:nvPr/>
          </p:nvGrpSpPr>
          <p:grpSpPr>
            <a:xfrm>
              <a:off x="0" y="0"/>
              <a:ext cx="511174" cy="533400"/>
              <a:chOff x="0" y="0"/>
              <a:chExt cx="511173" cy="533400"/>
            </a:xfrm>
          </p:grpSpPr>
          <p:sp>
            <p:nvSpPr>
              <p:cNvPr id="1591" name="Shape 1591"/>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92" name="Shape 1592"/>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596" name="Group 1596"/>
            <p:cNvGrpSpPr/>
            <p:nvPr/>
          </p:nvGrpSpPr>
          <p:grpSpPr>
            <a:xfrm>
              <a:off x="558801" y="0"/>
              <a:ext cx="511175" cy="533400"/>
              <a:chOff x="0" y="0"/>
              <a:chExt cx="511173" cy="533400"/>
            </a:xfrm>
          </p:grpSpPr>
          <p:sp>
            <p:nvSpPr>
              <p:cNvPr id="1594" name="Shape 159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595" name="Shape 1595"/>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598" name="Shape 1598"/>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599" name="Shape 1599"/>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00" name="Shape 1600"/>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610" name="Group 1610"/>
          <p:cNvGrpSpPr/>
          <p:nvPr/>
        </p:nvGrpSpPr>
        <p:grpSpPr>
          <a:xfrm>
            <a:off x="2924174" y="9134475"/>
            <a:ext cx="4806951" cy="530225"/>
            <a:chOff x="0" y="0"/>
            <a:chExt cx="4806950" cy="530225"/>
          </a:xfrm>
        </p:grpSpPr>
        <p:grpSp>
          <p:nvGrpSpPr>
            <p:cNvPr id="1603" name="Group 1603"/>
            <p:cNvGrpSpPr/>
            <p:nvPr/>
          </p:nvGrpSpPr>
          <p:grpSpPr>
            <a:xfrm>
              <a:off x="511173" y="0"/>
              <a:ext cx="2136778" cy="530225"/>
              <a:chOff x="0" y="0"/>
              <a:chExt cx="2136776" cy="530225"/>
            </a:xfrm>
          </p:grpSpPr>
          <p:sp>
            <p:nvSpPr>
              <p:cNvPr id="1601" name="Shape 1601"/>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2" name="Shape 1602"/>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606" name="Group 1606"/>
            <p:cNvGrpSpPr/>
            <p:nvPr/>
          </p:nvGrpSpPr>
          <p:grpSpPr>
            <a:xfrm>
              <a:off x="2667000" y="0"/>
              <a:ext cx="2139951" cy="530225"/>
              <a:chOff x="0" y="0"/>
              <a:chExt cx="2139949" cy="530225"/>
            </a:xfrm>
          </p:grpSpPr>
          <p:sp>
            <p:nvSpPr>
              <p:cNvPr id="1604" name="Shape 1604"/>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5" name="Shape 1605"/>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609" name="Group 1609"/>
            <p:cNvGrpSpPr/>
            <p:nvPr/>
          </p:nvGrpSpPr>
          <p:grpSpPr>
            <a:xfrm>
              <a:off x="0" y="0"/>
              <a:ext cx="511175" cy="530225"/>
              <a:chOff x="0" y="0"/>
              <a:chExt cx="511174" cy="530225"/>
            </a:xfrm>
          </p:grpSpPr>
          <p:sp>
            <p:nvSpPr>
              <p:cNvPr id="1607" name="Shape 1607"/>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08" name="Shape 1608"/>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617" name="Group 1617"/>
          <p:cNvGrpSpPr/>
          <p:nvPr/>
        </p:nvGrpSpPr>
        <p:grpSpPr>
          <a:xfrm>
            <a:off x="1533524" y="9172575"/>
            <a:ext cx="1069977" cy="530225"/>
            <a:chOff x="0" y="0"/>
            <a:chExt cx="1069975" cy="530225"/>
          </a:xfrm>
        </p:grpSpPr>
        <p:grpSp>
          <p:nvGrpSpPr>
            <p:cNvPr id="1613" name="Group 1613"/>
            <p:cNvGrpSpPr/>
            <p:nvPr/>
          </p:nvGrpSpPr>
          <p:grpSpPr>
            <a:xfrm>
              <a:off x="0" y="0"/>
              <a:ext cx="511174" cy="530225"/>
              <a:chOff x="0" y="0"/>
              <a:chExt cx="511173" cy="530225"/>
            </a:xfrm>
          </p:grpSpPr>
          <p:sp>
            <p:nvSpPr>
              <p:cNvPr id="1611" name="Shape 1611"/>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12" name="Shape 1612"/>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616" name="Group 1616"/>
            <p:cNvGrpSpPr/>
            <p:nvPr/>
          </p:nvGrpSpPr>
          <p:grpSpPr>
            <a:xfrm>
              <a:off x="558801" y="0"/>
              <a:ext cx="511175" cy="530225"/>
              <a:chOff x="0" y="0"/>
              <a:chExt cx="511173" cy="530225"/>
            </a:xfrm>
          </p:grpSpPr>
          <p:sp>
            <p:nvSpPr>
              <p:cNvPr id="1614" name="Shape 1614"/>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15" name="Shape 1615"/>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618" name="Shape 1618"/>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19" name="Shape 1619"/>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0" name="Shape 1620"/>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1" name="Shape 1621"/>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2" name="Shape 1622"/>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23" name="Shape 1623"/>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633" name="Group 1633"/>
          <p:cNvGrpSpPr/>
          <p:nvPr/>
        </p:nvGrpSpPr>
        <p:grpSpPr>
          <a:xfrm>
            <a:off x="2924174" y="9664700"/>
            <a:ext cx="4803776" cy="533400"/>
            <a:chOff x="0" y="0"/>
            <a:chExt cx="4803774" cy="533400"/>
          </a:xfrm>
        </p:grpSpPr>
        <p:grpSp>
          <p:nvGrpSpPr>
            <p:cNvPr id="1626" name="Group 1626"/>
            <p:cNvGrpSpPr/>
            <p:nvPr/>
          </p:nvGrpSpPr>
          <p:grpSpPr>
            <a:xfrm>
              <a:off x="508000" y="0"/>
              <a:ext cx="2139950" cy="533400"/>
              <a:chOff x="0" y="0"/>
              <a:chExt cx="2139949" cy="533400"/>
            </a:xfrm>
          </p:grpSpPr>
          <p:sp>
            <p:nvSpPr>
              <p:cNvPr id="1624" name="Shape 1624"/>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25" name="Shape 1625"/>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629" name="Group 1629"/>
            <p:cNvGrpSpPr/>
            <p:nvPr/>
          </p:nvGrpSpPr>
          <p:grpSpPr>
            <a:xfrm>
              <a:off x="2667000" y="0"/>
              <a:ext cx="2136775" cy="533400"/>
              <a:chOff x="0" y="0"/>
              <a:chExt cx="2136774" cy="533400"/>
            </a:xfrm>
          </p:grpSpPr>
          <p:sp>
            <p:nvSpPr>
              <p:cNvPr id="1627" name="Shape 1627"/>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28" name="Shape 1628"/>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632" name="Group 1632"/>
            <p:cNvGrpSpPr/>
            <p:nvPr/>
          </p:nvGrpSpPr>
          <p:grpSpPr>
            <a:xfrm>
              <a:off x="0" y="0"/>
              <a:ext cx="508000" cy="533400"/>
              <a:chOff x="0" y="0"/>
              <a:chExt cx="508000" cy="533400"/>
            </a:xfrm>
          </p:grpSpPr>
          <p:sp>
            <p:nvSpPr>
              <p:cNvPr id="1630" name="Shape 1630"/>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1" name="Shape 1631"/>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grpSp>
        <p:nvGrpSpPr>
          <p:cNvPr id="1640" name="Group 1640"/>
          <p:cNvGrpSpPr/>
          <p:nvPr/>
        </p:nvGrpSpPr>
        <p:grpSpPr>
          <a:xfrm>
            <a:off x="1533524" y="9702800"/>
            <a:ext cx="1069977" cy="533400"/>
            <a:chOff x="0" y="0"/>
            <a:chExt cx="1069975" cy="533400"/>
          </a:xfrm>
        </p:grpSpPr>
        <p:grpSp>
          <p:nvGrpSpPr>
            <p:cNvPr id="1636" name="Group 1636"/>
            <p:cNvGrpSpPr/>
            <p:nvPr/>
          </p:nvGrpSpPr>
          <p:grpSpPr>
            <a:xfrm>
              <a:off x="0" y="0"/>
              <a:ext cx="511174" cy="533400"/>
              <a:chOff x="0" y="0"/>
              <a:chExt cx="511173" cy="533400"/>
            </a:xfrm>
          </p:grpSpPr>
          <p:sp>
            <p:nvSpPr>
              <p:cNvPr id="1634" name="Shape 1634"/>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5" name="Shape 1635"/>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39" name="Group 1639"/>
            <p:cNvGrpSpPr/>
            <p:nvPr/>
          </p:nvGrpSpPr>
          <p:grpSpPr>
            <a:xfrm>
              <a:off x="558801" y="0"/>
              <a:ext cx="511175" cy="533400"/>
              <a:chOff x="0" y="0"/>
              <a:chExt cx="511173" cy="533400"/>
            </a:xfrm>
          </p:grpSpPr>
          <p:sp>
            <p:nvSpPr>
              <p:cNvPr id="1637" name="Shape 1637"/>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38" name="Shape 1638"/>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641" name="Shape 1641"/>
          <p:cNvSpPr/>
          <p:nvPr/>
        </p:nvSpPr>
        <p:spPr>
          <a:xfrm flipH="1">
            <a:off x="8013700" y="9664700"/>
            <a:ext cx="844550" cy="495300"/>
          </a:xfrm>
          <a:prstGeom prst="leftArrow">
            <a:avLst>
              <a:gd name="adj1" fmla="val 47750"/>
              <a:gd name="adj2" fmla="val 58032"/>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42" name="Shape 1642"/>
          <p:cNvSpPr/>
          <p:nvPr/>
        </p:nvSpPr>
        <p:spPr>
          <a:xfrm>
            <a:off x="8943975" y="9496425"/>
            <a:ext cx="8001000" cy="10896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marL="81280" marR="81280" algn="l" defTabSz="1828800">
              <a:buClr>
                <a:srgbClr val="000000"/>
              </a:buClr>
              <a:buFont typeface="Verdana"/>
              <a:defRPr sz="3600" b="1">
                <a:uFill>
                  <a:solidFill>
                    <a:srgbClr val="000000"/>
                  </a:solidFill>
                </a:uFill>
                <a:latin typeface="Consolas"/>
                <a:ea typeface="Consolas"/>
                <a:cs typeface="Consolas"/>
                <a:sym typeface="Consolas"/>
              </a:defRPr>
            </a:pPr>
            <a:r>
              <a:t>upgradeX C</a:t>
            </a:r>
          </a:p>
          <a:p>
            <a:pPr marL="81280" marR="81280" algn="l" defTabSz="1828800">
              <a:buClr>
                <a:srgbClr val="000000"/>
              </a:buClr>
              <a:buFont typeface="Verdana"/>
              <a:defRPr sz="3600" b="1">
                <a:uFill>
                  <a:solidFill>
                    <a:srgbClr val="000000"/>
                  </a:solidFill>
                </a:uFill>
                <a:latin typeface="+mn-lt"/>
                <a:ea typeface="+mn-ea"/>
                <a:cs typeface="+mn-cs"/>
                <a:sym typeface="Myriad Pro Condensed"/>
              </a:defRPr>
            </a:pPr>
            <a:r>
              <a:t>(result: C is now in exclusive-dirty state)</a:t>
            </a:r>
          </a:p>
        </p:txBody>
      </p:sp>
      <p:grpSp>
        <p:nvGrpSpPr>
          <p:cNvPr id="1664" name="Group 1664"/>
          <p:cNvGrpSpPr/>
          <p:nvPr/>
        </p:nvGrpSpPr>
        <p:grpSpPr>
          <a:xfrm>
            <a:off x="1533524" y="8562975"/>
            <a:ext cx="1069976" cy="1635125"/>
            <a:chOff x="0" y="0"/>
            <a:chExt cx="1069974" cy="1635125"/>
          </a:xfrm>
        </p:grpSpPr>
        <p:grpSp>
          <p:nvGrpSpPr>
            <p:cNvPr id="1649" name="Group 1649"/>
            <p:cNvGrpSpPr/>
            <p:nvPr/>
          </p:nvGrpSpPr>
          <p:grpSpPr>
            <a:xfrm>
              <a:off x="0" y="571499"/>
              <a:ext cx="1069975" cy="530225"/>
              <a:chOff x="0" y="0"/>
              <a:chExt cx="1069974" cy="530224"/>
            </a:xfrm>
          </p:grpSpPr>
          <p:grpSp>
            <p:nvGrpSpPr>
              <p:cNvPr id="1645" name="Group 1645"/>
              <p:cNvGrpSpPr/>
              <p:nvPr/>
            </p:nvGrpSpPr>
            <p:grpSpPr>
              <a:xfrm>
                <a:off x="0" y="0"/>
                <a:ext cx="511175" cy="530225"/>
                <a:chOff x="0" y="0"/>
                <a:chExt cx="511174" cy="530224"/>
              </a:xfrm>
            </p:grpSpPr>
            <p:sp>
              <p:nvSpPr>
                <p:cNvPr id="1643" name="Shape 1643"/>
                <p:cNvSpPr/>
                <p:nvPr/>
              </p:nvSpPr>
              <p:spPr>
                <a:xfrm>
                  <a:off x="0" y="0"/>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44" name="Shape 1644"/>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48" name="Group 1648"/>
              <p:cNvGrpSpPr/>
              <p:nvPr/>
            </p:nvGrpSpPr>
            <p:grpSpPr>
              <a:xfrm>
                <a:off x="558800" y="0"/>
                <a:ext cx="511175" cy="530225"/>
                <a:chOff x="0" y="0"/>
                <a:chExt cx="511174" cy="530224"/>
              </a:xfrm>
            </p:grpSpPr>
            <p:sp>
              <p:nvSpPr>
                <p:cNvPr id="1646" name="Shape 1646"/>
                <p:cNvSpPr/>
                <p:nvPr/>
              </p:nvSpPr>
              <p:spPr>
                <a:xfrm>
                  <a:off x="0" y="0"/>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47" name="Shape 164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656" name="Group 1656"/>
            <p:cNvGrpSpPr/>
            <p:nvPr/>
          </p:nvGrpSpPr>
          <p:grpSpPr>
            <a:xfrm>
              <a:off x="0" y="1101725"/>
              <a:ext cx="1069975" cy="533400"/>
              <a:chOff x="0" y="0"/>
              <a:chExt cx="1069974" cy="533400"/>
            </a:xfrm>
          </p:grpSpPr>
          <p:grpSp>
            <p:nvGrpSpPr>
              <p:cNvPr id="1652" name="Group 1652"/>
              <p:cNvGrpSpPr/>
              <p:nvPr/>
            </p:nvGrpSpPr>
            <p:grpSpPr>
              <a:xfrm>
                <a:off x="0" y="0"/>
                <a:ext cx="511175" cy="533400"/>
                <a:chOff x="0" y="0"/>
                <a:chExt cx="511174" cy="533400"/>
              </a:xfrm>
            </p:grpSpPr>
            <p:sp>
              <p:nvSpPr>
                <p:cNvPr id="1650" name="Shape 1650"/>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1" name="Shape 165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55" name="Group 1655"/>
              <p:cNvGrpSpPr/>
              <p:nvPr/>
            </p:nvGrpSpPr>
            <p:grpSpPr>
              <a:xfrm>
                <a:off x="558800" y="0"/>
                <a:ext cx="511175" cy="533400"/>
                <a:chOff x="0" y="0"/>
                <a:chExt cx="511174" cy="533400"/>
              </a:xfrm>
            </p:grpSpPr>
            <p:sp>
              <p:nvSpPr>
                <p:cNvPr id="1653" name="Shape 1653"/>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4" name="Shape 1654"/>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663" name="Group 1663"/>
            <p:cNvGrpSpPr/>
            <p:nvPr/>
          </p:nvGrpSpPr>
          <p:grpSpPr>
            <a:xfrm>
              <a:off x="0" y="0"/>
              <a:ext cx="1069975" cy="533400"/>
              <a:chOff x="0" y="0"/>
              <a:chExt cx="1069974" cy="533400"/>
            </a:xfrm>
          </p:grpSpPr>
          <p:grpSp>
            <p:nvGrpSpPr>
              <p:cNvPr id="1659" name="Group 1659"/>
              <p:cNvGrpSpPr/>
              <p:nvPr/>
            </p:nvGrpSpPr>
            <p:grpSpPr>
              <a:xfrm>
                <a:off x="0" y="0"/>
                <a:ext cx="511175" cy="533400"/>
                <a:chOff x="0" y="0"/>
                <a:chExt cx="511174" cy="533400"/>
              </a:xfrm>
            </p:grpSpPr>
            <p:sp>
              <p:nvSpPr>
                <p:cNvPr id="1657" name="Shape 1657"/>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58" name="Shape 1658"/>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662" name="Group 1662"/>
              <p:cNvGrpSpPr/>
              <p:nvPr/>
            </p:nvGrpSpPr>
            <p:grpSpPr>
              <a:xfrm>
                <a:off x="558800" y="0"/>
                <a:ext cx="511175" cy="533400"/>
                <a:chOff x="0" y="0"/>
                <a:chExt cx="511174" cy="533400"/>
              </a:xfrm>
            </p:grpSpPr>
            <p:sp>
              <p:nvSpPr>
                <p:cNvPr id="1660" name="Shape 1660"/>
                <p:cNvSpPr/>
                <p:nvPr/>
              </p:nvSpPr>
              <p:spPr>
                <a:xfrm>
                  <a:off x="0" y="0"/>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61" name="Shape 1661"/>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sp>
        <p:nvSpPr>
          <p:cNvPr id="1665" name="Shape 1665"/>
          <p:cNvSpPr/>
          <p:nvPr/>
        </p:nvSpPr>
        <p:spPr>
          <a:xfrm>
            <a:off x="838200" y="11176000"/>
            <a:ext cx="16154400" cy="2413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600"/>
              </a:spcBef>
              <a:buSzPct val="120000"/>
              <a:buFont typeface="Lucida Grande"/>
              <a:buChar char="▪"/>
              <a:defRPr b="1">
                <a:latin typeface="+mn-lt"/>
                <a:ea typeface="+mn-ea"/>
                <a:cs typeface="+mn-cs"/>
                <a:sym typeface="Myriad Pro Condensed"/>
              </a:defRPr>
            </a:pPr>
            <a:r>
              <a:t>Fast two-phase commit</a:t>
            </a:r>
          </a:p>
          <a:p>
            <a:pPr marL="1435100" lvl="2" indent="-635000" algn="l">
              <a:spcBef>
                <a:spcPts val="600"/>
              </a:spcBef>
              <a:buSzPct val="130000"/>
              <a:buChar char="-"/>
              <a:defRPr sz="4100" b="1">
                <a:latin typeface="+mn-lt"/>
                <a:ea typeface="+mn-ea"/>
                <a:cs typeface="+mn-cs"/>
                <a:sym typeface="Myriad Pro Condensed"/>
              </a:defRPr>
            </a:pPr>
            <a:r>
              <a:t>Validate: request RdX access to write set lines (if needed)</a:t>
            </a:r>
          </a:p>
          <a:p>
            <a:pPr marL="1435100" lvl="2" indent="-635000" algn="l">
              <a:spcBef>
                <a:spcPts val="600"/>
              </a:spcBef>
              <a:buSzPct val="130000"/>
              <a:buChar char="-"/>
              <a:defRPr sz="4100" b="1">
                <a:latin typeface="+mn-lt"/>
                <a:ea typeface="+mn-ea"/>
                <a:cs typeface="+mn-cs"/>
                <a:sym typeface="Myriad Pro Condensed"/>
              </a:defRPr>
            </a:pPr>
            <a:r>
              <a:t>Commit: gang-reset R and W bits, turns write set data to valid (dirty) data</a:t>
            </a:r>
          </a:p>
        </p:txBody>
      </p:sp>
      <p:sp>
        <p:nvSpPr>
          <p:cNvPr id="1666" name="Shape 1666"/>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 commit</a:t>
            </a:r>
          </a:p>
        </p:txBody>
      </p:sp>
      <p:sp>
        <p:nvSpPr>
          <p:cNvPr id="1667" name="Shape 1667"/>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68" name="Shape 1668"/>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69" name="Shape 1669"/>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670" name="Shape 1670"/>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671" name="Shape 1671"/>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sp>
        <p:nvSpPr>
          <p:cNvPr id="1672" name="Shape 1672"/>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4" name="Shape 1674"/>
          <p:cNvSpPr/>
          <p:nvPr/>
        </p:nvSpPr>
        <p:spPr>
          <a:xfrm>
            <a:off x="9410700" y="3073400"/>
            <a:ext cx="8001000" cy="436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767080" indent="-685800" algn="l">
              <a:spcBef>
                <a:spcPts val="1400"/>
              </a:spcBef>
              <a:buClr>
                <a:srgbClr val="797BAA"/>
              </a:buClr>
              <a:buFont typeface="Wingdings"/>
              <a:defRPr sz="4000" b="1">
                <a:latin typeface="Consolas"/>
                <a:ea typeface="Consolas"/>
                <a:cs typeface="Consolas"/>
                <a:sym typeface="Consolas"/>
              </a:defRPr>
            </a:pPr>
            <a:r>
              <a:t>Xbegin</a:t>
            </a:r>
          </a:p>
          <a:p>
            <a:pPr marL="1567180" lvl="1" indent="-530860" algn="l">
              <a:spcBef>
                <a:spcPts val="1400"/>
              </a:spcBef>
              <a:buClr>
                <a:srgbClr val="D84800"/>
              </a:buClr>
              <a:buFont typeface="Wingdings"/>
              <a:defRPr b="1">
                <a:latin typeface="Consolas"/>
                <a:ea typeface="Consolas"/>
                <a:cs typeface="Consolas"/>
                <a:sym typeface="Consolas"/>
              </a:defRPr>
            </a:pPr>
            <a:r>
              <a:rPr sz="4000"/>
              <a:t>Load A</a:t>
            </a:r>
          </a:p>
          <a:p>
            <a:pPr marL="1567180" lvl="1" indent="-530860" algn="l">
              <a:spcBef>
                <a:spcPts val="1400"/>
              </a:spcBef>
              <a:buClr>
                <a:srgbClr val="D84800"/>
              </a:buClr>
              <a:buFont typeface="Wingdings"/>
              <a:defRPr b="1">
                <a:latin typeface="Consolas"/>
                <a:ea typeface="Consolas"/>
                <a:cs typeface="Consolas"/>
                <a:sym typeface="Consolas"/>
              </a:defRPr>
            </a:pPr>
            <a:r>
              <a:rPr sz="4000"/>
              <a:t>Load B</a:t>
            </a:r>
          </a:p>
          <a:p>
            <a:pPr marL="1567180" lvl="1" indent="-530860" algn="l">
              <a:spcBef>
                <a:spcPts val="1400"/>
              </a:spcBef>
              <a:buClr>
                <a:srgbClr val="D84800"/>
              </a:buClr>
              <a:buFont typeface="Wingdings"/>
              <a:defRPr b="1">
                <a:latin typeface="Consolas"/>
                <a:ea typeface="Consolas"/>
                <a:cs typeface="Consolas"/>
                <a:sym typeface="Consolas"/>
              </a:defRPr>
            </a:pPr>
            <a:r>
              <a:rPr sz="4000"/>
              <a:t>Store C ⇐ 5</a:t>
            </a:r>
          </a:p>
          <a:p>
            <a:pPr marL="767080" indent="-685800" algn="l">
              <a:spcBef>
                <a:spcPts val="1400"/>
              </a:spcBef>
              <a:buClr>
                <a:srgbClr val="797BAA"/>
              </a:buClr>
              <a:buFont typeface="Wingdings"/>
              <a:defRPr sz="4000" b="1">
                <a:latin typeface="Consolas"/>
                <a:ea typeface="Consolas"/>
                <a:cs typeface="Consolas"/>
                <a:sym typeface="Consolas"/>
              </a:defRPr>
            </a:pPr>
            <a:r>
              <a:t>Xcommit</a:t>
            </a:r>
          </a:p>
        </p:txBody>
      </p:sp>
      <p:grpSp>
        <p:nvGrpSpPr>
          <p:cNvPr id="1677" name="Group 1677"/>
          <p:cNvGrpSpPr/>
          <p:nvPr/>
        </p:nvGrpSpPr>
        <p:grpSpPr>
          <a:xfrm>
            <a:off x="762000" y="3203575"/>
            <a:ext cx="7439025" cy="3048000"/>
            <a:chOff x="0" y="0"/>
            <a:chExt cx="7439025" cy="3048000"/>
          </a:xfrm>
        </p:grpSpPr>
        <p:sp>
          <p:nvSpPr>
            <p:cNvPr id="1675" name="Shape 1675"/>
            <p:cNvSpPr/>
            <p:nvPr/>
          </p:nvSpPr>
          <p:spPr>
            <a:xfrm>
              <a:off x="0" y="0"/>
              <a:ext cx="7439025" cy="3048000"/>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76" name="Shape 1676"/>
            <p:cNvSpPr/>
            <p:nvPr/>
          </p:nvSpPr>
          <p:spPr>
            <a:xfrm>
              <a:off x="150812" y="148731"/>
              <a:ext cx="7137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3021" marR="103021" defTabSz="1828800">
                <a:buClr>
                  <a:srgbClr val="000000"/>
                </a:buClr>
                <a:buFont typeface="Verdana"/>
                <a:defRPr sz="3200" b="1">
                  <a:uFill>
                    <a:solidFill>
                      <a:srgbClr val="000000"/>
                    </a:solidFill>
                  </a:uFill>
                  <a:latin typeface="Verdana"/>
                  <a:ea typeface="Verdana"/>
                  <a:cs typeface="Verdana"/>
                  <a:sym typeface="Verdana"/>
                </a:defRPr>
              </a:lvl1pPr>
            </a:lstStyle>
            <a:p>
              <a:r>
                <a:t>CPU</a:t>
              </a:r>
            </a:p>
          </p:txBody>
        </p:sp>
      </p:grpSp>
      <p:grpSp>
        <p:nvGrpSpPr>
          <p:cNvPr id="1680" name="Group 1680"/>
          <p:cNvGrpSpPr/>
          <p:nvPr/>
        </p:nvGrpSpPr>
        <p:grpSpPr>
          <a:xfrm>
            <a:off x="762000" y="6553200"/>
            <a:ext cx="7439025" cy="4498975"/>
            <a:chOff x="0" y="0"/>
            <a:chExt cx="7439025" cy="4498975"/>
          </a:xfrm>
        </p:grpSpPr>
        <p:sp>
          <p:nvSpPr>
            <p:cNvPr id="1678" name="Shape 1678"/>
            <p:cNvSpPr/>
            <p:nvPr/>
          </p:nvSpPr>
          <p:spPr>
            <a:xfrm>
              <a:off x="0" y="0"/>
              <a:ext cx="7439025" cy="4498975"/>
            </a:xfrm>
            <a:prstGeom prst="roundRect">
              <a:avLst>
                <a:gd name="adj" fmla="val 8333"/>
              </a:avLst>
            </a:prstGeom>
            <a:noFill/>
            <a:ln w="25400" cap="flat">
              <a:solidFill>
                <a:srgbClr val="000000"/>
              </a:solidFill>
              <a:prstDash val="solid"/>
              <a:round/>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79" name="Shape 1679"/>
            <p:cNvSpPr/>
            <p:nvPr/>
          </p:nvSpPr>
          <p:spPr>
            <a:xfrm>
              <a:off x="214312" y="219533"/>
              <a:ext cx="7010401" cy="5715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spAutoFit/>
            </a:bodyPr>
            <a:lstStyle>
              <a:lvl1pPr marL="101281" marR="101281" defTabSz="1828800">
                <a:buClr>
                  <a:srgbClr val="000000"/>
                </a:buClr>
                <a:buFont typeface="Verdana"/>
                <a:defRPr sz="3200" b="1">
                  <a:uFill>
                    <a:solidFill>
                      <a:srgbClr val="000000"/>
                    </a:solidFill>
                  </a:uFill>
                  <a:latin typeface="Verdana"/>
                  <a:ea typeface="Verdana"/>
                  <a:cs typeface="Verdana"/>
                  <a:sym typeface="Verdana"/>
                </a:defRPr>
              </a:lvl1pPr>
            </a:lstStyle>
            <a:p>
              <a:r>
                <a:t>Cache</a:t>
              </a:r>
            </a:p>
          </p:txBody>
        </p:sp>
      </p:grpSp>
      <p:grpSp>
        <p:nvGrpSpPr>
          <p:cNvPr id="1683" name="Group 1683"/>
          <p:cNvGrpSpPr/>
          <p:nvPr/>
        </p:nvGrpSpPr>
        <p:grpSpPr>
          <a:xfrm>
            <a:off x="4791075" y="4032250"/>
            <a:ext cx="2139950" cy="1044575"/>
            <a:chOff x="0" y="0"/>
            <a:chExt cx="2139950" cy="1044575"/>
          </a:xfrm>
        </p:grpSpPr>
        <p:sp>
          <p:nvSpPr>
            <p:cNvPr id="1681" name="Shape 1681"/>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82" name="Shape 1682"/>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ALUs</a:t>
              </a:r>
            </a:p>
          </p:txBody>
        </p:sp>
      </p:grpSp>
      <p:grpSp>
        <p:nvGrpSpPr>
          <p:cNvPr id="1688" name="Group 1688"/>
          <p:cNvGrpSpPr/>
          <p:nvPr/>
        </p:nvGrpSpPr>
        <p:grpSpPr>
          <a:xfrm>
            <a:off x="2092325" y="4286250"/>
            <a:ext cx="3987801" cy="1793876"/>
            <a:chOff x="0" y="0"/>
            <a:chExt cx="3987800" cy="1793874"/>
          </a:xfrm>
        </p:grpSpPr>
        <p:sp>
          <p:nvSpPr>
            <p:cNvPr id="1684" name="Shape 1684"/>
            <p:cNvSpPr/>
            <p:nvPr/>
          </p:nvSpPr>
          <p:spPr>
            <a:xfrm>
              <a:off x="0" y="0"/>
              <a:ext cx="2139950" cy="1041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687" name="Group 1687"/>
            <p:cNvGrpSpPr/>
            <p:nvPr/>
          </p:nvGrpSpPr>
          <p:grpSpPr>
            <a:xfrm>
              <a:off x="1038225" y="1292225"/>
              <a:ext cx="2949576" cy="501650"/>
              <a:chOff x="0" y="0"/>
              <a:chExt cx="2949575" cy="501649"/>
            </a:xfrm>
          </p:grpSpPr>
          <p:sp>
            <p:nvSpPr>
              <p:cNvPr id="1685" name="Shape 1685"/>
              <p:cNvSpPr/>
              <p:nvPr/>
            </p:nvSpPr>
            <p:spPr>
              <a:xfrm>
                <a:off x="0" y="0"/>
                <a:ext cx="2949576" cy="50165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86" name="Shape 1686"/>
              <p:cNvSpPr/>
              <p:nvPr/>
            </p:nvSpPr>
            <p:spPr>
              <a:xfrm>
                <a:off x="1587" y="15873"/>
                <a:ext cx="29464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TM State</a:t>
                </a:r>
              </a:p>
            </p:txBody>
          </p:sp>
        </p:grpSp>
      </p:grpSp>
      <p:grpSp>
        <p:nvGrpSpPr>
          <p:cNvPr id="1691" name="Group 1691"/>
          <p:cNvGrpSpPr/>
          <p:nvPr/>
        </p:nvGrpSpPr>
        <p:grpSpPr>
          <a:xfrm>
            <a:off x="3432175" y="7499350"/>
            <a:ext cx="2139950" cy="530225"/>
            <a:chOff x="0" y="0"/>
            <a:chExt cx="2139950" cy="530225"/>
          </a:xfrm>
        </p:grpSpPr>
        <p:sp>
          <p:nvSpPr>
            <p:cNvPr id="1689" name="Shape 1689"/>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0" name="Shape 1690"/>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Tag</a:t>
              </a:r>
            </a:p>
          </p:txBody>
        </p:sp>
      </p:grpSp>
      <p:grpSp>
        <p:nvGrpSpPr>
          <p:cNvPr id="1694" name="Group 1694"/>
          <p:cNvGrpSpPr/>
          <p:nvPr/>
        </p:nvGrpSpPr>
        <p:grpSpPr>
          <a:xfrm>
            <a:off x="5591175" y="7499350"/>
            <a:ext cx="2139950" cy="530225"/>
            <a:chOff x="0" y="0"/>
            <a:chExt cx="2139950" cy="530225"/>
          </a:xfrm>
        </p:grpSpPr>
        <p:sp>
          <p:nvSpPr>
            <p:cNvPr id="1692" name="Shape 1692"/>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3" name="Shape 1693"/>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Data</a:t>
              </a:r>
            </a:p>
          </p:txBody>
        </p:sp>
      </p:grpSp>
      <p:grpSp>
        <p:nvGrpSpPr>
          <p:cNvPr id="1697" name="Group 1697"/>
          <p:cNvGrpSpPr/>
          <p:nvPr/>
        </p:nvGrpSpPr>
        <p:grpSpPr>
          <a:xfrm>
            <a:off x="2924175" y="7499350"/>
            <a:ext cx="508000" cy="530225"/>
            <a:chOff x="0" y="0"/>
            <a:chExt cx="508000" cy="530225"/>
          </a:xfrm>
        </p:grpSpPr>
        <p:sp>
          <p:nvSpPr>
            <p:cNvPr id="1695" name="Shape 1695"/>
            <p:cNvSpPr/>
            <p:nvPr/>
          </p:nvSpPr>
          <p:spPr>
            <a:xfrm>
              <a:off x="0" y="0"/>
              <a:ext cx="50800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696" name="Shape 1696"/>
            <p:cNvSpPr/>
            <p:nvPr/>
          </p:nvSpPr>
          <p:spPr>
            <a:xfrm>
              <a:off x="0" y="30162"/>
              <a:ext cx="5080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V</a:t>
              </a:r>
            </a:p>
          </p:txBody>
        </p:sp>
      </p:grpSp>
      <p:sp>
        <p:nvSpPr>
          <p:cNvPr id="1698" name="Shape 1698"/>
          <p:cNvSpPr/>
          <p:nvPr/>
        </p:nvSpPr>
        <p:spPr>
          <a:xfrm>
            <a:off x="3432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699" name="Shape 1699"/>
          <p:cNvSpPr/>
          <p:nvPr/>
        </p:nvSpPr>
        <p:spPr>
          <a:xfrm>
            <a:off x="5591175" y="8067675"/>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00" name="Shape 1700"/>
          <p:cNvSpPr/>
          <p:nvPr/>
        </p:nvSpPr>
        <p:spPr>
          <a:xfrm>
            <a:off x="2924175" y="8067675"/>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03" name="Group 1703"/>
          <p:cNvGrpSpPr/>
          <p:nvPr/>
        </p:nvGrpSpPr>
        <p:grpSpPr>
          <a:xfrm>
            <a:off x="3432175" y="8601075"/>
            <a:ext cx="2139950" cy="533400"/>
            <a:chOff x="0" y="0"/>
            <a:chExt cx="2139950" cy="533400"/>
          </a:xfrm>
        </p:grpSpPr>
        <p:sp>
          <p:nvSpPr>
            <p:cNvPr id="1701" name="Shape 1701"/>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2" name="Shape 1702"/>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C</a:t>
              </a:r>
            </a:p>
          </p:txBody>
        </p:sp>
      </p:grpSp>
      <p:grpSp>
        <p:nvGrpSpPr>
          <p:cNvPr id="1706" name="Group 1706"/>
          <p:cNvGrpSpPr/>
          <p:nvPr/>
        </p:nvGrpSpPr>
        <p:grpSpPr>
          <a:xfrm>
            <a:off x="5591175" y="8601075"/>
            <a:ext cx="2139950" cy="533400"/>
            <a:chOff x="0" y="0"/>
            <a:chExt cx="2139950" cy="533400"/>
          </a:xfrm>
        </p:grpSpPr>
        <p:sp>
          <p:nvSpPr>
            <p:cNvPr id="1704" name="Shape 1704"/>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5" name="Shape 1705"/>
            <p:cNvSpPr/>
            <p:nvPr/>
          </p:nvSpPr>
          <p:spPr>
            <a:xfrm>
              <a:off x="3175" y="31750"/>
              <a:ext cx="21336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9</a:t>
              </a:r>
            </a:p>
          </p:txBody>
        </p:sp>
      </p:grpSp>
      <p:grpSp>
        <p:nvGrpSpPr>
          <p:cNvPr id="1709" name="Group 1709"/>
          <p:cNvGrpSpPr/>
          <p:nvPr/>
        </p:nvGrpSpPr>
        <p:grpSpPr>
          <a:xfrm>
            <a:off x="2924175" y="8601075"/>
            <a:ext cx="508000" cy="533400"/>
            <a:chOff x="0" y="0"/>
            <a:chExt cx="508000" cy="533400"/>
          </a:xfrm>
        </p:grpSpPr>
        <p:sp>
          <p:nvSpPr>
            <p:cNvPr id="1707" name="Shape 1707"/>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08" name="Shape 1708"/>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sp>
        <p:nvSpPr>
          <p:cNvPr id="1710" name="Shape 1710"/>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1" name="Shape 1711"/>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2" name="Shape 1712"/>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3" name="Shape 1713"/>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4" name="Shape 1714"/>
          <p:cNvSpPr/>
          <p:nvPr/>
        </p:nvSpPr>
        <p:spPr>
          <a:xfrm>
            <a:off x="5591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5" name="Shape 1715"/>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6" name="Shape 1716"/>
          <p:cNvSpPr/>
          <p:nvPr/>
        </p:nvSpPr>
        <p:spPr>
          <a:xfrm>
            <a:off x="3432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7" name="Shape 1717"/>
          <p:cNvSpPr/>
          <p:nvPr/>
        </p:nvSpPr>
        <p:spPr>
          <a:xfrm>
            <a:off x="5591175" y="10198100"/>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18" name="Shape 1718"/>
          <p:cNvSpPr/>
          <p:nvPr/>
        </p:nvSpPr>
        <p:spPr>
          <a:xfrm>
            <a:off x="2924175" y="10198100"/>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35" name="Group 1735"/>
          <p:cNvGrpSpPr/>
          <p:nvPr/>
        </p:nvGrpSpPr>
        <p:grpSpPr>
          <a:xfrm>
            <a:off x="1533524" y="7499350"/>
            <a:ext cx="1069976" cy="3228975"/>
            <a:chOff x="0" y="0"/>
            <a:chExt cx="1069974" cy="3228974"/>
          </a:xfrm>
        </p:grpSpPr>
        <p:grpSp>
          <p:nvGrpSpPr>
            <p:cNvPr id="1721" name="Group 1721"/>
            <p:cNvGrpSpPr/>
            <p:nvPr/>
          </p:nvGrpSpPr>
          <p:grpSpPr>
            <a:xfrm>
              <a:off x="558800" y="0"/>
              <a:ext cx="511175" cy="530227"/>
              <a:chOff x="0" y="0"/>
              <a:chExt cx="511174" cy="530226"/>
            </a:xfrm>
          </p:grpSpPr>
          <p:sp>
            <p:nvSpPr>
              <p:cNvPr id="1719" name="Shape 1719"/>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0" name="Shape 1720"/>
              <p:cNvSpPr/>
              <p:nvPr/>
            </p:nvSpPr>
            <p:spPr>
              <a:xfrm>
                <a:off x="1587"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W</a:t>
                </a:r>
              </a:p>
            </p:txBody>
          </p:sp>
        </p:grpSp>
        <p:sp>
          <p:nvSpPr>
            <p:cNvPr id="1722" name="Shape 1722"/>
            <p:cNvSpPr/>
            <p:nvPr/>
          </p:nvSpPr>
          <p:spPr>
            <a:xfrm>
              <a:off x="55880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3" name="Shape 1723"/>
            <p:cNvSpPr/>
            <p:nvPr/>
          </p:nvSpPr>
          <p:spPr>
            <a:xfrm>
              <a:off x="55880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4" name="Shape 1724"/>
            <p:cNvSpPr/>
            <p:nvPr/>
          </p:nvSpPr>
          <p:spPr>
            <a:xfrm>
              <a:off x="55880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5" name="Shape 1725"/>
            <p:cNvSpPr/>
            <p:nvPr/>
          </p:nvSpPr>
          <p:spPr>
            <a:xfrm>
              <a:off x="55880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6" name="Shape 1726"/>
            <p:cNvSpPr/>
            <p:nvPr/>
          </p:nvSpPr>
          <p:spPr>
            <a:xfrm>
              <a:off x="55880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nvGrpSpPr>
            <p:cNvPr id="1729" name="Group 1729"/>
            <p:cNvGrpSpPr/>
            <p:nvPr/>
          </p:nvGrpSpPr>
          <p:grpSpPr>
            <a:xfrm>
              <a:off x="0" y="0"/>
              <a:ext cx="511175" cy="530227"/>
              <a:chOff x="0" y="0"/>
              <a:chExt cx="511174" cy="530226"/>
            </a:xfrm>
          </p:grpSpPr>
          <p:sp>
            <p:nvSpPr>
              <p:cNvPr id="1727" name="Shape 1727"/>
              <p:cNvSpPr/>
              <p:nvPr/>
            </p:nvSpPr>
            <p:spPr>
              <a:xfrm>
                <a:off x="0" y="0"/>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28" name="Shape 1728"/>
              <p:cNvSpPr/>
              <p:nvPr/>
            </p:nvSpPr>
            <p:spPr>
              <a:xfrm>
                <a:off x="1586" y="30163"/>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a:t>
                </a:r>
              </a:p>
            </p:txBody>
          </p:sp>
        </p:grpSp>
        <p:sp>
          <p:nvSpPr>
            <p:cNvPr id="1730" name="Shape 1730"/>
            <p:cNvSpPr/>
            <p:nvPr/>
          </p:nvSpPr>
          <p:spPr>
            <a:xfrm>
              <a:off x="0" y="571500"/>
              <a:ext cx="511175" cy="530228"/>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1" name="Shape 1731"/>
            <p:cNvSpPr/>
            <p:nvPr/>
          </p:nvSpPr>
          <p:spPr>
            <a:xfrm>
              <a:off x="0" y="1101725"/>
              <a:ext cx="511175"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2" name="Shape 1732"/>
            <p:cNvSpPr/>
            <p:nvPr/>
          </p:nvSpPr>
          <p:spPr>
            <a:xfrm>
              <a:off x="0" y="1635124"/>
              <a:ext cx="511175"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3" name="Shape 1733"/>
            <p:cNvSpPr/>
            <p:nvPr/>
          </p:nvSpPr>
          <p:spPr>
            <a:xfrm>
              <a:off x="0" y="2165349"/>
              <a:ext cx="511175" cy="533401"/>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4" name="Shape 1734"/>
            <p:cNvSpPr/>
            <p:nvPr/>
          </p:nvSpPr>
          <p:spPr>
            <a:xfrm>
              <a:off x="0" y="2698748"/>
              <a:ext cx="511175" cy="530227"/>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grpSp>
      <p:grpSp>
        <p:nvGrpSpPr>
          <p:cNvPr id="1738" name="Group 1738"/>
          <p:cNvGrpSpPr/>
          <p:nvPr/>
        </p:nvGrpSpPr>
        <p:grpSpPr>
          <a:xfrm>
            <a:off x="1787525" y="4032250"/>
            <a:ext cx="2139950" cy="1044575"/>
            <a:chOff x="0" y="0"/>
            <a:chExt cx="2139950" cy="1044575"/>
          </a:xfrm>
        </p:grpSpPr>
        <p:sp>
          <p:nvSpPr>
            <p:cNvPr id="1736" name="Shape 1736"/>
            <p:cNvSpPr/>
            <p:nvPr/>
          </p:nvSpPr>
          <p:spPr>
            <a:xfrm>
              <a:off x="0" y="0"/>
              <a:ext cx="2139950" cy="104457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37" name="Shape 1737"/>
            <p:cNvSpPr/>
            <p:nvPr/>
          </p:nvSpPr>
          <p:spPr>
            <a:xfrm>
              <a:off x="3175" y="287337"/>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Registers</a:t>
              </a:r>
            </a:p>
          </p:txBody>
        </p:sp>
      </p:grpSp>
      <p:sp>
        <p:nvSpPr>
          <p:cNvPr id="1739" name="Shape 1739"/>
          <p:cNvSpPr/>
          <p:nvPr/>
        </p:nvSpPr>
        <p:spPr>
          <a:xfrm>
            <a:off x="3432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40" name="Shape 1740"/>
          <p:cNvSpPr/>
          <p:nvPr/>
        </p:nvSpPr>
        <p:spPr>
          <a:xfrm>
            <a:off x="5591175" y="9134475"/>
            <a:ext cx="213995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41" name="Shape 1741"/>
          <p:cNvSpPr/>
          <p:nvPr/>
        </p:nvSpPr>
        <p:spPr>
          <a:xfrm>
            <a:off x="2924175" y="9134475"/>
            <a:ext cx="508000" cy="530225"/>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51" name="Group 1751"/>
          <p:cNvGrpSpPr/>
          <p:nvPr/>
        </p:nvGrpSpPr>
        <p:grpSpPr>
          <a:xfrm>
            <a:off x="2924174" y="9134475"/>
            <a:ext cx="4806951" cy="530225"/>
            <a:chOff x="0" y="0"/>
            <a:chExt cx="4806950" cy="530225"/>
          </a:xfrm>
        </p:grpSpPr>
        <p:grpSp>
          <p:nvGrpSpPr>
            <p:cNvPr id="1744" name="Group 1744"/>
            <p:cNvGrpSpPr/>
            <p:nvPr/>
          </p:nvGrpSpPr>
          <p:grpSpPr>
            <a:xfrm>
              <a:off x="511173" y="0"/>
              <a:ext cx="2136778" cy="530225"/>
              <a:chOff x="0" y="0"/>
              <a:chExt cx="2136776" cy="530225"/>
            </a:xfrm>
          </p:grpSpPr>
          <p:sp>
            <p:nvSpPr>
              <p:cNvPr id="1742" name="Shape 1742"/>
              <p:cNvSpPr/>
              <p:nvPr/>
            </p:nvSpPr>
            <p:spPr>
              <a:xfrm>
                <a:off x="0" y="0"/>
                <a:ext cx="2136777"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3" name="Shape 1743"/>
              <p:cNvSpPr/>
              <p:nvPr/>
            </p:nvSpPr>
            <p:spPr>
              <a:xfrm>
                <a:off x="1588" y="30162"/>
                <a:ext cx="21336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A</a:t>
                </a:r>
              </a:p>
            </p:txBody>
          </p:sp>
        </p:grpSp>
        <p:grpSp>
          <p:nvGrpSpPr>
            <p:cNvPr id="1747" name="Group 1747"/>
            <p:cNvGrpSpPr/>
            <p:nvPr/>
          </p:nvGrpSpPr>
          <p:grpSpPr>
            <a:xfrm>
              <a:off x="2667000" y="0"/>
              <a:ext cx="2139951" cy="530225"/>
              <a:chOff x="0" y="0"/>
              <a:chExt cx="2139949" cy="530225"/>
            </a:xfrm>
          </p:grpSpPr>
          <p:sp>
            <p:nvSpPr>
              <p:cNvPr id="1745" name="Shape 1745"/>
              <p:cNvSpPr/>
              <p:nvPr/>
            </p:nvSpPr>
            <p:spPr>
              <a:xfrm>
                <a:off x="0" y="0"/>
                <a:ext cx="2139950"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6" name="Shape 1746"/>
              <p:cNvSpPr/>
              <p:nvPr/>
            </p:nvSpPr>
            <p:spPr>
              <a:xfrm>
                <a:off x="3175" y="30162"/>
                <a:ext cx="2133600"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33</a:t>
                </a:r>
              </a:p>
            </p:txBody>
          </p:sp>
        </p:grpSp>
        <p:grpSp>
          <p:nvGrpSpPr>
            <p:cNvPr id="1750" name="Group 1750"/>
            <p:cNvGrpSpPr/>
            <p:nvPr/>
          </p:nvGrpSpPr>
          <p:grpSpPr>
            <a:xfrm>
              <a:off x="0" y="0"/>
              <a:ext cx="511175" cy="530225"/>
              <a:chOff x="0" y="0"/>
              <a:chExt cx="511174" cy="530225"/>
            </a:xfrm>
          </p:grpSpPr>
          <p:sp>
            <p:nvSpPr>
              <p:cNvPr id="1748" name="Shape 1748"/>
              <p:cNvSpPr/>
              <p:nvPr/>
            </p:nvSpPr>
            <p:spPr>
              <a:xfrm>
                <a:off x="0" y="0"/>
                <a:ext cx="511175" cy="530225"/>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49" name="Shape 1749"/>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sp>
        <p:nvSpPr>
          <p:cNvPr id="1752" name="Shape 1752"/>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3" name="Shape 1753"/>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4" name="Shape 1754"/>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5" name="Shape 1755"/>
          <p:cNvSpPr/>
          <p:nvPr/>
        </p:nvSpPr>
        <p:spPr>
          <a:xfrm>
            <a:off x="3432175" y="9664700"/>
            <a:ext cx="213995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6" name="Shape 1756"/>
          <p:cNvSpPr/>
          <p:nvPr/>
        </p:nvSpPr>
        <p:spPr>
          <a:xfrm>
            <a:off x="5591175" y="9664700"/>
            <a:ext cx="2136775"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57" name="Shape 1757"/>
          <p:cNvSpPr/>
          <p:nvPr/>
        </p:nvSpPr>
        <p:spPr>
          <a:xfrm>
            <a:off x="2924175" y="9664700"/>
            <a:ext cx="508000" cy="533400"/>
          </a:xfrm>
          <a:prstGeom prst="rect">
            <a:avLst/>
          </a:prstGeom>
          <a:solidFill>
            <a:srgbClr val="FFFFFF"/>
          </a:solidFill>
          <a:ln w="25400">
            <a:solidFill>
              <a:srgbClr val="D84800"/>
            </a:solidFill>
            <a:miter lim="400000"/>
          </a:ln>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grpSp>
        <p:nvGrpSpPr>
          <p:cNvPr id="1767" name="Group 1767"/>
          <p:cNvGrpSpPr/>
          <p:nvPr/>
        </p:nvGrpSpPr>
        <p:grpSpPr>
          <a:xfrm>
            <a:off x="2924174" y="9664700"/>
            <a:ext cx="4803776" cy="533400"/>
            <a:chOff x="0" y="0"/>
            <a:chExt cx="4803774" cy="533400"/>
          </a:xfrm>
        </p:grpSpPr>
        <p:grpSp>
          <p:nvGrpSpPr>
            <p:cNvPr id="1760" name="Group 1760"/>
            <p:cNvGrpSpPr/>
            <p:nvPr/>
          </p:nvGrpSpPr>
          <p:grpSpPr>
            <a:xfrm>
              <a:off x="508000" y="0"/>
              <a:ext cx="2139950" cy="533400"/>
              <a:chOff x="0" y="0"/>
              <a:chExt cx="2139949" cy="533400"/>
            </a:xfrm>
          </p:grpSpPr>
          <p:sp>
            <p:nvSpPr>
              <p:cNvPr id="1758" name="Shape 1758"/>
              <p:cNvSpPr/>
              <p:nvPr/>
            </p:nvSpPr>
            <p:spPr>
              <a:xfrm>
                <a:off x="0" y="0"/>
                <a:ext cx="213995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59" name="Shape 1759"/>
              <p:cNvSpPr/>
              <p:nvPr/>
            </p:nvSpPr>
            <p:spPr>
              <a:xfrm>
                <a:off x="3174"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B</a:t>
                </a:r>
              </a:p>
            </p:txBody>
          </p:sp>
        </p:grpSp>
        <p:grpSp>
          <p:nvGrpSpPr>
            <p:cNvPr id="1763" name="Group 1763"/>
            <p:cNvGrpSpPr/>
            <p:nvPr/>
          </p:nvGrpSpPr>
          <p:grpSpPr>
            <a:xfrm>
              <a:off x="2667000" y="0"/>
              <a:ext cx="2136775" cy="533400"/>
              <a:chOff x="0" y="0"/>
              <a:chExt cx="2136774" cy="533400"/>
            </a:xfrm>
          </p:grpSpPr>
          <p:sp>
            <p:nvSpPr>
              <p:cNvPr id="1761" name="Shape 1761"/>
              <p:cNvSpPr/>
              <p:nvPr/>
            </p:nvSpPr>
            <p:spPr>
              <a:xfrm>
                <a:off x="0" y="0"/>
                <a:ext cx="2136775"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62" name="Shape 1762"/>
              <p:cNvSpPr/>
              <p:nvPr/>
            </p:nvSpPr>
            <p:spPr>
              <a:xfrm>
                <a:off x="1587" y="31750"/>
                <a:ext cx="21336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5</a:t>
                </a:r>
              </a:p>
            </p:txBody>
          </p:sp>
        </p:grpSp>
        <p:grpSp>
          <p:nvGrpSpPr>
            <p:cNvPr id="1766" name="Group 1766"/>
            <p:cNvGrpSpPr/>
            <p:nvPr/>
          </p:nvGrpSpPr>
          <p:grpSpPr>
            <a:xfrm>
              <a:off x="0" y="0"/>
              <a:ext cx="508000" cy="533400"/>
              <a:chOff x="0" y="0"/>
              <a:chExt cx="508000" cy="533400"/>
            </a:xfrm>
          </p:grpSpPr>
          <p:sp>
            <p:nvSpPr>
              <p:cNvPr id="1764" name="Shape 1764"/>
              <p:cNvSpPr/>
              <p:nvPr/>
            </p:nvSpPr>
            <p:spPr>
              <a:xfrm>
                <a:off x="0" y="0"/>
                <a:ext cx="508000" cy="533400"/>
              </a:xfrm>
              <a:prstGeom prst="rect">
                <a:avLst/>
              </a:prstGeom>
              <a:solidFill>
                <a:srgbClr val="FFFFFF"/>
              </a:solidFill>
              <a:ln w="25400" cap="flat">
                <a:solidFill>
                  <a:srgbClr val="D848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65" name="Shape 1765"/>
              <p:cNvSpPr/>
              <p:nvPr/>
            </p:nvSpPr>
            <p:spPr>
              <a:xfrm>
                <a:off x="0" y="31750"/>
                <a:ext cx="508000"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FFFFFF"/>
                  </a:buClr>
                  <a:buFont typeface="Verdana"/>
                  <a:defRPr sz="2400" b="1">
                    <a:solidFill>
                      <a:srgbClr val="FFFFFF"/>
                    </a:solidFill>
                    <a:uFill>
                      <a:solidFill>
                        <a:srgbClr val="FFFFFF"/>
                      </a:solidFill>
                    </a:uFill>
                    <a:latin typeface="Verdana"/>
                    <a:ea typeface="Verdana"/>
                    <a:cs typeface="Verdana"/>
                    <a:sym typeface="Verdana"/>
                  </a:defRPr>
                </a:lvl1pPr>
              </a:lstStyle>
              <a:p>
                <a:r>
                  <a:t>1</a:t>
                </a:r>
              </a:p>
            </p:txBody>
          </p:sp>
        </p:grpSp>
      </p:grpSp>
      <p:sp>
        <p:nvSpPr>
          <p:cNvPr id="1768" name="Shape 1768"/>
          <p:cNvSpPr/>
          <p:nvPr/>
        </p:nvSpPr>
        <p:spPr>
          <a:xfrm>
            <a:off x="8026400" y="10182225"/>
            <a:ext cx="844550" cy="495300"/>
          </a:xfrm>
          <a:prstGeom prst="leftArrow">
            <a:avLst>
              <a:gd name="adj1" fmla="val 37772"/>
              <a:gd name="adj2" fmla="val 68764"/>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69" name="Shape 1769"/>
          <p:cNvSpPr/>
          <p:nvPr/>
        </p:nvSpPr>
        <p:spPr>
          <a:xfrm>
            <a:off x="8956675" y="10166350"/>
            <a:ext cx="3175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Verdana"/>
              <a:defRPr sz="3600">
                <a:uFill>
                  <a:solidFill>
                    <a:srgbClr val="000000"/>
                  </a:solidFill>
                </a:uFill>
                <a:latin typeface="Consolas"/>
                <a:ea typeface="Consolas"/>
                <a:cs typeface="Consolas"/>
                <a:sym typeface="Consolas"/>
              </a:defRPr>
            </a:lvl1pPr>
          </a:lstStyle>
          <a:p>
            <a:r>
              <a:t>upgradeX D</a:t>
            </a:r>
          </a:p>
        </p:txBody>
      </p:sp>
      <p:sp>
        <p:nvSpPr>
          <p:cNvPr id="1770" name="Shape 1770"/>
          <p:cNvSpPr/>
          <p:nvPr/>
        </p:nvSpPr>
        <p:spPr>
          <a:xfrm>
            <a:off x="11842750" y="9979025"/>
            <a:ext cx="965200" cy="88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BA63"/>
              </a:buClr>
              <a:buFont typeface="Arial"/>
              <a:defRPr>
                <a:uFill>
                  <a:solidFill>
                    <a:srgbClr val="000000"/>
                  </a:solidFill>
                </a:uFill>
                <a:latin typeface="Wingdings"/>
                <a:ea typeface="Wingdings"/>
                <a:cs typeface="Wingdings"/>
                <a:sym typeface="Wingdings"/>
              </a:defRPr>
            </a:lvl1pPr>
          </a:lstStyle>
          <a:p>
            <a:pPr>
              <a:defRPr>
                <a:latin typeface="Arial"/>
                <a:ea typeface="Arial"/>
                <a:cs typeface="Arial"/>
                <a:sym typeface="Arial"/>
              </a:defRPr>
            </a:pPr>
            <a:r>
              <a:rPr>
                <a:latin typeface="Wingdings"/>
                <a:ea typeface="Wingdings"/>
                <a:cs typeface="Wingdings"/>
                <a:sym typeface="Wingdings"/>
              </a:rPr>
              <a:t></a:t>
            </a:r>
          </a:p>
        </p:txBody>
      </p:sp>
      <p:sp>
        <p:nvSpPr>
          <p:cNvPr id="1771" name="Shape 1771"/>
          <p:cNvSpPr/>
          <p:nvPr/>
        </p:nvSpPr>
        <p:spPr>
          <a:xfrm>
            <a:off x="11830050" y="8880475"/>
            <a:ext cx="965200" cy="88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797BAA"/>
              </a:buClr>
              <a:buFont typeface="Arial"/>
              <a:defRPr>
                <a:solidFill>
                  <a:srgbClr val="E32400"/>
                </a:solidFill>
                <a:uFill>
                  <a:solidFill>
                    <a:srgbClr val="E32400"/>
                  </a:solidFill>
                </a:uFill>
                <a:latin typeface="Wingdings"/>
                <a:ea typeface="Wingdings"/>
                <a:cs typeface="Wingdings"/>
                <a:sym typeface="Wingdings"/>
              </a:defRPr>
            </a:lvl1pPr>
          </a:lstStyle>
          <a:p>
            <a:pPr>
              <a:defRPr>
                <a:latin typeface="Arial"/>
                <a:ea typeface="Arial"/>
                <a:cs typeface="Arial"/>
                <a:sym typeface="Arial"/>
              </a:defRPr>
            </a:pPr>
            <a:r>
              <a:rPr>
                <a:latin typeface="Wingdings"/>
                <a:ea typeface="Wingdings"/>
                <a:cs typeface="Wingdings"/>
                <a:sym typeface="Wingdings"/>
              </a:rPr>
              <a:t></a:t>
            </a:r>
          </a:p>
        </p:txBody>
      </p:sp>
      <p:sp>
        <p:nvSpPr>
          <p:cNvPr id="1772" name="Shape 1772"/>
          <p:cNvSpPr/>
          <p:nvPr/>
        </p:nvSpPr>
        <p:spPr>
          <a:xfrm>
            <a:off x="8943975" y="9140825"/>
            <a:ext cx="3175000" cy="660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lvl1pPr marL="81280" marR="81280" algn="l" defTabSz="1828800">
              <a:buClr>
                <a:srgbClr val="000000"/>
              </a:buClr>
              <a:buFont typeface="Verdana"/>
              <a:defRPr sz="3600">
                <a:uFill>
                  <a:solidFill>
                    <a:srgbClr val="000000"/>
                  </a:solidFill>
                </a:uFill>
                <a:latin typeface="Consolas"/>
                <a:ea typeface="Consolas"/>
                <a:cs typeface="Consolas"/>
                <a:sym typeface="Consolas"/>
              </a:defRPr>
            </a:lvl1pPr>
          </a:lstStyle>
          <a:p>
            <a:r>
              <a:t>upgradeX A</a:t>
            </a:r>
          </a:p>
        </p:txBody>
      </p:sp>
      <p:sp>
        <p:nvSpPr>
          <p:cNvPr id="1773" name="Shape 1773"/>
          <p:cNvSpPr/>
          <p:nvPr/>
        </p:nvSpPr>
        <p:spPr>
          <a:xfrm>
            <a:off x="787400" y="11188700"/>
            <a:ext cx="17310100" cy="2298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marL="800100" indent="-800100" algn="l">
              <a:spcBef>
                <a:spcPts val="200"/>
              </a:spcBef>
              <a:buSzPct val="120000"/>
              <a:buFont typeface="Lucida Grande"/>
              <a:buChar char="▪"/>
              <a:defRPr b="1">
                <a:latin typeface="+mn-lt"/>
                <a:ea typeface="+mn-ea"/>
                <a:cs typeface="+mn-cs"/>
                <a:sym typeface="Myriad Pro Condensed"/>
              </a:defRPr>
            </a:pPr>
            <a:r>
              <a:t>Fast conflict detection and abort</a:t>
            </a:r>
          </a:p>
          <a:p>
            <a:pPr marL="1435100" lvl="2" indent="-635000" algn="l">
              <a:spcBef>
                <a:spcPts val="200"/>
              </a:spcBef>
              <a:buSzPct val="130000"/>
              <a:buChar char="-"/>
              <a:defRPr sz="4200" b="1">
                <a:latin typeface="+mn-lt"/>
                <a:ea typeface="+mn-ea"/>
                <a:cs typeface="+mn-cs"/>
                <a:sym typeface="Myriad Pro Condensed"/>
              </a:defRPr>
            </a:pPr>
            <a:r>
              <a:t>Check: lookup exclusive requests in the read set and write set</a:t>
            </a:r>
          </a:p>
          <a:p>
            <a:pPr marL="1435100" lvl="2" indent="-635000" algn="l">
              <a:spcBef>
                <a:spcPts val="200"/>
              </a:spcBef>
              <a:buSzPct val="130000"/>
              <a:buChar char="-"/>
              <a:defRPr sz="4200" b="1">
                <a:latin typeface="+mn-lt"/>
                <a:ea typeface="+mn-ea"/>
                <a:cs typeface="+mn-cs"/>
                <a:sym typeface="Myriad Pro Condensed"/>
              </a:defRPr>
            </a:pPr>
            <a:r>
              <a:t>Abort: invalidate write set, gang-reset R and W bits, restore to register checkpoint</a:t>
            </a:r>
          </a:p>
        </p:txBody>
      </p:sp>
      <p:sp>
        <p:nvSpPr>
          <p:cNvPr id="1774" name="Shape 1774"/>
          <p:cNvSpPr/>
          <p:nvPr/>
        </p:nvSpPr>
        <p:spPr>
          <a:xfrm>
            <a:off x="8026400" y="9144000"/>
            <a:ext cx="844550" cy="495300"/>
          </a:xfrm>
          <a:prstGeom prst="leftArrow">
            <a:avLst>
              <a:gd name="adj1" fmla="val 37772"/>
              <a:gd name="adj2" fmla="val 68764"/>
            </a:avLst>
          </a:prstGeom>
          <a:solidFill>
            <a:srgbClr val="FFC4AB"/>
          </a:solidFill>
          <a:ln w="25400">
            <a:solidFill>
              <a:srgbClr val="D84400"/>
            </a:solidFill>
            <a:miter lim="400000"/>
          </a:ln>
          <a:effectLst>
            <a:outerShdw blurRad="63500" dist="25400" dir="5400000" rotWithShape="0">
              <a:srgbClr val="929292">
                <a:alpha val="37998"/>
              </a:srgbClr>
            </a:outerShdw>
          </a:effectLst>
        </p:spPr>
        <p:txBody>
          <a:bodyPr lIns="50800" tIns="50800" rIns="50800" bIns="50800" anchor="ctr"/>
          <a:lstStyle/>
          <a:p>
            <a:pPr marL="81280" marR="81280" algn="l" defTabSz="1828800">
              <a:defRPr sz="3600">
                <a:uFill>
                  <a:solidFill>
                    <a:srgbClr val="000000"/>
                  </a:solidFill>
                </a:uFill>
                <a:latin typeface="Arial"/>
                <a:ea typeface="Arial"/>
                <a:cs typeface="Arial"/>
                <a:sym typeface="Arial"/>
              </a:defRPr>
            </a:pPr>
            <a:endParaRPr/>
          </a:p>
        </p:txBody>
      </p:sp>
      <p:sp>
        <p:nvSpPr>
          <p:cNvPr id="1775" name="Shape 1775"/>
          <p:cNvSpPr/>
          <p:nvPr/>
        </p:nvSpPr>
        <p:spPr>
          <a:xfrm>
            <a:off x="762000" y="165100"/>
            <a:ext cx="15544800" cy="1397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lnSpc>
                <a:spcPct val="80000"/>
              </a:lnSpc>
              <a:buClr>
                <a:srgbClr val="A21400"/>
              </a:buClr>
              <a:buFont typeface="Arial Rounded MT Bold"/>
              <a:defRPr sz="8400" b="1">
                <a:effectLst>
                  <a:outerShdw blurRad="12700" dist="25400" dir="2700000" rotWithShape="0">
                    <a:srgbClr val="CBCBCB"/>
                  </a:outerShdw>
                </a:effectLst>
                <a:uFill>
                  <a:solidFill>
                    <a:srgbClr val="000000"/>
                  </a:solidFill>
                </a:uFill>
                <a:latin typeface="+mn-lt"/>
                <a:ea typeface="+mn-ea"/>
                <a:cs typeface="+mn-cs"/>
                <a:sym typeface="Myriad Pro Condensed"/>
              </a:defRPr>
            </a:lvl1pPr>
          </a:lstStyle>
          <a:p>
            <a:r>
              <a:t>HTM transaction execution: detect/abort</a:t>
            </a:r>
          </a:p>
        </p:txBody>
      </p:sp>
      <p:grpSp>
        <p:nvGrpSpPr>
          <p:cNvPr id="1782" name="Group 1782"/>
          <p:cNvGrpSpPr/>
          <p:nvPr/>
        </p:nvGrpSpPr>
        <p:grpSpPr>
          <a:xfrm>
            <a:off x="1533524" y="9172575"/>
            <a:ext cx="1069977" cy="530225"/>
            <a:chOff x="0" y="0"/>
            <a:chExt cx="1069975" cy="530225"/>
          </a:xfrm>
        </p:grpSpPr>
        <p:grpSp>
          <p:nvGrpSpPr>
            <p:cNvPr id="1778" name="Group 1778"/>
            <p:cNvGrpSpPr/>
            <p:nvPr/>
          </p:nvGrpSpPr>
          <p:grpSpPr>
            <a:xfrm>
              <a:off x="0" y="0"/>
              <a:ext cx="511174" cy="530225"/>
              <a:chOff x="0" y="0"/>
              <a:chExt cx="511173" cy="530225"/>
            </a:xfrm>
          </p:grpSpPr>
          <p:sp>
            <p:nvSpPr>
              <p:cNvPr id="1776" name="Shape 1776"/>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77" name="Shape 1777"/>
              <p:cNvSpPr/>
              <p:nvPr/>
            </p:nvSpPr>
            <p:spPr>
              <a:xfrm>
                <a:off x="1587"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781" name="Group 1781"/>
            <p:cNvGrpSpPr/>
            <p:nvPr/>
          </p:nvGrpSpPr>
          <p:grpSpPr>
            <a:xfrm>
              <a:off x="558801" y="0"/>
              <a:ext cx="511175" cy="530225"/>
              <a:chOff x="0" y="0"/>
              <a:chExt cx="511173" cy="530225"/>
            </a:xfrm>
          </p:grpSpPr>
          <p:sp>
            <p:nvSpPr>
              <p:cNvPr id="1779" name="Shape 1779"/>
              <p:cNvSpPr/>
              <p:nvPr/>
            </p:nvSpPr>
            <p:spPr>
              <a:xfrm>
                <a:off x="0" y="0"/>
                <a:ext cx="511174" cy="530225"/>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0" name="Shape 1780"/>
              <p:cNvSpPr/>
              <p:nvPr/>
            </p:nvSpPr>
            <p:spPr>
              <a:xfrm>
                <a:off x="1586" y="30162"/>
                <a:ext cx="508001" cy="4699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grpSp>
        <p:nvGrpSpPr>
          <p:cNvPr id="1789" name="Group 1789"/>
          <p:cNvGrpSpPr/>
          <p:nvPr/>
        </p:nvGrpSpPr>
        <p:grpSpPr>
          <a:xfrm>
            <a:off x="1533524" y="9702800"/>
            <a:ext cx="1069977" cy="533400"/>
            <a:chOff x="0" y="0"/>
            <a:chExt cx="1069975" cy="533400"/>
          </a:xfrm>
        </p:grpSpPr>
        <p:grpSp>
          <p:nvGrpSpPr>
            <p:cNvPr id="1785" name="Group 1785"/>
            <p:cNvGrpSpPr/>
            <p:nvPr/>
          </p:nvGrpSpPr>
          <p:grpSpPr>
            <a:xfrm>
              <a:off x="0" y="0"/>
              <a:ext cx="511174" cy="533400"/>
              <a:chOff x="0" y="0"/>
              <a:chExt cx="511173" cy="533400"/>
            </a:xfrm>
          </p:grpSpPr>
          <p:sp>
            <p:nvSpPr>
              <p:cNvPr id="1783" name="Shape 1783"/>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4" name="Shape 1784"/>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nvGrpSpPr>
            <p:cNvPr id="1788" name="Group 1788"/>
            <p:cNvGrpSpPr/>
            <p:nvPr/>
          </p:nvGrpSpPr>
          <p:grpSpPr>
            <a:xfrm>
              <a:off x="558801" y="0"/>
              <a:ext cx="511175" cy="533400"/>
              <a:chOff x="0" y="0"/>
              <a:chExt cx="511173" cy="533400"/>
            </a:xfrm>
          </p:grpSpPr>
          <p:sp>
            <p:nvSpPr>
              <p:cNvPr id="1786" name="Shape 1786"/>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87" name="Shape 1787"/>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sp>
        <p:nvSpPr>
          <p:cNvPr id="1790" name="Shape 1790"/>
          <p:cNvSpPr/>
          <p:nvPr/>
        </p:nvSpPr>
        <p:spPr>
          <a:xfrm>
            <a:off x="4356100" y="91821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A</a:t>
            </a:r>
          </a:p>
        </p:txBody>
      </p:sp>
      <p:sp>
        <p:nvSpPr>
          <p:cNvPr id="1791" name="Shape 1791"/>
          <p:cNvSpPr/>
          <p:nvPr/>
        </p:nvSpPr>
        <p:spPr>
          <a:xfrm>
            <a:off x="4368800" y="97282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C</a:t>
            </a:r>
          </a:p>
        </p:txBody>
      </p:sp>
      <p:grpSp>
        <p:nvGrpSpPr>
          <p:cNvPr id="1798" name="Group 1798"/>
          <p:cNvGrpSpPr/>
          <p:nvPr/>
        </p:nvGrpSpPr>
        <p:grpSpPr>
          <a:xfrm>
            <a:off x="1533524" y="8601075"/>
            <a:ext cx="1069977" cy="533400"/>
            <a:chOff x="0" y="0"/>
            <a:chExt cx="1069975" cy="533400"/>
          </a:xfrm>
        </p:grpSpPr>
        <p:grpSp>
          <p:nvGrpSpPr>
            <p:cNvPr id="1794" name="Group 1794"/>
            <p:cNvGrpSpPr/>
            <p:nvPr/>
          </p:nvGrpSpPr>
          <p:grpSpPr>
            <a:xfrm>
              <a:off x="0" y="0"/>
              <a:ext cx="511174" cy="533400"/>
              <a:chOff x="0" y="0"/>
              <a:chExt cx="511173" cy="533400"/>
            </a:xfrm>
          </p:grpSpPr>
          <p:sp>
            <p:nvSpPr>
              <p:cNvPr id="1792" name="Shape 1792"/>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93" name="Shape 1793"/>
              <p:cNvSpPr/>
              <p:nvPr/>
            </p:nvSpPr>
            <p:spPr>
              <a:xfrm>
                <a:off x="1587"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1</a:t>
                </a:r>
              </a:p>
            </p:txBody>
          </p:sp>
        </p:grpSp>
        <p:grpSp>
          <p:nvGrpSpPr>
            <p:cNvPr id="1797" name="Group 1797"/>
            <p:cNvGrpSpPr/>
            <p:nvPr/>
          </p:nvGrpSpPr>
          <p:grpSpPr>
            <a:xfrm>
              <a:off x="558801" y="0"/>
              <a:ext cx="511175" cy="533400"/>
              <a:chOff x="0" y="0"/>
              <a:chExt cx="511173" cy="533400"/>
            </a:xfrm>
          </p:grpSpPr>
          <p:sp>
            <p:nvSpPr>
              <p:cNvPr id="1795" name="Shape 1795"/>
              <p:cNvSpPr/>
              <p:nvPr/>
            </p:nvSpPr>
            <p:spPr>
              <a:xfrm>
                <a:off x="0" y="0"/>
                <a:ext cx="511174" cy="533400"/>
              </a:xfrm>
              <a:prstGeom prst="rect">
                <a:avLst/>
              </a:prstGeom>
              <a:solidFill>
                <a:srgbClr val="D84800"/>
              </a:solidFill>
              <a:ln w="25400" cap="flat">
                <a:solidFill>
                  <a:srgbClr val="A83400"/>
                </a:solidFill>
                <a:prstDash val="solid"/>
                <a:miter lim="400000"/>
              </a:ln>
              <a:effectLst/>
            </p:spPr>
            <p:txBody>
              <a:bodyPr wrap="square" lIns="50800" tIns="50800" rIns="50800" bIns="50800" numCol="1" anchor="ctr">
                <a:noAutofit/>
              </a:bodyPr>
              <a:lstStyle/>
              <a:p>
                <a:pPr marL="81280" marR="81280" algn="l" defTabSz="1828800">
                  <a:defRPr sz="3600">
                    <a:uFill>
                      <a:solidFill>
                        <a:srgbClr val="000000"/>
                      </a:solidFill>
                    </a:uFill>
                    <a:latin typeface="Arial"/>
                    <a:ea typeface="Arial"/>
                    <a:cs typeface="Arial"/>
                    <a:sym typeface="Arial"/>
                  </a:defRPr>
                </a:pPr>
                <a:endParaRPr/>
              </a:p>
            </p:txBody>
          </p:sp>
          <p:sp>
            <p:nvSpPr>
              <p:cNvPr id="1796" name="Shape 1796"/>
              <p:cNvSpPr/>
              <p:nvPr/>
            </p:nvSpPr>
            <p:spPr>
              <a:xfrm>
                <a:off x="1586" y="31750"/>
                <a:ext cx="508001" cy="4699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marL="81280" marR="81280" defTabSz="1828800">
                  <a:buClr>
                    <a:srgbClr val="000000"/>
                  </a:buClr>
                  <a:buFont typeface="Verdana"/>
                  <a:defRPr sz="2400" b="1">
                    <a:uFill>
                      <a:solidFill>
                        <a:srgbClr val="000000"/>
                      </a:solidFill>
                    </a:uFill>
                    <a:latin typeface="Verdana"/>
                    <a:ea typeface="Verdana"/>
                    <a:cs typeface="Verdana"/>
                    <a:sym typeface="Verdana"/>
                  </a:defRPr>
                </a:lvl1pPr>
              </a:lstStyle>
              <a:p>
                <a:r>
                  <a:t>0</a:t>
                </a:r>
              </a:p>
            </p:txBody>
          </p:sp>
        </p:grpSp>
      </p:grpSp>
      <p:sp>
        <p:nvSpPr>
          <p:cNvPr id="1799" name="Shape 1799"/>
          <p:cNvSpPr/>
          <p:nvPr/>
        </p:nvSpPr>
        <p:spPr>
          <a:xfrm>
            <a:off x="4368800" y="86614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B</a:t>
            </a:r>
          </a:p>
        </p:txBody>
      </p:sp>
      <p:sp>
        <p:nvSpPr>
          <p:cNvPr id="1800" name="Shape 1800"/>
          <p:cNvSpPr/>
          <p:nvPr/>
        </p:nvSpPr>
        <p:spPr>
          <a:xfrm>
            <a:off x="13004799" y="8801100"/>
            <a:ext cx="1" cy="1145530"/>
          </a:xfrm>
          <a:prstGeom prst="line">
            <a:avLst/>
          </a:prstGeom>
          <a:ln w="38100">
            <a:solidFill>
              <a:srgbClr val="000000"/>
            </a:solidFill>
            <a:miter lim="400000"/>
            <a:headEnd type="triangle" len="sm"/>
            <a:tail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1" name="Shape 1801"/>
          <p:cNvSpPr/>
          <p:nvPr/>
        </p:nvSpPr>
        <p:spPr>
          <a:xfrm>
            <a:off x="12992100" y="9359900"/>
            <a:ext cx="854272" cy="0"/>
          </a:xfrm>
          <a:prstGeom prst="line">
            <a:avLst/>
          </a:prstGeom>
          <a:ln w="38100">
            <a:solidFill>
              <a:srgbClr val="000000"/>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802" name="Shape 1802"/>
          <p:cNvSpPr/>
          <p:nvPr/>
        </p:nvSpPr>
        <p:spPr>
          <a:xfrm>
            <a:off x="14033500" y="8674100"/>
            <a:ext cx="4178300" cy="31623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spcBef>
                <a:spcPts val="1400"/>
              </a:spcBef>
              <a:defRPr sz="3200" b="1">
                <a:latin typeface="+mn-lt"/>
                <a:ea typeface="+mn-ea"/>
                <a:cs typeface="+mn-cs"/>
                <a:sym typeface="Myriad Pro Condensed"/>
              </a:defRPr>
            </a:pPr>
            <a:r>
              <a:t>coherence requests from another core’s commit</a:t>
            </a:r>
          </a:p>
          <a:p>
            <a:pPr algn="l">
              <a:spcBef>
                <a:spcPts val="1400"/>
              </a:spcBef>
              <a:defRPr sz="3200" b="1">
                <a:latin typeface="+mn-lt"/>
                <a:ea typeface="+mn-ea"/>
                <a:cs typeface="+mn-cs"/>
                <a:sym typeface="Myriad Pro Condensed"/>
              </a:defRPr>
            </a:pPr>
            <a:r>
              <a:t>(remote core’s write of A conflicts with local read of A: triggers abort of pending local transaction)</a:t>
            </a:r>
          </a:p>
        </p:txBody>
      </p:sp>
      <p:sp>
        <p:nvSpPr>
          <p:cNvPr id="1803" name="Shape 1803"/>
          <p:cNvSpPr/>
          <p:nvPr/>
        </p:nvSpPr>
        <p:spPr>
          <a:xfrm>
            <a:off x="14201775" y="5502275"/>
            <a:ext cx="762000" cy="469900"/>
          </a:xfrm>
          <a:prstGeom prst="leftArrow">
            <a:avLst>
              <a:gd name="adj1" fmla="val 44785"/>
              <a:gd name="adj2" fmla="val 71099"/>
            </a:avLst>
          </a:prstGeom>
          <a:solidFill>
            <a:srgbClr val="000000"/>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804" name="Shape 1804"/>
          <p:cNvSpPr/>
          <p:nvPr/>
        </p:nvSpPr>
        <p:spPr>
          <a:xfrm>
            <a:off x="3022600" y="86233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5" name="Shape 1805"/>
          <p:cNvSpPr/>
          <p:nvPr/>
        </p:nvSpPr>
        <p:spPr>
          <a:xfrm>
            <a:off x="3035300" y="91440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6" name="Shape 1806"/>
          <p:cNvSpPr/>
          <p:nvPr/>
        </p:nvSpPr>
        <p:spPr>
          <a:xfrm>
            <a:off x="3048000" y="9715500"/>
            <a:ext cx="4445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3200" b="1">
                <a:latin typeface="Myriad Pro"/>
                <a:ea typeface="Myriad Pro"/>
                <a:cs typeface="Myriad Pro"/>
                <a:sym typeface="Myriad Pro"/>
              </a:defRPr>
            </a:lvl1pPr>
          </a:lstStyle>
          <a:p>
            <a:r>
              <a:t>1</a:t>
            </a:r>
          </a:p>
        </p:txBody>
      </p:sp>
      <p:sp>
        <p:nvSpPr>
          <p:cNvPr id="1807" name="Shape 1807"/>
          <p:cNvSpPr/>
          <p:nvPr/>
        </p:nvSpPr>
        <p:spPr>
          <a:xfrm>
            <a:off x="800100" y="1612900"/>
            <a:ext cx="16700500" cy="762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spcBef>
                <a:spcPts val="1400"/>
              </a:spcBef>
              <a:defRPr sz="5200" b="1">
                <a:latin typeface="+mn-lt"/>
                <a:ea typeface="+mn-ea"/>
                <a:cs typeface="+mn-cs"/>
                <a:sym typeface="Myriad Pro Condensed"/>
              </a:defRPr>
            </a:lvl1pPr>
          </a:lstStyle>
          <a:p>
            <a:r>
              <a:t>Assume remote processor commits transaction with writes to A and D</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1" name="Shape 1811"/>
          <p:cNvSpPr>
            <a:spLocks noGrp="1"/>
          </p:cNvSpPr>
          <p:nvPr>
            <p:ph type="title"/>
          </p:nvPr>
        </p:nvSpPr>
        <p:spPr>
          <a:xfrm>
            <a:off x="838200" y="393700"/>
            <a:ext cx="16154400" cy="2565400"/>
          </a:xfrm>
          <a:prstGeom prst="rect">
            <a:avLst/>
          </a:prstGeom>
        </p:spPr>
        <p:txBody>
          <a:bodyPr/>
          <a:lstStyle/>
          <a:p>
            <a:r>
              <a:t>Hardware transactional memory support in Intel Haswell architecture *</a:t>
            </a:r>
          </a:p>
        </p:txBody>
      </p:sp>
      <p:sp>
        <p:nvSpPr>
          <p:cNvPr id="1812" name="Shape 1812"/>
          <p:cNvSpPr>
            <a:spLocks noGrp="1"/>
          </p:cNvSpPr>
          <p:nvPr>
            <p:ph type="body" idx="1"/>
          </p:nvPr>
        </p:nvSpPr>
        <p:spPr>
          <a:xfrm>
            <a:off x="838200" y="3184692"/>
            <a:ext cx="16418119" cy="9643471"/>
          </a:xfrm>
          <a:prstGeom prst="rect">
            <a:avLst/>
          </a:prstGeom>
        </p:spPr>
        <p:txBody>
          <a:bodyPr/>
          <a:lstStyle/>
          <a:p>
            <a:pPr marL="800099" indent="-800099">
              <a:spcBef>
                <a:spcPts val="600"/>
              </a:spcBef>
              <a:defRPr sz="5400"/>
            </a:pPr>
            <a:r>
              <a:rPr dirty="0"/>
              <a:t>New instructions for “restricted transactional memory” (RTM)</a:t>
            </a:r>
          </a:p>
          <a:p>
            <a:pPr lvl="1">
              <a:spcBef>
                <a:spcPts val="600"/>
              </a:spcBef>
              <a:defRPr sz="4000"/>
            </a:pPr>
            <a:r>
              <a:rPr dirty="0" err="1">
                <a:latin typeface="Consolas"/>
                <a:ea typeface="Consolas"/>
                <a:cs typeface="Consolas"/>
                <a:sym typeface="Consolas"/>
              </a:rPr>
              <a:t>xbegin</a:t>
            </a:r>
            <a:r>
              <a:rPr dirty="0">
                <a:latin typeface="Consolas"/>
                <a:ea typeface="Consolas"/>
                <a:cs typeface="Consolas"/>
                <a:sym typeface="Consolas"/>
              </a:rPr>
              <a:t>:</a:t>
            </a:r>
            <a:r>
              <a:rPr dirty="0"/>
              <a:t> takes pointer to “fallback address” in case of abort</a:t>
            </a:r>
          </a:p>
          <a:p>
            <a:pPr lvl="2">
              <a:spcBef>
                <a:spcPts val="600"/>
              </a:spcBef>
              <a:defRPr sz="4000"/>
            </a:pPr>
            <a:r>
              <a:rPr dirty="0"/>
              <a:t>e.g., fallback to code-path with a spin-lock</a:t>
            </a:r>
          </a:p>
          <a:p>
            <a:pPr lvl="1">
              <a:spcBef>
                <a:spcPts val="600"/>
              </a:spcBef>
              <a:defRPr sz="4000">
                <a:latin typeface="Consolas"/>
                <a:ea typeface="Consolas"/>
                <a:cs typeface="Consolas"/>
                <a:sym typeface="Consolas"/>
              </a:defRPr>
            </a:pPr>
            <a:r>
              <a:rPr dirty="0" err="1"/>
              <a:t>xend</a:t>
            </a:r>
            <a:endParaRPr dirty="0"/>
          </a:p>
          <a:p>
            <a:pPr lvl="1">
              <a:spcBef>
                <a:spcPts val="600"/>
              </a:spcBef>
              <a:defRPr sz="4000">
                <a:latin typeface="Consolas"/>
                <a:ea typeface="Consolas"/>
                <a:cs typeface="Consolas"/>
                <a:sym typeface="Consolas"/>
              </a:defRPr>
            </a:pPr>
            <a:r>
              <a:rPr lang="en-US" dirty="0" err="1"/>
              <a:t>X</a:t>
            </a:r>
            <a:r>
              <a:rPr dirty="0" err="1"/>
              <a:t>abort</a:t>
            </a:r>
            <a:endParaRPr lang="en-US" dirty="0"/>
          </a:p>
          <a:p>
            <a:pPr lvl="1">
              <a:spcBef>
                <a:spcPts val="600"/>
              </a:spcBef>
              <a:defRPr sz="4000">
                <a:latin typeface="Consolas"/>
                <a:ea typeface="Consolas"/>
                <a:cs typeface="Consolas"/>
                <a:sym typeface="Consolas"/>
              </a:defRPr>
            </a:pPr>
            <a:r>
              <a:rPr dirty="0">
                <a:latin typeface="+mn-lt"/>
              </a:rPr>
              <a:t>Implementation: tracks read and write set in L1 cache</a:t>
            </a:r>
          </a:p>
          <a:p>
            <a:pPr marL="800099" indent="-800099">
              <a:spcBef>
                <a:spcPts val="600"/>
              </a:spcBef>
              <a:defRPr sz="5400"/>
            </a:pPr>
            <a:r>
              <a:rPr dirty="0"/>
              <a:t>Processor makes sure all memory operations commit atomically</a:t>
            </a:r>
          </a:p>
          <a:p>
            <a:pPr marL="1276350" lvl="1" indent="-476250">
              <a:spcBef>
                <a:spcPts val="600"/>
              </a:spcBef>
              <a:defRPr sz="4000"/>
            </a:pPr>
            <a:r>
              <a:rPr dirty="0"/>
              <a:t>But processor may automatically abort transaction for many reasons (e.g., eviction of line in read or write set will cause a transaction abort).</a:t>
            </a:r>
          </a:p>
          <a:p>
            <a:pPr marL="1949450" lvl="2" indent="-476250">
              <a:spcBef>
                <a:spcPts val="600"/>
              </a:spcBef>
              <a:defRPr sz="4000"/>
            </a:pPr>
            <a:r>
              <a:rPr dirty="0"/>
              <a:t>Implementation does not guarantee progress (see fallback address)</a:t>
            </a:r>
          </a:p>
          <a:p>
            <a:pPr marL="1276350" lvl="1" indent="-476250">
              <a:defRPr sz="4000"/>
            </a:pPr>
            <a:r>
              <a:rPr dirty="0"/>
              <a:t>Intel optimization guide (</a:t>
            </a:r>
            <a:r>
              <a:rPr dirty="0" err="1"/>
              <a:t>ch</a:t>
            </a:r>
            <a:r>
              <a:rPr dirty="0"/>
              <a:t> 12) gives guidelines for increasing probability that transactions will not abort </a:t>
            </a:r>
          </a:p>
        </p:txBody>
      </p:sp>
      <p:sp>
        <p:nvSpPr>
          <p:cNvPr id="1813" name="Shape 1813"/>
          <p:cNvSpPr/>
          <p:nvPr/>
        </p:nvSpPr>
        <p:spPr>
          <a:xfrm>
            <a:off x="140949" y="13202920"/>
            <a:ext cx="14395857" cy="44196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a:defRPr sz="2600" b="1">
                <a:latin typeface="+mn-lt"/>
                <a:ea typeface="+mn-ea"/>
                <a:cs typeface="+mn-cs"/>
                <a:sym typeface="Myriad Pro Condensed"/>
              </a:defRPr>
            </a:lvl1pPr>
          </a:lstStyle>
          <a:p>
            <a:r>
              <a:t>* Shipped with bug that caused Intel disable it when discovered in 2014, fixed in Broadwell arch chips</a:t>
            </a:r>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GCC Support</a:t>
            </a:r>
          </a:p>
        </p:txBody>
      </p:sp>
      <p:sp>
        <p:nvSpPr>
          <p:cNvPr id="3" name="Text Placeholder 2"/>
          <p:cNvSpPr>
            <a:spLocks noGrp="1"/>
          </p:cNvSpPr>
          <p:nvPr>
            <p:ph type="body" idx="1"/>
          </p:nvPr>
        </p:nvSpPr>
        <p:spPr>
          <a:xfrm>
            <a:off x="838200" y="2095500"/>
            <a:ext cx="16154400" cy="1467959"/>
          </a:xfrm>
        </p:spPr>
        <p:txBody>
          <a:bodyPr/>
          <a:lstStyle/>
          <a:p>
            <a:r>
              <a:rPr lang="en-US" dirty="0"/>
              <a:t>_</a:t>
            </a:r>
            <a:r>
              <a:rPr lang="en-US" dirty="0" err="1"/>
              <a:t>xbegin</a:t>
            </a:r>
            <a:r>
              <a:rPr lang="en-US" dirty="0"/>
              <a:t>(), _</a:t>
            </a:r>
            <a:r>
              <a:rPr lang="en-US" dirty="0" err="1"/>
              <a:t>xend</a:t>
            </a:r>
            <a:r>
              <a:rPr lang="en-US" dirty="0"/>
              <a:t>(), _</a:t>
            </a:r>
            <a:r>
              <a:rPr lang="en-US" dirty="0" err="1"/>
              <a:t>xabort</a:t>
            </a:r>
            <a:r>
              <a:rPr lang="en-US" dirty="0"/>
              <a:t>() + macros</a:t>
            </a:r>
          </a:p>
        </p:txBody>
      </p:sp>
      <p:sp>
        <p:nvSpPr>
          <p:cNvPr id="5" name="TextBox 4"/>
          <p:cNvSpPr txBox="1"/>
          <p:nvPr/>
        </p:nvSpPr>
        <p:spPr>
          <a:xfrm>
            <a:off x="1550968" y="4629113"/>
            <a:ext cx="14170506" cy="69967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2800" dirty="0">
                <a:latin typeface="Consolas"/>
                <a:cs typeface="Consolas"/>
              </a:rPr>
              <a:t>#include &lt;</a:t>
            </a:r>
            <a:r>
              <a:rPr lang="en-US" sz="2800" dirty="0" err="1">
                <a:latin typeface="Consolas"/>
                <a:cs typeface="Consolas"/>
              </a:rPr>
              <a:t>immintrin.h</a:t>
            </a:r>
            <a:r>
              <a:rPr lang="en-US" sz="2800" dirty="0">
                <a:latin typeface="Consolas"/>
                <a:cs typeface="Consolas"/>
              </a:rPr>
              <a:t>&gt; </a:t>
            </a:r>
          </a:p>
          <a:p>
            <a:pPr algn="l"/>
            <a:r>
              <a:rPr lang="en-US" sz="2800" dirty="0" err="1">
                <a:latin typeface="Consolas"/>
                <a:cs typeface="Consolas"/>
              </a:rPr>
              <a:t>int</a:t>
            </a:r>
            <a:r>
              <a:rPr lang="en-US" sz="2800" dirty="0">
                <a:latin typeface="Consolas"/>
                <a:cs typeface="Consolas"/>
              </a:rPr>
              <a:t> </a:t>
            </a:r>
            <a:r>
              <a:rPr lang="en-US" sz="2800" dirty="0" err="1">
                <a:latin typeface="Consolas"/>
                <a:cs typeface="Consolas"/>
              </a:rPr>
              <a:t>n_tries</a:t>
            </a:r>
            <a:r>
              <a:rPr lang="en-US" sz="2800" dirty="0">
                <a:latin typeface="Consolas"/>
                <a:cs typeface="Consolas"/>
              </a:rPr>
              <a:t>, </a:t>
            </a:r>
            <a:r>
              <a:rPr lang="en-US" sz="2800" dirty="0" err="1">
                <a:latin typeface="Consolas"/>
                <a:cs typeface="Consolas"/>
              </a:rPr>
              <a:t>max_tries</a:t>
            </a:r>
            <a:r>
              <a:rPr lang="en-US" sz="2800" dirty="0">
                <a:latin typeface="Consolas"/>
                <a:cs typeface="Consolas"/>
              </a:rPr>
              <a:t>; </a:t>
            </a:r>
          </a:p>
          <a:p>
            <a:pPr algn="l"/>
            <a:r>
              <a:rPr lang="en-US" sz="2800" dirty="0">
                <a:latin typeface="Consolas"/>
                <a:cs typeface="Consolas"/>
              </a:rPr>
              <a:t>unsigned status = _XABORT_EXPLICIT; ... </a:t>
            </a:r>
          </a:p>
          <a:p>
            <a:pPr algn="l"/>
            <a:endParaRPr lang="en-US" sz="2800" dirty="0">
              <a:latin typeface="Consolas"/>
              <a:cs typeface="Consolas"/>
            </a:endParaRPr>
          </a:p>
          <a:p>
            <a:pPr algn="l"/>
            <a:r>
              <a:rPr lang="en-US" sz="2800" dirty="0">
                <a:latin typeface="Consolas"/>
                <a:cs typeface="Consolas"/>
              </a:rPr>
              <a:t>for (</a:t>
            </a:r>
            <a:r>
              <a:rPr lang="en-US" sz="2800" dirty="0" err="1">
                <a:latin typeface="Consolas"/>
                <a:cs typeface="Consolas"/>
              </a:rPr>
              <a:t>n_tries</a:t>
            </a:r>
            <a:r>
              <a:rPr lang="en-US" sz="2800" dirty="0">
                <a:latin typeface="Consolas"/>
                <a:cs typeface="Consolas"/>
              </a:rPr>
              <a:t> = 0; </a:t>
            </a:r>
            <a:r>
              <a:rPr lang="en-US" sz="2800" dirty="0" err="1">
                <a:latin typeface="Consolas"/>
                <a:cs typeface="Consolas"/>
              </a:rPr>
              <a:t>n_tries</a:t>
            </a:r>
            <a:r>
              <a:rPr lang="en-US" sz="2800" dirty="0">
                <a:latin typeface="Consolas"/>
                <a:cs typeface="Consolas"/>
              </a:rPr>
              <a:t> &lt; </a:t>
            </a:r>
            <a:r>
              <a:rPr lang="en-US" sz="2800" dirty="0" err="1">
                <a:latin typeface="Consolas"/>
                <a:cs typeface="Consolas"/>
              </a:rPr>
              <a:t>max_tries</a:t>
            </a:r>
            <a:r>
              <a:rPr lang="en-US" sz="2800" dirty="0">
                <a:latin typeface="Consolas"/>
                <a:cs typeface="Consolas"/>
              </a:rPr>
              <a:t>; </a:t>
            </a:r>
            <a:r>
              <a:rPr lang="en-US" sz="2800" dirty="0" err="1">
                <a:latin typeface="Consolas"/>
                <a:cs typeface="Consolas"/>
              </a:rPr>
              <a:t>n_tries</a:t>
            </a:r>
            <a:r>
              <a:rPr lang="en-US" sz="2800" dirty="0">
                <a:latin typeface="Consolas"/>
                <a:cs typeface="Consolas"/>
              </a:rPr>
              <a:t>++)  {</a:t>
            </a:r>
          </a:p>
          <a:p>
            <a:pPr algn="l"/>
            <a:r>
              <a:rPr lang="en-US" sz="2800" dirty="0">
                <a:latin typeface="Consolas"/>
                <a:cs typeface="Consolas"/>
              </a:rPr>
              <a:t>    status = _</a:t>
            </a:r>
            <a:r>
              <a:rPr lang="en-US" sz="2800" dirty="0" err="1">
                <a:latin typeface="Consolas"/>
                <a:cs typeface="Consolas"/>
              </a:rPr>
              <a:t>xbegin</a:t>
            </a:r>
            <a:r>
              <a:rPr lang="en-US" sz="2800" dirty="0">
                <a:latin typeface="Consolas"/>
                <a:cs typeface="Consolas"/>
              </a:rPr>
              <a:t> (); </a:t>
            </a:r>
          </a:p>
          <a:p>
            <a:pPr algn="l"/>
            <a:r>
              <a:rPr lang="en-US" sz="2800" dirty="0">
                <a:latin typeface="Consolas"/>
                <a:cs typeface="Consolas"/>
              </a:rPr>
              <a:t>    if (status == _XBEGIN_STARTED || !(status &amp; _XABORT_RETRY))</a:t>
            </a:r>
          </a:p>
          <a:p>
            <a:pPr algn="l"/>
            <a:r>
              <a:rPr lang="en-US" sz="2800" dirty="0">
                <a:latin typeface="Consolas"/>
                <a:cs typeface="Consolas"/>
              </a:rPr>
              <a:t>        break; </a:t>
            </a:r>
          </a:p>
          <a:p>
            <a:pPr algn="l"/>
            <a:r>
              <a:rPr lang="en-US" sz="2800" dirty="0">
                <a:latin typeface="Consolas"/>
                <a:cs typeface="Consolas"/>
              </a:rPr>
              <a:t>} </a:t>
            </a:r>
          </a:p>
          <a:p>
            <a:pPr algn="l"/>
            <a:endParaRPr lang="en-US" sz="2800" dirty="0">
              <a:latin typeface="Consolas"/>
              <a:cs typeface="Consolas"/>
            </a:endParaRPr>
          </a:p>
          <a:p>
            <a:pPr algn="l"/>
            <a:r>
              <a:rPr lang="en-US" sz="2800" dirty="0">
                <a:latin typeface="Consolas"/>
                <a:cs typeface="Consolas"/>
              </a:rPr>
              <a:t>if (status == _XBEGIN_STARTED) { </a:t>
            </a:r>
          </a:p>
          <a:p>
            <a:pPr algn="l"/>
            <a:r>
              <a:rPr lang="en-US" sz="2800" dirty="0">
                <a:latin typeface="Consolas"/>
                <a:cs typeface="Consolas"/>
              </a:rPr>
              <a:t>    ... transaction code... </a:t>
            </a:r>
          </a:p>
          <a:p>
            <a:pPr algn="l"/>
            <a:r>
              <a:rPr lang="en-US" sz="2800" dirty="0">
                <a:latin typeface="Consolas"/>
                <a:cs typeface="Consolas"/>
              </a:rPr>
              <a:t>    _</a:t>
            </a:r>
            <a:r>
              <a:rPr lang="en-US" sz="2800" dirty="0" err="1">
                <a:latin typeface="Consolas"/>
                <a:cs typeface="Consolas"/>
              </a:rPr>
              <a:t>xend</a:t>
            </a:r>
            <a:r>
              <a:rPr lang="en-US" sz="2800" dirty="0">
                <a:latin typeface="Consolas"/>
                <a:cs typeface="Consolas"/>
              </a:rPr>
              <a:t> (); </a:t>
            </a:r>
          </a:p>
          <a:p>
            <a:pPr algn="l"/>
            <a:r>
              <a:rPr lang="en-US" sz="2800" dirty="0">
                <a:latin typeface="Consolas"/>
                <a:cs typeface="Consolas"/>
              </a:rPr>
              <a:t>} else {</a:t>
            </a:r>
          </a:p>
          <a:p>
            <a:pPr algn="l"/>
            <a:r>
              <a:rPr lang="en-US" sz="2800" dirty="0">
                <a:latin typeface="Consolas"/>
                <a:cs typeface="Consolas"/>
              </a:rPr>
              <a:t>     ... non-transactional fallback path... </a:t>
            </a:r>
          </a:p>
          <a:p>
            <a:pPr algn="l"/>
            <a:r>
              <a:rPr lang="en-US" sz="2800" dirty="0">
                <a:latin typeface="Consolas"/>
                <a:cs typeface="Consolas"/>
              </a:rPr>
              <a:t>}</a:t>
            </a:r>
            <a:endParaRPr kumimoji="0" lang="en-US" sz="2800" b="0" i="0" u="none" strike="noStrike" cap="none" spc="0" normalizeH="0" baseline="0" dirty="0">
              <a:ln>
                <a:noFill/>
              </a:ln>
              <a:solidFill>
                <a:srgbClr val="000000"/>
              </a:solidFill>
              <a:effectLst/>
              <a:uFillTx/>
              <a:latin typeface="Consolas"/>
              <a:cs typeface="Consolas"/>
              <a:sym typeface="Gill Sans"/>
            </a:endParaRPr>
          </a:p>
        </p:txBody>
      </p:sp>
    </p:spTree>
    <p:extLst>
      <p:ext uri="{BB962C8B-B14F-4D97-AF65-F5344CB8AC3E}">
        <p14:creationId xmlns:p14="http://schemas.microsoft.com/office/powerpoint/2010/main" val="2210447050"/>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TSX does not guarantee progress</a:t>
            </a:r>
          </a:p>
        </p:txBody>
      </p:sp>
      <p:sp>
        <p:nvSpPr>
          <p:cNvPr id="3" name="Text Placeholder 2"/>
          <p:cNvSpPr>
            <a:spLocks noGrp="1"/>
          </p:cNvSpPr>
          <p:nvPr>
            <p:ph type="body" idx="1"/>
          </p:nvPr>
        </p:nvSpPr>
        <p:spPr/>
        <p:txBody>
          <a:bodyPr/>
          <a:lstStyle/>
          <a:p>
            <a:r>
              <a:rPr lang="en-US" dirty="0"/>
              <a:t>Transactions fail for many reasons</a:t>
            </a:r>
          </a:p>
          <a:p>
            <a:r>
              <a:rPr lang="en-US" dirty="0"/>
              <a:t>Writing fallback paths still require locks</a:t>
            </a:r>
          </a:p>
          <a:p>
            <a:pPr lvl="1"/>
            <a:r>
              <a:rPr lang="en-US" dirty="0"/>
              <a:t>The fallback path most overlap with the transaction</a:t>
            </a:r>
          </a:p>
          <a:p>
            <a:pPr lvl="1"/>
            <a:r>
              <a:rPr lang="en-US" dirty="0"/>
              <a:t>The lock path must prevent transactions from committing</a:t>
            </a:r>
          </a:p>
          <a:p>
            <a:endParaRPr lang="en-US" dirty="0"/>
          </a:p>
          <a:p>
            <a:r>
              <a:rPr lang="en-US" dirty="0"/>
              <a:t> For example:</a:t>
            </a:r>
          </a:p>
        </p:txBody>
      </p:sp>
      <p:sp>
        <p:nvSpPr>
          <p:cNvPr id="8" name="TextBox 7"/>
          <p:cNvSpPr txBox="1"/>
          <p:nvPr/>
        </p:nvSpPr>
        <p:spPr>
          <a:xfrm>
            <a:off x="838200" y="8839200"/>
            <a:ext cx="15466954" cy="43260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2" spcCol="38100" rtlCol="0" anchor="ctr">
            <a:noAutofit/>
          </a:bodyPr>
          <a:lstStyle/>
          <a:p>
            <a:pPr algn="l"/>
            <a:r>
              <a:rPr lang="en-US" sz="3200" dirty="0">
                <a:latin typeface="Courier New" panose="02070309020205020404" pitchFamily="49" charset="0"/>
                <a:cs typeface="Courier New" panose="02070309020205020404" pitchFamily="49" charset="0"/>
              </a:rPr>
              <a:t>Result status = _</a:t>
            </a:r>
            <a:r>
              <a:rPr lang="en-US" sz="3200" dirty="0" err="1">
                <a:latin typeface="Courier New" panose="02070309020205020404" pitchFamily="49" charset="0"/>
                <a:cs typeface="Courier New" panose="02070309020205020404" pitchFamily="49" charset="0"/>
              </a:rPr>
              <a:t>xbegin</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if (status == SUCCESS) {</a:t>
            </a:r>
          </a:p>
          <a:p>
            <a:pPr algn="l"/>
            <a:r>
              <a:rPr lang="en-US" sz="3200" dirty="0">
                <a:latin typeface="Courier New" panose="02070309020205020404" pitchFamily="49" charset="0"/>
                <a:cs typeface="Courier New" panose="02070309020205020404" pitchFamily="49" charset="0"/>
              </a:rPr>
              <a:t>    if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xabort</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xend</a:t>
            </a:r>
            <a:r>
              <a:rPr lang="en-US" sz="3200" dirty="0">
                <a:latin typeface="Courier New" panose="02070309020205020404" pitchFamily="49" charset="0"/>
                <a:cs typeface="Courier New" panose="02070309020205020404" pitchFamily="49" charset="0"/>
              </a:rPr>
              <a:t>();</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else {</a:t>
            </a:r>
          </a:p>
          <a:p>
            <a:pPr algn="l"/>
            <a:r>
              <a:rPr lang="en-US" sz="3200" dirty="0">
                <a:latin typeface="Courier New" panose="02070309020205020404" pitchFamily="49" charset="0"/>
                <a:cs typeface="Courier New" panose="02070309020205020404" pitchFamily="49" charset="0"/>
              </a:rPr>
              <a:t>    /* Fall back path */</a:t>
            </a:r>
          </a:p>
          <a:p>
            <a:pPr algn="l"/>
            <a:r>
              <a:rPr lang="en-US" sz="3200" dirty="0">
                <a:latin typeface="Courier New" panose="02070309020205020404" pitchFamily="49" charset="0"/>
                <a:cs typeface="Courier New" panose="02070309020205020404" pitchFamily="49" charset="0"/>
              </a:rPr>
              <a:t>    lock();</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 true;</a:t>
            </a:r>
          </a:p>
          <a:p>
            <a:pPr algn="l"/>
            <a:r>
              <a:rPr lang="en-US" sz="3200" dirty="0">
                <a:latin typeface="Courier New" panose="02070309020205020404" pitchFamily="49" charset="0"/>
                <a:cs typeface="Courier New" panose="02070309020205020404" pitchFamily="49" charset="0"/>
              </a:rPr>
              <a:t>    ...</a:t>
            </a:r>
          </a:p>
          <a:p>
            <a:pPr algn="l"/>
            <a:r>
              <a:rPr lang="en-US" sz="3200" dirty="0">
                <a:latin typeface="Courier New" panose="02070309020205020404" pitchFamily="49" charset="0"/>
                <a:cs typeface="Courier New" panose="02070309020205020404" pitchFamily="49" charset="0"/>
              </a:rPr>
              <a:t>    _</a:t>
            </a:r>
            <a:r>
              <a:rPr lang="en-US" sz="3200" dirty="0" err="1">
                <a:latin typeface="Courier New" panose="02070309020205020404" pitchFamily="49" charset="0"/>
                <a:cs typeface="Courier New" panose="02070309020205020404" pitchFamily="49" charset="0"/>
              </a:rPr>
              <a:t>stop_the_world</a:t>
            </a:r>
            <a:r>
              <a:rPr lang="en-US" sz="3200" dirty="0">
                <a:latin typeface="Courier New" panose="02070309020205020404" pitchFamily="49" charset="0"/>
                <a:cs typeface="Courier New" panose="02070309020205020404" pitchFamily="49" charset="0"/>
              </a:rPr>
              <a:t> = false;</a:t>
            </a:r>
          </a:p>
          <a:p>
            <a:pPr algn="l"/>
            <a:r>
              <a:rPr lang="en-US" sz="3200" dirty="0">
                <a:latin typeface="Courier New" panose="02070309020205020404" pitchFamily="49" charset="0"/>
                <a:cs typeface="Courier New" panose="02070309020205020404" pitchFamily="49" charset="0"/>
              </a:rPr>
              <a:t>    unlock();</a:t>
            </a:r>
          </a:p>
          <a:p>
            <a:pPr algn="l"/>
            <a:r>
              <a:rPr lang="en-US" sz="3200" dirty="0">
                <a:latin typeface="Courier New" panose="02070309020205020404" pitchFamily="49" charset="0"/>
                <a:cs typeface="Courier New" panose="02070309020205020404" pitchFamily="49" charset="0"/>
              </a:rPr>
              <a:t>}</a:t>
            </a:r>
            <a:endParaRPr kumimoji="0" lang="en-US" sz="3200" b="0" i="0" u="none" strike="noStrike" cap="none" spc="0" normalizeH="0" baseline="0" dirty="0">
              <a:ln>
                <a:noFill/>
              </a:ln>
              <a:solidFill>
                <a:srgbClr val="000000"/>
              </a:solidFill>
              <a:effectLst/>
              <a:uFillTx/>
              <a:latin typeface="Courier New" panose="02070309020205020404" pitchFamily="49" charset="0"/>
              <a:cs typeface="Courier New" panose="02070309020205020404" pitchFamily="49" charset="0"/>
              <a:sym typeface="Gill Sans"/>
            </a:endParaRPr>
          </a:p>
        </p:txBody>
      </p:sp>
      <p:sp>
        <p:nvSpPr>
          <p:cNvPr id="9" name="TextBox 8"/>
          <p:cNvSpPr txBox="1"/>
          <p:nvPr/>
        </p:nvSpPr>
        <p:spPr>
          <a:xfrm>
            <a:off x="641517" y="12892673"/>
            <a:ext cx="10315324" cy="5950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r>
              <a:rPr lang="en-US" sz="3200" dirty="0">
                <a:latin typeface="+mn-lt"/>
              </a:rPr>
              <a:t>Results collected by Mario Dehesa-Azuara and Nick Stanley as Spring 2016 project</a:t>
            </a:r>
          </a:p>
        </p:txBody>
      </p:sp>
    </p:spTree>
    <p:extLst>
      <p:ext uri="{BB962C8B-B14F-4D97-AF65-F5344CB8AC3E}">
        <p14:creationId xmlns:p14="http://schemas.microsoft.com/office/powerpoint/2010/main" val="2386129420"/>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TSX Performance</a:t>
            </a:r>
          </a:p>
        </p:txBody>
      </p:sp>
      <p:sp>
        <p:nvSpPr>
          <p:cNvPr id="3" name="Text Placeholder 2"/>
          <p:cNvSpPr>
            <a:spLocks noGrp="1"/>
          </p:cNvSpPr>
          <p:nvPr>
            <p:ph type="body" idx="1"/>
          </p:nvPr>
        </p:nvSpPr>
        <p:spPr/>
        <p:txBody>
          <a:bodyPr/>
          <a:lstStyle/>
          <a:p>
            <a:r>
              <a:rPr lang="en-US" dirty="0"/>
              <a:t>TSX can only track a limited number of locations</a:t>
            </a:r>
          </a:p>
          <a:p>
            <a:pPr lvl="1"/>
            <a:r>
              <a:rPr lang="en-US" dirty="0"/>
              <a:t>Minimize memory touched</a:t>
            </a:r>
          </a:p>
          <a:p>
            <a:pPr marL="800100" lvl="1" indent="0">
              <a:buNone/>
            </a:pPr>
            <a:endParaRPr lang="en-US" dirty="0"/>
          </a:p>
          <a:p>
            <a:r>
              <a:rPr lang="en-US" dirty="0"/>
              <a:t>Transactions have a cost</a:t>
            </a:r>
          </a:p>
          <a:p>
            <a:pPr lvl="1"/>
            <a:r>
              <a:rPr lang="en-US" dirty="0"/>
              <a:t>Approximately equal to the cost of six atomic primitives to the same cache line</a:t>
            </a:r>
          </a:p>
        </p:txBody>
      </p:sp>
      <p:sp>
        <p:nvSpPr>
          <p:cNvPr id="4" name="TextBox 3"/>
          <p:cNvSpPr txBox="1"/>
          <p:nvPr/>
        </p:nvSpPr>
        <p:spPr>
          <a:xfrm>
            <a:off x="641517" y="12892673"/>
            <a:ext cx="10315324" cy="5950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r>
              <a:rPr lang="en-US" sz="3200" dirty="0">
                <a:latin typeface="+mn-lt"/>
              </a:rPr>
              <a:t>Results collected by Mario Dehesa-Azuara and Nick Stanley as Spring 2016 project</a:t>
            </a:r>
          </a:p>
        </p:txBody>
      </p:sp>
    </p:spTree>
    <p:extLst>
      <p:ext uri="{BB962C8B-B14F-4D97-AF65-F5344CB8AC3E}">
        <p14:creationId xmlns:p14="http://schemas.microsoft.com/office/powerpoint/2010/main" val="6509178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7" name="Shape 1817"/>
          <p:cNvSpPr>
            <a:spLocks noGrp="1"/>
          </p:cNvSpPr>
          <p:nvPr>
            <p:ph type="title"/>
          </p:nvPr>
        </p:nvSpPr>
        <p:spPr>
          <a:prstGeom prst="rect">
            <a:avLst/>
          </a:prstGeom>
        </p:spPr>
        <p:txBody>
          <a:bodyPr/>
          <a:lstStyle/>
          <a:p>
            <a:r>
              <a:t>Summary: transactional memory</a:t>
            </a:r>
          </a:p>
        </p:txBody>
      </p:sp>
      <p:sp>
        <p:nvSpPr>
          <p:cNvPr id="1818" name="Shape 1818"/>
          <p:cNvSpPr>
            <a:spLocks noGrp="1"/>
          </p:cNvSpPr>
          <p:nvPr>
            <p:ph type="body" idx="1"/>
          </p:nvPr>
        </p:nvSpPr>
        <p:spPr>
          <a:xfrm>
            <a:off x="838200" y="1806575"/>
            <a:ext cx="15903583" cy="11125200"/>
          </a:xfrm>
          <a:prstGeom prst="rect">
            <a:avLst/>
          </a:prstGeom>
        </p:spPr>
        <p:txBody>
          <a:bodyPr/>
          <a:lstStyle/>
          <a:p>
            <a:r>
              <a:rPr dirty="0"/>
              <a:t>Atomic construct: declaration of atomic behavior</a:t>
            </a:r>
            <a:endParaRPr lang="en-US" dirty="0"/>
          </a:p>
          <a:p>
            <a:pPr lvl="1"/>
            <a:r>
              <a:rPr sz="4200" dirty="0"/>
              <a:t>Motivating idea: increase simplicity of synchronization, without (significantly) sacrificing performance</a:t>
            </a:r>
          </a:p>
          <a:p>
            <a:r>
              <a:rPr dirty="0"/>
              <a:t>Transactional memory implementation</a:t>
            </a:r>
          </a:p>
          <a:p>
            <a:pPr marL="1276350" lvl="1" indent="-476250">
              <a:defRPr sz="4200"/>
            </a:pPr>
            <a:r>
              <a:rPr dirty="0"/>
              <a:t>Many variants have been proposed: SW, HW, SW+HW</a:t>
            </a:r>
          </a:p>
          <a:p>
            <a:pPr marL="1276350" lvl="1" indent="-476250">
              <a:defRPr sz="4200"/>
            </a:pPr>
            <a:r>
              <a:rPr dirty="0"/>
              <a:t>Implementations differ in:</a:t>
            </a:r>
          </a:p>
          <a:p>
            <a:pPr marL="1949450" lvl="2" indent="-476250">
              <a:defRPr sz="4200"/>
            </a:pPr>
            <a:r>
              <a:rPr dirty="0"/>
              <a:t>Versioning policy (eager vs. lazy)</a:t>
            </a:r>
          </a:p>
          <a:p>
            <a:pPr marL="1949450" lvl="2" indent="-476250">
              <a:defRPr sz="4200"/>
            </a:pPr>
            <a:r>
              <a:rPr dirty="0"/>
              <a:t>Conflict detection policy (pessimistic vs. optimistic)</a:t>
            </a:r>
            <a:endParaRPr lang="en-US" dirty="0"/>
          </a:p>
          <a:p>
            <a:pPr marL="1949450" lvl="2" indent="-476250">
              <a:defRPr sz="4200"/>
            </a:pPr>
            <a:r>
              <a:rPr dirty="0"/>
              <a:t>Detection granularity</a:t>
            </a:r>
          </a:p>
          <a:p>
            <a:r>
              <a:rPr dirty="0"/>
              <a:t>Hardware transactional memory</a:t>
            </a:r>
          </a:p>
          <a:p>
            <a:pPr marL="1276350" lvl="1" indent="-476250">
              <a:defRPr sz="4200"/>
            </a:pPr>
            <a:r>
              <a:rPr dirty="0"/>
              <a:t>Versioned data is kept in caches</a:t>
            </a:r>
          </a:p>
          <a:p>
            <a:pPr marL="1276350" lvl="1" indent="-476250">
              <a:defRPr sz="4200"/>
            </a:pPr>
            <a:r>
              <a:rPr dirty="0"/>
              <a:t>Conflict detection mechanisms built upon coherence protocol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Memory (TM)</a:t>
            </a:r>
          </a:p>
        </p:txBody>
      </p:sp>
      <p:sp>
        <p:nvSpPr>
          <p:cNvPr id="73" name="Shape 73"/>
          <p:cNvSpPr>
            <a:spLocks noGrp="1"/>
          </p:cNvSpPr>
          <p:nvPr>
            <p:ph type="body" idx="1"/>
          </p:nvPr>
        </p:nvSpPr>
        <p:spPr>
          <a:xfrm>
            <a:off x="838200" y="2095500"/>
            <a:ext cx="16611602" cy="11290300"/>
          </a:xfrm>
          <a:prstGeom prst="rect">
            <a:avLst/>
          </a:prstGeom>
        </p:spPr>
        <p:txBody>
          <a:bodyPr/>
          <a:lstStyle/>
          <a:p>
            <a:pPr>
              <a:spcBef>
                <a:spcPts val="600"/>
              </a:spcBef>
            </a:pPr>
            <a:r>
              <a:t>Memory transaction</a:t>
            </a:r>
          </a:p>
          <a:p>
            <a:pPr marL="1299028" lvl="1" indent="-498928">
              <a:spcBef>
                <a:spcPts val="600"/>
              </a:spcBef>
              <a:defRPr sz="4400"/>
            </a:pPr>
            <a:r>
              <a:t>An atomic and isolated sequence of memory accesses </a:t>
            </a:r>
          </a:p>
          <a:p>
            <a:pPr marL="1299028" lvl="1" indent="-498928">
              <a:spcBef>
                <a:spcPts val="2400"/>
              </a:spcBef>
              <a:defRPr sz="4400"/>
            </a:pPr>
            <a:r>
              <a:t>Inspired by database transactions</a:t>
            </a:r>
          </a:p>
          <a:p>
            <a:pPr>
              <a:spcBef>
                <a:spcPts val="600"/>
              </a:spcBef>
            </a:pPr>
            <a:r>
              <a:t>Atomicity (all or nothing) </a:t>
            </a:r>
          </a:p>
          <a:p>
            <a:pPr marL="1299028" lvl="1" indent="-498928">
              <a:spcBef>
                <a:spcPts val="600"/>
              </a:spcBef>
              <a:defRPr sz="4400"/>
            </a:pPr>
            <a:r>
              <a:t>Upon transaction commit, all memory writes in transaction take effect at once</a:t>
            </a:r>
          </a:p>
          <a:p>
            <a:pPr marL="1299028" lvl="1" indent="-498928">
              <a:spcBef>
                <a:spcPts val="2400"/>
              </a:spcBef>
              <a:defRPr sz="4400"/>
            </a:pPr>
            <a:r>
              <a:t>On transaction abort, none of the writes appear to take effect (as if transaction never happened)</a:t>
            </a:r>
          </a:p>
          <a:p>
            <a:pPr>
              <a:spcBef>
                <a:spcPts val="600"/>
              </a:spcBef>
            </a:pPr>
            <a:r>
              <a:t>Isolation</a:t>
            </a:r>
          </a:p>
          <a:p>
            <a:pPr marL="1299028" lvl="1" indent="-498928">
              <a:spcBef>
                <a:spcPts val="2400"/>
              </a:spcBef>
              <a:defRPr sz="4400"/>
            </a:pPr>
            <a:r>
              <a:t>No other processor can observe writes before transaction commits</a:t>
            </a:r>
          </a:p>
          <a:p>
            <a:pPr>
              <a:spcBef>
                <a:spcPts val="600"/>
              </a:spcBef>
            </a:pPr>
            <a:r>
              <a:t>Serializability </a:t>
            </a:r>
          </a:p>
          <a:p>
            <a:pPr marL="1299028" lvl="1" indent="-498928">
              <a:spcBef>
                <a:spcPts val="600"/>
              </a:spcBef>
              <a:defRPr sz="4400"/>
            </a:pPr>
            <a:r>
              <a:t>Transactions appear to commit in a single serial order</a:t>
            </a:r>
          </a:p>
          <a:p>
            <a:pPr marL="1299028" lvl="1" indent="-498928">
              <a:spcBef>
                <a:spcPts val="600"/>
              </a:spcBef>
              <a:defRPr sz="4400"/>
            </a:pPr>
            <a:r>
              <a:t>But the exact order of commits is not guaranteed by semantics of transaction</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1740700" y="5114799"/>
            <a:ext cx="4987915" cy="2975200"/>
          </a:xfrm>
          <a:prstGeom prst="rect">
            <a:avLst/>
          </a:prstGeom>
          <a:solidFill>
            <a:srgbClr val="DCDEE0"/>
          </a:solidFill>
          <a:ln w="63500">
            <a:solidFill>
              <a:srgbClr val="A6AAA9"/>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78" name="Shape 78"/>
          <p:cNvSpPr>
            <a:spLocks noGrp="1"/>
          </p:cNvSpPr>
          <p:nvPr>
            <p:ph type="title"/>
          </p:nvPr>
        </p:nvSpPr>
        <p:spPr>
          <a:prstGeom prst="rect">
            <a:avLst/>
          </a:prstGeom>
        </p:spPr>
        <p:txBody>
          <a:bodyPr/>
          <a:lstStyle>
            <a:lvl1pPr>
              <a:defRPr>
                <a:effectLst>
                  <a:outerShdw blurRad="12700" dist="25400" dir="2700000" rotWithShape="0">
                    <a:srgbClr val="CBCBCB"/>
                  </a:outerShdw>
                </a:effectLst>
                <a:uFill>
                  <a:solidFill>
                    <a:srgbClr val="000000"/>
                  </a:solidFill>
                </a:uFill>
              </a:defRPr>
            </a:lvl1pPr>
          </a:lstStyle>
          <a:p>
            <a:r>
              <a:t>Transactional Memory (TM)</a:t>
            </a:r>
          </a:p>
        </p:txBody>
      </p:sp>
      <p:sp>
        <p:nvSpPr>
          <p:cNvPr id="79" name="Shape 79"/>
          <p:cNvSpPr>
            <a:spLocks noGrp="1"/>
          </p:cNvSpPr>
          <p:nvPr>
            <p:ph type="body" idx="1"/>
          </p:nvPr>
        </p:nvSpPr>
        <p:spPr>
          <a:xfrm>
            <a:off x="838200" y="2095500"/>
            <a:ext cx="16154400" cy="2727690"/>
          </a:xfrm>
          <a:prstGeom prst="rect">
            <a:avLst/>
          </a:prstGeom>
        </p:spPr>
        <p:txBody>
          <a:bodyPr/>
          <a:lstStyle/>
          <a:p>
            <a:r>
              <a:t>In other words… many of the properties we maintained for a single address in a coherent memory system, we’d like to maintain for sets of reads and writes in a transaction.</a:t>
            </a:r>
          </a:p>
        </p:txBody>
      </p:sp>
      <p:sp>
        <p:nvSpPr>
          <p:cNvPr id="80" name="Shape 80"/>
          <p:cNvSpPr/>
          <p:nvPr/>
        </p:nvSpPr>
        <p:spPr>
          <a:xfrm>
            <a:off x="2035722" y="5227989"/>
            <a:ext cx="3158948" cy="81026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b="1">
                <a:latin typeface="+mn-lt"/>
                <a:ea typeface="+mn-ea"/>
                <a:cs typeface="+mn-cs"/>
                <a:sym typeface="Myriad Pro Condensed"/>
              </a:defRPr>
            </a:lvl1pPr>
          </a:lstStyle>
          <a:p>
            <a:r>
              <a:t>Transaction:</a:t>
            </a:r>
          </a:p>
        </p:txBody>
      </p:sp>
      <p:sp>
        <p:nvSpPr>
          <p:cNvPr id="81" name="Shape 81"/>
          <p:cNvSpPr/>
          <p:nvPr/>
        </p:nvSpPr>
        <p:spPr>
          <a:xfrm>
            <a:off x="2905589" y="6149483"/>
            <a:ext cx="3336748" cy="166116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l">
              <a:defRPr b="1">
                <a:latin typeface="+mn-lt"/>
                <a:ea typeface="+mn-ea"/>
                <a:cs typeface="+mn-cs"/>
                <a:sym typeface="Myriad Pro Condensed"/>
              </a:defRPr>
            </a:pPr>
            <a:r>
              <a:t>Reads: X, Y, Z</a:t>
            </a:r>
          </a:p>
          <a:p>
            <a:pPr algn="l">
              <a:defRPr b="1">
                <a:latin typeface="+mn-lt"/>
                <a:ea typeface="+mn-ea"/>
                <a:cs typeface="+mn-cs"/>
                <a:sym typeface="Myriad Pro Condensed"/>
              </a:defRPr>
            </a:pPr>
            <a:r>
              <a:t>Writes: A, X</a:t>
            </a:r>
          </a:p>
        </p:txBody>
      </p:sp>
      <p:sp>
        <p:nvSpPr>
          <p:cNvPr id="82" name="Shape 82"/>
          <p:cNvSpPr/>
          <p:nvPr/>
        </p:nvSpPr>
        <p:spPr>
          <a:xfrm flipH="1">
            <a:off x="7039892" y="7354348"/>
            <a:ext cx="2865343" cy="1"/>
          </a:xfrm>
          <a:prstGeom prst="line">
            <a:avLst/>
          </a:prstGeom>
          <a:ln w="50800">
            <a:solidFill>
              <a:schemeClr val="accent5"/>
            </a:solidFill>
            <a:miter lim="400000"/>
            <a:tail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83" name="Shape 83"/>
          <p:cNvSpPr/>
          <p:nvPr/>
        </p:nvSpPr>
        <p:spPr>
          <a:xfrm>
            <a:off x="10088525" y="7095517"/>
            <a:ext cx="7354416" cy="15799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3200" b="1">
                <a:solidFill>
                  <a:schemeClr val="accent5"/>
                </a:solidFill>
                <a:latin typeface="+mn-lt"/>
                <a:ea typeface="+mn-ea"/>
                <a:cs typeface="+mn-cs"/>
                <a:sym typeface="Myriad Pro Condensed"/>
              </a:defRPr>
            </a:pPr>
            <a:r>
              <a:rPr dirty="0"/>
              <a:t>These memory transactions will either all be observed by other processors, or none of them will.</a:t>
            </a:r>
          </a:p>
          <a:p>
            <a:pPr algn="l">
              <a:defRPr sz="3200" b="1">
                <a:solidFill>
                  <a:schemeClr val="accent5"/>
                </a:solidFill>
                <a:latin typeface="+mn-lt"/>
                <a:ea typeface="+mn-ea"/>
                <a:cs typeface="+mn-cs"/>
                <a:sym typeface="Myriad Pro Condensed"/>
              </a:defRPr>
            </a:pPr>
            <a:r>
              <a:rPr dirty="0"/>
              <a:t>(the</a:t>
            </a:r>
            <a:r>
              <a:rPr lang="en-US" dirty="0"/>
              <a:t>y</a:t>
            </a:r>
            <a:r>
              <a:rPr dirty="0"/>
              <a:t> effectively all happen at the same time)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p:cNvSpPr>
          <p:nvPr>
            <p:ph type="title"/>
          </p:nvPr>
        </p:nvSpPr>
        <p:spPr>
          <a:xfrm>
            <a:off x="838201" y="393700"/>
            <a:ext cx="16741794" cy="1504956"/>
          </a:xfrm>
          <a:prstGeom prst="rect">
            <a:avLst/>
          </a:prstGeom>
        </p:spPr>
        <p:txBody>
          <a:bodyPr/>
          <a:lstStyle/>
          <a:p>
            <a:r>
              <a:rPr dirty="0"/>
              <a:t>Load-linked, store conditional (LL/SC)</a:t>
            </a:r>
          </a:p>
        </p:txBody>
      </p:sp>
      <p:sp>
        <p:nvSpPr>
          <p:cNvPr id="569" name="Shape 569"/>
          <p:cNvSpPr>
            <a:spLocks noGrp="1"/>
          </p:cNvSpPr>
          <p:nvPr>
            <p:ph type="body" idx="1"/>
          </p:nvPr>
        </p:nvSpPr>
        <p:spPr>
          <a:xfrm>
            <a:off x="838200" y="2221999"/>
            <a:ext cx="16154400" cy="10224002"/>
          </a:xfrm>
          <a:prstGeom prst="rect">
            <a:avLst/>
          </a:prstGeom>
        </p:spPr>
        <p:txBody>
          <a:bodyPr/>
          <a:lstStyle/>
          <a:p>
            <a:r>
              <a:rPr lang="en-US" dirty="0"/>
              <a:t>LL/SC is a light version of transactional memory</a:t>
            </a:r>
          </a:p>
          <a:p>
            <a:r>
              <a:rPr dirty="0"/>
              <a:t>Pair of corresponding instructions (not a single atomic instruction like compare-and-swap)</a:t>
            </a:r>
          </a:p>
          <a:p>
            <a:pPr lvl="1">
              <a:defRPr sz="4200"/>
            </a:pPr>
            <a:r>
              <a:rPr sz="4000" dirty="0" err="1"/>
              <a:t>load_linked</a:t>
            </a:r>
            <a:r>
              <a:rPr sz="4000" dirty="0"/>
              <a:t>(x): load value from address</a:t>
            </a:r>
            <a:endParaRPr lang="en-US" sz="4000" dirty="0"/>
          </a:p>
          <a:p>
            <a:pPr lvl="1">
              <a:defRPr sz="4200"/>
            </a:pPr>
            <a:r>
              <a:rPr sz="4000" dirty="0" err="1"/>
              <a:t>store_conditional</a:t>
            </a:r>
            <a:r>
              <a:rPr sz="4000" dirty="0"/>
              <a:t>(x, value): store value to x, if x hasn’t been written to since corresponding LL</a:t>
            </a:r>
            <a:endParaRPr dirty="0"/>
          </a:p>
          <a:p>
            <a:pPr>
              <a:spcBef>
                <a:spcPts val="6400"/>
              </a:spcBef>
            </a:pPr>
            <a:r>
              <a:rPr dirty="0"/>
              <a:t>Corresponding ARM instructions: LDREX and STREX</a:t>
            </a:r>
          </a:p>
          <a:p>
            <a:r>
              <a:rPr dirty="0"/>
              <a:t>How might LL/SC be implemented on a cache coherent processor?</a:t>
            </a:r>
          </a:p>
        </p:txBody>
      </p:sp>
    </p:spTree>
    <p:extLst>
      <p:ext uri="{BB962C8B-B14F-4D97-AF65-F5344CB8AC3E}">
        <p14:creationId xmlns:p14="http://schemas.microsoft.com/office/powerpoint/2010/main" val="1565342650"/>
      </p:ext>
    </p:extLst>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5418f">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MPCOND">
      <a:majorFont>
        <a:latin typeface="Myriad Pro Cond"/>
        <a:ea typeface="Myriad Pro Condensed"/>
        <a:cs typeface="Myriad Pro Condensed"/>
      </a:majorFont>
      <a:minorFont>
        <a:latin typeface="Myriad Pro Con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5418f" id="{5886DD50-607B-4B67-B496-61C64FE28201}" vid="{8C1FD82A-D137-4FF8-B1BB-36AD4D373BA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yriad Pro Condensed"/>
        <a:ea typeface="Myriad Pro Condensed"/>
        <a:cs typeface="Myriad Pro Condensed"/>
      </a:majorFont>
      <a:minorFont>
        <a:latin typeface="Myriad Pro Condense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15418f</Template>
  <TotalTime>7496</TotalTime>
  <Words>5988</Words>
  <Application>Microsoft Macintosh PowerPoint</Application>
  <PresentationFormat>Custom</PresentationFormat>
  <Paragraphs>1186</Paragraphs>
  <Slides>67</Slides>
  <Notes>38</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67</vt:i4>
      </vt:variant>
    </vt:vector>
  </HeadingPairs>
  <TitlesOfParts>
    <vt:vector size="81" baseType="lpstr">
      <vt:lpstr>Arial</vt:lpstr>
      <vt:lpstr>Arial Rounded MT Bold</vt:lpstr>
      <vt:lpstr>Calibri</vt:lpstr>
      <vt:lpstr>Consolas</vt:lpstr>
      <vt:lpstr>Courier New</vt:lpstr>
      <vt:lpstr>Gill Sans</vt:lpstr>
      <vt:lpstr>Helvetica</vt:lpstr>
      <vt:lpstr>Lucida Grande</vt:lpstr>
      <vt:lpstr>Myriad Pro</vt:lpstr>
      <vt:lpstr>Myriad Pro Cond</vt:lpstr>
      <vt:lpstr>Myriad Pro Condensed</vt:lpstr>
      <vt:lpstr>Verdana</vt:lpstr>
      <vt:lpstr>Wingdings</vt:lpstr>
      <vt:lpstr>15418f</vt:lpstr>
      <vt:lpstr>Transactional Memory</vt:lpstr>
      <vt:lpstr>Raising level of abstraction for synchronization</vt:lpstr>
      <vt:lpstr>What you should know</vt:lpstr>
      <vt:lpstr>Review: ensuring atomicity via locks</vt:lpstr>
      <vt:lpstr>Programming with transactions</vt:lpstr>
      <vt:lpstr>Declarative vs. imperative abstractions </vt:lpstr>
      <vt:lpstr>Transactional Memory (TM)</vt:lpstr>
      <vt:lpstr>Transactional Memory (TM)</vt:lpstr>
      <vt:lpstr>Load-linked, store conditional (LL/SC)</vt:lpstr>
      <vt:lpstr>Motivating transactional memory</vt:lpstr>
      <vt:lpstr>Another example: Java HashMap </vt:lpstr>
      <vt:lpstr>Synchronized HashMap</vt:lpstr>
      <vt:lpstr>Review from earlier fine-grained sync lecture</vt:lpstr>
      <vt:lpstr>Review: performance of fine-grained locking</vt:lpstr>
      <vt:lpstr>Transactional HashMap</vt:lpstr>
      <vt:lpstr>Another example: tree update by two threads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locks vs. transactions</vt:lpstr>
      <vt:lpstr>Failure atomicity: locks</vt:lpstr>
      <vt:lpstr>Failure atomicity: transactions</vt:lpstr>
      <vt:lpstr>Composability: locks</vt:lpstr>
      <vt:lpstr>Composability: locks</vt:lpstr>
      <vt:lpstr>Composability: transactions</vt:lpstr>
      <vt:lpstr>Advantages (promise) of transactional memory </vt:lpstr>
      <vt:lpstr>Example integration with OpenMP</vt:lpstr>
      <vt:lpstr>Atomic { } ≠ lock() + unlock()</vt:lpstr>
      <vt:lpstr>What about replacing synchronized with atomic in this example?</vt:lpstr>
      <vt:lpstr>Atomicity violation due to programmer error</vt:lpstr>
      <vt:lpstr>Implementing transactional memory</vt:lpstr>
      <vt:lpstr>Recall transactional semantics</vt:lpstr>
      <vt:lpstr>TM implementation basics</vt:lpstr>
      <vt:lpstr>Data versioning</vt:lpstr>
      <vt:lpstr>Eager versioning (Immediate update)</vt:lpstr>
      <vt:lpstr>Lazy versioning (Deferred update)</vt:lpstr>
      <vt:lpstr>Data versioning</vt:lpstr>
      <vt:lpstr>Conflict detection</vt:lpstr>
      <vt:lpstr>Pessimistic detection</vt:lpstr>
      <vt:lpstr>Pessimistic detection examples</vt:lpstr>
      <vt:lpstr>Optimistic detection</vt:lpstr>
      <vt:lpstr>Optimistic detection</vt:lpstr>
      <vt:lpstr>Conflict detection trade-offs</vt:lpstr>
      <vt:lpstr>Conflict detection granularity</vt:lpstr>
      <vt:lpstr>TM implementation space (examples)</vt:lpstr>
      <vt:lpstr>Hardware transactional memory (HTM)</vt:lpstr>
      <vt:lpstr>HTM design</vt:lpstr>
      <vt:lpstr>Example HTM implementation: lazy-optimistic</vt:lpstr>
      <vt:lpstr>Example HTM implementation: lazy-optimistic</vt:lpstr>
      <vt:lpstr>PowerPoint Presentation</vt:lpstr>
      <vt:lpstr>PowerPoint Presentation</vt:lpstr>
      <vt:lpstr>PowerPoint Presentation</vt:lpstr>
      <vt:lpstr>PowerPoint Presentation</vt:lpstr>
      <vt:lpstr>PowerPoint Presentation</vt:lpstr>
      <vt:lpstr>PowerPoint Presentation</vt:lpstr>
      <vt:lpstr>Hardware transactional memory support in Intel Haswell architecture *</vt:lpstr>
      <vt:lpstr>GCC Support</vt:lpstr>
      <vt:lpstr>TSX does not guarantee progress</vt:lpstr>
      <vt:lpstr>TSX Performance</vt:lpstr>
      <vt:lpstr>Summary: transactional memory</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Transactional Memory</dc:title>
  <dc:creator>Brian Railing</dc:creator>
  <cp:lastModifiedBy>Randal Bryant</cp:lastModifiedBy>
  <cp:revision>53</cp:revision>
  <dcterms:modified xsi:type="dcterms:W3CDTF">2018-03-23T16:00:14Z</dcterms:modified>
</cp:coreProperties>
</file>