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56" r:id="rId2"/>
    <p:sldId id="355" r:id="rId3"/>
    <p:sldId id="258" r:id="rId4"/>
    <p:sldId id="259" r:id="rId5"/>
    <p:sldId id="345" r:id="rId6"/>
    <p:sldId id="261" r:id="rId7"/>
    <p:sldId id="262" r:id="rId8"/>
    <p:sldId id="263" r:id="rId9"/>
    <p:sldId id="264" r:id="rId10"/>
    <p:sldId id="265" r:id="rId11"/>
    <p:sldId id="268" r:id="rId12"/>
    <p:sldId id="350" r:id="rId13"/>
    <p:sldId id="269" r:id="rId14"/>
    <p:sldId id="271" r:id="rId15"/>
    <p:sldId id="272" r:id="rId16"/>
    <p:sldId id="273" r:id="rId17"/>
    <p:sldId id="274" r:id="rId18"/>
    <p:sldId id="275" r:id="rId19"/>
    <p:sldId id="277" r:id="rId20"/>
    <p:sldId id="335" r:id="rId21"/>
    <p:sldId id="278" r:id="rId22"/>
    <p:sldId id="279" r:id="rId23"/>
    <p:sldId id="280" r:id="rId24"/>
    <p:sldId id="281" r:id="rId25"/>
    <p:sldId id="282" r:id="rId26"/>
    <p:sldId id="351" r:id="rId27"/>
    <p:sldId id="352" r:id="rId28"/>
    <p:sldId id="353" r:id="rId29"/>
    <p:sldId id="354" r:id="rId30"/>
    <p:sldId id="283" r:id="rId31"/>
    <p:sldId id="287" r:id="rId32"/>
    <p:sldId id="293" r:id="rId33"/>
    <p:sldId id="294" r:id="rId34"/>
    <p:sldId id="295" r:id="rId35"/>
    <p:sldId id="299" r:id="rId36"/>
    <p:sldId id="300" r:id="rId37"/>
    <p:sldId id="301" r:id="rId38"/>
    <p:sldId id="348" r:id="rId39"/>
    <p:sldId id="342" r:id="rId40"/>
    <p:sldId id="302" r:id="rId41"/>
    <p:sldId id="260" r:id="rId42"/>
    <p:sldId id="303" r:id="rId43"/>
    <p:sldId id="347" r:id="rId44"/>
    <p:sldId id="305" r:id="rId4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62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95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>
            <a:extLst>
              <a:ext uri="{FF2B5EF4-FFF2-40B4-BE49-F238E27FC236}">
                <a16:creationId xmlns:a16="http://schemas.microsoft.com/office/drawing/2014/main" id="{2C929364-B2C0-4B36-A8ED-2595C6D3127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99331" name="Rectangle 3">
            <a:extLst>
              <a:ext uri="{FF2B5EF4-FFF2-40B4-BE49-F238E27FC236}">
                <a16:creationId xmlns:a16="http://schemas.microsoft.com/office/drawing/2014/main" id="{FC9674D9-B9B0-4994-9AA3-CFEA1093171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99332" name="Rectangle 4">
            <a:extLst>
              <a:ext uri="{FF2B5EF4-FFF2-40B4-BE49-F238E27FC236}">
                <a16:creationId xmlns:a16="http://schemas.microsoft.com/office/drawing/2014/main" id="{BF77E8BF-0EB5-41E0-B346-4C33AECC39A1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99333" name="Rectangle 5">
            <a:extLst>
              <a:ext uri="{FF2B5EF4-FFF2-40B4-BE49-F238E27FC236}">
                <a16:creationId xmlns:a16="http://schemas.microsoft.com/office/drawing/2014/main" id="{F0DFB20B-3DDA-44A3-A471-AB1FA837464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A95E15D-EAB3-41D5-B677-F3667324C31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>
            <a:extLst>
              <a:ext uri="{FF2B5EF4-FFF2-40B4-BE49-F238E27FC236}">
                <a16:creationId xmlns:a16="http://schemas.microsoft.com/office/drawing/2014/main" id="{7ACDFF23-75BA-4FFC-B898-413D7EE08E1F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95235" name="Rectangle 3">
            <a:extLst>
              <a:ext uri="{FF2B5EF4-FFF2-40B4-BE49-F238E27FC236}">
                <a16:creationId xmlns:a16="http://schemas.microsoft.com/office/drawing/2014/main" id="{D9F78D50-3678-4CED-8346-22396D15E89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en-US"/>
          </a:p>
        </p:txBody>
      </p:sp>
      <p:sp>
        <p:nvSpPr>
          <p:cNvPr id="95236" name="Rectangle 4">
            <a:extLst>
              <a:ext uri="{FF2B5EF4-FFF2-40B4-BE49-F238E27FC236}">
                <a16:creationId xmlns:a16="http://schemas.microsoft.com/office/drawing/2014/main" id="{84EE9BE8-5AB1-4D45-8ABD-EE41FBC56583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95237" name="Rectangle 5">
            <a:extLst>
              <a:ext uri="{FF2B5EF4-FFF2-40B4-BE49-F238E27FC236}">
                <a16:creationId xmlns:a16="http://schemas.microsoft.com/office/drawing/2014/main" id="{1FC1C2D7-8713-42C1-AF53-518C7AFA772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95238" name="Rectangle 6">
            <a:extLst>
              <a:ext uri="{FF2B5EF4-FFF2-40B4-BE49-F238E27FC236}">
                <a16:creationId xmlns:a16="http://schemas.microsoft.com/office/drawing/2014/main" id="{F6FC00A4-692C-4EF5-9094-2F7E6DD0990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95239" name="Rectangle 7">
            <a:extLst>
              <a:ext uri="{FF2B5EF4-FFF2-40B4-BE49-F238E27FC236}">
                <a16:creationId xmlns:a16="http://schemas.microsoft.com/office/drawing/2014/main" id="{B2DB23D5-E5F2-45AB-8C2D-16B1A49A30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31497F2-EC61-46E8-9F17-FD9DFC33005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6C85591A-9C46-4C77-97D3-517DCE305A1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7205E3-E28F-4112-A41C-06F180D6CC90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98306" name="Rectangle 2">
            <a:extLst>
              <a:ext uri="{FF2B5EF4-FFF2-40B4-BE49-F238E27FC236}">
                <a16:creationId xmlns:a16="http://schemas.microsoft.com/office/drawing/2014/main" id="{F58D735F-EA6C-4169-BE5E-BB3C36BDCDD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7" name="Rectangle 3">
            <a:extLst>
              <a:ext uri="{FF2B5EF4-FFF2-40B4-BE49-F238E27FC236}">
                <a16:creationId xmlns:a16="http://schemas.microsoft.com/office/drawing/2014/main" id="{3120499E-EE72-4B87-8B7E-FD9BB37444C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>
            <a:extLst>
              <a:ext uri="{FF2B5EF4-FFF2-40B4-BE49-F238E27FC236}">
                <a16:creationId xmlns:a16="http://schemas.microsoft.com/office/drawing/2014/main" id="{5904A362-A4E3-426F-90D0-E30E08E8EA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7A1E7-4B9A-4047-B312-189CA83B3257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94210" name="Rectangle 2">
            <a:extLst>
              <a:ext uri="{FF2B5EF4-FFF2-40B4-BE49-F238E27FC236}">
                <a16:creationId xmlns:a16="http://schemas.microsoft.com/office/drawing/2014/main" id="{2E147558-EF86-4735-8DBD-EDD872E2E4C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2525" y="692150"/>
            <a:ext cx="4554538" cy="3416300"/>
          </a:xfrm>
          <a:ln w="12700" cap="flat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sp>
      <p:sp>
        <p:nvSpPr>
          <p:cNvPr id="94211" name="Rectangle 3">
            <a:extLst>
              <a:ext uri="{FF2B5EF4-FFF2-40B4-BE49-F238E27FC236}">
                <a16:creationId xmlns:a16="http://schemas.microsoft.com/office/drawing/2014/main" id="{C0BB845A-3FB0-48EE-A8ED-513BD1F507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3400"/>
            <a:ext cx="5026025" cy="4114800"/>
          </a:xfrm>
          <a:ln/>
        </p:spPr>
        <p:txBody>
          <a:bodyPr lIns="92062" tIns="46032" rIns="92062" bIns="46032"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5E999-89E2-42D4-95AE-7BEDC7E135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06D1915-3E46-4C95-A189-01A0612A75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4F316B-DE00-46D5-856E-ED2AF72BF8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8B6B1C1-8706-443A-8B3D-E1A53ED026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1208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551A6-DECC-4A9E-B024-E38B80D2E6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7182D4-89B8-491D-BCDF-761E2519F1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BE3E50-3484-4E69-BDFF-8DB7F23457B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F8D6F68-0DA0-46CC-BCAB-D2D8DBDA296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055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DDBD1AE-610A-425A-8AA3-530A36EF710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72250" y="381000"/>
            <a:ext cx="1962150" cy="5715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0493047-D143-4810-B3B7-8FE5DC4A2A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381000"/>
            <a:ext cx="5734050" cy="57150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E7DBF5C-B06F-454A-94CD-063216DC02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6432CE9-1DDB-4C83-A40E-DDE6224178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40791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A8E1B3-20C6-4272-B863-0845649A12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4EF5CF-AEEE-426E-ABF8-3A570B458D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543381-DB65-430F-B591-47E61DCC9FE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6B63106-BBEF-4D0F-B413-4AE6D6B1E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334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EB308C-2452-4C5A-ADA5-78049C0C9A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985157-1F95-42B4-B899-B8D54CB02C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D835D1A-7E9F-4B66-80F3-33320013CE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B9F4CC-7628-4376-9379-8280DC00716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7217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911022-261A-4CA0-8D41-0431B4F46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538001-A41D-49B2-9537-3D90000207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5800" y="1828800"/>
            <a:ext cx="38100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FAFF57-8673-4EBD-ACC5-2202A967F7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828800"/>
            <a:ext cx="3810000" cy="4267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DF7F22-C21F-4460-9346-80872C8FD3B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1A31F2D-8C36-48FD-A022-A0430FFB8F1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5007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84B477-39C8-4314-9AE5-368070654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30137E-0516-4EA2-89DC-33D6796A7F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459593-4A5A-4048-9E4D-8BB5EB1F761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2896B1-0E7F-4EEC-9886-1AD19C6E09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CD65D9-1913-4E10-A492-E766EF961F1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F757491-A690-4571-8FBB-ED7F39C89F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CC7CA573-3647-404A-9F26-CBB4A12A021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295789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9F893-44BC-4152-8424-070C24647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184B635-0F63-4C67-B838-CD6A64B0BA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EB30CE8-B2BA-4F3E-B0BF-9820638734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924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3F763B1-F051-4773-A1F1-45527D55112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ECF9A478-4444-461E-9177-2189D6715DD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04293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9794C-9793-4A5F-A6DC-CEA53FB7E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AAFD7F-252D-429B-85E4-87B13DEA8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069617F-F3FF-4264-8E0F-065C510F9CF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624DDC-31EA-421D-81E6-A5679718E0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65BF5464-1120-469C-A06F-BD9F1D5E8F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849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4457D-D7C5-4FA2-9503-C44B845840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1F552-6C13-4E0D-AA63-F1503D452B3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F0D30E-AF58-4222-A9FB-15F9E120A9A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6E2712-D9B8-4E0C-ACB6-CF8C5203A6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F4E54B-7677-4A1B-B05B-08067760A2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318120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90C1541-EDF3-4047-A63A-EF82F01E084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3810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2F0D5361-B69A-4BBC-92B8-1A7B7AB697D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828800"/>
            <a:ext cx="7772400" cy="426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691D0592-29F6-489E-BFA4-3F020253416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8BA4345-6FC3-416C-97F0-54F4714D19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s.anl.gov/mpi" TargetMode="External"/><Relationship Id="rId2" Type="http://schemas.openxmlformats.org/officeDocument/2006/relationships/hyperlink" Target="http://www.mpi-forum.org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cs.anl.gov/mpi/tutorials/perf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ftp://ftp.mcs.anl.gov/mpi/mpiexmpl.tar.gz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5D9E45-7492-44EE-B869-914F86BC0C9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4342CF0-ACAD-4653-8B93-31DC0000A7E8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2050" name="Rectangle 2">
            <a:extLst>
              <a:ext uri="{FF2B5EF4-FFF2-40B4-BE49-F238E27FC236}">
                <a16:creationId xmlns:a16="http://schemas.microsoft.com/office/drawing/2014/main" id="{7D0DA7B4-F2DC-4DCB-B3DD-46987F722484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 anchor="ctr"/>
          <a:lstStyle/>
          <a:p>
            <a:r>
              <a:rPr lang="en-US" altLang="en-US" sz="4400"/>
              <a:t>An Introduction to MPI</a:t>
            </a:r>
            <a:br>
              <a:rPr lang="en-US" altLang="en-US" sz="4400"/>
            </a:br>
            <a:r>
              <a:rPr lang="en-US" altLang="en-US" sz="3200">
                <a:latin typeface="Helvetica" panose="020B0604020202020204" pitchFamily="34" charset="0"/>
              </a:rPr>
              <a:t>Parallel Programming with the </a:t>
            </a:r>
            <a:br>
              <a:rPr lang="en-US" altLang="en-US" sz="3200">
                <a:latin typeface="Helvetica" panose="020B0604020202020204" pitchFamily="34" charset="0"/>
              </a:rPr>
            </a:br>
            <a:r>
              <a:rPr lang="en-US" altLang="en-US" sz="3200">
                <a:latin typeface="Helvetica" panose="020B0604020202020204" pitchFamily="34" charset="0"/>
              </a:rPr>
              <a:t>Message Passing Interface</a:t>
            </a:r>
            <a:endParaRPr lang="en-US" altLang="en-US" sz="440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D4D3DFEC-58D0-4CFA-A21A-80C572172EC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2667000"/>
          </a:xfrm>
        </p:spPr>
        <p:txBody>
          <a:bodyPr/>
          <a:lstStyle/>
          <a:p>
            <a:r>
              <a:rPr lang="en-US" altLang="en-US" sz="2800" dirty="0"/>
              <a:t>Largely based upon the work of</a:t>
            </a:r>
          </a:p>
          <a:p>
            <a:r>
              <a:rPr lang="en-US" altLang="en-US" sz="2800" dirty="0"/>
              <a:t>William </a:t>
            </a:r>
            <a:r>
              <a:rPr lang="en-US" altLang="en-US" sz="2800" dirty="0" err="1"/>
              <a:t>Gropp</a:t>
            </a:r>
            <a:endParaRPr lang="en-US" altLang="en-US" sz="2800" dirty="0"/>
          </a:p>
          <a:p>
            <a:r>
              <a:rPr lang="en-US" altLang="en-US" sz="2800" dirty="0"/>
              <a:t>Ewing Lusk</a:t>
            </a:r>
          </a:p>
          <a:p>
            <a:r>
              <a:rPr lang="en-US" altLang="en-US" sz="2800" dirty="0"/>
              <a:t>Argonne National Laboratory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D6D7D51-D87A-4703-8F86-020E5BCD13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AA7DEDB-BBC8-4DE6-9D03-4B1B8B37BCA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4EC9CE05-0245-4EEE-B511-F7A93EEDED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What is MPI?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53861625-5B28-4374-BA18-56C5E1BE1E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 </a:t>
            </a:r>
            <a:r>
              <a:rPr lang="en-US" altLang="en-US" i="1"/>
              <a:t>message-passing library specification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extended message-passing model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not a language or compiler specification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not a specific implementation or product</a:t>
            </a:r>
          </a:p>
          <a:p>
            <a:pPr>
              <a:lnSpc>
                <a:spcPct val="90000"/>
              </a:lnSpc>
            </a:pPr>
            <a:r>
              <a:rPr lang="en-US" altLang="en-US"/>
              <a:t>For parallel computers, clusters, and heterogeneous networks</a:t>
            </a:r>
          </a:p>
          <a:p>
            <a:pPr>
              <a:lnSpc>
                <a:spcPct val="90000"/>
              </a:lnSpc>
            </a:pPr>
            <a:r>
              <a:rPr lang="en-US" altLang="en-US"/>
              <a:t>Full-featured</a:t>
            </a:r>
          </a:p>
          <a:p>
            <a:pPr>
              <a:lnSpc>
                <a:spcPct val="90000"/>
              </a:lnSpc>
            </a:pPr>
            <a:r>
              <a:rPr lang="en-US" altLang="en-US"/>
              <a:t>Designed to provide access to advanced parallel hardware for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end users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library writers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tool developers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B0D8D84-31B1-4BB3-89D3-8A33D3E2AE7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C0004B-5613-48C1-ACD7-FBE41F81ACC9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4338" name="Rectangle 2">
            <a:extLst>
              <a:ext uri="{FF2B5EF4-FFF2-40B4-BE49-F238E27FC236}">
                <a16:creationId xmlns:a16="http://schemas.microsoft.com/office/drawing/2014/main" id="{2BB0D638-B2BB-4044-93F5-72A0EDC170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MPI Sources</a:t>
            </a:r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3DAA5C7F-9D75-4981-8C3B-0CC92A520E1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000"/>
              <a:t>The Standard itself: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at</a:t>
            </a:r>
            <a:r>
              <a:rPr lang="en-US" altLang="en-US" sz="1800">
                <a:latin typeface="Courier" pitchFamily="49" charset="0"/>
              </a:rPr>
              <a:t> </a:t>
            </a:r>
            <a:r>
              <a:rPr lang="en-US" altLang="en-US" sz="1800">
                <a:latin typeface="Courier" pitchFamily="49" charset="0"/>
                <a:hlinkClick r:id="rId2"/>
              </a:rPr>
              <a:t>http://www.mpi-forum.org</a:t>
            </a:r>
            <a:endParaRPr lang="en-US" altLang="en-US" sz="1800">
              <a:latin typeface="Courier" pitchFamily="49" charset="0"/>
            </a:endParaRPr>
          </a:p>
          <a:p>
            <a:pPr lvl="1">
              <a:lnSpc>
                <a:spcPct val="90000"/>
              </a:lnSpc>
            </a:pPr>
            <a:r>
              <a:rPr lang="en-US" altLang="en-US" sz="1800"/>
              <a:t>All MPI official releases, in both postscript and HTML</a:t>
            </a:r>
          </a:p>
          <a:p>
            <a:pPr>
              <a:lnSpc>
                <a:spcPct val="90000"/>
              </a:lnSpc>
            </a:pPr>
            <a:r>
              <a:rPr lang="en-US" altLang="en-US" sz="2000"/>
              <a:t>Books:</a:t>
            </a:r>
          </a:p>
          <a:p>
            <a:pPr lvl="1">
              <a:lnSpc>
                <a:spcPct val="90000"/>
              </a:lnSpc>
            </a:pPr>
            <a:r>
              <a:rPr lang="en-US" altLang="en-US" sz="1800" i="1"/>
              <a:t>Using MPI:  Portable Parallel Programming with the Message-Passing Interface</a:t>
            </a:r>
            <a:r>
              <a:rPr lang="en-US" altLang="en-US" sz="1800"/>
              <a:t>, by Gropp, Lusk, and Skjellum, MIT Press, 1994.</a:t>
            </a:r>
          </a:p>
          <a:p>
            <a:pPr lvl="1">
              <a:lnSpc>
                <a:spcPct val="90000"/>
              </a:lnSpc>
            </a:pPr>
            <a:r>
              <a:rPr lang="en-US" altLang="en-US" sz="1800" i="1"/>
              <a:t>MPI:  The Complete Reference, </a:t>
            </a:r>
            <a:r>
              <a:rPr lang="en-US" altLang="en-US" sz="1800"/>
              <a:t>by Snir, Otto, Huss-Lederman, Walker, and Dongarra, MIT Press, 1996.</a:t>
            </a:r>
          </a:p>
          <a:p>
            <a:pPr lvl="1">
              <a:lnSpc>
                <a:spcPct val="90000"/>
              </a:lnSpc>
            </a:pPr>
            <a:r>
              <a:rPr lang="en-US" altLang="en-US" sz="1800" i="1"/>
              <a:t>Designing and Building Parallel Programs</a:t>
            </a:r>
            <a:r>
              <a:rPr lang="en-US" altLang="en-US" sz="1800"/>
              <a:t>, by Ian Foster, Addison-Wesley, 1995.</a:t>
            </a:r>
          </a:p>
          <a:p>
            <a:pPr lvl="1">
              <a:lnSpc>
                <a:spcPct val="90000"/>
              </a:lnSpc>
            </a:pPr>
            <a:r>
              <a:rPr lang="en-US" altLang="en-US" sz="1800" i="1"/>
              <a:t>Parallel Programming with MPI</a:t>
            </a:r>
            <a:r>
              <a:rPr lang="en-US" altLang="en-US" sz="1800"/>
              <a:t>, by Peter Pacheco, Morgan-Kaufmann, 1997.</a:t>
            </a:r>
          </a:p>
          <a:p>
            <a:pPr lvl="1">
              <a:lnSpc>
                <a:spcPct val="90000"/>
              </a:lnSpc>
            </a:pPr>
            <a:r>
              <a:rPr lang="en-US" altLang="en-US" sz="1800" i="1"/>
              <a:t>MPI: The Complete Reference</a:t>
            </a:r>
            <a:r>
              <a:rPr lang="en-US" altLang="en-US" sz="1800"/>
              <a:t> </a:t>
            </a:r>
            <a:r>
              <a:rPr lang="en-US" altLang="en-US" sz="1800" i="1"/>
              <a:t>Vol 1 and 2,</a:t>
            </a:r>
            <a:r>
              <a:rPr lang="en-US" altLang="en-US" sz="1800"/>
              <a:t>MIT Press, 1998(Fall).</a:t>
            </a:r>
            <a:endParaRPr lang="en-US" altLang="en-US" sz="1800" i="1"/>
          </a:p>
          <a:p>
            <a:pPr>
              <a:lnSpc>
                <a:spcPct val="90000"/>
              </a:lnSpc>
            </a:pPr>
            <a:r>
              <a:rPr lang="en-US" altLang="en-US" sz="2000"/>
              <a:t>Other information on Web:</a:t>
            </a:r>
          </a:p>
          <a:p>
            <a:pPr lvl="1">
              <a:lnSpc>
                <a:spcPct val="90000"/>
              </a:lnSpc>
            </a:pPr>
            <a:r>
              <a:rPr lang="en-US" altLang="en-US" sz="1800"/>
              <a:t>at </a:t>
            </a:r>
            <a:r>
              <a:rPr lang="en-US" altLang="en-US" sz="1800">
                <a:latin typeface="Courier" pitchFamily="49" charset="0"/>
                <a:hlinkClick r:id="rId3"/>
              </a:rPr>
              <a:t>http://www.mcs.anl.gov/mpi</a:t>
            </a:r>
            <a:endParaRPr lang="en-US" altLang="en-US" sz="1800"/>
          </a:p>
          <a:p>
            <a:pPr lvl="1">
              <a:lnSpc>
                <a:spcPct val="90000"/>
              </a:lnSpc>
            </a:pPr>
            <a:r>
              <a:rPr lang="en-US" altLang="en-US" sz="1800"/>
              <a:t>pointers to lots of stuff, including other talks and tutorials, a FAQ, other MPI pages</a:t>
            </a:r>
            <a:endParaRPr lang="en-US" alt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5BECE6-98F4-4102-A612-A186BBEB4C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A3FC8D-61DB-41E0-817B-55DE828E1A36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03426" name="Rectangle 2">
            <a:extLst>
              <a:ext uri="{FF2B5EF4-FFF2-40B4-BE49-F238E27FC236}">
                <a16:creationId xmlns:a16="http://schemas.microsoft.com/office/drawing/2014/main" id="{93DA8138-9A1C-47E3-8E87-3D581489A7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Use MPI?</a:t>
            </a:r>
          </a:p>
        </p:txBody>
      </p:sp>
      <p:sp>
        <p:nvSpPr>
          <p:cNvPr id="103427" name="Rectangle 3">
            <a:extLst>
              <a:ext uri="{FF2B5EF4-FFF2-40B4-BE49-F238E27FC236}">
                <a16:creationId xmlns:a16="http://schemas.microsoft.com/office/drawing/2014/main" id="{F5924A76-985C-46B3-8D8D-CB9628304F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MPI provides a powerful, efficient, and </a:t>
            </a:r>
            <a:r>
              <a:rPr lang="en-US" altLang="en-US" i="1"/>
              <a:t>portable</a:t>
            </a:r>
            <a:r>
              <a:rPr lang="en-US" altLang="en-US"/>
              <a:t> way to express parallel programs</a:t>
            </a:r>
          </a:p>
          <a:p>
            <a:r>
              <a:rPr lang="en-US" altLang="en-US"/>
              <a:t>MPI was explicitly designed to enable libraries… </a:t>
            </a:r>
          </a:p>
          <a:p>
            <a:r>
              <a:rPr lang="en-US" altLang="en-US"/>
              <a:t>… which may eliminate the need for many users to learn (much of) MPI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CD7E70-4E5D-46AB-90D2-E55D9710F5F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96A1D4-C835-4BBD-A7A1-D188824796DC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CE4D9980-9E36-458E-B017-AA8A51454A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Minimal MPI Program (C)</a:t>
            </a:r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920C34C2-4080-46E9-ADD8-D45867CDAE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#include "mpi.h"</a:t>
            </a:r>
          </a:p>
          <a:p>
            <a:pPr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#include &lt;stdio.h&gt;</a:t>
            </a:r>
          </a:p>
          <a:p>
            <a:pPr>
              <a:buFontTx/>
              <a:buNone/>
            </a:pPr>
            <a:endParaRPr lang="en-US" altLang="en-US" sz="2000" b="1">
              <a:latin typeface="Courier New" panose="02070309020205020404" pitchFamily="49" charset="0"/>
            </a:endParaRPr>
          </a:p>
          <a:p>
            <a:pPr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int main( int argc, char *argv[] )</a:t>
            </a:r>
          </a:p>
          <a:p>
            <a:pPr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{</a:t>
            </a:r>
          </a:p>
          <a:p>
            <a:pPr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MPI_Init( &amp;argc, &amp;argv );</a:t>
            </a:r>
          </a:p>
          <a:p>
            <a:pPr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printf( "Hello, world!\n" );</a:t>
            </a:r>
          </a:p>
          <a:p>
            <a:pPr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MPI_Finalize();</a:t>
            </a:r>
          </a:p>
          <a:p>
            <a:pPr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return 0;</a:t>
            </a:r>
          </a:p>
          <a:p>
            <a:pPr>
              <a:buFontTx/>
              <a:buNone/>
            </a:pPr>
            <a:r>
              <a:rPr lang="en-US" altLang="en-US" sz="2000">
                <a:latin typeface="Courier New" panose="02070309020205020404" pitchFamily="49" charset="0"/>
              </a:rPr>
              <a:t>}</a:t>
            </a:r>
            <a:endParaRPr lang="en-US" altLang="en-US" sz="2000">
              <a:latin typeface="Courier" pitchFamily="49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EF902F5-9F4E-4B9E-99F9-209ADF48EA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50706C-A53D-4257-B8D8-AAD5A3C47A0A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39FB7B3A-E559-4289-BF49-B8E89EF5ED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Notes on C and C++</a:t>
            </a:r>
          </a:p>
        </p:txBody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1A68E2B0-2846-43D0-9A4B-087AD5B877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077200" cy="47244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dirty="0"/>
              <a:t>In C:</a:t>
            </a:r>
          </a:p>
          <a:p>
            <a:pPr lvl="1">
              <a:lnSpc>
                <a:spcPct val="110000"/>
              </a:lnSpc>
            </a:pPr>
            <a:r>
              <a:rPr lang="en-US" altLang="en-US" dirty="0" err="1"/>
              <a:t>mpi.h</a:t>
            </a:r>
            <a:r>
              <a:rPr lang="en-US" altLang="en-US" dirty="0"/>
              <a:t> must be #included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MPI functions return error codes or </a:t>
            </a:r>
            <a:r>
              <a:rPr lang="en-US" altLang="en-US" b="1" dirty="0">
                <a:latin typeface="Courier New" panose="02070309020205020404" pitchFamily="49" charset="0"/>
              </a:rPr>
              <a:t>MPI_SUCCESS</a:t>
            </a:r>
            <a:endParaRPr lang="en-US" altLang="en-US" dirty="0"/>
          </a:p>
          <a:p>
            <a:pPr>
              <a:lnSpc>
                <a:spcPct val="110000"/>
              </a:lnSpc>
            </a:pPr>
            <a:r>
              <a:rPr lang="en-US" altLang="en-US" dirty="0"/>
              <a:t>In C++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Bindings are part of MPI-2.</a:t>
            </a:r>
          </a:p>
          <a:p>
            <a:pPr lvl="1">
              <a:lnSpc>
                <a:spcPct val="110000"/>
              </a:lnSpc>
            </a:pPr>
            <a:r>
              <a:rPr lang="en-US" altLang="en-US" dirty="0"/>
              <a:t>Exceptions are thrown (MPI-2) vs error codes.</a:t>
            </a:r>
          </a:p>
          <a:p>
            <a:pPr>
              <a:lnSpc>
                <a:spcPct val="110000"/>
              </a:lnSpc>
            </a:pPr>
            <a:endParaRPr lang="en-US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6123A4-6C56-41E1-8BAF-3023A64C25B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007FB5-5BFF-446C-AEAA-2EF7EA89E0B6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516D0471-23EF-47BC-AA6E-6FE3AE798E7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Error Handling</a:t>
            </a:r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5B7D55DD-622F-414A-9B51-382D07F7C1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dirty="0"/>
              <a:t>By default, an error causes all processes to abort. </a:t>
            </a:r>
          </a:p>
          <a:p>
            <a:r>
              <a:rPr lang="en-US" altLang="en-US" dirty="0"/>
              <a:t>The user can cause routines to return (with an error code) instead.</a:t>
            </a:r>
          </a:p>
          <a:p>
            <a:pPr lvl="1"/>
            <a:r>
              <a:rPr lang="en-US" altLang="en-US" dirty="0"/>
              <a:t>In C++, exceptions are thrown (MPI-2)</a:t>
            </a:r>
          </a:p>
          <a:p>
            <a:r>
              <a:rPr lang="en-US" altLang="en-US" dirty="0"/>
              <a:t>A user can also write and install custom error handlers.</a:t>
            </a:r>
          </a:p>
          <a:p>
            <a:r>
              <a:rPr lang="en-US" altLang="en-US" dirty="0"/>
              <a:t>Libraries might want to handle errors differently from applications. 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7354CA-5238-499F-82A6-4CDB3F6BA3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211387-EE22-43DD-A248-E4AA84EDCD2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DE67E7D4-4BA8-4C08-82A4-88FCCA48FF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/>
              <a:t>Running MPI Programs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53F7AF73-E74E-4F59-A104-1045E29F9C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altLang="en-US" sz="2400" dirty="0"/>
              <a:t>The MPI-1 Standard does not specify how to run an MPI program, just as the C/C++ standard does not specify how to run a C/C++ program.</a:t>
            </a:r>
          </a:p>
          <a:p>
            <a:pPr>
              <a:lnSpc>
                <a:spcPct val="120000"/>
              </a:lnSpc>
            </a:pPr>
            <a:r>
              <a:rPr lang="en-US" altLang="en-US" sz="2400" dirty="0"/>
              <a:t>In general, starting an MPI program is dependent on the implementation of MPI you are using, and might require various scripts, program arguments, and/or environment variables.</a:t>
            </a:r>
          </a:p>
          <a:p>
            <a:pPr>
              <a:lnSpc>
                <a:spcPct val="120000"/>
              </a:lnSpc>
            </a:pPr>
            <a:r>
              <a:rPr lang="en-US" altLang="en-US" sz="2400" b="1" dirty="0" err="1">
                <a:latin typeface="Courier New" panose="02070309020205020404" pitchFamily="49" charset="0"/>
              </a:rPr>
              <a:t>mpiexec</a:t>
            </a:r>
            <a:r>
              <a:rPr lang="en-US" altLang="en-US" sz="2400" b="1" dirty="0">
                <a:latin typeface="Courier New" panose="02070309020205020404" pitchFamily="49" charset="0"/>
              </a:rPr>
              <a:t> &lt;</a:t>
            </a:r>
            <a:r>
              <a:rPr lang="en-US" altLang="en-US" sz="2400" b="1" dirty="0" err="1">
                <a:latin typeface="Courier New" panose="02070309020205020404" pitchFamily="49" charset="0"/>
              </a:rPr>
              <a:t>args</a:t>
            </a:r>
            <a:r>
              <a:rPr lang="en-US" altLang="en-US" sz="2400" b="1" dirty="0">
                <a:latin typeface="Courier New" panose="02070309020205020404" pitchFamily="49" charset="0"/>
              </a:rPr>
              <a:t>&gt;</a:t>
            </a:r>
            <a:r>
              <a:rPr lang="en-US" altLang="en-US" sz="2400" dirty="0">
                <a:latin typeface="Courier New" panose="02070309020205020404" pitchFamily="49" charset="0"/>
              </a:rPr>
              <a:t> </a:t>
            </a:r>
            <a:r>
              <a:rPr lang="en-US" altLang="en-US" sz="2400" dirty="0"/>
              <a:t> is part of MPI-2, as a recommendation, but not a requirement</a:t>
            </a:r>
          </a:p>
          <a:p>
            <a:pPr lvl="1">
              <a:lnSpc>
                <a:spcPct val="120000"/>
              </a:lnSpc>
            </a:pPr>
            <a:r>
              <a:rPr lang="en-US" altLang="en-US" sz="2000" dirty="0"/>
              <a:t>You can use </a:t>
            </a:r>
            <a:r>
              <a:rPr lang="en-US" altLang="en-US" sz="2000" dirty="0" err="1"/>
              <a:t>mpiexec</a:t>
            </a:r>
            <a:r>
              <a:rPr lang="en-US" altLang="en-US" sz="2000" dirty="0"/>
              <a:t> for MPICH and </a:t>
            </a:r>
            <a:r>
              <a:rPr lang="en-US" altLang="en-US" sz="2000" dirty="0" err="1"/>
              <a:t>mpirun</a:t>
            </a:r>
            <a:r>
              <a:rPr lang="en-US" altLang="en-US" sz="2000" dirty="0"/>
              <a:t> for SGI’s MPI in this class</a:t>
            </a:r>
            <a:endParaRPr lang="en-US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B97EE7-EF20-45F1-827E-A2CDCBBC48C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BBC502-98D1-4E09-B18E-D4E3F1AF7A32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0482" name="Rectangle 2">
            <a:extLst>
              <a:ext uri="{FF2B5EF4-FFF2-40B4-BE49-F238E27FC236}">
                <a16:creationId xmlns:a16="http://schemas.microsoft.com/office/drawing/2014/main" id="{B9ED8053-B122-44FC-B9DE-FAC1037C9C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Finding Out About the Environment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117B3FD1-6947-4EA3-955B-92E7D2CD9A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724400"/>
          </a:xfrm>
        </p:spPr>
        <p:txBody>
          <a:bodyPr/>
          <a:lstStyle/>
          <a:p>
            <a:r>
              <a:rPr lang="en-US" altLang="en-US"/>
              <a:t>Two important questions that arise early in a parallel program are:</a:t>
            </a:r>
          </a:p>
          <a:p>
            <a:pPr lvl="1"/>
            <a:r>
              <a:rPr lang="en-US" altLang="en-US" sz="2800"/>
              <a:t>How many processes are participating in this computation?</a:t>
            </a:r>
          </a:p>
          <a:p>
            <a:pPr lvl="1"/>
            <a:r>
              <a:rPr lang="en-US" altLang="en-US" sz="2800"/>
              <a:t>Which one am I?</a:t>
            </a:r>
          </a:p>
          <a:p>
            <a:r>
              <a:rPr lang="en-US" altLang="en-US"/>
              <a:t>MPI provides functions to answer these questions:</a:t>
            </a:r>
          </a:p>
          <a:p>
            <a:pPr lvl="1"/>
            <a:r>
              <a:rPr lang="en-US" altLang="en-US" b="1">
                <a:latin typeface="Courier New" panose="02070309020205020404" pitchFamily="49" charset="0"/>
              </a:rPr>
              <a:t>MPI_Comm_size</a:t>
            </a:r>
            <a:r>
              <a:rPr lang="en-US" altLang="en-US"/>
              <a:t> reports the number of processes.</a:t>
            </a:r>
          </a:p>
          <a:p>
            <a:pPr lvl="1"/>
            <a:r>
              <a:rPr lang="en-US" altLang="en-US" b="1">
                <a:latin typeface="Courier New" panose="02070309020205020404" pitchFamily="49" charset="0"/>
              </a:rPr>
              <a:t>MPI_Comm_rank</a:t>
            </a:r>
            <a:r>
              <a:rPr lang="en-US" altLang="en-US"/>
              <a:t> reports the </a:t>
            </a:r>
            <a:r>
              <a:rPr lang="en-US" altLang="en-US" i="1"/>
              <a:t>rank</a:t>
            </a:r>
            <a:r>
              <a:rPr lang="en-US" altLang="en-US"/>
              <a:t>, a number between 0 and size-1, identifying the calling process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2162EE-28A1-4509-922C-C0B94F5441F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AAF16-3C54-4A8F-A1BA-64FBA2659211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F2792406-9B8B-4CEF-B45F-ECB2AEA9B42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Better Hello (C)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8E801AEF-740B-4963-9F33-5BE769F12C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#include "mpi.h"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#include &lt;stdio.h&gt;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 b="1">
              <a:latin typeface="Courier New" panose="02070309020205020404" pitchFamily="49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int main( int argc, char *argv[] )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int rank, size;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MPI_Init( &amp;argc, &amp;argv 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MPI_Comm_rank( MPI_COMM_WORLD, &amp;rank 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MPI_Comm_size( MPI_COMM_WORLD, &amp;size 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printf( "I am %d of %d\n", rank, size 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MPI_Finalize();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  return 0;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}</a:t>
            </a:r>
            <a:endParaRPr lang="en-US" altLang="en-US" sz="2000" b="1">
              <a:latin typeface="Courier" pitchFamily="49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B796F905-2A29-4FD2-886B-48EBCCE0651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1E3764-3F1C-485F-9F4B-00CF740FF803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3554" name="Rectangle 2">
            <a:extLst>
              <a:ext uri="{FF2B5EF4-FFF2-40B4-BE49-F238E27FC236}">
                <a16:creationId xmlns:a16="http://schemas.microsoft.com/office/drawing/2014/main" id="{DE13A0B3-C818-4E39-9071-1C19EEEA93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MPI Basic Send/Receive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43E37A80-CAEB-4F44-971D-EA9E2A9DF7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We need to fill in the details in</a:t>
            </a:r>
          </a:p>
          <a:p>
            <a:endParaRPr lang="en-US" altLang="en-US"/>
          </a:p>
          <a:p>
            <a:endParaRPr lang="en-US" altLang="en-US"/>
          </a:p>
          <a:p>
            <a:endParaRPr lang="en-US" altLang="en-US"/>
          </a:p>
          <a:p>
            <a:r>
              <a:rPr lang="en-US" altLang="en-US"/>
              <a:t>Things that need specifying:</a:t>
            </a:r>
          </a:p>
          <a:p>
            <a:pPr lvl="1"/>
            <a:r>
              <a:rPr lang="en-US" altLang="en-US"/>
              <a:t>How will “data” be described?</a:t>
            </a:r>
          </a:p>
          <a:p>
            <a:pPr lvl="1"/>
            <a:r>
              <a:rPr lang="en-US" altLang="en-US"/>
              <a:t>How will processes be identified?</a:t>
            </a:r>
          </a:p>
          <a:p>
            <a:pPr lvl="1"/>
            <a:r>
              <a:rPr lang="en-US" altLang="en-US"/>
              <a:t>How will the receiver recognize/screen messages?</a:t>
            </a:r>
          </a:p>
          <a:p>
            <a:pPr lvl="1"/>
            <a:r>
              <a:rPr lang="en-US" altLang="en-US"/>
              <a:t>What will it mean for these operations to complete?</a:t>
            </a:r>
          </a:p>
        </p:txBody>
      </p:sp>
      <p:grpSp>
        <p:nvGrpSpPr>
          <p:cNvPr id="23556" name="Group 4">
            <a:extLst>
              <a:ext uri="{FF2B5EF4-FFF2-40B4-BE49-F238E27FC236}">
                <a16:creationId xmlns:a16="http://schemas.microsoft.com/office/drawing/2014/main" id="{7F6365E6-D1AD-49EA-9A3E-715CDAEFC7AC}"/>
              </a:ext>
            </a:extLst>
          </p:cNvPr>
          <p:cNvGrpSpPr>
            <a:grpSpLocks/>
          </p:cNvGrpSpPr>
          <p:nvPr/>
        </p:nvGrpSpPr>
        <p:grpSpPr bwMode="auto">
          <a:xfrm>
            <a:off x="1752600" y="2514600"/>
            <a:ext cx="4991100" cy="1295400"/>
            <a:chOff x="1392" y="3312"/>
            <a:chExt cx="3144" cy="816"/>
          </a:xfrm>
        </p:grpSpPr>
        <p:sp>
          <p:nvSpPr>
            <p:cNvPr id="23557" name="Text Box 5">
              <a:extLst>
                <a:ext uri="{FF2B5EF4-FFF2-40B4-BE49-F238E27FC236}">
                  <a16:creationId xmlns:a16="http://schemas.microsoft.com/office/drawing/2014/main" id="{365BFCB4-A2B4-417A-8BA5-D1C3CC7080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312"/>
              <a:ext cx="6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/>
                <a:t>Process 0</a:t>
              </a:r>
            </a:p>
          </p:txBody>
        </p:sp>
        <p:sp>
          <p:nvSpPr>
            <p:cNvPr id="23558" name="Text Box 6">
              <a:extLst>
                <a:ext uri="{FF2B5EF4-FFF2-40B4-BE49-F238E27FC236}">
                  <a16:creationId xmlns:a16="http://schemas.microsoft.com/office/drawing/2014/main" id="{99905D01-CD88-4083-8AF2-A8246BE90B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8" y="3328"/>
              <a:ext cx="6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800"/>
                <a:t>Process 1</a:t>
              </a:r>
            </a:p>
          </p:txBody>
        </p:sp>
        <p:sp>
          <p:nvSpPr>
            <p:cNvPr id="23559" name="Line 7">
              <a:extLst>
                <a:ext uri="{FF2B5EF4-FFF2-40B4-BE49-F238E27FC236}">
                  <a16:creationId xmlns:a16="http://schemas.microsoft.com/office/drawing/2014/main" id="{644F11A0-D7FB-46F8-9D7A-13AA6E4C8B9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3360"/>
              <a:ext cx="0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0" name="Text Box 8">
              <a:extLst>
                <a:ext uri="{FF2B5EF4-FFF2-40B4-BE49-F238E27FC236}">
                  <a16:creationId xmlns:a16="http://schemas.microsoft.com/office/drawing/2014/main" id="{BD4686AF-D070-401D-982E-024CBAB3FF0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600"/>
              <a:ext cx="9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latin typeface="Courier" pitchFamily="49" charset="0"/>
                </a:rPr>
                <a:t>Send(data)</a:t>
              </a:r>
              <a:endParaRPr lang="en-US" altLang="en-US" sz="1800" b="1"/>
            </a:p>
          </p:txBody>
        </p:sp>
        <p:sp>
          <p:nvSpPr>
            <p:cNvPr id="23561" name="Text Box 9">
              <a:extLst>
                <a:ext uri="{FF2B5EF4-FFF2-40B4-BE49-F238E27FC236}">
                  <a16:creationId xmlns:a16="http://schemas.microsoft.com/office/drawing/2014/main" id="{65AABAF1-A2D9-4298-8D24-82F9B84E8E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2" y="3817"/>
              <a:ext cx="12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latin typeface="Courier" pitchFamily="49" charset="0"/>
                </a:rPr>
                <a:t>Receive(data)</a:t>
              </a:r>
              <a:endParaRPr lang="en-US" altLang="en-US" sz="1800"/>
            </a:p>
          </p:txBody>
        </p:sp>
        <p:sp>
          <p:nvSpPr>
            <p:cNvPr id="23562" name="Line 10">
              <a:extLst>
                <a:ext uri="{FF2B5EF4-FFF2-40B4-BE49-F238E27FC236}">
                  <a16:creationId xmlns:a16="http://schemas.microsoft.com/office/drawing/2014/main" id="{936928F3-CF53-4492-82E1-84CEDC8FDE4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696"/>
              <a:ext cx="768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E69E2B-FC4C-4CF7-BE70-CA18BD781D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15-418/618: Week 7 Recitation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9F4448-5C60-4F77-9415-DB461B40FA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MPI Tutorial</a:t>
            </a:r>
          </a:p>
          <a:p>
            <a:r>
              <a:rPr lang="en-US" dirty="0"/>
              <a:t>Code Walk-Through </a:t>
            </a:r>
          </a:p>
          <a:p>
            <a:pPr lvl="1"/>
            <a:r>
              <a:rPr lang="en-US" dirty="0" err="1"/>
              <a:t>matrix.h</a:t>
            </a:r>
            <a:endParaRPr lang="en-US" dirty="0"/>
          </a:p>
          <a:p>
            <a:pPr lvl="1"/>
            <a:r>
              <a:rPr lang="en-US" dirty="0"/>
              <a:t>mvmul.cpp</a:t>
            </a:r>
          </a:p>
          <a:p>
            <a:r>
              <a:rPr lang="en-US" dirty="0"/>
              <a:t>Directories of interest:</a:t>
            </a:r>
          </a:p>
          <a:p>
            <a:pPr lvl="1"/>
            <a:r>
              <a:rPr lang="en-US" dirty="0"/>
              <a:t>/</a:t>
            </a:r>
            <a:r>
              <a:rPr lang="en-US" dirty="0" err="1"/>
              <a:t>afs</a:t>
            </a:r>
            <a:r>
              <a:rPr lang="en-US" dirty="0"/>
              <a:t>/cs.cmu.edu/academic/class/15418-s18/public/recw7/recw7-code</a:t>
            </a:r>
          </a:p>
          <a:p>
            <a:pPr lvl="1"/>
            <a:r>
              <a:rPr lang="en-US" dirty="0"/>
              <a:t>/</a:t>
            </a:r>
            <a:r>
              <a:rPr lang="en-US" dirty="0" err="1"/>
              <a:t>afs</a:t>
            </a:r>
            <a:r>
              <a:rPr lang="en-US" dirty="0"/>
              <a:t>/cs.cmu.edu/academic/class/15418-s18/public/recw7/recw7-code/</a:t>
            </a:r>
            <a:r>
              <a:rPr lang="en-US" dirty="0" err="1"/>
              <a:t>mvmul</a:t>
            </a:r>
            <a:r>
              <a:rPr lang="en-US" dirty="0"/>
              <a:t>-extra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38045-4E11-4F09-9E27-A2B9086CCA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63106-BBEF-4D0F-B413-4AE6D6B1EE72}" type="slidenum">
              <a:rPr lang="en-US" altLang="en-US" smtClean="0"/>
              <a:pPr/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9770290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Number Placeholder 3">
            <a:extLst>
              <a:ext uri="{FF2B5EF4-FFF2-40B4-BE49-F238E27FC236}">
                <a16:creationId xmlns:a16="http://schemas.microsoft.com/office/drawing/2014/main" id="{659068A2-BB70-4397-8874-BF6B35DB42C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EB3BDB-F9AF-470F-8EBC-7967FF43C5F5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82946" name="Rectangle 2">
            <a:extLst>
              <a:ext uri="{FF2B5EF4-FFF2-40B4-BE49-F238E27FC236}">
                <a16:creationId xmlns:a16="http://schemas.microsoft.com/office/drawing/2014/main" id="{EE27E848-BB40-4ECC-A597-6E6F7E4079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b"/>
          <a:lstStyle/>
          <a:p>
            <a:r>
              <a:rPr lang="en-US" altLang="en-US"/>
              <a:t>What is message passing?</a:t>
            </a:r>
          </a:p>
        </p:txBody>
      </p:sp>
      <p:sp>
        <p:nvSpPr>
          <p:cNvPr id="82947" name="Rectangle 3">
            <a:extLst>
              <a:ext uri="{FF2B5EF4-FFF2-40B4-BE49-F238E27FC236}">
                <a16:creationId xmlns:a16="http://schemas.microsoft.com/office/drawing/2014/main" id="{2BA6F257-E9E3-4DCA-B960-262BDF4252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47700" y="1676400"/>
            <a:ext cx="7848600" cy="609600"/>
          </a:xfrm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Data transfer plus synchronization</a:t>
            </a:r>
          </a:p>
        </p:txBody>
      </p:sp>
      <p:sp>
        <p:nvSpPr>
          <p:cNvPr id="82948" name="Rectangle 4">
            <a:extLst>
              <a:ext uri="{FF2B5EF4-FFF2-40B4-BE49-F238E27FC236}">
                <a16:creationId xmlns:a16="http://schemas.microsoft.com/office/drawing/2014/main" id="{61197EAE-5D8C-458E-A93A-46DF52D6EB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00" y="5410200"/>
            <a:ext cx="7848600" cy="1133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800">
                <a:latin typeface="Arial" panose="020B0604020202020204" pitchFamily="34" charset="0"/>
              </a:rPr>
              <a:t>Requires cooperation of sender and receiver</a:t>
            </a:r>
          </a:p>
          <a:p>
            <a:pPr>
              <a:spcBef>
                <a:spcPct val="20000"/>
              </a:spcBef>
              <a:buClr>
                <a:schemeClr val="tx1"/>
              </a:buClr>
              <a:buFontTx/>
              <a:buChar char="•"/>
            </a:pPr>
            <a:r>
              <a:rPr lang="en-US" altLang="en-US" sz="2800">
                <a:latin typeface="Arial" panose="020B0604020202020204" pitchFamily="34" charset="0"/>
              </a:rPr>
              <a:t>Cooperation not always apparent in code</a:t>
            </a:r>
          </a:p>
        </p:txBody>
      </p:sp>
      <p:grpSp>
        <p:nvGrpSpPr>
          <p:cNvPr id="82949" name="Group 5">
            <a:extLst>
              <a:ext uri="{FF2B5EF4-FFF2-40B4-BE49-F238E27FC236}">
                <a16:creationId xmlns:a16="http://schemas.microsoft.com/office/drawing/2014/main" id="{1F4DC801-CE91-46B0-9515-5FC884CE3066}"/>
              </a:ext>
            </a:extLst>
          </p:cNvPr>
          <p:cNvGrpSpPr>
            <a:grpSpLocks/>
          </p:cNvGrpSpPr>
          <p:nvPr/>
        </p:nvGrpSpPr>
        <p:grpSpPr bwMode="auto">
          <a:xfrm>
            <a:off x="2063750" y="2444750"/>
            <a:ext cx="1206500" cy="444500"/>
            <a:chOff x="1300" y="1540"/>
            <a:chExt cx="760" cy="280"/>
          </a:xfrm>
        </p:grpSpPr>
        <p:sp>
          <p:nvSpPr>
            <p:cNvPr id="82950" name="Rectangle 6">
              <a:extLst>
                <a:ext uri="{FF2B5EF4-FFF2-40B4-BE49-F238E27FC236}">
                  <a16:creationId xmlns:a16="http://schemas.microsoft.com/office/drawing/2014/main" id="{A8159F5A-710C-4246-AB46-CA37BE2020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00" y="1540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51" name="Rectangle 7">
              <a:extLst>
                <a:ext uri="{FF2B5EF4-FFF2-40B4-BE49-F238E27FC236}">
                  <a16:creationId xmlns:a16="http://schemas.microsoft.com/office/drawing/2014/main" id="{4FA48206-C85C-4EA2-878E-15F0A034A1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78" y="1598"/>
              <a:ext cx="35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altLang="en-US" sz="1400" b="1">
                  <a:latin typeface="Arial" panose="020B0604020202020204" pitchFamily="34" charset="0"/>
                </a:rPr>
                <a:t>Data</a:t>
              </a:r>
            </a:p>
          </p:txBody>
        </p:sp>
      </p:grpSp>
      <p:sp>
        <p:nvSpPr>
          <p:cNvPr id="82952" name="Rectangle 8">
            <a:extLst>
              <a:ext uri="{FF2B5EF4-FFF2-40B4-BE49-F238E27FC236}">
                <a16:creationId xmlns:a16="http://schemas.microsoft.com/office/drawing/2014/main" id="{39A18AE0-D966-4215-82E0-24E18710EA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2536825"/>
            <a:ext cx="973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latin typeface="Arial" panose="020B0604020202020204" pitchFamily="34" charset="0"/>
              </a:rPr>
              <a:t>Process 0</a:t>
            </a:r>
          </a:p>
        </p:txBody>
      </p:sp>
      <p:sp>
        <p:nvSpPr>
          <p:cNvPr id="82953" name="Rectangle 9">
            <a:extLst>
              <a:ext uri="{FF2B5EF4-FFF2-40B4-BE49-F238E27FC236}">
                <a16:creationId xmlns:a16="http://schemas.microsoft.com/office/drawing/2014/main" id="{3496241C-B4CB-4817-B7F1-B8704A3AE19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0925" y="3756025"/>
            <a:ext cx="973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400">
                <a:latin typeface="Arial" panose="020B0604020202020204" pitchFamily="34" charset="0"/>
              </a:rPr>
              <a:t>Process 1</a:t>
            </a:r>
          </a:p>
        </p:txBody>
      </p:sp>
      <p:grpSp>
        <p:nvGrpSpPr>
          <p:cNvPr id="82954" name="Group 10">
            <a:extLst>
              <a:ext uri="{FF2B5EF4-FFF2-40B4-BE49-F238E27FC236}">
                <a16:creationId xmlns:a16="http://schemas.microsoft.com/office/drawing/2014/main" id="{3F53CE50-C56A-400F-AF97-DD36FB203A9A}"/>
              </a:ext>
            </a:extLst>
          </p:cNvPr>
          <p:cNvGrpSpPr>
            <a:grpSpLocks/>
          </p:cNvGrpSpPr>
          <p:nvPr/>
        </p:nvGrpSpPr>
        <p:grpSpPr bwMode="auto">
          <a:xfrm>
            <a:off x="3389313" y="2536825"/>
            <a:ext cx="1335087" cy="1273175"/>
            <a:chOff x="2135" y="1598"/>
            <a:chExt cx="841" cy="802"/>
          </a:xfrm>
        </p:grpSpPr>
        <p:sp>
          <p:nvSpPr>
            <p:cNvPr id="82955" name="Rectangle 11">
              <a:extLst>
                <a:ext uri="{FF2B5EF4-FFF2-40B4-BE49-F238E27FC236}">
                  <a16:creationId xmlns:a16="http://schemas.microsoft.com/office/drawing/2014/main" id="{679BE673-EE47-4512-A865-E2FB8BEA294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35" y="1598"/>
              <a:ext cx="7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altLang="en-US" sz="1400">
                  <a:latin typeface="Arial" panose="020B0604020202020204" pitchFamily="34" charset="0"/>
                </a:rPr>
                <a:t>May I Send?</a:t>
              </a:r>
            </a:p>
          </p:txBody>
        </p:sp>
        <p:sp>
          <p:nvSpPr>
            <p:cNvPr id="82956" name="Line 12">
              <a:extLst>
                <a:ext uri="{FF2B5EF4-FFF2-40B4-BE49-F238E27FC236}">
                  <a16:creationId xmlns:a16="http://schemas.microsoft.com/office/drawing/2014/main" id="{BBF45D33-DB9D-4A9E-BA74-0E8BB65CDBE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448" y="1776"/>
              <a:ext cx="528" cy="624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957" name="Group 13">
            <a:extLst>
              <a:ext uri="{FF2B5EF4-FFF2-40B4-BE49-F238E27FC236}">
                <a16:creationId xmlns:a16="http://schemas.microsoft.com/office/drawing/2014/main" id="{1E2F17EF-7CB1-40D5-9DC5-02B29D21C7F5}"/>
              </a:ext>
            </a:extLst>
          </p:cNvPr>
          <p:cNvGrpSpPr>
            <a:grpSpLocks/>
          </p:cNvGrpSpPr>
          <p:nvPr/>
        </p:nvGrpSpPr>
        <p:grpSpPr bwMode="auto">
          <a:xfrm>
            <a:off x="5699125" y="2743200"/>
            <a:ext cx="625475" cy="1317625"/>
            <a:chOff x="3590" y="1728"/>
            <a:chExt cx="394" cy="830"/>
          </a:xfrm>
        </p:grpSpPr>
        <p:sp>
          <p:nvSpPr>
            <p:cNvPr id="82958" name="Rectangle 14">
              <a:extLst>
                <a:ext uri="{FF2B5EF4-FFF2-40B4-BE49-F238E27FC236}">
                  <a16:creationId xmlns:a16="http://schemas.microsoft.com/office/drawing/2014/main" id="{BC75C6B9-E865-47F7-AED1-D4E2E169CE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590" y="2366"/>
              <a:ext cx="30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r"/>
              <a:r>
                <a:rPr lang="en-US" altLang="en-US" sz="1400">
                  <a:latin typeface="Arial" panose="020B0604020202020204" pitchFamily="34" charset="0"/>
                </a:rPr>
                <a:t>Yes</a:t>
              </a:r>
            </a:p>
          </p:txBody>
        </p:sp>
        <p:sp>
          <p:nvSpPr>
            <p:cNvPr id="82959" name="Line 15">
              <a:extLst>
                <a:ext uri="{FF2B5EF4-FFF2-40B4-BE49-F238E27FC236}">
                  <a16:creationId xmlns:a16="http://schemas.microsoft.com/office/drawing/2014/main" id="{98930D00-FB42-480A-80C6-49B378621986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3792" y="1728"/>
              <a:ext cx="192" cy="624"/>
            </a:xfrm>
            <a:prstGeom prst="line">
              <a:avLst/>
            </a:prstGeom>
            <a:noFill/>
            <a:ln w="76200">
              <a:solidFill>
                <a:schemeClr val="accent1"/>
              </a:solidFill>
              <a:round/>
              <a:headEnd type="none" w="sm" len="sm"/>
              <a:tailEnd type="stealth" w="med" len="lg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82960" name="Group 16">
            <a:extLst>
              <a:ext uri="{FF2B5EF4-FFF2-40B4-BE49-F238E27FC236}">
                <a16:creationId xmlns:a16="http://schemas.microsoft.com/office/drawing/2014/main" id="{D98157FC-F8F5-4851-8B9C-D0767BFCFCE6}"/>
              </a:ext>
            </a:extLst>
          </p:cNvPr>
          <p:cNvGrpSpPr>
            <a:grpSpLocks/>
          </p:cNvGrpSpPr>
          <p:nvPr/>
        </p:nvGrpSpPr>
        <p:grpSpPr bwMode="auto">
          <a:xfrm>
            <a:off x="6407150" y="2444750"/>
            <a:ext cx="1206500" cy="444500"/>
            <a:chOff x="4036" y="1540"/>
            <a:chExt cx="760" cy="280"/>
          </a:xfrm>
        </p:grpSpPr>
        <p:sp>
          <p:nvSpPr>
            <p:cNvPr id="82961" name="Rectangle 17">
              <a:extLst>
                <a:ext uri="{FF2B5EF4-FFF2-40B4-BE49-F238E27FC236}">
                  <a16:creationId xmlns:a16="http://schemas.microsoft.com/office/drawing/2014/main" id="{88A6E692-B97D-4434-868F-F51403D553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36" y="1540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2" name="Rectangle 18">
              <a:extLst>
                <a:ext uri="{FF2B5EF4-FFF2-40B4-BE49-F238E27FC236}">
                  <a16:creationId xmlns:a16="http://schemas.microsoft.com/office/drawing/2014/main" id="{D140D280-E7B0-4375-A4F4-603DF42EAF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14" y="1590"/>
              <a:ext cx="35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altLang="en-US" sz="1400" b="1">
                  <a:latin typeface="Arial" panose="020B0604020202020204" pitchFamily="34" charset="0"/>
                </a:rPr>
                <a:t>Data</a:t>
              </a:r>
            </a:p>
          </p:txBody>
        </p:sp>
      </p:grpSp>
      <p:grpSp>
        <p:nvGrpSpPr>
          <p:cNvPr id="82963" name="Group 19">
            <a:extLst>
              <a:ext uri="{FF2B5EF4-FFF2-40B4-BE49-F238E27FC236}">
                <a16:creationId xmlns:a16="http://schemas.microsoft.com/office/drawing/2014/main" id="{C5B2FF7B-F8E3-496D-AE72-D39B2D703E06}"/>
              </a:ext>
            </a:extLst>
          </p:cNvPr>
          <p:cNvGrpSpPr>
            <a:grpSpLocks/>
          </p:cNvGrpSpPr>
          <p:nvPr/>
        </p:nvGrpSpPr>
        <p:grpSpPr bwMode="auto">
          <a:xfrm>
            <a:off x="6559550" y="2597150"/>
            <a:ext cx="1206500" cy="444500"/>
            <a:chOff x="4132" y="1636"/>
            <a:chExt cx="760" cy="280"/>
          </a:xfrm>
        </p:grpSpPr>
        <p:sp>
          <p:nvSpPr>
            <p:cNvPr id="82964" name="Rectangle 20">
              <a:extLst>
                <a:ext uri="{FF2B5EF4-FFF2-40B4-BE49-F238E27FC236}">
                  <a16:creationId xmlns:a16="http://schemas.microsoft.com/office/drawing/2014/main" id="{0D3B60FC-0F99-4502-B80D-2383063484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2" y="1636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5" name="Rectangle 21">
              <a:extLst>
                <a:ext uri="{FF2B5EF4-FFF2-40B4-BE49-F238E27FC236}">
                  <a16:creationId xmlns:a16="http://schemas.microsoft.com/office/drawing/2014/main" id="{89153283-A436-4B48-B104-3A0B59C8427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10" y="1686"/>
              <a:ext cx="35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altLang="en-US" sz="1400" b="1">
                  <a:latin typeface="Arial" panose="020B0604020202020204" pitchFamily="34" charset="0"/>
                </a:rPr>
                <a:t>Data</a:t>
              </a:r>
            </a:p>
          </p:txBody>
        </p:sp>
      </p:grpSp>
      <p:grpSp>
        <p:nvGrpSpPr>
          <p:cNvPr id="82966" name="Group 22">
            <a:extLst>
              <a:ext uri="{FF2B5EF4-FFF2-40B4-BE49-F238E27FC236}">
                <a16:creationId xmlns:a16="http://schemas.microsoft.com/office/drawing/2014/main" id="{C9713631-721D-4842-B71D-A694FB9580A3}"/>
              </a:ext>
            </a:extLst>
          </p:cNvPr>
          <p:cNvGrpSpPr>
            <a:grpSpLocks/>
          </p:cNvGrpSpPr>
          <p:nvPr/>
        </p:nvGrpSpPr>
        <p:grpSpPr bwMode="auto">
          <a:xfrm>
            <a:off x="6711950" y="2749550"/>
            <a:ext cx="1206500" cy="444500"/>
            <a:chOff x="4228" y="1732"/>
            <a:chExt cx="760" cy="280"/>
          </a:xfrm>
        </p:grpSpPr>
        <p:sp>
          <p:nvSpPr>
            <p:cNvPr id="82967" name="Rectangle 23">
              <a:extLst>
                <a:ext uri="{FF2B5EF4-FFF2-40B4-BE49-F238E27FC236}">
                  <a16:creationId xmlns:a16="http://schemas.microsoft.com/office/drawing/2014/main" id="{2F2F86AB-43E9-4648-93EA-E8B580775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28" y="1732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68" name="Rectangle 24">
              <a:extLst>
                <a:ext uri="{FF2B5EF4-FFF2-40B4-BE49-F238E27FC236}">
                  <a16:creationId xmlns:a16="http://schemas.microsoft.com/office/drawing/2014/main" id="{7C80D1AC-762B-4829-B6C7-35FE5000251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06" y="1782"/>
              <a:ext cx="35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altLang="en-US" sz="1400" b="1">
                  <a:latin typeface="Arial" panose="020B0604020202020204" pitchFamily="34" charset="0"/>
                </a:rPr>
                <a:t>Data</a:t>
              </a:r>
            </a:p>
          </p:txBody>
        </p:sp>
      </p:grpSp>
      <p:grpSp>
        <p:nvGrpSpPr>
          <p:cNvPr id="82969" name="Group 25">
            <a:extLst>
              <a:ext uri="{FF2B5EF4-FFF2-40B4-BE49-F238E27FC236}">
                <a16:creationId xmlns:a16="http://schemas.microsoft.com/office/drawing/2014/main" id="{6E4EC190-B766-45CF-A12E-90BD5B367E36}"/>
              </a:ext>
            </a:extLst>
          </p:cNvPr>
          <p:cNvGrpSpPr>
            <a:grpSpLocks/>
          </p:cNvGrpSpPr>
          <p:nvPr/>
        </p:nvGrpSpPr>
        <p:grpSpPr bwMode="auto">
          <a:xfrm>
            <a:off x="6864350" y="2901950"/>
            <a:ext cx="1206500" cy="444500"/>
            <a:chOff x="4324" y="1828"/>
            <a:chExt cx="760" cy="280"/>
          </a:xfrm>
        </p:grpSpPr>
        <p:sp>
          <p:nvSpPr>
            <p:cNvPr id="82970" name="Rectangle 26">
              <a:extLst>
                <a:ext uri="{FF2B5EF4-FFF2-40B4-BE49-F238E27FC236}">
                  <a16:creationId xmlns:a16="http://schemas.microsoft.com/office/drawing/2014/main" id="{D7FB8559-E508-49C8-BAA3-B4D5F39841F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24" y="1828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1" name="Rectangle 27">
              <a:extLst>
                <a:ext uri="{FF2B5EF4-FFF2-40B4-BE49-F238E27FC236}">
                  <a16:creationId xmlns:a16="http://schemas.microsoft.com/office/drawing/2014/main" id="{44B6046E-3B90-40D2-931B-C7237E5BD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02" y="1878"/>
              <a:ext cx="35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altLang="en-US" sz="1400" b="1">
                  <a:latin typeface="Arial" panose="020B0604020202020204" pitchFamily="34" charset="0"/>
                </a:rPr>
                <a:t>Data</a:t>
              </a:r>
            </a:p>
          </p:txBody>
        </p:sp>
      </p:grpSp>
      <p:grpSp>
        <p:nvGrpSpPr>
          <p:cNvPr id="82972" name="Group 28">
            <a:extLst>
              <a:ext uri="{FF2B5EF4-FFF2-40B4-BE49-F238E27FC236}">
                <a16:creationId xmlns:a16="http://schemas.microsoft.com/office/drawing/2014/main" id="{C5240C54-3EBA-44DB-8438-A846D88E142B}"/>
              </a:ext>
            </a:extLst>
          </p:cNvPr>
          <p:cNvGrpSpPr>
            <a:grpSpLocks/>
          </p:cNvGrpSpPr>
          <p:nvPr/>
        </p:nvGrpSpPr>
        <p:grpSpPr bwMode="auto">
          <a:xfrm>
            <a:off x="7016750" y="3054350"/>
            <a:ext cx="1206500" cy="444500"/>
            <a:chOff x="4420" y="1924"/>
            <a:chExt cx="760" cy="280"/>
          </a:xfrm>
        </p:grpSpPr>
        <p:sp>
          <p:nvSpPr>
            <p:cNvPr id="82973" name="Rectangle 29">
              <a:extLst>
                <a:ext uri="{FF2B5EF4-FFF2-40B4-BE49-F238E27FC236}">
                  <a16:creationId xmlns:a16="http://schemas.microsoft.com/office/drawing/2014/main" id="{0AD27EE8-E99C-4BD3-A3BF-A8169EF2805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420" y="1924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4" name="Rectangle 30">
              <a:extLst>
                <a:ext uri="{FF2B5EF4-FFF2-40B4-BE49-F238E27FC236}">
                  <a16:creationId xmlns:a16="http://schemas.microsoft.com/office/drawing/2014/main" id="{7EA3DA89-B46B-4578-99F4-6F8E7C6175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98" y="1974"/>
              <a:ext cx="35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altLang="en-US" sz="1400" b="1">
                  <a:latin typeface="Arial" panose="020B0604020202020204" pitchFamily="34" charset="0"/>
                </a:rPr>
                <a:t>Data</a:t>
              </a:r>
            </a:p>
          </p:txBody>
        </p:sp>
      </p:grpSp>
      <p:grpSp>
        <p:nvGrpSpPr>
          <p:cNvPr id="82975" name="Group 31">
            <a:extLst>
              <a:ext uri="{FF2B5EF4-FFF2-40B4-BE49-F238E27FC236}">
                <a16:creationId xmlns:a16="http://schemas.microsoft.com/office/drawing/2014/main" id="{FA6B1122-0997-489C-B446-C9B1EA5F2219}"/>
              </a:ext>
            </a:extLst>
          </p:cNvPr>
          <p:cNvGrpSpPr>
            <a:grpSpLocks/>
          </p:cNvGrpSpPr>
          <p:nvPr/>
        </p:nvGrpSpPr>
        <p:grpSpPr bwMode="auto">
          <a:xfrm>
            <a:off x="7169150" y="3206750"/>
            <a:ext cx="1206500" cy="444500"/>
            <a:chOff x="4516" y="2020"/>
            <a:chExt cx="760" cy="280"/>
          </a:xfrm>
        </p:grpSpPr>
        <p:sp>
          <p:nvSpPr>
            <p:cNvPr id="82976" name="Rectangle 32">
              <a:extLst>
                <a:ext uri="{FF2B5EF4-FFF2-40B4-BE49-F238E27FC236}">
                  <a16:creationId xmlns:a16="http://schemas.microsoft.com/office/drawing/2014/main" id="{742AD817-F39D-4071-97C5-F6FAA0D87A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16" y="2020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77" name="Rectangle 33">
              <a:extLst>
                <a:ext uri="{FF2B5EF4-FFF2-40B4-BE49-F238E27FC236}">
                  <a16:creationId xmlns:a16="http://schemas.microsoft.com/office/drawing/2014/main" id="{F8A101B8-2291-459B-A919-330A6EB752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94" y="2070"/>
              <a:ext cx="35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altLang="en-US" sz="1400" b="1">
                  <a:latin typeface="Arial" panose="020B0604020202020204" pitchFamily="34" charset="0"/>
                </a:rPr>
                <a:t>Data</a:t>
              </a:r>
            </a:p>
          </p:txBody>
        </p:sp>
      </p:grpSp>
      <p:grpSp>
        <p:nvGrpSpPr>
          <p:cNvPr id="82978" name="Group 34">
            <a:extLst>
              <a:ext uri="{FF2B5EF4-FFF2-40B4-BE49-F238E27FC236}">
                <a16:creationId xmlns:a16="http://schemas.microsoft.com/office/drawing/2014/main" id="{F7CF0305-E367-4E9A-86CB-38CA9D9AE165}"/>
              </a:ext>
            </a:extLst>
          </p:cNvPr>
          <p:cNvGrpSpPr>
            <a:grpSpLocks/>
          </p:cNvGrpSpPr>
          <p:nvPr/>
        </p:nvGrpSpPr>
        <p:grpSpPr bwMode="auto">
          <a:xfrm>
            <a:off x="7321550" y="3359150"/>
            <a:ext cx="1206500" cy="444500"/>
            <a:chOff x="4612" y="2116"/>
            <a:chExt cx="760" cy="280"/>
          </a:xfrm>
        </p:grpSpPr>
        <p:sp>
          <p:nvSpPr>
            <p:cNvPr id="82979" name="Rectangle 35">
              <a:extLst>
                <a:ext uri="{FF2B5EF4-FFF2-40B4-BE49-F238E27FC236}">
                  <a16:creationId xmlns:a16="http://schemas.microsoft.com/office/drawing/2014/main" id="{ECCC2FCA-6BBA-4AEA-A455-14EB8E6DEE4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12" y="2116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0" name="Rectangle 36">
              <a:extLst>
                <a:ext uri="{FF2B5EF4-FFF2-40B4-BE49-F238E27FC236}">
                  <a16:creationId xmlns:a16="http://schemas.microsoft.com/office/drawing/2014/main" id="{63850851-6749-418E-8AC7-100EBEAAA0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0" y="2166"/>
              <a:ext cx="35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altLang="en-US" sz="1400" b="1">
                  <a:latin typeface="Arial" panose="020B0604020202020204" pitchFamily="34" charset="0"/>
                </a:rPr>
                <a:t>Data</a:t>
              </a:r>
            </a:p>
          </p:txBody>
        </p:sp>
      </p:grpSp>
      <p:grpSp>
        <p:nvGrpSpPr>
          <p:cNvPr id="82981" name="Group 37">
            <a:extLst>
              <a:ext uri="{FF2B5EF4-FFF2-40B4-BE49-F238E27FC236}">
                <a16:creationId xmlns:a16="http://schemas.microsoft.com/office/drawing/2014/main" id="{F01032D5-460E-4FA6-AB12-F1632305B2EB}"/>
              </a:ext>
            </a:extLst>
          </p:cNvPr>
          <p:cNvGrpSpPr>
            <a:grpSpLocks/>
          </p:cNvGrpSpPr>
          <p:nvPr/>
        </p:nvGrpSpPr>
        <p:grpSpPr bwMode="auto">
          <a:xfrm>
            <a:off x="7473950" y="3511550"/>
            <a:ext cx="1206500" cy="444500"/>
            <a:chOff x="4708" y="2212"/>
            <a:chExt cx="760" cy="280"/>
          </a:xfrm>
        </p:grpSpPr>
        <p:sp>
          <p:nvSpPr>
            <p:cNvPr id="82982" name="Rectangle 38">
              <a:extLst>
                <a:ext uri="{FF2B5EF4-FFF2-40B4-BE49-F238E27FC236}">
                  <a16:creationId xmlns:a16="http://schemas.microsoft.com/office/drawing/2014/main" id="{B740B636-50D3-45F8-B514-83536A78DF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8" y="2212"/>
              <a:ext cx="760" cy="280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983" name="Rectangle 39">
              <a:extLst>
                <a:ext uri="{FF2B5EF4-FFF2-40B4-BE49-F238E27FC236}">
                  <a16:creationId xmlns:a16="http://schemas.microsoft.com/office/drawing/2014/main" id="{6B4F68BC-DF78-4248-9AAC-5D9FA9B614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6" y="2262"/>
              <a:ext cx="35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pPr algn="ctr"/>
              <a:r>
                <a:rPr lang="en-US" altLang="en-US" sz="1400" b="1">
                  <a:latin typeface="Arial" panose="020B0604020202020204" pitchFamily="34" charset="0"/>
                </a:rPr>
                <a:t>Data</a:t>
              </a:r>
            </a:p>
          </p:txBody>
        </p:sp>
      </p:grpSp>
      <p:sp>
        <p:nvSpPr>
          <p:cNvPr id="82984" name="Rectangle 40">
            <a:extLst>
              <a:ext uri="{FF2B5EF4-FFF2-40B4-BE49-F238E27FC236}">
                <a16:creationId xmlns:a16="http://schemas.microsoft.com/office/drawing/2014/main" id="{9F13AF25-F971-4224-9BEF-1182B8FD93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4418013"/>
            <a:ext cx="635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en-US" sz="1600">
                <a:latin typeface="Arial" panose="020B0604020202020204" pitchFamily="34" charset="0"/>
              </a:rPr>
              <a:t>Time</a:t>
            </a:r>
          </a:p>
        </p:txBody>
      </p:sp>
      <p:sp>
        <p:nvSpPr>
          <p:cNvPr id="82985" name="Line 41">
            <a:extLst>
              <a:ext uri="{FF2B5EF4-FFF2-40B4-BE49-F238E27FC236}">
                <a16:creationId xmlns:a16="http://schemas.microsoft.com/office/drawing/2014/main" id="{8ADAEB6B-EC4B-4CD8-9D08-44A177E1634F}"/>
              </a:ext>
            </a:extLst>
          </p:cNvPr>
          <p:cNvSpPr>
            <a:spLocks noChangeShapeType="1"/>
          </p:cNvSpPr>
          <p:nvPr/>
        </p:nvSpPr>
        <p:spPr bwMode="auto">
          <a:xfrm>
            <a:off x="2438400" y="4572000"/>
            <a:ext cx="5257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2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13500"/>
                            </p:stCondLst>
                            <p:childTnLst>
                              <p:par>
                                <p:cTn id="32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2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AD31D8-8100-4D8B-B46D-6283C6E031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A6738C-DC6A-4BC0-9D82-62EFB389406C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4578" name="Rectangle 2">
            <a:extLst>
              <a:ext uri="{FF2B5EF4-FFF2-40B4-BE49-F238E27FC236}">
                <a16:creationId xmlns:a16="http://schemas.microsoft.com/office/drawing/2014/main" id="{797BE25F-5E5C-49CB-860C-2AAB86A3E0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Some Basic Concepts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04A6964A-2999-403D-8EE8-1BA355F0CB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Processes can be collected into </a:t>
            </a:r>
            <a:r>
              <a:rPr lang="en-US" altLang="en-US" i="1"/>
              <a:t>groups</a:t>
            </a:r>
            <a:r>
              <a:rPr lang="en-US" altLang="en-US"/>
              <a:t>.</a:t>
            </a:r>
          </a:p>
          <a:p>
            <a:r>
              <a:rPr lang="en-US" altLang="en-US"/>
              <a:t>Each message is sent in a </a:t>
            </a:r>
            <a:r>
              <a:rPr lang="en-US" altLang="en-US" i="1"/>
              <a:t>context</a:t>
            </a:r>
            <a:r>
              <a:rPr lang="en-US" altLang="en-US"/>
              <a:t>, and must be received in the same context.</a:t>
            </a:r>
          </a:p>
          <a:p>
            <a:r>
              <a:rPr lang="en-US" altLang="en-US"/>
              <a:t>A group and context together form a </a:t>
            </a:r>
            <a:r>
              <a:rPr lang="en-US" altLang="en-US" i="1"/>
              <a:t>communicator</a:t>
            </a:r>
            <a:r>
              <a:rPr lang="en-US" altLang="en-US"/>
              <a:t>.</a:t>
            </a:r>
          </a:p>
          <a:p>
            <a:r>
              <a:rPr lang="en-US" altLang="en-US"/>
              <a:t>A process is identified by its </a:t>
            </a:r>
            <a:r>
              <a:rPr lang="en-US" altLang="en-US" i="1"/>
              <a:t>rank</a:t>
            </a:r>
            <a:r>
              <a:rPr lang="en-US" altLang="en-US"/>
              <a:t> in the group associated with a communicator.</a:t>
            </a:r>
          </a:p>
          <a:p>
            <a:r>
              <a:rPr lang="en-US" altLang="en-US"/>
              <a:t>There is a default communicator whose group contains all initial processes, called </a:t>
            </a:r>
            <a:r>
              <a:rPr lang="en-US" altLang="en-US" b="1">
                <a:latin typeface="Courier New" panose="02070309020205020404" pitchFamily="49" charset="0"/>
              </a:rPr>
              <a:t>MPI_COMM_WORLD</a:t>
            </a:r>
            <a:r>
              <a:rPr lang="en-US" altLang="en-US"/>
              <a:t>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6B0D89-2CB4-4F92-95D4-6F372F834D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39B0D-BB4C-4455-A27D-B8A5D019BC87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5602" name="Rectangle 2">
            <a:extLst>
              <a:ext uri="{FF2B5EF4-FFF2-40B4-BE49-F238E27FC236}">
                <a16:creationId xmlns:a16="http://schemas.microsoft.com/office/drawing/2014/main" id="{29FFFC86-4904-4D82-8114-9210C7B4E55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MPI Datatypes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2334C8B4-A9F0-40B6-AC3B-D4A473692D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The data in a message to sent or received is described by a triple (address, count, datatype), where</a:t>
            </a:r>
          </a:p>
          <a:p>
            <a:r>
              <a:rPr lang="en-US" altLang="en-US" sz="2400"/>
              <a:t>An MPI </a:t>
            </a:r>
            <a:r>
              <a:rPr lang="en-US" altLang="en-US" sz="2400" i="1"/>
              <a:t>datatype </a:t>
            </a:r>
            <a:r>
              <a:rPr lang="en-US" altLang="en-US" sz="2400"/>
              <a:t>is recursively defined as:</a:t>
            </a:r>
          </a:p>
          <a:p>
            <a:pPr lvl="1"/>
            <a:r>
              <a:rPr lang="en-US" altLang="en-US" sz="2000"/>
              <a:t>predefined, corresponding to a data type from the language (e.g., MPI_INT, MPI_DOUBLE_PRECISION)</a:t>
            </a:r>
          </a:p>
          <a:p>
            <a:pPr lvl="1"/>
            <a:r>
              <a:rPr lang="en-US" altLang="en-US" sz="2000"/>
              <a:t>a contiguous array of MPI datatypes</a:t>
            </a:r>
          </a:p>
          <a:p>
            <a:pPr lvl="1"/>
            <a:r>
              <a:rPr lang="en-US" altLang="en-US" sz="2000"/>
              <a:t>a strided block of datatypes</a:t>
            </a:r>
          </a:p>
          <a:p>
            <a:pPr lvl="1"/>
            <a:r>
              <a:rPr lang="en-US" altLang="en-US" sz="2000"/>
              <a:t>an indexed array of blocks of datatypes</a:t>
            </a:r>
          </a:p>
          <a:p>
            <a:pPr lvl="1"/>
            <a:r>
              <a:rPr lang="en-US" altLang="en-US" sz="2000"/>
              <a:t>an arbitrary structure of datatypes</a:t>
            </a:r>
          </a:p>
          <a:p>
            <a:r>
              <a:rPr lang="en-US" altLang="en-US" sz="2400"/>
              <a:t>There are MPI functions to construct custom datatypes, such an array of (int, float) pairs, or a row of a matrix stored columnwise.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5229E0-A1DA-4114-95EC-763387846FB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AFC9F7-E992-4ACA-8EC6-CAFBD7032BAE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2359B46A-0B3F-453C-8BF7-7AC56DBB035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MPI Tags</a:t>
            </a:r>
          </a:p>
        </p:txBody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E89F28AA-03DA-428D-982C-52C01EAB26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Messages are sent with an accompanying user-defined integer </a:t>
            </a:r>
            <a:r>
              <a:rPr lang="en-US" altLang="en-US" i="1"/>
              <a:t>tag</a:t>
            </a:r>
            <a:r>
              <a:rPr lang="en-US" altLang="en-US"/>
              <a:t>, to assist the receiving process in identifying the message.</a:t>
            </a:r>
          </a:p>
          <a:p>
            <a:r>
              <a:rPr lang="en-US" altLang="en-US"/>
              <a:t>Messages can be screened at the receiving end by specifying a specific tag, or not screened by specifying </a:t>
            </a:r>
            <a:r>
              <a:rPr lang="en-US" altLang="en-US" b="1">
                <a:latin typeface="Courier New" panose="02070309020205020404" pitchFamily="49" charset="0"/>
              </a:rPr>
              <a:t>MPI_ANY_TAG</a:t>
            </a:r>
            <a:r>
              <a:rPr lang="en-US" altLang="en-US"/>
              <a:t> as the tag in a receive.</a:t>
            </a:r>
          </a:p>
          <a:p>
            <a:r>
              <a:rPr lang="en-US" altLang="en-US"/>
              <a:t>Some non-MPI message-passing systems have called tags “message types”.  MPI calls them tags to avoid confusion with datatypes.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C00F63-DAAA-4F49-BCF3-A94755FD960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82E6F6-D737-42CE-9072-E1B2E3A9F0CF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7650" name="Rectangle 2">
            <a:extLst>
              <a:ext uri="{FF2B5EF4-FFF2-40B4-BE49-F238E27FC236}">
                <a16:creationId xmlns:a16="http://schemas.microsoft.com/office/drawing/2014/main" id="{7E84BED6-CA50-4B6B-95BD-2A61618215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MPI Basic (Blocking) Send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486EF0D7-E552-4C05-AAB1-491E76230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1534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/>
              <a:t>MPI_SEND (start, count, datatype, dest, tag, comm)</a:t>
            </a:r>
          </a:p>
          <a:p>
            <a:pPr>
              <a:buFontTx/>
              <a:buNone/>
            </a:pPr>
            <a:endParaRPr lang="en-US" altLang="en-US" sz="2400"/>
          </a:p>
          <a:p>
            <a:pPr>
              <a:lnSpc>
                <a:spcPct val="80000"/>
              </a:lnSpc>
            </a:pPr>
            <a:r>
              <a:rPr lang="en-US" altLang="en-US" sz="2400"/>
              <a:t>The message buffer is described by (</a:t>
            </a:r>
            <a:r>
              <a:rPr lang="en-US" altLang="en-US" sz="2400" b="1">
                <a:latin typeface="Courier New" panose="02070309020205020404" pitchFamily="49" charset="0"/>
              </a:rPr>
              <a:t>start, count, datatype</a:t>
            </a:r>
            <a:r>
              <a:rPr lang="en-US" altLang="en-US" sz="2400"/>
              <a:t>).</a:t>
            </a:r>
          </a:p>
          <a:p>
            <a:r>
              <a:rPr lang="en-US" altLang="en-US" sz="2400"/>
              <a:t>The target process is specified by </a:t>
            </a:r>
            <a:r>
              <a:rPr lang="en-US" altLang="en-US" sz="2400" b="1">
                <a:latin typeface="Courier New" panose="02070309020205020404" pitchFamily="49" charset="0"/>
              </a:rPr>
              <a:t>dest</a:t>
            </a:r>
            <a:r>
              <a:rPr lang="en-US" altLang="en-US" sz="2400"/>
              <a:t>, which is the rank of the target process in the communicator specified by </a:t>
            </a:r>
            <a:r>
              <a:rPr lang="en-US" altLang="en-US" sz="2400" b="1">
                <a:latin typeface="Courier New" panose="02070309020205020404" pitchFamily="49" charset="0"/>
              </a:rPr>
              <a:t>comm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When this function returns, the data has been delivered to the system and the buffer can be reused.  The message may not have been received by the target process.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8654A4-6630-4956-88B3-7933202C1FE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914041-C04C-441E-9949-1F7C6634A758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19F515A6-57DD-4C83-9C3B-B1DD6E9CD8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MPI Basic (Blocking) Receive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60913F36-C398-4431-8EDA-DB8757B0A66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763000" cy="4724400"/>
          </a:xfrm>
        </p:spPr>
        <p:txBody>
          <a:bodyPr/>
          <a:lstStyle/>
          <a:p>
            <a:pPr>
              <a:lnSpc>
                <a:spcPct val="110000"/>
              </a:lnSpc>
              <a:buFontTx/>
              <a:buNone/>
            </a:pPr>
            <a:r>
              <a:rPr lang="en-US" altLang="en-US" sz="2400"/>
              <a:t>MPI_RECV(start, count, datatype, source, tag, comm, status)</a:t>
            </a:r>
          </a:p>
          <a:p>
            <a:pPr>
              <a:lnSpc>
                <a:spcPct val="110000"/>
              </a:lnSpc>
              <a:buFontTx/>
              <a:buNone/>
            </a:pPr>
            <a:endParaRPr lang="en-US" altLang="en-US" sz="2400"/>
          </a:p>
          <a:p>
            <a:pPr>
              <a:lnSpc>
                <a:spcPct val="110000"/>
              </a:lnSpc>
            </a:pPr>
            <a:r>
              <a:rPr lang="en-US" altLang="en-US" sz="2400"/>
              <a:t>Waits until a matching (on </a:t>
            </a:r>
            <a:r>
              <a:rPr lang="en-US" altLang="en-US" sz="2400" b="1">
                <a:latin typeface="Courier New" panose="02070309020205020404" pitchFamily="49" charset="0"/>
              </a:rPr>
              <a:t>source</a:t>
            </a:r>
            <a:r>
              <a:rPr lang="en-US" altLang="en-US" sz="2400"/>
              <a:t> and </a:t>
            </a:r>
            <a:r>
              <a:rPr lang="en-US" altLang="en-US" sz="2400" b="1">
                <a:latin typeface="Courier New" panose="02070309020205020404" pitchFamily="49" charset="0"/>
              </a:rPr>
              <a:t>tag</a:t>
            </a:r>
            <a:r>
              <a:rPr lang="en-US" altLang="en-US" sz="2400"/>
              <a:t>) message is received from the system, and the buffer can be used.</a:t>
            </a:r>
          </a:p>
          <a:p>
            <a:pPr>
              <a:lnSpc>
                <a:spcPct val="110000"/>
              </a:lnSpc>
            </a:pPr>
            <a:r>
              <a:rPr lang="en-US" altLang="en-US" sz="2400" b="1">
                <a:latin typeface="Courier New" panose="02070309020205020404" pitchFamily="49" charset="0"/>
              </a:rPr>
              <a:t>source </a:t>
            </a:r>
            <a:r>
              <a:rPr lang="en-US" altLang="en-US" sz="2400"/>
              <a:t>is rank in communicator specified by </a:t>
            </a:r>
            <a:r>
              <a:rPr lang="en-US" altLang="en-US" sz="2400" b="1">
                <a:latin typeface="Courier New" panose="02070309020205020404" pitchFamily="49" charset="0"/>
              </a:rPr>
              <a:t>comm</a:t>
            </a:r>
            <a:r>
              <a:rPr lang="en-US" altLang="en-US" sz="2400"/>
              <a:t>, or </a:t>
            </a:r>
            <a:r>
              <a:rPr lang="en-US" altLang="en-US" sz="2400" b="1">
                <a:latin typeface="Courier New" panose="02070309020205020404" pitchFamily="49" charset="0"/>
              </a:rPr>
              <a:t>MPI_ANY_SOURCE</a:t>
            </a:r>
            <a:r>
              <a:rPr lang="en-US" altLang="en-US" sz="2400"/>
              <a:t>.</a:t>
            </a:r>
          </a:p>
          <a:p>
            <a:pPr>
              <a:lnSpc>
                <a:spcPct val="110000"/>
              </a:lnSpc>
            </a:pPr>
            <a:r>
              <a:rPr lang="en-US" altLang="en-US" sz="2400" b="1">
                <a:latin typeface="Courier New" panose="02070309020205020404" pitchFamily="49" charset="0"/>
              </a:rPr>
              <a:t>status</a:t>
            </a:r>
            <a:r>
              <a:rPr lang="en-US" altLang="en-US" sz="2400"/>
              <a:t> contains further information</a:t>
            </a:r>
          </a:p>
          <a:p>
            <a:pPr>
              <a:lnSpc>
                <a:spcPct val="110000"/>
              </a:lnSpc>
            </a:pPr>
            <a:r>
              <a:rPr lang="en-US" altLang="en-US" sz="2400"/>
              <a:t>Receiving fewer than </a:t>
            </a:r>
            <a:r>
              <a:rPr lang="en-US" altLang="en-US" sz="2400" b="1">
                <a:latin typeface="Courier New" panose="02070309020205020404" pitchFamily="49" charset="0"/>
              </a:rPr>
              <a:t>count</a:t>
            </a:r>
            <a:r>
              <a:rPr lang="en-US" altLang="en-US" sz="2400"/>
              <a:t> occurrences of </a:t>
            </a:r>
            <a:r>
              <a:rPr lang="en-US" altLang="en-US" sz="2400" b="1">
                <a:latin typeface="Courier New" panose="02070309020205020404" pitchFamily="49" charset="0"/>
              </a:rPr>
              <a:t>datatype</a:t>
            </a:r>
            <a:r>
              <a:rPr lang="en-US" altLang="en-US" sz="2400"/>
              <a:t> is OK, but receiving more is an error.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25F818-F020-4B8B-BA14-AD178FD17F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Non-Blocking Receive and Send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62CC3-69A1-4F49-8C5A-7E6514C227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295400"/>
            <a:ext cx="8305800" cy="4800600"/>
          </a:xfrm>
        </p:spPr>
        <p:txBody>
          <a:bodyPr/>
          <a:lstStyle/>
          <a:p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MPI_Isend</a:t>
            </a:r>
            <a:r>
              <a:rPr lang="en-US" sz="2000" dirty="0"/>
              <a:t>(	</a:t>
            </a:r>
            <a:r>
              <a:rPr lang="en-US" sz="2000" dirty="0" err="1"/>
              <a:t>const</a:t>
            </a:r>
            <a:r>
              <a:rPr lang="en-US" sz="2000" dirty="0"/>
              <a:t> void *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int</a:t>
            </a:r>
            <a:r>
              <a:rPr lang="en-US" sz="2000" dirty="0"/>
              <a:t> count,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MPI_Datatype</a:t>
            </a:r>
            <a:r>
              <a:rPr lang="en-US" sz="2000" dirty="0"/>
              <a:t> datatype,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dest</a:t>
            </a:r>
            <a:r>
              <a:rPr lang="en-US" sz="2000" dirty="0"/>
              <a:t>, </a:t>
            </a:r>
            <a:r>
              <a:rPr lang="en-US" sz="2000" dirty="0" err="1"/>
              <a:t>int</a:t>
            </a:r>
            <a:r>
              <a:rPr lang="en-US" sz="2000" dirty="0"/>
              <a:t> tag,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MPI_Comm</a:t>
            </a:r>
            <a:r>
              <a:rPr lang="en-US" sz="2000" dirty="0"/>
              <a:t> </a:t>
            </a:r>
            <a:r>
              <a:rPr lang="en-US" sz="2000" dirty="0" err="1"/>
              <a:t>comm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MPI_Request</a:t>
            </a:r>
            <a:r>
              <a:rPr lang="en-US" sz="2000" dirty="0"/>
              <a:t> *request)</a:t>
            </a:r>
          </a:p>
          <a:p>
            <a:pPr marL="0" indent="0">
              <a:buNone/>
            </a:pPr>
            <a:endParaRPr lang="en-US" sz="2000" dirty="0"/>
          </a:p>
          <a:p>
            <a:r>
              <a:rPr lang="en-US" sz="2000" dirty="0" err="1"/>
              <a:t>int</a:t>
            </a:r>
            <a:r>
              <a:rPr lang="en-US" sz="2000" dirty="0"/>
              <a:t> </a:t>
            </a:r>
            <a:r>
              <a:rPr lang="en-US" sz="2000" dirty="0" err="1"/>
              <a:t>MPI_Irecv</a:t>
            </a:r>
            <a:r>
              <a:rPr lang="en-US" sz="2000" dirty="0"/>
              <a:t>(	void *</a:t>
            </a:r>
            <a:r>
              <a:rPr lang="en-US" sz="2000" dirty="0" err="1"/>
              <a:t>buf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int</a:t>
            </a:r>
            <a:r>
              <a:rPr lang="en-US" sz="2000" dirty="0"/>
              <a:t> count,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MPI_Datatype</a:t>
            </a:r>
            <a:r>
              <a:rPr lang="en-US" sz="2000" dirty="0"/>
              <a:t> datatype,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int</a:t>
            </a:r>
            <a:r>
              <a:rPr lang="en-US" sz="2000" dirty="0"/>
              <a:t> source,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int</a:t>
            </a:r>
            <a:r>
              <a:rPr lang="en-US" sz="2000" dirty="0"/>
              <a:t> tag,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MPI_Comm</a:t>
            </a:r>
            <a:r>
              <a:rPr lang="en-US" sz="2000" dirty="0"/>
              <a:t> </a:t>
            </a:r>
            <a:r>
              <a:rPr lang="en-US" sz="2000" dirty="0" err="1"/>
              <a:t>comm</a:t>
            </a:r>
            <a:r>
              <a:rPr lang="en-US" sz="2000" dirty="0"/>
              <a:t>, </a:t>
            </a:r>
          </a:p>
          <a:p>
            <a:pPr marL="0" indent="0">
              <a:buNone/>
            </a:pPr>
            <a:r>
              <a:rPr lang="en-US" sz="2000" dirty="0"/>
              <a:t>			</a:t>
            </a:r>
            <a:r>
              <a:rPr lang="en-US" sz="2000" dirty="0" err="1"/>
              <a:t>MPI_Request</a:t>
            </a:r>
            <a:r>
              <a:rPr lang="en-US" sz="2000" dirty="0"/>
              <a:t> *request)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49BBF8-C622-46E0-B25D-30D288CCEEA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63106-BBEF-4D0F-B413-4AE6D6B1EE72}" type="slidenum">
              <a:rPr lang="en-US" altLang="en-US" smtClean="0"/>
              <a:pPr/>
              <a:t>26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25566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B40660-1DEF-4369-94D7-5D2A9EF77D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Non-Blocking Send and Receive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2FB9B0-D440-46E4-A62F-6489E74B20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MPI_Wait</a:t>
            </a:r>
            <a:r>
              <a:rPr lang="en-US" sz="2400" dirty="0"/>
              <a:t>(	</a:t>
            </a:r>
            <a:r>
              <a:rPr lang="en-US" sz="2400" dirty="0" err="1"/>
              <a:t>MPI_Request</a:t>
            </a:r>
            <a:r>
              <a:rPr lang="en-US" sz="2400" dirty="0"/>
              <a:t> *request, </a:t>
            </a:r>
          </a:p>
          <a:p>
            <a:pPr marL="0" indent="0">
              <a:buNone/>
            </a:pPr>
            <a:r>
              <a:rPr lang="en-US" sz="2400" dirty="0"/>
              <a:t>			</a:t>
            </a:r>
            <a:r>
              <a:rPr lang="en-US" sz="2400" dirty="0" err="1"/>
              <a:t>MPI_Status</a:t>
            </a:r>
            <a:r>
              <a:rPr lang="en-US" sz="2400" dirty="0"/>
              <a:t> *status)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 err="1"/>
              <a:t>int</a:t>
            </a:r>
            <a:r>
              <a:rPr lang="en-US" sz="2400" dirty="0"/>
              <a:t> </a:t>
            </a:r>
            <a:r>
              <a:rPr lang="en-US" sz="2400" dirty="0" err="1"/>
              <a:t>MPI_Test</a:t>
            </a:r>
            <a:r>
              <a:rPr lang="en-US" sz="2400" dirty="0"/>
              <a:t>(	</a:t>
            </a:r>
            <a:r>
              <a:rPr lang="en-US" sz="2400" dirty="0" err="1"/>
              <a:t>MPI_Request</a:t>
            </a:r>
            <a:r>
              <a:rPr lang="en-US" sz="2400" dirty="0"/>
              <a:t> *request,</a:t>
            </a:r>
          </a:p>
          <a:p>
            <a:pPr marL="0" indent="0">
              <a:buNone/>
            </a:pPr>
            <a:r>
              <a:rPr lang="en-US" sz="2400" dirty="0"/>
              <a:t>			</a:t>
            </a:r>
            <a:r>
              <a:rPr lang="en-US" sz="2400" dirty="0" err="1"/>
              <a:t>int</a:t>
            </a:r>
            <a:r>
              <a:rPr lang="en-US" sz="2400" dirty="0"/>
              <a:t> *flag, </a:t>
            </a:r>
          </a:p>
          <a:p>
            <a:pPr marL="0" indent="0">
              <a:buNone/>
            </a:pPr>
            <a:r>
              <a:rPr lang="en-US" sz="2400" dirty="0"/>
              <a:t>			</a:t>
            </a:r>
            <a:r>
              <a:rPr lang="en-US" sz="2400" dirty="0" err="1"/>
              <a:t>MPI_Status</a:t>
            </a:r>
            <a:r>
              <a:rPr lang="en-US" sz="2400" dirty="0"/>
              <a:t> *status)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Wait blocks for a previously non-blocking receive</a:t>
            </a:r>
          </a:p>
          <a:p>
            <a:r>
              <a:rPr lang="en-US" sz="2400" dirty="0"/>
              <a:t>Test determines if done </a:t>
            </a:r>
          </a:p>
          <a:p>
            <a:pPr lvl="1"/>
            <a:r>
              <a:rPr lang="en-US" sz="2000" dirty="0"/>
              <a:t>C/C++ Convention: True/0, False/Non-Zero otherwise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A0F35F4-4999-43C8-A36A-E168BA113DD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63106-BBEF-4D0F-B413-4AE6D6B1EE72}" type="slidenum">
              <a:rPr lang="en-US" altLang="en-US" smtClean="0"/>
              <a:pPr/>
              <a:t>27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7683429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69AF4F-FA49-44FA-A250-1705EBA9DA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MPI_Status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8602F6-63E5-427B-8E58-576D78DA80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typedef struct _</a:t>
            </a:r>
            <a:r>
              <a:rPr lang="en-US" dirty="0" err="1"/>
              <a:t>MPI_Status</a:t>
            </a:r>
            <a:r>
              <a:rPr lang="en-US" dirty="0"/>
              <a:t> {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count;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cancelled;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MPI_SOURCE;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MPI_TAG;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 err="1"/>
              <a:t>int</a:t>
            </a:r>
            <a:r>
              <a:rPr lang="en-US" dirty="0"/>
              <a:t> MPI_ERROR;</a:t>
            </a:r>
          </a:p>
          <a:p>
            <a:pPr marL="0" indent="0">
              <a:buNone/>
            </a:pPr>
            <a:r>
              <a:rPr lang="en-US" dirty="0"/>
              <a:t>} </a:t>
            </a:r>
            <a:r>
              <a:rPr lang="en-US" dirty="0" err="1"/>
              <a:t>MPI_Status</a:t>
            </a:r>
            <a:r>
              <a:rPr lang="en-US" dirty="0"/>
              <a:t>, *</a:t>
            </a:r>
            <a:r>
              <a:rPr lang="en-US" dirty="0" err="1"/>
              <a:t>PMPI_Status</a:t>
            </a:r>
            <a:r>
              <a:rPr lang="en-US" dirty="0"/>
              <a:t>;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B73AC5-405B-4092-AE30-5502153C7FD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63106-BBEF-4D0F-B413-4AE6D6B1EE72}" type="slidenum">
              <a:rPr lang="en-US" altLang="en-US" smtClean="0"/>
              <a:pPr/>
              <a:t>28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7319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D5F8D-473A-4E33-AF59-B3650DF33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MPI_Probe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B4D2A-386D-49BC-8322-9D14E05BD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int</a:t>
            </a:r>
            <a:r>
              <a:rPr lang="en-US" dirty="0"/>
              <a:t> </a:t>
            </a:r>
            <a:r>
              <a:rPr lang="en-US" dirty="0" err="1"/>
              <a:t>MPI_Probe</a:t>
            </a:r>
            <a:r>
              <a:rPr lang="en-US" dirty="0"/>
              <a:t>(	</a:t>
            </a:r>
            <a:r>
              <a:rPr lang="en-US" dirty="0" err="1"/>
              <a:t>int</a:t>
            </a:r>
            <a:r>
              <a:rPr lang="en-US" dirty="0"/>
              <a:t> source,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int</a:t>
            </a:r>
            <a:r>
              <a:rPr lang="en-US" dirty="0"/>
              <a:t> tag, </a:t>
            </a:r>
          </a:p>
          <a:p>
            <a:pPr marL="0" indent="0">
              <a:buNone/>
            </a:pPr>
            <a:r>
              <a:rPr lang="en-US" dirty="0"/>
              <a:t>			</a:t>
            </a:r>
            <a:r>
              <a:rPr lang="en-US" dirty="0" err="1"/>
              <a:t>MPI_Comm</a:t>
            </a:r>
            <a:r>
              <a:rPr lang="en-US" dirty="0"/>
              <a:t> </a:t>
            </a:r>
            <a:r>
              <a:rPr lang="en-US" dirty="0" err="1"/>
              <a:t>comm</a:t>
            </a:r>
            <a:r>
              <a:rPr lang="en-US" dirty="0"/>
              <a:t>, 					</a:t>
            </a:r>
            <a:r>
              <a:rPr lang="en-US" dirty="0" err="1"/>
              <a:t>MPI_Status</a:t>
            </a:r>
            <a:r>
              <a:rPr lang="en-US" dirty="0"/>
              <a:t> *status)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Like a </a:t>
            </a:r>
            <a:r>
              <a:rPr lang="en-US" dirty="0" err="1"/>
              <a:t>MPI_Recv</a:t>
            </a:r>
            <a:r>
              <a:rPr lang="en-US" dirty="0"/>
              <a:t>, but just gets status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637400-8AB3-41B2-AAB2-5D8FEEB0DF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B63106-BBEF-4D0F-B413-4AE6D6B1EE72}" type="slidenum">
              <a:rPr lang="en-US" altLang="en-US" smtClean="0"/>
              <a:pPr/>
              <a:t>29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446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01CB9E-7E66-4CF2-AE15-19595D070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95B3E4D-AD63-416D-B53C-1A8CA3696198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6978F47B-74C9-4875-9BBD-CFF49110A1D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94D18FC8-52FD-4618-916B-35AFF7C7A4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Background</a:t>
            </a:r>
          </a:p>
          <a:p>
            <a:pPr lvl="1"/>
            <a:r>
              <a:rPr lang="en-US" altLang="en-US"/>
              <a:t>The message-passing model</a:t>
            </a:r>
          </a:p>
          <a:p>
            <a:pPr lvl="1"/>
            <a:r>
              <a:rPr lang="en-US" altLang="en-US"/>
              <a:t>Origins of MPI and current status</a:t>
            </a:r>
          </a:p>
          <a:p>
            <a:pPr lvl="1"/>
            <a:r>
              <a:rPr lang="en-US" altLang="en-US"/>
              <a:t>Sources of further MPI information</a:t>
            </a:r>
          </a:p>
          <a:p>
            <a:r>
              <a:rPr lang="en-US" altLang="en-US"/>
              <a:t>Basics of MPI message passing</a:t>
            </a:r>
          </a:p>
          <a:p>
            <a:pPr lvl="1"/>
            <a:r>
              <a:rPr lang="en-US" altLang="en-US"/>
              <a:t>Hello, World!</a:t>
            </a:r>
          </a:p>
          <a:p>
            <a:pPr lvl="1"/>
            <a:r>
              <a:rPr lang="en-US" altLang="en-US"/>
              <a:t>Fundamental concepts</a:t>
            </a:r>
          </a:p>
          <a:p>
            <a:pPr lvl="1"/>
            <a:r>
              <a:rPr lang="en-US" altLang="en-US"/>
              <a:t>Simple examples in Fortran and C</a:t>
            </a:r>
          </a:p>
          <a:p>
            <a:r>
              <a:rPr lang="en-US" altLang="en-US"/>
              <a:t>Extended point-to-point operations</a:t>
            </a:r>
          </a:p>
          <a:p>
            <a:pPr lvl="1"/>
            <a:r>
              <a:rPr lang="en-US" altLang="en-US"/>
              <a:t>non-blocking communication</a:t>
            </a:r>
          </a:p>
          <a:p>
            <a:pPr lvl="1"/>
            <a:r>
              <a:rPr lang="en-US" altLang="en-US"/>
              <a:t>modes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9392E1-6C05-4EC4-BFE7-09565039BAE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35EA8A-4B1B-4B12-9A5E-EE9D131094B4}" type="slidenum">
              <a:rPr lang="en-US" altLang="en-US"/>
              <a:pPr/>
              <a:t>30</a:t>
            </a:fld>
            <a:endParaRPr lang="en-US" altLang="en-US"/>
          </a:p>
        </p:txBody>
      </p:sp>
      <p:sp>
        <p:nvSpPr>
          <p:cNvPr id="29698" name="Rectangle 2">
            <a:extLst>
              <a:ext uri="{FF2B5EF4-FFF2-40B4-BE49-F238E27FC236}">
                <a16:creationId xmlns:a16="http://schemas.microsoft.com/office/drawing/2014/main" id="{0DF2734A-FED4-487D-9448-4E0332DE4D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Retrieving Further Information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6C72C567-B0D5-4C4B-AD46-9A0E7876A3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534400" cy="4724400"/>
          </a:xfrm>
        </p:spPr>
        <p:txBody>
          <a:bodyPr/>
          <a:lstStyle/>
          <a:p>
            <a:r>
              <a:rPr lang="en-US" altLang="en-US" sz="2000" b="1" dirty="0">
                <a:latin typeface="Courier New" panose="02070309020205020404" pitchFamily="49" charset="0"/>
              </a:rPr>
              <a:t>Status</a:t>
            </a:r>
            <a:r>
              <a:rPr lang="en-US" altLang="en-US" sz="2000" dirty="0"/>
              <a:t> is a data structure allocated in the user’s program.</a:t>
            </a:r>
          </a:p>
          <a:p>
            <a:r>
              <a:rPr lang="en-US" altLang="en-US" sz="2000" dirty="0"/>
              <a:t>In C:</a:t>
            </a:r>
          </a:p>
          <a:p>
            <a:pPr lvl="1"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int</a:t>
            </a:r>
            <a:r>
              <a:rPr lang="en-US" altLang="en-US" sz="1600" b="1" dirty="0">
                <a:latin typeface="Courier New" panose="02070309020205020404" pitchFamily="49" charset="0"/>
              </a:rPr>
              <a:t> </a:t>
            </a:r>
            <a:r>
              <a:rPr lang="en-US" altLang="en-US" sz="1600" b="1" dirty="0" err="1">
                <a:latin typeface="Courier New" panose="02070309020205020404" pitchFamily="49" charset="0"/>
              </a:rPr>
              <a:t>recvd_tag</a:t>
            </a:r>
            <a:r>
              <a:rPr lang="en-US" altLang="en-US" sz="1600" b="1" dirty="0">
                <a:latin typeface="Courier New" panose="02070309020205020404" pitchFamily="49" charset="0"/>
              </a:rPr>
              <a:t>, </a:t>
            </a:r>
            <a:r>
              <a:rPr lang="en-US" altLang="en-US" sz="1600" b="1" dirty="0" err="1">
                <a:latin typeface="Courier New" panose="02070309020205020404" pitchFamily="49" charset="0"/>
              </a:rPr>
              <a:t>recvd_from</a:t>
            </a:r>
            <a:r>
              <a:rPr lang="en-US" altLang="en-US" sz="1600" b="1" dirty="0">
                <a:latin typeface="Courier New" panose="02070309020205020404" pitchFamily="49" charset="0"/>
              </a:rPr>
              <a:t>, </a:t>
            </a:r>
            <a:r>
              <a:rPr lang="en-US" altLang="en-US" sz="1600" b="1" dirty="0" err="1">
                <a:latin typeface="Courier New" panose="02070309020205020404" pitchFamily="49" charset="0"/>
              </a:rPr>
              <a:t>recvd_count</a:t>
            </a:r>
            <a:r>
              <a:rPr lang="en-US" altLang="en-US" sz="1600" b="1" dirty="0">
                <a:latin typeface="Courier New" panose="02070309020205020404" pitchFamily="49" charset="0"/>
              </a:rPr>
              <a:t>;</a:t>
            </a:r>
          </a:p>
          <a:p>
            <a:pPr lvl="1"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MPI_Status</a:t>
            </a:r>
            <a:r>
              <a:rPr lang="en-US" altLang="en-US" sz="1600" b="1" dirty="0">
                <a:latin typeface="Courier New" panose="02070309020205020404" pitchFamily="49" charset="0"/>
              </a:rPr>
              <a:t> status;</a:t>
            </a:r>
          </a:p>
          <a:p>
            <a:pPr lvl="1"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MPI_Recv</a:t>
            </a:r>
            <a:r>
              <a:rPr lang="en-US" altLang="en-US" sz="1600" b="1" dirty="0">
                <a:latin typeface="Courier New" panose="02070309020205020404" pitchFamily="49" charset="0"/>
              </a:rPr>
              <a:t>(..., MPI_ANY_SOURCE, MPI_ANY_TAG, ..., &amp;status )</a:t>
            </a:r>
          </a:p>
          <a:p>
            <a:pPr lvl="1"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recvd_tag</a:t>
            </a:r>
            <a:r>
              <a:rPr lang="en-US" altLang="en-US" sz="1600" b="1" dirty="0">
                <a:latin typeface="Courier New" panose="02070309020205020404" pitchFamily="49" charset="0"/>
              </a:rPr>
              <a:t>  = </a:t>
            </a:r>
            <a:r>
              <a:rPr lang="en-US" altLang="en-US" sz="1600" b="1" dirty="0" err="1">
                <a:latin typeface="Courier New" panose="02070309020205020404" pitchFamily="49" charset="0"/>
              </a:rPr>
              <a:t>status.MPI_TAG</a:t>
            </a:r>
            <a:r>
              <a:rPr lang="en-US" altLang="en-US" sz="1600" b="1" dirty="0">
                <a:latin typeface="Courier New" panose="02070309020205020404" pitchFamily="49" charset="0"/>
              </a:rPr>
              <a:t>;</a:t>
            </a:r>
          </a:p>
          <a:p>
            <a:pPr lvl="1"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recvd_from</a:t>
            </a:r>
            <a:r>
              <a:rPr lang="en-US" altLang="en-US" sz="1600" b="1" dirty="0">
                <a:latin typeface="Courier New" panose="02070309020205020404" pitchFamily="49" charset="0"/>
              </a:rPr>
              <a:t> = </a:t>
            </a:r>
            <a:r>
              <a:rPr lang="en-US" altLang="en-US" sz="1600" b="1" dirty="0" err="1">
                <a:latin typeface="Courier New" panose="02070309020205020404" pitchFamily="49" charset="0"/>
              </a:rPr>
              <a:t>status.MPI_SOURCE</a:t>
            </a:r>
            <a:r>
              <a:rPr lang="en-US" altLang="en-US" sz="1600" b="1" dirty="0">
                <a:latin typeface="Courier New" panose="02070309020205020404" pitchFamily="49" charset="0"/>
              </a:rPr>
              <a:t>;</a:t>
            </a:r>
          </a:p>
          <a:p>
            <a:pPr lvl="1">
              <a:buFontTx/>
              <a:buNone/>
            </a:pPr>
            <a:r>
              <a:rPr lang="en-US" altLang="en-US" sz="1600" b="1" dirty="0" err="1">
                <a:latin typeface="Courier New" panose="02070309020205020404" pitchFamily="49" charset="0"/>
              </a:rPr>
              <a:t>MPI_Get_count</a:t>
            </a:r>
            <a:r>
              <a:rPr lang="en-US" altLang="en-US" sz="1600" b="1" dirty="0">
                <a:latin typeface="Courier New" panose="02070309020205020404" pitchFamily="49" charset="0"/>
              </a:rPr>
              <a:t>( &amp;status, datatype, &amp;</a:t>
            </a:r>
            <a:r>
              <a:rPr lang="en-US" altLang="en-US" sz="1600" b="1" dirty="0" err="1">
                <a:latin typeface="Courier New" panose="02070309020205020404" pitchFamily="49" charset="0"/>
              </a:rPr>
              <a:t>recvd_count</a:t>
            </a:r>
            <a:r>
              <a:rPr lang="en-US" altLang="en-US" sz="1600" b="1" dirty="0">
                <a:latin typeface="Courier New" panose="02070309020205020404" pitchFamily="49" charset="0"/>
              </a:rPr>
              <a:t> );</a:t>
            </a:r>
            <a:endParaRPr lang="en-US" altLang="en-US" sz="2000" b="1" dirty="0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063A43-9A44-43AE-820D-720DDF5F378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7671F7-94FD-4D82-8383-920A8858DC55}" type="slidenum">
              <a:rPr lang="en-US" altLang="en-US"/>
              <a:pPr/>
              <a:t>31</a:t>
            </a:fld>
            <a:endParaRPr lang="en-US" altLang="en-US"/>
          </a:p>
        </p:txBody>
      </p:sp>
      <p:sp>
        <p:nvSpPr>
          <p:cNvPr id="33794" name="Rectangle 2">
            <a:extLst>
              <a:ext uri="{FF2B5EF4-FFF2-40B4-BE49-F238E27FC236}">
                <a16:creationId xmlns:a16="http://schemas.microsoft.com/office/drawing/2014/main" id="{C66F382B-7B87-4CC2-A429-6B97BE15AE2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Why Datatypes?</a:t>
            </a:r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247A8788-9E5A-450A-83B1-CD2EB8EDD93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 sz="2400"/>
              <a:t>Since all data is labeled by type, an MPI implementation can support communication between processes on machines with very different memory representations and lengths of elementary datatypes (heterogeneous communication).</a:t>
            </a:r>
          </a:p>
          <a:p>
            <a:pPr>
              <a:lnSpc>
                <a:spcPct val="110000"/>
              </a:lnSpc>
            </a:pPr>
            <a:r>
              <a:rPr lang="en-US" altLang="en-US" sz="2400"/>
              <a:t>Specifying application-oriented layout of data in memory</a:t>
            </a:r>
          </a:p>
          <a:p>
            <a:pPr lvl="1">
              <a:lnSpc>
                <a:spcPct val="110000"/>
              </a:lnSpc>
            </a:pPr>
            <a:r>
              <a:rPr lang="en-US" altLang="en-US" sz="2000"/>
              <a:t>reduces memory-to-memory copies in the implementation</a:t>
            </a:r>
          </a:p>
          <a:p>
            <a:pPr lvl="1">
              <a:lnSpc>
                <a:spcPct val="110000"/>
              </a:lnSpc>
            </a:pPr>
            <a:r>
              <a:rPr lang="en-US" altLang="en-US" sz="2000"/>
              <a:t>allows the use of special hardware (scatter/gather) when available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91AF7-B3A8-4F58-A184-6737739229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2B503-099F-4C43-AE2A-96BE49D78E95}" type="slidenum">
              <a:rPr lang="en-US" altLang="en-US"/>
              <a:pPr/>
              <a:t>32</a:t>
            </a:fld>
            <a:endParaRPr lang="en-US" altLang="en-US"/>
          </a:p>
        </p:txBody>
      </p:sp>
      <p:sp>
        <p:nvSpPr>
          <p:cNvPr id="39938" name="Rectangle 2">
            <a:extLst>
              <a:ext uri="{FF2B5EF4-FFF2-40B4-BE49-F238E27FC236}">
                <a16:creationId xmlns:a16="http://schemas.microsoft.com/office/drawing/2014/main" id="{597A4284-DEE2-47B0-B1BF-55736A5266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Tags and Contexts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BE4F6F5B-510C-47A6-871A-21CEF985DB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400"/>
              <a:t>Separation of messages used to be accomplished by use of tags, but</a:t>
            </a:r>
          </a:p>
          <a:p>
            <a:pPr lvl="1"/>
            <a:r>
              <a:rPr lang="en-US" altLang="en-US" sz="2000"/>
              <a:t>this requires libraries to be aware of tags used by other libraries.</a:t>
            </a:r>
          </a:p>
          <a:p>
            <a:pPr lvl="1"/>
            <a:r>
              <a:rPr lang="en-US" altLang="en-US" sz="2000"/>
              <a:t>this can be defeated by use of “wild card” tags.</a:t>
            </a:r>
          </a:p>
          <a:p>
            <a:r>
              <a:rPr lang="en-US" altLang="en-US" sz="2400"/>
              <a:t>Contexts are different from tags</a:t>
            </a:r>
          </a:p>
          <a:p>
            <a:pPr lvl="1"/>
            <a:r>
              <a:rPr lang="en-US" altLang="en-US" sz="2000"/>
              <a:t>no wild cards allowed</a:t>
            </a:r>
          </a:p>
          <a:p>
            <a:pPr lvl="1"/>
            <a:r>
              <a:rPr lang="en-US" altLang="en-US" sz="2000"/>
              <a:t>allocated dynamically by the system when a library sets up a communicator for its own use.</a:t>
            </a:r>
          </a:p>
          <a:p>
            <a:r>
              <a:rPr lang="en-US" altLang="en-US" sz="2400"/>
              <a:t>User-defined tags still provided in MPI for user convenience in organizing application</a:t>
            </a:r>
          </a:p>
          <a:p>
            <a:r>
              <a:rPr lang="en-US" altLang="en-US" sz="2400"/>
              <a:t>Use MPI_Comm_split to create new communicators</a:t>
            </a:r>
            <a:r>
              <a:rPr lang="en-US" altLang="en-US"/>
              <a:t>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0A6EC0-192D-4B18-A50D-082B192489A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25BEED-7F7D-4D0B-8745-BCA40BB427E3}" type="slidenum">
              <a:rPr lang="en-US" altLang="en-US"/>
              <a:pPr/>
              <a:t>33</a:t>
            </a:fld>
            <a:endParaRPr lang="en-US" altLang="en-US"/>
          </a:p>
        </p:txBody>
      </p:sp>
      <p:sp>
        <p:nvSpPr>
          <p:cNvPr id="40962" name="Rectangle 2">
            <a:extLst>
              <a:ext uri="{FF2B5EF4-FFF2-40B4-BE49-F238E27FC236}">
                <a16:creationId xmlns:a16="http://schemas.microsoft.com/office/drawing/2014/main" id="{C5B5098A-93BE-4ACD-8813-B11A7CBCAB9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MPI is Simple</a:t>
            </a:r>
          </a:p>
        </p:txBody>
      </p:sp>
      <p:sp>
        <p:nvSpPr>
          <p:cNvPr id="40963" name="Rectangle 3">
            <a:extLst>
              <a:ext uri="{FF2B5EF4-FFF2-40B4-BE49-F238E27FC236}">
                <a16:creationId xmlns:a16="http://schemas.microsoft.com/office/drawing/2014/main" id="{6DE0FB4C-0B42-42CC-99D0-D069CA9ED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Many parallel programs can be written using just these six functions, only two of which are non-trivial: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MPI_INIT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MPI_FINALIZE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MPI_COMM_SIZE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MPI_COMM_RANK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MPI_SEND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MPI_RECV</a:t>
            </a:r>
          </a:p>
          <a:p>
            <a:pPr>
              <a:lnSpc>
                <a:spcPct val="110000"/>
              </a:lnSpc>
            </a:pPr>
            <a:r>
              <a:rPr lang="en-US" altLang="en-US"/>
              <a:t>Point-to-point (send/recv) isn’t the only way...</a:t>
            </a:r>
            <a:endParaRPr lang="en-US" altLang="en-US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5E28AF-5420-40EA-9240-3797C846E52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1328087-2C45-4CB9-82BE-AF956BC6EE0A}" type="slidenum">
              <a:rPr lang="en-US" altLang="en-US"/>
              <a:pPr/>
              <a:t>34</a:t>
            </a:fld>
            <a:endParaRPr lang="en-US" altLang="en-US"/>
          </a:p>
        </p:txBody>
      </p:sp>
      <p:sp>
        <p:nvSpPr>
          <p:cNvPr id="41986" name="Rectangle 2">
            <a:extLst>
              <a:ext uri="{FF2B5EF4-FFF2-40B4-BE49-F238E27FC236}">
                <a16:creationId xmlns:a16="http://schemas.microsoft.com/office/drawing/2014/main" id="{C3202403-DECD-4633-B3F5-0A2DA2A6D1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Introduction to Collective Operations in MPI</a:t>
            </a:r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F6458D86-66DD-49D3-B10F-013C87CAD9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Collective operations are called by all processes in a communicator.</a:t>
            </a:r>
          </a:p>
          <a:p>
            <a:pPr>
              <a:lnSpc>
                <a:spcPct val="9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MPI_BCAST</a:t>
            </a:r>
            <a:r>
              <a:rPr lang="en-US" altLang="en-US"/>
              <a:t> distributes data from one process (the root) to all others in a communicator.</a:t>
            </a:r>
          </a:p>
          <a:p>
            <a:pPr>
              <a:lnSpc>
                <a:spcPct val="9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MPI_REDUCE</a:t>
            </a:r>
            <a:r>
              <a:rPr lang="en-US" altLang="en-US"/>
              <a:t> combines data from all processes in communicator and returns it to one process.</a:t>
            </a:r>
          </a:p>
          <a:p>
            <a:pPr>
              <a:lnSpc>
                <a:spcPct val="90000"/>
              </a:lnSpc>
            </a:pPr>
            <a:r>
              <a:rPr lang="en-US" altLang="en-US"/>
              <a:t>In many numerical algorithms, </a:t>
            </a:r>
            <a:r>
              <a:rPr lang="en-US" altLang="en-US" b="1">
                <a:latin typeface="Courier New" panose="02070309020205020404" pitchFamily="49" charset="0"/>
              </a:rPr>
              <a:t>SEND/RECEIVE</a:t>
            </a:r>
            <a:r>
              <a:rPr lang="en-US" altLang="en-US"/>
              <a:t> can be replaced by </a:t>
            </a:r>
            <a:r>
              <a:rPr lang="en-US" altLang="en-US" b="1">
                <a:latin typeface="Courier New" panose="02070309020205020404" pitchFamily="49" charset="0"/>
              </a:rPr>
              <a:t>BCAST/REDUCE</a:t>
            </a:r>
            <a:r>
              <a:rPr lang="en-US" altLang="en-US"/>
              <a:t>, improving both simplicity and efficiency.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A290367-34BB-43D5-9E82-6538C0B24F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279484-4B37-473F-9774-DA9F9F8D1BB3}" type="slidenum">
              <a:rPr lang="en-US" altLang="en-US"/>
              <a:pPr/>
              <a:t>35</a:t>
            </a:fld>
            <a:endParaRPr lang="en-US" altLang="en-US"/>
          </a:p>
        </p:txBody>
      </p:sp>
      <p:sp>
        <p:nvSpPr>
          <p:cNvPr id="46082" name="Rectangle 2">
            <a:extLst>
              <a:ext uri="{FF2B5EF4-FFF2-40B4-BE49-F238E27FC236}">
                <a16:creationId xmlns:a16="http://schemas.microsoft.com/office/drawing/2014/main" id="{3016FD16-B15F-43C1-A627-D4E3953BC8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Example:  PI in C -1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092C2F3A-E746-4478-BF05-512F369A6D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305800" cy="47244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#include "mpi.h"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#include &lt;math.h&gt;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int main(int argc, char *argv[])</a:t>
            </a:r>
          </a:p>
          <a:p>
            <a:pPr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{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int done = 0, n, myid, numprocs, i, rc;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double PI25DT = 3.141592653589793238462643;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double mypi, pi, h, sum, x, a;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MPI_Init(&amp;argc,&amp;argv);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MPI_Comm_size(MPI_COMM_WORLD,&amp;numprocs);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MPI_Comm_rank(MPI_COMM_WORLD,&amp;myid);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while (!done)  {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if (myid == 0) {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  printf("Enter the number of intervals: (0 quits) ");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  scanf("%d",&amp;n);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}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MPI_Bcast(&amp;n, 1, MPI_INT, 0, MPI_COMM_WORLD);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if (n == 0) break;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82CE05C-9BE4-4DAF-84E4-61364EC9A20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AE9058-5D10-485F-80CC-EF98BCC6A250}" type="slidenum">
              <a:rPr lang="en-US" altLang="en-US"/>
              <a:pPr/>
              <a:t>36</a:t>
            </a:fld>
            <a:endParaRPr lang="en-US" altLang="en-US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F29CCABA-53A9-458E-A848-8C4FFBB6E88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Example:  PI in C - 2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7F1C5710-B33B-43E3-9DFA-0A9D22CC65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382000" cy="4724400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1800">
                <a:latin typeface="Courier New" panose="02070309020205020404" pitchFamily="49" charset="0"/>
              </a:rPr>
              <a:t>    </a:t>
            </a:r>
            <a:r>
              <a:rPr lang="en-US" altLang="en-US" sz="1800" b="1">
                <a:latin typeface="Courier New" panose="02070309020205020404" pitchFamily="49" charset="0"/>
              </a:rPr>
              <a:t>h   = 1.0 / (double) n;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sum = 0.0;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for (i = myid + 1; i &lt;= n; i += numprocs) {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  x = h * ((double)i - 0.5);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  sum += 4.0 / (1.0 + x*x);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}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mypi = h * sum;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MPI_Reduce(&amp;mypi, &amp;pi, 1, MPI_DOUBLE, MPI_SUM, 0,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           MPI_COMM_WORLD);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if (myid == 0)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  printf("pi is approximately %.16f, Error is %.16f\n",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            pi, fabs(pi - PI25DT));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}</a:t>
            </a:r>
            <a:br>
              <a:rPr lang="en-US" altLang="en-US" sz="1800" b="1">
                <a:latin typeface="Courier New" panose="02070309020205020404" pitchFamily="49" charset="0"/>
              </a:rPr>
            </a:br>
            <a:r>
              <a:rPr lang="en-US" altLang="en-US" sz="1800" b="1">
                <a:latin typeface="Courier New" panose="02070309020205020404" pitchFamily="49" charset="0"/>
              </a:rPr>
              <a:t>MPI_Finalize();</a:t>
            </a:r>
          </a:p>
          <a:p>
            <a:pPr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  return 0;</a:t>
            </a:r>
          </a:p>
          <a:p>
            <a:pPr>
              <a:buFontTx/>
              <a:buNone/>
            </a:pPr>
            <a:r>
              <a:rPr lang="en-US" altLang="en-US" sz="1800" b="1">
                <a:latin typeface="Courier New" panose="02070309020205020404" pitchFamily="49" charset="0"/>
              </a:rPr>
              <a:t>}</a:t>
            </a:r>
          </a:p>
          <a:p>
            <a:endParaRPr lang="en-US" altLang="en-US" sz="1800" b="1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D3ED0E-6832-4A49-BF68-41E6D9225F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EF99C7-9CE8-4A19-87A4-1EB8521EAA67}" type="slidenum">
              <a:rPr lang="en-US" altLang="en-US"/>
              <a:pPr/>
              <a:t>37</a:t>
            </a:fld>
            <a:endParaRPr lang="en-US" altLang="en-US"/>
          </a:p>
        </p:txBody>
      </p:sp>
      <p:sp>
        <p:nvSpPr>
          <p:cNvPr id="48130" name="Rectangle 2">
            <a:extLst>
              <a:ext uri="{FF2B5EF4-FFF2-40B4-BE49-F238E27FC236}">
                <a16:creationId xmlns:a16="http://schemas.microsoft.com/office/drawing/2014/main" id="{C78D5B91-2DA5-496D-A5C8-DF1FC5AE90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Alternative set of 6 Functions for Simplified MPI</a:t>
            </a:r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13FF5861-525C-47A6-A8AE-C67A7D1834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>
              <a:lnSpc>
                <a:spcPct val="110000"/>
              </a:lnSpc>
            </a:pPr>
            <a:endParaRPr lang="en-US" altLang="en-US" b="1">
              <a:latin typeface="Courier New" panose="02070309020205020404" pitchFamily="49" charset="0"/>
            </a:endParaRP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MPI_INIT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MPI_FINALIZE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MPI_COMM_SIZE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MPI_COMM_RANK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MPI_BCAST</a:t>
            </a:r>
          </a:p>
          <a:p>
            <a:pPr lvl="1">
              <a:lnSpc>
                <a:spcPct val="110000"/>
              </a:lnSpc>
            </a:pPr>
            <a:r>
              <a:rPr lang="en-US" altLang="en-US" b="1">
                <a:latin typeface="Courier New" panose="02070309020205020404" pitchFamily="49" charset="0"/>
              </a:rPr>
              <a:t>MPI_REDUCE</a:t>
            </a:r>
          </a:p>
          <a:p>
            <a:pPr>
              <a:lnSpc>
                <a:spcPct val="110000"/>
              </a:lnSpc>
            </a:pPr>
            <a:r>
              <a:rPr lang="en-US" altLang="en-US"/>
              <a:t>What else is needed (and why)?</a:t>
            </a:r>
            <a:endParaRPr lang="en-US" altLang="en-US" b="1">
              <a:latin typeface="Courier New" panose="02070309020205020404" pitchFamily="49" charset="0"/>
            </a:endParaRP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>
            <a:extLst>
              <a:ext uri="{FF2B5EF4-FFF2-40B4-BE49-F238E27FC236}">
                <a16:creationId xmlns:a16="http://schemas.microsoft.com/office/drawing/2014/main" id="{34154033-848E-473A-B151-58E8748C7C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2B13AB4-817B-4F38-AB2A-7FAF16D4B138}" type="slidenum">
              <a:rPr lang="en-US" altLang="en-US"/>
              <a:pPr/>
              <a:t>38</a:t>
            </a:fld>
            <a:endParaRPr lang="en-US" altLang="en-US"/>
          </a:p>
        </p:txBody>
      </p:sp>
      <p:sp>
        <p:nvSpPr>
          <p:cNvPr id="100355" name="Rectangle 1027">
            <a:extLst>
              <a:ext uri="{FF2B5EF4-FFF2-40B4-BE49-F238E27FC236}">
                <a16:creationId xmlns:a16="http://schemas.microsoft.com/office/drawing/2014/main" id="{09D328EC-FD37-49B8-A1B6-E1EA409B988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848600" cy="1905000"/>
          </a:xfrm>
        </p:spPr>
        <p:txBody>
          <a:bodyPr/>
          <a:lstStyle/>
          <a:p>
            <a:r>
              <a:rPr lang="en-US" altLang="en-US" sz="2400"/>
              <a:t>Send a large message from process 0 to process 1</a:t>
            </a:r>
          </a:p>
          <a:p>
            <a:pPr lvl="1"/>
            <a:r>
              <a:rPr lang="en-US" altLang="en-US" sz="2000"/>
              <a:t>If there is insufficient storage at the destination, the send must wait for the user to provide the memory space (through a receive)</a:t>
            </a:r>
          </a:p>
          <a:p>
            <a:r>
              <a:rPr lang="en-US" altLang="en-US" sz="2400"/>
              <a:t>What happens with</a:t>
            </a:r>
            <a:br>
              <a:rPr lang="en-US" altLang="en-US" sz="2400"/>
            </a:br>
            <a:br>
              <a:rPr lang="en-US" altLang="en-US" sz="2400"/>
            </a:br>
            <a:br>
              <a:rPr lang="en-US" altLang="en-US" sz="2400"/>
            </a:br>
            <a:br>
              <a:rPr lang="en-US" altLang="en-US" sz="2400"/>
            </a:br>
            <a:endParaRPr lang="en-US" altLang="en-US" sz="2400"/>
          </a:p>
          <a:p>
            <a:endParaRPr lang="en-US" altLang="en-US" sz="2400"/>
          </a:p>
        </p:txBody>
      </p:sp>
      <p:sp>
        <p:nvSpPr>
          <p:cNvPr id="100354" name="Rectangle 1026">
            <a:extLst>
              <a:ext uri="{FF2B5EF4-FFF2-40B4-BE49-F238E27FC236}">
                <a16:creationId xmlns:a16="http://schemas.microsoft.com/office/drawing/2014/main" id="{6994A33D-7A0C-470B-B07B-19C9B43C9B6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Sources of Deadlocks</a:t>
            </a:r>
          </a:p>
        </p:txBody>
      </p:sp>
      <p:grpSp>
        <p:nvGrpSpPr>
          <p:cNvPr id="100356" name="Group 1028">
            <a:extLst>
              <a:ext uri="{FF2B5EF4-FFF2-40B4-BE49-F238E27FC236}">
                <a16:creationId xmlns:a16="http://schemas.microsoft.com/office/drawing/2014/main" id="{D3F0934B-80DE-41C6-9DBB-3DB4240D5845}"/>
              </a:ext>
            </a:extLst>
          </p:cNvPr>
          <p:cNvGrpSpPr>
            <a:grpSpLocks/>
          </p:cNvGrpSpPr>
          <p:nvPr/>
        </p:nvGrpSpPr>
        <p:grpSpPr bwMode="auto">
          <a:xfrm>
            <a:off x="1447800" y="3657600"/>
            <a:ext cx="5943600" cy="1552575"/>
            <a:chOff x="864" y="3098"/>
            <a:chExt cx="3744" cy="978"/>
          </a:xfrm>
        </p:grpSpPr>
        <p:sp>
          <p:nvSpPr>
            <p:cNvPr id="100357" name="Text Box 1029">
              <a:extLst>
                <a:ext uri="{FF2B5EF4-FFF2-40B4-BE49-F238E27FC236}">
                  <a16:creationId xmlns:a16="http://schemas.microsoft.com/office/drawing/2014/main" id="{A85FB966-AA9F-49DF-99A2-C26BC61A4C0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2" y="3098"/>
              <a:ext cx="921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Process 0</a:t>
              </a:r>
            </a:p>
            <a:p>
              <a:endParaRPr lang="en-US" altLang="en-US"/>
            </a:p>
            <a:p>
              <a:r>
                <a:rPr lang="en-US" altLang="en-US" b="1">
                  <a:latin typeface="Courier New" panose="02070309020205020404" pitchFamily="49" charset="0"/>
                </a:rPr>
                <a:t>Send(1)</a:t>
              </a:r>
            </a:p>
            <a:p>
              <a:r>
                <a:rPr lang="en-US" altLang="en-US" b="1">
                  <a:latin typeface="Courier New" panose="02070309020205020404" pitchFamily="49" charset="0"/>
                </a:rPr>
                <a:t>Recv(1)</a:t>
              </a:r>
              <a:endParaRPr lang="en-US" altLang="en-US"/>
            </a:p>
          </p:txBody>
        </p:sp>
        <p:sp>
          <p:nvSpPr>
            <p:cNvPr id="100358" name="Text Box 1030">
              <a:extLst>
                <a:ext uri="{FF2B5EF4-FFF2-40B4-BE49-F238E27FC236}">
                  <a16:creationId xmlns:a16="http://schemas.microsoft.com/office/drawing/2014/main" id="{1C3718D6-4FDE-477A-9BE6-EEF5919279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3098"/>
              <a:ext cx="921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Process 1</a:t>
              </a:r>
            </a:p>
            <a:p>
              <a:endParaRPr lang="en-US" altLang="en-US"/>
            </a:p>
            <a:p>
              <a:r>
                <a:rPr lang="en-US" altLang="en-US" b="1">
                  <a:latin typeface="Courier New" panose="02070309020205020404" pitchFamily="49" charset="0"/>
                </a:rPr>
                <a:t>Send(0)</a:t>
              </a:r>
            </a:p>
            <a:p>
              <a:r>
                <a:rPr lang="en-US" altLang="en-US" b="1">
                  <a:latin typeface="Courier New" panose="02070309020205020404" pitchFamily="49" charset="0"/>
                </a:rPr>
                <a:t>Recv(0)</a:t>
              </a:r>
            </a:p>
          </p:txBody>
        </p:sp>
        <p:sp>
          <p:nvSpPr>
            <p:cNvPr id="100359" name="Line 1031">
              <a:extLst>
                <a:ext uri="{FF2B5EF4-FFF2-40B4-BE49-F238E27FC236}">
                  <a16:creationId xmlns:a16="http://schemas.microsoft.com/office/drawing/2014/main" id="{6545512A-D6D3-4BB5-B08E-E8E7D26123D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456"/>
              <a:ext cx="37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0360" name="Text Box 1032">
            <a:extLst>
              <a:ext uri="{FF2B5EF4-FFF2-40B4-BE49-F238E27FC236}">
                <a16:creationId xmlns:a16="http://schemas.microsoft.com/office/drawing/2014/main" id="{F011F604-CA15-4E83-8D5C-4E6148640E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5562600"/>
            <a:ext cx="7696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687388" indent="-352425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12080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3223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436688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Char char="•"/>
            </a:pPr>
            <a:r>
              <a:rPr lang="en-US" altLang="en-US">
                <a:latin typeface="Arial" panose="020B0604020202020204" pitchFamily="34" charset="0"/>
              </a:rPr>
              <a:t>This is called “unsafe” because it depends on the availability of system buffers</a:t>
            </a:r>
            <a:r>
              <a:rPr lang="en-US" altLang="en-US" sz="2000"/>
              <a:t> 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3">
            <a:extLst>
              <a:ext uri="{FF2B5EF4-FFF2-40B4-BE49-F238E27FC236}">
                <a16:creationId xmlns:a16="http://schemas.microsoft.com/office/drawing/2014/main" id="{94C88C10-89B4-459E-8879-DCEA096530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02B19CD-1FA6-43C5-8879-5F6F089FAB68}" type="slidenum">
              <a:rPr lang="en-US" altLang="en-US"/>
              <a:pPr/>
              <a:t>39</a:t>
            </a:fld>
            <a:endParaRPr lang="en-US" altLang="en-US"/>
          </a:p>
        </p:txBody>
      </p:sp>
      <p:sp>
        <p:nvSpPr>
          <p:cNvPr id="90114" name="Rectangle 2">
            <a:extLst>
              <a:ext uri="{FF2B5EF4-FFF2-40B4-BE49-F238E27FC236}">
                <a16:creationId xmlns:a16="http://schemas.microsoft.com/office/drawing/2014/main" id="{A7C53232-1CA4-45C9-AB0E-D6DB864F13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Some Solutions to the “unsafe” Problem</a:t>
            </a:r>
          </a:p>
        </p:txBody>
      </p:sp>
      <p:sp>
        <p:nvSpPr>
          <p:cNvPr id="90115" name="Rectangle 3">
            <a:extLst>
              <a:ext uri="{FF2B5EF4-FFF2-40B4-BE49-F238E27FC236}">
                <a16:creationId xmlns:a16="http://schemas.microsoft.com/office/drawing/2014/main" id="{D75EC33E-5014-4330-95C1-C57C781DFD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482600"/>
          </a:xfrm>
        </p:spPr>
        <p:txBody>
          <a:bodyPr/>
          <a:lstStyle/>
          <a:p>
            <a:r>
              <a:rPr lang="en-US" altLang="en-US" sz="2400"/>
              <a:t>Order the operations more carefully:</a:t>
            </a:r>
          </a:p>
        </p:txBody>
      </p:sp>
      <p:grpSp>
        <p:nvGrpSpPr>
          <p:cNvPr id="90117" name="Group 5">
            <a:extLst>
              <a:ext uri="{FF2B5EF4-FFF2-40B4-BE49-F238E27FC236}">
                <a16:creationId xmlns:a16="http://schemas.microsoft.com/office/drawing/2014/main" id="{C16DFC0F-8CD0-4CBF-8245-18B35ED36EF9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2209800"/>
            <a:ext cx="5943600" cy="1552575"/>
            <a:chOff x="864" y="3098"/>
            <a:chExt cx="3744" cy="978"/>
          </a:xfrm>
        </p:grpSpPr>
        <p:sp>
          <p:nvSpPr>
            <p:cNvPr id="90118" name="Text Box 6">
              <a:extLst>
                <a:ext uri="{FF2B5EF4-FFF2-40B4-BE49-F238E27FC236}">
                  <a16:creationId xmlns:a16="http://schemas.microsoft.com/office/drawing/2014/main" id="{7E53569C-876E-4C71-8F0E-D3D527A05B1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2" y="3098"/>
              <a:ext cx="921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Process 0</a:t>
              </a:r>
            </a:p>
            <a:p>
              <a:endParaRPr lang="en-US" altLang="en-US"/>
            </a:p>
            <a:p>
              <a:r>
                <a:rPr lang="en-US" altLang="en-US" b="1">
                  <a:latin typeface="Courier New" panose="02070309020205020404" pitchFamily="49" charset="0"/>
                </a:rPr>
                <a:t>Send(1)</a:t>
              </a:r>
            </a:p>
            <a:p>
              <a:r>
                <a:rPr lang="en-US" altLang="en-US" b="1">
                  <a:latin typeface="Courier New" panose="02070309020205020404" pitchFamily="49" charset="0"/>
                </a:rPr>
                <a:t>Recv(1)</a:t>
              </a:r>
              <a:endParaRPr lang="en-US" altLang="en-US"/>
            </a:p>
          </p:txBody>
        </p:sp>
        <p:sp>
          <p:nvSpPr>
            <p:cNvPr id="90119" name="Text Box 7">
              <a:extLst>
                <a:ext uri="{FF2B5EF4-FFF2-40B4-BE49-F238E27FC236}">
                  <a16:creationId xmlns:a16="http://schemas.microsoft.com/office/drawing/2014/main" id="{A3F7FD4E-1006-4508-B2C1-3107A0769A6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3098"/>
              <a:ext cx="921" cy="97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Process 1</a:t>
              </a:r>
            </a:p>
            <a:p>
              <a:endParaRPr lang="en-US" altLang="en-US"/>
            </a:p>
            <a:p>
              <a:r>
                <a:rPr lang="en-US" altLang="en-US" b="1">
                  <a:latin typeface="Courier New" panose="02070309020205020404" pitchFamily="49" charset="0"/>
                </a:rPr>
                <a:t>Recv(0)</a:t>
              </a:r>
            </a:p>
            <a:p>
              <a:r>
                <a:rPr lang="en-US" altLang="en-US" b="1">
                  <a:latin typeface="Courier New" panose="02070309020205020404" pitchFamily="49" charset="0"/>
                </a:rPr>
                <a:t>Send(0)</a:t>
              </a:r>
            </a:p>
          </p:txBody>
        </p:sp>
        <p:sp>
          <p:nvSpPr>
            <p:cNvPr id="90120" name="Line 8">
              <a:extLst>
                <a:ext uri="{FF2B5EF4-FFF2-40B4-BE49-F238E27FC236}">
                  <a16:creationId xmlns:a16="http://schemas.microsoft.com/office/drawing/2014/main" id="{2E3D19AB-9A60-4F96-8727-CA11F99FE59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456"/>
              <a:ext cx="37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90125" name="Rectangle 13">
            <a:extLst>
              <a:ext uri="{FF2B5EF4-FFF2-40B4-BE49-F238E27FC236}">
                <a16:creationId xmlns:a16="http://schemas.microsoft.com/office/drawing/2014/main" id="{BBCE8914-984E-4373-B5F0-0F69F2006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3886200"/>
            <a:ext cx="7848600" cy="53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en-US" altLang="en-US" sz="2400"/>
              <a:t>Use non-blocking operations:</a:t>
            </a:r>
            <a:endParaRPr lang="en-US" altLang="en-US"/>
          </a:p>
        </p:txBody>
      </p:sp>
      <p:grpSp>
        <p:nvGrpSpPr>
          <p:cNvPr id="90126" name="Group 14">
            <a:extLst>
              <a:ext uri="{FF2B5EF4-FFF2-40B4-BE49-F238E27FC236}">
                <a16:creationId xmlns:a16="http://schemas.microsoft.com/office/drawing/2014/main" id="{5D76CC63-FEFD-484A-929D-AA9175D1BF8A}"/>
              </a:ext>
            </a:extLst>
          </p:cNvPr>
          <p:cNvGrpSpPr>
            <a:grpSpLocks/>
          </p:cNvGrpSpPr>
          <p:nvPr/>
        </p:nvGrpSpPr>
        <p:grpSpPr bwMode="auto">
          <a:xfrm>
            <a:off x="1219200" y="4648200"/>
            <a:ext cx="5943600" cy="1917700"/>
            <a:chOff x="864" y="3098"/>
            <a:chExt cx="3744" cy="1208"/>
          </a:xfrm>
        </p:grpSpPr>
        <p:sp>
          <p:nvSpPr>
            <p:cNvPr id="90127" name="Text Box 15">
              <a:extLst>
                <a:ext uri="{FF2B5EF4-FFF2-40B4-BE49-F238E27FC236}">
                  <a16:creationId xmlns:a16="http://schemas.microsoft.com/office/drawing/2014/main" id="{E6A4AEFA-222B-40A1-9ACD-839D544F795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2" y="3098"/>
              <a:ext cx="1036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Process 0</a:t>
              </a:r>
            </a:p>
            <a:p>
              <a:endParaRPr lang="en-US" altLang="en-US"/>
            </a:p>
            <a:p>
              <a:r>
                <a:rPr lang="en-US" altLang="en-US" b="1">
                  <a:latin typeface="Courier New" panose="02070309020205020404" pitchFamily="49" charset="0"/>
                </a:rPr>
                <a:t>Isend(1)</a:t>
              </a:r>
            </a:p>
            <a:p>
              <a:r>
                <a:rPr lang="en-US" altLang="en-US" b="1">
                  <a:latin typeface="Courier New" panose="02070309020205020404" pitchFamily="49" charset="0"/>
                </a:rPr>
                <a:t>Irecv(1)</a:t>
              </a:r>
            </a:p>
            <a:p>
              <a:r>
                <a:rPr lang="en-US" altLang="en-US" b="1">
                  <a:latin typeface="Courier New" panose="02070309020205020404" pitchFamily="49" charset="0"/>
                </a:rPr>
                <a:t>Waitall</a:t>
              </a:r>
              <a:endParaRPr lang="en-US" altLang="en-US"/>
            </a:p>
          </p:txBody>
        </p:sp>
        <p:sp>
          <p:nvSpPr>
            <p:cNvPr id="90128" name="Text Box 16">
              <a:extLst>
                <a:ext uri="{FF2B5EF4-FFF2-40B4-BE49-F238E27FC236}">
                  <a16:creationId xmlns:a16="http://schemas.microsoft.com/office/drawing/2014/main" id="{4EAFCA3B-494F-4F7F-BE9A-9B57A0062D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8" y="3098"/>
              <a:ext cx="1036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/>
                <a:t>Process 1</a:t>
              </a:r>
            </a:p>
            <a:p>
              <a:endParaRPr lang="en-US" altLang="en-US"/>
            </a:p>
            <a:p>
              <a:r>
                <a:rPr lang="en-US" altLang="en-US" b="1">
                  <a:latin typeface="Courier New" panose="02070309020205020404" pitchFamily="49" charset="0"/>
                </a:rPr>
                <a:t>Isend(0)</a:t>
              </a:r>
            </a:p>
            <a:p>
              <a:r>
                <a:rPr lang="en-US" altLang="en-US" b="1">
                  <a:latin typeface="Courier New" panose="02070309020205020404" pitchFamily="49" charset="0"/>
                </a:rPr>
                <a:t>Irecv(0)</a:t>
              </a:r>
            </a:p>
            <a:p>
              <a:r>
                <a:rPr lang="en-US" altLang="en-US" b="1">
                  <a:latin typeface="Courier New" panose="02070309020205020404" pitchFamily="49" charset="0"/>
                </a:rPr>
                <a:t>Waitall</a:t>
              </a:r>
            </a:p>
          </p:txBody>
        </p:sp>
        <p:sp>
          <p:nvSpPr>
            <p:cNvPr id="90129" name="Line 17">
              <a:extLst>
                <a:ext uri="{FF2B5EF4-FFF2-40B4-BE49-F238E27FC236}">
                  <a16:creationId xmlns:a16="http://schemas.microsoft.com/office/drawing/2014/main" id="{00FCEBA6-E5D7-4D34-97D3-20459912FED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64" y="3456"/>
              <a:ext cx="37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5FE90E-9BFE-4E08-92C5-F627856D666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1352F9-E9DF-4674-A816-57C4BF5C3171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5122" name="Rectangle 2">
            <a:extLst>
              <a:ext uri="{FF2B5EF4-FFF2-40B4-BE49-F238E27FC236}">
                <a16:creationId xmlns:a16="http://schemas.microsoft.com/office/drawing/2014/main" id="{44D8F852-D6E5-4F8E-86D7-769EC4F1AD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 (continued)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5EFBD587-1389-4E24-8CCB-3EED649C0A3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Advanced MPI topics</a:t>
            </a:r>
          </a:p>
          <a:p>
            <a:pPr lvl="1"/>
            <a:r>
              <a:rPr lang="en-US" altLang="en-US"/>
              <a:t>Collective operations</a:t>
            </a:r>
          </a:p>
          <a:p>
            <a:pPr lvl="1"/>
            <a:r>
              <a:rPr lang="en-US" altLang="en-US"/>
              <a:t>More on MPI datatypes</a:t>
            </a:r>
          </a:p>
          <a:p>
            <a:pPr lvl="1"/>
            <a:r>
              <a:rPr lang="en-US" altLang="en-US"/>
              <a:t>Application topologies</a:t>
            </a:r>
          </a:p>
          <a:p>
            <a:pPr lvl="1"/>
            <a:r>
              <a:rPr lang="en-US" altLang="en-US"/>
              <a:t>The profiling interface</a:t>
            </a:r>
          </a:p>
          <a:p>
            <a:r>
              <a:rPr lang="en-US" altLang="en-US"/>
              <a:t>Toward a portable MPI environment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BE046-CCA6-4962-A085-9C95CE12FD3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35C7A6-8333-49E7-A15E-9F930FE6B7B7}" type="slidenum">
              <a:rPr lang="en-US" altLang="en-US"/>
              <a:pPr/>
              <a:t>40</a:t>
            </a:fld>
            <a:endParaRPr lang="en-US" altLang="en-US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CE50B46E-1258-4403-BD6D-4C19E82A197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Toward a Portable MPI Environment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C5BC876F-CFF0-4263-A1BE-C374A9C0ABC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09600" y="1676400"/>
            <a:ext cx="8382000" cy="4724400"/>
          </a:xfrm>
        </p:spPr>
        <p:txBody>
          <a:bodyPr/>
          <a:lstStyle/>
          <a:p>
            <a:r>
              <a:rPr lang="en-US" altLang="en-US"/>
              <a:t>MPICH is a high-performance portable implementation of MPI (1).</a:t>
            </a:r>
          </a:p>
          <a:p>
            <a:r>
              <a:rPr lang="en-US" altLang="en-US"/>
              <a:t>It runs on MPP's, clusters, and heterogeneous networks of workstations.</a:t>
            </a:r>
          </a:p>
          <a:p>
            <a:r>
              <a:rPr lang="en-US" altLang="en-US"/>
              <a:t>In a wide variety of environments, one can do:</a:t>
            </a:r>
          </a:p>
          <a:p>
            <a:pPr lvl="1"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configure</a:t>
            </a:r>
          </a:p>
          <a:p>
            <a:pPr lvl="1"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make</a:t>
            </a:r>
          </a:p>
          <a:p>
            <a:pPr lvl="1"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mpicc -mpitrace myprog.c</a:t>
            </a:r>
          </a:p>
          <a:p>
            <a:pPr lvl="1"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mpirun -np 10 myprog</a:t>
            </a:r>
          </a:p>
          <a:p>
            <a:pPr lvl="1">
              <a:buFontTx/>
              <a:buNone/>
            </a:pPr>
            <a:r>
              <a:rPr lang="en-US" altLang="en-US" sz="2000" b="1">
                <a:latin typeface="Courier New" panose="02070309020205020404" pitchFamily="49" charset="0"/>
              </a:rPr>
              <a:t>  upshot myprog.log</a:t>
            </a:r>
          </a:p>
          <a:p>
            <a:pPr lvl="1">
              <a:buFontTx/>
              <a:buNone/>
            </a:pPr>
            <a:r>
              <a:rPr lang="en-US" altLang="en-US" sz="2800"/>
              <a:t>to build, compile, run, and analyze performance.</a:t>
            </a:r>
            <a:endParaRPr lang="en-US" altLang="en-US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A39FB5-2727-4942-913E-9D884545138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5D251B-86E3-41CD-81AB-786E94646CE8}" type="slidenum">
              <a:rPr lang="en-US" altLang="en-US"/>
              <a:pPr/>
              <a:t>41</a:t>
            </a:fld>
            <a:endParaRPr lang="en-US" altLang="en-US"/>
          </a:p>
        </p:txBody>
      </p:sp>
      <p:sp>
        <p:nvSpPr>
          <p:cNvPr id="6146" name="Rectangle 2">
            <a:extLst>
              <a:ext uri="{FF2B5EF4-FFF2-40B4-BE49-F238E27FC236}">
                <a16:creationId xmlns:a16="http://schemas.microsoft.com/office/drawing/2014/main" id="{1C46D3EB-E328-44C5-B6AF-3C89797FC94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3600"/>
              <a:t>Extending the Message-Passing Interface</a:t>
            </a:r>
            <a:endParaRPr lang="en-US" altLang="en-US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A3427CDC-E89E-448D-BECD-EF14BBE49D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Dynamic Process Management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Dynamic process startup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Dynamic establishment of connections</a:t>
            </a:r>
          </a:p>
          <a:p>
            <a:pPr>
              <a:lnSpc>
                <a:spcPct val="90000"/>
              </a:lnSpc>
            </a:pPr>
            <a:r>
              <a:rPr lang="en-US" altLang="en-US"/>
              <a:t>One-sided communication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Put/get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Other operations</a:t>
            </a:r>
          </a:p>
          <a:p>
            <a:pPr>
              <a:lnSpc>
                <a:spcPct val="90000"/>
              </a:lnSpc>
            </a:pPr>
            <a:r>
              <a:rPr lang="en-US" altLang="en-US"/>
              <a:t>Parallel I/O</a:t>
            </a:r>
          </a:p>
          <a:p>
            <a:pPr>
              <a:lnSpc>
                <a:spcPct val="90000"/>
              </a:lnSpc>
            </a:pPr>
            <a:r>
              <a:rPr lang="en-US" altLang="en-US"/>
              <a:t>Other MPI-2 features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Generalized requests</a:t>
            </a:r>
          </a:p>
          <a:p>
            <a:pPr lvl="1">
              <a:lnSpc>
                <a:spcPct val="90000"/>
              </a:lnSpc>
            </a:pPr>
            <a:r>
              <a:rPr lang="en-US" altLang="en-US"/>
              <a:t>Bindings for C++/ Fortran-90; interlanguage issues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5566E35-F171-4838-A004-DF25C1113D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423A77-05D4-4572-B41E-94DCDF65C96B}" type="slidenum">
              <a:rPr lang="en-US" altLang="en-US"/>
              <a:pPr/>
              <a:t>42</a:t>
            </a:fld>
            <a:endParaRPr lang="en-US" altLang="en-US"/>
          </a:p>
        </p:txBody>
      </p:sp>
      <p:sp>
        <p:nvSpPr>
          <p:cNvPr id="50178" name="Rectangle 2">
            <a:extLst>
              <a:ext uri="{FF2B5EF4-FFF2-40B4-BE49-F238E27FC236}">
                <a16:creationId xmlns:a16="http://schemas.microsoft.com/office/drawing/2014/main" id="{34500673-3903-4A3C-895C-BA45BA68C8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Some Simple Exercises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9BF6890C-37DF-4665-B547-0DE2A17F976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447800"/>
            <a:ext cx="7772400" cy="4267200"/>
          </a:xfrm>
        </p:spPr>
        <p:txBody>
          <a:bodyPr/>
          <a:lstStyle/>
          <a:p>
            <a:r>
              <a:rPr lang="en-US" altLang="en-US"/>
              <a:t>Compile and run the</a:t>
            </a:r>
            <a:r>
              <a:rPr lang="en-US" altLang="en-US" b="1">
                <a:latin typeface="Courier New" panose="02070309020205020404" pitchFamily="49" charset="0"/>
              </a:rPr>
              <a:t> hello </a:t>
            </a:r>
            <a:r>
              <a:rPr lang="en-US" altLang="en-US"/>
              <a:t>and </a:t>
            </a:r>
            <a:r>
              <a:rPr lang="en-US" altLang="en-US" b="1">
                <a:latin typeface="Courier New" panose="02070309020205020404" pitchFamily="49" charset="0"/>
              </a:rPr>
              <a:t>pi </a:t>
            </a:r>
            <a:r>
              <a:rPr lang="en-US" altLang="en-US"/>
              <a:t>programs.</a:t>
            </a:r>
          </a:p>
          <a:p>
            <a:r>
              <a:rPr lang="en-US" altLang="en-US"/>
              <a:t>Modify the </a:t>
            </a:r>
            <a:r>
              <a:rPr lang="en-US" altLang="en-US" b="1">
                <a:latin typeface="Courier New" panose="02070309020205020404" pitchFamily="49" charset="0"/>
              </a:rPr>
              <a:t>pi </a:t>
            </a:r>
            <a:r>
              <a:rPr lang="en-US" altLang="en-US"/>
              <a:t>program to use send/receive instead of bcast/reduce.</a:t>
            </a:r>
          </a:p>
          <a:p>
            <a:r>
              <a:rPr lang="en-US" altLang="en-US"/>
              <a:t>Write a program that sends a message around a ring.  That is, process 0 reads a line from the terminal and sends it to process 1, who sends it to process 2, etc.  The last process sends it back to process 0, who prints it. </a:t>
            </a:r>
          </a:p>
          <a:p>
            <a:r>
              <a:rPr lang="en-US" altLang="en-US"/>
              <a:t>Time programs with </a:t>
            </a:r>
            <a:r>
              <a:rPr lang="en-US" altLang="en-US" b="1">
                <a:latin typeface="Courier New" panose="02070309020205020404" pitchFamily="49" charset="0"/>
              </a:rPr>
              <a:t>MPI_WTIME</a:t>
            </a:r>
            <a:r>
              <a:rPr lang="en-US" altLang="en-US"/>
              <a:t>.  (Find it.)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A5ECED1-A052-441E-BF83-B874F2283EC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18694D-ADC6-43E1-8D92-B82BE4683E9B}" type="slidenum">
              <a:rPr lang="en-US" altLang="en-US"/>
              <a:pPr/>
              <a:t>43</a:t>
            </a:fld>
            <a:endParaRPr lang="en-US" altLang="en-US"/>
          </a:p>
        </p:txBody>
      </p:sp>
      <p:sp>
        <p:nvSpPr>
          <p:cNvPr id="97282" name="Rectangle 2">
            <a:extLst>
              <a:ext uri="{FF2B5EF4-FFF2-40B4-BE49-F238E27FC236}">
                <a16:creationId xmlns:a16="http://schemas.microsoft.com/office/drawing/2014/main" id="{4A449616-1E33-4A54-BEA6-4A55FD555E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When to use MPI</a:t>
            </a:r>
          </a:p>
        </p:txBody>
      </p:sp>
      <p:sp>
        <p:nvSpPr>
          <p:cNvPr id="97283" name="Rectangle 3">
            <a:extLst>
              <a:ext uri="{FF2B5EF4-FFF2-40B4-BE49-F238E27FC236}">
                <a16:creationId xmlns:a16="http://schemas.microsoft.com/office/drawing/2014/main" id="{84A5C13F-1D83-4B93-9C8F-6C956B2D8A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Portability and Performance</a:t>
            </a:r>
          </a:p>
          <a:p>
            <a:r>
              <a:rPr lang="en-US" altLang="en-US"/>
              <a:t>Irregular Data Structures</a:t>
            </a:r>
          </a:p>
          <a:p>
            <a:r>
              <a:rPr lang="en-US" altLang="en-US"/>
              <a:t>Building Tools for Others</a:t>
            </a:r>
          </a:p>
          <a:p>
            <a:pPr lvl="1"/>
            <a:r>
              <a:rPr lang="en-US" altLang="en-US"/>
              <a:t>Libraries</a:t>
            </a:r>
          </a:p>
          <a:p>
            <a:r>
              <a:rPr lang="en-US" altLang="en-US"/>
              <a:t>Need to Manage memory on a per processor basis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74CC07-9081-4DE6-9C2D-58ACA17E25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C49D10-9D7D-4927-897A-BF9435509571}" type="slidenum">
              <a:rPr lang="en-US" altLang="en-US"/>
              <a:pPr/>
              <a:t>44</a:t>
            </a:fld>
            <a:endParaRPr lang="en-US" altLang="en-US"/>
          </a:p>
        </p:txBody>
      </p:sp>
      <p:sp>
        <p:nvSpPr>
          <p:cNvPr id="52226" name="Rectangle 2">
            <a:extLst>
              <a:ext uri="{FF2B5EF4-FFF2-40B4-BE49-F238E27FC236}">
                <a16:creationId xmlns:a16="http://schemas.microsoft.com/office/drawing/2014/main" id="{BB72B82B-50FB-471B-9E1F-3259B543F15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Summary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0CBDAA3D-C8FE-45CA-B20C-CA983F87C4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/>
              <a:t>The parallel computing community has cooperated on the development of a standard for message-passing libraries.</a:t>
            </a:r>
          </a:p>
          <a:p>
            <a:pPr>
              <a:lnSpc>
                <a:spcPct val="110000"/>
              </a:lnSpc>
            </a:pPr>
            <a:r>
              <a:rPr lang="en-US" altLang="en-US"/>
              <a:t>There are many implementations, on nearly all platforms.</a:t>
            </a:r>
          </a:p>
          <a:p>
            <a:pPr>
              <a:lnSpc>
                <a:spcPct val="110000"/>
              </a:lnSpc>
            </a:pPr>
            <a:r>
              <a:rPr lang="en-US" altLang="en-US"/>
              <a:t>MPI subsets are easy to learn and use.</a:t>
            </a:r>
          </a:p>
          <a:p>
            <a:pPr>
              <a:lnSpc>
                <a:spcPct val="110000"/>
              </a:lnSpc>
            </a:pPr>
            <a:r>
              <a:rPr lang="en-US" altLang="en-US"/>
              <a:t>Lots of MPI material is available.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156B90-1E78-4908-A6A7-11438736407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842070-998F-4D51-BCC5-304113F1E1FB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93186" name="Rectangle 2">
            <a:extLst>
              <a:ext uri="{FF2B5EF4-FFF2-40B4-BE49-F238E27FC236}">
                <a16:creationId xmlns:a16="http://schemas.microsoft.com/office/drawing/2014/main" id="{3E35A47D-C2A5-409E-B92F-1BA8ACE2D9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 lIns="92075" tIns="46038" rIns="92075" bIns="46038" anchor="b"/>
          <a:lstStyle/>
          <a:p>
            <a:r>
              <a:rPr lang="en-US" altLang="en-US"/>
              <a:t>Companion Material</a:t>
            </a:r>
          </a:p>
        </p:txBody>
      </p:sp>
      <p:sp>
        <p:nvSpPr>
          <p:cNvPr id="93187" name="Rectangle 3">
            <a:extLst>
              <a:ext uri="{FF2B5EF4-FFF2-40B4-BE49-F238E27FC236}">
                <a16:creationId xmlns:a16="http://schemas.microsoft.com/office/drawing/2014/main" id="{B091B798-DBD0-4E5A-B69B-79676D4CCF0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2075" tIns="46038" rIns="92075" bIns="46038"/>
          <a:lstStyle/>
          <a:p>
            <a:r>
              <a:rPr lang="en-US" altLang="en-US"/>
              <a:t>Online examples available at</a:t>
            </a:r>
            <a:br>
              <a:rPr lang="en-US" altLang="en-US"/>
            </a:br>
            <a:r>
              <a:rPr lang="en-US" altLang="en-US">
                <a:hlinkClick r:id="rId3"/>
              </a:rPr>
              <a:t>http://www.mcs.anl.gov/mpi/tutorials/perf</a:t>
            </a:r>
            <a:endParaRPr lang="en-US" altLang="en-US"/>
          </a:p>
          <a:p>
            <a:pPr>
              <a:lnSpc>
                <a:spcPct val="110000"/>
              </a:lnSpc>
            </a:pPr>
            <a:r>
              <a:rPr lang="en-US" altLang="en-US">
                <a:hlinkClick r:id="rId4"/>
              </a:rPr>
              <a:t>ftp://ftp.mcs.anl.gov/mpi/mpiexmpl.tar.gz</a:t>
            </a:r>
            <a:r>
              <a:rPr lang="en-US" altLang="en-US"/>
              <a:t> contains source code and run scripts that allows you to evaluate your own MPI implementation</a:t>
            </a: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2B2439-1419-4382-A588-33A59441762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087788-64E7-40D3-9D85-63F643C43E67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7170" name="Rectangle 2">
            <a:extLst>
              <a:ext uri="{FF2B5EF4-FFF2-40B4-BE49-F238E27FC236}">
                <a16:creationId xmlns:a16="http://schemas.microsoft.com/office/drawing/2014/main" id="{67D29195-1FEF-49BB-9089-43496E744B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The Message-Passing Model</a:t>
            </a:r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7ED6D263-F6D9-4780-80A5-96A96D4F2CA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A </a:t>
            </a:r>
            <a:r>
              <a:rPr lang="en-US" altLang="en-US" i="1"/>
              <a:t>process</a:t>
            </a:r>
            <a:r>
              <a:rPr lang="en-US" altLang="en-US"/>
              <a:t> is (traditionally) a program counter and address space.</a:t>
            </a:r>
          </a:p>
          <a:p>
            <a:r>
              <a:rPr lang="en-US" altLang="en-US"/>
              <a:t>Processes may have multiple </a:t>
            </a:r>
            <a:r>
              <a:rPr lang="en-US" altLang="en-US" i="1"/>
              <a:t>threads</a:t>
            </a:r>
            <a:r>
              <a:rPr lang="en-US" altLang="en-US"/>
              <a:t> (program counters and associated stacks) sharing a single address space.  MPI is for communication among processes, which have separate address spaces.</a:t>
            </a:r>
          </a:p>
          <a:p>
            <a:r>
              <a:rPr lang="en-US" altLang="en-US"/>
              <a:t>Interprocess communication consists of </a:t>
            </a:r>
          </a:p>
          <a:p>
            <a:pPr lvl="1"/>
            <a:r>
              <a:rPr lang="en-US" altLang="en-US"/>
              <a:t>Synchronization</a:t>
            </a:r>
          </a:p>
          <a:p>
            <a:pPr lvl="1"/>
            <a:r>
              <a:rPr lang="en-US" altLang="en-US"/>
              <a:t>Movement of data from one process’s address space to another’s.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E2BAACE-1397-455C-B22A-D554B22A80D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91C76A-11B1-4B8F-9729-D33B346A97C9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8194" name="Rectangle 2">
            <a:extLst>
              <a:ext uri="{FF2B5EF4-FFF2-40B4-BE49-F238E27FC236}">
                <a16:creationId xmlns:a16="http://schemas.microsoft.com/office/drawing/2014/main" id="{07269FB6-0E88-40A3-8D47-846D72457D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Types of Parallel Computing Models</a:t>
            </a: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B9EBC051-9B7B-4859-85BD-653D6C1449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3429000"/>
          </a:xfrm>
        </p:spPr>
        <p:txBody>
          <a:bodyPr/>
          <a:lstStyle/>
          <a:p>
            <a:r>
              <a:rPr lang="en-US" altLang="en-US" sz="2400"/>
              <a:t>Data Parallel - the same instructions are carried out simultaneously on multiple data items (SIMD)</a:t>
            </a:r>
          </a:p>
          <a:p>
            <a:r>
              <a:rPr lang="en-US" altLang="en-US" sz="2400"/>
              <a:t>Task Parallel - different instructions on different data (MIMD)</a:t>
            </a:r>
          </a:p>
          <a:p>
            <a:r>
              <a:rPr lang="en-US" altLang="en-US" sz="2400"/>
              <a:t>SPMD (single program, multiple data) not synchronized at individual operation level</a:t>
            </a:r>
          </a:p>
          <a:p>
            <a:r>
              <a:rPr lang="en-US" altLang="en-US" sz="2400"/>
              <a:t>SPMD is equivalent to MIMD since each MIMD program can be made SPMD (similarly for SIMD, but not in practical sense.)</a:t>
            </a:r>
          </a:p>
          <a:p>
            <a:pPr>
              <a:buFontTx/>
              <a:buNone/>
            </a:pPr>
            <a:endParaRPr lang="en-US" altLang="en-US" sz="2400"/>
          </a:p>
        </p:txBody>
      </p:sp>
      <p:sp>
        <p:nvSpPr>
          <p:cNvPr id="8197" name="Text Box 5">
            <a:extLst>
              <a:ext uri="{FF2B5EF4-FFF2-40B4-BE49-F238E27FC236}">
                <a16:creationId xmlns:a16="http://schemas.microsoft.com/office/drawing/2014/main" id="{2E26313D-66B5-4897-803E-714D9FB6A0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5562600"/>
            <a:ext cx="80772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en-US">
                <a:latin typeface="Arial" panose="020B0604020202020204" pitchFamily="34" charset="0"/>
              </a:rPr>
              <a:t>Message passing (and MPI) is for MIMD/SPMD parallelism.  HPF is an example of an SIMD interface.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7B53BD37-A981-45BC-888F-DD44DDC681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D2CDC4-54A4-4010-9E46-2C5C36F8418B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9218" name="Rectangle 2">
            <a:extLst>
              <a:ext uri="{FF2B5EF4-FFF2-40B4-BE49-F238E27FC236}">
                <a16:creationId xmlns:a16="http://schemas.microsoft.com/office/drawing/2014/main" id="{DDADF046-BB07-4EB3-B590-E541F20D9D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Cooperative Operations for Communication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DA8DD6BE-C0CB-4452-9C98-2D5F254ADC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95325" y="1606550"/>
            <a:ext cx="7866063" cy="3390900"/>
          </a:xfrm>
        </p:spPr>
        <p:txBody>
          <a:bodyPr/>
          <a:lstStyle/>
          <a:p>
            <a:r>
              <a:rPr lang="en-US" altLang="en-US" sz="2400"/>
              <a:t>The message-passing approach makes the exchange of data </a:t>
            </a:r>
            <a:r>
              <a:rPr lang="en-US" altLang="en-US" sz="2400" i="1"/>
              <a:t>cooperative</a:t>
            </a:r>
            <a:r>
              <a:rPr lang="en-US" altLang="en-US" sz="2400"/>
              <a:t>.</a:t>
            </a:r>
          </a:p>
          <a:p>
            <a:r>
              <a:rPr lang="en-US" altLang="en-US" sz="2400"/>
              <a:t>Data is explicitly </a:t>
            </a:r>
            <a:r>
              <a:rPr lang="en-US" altLang="en-US" sz="2400" i="1"/>
              <a:t>sent</a:t>
            </a:r>
            <a:r>
              <a:rPr lang="en-US" altLang="en-US" sz="2400"/>
              <a:t> by one process and </a:t>
            </a:r>
            <a:r>
              <a:rPr lang="en-US" altLang="en-US" sz="2400" i="1"/>
              <a:t>received</a:t>
            </a:r>
            <a:r>
              <a:rPr lang="en-US" altLang="en-US" sz="2400"/>
              <a:t> by another.</a:t>
            </a:r>
          </a:p>
          <a:p>
            <a:r>
              <a:rPr lang="en-US" altLang="en-US" sz="2400"/>
              <a:t>An advantage is that any change in the receiving process’s memory is made with the receiver’s explicit participation.</a:t>
            </a:r>
          </a:p>
          <a:p>
            <a:r>
              <a:rPr lang="en-US" altLang="en-US" sz="2400"/>
              <a:t>Communication and synchronization are combined.</a:t>
            </a:r>
          </a:p>
        </p:txBody>
      </p:sp>
      <p:grpSp>
        <p:nvGrpSpPr>
          <p:cNvPr id="9220" name="Group 4">
            <a:extLst>
              <a:ext uri="{FF2B5EF4-FFF2-40B4-BE49-F238E27FC236}">
                <a16:creationId xmlns:a16="http://schemas.microsoft.com/office/drawing/2014/main" id="{A4DEBDFD-56C0-4084-A13D-A893DBF14B81}"/>
              </a:ext>
            </a:extLst>
          </p:cNvPr>
          <p:cNvGrpSpPr>
            <a:grpSpLocks/>
          </p:cNvGrpSpPr>
          <p:nvPr/>
        </p:nvGrpSpPr>
        <p:grpSpPr bwMode="auto">
          <a:xfrm>
            <a:off x="2209800" y="5257800"/>
            <a:ext cx="4991100" cy="1295400"/>
            <a:chOff x="1392" y="3312"/>
            <a:chExt cx="3144" cy="816"/>
          </a:xfrm>
        </p:grpSpPr>
        <p:sp>
          <p:nvSpPr>
            <p:cNvPr id="9221" name="Text Box 5">
              <a:extLst>
                <a:ext uri="{FF2B5EF4-FFF2-40B4-BE49-F238E27FC236}">
                  <a16:creationId xmlns:a16="http://schemas.microsoft.com/office/drawing/2014/main" id="{A1CD5592-49C0-4C9D-A0E4-11A986C40F8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312"/>
              <a:ext cx="6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/>
                <a:t>Process 0</a:t>
              </a:r>
            </a:p>
          </p:txBody>
        </p:sp>
        <p:sp>
          <p:nvSpPr>
            <p:cNvPr id="9222" name="Text Box 6">
              <a:extLst>
                <a:ext uri="{FF2B5EF4-FFF2-40B4-BE49-F238E27FC236}">
                  <a16:creationId xmlns:a16="http://schemas.microsoft.com/office/drawing/2014/main" id="{5D558967-49AC-4842-B619-C3FB107EA33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48" y="3328"/>
              <a:ext cx="66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altLang="en-US" sz="1800"/>
                <a:t>Process 1</a:t>
              </a:r>
            </a:p>
          </p:txBody>
        </p:sp>
        <p:sp>
          <p:nvSpPr>
            <p:cNvPr id="9223" name="Line 7">
              <a:extLst>
                <a:ext uri="{FF2B5EF4-FFF2-40B4-BE49-F238E27FC236}">
                  <a16:creationId xmlns:a16="http://schemas.microsoft.com/office/drawing/2014/main" id="{EC12D6F4-3768-4DB8-AC18-AFB0CF06F2A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3360"/>
              <a:ext cx="0" cy="76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24" name="Text Box 8">
              <a:extLst>
                <a:ext uri="{FF2B5EF4-FFF2-40B4-BE49-F238E27FC236}">
                  <a16:creationId xmlns:a16="http://schemas.microsoft.com/office/drawing/2014/main" id="{B62FEF6F-1302-47CB-853B-266725DB02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92" y="3600"/>
              <a:ext cx="97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latin typeface="Courier" pitchFamily="49" charset="0"/>
                </a:rPr>
                <a:t>Send(data)</a:t>
              </a:r>
              <a:endParaRPr lang="en-US" altLang="en-US" sz="1800" b="1"/>
            </a:p>
          </p:txBody>
        </p:sp>
        <p:sp>
          <p:nvSpPr>
            <p:cNvPr id="9225" name="Text Box 9">
              <a:extLst>
                <a:ext uri="{FF2B5EF4-FFF2-40B4-BE49-F238E27FC236}">
                  <a16:creationId xmlns:a16="http://schemas.microsoft.com/office/drawing/2014/main" id="{24A7C4C8-D80A-4790-B332-74D90104DB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2" y="3817"/>
              <a:ext cx="123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latin typeface="Courier" pitchFamily="49" charset="0"/>
                </a:rPr>
                <a:t>Receive(data)</a:t>
              </a:r>
              <a:endParaRPr lang="en-US" altLang="en-US" sz="1800"/>
            </a:p>
          </p:txBody>
        </p:sp>
        <p:sp>
          <p:nvSpPr>
            <p:cNvPr id="9226" name="Line 10">
              <a:extLst>
                <a:ext uri="{FF2B5EF4-FFF2-40B4-BE49-F238E27FC236}">
                  <a16:creationId xmlns:a16="http://schemas.microsoft.com/office/drawing/2014/main" id="{88B85F04-068A-4C60-B416-9F9DF26D2F2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52" y="3696"/>
              <a:ext cx="768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3">
            <a:extLst>
              <a:ext uri="{FF2B5EF4-FFF2-40B4-BE49-F238E27FC236}">
                <a16:creationId xmlns:a16="http://schemas.microsoft.com/office/drawing/2014/main" id="{C3E6B64A-3D71-41A1-BDDE-382F7A3E3FF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16D7BB-B0D7-4DA1-AA2D-81423F430EAA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0242" name="Rectangle 2">
            <a:extLst>
              <a:ext uri="{FF2B5EF4-FFF2-40B4-BE49-F238E27FC236}">
                <a16:creationId xmlns:a16="http://schemas.microsoft.com/office/drawing/2014/main" id="{74548BD2-6B2A-4852-A293-BD6750537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One-Sided Operations for Communication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E7314B41-96EF-469C-B51D-F04189BA40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800" y="1828800"/>
            <a:ext cx="7772400" cy="2546350"/>
          </a:xfrm>
        </p:spPr>
        <p:txBody>
          <a:bodyPr/>
          <a:lstStyle/>
          <a:p>
            <a:r>
              <a:rPr lang="en-US" altLang="en-US" sz="2400"/>
              <a:t>One-sided operations between processes include remote memory reads and writes</a:t>
            </a:r>
          </a:p>
          <a:p>
            <a:r>
              <a:rPr lang="en-US" altLang="en-US" sz="2400"/>
              <a:t>Only one process needs to explicitly participate.</a:t>
            </a:r>
          </a:p>
          <a:p>
            <a:r>
              <a:rPr lang="en-US" altLang="en-US" sz="2400"/>
              <a:t>An advantage is that communication and synchronization are decoupled</a:t>
            </a:r>
          </a:p>
          <a:p>
            <a:r>
              <a:rPr lang="en-US" altLang="en-US" sz="2400"/>
              <a:t>One-sided operations are part of MPI-2.</a:t>
            </a:r>
          </a:p>
        </p:txBody>
      </p:sp>
      <p:sp>
        <p:nvSpPr>
          <p:cNvPr id="10244" name="Text Box 4">
            <a:extLst>
              <a:ext uri="{FF2B5EF4-FFF2-40B4-BE49-F238E27FC236}">
                <a16:creationId xmlns:a16="http://schemas.microsoft.com/office/drawing/2014/main" id="{D93B84F5-1B13-40A2-9B99-6F69DF6956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343400"/>
            <a:ext cx="1054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/>
              <a:t>Process 0</a:t>
            </a:r>
          </a:p>
        </p:txBody>
      </p:sp>
      <p:sp>
        <p:nvSpPr>
          <p:cNvPr id="10245" name="Text Box 5">
            <a:extLst>
              <a:ext uri="{FF2B5EF4-FFF2-40B4-BE49-F238E27FC236}">
                <a16:creationId xmlns:a16="http://schemas.microsoft.com/office/drawing/2014/main" id="{B36084D3-B48C-4080-B3AA-F4EAD04C94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3800" y="4368800"/>
            <a:ext cx="10541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sz="1800"/>
              <a:t>Process 1</a:t>
            </a:r>
          </a:p>
        </p:txBody>
      </p:sp>
      <p:sp>
        <p:nvSpPr>
          <p:cNvPr id="10246" name="Line 6">
            <a:extLst>
              <a:ext uri="{FF2B5EF4-FFF2-40B4-BE49-F238E27FC236}">
                <a16:creationId xmlns:a16="http://schemas.microsoft.com/office/drawing/2014/main" id="{A94ECC83-3C6B-4A05-8BC8-C24475063976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4419600"/>
            <a:ext cx="0" cy="2057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247" name="Group 7">
            <a:extLst>
              <a:ext uri="{FF2B5EF4-FFF2-40B4-BE49-F238E27FC236}">
                <a16:creationId xmlns:a16="http://schemas.microsoft.com/office/drawing/2014/main" id="{8903EB06-7559-4597-AD59-4C284358B607}"/>
              </a:ext>
            </a:extLst>
          </p:cNvPr>
          <p:cNvGrpSpPr>
            <a:grpSpLocks/>
          </p:cNvGrpSpPr>
          <p:nvPr/>
        </p:nvGrpSpPr>
        <p:grpSpPr bwMode="auto">
          <a:xfrm>
            <a:off x="2193925" y="4764088"/>
            <a:ext cx="4171950" cy="747712"/>
            <a:chOff x="1382" y="3001"/>
            <a:chExt cx="2628" cy="471"/>
          </a:xfrm>
        </p:grpSpPr>
        <p:sp>
          <p:nvSpPr>
            <p:cNvPr id="10248" name="Text Box 8">
              <a:extLst>
                <a:ext uri="{FF2B5EF4-FFF2-40B4-BE49-F238E27FC236}">
                  <a16:creationId xmlns:a16="http://schemas.microsoft.com/office/drawing/2014/main" id="{4746EFBE-BA05-43AF-A122-FB3D9351577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82" y="3001"/>
              <a:ext cx="89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latin typeface="Courier" pitchFamily="49" charset="0"/>
                </a:rPr>
                <a:t>Put(data)</a:t>
              </a:r>
              <a:endParaRPr lang="en-US" altLang="en-US" sz="1800" b="1"/>
            </a:p>
          </p:txBody>
        </p:sp>
        <p:sp>
          <p:nvSpPr>
            <p:cNvPr id="10249" name="Text Box 9">
              <a:extLst>
                <a:ext uri="{FF2B5EF4-FFF2-40B4-BE49-F238E27FC236}">
                  <a16:creationId xmlns:a16="http://schemas.microsoft.com/office/drawing/2014/main" id="{211260EB-C841-440F-AC2F-E3ED3A64DCE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6" y="3241"/>
              <a:ext cx="804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altLang="en-US" sz="1800" b="1">
                  <a:latin typeface="Courier" pitchFamily="49" charset="0"/>
                </a:rPr>
                <a:t>(memory)</a:t>
              </a:r>
              <a:endParaRPr lang="en-US" altLang="en-US" sz="1800"/>
            </a:p>
          </p:txBody>
        </p:sp>
        <p:sp>
          <p:nvSpPr>
            <p:cNvPr id="10250" name="Line 10">
              <a:extLst>
                <a:ext uri="{FF2B5EF4-FFF2-40B4-BE49-F238E27FC236}">
                  <a16:creationId xmlns:a16="http://schemas.microsoft.com/office/drawing/2014/main" id="{668408E7-71F2-4D96-996E-570ED67F03A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56" y="3120"/>
              <a:ext cx="768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triangl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51" name="Text Box 11">
            <a:extLst>
              <a:ext uri="{FF2B5EF4-FFF2-40B4-BE49-F238E27FC236}">
                <a16:creationId xmlns:a16="http://schemas.microsoft.com/office/drawing/2014/main" id="{D57DE35E-C61C-4524-8CA7-5E346DD7CF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5716588"/>
            <a:ext cx="1276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>
                <a:latin typeface="Courier" pitchFamily="49" charset="0"/>
              </a:rPr>
              <a:t>(memory)</a:t>
            </a:r>
          </a:p>
        </p:txBody>
      </p:sp>
      <p:sp>
        <p:nvSpPr>
          <p:cNvPr id="10252" name="Text Box 12">
            <a:extLst>
              <a:ext uri="{FF2B5EF4-FFF2-40B4-BE49-F238E27FC236}">
                <a16:creationId xmlns:a16="http://schemas.microsoft.com/office/drawing/2014/main" id="{E26E54C9-774C-4DCC-A2EE-09DFFBC0D0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6097588"/>
            <a:ext cx="141287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800" b="1">
                <a:latin typeface="Courier" pitchFamily="49" charset="0"/>
              </a:rPr>
              <a:t>Get(data)</a:t>
            </a:r>
            <a:endParaRPr lang="en-US" altLang="en-US" sz="1800"/>
          </a:p>
        </p:txBody>
      </p:sp>
      <p:sp>
        <p:nvSpPr>
          <p:cNvPr id="10253" name="Line 13">
            <a:extLst>
              <a:ext uri="{FF2B5EF4-FFF2-40B4-BE49-F238E27FC236}">
                <a16:creationId xmlns:a16="http://schemas.microsoft.com/office/drawing/2014/main" id="{0A234099-79C9-4315-A567-8CFED82EEA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597275" y="5905500"/>
            <a:ext cx="1219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triangl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00FF"/>
      </a:hlink>
      <a:folHlink>
        <a:srgbClr val="CC0000"/>
      </a:folHlink>
    </a:clrScheme>
    <a:fontScheme name="Office Theme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1095</TotalTime>
  <Words>2622</Words>
  <Application>Microsoft Office PowerPoint</Application>
  <PresentationFormat>On-screen Show (4:3)</PresentationFormat>
  <Paragraphs>421</Paragraphs>
  <Slides>44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Courier</vt:lpstr>
      <vt:lpstr>Courier New</vt:lpstr>
      <vt:lpstr>Helvetica</vt:lpstr>
      <vt:lpstr>Times New Roman</vt:lpstr>
      <vt:lpstr>Office Theme</vt:lpstr>
      <vt:lpstr>An Introduction to MPI Parallel Programming with the  Message Passing Interface</vt:lpstr>
      <vt:lpstr>15-418/618: Week 7 Recitation</vt:lpstr>
      <vt:lpstr>Outline</vt:lpstr>
      <vt:lpstr>Outline (continued)</vt:lpstr>
      <vt:lpstr>Companion Material</vt:lpstr>
      <vt:lpstr>The Message-Passing Model</vt:lpstr>
      <vt:lpstr>Types of Parallel Computing Models</vt:lpstr>
      <vt:lpstr>Cooperative Operations for Communication</vt:lpstr>
      <vt:lpstr>One-Sided Operations for Communication</vt:lpstr>
      <vt:lpstr>What is MPI?</vt:lpstr>
      <vt:lpstr>MPI Sources</vt:lpstr>
      <vt:lpstr>Why Use MPI?</vt:lpstr>
      <vt:lpstr>A Minimal MPI Program (C)</vt:lpstr>
      <vt:lpstr>Notes on C and C++</vt:lpstr>
      <vt:lpstr>Error Handling</vt:lpstr>
      <vt:lpstr>Running MPI Programs</vt:lpstr>
      <vt:lpstr>Finding Out About the Environment</vt:lpstr>
      <vt:lpstr>Better Hello (C)</vt:lpstr>
      <vt:lpstr>MPI Basic Send/Receive</vt:lpstr>
      <vt:lpstr>What is message passing?</vt:lpstr>
      <vt:lpstr>Some Basic Concepts</vt:lpstr>
      <vt:lpstr>MPI Datatypes</vt:lpstr>
      <vt:lpstr>MPI Tags</vt:lpstr>
      <vt:lpstr>MPI Basic (Blocking) Send</vt:lpstr>
      <vt:lpstr>MPI Basic (Blocking) Receive</vt:lpstr>
      <vt:lpstr>Non-Blocking Receive and Send</vt:lpstr>
      <vt:lpstr>Non-Blocking Send and Receive</vt:lpstr>
      <vt:lpstr>MPI_Status</vt:lpstr>
      <vt:lpstr>MPI_Probe</vt:lpstr>
      <vt:lpstr>Retrieving Further Information</vt:lpstr>
      <vt:lpstr>Why Datatypes?</vt:lpstr>
      <vt:lpstr>Tags and Contexts</vt:lpstr>
      <vt:lpstr>MPI is Simple</vt:lpstr>
      <vt:lpstr>Introduction to Collective Operations in MPI</vt:lpstr>
      <vt:lpstr>Example:  PI in C -1</vt:lpstr>
      <vt:lpstr>Example:  PI in C - 2</vt:lpstr>
      <vt:lpstr>Alternative set of 6 Functions for Simplified MPI</vt:lpstr>
      <vt:lpstr>Sources of Deadlocks</vt:lpstr>
      <vt:lpstr>Some Solutions to the “unsafe” Problem</vt:lpstr>
      <vt:lpstr>Toward a Portable MPI Environment</vt:lpstr>
      <vt:lpstr>Extending the Message-Passing Interface</vt:lpstr>
      <vt:lpstr>Some Simple Exercises</vt:lpstr>
      <vt:lpstr>When to use MPI</vt:lpstr>
      <vt:lpstr>Summary</vt:lpstr>
    </vt:vector>
  </TitlesOfParts>
  <Company>Argonne National Laboratory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MPI</dc:title>
  <dc:creator>William D Gropp</dc:creator>
  <cp:lastModifiedBy>Gregory Kesden</cp:lastModifiedBy>
  <cp:revision>18</cp:revision>
  <cp:lastPrinted>1998-10-14T17:31:41Z</cp:lastPrinted>
  <dcterms:created xsi:type="dcterms:W3CDTF">1998-02-11T22:15:45Z</dcterms:created>
  <dcterms:modified xsi:type="dcterms:W3CDTF">2018-03-02T18:21:34Z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Type">
    <vt:i4>2</vt:i4>
  </property>
  <property fmtid="{D5CDD505-2E9C-101B-9397-08002B2CF9AE}" pid="3" name="GraphicType">
    <vt:i4>1</vt:i4>
  </property>
  <property fmtid="{D5CDD505-2E9C-101B-9397-08002B2CF9AE}" pid="4" name="Compression">
    <vt:i4>100</vt:i4>
  </property>
  <property fmtid="{D5CDD505-2E9C-101B-9397-08002B2CF9AE}" pid="5" name="ScreenSize">
    <vt:i4>2</vt:i4>
  </property>
  <property fmtid="{D5CDD505-2E9C-101B-9397-08002B2CF9AE}" pid="6" name="ScreenUsage">
    <vt:i4>1</vt:i4>
  </property>
  <property fmtid="{D5CDD505-2E9C-101B-9397-08002B2CF9AE}" pid="7" name="MailAddress">
    <vt:lpwstr>gropp@mcs.anl.gov</vt:lpwstr>
  </property>
  <property fmtid="{D5CDD505-2E9C-101B-9397-08002B2CF9AE}" pid="8" name="HomePage">
    <vt:lpwstr>http://www.mcs.anl.gov/~gropp</vt:lpwstr>
  </property>
  <property fmtid="{D5CDD505-2E9C-101B-9397-08002B2CF9AE}" pid="9" name="Other">
    <vt:lpwstr/>
  </property>
  <property fmtid="{D5CDD505-2E9C-101B-9397-08002B2CF9AE}" pid="10" name="DownloadOriginal">
    <vt:bool>true</vt:bool>
  </property>
  <property fmtid="{D5CDD505-2E9C-101B-9397-08002B2CF9AE}" pid="11" name="DownloadIEButton">
    <vt:bool>false</vt:bool>
  </property>
  <property fmtid="{D5CDD505-2E9C-101B-9397-08002B2CF9AE}" pid="12" name="UseBrowserColor">
    <vt:bool>true</vt:bool>
  </property>
  <property fmtid="{D5CDD505-2E9C-101B-9397-08002B2CF9AE}" pid="13" name="BackColor">
    <vt:i4>15132390</vt:i4>
  </property>
  <property fmtid="{D5CDD505-2E9C-101B-9397-08002B2CF9AE}" pid="14" name="TextColor">
    <vt:i4>0</vt:i4>
  </property>
  <property fmtid="{D5CDD505-2E9C-101B-9397-08002B2CF9AE}" pid="15" name="LinkColor">
    <vt:i4>16711782</vt:i4>
  </property>
  <property fmtid="{D5CDD505-2E9C-101B-9397-08002B2CF9AE}" pid="16" name="VisitedColor">
    <vt:i4>10040268</vt:i4>
  </property>
  <property fmtid="{D5CDD505-2E9C-101B-9397-08002B2CF9AE}" pid="17" name="TransparentButton">
    <vt:i4>0</vt:i4>
  </property>
  <property fmtid="{D5CDD505-2E9C-101B-9397-08002B2CF9AE}" pid="18" name="ButtonType">
    <vt:i4>3</vt:i4>
  </property>
  <property fmtid="{D5CDD505-2E9C-101B-9397-08002B2CF9AE}" pid="19" name="ShowNotes">
    <vt:bool>false</vt:bool>
  </property>
  <property fmtid="{D5CDD505-2E9C-101B-9397-08002B2CF9AE}" pid="20" name="NavBtnPos">
    <vt:i4>1</vt:i4>
  </property>
  <property fmtid="{D5CDD505-2E9C-101B-9397-08002B2CF9AE}" pid="21" name="OutputDir">
    <vt:lpwstr>E:\MPI-home\class\powerpoint\gropp</vt:lpwstr>
  </property>
</Properties>
</file>