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0"/>
  </p:notesMasterIdLst>
  <p:handoutMasterIdLst>
    <p:handoutMasterId r:id="rId51"/>
  </p:handoutMasterIdLst>
  <p:sldIdLst>
    <p:sldId id="256" r:id="rId2"/>
    <p:sldId id="310" r:id="rId3"/>
    <p:sldId id="257" r:id="rId4"/>
    <p:sldId id="311" r:id="rId5"/>
    <p:sldId id="258" r:id="rId6"/>
    <p:sldId id="259" r:id="rId7"/>
    <p:sldId id="260" r:id="rId8"/>
    <p:sldId id="261" r:id="rId9"/>
    <p:sldId id="262" r:id="rId10"/>
    <p:sldId id="264" r:id="rId11"/>
    <p:sldId id="270" r:id="rId12"/>
    <p:sldId id="263" r:id="rId13"/>
    <p:sldId id="271" r:id="rId14"/>
    <p:sldId id="265" r:id="rId15"/>
    <p:sldId id="272" r:id="rId16"/>
    <p:sldId id="266" r:id="rId17"/>
    <p:sldId id="273" r:id="rId18"/>
    <p:sldId id="267" r:id="rId19"/>
    <p:sldId id="274" r:id="rId20"/>
    <p:sldId id="268" r:id="rId21"/>
    <p:sldId id="275" r:id="rId22"/>
    <p:sldId id="269" r:id="rId23"/>
    <p:sldId id="276" r:id="rId24"/>
    <p:sldId id="277" r:id="rId25"/>
    <p:sldId id="278" r:id="rId26"/>
    <p:sldId id="279" r:id="rId27"/>
    <p:sldId id="280" r:id="rId28"/>
    <p:sldId id="281" r:id="rId29"/>
    <p:sldId id="295" r:id="rId30"/>
    <p:sldId id="312" r:id="rId31"/>
    <p:sldId id="282" r:id="rId32"/>
    <p:sldId id="302" r:id="rId33"/>
    <p:sldId id="304" r:id="rId34"/>
    <p:sldId id="284" r:id="rId35"/>
    <p:sldId id="305" r:id="rId36"/>
    <p:sldId id="307" r:id="rId37"/>
    <p:sldId id="286" r:id="rId38"/>
    <p:sldId id="314" r:id="rId39"/>
    <p:sldId id="308" r:id="rId40"/>
    <p:sldId id="309" r:id="rId41"/>
    <p:sldId id="288" r:id="rId42"/>
    <p:sldId id="306" r:id="rId43"/>
    <p:sldId id="289" r:id="rId44"/>
    <p:sldId id="290" r:id="rId45"/>
    <p:sldId id="291" r:id="rId46"/>
    <p:sldId id="292" r:id="rId47"/>
    <p:sldId id="293" r:id="rId48"/>
    <p:sldId id="294" r:id="rId49"/>
  </p:sldIdLst>
  <p:sldSz cx="9131300" cy="68453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CC"/>
    <a:srgbClr val="FFFF99"/>
    <a:srgbClr val="FF3300"/>
    <a:srgbClr val="FFCCFF"/>
    <a:srgbClr val="FFCCCC"/>
    <a:srgbClr val="00CC66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6700" autoAdjust="0"/>
  </p:normalViewPr>
  <p:slideViewPr>
    <p:cSldViewPr showGuides="1">
      <p:cViewPr varScale="1">
        <p:scale>
          <a:sx n="99" d="100"/>
          <a:sy n="99" d="100"/>
        </p:scale>
        <p:origin x="-112" y="-312"/>
      </p:cViewPr>
      <p:guideLst>
        <p:guide orient="horz" pos="168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66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handoutMaster" Target="handoutMasters/handoutMaster1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342129" y="320041"/>
            <a:ext cx="642982" cy="22749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 smtClean="0"/>
              <a:t>15-349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348518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5875" y="723900"/>
            <a:ext cx="4757738" cy="3567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59668" y="9229487"/>
            <a:ext cx="772826" cy="2274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Page </a:t>
            </a:r>
            <a:fld id="{E58C011B-412C-41B4-A393-308DD6F72051}" type="slidenum">
              <a:rPr lang="en-US" sz="1300"/>
              <a:pPr defTabSz="860890"/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139435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C43303E6-FF98-4FC2-AF70-F276853EB0A5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425" y="6380163"/>
            <a:ext cx="951395" cy="2860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 smtClean="0">
                <a:solidFill>
                  <a:schemeClr val="hlink"/>
                </a:solidFill>
              </a:rPr>
              <a:t>CS:APP2e</a:t>
            </a:r>
            <a:endParaRPr lang="en-US" sz="1400" b="0" dirty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xmlns:p14="http://schemas.microsoft.com/office/powerpoint/2010/main"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Relationship Id="rId3" Type="http://schemas.openxmlformats.org/officeDocument/2006/relationships/image" Target="../media/image5.wmf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Relationship Id="rId3" Type="http://schemas.openxmlformats.org/officeDocument/2006/relationships/image" Target="../media/image6.wmf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Relationship Id="rId3" Type="http://schemas.openxmlformats.org/officeDocument/2006/relationships/image" Target="../media/image7.wmf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667000" y="4216400"/>
            <a:ext cx="3797300" cy="53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/>
              <a:t>Randal E. Bryant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574800" y="5245100"/>
            <a:ext cx="6007100" cy="585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5000"/>
              </a:lnSpc>
            </a:pPr>
            <a:r>
              <a:rPr lang="en-US" sz="3600" i="1">
                <a:solidFill>
                  <a:schemeClr val="hlink"/>
                </a:solidFill>
              </a:rPr>
              <a:t>Carnegie Mellon University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705600" y="6515100"/>
            <a:ext cx="987450" cy="24519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400" b="0" dirty="0" smtClean="0">
                <a:solidFill>
                  <a:schemeClr val="accent1"/>
                </a:solidFill>
              </a:rPr>
              <a:t>CS:APP2e</a:t>
            </a:r>
            <a:endParaRPr lang="en-US" sz="1400" b="0" dirty="0">
              <a:solidFill>
                <a:schemeClr val="accent1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52950" y="1022350"/>
            <a:ext cx="25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746250" y="755650"/>
            <a:ext cx="5756275" cy="2914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005400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CS:APP Chapter 4</a:t>
            </a:r>
          </a:p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Computer Architecture</a:t>
            </a: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Sequential</a:t>
            </a: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Implementation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911475" y="5940425"/>
            <a:ext cx="3321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 New" pitchFamily="49" charset="0"/>
              </a:rPr>
              <a:t>http://csapp.cs.cmu.edu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Decoding</a:t>
            </a:r>
          </a:p>
        </p:txBody>
      </p:sp>
      <p:sp>
        <p:nvSpPr>
          <p:cNvPr id="334021" name="Rectangle 197"/>
          <p:cNvSpPr>
            <a:spLocks noGrp="1" noChangeArrowheads="1"/>
          </p:cNvSpPr>
          <p:nvPr>
            <p:ph type="body" idx="1"/>
          </p:nvPr>
        </p:nvSpPr>
        <p:spPr>
          <a:xfrm>
            <a:off x="290513" y="4572000"/>
            <a:ext cx="8294687" cy="1860550"/>
          </a:xfrm>
        </p:spPr>
        <p:txBody>
          <a:bodyPr/>
          <a:lstStyle/>
          <a:p>
            <a:pPr>
              <a:tabLst>
                <a:tab pos="3829050" algn="l"/>
              </a:tabLst>
            </a:pPr>
            <a:r>
              <a:rPr lang="en-US"/>
              <a:t>Instruction Format</a:t>
            </a:r>
          </a:p>
          <a:p>
            <a:pPr lvl="1">
              <a:tabLst>
                <a:tab pos="3829050" algn="l"/>
              </a:tabLst>
            </a:pPr>
            <a:r>
              <a:rPr lang="en-US"/>
              <a:t>Instruction byte	icode:ifun</a:t>
            </a:r>
          </a:p>
          <a:p>
            <a:pPr lvl="1">
              <a:tabLst>
                <a:tab pos="3829050" algn="l"/>
              </a:tabLst>
            </a:pPr>
            <a:r>
              <a:rPr lang="en-US"/>
              <a:t>Optional register byte	rA:rB</a:t>
            </a:r>
          </a:p>
          <a:p>
            <a:pPr lvl="1">
              <a:tabLst>
                <a:tab pos="3829050" algn="l"/>
              </a:tabLst>
            </a:pPr>
            <a:r>
              <a:rPr lang="en-US"/>
              <a:t>Optional constant word	valC</a:t>
            </a:r>
          </a:p>
        </p:txBody>
      </p:sp>
      <p:grpSp>
        <p:nvGrpSpPr>
          <p:cNvPr id="334020" name="Group 196"/>
          <p:cNvGrpSpPr>
            <a:grpSpLocks/>
          </p:cNvGrpSpPr>
          <p:nvPr/>
        </p:nvGrpSpPr>
        <p:grpSpPr bwMode="auto">
          <a:xfrm>
            <a:off x="1524000" y="1219200"/>
            <a:ext cx="5181600" cy="3176588"/>
            <a:chOff x="1008" y="1189"/>
            <a:chExt cx="3264" cy="2001"/>
          </a:xfrm>
        </p:grpSpPr>
        <p:grpSp>
          <p:nvGrpSpPr>
            <p:cNvPr id="333904" name="Group 80"/>
            <p:cNvGrpSpPr>
              <a:grpSpLocks/>
            </p:cNvGrpSpPr>
            <p:nvPr/>
          </p:nvGrpSpPr>
          <p:grpSpPr bwMode="auto">
            <a:xfrm>
              <a:off x="1968" y="1680"/>
              <a:ext cx="384" cy="192"/>
              <a:chOff x="1536" y="2208"/>
              <a:chExt cx="384" cy="192"/>
            </a:xfrm>
          </p:grpSpPr>
          <p:sp>
            <p:nvSpPr>
              <p:cNvPr id="333905" name="Rectangle 81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33906" name="Rectangle 82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33907" name="Rectangle 83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33908" name="Group 84"/>
            <p:cNvGrpSpPr>
              <a:grpSpLocks/>
            </p:cNvGrpSpPr>
            <p:nvPr/>
          </p:nvGrpSpPr>
          <p:grpSpPr bwMode="auto">
            <a:xfrm>
              <a:off x="2352" y="1680"/>
              <a:ext cx="384" cy="192"/>
              <a:chOff x="1920" y="2208"/>
              <a:chExt cx="384" cy="192"/>
            </a:xfrm>
          </p:grpSpPr>
          <p:sp>
            <p:nvSpPr>
              <p:cNvPr id="333909" name="Rectangle 85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33910" name="Rectangle 86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33911" name="Rectangle 87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33912" name="Rectangle 88"/>
            <p:cNvSpPr>
              <a:spLocks noChangeArrowheads="1"/>
            </p:cNvSpPr>
            <p:nvPr/>
          </p:nvSpPr>
          <p:spPr bwMode="auto">
            <a:xfrm>
              <a:off x="2736" y="168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  <p:sp>
          <p:nvSpPr>
            <p:cNvPr id="334004" name="Text Box 180"/>
            <p:cNvSpPr txBox="1">
              <a:spLocks noChangeArrowheads="1"/>
            </p:cNvSpPr>
            <p:nvPr/>
          </p:nvSpPr>
          <p:spPr bwMode="auto">
            <a:xfrm>
              <a:off x="1008" y="2208"/>
              <a:ext cx="60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icode</a:t>
              </a:r>
            </a:p>
          </p:txBody>
        </p:sp>
        <p:sp>
          <p:nvSpPr>
            <p:cNvPr id="334006" name="Text Box 182"/>
            <p:cNvSpPr txBox="1">
              <a:spLocks noChangeArrowheads="1"/>
            </p:cNvSpPr>
            <p:nvPr/>
          </p:nvSpPr>
          <p:spPr bwMode="auto">
            <a:xfrm>
              <a:off x="1008" y="2400"/>
              <a:ext cx="60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ifun</a:t>
              </a:r>
            </a:p>
          </p:txBody>
        </p:sp>
        <p:sp>
          <p:nvSpPr>
            <p:cNvPr id="334007" name="Text Box 183"/>
            <p:cNvSpPr txBox="1">
              <a:spLocks noChangeArrowheads="1"/>
            </p:cNvSpPr>
            <p:nvPr/>
          </p:nvSpPr>
          <p:spPr bwMode="auto">
            <a:xfrm>
              <a:off x="1008" y="2592"/>
              <a:ext cx="60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rA</a:t>
              </a:r>
            </a:p>
          </p:txBody>
        </p:sp>
        <p:sp>
          <p:nvSpPr>
            <p:cNvPr id="334008" name="Text Box 184"/>
            <p:cNvSpPr txBox="1">
              <a:spLocks noChangeArrowheads="1"/>
            </p:cNvSpPr>
            <p:nvPr/>
          </p:nvSpPr>
          <p:spPr bwMode="auto">
            <a:xfrm>
              <a:off x="1008" y="2784"/>
              <a:ext cx="60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rB</a:t>
              </a:r>
            </a:p>
          </p:txBody>
        </p:sp>
        <p:sp>
          <p:nvSpPr>
            <p:cNvPr id="334009" name="Text Box 185"/>
            <p:cNvSpPr txBox="1">
              <a:spLocks noChangeArrowheads="1"/>
            </p:cNvSpPr>
            <p:nvPr/>
          </p:nvSpPr>
          <p:spPr bwMode="auto">
            <a:xfrm>
              <a:off x="1008" y="2976"/>
              <a:ext cx="60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valC</a:t>
              </a:r>
            </a:p>
          </p:txBody>
        </p:sp>
        <p:sp>
          <p:nvSpPr>
            <p:cNvPr id="334010" name="Freeform 186"/>
            <p:cNvSpPr>
              <a:spLocks/>
            </p:cNvSpPr>
            <p:nvPr/>
          </p:nvSpPr>
          <p:spPr bwMode="auto">
            <a:xfrm>
              <a:off x="1632" y="1872"/>
              <a:ext cx="432" cy="432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144" y="432"/>
                </a:cxn>
                <a:cxn ang="0">
                  <a:pos x="432" y="0"/>
                </a:cxn>
              </a:cxnLst>
              <a:rect l="0" t="0" r="r" b="b"/>
              <a:pathLst>
                <a:path w="432" h="432">
                  <a:moveTo>
                    <a:pt x="0" y="432"/>
                  </a:moveTo>
                  <a:lnTo>
                    <a:pt x="144" y="432"/>
                  </a:lnTo>
                  <a:lnTo>
                    <a:pt x="432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1" name="Freeform 187"/>
            <p:cNvSpPr>
              <a:spLocks/>
            </p:cNvSpPr>
            <p:nvPr/>
          </p:nvSpPr>
          <p:spPr bwMode="auto">
            <a:xfrm>
              <a:off x="1632" y="1872"/>
              <a:ext cx="624" cy="624"/>
            </a:xfrm>
            <a:custGeom>
              <a:avLst/>
              <a:gdLst/>
              <a:ahLst/>
              <a:cxnLst>
                <a:cxn ang="0">
                  <a:pos x="0" y="624"/>
                </a:cxn>
                <a:cxn ang="0">
                  <a:pos x="192" y="624"/>
                </a:cxn>
                <a:cxn ang="0">
                  <a:pos x="624" y="0"/>
                </a:cxn>
              </a:cxnLst>
              <a:rect l="0" t="0" r="r" b="b"/>
              <a:pathLst>
                <a:path w="624" h="624">
                  <a:moveTo>
                    <a:pt x="0" y="624"/>
                  </a:moveTo>
                  <a:lnTo>
                    <a:pt x="192" y="624"/>
                  </a:lnTo>
                  <a:lnTo>
                    <a:pt x="624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2" name="Freeform 188"/>
            <p:cNvSpPr>
              <a:spLocks/>
            </p:cNvSpPr>
            <p:nvPr/>
          </p:nvSpPr>
          <p:spPr bwMode="auto">
            <a:xfrm>
              <a:off x="1632" y="1872"/>
              <a:ext cx="816" cy="816"/>
            </a:xfrm>
            <a:custGeom>
              <a:avLst/>
              <a:gdLst/>
              <a:ahLst/>
              <a:cxnLst>
                <a:cxn ang="0">
                  <a:pos x="0" y="816"/>
                </a:cxn>
                <a:cxn ang="0">
                  <a:pos x="240" y="816"/>
                </a:cxn>
                <a:cxn ang="0">
                  <a:pos x="816" y="0"/>
                </a:cxn>
              </a:cxnLst>
              <a:rect l="0" t="0" r="r" b="b"/>
              <a:pathLst>
                <a:path w="816" h="816">
                  <a:moveTo>
                    <a:pt x="0" y="816"/>
                  </a:moveTo>
                  <a:lnTo>
                    <a:pt x="240" y="816"/>
                  </a:lnTo>
                  <a:lnTo>
                    <a:pt x="816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3" name="Freeform 189"/>
            <p:cNvSpPr>
              <a:spLocks/>
            </p:cNvSpPr>
            <p:nvPr/>
          </p:nvSpPr>
          <p:spPr bwMode="auto">
            <a:xfrm>
              <a:off x="1632" y="1872"/>
              <a:ext cx="1008" cy="1008"/>
            </a:xfrm>
            <a:custGeom>
              <a:avLst/>
              <a:gdLst/>
              <a:ahLst/>
              <a:cxnLst>
                <a:cxn ang="0">
                  <a:pos x="0" y="1008"/>
                </a:cxn>
                <a:cxn ang="0">
                  <a:pos x="336" y="1008"/>
                </a:cxn>
                <a:cxn ang="0">
                  <a:pos x="1008" y="0"/>
                </a:cxn>
              </a:cxnLst>
              <a:rect l="0" t="0" r="r" b="b"/>
              <a:pathLst>
                <a:path w="1008" h="1008">
                  <a:moveTo>
                    <a:pt x="0" y="1008"/>
                  </a:moveTo>
                  <a:lnTo>
                    <a:pt x="336" y="1008"/>
                  </a:lnTo>
                  <a:lnTo>
                    <a:pt x="1008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4" name="Freeform 190"/>
            <p:cNvSpPr>
              <a:spLocks/>
            </p:cNvSpPr>
            <p:nvPr/>
          </p:nvSpPr>
          <p:spPr bwMode="auto">
            <a:xfrm>
              <a:off x="1632" y="1872"/>
              <a:ext cx="1632" cy="1200"/>
            </a:xfrm>
            <a:custGeom>
              <a:avLst/>
              <a:gdLst/>
              <a:ahLst/>
              <a:cxnLst>
                <a:cxn ang="0">
                  <a:pos x="0" y="1200"/>
                </a:cxn>
                <a:cxn ang="0">
                  <a:pos x="816" y="1200"/>
                </a:cxn>
                <a:cxn ang="0">
                  <a:pos x="1632" y="0"/>
                </a:cxn>
              </a:cxnLst>
              <a:rect l="0" t="0" r="r" b="b"/>
              <a:pathLst>
                <a:path w="1632" h="1200">
                  <a:moveTo>
                    <a:pt x="0" y="1200"/>
                  </a:moveTo>
                  <a:lnTo>
                    <a:pt x="816" y="1200"/>
                  </a:lnTo>
                  <a:lnTo>
                    <a:pt x="1632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6" name="AutoShape 192"/>
            <p:cNvSpPr>
              <a:spLocks/>
            </p:cNvSpPr>
            <p:nvPr/>
          </p:nvSpPr>
          <p:spPr bwMode="auto">
            <a:xfrm rot="5400000">
              <a:off x="2472" y="1368"/>
              <a:ext cx="144" cy="384"/>
            </a:xfrm>
            <a:prstGeom prst="leftBrace">
              <a:avLst>
                <a:gd name="adj1" fmla="val 22222"/>
                <a:gd name="adj2" fmla="val 48694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7" name="AutoShape 193"/>
            <p:cNvSpPr>
              <a:spLocks/>
            </p:cNvSpPr>
            <p:nvPr/>
          </p:nvSpPr>
          <p:spPr bwMode="auto">
            <a:xfrm rot="5400000">
              <a:off x="3432" y="792"/>
              <a:ext cx="144" cy="1536"/>
            </a:xfrm>
            <a:prstGeom prst="leftBrace">
              <a:avLst>
                <a:gd name="adj1" fmla="val 88889"/>
                <a:gd name="adj2" fmla="val 49866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8" name="Text Box 194"/>
            <p:cNvSpPr txBox="1">
              <a:spLocks noChangeArrowheads="1"/>
            </p:cNvSpPr>
            <p:nvPr/>
          </p:nvSpPr>
          <p:spPr bwMode="auto">
            <a:xfrm>
              <a:off x="2223" y="1189"/>
              <a:ext cx="64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Optional</a:t>
              </a:r>
            </a:p>
          </p:txBody>
        </p:sp>
        <p:sp>
          <p:nvSpPr>
            <p:cNvPr id="334019" name="Text Box 195"/>
            <p:cNvSpPr txBox="1">
              <a:spLocks noChangeArrowheads="1"/>
            </p:cNvSpPr>
            <p:nvPr/>
          </p:nvSpPr>
          <p:spPr bwMode="auto">
            <a:xfrm>
              <a:off x="3168" y="1200"/>
              <a:ext cx="64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Optional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Arith./Logical Operation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828800"/>
            <a:ext cx="4070350" cy="4603750"/>
          </a:xfrm>
        </p:spPr>
        <p:txBody>
          <a:bodyPr/>
          <a:lstStyle/>
          <a:p>
            <a:pPr marL="0" indent="0"/>
            <a:r>
              <a:rPr lang="en-US" sz="2000"/>
              <a:t>Fetch</a:t>
            </a:r>
          </a:p>
          <a:p>
            <a:pPr lvl="1"/>
            <a:r>
              <a:rPr lang="en-US" sz="1800"/>
              <a:t>Read 2 bytes</a:t>
            </a:r>
          </a:p>
          <a:p>
            <a:pPr marL="0" indent="0"/>
            <a:r>
              <a:rPr lang="en-US" sz="2000"/>
              <a:t>Decode</a:t>
            </a:r>
          </a:p>
          <a:p>
            <a:pPr lvl="1"/>
            <a:r>
              <a:rPr lang="en-US" sz="1800"/>
              <a:t>Read operand registers</a:t>
            </a:r>
          </a:p>
          <a:p>
            <a:pPr marL="0" indent="0"/>
            <a:r>
              <a:rPr lang="en-US" sz="2000"/>
              <a:t>Execute</a:t>
            </a:r>
          </a:p>
          <a:p>
            <a:pPr lvl="1"/>
            <a:r>
              <a:rPr lang="en-US" sz="1800"/>
              <a:t>Perform operation</a:t>
            </a:r>
          </a:p>
          <a:p>
            <a:pPr lvl="1"/>
            <a:r>
              <a:rPr lang="en-US" sz="1800"/>
              <a:t>Set condition codes</a:t>
            </a:r>
          </a:p>
        </p:txBody>
      </p:sp>
      <p:sp>
        <p:nvSpPr>
          <p:cNvPr id="346127" name="Rectangle 15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1828800"/>
            <a:ext cx="4071937" cy="46037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Do nothing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Update register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Increment PC by 2</a:t>
            </a:r>
          </a:p>
        </p:txBody>
      </p:sp>
      <p:grpSp>
        <p:nvGrpSpPr>
          <p:cNvPr id="346128" name="Group 16"/>
          <p:cNvGrpSpPr>
            <a:grpSpLocks/>
          </p:cNvGrpSpPr>
          <p:nvPr/>
        </p:nvGrpSpPr>
        <p:grpSpPr bwMode="auto">
          <a:xfrm>
            <a:off x="2438400" y="1066800"/>
            <a:ext cx="3657600" cy="609600"/>
            <a:chOff x="1968" y="672"/>
            <a:chExt cx="2304" cy="384"/>
          </a:xfrm>
        </p:grpSpPr>
        <p:sp>
          <p:nvSpPr>
            <p:cNvPr id="346116" name="Rectangle 4"/>
            <p:cNvSpPr>
              <a:spLocks noChangeArrowheads="1"/>
            </p:cNvSpPr>
            <p:nvPr/>
          </p:nvSpPr>
          <p:spPr bwMode="auto">
            <a:xfrm>
              <a:off x="1968" y="672"/>
              <a:ext cx="2304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46117" name="Group 5"/>
            <p:cNvGrpSpPr>
              <a:grpSpLocks/>
            </p:cNvGrpSpPr>
            <p:nvPr/>
          </p:nvGrpSpPr>
          <p:grpSpPr bwMode="auto">
            <a:xfrm>
              <a:off x="2112" y="768"/>
              <a:ext cx="1968" cy="192"/>
              <a:chOff x="528" y="1680"/>
              <a:chExt cx="1968" cy="192"/>
            </a:xfrm>
          </p:grpSpPr>
          <p:sp>
            <p:nvSpPr>
              <p:cNvPr id="346118" name="Rectangle 6"/>
              <p:cNvSpPr>
                <a:spLocks noChangeArrowheads="1"/>
              </p:cNvSpPr>
              <p:nvPr/>
            </p:nvSpPr>
            <p:spPr bwMode="auto">
              <a:xfrm>
                <a:off x="528" y="1680"/>
                <a:ext cx="1200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OPl </a:t>
                </a: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, </a:t>
                </a: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grpSp>
            <p:nvGrpSpPr>
              <p:cNvPr id="346119" name="Group 7"/>
              <p:cNvGrpSpPr>
                <a:grpSpLocks/>
              </p:cNvGrpSpPr>
              <p:nvPr/>
            </p:nvGrpSpPr>
            <p:grpSpPr bwMode="auto">
              <a:xfrm>
                <a:off x="1728" y="1680"/>
                <a:ext cx="384" cy="192"/>
                <a:chOff x="1296" y="2544"/>
                <a:chExt cx="384" cy="192"/>
              </a:xfrm>
            </p:grpSpPr>
            <p:sp>
              <p:nvSpPr>
                <p:cNvPr id="346120" name="Rectangle 8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346121" name="Rectangle 9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fn</a:t>
                  </a:r>
                </a:p>
              </p:txBody>
            </p:sp>
            <p:sp>
              <p:nvSpPr>
                <p:cNvPr id="346122" name="Rectangle 10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600">
                    <a:solidFill>
                      <a:schemeClr val="folHlink"/>
                    </a:solidFill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346123" name="Group 11"/>
              <p:cNvGrpSpPr>
                <a:grpSpLocks/>
              </p:cNvGrpSpPr>
              <p:nvPr/>
            </p:nvGrpSpPr>
            <p:grpSpPr bwMode="auto">
              <a:xfrm>
                <a:off x="2112" y="1680"/>
                <a:ext cx="384" cy="192"/>
                <a:chOff x="1680" y="2544"/>
                <a:chExt cx="384" cy="192"/>
              </a:xfrm>
            </p:grpSpPr>
            <p:sp>
              <p:nvSpPr>
                <p:cNvPr id="346124" name="Rectangle 12"/>
                <p:cNvSpPr>
                  <a:spLocks noChangeArrowheads="1"/>
                </p:cNvSpPr>
                <p:nvPr/>
              </p:nvSpPr>
              <p:spPr bwMode="auto">
                <a:xfrm>
                  <a:off x="1680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rA</a:t>
                  </a:r>
                </a:p>
              </p:txBody>
            </p:sp>
            <p:sp>
              <p:nvSpPr>
                <p:cNvPr id="346125" name="Rectangle 13"/>
                <p:cNvSpPr>
                  <a:spLocks noChangeArrowheads="1"/>
                </p:cNvSpPr>
                <p:nvPr/>
              </p:nvSpPr>
              <p:spPr bwMode="auto">
                <a:xfrm>
                  <a:off x="1872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rB</a:t>
                  </a:r>
                </a:p>
              </p:txBody>
            </p:sp>
            <p:sp>
              <p:nvSpPr>
                <p:cNvPr id="346126" name="Rectangle 14"/>
                <p:cNvSpPr>
                  <a:spLocks noChangeArrowheads="1"/>
                </p:cNvSpPr>
                <p:nvPr/>
              </p:nvSpPr>
              <p:spPr bwMode="auto">
                <a:xfrm>
                  <a:off x="1680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600">
                    <a:solidFill>
                      <a:schemeClr val="folHlink"/>
                    </a:solidFill>
                    <a:latin typeface="Courier New" pitchFamily="49" charset="0"/>
                  </a:endParaRPr>
                </a:p>
              </p:txBody>
            </p:sp>
          </p:grp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Arith/Log. Ops</a:t>
            </a:r>
          </a:p>
        </p:txBody>
      </p:sp>
      <p:sp>
        <p:nvSpPr>
          <p:cNvPr id="331816" name="Rectangle 40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Formulate instruction execution as sequence of simple steps</a:t>
            </a:r>
          </a:p>
          <a:p>
            <a:pPr lvl="1"/>
            <a:r>
              <a:rPr lang="en-US"/>
              <a:t>Use same general form for all instructions</a:t>
            </a:r>
          </a:p>
        </p:txBody>
      </p:sp>
      <p:sp>
        <p:nvSpPr>
          <p:cNvPr id="331780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OPl rA, rB</a:t>
            </a:r>
          </a:p>
        </p:txBody>
      </p:sp>
      <p:grpSp>
        <p:nvGrpSpPr>
          <p:cNvPr id="331824" name="Group 48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31781" name="Text Box 5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31782" name="Text Box 6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rA:rB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[PC+1]</a:t>
              </a:r>
            </a:p>
          </p:txBody>
        </p:sp>
        <p:sp>
          <p:nvSpPr>
            <p:cNvPr id="331783" name="Text Box 7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784" name="Text Box 8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PC+2</a:t>
              </a:r>
            </a:p>
          </p:txBody>
        </p:sp>
        <p:sp>
          <p:nvSpPr>
            <p:cNvPr id="331796" name="Text Box 2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7" name="Text Box 2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31803" name="Text Box 27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31804" name="Text Box 28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register byte</a:t>
              </a:r>
            </a:p>
          </p:txBody>
        </p:sp>
        <p:sp>
          <p:nvSpPr>
            <p:cNvPr id="331805" name="Text Box 29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806" name="Text Box 30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next PC</a:t>
              </a:r>
            </a:p>
          </p:txBody>
        </p:sp>
      </p:grpSp>
      <p:grpSp>
        <p:nvGrpSpPr>
          <p:cNvPr id="331823" name="Group 47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31785" name="Text Box 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31786" name="Text Box 10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R[rB]</a:t>
              </a:r>
            </a:p>
          </p:txBody>
        </p:sp>
        <p:sp>
          <p:nvSpPr>
            <p:cNvPr id="331795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8" name="Text Box 22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31807" name="Text Box 3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331808" name="Text Box 3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B</a:t>
              </a:r>
            </a:p>
          </p:txBody>
        </p:sp>
      </p:grpSp>
      <p:grpSp>
        <p:nvGrpSpPr>
          <p:cNvPr id="331819" name="Group 4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31787" name="Text Box 11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OP valA</a:t>
              </a:r>
            </a:p>
          </p:txBody>
        </p:sp>
        <p:sp>
          <p:nvSpPr>
            <p:cNvPr id="331788" name="Text Box 12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CC</a:t>
              </a:r>
            </a:p>
          </p:txBody>
        </p:sp>
        <p:sp>
          <p:nvSpPr>
            <p:cNvPr id="331794" name="Text Box 18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9" name="Text Box 23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31809" name="Text Box 33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Perform ALU operation</a:t>
              </a:r>
            </a:p>
          </p:txBody>
        </p:sp>
        <p:sp>
          <p:nvSpPr>
            <p:cNvPr id="331810" name="Text Box 34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condition code register</a:t>
              </a:r>
            </a:p>
          </p:txBody>
        </p:sp>
      </p:grpSp>
      <p:grpSp>
        <p:nvGrpSpPr>
          <p:cNvPr id="331826" name="Group 5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31789" name="Text Box 13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31800" name="Text Box 24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31811" name="Text Box 35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</p:grpSp>
      <p:grpSp>
        <p:nvGrpSpPr>
          <p:cNvPr id="331827" name="Group 51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31790" name="Text Box 14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R[rB]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31791" name="Text Box 15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793" name="Text Box 1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801" name="Text Box 25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31812" name="Text Box 36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back result</a:t>
              </a:r>
            </a:p>
          </p:txBody>
        </p:sp>
        <p:sp>
          <p:nvSpPr>
            <p:cNvPr id="331813" name="Text Box 37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31822" name="Group 46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31792" name="Text Box 16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valP</a:t>
              </a:r>
            </a:p>
          </p:txBody>
        </p:sp>
        <p:sp>
          <p:nvSpPr>
            <p:cNvPr id="331802" name="Text Box 26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31814" name="Text Box 38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</a:t>
            </a:r>
            <a:r>
              <a:rPr lang="en-US">
                <a:latin typeface="Courier New" pitchFamily="49" charset="0"/>
              </a:rPr>
              <a:t>rmmovl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828800"/>
            <a:ext cx="4070350" cy="4603750"/>
          </a:xfrm>
        </p:spPr>
        <p:txBody>
          <a:bodyPr/>
          <a:lstStyle/>
          <a:p>
            <a:pPr marL="0" indent="0"/>
            <a:r>
              <a:rPr lang="en-US" sz="2000"/>
              <a:t>Fetch</a:t>
            </a:r>
          </a:p>
          <a:p>
            <a:pPr lvl="1"/>
            <a:r>
              <a:rPr lang="en-US" sz="1800"/>
              <a:t>Read 6 bytes</a:t>
            </a:r>
          </a:p>
          <a:p>
            <a:pPr marL="0" indent="0"/>
            <a:r>
              <a:rPr lang="en-US" sz="2000"/>
              <a:t>Decode</a:t>
            </a:r>
          </a:p>
          <a:p>
            <a:pPr lvl="1"/>
            <a:r>
              <a:rPr lang="en-US" sz="1800"/>
              <a:t>Read operand registers</a:t>
            </a:r>
          </a:p>
          <a:p>
            <a:pPr marL="0" indent="0"/>
            <a:r>
              <a:rPr lang="en-US" sz="2000"/>
              <a:t>Execute</a:t>
            </a:r>
          </a:p>
          <a:p>
            <a:pPr lvl="1"/>
            <a:r>
              <a:rPr lang="en-US" sz="1800"/>
              <a:t>Compute effective address</a:t>
            </a:r>
          </a:p>
        </p:txBody>
      </p:sp>
      <p:sp>
        <p:nvSpPr>
          <p:cNvPr id="3481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1828800"/>
            <a:ext cx="4071937" cy="46037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Write to memory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Do nothing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Increment PC by 6</a:t>
            </a:r>
          </a:p>
        </p:txBody>
      </p:sp>
      <p:sp>
        <p:nvSpPr>
          <p:cNvPr id="348177" name="Rectangle 17"/>
          <p:cNvSpPr>
            <a:spLocks noChangeArrowheads="1"/>
          </p:cNvSpPr>
          <p:nvPr/>
        </p:nvSpPr>
        <p:spPr bwMode="auto">
          <a:xfrm>
            <a:off x="1524000" y="1143000"/>
            <a:ext cx="5943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348178" name="Group 18"/>
          <p:cNvGrpSpPr>
            <a:grpSpLocks/>
          </p:cNvGrpSpPr>
          <p:nvPr/>
        </p:nvGrpSpPr>
        <p:grpSpPr bwMode="auto">
          <a:xfrm>
            <a:off x="1676400" y="1295400"/>
            <a:ext cx="5562600" cy="304800"/>
            <a:chOff x="480" y="2592"/>
            <a:chExt cx="3504" cy="192"/>
          </a:xfrm>
        </p:grpSpPr>
        <p:sp>
          <p:nvSpPr>
            <p:cNvPr id="348179" name="Rectangle 19"/>
            <p:cNvSpPr>
              <a:spLocks noChangeArrowheads="1"/>
            </p:cNvSpPr>
            <p:nvPr/>
          </p:nvSpPr>
          <p:spPr bwMode="auto">
            <a:xfrm>
              <a:off x="480" y="259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rmmovl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</a:t>
              </a:r>
              <a:r>
                <a:rPr lang="en-US" sz="1600">
                  <a:solidFill>
                    <a:schemeClr val="folHlink"/>
                  </a:solidFill>
                </a:rPr>
                <a:t> D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(</a:t>
              </a:r>
              <a:r>
                <a:rPr lang="en-US" sz="1600">
                  <a:solidFill>
                    <a:schemeClr val="folHlink"/>
                  </a:solidFill>
                </a:rPr>
                <a:t>rB)</a:t>
              </a:r>
            </a:p>
          </p:txBody>
        </p:sp>
        <p:grpSp>
          <p:nvGrpSpPr>
            <p:cNvPr id="348180" name="Group 20"/>
            <p:cNvGrpSpPr>
              <a:grpSpLocks/>
            </p:cNvGrpSpPr>
            <p:nvPr/>
          </p:nvGrpSpPr>
          <p:grpSpPr bwMode="auto">
            <a:xfrm>
              <a:off x="1680" y="2592"/>
              <a:ext cx="2304" cy="192"/>
              <a:chOff x="3168" y="3360"/>
              <a:chExt cx="2304" cy="192"/>
            </a:xfrm>
          </p:grpSpPr>
          <p:grpSp>
            <p:nvGrpSpPr>
              <p:cNvPr id="348181" name="Group 21"/>
              <p:cNvGrpSpPr>
                <a:grpSpLocks/>
              </p:cNvGrpSpPr>
              <p:nvPr/>
            </p:nvGrpSpPr>
            <p:grpSpPr bwMode="auto">
              <a:xfrm>
                <a:off x="3168" y="3360"/>
                <a:ext cx="384" cy="192"/>
                <a:chOff x="1296" y="2544"/>
                <a:chExt cx="384" cy="192"/>
              </a:xfrm>
            </p:grpSpPr>
            <p:sp>
              <p:nvSpPr>
                <p:cNvPr id="348182" name="Rectangle 22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4</a:t>
                  </a:r>
                </a:p>
              </p:txBody>
            </p:sp>
            <p:sp>
              <p:nvSpPr>
                <p:cNvPr id="348183" name="Rectangle 23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348184" name="Rectangle 24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348185" name="Group 25"/>
              <p:cNvGrpSpPr>
                <a:grpSpLocks/>
              </p:cNvGrpSpPr>
              <p:nvPr/>
            </p:nvGrpSpPr>
            <p:grpSpPr bwMode="auto">
              <a:xfrm>
                <a:off x="3552" y="3360"/>
                <a:ext cx="384" cy="192"/>
                <a:chOff x="2688" y="1632"/>
                <a:chExt cx="384" cy="192"/>
              </a:xfrm>
            </p:grpSpPr>
            <p:sp>
              <p:nvSpPr>
                <p:cNvPr id="348186" name="Rectangle 26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rA</a:t>
                  </a:r>
                </a:p>
              </p:txBody>
            </p:sp>
            <p:sp>
              <p:nvSpPr>
                <p:cNvPr id="348187" name="Rectangle 27"/>
                <p:cNvSpPr>
                  <a:spLocks noChangeArrowheads="1"/>
                </p:cNvSpPr>
                <p:nvPr/>
              </p:nvSpPr>
              <p:spPr bwMode="auto">
                <a:xfrm>
                  <a:off x="2880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/>
                    <a:t>rB</a:t>
                  </a:r>
                </a:p>
              </p:txBody>
            </p:sp>
            <p:sp>
              <p:nvSpPr>
                <p:cNvPr id="348188" name="Rectangle 28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sp>
            <p:nvSpPr>
              <p:cNvPr id="348189" name="Rectangle 29"/>
              <p:cNvSpPr>
                <a:spLocks noChangeArrowheads="1"/>
              </p:cNvSpPr>
              <p:nvPr/>
            </p:nvSpPr>
            <p:spPr bwMode="auto">
              <a:xfrm>
                <a:off x="3936" y="3360"/>
                <a:ext cx="1536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/>
                  <a:t>D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</a:t>
            </a:r>
            <a:r>
              <a:rPr lang="en-US">
                <a:latin typeface="Courier New" pitchFamily="49" charset="0"/>
              </a:rPr>
              <a:t>rmmovl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for address computation</a:t>
            </a:r>
          </a:p>
        </p:txBody>
      </p:sp>
      <p:sp>
        <p:nvSpPr>
          <p:cNvPr id="339972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rmmovl</a:t>
            </a:r>
            <a:r>
              <a:rPr lang="en-US" sz="1600"/>
              <a:t> rA, D(rB)</a:t>
            </a:r>
          </a:p>
        </p:txBody>
      </p:sp>
      <p:grpSp>
        <p:nvGrpSpPr>
          <p:cNvPr id="339973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39974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39975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rA:rB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[PC+1]</a:t>
              </a:r>
            </a:p>
          </p:txBody>
        </p:sp>
        <p:sp>
          <p:nvSpPr>
            <p:cNvPr id="339976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valC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[PC+2]</a:t>
              </a:r>
            </a:p>
          </p:txBody>
        </p:sp>
        <p:sp>
          <p:nvSpPr>
            <p:cNvPr id="339977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PC+6</a:t>
              </a:r>
            </a:p>
          </p:txBody>
        </p:sp>
        <p:sp>
          <p:nvSpPr>
            <p:cNvPr id="339978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9979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39980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39981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register byte</a:t>
              </a:r>
            </a:p>
          </p:txBody>
        </p:sp>
        <p:sp>
          <p:nvSpPr>
            <p:cNvPr id="339982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displacement D</a:t>
              </a:r>
            </a:p>
          </p:txBody>
        </p:sp>
        <p:sp>
          <p:nvSpPr>
            <p:cNvPr id="339983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next PC</a:t>
              </a:r>
            </a:p>
          </p:txBody>
        </p:sp>
      </p:grpSp>
      <p:grpSp>
        <p:nvGrpSpPr>
          <p:cNvPr id="339984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39985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39986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R[rB]</a:t>
              </a:r>
            </a:p>
          </p:txBody>
        </p:sp>
        <p:sp>
          <p:nvSpPr>
            <p:cNvPr id="339987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9988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39989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339990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B</a:t>
              </a:r>
            </a:p>
          </p:txBody>
        </p:sp>
      </p:grpSp>
      <p:grpSp>
        <p:nvGrpSpPr>
          <p:cNvPr id="339991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39992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valC</a:t>
              </a:r>
            </a:p>
          </p:txBody>
        </p:sp>
        <p:sp>
          <p:nvSpPr>
            <p:cNvPr id="339993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9994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9995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39996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effective address</a:t>
              </a:r>
            </a:p>
          </p:txBody>
        </p:sp>
        <p:sp>
          <p:nvSpPr>
            <p:cNvPr id="339997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39998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39999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[valE]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valA</a:t>
              </a:r>
            </a:p>
          </p:txBody>
        </p:sp>
        <p:sp>
          <p:nvSpPr>
            <p:cNvPr id="340000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0001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value to memory  </a:t>
              </a:r>
            </a:p>
          </p:txBody>
        </p:sp>
      </p:grpSp>
      <p:grpSp>
        <p:nvGrpSpPr>
          <p:cNvPr id="340002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0003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0004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0005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0006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0007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0008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0009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0010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valP</a:t>
              </a:r>
            </a:p>
          </p:txBody>
        </p:sp>
        <p:sp>
          <p:nvSpPr>
            <p:cNvPr id="340011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0012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</a:t>
            </a:r>
            <a:r>
              <a:rPr lang="en-US">
                <a:latin typeface="Courier New" pitchFamily="49" charset="0"/>
              </a:rPr>
              <a:t>popl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828800"/>
            <a:ext cx="4070350" cy="4603750"/>
          </a:xfrm>
        </p:spPr>
        <p:txBody>
          <a:bodyPr/>
          <a:lstStyle/>
          <a:p>
            <a:pPr marL="0" indent="0"/>
            <a:r>
              <a:rPr lang="en-US" sz="2000"/>
              <a:t>Fetch</a:t>
            </a:r>
          </a:p>
          <a:p>
            <a:pPr lvl="1"/>
            <a:r>
              <a:rPr lang="en-US" sz="1800"/>
              <a:t>Read 2 bytes</a:t>
            </a:r>
          </a:p>
          <a:p>
            <a:pPr marL="0" indent="0"/>
            <a:r>
              <a:rPr lang="en-US" sz="2000"/>
              <a:t>Decode</a:t>
            </a:r>
          </a:p>
          <a:p>
            <a:pPr lvl="1"/>
            <a:r>
              <a:rPr lang="en-US" sz="1800"/>
              <a:t>Read stack pointer</a:t>
            </a:r>
          </a:p>
          <a:p>
            <a:pPr marL="0" indent="0"/>
            <a:r>
              <a:rPr lang="en-US" sz="2000"/>
              <a:t>Execute</a:t>
            </a:r>
          </a:p>
          <a:p>
            <a:pPr lvl="1"/>
            <a:r>
              <a:rPr lang="en-US" sz="1800"/>
              <a:t>Increment stack pointer by 4</a:t>
            </a:r>
          </a:p>
        </p:txBody>
      </p:sp>
      <p:sp>
        <p:nvSpPr>
          <p:cNvPr id="3491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1828800"/>
            <a:ext cx="4071937" cy="46037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Read from old stack pointer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Update stack pointer</a:t>
            </a:r>
          </a:p>
          <a:p>
            <a:pPr lvl="1"/>
            <a:r>
              <a:rPr lang="en-US" sz="1800"/>
              <a:t>Write result to register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Increment PC by 2</a:t>
            </a:r>
          </a:p>
        </p:txBody>
      </p:sp>
      <p:grpSp>
        <p:nvGrpSpPr>
          <p:cNvPr id="349201" name="Group 17"/>
          <p:cNvGrpSpPr>
            <a:grpSpLocks/>
          </p:cNvGrpSpPr>
          <p:nvPr/>
        </p:nvGrpSpPr>
        <p:grpSpPr bwMode="auto">
          <a:xfrm>
            <a:off x="2514600" y="1066800"/>
            <a:ext cx="3322638" cy="609600"/>
            <a:chOff x="403" y="816"/>
            <a:chExt cx="2093" cy="384"/>
          </a:xfrm>
        </p:grpSpPr>
        <p:sp>
          <p:nvSpPr>
            <p:cNvPr id="349202" name="Rectangle 18"/>
            <p:cNvSpPr>
              <a:spLocks noChangeArrowheads="1"/>
            </p:cNvSpPr>
            <p:nvPr/>
          </p:nvSpPr>
          <p:spPr bwMode="auto">
            <a:xfrm>
              <a:off x="403" y="816"/>
              <a:ext cx="2093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49203" name="Rectangle 19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popl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</a:p>
          </p:txBody>
        </p:sp>
        <p:grpSp>
          <p:nvGrpSpPr>
            <p:cNvPr id="349204" name="Group 20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349205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49206" name="Rectangle 2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49207" name="Rectangle 2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349208" name="Group 24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349209" name="Rectangle 25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349210" name="Rectangle 26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49211" name="Rectangle 27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</a:t>
            </a:r>
            <a:r>
              <a:rPr lang="en-US">
                <a:latin typeface="Courier New" pitchFamily="49" charset="0"/>
              </a:rPr>
              <a:t>popl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to increment stack pointer</a:t>
            </a:r>
          </a:p>
          <a:p>
            <a:pPr lvl="1"/>
            <a:r>
              <a:rPr lang="en-US"/>
              <a:t>Must update two registers</a:t>
            </a:r>
          </a:p>
          <a:p>
            <a:pPr lvl="2"/>
            <a:r>
              <a:rPr lang="en-US"/>
              <a:t>Popped value</a:t>
            </a:r>
          </a:p>
          <a:p>
            <a:pPr lvl="2"/>
            <a:r>
              <a:rPr lang="en-US"/>
              <a:t>New stack pointer</a:t>
            </a:r>
          </a:p>
        </p:txBody>
      </p:sp>
      <p:sp>
        <p:nvSpPr>
          <p:cNvPr id="340996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popl</a:t>
            </a:r>
            <a:r>
              <a:rPr lang="en-US" sz="1600"/>
              <a:t> rA</a:t>
            </a:r>
          </a:p>
        </p:txBody>
      </p:sp>
      <p:grpSp>
        <p:nvGrpSpPr>
          <p:cNvPr id="340997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40998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0999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rA:rB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[PC+1]</a:t>
              </a:r>
            </a:p>
          </p:txBody>
        </p:sp>
        <p:sp>
          <p:nvSpPr>
            <p:cNvPr id="341000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1001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PC+2</a:t>
              </a:r>
            </a:p>
          </p:txBody>
        </p:sp>
        <p:sp>
          <p:nvSpPr>
            <p:cNvPr id="341002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03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1004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1005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register byte</a:t>
              </a:r>
            </a:p>
          </p:txBody>
        </p:sp>
        <p:sp>
          <p:nvSpPr>
            <p:cNvPr id="341006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1007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next PC</a:t>
              </a:r>
            </a:p>
          </p:txBody>
        </p:sp>
      </p:grpSp>
      <p:grpSp>
        <p:nvGrpSpPr>
          <p:cNvPr id="341008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41009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41010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 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41011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12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1013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  <p:sp>
          <p:nvSpPr>
            <p:cNvPr id="341014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</p:grpSp>
      <p:grpSp>
        <p:nvGrpSpPr>
          <p:cNvPr id="341015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41016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+ 4</a:t>
              </a:r>
            </a:p>
          </p:txBody>
        </p:sp>
        <p:sp>
          <p:nvSpPr>
            <p:cNvPr id="341017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18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19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1020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41021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1022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1023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valM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[valA]</a:t>
              </a:r>
            </a:p>
          </p:txBody>
        </p:sp>
        <p:sp>
          <p:nvSpPr>
            <p:cNvPr id="341024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1025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from stack </a:t>
              </a:r>
            </a:p>
          </p:txBody>
        </p:sp>
      </p:grpSp>
      <p:grpSp>
        <p:nvGrpSpPr>
          <p:cNvPr id="341026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1027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8" charset="2"/>
                </a:rPr>
                <a:t>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41028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R[rA]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valM</a:t>
              </a:r>
            </a:p>
          </p:txBody>
        </p:sp>
        <p:sp>
          <p:nvSpPr>
            <p:cNvPr id="341029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30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1031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41032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back result</a:t>
              </a:r>
            </a:p>
          </p:txBody>
        </p:sp>
      </p:grpSp>
      <p:grpSp>
        <p:nvGrpSpPr>
          <p:cNvPr id="341033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1034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valP</a:t>
              </a:r>
            </a:p>
          </p:txBody>
        </p:sp>
        <p:sp>
          <p:nvSpPr>
            <p:cNvPr id="341035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1036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Jumps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3048000"/>
            <a:ext cx="4070350" cy="3384550"/>
          </a:xfrm>
        </p:spPr>
        <p:txBody>
          <a:bodyPr/>
          <a:lstStyle/>
          <a:p>
            <a:pPr marL="0" indent="0"/>
            <a:r>
              <a:rPr lang="en-US" sz="2000"/>
              <a:t>Fetch</a:t>
            </a:r>
          </a:p>
          <a:p>
            <a:pPr lvl="1"/>
            <a:r>
              <a:rPr lang="en-US" sz="1800"/>
              <a:t>Read 5 bytes</a:t>
            </a:r>
          </a:p>
          <a:p>
            <a:pPr lvl="1"/>
            <a:r>
              <a:rPr lang="en-US" sz="1800"/>
              <a:t>Increment PC by 5</a:t>
            </a:r>
          </a:p>
          <a:p>
            <a:pPr marL="0" indent="0"/>
            <a:r>
              <a:rPr lang="en-US" sz="2000"/>
              <a:t>Decode</a:t>
            </a:r>
          </a:p>
          <a:p>
            <a:pPr lvl="1"/>
            <a:r>
              <a:rPr lang="en-US" sz="1800"/>
              <a:t>Do nothing</a:t>
            </a:r>
          </a:p>
          <a:p>
            <a:pPr marL="0" indent="0"/>
            <a:r>
              <a:rPr lang="en-US" sz="2000"/>
              <a:t>Execute</a:t>
            </a:r>
          </a:p>
          <a:p>
            <a:pPr lvl="1"/>
            <a:r>
              <a:rPr lang="en-US" sz="1800"/>
              <a:t>Determine whether to take branch based on jump condition and condition codes</a:t>
            </a:r>
          </a:p>
        </p:txBody>
      </p:sp>
      <p:sp>
        <p:nvSpPr>
          <p:cNvPr id="3502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3048000"/>
            <a:ext cx="4071937" cy="33845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Do nothing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Do nothing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Set PC to Dest if branch taken or to incremented PC if not branch</a:t>
            </a:r>
          </a:p>
        </p:txBody>
      </p:sp>
      <p:grpSp>
        <p:nvGrpSpPr>
          <p:cNvPr id="350250" name="Group 42"/>
          <p:cNvGrpSpPr>
            <a:grpSpLocks/>
          </p:cNvGrpSpPr>
          <p:nvPr/>
        </p:nvGrpSpPr>
        <p:grpSpPr bwMode="auto">
          <a:xfrm>
            <a:off x="2286000" y="1143000"/>
            <a:ext cx="6116638" cy="1752600"/>
            <a:chOff x="336" y="768"/>
            <a:chExt cx="3853" cy="1104"/>
          </a:xfrm>
        </p:grpSpPr>
        <p:sp>
          <p:nvSpPr>
            <p:cNvPr id="350226" name="Rectangle 18"/>
            <p:cNvSpPr>
              <a:spLocks noChangeArrowheads="1"/>
            </p:cNvSpPr>
            <p:nvPr/>
          </p:nvSpPr>
          <p:spPr bwMode="auto">
            <a:xfrm>
              <a:off x="336" y="768"/>
              <a:ext cx="2909" cy="110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50227" name="Rectangle 19"/>
            <p:cNvSpPr>
              <a:spLocks noChangeArrowheads="1"/>
            </p:cNvSpPr>
            <p:nvPr/>
          </p:nvSpPr>
          <p:spPr bwMode="auto">
            <a:xfrm>
              <a:off x="480" y="816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jXX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350228" name="Group 20"/>
            <p:cNvGrpSpPr>
              <a:grpSpLocks/>
            </p:cNvGrpSpPr>
            <p:nvPr/>
          </p:nvGrpSpPr>
          <p:grpSpPr bwMode="auto">
            <a:xfrm>
              <a:off x="1200" y="816"/>
              <a:ext cx="384" cy="192"/>
              <a:chOff x="1296" y="2544"/>
              <a:chExt cx="384" cy="192"/>
            </a:xfrm>
          </p:grpSpPr>
          <p:sp>
            <p:nvSpPr>
              <p:cNvPr id="350229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50230" name="Rectangle 2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50231" name="Rectangle 2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0233" name="Rectangle 25"/>
            <p:cNvSpPr>
              <a:spLocks noChangeArrowheads="1"/>
            </p:cNvSpPr>
            <p:nvPr/>
          </p:nvSpPr>
          <p:spPr bwMode="auto">
            <a:xfrm>
              <a:off x="1584" y="816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  <p:grpSp>
          <p:nvGrpSpPr>
            <p:cNvPr id="350235" name="Group 27"/>
            <p:cNvGrpSpPr>
              <a:grpSpLocks/>
            </p:cNvGrpSpPr>
            <p:nvPr/>
          </p:nvGrpSpPr>
          <p:grpSpPr bwMode="auto">
            <a:xfrm>
              <a:off x="1200" y="1056"/>
              <a:ext cx="384" cy="192"/>
              <a:chOff x="1296" y="2544"/>
              <a:chExt cx="384" cy="192"/>
            </a:xfrm>
          </p:grpSpPr>
          <p:sp>
            <p:nvSpPr>
              <p:cNvPr id="350236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0237" name="Rectangle 2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0238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0239" name="Rectangle 31"/>
            <p:cNvSpPr>
              <a:spLocks noChangeArrowheads="1"/>
            </p:cNvSpPr>
            <p:nvPr/>
          </p:nvSpPr>
          <p:spPr bwMode="auto">
            <a:xfrm>
              <a:off x="480" y="1056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fall thru:</a:t>
              </a:r>
            </a:p>
          </p:txBody>
        </p:sp>
        <p:grpSp>
          <p:nvGrpSpPr>
            <p:cNvPr id="350241" name="Group 33"/>
            <p:cNvGrpSpPr>
              <a:grpSpLocks/>
            </p:cNvGrpSpPr>
            <p:nvPr/>
          </p:nvGrpSpPr>
          <p:grpSpPr bwMode="auto">
            <a:xfrm>
              <a:off x="1200" y="1536"/>
              <a:ext cx="384" cy="192"/>
              <a:chOff x="1296" y="2544"/>
              <a:chExt cx="384" cy="192"/>
            </a:xfrm>
          </p:grpSpPr>
          <p:sp>
            <p:nvSpPr>
              <p:cNvPr id="350242" name="Rectangle 3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0243" name="Rectangle 35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0244" name="Rectangle 3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0245" name="Rectangle 37"/>
            <p:cNvSpPr>
              <a:spLocks noChangeArrowheads="1"/>
            </p:cNvSpPr>
            <p:nvPr/>
          </p:nvSpPr>
          <p:spPr bwMode="auto">
            <a:xfrm>
              <a:off x="480" y="1536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target:</a:t>
              </a:r>
            </a:p>
          </p:txBody>
        </p:sp>
        <p:sp>
          <p:nvSpPr>
            <p:cNvPr id="350246" name="Line 38"/>
            <p:cNvSpPr>
              <a:spLocks noChangeShapeType="1"/>
            </p:cNvSpPr>
            <p:nvPr/>
          </p:nvSpPr>
          <p:spPr bwMode="auto">
            <a:xfrm flipH="1">
              <a:off x="1584" y="1152"/>
              <a:ext cx="1824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50247" name="Line 39"/>
            <p:cNvSpPr>
              <a:spLocks noChangeShapeType="1"/>
            </p:cNvSpPr>
            <p:nvPr/>
          </p:nvSpPr>
          <p:spPr bwMode="auto">
            <a:xfrm flipH="1">
              <a:off x="1584" y="1632"/>
              <a:ext cx="1824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50248" name="Text Box 40"/>
            <p:cNvSpPr txBox="1">
              <a:spLocks noChangeArrowheads="1"/>
            </p:cNvSpPr>
            <p:nvPr/>
          </p:nvSpPr>
          <p:spPr bwMode="auto">
            <a:xfrm>
              <a:off x="3475" y="997"/>
              <a:ext cx="71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Not taken</a:t>
              </a:r>
            </a:p>
          </p:txBody>
        </p:sp>
        <p:sp>
          <p:nvSpPr>
            <p:cNvPr id="350249" name="Text Box 41"/>
            <p:cNvSpPr txBox="1">
              <a:spLocks noChangeArrowheads="1"/>
            </p:cNvSpPr>
            <p:nvPr/>
          </p:nvSpPr>
          <p:spPr bwMode="auto">
            <a:xfrm>
              <a:off x="3462" y="1562"/>
              <a:ext cx="47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Taken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Jumps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Compute both addresses</a:t>
            </a:r>
          </a:p>
          <a:p>
            <a:pPr lvl="1"/>
            <a:r>
              <a:rPr lang="en-US"/>
              <a:t>Choose based on setting of condition codes and branch condition</a:t>
            </a:r>
          </a:p>
        </p:txBody>
      </p:sp>
      <p:sp>
        <p:nvSpPr>
          <p:cNvPr id="342020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jXX Dest</a:t>
            </a:r>
          </a:p>
        </p:txBody>
      </p:sp>
      <p:grpSp>
        <p:nvGrpSpPr>
          <p:cNvPr id="342021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42022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2023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24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valC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[PC+1]</a:t>
              </a:r>
            </a:p>
          </p:txBody>
        </p:sp>
        <p:sp>
          <p:nvSpPr>
            <p:cNvPr id="342025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PC+5</a:t>
              </a:r>
            </a:p>
          </p:txBody>
        </p:sp>
        <p:sp>
          <p:nvSpPr>
            <p:cNvPr id="342026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27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2028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2029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30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destination address</a:t>
              </a:r>
            </a:p>
          </p:txBody>
        </p:sp>
        <p:sp>
          <p:nvSpPr>
            <p:cNvPr id="342031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Fall through address</a:t>
              </a:r>
            </a:p>
          </p:txBody>
        </p:sp>
      </p:grpSp>
      <p:grpSp>
        <p:nvGrpSpPr>
          <p:cNvPr id="342032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42033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34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35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36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2037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38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2039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42040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41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Cnd</a:t>
              </a:r>
              <a:r>
                <a:rPr lang="en-US" sz="1600" dirty="0" smtClean="0"/>
                <a:t> </a:t>
              </a:r>
              <a:r>
                <a:rPr lang="en-US" sz="1600" dirty="0">
                  <a:sym typeface="Symbol" pitchFamily="18" charset="2"/>
                </a:rPr>
                <a:t></a:t>
              </a:r>
              <a:r>
                <a:rPr lang="en-US" sz="1600" dirty="0"/>
                <a:t> </a:t>
              </a:r>
              <a:r>
                <a:rPr lang="en-US" sz="1600" dirty="0" err="1"/>
                <a:t>Cond</a:t>
              </a:r>
              <a:r>
                <a:rPr lang="en-US" sz="1600" dirty="0"/>
                <a:t>(</a:t>
              </a:r>
              <a:r>
                <a:rPr lang="en-US" sz="1600" dirty="0" err="1"/>
                <a:t>CC,ifun</a:t>
              </a:r>
              <a:r>
                <a:rPr lang="en-US" sz="1600" dirty="0"/>
                <a:t>)</a:t>
              </a:r>
            </a:p>
          </p:txBody>
        </p:sp>
        <p:sp>
          <p:nvSpPr>
            <p:cNvPr id="342042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43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2044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45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Take branch?</a:t>
              </a:r>
            </a:p>
          </p:txBody>
        </p:sp>
      </p:grpSp>
      <p:grpSp>
        <p:nvGrpSpPr>
          <p:cNvPr id="342046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2047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42048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2049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</p:grpSp>
      <p:grpSp>
        <p:nvGrpSpPr>
          <p:cNvPr id="342050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2051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52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2053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54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2055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56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2057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2058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PC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 smtClean="0">
                  <a:sym typeface="Symbol" pitchFamily="18" charset="2"/>
                </a:rPr>
                <a:t>Cnd</a:t>
              </a:r>
              <a:r>
                <a:rPr lang="en-US" sz="1600" dirty="0" smtClean="0">
                  <a:sym typeface="Symbol" pitchFamily="18" charset="2"/>
                </a:rPr>
                <a:t> </a:t>
              </a:r>
              <a:r>
                <a:rPr lang="en-US" sz="1600" dirty="0">
                  <a:sym typeface="Symbol" pitchFamily="18" charset="2"/>
                </a:rPr>
                <a:t>? </a:t>
              </a:r>
              <a:r>
                <a:rPr lang="en-US" sz="1600" dirty="0" err="1">
                  <a:sym typeface="Symbol" pitchFamily="18" charset="2"/>
                </a:rPr>
                <a:t>valC</a:t>
              </a:r>
              <a:r>
                <a:rPr lang="en-US" sz="1600" dirty="0">
                  <a:sym typeface="Symbol" pitchFamily="18" charset="2"/>
                </a:rPr>
                <a:t> : </a:t>
              </a:r>
              <a:r>
                <a:rPr lang="en-US" sz="1600" dirty="0" err="1">
                  <a:sym typeface="Symbol" pitchFamily="18" charset="2"/>
                </a:rPr>
                <a:t>valP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42059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2060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</a:t>
            </a:r>
            <a:r>
              <a:rPr lang="en-US">
                <a:latin typeface="Courier New" pitchFamily="49" charset="0"/>
              </a:rPr>
              <a:t>call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3429000"/>
            <a:ext cx="4070350" cy="3003550"/>
          </a:xfrm>
        </p:spPr>
        <p:txBody>
          <a:bodyPr/>
          <a:lstStyle/>
          <a:p>
            <a:pPr marL="0" indent="0"/>
            <a:r>
              <a:rPr lang="en-US" sz="2000"/>
              <a:t>Fetch</a:t>
            </a:r>
          </a:p>
          <a:p>
            <a:pPr lvl="1"/>
            <a:r>
              <a:rPr lang="en-US" sz="1800"/>
              <a:t>Read 5 bytes</a:t>
            </a:r>
          </a:p>
          <a:p>
            <a:pPr lvl="1"/>
            <a:r>
              <a:rPr lang="en-US" sz="1800"/>
              <a:t>Increment PC by 5</a:t>
            </a:r>
          </a:p>
          <a:p>
            <a:pPr marL="0" indent="0"/>
            <a:r>
              <a:rPr lang="en-US" sz="2000"/>
              <a:t>Decode</a:t>
            </a:r>
          </a:p>
          <a:p>
            <a:pPr lvl="1"/>
            <a:r>
              <a:rPr lang="en-US" sz="1800"/>
              <a:t>Read stack pointer</a:t>
            </a:r>
          </a:p>
          <a:p>
            <a:pPr marL="0" indent="0"/>
            <a:r>
              <a:rPr lang="en-US" sz="2000"/>
              <a:t>Execute</a:t>
            </a:r>
          </a:p>
          <a:p>
            <a:pPr lvl="1"/>
            <a:r>
              <a:rPr lang="en-US" sz="1800"/>
              <a:t>Decrement stack pointer by 4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3429000"/>
            <a:ext cx="4071937" cy="30035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Write incremented PC to new value of stack pointer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Update stack pointer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Set PC to Dest</a:t>
            </a:r>
          </a:p>
        </p:txBody>
      </p:sp>
      <p:grpSp>
        <p:nvGrpSpPr>
          <p:cNvPr id="351271" name="Group 39"/>
          <p:cNvGrpSpPr>
            <a:grpSpLocks/>
          </p:cNvGrpSpPr>
          <p:nvPr/>
        </p:nvGrpSpPr>
        <p:grpSpPr bwMode="auto">
          <a:xfrm>
            <a:off x="1935163" y="1066800"/>
            <a:ext cx="5380037" cy="1676400"/>
            <a:chOff x="1219" y="672"/>
            <a:chExt cx="3389" cy="1056"/>
          </a:xfrm>
        </p:grpSpPr>
        <p:sp>
          <p:nvSpPr>
            <p:cNvPr id="351250" name="Rectangle 18"/>
            <p:cNvSpPr>
              <a:spLocks noChangeArrowheads="1"/>
            </p:cNvSpPr>
            <p:nvPr/>
          </p:nvSpPr>
          <p:spPr bwMode="auto">
            <a:xfrm>
              <a:off x="1219" y="672"/>
              <a:ext cx="3389" cy="1056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51251" name="Rectangle 19"/>
            <p:cNvSpPr>
              <a:spLocks noChangeArrowheads="1"/>
            </p:cNvSpPr>
            <p:nvPr/>
          </p:nvSpPr>
          <p:spPr bwMode="auto">
            <a:xfrm>
              <a:off x="1363" y="768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call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351252" name="Group 20"/>
            <p:cNvGrpSpPr>
              <a:grpSpLocks/>
            </p:cNvGrpSpPr>
            <p:nvPr/>
          </p:nvGrpSpPr>
          <p:grpSpPr bwMode="auto">
            <a:xfrm>
              <a:off x="2563" y="768"/>
              <a:ext cx="384" cy="192"/>
              <a:chOff x="1296" y="2544"/>
              <a:chExt cx="384" cy="192"/>
            </a:xfrm>
          </p:grpSpPr>
          <p:sp>
            <p:nvSpPr>
              <p:cNvPr id="351253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51254" name="Rectangle 2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51255" name="Rectangle 2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1256" name="Rectangle 24"/>
            <p:cNvSpPr>
              <a:spLocks noChangeArrowheads="1"/>
            </p:cNvSpPr>
            <p:nvPr/>
          </p:nvSpPr>
          <p:spPr bwMode="auto">
            <a:xfrm>
              <a:off x="2928" y="768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  <p:grpSp>
          <p:nvGrpSpPr>
            <p:cNvPr id="351257" name="Group 25"/>
            <p:cNvGrpSpPr>
              <a:grpSpLocks/>
            </p:cNvGrpSpPr>
            <p:nvPr/>
          </p:nvGrpSpPr>
          <p:grpSpPr bwMode="auto">
            <a:xfrm>
              <a:off x="2544" y="1019"/>
              <a:ext cx="384" cy="192"/>
              <a:chOff x="1296" y="2544"/>
              <a:chExt cx="384" cy="192"/>
            </a:xfrm>
          </p:grpSpPr>
          <p:sp>
            <p:nvSpPr>
              <p:cNvPr id="351258" name="Rectangle 2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59" name="Rectangle 27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60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1261" name="Rectangle 29"/>
            <p:cNvSpPr>
              <a:spLocks noChangeArrowheads="1"/>
            </p:cNvSpPr>
            <p:nvPr/>
          </p:nvSpPr>
          <p:spPr bwMode="auto">
            <a:xfrm>
              <a:off x="1824" y="1019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return:</a:t>
              </a:r>
            </a:p>
          </p:txBody>
        </p:sp>
        <p:grpSp>
          <p:nvGrpSpPr>
            <p:cNvPr id="351262" name="Group 30"/>
            <p:cNvGrpSpPr>
              <a:grpSpLocks/>
            </p:cNvGrpSpPr>
            <p:nvPr/>
          </p:nvGrpSpPr>
          <p:grpSpPr bwMode="auto">
            <a:xfrm>
              <a:off x="2544" y="1499"/>
              <a:ext cx="384" cy="192"/>
              <a:chOff x="1296" y="2544"/>
              <a:chExt cx="384" cy="192"/>
            </a:xfrm>
          </p:grpSpPr>
          <p:sp>
            <p:nvSpPr>
              <p:cNvPr id="351263" name="Rectangle 3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64" name="Rectangle 3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65" name="Rectangle 3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1266" name="Rectangle 34"/>
            <p:cNvSpPr>
              <a:spLocks noChangeArrowheads="1"/>
            </p:cNvSpPr>
            <p:nvPr/>
          </p:nvSpPr>
          <p:spPr bwMode="auto">
            <a:xfrm>
              <a:off x="1824" y="1499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target: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#1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err="1"/>
                <a:t>Dest</a:t>
              </a:r>
              <a:endParaRPr lang="en-US" sz="1400" b="0" dirty="0"/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cmovXX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1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162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783" name="Line 223"/>
          <p:cNvSpPr>
            <a:spLocks noChangeShapeType="1"/>
          </p:cNvSpPr>
          <p:nvPr/>
        </p:nvSpPr>
        <p:spPr bwMode="auto">
          <a:xfrm flipV="1">
            <a:off x="3346450" y="2203450"/>
            <a:ext cx="3048000" cy="762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81" name="Rectangle 138"/>
          <p:cNvSpPr>
            <a:spLocks noChangeArrowheads="1"/>
          </p:cNvSpPr>
          <p:nvPr/>
        </p:nvSpPr>
        <p:spPr bwMode="auto">
          <a:xfrm>
            <a:off x="6699250" y="603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rrmovl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77" name="Group 179"/>
          <p:cNvGrpSpPr>
            <a:grpSpLocks/>
          </p:cNvGrpSpPr>
          <p:nvPr/>
        </p:nvGrpSpPr>
        <p:grpSpPr bwMode="auto">
          <a:xfrm>
            <a:off x="7613650" y="603250"/>
            <a:ext cx="609600" cy="304800"/>
            <a:chOff x="4560" y="2160"/>
            <a:chExt cx="384" cy="192"/>
          </a:xfrm>
        </p:grpSpPr>
        <p:sp>
          <p:nvSpPr>
            <p:cNvPr id="214" name="Rectangle 140"/>
            <p:cNvSpPr>
              <a:spLocks noChangeArrowheads="1"/>
            </p:cNvSpPr>
            <p:nvPr/>
          </p:nvSpPr>
          <p:spPr bwMode="auto">
            <a:xfrm>
              <a:off x="4560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15" name="Rectangle 141"/>
            <p:cNvSpPr>
              <a:spLocks noChangeArrowheads="1"/>
            </p:cNvSpPr>
            <p:nvPr/>
          </p:nvSpPr>
          <p:spPr bwMode="auto">
            <a:xfrm>
              <a:off x="4752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216" name="Rectangle 142"/>
            <p:cNvSpPr>
              <a:spLocks noChangeArrowheads="1"/>
            </p:cNvSpPr>
            <p:nvPr/>
          </p:nvSpPr>
          <p:spPr bwMode="auto">
            <a:xfrm>
              <a:off x="4560" y="216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3" name="Rectangle 143"/>
          <p:cNvSpPr>
            <a:spLocks noChangeArrowheads="1"/>
          </p:cNvSpPr>
          <p:nvPr/>
        </p:nvSpPr>
        <p:spPr bwMode="auto">
          <a:xfrm>
            <a:off x="6699250" y="1060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cmovle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78" name="Group 178"/>
          <p:cNvGrpSpPr>
            <a:grpSpLocks/>
          </p:cNvGrpSpPr>
          <p:nvPr/>
        </p:nvGrpSpPr>
        <p:grpSpPr bwMode="auto">
          <a:xfrm>
            <a:off x="7613650" y="1060450"/>
            <a:ext cx="609600" cy="304800"/>
            <a:chOff x="4560" y="2448"/>
            <a:chExt cx="384" cy="192"/>
          </a:xfrm>
        </p:grpSpPr>
        <p:sp>
          <p:nvSpPr>
            <p:cNvPr id="211" name="Rectangle 145"/>
            <p:cNvSpPr>
              <a:spLocks noChangeArrowheads="1"/>
            </p:cNvSpPr>
            <p:nvPr/>
          </p:nvSpPr>
          <p:spPr bwMode="auto">
            <a:xfrm>
              <a:off x="4560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12" name="Rectangle 146"/>
            <p:cNvSpPr>
              <a:spLocks noChangeArrowheads="1"/>
            </p:cNvSpPr>
            <p:nvPr/>
          </p:nvSpPr>
          <p:spPr bwMode="auto">
            <a:xfrm>
              <a:off x="4752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213" name="Rectangle 147"/>
            <p:cNvSpPr>
              <a:spLocks noChangeArrowheads="1"/>
            </p:cNvSpPr>
            <p:nvPr/>
          </p:nvSpPr>
          <p:spPr bwMode="auto">
            <a:xfrm>
              <a:off x="4560" y="244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5" name="Rectangle 148"/>
          <p:cNvSpPr>
            <a:spLocks noChangeArrowheads="1"/>
          </p:cNvSpPr>
          <p:nvPr/>
        </p:nvSpPr>
        <p:spPr bwMode="auto">
          <a:xfrm>
            <a:off x="6699250" y="15176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79" name="Group 177"/>
          <p:cNvGrpSpPr>
            <a:grpSpLocks/>
          </p:cNvGrpSpPr>
          <p:nvPr/>
        </p:nvGrpSpPr>
        <p:grpSpPr bwMode="auto">
          <a:xfrm>
            <a:off x="7613650" y="1517650"/>
            <a:ext cx="609600" cy="304800"/>
            <a:chOff x="4560" y="2736"/>
            <a:chExt cx="384" cy="192"/>
          </a:xfrm>
        </p:grpSpPr>
        <p:sp>
          <p:nvSpPr>
            <p:cNvPr id="208" name="Rectangle 150"/>
            <p:cNvSpPr>
              <a:spLocks noChangeArrowheads="1"/>
            </p:cNvSpPr>
            <p:nvPr/>
          </p:nvSpPr>
          <p:spPr bwMode="auto">
            <a:xfrm>
              <a:off x="4560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09" name="Rectangle 151"/>
            <p:cNvSpPr>
              <a:spLocks noChangeArrowheads="1"/>
            </p:cNvSpPr>
            <p:nvPr/>
          </p:nvSpPr>
          <p:spPr bwMode="auto">
            <a:xfrm>
              <a:off x="4752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210" name="Rectangle 152"/>
            <p:cNvSpPr>
              <a:spLocks noChangeArrowheads="1"/>
            </p:cNvSpPr>
            <p:nvPr/>
          </p:nvSpPr>
          <p:spPr bwMode="auto">
            <a:xfrm>
              <a:off x="4560" y="2736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7" name="Rectangle 153"/>
          <p:cNvSpPr>
            <a:spLocks noChangeArrowheads="1"/>
          </p:cNvSpPr>
          <p:nvPr/>
        </p:nvSpPr>
        <p:spPr bwMode="auto">
          <a:xfrm>
            <a:off x="6699250" y="19748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80" name="Group 176"/>
          <p:cNvGrpSpPr>
            <a:grpSpLocks/>
          </p:cNvGrpSpPr>
          <p:nvPr/>
        </p:nvGrpSpPr>
        <p:grpSpPr bwMode="auto">
          <a:xfrm>
            <a:off x="7613650" y="1974850"/>
            <a:ext cx="609600" cy="304800"/>
            <a:chOff x="4560" y="3024"/>
            <a:chExt cx="384" cy="192"/>
          </a:xfrm>
        </p:grpSpPr>
        <p:sp>
          <p:nvSpPr>
            <p:cNvPr id="205" name="Rectangle 155"/>
            <p:cNvSpPr>
              <a:spLocks noChangeArrowheads="1"/>
            </p:cNvSpPr>
            <p:nvPr/>
          </p:nvSpPr>
          <p:spPr bwMode="auto">
            <a:xfrm>
              <a:off x="4560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06" name="Rectangle 156"/>
            <p:cNvSpPr>
              <a:spLocks noChangeArrowheads="1"/>
            </p:cNvSpPr>
            <p:nvPr/>
          </p:nvSpPr>
          <p:spPr bwMode="auto">
            <a:xfrm>
              <a:off x="4752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207" name="Rectangle 157"/>
            <p:cNvSpPr>
              <a:spLocks noChangeArrowheads="1"/>
            </p:cNvSpPr>
            <p:nvPr/>
          </p:nvSpPr>
          <p:spPr bwMode="auto">
            <a:xfrm>
              <a:off x="4560" y="302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9" name="Rectangle 158"/>
          <p:cNvSpPr>
            <a:spLocks noChangeArrowheads="1"/>
          </p:cNvSpPr>
          <p:nvPr/>
        </p:nvSpPr>
        <p:spPr bwMode="auto">
          <a:xfrm>
            <a:off x="6699250" y="24320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cmovne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82" name="Group 173"/>
          <p:cNvGrpSpPr>
            <a:grpSpLocks/>
          </p:cNvGrpSpPr>
          <p:nvPr/>
        </p:nvGrpSpPr>
        <p:grpSpPr bwMode="auto">
          <a:xfrm>
            <a:off x="7613650" y="2432050"/>
            <a:ext cx="609600" cy="304800"/>
            <a:chOff x="4560" y="3312"/>
            <a:chExt cx="384" cy="192"/>
          </a:xfrm>
        </p:grpSpPr>
        <p:sp>
          <p:nvSpPr>
            <p:cNvPr id="202" name="Rectangle 160"/>
            <p:cNvSpPr>
              <a:spLocks noChangeArrowheads="1"/>
            </p:cNvSpPr>
            <p:nvPr/>
          </p:nvSpPr>
          <p:spPr bwMode="auto">
            <a:xfrm>
              <a:off x="4560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03" name="Rectangle 161"/>
            <p:cNvSpPr>
              <a:spLocks noChangeArrowheads="1"/>
            </p:cNvSpPr>
            <p:nvPr/>
          </p:nvSpPr>
          <p:spPr bwMode="auto">
            <a:xfrm>
              <a:off x="4752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204" name="Rectangle 162"/>
            <p:cNvSpPr>
              <a:spLocks noChangeArrowheads="1"/>
            </p:cNvSpPr>
            <p:nvPr/>
          </p:nvSpPr>
          <p:spPr bwMode="auto">
            <a:xfrm>
              <a:off x="4560" y="331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1" name="Rectangle 163"/>
          <p:cNvSpPr>
            <a:spLocks noChangeArrowheads="1"/>
          </p:cNvSpPr>
          <p:nvPr/>
        </p:nvSpPr>
        <p:spPr bwMode="auto">
          <a:xfrm>
            <a:off x="6699250" y="2889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cmovge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84" name="Group 175"/>
          <p:cNvGrpSpPr>
            <a:grpSpLocks/>
          </p:cNvGrpSpPr>
          <p:nvPr/>
        </p:nvGrpSpPr>
        <p:grpSpPr bwMode="auto">
          <a:xfrm>
            <a:off x="7613650" y="2889250"/>
            <a:ext cx="609600" cy="304800"/>
            <a:chOff x="4560" y="3600"/>
            <a:chExt cx="384" cy="192"/>
          </a:xfrm>
        </p:grpSpPr>
        <p:sp>
          <p:nvSpPr>
            <p:cNvPr id="199" name="Rectangle 165"/>
            <p:cNvSpPr>
              <a:spLocks noChangeArrowheads="1"/>
            </p:cNvSpPr>
            <p:nvPr/>
          </p:nvSpPr>
          <p:spPr bwMode="auto">
            <a:xfrm>
              <a:off x="4560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00" name="Rectangle 166"/>
            <p:cNvSpPr>
              <a:spLocks noChangeArrowheads="1"/>
            </p:cNvSpPr>
            <p:nvPr/>
          </p:nvSpPr>
          <p:spPr bwMode="auto">
            <a:xfrm>
              <a:off x="4752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201" name="Rectangle 167"/>
            <p:cNvSpPr>
              <a:spLocks noChangeArrowheads="1"/>
            </p:cNvSpPr>
            <p:nvPr/>
          </p:nvSpPr>
          <p:spPr bwMode="auto">
            <a:xfrm>
              <a:off x="4560" y="360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3" name="Rectangle 168"/>
          <p:cNvSpPr>
            <a:spLocks noChangeArrowheads="1"/>
          </p:cNvSpPr>
          <p:nvPr/>
        </p:nvSpPr>
        <p:spPr bwMode="auto">
          <a:xfrm>
            <a:off x="6699250" y="3346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cmovg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86" name="Group 174"/>
          <p:cNvGrpSpPr>
            <a:grpSpLocks/>
          </p:cNvGrpSpPr>
          <p:nvPr/>
        </p:nvGrpSpPr>
        <p:grpSpPr bwMode="auto">
          <a:xfrm>
            <a:off x="7613650" y="3346450"/>
            <a:ext cx="609600" cy="304800"/>
            <a:chOff x="4560" y="3888"/>
            <a:chExt cx="384" cy="192"/>
          </a:xfrm>
        </p:grpSpPr>
        <p:sp>
          <p:nvSpPr>
            <p:cNvPr id="196" name="Rectangle 170"/>
            <p:cNvSpPr>
              <a:spLocks noChangeArrowheads="1"/>
            </p:cNvSpPr>
            <p:nvPr/>
          </p:nvSpPr>
          <p:spPr bwMode="auto">
            <a:xfrm>
              <a:off x="4560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197" name="Rectangle 171"/>
            <p:cNvSpPr>
              <a:spLocks noChangeArrowheads="1"/>
            </p:cNvSpPr>
            <p:nvPr/>
          </p:nvSpPr>
          <p:spPr bwMode="auto">
            <a:xfrm>
              <a:off x="4752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98" name="Rectangle 172"/>
            <p:cNvSpPr>
              <a:spLocks noChangeArrowheads="1"/>
            </p:cNvSpPr>
            <p:nvPr/>
          </p:nvSpPr>
          <p:spPr bwMode="auto">
            <a:xfrm>
              <a:off x="4560" y="388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5" name="AutoShape 218"/>
          <p:cNvSpPr>
            <a:spLocks/>
          </p:cNvSpPr>
          <p:nvPr/>
        </p:nvSpPr>
        <p:spPr bwMode="auto">
          <a:xfrm>
            <a:off x="6470650" y="679450"/>
            <a:ext cx="228600" cy="2971800"/>
          </a:xfrm>
          <a:prstGeom prst="leftBrace">
            <a:avLst>
              <a:gd name="adj1" fmla="val 108333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</a:t>
            </a:r>
            <a:r>
              <a:rPr lang="en-US">
                <a:latin typeface="Courier New" pitchFamily="49" charset="0"/>
              </a:rPr>
              <a:t>call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to decrement stack pointer</a:t>
            </a:r>
          </a:p>
          <a:p>
            <a:pPr lvl="1"/>
            <a:r>
              <a:rPr lang="en-US"/>
              <a:t>Store incremented PC</a:t>
            </a:r>
          </a:p>
        </p:txBody>
      </p:sp>
      <p:sp>
        <p:nvSpPr>
          <p:cNvPr id="343044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call</a:t>
            </a:r>
            <a:r>
              <a:rPr lang="en-US" sz="1600"/>
              <a:t> Dest</a:t>
            </a:r>
          </a:p>
        </p:txBody>
      </p:sp>
      <p:grpSp>
        <p:nvGrpSpPr>
          <p:cNvPr id="343045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43046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3047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48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valC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[PC+1]</a:t>
              </a:r>
            </a:p>
          </p:txBody>
        </p:sp>
        <p:sp>
          <p:nvSpPr>
            <p:cNvPr id="343049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PC+5</a:t>
              </a:r>
            </a:p>
          </p:txBody>
        </p:sp>
        <p:sp>
          <p:nvSpPr>
            <p:cNvPr id="343050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51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3052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3053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54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destination address </a:t>
              </a:r>
            </a:p>
          </p:txBody>
        </p:sp>
        <p:sp>
          <p:nvSpPr>
            <p:cNvPr id="343055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return point</a:t>
              </a:r>
            </a:p>
          </p:txBody>
        </p:sp>
      </p:grpSp>
      <p:grpSp>
        <p:nvGrpSpPr>
          <p:cNvPr id="343056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43057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3058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43059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0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3061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2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</p:grpSp>
      <p:grpSp>
        <p:nvGrpSpPr>
          <p:cNvPr id="343063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43064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–4</a:t>
              </a:r>
            </a:p>
          </p:txBody>
        </p:sp>
        <p:sp>
          <p:nvSpPr>
            <p:cNvPr id="343065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6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7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3068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Decrement stack pointer</a:t>
              </a:r>
            </a:p>
          </p:txBody>
        </p:sp>
        <p:sp>
          <p:nvSpPr>
            <p:cNvPr id="343069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3070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3071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</a:t>
              </a:r>
              <a:r>
                <a:rPr lang="en-US" sz="1600" baseline="-25000"/>
                <a:t>4</a:t>
              </a:r>
              <a:r>
                <a:rPr lang="en-US" sz="1600"/>
                <a:t>[valE]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valP </a:t>
              </a:r>
            </a:p>
          </p:txBody>
        </p:sp>
        <p:sp>
          <p:nvSpPr>
            <p:cNvPr id="343072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3073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return value on stack </a:t>
              </a:r>
            </a:p>
          </p:txBody>
        </p:sp>
      </p:grpSp>
      <p:grpSp>
        <p:nvGrpSpPr>
          <p:cNvPr id="343074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3075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43076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3077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78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3079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43080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3081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3082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valC</a:t>
              </a:r>
            </a:p>
          </p:txBody>
        </p:sp>
        <p:sp>
          <p:nvSpPr>
            <p:cNvPr id="343083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3084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PC to destination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</a:t>
            </a:r>
            <a:r>
              <a:rPr lang="en-US">
                <a:latin typeface="Courier New" pitchFamily="49" charset="0"/>
              </a:rPr>
              <a:t>ret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2819400"/>
            <a:ext cx="4070350" cy="3613150"/>
          </a:xfrm>
        </p:spPr>
        <p:txBody>
          <a:bodyPr/>
          <a:lstStyle/>
          <a:p>
            <a:pPr marL="0" indent="0"/>
            <a:r>
              <a:rPr lang="en-US" sz="2000"/>
              <a:t>Fetch</a:t>
            </a:r>
          </a:p>
          <a:p>
            <a:pPr lvl="1"/>
            <a:r>
              <a:rPr lang="en-US" sz="1800"/>
              <a:t>Read 1 byte</a:t>
            </a:r>
          </a:p>
          <a:p>
            <a:pPr marL="0" indent="0"/>
            <a:r>
              <a:rPr lang="en-US" sz="2000"/>
              <a:t>Decode</a:t>
            </a:r>
          </a:p>
          <a:p>
            <a:pPr lvl="1"/>
            <a:r>
              <a:rPr lang="en-US" sz="1800"/>
              <a:t>Read stack pointer</a:t>
            </a:r>
          </a:p>
          <a:p>
            <a:pPr marL="0" indent="0"/>
            <a:r>
              <a:rPr lang="en-US" sz="2000"/>
              <a:t>Execute</a:t>
            </a:r>
          </a:p>
          <a:p>
            <a:pPr lvl="1"/>
            <a:r>
              <a:rPr lang="en-US" sz="1800"/>
              <a:t>Increment stack pointer by 4</a:t>
            </a:r>
          </a:p>
        </p:txBody>
      </p:sp>
      <p:sp>
        <p:nvSpPr>
          <p:cNvPr id="3522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2819400"/>
            <a:ext cx="4071937" cy="36131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Read return address from old stack pointer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Update stack pointer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Set PC to return address</a:t>
            </a:r>
          </a:p>
        </p:txBody>
      </p:sp>
      <p:sp>
        <p:nvSpPr>
          <p:cNvPr id="352274" name="Rectangle 18"/>
          <p:cNvSpPr>
            <a:spLocks noChangeArrowheads="1"/>
          </p:cNvSpPr>
          <p:nvPr/>
        </p:nvSpPr>
        <p:spPr bwMode="auto">
          <a:xfrm>
            <a:off x="1752600" y="1066800"/>
            <a:ext cx="5380038" cy="1600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52275" name="Rectangle 19"/>
          <p:cNvSpPr>
            <a:spLocks noChangeArrowheads="1"/>
          </p:cNvSpPr>
          <p:nvPr/>
        </p:nvSpPr>
        <p:spPr bwMode="auto">
          <a:xfrm>
            <a:off x="1981200" y="12192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ret</a:t>
            </a:r>
            <a:endParaRPr lang="en-US" sz="1600">
              <a:solidFill>
                <a:schemeClr val="folHlink"/>
              </a:solidFill>
            </a:endParaRPr>
          </a:p>
        </p:txBody>
      </p:sp>
      <p:grpSp>
        <p:nvGrpSpPr>
          <p:cNvPr id="352276" name="Group 20"/>
          <p:cNvGrpSpPr>
            <a:grpSpLocks/>
          </p:cNvGrpSpPr>
          <p:nvPr/>
        </p:nvGrpSpPr>
        <p:grpSpPr bwMode="auto">
          <a:xfrm>
            <a:off x="3886200" y="1219200"/>
            <a:ext cx="609600" cy="304800"/>
            <a:chOff x="1296" y="2544"/>
            <a:chExt cx="384" cy="192"/>
          </a:xfrm>
        </p:grpSpPr>
        <p:sp>
          <p:nvSpPr>
            <p:cNvPr id="352277" name="Rectangle 21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352278" name="Rectangle 22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52279" name="Rectangle 23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352293" name="Group 37"/>
          <p:cNvGrpSpPr>
            <a:grpSpLocks/>
          </p:cNvGrpSpPr>
          <p:nvPr/>
        </p:nvGrpSpPr>
        <p:grpSpPr bwMode="auto">
          <a:xfrm>
            <a:off x="3886200" y="2286000"/>
            <a:ext cx="609600" cy="304800"/>
            <a:chOff x="1296" y="2544"/>
            <a:chExt cx="384" cy="192"/>
          </a:xfrm>
        </p:grpSpPr>
        <p:sp>
          <p:nvSpPr>
            <p:cNvPr id="352294" name="Rectangle 3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XX</a:t>
              </a:r>
            </a:p>
          </p:txBody>
        </p:sp>
        <p:sp>
          <p:nvSpPr>
            <p:cNvPr id="352295" name="Rectangle 3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XX</a:t>
              </a:r>
            </a:p>
          </p:txBody>
        </p:sp>
        <p:sp>
          <p:nvSpPr>
            <p:cNvPr id="352296" name="Rectangle 4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352297" name="Rectangle 41"/>
          <p:cNvSpPr>
            <a:spLocks noChangeArrowheads="1"/>
          </p:cNvSpPr>
          <p:nvPr/>
        </p:nvSpPr>
        <p:spPr bwMode="auto">
          <a:xfrm>
            <a:off x="2743200" y="22860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return: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</a:t>
            </a:r>
            <a:r>
              <a:rPr lang="en-US">
                <a:latin typeface="Courier New" pitchFamily="49" charset="0"/>
              </a:rPr>
              <a:t>ret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to increment stack pointer</a:t>
            </a:r>
          </a:p>
          <a:p>
            <a:pPr lvl="1"/>
            <a:r>
              <a:rPr lang="en-US"/>
              <a:t>Read return address from memory</a:t>
            </a:r>
          </a:p>
        </p:txBody>
      </p:sp>
      <p:sp>
        <p:nvSpPr>
          <p:cNvPr id="344068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ret</a:t>
            </a:r>
          </a:p>
        </p:txBody>
      </p:sp>
      <p:grpSp>
        <p:nvGrpSpPr>
          <p:cNvPr id="344069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44070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4071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72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4073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4074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75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4076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4077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78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4079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4080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44081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44082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44083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84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4085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stack pointer</a:t>
              </a:r>
            </a:p>
          </p:txBody>
        </p:sp>
        <p:sp>
          <p:nvSpPr>
            <p:cNvPr id="344086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stack pointer</a:t>
              </a:r>
            </a:p>
          </p:txBody>
        </p:sp>
      </p:grpSp>
      <p:grpSp>
        <p:nvGrpSpPr>
          <p:cNvPr id="344087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44088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+ 4</a:t>
              </a:r>
            </a:p>
          </p:txBody>
        </p:sp>
        <p:sp>
          <p:nvSpPr>
            <p:cNvPr id="344089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90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91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4092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44093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4094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4095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valM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[valA]  </a:t>
              </a:r>
            </a:p>
          </p:txBody>
        </p:sp>
        <p:sp>
          <p:nvSpPr>
            <p:cNvPr id="344096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4097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return address</a:t>
              </a:r>
            </a:p>
          </p:txBody>
        </p:sp>
      </p:grpSp>
      <p:grpSp>
        <p:nvGrpSpPr>
          <p:cNvPr id="344098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4099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8" charset="2"/>
                </a:rPr>
                <a:t>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44100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4101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102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4103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44104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4105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4106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valM</a:t>
              </a:r>
            </a:p>
          </p:txBody>
        </p:sp>
        <p:sp>
          <p:nvSpPr>
            <p:cNvPr id="344107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4108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PC to return address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 Steps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All instructions follow same general pattern</a:t>
            </a:r>
          </a:p>
          <a:p>
            <a:pPr lvl="1"/>
            <a:r>
              <a:rPr lang="en-US"/>
              <a:t>Differ in what gets computed on each step</a:t>
            </a:r>
          </a:p>
        </p:txBody>
      </p:sp>
      <p:sp>
        <p:nvSpPr>
          <p:cNvPr id="354308" name="Text Box 4"/>
          <p:cNvSpPr txBox="1">
            <a:spLocks noChangeArrowheads="1"/>
          </p:cNvSpPr>
          <p:nvPr/>
        </p:nvSpPr>
        <p:spPr bwMode="auto">
          <a:xfrm>
            <a:off x="33528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OPl rA, rB</a:t>
            </a:r>
          </a:p>
        </p:txBody>
      </p:sp>
      <p:sp>
        <p:nvSpPr>
          <p:cNvPr id="354310" name="Text Box 6"/>
          <p:cNvSpPr txBox="1">
            <a:spLocks noChangeArrowheads="1"/>
          </p:cNvSpPr>
          <p:nvPr/>
        </p:nvSpPr>
        <p:spPr bwMode="auto">
          <a:xfrm>
            <a:off x="3352800" y="12954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icode:ifun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[PC]</a:t>
            </a:r>
          </a:p>
        </p:txBody>
      </p:sp>
      <p:sp>
        <p:nvSpPr>
          <p:cNvPr id="354311" name="Text Box 7"/>
          <p:cNvSpPr txBox="1">
            <a:spLocks noChangeArrowheads="1"/>
          </p:cNvSpPr>
          <p:nvPr/>
        </p:nvSpPr>
        <p:spPr bwMode="auto">
          <a:xfrm>
            <a:off x="3352800" y="16002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rA:rB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[PC+1]</a:t>
            </a:r>
          </a:p>
        </p:txBody>
      </p:sp>
      <p:sp>
        <p:nvSpPr>
          <p:cNvPr id="354312" name="Text Box 8"/>
          <p:cNvSpPr txBox="1">
            <a:spLocks noChangeArrowheads="1"/>
          </p:cNvSpPr>
          <p:nvPr/>
        </p:nvSpPr>
        <p:spPr bwMode="auto">
          <a:xfrm>
            <a:off x="3352800" y="19050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354313" name="Text Box 9"/>
          <p:cNvSpPr txBox="1">
            <a:spLocks noChangeArrowheads="1"/>
          </p:cNvSpPr>
          <p:nvPr/>
        </p:nvSpPr>
        <p:spPr bwMode="auto">
          <a:xfrm>
            <a:off x="3352800" y="22098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valP </a:t>
            </a:r>
            <a:r>
              <a:rPr lang="en-US" sz="1600">
                <a:sym typeface="Symbol" pitchFamily="18" charset="2"/>
              </a:rPr>
              <a:t> PC+2</a:t>
            </a:r>
          </a:p>
        </p:txBody>
      </p:sp>
      <p:sp>
        <p:nvSpPr>
          <p:cNvPr id="354314" name="Text Box 10"/>
          <p:cNvSpPr txBox="1">
            <a:spLocks noChangeArrowheads="1"/>
          </p:cNvSpPr>
          <p:nvPr/>
        </p:nvSpPr>
        <p:spPr bwMode="auto">
          <a:xfrm>
            <a:off x="3352800" y="1295400"/>
            <a:ext cx="28194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15" name="Text Box 11"/>
          <p:cNvSpPr txBox="1">
            <a:spLocks noChangeArrowheads="1"/>
          </p:cNvSpPr>
          <p:nvPr/>
        </p:nvSpPr>
        <p:spPr bwMode="auto">
          <a:xfrm>
            <a:off x="914400" y="1295400"/>
            <a:ext cx="12192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Fetch</a:t>
            </a:r>
          </a:p>
        </p:txBody>
      </p:sp>
      <p:sp>
        <p:nvSpPr>
          <p:cNvPr id="354316" name="Text Box 12"/>
          <p:cNvSpPr txBox="1">
            <a:spLocks noChangeArrowheads="1"/>
          </p:cNvSpPr>
          <p:nvPr/>
        </p:nvSpPr>
        <p:spPr bwMode="auto">
          <a:xfrm>
            <a:off x="6324600" y="1295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instruction byte</a:t>
            </a:r>
          </a:p>
        </p:txBody>
      </p:sp>
      <p:sp>
        <p:nvSpPr>
          <p:cNvPr id="354317" name="Text Box 13"/>
          <p:cNvSpPr txBox="1">
            <a:spLocks noChangeArrowheads="1"/>
          </p:cNvSpPr>
          <p:nvPr/>
        </p:nvSpPr>
        <p:spPr bwMode="auto">
          <a:xfrm>
            <a:off x="6324600" y="1600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register byte</a:t>
            </a:r>
          </a:p>
        </p:txBody>
      </p:sp>
      <p:sp>
        <p:nvSpPr>
          <p:cNvPr id="354318" name="Text Box 14"/>
          <p:cNvSpPr txBox="1">
            <a:spLocks noChangeArrowheads="1"/>
          </p:cNvSpPr>
          <p:nvPr/>
        </p:nvSpPr>
        <p:spPr bwMode="auto">
          <a:xfrm>
            <a:off x="6324600" y="190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[Read constant word]</a:t>
            </a:r>
          </a:p>
        </p:txBody>
      </p:sp>
      <p:sp>
        <p:nvSpPr>
          <p:cNvPr id="354319" name="Text Box 15"/>
          <p:cNvSpPr txBox="1">
            <a:spLocks noChangeArrowheads="1"/>
          </p:cNvSpPr>
          <p:nvPr/>
        </p:nvSpPr>
        <p:spPr bwMode="auto">
          <a:xfrm>
            <a:off x="6324600" y="2209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Compute next PC</a:t>
            </a:r>
          </a:p>
        </p:txBody>
      </p:sp>
      <p:sp>
        <p:nvSpPr>
          <p:cNvPr id="354321" name="Text Box 17"/>
          <p:cNvSpPr txBox="1">
            <a:spLocks noChangeArrowheads="1"/>
          </p:cNvSpPr>
          <p:nvPr/>
        </p:nvSpPr>
        <p:spPr bwMode="auto">
          <a:xfrm>
            <a:off x="3352800" y="25146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valA </a:t>
            </a:r>
            <a:r>
              <a:rPr lang="en-US" sz="1600">
                <a:sym typeface="Symbol" pitchFamily="18" charset="2"/>
              </a:rPr>
              <a:t> R[rA]</a:t>
            </a:r>
          </a:p>
        </p:txBody>
      </p:sp>
      <p:sp>
        <p:nvSpPr>
          <p:cNvPr id="354322" name="Text Box 18"/>
          <p:cNvSpPr txBox="1">
            <a:spLocks noChangeArrowheads="1"/>
          </p:cNvSpPr>
          <p:nvPr/>
        </p:nvSpPr>
        <p:spPr bwMode="auto">
          <a:xfrm>
            <a:off x="3352800" y="28194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valB </a:t>
            </a:r>
            <a:r>
              <a:rPr lang="en-US" sz="1600">
                <a:sym typeface="Symbol" pitchFamily="18" charset="2"/>
              </a:rPr>
              <a:t> R[rB]</a:t>
            </a:r>
          </a:p>
        </p:txBody>
      </p:sp>
      <p:sp>
        <p:nvSpPr>
          <p:cNvPr id="354323" name="Text Box 19"/>
          <p:cNvSpPr txBox="1">
            <a:spLocks noChangeArrowheads="1"/>
          </p:cNvSpPr>
          <p:nvPr/>
        </p:nvSpPr>
        <p:spPr bwMode="auto">
          <a:xfrm>
            <a:off x="3352800" y="2514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24" name="Text Box 20"/>
          <p:cNvSpPr txBox="1">
            <a:spLocks noChangeArrowheads="1"/>
          </p:cNvSpPr>
          <p:nvPr/>
        </p:nvSpPr>
        <p:spPr bwMode="auto">
          <a:xfrm>
            <a:off x="914400" y="2514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Decode</a:t>
            </a:r>
          </a:p>
        </p:txBody>
      </p:sp>
      <p:sp>
        <p:nvSpPr>
          <p:cNvPr id="354325" name="Text Box 21"/>
          <p:cNvSpPr txBox="1">
            <a:spLocks noChangeArrowheads="1"/>
          </p:cNvSpPr>
          <p:nvPr/>
        </p:nvSpPr>
        <p:spPr bwMode="auto">
          <a:xfrm>
            <a:off x="6324600" y="2514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operand A</a:t>
            </a:r>
          </a:p>
        </p:txBody>
      </p:sp>
      <p:sp>
        <p:nvSpPr>
          <p:cNvPr id="354326" name="Text Box 22"/>
          <p:cNvSpPr txBox="1">
            <a:spLocks noChangeArrowheads="1"/>
          </p:cNvSpPr>
          <p:nvPr/>
        </p:nvSpPr>
        <p:spPr bwMode="auto">
          <a:xfrm>
            <a:off x="6324600" y="2819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operand B</a:t>
            </a:r>
          </a:p>
        </p:txBody>
      </p:sp>
      <p:sp>
        <p:nvSpPr>
          <p:cNvPr id="354328" name="Text Box 24"/>
          <p:cNvSpPr txBox="1">
            <a:spLocks noChangeArrowheads="1"/>
          </p:cNvSpPr>
          <p:nvPr/>
        </p:nvSpPr>
        <p:spPr bwMode="auto">
          <a:xfrm>
            <a:off x="3352800" y="31242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valE </a:t>
            </a:r>
            <a:r>
              <a:rPr lang="en-US" sz="1600">
                <a:sym typeface="Symbol" pitchFamily="18" charset="2"/>
              </a:rPr>
              <a:t> valB OP valA</a:t>
            </a:r>
          </a:p>
        </p:txBody>
      </p:sp>
      <p:sp>
        <p:nvSpPr>
          <p:cNvPr id="354329" name="Text Box 25"/>
          <p:cNvSpPr txBox="1">
            <a:spLocks noChangeArrowheads="1"/>
          </p:cNvSpPr>
          <p:nvPr/>
        </p:nvSpPr>
        <p:spPr bwMode="auto">
          <a:xfrm>
            <a:off x="3352800" y="34290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Set CC</a:t>
            </a:r>
          </a:p>
        </p:txBody>
      </p:sp>
      <p:sp>
        <p:nvSpPr>
          <p:cNvPr id="354330" name="Text Box 26"/>
          <p:cNvSpPr txBox="1">
            <a:spLocks noChangeArrowheads="1"/>
          </p:cNvSpPr>
          <p:nvPr/>
        </p:nvSpPr>
        <p:spPr bwMode="auto">
          <a:xfrm>
            <a:off x="3352800" y="31242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31" name="Text Box 27"/>
          <p:cNvSpPr txBox="1">
            <a:spLocks noChangeArrowheads="1"/>
          </p:cNvSpPr>
          <p:nvPr/>
        </p:nvSpPr>
        <p:spPr bwMode="auto">
          <a:xfrm>
            <a:off x="914400" y="31242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Execute</a:t>
            </a:r>
          </a:p>
        </p:txBody>
      </p:sp>
      <p:sp>
        <p:nvSpPr>
          <p:cNvPr id="354332" name="Text Box 28"/>
          <p:cNvSpPr txBox="1">
            <a:spLocks noChangeArrowheads="1"/>
          </p:cNvSpPr>
          <p:nvPr/>
        </p:nvSpPr>
        <p:spPr bwMode="auto">
          <a:xfrm>
            <a:off x="6324600" y="3124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Perform ALU operation</a:t>
            </a:r>
          </a:p>
        </p:txBody>
      </p:sp>
      <p:sp>
        <p:nvSpPr>
          <p:cNvPr id="354333" name="Text Box 29"/>
          <p:cNvSpPr txBox="1">
            <a:spLocks noChangeArrowheads="1"/>
          </p:cNvSpPr>
          <p:nvPr/>
        </p:nvSpPr>
        <p:spPr bwMode="auto">
          <a:xfrm>
            <a:off x="6324600" y="3429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Set condition code register</a:t>
            </a:r>
          </a:p>
        </p:txBody>
      </p:sp>
      <p:sp>
        <p:nvSpPr>
          <p:cNvPr id="354335" name="Text Box 31"/>
          <p:cNvSpPr txBox="1">
            <a:spLocks noChangeArrowheads="1"/>
          </p:cNvSpPr>
          <p:nvPr/>
        </p:nvSpPr>
        <p:spPr bwMode="auto">
          <a:xfrm>
            <a:off x="3352800" y="3733800"/>
            <a:ext cx="2819400" cy="304800"/>
          </a:xfrm>
          <a:prstGeom prst="rect">
            <a:avLst/>
          </a:prstGeom>
          <a:solidFill>
            <a:srgbClr val="CCFF99"/>
          </a:solidFill>
          <a:ln w="1905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 </a:t>
            </a:r>
          </a:p>
        </p:txBody>
      </p:sp>
      <p:sp>
        <p:nvSpPr>
          <p:cNvPr id="354336" name="Text Box 32"/>
          <p:cNvSpPr txBox="1">
            <a:spLocks noChangeArrowheads="1"/>
          </p:cNvSpPr>
          <p:nvPr/>
        </p:nvSpPr>
        <p:spPr bwMode="auto">
          <a:xfrm>
            <a:off x="9144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Memory</a:t>
            </a:r>
          </a:p>
        </p:txBody>
      </p:sp>
      <p:sp>
        <p:nvSpPr>
          <p:cNvPr id="354337" name="Text Box 33"/>
          <p:cNvSpPr txBox="1">
            <a:spLocks noChangeArrowheads="1"/>
          </p:cNvSpPr>
          <p:nvPr/>
        </p:nvSpPr>
        <p:spPr bwMode="auto">
          <a:xfrm>
            <a:off x="6324600" y="3733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[Memory read/write]  </a:t>
            </a:r>
          </a:p>
        </p:txBody>
      </p:sp>
      <p:sp>
        <p:nvSpPr>
          <p:cNvPr id="354339" name="Text Box 35"/>
          <p:cNvSpPr txBox="1">
            <a:spLocks noChangeArrowheads="1"/>
          </p:cNvSpPr>
          <p:nvPr/>
        </p:nvSpPr>
        <p:spPr bwMode="auto">
          <a:xfrm>
            <a:off x="3352800" y="40386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R[rB] </a:t>
            </a:r>
            <a:r>
              <a:rPr lang="en-US" sz="1600">
                <a:sym typeface="Symbol" pitchFamily="18" charset="2"/>
              </a:rPr>
              <a:t> valE</a:t>
            </a:r>
          </a:p>
        </p:txBody>
      </p:sp>
      <p:sp>
        <p:nvSpPr>
          <p:cNvPr id="354340" name="Text Box 36"/>
          <p:cNvSpPr txBox="1">
            <a:spLocks noChangeArrowheads="1"/>
          </p:cNvSpPr>
          <p:nvPr/>
        </p:nvSpPr>
        <p:spPr bwMode="auto">
          <a:xfrm>
            <a:off x="3352800" y="43434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354341" name="Text Box 37"/>
          <p:cNvSpPr txBox="1">
            <a:spLocks noChangeArrowheads="1"/>
          </p:cNvSpPr>
          <p:nvPr/>
        </p:nvSpPr>
        <p:spPr bwMode="auto">
          <a:xfrm>
            <a:off x="3352800" y="4038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42" name="Text Box 38"/>
          <p:cNvSpPr txBox="1">
            <a:spLocks noChangeArrowheads="1"/>
          </p:cNvSpPr>
          <p:nvPr/>
        </p:nvSpPr>
        <p:spPr bwMode="auto">
          <a:xfrm>
            <a:off x="914400" y="4038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Write</a:t>
            </a:r>
          </a:p>
          <a:p>
            <a:pPr algn="l">
              <a:spcBef>
                <a:spcPct val="50000"/>
              </a:spcBef>
            </a:pPr>
            <a:r>
              <a:rPr lang="en-US" sz="1600"/>
              <a:t>back</a:t>
            </a:r>
          </a:p>
        </p:txBody>
      </p:sp>
      <p:sp>
        <p:nvSpPr>
          <p:cNvPr id="354343" name="Text Box 39"/>
          <p:cNvSpPr txBox="1">
            <a:spLocks noChangeArrowheads="1"/>
          </p:cNvSpPr>
          <p:nvPr/>
        </p:nvSpPr>
        <p:spPr bwMode="auto">
          <a:xfrm>
            <a:off x="6324600" y="4038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Write back ALU result</a:t>
            </a:r>
          </a:p>
        </p:txBody>
      </p:sp>
      <p:sp>
        <p:nvSpPr>
          <p:cNvPr id="354344" name="Text Box 40"/>
          <p:cNvSpPr txBox="1">
            <a:spLocks noChangeArrowheads="1"/>
          </p:cNvSpPr>
          <p:nvPr/>
        </p:nvSpPr>
        <p:spPr bwMode="auto">
          <a:xfrm>
            <a:off x="6324600" y="4343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[Write back memory result] </a:t>
            </a:r>
          </a:p>
        </p:txBody>
      </p:sp>
      <p:sp>
        <p:nvSpPr>
          <p:cNvPr id="354346" name="Text Box 42"/>
          <p:cNvSpPr txBox="1">
            <a:spLocks noChangeArrowheads="1"/>
          </p:cNvSpPr>
          <p:nvPr/>
        </p:nvSpPr>
        <p:spPr bwMode="auto">
          <a:xfrm>
            <a:off x="3352800" y="4648200"/>
            <a:ext cx="28194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 </a:t>
            </a:r>
            <a:r>
              <a:rPr lang="en-US" sz="1600">
                <a:sym typeface="Symbol" pitchFamily="18" charset="2"/>
              </a:rPr>
              <a:t> valP</a:t>
            </a:r>
          </a:p>
        </p:txBody>
      </p:sp>
      <p:sp>
        <p:nvSpPr>
          <p:cNvPr id="354347" name="Text Box 43"/>
          <p:cNvSpPr txBox="1">
            <a:spLocks noChangeArrowheads="1"/>
          </p:cNvSpPr>
          <p:nvPr/>
        </p:nvSpPr>
        <p:spPr bwMode="auto">
          <a:xfrm>
            <a:off x="9144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PC update</a:t>
            </a:r>
          </a:p>
        </p:txBody>
      </p:sp>
      <p:sp>
        <p:nvSpPr>
          <p:cNvPr id="354348" name="Text Box 44"/>
          <p:cNvSpPr txBox="1">
            <a:spLocks noChangeArrowheads="1"/>
          </p:cNvSpPr>
          <p:nvPr/>
        </p:nvSpPr>
        <p:spPr bwMode="auto">
          <a:xfrm>
            <a:off x="6324600" y="4648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Update PC</a:t>
            </a:r>
          </a:p>
        </p:txBody>
      </p:sp>
      <p:sp>
        <p:nvSpPr>
          <p:cNvPr id="354349" name="Text Box 45"/>
          <p:cNvSpPr txBox="1">
            <a:spLocks noChangeArrowheads="1"/>
          </p:cNvSpPr>
          <p:nvPr/>
        </p:nvSpPr>
        <p:spPr bwMode="auto">
          <a:xfrm>
            <a:off x="2133600" y="1295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icode,ifun</a:t>
            </a:r>
          </a:p>
        </p:txBody>
      </p:sp>
      <p:sp>
        <p:nvSpPr>
          <p:cNvPr id="354350" name="Text Box 46"/>
          <p:cNvSpPr txBox="1">
            <a:spLocks noChangeArrowheads="1"/>
          </p:cNvSpPr>
          <p:nvPr/>
        </p:nvSpPr>
        <p:spPr bwMode="auto">
          <a:xfrm>
            <a:off x="2133600" y="1600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rA,rB</a:t>
            </a:r>
          </a:p>
        </p:txBody>
      </p:sp>
      <p:sp>
        <p:nvSpPr>
          <p:cNvPr id="354351" name="Text Box 47"/>
          <p:cNvSpPr txBox="1">
            <a:spLocks noChangeArrowheads="1"/>
          </p:cNvSpPr>
          <p:nvPr/>
        </p:nvSpPr>
        <p:spPr bwMode="auto">
          <a:xfrm>
            <a:off x="2133600" y="1905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valC</a:t>
            </a:r>
          </a:p>
        </p:txBody>
      </p:sp>
      <p:sp>
        <p:nvSpPr>
          <p:cNvPr id="354352" name="Text Box 48"/>
          <p:cNvSpPr txBox="1">
            <a:spLocks noChangeArrowheads="1"/>
          </p:cNvSpPr>
          <p:nvPr/>
        </p:nvSpPr>
        <p:spPr bwMode="auto">
          <a:xfrm>
            <a:off x="2133600" y="2209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valP</a:t>
            </a:r>
          </a:p>
        </p:txBody>
      </p:sp>
      <p:sp>
        <p:nvSpPr>
          <p:cNvPr id="354353" name="Text Box 49"/>
          <p:cNvSpPr txBox="1">
            <a:spLocks noChangeArrowheads="1"/>
          </p:cNvSpPr>
          <p:nvPr/>
        </p:nvSpPr>
        <p:spPr bwMode="auto">
          <a:xfrm>
            <a:off x="2133600" y="2514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valA, srcA</a:t>
            </a:r>
          </a:p>
        </p:txBody>
      </p:sp>
      <p:sp>
        <p:nvSpPr>
          <p:cNvPr id="354354" name="Text Box 50"/>
          <p:cNvSpPr txBox="1">
            <a:spLocks noChangeArrowheads="1"/>
          </p:cNvSpPr>
          <p:nvPr/>
        </p:nvSpPr>
        <p:spPr bwMode="auto">
          <a:xfrm>
            <a:off x="2133600" y="2819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valB, srcB</a:t>
            </a:r>
          </a:p>
        </p:txBody>
      </p:sp>
      <p:sp>
        <p:nvSpPr>
          <p:cNvPr id="354355" name="Text Box 51"/>
          <p:cNvSpPr txBox="1">
            <a:spLocks noChangeArrowheads="1"/>
          </p:cNvSpPr>
          <p:nvPr/>
        </p:nvSpPr>
        <p:spPr bwMode="auto">
          <a:xfrm>
            <a:off x="2133600" y="3124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valE</a:t>
            </a:r>
          </a:p>
        </p:txBody>
      </p:sp>
      <p:sp>
        <p:nvSpPr>
          <p:cNvPr id="354356" name="Text Box 52"/>
          <p:cNvSpPr txBox="1">
            <a:spLocks noChangeArrowheads="1"/>
          </p:cNvSpPr>
          <p:nvPr/>
        </p:nvSpPr>
        <p:spPr bwMode="auto">
          <a:xfrm>
            <a:off x="2133600" y="3429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Cond code</a:t>
            </a:r>
          </a:p>
        </p:txBody>
      </p:sp>
      <p:sp>
        <p:nvSpPr>
          <p:cNvPr id="354357" name="Text Box 53"/>
          <p:cNvSpPr txBox="1">
            <a:spLocks noChangeArrowheads="1"/>
          </p:cNvSpPr>
          <p:nvPr/>
        </p:nvSpPr>
        <p:spPr bwMode="auto">
          <a:xfrm>
            <a:off x="21336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valM</a:t>
            </a:r>
          </a:p>
        </p:txBody>
      </p:sp>
      <p:sp>
        <p:nvSpPr>
          <p:cNvPr id="354358" name="Text Box 54"/>
          <p:cNvSpPr txBox="1">
            <a:spLocks noChangeArrowheads="1"/>
          </p:cNvSpPr>
          <p:nvPr/>
        </p:nvSpPr>
        <p:spPr bwMode="auto">
          <a:xfrm>
            <a:off x="2133600" y="4038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dstE</a:t>
            </a:r>
          </a:p>
        </p:txBody>
      </p:sp>
      <p:sp>
        <p:nvSpPr>
          <p:cNvPr id="354359" name="Text Box 55"/>
          <p:cNvSpPr txBox="1">
            <a:spLocks noChangeArrowheads="1"/>
          </p:cNvSpPr>
          <p:nvPr/>
        </p:nvSpPr>
        <p:spPr bwMode="auto">
          <a:xfrm>
            <a:off x="2133600" y="4343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dstM</a:t>
            </a:r>
          </a:p>
        </p:txBody>
      </p:sp>
      <p:sp>
        <p:nvSpPr>
          <p:cNvPr id="354360" name="Text Box 56"/>
          <p:cNvSpPr txBox="1">
            <a:spLocks noChangeArrowheads="1"/>
          </p:cNvSpPr>
          <p:nvPr/>
        </p:nvSpPr>
        <p:spPr bwMode="auto">
          <a:xfrm>
            <a:off x="21336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 Steps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All instructions follow same general pattern</a:t>
            </a:r>
          </a:p>
          <a:p>
            <a:pPr lvl="1"/>
            <a:r>
              <a:rPr lang="en-US"/>
              <a:t>Differ in what gets computed on each step</a:t>
            </a:r>
          </a:p>
        </p:txBody>
      </p:sp>
      <p:sp>
        <p:nvSpPr>
          <p:cNvPr id="355332" name="Text Box 4"/>
          <p:cNvSpPr txBox="1">
            <a:spLocks noChangeArrowheads="1"/>
          </p:cNvSpPr>
          <p:nvPr/>
        </p:nvSpPr>
        <p:spPr bwMode="auto">
          <a:xfrm>
            <a:off x="33528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call</a:t>
            </a:r>
            <a:r>
              <a:rPr lang="en-US" sz="1600"/>
              <a:t> Dest</a:t>
            </a:r>
          </a:p>
        </p:txBody>
      </p:sp>
      <p:sp>
        <p:nvSpPr>
          <p:cNvPr id="355338" name="Text Box 10"/>
          <p:cNvSpPr txBox="1">
            <a:spLocks noChangeArrowheads="1"/>
          </p:cNvSpPr>
          <p:nvPr/>
        </p:nvSpPr>
        <p:spPr bwMode="auto">
          <a:xfrm>
            <a:off x="914400" y="1295400"/>
            <a:ext cx="12192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Fetch</a:t>
            </a:r>
          </a:p>
        </p:txBody>
      </p:sp>
      <p:sp>
        <p:nvSpPr>
          <p:cNvPr id="355346" name="Text Box 18"/>
          <p:cNvSpPr txBox="1">
            <a:spLocks noChangeArrowheads="1"/>
          </p:cNvSpPr>
          <p:nvPr/>
        </p:nvSpPr>
        <p:spPr bwMode="auto">
          <a:xfrm>
            <a:off x="914400" y="2514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Decode</a:t>
            </a:r>
          </a:p>
        </p:txBody>
      </p:sp>
      <p:sp>
        <p:nvSpPr>
          <p:cNvPr id="355352" name="Text Box 24"/>
          <p:cNvSpPr txBox="1">
            <a:spLocks noChangeArrowheads="1"/>
          </p:cNvSpPr>
          <p:nvPr/>
        </p:nvSpPr>
        <p:spPr bwMode="auto">
          <a:xfrm>
            <a:off x="914400" y="31242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Execute</a:t>
            </a:r>
          </a:p>
        </p:txBody>
      </p:sp>
      <p:sp>
        <p:nvSpPr>
          <p:cNvPr id="355356" name="Text Box 28"/>
          <p:cNvSpPr txBox="1">
            <a:spLocks noChangeArrowheads="1"/>
          </p:cNvSpPr>
          <p:nvPr/>
        </p:nvSpPr>
        <p:spPr bwMode="auto">
          <a:xfrm>
            <a:off x="9144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Memory</a:t>
            </a:r>
          </a:p>
        </p:txBody>
      </p:sp>
      <p:sp>
        <p:nvSpPr>
          <p:cNvPr id="355361" name="Text Box 33"/>
          <p:cNvSpPr txBox="1">
            <a:spLocks noChangeArrowheads="1"/>
          </p:cNvSpPr>
          <p:nvPr/>
        </p:nvSpPr>
        <p:spPr bwMode="auto">
          <a:xfrm>
            <a:off x="914400" y="4038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Write</a:t>
            </a:r>
          </a:p>
          <a:p>
            <a:pPr algn="l">
              <a:spcBef>
                <a:spcPct val="50000"/>
              </a:spcBef>
            </a:pPr>
            <a:r>
              <a:rPr lang="en-US" sz="1600"/>
              <a:t>back</a:t>
            </a:r>
          </a:p>
        </p:txBody>
      </p:sp>
      <p:sp>
        <p:nvSpPr>
          <p:cNvPr id="355365" name="Text Box 37"/>
          <p:cNvSpPr txBox="1">
            <a:spLocks noChangeArrowheads="1"/>
          </p:cNvSpPr>
          <p:nvPr/>
        </p:nvSpPr>
        <p:spPr bwMode="auto">
          <a:xfrm>
            <a:off x="9144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PC update</a:t>
            </a:r>
          </a:p>
        </p:txBody>
      </p:sp>
      <p:sp>
        <p:nvSpPr>
          <p:cNvPr id="355367" name="Text Box 39"/>
          <p:cNvSpPr txBox="1">
            <a:spLocks noChangeArrowheads="1"/>
          </p:cNvSpPr>
          <p:nvPr/>
        </p:nvSpPr>
        <p:spPr bwMode="auto">
          <a:xfrm>
            <a:off x="2133600" y="1295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icode,ifun</a:t>
            </a:r>
          </a:p>
        </p:txBody>
      </p:sp>
      <p:sp>
        <p:nvSpPr>
          <p:cNvPr id="355368" name="Text Box 40"/>
          <p:cNvSpPr txBox="1">
            <a:spLocks noChangeArrowheads="1"/>
          </p:cNvSpPr>
          <p:nvPr/>
        </p:nvSpPr>
        <p:spPr bwMode="auto">
          <a:xfrm>
            <a:off x="2133600" y="1600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rA,rB</a:t>
            </a:r>
          </a:p>
        </p:txBody>
      </p:sp>
      <p:sp>
        <p:nvSpPr>
          <p:cNvPr id="355369" name="Text Box 41"/>
          <p:cNvSpPr txBox="1">
            <a:spLocks noChangeArrowheads="1"/>
          </p:cNvSpPr>
          <p:nvPr/>
        </p:nvSpPr>
        <p:spPr bwMode="auto">
          <a:xfrm>
            <a:off x="2133600" y="1905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valC</a:t>
            </a:r>
          </a:p>
        </p:txBody>
      </p:sp>
      <p:sp>
        <p:nvSpPr>
          <p:cNvPr id="355370" name="Text Box 42"/>
          <p:cNvSpPr txBox="1">
            <a:spLocks noChangeArrowheads="1"/>
          </p:cNvSpPr>
          <p:nvPr/>
        </p:nvSpPr>
        <p:spPr bwMode="auto">
          <a:xfrm>
            <a:off x="2133600" y="2209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valP</a:t>
            </a:r>
          </a:p>
        </p:txBody>
      </p:sp>
      <p:sp>
        <p:nvSpPr>
          <p:cNvPr id="355371" name="Text Box 43"/>
          <p:cNvSpPr txBox="1">
            <a:spLocks noChangeArrowheads="1"/>
          </p:cNvSpPr>
          <p:nvPr/>
        </p:nvSpPr>
        <p:spPr bwMode="auto">
          <a:xfrm>
            <a:off x="2133600" y="2514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valA, srcA</a:t>
            </a:r>
          </a:p>
        </p:txBody>
      </p:sp>
      <p:sp>
        <p:nvSpPr>
          <p:cNvPr id="355372" name="Text Box 44"/>
          <p:cNvSpPr txBox="1">
            <a:spLocks noChangeArrowheads="1"/>
          </p:cNvSpPr>
          <p:nvPr/>
        </p:nvSpPr>
        <p:spPr bwMode="auto">
          <a:xfrm>
            <a:off x="2133600" y="2819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valB, srcB</a:t>
            </a:r>
          </a:p>
        </p:txBody>
      </p:sp>
      <p:sp>
        <p:nvSpPr>
          <p:cNvPr id="355373" name="Text Box 45"/>
          <p:cNvSpPr txBox="1">
            <a:spLocks noChangeArrowheads="1"/>
          </p:cNvSpPr>
          <p:nvPr/>
        </p:nvSpPr>
        <p:spPr bwMode="auto">
          <a:xfrm>
            <a:off x="2133600" y="3124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valE</a:t>
            </a:r>
          </a:p>
        </p:txBody>
      </p:sp>
      <p:sp>
        <p:nvSpPr>
          <p:cNvPr id="355374" name="Text Box 46"/>
          <p:cNvSpPr txBox="1">
            <a:spLocks noChangeArrowheads="1"/>
          </p:cNvSpPr>
          <p:nvPr/>
        </p:nvSpPr>
        <p:spPr bwMode="auto">
          <a:xfrm>
            <a:off x="2133600" y="3429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Cond code</a:t>
            </a:r>
          </a:p>
        </p:txBody>
      </p:sp>
      <p:sp>
        <p:nvSpPr>
          <p:cNvPr id="355375" name="Text Box 47"/>
          <p:cNvSpPr txBox="1">
            <a:spLocks noChangeArrowheads="1"/>
          </p:cNvSpPr>
          <p:nvPr/>
        </p:nvSpPr>
        <p:spPr bwMode="auto">
          <a:xfrm>
            <a:off x="21336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valM</a:t>
            </a:r>
          </a:p>
        </p:txBody>
      </p:sp>
      <p:sp>
        <p:nvSpPr>
          <p:cNvPr id="355376" name="Text Box 48"/>
          <p:cNvSpPr txBox="1">
            <a:spLocks noChangeArrowheads="1"/>
          </p:cNvSpPr>
          <p:nvPr/>
        </p:nvSpPr>
        <p:spPr bwMode="auto">
          <a:xfrm>
            <a:off x="2133600" y="4038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dstE</a:t>
            </a:r>
          </a:p>
        </p:txBody>
      </p:sp>
      <p:sp>
        <p:nvSpPr>
          <p:cNvPr id="355377" name="Text Box 49"/>
          <p:cNvSpPr txBox="1">
            <a:spLocks noChangeArrowheads="1"/>
          </p:cNvSpPr>
          <p:nvPr/>
        </p:nvSpPr>
        <p:spPr bwMode="auto">
          <a:xfrm>
            <a:off x="2133600" y="4343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dstM</a:t>
            </a:r>
          </a:p>
        </p:txBody>
      </p:sp>
      <p:sp>
        <p:nvSpPr>
          <p:cNvPr id="355378" name="Text Box 50"/>
          <p:cNvSpPr txBox="1">
            <a:spLocks noChangeArrowheads="1"/>
          </p:cNvSpPr>
          <p:nvPr/>
        </p:nvSpPr>
        <p:spPr bwMode="auto">
          <a:xfrm>
            <a:off x="21336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</a:t>
            </a:r>
          </a:p>
        </p:txBody>
      </p:sp>
      <p:sp>
        <p:nvSpPr>
          <p:cNvPr id="355379" name="Text Box 51"/>
          <p:cNvSpPr txBox="1">
            <a:spLocks noChangeArrowheads="1"/>
          </p:cNvSpPr>
          <p:nvPr/>
        </p:nvSpPr>
        <p:spPr bwMode="auto">
          <a:xfrm>
            <a:off x="3352800" y="12954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icode:ifun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[PC]</a:t>
            </a:r>
          </a:p>
        </p:txBody>
      </p:sp>
      <p:sp>
        <p:nvSpPr>
          <p:cNvPr id="355380" name="Text Box 52"/>
          <p:cNvSpPr txBox="1">
            <a:spLocks noChangeArrowheads="1"/>
          </p:cNvSpPr>
          <p:nvPr/>
        </p:nvSpPr>
        <p:spPr bwMode="auto">
          <a:xfrm>
            <a:off x="3352800" y="16002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1" name="Text Box 53"/>
          <p:cNvSpPr txBox="1">
            <a:spLocks noChangeArrowheads="1"/>
          </p:cNvSpPr>
          <p:nvPr/>
        </p:nvSpPr>
        <p:spPr bwMode="auto">
          <a:xfrm>
            <a:off x="3352800" y="19050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valC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4</a:t>
            </a:r>
            <a:r>
              <a:rPr lang="en-US" sz="1600"/>
              <a:t>[PC+1]</a:t>
            </a:r>
          </a:p>
        </p:txBody>
      </p:sp>
      <p:sp>
        <p:nvSpPr>
          <p:cNvPr id="355382" name="Text Box 54"/>
          <p:cNvSpPr txBox="1">
            <a:spLocks noChangeArrowheads="1"/>
          </p:cNvSpPr>
          <p:nvPr/>
        </p:nvSpPr>
        <p:spPr bwMode="auto">
          <a:xfrm>
            <a:off x="3352800" y="22098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valP </a:t>
            </a:r>
            <a:r>
              <a:rPr lang="en-US" sz="1600">
                <a:sym typeface="Symbol" pitchFamily="18" charset="2"/>
              </a:rPr>
              <a:t> PC+5</a:t>
            </a:r>
          </a:p>
        </p:txBody>
      </p:sp>
      <p:sp>
        <p:nvSpPr>
          <p:cNvPr id="355383" name="Text Box 55"/>
          <p:cNvSpPr txBox="1">
            <a:spLocks noChangeArrowheads="1"/>
          </p:cNvSpPr>
          <p:nvPr/>
        </p:nvSpPr>
        <p:spPr bwMode="auto">
          <a:xfrm>
            <a:off x="3352800" y="1295400"/>
            <a:ext cx="28194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4" name="Text Box 56"/>
          <p:cNvSpPr txBox="1">
            <a:spLocks noChangeArrowheads="1"/>
          </p:cNvSpPr>
          <p:nvPr/>
        </p:nvSpPr>
        <p:spPr bwMode="auto">
          <a:xfrm>
            <a:off x="3352800" y="25146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>
              <a:sym typeface="Symbol" pitchFamily="18" charset="2"/>
            </a:endParaRPr>
          </a:p>
        </p:txBody>
      </p:sp>
      <p:sp>
        <p:nvSpPr>
          <p:cNvPr id="355385" name="Text Box 57"/>
          <p:cNvSpPr txBox="1">
            <a:spLocks noChangeArrowheads="1"/>
          </p:cNvSpPr>
          <p:nvPr/>
        </p:nvSpPr>
        <p:spPr bwMode="auto">
          <a:xfrm>
            <a:off x="3352800" y="28194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valB </a:t>
            </a:r>
            <a:r>
              <a:rPr lang="en-US" sz="1600">
                <a:sym typeface="Symbol" pitchFamily="18" charset="2"/>
              </a:rPr>
              <a:t> R[</a:t>
            </a:r>
            <a:r>
              <a:rPr lang="en-US" sz="1600">
                <a:latin typeface="Courier New" pitchFamily="49" charset="0"/>
                <a:sym typeface="Symbol" pitchFamily="18" charset="2"/>
              </a:rPr>
              <a:t>%esp</a:t>
            </a:r>
            <a:r>
              <a:rPr lang="en-US" sz="1600">
                <a:sym typeface="Symbol" pitchFamily="18" charset="2"/>
              </a:rPr>
              <a:t>]</a:t>
            </a:r>
          </a:p>
        </p:txBody>
      </p:sp>
      <p:sp>
        <p:nvSpPr>
          <p:cNvPr id="355386" name="Text Box 58"/>
          <p:cNvSpPr txBox="1">
            <a:spLocks noChangeArrowheads="1"/>
          </p:cNvSpPr>
          <p:nvPr/>
        </p:nvSpPr>
        <p:spPr bwMode="auto">
          <a:xfrm>
            <a:off x="3352800" y="2514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7" name="Text Box 59"/>
          <p:cNvSpPr txBox="1">
            <a:spLocks noChangeArrowheads="1"/>
          </p:cNvSpPr>
          <p:nvPr/>
        </p:nvSpPr>
        <p:spPr bwMode="auto">
          <a:xfrm>
            <a:off x="3352800" y="31242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valE </a:t>
            </a:r>
            <a:r>
              <a:rPr lang="en-US" sz="1600">
                <a:sym typeface="Symbol" pitchFamily="18" charset="2"/>
              </a:rPr>
              <a:t> valB + –4</a:t>
            </a:r>
          </a:p>
        </p:txBody>
      </p:sp>
      <p:sp>
        <p:nvSpPr>
          <p:cNvPr id="355388" name="Text Box 60"/>
          <p:cNvSpPr txBox="1">
            <a:spLocks noChangeArrowheads="1"/>
          </p:cNvSpPr>
          <p:nvPr/>
        </p:nvSpPr>
        <p:spPr bwMode="auto">
          <a:xfrm>
            <a:off x="3352800" y="34290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9" name="Text Box 61"/>
          <p:cNvSpPr txBox="1">
            <a:spLocks noChangeArrowheads="1"/>
          </p:cNvSpPr>
          <p:nvPr/>
        </p:nvSpPr>
        <p:spPr bwMode="auto">
          <a:xfrm>
            <a:off x="3352800" y="31242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90" name="Text Box 62"/>
          <p:cNvSpPr txBox="1">
            <a:spLocks noChangeArrowheads="1"/>
          </p:cNvSpPr>
          <p:nvPr/>
        </p:nvSpPr>
        <p:spPr bwMode="auto">
          <a:xfrm>
            <a:off x="3352800" y="3733800"/>
            <a:ext cx="2819400" cy="304800"/>
          </a:xfrm>
          <a:prstGeom prst="rect">
            <a:avLst/>
          </a:prstGeom>
          <a:solidFill>
            <a:srgbClr val="CCFF99"/>
          </a:solidFill>
          <a:ln w="1905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M</a:t>
            </a:r>
            <a:r>
              <a:rPr lang="en-US" sz="1600" baseline="-25000"/>
              <a:t>4</a:t>
            </a:r>
            <a:r>
              <a:rPr lang="en-US" sz="1600"/>
              <a:t>[valE]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valP </a:t>
            </a:r>
          </a:p>
        </p:txBody>
      </p:sp>
      <p:sp>
        <p:nvSpPr>
          <p:cNvPr id="355391" name="Text Box 63"/>
          <p:cNvSpPr txBox="1">
            <a:spLocks noChangeArrowheads="1"/>
          </p:cNvSpPr>
          <p:nvPr/>
        </p:nvSpPr>
        <p:spPr bwMode="auto">
          <a:xfrm>
            <a:off x="3352800" y="40386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R[</a:t>
            </a:r>
            <a:r>
              <a:rPr lang="en-US" sz="1600">
                <a:latin typeface="Courier New" pitchFamily="49" charset="0"/>
                <a:sym typeface="Symbol" pitchFamily="18" charset="2"/>
              </a:rPr>
              <a:t>%esp</a:t>
            </a:r>
            <a:r>
              <a:rPr lang="en-US" sz="1600"/>
              <a:t>] </a:t>
            </a:r>
            <a:r>
              <a:rPr lang="en-US" sz="1600">
                <a:sym typeface="Symbol" pitchFamily="18" charset="2"/>
              </a:rPr>
              <a:t> valE</a:t>
            </a:r>
          </a:p>
        </p:txBody>
      </p:sp>
      <p:sp>
        <p:nvSpPr>
          <p:cNvPr id="355392" name="Text Box 64"/>
          <p:cNvSpPr txBox="1">
            <a:spLocks noChangeArrowheads="1"/>
          </p:cNvSpPr>
          <p:nvPr/>
        </p:nvSpPr>
        <p:spPr bwMode="auto">
          <a:xfrm>
            <a:off x="3352800" y="43434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355393" name="Text Box 65"/>
          <p:cNvSpPr txBox="1">
            <a:spLocks noChangeArrowheads="1"/>
          </p:cNvSpPr>
          <p:nvPr/>
        </p:nvSpPr>
        <p:spPr bwMode="auto">
          <a:xfrm>
            <a:off x="3352800" y="4038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94" name="Text Box 66"/>
          <p:cNvSpPr txBox="1">
            <a:spLocks noChangeArrowheads="1"/>
          </p:cNvSpPr>
          <p:nvPr/>
        </p:nvSpPr>
        <p:spPr bwMode="auto">
          <a:xfrm>
            <a:off x="3352800" y="4648200"/>
            <a:ext cx="28194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 </a:t>
            </a:r>
            <a:r>
              <a:rPr lang="en-US" sz="1600">
                <a:sym typeface="Symbol" pitchFamily="18" charset="2"/>
              </a:rPr>
              <a:t> valC</a:t>
            </a:r>
          </a:p>
        </p:txBody>
      </p:sp>
      <p:sp>
        <p:nvSpPr>
          <p:cNvPr id="355407" name="Text Box 79"/>
          <p:cNvSpPr txBox="1">
            <a:spLocks noChangeArrowheads="1"/>
          </p:cNvSpPr>
          <p:nvPr/>
        </p:nvSpPr>
        <p:spPr bwMode="auto">
          <a:xfrm>
            <a:off x="6315075" y="1295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instruction byte</a:t>
            </a:r>
          </a:p>
        </p:txBody>
      </p:sp>
      <p:sp>
        <p:nvSpPr>
          <p:cNvPr id="355408" name="Text Box 80"/>
          <p:cNvSpPr txBox="1">
            <a:spLocks noChangeArrowheads="1"/>
          </p:cNvSpPr>
          <p:nvPr/>
        </p:nvSpPr>
        <p:spPr bwMode="auto">
          <a:xfrm>
            <a:off x="6315075" y="1600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[Read register byte]</a:t>
            </a:r>
          </a:p>
        </p:txBody>
      </p:sp>
      <p:sp>
        <p:nvSpPr>
          <p:cNvPr id="355409" name="Text Box 81"/>
          <p:cNvSpPr txBox="1">
            <a:spLocks noChangeArrowheads="1"/>
          </p:cNvSpPr>
          <p:nvPr/>
        </p:nvSpPr>
        <p:spPr bwMode="auto">
          <a:xfrm>
            <a:off x="6315075" y="190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constant word</a:t>
            </a:r>
          </a:p>
        </p:txBody>
      </p:sp>
      <p:sp>
        <p:nvSpPr>
          <p:cNvPr id="355410" name="Text Box 82"/>
          <p:cNvSpPr txBox="1">
            <a:spLocks noChangeArrowheads="1"/>
          </p:cNvSpPr>
          <p:nvPr/>
        </p:nvSpPr>
        <p:spPr bwMode="auto">
          <a:xfrm>
            <a:off x="6315075" y="2209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Compute next PC</a:t>
            </a:r>
          </a:p>
        </p:txBody>
      </p:sp>
      <p:sp>
        <p:nvSpPr>
          <p:cNvPr id="355411" name="Text Box 83"/>
          <p:cNvSpPr txBox="1">
            <a:spLocks noChangeArrowheads="1"/>
          </p:cNvSpPr>
          <p:nvPr/>
        </p:nvSpPr>
        <p:spPr bwMode="auto">
          <a:xfrm>
            <a:off x="6315075" y="2514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[Read operand A]</a:t>
            </a:r>
          </a:p>
        </p:txBody>
      </p:sp>
      <p:sp>
        <p:nvSpPr>
          <p:cNvPr id="355412" name="Text Box 84"/>
          <p:cNvSpPr txBox="1">
            <a:spLocks noChangeArrowheads="1"/>
          </p:cNvSpPr>
          <p:nvPr/>
        </p:nvSpPr>
        <p:spPr bwMode="auto">
          <a:xfrm>
            <a:off x="6315075" y="2819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operand B</a:t>
            </a:r>
          </a:p>
        </p:txBody>
      </p:sp>
      <p:sp>
        <p:nvSpPr>
          <p:cNvPr id="355413" name="Text Box 85"/>
          <p:cNvSpPr txBox="1">
            <a:spLocks noChangeArrowheads="1"/>
          </p:cNvSpPr>
          <p:nvPr/>
        </p:nvSpPr>
        <p:spPr bwMode="auto">
          <a:xfrm>
            <a:off x="6315075" y="3124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Perform ALU operation</a:t>
            </a:r>
          </a:p>
        </p:txBody>
      </p:sp>
      <p:sp>
        <p:nvSpPr>
          <p:cNvPr id="355414" name="Text Box 86"/>
          <p:cNvSpPr txBox="1">
            <a:spLocks noChangeArrowheads="1"/>
          </p:cNvSpPr>
          <p:nvPr/>
        </p:nvSpPr>
        <p:spPr bwMode="auto">
          <a:xfrm>
            <a:off x="6315075" y="3429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[Set condition code reg.]</a:t>
            </a:r>
          </a:p>
        </p:txBody>
      </p:sp>
      <p:sp>
        <p:nvSpPr>
          <p:cNvPr id="355415" name="Text Box 87"/>
          <p:cNvSpPr txBox="1">
            <a:spLocks noChangeArrowheads="1"/>
          </p:cNvSpPr>
          <p:nvPr/>
        </p:nvSpPr>
        <p:spPr bwMode="auto">
          <a:xfrm>
            <a:off x="6315075" y="3733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[Memory read/write]  </a:t>
            </a:r>
          </a:p>
        </p:txBody>
      </p:sp>
      <p:sp>
        <p:nvSpPr>
          <p:cNvPr id="355416" name="Text Box 88"/>
          <p:cNvSpPr txBox="1">
            <a:spLocks noChangeArrowheads="1"/>
          </p:cNvSpPr>
          <p:nvPr/>
        </p:nvSpPr>
        <p:spPr bwMode="auto">
          <a:xfrm>
            <a:off x="6315075" y="4038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[Write back ALU result]</a:t>
            </a:r>
          </a:p>
        </p:txBody>
      </p:sp>
      <p:sp>
        <p:nvSpPr>
          <p:cNvPr id="355417" name="Text Box 89"/>
          <p:cNvSpPr txBox="1">
            <a:spLocks noChangeArrowheads="1"/>
          </p:cNvSpPr>
          <p:nvPr/>
        </p:nvSpPr>
        <p:spPr bwMode="auto">
          <a:xfrm>
            <a:off x="6315075" y="4343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Write back memory result</a:t>
            </a:r>
          </a:p>
        </p:txBody>
      </p:sp>
      <p:sp>
        <p:nvSpPr>
          <p:cNvPr id="355418" name="Text Box 90"/>
          <p:cNvSpPr txBox="1">
            <a:spLocks noChangeArrowheads="1"/>
          </p:cNvSpPr>
          <p:nvPr/>
        </p:nvSpPr>
        <p:spPr bwMode="auto">
          <a:xfrm>
            <a:off x="6315075" y="4648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Update PC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Computed Values</a:t>
            </a:r>
          </a:p>
        </p:txBody>
      </p:sp>
      <p:sp>
        <p:nvSpPr>
          <p:cNvPr id="357379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281487" cy="5213350"/>
          </a:xfrm>
        </p:spPr>
        <p:txBody>
          <a:bodyPr/>
          <a:lstStyle/>
          <a:p>
            <a:pPr marL="0" indent="0">
              <a:tabLst>
                <a:tab pos="1485900" algn="l"/>
              </a:tabLst>
            </a:pPr>
            <a:r>
              <a:rPr lang="en-US" sz="2000" dirty="0"/>
              <a:t>Fetch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icode</a:t>
            </a:r>
            <a:r>
              <a:rPr lang="en-US" sz="1800" dirty="0"/>
              <a:t>	Instruction code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ifun</a:t>
            </a:r>
            <a:r>
              <a:rPr lang="en-US" sz="1800" dirty="0"/>
              <a:t>	Instruction function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rA</a:t>
            </a:r>
            <a:r>
              <a:rPr lang="en-US" sz="1800" dirty="0"/>
              <a:t>	Instr. Register A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rB</a:t>
            </a:r>
            <a:r>
              <a:rPr lang="en-US" sz="1800" dirty="0"/>
              <a:t>	Instr. Register B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valC</a:t>
            </a:r>
            <a:r>
              <a:rPr lang="en-US" sz="1800" dirty="0"/>
              <a:t>	Instruction constant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valP</a:t>
            </a:r>
            <a:r>
              <a:rPr lang="en-US" sz="1800" dirty="0"/>
              <a:t>	Incremented PC</a:t>
            </a:r>
          </a:p>
          <a:p>
            <a:pPr marL="0" indent="0">
              <a:tabLst>
                <a:tab pos="1485900" algn="l"/>
              </a:tabLst>
            </a:pPr>
            <a:r>
              <a:rPr lang="en-US" sz="2000" dirty="0"/>
              <a:t>Decode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srcA</a:t>
            </a:r>
            <a:r>
              <a:rPr lang="en-US" sz="1800" dirty="0"/>
              <a:t>	Register ID A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srcB</a:t>
            </a:r>
            <a:r>
              <a:rPr lang="en-US" sz="1800" dirty="0"/>
              <a:t>	Register ID B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dstE</a:t>
            </a:r>
            <a:r>
              <a:rPr lang="en-US" sz="1800" dirty="0"/>
              <a:t>	Destination Register E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dstM</a:t>
            </a:r>
            <a:r>
              <a:rPr lang="en-US" sz="1800" dirty="0"/>
              <a:t>	Destination Register M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valA</a:t>
            </a:r>
            <a:r>
              <a:rPr lang="en-US" sz="1800" dirty="0"/>
              <a:t>	Register value A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valB</a:t>
            </a:r>
            <a:r>
              <a:rPr lang="en-US" sz="1800" dirty="0"/>
              <a:t>	Register value B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endParaRPr lang="en-US" sz="1800" dirty="0"/>
          </a:p>
        </p:txBody>
      </p:sp>
      <p:sp>
        <p:nvSpPr>
          <p:cNvPr id="357380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219200"/>
            <a:ext cx="3784600" cy="5213350"/>
          </a:xfrm>
        </p:spPr>
        <p:txBody>
          <a:bodyPr/>
          <a:lstStyle/>
          <a:p>
            <a:pPr marL="0" indent="0">
              <a:tabLst>
                <a:tab pos="1485900" algn="l"/>
              </a:tabLst>
            </a:pPr>
            <a:r>
              <a:rPr lang="en-US" sz="2000" dirty="0"/>
              <a:t>Execute</a:t>
            </a:r>
          </a:p>
          <a:p>
            <a:pPr lvl="1">
              <a:tabLst>
                <a:tab pos="1485900" algn="l"/>
              </a:tabLst>
            </a:pPr>
            <a:r>
              <a:rPr lang="en-US" sz="1800" dirty="0" err="1"/>
              <a:t>valE</a:t>
            </a:r>
            <a:r>
              <a:rPr lang="en-US" sz="1800" dirty="0"/>
              <a:t>	ALU result</a:t>
            </a:r>
          </a:p>
          <a:p>
            <a:pPr lvl="1">
              <a:tabLst>
                <a:tab pos="1485900" algn="l"/>
              </a:tabLst>
            </a:pPr>
            <a:r>
              <a:rPr lang="en-US" sz="1800" dirty="0" err="1" smtClean="0"/>
              <a:t>Cnd</a:t>
            </a:r>
            <a:r>
              <a:rPr lang="en-US" sz="1800" dirty="0"/>
              <a:t>	</a:t>
            </a:r>
            <a:r>
              <a:rPr lang="en-US" sz="1800" dirty="0" smtClean="0"/>
              <a:t>Branch/move flag</a:t>
            </a:r>
            <a:endParaRPr lang="en-US" sz="1800" dirty="0"/>
          </a:p>
          <a:p>
            <a:pPr marL="0" indent="0">
              <a:tabLst>
                <a:tab pos="1485900" algn="l"/>
              </a:tabLst>
            </a:pPr>
            <a:r>
              <a:rPr lang="en-US" sz="2000" dirty="0"/>
              <a:t>Memory	</a:t>
            </a:r>
          </a:p>
          <a:p>
            <a:pPr lvl="1">
              <a:tabLst>
                <a:tab pos="1485900" algn="l"/>
              </a:tabLst>
            </a:pPr>
            <a:r>
              <a:rPr lang="en-US" sz="1800" dirty="0" err="1"/>
              <a:t>valM</a:t>
            </a:r>
            <a:r>
              <a:rPr lang="en-US" sz="1800" dirty="0"/>
              <a:t>	Value from memory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Hardware</a:t>
            </a:r>
          </a:p>
        </p:txBody>
      </p:sp>
      <p:sp>
        <p:nvSpPr>
          <p:cNvPr id="359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3824287" cy="5213350"/>
          </a:xfrm>
        </p:spPr>
        <p:txBody>
          <a:bodyPr/>
          <a:lstStyle/>
          <a:p>
            <a:r>
              <a:rPr lang="en-US" sz="2000"/>
              <a:t>Key</a:t>
            </a:r>
          </a:p>
          <a:p>
            <a:pPr lvl="1"/>
            <a:r>
              <a:rPr lang="en-US" sz="1800"/>
              <a:t>Blue boxes:     predesigned hardware blocks</a:t>
            </a:r>
          </a:p>
          <a:p>
            <a:pPr lvl="2"/>
            <a:r>
              <a:rPr lang="en-US" sz="1600"/>
              <a:t>E.g., memories, ALU</a:t>
            </a:r>
          </a:p>
          <a:p>
            <a:pPr lvl="1"/>
            <a:r>
              <a:rPr lang="en-US" sz="1800"/>
              <a:t>Gray boxes:             control logic</a:t>
            </a:r>
          </a:p>
          <a:p>
            <a:pPr lvl="2"/>
            <a:r>
              <a:rPr lang="en-US" sz="1600"/>
              <a:t>Describe in HCL</a:t>
            </a:r>
          </a:p>
          <a:p>
            <a:pPr lvl="1"/>
            <a:r>
              <a:rPr lang="en-US" sz="1800"/>
              <a:t>White ovals:                      labels for signals</a:t>
            </a:r>
          </a:p>
          <a:p>
            <a:pPr lvl="1"/>
            <a:r>
              <a:rPr lang="en-US" sz="1800"/>
              <a:t>Thick lines:                     32-bit word values</a:t>
            </a:r>
          </a:p>
          <a:p>
            <a:pPr lvl="1"/>
            <a:r>
              <a:rPr lang="en-US" sz="1800"/>
              <a:t>Thin lines:                         4-8 bit values</a:t>
            </a:r>
          </a:p>
          <a:p>
            <a:pPr lvl="1"/>
            <a:r>
              <a:rPr lang="en-US" sz="1800"/>
              <a:t>Dotted lines:                     1-bit values</a:t>
            </a:r>
          </a:p>
          <a:p>
            <a:pPr lvl="1"/>
            <a:endParaRPr lang="en-US" sz="1800"/>
          </a:p>
        </p:txBody>
      </p:sp>
      <p:pic>
        <p:nvPicPr>
          <p:cNvPr id="35943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5650" y="98425"/>
            <a:ext cx="4226875" cy="6294368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Fetch Logic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191000"/>
            <a:ext cx="8294687" cy="2241550"/>
          </a:xfrm>
        </p:spPr>
        <p:txBody>
          <a:bodyPr/>
          <a:lstStyle/>
          <a:p>
            <a:r>
              <a:rPr lang="en-US" dirty="0"/>
              <a:t>Predefined Blocks</a:t>
            </a:r>
          </a:p>
          <a:p>
            <a:pPr lvl="1"/>
            <a:r>
              <a:rPr lang="en-US" dirty="0"/>
              <a:t>PC: Register containing PC</a:t>
            </a:r>
          </a:p>
          <a:p>
            <a:pPr lvl="1"/>
            <a:r>
              <a:rPr lang="en-US" dirty="0"/>
              <a:t>Instruction memory: Read 6 bytes (PC to </a:t>
            </a:r>
            <a:r>
              <a:rPr lang="en-US" dirty="0" smtClean="0"/>
              <a:t>PC+5)</a:t>
            </a:r>
          </a:p>
          <a:p>
            <a:pPr lvl="2"/>
            <a:r>
              <a:rPr lang="en-US" dirty="0" smtClean="0"/>
              <a:t>Signal invalid address</a:t>
            </a:r>
            <a:endParaRPr lang="en-US" dirty="0"/>
          </a:p>
          <a:p>
            <a:pPr lvl="1"/>
            <a:r>
              <a:rPr lang="en-US" dirty="0"/>
              <a:t>Split: Divide instruction byte into </a:t>
            </a:r>
            <a:r>
              <a:rPr lang="en-US" dirty="0" err="1"/>
              <a:t>icode</a:t>
            </a:r>
            <a:r>
              <a:rPr lang="en-US" dirty="0"/>
              <a:t> and </a:t>
            </a:r>
            <a:r>
              <a:rPr lang="en-US" dirty="0" err="1"/>
              <a:t>ifun</a:t>
            </a:r>
            <a:endParaRPr lang="en-US" dirty="0"/>
          </a:p>
          <a:p>
            <a:pPr lvl="1"/>
            <a:r>
              <a:rPr lang="en-US" dirty="0"/>
              <a:t>Align: Get fields for </a:t>
            </a:r>
            <a:r>
              <a:rPr lang="en-US" dirty="0" err="1"/>
              <a:t>rA</a:t>
            </a:r>
            <a:r>
              <a:rPr lang="en-US" dirty="0"/>
              <a:t>, </a:t>
            </a:r>
            <a:r>
              <a:rPr lang="en-US" dirty="0" err="1"/>
              <a:t>rB</a:t>
            </a:r>
            <a:r>
              <a:rPr lang="en-US" dirty="0"/>
              <a:t>, and </a:t>
            </a:r>
            <a:r>
              <a:rPr lang="en-US" dirty="0" err="1" smtClean="0"/>
              <a:t>valC</a:t>
            </a:r>
            <a:endParaRPr lang="en-US" dirty="0" smtClean="0"/>
          </a:p>
        </p:txBody>
      </p:sp>
      <p:grpSp>
        <p:nvGrpSpPr>
          <p:cNvPr id="63" name="Group 62"/>
          <p:cNvGrpSpPr/>
          <p:nvPr/>
        </p:nvGrpSpPr>
        <p:grpSpPr>
          <a:xfrm>
            <a:off x="2965450" y="222250"/>
            <a:ext cx="5334000" cy="4495800"/>
            <a:chOff x="457200" y="11658600"/>
            <a:chExt cx="5334000" cy="4495800"/>
          </a:xfrm>
        </p:grpSpPr>
        <p:sp>
          <p:nvSpPr>
            <p:cNvPr id="64" name="Rectangle 8"/>
            <p:cNvSpPr>
              <a:spLocks noChangeArrowheads="1"/>
            </p:cNvSpPr>
            <p:nvPr/>
          </p:nvSpPr>
          <p:spPr bwMode="auto">
            <a:xfrm>
              <a:off x="1676400" y="14554200"/>
              <a:ext cx="2057400" cy="6096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Instruction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65" name="Rectangle 17"/>
            <p:cNvSpPr>
              <a:spLocks noChangeArrowheads="1"/>
            </p:cNvSpPr>
            <p:nvPr/>
          </p:nvSpPr>
          <p:spPr bwMode="auto">
            <a:xfrm>
              <a:off x="4876800" y="12420600"/>
              <a:ext cx="914400" cy="9144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increment</a:t>
              </a:r>
            </a:p>
          </p:txBody>
        </p:sp>
        <p:sp>
          <p:nvSpPr>
            <p:cNvPr id="66" name="Line 19"/>
            <p:cNvSpPr>
              <a:spLocks noChangeShapeType="1"/>
            </p:cNvSpPr>
            <p:nvPr/>
          </p:nvSpPr>
          <p:spPr bwMode="auto">
            <a:xfrm flipV="1">
              <a:off x="5410200" y="120396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Oval 31"/>
            <p:cNvSpPr>
              <a:spLocks noChangeArrowheads="1"/>
            </p:cNvSpPr>
            <p:nvPr/>
          </p:nvSpPr>
          <p:spPr bwMode="auto">
            <a:xfrm>
              <a:off x="29718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rB</a:t>
              </a:r>
            </a:p>
          </p:txBody>
        </p:sp>
        <p:sp>
          <p:nvSpPr>
            <p:cNvPr id="68" name="Oval 6"/>
            <p:cNvSpPr>
              <a:spLocks noChangeArrowheads="1"/>
            </p:cNvSpPr>
            <p:nvPr/>
          </p:nvSpPr>
          <p:spPr bwMode="auto">
            <a:xfrm>
              <a:off x="16002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69" name="Oval 7"/>
            <p:cNvSpPr>
              <a:spLocks noChangeArrowheads="1"/>
            </p:cNvSpPr>
            <p:nvPr/>
          </p:nvSpPr>
          <p:spPr bwMode="auto">
            <a:xfrm>
              <a:off x="20574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  <p:sp>
          <p:nvSpPr>
            <p:cNvPr id="70" name="Oval 30"/>
            <p:cNvSpPr>
              <a:spLocks noChangeArrowheads="1"/>
            </p:cNvSpPr>
            <p:nvPr/>
          </p:nvSpPr>
          <p:spPr bwMode="auto">
            <a:xfrm>
              <a:off x="2514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rA</a:t>
              </a:r>
            </a:p>
          </p:txBody>
        </p:sp>
        <p:sp>
          <p:nvSpPr>
            <p:cNvPr id="71" name="Line 221"/>
            <p:cNvSpPr>
              <a:spLocks noChangeShapeType="1"/>
            </p:cNvSpPr>
            <p:nvPr/>
          </p:nvSpPr>
          <p:spPr bwMode="auto">
            <a:xfrm flipV="1">
              <a:off x="2743200" y="15163800"/>
              <a:ext cx="0" cy="6096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Freeform 222"/>
            <p:cNvSpPr>
              <a:spLocks/>
            </p:cNvSpPr>
            <p:nvPr/>
          </p:nvSpPr>
          <p:spPr bwMode="auto">
            <a:xfrm>
              <a:off x="2743200" y="13335000"/>
              <a:ext cx="2667000" cy="2133600"/>
            </a:xfrm>
            <a:custGeom>
              <a:avLst/>
              <a:gdLst>
                <a:gd name="T0" fmla="*/ 0 w 1200"/>
                <a:gd name="T1" fmla="*/ 2133600 h 96"/>
                <a:gd name="T2" fmla="*/ 2667000 w 1200"/>
                <a:gd name="T3" fmla="*/ 2133600 h 96"/>
                <a:gd name="T4" fmla="*/ 2667000 w 1200"/>
                <a:gd name="T5" fmla="*/ 0 h 96"/>
                <a:gd name="T6" fmla="*/ 0 60000 65536"/>
                <a:gd name="T7" fmla="*/ 0 60000 65536"/>
                <a:gd name="T8" fmla="*/ 0 60000 65536"/>
                <a:gd name="T9" fmla="*/ 0 w 1200"/>
                <a:gd name="T10" fmla="*/ 0 h 96"/>
                <a:gd name="T11" fmla="*/ 1200 w 1200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" h="96">
                  <a:moveTo>
                    <a:pt x="0" y="96"/>
                  </a:moveTo>
                  <a:lnTo>
                    <a:pt x="1200" y="96"/>
                  </a:lnTo>
                  <a:lnTo>
                    <a:pt x="120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73" name="Group 223"/>
            <p:cNvGrpSpPr>
              <a:grpSpLocks/>
            </p:cNvGrpSpPr>
            <p:nvPr/>
          </p:nvGrpSpPr>
          <p:grpSpPr bwMode="auto">
            <a:xfrm>
              <a:off x="1752600" y="13106400"/>
              <a:ext cx="152400" cy="152400"/>
              <a:chOff x="240" y="4176"/>
              <a:chExt cx="192" cy="192"/>
            </a:xfrm>
          </p:grpSpPr>
          <p:sp>
            <p:nvSpPr>
              <p:cNvPr id="119" name="Oval 2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0" name="Rectangle 2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4" name="Rectangle 231"/>
            <p:cNvSpPr>
              <a:spLocks noChangeArrowheads="1"/>
            </p:cNvSpPr>
            <p:nvPr/>
          </p:nvSpPr>
          <p:spPr bwMode="auto">
            <a:xfrm>
              <a:off x="2362200" y="15773400"/>
              <a:ext cx="7620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75" name="Oval 232"/>
            <p:cNvSpPr>
              <a:spLocks noChangeArrowheads="1"/>
            </p:cNvSpPr>
            <p:nvPr/>
          </p:nvSpPr>
          <p:spPr bwMode="auto">
            <a:xfrm>
              <a:off x="34290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76" name="Oval 233"/>
            <p:cNvSpPr>
              <a:spLocks noChangeArrowheads="1"/>
            </p:cNvSpPr>
            <p:nvPr/>
          </p:nvSpPr>
          <p:spPr bwMode="auto">
            <a:xfrm>
              <a:off x="5181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77" name="Line 293"/>
            <p:cNvSpPr>
              <a:spLocks noChangeShapeType="1"/>
            </p:cNvSpPr>
            <p:nvPr/>
          </p:nvSpPr>
          <p:spPr bwMode="auto">
            <a:xfrm flipH="1" flipV="1">
              <a:off x="3657600" y="12039600"/>
              <a:ext cx="0" cy="1828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Line 298"/>
            <p:cNvSpPr>
              <a:spLocks noChangeShapeType="1"/>
            </p:cNvSpPr>
            <p:nvPr/>
          </p:nvSpPr>
          <p:spPr bwMode="auto">
            <a:xfrm flipH="1" flipV="1">
              <a:off x="18288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AutoShape 300"/>
            <p:cNvSpPr>
              <a:spLocks noChangeArrowheads="1"/>
            </p:cNvSpPr>
            <p:nvPr/>
          </p:nvSpPr>
          <p:spPr bwMode="auto">
            <a:xfrm>
              <a:off x="3886200" y="12877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regids</a:t>
              </a:r>
            </a:p>
          </p:txBody>
        </p:sp>
        <p:sp>
          <p:nvSpPr>
            <p:cNvPr id="80" name="AutoShape 301"/>
            <p:cNvSpPr>
              <a:spLocks noChangeArrowheads="1"/>
            </p:cNvSpPr>
            <p:nvPr/>
          </p:nvSpPr>
          <p:spPr bwMode="auto">
            <a:xfrm>
              <a:off x="3886200" y="1226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81" name="Line 302"/>
            <p:cNvSpPr>
              <a:spLocks noChangeShapeType="1"/>
            </p:cNvSpPr>
            <p:nvPr/>
          </p:nvSpPr>
          <p:spPr bwMode="auto">
            <a:xfrm rot="5400000" flipV="1">
              <a:off x="2857500" y="121539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2" name="Group 303"/>
            <p:cNvGrpSpPr>
              <a:grpSpLocks/>
            </p:cNvGrpSpPr>
            <p:nvPr/>
          </p:nvGrpSpPr>
          <p:grpSpPr bwMode="auto">
            <a:xfrm>
              <a:off x="1752600" y="12496800"/>
              <a:ext cx="152400" cy="152400"/>
              <a:chOff x="240" y="4176"/>
              <a:chExt cx="192" cy="192"/>
            </a:xfrm>
          </p:grpSpPr>
          <p:sp>
            <p:nvSpPr>
              <p:cNvPr id="117" name="Oval 30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8" name="Rectangle 30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3" name="Line 306"/>
            <p:cNvSpPr>
              <a:spLocks noChangeShapeType="1"/>
            </p:cNvSpPr>
            <p:nvPr/>
          </p:nvSpPr>
          <p:spPr bwMode="auto">
            <a:xfrm rot="5400000" flipV="1">
              <a:off x="2857500" y="115443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Line 307"/>
            <p:cNvSpPr>
              <a:spLocks noChangeShapeType="1"/>
            </p:cNvSpPr>
            <p:nvPr/>
          </p:nvSpPr>
          <p:spPr bwMode="auto">
            <a:xfrm rot="5400000" flipV="1">
              <a:off x="4724400" y="124206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Line 308"/>
            <p:cNvSpPr>
              <a:spLocks noChangeShapeType="1"/>
            </p:cNvSpPr>
            <p:nvPr/>
          </p:nvSpPr>
          <p:spPr bwMode="auto">
            <a:xfrm rot="5400000" flipV="1">
              <a:off x="4724400" y="130302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6" name="Group 310"/>
            <p:cNvGrpSpPr>
              <a:grpSpLocks/>
            </p:cNvGrpSpPr>
            <p:nvPr/>
          </p:nvGrpSpPr>
          <p:grpSpPr bwMode="auto">
            <a:xfrm>
              <a:off x="2667000" y="15392400"/>
              <a:ext cx="152400" cy="152400"/>
              <a:chOff x="240" y="4176"/>
              <a:chExt cx="192" cy="192"/>
            </a:xfrm>
          </p:grpSpPr>
          <p:sp>
            <p:nvSpPr>
              <p:cNvPr id="115" name="Oval 3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6" name="Rectangle 3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7" name="AutoShape 313"/>
            <p:cNvSpPr>
              <a:spLocks noChangeArrowheads="1"/>
            </p:cNvSpPr>
            <p:nvPr/>
          </p:nvSpPr>
          <p:spPr bwMode="auto">
            <a:xfrm>
              <a:off x="762000" y="12573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valid</a:t>
              </a:r>
            </a:p>
          </p:txBody>
        </p:sp>
        <p:sp>
          <p:nvSpPr>
            <p:cNvPr id="88" name="Line 314"/>
            <p:cNvSpPr>
              <a:spLocks noChangeShapeType="1"/>
            </p:cNvSpPr>
            <p:nvPr/>
          </p:nvSpPr>
          <p:spPr bwMode="auto">
            <a:xfrm rot="16200000" flipH="1" flipV="1">
              <a:off x="1638300" y="12687300"/>
              <a:ext cx="0" cy="381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9" name="Group 316"/>
            <p:cNvGrpSpPr>
              <a:grpSpLocks/>
            </p:cNvGrpSpPr>
            <p:nvPr/>
          </p:nvGrpSpPr>
          <p:grpSpPr bwMode="auto">
            <a:xfrm>
              <a:off x="1752600" y="12801600"/>
              <a:ext cx="152400" cy="152400"/>
              <a:chOff x="240" y="4176"/>
              <a:chExt cx="192" cy="192"/>
            </a:xfrm>
          </p:grpSpPr>
          <p:sp>
            <p:nvSpPr>
              <p:cNvPr id="113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0" name="Line 319"/>
            <p:cNvSpPr>
              <a:spLocks noChangeShapeType="1"/>
            </p:cNvSpPr>
            <p:nvPr/>
          </p:nvSpPr>
          <p:spPr bwMode="auto">
            <a:xfrm rot="16200000" flipH="1" flipV="1">
              <a:off x="609600" y="127254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Rectangle 320"/>
            <p:cNvSpPr>
              <a:spLocks noChangeArrowheads="1"/>
            </p:cNvSpPr>
            <p:nvPr/>
          </p:nvSpPr>
          <p:spPr bwMode="auto">
            <a:xfrm>
              <a:off x="2667000" y="13868400"/>
              <a:ext cx="10668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Align</a:t>
              </a:r>
            </a:p>
          </p:txBody>
        </p:sp>
        <p:sp>
          <p:nvSpPr>
            <p:cNvPr id="92" name="Freeform 321"/>
            <p:cNvSpPr>
              <a:spLocks/>
            </p:cNvSpPr>
            <p:nvPr/>
          </p:nvSpPr>
          <p:spPr bwMode="auto">
            <a:xfrm>
              <a:off x="3733800" y="13182600"/>
              <a:ext cx="990600" cy="914400"/>
            </a:xfrm>
            <a:custGeom>
              <a:avLst/>
              <a:gdLst>
                <a:gd name="T0" fmla="*/ 990600 w 720"/>
                <a:gd name="T1" fmla="*/ 0 h 240"/>
                <a:gd name="T2" fmla="*/ 990600 w 720"/>
                <a:gd name="T3" fmla="*/ 914400 h 240"/>
                <a:gd name="T4" fmla="*/ 0 w 720"/>
                <a:gd name="T5" fmla="*/ 914400 h 240"/>
                <a:gd name="T6" fmla="*/ 0 60000 65536"/>
                <a:gd name="T7" fmla="*/ 0 60000 65536"/>
                <a:gd name="T8" fmla="*/ 0 60000 65536"/>
                <a:gd name="T9" fmla="*/ 0 w 720"/>
                <a:gd name="T10" fmla="*/ 0 h 240"/>
                <a:gd name="T11" fmla="*/ 720 w 72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240">
                  <a:moveTo>
                    <a:pt x="720" y="0"/>
                  </a:moveTo>
                  <a:lnTo>
                    <a:pt x="720" y="240"/>
                  </a:ln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93" name="Group 322"/>
            <p:cNvGrpSpPr>
              <a:grpSpLocks/>
            </p:cNvGrpSpPr>
            <p:nvPr/>
          </p:nvGrpSpPr>
          <p:grpSpPr bwMode="auto">
            <a:xfrm>
              <a:off x="4648200" y="13106400"/>
              <a:ext cx="152400" cy="152400"/>
              <a:chOff x="240" y="4176"/>
              <a:chExt cx="192" cy="192"/>
            </a:xfrm>
          </p:grpSpPr>
          <p:sp>
            <p:nvSpPr>
              <p:cNvPr id="111" name="Oval 323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Rectangle 324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4" name="Line 326"/>
            <p:cNvSpPr>
              <a:spLocks noChangeShapeType="1"/>
            </p:cNvSpPr>
            <p:nvPr/>
          </p:nvSpPr>
          <p:spPr bwMode="auto">
            <a:xfrm flipV="1">
              <a:off x="3200400" y="14249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5" name="Rectangle 327"/>
            <p:cNvSpPr>
              <a:spLocks noChangeArrowheads="1"/>
            </p:cNvSpPr>
            <p:nvPr/>
          </p:nvSpPr>
          <p:spPr bwMode="auto">
            <a:xfrm>
              <a:off x="1752600" y="1386840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Split</a:t>
              </a:r>
            </a:p>
          </p:txBody>
        </p:sp>
        <p:sp>
          <p:nvSpPr>
            <p:cNvPr id="96" name="Line 328"/>
            <p:cNvSpPr>
              <a:spLocks noChangeShapeType="1"/>
            </p:cNvSpPr>
            <p:nvPr/>
          </p:nvSpPr>
          <p:spPr bwMode="auto">
            <a:xfrm flipV="1">
              <a:off x="2057400" y="14249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Rectangle 329"/>
            <p:cNvSpPr>
              <a:spLocks noChangeArrowheads="1"/>
            </p:cNvSpPr>
            <p:nvPr/>
          </p:nvSpPr>
          <p:spPr bwMode="auto">
            <a:xfrm>
              <a:off x="3200400" y="14279563"/>
              <a:ext cx="6719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Bytes 1-5</a:t>
              </a:r>
            </a:p>
          </p:txBody>
        </p:sp>
        <p:sp>
          <p:nvSpPr>
            <p:cNvPr id="98" name="Rectangle 330"/>
            <p:cNvSpPr>
              <a:spLocks noChangeArrowheads="1"/>
            </p:cNvSpPr>
            <p:nvPr/>
          </p:nvSpPr>
          <p:spPr bwMode="auto">
            <a:xfrm>
              <a:off x="2070100" y="14279563"/>
              <a:ext cx="5116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 0</a:t>
              </a:r>
            </a:p>
          </p:txBody>
        </p:sp>
        <p:cxnSp>
          <p:nvCxnSpPr>
            <p:cNvPr id="99" name="Straight Arrow Connector 53"/>
            <p:cNvCxnSpPr>
              <a:cxnSpLocks noChangeShapeType="1"/>
              <a:stCxn id="64" idx="1"/>
            </p:cNvCxnSpPr>
            <p:nvPr/>
          </p:nvCxnSpPr>
          <p:spPr bwMode="auto">
            <a:xfrm rot="10800000">
              <a:off x="838200" y="14859000"/>
              <a:ext cx="8382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sp>
          <p:nvSpPr>
            <p:cNvPr id="100" name="Oval 6"/>
            <p:cNvSpPr>
              <a:spLocks noChangeArrowheads="1"/>
            </p:cNvSpPr>
            <p:nvPr/>
          </p:nvSpPr>
          <p:spPr bwMode="auto">
            <a:xfrm>
              <a:off x="685800" y="14859000"/>
              <a:ext cx="9144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101" name="AutoShape 301"/>
            <p:cNvSpPr>
              <a:spLocks noChangeArrowheads="1"/>
            </p:cNvSpPr>
            <p:nvPr/>
          </p:nvSpPr>
          <p:spPr bwMode="auto">
            <a:xfrm>
              <a:off x="16002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cxnSp>
          <p:nvCxnSpPr>
            <p:cNvPr id="102" name="Straight Arrow Connector 53"/>
            <p:cNvCxnSpPr>
              <a:cxnSpLocks noChangeShapeType="1"/>
            </p:cNvCxnSpPr>
            <p:nvPr/>
          </p:nvCxnSpPr>
          <p:spPr bwMode="auto">
            <a:xfrm rot="5400000" flipH="1" flipV="1">
              <a:off x="723107" y="14212094"/>
              <a:ext cx="1296987" cy="3175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/>
            </a:ln>
          </p:spPr>
        </p:cxnSp>
        <p:cxnSp>
          <p:nvCxnSpPr>
            <p:cNvPr id="103" name="Straight Arrow Connector 56"/>
            <p:cNvCxnSpPr>
              <a:cxnSpLocks noChangeShapeType="1"/>
              <a:endCxn id="101" idx="1"/>
            </p:cNvCxnSpPr>
            <p:nvPr/>
          </p:nvCxnSpPr>
          <p:spPr bwMode="auto">
            <a:xfrm>
              <a:off x="1371600" y="13563600"/>
              <a:ext cx="2286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grpSp>
          <p:nvGrpSpPr>
            <p:cNvPr id="104" name="Group 316"/>
            <p:cNvGrpSpPr>
              <a:grpSpLocks/>
            </p:cNvGrpSpPr>
            <p:nvPr/>
          </p:nvGrpSpPr>
          <p:grpSpPr bwMode="auto">
            <a:xfrm>
              <a:off x="1295400" y="14782800"/>
              <a:ext cx="152400" cy="152400"/>
              <a:chOff x="240" y="4176"/>
              <a:chExt cx="192" cy="192"/>
            </a:xfrm>
          </p:grpSpPr>
          <p:sp>
            <p:nvSpPr>
              <p:cNvPr id="109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0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5" name="Line 298"/>
            <p:cNvSpPr>
              <a:spLocks noChangeShapeType="1"/>
            </p:cNvSpPr>
            <p:nvPr/>
          </p:nvSpPr>
          <p:spPr bwMode="auto">
            <a:xfrm flipH="1" flipV="1">
              <a:off x="22860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6" name="Line 298"/>
            <p:cNvSpPr>
              <a:spLocks noChangeShapeType="1"/>
            </p:cNvSpPr>
            <p:nvPr/>
          </p:nvSpPr>
          <p:spPr bwMode="auto">
            <a:xfrm flipH="1" flipV="1">
              <a:off x="27432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7" name="Line 298"/>
            <p:cNvSpPr>
              <a:spLocks noChangeShapeType="1"/>
            </p:cNvSpPr>
            <p:nvPr/>
          </p:nvSpPr>
          <p:spPr bwMode="auto">
            <a:xfrm flipH="1" flipV="1">
              <a:off x="32004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8" name="AutoShape 301"/>
            <p:cNvSpPr>
              <a:spLocks noChangeArrowheads="1"/>
            </p:cNvSpPr>
            <p:nvPr/>
          </p:nvSpPr>
          <p:spPr bwMode="auto">
            <a:xfrm>
              <a:off x="20574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Fetch Logic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267200"/>
            <a:ext cx="7772400" cy="1828800"/>
          </a:xfrm>
        </p:spPr>
        <p:txBody>
          <a:bodyPr/>
          <a:lstStyle/>
          <a:p>
            <a:r>
              <a:rPr lang="en-US" dirty="0"/>
              <a:t>Control Logic</a:t>
            </a:r>
          </a:p>
          <a:p>
            <a:pPr lvl="1"/>
            <a:r>
              <a:rPr lang="en-US" dirty="0"/>
              <a:t>Instr. Valid: Is this instruction valid?</a:t>
            </a:r>
          </a:p>
          <a:p>
            <a:pPr lvl="1"/>
            <a:r>
              <a:rPr lang="en-US" dirty="0" err="1" smtClean="0"/>
              <a:t>icode</a:t>
            </a:r>
            <a:r>
              <a:rPr lang="en-US" dirty="0" smtClean="0"/>
              <a:t>, </a:t>
            </a:r>
            <a:r>
              <a:rPr lang="en-US" dirty="0" err="1" smtClean="0"/>
              <a:t>ifun</a:t>
            </a:r>
            <a:r>
              <a:rPr lang="en-US" dirty="0" smtClean="0"/>
              <a:t>: Generate no-op if invalid address</a:t>
            </a:r>
          </a:p>
          <a:p>
            <a:pPr lvl="1"/>
            <a:r>
              <a:rPr lang="en-US" dirty="0" smtClean="0"/>
              <a:t>Need </a:t>
            </a:r>
            <a:r>
              <a:rPr lang="en-US" dirty="0" err="1"/>
              <a:t>regids</a:t>
            </a:r>
            <a:r>
              <a:rPr lang="en-US" dirty="0"/>
              <a:t>: Does this instruction have a register </a:t>
            </a:r>
            <a:r>
              <a:rPr lang="en-US" dirty="0" smtClean="0"/>
              <a:t>byte?</a:t>
            </a:r>
            <a:endParaRPr lang="en-US" dirty="0"/>
          </a:p>
          <a:p>
            <a:pPr lvl="1"/>
            <a:r>
              <a:rPr lang="en-US" dirty="0"/>
              <a:t>Need </a:t>
            </a:r>
            <a:r>
              <a:rPr lang="en-US" dirty="0" err="1"/>
              <a:t>valC</a:t>
            </a:r>
            <a:r>
              <a:rPr lang="en-US" dirty="0"/>
              <a:t>: Does this instruction have a constant word?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965450" y="222250"/>
            <a:ext cx="5334000" cy="4495800"/>
            <a:chOff x="457200" y="11658600"/>
            <a:chExt cx="5334000" cy="4495800"/>
          </a:xfrm>
        </p:grpSpPr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676400" y="14554200"/>
              <a:ext cx="2057400" cy="6096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Instruction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7" name="Rectangle 17"/>
            <p:cNvSpPr>
              <a:spLocks noChangeArrowheads="1"/>
            </p:cNvSpPr>
            <p:nvPr/>
          </p:nvSpPr>
          <p:spPr bwMode="auto">
            <a:xfrm>
              <a:off x="4876800" y="12420600"/>
              <a:ext cx="914400" cy="9144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increment</a:t>
              </a: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 flipV="1">
              <a:off x="5410200" y="120396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Oval 31"/>
            <p:cNvSpPr>
              <a:spLocks noChangeArrowheads="1"/>
            </p:cNvSpPr>
            <p:nvPr/>
          </p:nvSpPr>
          <p:spPr bwMode="auto">
            <a:xfrm>
              <a:off x="29718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rB</a:t>
              </a:r>
            </a:p>
          </p:txBody>
        </p:sp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16002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20574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  <p:sp>
          <p:nvSpPr>
            <p:cNvPr id="12" name="Oval 30"/>
            <p:cNvSpPr>
              <a:spLocks noChangeArrowheads="1"/>
            </p:cNvSpPr>
            <p:nvPr/>
          </p:nvSpPr>
          <p:spPr bwMode="auto">
            <a:xfrm>
              <a:off x="2514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rA</a:t>
              </a:r>
            </a:p>
          </p:txBody>
        </p:sp>
        <p:sp>
          <p:nvSpPr>
            <p:cNvPr id="13" name="Line 221"/>
            <p:cNvSpPr>
              <a:spLocks noChangeShapeType="1"/>
            </p:cNvSpPr>
            <p:nvPr/>
          </p:nvSpPr>
          <p:spPr bwMode="auto">
            <a:xfrm flipV="1">
              <a:off x="2743200" y="15163800"/>
              <a:ext cx="0" cy="6096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Freeform 222"/>
            <p:cNvSpPr>
              <a:spLocks/>
            </p:cNvSpPr>
            <p:nvPr/>
          </p:nvSpPr>
          <p:spPr bwMode="auto">
            <a:xfrm>
              <a:off x="2743200" y="13335000"/>
              <a:ext cx="2667000" cy="2133600"/>
            </a:xfrm>
            <a:custGeom>
              <a:avLst/>
              <a:gdLst>
                <a:gd name="T0" fmla="*/ 0 w 1200"/>
                <a:gd name="T1" fmla="*/ 2133600 h 96"/>
                <a:gd name="T2" fmla="*/ 2667000 w 1200"/>
                <a:gd name="T3" fmla="*/ 2133600 h 96"/>
                <a:gd name="T4" fmla="*/ 2667000 w 1200"/>
                <a:gd name="T5" fmla="*/ 0 h 96"/>
                <a:gd name="T6" fmla="*/ 0 60000 65536"/>
                <a:gd name="T7" fmla="*/ 0 60000 65536"/>
                <a:gd name="T8" fmla="*/ 0 60000 65536"/>
                <a:gd name="T9" fmla="*/ 0 w 1200"/>
                <a:gd name="T10" fmla="*/ 0 h 96"/>
                <a:gd name="T11" fmla="*/ 1200 w 1200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" h="96">
                  <a:moveTo>
                    <a:pt x="0" y="96"/>
                  </a:moveTo>
                  <a:lnTo>
                    <a:pt x="1200" y="96"/>
                  </a:lnTo>
                  <a:lnTo>
                    <a:pt x="120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5" name="Group 223"/>
            <p:cNvGrpSpPr>
              <a:grpSpLocks/>
            </p:cNvGrpSpPr>
            <p:nvPr/>
          </p:nvGrpSpPr>
          <p:grpSpPr bwMode="auto">
            <a:xfrm>
              <a:off x="1752600" y="13106400"/>
              <a:ext cx="152400" cy="152400"/>
              <a:chOff x="240" y="4176"/>
              <a:chExt cx="192" cy="192"/>
            </a:xfrm>
          </p:grpSpPr>
          <p:sp>
            <p:nvSpPr>
              <p:cNvPr id="61" name="Oval 2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2" name="Rectangle 2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6" name="Rectangle 231"/>
            <p:cNvSpPr>
              <a:spLocks noChangeArrowheads="1"/>
            </p:cNvSpPr>
            <p:nvPr/>
          </p:nvSpPr>
          <p:spPr bwMode="auto">
            <a:xfrm>
              <a:off x="2362200" y="15773400"/>
              <a:ext cx="7620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17" name="Oval 232"/>
            <p:cNvSpPr>
              <a:spLocks noChangeArrowheads="1"/>
            </p:cNvSpPr>
            <p:nvPr/>
          </p:nvSpPr>
          <p:spPr bwMode="auto">
            <a:xfrm>
              <a:off x="34290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18" name="Oval 233"/>
            <p:cNvSpPr>
              <a:spLocks noChangeArrowheads="1"/>
            </p:cNvSpPr>
            <p:nvPr/>
          </p:nvSpPr>
          <p:spPr bwMode="auto">
            <a:xfrm>
              <a:off x="5181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19" name="Line 293"/>
            <p:cNvSpPr>
              <a:spLocks noChangeShapeType="1"/>
            </p:cNvSpPr>
            <p:nvPr/>
          </p:nvSpPr>
          <p:spPr bwMode="auto">
            <a:xfrm flipH="1" flipV="1">
              <a:off x="3657600" y="12039600"/>
              <a:ext cx="0" cy="1828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Line 298"/>
            <p:cNvSpPr>
              <a:spLocks noChangeShapeType="1"/>
            </p:cNvSpPr>
            <p:nvPr/>
          </p:nvSpPr>
          <p:spPr bwMode="auto">
            <a:xfrm flipH="1" flipV="1">
              <a:off x="18288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AutoShape 300"/>
            <p:cNvSpPr>
              <a:spLocks noChangeArrowheads="1"/>
            </p:cNvSpPr>
            <p:nvPr/>
          </p:nvSpPr>
          <p:spPr bwMode="auto">
            <a:xfrm>
              <a:off x="3886200" y="12877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regids</a:t>
              </a:r>
            </a:p>
          </p:txBody>
        </p:sp>
        <p:sp>
          <p:nvSpPr>
            <p:cNvPr id="22" name="AutoShape 301"/>
            <p:cNvSpPr>
              <a:spLocks noChangeArrowheads="1"/>
            </p:cNvSpPr>
            <p:nvPr/>
          </p:nvSpPr>
          <p:spPr bwMode="auto">
            <a:xfrm>
              <a:off x="3886200" y="1226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23" name="Line 302"/>
            <p:cNvSpPr>
              <a:spLocks noChangeShapeType="1"/>
            </p:cNvSpPr>
            <p:nvPr/>
          </p:nvSpPr>
          <p:spPr bwMode="auto">
            <a:xfrm rot="5400000" flipV="1">
              <a:off x="2857500" y="121539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24" name="Group 303"/>
            <p:cNvGrpSpPr>
              <a:grpSpLocks/>
            </p:cNvGrpSpPr>
            <p:nvPr/>
          </p:nvGrpSpPr>
          <p:grpSpPr bwMode="auto">
            <a:xfrm>
              <a:off x="1752600" y="12496800"/>
              <a:ext cx="152400" cy="152400"/>
              <a:chOff x="240" y="4176"/>
              <a:chExt cx="192" cy="192"/>
            </a:xfrm>
          </p:grpSpPr>
          <p:sp>
            <p:nvSpPr>
              <p:cNvPr id="59" name="Oval 30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0" name="Rectangle 30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5" name="Line 306"/>
            <p:cNvSpPr>
              <a:spLocks noChangeShapeType="1"/>
            </p:cNvSpPr>
            <p:nvPr/>
          </p:nvSpPr>
          <p:spPr bwMode="auto">
            <a:xfrm rot="5400000" flipV="1">
              <a:off x="2857500" y="115443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Line 307"/>
            <p:cNvSpPr>
              <a:spLocks noChangeShapeType="1"/>
            </p:cNvSpPr>
            <p:nvPr/>
          </p:nvSpPr>
          <p:spPr bwMode="auto">
            <a:xfrm rot="5400000" flipV="1">
              <a:off x="4724400" y="124206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Line 308"/>
            <p:cNvSpPr>
              <a:spLocks noChangeShapeType="1"/>
            </p:cNvSpPr>
            <p:nvPr/>
          </p:nvSpPr>
          <p:spPr bwMode="auto">
            <a:xfrm rot="5400000" flipV="1">
              <a:off x="4724400" y="130302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28" name="Group 310"/>
            <p:cNvGrpSpPr>
              <a:grpSpLocks/>
            </p:cNvGrpSpPr>
            <p:nvPr/>
          </p:nvGrpSpPr>
          <p:grpSpPr bwMode="auto">
            <a:xfrm>
              <a:off x="2667000" y="15392400"/>
              <a:ext cx="152400" cy="152400"/>
              <a:chOff x="240" y="4176"/>
              <a:chExt cx="192" cy="192"/>
            </a:xfrm>
          </p:grpSpPr>
          <p:sp>
            <p:nvSpPr>
              <p:cNvPr id="57" name="Oval 3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" name="Rectangle 3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9" name="AutoShape 313"/>
            <p:cNvSpPr>
              <a:spLocks noChangeArrowheads="1"/>
            </p:cNvSpPr>
            <p:nvPr/>
          </p:nvSpPr>
          <p:spPr bwMode="auto">
            <a:xfrm>
              <a:off x="762000" y="12573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valid</a:t>
              </a:r>
            </a:p>
          </p:txBody>
        </p:sp>
        <p:sp>
          <p:nvSpPr>
            <p:cNvPr id="30" name="Line 314"/>
            <p:cNvSpPr>
              <a:spLocks noChangeShapeType="1"/>
            </p:cNvSpPr>
            <p:nvPr/>
          </p:nvSpPr>
          <p:spPr bwMode="auto">
            <a:xfrm rot="16200000" flipH="1" flipV="1">
              <a:off x="1638300" y="12687300"/>
              <a:ext cx="0" cy="381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31" name="Group 316"/>
            <p:cNvGrpSpPr>
              <a:grpSpLocks/>
            </p:cNvGrpSpPr>
            <p:nvPr/>
          </p:nvGrpSpPr>
          <p:grpSpPr bwMode="auto">
            <a:xfrm>
              <a:off x="1752600" y="12801600"/>
              <a:ext cx="152400" cy="152400"/>
              <a:chOff x="240" y="4176"/>
              <a:chExt cx="192" cy="192"/>
            </a:xfrm>
          </p:grpSpPr>
          <p:sp>
            <p:nvSpPr>
              <p:cNvPr id="55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2" name="Line 319"/>
            <p:cNvSpPr>
              <a:spLocks noChangeShapeType="1"/>
            </p:cNvSpPr>
            <p:nvPr/>
          </p:nvSpPr>
          <p:spPr bwMode="auto">
            <a:xfrm rot="16200000" flipH="1" flipV="1">
              <a:off x="609600" y="127254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Rectangle 320"/>
            <p:cNvSpPr>
              <a:spLocks noChangeArrowheads="1"/>
            </p:cNvSpPr>
            <p:nvPr/>
          </p:nvSpPr>
          <p:spPr bwMode="auto">
            <a:xfrm>
              <a:off x="2667000" y="13868400"/>
              <a:ext cx="10668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Align</a:t>
              </a:r>
            </a:p>
          </p:txBody>
        </p:sp>
        <p:sp>
          <p:nvSpPr>
            <p:cNvPr id="34" name="Freeform 321"/>
            <p:cNvSpPr>
              <a:spLocks/>
            </p:cNvSpPr>
            <p:nvPr/>
          </p:nvSpPr>
          <p:spPr bwMode="auto">
            <a:xfrm>
              <a:off x="3733800" y="13182600"/>
              <a:ext cx="990600" cy="914400"/>
            </a:xfrm>
            <a:custGeom>
              <a:avLst/>
              <a:gdLst>
                <a:gd name="T0" fmla="*/ 990600 w 720"/>
                <a:gd name="T1" fmla="*/ 0 h 240"/>
                <a:gd name="T2" fmla="*/ 990600 w 720"/>
                <a:gd name="T3" fmla="*/ 914400 h 240"/>
                <a:gd name="T4" fmla="*/ 0 w 720"/>
                <a:gd name="T5" fmla="*/ 914400 h 240"/>
                <a:gd name="T6" fmla="*/ 0 60000 65536"/>
                <a:gd name="T7" fmla="*/ 0 60000 65536"/>
                <a:gd name="T8" fmla="*/ 0 60000 65536"/>
                <a:gd name="T9" fmla="*/ 0 w 720"/>
                <a:gd name="T10" fmla="*/ 0 h 240"/>
                <a:gd name="T11" fmla="*/ 720 w 72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240">
                  <a:moveTo>
                    <a:pt x="720" y="0"/>
                  </a:moveTo>
                  <a:lnTo>
                    <a:pt x="720" y="240"/>
                  </a:ln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35" name="Group 322"/>
            <p:cNvGrpSpPr>
              <a:grpSpLocks/>
            </p:cNvGrpSpPr>
            <p:nvPr/>
          </p:nvGrpSpPr>
          <p:grpSpPr bwMode="auto">
            <a:xfrm>
              <a:off x="4648200" y="13106400"/>
              <a:ext cx="152400" cy="152400"/>
              <a:chOff x="240" y="4176"/>
              <a:chExt cx="192" cy="192"/>
            </a:xfrm>
          </p:grpSpPr>
          <p:sp>
            <p:nvSpPr>
              <p:cNvPr id="53" name="Oval 323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Rectangle 324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6" name="Line 326"/>
            <p:cNvSpPr>
              <a:spLocks noChangeShapeType="1"/>
            </p:cNvSpPr>
            <p:nvPr/>
          </p:nvSpPr>
          <p:spPr bwMode="auto">
            <a:xfrm flipV="1">
              <a:off x="3200400" y="14249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Rectangle 327"/>
            <p:cNvSpPr>
              <a:spLocks noChangeArrowheads="1"/>
            </p:cNvSpPr>
            <p:nvPr/>
          </p:nvSpPr>
          <p:spPr bwMode="auto">
            <a:xfrm>
              <a:off x="1752600" y="1386840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Split</a:t>
              </a:r>
            </a:p>
          </p:txBody>
        </p:sp>
        <p:sp>
          <p:nvSpPr>
            <p:cNvPr id="38" name="Line 328"/>
            <p:cNvSpPr>
              <a:spLocks noChangeShapeType="1"/>
            </p:cNvSpPr>
            <p:nvPr/>
          </p:nvSpPr>
          <p:spPr bwMode="auto">
            <a:xfrm flipV="1">
              <a:off x="2057400" y="14249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9" name="Rectangle 329"/>
            <p:cNvSpPr>
              <a:spLocks noChangeArrowheads="1"/>
            </p:cNvSpPr>
            <p:nvPr/>
          </p:nvSpPr>
          <p:spPr bwMode="auto">
            <a:xfrm>
              <a:off x="3200400" y="14279563"/>
              <a:ext cx="6719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Bytes 1-5</a:t>
              </a:r>
            </a:p>
          </p:txBody>
        </p:sp>
        <p:sp>
          <p:nvSpPr>
            <p:cNvPr id="40" name="Rectangle 330"/>
            <p:cNvSpPr>
              <a:spLocks noChangeArrowheads="1"/>
            </p:cNvSpPr>
            <p:nvPr/>
          </p:nvSpPr>
          <p:spPr bwMode="auto">
            <a:xfrm>
              <a:off x="2070100" y="14279563"/>
              <a:ext cx="5116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 0</a:t>
              </a:r>
            </a:p>
          </p:txBody>
        </p:sp>
        <p:cxnSp>
          <p:nvCxnSpPr>
            <p:cNvPr id="41" name="Straight Arrow Connector 53"/>
            <p:cNvCxnSpPr>
              <a:cxnSpLocks noChangeShapeType="1"/>
              <a:stCxn id="6" idx="1"/>
            </p:cNvCxnSpPr>
            <p:nvPr/>
          </p:nvCxnSpPr>
          <p:spPr bwMode="auto">
            <a:xfrm rot="10800000">
              <a:off x="838200" y="14859000"/>
              <a:ext cx="8382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sp>
          <p:nvSpPr>
            <p:cNvPr id="42" name="Oval 6"/>
            <p:cNvSpPr>
              <a:spLocks noChangeArrowheads="1"/>
            </p:cNvSpPr>
            <p:nvPr/>
          </p:nvSpPr>
          <p:spPr bwMode="auto">
            <a:xfrm>
              <a:off x="685800" y="14859000"/>
              <a:ext cx="9144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43" name="AutoShape 301"/>
            <p:cNvSpPr>
              <a:spLocks noChangeArrowheads="1"/>
            </p:cNvSpPr>
            <p:nvPr/>
          </p:nvSpPr>
          <p:spPr bwMode="auto">
            <a:xfrm>
              <a:off x="16002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cxnSp>
          <p:nvCxnSpPr>
            <p:cNvPr id="44" name="Straight Arrow Connector 53"/>
            <p:cNvCxnSpPr>
              <a:cxnSpLocks noChangeShapeType="1"/>
            </p:cNvCxnSpPr>
            <p:nvPr/>
          </p:nvCxnSpPr>
          <p:spPr bwMode="auto">
            <a:xfrm rot="5400000" flipH="1" flipV="1">
              <a:off x="723107" y="14212094"/>
              <a:ext cx="1296987" cy="3175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/>
            </a:ln>
          </p:spPr>
        </p:cxnSp>
        <p:cxnSp>
          <p:nvCxnSpPr>
            <p:cNvPr id="45" name="Straight Arrow Connector 56"/>
            <p:cNvCxnSpPr>
              <a:cxnSpLocks noChangeShapeType="1"/>
              <a:endCxn id="43" idx="1"/>
            </p:cNvCxnSpPr>
            <p:nvPr/>
          </p:nvCxnSpPr>
          <p:spPr bwMode="auto">
            <a:xfrm>
              <a:off x="1371600" y="13563600"/>
              <a:ext cx="2286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grpSp>
          <p:nvGrpSpPr>
            <p:cNvPr id="46" name="Group 316"/>
            <p:cNvGrpSpPr>
              <a:grpSpLocks/>
            </p:cNvGrpSpPr>
            <p:nvPr/>
          </p:nvGrpSpPr>
          <p:grpSpPr bwMode="auto">
            <a:xfrm>
              <a:off x="1295400" y="14782800"/>
              <a:ext cx="152400" cy="152400"/>
              <a:chOff x="240" y="4176"/>
              <a:chExt cx="192" cy="192"/>
            </a:xfrm>
          </p:grpSpPr>
          <p:sp>
            <p:nvSpPr>
              <p:cNvPr id="51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47" name="Line 298"/>
            <p:cNvSpPr>
              <a:spLocks noChangeShapeType="1"/>
            </p:cNvSpPr>
            <p:nvPr/>
          </p:nvSpPr>
          <p:spPr bwMode="auto">
            <a:xfrm flipH="1" flipV="1">
              <a:off x="22860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" name="Line 298"/>
            <p:cNvSpPr>
              <a:spLocks noChangeShapeType="1"/>
            </p:cNvSpPr>
            <p:nvPr/>
          </p:nvSpPr>
          <p:spPr bwMode="auto">
            <a:xfrm flipH="1" flipV="1">
              <a:off x="27432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Line 298"/>
            <p:cNvSpPr>
              <a:spLocks noChangeShapeType="1"/>
            </p:cNvSpPr>
            <p:nvPr/>
          </p:nvSpPr>
          <p:spPr bwMode="auto">
            <a:xfrm flipH="1" flipV="1">
              <a:off x="32004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AutoShape 301"/>
            <p:cNvSpPr>
              <a:spLocks noChangeArrowheads="1"/>
            </p:cNvSpPr>
            <p:nvPr/>
          </p:nvSpPr>
          <p:spPr bwMode="auto">
            <a:xfrm>
              <a:off x="20574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4167187" cy="1200150"/>
          </a:xfrm>
        </p:spPr>
        <p:txBody>
          <a:bodyPr/>
          <a:lstStyle/>
          <a:p>
            <a:r>
              <a:rPr lang="en-US" dirty="0"/>
              <a:t>Fetch Control </a:t>
            </a:r>
            <a:r>
              <a:rPr lang="en-US" dirty="0" smtClean="0"/>
              <a:t>Logic in HCL</a:t>
            </a:r>
            <a:endParaRPr lang="en-US" dirty="0"/>
          </a:p>
        </p:txBody>
      </p:sp>
      <p:sp>
        <p:nvSpPr>
          <p:cNvPr id="381110" name="Text Box 182"/>
          <p:cNvSpPr txBox="1">
            <a:spLocks noChangeArrowheads="1"/>
          </p:cNvSpPr>
          <p:nvPr/>
        </p:nvSpPr>
        <p:spPr bwMode="auto">
          <a:xfrm>
            <a:off x="908050" y="3346450"/>
            <a:ext cx="8001000" cy="280076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# Determine instruction code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icode</a:t>
            </a:r>
            <a:r>
              <a:rPr lang="en-US" sz="1600" dirty="0" smtClean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imem_error</a:t>
            </a:r>
            <a:r>
              <a:rPr lang="en-US" sz="1600" dirty="0" smtClean="0">
                <a:latin typeface="Courier New" pitchFamily="49" charset="0"/>
              </a:rPr>
              <a:t>: INOP;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1: </a:t>
            </a:r>
            <a:r>
              <a:rPr lang="en-US" sz="1600" dirty="0" err="1" smtClean="0">
                <a:latin typeface="Courier New" pitchFamily="49" charset="0"/>
              </a:rPr>
              <a:t>imem_icode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</a:pPr>
            <a:endParaRPr lang="en-US" sz="16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# Determine instruction function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ifun</a:t>
            </a:r>
            <a:r>
              <a:rPr lang="en-US" sz="1600" dirty="0" smtClean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imem_error</a:t>
            </a:r>
            <a:r>
              <a:rPr lang="en-US" sz="1600" dirty="0" smtClean="0">
                <a:latin typeface="Courier New" pitchFamily="49" charset="0"/>
              </a:rPr>
              <a:t>: FNONE;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1: </a:t>
            </a:r>
            <a:r>
              <a:rPr lang="en-US" sz="1600" dirty="0" err="1" smtClean="0">
                <a:latin typeface="Courier New" pitchFamily="49" charset="0"/>
              </a:rPr>
              <a:t>imem_ifun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];</a:t>
            </a:r>
            <a:endParaRPr lang="en-US" sz="1600" dirty="0">
              <a:latin typeface="Courier New" pitchFamily="49" charset="0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5099050" y="603250"/>
            <a:ext cx="3048000" cy="4114800"/>
            <a:chOff x="4337050" y="146050"/>
            <a:chExt cx="3048000" cy="4114800"/>
          </a:xfrm>
        </p:grpSpPr>
        <p:sp>
          <p:nvSpPr>
            <p:cNvPr id="18" name="Rectangle 8"/>
            <p:cNvSpPr>
              <a:spLocks noChangeArrowheads="1"/>
            </p:cNvSpPr>
            <p:nvPr/>
          </p:nvSpPr>
          <p:spPr bwMode="auto">
            <a:xfrm>
              <a:off x="5327650" y="2660650"/>
              <a:ext cx="2057400" cy="6096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Instruction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25" name="Line 221"/>
            <p:cNvSpPr>
              <a:spLocks noChangeShapeType="1"/>
            </p:cNvSpPr>
            <p:nvPr/>
          </p:nvSpPr>
          <p:spPr bwMode="auto">
            <a:xfrm flipV="1">
              <a:off x="6394450" y="3270250"/>
              <a:ext cx="0" cy="6096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Rectangle 231"/>
            <p:cNvSpPr>
              <a:spLocks noChangeArrowheads="1"/>
            </p:cNvSpPr>
            <p:nvPr/>
          </p:nvSpPr>
          <p:spPr bwMode="auto">
            <a:xfrm>
              <a:off x="6013450" y="3879850"/>
              <a:ext cx="7620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32" name="Line 298"/>
            <p:cNvSpPr>
              <a:spLocks noChangeShapeType="1"/>
            </p:cNvSpPr>
            <p:nvPr/>
          </p:nvSpPr>
          <p:spPr bwMode="auto">
            <a:xfrm flipH="1" flipV="1">
              <a:off x="5480050" y="14605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Rectangle 327"/>
            <p:cNvSpPr>
              <a:spLocks noChangeArrowheads="1"/>
            </p:cNvSpPr>
            <p:nvPr/>
          </p:nvSpPr>
          <p:spPr bwMode="auto">
            <a:xfrm>
              <a:off x="5403850" y="197485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Split</a:t>
              </a:r>
            </a:p>
          </p:txBody>
        </p:sp>
        <p:sp>
          <p:nvSpPr>
            <p:cNvPr id="50" name="Line 328"/>
            <p:cNvSpPr>
              <a:spLocks noChangeShapeType="1"/>
            </p:cNvSpPr>
            <p:nvPr/>
          </p:nvSpPr>
          <p:spPr bwMode="auto">
            <a:xfrm flipV="1">
              <a:off x="5708650" y="235585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Rectangle 330"/>
            <p:cNvSpPr>
              <a:spLocks noChangeArrowheads="1"/>
            </p:cNvSpPr>
            <p:nvPr/>
          </p:nvSpPr>
          <p:spPr bwMode="auto">
            <a:xfrm>
              <a:off x="5721350" y="2386013"/>
              <a:ext cx="5116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 0</a:t>
              </a:r>
            </a:p>
          </p:txBody>
        </p:sp>
        <p:cxnSp>
          <p:nvCxnSpPr>
            <p:cNvPr id="53" name="Straight Arrow Connector 53"/>
            <p:cNvCxnSpPr>
              <a:cxnSpLocks noChangeShapeType="1"/>
              <a:stCxn id="18" idx="1"/>
            </p:cNvCxnSpPr>
            <p:nvPr/>
          </p:nvCxnSpPr>
          <p:spPr bwMode="auto">
            <a:xfrm rot="10800000">
              <a:off x="4489450" y="2965450"/>
              <a:ext cx="8382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sp>
          <p:nvSpPr>
            <p:cNvPr id="54" name="Oval 6"/>
            <p:cNvSpPr>
              <a:spLocks noChangeArrowheads="1"/>
            </p:cNvSpPr>
            <p:nvPr/>
          </p:nvSpPr>
          <p:spPr bwMode="auto">
            <a:xfrm>
              <a:off x="4337050" y="2965450"/>
              <a:ext cx="9144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55" name="AutoShape 301"/>
            <p:cNvSpPr>
              <a:spLocks noChangeArrowheads="1"/>
            </p:cNvSpPr>
            <p:nvPr/>
          </p:nvSpPr>
          <p:spPr bwMode="auto">
            <a:xfrm>
              <a:off x="5251450" y="15176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cxnSp>
          <p:nvCxnSpPr>
            <p:cNvPr id="56" name="Straight Arrow Connector 53"/>
            <p:cNvCxnSpPr>
              <a:cxnSpLocks noChangeShapeType="1"/>
            </p:cNvCxnSpPr>
            <p:nvPr/>
          </p:nvCxnSpPr>
          <p:spPr bwMode="auto">
            <a:xfrm rot="5400000" flipH="1" flipV="1">
              <a:off x="4374357" y="2318544"/>
              <a:ext cx="1296987" cy="3175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/>
            </a:ln>
          </p:spPr>
        </p:cxnSp>
        <p:cxnSp>
          <p:nvCxnSpPr>
            <p:cNvPr id="57" name="Straight Arrow Connector 56"/>
            <p:cNvCxnSpPr>
              <a:cxnSpLocks noChangeShapeType="1"/>
              <a:endCxn id="55" idx="1"/>
            </p:cNvCxnSpPr>
            <p:nvPr/>
          </p:nvCxnSpPr>
          <p:spPr bwMode="auto">
            <a:xfrm>
              <a:off x="5022850" y="1670050"/>
              <a:ext cx="2286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grpSp>
          <p:nvGrpSpPr>
            <p:cNvPr id="58" name="Group 316"/>
            <p:cNvGrpSpPr>
              <a:grpSpLocks/>
            </p:cNvGrpSpPr>
            <p:nvPr/>
          </p:nvGrpSpPr>
          <p:grpSpPr bwMode="auto">
            <a:xfrm>
              <a:off x="4946650" y="2889250"/>
              <a:ext cx="152400" cy="152400"/>
              <a:chOff x="240" y="4176"/>
              <a:chExt cx="192" cy="192"/>
            </a:xfrm>
          </p:grpSpPr>
          <p:sp>
            <p:nvSpPr>
              <p:cNvPr id="63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4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59" name="Line 298"/>
            <p:cNvSpPr>
              <a:spLocks noChangeShapeType="1"/>
            </p:cNvSpPr>
            <p:nvPr/>
          </p:nvSpPr>
          <p:spPr bwMode="auto">
            <a:xfrm flipH="1" flipV="1">
              <a:off x="5937250" y="14605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AutoShape 301"/>
            <p:cNvSpPr>
              <a:spLocks noChangeArrowheads="1"/>
            </p:cNvSpPr>
            <p:nvPr/>
          </p:nvSpPr>
          <p:spPr bwMode="auto">
            <a:xfrm>
              <a:off x="5708650" y="15176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#2</a:t>
            </a:r>
            <a:endParaRPr lang="en-US" dirty="0"/>
          </a:p>
        </p:txBody>
      </p:sp>
      <p:grpSp>
        <p:nvGrpSpPr>
          <p:cNvPr id="322776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22775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32277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322773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72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71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322770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32276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322768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67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66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322765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32276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cmovXX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322763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62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61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322760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5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322758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322757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56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322755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32275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53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322752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322751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50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4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22748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47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746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45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744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80" name="Group 220"/>
          <p:cNvGrpSpPr>
            <a:grpSpLocks/>
          </p:cNvGrpSpPr>
          <p:nvPr/>
        </p:nvGrpSpPr>
        <p:grpSpPr bwMode="auto">
          <a:xfrm>
            <a:off x="6546850" y="1212850"/>
            <a:ext cx="2133600" cy="1752600"/>
            <a:chOff x="4368" y="816"/>
            <a:chExt cx="1344" cy="1104"/>
          </a:xfrm>
        </p:grpSpPr>
        <p:sp>
          <p:nvSpPr>
            <p:cNvPr id="322678" name="Rectangle 118"/>
            <p:cNvSpPr>
              <a:spLocks noChangeArrowheads="1"/>
            </p:cNvSpPr>
            <p:nvPr/>
          </p:nvSpPr>
          <p:spPr bwMode="auto">
            <a:xfrm>
              <a:off x="4512" y="86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addl</a:t>
              </a:r>
            </a:p>
          </p:txBody>
        </p:sp>
        <p:grpSp>
          <p:nvGrpSpPr>
            <p:cNvPr id="322743" name="Group 183"/>
            <p:cNvGrpSpPr>
              <a:grpSpLocks/>
            </p:cNvGrpSpPr>
            <p:nvPr/>
          </p:nvGrpSpPr>
          <p:grpSpPr bwMode="auto">
            <a:xfrm>
              <a:off x="4944" y="864"/>
              <a:ext cx="384" cy="192"/>
              <a:chOff x="4560" y="864"/>
              <a:chExt cx="384" cy="192"/>
            </a:xfrm>
          </p:grpSpPr>
          <p:sp>
            <p:nvSpPr>
              <p:cNvPr id="322680" name="Rectangle 120"/>
              <p:cNvSpPr>
                <a:spLocks noChangeArrowheads="1"/>
              </p:cNvSpPr>
              <p:nvPr/>
            </p:nvSpPr>
            <p:spPr bwMode="auto">
              <a:xfrm>
                <a:off x="4560" y="86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81" name="Rectangle 121"/>
              <p:cNvSpPr>
                <a:spLocks noChangeArrowheads="1"/>
              </p:cNvSpPr>
              <p:nvPr/>
            </p:nvSpPr>
            <p:spPr bwMode="auto">
              <a:xfrm>
                <a:off x="4752" y="86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82" name="Rectangle 122"/>
              <p:cNvSpPr>
                <a:spLocks noChangeArrowheads="1"/>
              </p:cNvSpPr>
              <p:nvPr/>
            </p:nvSpPr>
            <p:spPr bwMode="auto">
              <a:xfrm>
                <a:off x="4560" y="86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83" name="Rectangle 123"/>
            <p:cNvSpPr>
              <a:spLocks noChangeArrowheads="1"/>
            </p:cNvSpPr>
            <p:nvPr/>
          </p:nvSpPr>
          <p:spPr bwMode="auto">
            <a:xfrm>
              <a:off x="4512" y="115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subl</a:t>
              </a:r>
            </a:p>
          </p:txBody>
        </p:sp>
        <p:grpSp>
          <p:nvGrpSpPr>
            <p:cNvPr id="322742" name="Group 182"/>
            <p:cNvGrpSpPr>
              <a:grpSpLocks/>
            </p:cNvGrpSpPr>
            <p:nvPr/>
          </p:nvGrpSpPr>
          <p:grpSpPr bwMode="auto">
            <a:xfrm>
              <a:off x="4944" y="1152"/>
              <a:ext cx="384" cy="192"/>
              <a:chOff x="4560" y="1152"/>
              <a:chExt cx="384" cy="192"/>
            </a:xfrm>
          </p:grpSpPr>
          <p:sp>
            <p:nvSpPr>
              <p:cNvPr id="322685" name="Rectangle 125"/>
              <p:cNvSpPr>
                <a:spLocks noChangeArrowheads="1"/>
              </p:cNvSpPr>
              <p:nvPr/>
            </p:nvSpPr>
            <p:spPr bwMode="auto">
              <a:xfrm>
                <a:off x="4560" y="115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86" name="Rectangle 126"/>
              <p:cNvSpPr>
                <a:spLocks noChangeArrowheads="1"/>
              </p:cNvSpPr>
              <p:nvPr/>
            </p:nvSpPr>
            <p:spPr bwMode="auto">
              <a:xfrm>
                <a:off x="4752" y="115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87" name="Rectangle 127"/>
              <p:cNvSpPr>
                <a:spLocks noChangeArrowheads="1"/>
              </p:cNvSpPr>
              <p:nvPr/>
            </p:nvSpPr>
            <p:spPr bwMode="auto">
              <a:xfrm>
                <a:off x="4560" y="115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88" name="Rectangle 128"/>
            <p:cNvSpPr>
              <a:spLocks noChangeArrowheads="1"/>
            </p:cNvSpPr>
            <p:nvPr/>
          </p:nvSpPr>
          <p:spPr bwMode="auto">
            <a:xfrm>
              <a:off x="4512" y="144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andl</a:t>
              </a:r>
            </a:p>
          </p:txBody>
        </p:sp>
        <p:grpSp>
          <p:nvGrpSpPr>
            <p:cNvPr id="322741" name="Group 181"/>
            <p:cNvGrpSpPr>
              <a:grpSpLocks/>
            </p:cNvGrpSpPr>
            <p:nvPr/>
          </p:nvGrpSpPr>
          <p:grpSpPr bwMode="auto">
            <a:xfrm>
              <a:off x="4944" y="1440"/>
              <a:ext cx="384" cy="192"/>
              <a:chOff x="4560" y="1440"/>
              <a:chExt cx="384" cy="192"/>
            </a:xfrm>
          </p:grpSpPr>
          <p:sp>
            <p:nvSpPr>
              <p:cNvPr id="322690" name="Rectangle 130"/>
              <p:cNvSpPr>
                <a:spLocks noChangeArrowheads="1"/>
              </p:cNvSpPr>
              <p:nvPr/>
            </p:nvSpPr>
            <p:spPr bwMode="auto">
              <a:xfrm>
                <a:off x="4560" y="144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91" name="Rectangle 131"/>
              <p:cNvSpPr>
                <a:spLocks noChangeArrowheads="1"/>
              </p:cNvSpPr>
              <p:nvPr/>
            </p:nvSpPr>
            <p:spPr bwMode="auto">
              <a:xfrm>
                <a:off x="4752" y="144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92" name="Rectangle 132"/>
              <p:cNvSpPr>
                <a:spLocks noChangeArrowheads="1"/>
              </p:cNvSpPr>
              <p:nvPr/>
            </p:nvSpPr>
            <p:spPr bwMode="auto">
              <a:xfrm>
                <a:off x="4560" y="144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93" name="Rectangle 133"/>
            <p:cNvSpPr>
              <a:spLocks noChangeArrowheads="1"/>
            </p:cNvSpPr>
            <p:nvPr/>
          </p:nvSpPr>
          <p:spPr bwMode="auto">
            <a:xfrm>
              <a:off x="4512" y="17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xorl</a:t>
              </a:r>
            </a:p>
          </p:txBody>
        </p:sp>
        <p:grpSp>
          <p:nvGrpSpPr>
            <p:cNvPr id="322740" name="Group 180"/>
            <p:cNvGrpSpPr>
              <a:grpSpLocks/>
            </p:cNvGrpSpPr>
            <p:nvPr/>
          </p:nvGrpSpPr>
          <p:grpSpPr bwMode="auto">
            <a:xfrm>
              <a:off x="4944" y="1728"/>
              <a:ext cx="384" cy="192"/>
              <a:chOff x="4560" y="1728"/>
              <a:chExt cx="384" cy="192"/>
            </a:xfrm>
          </p:grpSpPr>
          <p:sp>
            <p:nvSpPr>
              <p:cNvPr id="322695" name="Rectangle 135"/>
              <p:cNvSpPr>
                <a:spLocks noChangeArrowheads="1"/>
              </p:cNvSpPr>
              <p:nvPr/>
            </p:nvSpPr>
            <p:spPr bwMode="auto">
              <a:xfrm>
                <a:off x="4560" y="172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96" name="Rectangle 136"/>
              <p:cNvSpPr>
                <a:spLocks noChangeArrowheads="1"/>
              </p:cNvSpPr>
              <p:nvPr/>
            </p:nvSpPr>
            <p:spPr bwMode="auto">
              <a:xfrm>
                <a:off x="4752" y="172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97" name="Rectangle 137"/>
              <p:cNvSpPr>
                <a:spLocks noChangeArrowheads="1"/>
              </p:cNvSpPr>
              <p:nvPr/>
            </p:nvSpPr>
            <p:spPr bwMode="auto">
              <a:xfrm>
                <a:off x="4560" y="172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777" name="AutoShape 217"/>
            <p:cNvSpPr>
              <a:spLocks/>
            </p:cNvSpPr>
            <p:nvPr/>
          </p:nvSpPr>
          <p:spPr bwMode="auto">
            <a:xfrm>
              <a:off x="4368" y="816"/>
              <a:ext cx="144" cy="1104"/>
            </a:xfrm>
            <a:prstGeom prst="leftBrace">
              <a:avLst>
                <a:gd name="adj1" fmla="val 63889"/>
                <a:gd name="adj2" fmla="val 50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22781" name="Freeform 221"/>
          <p:cNvSpPr>
            <a:spLocks/>
          </p:cNvSpPr>
          <p:nvPr/>
        </p:nvSpPr>
        <p:spPr bwMode="auto">
          <a:xfrm>
            <a:off x="3270250" y="2095500"/>
            <a:ext cx="3200400" cy="2200275"/>
          </a:xfrm>
          <a:custGeom>
            <a:avLst/>
            <a:gdLst/>
            <a:ahLst/>
            <a:cxnLst>
              <a:cxn ang="0">
                <a:pos x="0" y="1272"/>
              </a:cxn>
              <a:cxn ang="0">
                <a:pos x="1680" y="1272"/>
              </a:cxn>
              <a:cxn ang="0">
                <a:pos x="1872" y="888"/>
              </a:cxn>
              <a:cxn ang="0">
                <a:pos x="1872" y="168"/>
              </a:cxn>
              <a:cxn ang="0">
                <a:pos x="1968" y="24"/>
              </a:cxn>
              <a:cxn ang="0">
                <a:pos x="2016" y="24"/>
              </a:cxn>
            </a:cxnLst>
            <a:rect l="0" t="0" r="r" b="b"/>
            <a:pathLst>
              <a:path w="2016" h="1386">
                <a:moveTo>
                  <a:pt x="0" y="1272"/>
                </a:moveTo>
                <a:cubicBezTo>
                  <a:pt x="280" y="1272"/>
                  <a:pt x="1488" y="1386"/>
                  <a:pt x="1680" y="1272"/>
                </a:cubicBezTo>
                <a:cubicBezTo>
                  <a:pt x="1872" y="1158"/>
                  <a:pt x="1840" y="1072"/>
                  <a:pt x="1872" y="888"/>
                </a:cubicBezTo>
                <a:cubicBezTo>
                  <a:pt x="1904" y="704"/>
                  <a:pt x="1856" y="312"/>
                  <a:pt x="1872" y="168"/>
                </a:cubicBezTo>
                <a:cubicBezTo>
                  <a:pt x="1888" y="24"/>
                  <a:pt x="1944" y="48"/>
                  <a:pt x="1968" y="24"/>
                </a:cubicBezTo>
                <a:cubicBezTo>
                  <a:pt x="1992" y="0"/>
                  <a:pt x="2006" y="24"/>
                  <a:pt x="2016" y="24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4167187" cy="1200150"/>
          </a:xfrm>
        </p:spPr>
        <p:txBody>
          <a:bodyPr/>
          <a:lstStyle/>
          <a:p>
            <a:r>
              <a:rPr lang="en-US" dirty="0"/>
              <a:t>Fetch Control </a:t>
            </a:r>
            <a:r>
              <a:rPr lang="en-US" dirty="0" smtClean="0"/>
              <a:t>Logic in HCL</a:t>
            </a:r>
            <a:endParaRPr lang="en-US" dirty="0"/>
          </a:p>
        </p:txBody>
      </p:sp>
      <p:sp>
        <p:nvSpPr>
          <p:cNvPr id="381110" name="Text Box 182"/>
          <p:cNvSpPr txBox="1">
            <a:spLocks noChangeArrowheads="1"/>
          </p:cNvSpPr>
          <p:nvPr/>
        </p:nvSpPr>
        <p:spPr bwMode="auto">
          <a:xfrm>
            <a:off x="457200" y="4419600"/>
            <a:ext cx="8001000" cy="18034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need_regids</a:t>
            </a:r>
            <a:r>
              <a:rPr lang="en-US" sz="1600" dirty="0">
                <a:latin typeface="Courier New" pitchFamily="49" charset="0"/>
              </a:rPr>
              <a:t> =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IRRMOVL, IOPL, IPUSHL, IPOPL, 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	     IIRMOVL, IRMMOVL, IMRMOVL };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instr_valid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{ INOP, IHALT, IRRMOVL, IIRMOVL, IRMMOVL, IMRMOVL,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       IOPL, IJXX, ICALL, IRET, IPUSHL, IPOPL };</a:t>
            </a:r>
          </a:p>
        </p:txBody>
      </p:sp>
      <p:grpSp>
        <p:nvGrpSpPr>
          <p:cNvPr id="2" name="Group 191"/>
          <p:cNvGrpSpPr>
            <a:grpSpLocks/>
          </p:cNvGrpSpPr>
          <p:nvPr/>
        </p:nvGrpSpPr>
        <p:grpSpPr bwMode="auto">
          <a:xfrm>
            <a:off x="2736850" y="1060450"/>
            <a:ext cx="1733550" cy="3505200"/>
            <a:chOff x="1788" y="672"/>
            <a:chExt cx="1092" cy="2208"/>
          </a:xfrm>
        </p:grpSpPr>
        <p:sp>
          <p:nvSpPr>
            <p:cNvPr id="381111" name="Line 183"/>
            <p:cNvSpPr>
              <a:spLocks noChangeShapeType="1"/>
            </p:cNvSpPr>
            <p:nvPr/>
          </p:nvSpPr>
          <p:spPr bwMode="auto">
            <a:xfrm>
              <a:off x="2352" y="672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1112" name="Line 184"/>
            <p:cNvSpPr>
              <a:spLocks noChangeShapeType="1"/>
            </p:cNvSpPr>
            <p:nvPr/>
          </p:nvSpPr>
          <p:spPr bwMode="auto">
            <a:xfrm>
              <a:off x="2352" y="864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1113" name="Line 185"/>
            <p:cNvSpPr>
              <a:spLocks noChangeShapeType="1"/>
            </p:cNvSpPr>
            <p:nvPr/>
          </p:nvSpPr>
          <p:spPr bwMode="auto">
            <a:xfrm>
              <a:off x="2352" y="1104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1114" name="Line 186"/>
            <p:cNvSpPr>
              <a:spLocks noChangeShapeType="1"/>
            </p:cNvSpPr>
            <p:nvPr/>
          </p:nvSpPr>
          <p:spPr bwMode="auto">
            <a:xfrm>
              <a:off x="2352" y="1296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1115" name="Line 187"/>
            <p:cNvSpPr>
              <a:spLocks noChangeShapeType="1"/>
            </p:cNvSpPr>
            <p:nvPr/>
          </p:nvSpPr>
          <p:spPr bwMode="auto">
            <a:xfrm>
              <a:off x="2352" y="1536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1116" name="Line 188"/>
            <p:cNvSpPr>
              <a:spLocks noChangeShapeType="1"/>
            </p:cNvSpPr>
            <p:nvPr/>
          </p:nvSpPr>
          <p:spPr bwMode="auto">
            <a:xfrm>
              <a:off x="2352" y="2400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1117" name="Line 189"/>
            <p:cNvSpPr>
              <a:spLocks noChangeShapeType="1"/>
            </p:cNvSpPr>
            <p:nvPr/>
          </p:nvSpPr>
          <p:spPr bwMode="auto">
            <a:xfrm>
              <a:off x="2352" y="2592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1118" name="Freeform 190"/>
            <p:cNvSpPr>
              <a:spLocks/>
            </p:cNvSpPr>
            <p:nvPr/>
          </p:nvSpPr>
          <p:spPr bwMode="auto">
            <a:xfrm>
              <a:off x="1788" y="672"/>
              <a:ext cx="564" cy="2208"/>
            </a:xfrm>
            <a:custGeom>
              <a:avLst/>
              <a:gdLst/>
              <a:ahLst/>
              <a:cxnLst>
                <a:cxn ang="0">
                  <a:pos x="0" y="2208"/>
                </a:cxn>
                <a:cxn ang="0">
                  <a:pos x="420" y="2112"/>
                </a:cxn>
                <a:cxn ang="0">
                  <a:pos x="564" y="2016"/>
                </a:cxn>
                <a:cxn ang="0">
                  <a:pos x="564" y="1920"/>
                </a:cxn>
                <a:cxn ang="0">
                  <a:pos x="564" y="0"/>
                </a:cxn>
              </a:cxnLst>
              <a:rect l="0" t="0" r="r" b="b"/>
              <a:pathLst>
                <a:path w="564" h="2208">
                  <a:moveTo>
                    <a:pt x="0" y="2208"/>
                  </a:moveTo>
                  <a:lnTo>
                    <a:pt x="420" y="2112"/>
                  </a:lnTo>
                  <a:lnTo>
                    <a:pt x="564" y="2016"/>
                  </a:lnTo>
                  <a:lnTo>
                    <a:pt x="564" y="1920"/>
                  </a:lnTo>
                  <a:lnTo>
                    <a:pt x="564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13"/>
          <p:cNvGrpSpPr/>
          <p:nvPr/>
        </p:nvGrpSpPr>
        <p:grpSpPr>
          <a:xfrm>
            <a:off x="4699000" y="222250"/>
            <a:ext cx="4184650" cy="4113765"/>
            <a:chOff x="139700" y="1212850"/>
            <a:chExt cx="5568950" cy="5340350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146050" y="57912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pushl </a:t>
              </a:r>
              <a:r>
                <a:rPr lang="en-US" sz="1000" b="0"/>
                <a:t>rA</a:t>
              </a:r>
            </a:p>
          </p:txBody>
        </p:sp>
        <p:grpSp>
          <p:nvGrpSpPr>
            <p:cNvPr id="4" name="Group 213"/>
            <p:cNvGrpSpPr>
              <a:grpSpLocks/>
            </p:cNvGrpSpPr>
            <p:nvPr/>
          </p:nvGrpSpPr>
          <p:grpSpPr bwMode="auto">
            <a:xfrm>
              <a:off x="2051050" y="5791200"/>
              <a:ext cx="609600" cy="304800"/>
              <a:chOff x="1536" y="3648"/>
              <a:chExt cx="384" cy="192"/>
            </a:xfrm>
          </p:grpSpPr>
          <p:sp>
            <p:nvSpPr>
              <p:cNvPr id="105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06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107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5" name="Group 212"/>
            <p:cNvGrpSpPr>
              <a:grpSpLocks/>
            </p:cNvGrpSpPr>
            <p:nvPr/>
          </p:nvGrpSpPr>
          <p:grpSpPr bwMode="auto">
            <a:xfrm>
              <a:off x="2660650" y="5791200"/>
              <a:ext cx="609600" cy="304800"/>
              <a:chOff x="1920" y="3648"/>
              <a:chExt cx="384" cy="192"/>
            </a:xfrm>
          </p:grpSpPr>
          <p:sp>
            <p:nvSpPr>
              <p:cNvPr id="102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103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104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>
              <a:off x="146050" y="44196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jXX </a:t>
              </a:r>
              <a:r>
                <a:rPr lang="en-US" sz="1000" b="0"/>
                <a:t>Dest</a:t>
              </a:r>
            </a:p>
          </p:txBody>
        </p:sp>
        <p:grpSp>
          <p:nvGrpSpPr>
            <p:cNvPr id="6" name="Group 210"/>
            <p:cNvGrpSpPr>
              <a:grpSpLocks/>
            </p:cNvGrpSpPr>
            <p:nvPr/>
          </p:nvGrpSpPr>
          <p:grpSpPr bwMode="auto">
            <a:xfrm>
              <a:off x="2051050" y="4419600"/>
              <a:ext cx="609600" cy="304800"/>
              <a:chOff x="1536" y="2784"/>
              <a:chExt cx="384" cy="192"/>
            </a:xfrm>
          </p:grpSpPr>
          <p:sp>
            <p:nvSpPr>
              <p:cNvPr id="99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100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/>
                  <a:t>fn</a:t>
                </a:r>
              </a:p>
            </p:txBody>
          </p:sp>
          <p:sp>
            <p:nvSpPr>
              <p:cNvPr id="101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20" name="Rectangle 29"/>
            <p:cNvSpPr>
              <a:spLocks noChangeArrowheads="1"/>
            </p:cNvSpPr>
            <p:nvPr/>
          </p:nvSpPr>
          <p:spPr bwMode="auto">
            <a:xfrm>
              <a:off x="2660650" y="4419600"/>
              <a:ext cx="2438400" cy="30480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Dest</a:t>
              </a:r>
            </a:p>
          </p:txBody>
        </p:sp>
        <p:sp>
          <p:nvSpPr>
            <p:cNvPr id="21" name="Rectangle 31"/>
            <p:cNvSpPr>
              <a:spLocks noChangeArrowheads="1"/>
            </p:cNvSpPr>
            <p:nvPr/>
          </p:nvSpPr>
          <p:spPr bwMode="auto">
            <a:xfrm>
              <a:off x="146050" y="62484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popl </a:t>
              </a:r>
              <a:r>
                <a:rPr lang="en-US" sz="1000" b="0"/>
                <a:t>rA</a:t>
              </a:r>
            </a:p>
          </p:txBody>
        </p:sp>
        <p:grpSp>
          <p:nvGrpSpPr>
            <p:cNvPr id="7" name="Group 208"/>
            <p:cNvGrpSpPr>
              <a:grpSpLocks/>
            </p:cNvGrpSpPr>
            <p:nvPr/>
          </p:nvGrpSpPr>
          <p:grpSpPr bwMode="auto">
            <a:xfrm>
              <a:off x="2051050" y="6248400"/>
              <a:ext cx="609600" cy="304800"/>
              <a:chOff x="1536" y="3936"/>
              <a:chExt cx="384" cy="192"/>
            </a:xfrm>
          </p:grpSpPr>
          <p:sp>
            <p:nvSpPr>
              <p:cNvPr id="96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97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98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8" name="Group 207"/>
            <p:cNvGrpSpPr>
              <a:grpSpLocks/>
            </p:cNvGrpSpPr>
            <p:nvPr/>
          </p:nvGrpSpPr>
          <p:grpSpPr bwMode="auto">
            <a:xfrm>
              <a:off x="2660650" y="6248400"/>
              <a:ext cx="609600" cy="304800"/>
              <a:chOff x="1920" y="3936"/>
              <a:chExt cx="384" cy="192"/>
            </a:xfrm>
          </p:grpSpPr>
          <p:sp>
            <p:nvSpPr>
              <p:cNvPr id="93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94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95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24" name="Rectangle 41"/>
            <p:cNvSpPr>
              <a:spLocks noChangeArrowheads="1"/>
            </p:cNvSpPr>
            <p:nvPr/>
          </p:nvSpPr>
          <p:spPr bwMode="auto">
            <a:xfrm>
              <a:off x="146050" y="48768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call </a:t>
              </a:r>
              <a:r>
                <a:rPr lang="en-US" sz="1000" b="0"/>
                <a:t>Dest</a:t>
              </a:r>
            </a:p>
          </p:txBody>
        </p:sp>
        <p:grpSp>
          <p:nvGrpSpPr>
            <p:cNvPr id="9" name="Group 205"/>
            <p:cNvGrpSpPr>
              <a:grpSpLocks/>
            </p:cNvGrpSpPr>
            <p:nvPr/>
          </p:nvGrpSpPr>
          <p:grpSpPr bwMode="auto">
            <a:xfrm>
              <a:off x="2051050" y="4876800"/>
              <a:ext cx="609600" cy="304800"/>
              <a:chOff x="1536" y="3072"/>
              <a:chExt cx="384" cy="192"/>
            </a:xfrm>
          </p:grpSpPr>
          <p:sp>
            <p:nvSpPr>
              <p:cNvPr id="90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91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92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26" name="Rectangle 46"/>
            <p:cNvSpPr>
              <a:spLocks noChangeArrowheads="1"/>
            </p:cNvSpPr>
            <p:nvPr/>
          </p:nvSpPr>
          <p:spPr bwMode="auto">
            <a:xfrm>
              <a:off x="2660650" y="4876800"/>
              <a:ext cx="2438400" cy="30480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 dirty="0" err="1"/>
                <a:t>Dest</a:t>
              </a:r>
              <a:endParaRPr lang="en-US" sz="1000" b="0" dirty="0"/>
            </a:p>
          </p:txBody>
        </p:sp>
        <p:sp>
          <p:nvSpPr>
            <p:cNvPr id="27" name="Rectangle 48"/>
            <p:cNvSpPr>
              <a:spLocks noChangeArrowheads="1"/>
            </p:cNvSpPr>
            <p:nvPr/>
          </p:nvSpPr>
          <p:spPr bwMode="auto">
            <a:xfrm>
              <a:off x="146050" y="21336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 dirty="0" err="1" smtClean="0">
                  <a:latin typeface="Courier New" pitchFamily="49" charset="0"/>
                </a:rPr>
                <a:t>cmovXX</a:t>
              </a:r>
              <a:r>
                <a:rPr lang="en-US" sz="1000" b="0" dirty="0" smtClean="0">
                  <a:latin typeface="Courier New" pitchFamily="49" charset="0"/>
                </a:rPr>
                <a:t> </a:t>
              </a:r>
              <a:r>
                <a:rPr lang="en-US" sz="1000" b="0" dirty="0" err="1"/>
                <a:t>rA</a:t>
              </a:r>
              <a:r>
                <a:rPr lang="en-US" sz="1000" b="0" dirty="0">
                  <a:latin typeface="Courier New" pitchFamily="49" charset="0"/>
                </a:rPr>
                <a:t>, </a:t>
              </a:r>
              <a:r>
                <a:rPr lang="en-US" sz="1000" b="0" dirty="0" err="1"/>
                <a:t>rB</a:t>
              </a:r>
              <a:endParaRPr lang="en-US" sz="1000" b="0" dirty="0"/>
            </a:p>
          </p:txBody>
        </p:sp>
        <p:grpSp>
          <p:nvGrpSpPr>
            <p:cNvPr id="10" name="Group 203"/>
            <p:cNvGrpSpPr>
              <a:grpSpLocks/>
            </p:cNvGrpSpPr>
            <p:nvPr/>
          </p:nvGrpSpPr>
          <p:grpSpPr bwMode="auto">
            <a:xfrm>
              <a:off x="2051050" y="2133600"/>
              <a:ext cx="609600" cy="304800"/>
              <a:chOff x="1536" y="1344"/>
              <a:chExt cx="384" cy="192"/>
            </a:xfrm>
          </p:grpSpPr>
          <p:sp>
            <p:nvSpPr>
              <p:cNvPr id="87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88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 smtClean="0"/>
                  <a:t>fn</a:t>
                </a:r>
                <a:endParaRPr lang="en-US" sz="1000" b="0" dirty="0"/>
              </a:p>
            </p:txBody>
          </p:sp>
          <p:sp>
            <p:nvSpPr>
              <p:cNvPr id="89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2"/>
            <p:cNvGrpSpPr>
              <a:grpSpLocks/>
            </p:cNvGrpSpPr>
            <p:nvPr/>
          </p:nvGrpSpPr>
          <p:grpSpPr bwMode="auto">
            <a:xfrm>
              <a:off x="2660650" y="2133600"/>
              <a:ext cx="609600" cy="304800"/>
              <a:chOff x="1920" y="1344"/>
              <a:chExt cx="384" cy="192"/>
            </a:xfrm>
          </p:grpSpPr>
          <p:sp>
            <p:nvSpPr>
              <p:cNvPr id="8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8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8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30" name="Rectangle 58"/>
            <p:cNvSpPr>
              <a:spLocks noChangeArrowheads="1"/>
            </p:cNvSpPr>
            <p:nvPr/>
          </p:nvSpPr>
          <p:spPr bwMode="auto">
            <a:xfrm>
              <a:off x="146050" y="25908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irmovl </a:t>
              </a:r>
              <a:r>
                <a:rPr lang="en-US" sz="1000" b="0"/>
                <a:t>V</a:t>
              </a:r>
              <a:r>
                <a:rPr lang="en-US" sz="1000" b="0">
                  <a:latin typeface="Courier New" pitchFamily="49" charset="0"/>
                </a:rPr>
                <a:t>, </a:t>
              </a:r>
              <a:r>
                <a:rPr lang="en-US" sz="1000" b="0"/>
                <a:t>rB</a:t>
              </a:r>
            </a:p>
          </p:txBody>
        </p:sp>
        <p:grpSp>
          <p:nvGrpSpPr>
            <p:cNvPr id="12" name="Group 200"/>
            <p:cNvGrpSpPr>
              <a:grpSpLocks/>
            </p:cNvGrpSpPr>
            <p:nvPr/>
          </p:nvGrpSpPr>
          <p:grpSpPr bwMode="auto">
            <a:xfrm>
              <a:off x="2051050" y="2590800"/>
              <a:ext cx="609600" cy="304800"/>
              <a:chOff x="1536" y="1632"/>
              <a:chExt cx="384" cy="192"/>
            </a:xfrm>
          </p:grpSpPr>
          <p:sp>
            <p:nvSpPr>
              <p:cNvPr id="81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82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83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13" name="Group 199"/>
            <p:cNvGrpSpPr>
              <a:grpSpLocks/>
            </p:cNvGrpSpPr>
            <p:nvPr/>
          </p:nvGrpSpPr>
          <p:grpSpPr bwMode="auto">
            <a:xfrm>
              <a:off x="2660650" y="2590800"/>
              <a:ext cx="609600" cy="304800"/>
              <a:chOff x="1920" y="1632"/>
              <a:chExt cx="384" cy="192"/>
            </a:xfrm>
          </p:grpSpPr>
          <p:sp>
            <p:nvSpPr>
              <p:cNvPr id="78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79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80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33" name="Rectangle 67"/>
            <p:cNvSpPr>
              <a:spLocks noChangeArrowheads="1"/>
            </p:cNvSpPr>
            <p:nvPr/>
          </p:nvSpPr>
          <p:spPr bwMode="auto">
            <a:xfrm>
              <a:off x="3270250" y="2590800"/>
              <a:ext cx="2438400" cy="30480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V</a:t>
              </a:r>
            </a:p>
          </p:txBody>
        </p:sp>
        <p:sp>
          <p:nvSpPr>
            <p:cNvPr id="34" name="Rectangle 69"/>
            <p:cNvSpPr>
              <a:spLocks noChangeArrowheads="1"/>
            </p:cNvSpPr>
            <p:nvPr/>
          </p:nvSpPr>
          <p:spPr bwMode="auto">
            <a:xfrm>
              <a:off x="146050" y="30480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rmmovl </a:t>
              </a:r>
              <a:r>
                <a:rPr lang="en-US" sz="1000" b="0"/>
                <a:t>rA</a:t>
              </a:r>
              <a:r>
                <a:rPr lang="en-US" sz="1000" b="0">
                  <a:latin typeface="Courier New" pitchFamily="49" charset="0"/>
                </a:rPr>
                <a:t>, </a:t>
              </a:r>
              <a:r>
                <a:rPr lang="en-US" sz="1000" b="0"/>
                <a:t>D</a:t>
              </a:r>
              <a:r>
                <a:rPr lang="en-US" sz="1000" b="0">
                  <a:latin typeface="Courier New" pitchFamily="49" charset="0"/>
                </a:rPr>
                <a:t>(</a:t>
              </a:r>
              <a:r>
                <a:rPr lang="en-US" sz="1000" b="0"/>
                <a:t>rB</a:t>
              </a:r>
              <a:r>
                <a:rPr lang="en-US" sz="10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14" name="Group 197"/>
            <p:cNvGrpSpPr>
              <a:grpSpLocks/>
            </p:cNvGrpSpPr>
            <p:nvPr/>
          </p:nvGrpSpPr>
          <p:grpSpPr bwMode="auto">
            <a:xfrm>
              <a:off x="2051050" y="3048000"/>
              <a:ext cx="609600" cy="304800"/>
              <a:chOff x="1536" y="1920"/>
              <a:chExt cx="384" cy="192"/>
            </a:xfrm>
          </p:grpSpPr>
          <p:sp>
            <p:nvSpPr>
              <p:cNvPr id="75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76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77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196"/>
            <p:cNvGrpSpPr>
              <a:grpSpLocks/>
            </p:cNvGrpSpPr>
            <p:nvPr/>
          </p:nvGrpSpPr>
          <p:grpSpPr bwMode="auto">
            <a:xfrm>
              <a:off x="2660650" y="3048000"/>
              <a:ext cx="609600" cy="304800"/>
              <a:chOff x="1920" y="1920"/>
              <a:chExt cx="384" cy="192"/>
            </a:xfrm>
          </p:grpSpPr>
          <p:sp>
            <p:nvSpPr>
              <p:cNvPr id="72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73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74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37" name="Rectangle 78"/>
            <p:cNvSpPr>
              <a:spLocks noChangeArrowheads="1"/>
            </p:cNvSpPr>
            <p:nvPr/>
          </p:nvSpPr>
          <p:spPr bwMode="auto">
            <a:xfrm>
              <a:off x="3270250" y="3048000"/>
              <a:ext cx="2438400" cy="30480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D</a:t>
              </a:r>
            </a:p>
          </p:txBody>
        </p:sp>
        <p:sp>
          <p:nvSpPr>
            <p:cNvPr id="38" name="Rectangle 80"/>
            <p:cNvSpPr>
              <a:spLocks noChangeArrowheads="1"/>
            </p:cNvSpPr>
            <p:nvPr/>
          </p:nvSpPr>
          <p:spPr bwMode="auto">
            <a:xfrm>
              <a:off x="146050" y="35052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mrmovl </a:t>
              </a:r>
              <a:r>
                <a:rPr lang="en-US" sz="1000" b="0"/>
                <a:t>D</a:t>
              </a:r>
              <a:r>
                <a:rPr lang="en-US" sz="1000" b="0">
                  <a:latin typeface="Courier New" pitchFamily="49" charset="0"/>
                </a:rPr>
                <a:t>(</a:t>
              </a:r>
              <a:r>
                <a:rPr lang="en-US" sz="1000" b="0"/>
                <a:t>rB</a:t>
              </a:r>
              <a:r>
                <a:rPr lang="en-US" sz="1000" b="0">
                  <a:latin typeface="Courier New" pitchFamily="49" charset="0"/>
                </a:rPr>
                <a:t>), </a:t>
              </a:r>
              <a:r>
                <a:rPr lang="en-US" sz="1000" b="0"/>
                <a:t>rA</a:t>
              </a:r>
            </a:p>
          </p:txBody>
        </p:sp>
        <p:grpSp>
          <p:nvGrpSpPr>
            <p:cNvPr id="17" name="Group 194"/>
            <p:cNvGrpSpPr>
              <a:grpSpLocks/>
            </p:cNvGrpSpPr>
            <p:nvPr/>
          </p:nvGrpSpPr>
          <p:grpSpPr bwMode="auto">
            <a:xfrm>
              <a:off x="2051050" y="3505200"/>
              <a:ext cx="609600" cy="304800"/>
              <a:chOff x="1536" y="2208"/>
              <a:chExt cx="384" cy="192"/>
            </a:xfrm>
          </p:grpSpPr>
          <p:sp>
            <p:nvSpPr>
              <p:cNvPr id="69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70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71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3"/>
            <p:cNvGrpSpPr>
              <a:grpSpLocks/>
            </p:cNvGrpSpPr>
            <p:nvPr/>
          </p:nvGrpSpPr>
          <p:grpSpPr bwMode="auto">
            <a:xfrm>
              <a:off x="2660650" y="3505200"/>
              <a:ext cx="609600" cy="304800"/>
              <a:chOff x="1920" y="2208"/>
              <a:chExt cx="384" cy="192"/>
            </a:xfrm>
          </p:grpSpPr>
          <p:sp>
            <p:nvSpPr>
              <p:cNvPr id="6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6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6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41" name="Rectangle 89"/>
            <p:cNvSpPr>
              <a:spLocks noChangeArrowheads="1"/>
            </p:cNvSpPr>
            <p:nvPr/>
          </p:nvSpPr>
          <p:spPr bwMode="auto">
            <a:xfrm>
              <a:off x="3270250" y="3505200"/>
              <a:ext cx="2438400" cy="30480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D</a:t>
              </a:r>
            </a:p>
          </p:txBody>
        </p:sp>
        <p:sp>
          <p:nvSpPr>
            <p:cNvPr id="42" name="Rectangle 91"/>
            <p:cNvSpPr>
              <a:spLocks noChangeArrowheads="1"/>
            </p:cNvSpPr>
            <p:nvPr/>
          </p:nvSpPr>
          <p:spPr bwMode="auto">
            <a:xfrm>
              <a:off x="146050" y="39624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OPl </a:t>
              </a:r>
              <a:r>
                <a:rPr lang="en-US" sz="1000" b="0"/>
                <a:t>rA</a:t>
              </a:r>
              <a:r>
                <a:rPr lang="en-US" sz="1000" b="0">
                  <a:latin typeface="Courier New" pitchFamily="49" charset="0"/>
                </a:rPr>
                <a:t>, </a:t>
              </a:r>
              <a:r>
                <a:rPr lang="en-US" sz="1000" b="0"/>
                <a:t>rB</a:t>
              </a:r>
            </a:p>
          </p:txBody>
        </p:sp>
        <p:grpSp>
          <p:nvGrpSpPr>
            <p:cNvPr id="22" name="Group 191"/>
            <p:cNvGrpSpPr>
              <a:grpSpLocks/>
            </p:cNvGrpSpPr>
            <p:nvPr/>
          </p:nvGrpSpPr>
          <p:grpSpPr bwMode="auto">
            <a:xfrm>
              <a:off x="2051050" y="3962400"/>
              <a:ext cx="609600" cy="304800"/>
              <a:chOff x="1536" y="2496"/>
              <a:chExt cx="384" cy="192"/>
            </a:xfrm>
          </p:grpSpPr>
          <p:sp>
            <p:nvSpPr>
              <p:cNvPr id="6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6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fn</a:t>
                </a:r>
              </a:p>
            </p:txBody>
          </p:sp>
          <p:sp>
            <p:nvSpPr>
              <p:cNvPr id="6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23" name="Group 190"/>
            <p:cNvGrpSpPr>
              <a:grpSpLocks/>
            </p:cNvGrpSpPr>
            <p:nvPr/>
          </p:nvGrpSpPr>
          <p:grpSpPr bwMode="auto">
            <a:xfrm>
              <a:off x="2660650" y="3962400"/>
              <a:ext cx="609600" cy="304800"/>
              <a:chOff x="1920" y="2496"/>
              <a:chExt cx="384" cy="192"/>
            </a:xfrm>
          </p:grpSpPr>
          <p:sp>
            <p:nvSpPr>
              <p:cNvPr id="60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61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62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45" name="Rectangle 101"/>
            <p:cNvSpPr>
              <a:spLocks noChangeArrowheads="1"/>
            </p:cNvSpPr>
            <p:nvPr/>
          </p:nvSpPr>
          <p:spPr bwMode="auto">
            <a:xfrm>
              <a:off x="146050" y="53340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25" name="Group 188"/>
            <p:cNvGrpSpPr>
              <a:grpSpLocks/>
            </p:cNvGrpSpPr>
            <p:nvPr/>
          </p:nvGrpSpPr>
          <p:grpSpPr bwMode="auto">
            <a:xfrm>
              <a:off x="2051050" y="5334000"/>
              <a:ext cx="609600" cy="304800"/>
              <a:chOff x="1536" y="3360"/>
              <a:chExt cx="384" cy="192"/>
            </a:xfrm>
          </p:grpSpPr>
          <p:sp>
            <p:nvSpPr>
              <p:cNvPr id="57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58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59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47" name="Rectangle 107"/>
            <p:cNvSpPr>
              <a:spLocks noChangeArrowheads="1"/>
            </p:cNvSpPr>
            <p:nvPr/>
          </p:nvSpPr>
          <p:spPr bwMode="auto">
            <a:xfrm>
              <a:off x="146050" y="167005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28" name="Group 186"/>
            <p:cNvGrpSpPr>
              <a:grpSpLocks/>
            </p:cNvGrpSpPr>
            <p:nvPr/>
          </p:nvGrpSpPr>
          <p:grpSpPr bwMode="auto">
            <a:xfrm>
              <a:off x="2051050" y="1670050"/>
              <a:ext cx="609600" cy="304800"/>
              <a:chOff x="1536" y="768"/>
              <a:chExt cx="384" cy="192"/>
            </a:xfrm>
          </p:grpSpPr>
          <p:sp>
            <p:nvSpPr>
              <p:cNvPr id="54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 smtClean="0">
                    <a:latin typeface="Courier New" pitchFamily="49" charset="0"/>
                  </a:rPr>
                  <a:t>1</a:t>
                </a:r>
                <a:endParaRPr lang="en-US" sz="1000" b="0" dirty="0">
                  <a:latin typeface="Courier New" pitchFamily="49" charset="0"/>
                </a:endParaRPr>
              </a:p>
            </p:txBody>
          </p:sp>
          <p:sp>
            <p:nvSpPr>
              <p:cNvPr id="55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56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49" name="Rectangle 113"/>
            <p:cNvSpPr>
              <a:spLocks noChangeArrowheads="1"/>
            </p:cNvSpPr>
            <p:nvPr/>
          </p:nvSpPr>
          <p:spPr bwMode="auto">
            <a:xfrm>
              <a:off x="139700" y="121285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29" name="Group 184"/>
            <p:cNvGrpSpPr>
              <a:grpSpLocks/>
            </p:cNvGrpSpPr>
            <p:nvPr/>
          </p:nvGrpSpPr>
          <p:grpSpPr bwMode="auto">
            <a:xfrm>
              <a:off x="2044700" y="1212850"/>
              <a:ext cx="609600" cy="304800"/>
              <a:chOff x="1536" y="1056"/>
              <a:chExt cx="384" cy="192"/>
            </a:xfrm>
          </p:grpSpPr>
          <p:sp>
            <p:nvSpPr>
              <p:cNvPr id="51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 smtClean="0">
                    <a:latin typeface="Courier New" pitchFamily="49" charset="0"/>
                  </a:rPr>
                  <a:t>0</a:t>
                </a:r>
                <a:endParaRPr lang="en-US" sz="1000" b="0" dirty="0">
                  <a:latin typeface="Courier New" pitchFamily="49" charset="0"/>
                </a:endParaRPr>
              </a:p>
            </p:txBody>
          </p:sp>
          <p:sp>
            <p:nvSpPr>
              <p:cNvPr id="52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53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Decode Logic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662487" cy="2590800"/>
          </a:xfrm>
        </p:spPr>
        <p:txBody>
          <a:bodyPr/>
          <a:lstStyle/>
          <a:p>
            <a:r>
              <a:rPr lang="en-US" dirty="0"/>
              <a:t>Register File</a:t>
            </a:r>
          </a:p>
          <a:p>
            <a:pPr lvl="1"/>
            <a:r>
              <a:rPr lang="en-US" dirty="0"/>
              <a:t>Read ports A, B</a:t>
            </a:r>
          </a:p>
          <a:p>
            <a:pPr lvl="1"/>
            <a:r>
              <a:rPr lang="en-US" dirty="0"/>
              <a:t>Write ports E, M</a:t>
            </a:r>
          </a:p>
          <a:p>
            <a:pPr lvl="1"/>
            <a:r>
              <a:rPr lang="en-US" dirty="0"/>
              <a:t>Addresses are register IDs or </a:t>
            </a:r>
            <a:r>
              <a:rPr lang="en-US" dirty="0" smtClean="0"/>
              <a:t>15 (0xF) </a:t>
            </a:r>
            <a:r>
              <a:rPr lang="en-US" dirty="0"/>
              <a:t>(no access)</a:t>
            </a:r>
          </a:p>
        </p:txBody>
      </p:sp>
      <p:sp>
        <p:nvSpPr>
          <p:cNvPr id="363525" name="Rectangle 5"/>
          <p:cNvSpPr>
            <a:spLocks noChangeArrowheads="1"/>
          </p:cNvSpPr>
          <p:nvPr/>
        </p:nvSpPr>
        <p:spPr bwMode="auto">
          <a:xfrm>
            <a:off x="290513" y="3117850"/>
            <a:ext cx="4662487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385763" indent="-385763" algn="l" defTabSz="91281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Control Logic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err="1"/>
              <a:t>srcA</a:t>
            </a:r>
            <a:r>
              <a:rPr lang="en-US" sz="2000" dirty="0"/>
              <a:t>, </a:t>
            </a:r>
            <a:r>
              <a:rPr lang="en-US" sz="2000" dirty="0" err="1"/>
              <a:t>srcB</a:t>
            </a:r>
            <a:r>
              <a:rPr lang="en-US" sz="2000" dirty="0"/>
              <a:t>: read port addresses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err="1" smtClean="0"/>
              <a:t>dstE</a:t>
            </a:r>
            <a:r>
              <a:rPr lang="en-US" sz="2000" dirty="0" smtClean="0"/>
              <a:t>, </a:t>
            </a:r>
            <a:r>
              <a:rPr lang="en-US" sz="2000" dirty="0" err="1" smtClean="0"/>
              <a:t>dstM</a:t>
            </a:r>
            <a:r>
              <a:rPr lang="en-US" sz="2000" dirty="0" smtClean="0"/>
              <a:t>: </a:t>
            </a:r>
            <a:r>
              <a:rPr lang="en-US" sz="2000" dirty="0"/>
              <a:t>write port </a:t>
            </a:r>
            <a:r>
              <a:rPr lang="en-US" sz="2000" dirty="0" smtClean="0"/>
              <a:t>addresses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4794250" y="1517650"/>
            <a:ext cx="3962400" cy="3429000"/>
            <a:chOff x="4794250" y="1517650"/>
            <a:chExt cx="3962400" cy="3429000"/>
          </a:xfrm>
        </p:grpSpPr>
        <p:sp>
          <p:nvSpPr>
            <p:cNvPr id="6" name="Oval 31"/>
            <p:cNvSpPr>
              <a:spLocks noChangeArrowheads="1"/>
            </p:cNvSpPr>
            <p:nvPr/>
          </p:nvSpPr>
          <p:spPr bwMode="auto">
            <a:xfrm>
              <a:off x="6927850" y="4565650"/>
              <a:ext cx="457200" cy="38100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rB</a:t>
              </a:r>
            </a:p>
          </p:txBody>
        </p:sp>
        <p:sp>
          <p:nvSpPr>
            <p:cNvPr id="7" name="Line 39"/>
            <p:cNvSpPr>
              <a:spLocks noChangeShapeType="1"/>
            </p:cNvSpPr>
            <p:nvPr/>
          </p:nvSpPr>
          <p:spPr bwMode="auto">
            <a:xfrm flipV="1">
              <a:off x="57848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AutoShape 44"/>
            <p:cNvSpPr>
              <a:spLocks noChangeArrowheads="1"/>
            </p:cNvSpPr>
            <p:nvPr/>
          </p:nvSpPr>
          <p:spPr bwMode="auto">
            <a:xfrm>
              <a:off x="55562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dstE</a:t>
              </a:r>
            </a:p>
          </p:txBody>
        </p:sp>
        <p:sp>
          <p:nvSpPr>
            <p:cNvPr id="9" name="AutoShape 45"/>
            <p:cNvSpPr>
              <a:spLocks noChangeArrowheads="1"/>
            </p:cNvSpPr>
            <p:nvPr/>
          </p:nvSpPr>
          <p:spPr bwMode="auto">
            <a:xfrm>
              <a:off x="60134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dstM</a:t>
              </a:r>
            </a:p>
          </p:txBody>
        </p:sp>
        <p:sp>
          <p:nvSpPr>
            <p:cNvPr id="10" name="Line 47"/>
            <p:cNvSpPr>
              <a:spLocks noChangeShapeType="1"/>
            </p:cNvSpPr>
            <p:nvPr/>
          </p:nvSpPr>
          <p:spPr bwMode="auto">
            <a:xfrm flipV="1">
              <a:off x="7080250" y="189865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AutoShape 42"/>
            <p:cNvSpPr>
              <a:spLocks noChangeArrowheads="1"/>
            </p:cNvSpPr>
            <p:nvPr/>
          </p:nvSpPr>
          <p:spPr bwMode="auto">
            <a:xfrm>
              <a:off x="64706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srcA</a:t>
              </a:r>
            </a:p>
          </p:txBody>
        </p:sp>
        <p:sp>
          <p:nvSpPr>
            <p:cNvPr id="12" name="AutoShape 43"/>
            <p:cNvSpPr>
              <a:spLocks noChangeArrowheads="1"/>
            </p:cNvSpPr>
            <p:nvPr/>
          </p:nvSpPr>
          <p:spPr bwMode="auto">
            <a:xfrm>
              <a:off x="69278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srcB</a:t>
              </a:r>
            </a:p>
          </p:txBody>
        </p:sp>
        <p:sp>
          <p:nvSpPr>
            <p:cNvPr id="13" name="Rectangle 23"/>
            <p:cNvSpPr>
              <a:spLocks noChangeArrowheads="1"/>
            </p:cNvSpPr>
            <p:nvPr/>
          </p:nvSpPr>
          <p:spPr bwMode="auto">
            <a:xfrm>
              <a:off x="5556250" y="2279650"/>
              <a:ext cx="1828800" cy="838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/>
                <a:t>Register</a:t>
              </a:r>
            </a:p>
            <a:p>
              <a:pPr>
                <a:defRPr/>
              </a:pPr>
              <a:r>
                <a:rPr lang="en-US"/>
                <a:t>file</a:t>
              </a:r>
            </a:p>
          </p:txBody>
        </p:sp>
        <p:sp>
          <p:nvSpPr>
            <p:cNvPr id="14" name="Text Box 181"/>
            <p:cNvSpPr txBox="1">
              <a:spLocks noChangeArrowheads="1"/>
            </p:cNvSpPr>
            <p:nvPr/>
          </p:nvSpPr>
          <p:spPr bwMode="auto">
            <a:xfrm>
              <a:off x="5708650" y="2263775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A</a:t>
              </a:r>
            </a:p>
          </p:txBody>
        </p:sp>
        <p:sp>
          <p:nvSpPr>
            <p:cNvPr id="15" name="Text Box 182"/>
            <p:cNvSpPr txBox="1">
              <a:spLocks noChangeArrowheads="1"/>
            </p:cNvSpPr>
            <p:nvPr/>
          </p:nvSpPr>
          <p:spPr bwMode="auto">
            <a:xfrm>
              <a:off x="6927850" y="2263775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B</a:t>
              </a:r>
            </a:p>
          </p:txBody>
        </p:sp>
        <p:sp>
          <p:nvSpPr>
            <p:cNvPr id="16" name="Text Box 183"/>
            <p:cNvSpPr txBox="1">
              <a:spLocks noChangeArrowheads="1"/>
            </p:cNvSpPr>
            <p:nvPr/>
          </p:nvSpPr>
          <p:spPr bwMode="auto">
            <a:xfrm>
              <a:off x="7156450" y="2355850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M</a:t>
              </a:r>
            </a:p>
          </p:txBody>
        </p:sp>
        <p:sp>
          <p:nvSpPr>
            <p:cNvPr id="17" name="Text Box 184"/>
            <p:cNvSpPr txBox="1">
              <a:spLocks noChangeArrowheads="1"/>
            </p:cNvSpPr>
            <p:nvPr/>
          </p:nvSpPr>
          <p:spPr bwMode="auto">
            <a:xfrm>
              <a:off x="7156450" y="2736850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E</a:t>
              </a:r>
            </a:p>
          </p:txBody>
        </p:sp>
        <p:sp>
          <p:nvSpPr>
            <p:cNvPr id="18" name="Oval 36"/>
            <p:cNvSpPr>
              <a:spLocks noChangeArrowheads="1"/>
            </p:cNvSpPr>
            <p:nvPr/>
          </p:nvSpPr>
          <p:spPr bwMode="auto">
            <a:xfrm>
              <a:off x="55562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/>
                <a:t>dstE</a:t>
              </a:r>
            </a:p>
          </p:txBody>
        </p:sp>
        <p:sp>
          <p:nvSpPr>
            <p:cNvPr id="19" name="Oval 37"/>
            <p:cNvSpPr>
              <a:spLocks noChangeArrowheads="1"/>
            </p:cNvSpPr>
            <p:nvPr/>
          </p:nvSpPr>
          <p:spPr bwMode="auto">
            <a:xfrm>
              <a:off x="60134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/>
                <a:t>dstM</a:t>
              </a:r>
            </a:p>
          </p:txBody>
        </p:sp>
        <p:sp>
          <p:nvSpPr>
            <p:cNvPr id="20" name="Oval 34"/>
            <p:cNvSpPr>
              <a:spLocks noChangeArrowheads="1"/>
            </p:cNvSpPr>
            <p:nvPr/>
          </p:nvSpPr>
          <p:spPr bwMode="auto">
            <a:xfrm>
              <a:off x="64706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 dirty="0" err="1"/>
                <a:t>srcA</a:t>
              </a:r>
              <a:endParaRPr lang="en-US" sz="900" dirty="0"/>
            </a:p>
          </p:txBody>
        </p:sp>
        <p:sp>
          <p:nvSpPr>
            <p:cNvPr id="21" name="Oval 35"/>
            <p:cNvSpPr>
              <a:spLocks noChangeArrowheads="1"/>
            </p:cNvSpPr>
            <p:nvPr/>
          </p:nvSpPr>
          <p:spPr bwMode="auto">
            <a:xfrm>
              <a:off x="69278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/>
                <a:t>srcB</a:t>
              </a:r>
            </a:p>
          </p:txBody>
        </p:sp>
        <p:sp>
          <p:nvSpPr>
            <p:cNvPr id="22" name="Oval 6"/>
            <p:cNvSpPr>
              <a:spLocks noChangeArrowheads="1"/>
            </p:cNvSpPr>
            <p:nvPr/>
          </p:nvSpPr>
          <p:spPr bwMode="auto">
            <a:xfrm>
              <a:off x="4870450" y="4565650"/>
              <a:ext cx="457200" cy="38100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icode</a:t>
              </a:r>
            </a:p>
          </p:txBody>
        </p:sp>
        <p:sp>
          <p:nvSpPr>
            <p:cNvPr id="23" name="Oval 30"/>
            <p:cNvSpPr>
              <a:spLocks noChangeArrowheads="1"/>
            </p:cNvSpPr>
            <p:nvPr/>
          </p:nvSpPr>
          <p:spPr bwMode="auto">
            <a:xfrm>
              <a:off x="6470650" y="4565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rA</a:t>
              </a:r>
            </a:p>
          </p:txBody>
        </p:sp>
        <p:sp>
          <p:nvSpPr>
            <p:cNvPr id="24" name="Oval 235"/>
            <p:cNvSpPr>
              <a:spLocks noChangeArrowheads="1"/>
            </p:cNvSpPr>
            <p:nvPr/>
          </p:nvSpPr>
          <p:spPr bwMode="auto">
            <a:xfrm>
              <a:off x="68516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valB</a:t>
              </a:r>
            </a:p>
          </p:txBody>
        </p:sp>
        <p:sp>
          <p:nvSpPr>
            <p:cNvPr id="25" name="Line 236"/>
            <p:cNvSpPr>
              <a:spLocks noChangeShapeType="1"/>
            </p:cNvSpPr>
            <p:nvPr/>
          </p:nvSpPr>
          <p:spPr bwMode="auto">
            <a:xfrm flipV="1">
              <a:off x="5861050" y="189865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238"/>
            <p:cNvSpPr>
              <a:spLocks noChangeArrowheads="1"/>
            </p:cNvSpPr>
            <p:nvPr/>
          </p:nvSpPr>
          <p:spPr bwMode="auto">
            <a:xfrm>
              <a:off x="56324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valA</a:t>
              </a:r>
            </a:p>
          </p:txBody>
        </p:sp>
        <p:sp>
          <p:nvSpPr>
            <p:cNvPr id="27" name="Freeform 247"/>
            <p:cNvSpPr>
              <a:spLocks/>
            </p:cNvSpPr>
            <p:nvPr/>
          </p:nvSpPr>
          <p:spPr bwMode="auto">
            <a:xfrm>
              <a:off x="7385050" y="1898650"/>
              <a:ext cx="1143000" cy="914400"/>
            </a:xfrm>
            <a:custGeom>
              <a:avLst/>
              <a:gdLst>
                <a:gd name="T0" fmla="*/ 1143000 w 1152"/>
                <a:gd name="T1" fmla="*/ 0 h 2736"/>
                <a:gd name="T2" fmla="*/ 1143000 w 1152"/>
                <a:gd name="T3" fmla="*/ 914400 h 2736"/>
                <a:gd name="T4" fmla="*/ 0 w 1152"/>
                <a:gd name="T5" fmla="*/ 914400 h 2736"/>
                <a:gd name="T6" fmla="*/ 0 60000 65536"/>
                <a:gd name="T7" fmla="*/ 0 60000 65536"/>
                <a:gd name="T8" fmla="*/ 0 60000 65536"/>
                <a:gd name="T9" fmla="*/ 0 w 1152"/>
                <a:gd name="T10" fmla="*/ 0 h 2736"/>
                <a:gd name="T11" fmla="*/ 1152 w 1152"/>
                <a:gd name="T12" fmla="*/ 2736 h 27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52" h="2736">
                  <a:moveTo>
                    <a:pt x="1152" y="0"/>
                  </a:moveTo>
                  <a:lnTo>
                    <a:pt x="1152" y="2736"/>
                  </a:lnTo>
                  <a:lnTo>
                    <a:pt x="0" y="2736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70"/>
            <p:cNvSpPr>
              <a:spLocks/>
            </p:cNvSpPr>
            <p:nvPr/>
          </p:nvSpPr>
          <p:spPr bwMode="auto">
            <a:xfrm>
              <a:off x="7385050" y="1898650"/>
              <a:ext cx="685800" cy="533400"/>
            </a:xfrm>
            <a:custGeom>
              <a:avLst/>
              <a:gdLst>
                <a:gd name="T0" fmla="*/ 685800 w 1248"/>
                <a:gd name="T1" fmla="*/ 0 h 3936"/>
                <a:gd name="T2" fmla="*/ 685800 w 1248"/>
                <a:gd name="T3" fmla="*/ 533400 h 3936"/>
                <a:gd name="T4" fmla="*/ 0 w 1248"/>
                <a:gd name="T5" fmla="*/ 533400 h 3936"/>
                <a:gd name="T6" fmla="*/ 0 60000 65536"/>
                <a:gd name="T7" fmla="*/ 0 60000 65536"/>
                <a:gd name="T8" fmla="*/ 0 60000 65536"/>
                <a:gd name="T9" fmla="*/ 0 w 1248"/>
                <a:gd name="T10" fmla="*/ 0 h 3936"/>
                <a:gd name="T11" fmla="*/ 1248 w 1248"/>
                <a:gd name="T12" fmla="*/ 3936 h 39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48" h="3936">
                  <a:moveTo>
                    <a:pt x="1248" y="0"/>
                  </a:moveTo>
                  <a:lnTo>
                    <a:pt x="1248" y="3936"/>
                  </a:lnTo>
                  <a:lnTo>
                    <a:pt x="0" y="3936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93"/>
            <p:cNvSpPr>
              <a:spLocks noChangeShapeType="1"/>
            </p:cNvSpPr>
            <p:nvPr/>
          </p:nvSpPr>
          <p:spPr bwMode="auto">
            <a:xfrm flipV="1">
              <a:off x="62420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4"/>
            <p:cNvSpPr>
              <a:spLocks noChangeShapeType="1"/>
            </p:cNvSpPr>
            <p:nvPr/>
          </p:nvSpPr>
          <p:spPr bwMode="auto">
            <a:xfrm flipV="1">
              <a:off x="66992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95"/>
            <p:cNvSpPr>
              <a:spLocks noChangeShapeType="1"/>
            </p:cNvSpPr>
            <p:nvPr/>
          </p:nvSpPr>
          <p:spPr bwMode="auto">
            <a:xfrm flipV="1">
              <a:off x="71564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300"/>
            <p:cNvSpPr>
              <a:spLocks noChangeShapeType="1"/>
            </p:cNvSpPr>
            <p:nvPr/>
          </p:nvSpPr>
          <p:spPr bwMode="auto">
            <a:xfrm flipV="1">
              <a:off x="6699250" y="395605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01"/>
            <p:cNvSpPr>
              <a:spLocks noChangeShapeType="1"/>
            </p:cNvSpPr>
            <p:nvPr/>
          </p:nvSpPr>
          <p:spPr bwMode="auto">
            <a:xfrm flipV="1">
              <a:off x="7156450" y="395605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03"/>
            <p:cNvSpPr>
              <a:spLocks/>
            </p:cNvSpPr>
            <p:nvPr/>
          </p:nvSpPr>
          <p:spPr bwMode="auto">
            <a:xfrm>
              <a:off x="6242050" y="3956050"/>
              <a:ext cx="457200" cy="381000"/>
            </a:xfrm>
            <a:custGeom>
              <a:avLst/>
              <a:gdLst>
                <a:gd name="T0" fmla="*/ 457200 w 288"/>
                <a:gd name="T1" fmla="*/ 381000 h 240"/>
                <a:gd name="T2" fmla="*/ 0 w 288"/>
                <a:gd name="T3" fmla="*/ 381000 h 240"/>
                <a:gd name="T4" fmla="*/ 0 w 288"/>
                <a:gd name="T5" fmla="*/ 0 h 240"/>
                <a:gd name="T6" fmla="*/ 0 60000 65536"/>
                <a:gd name="T7" fmla="*/ 0 60000 65536"/>
                <a:gd name="T8" fmla="*/ 0 60000 65536"/>
                <a:gd name="T9" fmla="*/ 0 w 288"/>
                <a:gd name="T10" fmla="*/ 0 h 240"/>
                <a:gd name="T11" fmla="*/ 288 w 28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240">
                  <a:moveTo>
                    <a:pt x="288" y="240"/>
                  </a:move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05"/>
            <p:cNvSpPr>
              <a:spLocks/>
            </p:cNvSpPr>
            <p:nvPr/>
          </p:nvSpPr>
          <p:spPr bwMode="auto">
            <a:xfrm>
              <a:off x="5784850" y="3956050"/>
              <a:ext cx="1371600" cy="533400"/>
            </a:xfrm>
            <a:custGeom>
              <a:avLst/>
              <a:gdLst>
                <a:gd name="T0" fmla="*/ 1371600 w 864"/>
                <a:gd name="T1" fmla="*/ 533400 h 192"/>
                <a:gd name="T2" fmla="*/ 0 w 864"/>
                <a:gd name="T3" fmla="*/ 533400 h 192"/>
                <a:gd name="T4" fmla="*/ 0 w 864"/>
                <a:gd name="T5" fmla="*/ 0 h 192"/>
                <a:gd name="T6" fmla="*/ 0 60000 65536"/>
                <a:gd name="T7" fmla="*/ 0 60000 65536"/>
                <a:gd name="T8" fmla="*/ 0 60000 65536"/>
                <a:gd name="T9" fmla="*/ 0 w 864"/>
                <a:gd name="T10" fmla="*/ 0 h 192"/>
                <a:gd name="T11" fmla="*/ 864 w 864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64" h="192">
                  <a:moveTo>
                    <a:pt x="864" y="192"/>
                  </a:moveTo>
                  <a:lnTo>
                    <a:pt x="0" y="19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" name="Group 306"/>
            <p:cNvGrpSpPr>
              <a:grpSpLocks/>
            </p:cNvGrpSpPr>
            <p:nvPr/>
          </p:nvGrpSpPr>
          <p:grpSpPr bwMode="auto">
            <a:xfrm>
              <a:off x="6623050" y="4260850"/>
              <a:ext cx="152400" cy="152400"/>
              <a:chOff x="240" y="4176"/>
              <a:chExt cx="192" cy="192"/>
            </a:xfrm>
          </p:grpSpPr>
          <p:sp>
            <p:nvSpPr>
              <p:cNvPr id="37" name="Oval 30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30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" name="Group 309"/>
            <p:cNvGrpSpPr>
              <a:grpSpLocks/>
            </p:cNvGrpSpPr>
            <p:nvPr/>
          </p:nvGrpSpPr>
          <p:grpSpPr bwMode="auto">
            <a:xfrm>
              <a:off x="7080250" y="4413250"/>
              <a:ext cx="152400" cy="152400"/>
              <a:chOff x="240" y="4176"/>
              <a:chExt cx="192" cy="192"/>
            </a:xfrm>
          </p:grpSpPr>
          <p:sp>
            <p:nvSpPr>
              <p:cNvPr id="40" name="Oval 310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311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" name="Freeform 312"/>
            <p:cNvSpPr>
              <a:spLocks/>
            </p:cNvSpPr>
            <p:nvPr/>
          </p:nvSpPr>
          <p:spPr bwMode="auto">
            <a:xfrm>
              <a:off x="5099050" y="3956050"/>
              <a:ext cx="1905000" cy="685800"/>
            </a:xfrm>
            <a:custGeom>
              <a:avLst/>
              <a:gdLst>
                <a:gd name="T0" fmla="*/ 0 w 1200"/>
                <a:gd name="T1" fmla="*/ 685800 h 432"/>
                <a:gd name="T2" fmla="*/ 0 w 1200"/>
                <a:gd name="T3" fmla="*/ 228600 h 432"/>
                <a:gd name="T4" fmla="*/ 1905000 w 1200"/>
                <a:gd name="T5" fmla="*/ 228600 h 432"/>
                <a:gd name="T6" fmla="*/ 1905000 w 1200"/>
                <a:gd name="T7" fmla="*/ 0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"/>
                <a:gd name="T13" fmla="*/ 0 h 432"/>
                <a:gd name="T14" fmla="*/ 1200 w 1200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" h="432">
                  <a:moveTo>
                    <a:pt x="0" y="432"/>
                  </a:moveTo>
                  <a:lnTo>
                    <a:pt x="0" y="144"/>
                  </a:lnTo>
                  <a:lnTo>
                    <a:pt x="1200" y="144"/>
                  </a:lnTo>
                  <a:lnTo>
                    <a:pt x="120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314"/>
            <p:cNvSpPr>
              <a:spLocks noChangeShapeType="1"/>
            </p:cNvSpPr>
            <p:nvPr/>
          </p:nvSpPr>
          <p:spPr bwMode="auto">
            <a:xfrm flipV="1">
              <a:off x="6546850" y="39560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" name="Group 315"/>
            <p:cNvGrpSpPr>
              <a:grpSpLocks/>
            </p:cNvGrpSpPr>
            <p:nvPr/>
          </p:nvGrpSpPr>
          <p:grpSpPr bwMode="auto">
            <a:xfrm>
              <a:off x="6470650" y="4108450"/>
              <a:ext cx="152400" cy="152400"/>
              <a:chOff x="240" y="4176"/>
              <a:chExt cx="192" cy="192"/>
            </a:xfrm>
          </p:grpSpPr>
          <p:sp>
            <p:nvSpPr>
              <p:cNvPr id="45" name="Oval 31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31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" name="Line 318"/>
            <p:cNvSpPr>
              <a:spLocks noChangeShapeType="1"/>
            </p:cNvSpPr>
            <p:nvPr/>
          </p:nvSpPr>
          <p:spPr bwMode="auto">
            <a:xfrm flipV="1">
              <a:off x="6089650" y="39560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8" name="Group 319"/>
            <p:cNvGrpSpPr>
              <a:grpSpLocks/>
            </p:cNvGrpSpPr>
            <p:nvPr/>
          </p:nvGrpSpPr>
          <p:grpSpPr bwMode="auto">
            <a:xfrm>
              <a:off x="6013450" y="4108450"/>
              <a:ext cx="152400" cy="152400"/>
              <a:chOff x="240" y="4176"/>
              <a:chExt cx="192" cy="192"/>
            </a:xfrm>
          </p:grpSpPr>
          <p:sp>
            <p:nvSpPr>
              <p:cNvPr id="49" name="Oval 320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321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" name="Line 322"/>
            <p:cNvSpPr>
              <a:spLocks noChangeShapeType="1"/>
            </p:cNvSpPr>
            <p:nvPr/>
          </p:nvSpPr>
          <p:spPr bwMode="auto">
            <a:xfrm flipV="1">
              <a:off x="5632450" y="39560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2" name="Group 323"/>
            <p:cNvGrpSpPr>
              <a:grpSpLocks/>
            </p:cNvGrpSpPr>
            <p:nvPr/>
          </p:nvGrpSpPr>
          <p:grpSpPr bwMode="auto">
            <a:xfrm>
              <a:off x="5556250" y="4108450"/>
              <a:ext cx="152400" cy="152400"/>
              <a:chOff x="240" y="4176"/>
              <a:chExt cx="192" cy="192"/>
            </a:xfrm>
          </p:grpSpPr>
          <p:sp>
            <p:nvSpPr>
              <p:cNvPr id="53" name="Oval 3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3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" name="Oval 326"/>
            <p:cNvSpPr>
              <a:spLocks noChangeArrowheads="1"/>
            </p:cNvSpPr>
            <p:nvPr/>
          </p:nvSpPr>
          <p:spPr bwMode="auto">
            <a:xfrm>
              <a:off x="82994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valE</a:t>
              </a:r>
            </a:p>
          </p:txBody>
        </p:sp>
        <p:sp>
          <p:nvSpPr>
            <p:cNvPr id="56" name="Oval 327"/>
            <p:cNvSpPr>
              <a:spLocks noChangeArrowheads="1"/>
            </p:cNvSpPr>
            <p:nvPr/>
          </p:nvSpPr>
          <p:spPr bwMode="auto">
            <a:xfrm>
              <a:off x="78422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valM</a:t>
              </a:r>
            </a:p>
          </p:txBody>
        </p:sp>
        <p:cxnSp>
          <p:nvCxnSpPr>
            <p:cNvPr id="57" name="Straight Arrow Connector 121"/>
            <p:cNvCxnSpPr>
              <a:cxnSpLocks noChangeShapeType="1"/>
            </p:cNvCxnSpPr>
            <p:nvPr/>
          </p:nvCxnSpPr>
          <p:spPr bwMode="auto">
            <a:xfrm>
              <a:off x="5022850" y="3803650"/>
              <a:ext cx="533400" cy="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prstDash val="sysDot"/>
              <a:round/>
              <a:headEnd type="none" w="sm" len="sm"/>
              <a:tailEnd type="triangle" w="med" len="sm"/>
            </a:ln>
          </p:spPr>
        </p:cxnSp>
        <p:cxnSp>
          <p:nvCxnSpPr>
            <p:cNvPr id="58" name="Straight Arrow Connector 121"/>
            <p:cNvCxnSpPr>
              <a:cxnSpLocks noChangeShapeType="1"/>
            </p:cNvCxnSpPr>
            <p:nvPr/>
          </p:nvCxnSpPr>
          <p:spPr bwMode="auto">
            <a:xfrm rot="5400000" flipH="1" flipV="1">
              <a:off x="4070351" y="2851150"/>
              <a:ext cx="1905000" cy="3175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prstDash val="sysDot"/>
              <a:round/>
              <a:headEnd type="none" w="sm" len="sm"/>
              <a:tailEnd type="none" w="med" len="sm"/>
            </a:ln>
          </p:spPr>
        </p:cxnSp>
        <p:sp>
          <p:nvSpPr>
            <p:cNvPr id="59" name="Oval 238"/>
            <p:cNvSpPr>
              <a:spLocks noChangeArrowheads="1"/>
            </p:cNvSpPr>
            <p:nvPr/>
          </p:nvSpPr>
          <p:spPr bwMode="auto">
            <a:xfrm>
              <a:off x="47942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Cnd</a:t>
              </a:r>
            </a:p>
          </p:txBody>
        </p:sp>
      </p:grpSp>
      <p:sp>
        <p:nvSpPr>
          <p:cNvPr id="62" name="Rectangle 5"/>
          <p:cNvSpPr>
            <a:spLocks noChangeArrowheads="1"/>
          </p:cNvSpPr>
          <p:nvPr/>
        </p:nvSpPr>
        <p:spPr bwMode="auto">
          <a:xfrm>
            <a:off x="298450" y="4946650"/>
            <a:ext cx="4662487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385763" indent="-385763" algn="l" defTabSz="91281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Signals</a:t>
            </a: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err="1" smtClean="0"/>
              <a:t>Cnd</a:t>
            </a:r>
            <a:r>
              <a:rPr lang="en-US" sz="2000" dirty="0" smtClean="0"/>
              <a:t>: Indicate whether or not to perform conditional move</a:t>
            </a:r>
          </a:p>
          <a:p>
            <a:pPr marL="1200150" lvl="2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Computed in Execute stage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Source</a:t>
            </a:r>
          </a:p>
        </p:txBody>
      </p:sp>
      <p:sp>
        <p:nvSpPr>
          <p:cNvPr id="389200" name="Text Box 80"/>
          <p:cNvSpPr txBox="1">
            <a:spLocks noChangeArrowheads="1"/>
          </p:cNvSpPr>
          <p:nvPr/>
        </p:nvSpPr>
        <p:spPr bwMode="auto">
          <a:xfrm>
            <a:off x="609600" y="5232400"/>
            <a:ext cx="8001000" cy="13144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srcA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IRRMOVL, IRMMOVL, IOPL, IPUSHL  } : </a:t>
            </a:r>
            <a:r>
              <a:rPr lang="en-US" sz="1600" dirty="0" err="1">
                <a:latin typeface="Courier New" pitchFamily="49" charset="0"/>
              </a:rPr>
              <a:t>rA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IPOPL, IRET } : RESP;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1 : RNONE; # Don't need register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2654300" y="146050"/>
            <a:ext cx="7016750" cy="5187950"/>
            <a:chOff x="2279650" y="-82550"/>
            <a:chExt cx="7016750" cy="5187950"/>
          </a:xfrm>
        </p:grpSpPr>
        <p:sp>
          <p:nvSpPr>
            <p:cNvPr id="389124" name="Text Box 4"/>
            <p:cNvSpPr txBox="1">
              <a:spLocks noChangeArrowheads="1"/>
            </p:cNvSpPr>
            <p:nvPr/>
          </p:nvSpPr>
          <p:spPr bwMode="auto">
            <a:xfrm>
              <a:off x="3505200" y="68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cmovXX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89137" name="Text Box 17"/>
            <p:cNvSpPr txBox="1">
              <a:spLocks noChangeArrowheads="1"/>
            </p:cNvSpPr>
            <p:nvPr/>
          </p:nvSpPr>
          <p:spPr bwMode="auto">
            <a:xfrm>
              <a:off x="3505200" y="990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89139" name="Text Box 19"/>
            <p:cNvSpPr txBox="1">
              <a:spLocks noChangeArrowheads="1"/>
            </p:cNvSpPr>
            <p:nvPr/>
          </p:nvSpPr>
          <p:spPr bwMode="auto">
            <a:xfrm>
              <a:off x="3505200" y="99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40" name="Text Box 20"/>
            <p:cNvSpPr txBox="1">
              <a:spLocks noChangeArrowheads="1"/>
            </p:cNvSpPr>
            <p:nvPr/>
          </p:nvSpPr>
          <p:spPr bwMode="auto">
            <a:xfrm>
              <a:off x="2286000" y="99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41" name="Text Box 21"/>
            <p:cNvSpPr txBox="1">
              <a:spLocks noChangeArrowheads="1"/>
            </p:cNvSpPr>
            <p:nvPr/>
          </p:nvSpPr>
          <p:spPr bwMode="auto">
            <a:xfrm>
              <a:off x="6477000" y="990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Read operand A</a:t>
              </a:r>
            </a:p>
          </p:txBody>
        </p:sp>
        <p:sp>
          <p:nvSpPr>
            <p:cNvPr id="389165" name="Text Box 45"/>
            <p:cNvSpPr txBox="1">
              <a:spLocks noChangeArrowheads="1"/>
            </p:cNvSpPr>
            <p:nvPr/>
          </p:nvSpPr>
          <p:spPr bwMode="auto">
            <a:xfrm>
              <a:off x="3505200" y="1447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89167" name="Text Box 47"/>
            <p:cNvSpPr txBox="1">
              <a:spLocks noChangeArrowheads="1"/>
            </p:cNvSpPr>
            <p:nvPr/>
          </p:nvSpPr>
          <p:spPr bwMode="auto">
            <a:xfrm>
              <a:off x="3505200" y="1752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89169" name="Text Box 49"/>
            <p:cNvSpPr txBox="1">
              <a:spLocks noChangeArrowheads="1"/>
            </p:cNvSpPr>
            <p:nvPr/>
          </p:nvSpPr>
          <p:spPr bwMode="auto">
            <a:xfrm>
              <a:off x="3505200" y="1752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70" name="Text Box 50"/>
            <p:cNvSpPr txBox="1">
              <a:spLocks noChangeArrowheads="1"/>
            </p:cNvSpPr>
            <p:nvPr/>
          </p:nvSpPr>
          <p:spPr bwMode="auto">
            <a:xfrm>
              <a:off x="2286000" y="1752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71" name="Text Box 51"/>
            <p:cNvSpPr txBox="1">
              <a:spLocks noChangeArrowheads="1"/>
            </p:cNvSpPr>
            <p:nvPr/>
          </p:nvSpPr>
          <p:spPr bwMode="auto">
            <a:xfrm>
              <a:off x="6477000" y="1752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389173" name="Text Box 53"/>
            <p:cNvSpPr txBox="1">
              <a:spLocks noChangeArrowheads="1"/>
            </p:cNvSpPr>
            <p:nvPr/>
          </p:nvSpPr>
          <p:spPr bwMode="auto">
            <a:xfrm>
              <a:off x="3505200" y="2209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89175" name="Text Box 55"/>
            <p:cNvSpPr txBox="1">
              <a:spLocks noChangeArrowheads="1"/>
            </p:cNvSpPr>
            <p:nvPr/>
          </p:nvSpPr>
          <p:spPr bwMode="auto">
            <a:xfrm>
              <a:off x="3505200" y="2514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89177" name="Text Box 57"/>
            <p:cNvSpPr txBox="1">
              <a:spLocks noChangeArrowheads="1"/>
            </p:cNvSpPr>
            <p:nvPr/>
          </p:nvSpPr>
          <p:spPr bwMode="auto">
            <a:xfrm>
              <a:off x="3505200" y="2514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78" name="Text Box 58"/>
            <p:cNvSpPr txBox="1">
              <a:spLocks noChangeArrowheads="1"/>
            </p:cNvSpPr>
            <p:nvPr/>
          </p:nvSpPr>
          <p:spPr bwMode="auto">
            <a:xfrm>
              <a:off x="2286000" y="2514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79" name="Text Box 59"/>
            <p:cNvSpPr txBox="1">
              <a:spLocks noChangeArrowheads="1"/>
            </p:cNvSpPr>
            <p:nvPr/>
          </p:nvSpPr>
          <p:spPr bwMode="auto">
            <a:xfrm>
              <a:off x="6477000" y="2514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  <p:sp>
          <p:nvSpPr>
            <p:cNvPr id="389181" name="Text Box 61"/>
            <p:cNvSpPr txBox="1">
              <a:spLocks noChangeArrowheads="1"/>
            </p:cNvSpPr>
            <p:nvPr/>
          </p:nvSpPr>
          <p:spPr bwMode="auto">
            <a:xfrm>
              <a:off x="3505200" y="2971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89182" name="Text Box 62"/>
            <p:cNvSpPr txBox="1">
              <a:spLocks noChangeArrowheads="1"/>
            </p:cNvSpPr>
            <p:nvPr/>
          </p:nvSpPr>
          <p:spPr bwMode="auto">
            <a:xfrm>
              <a:off x="3505200" y="3276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89183" name="Text Box 63"/>
            <p:cNvSpPr txBox="1">
              <a:spLocks noChangeArrowheads="1"/>
            </p:cNvSpPr>
            <p:nvPr/>
          </p:nvSpPr>
          <p:spPr bwMode="auto">
            <a:xfrm>
              <a:off x="3505200" y="3276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84" name="Text Box 64"/>
            <p:cNvSpPr txBox="1">
              <a:spLocks noChangeArrowheads="1"/>
            </p:cNvSpPr>
            <p:nvPr/>
          </p:nvSpPr>
          <p:spPr bwMode="auto">
            <a:xfrm>
              <a:off x="2286000" y="3276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85" name="Text Box 65"/>
            <p:cNvSpPr txBox="1">
              <a:spLocks noChangeArrowheads="1"/>
            </p:cNvSpPr>
            <p:nvPr/>
          </p:nvSpPr>
          <p:spPr bwMode="auto">
            <a:xfrm>
              <a:off x="6477000" y="3276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operand</a:t>
              </a:r>
            </a:p>
          </p:txBody>
        </p:sp>
        <p:sp>
          <p:nvSpPr>
            <p:cNvPr id="389186" name="Text Box 66"/>
            <p:cNvSpPr txBox="1">
              <a:spLocks noChangeArrowheads="1"/>
            </p:cNvSpPr>
            <p:nvPr/>
          </p:nvSpPr>
          <p:spPr bwMode="auto">
            <a:xfrm>
              <a:off x="3505200" y="3733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89190" name="Text Box 70"/>
            <p:cNvSpPr txBox="1">
              <a:spLocks noChangeArrowheads="1"/>
            </p:cNvSpPr>
            <p:nvPr/>
          </p:nvSpPr>
          <p:spPr bwMode="auto">
            <a:xfrm>
              <a:off x="3505200" y="4800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89191" name="Text Box 71"/>
            <p:cNvSpPr txBox="1">
              <a:spLocks noChangeArrowheads="1"/>
            </p:cNvSpPr>
            <p:nvPr/>
          </p:nvSpPr>
          <p:spPr bwMode="auto">
            <a:xfrm>
              <a:off x="3505200" y="480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92" name="Text Box 72"/>
            <p:cNvSpPr txBox="1">
              <a:spLocks noChangeArrowheads="1"/>
            </p:cNvSpPr>
            <p:nvPr/>
          </p:nvSpPr>
          <p:spPr bwMode="auto">
            <a:xfrm>
              <a:off x="2286000" y="480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93" name="Text Box 73"/>
            <p:cNvSpPr txBox="1">
              <a:spLocks noChangeArrowheads="1"/>
            </p:cNvSpPr>
            <p:nvPr/>
          </p:nvSpPr>
          <p:spPr bwMode="auto">
            <a:xfrm>
              <a:off x="6477000" y="4800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  <p:sp>
          <p:nvSpPr>
            <p:cNvPr id="389194" name="Text Box 74"/>
            <p:cNvSpPr txBox="1">
              <a:spLocks noChangeArrowheads="1"/>
            </p:cNvSpPr>
            <p:nvPr/>
          </p:nvSpPr>
          <p:spPr bwMode="auto">
            <a:xfrm>
              <a:off x="3505200" y="449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89195" name="Text Box 75"/>
            <p:cNvSpPr txBox="1">
              <a:spLocks noChangeArrowheads="1"/>
            </p:cNvSpPr>
            <p:nvPr/>
          </p:nvSpPr>
          <p:spPr bwMode="auto">
            <a:xfrm>
              <a:off x="3505200" y="4038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89196" name="Text Box 76"/>
            <p:cNvSpPr txBox="1">
              <a:spLocks noChangeArrowheads="1"/>
            </p:cNvSpPr>
            <p:nvPr/>
          </p:nvSpPr>
          <p:spPr bwMode="auto">
            <a:xfrm>
              <a:off x="3505200" y="4038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97" name="Text Box 77"/>
            <p:cNvSpPr txBox="1">
              <a:spLocks noChangeArrowheads="1"/>
            </p:cNvSpPr>
            <p:nvPr/>
          </p:nvSpPr>
          <p:spPr bwMode="auto">
            <a:xfrm>
              <a:off x="2286000" y="4038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98" name="Text Box 78"/>
            <p:cNvSpPr txBox="1">
              <a:spLocks noChangeArrowheads="1"/>
            </p:cNvSpPr>
            <p:nvPr/>
          </p:nvSpPr>
          <p:spPr bwMode="auto">
            <a:xfrm>
              <a:off x="6477000" y="4038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operand</a:t>
              </a:r>
            </a:p>
          </p:txBody>
        </p:sp>
        <p:sp>
          <p:nvSpPr>
            <p:cNvPr id="35" name="Text Box 4"/>
            <p:cNvSpPr txBox="1">
              <a:spLocks noChangeArrowheads="1"/>
            </p:cNvSpPr>
            <p:nvPr/>
          </p:nvSpPr>
          <p:spPr bwMode="auto">
            <a:xfrm>
              <a:off x="3498850" y="-825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6" name="Text Box 17"/>
            <p:cNvSpPr txBox="1">
              <a:spLocks noChangeArrowheads="1"/>
            </p:cNvSpPr>
            <p:nvPr/>
          </p:nvSpPr>
          <p:spPr bwMode="auto">
            <a:xfrm>
              <a:off x="3498850" y="22225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7" name="Text Box 19"/>
            <p:cNvSpPr txBox="1">
              <a:spLocks noChangeArrowheads="1"/>
            </p:cNvSpPr>
            <p:nvPr/>
          </p:nvSpPr>
          <p:spPr bwMode="auto">
            <a:xfrm>
              <a:off x="3498850" y="2222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2279650" y="2222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6470650" y="2222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Read operand A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 </a:t>
            </a:r>
            <a:r>
              <a:rPr lang="en-US" dirty="0" err="1" smtClean="0"/>
              <a:t>Desti</a:t>
            </a:r>
            <a:r>
              <a:rPr lang="en-US" dirty="0" smtClean="0"/>
              <a:t>-</a:t>
            </a:r>
            <a:br>
              <a:rPr lang="en-US" dirty="0" smtClean="0"/>
            </a:br>
            <a:r>
              <a:rPr lang="en-US" dirty="0" smtClean="0"/>
              <a:t>nation</a:t>
            </a:r>
            <a:endParaRPr lang="en-US" dirty="0"/>
          </a:p>
        </p:txBody>
      </p:sp>
      <p:sp>
        <p:nvSpPr>
          <p:cNvPr id="392269" name="Text Box 77"/>
          <p:cNvSpPr txBox="1">
            <a:spLocks noChangeArrowheads="1"/>
          </p:cNvSpPr>
          <p:nvPr/>
        </p:nvSpPr>
        <p:spPr bwMode="auto">
          <a:xfrm>
            <a:off x="533400" y="5205790"/>
            <a:ext cx="8001000" cy="156966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dstE</a:t>
            </a:r>
            <a:r>
              <a:rPr lang="en-US" sz="1600" dirty="0" smtClean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icode</a:t>
            </a:r>
            <a:r>
              <a:rPr lang="en-US" sz="1600" dirty="0" smtClean="0">
                <a:latin typeface="Courier New" pitchFamily="49" charset="0"/>
              </a:rPr>
              <a:t> in { IRRMOVL } &amp;&amp; </a:t>
            </a:r>
            <a:r>
              <a:rPr lang="en-US" sz="1600" dirty="0" err="1" smtClean="0">
                <a:latin typeface="Courier New" pitchFamily="49" charset="0"/>
              </a:rPr>
              <a:t>Cnd</a:t>
            </a:r>
            <a:r>
              <a:rPr lang="en-US" sz="1600" dirty="0" smtClean="0">
                <a:latin typeface="Courier New" pitchFamily="49" charset="0"/>
              </a:rPr>
              <a:t> : </a:t>
            </a:r>
            <a:r>
              <a:rPr lang="en-US" sz="1600" dirty="0" err="1" smtClean="0">
                <a:latin typeface="Courier New" pitchFamily="49" charset="0"/>
              </a:rPr>
              <a:t>rB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icode</a:t>
            </a:r>
            <a:r>
              <a:rPr lang="en-US" sz="1600" dirty="0" smtClean="0">
                <a:latin typeface="Courier New" pitchFamily="49" charset="0"/>
              </a:rPr>
              <a:t> in { IIRMOVL, IOPL} : </a:t>
            </a:r>
            <a:r>
              <a:rPr lang="en-US" sz="1600" dirty="0" err="1" smtClean="0">
                <a:latin typeface="Courier New" pitchFamily="49" charset="0"/>
              </a:rPr>
              <a:t>rB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icode</a:t>
            </a:r>
            <a:r>
              <a:rPr lang="en-US" sz="1600" dirty="0" smtClean="0">
                <a:latin typeface="Courier New" pitchFamily="49" charset="0"/>
              </a:rPr>
              <a:t> in { IPUSHL, IPOPL, ICALL, IRET } : RESP;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1 : RNONE;  # Don't write any register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];</a:t>
            </a:r>
            <a:endParaRPr lang="en-US" sz="1600" dirty="0">
              <a:latin typeface="Courier New" pitchFamily="49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2508250" y="63500"/>
            <a:ext cx="7016750" cy="5187950"/>
            <a:chOff x="2508250" y="-82550"/>
            <a:chExt cx="7016750" cy="5187950"/>
          </a:xfrm>
        </p:grpSpPr>
        <p:sp>
          <p:nvSpPr>
            <p:cNvPr id="392254" name="Text Box 62"/>
            <p:cNvSpPr txBox="1">
              <a:spLocks noChangeArrowheads="1"/>
            </p:cNvSpPr>
            <p:nvPr/>
          </p:nvSpPr>
          <p:spPr bwMode="auto">
            <a:xfrm>
              <a:off x="3733800" y="3276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92255" name="Text Box 63"/>
            <p:cNvSpPr txBox="1">
              <a:spLocks noChangeArrowheads="1"/>
            </p:cNvSpPr>
            <p:nvPr/>
          </p:nvSpPr>
          <p:spPr bwMode="auto">
            <a:xfrm>
              <a:off x="6705600" y="3276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None</a:t>
              </a:r>
            </a:p>
          </p:txBody>
        </p:sp>
        <p:sp>
          <p:nvSpPr>
            <p:cNvPr id="392248" name="Text Box 56"/>
            <p:cNvSpPr txBox="1">
              <a:spLocks noChangeArrowheads="1"/>
            </p:cNvSpPr>
            <p:nvPr/>
          </p:nvSpPr>
          <p:spPr bwMode="auto">
            <a:xfrm>
              <a:off x="3733800" y="2514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8" charset="2"/>
                </a:rPr>
                <a:t>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92252" name="Text Box 60"/>
            <p:cNvSpPr txBox="1">
              <a:spLocks noChangeArrowheads="1"/>
            </p:cNvSpPr>
            <p:nvPr/>
          </p:nvSpPr>
          <p:spPr bwMode="auto">
            <a:xfrm>
              <a:off x="6705600" y="2514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92245" name="Text Box 53"/>
            <p:cNvSpPr txBox="1">
              <a:spLocks noChangeArrowheads="1"/>
            </p:cNvSpPr>
            <p:nvPr/>
          </p:nvSpPr>
          <p:spPr bwMode="auto">
            <a:xfrm>
              <a:off x="3733800" y="1752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92246" name="Text Box 54"/>
            <p:cNvSpPr txBox="1">
              <a:spLocks noChangeArrowheads="1"/>
            </p:cNvSpPr>
            <p:nvPr/>
          </p:nvSpPr>
          <p:spPr bwMode="auto">
            <a:xfrm>
              <a:off x="6705600" y="1752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None</a:t>
              </a:r>
            </a:p>
          </p:txBody>
        </p:sp>
        <p:sp>
          <p:nvSpPr>
            <p:cNvPr id="392238" name="Text Box 46"/>
            <p:cNvSpPr txBox="1">
              <a:spLocks noChangeArrowheads="1"/>
            </p:cNvSpPr>
            <p:nvPr/>
          </p:nvSpPr>
          <p:spPr bwMode="auto">
            <a:xfrm>
              <a:off x="3733800" y="990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R[rB]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92196" name="Text Box 4"/>
            <p:cNvSpPr txBox="1">
              <a:spLocks noChangeArrowheads="1"/>
            </p:cNvSpPr>
            <p:nvPr/>
          </p:nvSpPr>
          <p:spPr bwMode="auto">
            <a:xfrm>
              <a:off x="3733800" y="68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cmovXX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92199" name="Text Box 7"/>
            <p:cNvSpPr txBox="1">
              <a:spLocks noChangeArrowheads="1"/>
            </p:cNvSpPr>
            <p:nvPr/>
          </p:nvSpPr>
          <p:spPr bwMode="auto">
            <a:xfrm>
              <a:off x="2514600" y="99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01" name="Text Box 9"/>
            <p:cNvSpPr txBox="1">
              <a:spLocks noChangeArrowheads="1"/>
            </p:cNvSpPr>
            <p:nvPr/>
          </p:nvSpPr>
          <p:spPr bwMode="auto">
            <a:xfrm>
              <a:off x="3733800" y="1447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92203" name="Text Box 11"/>
            <p:cNvSpPr txBox="1">
              <a:spLocks noChangeArrowheads="1"/>
            </p:cNvSpPr>
            <p:nvPr/>
          </p:nvSpPr>
          <p:spPr bwMode="auto">
            <a:xfrm>
              <a:off x="3733800" y="1752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06" name="Text Box 14"/>
            <p:cNvSpPr txBox="1">
              <a:spLocks noChangeArrowheads="1"/>
            </p:cNvSpPr>
            <p:nvPr/>
          </p:nvSpPr>
          <p:spPr bwMode="auto">
            <a:xfrm>
              <a:off x="3733800" y="2209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92208" name="Text Box 16"/>
            <p:cNvSpPr txBox="1">
              <a:spLocks noChangeArrowheads="1"/>
            </p:cNvSpPr>
            <p:nvPr/>
          </p:nvSpPr>
          <p:spPr bwMode="auto">
            <a:xfrm>
              <a:off x="3733800" y="2514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11" name="Text Box 19"/>
            <p:cNvSpPr txBox="1">
              <a:spLocks noChangeArrowheads="1"/>
            </p:cNvSpPr>
            <p:nvPr/>
          </p:nvSpPr>
          <p:spPr bwMode="auto">
            <a:xfrm>
              <a:off x="3733800" y="2971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2213" name="Text Box 21"/>
            <p:cNvSpPr txBox="1">
              <a:spLocks noChangeArrowheads="1"/>
            </p:cNvSpPr>
            <p:nvPr/>
          </p:nvSpPr>
          <p:spPr bwMode="auto">
            <a:xfrm>
              <a:off x="3733800" y="3276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16" name="Text Box 24"/>
            <p:cNvSpPr txBox="1">
              <a:spLocks noChangeArrowheads="1"/>
            </p:cNvSpPr>
            <p:nvPr/>
          </p:nvSpPr>
          <p:spPr bwMode="auto">
            <a:xfrm>
              <a:off x="3733800" y="3733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2221" name="Text Box 29"/>
            <p:cNvSpPr txBox="1">
              <a:spLocks noChangeArrowheads="1"/>
            </p:cNvSpPr>
            <p:nvPr/>
          </p:nvSpPr>
          <p:spPr bwMode="auto">
            <a:xfrm>
              <a:off x="3733800" y="449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2232" name="Text Box 40"/>
            <p:cNvSpPr txBox="1">
              <a:spLocks noChangeArrowheads="1"/>
            </p:cNvSpPr>
            <p:nvPr/>
          </p:nvSpPr>
          <p:spPr bwMode="auto">
            <a:xfrm>
              <a:off x="2514600" y="1752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3" name="Text Box 41"/>
            <p:cNvSpPr txBox="1">
              <a:spLocks noChangeArrowheads="1"/>
            </p:cNvSpPr>
            <p:nvPr/>
          </p:nvSpPr>
          <p:spPr bwMode="auto">
            <a:xfrm>
              <a:off x="2514600" y="2514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4" name="Text Box 42"/>
            <p:cNvSpPr txBox="1">
              <a:spLocks noChangeArrowheads="1"/>
            </p:cNvSpPr>
            <p:nvPr/>
          </p:nvSpPr>
          <p:spPr bwMode="auto">
            <a:xfrm>
              <a:off x="2514600" y="3276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5" name="Text Box 43"/>
            <p:cNvSpPr txBox="1">
              <a:spLocks noChangeArrowheads="1"/>
            </p:cNvSpPr>
            <p:nvPr/>
          </p:nvSpPr>
          <p:spPr bwMode="auto">
            <a:xfrm>
              <a:off x="2514600" y="4038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6" name="Text Box 44"/>
            <p:cNvSpPr txBox="1">
              <a:spLocks noChangeArrowheads="1"/>
            </p:cNvSpPr>
            <p:nvPr/>
          </p:nvSpPr>
          <p:spPr bwMode="auto">
            <a:xfrm>
              <a:off x="2514600" y="480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42" name="Text Box 50"/>
            <p:cNvSpPr txBox="1">
              <a:spLocks noChangeArrowheads="1"/>
            </p:cNvSpPr>
            <p:nvPr/>
          </p:nvSpPr>
          <p:spPr bwMode="auto">
            <a:xfrm>
              <a:off x="6705600" y="755650"/>
              <a:ext cx="2279650" cy="603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smtClean="0"/>
                <a:t>Conditionally write </a:t>
              </a:r>
              <a:r>
                <a:rPr lang="en-US" sz="1600" dirty="0"/>
                <a:t>back result</a:t>
              </a:r>
            </a:p>
          </p:txBody>
        </p:sp>
        <p:sp>
          <p:nvSpPr>
            <p:cNvPr id="392244" name="Text Box 52"/>
            <p:cNvSpPr txBox="1">
              <a:spLocks noChangeArrowheads="1"/>
            </p:cNvSpPr>
            <p:nvPr/>
          </p:nvSpPr>
          <p:spPr bwMode="auto">
            <a:xfrm>
              <a:off x="3733800" y="99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62" name="Text Box 70"/>
            <p:cNvSpPr txBox="1">
              <a:spLocks noChangeArrowheads="1"/>
            </p:cNvSpPr>
            <p:nvPr/>
          </p:nvSpPr>
          <p:spPr bwMode="auto">
            <a:xfrm>
              <a:off x="3733800" y="4038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8" charset="2"/>
                </a:rPr>
                <a:t>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92263" name="Text Box 71"/>
            <p:cNvSpPr txBox="1">
              <a:spLocks noChangeArrowheads="1"/>
            </p:cNvSpPr>
            <p:nvPr/>
          </p:nvSpPr>
          <p:spPr bwMode="auto">
            <a:xfrm>
              <a:off x="3733800" y="4038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64" name="Text Box 72"/>
            <p:cNvSpPr txBox="1">
              <a:spLocks noChangeArrowheads="1"/>
            </p:cNvSpPr>
            <p:nvPr/>
          </p:nvSpPr>
          <p:spPr bwMode="auto">
            <a:xfrm>
              <a:off x="6705600" y="4038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92265" name="Text Box 73"/>
            <p:cNvSpPr txBox="1">
              <a:spLocks noChangeArrowheads="1"/>
            </p:cNvSpPr>
            <p:nvPr/>
          </p:nvSpPr>
          <p:spPr bwMode="auto">
            <a:xfrm>
              <a:off x="3733800" y="4800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8" charset="2"/>
                </a:rPr>
                <a:t>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92266" name="Text Box 74"/>
            <p:cNvSpPr txBox="1">
              <a:spLocks noChangeArrowheads="1"/>
            </p:cNvSpPr>
            <p:nvPr/>
          </p:nvSpPr>
          <p:spPr bwMode="auto">
            <a:xfrm>
              <a:off x="3733800" y="480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67" name="Text Box 75"/>
            <p:cNvSpPr txBox="1">
              <a:spLocks noChangeArrowheads="1"/>
            </p:cNvSpPr>
            <p:nvPr/>
          </p:nvSpPr>
          <p:spPr bwMode="auto">
            <a:xfrm>
              <a:off x="6705600" y="4800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5" name="Text Box 46"/>
            <p:cNvSpPr txBox="1">
              <a:spLocks noChangeArrowheads="1"/>
            </p:cNvSpPr>
            <p:nvPr/>
          </p:nvSpPr>
          <p:spPr bwMode="auto">
            <a:xfrm>
              <a:off x="3727450" y="22225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R[rB]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6" name="Text Box 4"/>
            <p:cNvSpPr txBox="1">
              <a:spLocks noChangeArrowheads="1"/>
            </p:cNvSpPr>
            <p:nvPr/>
          </p:nvSpPr>
          <p:spPr bwMode="auto">
            <a:xfrm>
              <a:off x="3727450" y="-825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2508250" y="2222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8" name="Text Box 50"/>
            <p:cNvSpPr txBox="1">
              <a:spLocks noChangeArrowheads="1"/>
            </p:cNvSpPr>
            <p:nvPr/>
          </p:nvSpPr>
          <p:spPr bwMode="auto">
            <a:xfrm>
              <a:off x="6699250" y="2222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back result</a:t>
              </a:r>
            </a:p>
          </p:txBody>
        </p:sp>
        <p:sp>
          <p:nvSpPr>
            <p:cNvPr id="39" name="Text Box 52"/>
            <p:cNvSpPr txBox="1">
              <a:spLocks noChangeArrowheads="1"/>
            </p:cNvSpPr>
            <p:nvPr/>
          </p:nvSpPr>
          <p:spPr bwMode="auto">
            <a:xfrm>
              <a:off x="3727450" y="2222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Execute Logic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586287" cy="5213350"/>
          </a:xfrm>
        </p:spPr>
        <p:txBody>
          <a:bodyPr/>
          <a:lstStyle/>
          <a:p>
            <a:r>
              <a:rPr lang="en-US" sz="2000" dirty="0"/>
              <a:t>Units</a:t>
            </a:r>
          </a:p>
          <a:p>
            <a:pPr lvl="1"/>
            <a:r>
              <a:rPr lang="en-US" sz="1800" dirty="0"/>
              <a:t>ALU</a:t>
            </a:r>
          </a:p>
          <a:p>
            <a:pPr lvl="2"/>
            <a:r>
              <a:rPr lang="en-US" sz="1600" dirty="0"/>
              <a:t>Implements 4 required functions</a:t>
            </a:r>
          </a:p>
          <a:p>
            <a:pPr lvl="2"/>
            <a:r>
              <a:rPr lang="en-US" sz="1600" dirty="0"/>
              <a:t>Generates condition code values</a:t>
            </a:r>
          </a:p>
          <a:p>
            <a:pPr lvl="1"/>
            <a:r>
              <a:rPr lang="en-US" sz="1800" dirty="0"/>
              <a:t>CC</a:t>
            </a:r>
          </a:p>
          <a:p>
            <a:pPr lvl="2"/>
            <a:r>
              <a:rPr lang="en-US" sz="1600" dirty="0"/>
              <a:t>Register with 3 condition code bits</a:t>
            </a:r>
          </a:p>
          <a:p>
            <a:pPr lvl="1"/>
            <a:r>
              <a:rPr lang="en-US" sz="1800" dirty="0" err="1" smtClean="0"/>
              <a:t>cond</a:t>
            </a:r>
            <a:endParaRPr lang="en-US" sz="1800" dirty="0"/>
          </a:p>
          <a:p>
            <a:pPr lvl="2"/>
            <a:r>
              <a:rPr lang="en-US" sz="1600" dirty="0"/>
              <a:t>Computes </a:t>
            </a:r>
            <a:r>
              <a:rPr lang="en-US" sz="1600" dirty="0" smtClean="0"/>
              <a:t>conditional jump/move flag</a:t>
            </a:r>
            <a:endParaRPr lang="en-US" sz="1600" dirty="0"/>
          </a:p>
          <a:p>
            <a:r>
              <a:rPr lang="en-US" sz="2000" dirty="0"/>
              <a:t>Control Logic</a:t>
            </a:r>
          </a:p>
          <a:p>
            <a:pPr lvl="1"/>
            <a:r>
              <a:rPr lang="en-US" sz="1800" dirty="0"/>
              <a:t>Set CC: Should condition code register be loaded?</a:t>
            </a:r>
          </a:p>
          <a:p>
            <a:pPr lvl="1"/>
            <a:r>
              <a:rPr lang="en-US" sz="1800" dirty="0"/>
              <a:t>ALU A: Input A to ALU</a:t>
            </a:r>
          </a:p>
          <a:p>
            <a:pPr lvl="1"/>
            <a:r>
              <a:rPr lang="en-US" sz="1800" dirty="0"/>
              <a:t>ALU B: Input B to ALU</a:t>
            </a:r>
          </a:p>
          <a:p>
            <a:pPr lvl="1"/>
            <a:r>
              <a:rPr lang="en-US" sz="1800" dirty="0"/>
              <a:t>ALU fun: What function should ALU compute?</a:t>
            </a:r>
          </a:p>
        </p:txBody>
      </p:sp>
      <p:grpSp>
        <p:nvGrpSpPr>
          <p:cNvPr id="138" name="Group 137"/>
          <p:cNvGrpSpPr/>
          <p:nvPr/>
        </p:nvGrpSpPr>
        <p:grpSpPr>
          <a:xfrm>
            <a:off x="4718050" y="2051050"/>
            <a:ext cx="4038600" cy="3124200"/>
            <a:chOff x="1143000" y="7924800"/>
            <a:chExt cx="4038600" cy="3124200"/>
          </a:xfrm>
        </p:grpSpPr>
        <p:sp>
          <p:nvSpPr>
            <p:cNvPr id="139" name="Line 2"/>
            <p:cNvSpPr>
              <a:spLocks noChangeShapeType="1"/>
            </p:cNvSpPr>
            <p:nvPr/>
          </p:nvSpPr>
          <p:spPr bwMode="auto">
            <a:xfrm rot="16200000" flipV="1">
              <a:off x="2794000" y="8966200"/>
              <a:ext cx="0" cy="508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0" name="Rectangle 67"/>
            <p:cNvSpPr>
              <a:spLocks noChangeArrowheads="1"/>
            </p:cNvSpPr>
            <p:nvPr/>
          </p:nvSpPr>
          <p:spPr bwMode="auto">
            <a:xfrm>
              <a:off x="2057400" y="9067800"/>
              <a:ext cx="482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CC</a:t>
              </a:r>
            </a:p>
          </p:txBody>
        </p:sp>
        <p:sp>
          <p:nvSpPr>
            <p:cNvPr id="141" name="AutoShape 56"/>
            <p:cNvSpPr>
              <a:spLocks noChangeArrowheads="1"/>
            </p:cNvSpPr>
            <p:nvPr/>
          </p:nvSpPr>
          <p:spPr bwMode="auto">
            <a:xfrm flipV="1">
              <a:off x="2819400" y="8991600"/>
              <a:ext cx="1295400" cy="45720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rot="10800000"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</p:txBody>
        </p:sp>
        <p:sp>
          <p:nvSpPr>
            <p:cNvPr id="142" name="AutoShape 54"/>
            <p:cNvSpPr>
              <a:spLocks noChangeArrowheads="1"/>
            </p:cNvSpPr>
            <p:nvPr/>
          </p:nvSpPr>
          <p:spPr bwMode="auto">
            <a:xfrm>
              <a:off x="2667000" y="9753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</a:t>
              </a:r>
            </a:p>
          </p:txBody>
        </p:sp>
        <p:sp>
          <p:nvSpPr>
            <p:cNvPr id="143" name="AutoShape 55"/>
            <p:cNvSpPr>
              <a:spLocks noChangeArrowheads="1"/>
            </p:cNvSpPr>
            <p:nvPr/>
          </p:nvSpPr>
          <p:spPr bwMode="auto">
            <a:xfrm>
              <a:off x="3581400" y="9753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</a:t>
              </a:r>
            </a:p>
          </p:txBody>
        </p:sp>
        <p:sp>
          <p:nvSpPr>
            <p:cNvPr id="144" name="Line 62"/>
            <p:cNvSpPr>
              <a:spLocks noChangeShapeType="1"/>
            </p:cNvSpPr>
            <p:nvPr/>
          </p:nvSpPr>
          <p:spPr bwMode="auto">
            <a:xfrm flipV="1">
              <a:off x="3429000" y="8305800"/>
              <a:ext cx="0" cy="685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5" name="Line 63"/>
            <p:cNvSpPr>
              <a:spLocks noChangeShapeType="1"/>
            </p:cNvSpPr>
            <p:nvPr/>
          </p:nvSpPr>
          <p:spPr bwMode="auto">
            <a:xfrm flipV="1">
              <a:off x="2971800" y="94488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6" name="Line 77"/>
            <p:cNvSpPr>
              <a:spLocks noChangeShapeType="1"/>
            </p:cNvSpPr>
            <p:nvPr/>
          </p:nvSpPr>
          <p:spPr bwMode="auto">
            <a:xfrm flipH="1" flipV="1">
              <a:off x="1600200" y="8305800"/>
              <a:ext cx="0" cy="304800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47" name="Group 123"/>
            <p:cNvGrpSpPr>
              <a:grpSpLocks/>
            </p:cNvGrpSpPr>
            <p:nvPr/>
          </p:nvGrpSpPr>
          <p:grpSpPr bwMode="auto">
            <a:xfrm>
              <a:off x="2743200" y="10363200"/>
              <a:ext cx="152400" cy="152400"/>
              <a:chOff x="240" y="4176"/>
              <a:chExt cx="192" cy="192"/>
            </a:xfrm>
          </p:grpSpPr>
          <p:sp>
            <p:nvSpPr>
              <p:cNvPr id="181" name="Oval 1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" name="Rectangle 1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48" name="AutoShape 155"/>
            <p:cNvSpPr>
              <a:spLocks noChangeArrowheads="1"/>
            </p:cNvSpPr>
            <p:nvPr/>
          </p:nvSpPr>
          <p:spPr bwMode="auto">
            <a:xfrm>
              <a:off x="4419600" y="8915400"/>
              <a:ext cx="7620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fun.</a:t>
              </a:r>
            </a:p>
          </p:txBody>
        </p:sp>
        <p:sp>
          <p:nvSpPr>
            <p:cNvPr id="149" name="Line 156"/>
            <p:cNvSpPr>
              <a:spLocks noChangeShapeType="1"/>
            </p:cNvSpPr>
            <p:nvPr/>
          </p:nvSpPr>
          <p:spPr bwMode="auto">
            <a:xfrm rot="16200000" flipV="1">
              <a:off x="4152900" y="8877300"/>
              <a:ext cx="0" cy="533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0" name="Oval 71"/>
            <p:cNvSpPr>
              <a:spLocks noChangeArrowheads="1"/>
            </p:cNvSpPr>
            <p:nvPr/>
          </p:nvSpPr>
          <p:spPr bwMode="auto">
            <a:xfrm>
              <a:off x="1371600" y="7924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Cnd</a:t>
              </a:r>
            </a:p>
          </p:txBody>
        </p:sp>
        <p:sp>
          <p:nvSpPr>
            <p:cNvPr id="151" name="Oval 6"/>
            <p:cNvSpPr>
              <a:spLocks noChangeArrowheads="1"/>
            </p:cNvSpPr>
            <p:nvPr/>
          </p:nvSpPr>
          <p:spPr bwMode="auto">
            <a:xfrm>
              <a:off x="11430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152" name="Oval 7"/>
            <p:cNvSpPr>
              <a:spLocks noChangeArrowheads="1"/>
            </p:cNvSpPr>
            <p:nvPr/>
          </p:nvSpPr>
          <p:spPr bwMode="auto">
            <a:xfrm>
              <a:off x="15240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  <p:sp>
          <p:nvSpPr>
            <p:cNvPr id="153" name="Oval 232"/>
            <p:cNvSpPr>
              <a:spLocks noChangeArrowheads="1"/>
            </p:cNvSpPr>
            <p:nvPr/>
          </p:nvSpPr>
          <p:spPr bwMode="auto">
            <a:xfrm>
              <a:off x="26670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154" name="Oval 235"/>
            <p:cNvSpPr>
              <a:spLocks noChangeArrowheads="1"/>
            </p:cNvSpPr>
            <p:nvPr/>
          </p:nvSpPr>
          <p:spPr bwMode="auto">
            <a:xfrm>
              <a:off x="37338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valB</a:t>
              </a:r>
            </a:p>
          </p:txBody>
        </p:sp>
        <p:sp>
          <p:nvSpPr>
            <p:cNvPr id="155" name="Oval 238"/>
            <p:cNvSpPr>
              <a:spLocks noChangeArrowheads="1"/>
            </p:cNvSpPr>
            <p:nvPr/>
          </p:nvSpPr>
          <p:spPr bwMode="auto">
            <a:xfrm>
              <a:off x="31242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156" name="Oval 246"/>
            <p:cNvSpPr>
              <a:spLocks noChangeArrowheads="1"/>
            </p:cNvSpPr>
            <p:nvPr/>
          </p:nvSpPr>
          <p:spPr bwMode="auto">
            <a:xfrm>
              <a:off x="3200400" y="7924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grpSp>
          <p:nvGrpSpPr>
            <p:cNvPr id="157" name="Group 275"/>
            <p:cNvGrpSpPr>
              <a:grpSpLocks/>
            </p:cNvGrpSpPr>
            <p:nvPr/>
          </p:nvGrpSpPr>
          <p:grpSpPr bwMode="auto">
            <a:xfrm>
              <a:off x="3657600" y="10363200"/>
              <a:ext cx="152400" cy="152400"/>
              <a:chOff x="240" y="4176"/>
              <a:chExt cx="192" cy="192"/>
            </a:xfrm>
          </p:grpSpPr>
          <p:sp>
            <p:nvSpPr>
              <p:cNvPr id="179" name="Oval 27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" name="Rectangle 27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58" name="Line 240"/>
            <p:cNvSpPr>
              <a:spLocks noChangeShapeType="1"/>
            </p:cNvSpPr>
            <p:nvPr/>
          </p:nvSpPr>
          <p:spPr bwMode="auto">
            <a:xfrm flipV="1">
              <a:off x="3276600" y="102108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9" name="Line 278"/>
            <p:cNvSpPr>
              <a:spLocks noChangeShapeType="1"/>
            </p:cNvSpPr>
            <p:nvPr/>
          </p:nvSpPr>
          <p:spPr bwMode="auto">
            <a:xfrm flipV="1">
              <a:off x="2971800" y="102108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Line 294"/>
            <p:cNvSpPr>
              <a:spLocks noChangeShapeType="1"/>
            </p:cNvSpPr>
            <p:nvPr/>
          </p:nvSpPr>
          <p:spPr bwMode="auto">
            <a:xfrm flipV="1">
              <a:off x="3962400" y="102108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1" name="Line 295"/>
            <p:cNvSpPr>
              <a:spLocks noChangeShapeType="1"/>
            </p:cNvSpPr>
            <p:nvPr/>
          </p:nvSpPr>
          <p:spPr bwMode="auto">
            <a:xfrm flipV="1">
              <a:off x="3962400" y="94488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2" name="Line 296"/>
            <p:cNvSpPr>
              <a:spLocks noChangeShapeType="1"/>
            </p:cNvSpPr>
            <p:nvPr/>
          </p:nvSpPr>
          <p:spPr bwMode="auto">
            <a:xfrm flipV="1">
              <a:off x="1371600" y="10439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3" name="Line 297"/>
            <p:cNvSpPr>
              <a:spLocks noChangeShapeType="1"/>
            </p:cNvSpPr>
            <p:nvPr/>
          </p:nvSpPr>
          <p:spPr bwMode="auto">
            <a:xfrm flipV="1">
              <a:off x="1752600" y="8991600"/>
              <a:ext cx="0" cy="1752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Line 298"/>
            <p:cNvSpPr>
              <a:spLocks noChangeShapeType="1"/>
            </p:cNvSpPr>
            <p:nvPr/>
          </p:nvSpPr>
          <p:spPr bwMode="auto">
            <a:xfrm flipV="1">
              <a:off x="3733800" y="10210800"/>
              <a:ext cx="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5" name="Freeform 303"/>
            <p:cNvSpPr>
              <a:spLocks/>
            </p:cNvSpPr>
            <p:nvPr/>
          </p:nvSpPr>
          <p:spPr bwMode="auto">
            <a:xfrm flipH="1">
              <a:off x="1371600" y="9448800"/>
              <a:ext cx="3276600" cy="990600"/>
            </a:xfrm>
            <a:custGeom>
              <a:avLst/>
              <a:gdLst>
                <a:gd name="T0" fmla="*/ 2147483647 w 1584"/>
                <a:gd name="T1" fmla="*/ 2147483647 h 144"/>
                <a:gd name="T2" fmla="*/ 0 w 1584"/>
                <a:gd name="T3" fmla="*/ 2147483647 h 144"/>
                <a:gd name="T4" fmla="*/ 0 w 1584"/>
                <a:gd name="T5" fmla="*/ 0 h 144"/>
                <a:gd name="T6" fmla="*/ 0 60000 65536"/>
                <a:gd name="T7" fmla="*/ 0 60000 65536"/>
                <a:gd name="T8" fmla="*/ 0 60000 65536"/>
                <a:gd name="T9" fmla="*/ 0 w 1584"/>
                <a:gd name="T10" fmla="*/ 0 h 144"/>
                <a:gd name="T11" fmla="*/ 1584 w 1584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4" h="144">
                  <a:moveTo>
                    <a:pt x="1584" y="144"/>
                  </a:moveTo>
                  <a:lnTo>
                    <a:pt x="0" y="144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66" name="Group 304"/>
            <p:cNvGrpSpPr>
              <a:grpSpLocks/>
            </p:cNvGrpSpPr>
            <p:nvPr/>
          </p:nvGrpSpPr>
          <p:grpSpPr bwMode="auto">
            <a:xfrm>
              <a:off x="2209800" y="10363200"/>
              <a:ext cx="152400" cy="152400"/>
              <a:chOff x="240" y="4176"/>
              <a:chExt cx="192" cy="192"/>
            </a:xfrm>
          </p:grpSpPr>
          <p:sp>
            <p:nvSpPr>
              <p:cNvPr id="177" name="Oval 305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8" name="Rectangle 306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67" name="AutoShape 307"/>
            <p:cNvSpPr>
              <a:spLocks noChangeArrowheads="1"/>
            </p:cNvSpPr>
            <p:nvPr/>
          </p:nvSpPr>
          <p:spPr bwMode="auto">
            <a:xfrm>
              <a:off x="2057400" y="9753600"/>
              <a:ext cx="4572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CC</a:t>
              </a:r>
            </a:p>
          </p:txBody>
        </p:sp>
        <p:sp>
          <p:nvSpPr>
            <p:cNvPr id="168" name="Line 308"/>
            <p:cNvSpPr>
              <a:spLocks noChangeShapeType="1"/>
            </p:cNvSpPr>
            <p:nvPr/>
          </p:nvSpPr>
          <p:spPr bwMode="auto">
            <a:xfrm flipH="1" flipV="1">
              <a:off x="2286000" y="9448800"/>
              <a:ext cx="0" cy="304800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9" name="Rectangle 309"/>
            <p:cNvSpPr>
              <a:spLocks noChangeArrowheads="1"/>
            </p:cNvSpPr>
            <p:nvPr/>
          </p:nvSpPr>
          <p:spPr bwMode="auto">
            <a:xfrm>
              <a:off x="1219200" y="861060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cond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70" name="Group 311"/>
            <p:cNvGrpSpPr>
              <a:grpSpLocks/>
            </p:cNvGrpSpPr>
            <p:nvPr/>
          </p:nvGrpSpPr>
          <p:grpSpPr bwMode="auto">
            <a:xfrm>
              <a:off x="1676403" y="10526735"/>
              <a:ext cx="149226" cy="141288"/>
              <a:chOff x="240" y="4176"/>
              <a:chExt cx="192" cy="192"/>
            </a:xfrm>
          </p:grpSpPr>
          <p:sp>
            <p:nvSpPr>
              <p:cNvPr id="175" name="Oval 312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6" name="Rectangle 313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71" name="Freeform 314"/>
            <p:cNvSpPr>
              <a:spLocks/>
            </p:cNvSpPr>
            <p:nvPr/>
          </p:nvSpPr>
          <p:spPr bwMode="auto">
            <a:xfrm flipH="1">
              <a:off x="1752600" y="9448800"/>
              <a:ext cx="3200400" cy="1143000"/>
            </a:xfrm>
            <a:custGeom>
              <a:avLst/>
              <a:gdLst>
                <a:gd name="T0" fmla="*/ 2147483647 w 1584"/>
                <a:gd name="T1" fmla="*/ 2147483647 h 144"/>
                <a:gd name="T2" fmla="*/ 0 w 1584"/>
                <a:gd name="T3" fmla="*/ 2147483647 h 144"/>
                <a:gd name="T4" fmla="*/ 0 w 1584"/>
                <a:gd name="T5" fmla="*/ 0 h 144"/>
                <a:gd name="T6" fmla="*/ 0 60000 65536"/>
                <a:gd name="T7" fmla="*/ 0 60000 65536"/>
                <a:gd name="T8" fmla="*/ 0 60000 65536"/>
                <a:gd name="T9" fmla="*/ 0 w 1584"/>
                <a:gd name="T10" fmla="*/ 0 h 144"/>
                <a:gd name="T11" fmla="*/ 1584 w 1584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4" h="144">
                  <a:moveTo>
                    <a:pt x="1584" y="144"/>
                  </a:moveTo>
                  <a:lnTo>
                    <a:pt x="0" y="144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2" name="Line 317"/>
            <p:cNvSpPr>
              <a:spLocks noChangeShapeType="1"/>
            </p:cNvSpPr>
            <p:nvPr/>
          </p:nvSpPr>
          <p:spPr bwMode="auto">
            <a:xfrm flipV="1">
              <a:off x="2819400" y="10210800"/>
              <a:ext cx="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3" name="Line 318"/>
            <p:cNvSpPr>
              <a:spLocks noChangeShapeType="1"/>
            </p:cNvSpPr>
            <p:nvPr/>
          </p:nvSpPr>
          <p:spPr bwMode="auto">
            <a:xfrm flipV="1">
              <a:off x="2286000" y="10210800"/>
              <a:ext cx="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4" name="Freeform 321"/>
            <p:cNvSpPr>
              <a:spLocks/>
            </p:cNvSpPr>
            <p:nvPr/>
          </p:nvSpPr>
          <p:spPr bwMode="auto">
            <a:xfrm>
              <a:off x="1828800" y="8839200"/>
              <a:ext cx="457200" cy="228600"/>
            </a:xfrm>
            <a:custGeom>
              <a:avLst/>
              <a:gdLst>
                <a:gd name="T0" fmla="*/ 725804891 w 288"/>
                <a:gd name="T1" fmla="*/ 362902445 h 144"/>
                <a:gd name="T2" fmla="*/ 725804891 w 288"/>
                <a:gd name="T3" fmla="*/ 0 h 144"/>
                <a:gd name="T4" fmla="*/ 0 w 288"/>
                <a:gd name="T5" fmla="*/ 0 h 144"/>
                <a:gd name="T6" fmla="*/ 0 60000 65536"/>
                <a:gd name="T7" fmla="*/ 0 60000 65536"/>
                <a:gd name="T8" fmla="*/ 0 60000 65536"/>
                <a:gd name="T9" fmla="*/ 0 w 288"/>
                <a:gd name="T10" fmla="*/ 0 h 144"/>
                <a:gd name="T11" fmla="*/ 288 w 28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44">
                  <a:moveTo>
                    <a:pt x="288" y="144"/>
                  </a:move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80987"/>
            <a:ext cx="8704262" cy="779463"/>
          </a:xfrm>
        </p:spPr>
        <p:txBody>
          <a:bodyPr/>
          <a:lstStyle/>
          <a:p>
            <a:r>
              <a:rPr lang="en-US" dirty="0"/>
              <a:t>ALU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393289" name="Text Box 73"/>
          <p:cNvSpPr txBox="1">
            <a:spLocks noChangeArrowheads="1"/>
          </p:cNvSpPr>
          <p:nvPr/>
        </p:nvSpPr>
        <p:spPr bwMode="auto">
          <a:xfrm>
            <a:off x="4876800" y="571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93294" name="Text Box 78"/>
          <p:cNvSpPr txBox="1">
            <a:spLocks noChangeArrowheads="1"/>
          </p:cNvSpPr>
          <p:nvPr/>
        </p:nvSpPr>
        <p:spPr bwMode="auto">
          <a:xfrm>
            <a:off x="838200" y="5054600"/>
            <a:ext cx="8001000" cy="18034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int aluA = [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	icode in { IRRMOVL, IOPL } : valA;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	icode in { IIRMOVL, IRMMOVL, IMRMOVL } : valC;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	icode in { ICALL, IPUSHL } : -4;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	icode in { IRET, IPOPL } : 4;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	# Other instructions don't need ALU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];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2736850" y="413411"/>
            <a:ext cx="6096000" cy="4507178"/>
            <a:chOff x="2127250" y="-234950"/>
            <a:chExt cx="7016750" cy="5187950"/>
          </a:xfrm>
        </p:grpSpPr>
        <p:sp>
          <p:nvSpPr>
            <p:cNvPr id="393284" name="Text Box 68"/>
            <p:cNvSpPr txBox="1">
              <a:spLocks noChangeArrowheads="1"/>
            </p:cNvSpPr>
            <p:nvPr/>
          </p:nvSpPr>
          <p:spPr bwMode="auto">
            <a:xfrm>
              <a:off x="3352800" y="3886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+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–4</a:t>
              </a:r>
            </a:p>
          </p:txBody>
        </p:sp>
        <p:sp>
          <p:nvSpPr>
            <p:cNvPr id="393288" name="Text Box 72"/>
            <p:cNvSpPr txBox="1">
              <a:spLocks noChangeArrowheads="1"/>
            </p:cNvSpPr>
            <p:nvPr/>
          </p:nvSpPr>
          <p:spPr bwMode="auto">
            <a:xfrm>
              <a:off x="6324600" y="3886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Decrement stack pointer</a:t>
              </a:r>
            </a:p>
          </p:txBody>
        </p:sp>
        <p:sp>
          <p:nvSpPr>
            <p:cNvPr id="393277" name="Text Box 61"/>
            <p:cNvSpPr txBox="1">
              <a:spLocks noChangeArrowheads="1"/>
            </p:cNvSpPr>
            <p:nvPr/>
          </p:nvSpPr>
          <p:spPr bwMode="auto">
            <a:xfrm>
              <a:off x="3352800" y="3124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>
                <a:sym typeface="Symbol" pitchFamily="18" charset="2"/>
              </a:endParaRPr>
            </a:p>
          </p:txBody>
        </p:sp>
        <p:sp>
          <p:nvSpPr>
            <p:cNvPr id="393281" name="Text Box 65"/>
            <p:cNvSpPr txBox="1">
              <a:spLocks noChangeArrowheads="1"/>
            </p:cNvSpPr>
            <p:nvPr/>
          </p:nvSpPr>
          <p:spPr bwMode="auto">
            <a:xfrm>
              <a:off x="6324600" y="3124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No operation</a:t>
              </a:r>
            </a:p>
          </p:txBody>
        </p:sp>
        <p:sp>
          <p:nvSpPr>
            <p:cNvPr id="393270" name="Text Box 54"/>
            <p:cNvSpPr txBox="1">
              <a:spLocks noChangeArrowheads="1"/>
            </p:cNvSpPr>
            <p:nvPr/>
          </p:nvSpPr>
          <p:spPr bwMode="auto">
            <a:xfrm>
              <a:off x="3352800" y="2362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+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4</a:t>
              </a:r>
            </a:p>
          </p:txBody>
        </p:sp>
        <p:sp>
          <p:nvSpPr>
            <p:cNvPr id="393274" name="Text Box 58"/>
            <p:cNvSpPr txBox="1">
              <a:spLocks noChangeArrowheads="1"/>
            </p:cNvSpPr>
            <p:nvPr/>
          </p:nvSpPr>
          <p:spPr bwMode="auto">
            <a:xfrm>
              <a:off x="6324600" y="2362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Increment stack pointer</a:t>
              </a:r>
            </a:p>
          </p:txBody>
        </p:sp>
        <p:sp>
          <p:nvSpPr>
            <p:cNvPr id="393263" name="Text Box 47"/>
            <p:cNvSpPr txBox="1">
              <a:spLocks noChangeArrowheads="1"/>
            </p:cNvSpPr>
            <p:nvPr/>
          </p:nvSpPr>
          <p:spPr bwMode="auto">
            <a:xfrm>
              <a:off x="3352800" y="1600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+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valC</a:t>
              </a:r>
            </a:p>
          </p:txBody>
        </p:sp>
        <p:sp>
          <p:nvSpPr>
            <p:cNvPr id="393267" name="Text Box 51"/>
            <p:cNvSpPr txBox="1">
              <a:spLocks noChangeArrowheads="1"/>
            </p:cNvSpPr>
            <p:nvPr/>
          </p:nvSpPr>
          <p:spPr bwMode="auto">
            <a:xfrm>
              <a:off x="6324600" y="1600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Compute effective address</a:t>
              </a:r>
            </a:p>
          </p:txBody>
        </p:sp>
        <p:sp>
          <p:nvSpPr>
            <p:cNvPr id="393256" name="Text Box 40"/>
            <p:cNvSpPr txBox="1">
              <a:spLocks noChangeArrowheads="1"/>
            </p:cNvSpPr>
            <p:nvPr/>
          </p:nvSpPr>
          <p:spPr bwMode="auto">
            <a:xfrm>
              <a:off x="3352800" y="838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/>
                <a:t>valE</a:t>
              </a:r>
              <a:r>
                <a:rPr lang="en-US" sz="1400" dirty="0"/>
                <a:t> </a:t>
              </a:r>
              <a:r>
                <a:rPr lang="en-US" sz="1400" dirty="0">
                  <a:sym typeface="Symbol" pitchFamily="18" charset="2"/>
                </a:rPr>
                <a:t> </a:t>
              </a:r>
              <a:r>
                <a:rPr lang="en-US" sz="1400" dirty="0" smtClean="0">
                  <a:sym typeface="Symbol" pitchFamily="18" charset="2"/>
                </a:rPr>
                <a:t>0 + </a:t>
              </a:r>
              <a:r>
                <a:rPr lang="en-US" sz="1400" dirty="0" err="1">
                  <a:solidFill>
                    <a:srgbClr val="FF3300"/>
                  </a:solidFill>
                  <a:sym typeface="Symbol" pitchFamily="18" charset="2"/>
                </a:rPr>
                <a:t>valA</a:t>
              </a:r>
              <a:endParaRPr lang="en-US" sz="1400" dirty="0">
                <a:solidFill>
                  <a:srgbClr val="FF3300"/>
                </a:solidFill>
                <a:sym typeface="Symbol" pitchFamily="18" charset="2"/>
              </a:endParaRPr>
            </a:p>
          </p:txBody>
        </p:sp>
        <p:sp>
          <p:nvSpPr>
            <p:cNvPr id="393260" name="Text Box 44"/>
            <p:cNvSpPr txBox="1">
              <a:spLocks noChangeArrowheads="1"/>
            </p:cNvSpPr>
            <p:nvPr/>
          </p:nvSpPr>
          <p:spPr bwMode="auto">
            <a:xfrm>
              <a:off x="6324600" y="838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smtClean="0"/>
                <a:t>Pass </a:t>
              </a:r>
              <a:r>
                <a:rPr lang="en-US" sz="1400" dirty="0" err="1" smtClean="0"/>
                <a:t>valA</a:t>
              </a:r>
              <a:r>
                <a:rPr lang="en-US" sz="1400" dirty="0" smtClean="0"/>
                <a:t> through ALU</a:t>
              </a:r>
              <a:endParaRPr lang="en-US" sz="1400" dirty="0"/>
            </a:p>
          </p:txBody>
        </p:sp>
        <p:sp>
          <p:nvSpPr>
            <p:cNvPr id="393227" name="Text Box 11"/>
            <p:cNvSpPr txBox="1">
              <a:spLocks noChangeArrowheads="1"/>
            </p:cNvSpPr>
            <p:nvPr/>
          </p:nvSpPr>
          <p:spPr bwMode="auto">
            <a:xfrm>
              <a:off x="3352800" y="533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 smtClean="0"/>
                <a:t>cmovXX</a:t>
              </a:r>
              <a:r>
                <a:rPr lang="en-US" sz="1400" dirty="0" smtClean="0"/>
                <a:t> </a:t>
              </a:r>
              <a:r>
                <a:rPr lang="en-US" sz="1400" dirty="0" err="1"/>
                <a:t>rA</a:t>
              </a:r>
              <a:r>
                <a:rPr lang="en-US" sz="1400" dirty="0"/>
                <a:t>, </a:t>
              </a:r>
              <a:r>
                <a:rPr lang="en-US" sz="1400" dirty="0" err="1"/>
                <a:t>rB</a:t>
              </a:r>
              <a:endParaRPr lang="en-US" sz="1400" dirty="0"/>
            </a:p>
          </p:txBody>
        </p:sp>
        <p:sp>
          <p:nvSpPr>
            <p:cNvPr id="393228" name="Text Box 12"/>
            <p:cNvSpPr txBox="1">
              <a:spLocks noChangeArrowheads="1"/>
            </p:cNvSpPr>
            <p:nvPr/>
          </p:nvSpPr>
          <p:spPr bwMode="auto">
            <a:xfrm>
              <a:off x="2133600" y="838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29" name="Text Box 13"/>
            <p:cNvSpPr txBox="1">
              <a:spLocks noChangeArrowheads="1"/>
            </p:cNvSpPr>
            <p:nvPr/>
          </p:nvSpPr>
          <p:spPr bwMode="auto">
            <a:xfrm>
              <a:off x="3352800" y="1295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latin typeface="Courier New" pitchFamily="49" charset="0"/>
                </a:rPr>
                <a:t>rmmovl</a:t>
              </a:r>
              <a:r>
                <a:rPr lang="en-US" sz="1400"/>
                <a:t> rA, D(rB)</a:t>
              </a:r>
            </a:p>
          </p:txBody>
        </p:sp>
        <p:sp>
          <p:nvSpPr>
            <p:cNvPr id="393230" name="Text Box 14"/>
            <p:cNvSpPr txBox="1">
              <a:spLocks noChangeArrowheads="1"/>
            </p:cNvSpPr>
            <p:nvPr/>
          </p:nvSpPr>
          <p:spPr bwMode="auto">
            <a:xfrm>
              <a:off x="3352800" y="1600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31" name="Text Box 15"/>
            <p:cNvSpPr txBox="1">
              <a:spLocks noChangeArrowheads="1"/>
            </p:cNvSpPr>
            <p:nvPr/>
          </p:nvSpPr>
          <p:spPr bwMode="auto">
            <a:xfrm>
              <a:off x="3352800" y="2057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latin typeface="Courier New" pitchFamily="49" charset="0"/>
                </a:rPr>
                <a:t>popl</a:t>
              </a:r>
              <a:r>
                <a:rPr lang="en-US" sz="1400"/>
                <a:t> rA</a:t>
              </a:r>
            </a:p>
          </p:txBody>
        </p:sp>
        <p:sp>
          <p:nvSpPr>
            <p:cNvPr id="393232" name="Text Box 16"/>
            <p:cNvSpPr txBox="1">
              <a:spLocks noChangeArrowheads="1"/>
            </p:cNvSpPr>
            <p:nvPr/>
          </p:nvSpPr>
          <p:spPr bwMode="auto">
            <a:xfrm>
              <a:off x="3352800" y="2362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33" name="Text Box 17"/>
            <p:cNvSpPr txBox="1">
              <a:spLocks noChangeArrowheads="1"/>
            </p:cNvSpPr>
            <p:nvPr/>
          </p:nvSpPr>
          <p:spPr bwMode="auto">
            <a:xfrm>
              <a:off x="3352800" y="2819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jXX Dest</a:t>
              </a:r>
            </a:p>
          </p:txBody>
        </p:sp>
        <p:sp>
          <p:nvSpPr>
            <p:cNvPr id="393234" name="Text Box 18"/>
            <p:cNvSpPr txBox="1">
              <a:spLocks noChangeArrowheads="1"/>
            </p:cNvSpPr>
            <p:nvPr/>
          </p:nvSpPr>
          <p:spPr bwMode="auto">
            <a:xfrm>
              <a:off x="3352800" y="3124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35" name="Text Box 19"/>
            <p:cNvSpPr txBox="1">
              <a:spLocks noChangeArrowheads="1"/>
            </p:cNvSpPr>
            <p:nvPr/>
          </p:nvSpPr>
          <p:spPr bwMode="auto">
            <a:xfrm>
              <a:off x="3352800" y="3581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latin typeface="Courier New" pitchFamily="49" charset="0"/>
                </a:rPr>
                <a:t>call</a:t>
              </a:r>
              <a:r>
                <a:rPr lang="en-US" sz="1400"/>
                <a:t> Dest</a:t>
              </a:r>
            </a:p>
          </p:txBody>
        </p:sp>
        <p:sp>
          <p:nvSpPr>
            <p:cNvPr id="393236" name="Text Box 20"/>
            <p:cNvSpPr txBox="1">
              <a:spLocks noChangeArrowheads="1"/>
            </p:cNvSpPr>
            <p:nvPr/>
          </p:nvSpPr>
          <p:spPr bwMode="auto">
            <a:xfrm>
              <a:off x="3352800" y="4343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3243" name="Text Box 27"/>
            <p:cNvSpPr txBox="1">
              <a:spLocks noChangeArrowheads="1"/>
            </p:cNvSpPr>
            <p:nvPr/>
          </p:nvSpPr>
          <p:spPr bwMode="auto">
            <a:xfrm>
              <a:off x="3352800" y="838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45" name="Text Box 29"/>
            <p:cNvSpPr txBox="1">
              <a:spLocks noChangeArrowheads="1"/>
            </p:cNvSpPr>
            <p:nvPr/>
          </p:nvSpPr>
          <p:spPr bwMode="auto">
            <a:xfrm>
              <a:off x="3352800" y="3886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50" name="Text Box 34"/>
            <p:cNvSpPr txBox="1">
              <a:spLocks noChangeArrowheads="1"/>
            </p:cNvSpPr>
            <p:nvPr/>
          </p:nvSpPr>
          <p:spPr bwMode="auto">
            <a:xfrm>
              <a:off x="2133600" y="1600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1" name="Text Box 35"/>
            <p:cNvSpPr txBox="1">
              <a:spLocks noChangeArrowheads="1"/>
            </p:cNvSpPr>
            <p:nvPr/>
          </p:nvSpPr>
          <p:spPr bwMode="auto">
            <a:xfrm>
              <a:off x="2133600" y="2362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2" name="Text Box 36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3" name="Text Box 37"/>
            <p:cNvSpPr txBox="1">
              <a:spLocks noChangeArrowheads="1"/>
            </p:cNvSpPr>
            <p:nvPr/>
          </p:nvSpPr>
          <p:spPr bwMode="auto">
            <a:xfrm>
              <a:off x="2133600" y="3886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4" name="Text Box 38"/>
            <p:cNvSpPr txBox="1">
              <a:spLocks noChangeArrowheads="1"/>
            </p:cNvSpPr>
            <p:nvPr/>
          </p:nvSpPr>
          <p:spPr bwMode="auto">
            <a:xfrm>
              <a:off x="2133600" y="4648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90" name="Text Box 74"/>
            <p:cNvSpPr txBox="1">
              <a:spLocks noChangeArrowheads="1"/>
            </p:cNvSpPr>
            <p:nvPr/>
          </p:nvSpPr>
          <p:spPr bwMode="auto">
            <a:xfrm>
              <a:off x="3352800" y="4648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+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4</a:t>
              </a:r>
            </a:p>
          </p:txBody>
        </p:sp>
        <p:sp>
          <p:nvSpPr>
            <p:cNvPr id="393291" name="Text Box 75"/>
            <p:cNvSpPr txBox="1">
              <a:spLocks noChangeArrowheads="1"/>
            </p:cNvSpPr>
            <p:nvPr/>
          </p:nvSpPr>
          <p:spPr bwMode="auto">
            <a:xfrm>
              <a:off x="6324600" y="4648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Increment stack pointer</a:t>
              </a:r>
            </a:p>
          </p:txBody>
        </p:sp>
        <p:sp>
          <p:nvSpPr>
            <p:cNvPr id="393292" name="Text Box 76"/>
            <p:cNvSpPr txBox="1">
              <a:spLocks noChangeArrowheads="1"/>
            </p:cNvSpPr>
            <p:nvPr/>
          </p:nvSpPr>
          <p:spPr bwMode="auto">
            <a:xfrm>
              <a:off x="3352800" y="4648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6" name="Text Box 40"/>
            <p:cNvSpPr txBox="1">
              <a:spLocks noChangeArrowheads="1"/>
            </p:cNvSpPr>
            <p:nvPr/>
          </p:nvSpPr>
          <p:spPr bwMode="auto">
            <a:xfrm>
              <a:off x="3346450" y="6985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OP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valA</a:t>
              </a:r>
            </a:p>
          </p:txBody>
        </p:sp>
        <p:sp>
          <p:nvSpPr>
            <p:cNvPr id="37" name="Text Box 44"/>
            <p:cNvSpPr txBox="1">
              <a:spLocks noChangeArrowheads="1"/>
            </p:cNvSpPr>
            <p:nvPr/>
          </p:nvSpPr>
          <p:spPr bwMode="auto">
            <a:xfrm>
              <a:off x="6318250" y="698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Perform ALU operation</a:t>
              </a:r>
            </a:p>
          </p:txBody>
        </p:sp>
        <p:sp>
          <p:nvSpPr>
            <p:cNvPr id="38" name="Text Box 11"/>
            <p:cNvSpPr txBox="1">
              <a:spLocks noChangeArrowheads="1"/>
            </p:cNvSpPr>
            <p:nvPr/>
          </p:nvSpPr>
          <p:spPr bwMode="auto">
            <a:xfrm>
              <a:off x="3346450" y="-2349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OPl rA, rB</a:t>
              </a:r>
            </a:p>
          </p:txBody>
        </p:sp>
        <p:sp>
          <p:nvSpPr>
            <p:cNvPr id="39" name="Text Box 12"/>
            <p:cNvSpPr txBox="1">
              <a:spLocks noChangeArrowheads="1"/>
            </p:cNvSpPr>
            <p:nvPr/>
          </p:nvSpPr>
          <p:spPr bwMode="auto">
            <a:xfrm>
              <a:off x="2127250" y="698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40" name="Text Box 27"/>
            <p:cNvSpPr txBox="1">
              <a:spLocks noChangeArrowheads="1"/>
            </p:cNvSpPr>
            <p:nvPr/>
          </p:nvSpPr>
          <p:spPr bwMode="auto">
            <a:xfrm>
              <a:off x="3346450" y="698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2250" y="527050"/>
            <a:ext cx="8704262" cy="779463"/>
          </a:xfrm>
        </p:spPr>
        <p:txBody>
          <a:bodyPr/>
          <a:lstStyle/>
          <a:p>
            <a:r>
              <a:rPr lang="en-US" dirty="0" smtClean="0"/>
              <a:t>ALU</a:t>
            </a:r>
            <a:br>
              <a:rPr lang="en-US" dirty="0" smtClean="0"/>
            </a:br>
            <a:r>
              <a:rPr lang="en-US" dirty="0" err="1" smtClean="0"/>
              <a:t>Oper</a:t>
            </a:r>
            <a:r>
              <a:rPr lang="en-US" dirty="0" smtClean="0"/>
              <a:t>-</a:t>
            </a:r>
            <a:br>
              <a:rPr lang="en-US" dirty="0" smtClean="0"/>
            </a:br>
            <a:r>
              <a:rPr lang="en-US" dirty="0" err="1" smtClean="0"/>
              <a:t>ation</a:t>
            </a:r>
            <a:endParaRPr lang="en-US" dirty="0"/>
          </a:p>
        </p:txBody>
      </p:sp>
      <p:sp>
        <p:nvSpPr>
          <p:cNvPr id="395267" name="Text Box 3"/>
          <p:cNvSpPr txBox="1">
            <a:spLocks noChangeArrowheads="1"/>
          </p:cNvSpPr>
          <p:nvPr/>
        </p:nvSpPr>
        <p:spPr bwMode="auto">
          <a:xfrm>
            <a:off x="4876800" y="571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95299" name="Text Box 35"/>
          <p:cNvSpPr txBox="1">
            <a:spLocks noChangeArrowheads="1"/>
          </p:cNvSpPr>
          <p:nvPr/>
        </p:nvSpPr>
        <p:spPr bwMode="auto">
          <a:xfrm>
            <a:off x="1752600" y="5486400"/>
            <a:ext cx="5715000" cy="10699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int alufun = [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	icode == IOPL : ifun;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	1 : ALUADD;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];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1892300" y="146050"/>
            <a:ext cx="7016750" cy="5187950"/>
            <a:chOff x="1517650" y="146050"/>
            <a:chExt cx="7016750" cy="5187950"/>
          </a:xfrm>
        </p:grpSpPr>
        <p:sp>
          <p:nvSpPr>
            <p:cNvPr id="395269" name="Text Box 5"/>
            <p:cNvSpPr txBox="1">
              <a:spLocks noChangeArrowheads="1"/>
            </p:cNvSpPr>
            <p:nvPr/>
          </p:nvSpPr>
          <p:spPr bwMode="auto">
            <a:xfrm>
              <a:off x="2743200" y="4267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>
                  <a:sym typeface="Symbol" pitchFamily="18" charset="2"/>
                </a:rPr>
                <a:t> –4</a:t>
              </a:r>
            </a:p>
          </p:txBody>
        </p:sp>
        <p:sp>
          <p:nvSpPr>
            <p:cNvPr id="395270" name="Text Box 6"/>
            <p:cNvSpPr txBox="1">
              <a:spLocks noChangeArrowheads="1"/>
            </p:cNvSpPr>
            <p:nvPr/>
          </p:nvSpPr>
          <p:spPr bwMode="auto">
            <a:xfrm>
              <a:off x="5715000" y="4267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Decrement stack pointer</a:t>
              </a:r>
            </a:p>
          </p:txBody>
        </p:sp>
        <p:sp>
          <p:nvSpPr>
            <p:cNvPr id="395271" name="Text Box 7"/>
            <p:cNvSpPr txBox="1">
              <a:spLocks noChangeArrowheads="1"/>
            </p:cNvSpPr>
            <p:nvPr/>
          </p:nvSpPr>
          <p:spPr bwMode="auto">
            <a:xfrm>
              <a:off x="2743200" y="3505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95272" name="Text Box 8"/>
            <p:cNvSpPr txBox="1">
              <a:spLocks noChangeArrowheads="1"/>
            </p:cNvSpPr>
            <p:nvPr/>
          </p:nvSpPr>
          <p:spPr bwMode="auto">
            <a:xfrm>
              <a:off x="5715000" y="3505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</a:t>
              </a:r>
            </a:p>
          </p:txBody>
        </p:sp>
        <p:sp>
          <p:nvSpPr>
            <p:cNvPr id="395273" name="Text Box 9"/>
            <p:cNvSpPr txBox="1">
              <a:spLocks noChangeArrowheads="1"/>
            </p:cNvSpPr>
            <p:nvPr/>
          </p:nvSpPr>
          <p:spPr bwMode="auto">
            <a:xfrm>
              <a:off x="2743200" y="2743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>
                  <a:sym typeface="Symbol" pitchFamily="18" charset="2"/>
                </a:rPr>
                <a:t> 4</a:t>
              </a:r>
            </a:p>
          </p:txBody>
        </p:sp>
        <p:sp>
          <p:nvSpPr>
            <p:cNvPr id="395274" name="Text Box 10"/>
            <p:cNvSpPr txBox="1">
              <a:spLocks noChangeArrowheads="1"/>
            </p:cNvSpPr>
            <p:nvPr/>
          </p:nvSpPr>
          <p:spPr bwMode="auto">
            <a:xfrm>
              <a:off x="5715000" y="2743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95275" name="Text Box 11"/>
            <p:cNvSpPr txBox="1">
              <a:spLocks noChangeArrowheads="1"/>
            </p:cNvSpPr>
            <p:nvPr/>
          </p:nvSpPr>
          <p:spPr bwMode="auto">
            <a:xfrm>
              <a:off x="2743200" y="1981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>
                  <a:sym typeface="Symbol" pitchFamily="18" charset="2"/>
                </a:rPr>
                <a:t> valC</a:t>
              </a:r>
            </a:p>
          </p:txBody>
        </p:sp>
        <p:sp>
          <p:nvSpPr>
            <p:cNvPr id="395276" name="Text Box 12"/>
            <p:cNvSpPr txBox="1">
              <a:spLocks noChangeArrowheads="1"/>
            </p:cNvSpPr>
            <p:nvPr/>
          </p:nvSpPr>
          <p:spPr bwMode="auto">
            <a:xfrm>
              <a:off x="5715000" y="1981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effective address</a:t>
              </a:r>
            </a:p>
          </p:txBody>
        </p:sp>
        <p:sp>
          <p:nvSpPr>
            <p:cNvPr id="395277" name="Text Box 13"/>
            <p:cNvSpPr txBox="1">
              <a:spLocks noChangeArrowheads="1"/>
            </p:cNvSpPr>
            <p:nvPr/>
          </p:nvSpPr>
          <p:spPr bwMode="auto">
            <a:xfrm>
              <a:off x="2743200" y="1219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valE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smtClean="0">
                  <a:sym typeface="Symbol" pitchFamily="18" charset="2"/>
                </a:rPr>
                <a:t>0 </a:t>
              </a:r>
              <a:r>
                <a:rPr lang="en-US" sz="1600" dirty="0" smtClean="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 dirty="0" smtClean="0">
                  <a:sym typeface="Symbol" pitchFamily="18" charset="2"/>
                </a:rPr>
                <a:t> </a:t>
              </a:r>
              <a:r>
                <a:rPr lang="en-US" sz="1600" dirty="0" err="1">
                  <a:sym typeface="Symbol" pitchFamily="18" charset="2"/>
                </a:rPr>
                <a:t>valA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95278" name="Text Box 14"/>
            <p:cNvSpPr txBox="1">
              <a:spLocks noChangeArrowheads="1"/>
            </p:cNvSpPr>
            <p:nvPr/>
          </p:nvSpPr>
          <p:spPr bwMode="auto">
            <a:xfrm>
              <a:off x="5715000" y="1219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smtClean="0"/>
                <a:t>Pass </a:t>
              </a:r>
              <a:r>
                <a:rPr lang="en-US" sz="1600" dirty="0" err="1" smtClean="0"/>
                <a:t>valA</a:t>
              </a:r>
              <a:r>
                <a:rPr lang="en-US" sz="1600" dirty="0" smtClean="0"/>
                <a:t> through ALU</a:t>
              </a:r>
              <a:endParaRPr lang="en-US" sz="1600" dirty="0"/>
            </a:p>
          </p:txBody>
        </p:sp>
        <p:sp>
          <p:nvSpPr>
            <p:cNvPr id="395279" name="Text Box 15"/>
            <p:cNvSpPr txBox="1">
              <a:spLocks noChangeArrowheads="1"/>
            </p:cNvSpPr>
            <p:nvPr/>
          </p:nvSpPr>
          <p:spPr bwMode="auto">
            <a:xfrm>
              <a:off x="2743200" y="914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cmovXX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95280" name="Text Box 16"/>
            <p:cNvSpPr txBox="1">
              <a:spLocks noChangeArrowheads="1"/>
            </p:cNvSpPr>
            <p:nvPr/>
          </p:nvSpPr>
          <p:spPr bwMode="auto">
            <a:xfrm>
              <a:off x="1524000" y="1219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81" name="Text Box 17"/>
            <p:cNvSpPr txBox="1">
              <a:spLocks noChangeArrowheads="1"/>
            </p:cNvSpPr>
            <p:nvPr/>
          </p:nvSpPr>
          <p:spPr bwMode="auto">
            <a:xfrm>
              <a:off x="2743200" y="1676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95282" name="Text Box 18"/>
            <p:cNvSpPr txBox="1">
              <a:spLocks noChangeArrowheads="1"/>
            </p:cNvSpPr>
            <p:nvPr/>
          </p:nvSpPr>
          <p:spPr bwMode="auto">
            <a:xfrm>
              <a:off x="2743200" y="1981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83" name="Text Box 19"/>
            <p:cNvSpPr txBox="1">
              <a:spLocks noChangeArrowheads="1"/>
            </p:cNvSpPr>
            <p:nvPr/>
          </p:nvSpPr>
          <p:spPr bwMode="auto">
            <a:xfrm>
              <a:off x="2743200" y="2438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95284" name="Text Box 20"/>
            <p:cNvSpPr txBox="1">
              <a:spLocks noChangeArrowheads="1"/>
            </p:cNvSpPr>
            <p:nvPr/>
          </p:nvSpPr>
          <p:spPr bwMode="auto">
            <a:xfrm>
              <a:off x="2743200" y="2743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85" name="Text Box 21"/>
            <p:cNvSpPr txBox="1">
              <a:spLocks noChangeArrowheads="1"/>
            </p:cNvSpPr>
            <p:nvPr/>
          </p:nvSpPr>
          <p:spPr bwMode="auto">
            <a:xfrm>
              <a:off x="2743200" y="3200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5286" name="Text Box 22"/>
            <p:cNvSpPr txBox="1">
              <a:spLocks noChangeArrowheads="1"/>
            </p:cNvSpPr>
            <p:nvPr/>
          </p:nvSpPr>
          <p:spPr bwMode="auto">
            <a:xfrm>
              <a:off x="2743200" y="3505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87" name="Text Box 23"/>
            <p:cNvSpPr txBox="1">
              <a:spLocks noChangeArrowheads="1"/>
            </p:cNvSpPr>
            <p:nvPr/>
          </p:nvSpPr>
          <p:spPr bwMode="auto">
            <a:xfrm>
              <a:off x="2743200" y="3962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5288" name="Text Box 24"/>
            <p:cNvSpPr txBox="1">
              <a:spLocks noChangeArrowheads="1"/>
            </p:cNvSpPr>
            <p:nvPr/>
          </p:nvSpPr>
          <p:spPr bwMode="auto">
            <a:xfrm>
              <a:off x="2743200" y="4724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5289" name="Text Box 25"/>
            <p:cNvSpPr txBox="1">
              <a:spLocks noChangeArrowheads="1"/>
            </p:cNvSpPr>
            <p:nvPr/>
          </p:nvSpPr>
          <p:spPr bwMode="auto">
            <a:xfrm>
              <a:off x="2743200" y="1219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90" name="Text Box 26"/>
            <p:cNvSpPr txBox="1">
              <a:spLocks noChangeArrowheads="1"/>
            </p:cNvSpPr>
            <p:nvPr/>
          </p:nvSpPr>
          <p:spPr bwMode="auto">
            <a:xfrm>
              <a:off x="2743200" y="4267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91" name="Text Box 27"/>
            <p:cNvSpPr txBox="1">
              <a:spLocks noChangeArrowheads="1"/>
            </p:cNvSpPr>
            <p:nvPr/>
          </p:nvSpPr>
          <p:spPr bwMode="auto">
            <a:xfrm>
              <a:off x="1524000" y="1981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2" name="Text Box 28"/>
            <p:cNvSpPr txBox="1">
              <a:spLocks noChangeArrowheads="1"/>
            </p:cNvSpPr>
            <p:nvPr/>
          </p:nvSpPr>
          <p:spPr bwMode="auto">
            <a:xfrm>
              <a:off x="1524000" y="2743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3" name="Text Box 29"/>
            <p:cNvSpPr txBox="1">
              <a:spLocks noChangeArrowheads="1"/>
            </p:cNvSpPr>
            <p:nvPr/>
          </p:nvSpPr>
          <p:spPr bwMode="auto">
            <a:xfrm>
              <a:off x="1524000" y="3505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4" name="Text Box 30"/>
            <p:cNvSpPr txBox="1">
              <a:spLocks noChangeArrowheads="1"/>
            </p:cNvSpPr>
            <p:nvPr/>
          </p:nvSpPr>
          <p:spPr bwMode="auto">
            <a:xfrm>
              <a:off x="1524000" y="4267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5" name="Text Box 31"/>
            <p:cNvSpPr txBox="1">
              <a:spLocks noChangeArrowheads="1"/>
            </p:cNvSpPr>
            <p:nvPr/>
          </p:nvSpPr>
          <p:spPr bwMode="auto">
            <a:xfrm>
              <a:off x="1524000" y="5029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6" name="Text Box 32"/>
            <p:cNvSpPr txBox="1">
              <a:spLocks noChangeArrowheads="1"/>
            </p:cNvSpPr>
            <p:nvPr/>
          </p:nvSpPr>
          <p:spPr bwMode="auto">
            <a:xfrm>
              <a:off x="2743200" y="5029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>
                  <a:sym typeface="Symbol" pitchFamily="18" charset="2"/>
                </a:rPr>
                <a:t> 4</a:t>
              </a:r>
            </a:p>
          </p:txBody>
        </p:sp>
        <p:sp>
          <p:nvSpPr>
            <p:cNvPr id="395297" name="Text Box 33"/>
            <p:cNvSpPr txBox="1">
              <a:spLocks noChangeArrowheads="1"/>
            </p:cNvSpPr>
            <p:nvPr/>
          </p:nvSpPr>
          <p:spPr bwMode="auto">
            <a:xfrm>
              <a:off x="5715000" y="5029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95298" name="Text Box 34"/>
            <p:cNvSpPr txBox="1">
              <a:spLocks noChangeArrowheads="1"/>
            </p:cNvSpPr>
            <p:nvPr/>
          </p:nvSpPr>
          <p:spPr bwMode="auto">
            <a:xfrm>
              <a:off x="2743200" y="5029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6" name="Text Box 13"/>
            <p:cNvSpPr txBox="1">
              <a:spLocks noChangeArrowheads="1"/>
            </p:cNvSpPr>
            <p:nvPr/>
          </p:nvSpPr>
          <p:spPr bwMode="auto">
            <a:xfrm>
              <a:off x="2736850" y="45085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OP</a:t>
              </a:r>
              <a:r>
                <a:rPr lang="en-US" sz="1600">
                  <a:sym typeface="Symbol" pitchFamily="18" charset="2"/>
                </a:rPr>
                <a:t> valA</a:t>
              </a:r>
            </a:p>
          </p:txBody>
        </p:sp>
        <p:sp>
          <p:nvSpPr>
            <p:cNvPr id="37" name="Text Box 14"/>
            <p:cNvSpPr txBox="1">
              <a:spLocks noChangeArrowheads="1"/>
            </p:cNvSpPr>
            <p:nvPr/>
          </p:nvSpPr>
          <p:spPr bwMode="auto">
            <a:xfrm>
              <a:off x="5708650" y="4508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Perform ALU operation</a:t>
              </a:r>
            </a:p>
          </p:txBody>
        </p:sp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2736850" y="1460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9" name="Text Box 16"/>
            <p:cNvSpPr txBox="1">
              <a:spLocks noChangeArrowheads="1"/>
            </p:cNvSpPr>
            <p:nvPr/>
          </p:nvSpPr>
          <p:spPr bwMode="auto">
            <a:xfrm>
              <a:off x="1517650" y="4508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40" name="Text Box 25"/>
            <p:cNvSpPr txBox="1">
              <a:spLocks noChangeArrowheads="1"/>
            </p:cNvSpPr>
            <p:nvPr/>
          </p:nvSpPr>
          <p:spPr bwMode="auto">
            <a:xfrm>
              <a:off x="2736850" y="4508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Logic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4281488" cy="2514600"/>
          </a:xfrm>
        </p:spPr>
        <p:txBody>
          <a:bodyPr/>
          <a:lstStyle/>
          <a:p>
            <a:r>
              <a:rPr lang="en-US" dirty="0"/>
              <a:t>Memory</a:t>
            </a:r>
          </a:p>
          <a:p>
            <a:pPr lvl="1"/>
            <a:r>
              <a:rPr lang="en-US" dirty="0"/>
              <a:t>Reads or writes memory word</a:t>
            </a:r>
          </a:p>
          <a:p>
            <a:r>
              <a:rPr lang="en-US" dirty="0"/>
              <a:t>Control </a:t>
            </a:r>
            <a:r>
              <a:rPr lang="en-US" dirty="0" smtClean="0"/>
              <a:t>Logic</a:t>
            </a:r>
          </a:p>
          <a:p>
            <a:pPr lvl="1"/>
            <a:r>
              <a:rPr lang="en-US" dirty="0" smtClean="0"/>
              <a:t>stat: What is instruction status?</a:t>
            </a:r>
            <a:endParaRPr lang="en-US" dirty="0"/>
          </a:p>
          <a:p>
            <a:pPr lvl="1"/>
            <a:r>
              <a:rPr lang="en-US" dirty="0" err="1"/>
              <a:t>Mem</a:t>
            </a:r>
            <a:r>
              <a:rPr lang="en-US" dirty="0"/>
              <a:t>. read: should word be read?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write: should word be written?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</a:t>
            </a:r>
            <a:r>
              <a:rPr lang="en-US" dirty="0" err="1"/>
              <a:t>addr</a:t>
            </a:r>
            <a:r>
              <a:rPr lang="en-US" dirty="0"/>
              <a:t>.: Select address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data.: Select data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4641850" y="876300"/>
            <a:ext cx="4038600" cy="3581400"/>
            <a:chOff x="1295400" y="5486400"/>
            <a:chExt cx="4038600" cy="3581400"/>
          </a:xfrm>
        </p:grpSpPr>
        <p:sp>
          <p:nvSpPr>
            <p:cNvPr id="61" name="Line 80"/>
            <p:cNvSpPr>
              <a:spLocks noChangeShapeType="1"/>
            </p:cNvSpPr>
            <p:nvPr/>
          </p:nvSpPr>
          <p:spPr bwMode="auto">
            <a:xfrm flipH="1" flipV="1">
              <a:off x="44958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Rectangle 78"/>
            <p:cNvSpPr>
              <a:spLocks noChangeArrowheads="1"/>
            </p:cNvSpPr>
            <p:nvPr/>
          </p:nvSpPr>
          <p:spPr bwMode="auto">
            <a:xfrm>
              <a:off x="3657600" y="6629400"/>
              <a:ext cx="1066800" cy="838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63" name="Line 62"/>
            <p:cNvSpPr>
              <a:spLocks noChangeShapeType="1"/>
            </p:cNvSpPr>
            <p:nvPr/>
          </p:nvSpPr>
          <p:spPr bwMode="auto">
            <a:xfrm flipV="1">
              <a:off x="38100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Line 82"/>
            <p:cNvSpPr>
              <a:spLocks noChangeShapeType="1"/>
            </p:cNvSpPr>
            <p:nvPr/>
          </p:nvSpPr>
          <p:spPr bwMode="auto">
            <a:xfrm flipH="1" flipV="1">
              <a:off x="38862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Freeform 83"/>
            <p:cNvSpPr>
              <a:spLocks/>
            </p:cNvSpPr>
            <p:nvPr/>
          </p:nvSpPr>
          <p:spPr bwMode="auto">
            <a:xfrm>
              <a:off x="4038600" y="8229600"/>
              <a:ext cx="457200" cy="3810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AutoShape 84"/>
            <p:cNvSpPr>
              <a:spLocks noChangeArrowheads="1"/>
            </p:cNvSpPr>
            <p:nvPr/>
          </p:nvSpPr>
          <p:spPr bwMode="auto">
            <a:xfrm>
              <a:off x="2514600" y="65532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67" name="Line 86"/>
            <p:cNvSpPr>
              <a:spLocks noChangeShapeType="1"/>
            </p:cNvSpPr>
            <p:nvPr/>
          </p:nvSpPr>
          <p:spPr bwMode="auto">
            <a:xfrm flipV="1">
              <a:off x="4191000" y="62484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89"/>
            <p:cNvSpPr>
              <a:spLocks/>
            </p:cNvSpPr>
            <p:nvPr/>
          </p:nvSpPr>
          <p:spPr bwMode="auto">
            <a:xfrm flipH="1">
              <a:off x="2209800" y="8229600"/>
              <a:ext cx="2133600" cy="2286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Line 94"/>
            <p:cNvSpPr>
              <a:spLocks noChangeShapeType="1"/>
            </p:cNvSpPr>
            <p:nvPr/>
          </p:nvSpPr>
          <p:spPr bwMode="auto">
            <a:xfrm rot="16200000" flipH="1" flipV="1">
              <a:off x="3429000" y="65532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Line 95"/>
            <p:cNvSpPr>
              <a:spLocks noChangeShapeType="1"/>
            </p:cNvSpPr>
            <p:nvPr/>
          </p:nvSpPr>
          <p:spPr bwMode="auto">
            <a:xfrm rot="16200000" flipH="1" flipV="1">
              <a:off x="3429000" y="70866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AutoShape 79"/>
            <p:cNvSpPr>
              <a:spLocks noChangeArrowheads="1"/>
            </p:cNvSpPr>
            <p:nvPr/>
          </p:nvSpPr>
          <p:spPr bwMode="auto">
            <a:xfrm>
              <a:off x="35814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addr</a:t>
              </a:r>
            </a:p>
          </p:txBody>
        </p:sp>
        <p:sp>
          <p:nvSpPr>
            <p:cNvPr id="72" name="Text Box 153"/>
            <p:cNvSpPr txBox="1">
              <a:spLocks noChangeArrowheads="1"/>
            </p:cNvSpPr>
            <p:nvPr/>
          </p:nvSpPr>
          <p:spPr bwMode="auto">
            <a:xfrm>
              <a:off x="3200400" y="6553200"/>
              <a:ext cx="6096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73" name="Text Box 154"/>
            <p:cNvSpPr txBox="1">
              <a:spLocks noChangeArrowheads="1"/>
            </p:cNvSpPr>
            <p:nvPr/>
          </p:nvSpPr>
          <p:spPr bwMode="auto">
            <a:xfrm>
              <a:off x="3200400" y="7299325"/>
              <a:ext cx="5334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74" name="Text Box 179"/>
            <p:cNvSpPr txBox="1">
              <a:spLocks noChangeArrowheads="1"/>
            </p:cNvSpPr>
            <p:nvPr/>
          </p:nvSpPr>
          <p:spPr bwMode="auto">
            <a:xfrm>
              <a:off x="4191000" y="6384925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out</a:t>
              </a:r>
            </a:p>
          </p:txBody>
        </p:sp>
        <p:grpSp>
          <p:nvGrpSpPr>
            <p:cNvPr id="75" name="Group 210"/>
            <p:cNvGrpSpPr>
              <a:grpSpLocks/>
            </p:cNvGrpSpPr>
            <p:nvPr/>
          </p:nvGrpSpPr>
          <p:grpSpPr bwMode="auto">
            <a:xfrm>
              <a:off x="4419600" y="8534400"/>
              <a:ext cx="152400" cy="152400"/>
              <a:chOff x="240" y="4176"/>
              <a:chExt cx="192" cy="192"/>
            </a:xfrm>
          </p:grpSpPr>
          <p:sp>
            <p:nvSpPr>
              <p:cNvPr id="113" name="Oval 2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Rectangle 2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6" name="AutoShape 239"/>
            <p:cNvSpPr>
              <a:spLocks noChangeArrowheads="1"/>
            </p:cNvSpPr>
            <p:nvPr/>
          </p:nvSpPr>
          <p:spPr bwMode="auto">
            <a:xfrm>
              <a:off x="42672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</p:txBody>
        </p:sp>
        <p:sp>
          <p:nvSpPr>
            <p:cNvPr id="77" name="Oval 246"/>
            <p:cNvSpPr>
              <a:spLocks noChangeArrowheads="1"/>
            </p:cNvSpPr>
            <p:nvPr/>
          </p:nvSpPr>
          <p:spPr bwMode="auto">
            <a:xfrm>
              <a:off x="35814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sp>
          <p:nvSpPr>
            <p:cNvPr id="78" name="Oval 250"/>
            <p:cNvSpPr>
              <a:spLocks noChangeArrowheads="1"/>
            </p:cNvSpPr>
            <p:nvPr/>
          </p:nvSpPr>
          <p:spPr bwMode="auto">
            <a:xfrm>
              <a:off x="3962400" y="59436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valM</a:t>
              </a:r>
            </a:p>
          </p:txBody>
        </p:sp>
        <p:sp>
          <p:nvSpPr>
            <p:cNvPr id="79" name="Oval 294"/>
            <p:cNvSpPr>
              <a:spLocks noChangeArrowheads="1"/>
            </p:cNvSpPr>
            <p:nvPr/>
          </p:nvSpPr>
          <p:spPr bwMode="auto">
            <a:xfrm>
              <a:off x="4191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80" name="Oval 295"/>
            <p:cNvSpPr>
              <a:spLocks noChangeArrowheads="1"/>
            </p:cNvSpPr>
            <p:nvPr/>
          </p:nvSpPr>
          <p:spPr bwMode="auto">
            <a:xfrm>
              <a:off x="4572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81" name="Line 296"/>
            <p:cNvSpPr>
              <a:spLocks noChangeShapeType="1"/>
            </p:cNvSpPr>
            <p:nvPr/>
          </p:nvSpPr>
          <p:spPr bwMode="auto">
            <a:xfrm flipH="1" flipV="1">
              <a:off x="45720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AutoShape 297"/>
            <p:cNvSpPr>
              <a:spLocks noChangeArrowheads="1"/>
            </p:cNvSpPr>
            <p:nvPr/>
          </p:nvSpPr>
          <p:spPr bwMode="auto">
            <a:xfrm>
              <a:off x="2514600" y="7086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83" name="Text Box 298"/>
            <p:cNvSpPr txBox="1">
              <a:spLocks noChangeArrowheads="1"/>
            </p:cNvSpPr>
            <p:nvPr/>
          </p:nvSpPr>
          <p:spPr bwMode="auto">
            <a:xfrm>
              <a:off x="4572000" y="7467600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in</a:t>
              </a:r>
            </a:p>
          </p:txBody>
        </p:sp>
        <p:sp>
          <p:nvSpPr>
            <p:cNvPr id="84" name="Oval 299"/>
            <p:cNvSpPr>
              <a:spLocks noChangeArrowheads="1"/>
            </p:cNvSpPr>
            <p:nvPr/>
          </p:nvSpPr>
          <p:spPr bwMode="auto">
            <a:xfrm>
              <a:off x="19812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85" name="Freeform 301"/>
            <p:cNvSpPr>
              <a:spLocks/>
            </p:cNvSpPr>
            <p:nvPr/>
          </p:nvSpPr>
          <p:spPr bwMode="auto">
            <a:xfrm>
              <a:off x="2209800" y="6781800"/>
              <a:ext cx="304800" cy="1981200"/>
            </a:xfrm>
            <a:custGeom>
              <a:avLst/>
              <a:gdLst>
                <a:gd name="T0" fmla="*/ 0 w 192"/>
                <a:gd name="T1" fmla="*/ 2147483647 h 1248"/>
                <a:gd name="T2" fmla="*/ 0 w 192"/>
                <a:gd name="T3" fmla="*/ 0 h 1248"/>
                <a:gd name="T4" fmla="*/ 2147483647 w 192"/>
                <a:gd name="T5" fmla="*/ 0 h 1248"/>
                <a:gd name="T6" fmla="*/ 0 60000 65536"/>
                <a:gd name="T7" fmla="*/ 0 60000 65536"/>
                <a:gd name="T8" fmla="*/ 0 60000 65536"/>
                <a:gd name="T9" fmla="*/ 0 w 192"/>
                <a:gd name="T10" fmla="*/ 0 h 1248"/>
                <a:gd name="T11" fmla="*/ 192 w 192"/>
                <a:gd name="T12" fmla="*/ 1248 h 1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248">
                  <a:moveTo>
                    <a:pt x="0" y="1248"/>
                  </a:moveTo>
                  <a:lnTo>
                    <a:pt x="0" y="0"/>
                  </a:lnTo>
                  <a:lnTo>
                    <a:pt x="192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Line 302"/>
            <p:cNvSpPr>
              <a:spLocks noChangeShapeType="1"/>
            </p:cNvSpPr>
            <p:nvPr/>
          </p:nvSpPr>
          <p:spPr bwMode="auto">
            <a:xfrm>
              <a:off x="2209800" y="7315200"/>
              <a:ext cx="3048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Line 303"/>
            <p:cNvSpPr>
              <a:spLocks noChangeShapeType="1"/>
            </p:cNvSpPr>
            <p:nvPr/>
          </p:nvSpPr>
          <p:spPr bwMode="auto">
            <a:xfrm rot="16200000">
              <a:off x="3543300" y="8343900"/>
              <a:ext cx="2286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Line 304"/>
            <p:cNvSpPr>
              <a:spLocks noChangeShapeType="1"/>
            </p:cNvSpPr>
            <p:nvPr/>
          </p:nvSpPr>
          <p:spPr bwMode="auto">
            <a:xfrm flipV="1">
              <a:off x="47244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9" name="Group 305"/>
            <p:cNvGrpSpPr>
              <a:grpSpLocks/>
            </p:cNvGrpSpPr>
            <p:nvPr/>
          </p:nvGrpSpPr>
          <p:grpSpPr bwMode="auto">
            <a:xfrm>
              <a:off x="3581400" y="8382000"/>
              <a:ext cx="152400" cy="152400"/>
              <a:chOff x="240" y="4176"/>
              <a:chExt cx="192" cy="192"/>
            </a:xfrm>
          </p:grpSpPr>
          <p:sp>
            <p:nvSpPr>
              <p:cNvPr id="111" name="Oval 30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Rectangle 30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90" name="Group 308"/>
            <p:cNvGrpSpPr>
              <a:grpSpLocks/>
            </p:cNvGrpSpPr>
            <p:nvPr/>
          </p:nvGrpSpPr>
          <p:grpSpPr bwMode="auto">
            <a:xfrm>
              <a:off x="2133600" y="7239000"/>
              <a:ext cx="152400" cy="152400"/>
              <a:chOff x="240" y="4176"/>
              <a:chExt cx="192" cy="192"/>
            </a:xfrm>
          </p:grpSpPr>
          <p:sp>
            <p:nvSpPr>
              <p:cNvPr id="109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0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91" name="Group 311"/>
            <p:cNvGrpSpPr>
              <a:grpSpLocks/>
            </p:cNvGrpSpPr>
            <p:nvPr/>
          </p:nvGrpSpPr>
          <p:grpSpPr bwMode="auto">
            <a:xfrm>
              <a:off x="2133600" y="8382000"/>
              <a:ext cx="152400" cy="152400"/>
              <a:chOff x="240" y="4176"/>
              <a:chExt cx="192" cy="192"/>
            </a:xfrm>
          </p:grpSpPr>
          <p:sp>
            <p:nvSpPr>
              <p:cNvPr id="107" name="Oval 312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8" name="Rectangle 313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2" name="Oval 71"/>
            <p:cNvSpPr>
              <a:spLocks noChangeArrowheads="1"/>
            </p:cNvSpPr>
            <p:nvPr/>
          </p:nvSpPr>
          <p:spPr bwMode="auto">
            <a:xfrm>
              <a:off x="1905000" y="54864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cxnSp>
          <p:nvCxnSpPr>
            <p:cNvPr id="93" name="Straight Connector 119"/>
            <p:cNvCxnSpPr>
              <a:cxnSpLocks noChangeShapeType="1"/>
            </p:cNvCxnSpPr>
            <p:nvPr/>
          </p:nvCxnSpPr>
          <p:spPr bwMode="auto">
            <a:xfrm>
              <a:off x="2362200" y="6477000"/>
              <a:ext cx="1447800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cxnSp>
          <p:nvCxnSpPr>
            <p:cNvPr id="94" name="Straight Connector 125"/>
            <p:cNvCxnSpPr>
              <a:cxnSpLocks noChangeShapeType="1"/>
            </p:cNvCxnSpPr>
            <p:nvPr/>
          </p:nvCxnSpPr>
          <p:spPr bwMode="auto">
            <a:xfrm rot="5400000">
              <a:off x="3732213" y="6553200"/>
              <a:ext cx="153988" cy="1587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sp>
          <p:nvSpPr>
            <p:cNvPr id="95" name="Text Box 153"/>
            <p:cNvSpPr txBox="1">
              <a:spLocks noChangeArrowheads="1"/>
            </p:cNvSpPr>
            <p:nvPr/>
          </p:nvSpPr>
          <p:spPr bwMode="auto">
            <a:xfrm>
              <a:off x="2438400" y="6248400"/>
              <a:ext cx="1219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dmem_error</a:t>
              </a:r>
            </a:p>
          </p:txBody>
        </p:sp>
        <p:cxnSp>
          <p:nvCxnSpPr>
            <p:cNvPr id="96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1754188" y="6627812"/>
              <a:ext cx="6096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7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2297906" y="6390482"/>
              <a:ext cx="130175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8" name="Straight Connector 119"/>
            <p:cNvCxnSpPr>
              <a:cxnSpLocks noChangeShapeType="1"/>
            </p:cNvCxnSpPr>
            <p:nvPr/>
          </p:nvCxnSpPr>
          <p:spPr bwMode="auto">
            <a:xfrm rot="5400000">
              <a:off x="1754188" y="6475412"/>
              <a:ext cx="3048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sp>
          <p:nvSpPr>
            <p:cNvPr id="99" name="Text Box 153"/>
            <p:cNvSpPr txBox="1">
              <a:spLocks noChangeArrowheads="1"/>
            </p:cNvSpPr>
            <p:nvPr/>
          </p:nvSpPr>
          <p:spPr bwMode="auto">
            <a:xfrm>
              <a:off x="1295400" y="6629400"/>
              <a:ext cx="7620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instr_valid</a:t>
              </a:r>
            </a:p>
          </p:txBody>
        </p:sp>
        <p:sp>
          <p:nvSpPr>
            <p:cNvPr id="100" name="Text Box 153"/>
            <p:cNvSpPr txBox="1">
              <a:spLocks noChangeArrowheads="1"/>
            </p:cNvSpPr>
            <p:nvPr/>
          </p:nvSpPr>
          <p:spPr bwMode="auto">
            <a:xfrm>
              <a:off x="1371600" y="6934200"/>
              <a:ext cx="838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101" name="Line 302"/>
            <p:cNvSpPr>
              <a:spLocks noChangeShapeType="1"/>
            </p:cNvSpPr>
            <p:nvPr/>
          </p:nvSpPr>
          <p:spPr bwMode="auto">
            <a:xfrm flipV="1">
              <a:off x="2209800" y="6324600"/>
              <a:ext cx="0" cy="457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02" name="Group 308"/>
            <p:cNvGrpSpPr>
              <a:grpSpLocks/>
            </p:cNvGrpSpPr>
            <p:nvPr/>
          </p:nvGrpSpPr>
          <p:grpSpPr bwMode="auto">
            <a:xfrm>
              <a:off x="2133600" y="6705600"/>
              <a:ext cx="152400" cy="152400"/>
              <a:chOff x="240" y="4176"/>
              <a:chExt cx="192" cy="192"/>
            </a:xfrm>
          </p:grpSpPr>
          <p:sp>
            <p:nvSpPr>
              <p:cNvPr id="105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6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3" name="AutoShape 44"/>
            <p:cNvSpPr>
              <a:spLocks noChangeArrowheads="1"/>
            </p:cNvSpPr>
            <p:nvPr/>
          </p:nvSpPr>
          <p:spPr bwMode="auto">
            <a:xfrm>
              <a:off x="1828800" y="6019800"/>
              <a:ext cx="6096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104" name="Line 303"/>
            <p:cNvSpPr>
              <a:spLocks noChangeShapeType="1"/>
            </p:cNvSpPr>
            <p:nvPr/>
          </p:nvSpPr>
          <p:spPr bwMode="auto">
            <a:xfrm rot="16200000">
              <a:off x="2057400" y="5943600"/>
              <a:ext cx="1524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Status</a:t>
            </a:r>
            <a:endParaRPr lang="en-US" dirty="0"/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4281488" cy="2514600"/>
          </a:xfrm>
        </p:spPr>
        <p:txBody>
          <a:bodyPr/>
          <a:lstStyle/>
          <a:p>
            <a:r>
              <a:rPr lang="en-US" dirty="0" smtClean="0"/>
              <a:t>Control Logic</a:t>
            </a:r>
          </a:p>
          <a:p>
            <a:pPr lvl="1"/>
            <a:r>
              <a:rPr lang="en-US" dirty="0" smtClean="0"/>
              <a:t>stat: What is instruction status?</a:t>
            </a:r>
            <a:endParaRPr lang="en-US" dirty="0"/>
          </a:p>
        </p:txBody>
      </p:sp>
      <p:grpSp>
        <p:nvGrpSpPr>
          <p:cNvPr id="2" name="Group 59"/>
          <p:cNvGrpSpPr/>
          <p:nvPr/>
        </p:nvGrpSpPr>
        <p:grpSpPr>
          <a:xfrm>
            <a:off x="4641850" y="876300"/>
            <a:ext cx="4038600" cy="3581400"/>
            <a:chOff x="1295400" y="5486400"/>
            <a:chExt cx="4038600" cy="3581400"/>
          </a:xfrm>
        </p:grpSpPr>
        <p:sp>
          <p:nvSpPr>
            <p:cNvPr id="61" name="Line 80"/>
            <p:cNvSpPr>
              <a:spLocks noChangeShapeType="1"/>
            </p:cNvSpPr>
            <p:nvPr/>
          </p:nvSpPr>
          <p:spPr bwMode="auto">
            <a:xfrm flipH="1" flipV="1">
              <a:off x="44958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Rectangle 78"/>
            <p:cNvSpPr>
              <a:spLocks noChangeArrowheads="1"/>
            </p:cNvSpPr>
            <p:nvPr/>
          </p:nvSpPr>
          <p:spPr bwMode="auto">
            <a:xfrm>
              <a:off x="3657600" y="6629400"/>
              <a:ext cx="1066800" cy="838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63" name="Line 62"/>
            <p:cNvSpPr>
              <a:spLocks noChangeShapeType="1"/>
            </p:cNvSpPr>
            <p:nvPr/>
          </p:nvSpPr>
          <p:spPr bwMode="auto">
            <a:xfrm flipV="1">
              <a:off x="38100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Line 82"/>
            <p:cNvSpPr>
              <a:spLocks noChangeShapeType="1"/>
            </p:cNvSpPr>
            <p:nvPr/>
          </p:nvSpPr>
          <p:spPr bwMode="auto">
            <a:xfrm flipH="1" flipV="1">
              <a:off x="38862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Freeform 83"/>
            <p:cNvSpPr>
              <a:spLocks/>
            </p:cNvSpPr>
            <p:nvPr/>
          </p:nvSpPr>
          <p:spPr bwMode="auto">
            <a:xfrm>
              <a:off x="4038600" y="8229600"/>
              <a:ext cx="457200" cy="3810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AutoShape 84"/>
            <p:cNvSpPr>
              <a:spLocks noChangeArrowheads="1"/>
            </p:cNvSpPr>
            <p:nvPr/>
          </p:nvSpPr>
          <p:spPr bwMode="auto">
            <a:xfrm>
              <a:off x="2514600" y="65532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67" name="Line 86"/>
            <p:cNvSpPr>
              <a:spLocks noChangeShapeType="1"/>
            </p:cNvSpPr>
            <p:nvPr/>
          </p:nvSpPr>
          <p:spPr bwMode="auto">
            <a:xfrm flipV="1">
              <a:off x="4191000" y="62484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89"/>
            <p:cNvSpPr>
              <a:spLocks/>
            </p:cNvSpPr>
            <p:nvPr/>
          </p:nvSpPr>
          <p:spPr bwMode="auto">
            <a:xfrm flipH="1">
              <a:off x="2209800" y="8229600"/>
              <a:ext cx="2133600" cy="2286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Line 94"/>
            <p:cNvSpPr>
              <a:spLocks noChangeShapeType="1"/>
            </p:cNvSpPr>
            <p:nvPr/>
          </p:nvSpPr>
          <p:spPr bwMode="auto">
            <a:xfrm rot="16200000" flipH="1" flipV="1">
              <a:off x="3429000" y="65532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Line 95"/>
            <p:cNvSpPr>
              <a:spLocks noChangeShapeType="1"/>
            </p:cNvSpPr>
            <p:nvPr/>
          </p:nvSpPr>
          <p:spPr bwMode="auto">
            <a:xfrm rot="16200000" flipH="1" flipV="1">
              <a:off x="3429000" y="70866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AutoShape 79"/>
            <p:cNvSpPr>
              <a:spLocks noChangeArrowheads="1"/>
            </p:cNvSpPr>
            <p:nvPr/>
          </p:nvSpPr>
          <p:spPr bwMode="auto">
            <a:xfrm>
              <a:off x="35814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addr</a:t>
              </a:r>
            </a:p>
          </p:txBody>
        </p:sp>
        <p:sp>
          <p:nvSpPr>
            <p:cNvPr id="72" name="Text Box 153"/>
            <p:cNvSpPr txBox="1">
              <a:spLocks noChangeArrowheads="1"/>
            </p:cNvSpPr>
            <p:nvPr/>
          </p:nvSpPr>
          <p:spPr bwMode="auto">
            <a:xfrm>
              <a:off x="3200400" y="6553200"/>
              <a:ext cx="6096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73" name="Text Box 154"/>
            <p:cNvSpPr txBox="1">
              <a:spLocks noChangeArrowheads="1"/>
            </p:cNvSpPr>
            <p:nvPr/>
          </p:nvSpPr>
          <p:spPr bwMode="auto">
            <a:xfrm>
              <a:off x="3200400" y="7299325"/>
              <a:ext cx="5334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74" name="Text Box 179"/>
            <p:cNvSpPr txBox="1">
              <a:spLocks noChangeArrowheads="1"/>
            </p:cNvSpPr>
            <p:nvPr/>
          </p:nvSpPr>
          <p:spPr bwMode="auto">
            <a:xfrm>
              <a:off x="4191000" y="6384925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out</a:t>
              </a:r>
            </a:p>
          </p:txBody>
        </p:sp>
        <p:grpSp>
          <p:nvGrpSpPr>
            <p:cNvPr id="3" name="Group 210"/>
            <p:cNvGrpSpPr>
              <a:grpSpLocks/>
            </p:cNvGrpSpPr>
            <p:nvPr/>
          </p:nvGrpSpPr>
          <p:grpSpPr bwMode="auto">
            <a:xfrm>
              <a:off x="4419600" y="8534400"/>
              <a:ext cx="152400" cy="152400"/>
              <a:chOff x="240" y="4176"/>
              <a:chExt cx="192" cy="192"/>
            </a:xfrm>
          </p:grpSpPr>
          <p:sp>
            <p:nvSpPr>
              <p:cNvPr id="113" name="Oval 2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Rectangle 2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6" name="AutoShape 239"/>
            <p:cNvSpPr>
              <a:spLocks noChangeArrowheads="1"/>
            </p:cNvSpPr>
            <p:nvPr/>
          </p:nvSpPr>
          <p:spPr bwMode="auto">
            <a:xfrm>
              <a:off x="42672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</p:txBody>
        </p:sp>
        <p:sp>
          <p:nvSpPr>
            <p:cNvPr id="77" name="Oval 246"/>
            <p:cNvSpPr>
              <a:spLocks noChangeArrowheads="1"/>
            </p:cNvSpPr>
            <p:nvPr/>
          </p:nvSpPr>
          <p:spPr bwMode="auto">
            <a:xfrm>
              <a:off x="35814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sp>
          <p:nvSpPr>
            <p:cNvPr id="78" name="Oval 250"/>
            <p:cNvSpPr>
              <a:spLocks noChangeArrowheads="1"/>
            </p:cNvSpPr>
            <p:nvPr/>
          </p:nvSpPr>
          <p:spPr bwMode="auto">
            <a:xfrm>
              <a:off x="3962400" y="59436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valM</a:t>
              </a:r>
            </a:p>
          </p:txBody>
        </p:sp>
        <p:sp>
          <p:nvSpPr>
            <p:cNvPr id="79" name="Oval 294"/>
            <p:cNvSpPr>
              <a:spLocks noChangeArrowheads="1"/>
            </p:cNvSpPr>
            <p:nvPr/>
          </p:nvSpPr>
          <p:spPr bwMode="auto">
            <a:xfrm>
              <a:off x="4191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80" name="Oval 295"/>
            <p:cNvSpPr>
              <a:spLocks noChangeArrowheads="1"/>
            </p:cNvSpPr>
            <p:nvPr/>
          </p:nvSpPr>
          <p:spPr bwMode="auto">
            <a:xfrm>
              <a:off x="4572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81" name="Line 296"/>
            <p:cNvSpPr>
              <a:spLocks noChangeShapeType="1"/>
            </p:cNvSpPr>
            <p:nvPr/>
          </p:nvSpPr>
          <p:spPr bwMode="auto">
            <a:xfrm flipH="1" flipV="1">
              <a:off x="45720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AutoShape 297"/>
            <p:cNvSpPr>
              <a:spLocks noChangeArrowheads="1"/>
            </p:cNvSpPr>
            <p:nvPr/>
          </p:nvSpPr>
          <p:spPr bwMode="auto">
            <a:xfrm>
              <a:off x="2514600" y="7086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83" name="Text Box 298"/>
            <p:cNvSpPr txBox="1">
              <a:spLocks noChangeArrowheads="1"/>
            </p:cNvSpPr>
            <p:nvPr/>
          </p:nvSpPr>
          <p:spPr bwMode="auto">
            <a:xfrm>
              <a:off x="4572000" y="7467600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in</a:t>
              </a:r>
            </a:p>
          </p:txBody>
        </p:sp>
        <p:sp>
          <p:nvSpPr>
            <p:cNvPr id="84" name="Oval 299"/>
            <p:cNvSpPr>
              <a:spLocks noChangeArrowheads="1"/>
            </p:cNvSpPr>
            <p:nvPr/>
          </p:nvSpPr>
          <p:spPr bwMode="auto">
            <a:xfrm>
              <a:off x="19812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85" name="Freeform 301"/>
            <p:cNvSpPr>
              <a:spLocks/>
            </p:cNvSpPr>
            <p:nvPr/>
          </p:nvSpPr>
          <p:spPr bwMode="auto">
            <a:xfrm>
              <a:off x="2209800" y="6781800"/>
              <a:ext cx="304800" cy="1981200"/>
            </a:xfrm>
            <a:custGeom>
              <a:avLst/>
              <a:gdLst>
                <a:gd name="T0" fmla="*/ 0 w 192"/>
                <a:gd name="T1" fmla="*/ 2147483647 h 1248"/>
                <a:gd name="T2" fmla="*/ 0 w 192"/>
                <a:gd name="T3" fmla="*/ 0 h 1248"/>
                <a:gd name="T4" fmla="*/ 2147483647 w 192"/>
                <a:gd name="T5" fmla="*/ 0 h 1248"/>
                <a:gd name="T6" fmla="*/ 0 60000 65536"/>
                <a:gd name="T7" fmla="*/ 0 60000 65536"/>
                <a:gd name="T8" fmla="*/ 0 60000 65536"/>
                <a:gd name="T9" fmla="*/ 0 w 192"/>
                <a:gd name="T10" fmla="*/ 0 h 1248"/>
                <a:gd name="T11" fmla="*/ 192 w 192"/>
                <a:gd name="T12" fmla="*/ 1248 h 1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248">
                  <a:moveTo>
                    <a:pt x="0" y="1248"/>
                  </a:moveTo>
                  <a:lnTo>
                    <a:pt x="0" y="0"/>
                  </a:lnTo>
                  <a:lnTo>
                    <a:pt x="192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Line 302"/>
            <p:cNvSpPr>
              <a:spLocks noChangeShapeType="1"/>
            </p:cNvSpPr>
            <p:nvPr/>
          </p:nvSpPr>
          <p:spPr bwMode="auto">
            <a:xfrm>
              <a:off x="2209800" y="7315200"/>
              <a:ext cx="3048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Line 303"/>
            <p:cNvSpPr>
              <a:spLocks noChangeShapeType="1"/>
            </p:cNvSpPr>
            <p:nvPr/>
          </p:nvSpPr>
          <p:spPr bwMode="auto">
            <a:xfrm rot="16200000">
              <a:off x="3543300" y="8343900"/>
              <a:ext cx="2286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Line 304"/>
            <p:cNvSpPr>
              <a:spLocks noChangeShapeType="1"/>
            </p:cNvSpPr>
            <p:nvPr/>
          </p:nvSpPr>
          <p:spPr bwMode="auto">
            <a:xfrm flipV="1">
              <a:off x="47244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" name="Group 305"/>
            <p:cNvGrpSpPr>
              <a:grpSpLocks/>
            </p:cNvGrpSpPr>
            <p:nvPr/>
          </p:nvGrpSpPr>
          <p:grpSpPr bwMode="auto">
            <a:xfrm>
              <a:off x="3581400" y="8382000"/>
              <a:ext cx="152400" cy="152400"/>
              <a:chOff x="240" y="4176"/>
              <a:chExt cx="192" cy="192"/>
            </a:xfrm>
          </p:grpSpPr>
          <p:sp>
            <p:nvSpPr>
              <p:cNvPr id="111" name="Oval 30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Rectangle 30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5" name="Group 308"/>
            <p:cNvGrpSpPr>
              <a:grpSpLocks/>
            </p:cNvGrpSpPr>
            <p:nvPr/>
          </p:nvGrpSpPr>
          <p:grpSpPr bwMode="auto">
            <a:xfrm>
              <a:off x="2133600" y="7239000"/>
              <a:ext cx="152400" cy="152400"/>
              <a:chOff x="240" y="4176"/>
              <a:chExt cx="192" cy="192"/>
            </a:xfrm>
          </p:grpSpPr>
          <p:sp>
            <p:nvSpPr>
              <p:cNvPr id="109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0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6" name="Group 311"/>
            <p:cNvGrpSpPr>
              <a:grpSpLocks/>
            </p:cNvGrpSpPr>
            <p:nvPr/>
          </p:nvGrpSpPr>
          <p:grpSpPr bwMode="auto">
            <a:xfrm>
              <a:off x="2133600" y="8382000"/>
              <a:ext cx="152400" cy="152400"/>
              <a:chOff x="240" y="4176"/>
              <a:chExt cx="192" cy="192"/>
            </a:xfrm>
          </p:grpSpPr>
          <p:sp>
            <p:nvSpPr>
              <p:cNvPr id="107" name="Oval 312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8" name="Rectangle 313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2" name="Oval 71"/>
            <p:cNvSpPr>
              <a:spLocks noChangeArrowheads="1"/>
            </p:cNvSpPr>
            <p:nvPr/>
          </p:nvSpPr>
          <p:spPr bwMode="auto">
            <a:xfrm>
              <a:off x="1905000" y="54864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cxnSp>
          <p:nvCxnSpPr>
            <p:cNvPr id="93" name="Straight Connector 119"/>
            <p:cNvCxnSpPr>
              <a:cxnSpLocks noChangeShapeType="1"/>
            </p:cNvCxnSpPr>
            <p:nvPr/>
          </p:nvCxnSpPr>
          <p:spPr bwMode="auto">
            <a:xfrm>
              <a:off x="2362200" y="6477000"/>
              <a:ext cx="1447800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cxnSp>
          <p:nvCxnSpPr>
            <p:cNvPr id="94" name="Straight Connector 125"/>
            <p:cNvCxnSpPr>
              <a:cxnSpLocks noChangeShapeType="1"/>
            </p:cNvCxnSpPr>
            <p:nvPr/>
          </p:nvCxnSpPr>
          <p:spPr bwMode="auto">
            <a:xfrm rot="5400000">
              <a:off x="3732213" y="6553200"/>
              <a:ext cx="153988" cy="1587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sp>
          <p:nvSpPr>
            <p:cNvPr id="95" name="Text Box 153"/>
            <p:cNvSpPr txBox="1">
              <a:spLocks noChangeArrowheads="1"/>
            </p:cNvSpPr>
            <p:nvPr/>
          </p:nvSpPr>
          <p:spPr bwMode="auto">
            <a:xfrm>
              <a:off x="2438400" y="6248400"/>
              <a:ext cx="1219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dmem_error</a:t>
              </a:r>
            </a:p>
          </p:txBody>
        </p:sp>
        <p:cxnSp>
          <p:nvCxnSpPr>
            <p:cNvPr id="96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1754188" y="6627812"/>
              <a:ext cx="6096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7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2297906" y="6390482"/>
              <a:ext cx="130175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8" name="Straight Connector 119"/>
            <p:cNvCxnSpPr>
              <a:cxnSpLocks noChangeShapeType="1"/>
            </p:cNvCxnSpPr>
            <p:nvPr/>
          </p:nvCxnSpPr>
          <p:spPr bwMode="auto">
            <a:xfrm rot="5400000">
              <a:off x="1754188" y="6475412"/>
              <a:ext cx="3048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sp>
          <p:nvSpPr>
            <p:cNvPr id="99" name="Text Box 153"/>
            <p:cNvSpPr txBox="1">
              <a:spLocks noChangeArrowheads="1"/>
            </p:cNvSpPr>
            <p:nvPr/>
          </p:nvSpPr>
          <p:spPr bwMode="auto">
            <a:xfrm>
              <a:off x="1295400" y="6629400"/>
              <a:ext cx="7620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instr_valid</a:t>
              </a:r>
            </a:p>
          </p:txBody>
        </p:sp>
        <p:sp>
          <p:nvSpPr>
            <p:cNvPr id="100" name="Text Box 153"/>
            <p:cNvSpPr txBox="1">
              <a:spLocks noChangeArrowheads="1"/>
            </p:cNvSpPr>
            <p:nvPr/>
          </p:nvSpPr>
          <p:spPr bwMode="auto">
            <a:xfrm>
              <a:off x="1371600" y="6934200"/>
              <a:ext cx="838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101" name="Line 302"/>
            <p:cNvSpPr>
              <a:spLocks noChangeShapeType="1"/>
            </p:cNvSpPr>
            <p:nvPr/>
          </p:nvSpPr>
          <p:spPr bwMode="auto">
            <a:xfrm flipV="1">
              <a:off x="2209800" y="6324600"/>
              <a:ext cx="0" cy="457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7" name="Group 308"/>
            <p:cNvGrpSpPr>
              <a:grpSpLocks/>
            </p:cNvGrpSpPr>
            <p:nvPr/>
          </p:nvGrpSpPr>
          <p:grpSpPr bwMode="auto">
            <a:xfrm>
              <a:off x="2133600" y="6705600"/>
              <a:ext cx="152400" cy="152400"/>
              <a:chOff x="240" y="4176"/>
              <a:chExt cx="192" cy="192"/>
            </a:xfrm>
          </p:grpSpPr>
          <p:sp>
            <p:nvSpPr>
              <p:cNvPr id="105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6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3" name="AutoShape 44"/>
            <p:cNvSpPr>
              <a:spLocks noChangeArrowheads="1"/>
            </p:cNvSpPr>
            <p:nvPr/>
          </p:nvSpPr>
          <p:spPr bwMode="auto">
            <a:xfrm>
              <a:off x="1828800" y="6019800"/>
              <a:ext cx="6096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104" name="Line 303"/>
            <p:cNvSpPr>
              <a:spLocks noChangeShapeType="1"/>
            </p:cNvSpPr>
            <p:nvPr/>
          </p:nvSpPr>
          <p:spPr bwMode="auto">
            <a:xfrm rot="16200000">
              <a:off x="2057400" y="5943600"/>
              <a:ext cx="1524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59" name="Text Box 32"/>
          <p:cNvSpPr txBox="1">
            <a:spLocks noChangeArrowheads="1"/>
          </p:cNvSpPr>
          <p:nvPr/>
        </p:nvSpPr>
        <p:spPr bwMode="auto">
          <a:xfrm>
            <a:off x="755650" y="4489450"/>
            <a:ext cx="8001000" cy="181588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## Determine instruction status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Stat = [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imem_error</a:t>
            </a:r>
            <a:r>
              <a:rPr lang="en-US" sz="1600" dirty="0" smtClean="0">
                <a:latin typeface="Courier New" pitchFamily="49" charset="0"/>
              </a:rPr>
              <a:t> || </a:t>
            </a:r>
            <a:r>
              <a:rPr lang="en-US" sz="1600" dirty="0" err="1" smtClean="0">
                <a:latin typeface="Courier New" pitchFamily="49" charset="0"/>
              </a:rPr>
              <a:t>dmem_error</a:t>
            </a:r>
            <a:r>
              <a:rPr lang="en-US" sz="1600" dirty="0" smtClean="0">
                <a:latin typeface="Courier New" pitchFamily="49" charset="0"/>
              </a:rPr>
              <a:t> : SADR;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!</a:t>
            </a:r>
            <a:r>
              <a:rPr lang="en-US" sz="1600" dirty="0" err="1" smtClean="0">
                <a:latin typeface="Courier New" pitchFamily="49" charset="0"/>
              </a:rPr>
              <a:t>instr_valid</a:t>
            </a:r>
            <a:r>
              <a:rPr lang="en-US" sz="1600" dirty="0" smtClean="0">
                <a:latin typeface="Courier New" pitchFamily="49" charset="0"/>
              </a:rPr>
              <a:t>: SINS;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icode</a:t>
            </a:r>
            <a:r>
              <a:rPr lang="en-US" sz="1600" dirty="0" smtClean="0">
                <a:latin typeface="Courier New" pitchFamily="49" charset="0"/>
              </a:rPr>
              <a:t> == IHALT : SHLT;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1 : SAOK;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];</a:t>
            </a:r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Address</a:t>
            </a:r>
          </a:p>
        </p:txBody>
      </p:sp>
      <p:grpSp>
        <p:nvGrpSpPr>
          <p:cNvPr id="396291" name="Group 3"/>
          <p:cNvGrpSpPr>
            <a:grpSpLocks/>
          </p:cNvGrpSpPr>
          <p:nvPr/>
        </p:nvGrpSpPr>
        <p:grpSpPr bwMode="auto">
          <a:xfrm>
            <a:off x="1905000" y="914400"/>
            <a:ext cx="7010400" cy="4419600"/>
            <a:chOff x="1008" y="864"/>
            <a:chExt cx="4416" cy="2784"/>
          </a:xfrm>
        </p:grpSpPr>
        <p:sp>
          <p:nvSpPr>
            <p:cNvPr id="396292" name="Text Box 4"/>
            <p:cNvSpPr txBox="1">
              <a:spLocks noChangeArrowheads="1"/>
            </p:cNvSpPr>
            <p:nvPr/>
          </p:nvSpPr>
          <p:spPr bwMode="auto">
            <a:xfrm>
              <a:off x="1776" y="8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96293" name="Text Box 5"/>
            <p:cNvSpPr txBox="1">
              <a:spLocks noChangeArrowheads="1"/>
            </p:cNvSpPr>
            <p:nvPr/>
          </p:nvSpPr>
          <p:spPr bwMode="auto">
            <a:xfrm>
              <a:off x="1008" y="105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6294" name="Text Box 6"/>
            <p:cNvSpPr txBox="1">
              <a:spLocks noChangeArrowheads="1"/>
            </p:cNvSpPr>
            <p:nvPr/>
          </p:nvSpPr>
          <p:spPr bwMode="auto">
            <a:xfrm>
              <a:off x="1776" y="13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96295" name="Text Box 7"/>
            <p:cNvSpPr txBox="1">
              <a:spLocks noChangeArrowheads="1"/>
            </p:cNvSpPr>
            <p:nvPr/>
          </p:nvSpPr>
          <p:spPr bwMode="auto">
            <a:xfrm>
              <a:off x="1776" y="18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96296" name="Text Box 8"/>
            <p:cNvSpPr txBox="1">
              <a:spLocks noChangeArrowheads="1"/>
            </p:cNvSpPr>
            <p:nvPr/>
          </p:nvSpPr>
          <p:spPr bwMode="auto">
            <a:xfrm>
              <a:off x="1776" y="23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6297" name="Text Box 9"/>
            <p:cNvSpPr txBox="1">
              <a:spLocks noChangeArrowheads="1"/>
            </p:cNvSpPr>
            <p:nvPr/>
          </p:nvSpPr>
          <p:spPr bwMode="auto">
            <a:xfrm>
              <a:off x="1776" y="27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6298" name="Text Box 10"/>
            <p:cNvSpPr txBox="1">
              <a:spLocks noChangeArrowheads="1"/>
            </p:cNvSpPr>
            <p:nvPr/>
          </p:nvSpPr>
          <p:spPr bwMode="auto">
            <a:xfrm>
              <a:off x="1776" y="32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6299" name="Text Box 11"/>
            <p:cNvSpPr txBox="1">
              <a:spLocks noChangeArrowheads="1"/>
            </p:cNvSpPr>
            <p:nvPr/>
          </p:nvSpPr>
          <p:spPr bwMode="auto">
            <a:xfrm>
              <a:off x="1776" y="105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6300" name="Text Box 12"/>
            <p:cNvSpPr txBox="1">
              <a:spLocks noChangeArrowheads="1"/>
            </p:cNvSpPr>
            <p:nvPr/>
          </p:nvSpPr>
          <p:spPr bwMode="auto">
            <a:xfrm>
              <a:off x="3648" y="105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  <p:grpSp>
          <p:nvGrpSpPr>
            <p:cNvPr id="396301" name="Group 13"/>
            <p:cNvGrpSpPr>
              <a:grpSpLocks/>
            </p:cNvGrpSpPr>
            <p:nvPr/>
          </p:nvGrpSpPr>
          <p:grpSpPr bwMode="auto">
            <a:xfrm>
              <a:off x="1008" y="1536"/>
              <a:ext cx="4416" cy="192"/>
              <a:chOff x="576" y="2352"/>
              <a:chExt cx="4416" cy="192"/>
            </a:xfrm>
          </p:grpSpPr>
          <p:sp>
            <p:nvSpPr>
              <p:cNvPr id="396302" name="Text Box 14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valE</a:t>
                </a:r>
                <a:r>
                  <a:rPr lang="en-US" sz="1600"/>
                  <a:t>]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valA</a:t>
                </a:r>
              </a:p>
            </p:txBody>
          </p:sp>
          <p:sp>
            <p:nvSpPr>
              <p:cNvPr id="396303" name="Text Box 15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04" name="Text Box 16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value to memory  </a:t>
                </a:r>
              </a:p>
            </p:txBody>
          </p:sp>
        </p:grpSp>
        <p:grpSp>
          <p:nvGrpSpPr>
            <p:cNvPr id="396305" name="Group 17"/>
            <p:cNvGrpSpPr>
              <a:grpSpLocks/>
            </p:cNvGrpSpPr>
            <p:nvPr/>
          </p:nvGrpSpPr>
          <p:grpSpPr bwMode="auto">
            <a:xfrm>
              <a:off x="1008" y="2016"/>
              <a:ext cx="4416" cy="192"/>
              <a:chOff x="576" y="2352"/>
              <a:chExt cx="4416" cy="192"/>
            </a:xfrm>
          </p:grpSpPr>
          <p:sp>
            <p:nvSpPr>
              <p:cNvPr id="396306" name="Text Box 18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valA</a:t>
                </a:r>
                <a:r>
                  <a:rPr lang="en-US" sz="1600"/>
                  <a:t>]</a:t>
                </a:r>
              </a:p>
            </p:txBody>
          </p:sp>
          <p:sp>
            <p:nvSpPr>
              <p:cNvPr id="396307" name="Text Box 19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08" name="Text Box 20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from stack </a:t>
                </a:r>
              </a:p>
            </p:txBody>
          </p:sp>
        </p:grpSp>
        <p:grpSp>
          <p:nvGrpSpPr>
            <p:cNvPr id="396309" name="Group 21"/>
            <p:cNvGrpSpPr>
              <a:grpSpLocks/>
            </p:cNvGrpSpPr>
            <p:nvPr/>
          </p:nvGrpSpPr>
          <p:grpSpPr bwMode="auto">
            <a:xfrm>
              <a:off x="1008" y="2976"/>
              <a:ext cx="4416" cy="192"/>
              <a:chOff x="576" y="2352"/>
              <a:chExt cx="4416" cy="192"/>
            </a:xfrm>
          </p:grpSpPr>
          <p:sp>
            <p:nvSpPr>
              <p:cNvPr id="396310" name="Text Box 22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valE</a:t>
                </a:r>
                <a:r>
                  <a:rPr lang="en-US" sz="1600"/>
                  <a:t>]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valP </a:t>
                </a:r>
              </a:p>
            </p:txBody>
          </p:sp>
          <p:sp>
            <p:nvSpPr>
              <p:cNvPr id="396311" name="Text Box 23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12" name="Text Box 24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return value on stack </a:t>
                </a:r>
              </a:p>
            </p:txBody>
          </p:sp>
        </p:grpSp>
        <p:grpSp>
          <p:nvGrpSpPr>
            <p:cNvPr id="396313" name="Group 25"/>
            <p:cNvGrpSpPr>
              <a:grpSpLocks/>
            </p:cNvGrpSpPr>
            <p:nvPr/>
          </p:nvGrpSpPr>
          <p:grpSpPr bwMode="auto">
            <a:xfrm>
              <a:off x="1008" y="3456"/>
              <a:ext cx="4416" cy="192"/>
              <a:chOff x="576" y="2352"/>
              <a:chExt cx="4416" cy="192"/>
            </a:xfrm>
          </p:grpSpPr>
          <p:sp>
            <p:nvSpPr>
              <p:cNvPr id="396314" name="Text Box 26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valA</a:t>
                </a:r>
                <a:r>
                  <a:rPr lang="en-US" sz="1600"/>
                  <a:t>]  </a:t>
                </a:r>
              </a:p>
            </p:txBody>
          </p:sp>
          <p:sp>
            <p:nvSpPr>
              <p:cNvPr id="396315" name="Text Box 27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16" name="Text Box 28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return address</a:t>
                </a:r>
              </a:p>
            </p:txBody>
          </p:sp>
        </p:grpSp>
        <p:sp>
          <p:nvSpPr>
            <p:cNvPr id="396317" name="Text Box 29"/>
            <p:cNvSpPr txBox="1">
              <a:spLocks noChangeArrowheads="1"/>
            </p:cNvSpPr>
            <p:nvPr/>
          </p:nvSpPr>
          <p:spPr bwMode="auto">
            <a:xfrm>
              <a:off x="1008" y="249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6318" name="Text Box 30"/>
            <p:cNvSpPr txBox="1">
              <a:spLocks noChangeArrowheads="1"/>
            </p:cNvSpPr>
            <p:nvPr/>
          </p:nvSpPr>
          <p:spPr bwMode="auto">
            <a:xfrm>
              <a:off x="1776" y="249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6319" name="Text Box 31"/>
            <p:cNvSpPr txBox="1">
              <a:spLocks noChangeArrowheads="1"/>
            </p:cNvSpPr>
            <p:nvPr/>
          </p:nvSpPr>
          <p:spPr bwMode="auto">
            <a:xfrm>
              <a:off x="3648" y="249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</p:grpSp>
      <p:sp>
        <p:nvSpPr>
          <p:cNvPr id="396320" name="Text Box 32"/>
          <p:cNvSpPr txBox="1">
            <a:spLocks noChangeArrowheads="1"/>
          </p:cNvSpPr>
          <p:nvPr/>
        </p:nvSpPr>
        <p:spPr bwMode="auto">
          <a:xfrm>
            <a:off x="914400" y="5467350"/>
            <a:ext cx="8001000" cy="13144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mem_addr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IRMMOVL, IPUSHL, ICALL, IMRMOVL } : </a:t>
            </a:r>
            <a:r>
              <a:rPr lang="en-US" sz="1600" dirty="0" err="1">
                <a:latin typeface="Courier New" pitchFamily="49" charset="0"/>
              </a:rPr>
              <a:t>valE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IPOPL, IRET } : </a:t>
            </a:r>
            <a:r>
              <a:rPr lang="en-US" sz="1600" dirty="0" err="1">
                <a:latin typeface="Courier New" pitchFamily="49" charset="0"/>
              </a:rPr>
              <a:t>valA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# Other instructions don't need address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#3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rrmovl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1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162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783" name="Line 223"/>
          <p:cNvSpPr>
            <a:spLocks noChangeShapeType="1"/>
          </p:cNvSpPr>
          <p:nvPr/>
        </p:nvSpPr>
        <p:spPr bwMode="auto">
          <a:xfrm>
            <a:off x="5175250" y="4572000"/>
            <a:ext cx="1295400" cy="228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176" name="Group 219"/>
          <p:cNvGrpSpPr>
            <a:grpSpLocks/>
          </p:cNvGrpSpPr>
          <p:nvPr/>
        </p:nvGrpSpPr>
        <p:grpSpPr bwMode="auto">
          <a:xfrm>
            <a:off x="6623050" y="3270250"/>
            <a:ext cx="2133600" cy="3048000"/>
            <a:chOff x="3984" y="2160"/>
            <a:chExt cx="1344" cy="1920"/>
          </a:xfrm>
        </p:grpSpPr>
        <p:sp>
          <p:nvSpPr>
            <p:cNvPr id="181" name="Rectangle 138"/>
            <p:cNvSpPr>
              <a:spLocks noChangeArrowheads="1"/>
            </p:cNvSpPr>
            <p:nvPr/>
          </p:nvSpPr>
          <p:spPr bwMode="auto">
            <a:xfrm>
              <a:off x="4128" y="21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jmp</a:t>
              </a:r>
            </a:p>
          </p:txBody>
        </p:sp>
        <p:grpSp>
          <p:nvGrpSpPr>
            <p:cNvPr id="177" name="Group 179"/>
            <p:cNvGrpSpPr>
              <a:grpSpLocks/>
            </p:cNvGrpSpPr>
            <p:nvPr/>
          </p:nvGrpSpPr>
          <p:grpSpPr bwMode="auto">
            <a:xfrm>
              <a:off x="4560" y="2160"/>
              <a:ext cx="384" cy="192"/>
              <a:chOff x="4560" y="2160"/>
              <a:chExt cx="384" cy="192"/>
            </a:xfrm>
          </p:grpSpPr>
          <p:sp>
            <p:nvSpPr>
              <p:cNvPr id="214" name="Rectangle 140"/>
              <p:cNvSpPr>
                <a:spLocks noChangeArrowheads="1"/>
              </p:cNvSpPr>
              <p:nvPr/>
            </p:nvSpPr>
            <p:spPr bwMode="auto">
              <a:xfrm>
                <a:off x="4560" y="21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15" name="Rectangle 141"/>
              <p:cNvSpPr>
                <a:spLocks noChangeArrowheads="1"/>
              </p:cNvSpPr>
              <p:nvPr/>
            </p:nvSpPr>
            <p:spPr bwMode="auto">
              <a:xfrm>
                <a:off x="4752" y="21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16" name="Rectangle 142"/>
              <p:cNvSpPr>
                <a:spLocks noChangeArrowheads="1"/>
              </p:cNvSpPr>
              <p:nvPr/>
            </p:nvSpPr>
            <p:spPr bwMode="auto">
              <a:xfrm>
                <a:off x="4560" y="21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3" name="Rectangle 143"/>
            <p:cNvSpPr>
              <a:spLocks noChangeArrowheads="1"/>
            </p:cNvSpPr>
            <p:nvPr/>
          </p:nvSpPr>
          <p:spPr bwMode="auto">
            <a:xfrm>
              <a:off x="4128" y="24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jle</a:t>
              </a:r>
            </a:p>
          </p:txBody>
        </p:sp>
        <p:grpSp>
          <p:nvGrpSpPr>
            <p:cNvPr id="178" name="Group 178"/>
            <p:cNvGrpSpPr>
              <a:grpSpLocks/>
            </p:cNvGrpSpPr>
            <p:nvPr/>
          </p:nvGrpSpPr>
          <p:grpSpPr bwMode="auto">
            <a:xfrm>
              <a:off x="4560" y="2448"/>
              <a:ext cx="384" cy="192"/>
              <a:chOff x="4560" y="2448"/>
              <a:chExt cx="384" cy="192"/>
            </a:xfrm>
          </p:grpSpPr>
          <p:sp>
            <p:nvSpPr>
              <p:cNvPr id="211" name="Rectangle 145"/>
              <p:cNvSpPr>
                <a:spLocks noChangeArrowheads="1"/>
              </p:cNvSpPr>
              <p:nvPr/>
            </p:nvSpPr>
            <p:spPr bwMode="auto">
              <a:xfrm>
                <a:off x="4560" y="24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12" name="Rectangle 146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13" name="Rectangle 147"/>
              <p:cNvSpPr>
                <a:spLocks noChangeArrowheads="1"/>
              </p:cNvSpPr>
              <p:nvPr/>
            </p:nvSpPr>
            <p:spPr bwMode="auto">
              <a:xfrm>
                <a:off x="4560" y="24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5" name="Rectangle 148"/>
            <p:cNvSpPr>
              <a:spLocks noChangeArrowheads="1"/>
            </p:cNvSpPr>
            <p:nvPr/>
          </p:nvSpPr>
          <p:spPr bwMode="auto">
            <a:xfrm>
              <a:off x="4128" y="27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jl</a:t>
              </a:r>
            </a:p>
          </p:txBody>
        </p:sp>
        <p:grpSp>
          <p:nvGrpSpPr>
            <p:cNvPr id="179" name="Group 177"/>
            <p:cNvGrpSpPr>
              <a:grpSpLocks/>
            </p:cNvGrpSpPr>
            <p:nvPr/>
          </p:nvGrpSpPr>
          <p:grpSpPr bwMode="auto">
            <a:xfrm>
              <a:off x="4560" y="2736"/>
              <a:ext cx="384" cy="192"/>
              <a:chOff x="4560" y="2736"/>
              <a:chExt cx="384" cy="192"/>
            </a:xfrm>
          </p:grpSpPr>
          <p:sp>
            <p:nvSpPr>
              <p:cNvPr id="208" name="Rectangle 150"/>
              <p:cNvSpPr>
                <a:spLocks noChangeArrowheads="1"/>
              </p:cNvSpPr>
              <p:nvPr/>
            </p:nvSpPr>
            <p:spPr bwMode="auto">
              <a:xfrm>
                <a:off x="4560" y="27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9" name="Rectangle 151"/>
              <p:cNvSpPr>
                <a:spLocks noChangeArrowheads="1"/>
              </p:cNvSpPr>
              <p:nvPr/>
            </p:nvSpPr>
            <p:spPr bwMode="auto">
              <a:xfrm>
                <a:off x="4752" y="27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10" name="Rectangle 152"/>
              <p:cNvSpPr>
                <a:spLocks noChangeArrowheads="1"/>
              </p:cNvSpPr>
              <p:nvPr/>
            </p:nvSpPr>
            <p:spPr bwMode="auto">
              <a:xfrm>
                <a:off x="4560" y="27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7" name="Rectangle 153"/>
            <p:cNvSpPr>
              <a:spLocks noChangeArrowheads="1"/>
            </p:cNvSpPr>
            <p:nvPr/>
          </p:nvSpPr>
          <p:spPr bwMode="auto">
            <a:xfrm>
              <a:off x="4128" y="302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je</a:t>
              </a:r>
            </a:p>
          </p:txBody>
        </p:sp>
        <p:grpSp>
          <p:nvGrpSpPr>
            <p:cNvPr id="180" name="Group 176"/>
            <p:cNvGrpSpPr>
              <a:grpSpLocks/>
            </p:cNvGrpSpPr>
            <p:nvPr/>
          </p:nvGrpSpPr>
          <p:grpSpPr bwMode="auto">
            <a:xfrm>
              <a:off x="4560" y="3024"/>
              <a:ext cx="384" cy="192"/>
              <a:chOff x="4560" y="3024"/>
              <a:chExt cx="384" cy="192"/>
            </a:xfrm>
          </p:grpSpPr>
          <p:sp>
            <p:nvSpPr>
              <p:cNvPr id="205" name="Rectangle 155"/>
              <p:cNvSpPr>
                <a:spLocks noChangeArrowheads="1"/>
              </p:cNvSpPr>
              <p:nvPr/>
            </p:nvSpPr>
            <p:spPr bwMode="auto">
              <a:xfrm>
                <a:off x="4560" y="302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6" name="Rectangle 156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07" name="Rectangle 157"/>
              <p:cNvSpPr>
                <a:spLocks noChangeArrowheads="1"/>
              </p:cNvSpPr>
              <p:nvPr/>
            </p:nvSpPr>
            <p:spPr bwMode="auto">
              <a:xfrm>
                <a:off x="4560" y="302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9" name="Rectangle 158"/>
            <p:cNvSpPr>
              <a:spLocks noChangeArrowheads="1"/>
            </p:cNvSpPr>
            <p:nvPr/>
          </p:nvSpPr>
          <p:spPr bwMode="auto">
            <a:xfrm>
              <a:off x="4128" y="331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jne</a:t>
              </a:r>
            </a:p>
          </p:txBody>
        </p:sp>
        <p:grpSp>
          <p:nvGrpSpPr>
            <p:cNvPr id="182" name="Group 173"/>
            <p:cNvGrpSpPr>
              <a:grpSpLocks/>
            </p:cNvGrpSpPr>
            <p:nvPr/>
          </p:nvGrpSpPr>
          <p:grpSpPr bwMode="auto">
            <a:xfrm>
              <a:off x="4560" y="3312"/>
              <a:ext cx="384" cy="192"/>
              <a:chOff x="4560" y="3312"/>
              <a:chExt cx="384" cy="192"/>
            </a:xfrm>
          </p:grpSpPr>
          <p:sp>
            <p:nvSpPr>
              <p:cNvPr id="202" name="Rectangle 160"/>
              <p:cNvSpPr>
                <a:spLocks noChangeArrowheads="1"/>
              </p:cNvSpPr>
              <p:nvPr/>
            </p:nvSpPr>
            <p:spPr bwMode="auto">
              <a:xfrm>
                <a:off x="4560" y="331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3" name="Rectangle 161"/>
              <p:cNvSpPr>
                <a:spLocks noChangeArrowheads="1"/>
              </p:cNvSpPr>
              <p:nvPr/>
            </p:nvSpPr>
            <p:spPr bwMode="auto">
              <a:xfrm>
                <a:off x="4752" y="331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204" name="Rectangle 162"/>
              <p:cNvSpPr>
                <a:spLocks noChangeArrowheads="1"/>
              </p:cNvSpPr>
              <p:nvPr/>
            </p:nvSpPr>
            <p:spPr bwMode="auto">
              <a:xfrm>
                <a:off x="4560" y="331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1" name="Rectangle 163"/>
            <p:cNvSpPr>
              <a:spLocks noChangeArrowheads="1"/>
            </p:cNvSpPr>
            <p:nvPr/>
          </p:nvSpPr>
          <p:spPr bwMode="auto">
            <a:xfrm>
              <a:off x="4128" y="360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jge</a:t>
              </a:r>
            </a:p>
          </p:txBody>
        </p:sp>
        <p:grpSp>
          <p:nvGrpSpPr>
            <p:cNvPr id="184" name="Group 175"/>
            <p:cNvGrpSpPr>
              <a:grpSpLocks/>
            </p:cNvGrpSpPr>
            <p:nvPr/>
          </p:nvGrpSpPr>
          <p:grpSpPr bwMode="auto">
            <a:xfrm>
              <a:off x="4560" y="3600"/>
              <a:ext cx="384" cy="192"/>
              <a:chOff x="4560" y="3600"/>
              <a:chExt cx="384" cy="192"/>
            </a:xfrm>
          </p:grpSpPr>
          <p:sp>
            <p:nvSpPr>
              <p:cNvPr id="199" name="Rectangle 165"/>
              <p:cNvSpPr>
                <a:spLocks noChangeArrowheads="1"/>
              </p:cNvSpPr>
              <p:nvPr/>
            </p:nvSpPr>
            <p:spPr bwMode="auto">
              <a:xfrm>
                <a:off x="4560" y="360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0" name="Rectangle 166"/>
              <p:cNvSpPr>
                <a:spLocks noChangeArrowheads="1"/>
              </p:cNvSpPr>
              <p:nvPr/>
            </p:nvSpPr>
            <p:spPr bwMode="auto">
              <a:xfrm>
                <a:off x="4752" y="360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201" name="Rectangle 167"/>
              <p:cNvSpPr>
                <a:spLocks noChangeArrowheads="1"/>
              </p:cNvSpPr>
              <p:nvPr/>
            </p:nvSpPr>
            <p:spPr bwMode="auto">
              <a:xfrm>
                <a:off x="4560" y="360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3" name="Rectangle 168"/>
            <p:cNvSpPr>
              <a:spLocks noChangeArrowheads="1"/>
            </p:cNvSpPr>
            <p:nvPr/>
          </p:nvSpPr>
          <p:spPr bwMode="auto">
            <a:xfrm>
              <a:off x="4128" y="388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jg</a:t>
              </a:r>
            </a:p>
          </p:txBody>
        </p:sp>
        <p:grpSp>
          <p:nvGrpSpPr>
            <p:cNvPr id="186" name="Group 174"/>
            <p:cNvGrpSpPr>
              <a:grpSpLocks/>
            </p:cNvGrpSpPr>
            <p:nvPr/>
          </p:nvGrpSpPr>
          <p:grpSpPr bwMode="auto">
            <a:xfrm>
              <a:off x="4560" y="3888"/>
              <a:ext cx="384" cy="192"/>
              <a:chOff x="4560" y="3888"/>
              <a:chExt cx="384" cy="192"/>
            </a:xfrm>
          </p:grpSpPr>
          <p:sp>
            <p:nvSpPr>
              <p:cNvPr id="196" name="Rectangle 170"/>
              <p:cNvSpPr>
                <a:spLocks noChangeArrowheads="1"/>
              </p:cNvSpPr>
              <p:nvPr/>
            </p:nvSpPr>
            <p:spPr bwMode="auto">
              <a:xfrm>
                <a:off x="4560" y="388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197" name="Rectangle 171"/>
              <p:cNvSpPr>
                <a:spLocks noChangeArrowheads="1"/>
              </p:cNvSpPr>
              <p:nvPr/>
            </p:nvSpPr>
            <p:spPr bwMode="auto">
              <a:xfrm>
                <a:off x="4752" y="388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198" name="Rectangle 172"/>
              <p:cNvSpPr>
                <a:spLocks noChangeArrowheads="1"/>
              </p:cNvSpPr>
              <p:nvPr/>
            </p:nvSpPr>
            <p:spPr bwMode="auto">
              <a:xfrm>
                <a:off x="4560" y="388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5" name="AutoShape 218"/>
            <p:cNvSpPr>
              <a:spLocks/>
            </p:cNvSpPr>
            <p:nvPr/>
          </p:nvSpPr>
          <p:spPr bwMode="auto">
            <a:xfrm>
              <a:off x="3984" y="2208"/>
              <a:ext cx="144" cy="1872"/>
            </a:xfrm>
            <a:prstGeom prst="leftBrace">
              <a:avLst>
                <a:gd name="adj1" fmla="val 108333"/>
                <a:gd name="adj2" fmla="val 50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Read</a:t>
            </a:r>
          </a:p>
        </p:txBody>
      </p:sp>
      <p:grpSp>
        <p:nvGrpSpPr>
          <p:cNvPr id="397315" name="Group 3"/>
          <p:cNvGrpSpPr>
            <a:grpSpLocks/>
          </p:cNvGrpSpPr>
          <p:nvPr/>
        </p:nvGrpSpPr>
        <p:grpSpPr bwMode="auto">
          <a:xfrm>
            <a:off x="1371600" y="1295400"/>
            <a:ext cx="7010400" cy="4419600"/>
            <a:chOff x="1008" y="864"/>
            <a:chExt cx="4416" cy="2784"/>
          </a:xfrm>
        </p:grpSpPr>
        <p:sp>
          <p:nvSpPr>
            <p:cNvPr id="397316" name="Text Box 4"/>
            <p:cNvSpPr txBox="1">
              <a:spLocks noChangeArrowheads="1"/>
            </p:cNvSpPr>
            <p:nvPr/>
          </p:nvSpPr>
          <p:spPr bwMode="auto">
            <a:xfrm>
              <a:off x="1776" y="8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97317" name="Text Box 5"/>
            <p:cNvSpPr txBox="1">
              <a:spLocks noChangeArrowheads="1"/>
            </p:cNvSpPr>
            <p:nvPr/>
          </p:nvSpPr>
          <p:spPr bwMode="auto">
            <a:xfrm>
              <a:off x="1008" y="105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7318" name="Text Box 6"/>
            <p:cNvSpPr txBox="1">
              <a:spLocks noChangeArrowheads="1"/>
            </p:cNvSpPr>
            <p:nvPr/>
          </p:nvSpPr>
          <p:spPr bwMode="auto">
            <a:xfrm>
              <a:off x="1776" y="13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97319" name="Text Box 7"/>
            <p:cNvSpPr txBox="1">
              <a:spLocks noChangeArrowheads="1"/>
            </p:cNvSpPr>
            <p:nvPr/>
          </p:nvSpPr>
          <p:spPr bwMode="auto">
            <a:xfrm>
              <a:off x="1776" y="18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97320" name="Text Box 8"/>
            <p:cNvSpPr txBox="1">
              <a:spLocks noChangeArrowheads="1"/>
            </p:cNvSpPr>
            <p:nvPr/>
          </p:nvSpPr>
          <p:spPr bwMode="auto">
            <a:xfrm>
              <a:off x="1776" y="23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7321" name="Text Box 9"/>
            <p:cNvSpPr txBox="1">
              <a:spLocks noChangeArrowheads="1"/>
            </p:cNvSpPr>
            <p:nvPr/>
          </p:nvSpPr>
          <p:spPr bwMode="auto">
            <a:xfrm>
              <a:off x="1776" y="27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7322" name="Text Box 10"/>
            <p:cNvSpPr txBox="1">
              <a:spLocks noChangeArrowheads="1"/>
            </p:cNvSpPr>
            <p:nvPr/>
          </p:nvSpPr>
          <p:spPr bwMode="auto">
            <a:xfrm>
              <a:off x="1776" y="32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7323" name="Text Box 11"/>
            <p:cNvSpPr txBox="1">
              <a:spLocks noChangeArrowheads="1"/>
            </p:cNvSpPr>
            <p:nvPr/>
          </p:nvSpPr>
          <p:spPr bwMode="auto">
            <a:xfrm>
              <a:off x="1776" y="105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7324" name="Text Box 12"/>
            <p:cNvSpPr txBox="1">
              <a:spLocks noChangeArrowheads="1"/>
            </p:cNvSpPr>
            <p:nvPr/>
          </p:nvSpPr>
          <p:spPr bwMode="auto">
            <a:xfrm>
              <a:off x="3648" y="105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  <p:grpSp>
          <p:nvGrpSpPr>
            <p:cNvPr id="397325" name="Group 13"/>
            <p:cNvGrpSpPr>
              <a:grpSpLocks/>
            </p:cNvGrpSpPr>
            <p:nvPr/>
          </p:nvGrpSpPr>
          <p:grpSpPr bwMode="auto">
            <a:xfrm>
              <a:off x="1008" y="1536"/>
              <a:ext cx="4416" cy="192"/>
              <a:chOff x="576" y="2352"/>
              <a:chExt cx="4416" cy="192"/>
            </a:xfrm>
          </p:grpSpPr>
          <p:sp>
            <p:nvSpPr>
              <p:cNvPr id="397326" name="Text Box 14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[valE]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valA</a:t>
                </a:r>
              </a:p>
            </p:txBody>
          </p:sp>
          <p:sp>
            <p:nvSpPr>
              <p:cNvPr id="397327" name="Text Box 15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28" name="Text Box 16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value to memory  </a:t>
                </a:r>
              </a:p>
            </p:txBody>
          </p:sp>
        </p:grpSp>
        <p:grpSp>
          <p:nvGrpSpPr>
            <p:cNvPr id="397329" name="Group 17"/>
            <p:cNvGrpSpPr>
              <a:grpSpLocks/>
            </p:cNvGrpSpPr>
            <p:nvPr/>
          </p:nvGrpSpPr>
          <p:grpSpPr bwMode="auto">
            <a:xfrm>
              <a:off x="1008" y="2016"/>
              <a:ext cx="4416" cy="192"/>
              <a:chOff x="576" y="2352"/>
              <a:chExt cx="4416" cy="192"/>
            </a:xfrm>
          </p:grpSpPr>
          <p:sp>
            <p:nvSpPr>
              <p:cNvPr id="397330" name="Text Box 18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olidFill>
                      <a:srgbClr val="FF3300"/>
                    </a:solidFill>
                    <a:sym typeface="Symbol" pitchFamily="18" charset="2"/>
                  </a:rPr>
                  <a:t></a:t>
                </a:r>
                <a:r>
                  <a:rPr lang="en-US" sz="1600">
                    <a:solidFill>
                      <a:srgbClr val="FF3300"/>
                    </a:solidFill>
                  </a:rPr>
                  <a:t> M</a:t>
                </a:r>
                <a:r>
                  <a:rPr lang="en-US" sz="1600" baseline="-25000">
                    <a:solidFill>
                      <a:srgbClr val="FF3300"/>
                    </a:solidFill>
                  </a:rPr>
                  <a:t>4</a:t>
                </a:r>
                <a:r>
                  <a:rPr lang="en-US" sz="1600"/>
                  <a:t>[valA]</a:t>
                </a:r>
              </a:p>
            </p:txBody>
          </p:sp>
          <p:sp>
            <p:nvSpPr>
              <p:cNvPr id="397331" name="Text Box 19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32" name="Text Box 20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from stack </a:t>
                </a:r>
              </a:p>
            </p:txBody>
          </p:sp>
        </p:grpSp>
        <p:grpSp>
          <p:nvGrpSpPr>
            <p:cNvPr id="397333" name="Group 21"/>
            <p:cNvGrpSpPr>
              <a:grpSpLocks/>
            </p:cNvGrpSpPr>
            <p:nvPr/>
          </p:nvGrpSpPr>
          <p:grpSpPr bwMode="auto">
            <a:xfrm>
              <a:off x="1008" y="2976"/>
              <a:ext cx="4416" cy="192"/>
              <a:chOff x="576" y="2352"/>
              <a:chExt cx="4416" cy="192"/>
            </a:xfrm>
          </p:grpSpPr>
          <p:sp>
            <p:nvSpPr>
              <p:cNvPr id="397334" name="Text Box 22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</a:t>
                </a:r>
                <a:r>
                  <a:rPr lang="en-US" sz="1600" baseline="-25000"/>
                  <a:t>4</a:t>
                </a:r>
                <a:r>
                  <a:rPr lang="en-US" sz="1600"/>
                  <a:t>[valE]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valP </a:t>
                </a:r>
              </a:p>
            </p:txBody>
          </p:sp>
          <p:sp>
            <p:nvSpPr>
              <p:cNvPr id="397335" name="Text Box 23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36" name="Text Box 24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return value on stack </a:t>
                </a:r>
              </a:p>
            </p:txBody>
          </p:sp>
        </p:grpSp>
        <p:grpSp>
          <p:nvGrpSpPr>
            <p:cNvPr id="397337" name="Group 25"/>
            <p:cNvGrpSpPr>
              <a:grpSpLocks/>
            </p:cNvGrpSpPr>
            <p:nvPr/>
          </p:nvGrpSpPr>
          <p:grpSpPr bwMode="auto">
            <a:xfrm>
              <a:off x="1008" y="3456"/>
              <a:ext cx="4416" cy="192"/>
              <a:chOff x="576" y="2352"/>
              <a:chExt cx="4416" cy="192"/>
            </a:xfrm>
          </p:grpSpPr>
          <p:sp>
            <p:nvSpPr>
              <p:cNvPr id="397338" name="Text Box 26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olidFill>
                      <a:srgbClr val="FF3300"/>
                    </a:solidFill>
                    <a:sym typeface="Symbol" pitchFamily="18" charset="2"/>
                  </a:rPr>
                  <a:t></a:t>
                </a:r>
                <a:r>
                  <a:rPr lang="en-US" sz="1600">
                    <a:solidFill>
                      <a:srgbClr val="FF3300"/>
                    </a:solidFill>
                  </a:rPr>
                  <a:t> M</a:t>
                </a:r>
                <a:r>
                  <a:rPr lang="en-US" sz="1600" baseline="-25000">
                    <a:solidFill>
                      <a:srgbClr val="FF3300"/>
                    </a:solidFill>
                  </a:rPr>
                  <a:t>4</a:t>
                </a:r>
                <a:r>
                  <a:rPr lang="en-US" sz="1600"/>
                  <a:t>[valA]  </a:t>
                </a:r>
              </a:p>
            </p:txBody>
          </p:sp>
          <p:sp>
            <p:nvSpPr>
              <p:cNvPr id="397339" name="Text Box 27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40" name="Text Box 28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return address</a:t>
                </a:r>
              </a:p>
            </p:txBody>
          </p:sp>
        </p:grpSp>
        <p:sp>
          <p:nvSpPr>
            <p:cNvPr id="397341" name="Text Box 29"/>
            <p:cNvSpPr txBox="1">
              <a:spLocks noChangeArrowheads="1"/>
            </p:cNvSpPr>
            <p:nvPr/>
          </p:nvSpPr>
          <p:spPr bwMode="auto">
            <a:xfrm>
              <a:off x="1008" y="249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7342" name="Text Box 30"/>
            <p:cNvSpPr txBox="1">
              <a:spLocks noChangeArrowheads="1"/>
            </p:cNvSpPr>
            <p:nvPr/>
          </p:nvSpPr>
          <p:spPr bwMode="auto">
            <a:xfrm>
              <a:off x="1776" y="249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7343" name="Text Box 31"/>
            <p:cNvSpPr txBox="1">
              <a:spLocks noChangeArrowheads="1"/>
            </p:cNvSpPr>
            <p:nvPr/>
          </p:nvSpPr>
          <p:spPr bwMode="auto">
            <a:xfrm>
              <a:off x="3648" y="249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</p:grpSp>
      <p:sp>
        <p:nvSpPr>
          <p:cNvPr id="397344" name="Text Box 32"/>
          <p:cNvSpPr txBox="1">
            <a:spLocks noChangeArrowheads="1"/>
          </p:cNvSpPr>
          <p:nvPr/>
        </p:nvSpPr>
        <p:spPr bwMode="auto">
          <a:xfrm>
            <a:off x="685800" y="5867400"/>
            <a:ext cx="8001000" cy="3365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bool mem_read = icode in { IMRMOVL, IPOPL, IRET };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PC Update Logic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14600"/>
            <a:ext cx="5334000" cy="2514600"/>
          </a:xfrm>
        </p:spPr>
        <p:txBody>
          <a:bodyPr/>
          <a:lstStyle/>
          <a:p>
            <a:r>
              <a:rPr lang="en-US"/>
              <a:t>New PC</a:t>
            </a:r>
          </a:p>
          <a:p>
            <a:pPr lvl="1"/>
            <a:r>
              <a:rPr lang="en-US"/>
              <a:t>Select next value of PC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327650" y="1714500"/>
            <a:ext cx="2895600" cy="1905000"/>
            <a:chOff x="1600200" y="4267200"/>
            <a:chExt cx="2895600" cy="1905000"/>
          </a:xfrm>
        </p:grpSpPr>
        <p:sp>
          <p:nvSpPr>
            <p:cNvPr id="20" name="AutoShape 9"/>
            <p:cNvSpPr>
              <a:spLocks noChangeArrowheads="1"/>
            </p:cNvSpPr>
            <p:nvPr/>
          </p:nvSpPr>
          <p:spPr bwMode="auto">
            <a:xfrm>
              <a:off x="1600200" y="4953000"/>
              <a:ext cx="28194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New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21" name="Oval 71"/>
            <p:cNvSpPr>
              <a:spLocks noChangeArrowheads="1"/>
            </p:cNvSpPr>
            <p:nvPr/>
          </p:nvSpPr>
          <p:spPr bwMode="auto">
            <a:xfrm>
              <a:off x="22098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Cnd</a:t>
              </a:r>
            </a:p>
          </p:txBody>
        </p:sp>
        <p:sp>
          <p:nvSpPr>
            <p:cNvPr id="22" name="Oval 6"/>
            <p:cNvSpPr>
              <a:spLocks noChangeArrowheads="1"/>
            </p:cNvSpPr>
            <p:nvPr/>
          </p:nvSpPr>
          <p:spPr bwMode="auto">
            <a:xfrm>
              <a:off x="16002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23" name="Line 226"/>
            <p:cNvSpPr>
              <a:spLocks noChangeShapeType="1"/>
            </p:cNvSpPr>
            <p:nvPr/>
          </p:nvSpPr>
          <p:spPr bwMode="auto">
            <a:xfrm flipV="1">
              <a:off x="4267200" y="5486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Oval 232"/>
            <p:cNvSpPr>
              <a:spLocks noChangeArrowheads="1"/>
            </p:cNvSpPr>
            <p:nvPr/>
          </p:nvSpPr>
          <p:spPr bwMode="auto">
            <a:xfrm>
              <a:off x="28194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25" name="Oval 233"/>
            <p:cNvSpPr>
              <a:spLocks noChangeArrowheads="1"/>
            </p:cNvSpPr>
            <p:nvPr/>
          </p:nvSpPr>
          <p:spPr bwMode="auto">
            <a:xfrm>
              <a:off x="40386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26" name="Oval 250"/>
            <p:cNvSpPr>
              <a:spLocks noChangeArrowheads="1"/>
            </p:cNvSpPr>
            <p:nvPr/>
          </p:nvSpPr>
          <p:spPr bwMode="auto">
            <a:xfrm>
              <a:off x="34290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valM</a:t>
              </a:r>
            </a:p>
          </p:txBody>
        </p:sp>
        <p:sp>
          <p:nvSpPr>
            <p:cNvPr id="27" name="Line 271"/>
            <p:cNvSpPr>
              <a:spLocks noChangeShapeType="1"/>
            </p:cNvSpPr>
            <p:nvPr/>
          </p:nvSpPr>
          <p:spPr bwMode="auto">
            <a:xfrm flipH="1" flipV="1">
              <a:off x="2438400" y="5486400"/>
              <a:ext cx="0" cy="304800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Line 292"/>
            <p:cNvSpPr>
              <a:spLocks noChangeShapeType="1"/>
            </p:cNvSpPr>
            <p:nvPr/>
          </p:nvSpPr>
          <p:spPr bwMode="auto">
            <a:xfrm flipV="1">
              <a:off x="3124200" y="46482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Line 294"/>
            <p:cNvSpPr>
              <a:spLocks noChangeShapeType="1"/>
            </p:cNvSpPr>
            <p:nvPr/>
          </p:nvSpPr>
          <p:spPr bwMode="auto">
            <a:xfrm flipV="1">
              <a:off x="3657600" y="5486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Line 295"/>
            <p:cNvSpPr>
              <a:spLocks noChangeShapeType="1"/>
            </p:cNvSpPr>
            <p:nvPr/>
          </p:nvSpPr>
          <p:spPr bwMode="auto">
            <a:xfrm flipV="1">
              <a:off x="3048000" y="5486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Line 29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Rectangle 300"/>
            <p:cNvSpPr>
              <a:spLocks noChangeArrowheads="1"/>
            </p:cNvSpPr>
            <p:nvPr/>
          </p:nvSpPr>
          <p:spPr bwMode="auto">
            <a:xfrm>
              <a:off x="2895600" y="42672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PC</a:t>
            </a:r>
            <a:br>
              <a:rPr lang="en-US"/>
            </a:br>
            <a:r>
              <a:rPr lang="en-US"/>
              <a:t>Update</a:t>
            </a:r>
          </a:p>
        </p:txBody>
      </p:sp>
      <p:grpSp>
        <p:nvGrpSpPr>
          <p:cNvPr id="394328" name="Group 88"/>
          <p:cNvGrpSpPr>
            <a:grpSpLocks/>
          </p:cNvGrpSpPr>
          <p:nvPr/>
        </p:nvGrpSpPr>
        <p:grpSpPr bwMode="auto">
          <a:xfrm>
            <a:off x="2209800" y="381000"/>
            <a:ext cx="7010400" cy="4419600"/>
            <a:chOff x="912" y="576"/>
            <a:chExt cx="4416" cy="2784"/>
          </a:xfrm>
        </p:grpSpPr>
        <p:sp>
          <p:nvSpPr>
            <p:cNvPr id="394255" name="Text Box 15"/>
            <p:cNvSpPr txBox="1">
              <a:spLocks noChangeArrowheads="1"/>
            </p:cNvSpPr>
            <p:nvPr/>
          </p:nvSpPr>
          <p:spPr bwMode="auto">
            <a:xfrm>
              <a:off x="1680" y="57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94257" name="Text Box 17"/>
            <p:cNvSpPr txBox="1">
              <a:spLocks noChangeArrowheads="1"/>
            </p:cNvSpPr>
            <p:nvPr/>
          </p:nvSpPr>
          <p:spPr bwMode="auto">
            <a:xfrm>
              <a:off x="1680" y="105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94259" name="Text Box 19"/>
            <p:cNvSpPr txBox="1">
              <a:spLocks noChangeArrowheads="1"/>
            </p:cNvSpPr>
            <p:nvPr/>
          </p:nvSpPr>
          <p:spPr bwMode="auto">
            <a:xfrm>
              <a:off x="1680" y="153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94261" name="Text Box 21"/>
            <p:cNvSpPr txBox="1">
              <a:spLocks noChangeArrowheads="1"/>
            </p:cNvSpPr>
            <p:nvPr/>
          </p:nvSpPr>
          <p:spPr bwMode="auto">
            <a:xfrm>
              <a:off x="1680" y="201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4263" name="Text Box 23"/>
            <p:cNvSpPr txBox="1">
              <a:spLocks noChangeArrowheads="1"/>
            </p:cNvSpPr>
            <p:nvPr/>
          </p:nvSpPr>
          <p:spPr bwMode="auto">
            <a:xfrm>
              <a:off x="1680" y="249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4264" name="Text Box 24"/>
            <p:cNvSpPr txBox="1">
              <a:spLocks noChangeArrowheads="1"/>
            </p:cNvSpPr>
            <p:nvPr/>
          </p:nvSpPr>
          <p:spPr bwMode="auto">
            <a:xfrm>
              <a:off x="1680" y="297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94304" name="Group 64"/>
            <p:cNvGrpSpPr>
              <a:grpSpLocks/>
            </p:cNvGrpSpPr>
            <p:nvPr/>
          </p:nvGrpSpPr>
          <p:grpSpPr bwMode="auto">
            <a:xfrm>
              <a:off x="912" y="768"/>
              <a:ext cx="4416" cy="192"/>
              <a:chOff x="576" y="2928"/>
              <a:chExt cx="4416" cy="192"/>
            </a:xfrm>
          </p:grpSpPr>
          <p:sp>
            <p:nvSpPr>
              <p:cNvPr id="394305" name="Text Box 65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valP</a:t>
                </a:r>
              </a:p>
            </p:txBody>
          </p:sp>
          <p:sp>
            <p:nvSpPr>
              <p:cNvPr id="394306" name="Text Box 66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07" name="Text Box 67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08" name="Group 68"/>
            <p:cNvGrpSpPr>
              <a:grpSpLocks/>
            </p:cNvGrpSpPr>
            <p:nvPr/>
          </p:nvGrpSpPr>
          <p:grpSpPr bwMode="auto">
            <a:xfrm>
              <a:off x="912" y="1248"/>
              <a:ext cx="4416" cy="192"/>
              <a:chOff x="576" y="2928"/>
              <a:chExt cx="4416" cy="192"/>
            </a:xfrm>
          </p:grpSpPr>
          <p:sp>
            <p:nvSpPr>
              <p:cNvPr id="394309" name="Text Box 69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valP</a:t>
                </a:r>
              </a:p>
            </p:txBody>
          </p:sp>
          <p:sp>
            <p:nvSpPr>
              <p:cNvPr id="394310" name="Text Box 70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11" name="Text Box 71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12" name="Group 72"/>
            <p:cNvGrpSpPr>
              <a:grpSpLocks/>
            </p:cNvGrpSpPr>
            <p:nvPr/>
          </p:nvGrpSpPr>
          <p:grpSpPr bwMode="auto">
            <a:xfrm>
              <a:off x="912" y="1728"/>
              <a:ext cx="4416" cy="192"/>
              <a:chOff x="576" y="2928"/>
              <a:chExt cx="4416" cy="192"/>
            </a:xfrm>
          </p:grpSpPr>
          <p:sp>
            <p:nvSpPr>
              <p:cNvPr id="394313" name="Text Box 73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valP</a:t>
                </a:r>
              </a:p>
            </p:txBody>
          </p:sp>
          <p:sp>
            <p:nvSpPr>
              <p:cNvPr id="394314" name="Text Box 74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15" name="Text Box 75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16" name="Group 76"/>
            <p:cNvGrpSpPr>
              <a:grpSpLocks/>
            </p:cNvGrpSpPr>
            <p:nvPr/>
          </p:nvGrpSpPr>
          <p:grpSpPr bwMode="auto">
            <a:xfrm>
              <a:off x="912" y="2208"/>
              <a:ext cx="4416" cy="192"/>
              <a:chOff x="576" y="2928"/>
              <a:chExt cx="4416" cy="192"/>
            </a:xfrm>
          </p:grpSpPr>
          <p:sp>
            <p:nvSpPr>
              <p:cNvPr id="394317" name="Text Box 77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 dirty="0"/>
                  <a:t>PC </a:t>
                </a:r>
                <a:r>
                  <a:rPr lang="en-US" sz="1600" dirty="0">
                    <a:sym typeface="Symbol" pitchFamily="18" charset="2"/>
                  </a:rPr>
                  <a:t> </a:t>
                </a:r>
                <a:r>
                  <a:rPr lang="en-US" sz="1600" dirty="0" err="1" smtClean="0">
                    <a:sym typeface="Symbol" pitchFamily="18" charset="2"/>
                  </a:rPr>
                  <a:t>Cnd</a:t>
                </a:r>
                <a:r>
                  <a:rPr lang="en-US" sz="1600" dirty="0" smtClean="0">
                    <a:sym typeface="Symbol" pitchFamily="18" charset="2"/>
                  </a:rPr>
                  <a:t> </a:t>
                </a:r>
                <a:r>
                  <a:rPr lang="en-US" sz="1600" dirty="0">
                    <a:sym typeface="Symbol" pitchFamily="18" charset="2"/>
                  </a:rPr>
                  <a:t>? </a:t>
                </a:r>
                <a:r>
                  <a:rPr lang="en-US" sz="1600" dirty="0" err="1">
                    <a:sym typeface="Symbol" pitchFamily="18" charset="2"/>
                  </a:rPr>
                  <a:t>valC</a:t>
                </a:r>
                <a:r>
                  <a:rPr lang="en-US" sz="1600" dirty="0">
                    <a:sym typeface="Symbol" pitchFamily="18" charset="2"/>
                  </a:rPr>
                  <a:t> : </a:t>
                </a:r>
                <a:r>
                  <a:rPr lang="en-US" sz="1600" dirty="0" err="1">
                    <a:sym typeface="Symbol" pitchFamily="18" charset="2"/>
                  </a:rPr>
                  <a:t>valP</a:t>
                </a:r>
                <a:endParaRPr lang="en-US" sz="1600" dirty="0">
                  <a:sym typeface="Symbol" pitchFamily="18" charset="2"/>
                </a:endParaRPr>
              </a:p>
            </p:txBody>
          </p:sp>
          <p:sp>
            <p:nvSpPr>
              <p:cNvPr id="394318" name="Text Box 78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19" name="Text Box 79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20" name="Group 80"/>
            <p:cNvGrpSpPr>
              <a:grpSpLocks/>
            </p:cNvGrpSpPr>
            <p:nvPr/>
          </p:nvGrpSpPr>
          <p:grpSpPr bwMode="auto">
            <a:xfrm>
              <a:off x="912" y="2688"/>
              <a:ext cx="4416" cy="192"/>
              <a:chOff x="576" y="2928"/>
              <a:chExt cx="4416" cy="192"/>
            </a:xfrm>
          </p:grpSpPr>
          <p:sp>
            <p:nvSpPr>
              <p:cNvPr id="394321" name="Text Box 81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valC</a:t>
                </a:r>
              </a:p>
            </p:txBody>
          </p:sp>
          <p:sp>
            <p:nvSpPr>
              <p:cNvPr id="394322" name="Text Box 82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23" name="Text Box 83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Set PC to destination</a:t>
                </a:r>
              </a:p>
            </p:txBody>
          </p:sp>
        </p:grpSp>
        <p:grpSp>
          <p:nvGrpSpPr>
            <p:cNvPr id="394324" name="Group 84"/>
            <p:cNvGrpSpPr>
              <a:grpSpLocks/>
            </p:cNvGrpSpPr>
            <p:nvPr/>
          </p:nvGrpSpPr>
          <p:grpSpPr bwMode="auto">
            <a:xfrm>
              <a:off x="912" y="3168"/>
              <a:ext cx="4416" cy="192"/>
              <a:chOff x="576" y="2928"/>
              <a:chExt cx="4416" cy="192"/>
            </a:xfrm>
          </p:grpSpPr>
          <p:sp>
            <p:nvSpPr>
              <p:cNvPr id="394325" name="Text Box 85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valM</a:t>
                </a:r>
              </a:p>
            </p:txBody>
          </p:sp>
          <p:sp>
            <p:nvSpPr>
              <p:cNvPr id="394326" name="Text Box 86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27" name="Text Box 87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Set PC to return address</a:t>
                </a:r>
              </a:p>
            </p:txBody>
          </p:sp>
        </p:grpSp>
      </p:grpSp>
      <p:sp>
        <p:nvSpPr>
          <p:cNvPr id="394329" name="Text Box 89"/>
          <p:cNvSpPr txBox="1">
            <a:spLocks noChangeArrowheads="1"/>
          </p:cNvSpPr>
          <p:nvPr/>
        </p:nvSpPr>
        <p:spPr bwMode="auto">
          <a:xfrm>
            <a:off x="2209800" y="4953000"/>
            <a:ext cx="5334000" cy="15589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new_pc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== ICALL : </a:t>
            </a:r>
            <a:r>
              <a:rPr lang="en-US" sz="1600" dirty="0" err="1">
                <a:latin typeface="Courier New" pitchFamily="49" charset="0"/>
              </a:rPr>
              <a:t>valC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== IJXX &amp;&amp; </a:t>
            </a:r>
            <a:r>
              <a:rPr lang="en-US" sz="1600" dirty="0" err="1" smtClean="0">
                <a:latin typeface="Courier New" pitchFamily="49" charset="0"/>
              </a:rPr>
              <a:t>Cnd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: </a:t>
            </a:r>
            <a:r>
              <a:rPr lang="en-US" sz="1600" dirty="0" err="1">
                <a:latin typeface="Courier New" pitchFamily="49" charset="0"/>
              </a:rPr>
              <a:t>valC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== IRET : </a:t>
            </a:r>
            <a:r>
              <a:rPr lang="en-US" sz="1600" dirty="0" err="1">
                <a:latin typeface="Courier New" pitchFamily="49" charset="0"/>
              </a:rPr>
              <a:t>valM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1 : </a:t>
            </a:r>
            <a:r>
              <a:rPr lang="en-US" sz="1600" dirty="0" err="1">
                <a:latin typeface="Courier New" pitchFamily="49" charset="0"/>
              </a:rPr>
              <a:t>valP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Operation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4400" y="1219200"/>
            <a:ext cx="3860800" cy="5213350"/>
          </a:xfrm>
        </p:spPr>
        <p:txBody>
          <a:bodyPr/>
          <a:lstStyle/>
          <a:p>
            <a:r>
              <a:rPr lang="en-US"/>
              <a:t>State</a:t>
            </a:r>
          </a:p>
          <a:p>
            <a:pPr lvl="1"/>
            <a:r>
              <a:rPr lang="en-US"/>
              <a:t>PC register</a:t>
            </a:r>
          </a:p>
          <a:p>
            <a:pPr lvl="1"/>
            <a:r>
              <a:rPr lang="en-US"/>
              <a:t>Cond. Code register</a:t>
            </a:r>
          </a:p>
          <a:p>
            <a:pPr lvl="1"/>
            <a:r>
              <a:rPr lang="en-US"/>
              <a:t>Data memory</a:t>
            </a:r>
          </a:p>
          <a:p>
            <a:pPr lvl="1"/>
            <a:r>
              <a:rPr lang="en-US"/>
              <a:t>Register file</a:t>
            </a:r>
          </a:p>
          <a:p>
            <a:pPr lvl="1">
              <a:buFont typeface="Wingdings" pitchFamily="2" charset="2"/>
              <a:buNone/>
            </a:pPr>
            <a:r>
              <a:rPr lang="en-US" i="1"/>
              <a:t>All updated as clock rises</a:t>
            </a:r>
          </a:p>
          <a:p>
            <a:r>
              <a:rPr lang="en-US"/>
              <a:t>Combinational Logic</a:t>
            </a:r>
          </a:p>
          <a:p>
            <a:pPr lvl="1"/>
            <a:r>
              <a:rPr lang="en-US"/>
              <a:t>ALU</a:t>
            </a:r>
          </a:p>
          <a:p>
            <a:pPr lvl="1"/>
            <a:r>
              <a:rPr lang="en-US"/>
              <a:t>Control logic</a:t>
            </a:r>
          </a:p>
          <a:p>
            <a:pPr lvl="1"/>
            <a:r>
              <a:rPr lang="en-US"/>
              <a:t>Memory reads</a:t>
            </a:r>
          </a:p>
          <a:p>
            <a:pPr lvl="2"/>
            <a:r>
              <a:rPr lang="en-US"/>
              <a:t>Instruction memory</a:t>
            </a:r>
          </a:p>
          <a:p>
            <a:pPr lvl="2"/>
            <a:r>
              <a:rPr lang="en-US"/>
              <a:t>Register file</a:t>
            </a:r>
          </a:p>
          <a:p>
            <a:pPr lvl="2"/>
            <a:r>
              <a:rPr lang="en-US"/>
              <a:t>Data memory</a:t>
            </a:r>
          </a:p>
        </p:txBody>
      </p:sp>
      <p:pic>
        <p:nvPicPr>
          <p:cNvPr id="3706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0450" y="1676400"/>
            <a:ext cx="3463925" cy="376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1742" name="Picture 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371744" name="Picture 3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1743" name="Line 31"/>
          <p:cNvSpPr>
            <a:spLocks noChangeShapeType="1"/>
          </p:cNvSpPr>
          <p:nvPr/>
        </p:nvSpPr>
        <p:spPr bwMode="auto">
          <a:xfrm>
            <a:off x="60198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71745" name="Rectangle 33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/>
              <a:t>SEQ Operation #2</a:t>
            </a:r>
          </a:p>
        </p:txBody>
      </p:sp>
      <p:sp>
        <p:nvSpPr>
          <p:cNvPr id="371746" name="Rectangle 34"/>
          <p:cNvSpPr>
            <a:spLocks noGrp="1" noChangeArrowheads="1"/>
          </p:cNvSpPr>
          <p:nvPr>
            <p:ph type="body" idx="1"/>
          </p:nvPr>
        </p:nvSpPr>
        <p:spPr>
          <a:xfrm>
            <a:off x="4953000" y="3124200"/>
            <a:ext cx="3632200" cy="3308350"/>
          </a:xfrm>
        </p:spPr>
        <p:txBody>
          <a:bodyPr/>
          <a:lstStyle/>
          <a:p>
            <a:pPr lvl="1"/>
            <a:r>
              <a:rPr lang="en-US"/>
              <a:t>state set according to second </a:t>
            </a:r>
            <a:r>
              <a:rPr lang="en-US">
                <a:latin typeface="Courier New" pitchFamily="49" charset="0"/>
              </a:rPr>
              <a:t>irmovl </a:t>
            </a:r>
            <a:r>
              <a:rPr lang="en-US"/>
              <a:t>instruction</a:t>
            </a:r>
          </a:p>
          <a:p>
            <a:pPr lvl="1"/>
            <a:r>
              <a:rPr lang="en-US"/>
              <a:t>combinational logic starting to react to state changes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68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6836" name="Line 4"/>
          <p:cNvSpPr>
            <a:spLocks noChangeShapeType="1"/>
          </p:cNvSpPr>
          <p:nvPr/>
        </p:nvSpPr>
        <p:spPr bwMode="auto">
          <a:xfrm>
            <a:off x="67818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76837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/>
              <a:t>SEQ Operation #3</a:t>
            </a:r>
          </a:p>
        </p:txBody>
      </p:sp>
      <p:sp>
        <p:nvSpPr>
          <p:cNvPr id="3768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48200" y="3124200"/>
            <a:ext cx="3937000" cy="3308350"/>
          </a:xfrm>
        </p:spPr>
        <p:txBody>
          <a:bodyPr/>
          <a:lstStyle/>
          <a:p>
            <a:pPr lvl="1"/>
            <a:r>
              <a:rPr lang="en-US"/>
              <a:t>state set according to second </a:t>
            </a:r>
            <a:r>
              <a:rPr lang="en-US">
                <a:latin typeface="Courier New" pitchFamily="49" charset="0"/>
              </a:rPr>
              <a:t>irmovl </a:t>
            </a:r>
            <a:r>
              <a:rPr lang="en-US"/>
              <a:t>instruction</a:t>
            </a:r>
          </a:p>
          <a:p>
            <a:pPr lvl="1"/>
            <a:r>
              <a:rPr lang="en-US"/>
              <a:t>combinational logic generates results for </a:t>
            </a:r>
            <a:r>
              <a:rPr lang="en-US">
                <a:latin typeface="Courier New" pitchFamily="49" charset="0"/>
              </a:rPr>
              <a:t>addl</a:t>
            </a:r>
            <a:r>
              <a:rPr lang="en-US"/>
              <a:t> instruction</a:t>
            </a:r>
          </a:p>
        </p:txBody>
      </p:sp>
      <p:pic>
        <p:nvPicPr>
          <p:cNvPr id="376861" name="Picture 2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8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7860" name="Line 4"/>
          <p:cNvSpPr>
            <a:spLocks noChangeShapeType="1"/>
          </p:cNvSpPr>
          <p:nvPr/>
        </p:nvSpPr>
        <p:spPr bwMode="auto">
          <a:xfrm>
            <a:off x="68961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77861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/>
              <a:t>SEQ Operation #4</a:t>
            </a:r>
          </a:p>
        </p:txBody>
      </p:sp>
      <p:sp>
        <p:nvSpPr>
          <p:cNvPr id="3778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410200" y="3124200"/>
            <a:ext cx="3175000" cy="3308350"/>
          </a:xfrm>
        </p:spPr>
        <p:txBody>
          <a:bodyPr/>
          <a:lstStyle/>
          <a:p>
            <a:pPr lvl="1"/>
            <a:r>
              <a:rPr lang="en-US"/>
              <a:t>state set according to </a:t>
            </a:r>
            <a:r>
              <a:rPr lang="en-US">
                <a:latin typeface="Courier New" pitchFamily="49" charset="0"/>
              </a:rPr>
              <a:t>addl </a:t>
            </a:r>
            <a:r>
              <a:rPr lang="en-US"/>
              <a:t>instruction</a:t>
            </a:r>
          </a:p>
          <a:p>
            <a:pPr lvl="1"/>
            <a:r>
              <a:rPr lang="en-US"/>
              <a:t>combinational logic starting to react to state changes</a:t>
            </a:r>
          </a:p>
        </p:txBody>
      </p:sp>
      <p:pic>
        <p:nvPicPr>
          <p:cNvPr id="37786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8884" name="Line 4"/>
          <p:cNvSpPr>
            <a:spLocks noChangeShapeType="1"/>
          </p:cNvSpPr>
          <p:nvPr/>
        </p:nvSpPr>
        <p:spPr bwMode="auto">
          <a:xfrm>
            <a:off x="76200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78885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/>
              <a:t>SEQ Operation #5</a:t>
            </a:r>
          </a:p>
        </p:txBody>
      </p:sp>
      <p:sp>
        <p:nvSpPr>
          <p:cNvPr id="37888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410200" y="3124200"/>
            <a:ext cx="3175000" cy="3308350"/>
          </a:xfrm>
        </p:spPr>
        <p:txBody>
          <a:bodyPr/>
          <a:lstStyle/>
          <a:p>
            <a:pPr lvl="1"/>
            <a:r>
              <a:rPr lang="en-US"/>
              <a:t>state set according to </a:t>
            </a:r>
            <a:r>
              <a:rPr lang="en-US">
                <a:latin typeface="Courier New" pitchFamily="49" charset="0"/>
              </a:rPr>
              <a:t>addl </a:t>
            </a:r>
            <a:r>
              <a:rPr lang="en-US"/>
              <a:t>instruction</a:t>
            </a:r>
          </a:p>
          <a:p>
            <a:pPr lvl="1"/>
            <a:r>
              <a:rPr lang="en-US"/>
              <a:t>combinational logic generates results for </a:t>
            </a:r>
            <a:r>
              <a:rPr lang="en-US">
                <a:latin typeface="Courier New" pitchFamily="49" charset="0"/>
              </a:rPr>
              <a:t>je</a:t>
            </a:r>
            <a:r>
              <a:rPr lang="en-US"/>
              <a:t> instruction</a:t>
            </a:r>
          </a:p>
        </p:txBody>
      </p:sp>
      <p:pic>
        <p:nvPicPr>
          <p:cNvPr id="37888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Summary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Implementation</a:t>
            </a:r>
          </a:p>
          <a:p>
            <a:pPr lvl="1"/>
            <a:r>
              <a:rPr lang="en-US"/>
              <a:t>Express every instruction as series of simple steps</a:t>
            </a:r>
          </a:p>
          <a:p>
            <a:pPr lvl="1"/>
            <a:r>
              <a:rPr lang="en-US"/>
              <a:t>Follow same general flow for each instruction type</a:t>
            </a:r>
          </a:p>
          <a:p>
            <a:pPr lvl="1"/>
            <a:r>
              <a:rPr lang="en-US"/>
              <a:t>Assemble registers, memories, predesigned combinational blocks</a:t>
            </a:r>
          </a:p>
          <a:p>
            <a:pPr lvl="1"/>
            <a:r>
              <a:rPr lang="en-US"/>
              <a:t>Connect with control logic</a:t>
            </a:r>
          </a:p>
          <a:p>
            <a:r>
              <a:rPr lang="en-US"/>
              <a:t>Limitations</a:t>
            </a:r>
          </a:p>
          <a:p>
            <a:pPr lvl="1"/>
            <a:r>
              <a:rPr lang="en-US"/>
              <a:t>Too slow to be practical</a:t>
            </a:r>
          </a:p>
          <a:p>
            <a:pPr lvl="1"/>
            <a:r>
              <a:rPr lang="en-US"/>
              <a:t>In one cycle, must propagate through instruction memory, register file, ALU, and data memory</a:t>
            </a:r>
          </a:p>
          <a:p>
            <a:pPr lvl="1"/>
            <a:r>
              <a:rPr lang="en-US"/>
              <a:t>Would need to run clock very slowly</a:t>
            </a:r>
          </a:p>
          <a:p>
            <a:pPr lvl="1"/>
            <a:r>
              <a:rPr lang="en-US"/>
              <a:t>Hardware units only active for fraction of clock cycle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Blocks</a:t>
            </a:r>
          </a:p>
        </p:txBody>
      </p:sp>
      <p:sp>
        <p:nvSpPr>
          <p:cNvPr id="324677" name="Rectangle 69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967287" cy="5213350"/>
          </a:xfrm>
        </p:spPr>
        <p:txBody>
          <a:bodyPr/>
          <a:lstStyle/>
          <a:p>
            <a:r>
              <a:rPr lang="en-US"/>
              <a:t>Combinational Logic</a:t>
            </a:r>
          </a:p>
          <a:p>
            <a:pPr lvl="1"/>
            <a:r>
              <a:rPr lang="en-US"/>
              <a:t>Compute Boolean functions of inputs</a:t>
            </a:r>
          </a:p>
          <a:p>
            <a:pPr lvl="1"/>
            <a:r>
              <a:rPr lang="en-US"/>
              <a:t>Continuously respond to input changes</a:t>
            </a:r>
          </a:p>
          <a:p>
            <a:pPr lvl="1"/>
            <a:r>
              <a:rPr lang="en-US"/>
              <a:t>Operate on data and implement control</a:t>
            </a:r>
          </a:p>
          <a:p>
            <a:endParaRPr lang="en-US"/>
          </a:p>
          <a:p>
            <a:r>
              <a:rPr lang="en-US"/>
              <a:t>Storage Elements</a:t>
            </a:r>
          </a:p>
          <a:p>
            <a:pPr lvl="1"/>
            <a:r>
              <a:rPr lang="en-US"/>
              <a:t>Store bits</a:t>
            </a:r>
          </a:p>
          <a:p>
            <a:pPr lvl="1"/>
            <a:r>
              <a:rPr lang="en-US"/>
              <a:t>Addressable memories</a:t>
            </a:r>
          </a:p>
          <a:p>
            <a:pPr lvl="1"/>
            <a:r>
              <a:rPr lang="en-US"/>
              <a:t>Non-addressable registers</a:t>
            </a:r>
          </a:p>
          <a:p>
            <a:pPr lvl="1"/>
            <a:r>
              <a:rPr lang="en-US"/>
              <a:t>Loaded only as clock rises</a:t>
            </a:r>
          </a:p>
        </p:txBody>
      </p:sp>
      <p:grpSp>
        <p:nvGrpSpPr>
          <p:cNvPr id="324633" name="Group 25"/>
          <p:cNvGrpSpPr>
            <a:grpSpLocks/>
          </p:cNvGrpSpPr>
          <p:nvPr/>
        </p:nvGrpSpPr>
        <p:grpSpPr bwMode="auto">
          <a:xfrm>
            <a:off x="4648200" y="4343400"/>
            <a:ext cx="2817813" cy="1600200"/>
            <a:chOff x="2163" y="624"/>
            <a:chExt cx="1775" cy="1008"/>
          </a:xfrm>
        </p:grpSpPr>
        <p:sp>
          <p:nvSpPr>
            <p:cNvPr id="324613" name="Rectangle 5"/>
            <p:cNvSpPr>
              <a:spLocks noChangeArrowheads="1"/>
            </p:cNvSpPr>
            <p:nvPr/>
          </p:nvSpPr>
          <p:spPr bwMode="auto">
            <a:xfrm>
              <a:off x="2451" y="672"/>
              <a:ext cx="960" cy="96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Register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file</a:t>
              </a:r>
            </a:p>
          </p:txBody>
        </p:sp>
        <p:sp>
          <p:nvSpPr>
            <p:cNvPr id="324614" name="Text Box 6"/>
            <p:cNvSpPr txBox="1">
              <a:spLocks noChangeArrowheads="1"/>
            </p:cNvSpPr>
            <p:nvPr/>
          </p:nvSpPr>
          <p:spPr bwMode="auto">
            <a:xfrm>
              <a:off x="2451" y="816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24615" name="Text Box 7"/>
            <p:cNvSpPr txBox="1">
              <a:spLocks noChangeArrowheads="1"/>
            </p:cNvSpPr>
            <p:nvPr/>
          </p:nvSpPr>
          <p:spPr bwMode="auto">
            <a:xfrm>
              <a:off x="2451" y="1344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  <p:sp>
          <p:nvSpPr>
            <p:cNvPr id="324616" name="Text Box 8"/>
            <p:cNvSpPr txBox="1">
              <a:spLocks noChangeArrowheads="1"/>
            </p:cNvSpPr>
            <p:nvPr/>
          </p:nvSpPr>
          <p:spPr bwMode="auto">
            <a:xfrm>
              <a:off x="3219" y="1056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W</a:t>
              </a:r>
            </a:p>
          </p:txBody>
        </p:sp>
        <p:sp>
          <p:nvSpPr>
            <p:cNvPr id="324617" name="Oval 9"/>
            <p:cNvSpPr>
              <a:spLocks noChangeArrowheads="1"/>
            </p:cNvSpPr>
            <p:nvPr/>
          </p:nvSpPr>
          <p:spPr bwMode="auto">
            <a:xfrm>
              <a:off x="3411" y="1056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dstW</a:t>
              </a:r>
            </a:p>
          </p:txBody>
        </p:sp>
        <p:sp>
          <p:nvSpPr>
            <p:cNvPr id="324618" name="Oval 10"/>
            <p:cNvSpPr>
              <a:spLocks noChangeArrowheads="1"/>
            </p:cNvSpPr>
            <p:nvPr/>
          </p:nvSpPr>
          <p:spPr bwMode="auto">
            <a:xfrm>
              <a:off x="2163" y="816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srcA</a:t>
              </a:r>
            </a:p>
          </p:txBody>
        </p:sp>
        <p:sp>
          <p:nvSpPr>
            <p:cNvPr id="324619" name="Line 11"/>
            <p:cNvSpPr>
              <a:spLocks noChangeShapeType="1"/>
            </p:cNvSpPr>
            <p:nvPr/>
          </p:nvSpPr>
          <p:spPr bwMode="auto">
            <a:xfrm rot="16200000" flipV="1">
              <a:off x="2307" y="67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0" name="Line 12"/>
            <p:cNvSpPr>
              <a:spLocks noChangeShapeType="1"/>
            </p:cNvSpPr>
            <p:nvPr/>
          </p:nvSpPr>
          <p:spPr bwMode="auto">
            <a:xfrm rot="5400000" flipH="1" flipV="1">
              <a:off x="2306" y="865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1" name="Line 13"/>
            <p:cNvSpPr>
              <a:spLocks noChangeShapeType="1"/>
            </p:cNvSpPr>
            <p:nvPr/>
          </p:nvSpPr>
          <p:spPr bwMode="auto">
            <a:xfrm rot="16200000" flipV="1">
              <a:off x="2307" y="120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2" name="Line 14"/>
            <p:cNvSpPr>
              <a:spLocks noChangeShapeType="1"/>
            </p:cNvSpPr>
            <p:nvPr/>
          </p:nvSpPr>
          <p:spPr bwMode="auto">
            <a:xfrm rot="5400000" flipH="1" flipV="1">
              <a:off x="2306" y="1393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3" name="Line 15"/>
            <p:cNvSpPr>
              <a:spLocks noChangeShapeType="1"/>
            </p:cNvSpPr>
            <p:nvPr/>
          </p:nvSpPr>
          <p:spPr bwMode="auto">
            <a:xfrm rot="16200000" flipV="1">
              <a:off x="3555" y="91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4" name="Line 16"/>
            <p:cNvSpPr>
              <a:spLocks noChangeShapeType="1"/>
            </p:cNvSpPr>
            <p:nvPr/>
          </p:nvSpPr>
          <p:spPr bwMode="auto">
            <a:xfrm rot="16200000" flipV="1">
              <a:off x="3554" y="1105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5" name="Oval 17"/>
            <p:cNvSpPr>
              <a:spLocks noChangeArrowheads="1"/>
            </p:cNvSpPr>
            <p:nvPr/>
          </p:nvSpPr>
          <p:spPr bwMode="auto">
            <a:xfrm>
              <a:off x="2163" y="62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valA</a:t>
              </a:r>
            </a:p>
          </p:txBody>
        </p:sp>
        <p:sp>
          <p:nvSpPr>
            <p:cNvPr id="324626" name="Oval 18"/>
            <p:cNvSpPr>
              <a:spLocks noChangeArrowheads="1"/>
            </p:cNvSpPr>
            <p:nvPr/>
          </p:nvSpPr>
          <p:spPr bwMode="auto">
            <a:xfrm>
              <a:off x="2163" y="134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srcB</a:t>
              </a:r>
            </a:p>
          </p:txBody>
        </p:sp>
        <p:sp>
          <p:nvSpPr>
            <p:cNvPr id="324627" name="Oval 19"/>
            <p:cNvSpPr>
              <a:spLocks noChangeArrowheads="1"/>
            </p:cNvSpPr>
            <p:nvPr/>
          </p:nvSpPr>
          <p:spPr bwMode="auto">
            <a:xfrm>
              <a:off x="2163" y="1152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valB</a:t>
              </a:r>
            </a:p>
          </p:txBody>
        </p:sp>
        <p:sp>
          <p:nvSpPr>
            <p:cNvPr id="324628" name="Oval 20"/>
            <p:cNvSpPr>
              <a:spLocks noChangeArrowheads="1"/>
            </p:cNvSpPr>
            <p:nvPr/>
          </p:nvSpPr>
          <p:spPr bwMode="auto">
            <a:xfrm>
              <a:off x="3411" y="86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valW</a:t>
              </a:r>
            </a:p>
          </p:txBody>
        </p:sp>
        <p:sp>
          <p:nvSpPr>
            <p:cNvPr id="324631" name="Line 23"/>
            <p:cNvSpPr>
              <a:spLocks noChangeShapeType="1"/>
            </p:cNvSpPr>
            <p:nvPr/>
          </p:nvSpPr>
          <p:spPr bwMode="auto">
            <a:xfrm rot="-5400000" flipH="1" flipV="1">
              <a:off x="3504" y="139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32" name="Rectangle 24"/>
            <p:cNvSpPr>
              <a:spLocks noChangeArrowheads="1"/>
            </p:cNvSpPr>
            <p:nvPr/>
          </p:nvSpPr>
          <p:spPr bwMode="auto">
            <a:xfrm>
              <a:off x="3600" y="1392"/>
              <a:ext cx="338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 b="0"/>
                <a:t>Clock</a:t>
              </a:r>
            </a:p>
          </p:txBody>
        </p:sp>
      </p:grpSp>
      <p:grpSp>
        <p:nvGrpSpPr>
          <p:cNvPr id="324663" name="Group 55"/>
          <p:cNvGrpSpPr>
            <a:grpSpLocks/>
          </p:cNvGrpSpPr>
          <p:nvPr/>
        </p:nvGrpSpPr>
        <p:grpSpPr bwMode="auto">
          <a:xfrm>
            <a:off x="4572000" y="762000"/>
            <a:ext cx="1685925" cy="1752600"/>
            <a:chOff x="1434" y="2352"/>
            <a:chExt cx="1062" cy="1104"/>
          </a:xfrm>
        </p:grpSpPr>
        <p:sp>
          <p:nvSpPr>
            <p:cNvPr id="324637" name="Line 29"/>
            <p:cNvSpPr>
              <a:spLocks noChangeShapeType="1"/>
            </p:cNvSpPr>
            <p:nvPr/>
          </p:nvSpPr>
          <p:spPr bwMode="auto">
            <a:xfrm rot="5400000">
              <a:off x="2064" y="264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4638" name="Group 30"/>
            <p:cNvGrpSpPr>
              <a:grpSpLocks/>
            </p:cNvGrpSpPr>
            <p:nvPr/>
          </p:nvGrpSpPr>
          <p:grpSpPr bwMode="auto">
            <a:xfrm>
              <a:off x="2016" y="2640"/>
              <a:ext cx="288" cy="816"/>
              <a:chOff x="3984" y="2832"/>
              <a:chExt cx="288" cy="816"/>
            </a:xfrm>
          </p:grpSpPr>
          <p:sp>
            <p:nvSpPr>
              <p:cNvPr id="324639" name="Freeform 31"/>
              <p:cNvSpPr>
                <a:spLocks/>
              </p:cNvSpPr>
              <p:nvPr/>
            </p:nvSpPr>
            <p:spPr bwMode="auto">
              <a:xfrm>
                <a:off x="3984" y="2832"/>
                <a:ext cx="288" cy="8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8" y="192"/>
                  </a:cxn>
                  <a:cxn ang="0">
                    <a:pos x="288" y="624"/>
                  </a:cxn>
                  <a:cxn ang="0">
                    <a:pos x="0" y="816"/>
                  </a:cxn>
                  <a:cxn ang="0">
                    <a:pos x="0" y="0"/>
                  </a:cxn>
                </a:cxnLst>
                <a:rect l="0" t="0" r="r" b="b"/>
                <a:pathLst>
                  <a:path w="288" h="816">
                    <a:moveTo>
                      <a:pt x="0" y="0"/>
                    </a:moveTo>
                    <a:lnTo>
                      <a:pt x="288" y="192"/>
                    </a:lnTo>
                    <a:lnTo>
                      <a:pt x="288" y="624"/>
                    </a:lnTo>
                    <a:lnTo>
                      <a:pt x="0" y="8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4640" name="Text Box 32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240" cy="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L</a:t>
                </a: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U</a:t>
                </a:r>
              </a:p>
            </p:txBody>
          </p:sp>
        </p:grpSp>
        <p:sp>
          <p:nvSpPr>
            <p:cNvPr id="324642" name="Line 34"/>
            <p:cNvSpPr>
              <a:spLocks noChangeShapeType="1"/>
            </p:cNvSpPr>
            <p:nvPr/>
          </p:nvSpPr>
          <p:spPr bwMode="auto">
            <a:xfrm rot="5400000" flipV="1">
              <a:off x="2400" y="292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43" name="Rectangle 35"/>
            <p:cNvSpPr>
              <a:spLocks noChangeArrowheads="1"/>
            </p:cNvSpPr>
            <p:nvPr/>
          </p:nvSpPr>
          <p:spPr bwMode="auto">
            <a:xfrm>
              <a:off x="1968" y="2352"/>
              <a:ext cx="3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fun</a:t>
              </a:r>
            </a:p>
          </p:txBody>
        </p:sp>
        <p:sp>
          <p:nvSpPr>
            <p:cNvPr id="324657" name="Line 49"/>
            <p:cNvSpPr>
              <a:spLocks noChangeShapeType="1"/>
            </p:cNvSpPr>
            <p:nvPr/>
          </p:nvSpPr>
          <p:spPr bwMode="auto">
            <a:xfrm>
              <a:off x="1824" y="2784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58" name="Line 50"/>
            <p:cNvSpPr>
              <a:spLocks noChangeShapeType="1"/>
            </p:cNvSpPr>
            <p:nvPr/>
          </p:nvSpPr>
          <p:spPr bwMode="auto">
            <a:xfrm>
              <a:off x="1824" y="3312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59" name="Rectangle 51"/>
            <p:cNvSpPr>
              <a:spLocks noChangeArrowheads="1"/>
            </p:cNvSpPr>
            <p:nvPr/>
          </p:nvSpPr>
          <p:spPr bwMode="auto">
            <a:xfrm>
              <a:off x="1440" y="2688"/>
              <a:ext cx="3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</a:p>
          </p:txBody>
        </p:sp>
        <p:sp>
          <p:nvSpPr>
            <p:cNvPr id="324660" name="Rectangle 52"/>
            <p:cNvSpPr>
              <a:spLocks noChangeArrowheads="1"/>
            </p:cNvSpPr>
            <p:nvPr/>
          </p:nvSpPr>
          <p:spPr bwMode="auto">
            <a:xfrm>
              <a:off x="1434" y="3196"/>
              <a:ext cx="3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</a:p>
          </p:txBody>
        </p:sp>
      </p:grpSp>
      <p:grpSp>
        <p:nvGrpSpPr>
          <p:cNvPr id="324665" name="Group 57"/>
          <p:cNvGrpSpPr>
            <a:grpSpLocks/>
          </p:cNvGrpSpPr>
          <p:nvPr/>
        </p:nvGrpSpPr>
        <p:grpSpPr bwMode="auto">
          <a:xfrm>
            <a:off x="6096000" y="2209800"/>
            <a:ext cx="1371600" cy="1128713"/>
            <a:chOff x="2304" y="2928"/>
            <a:chExt cx="864" cy="711"/>
          </a:xfrm>
        </p:grpSpPr>
        <p:sp>
          <p:nvSpPr>
            <p:cNvPr id="324644" name="Line 36"/>
            <p:cNvSpPr>
              <a:spLocks noChangeShapeType="1"/>
            </p:cNvSpPr>
            <p:nvPr/>
          </p:nvSpPr>
          <p:spPr bwMode="auto">
            <a:xfrm>
              <a:off x="2880" y="3216"/>
              <a:ext cx="28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647" name="AutoShape 39"/>
            <p:cNvSpPr>
              <a:spLocks noChangeArrowheads="1"/>
            </p:cNvSpPr>
            <p:nvPr/>
          </p:nvSpPr>
          <p:spPr bwMode="auto">
            <a:xfrm>
              <a:off x="2496" y="2928"/>
              <a:ext cx="423" cy="67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MUX</a:t>
              </a:r>
            </a:p>
          </p:txBody>
        </p:sp>
        <p:sp>
          <p:nvSpPr>
            <p:cNvPr id="324649" name="Rectangle 41"/>
            <p:cNvSpPr>
              <a:spLocks noChangeArrowheads="1"/>
            </p:cNvSpPr>
            <p:nvPr/>
          </p:nvSpPr>
          <p:spPr bwMode="auto">
            <a:xfrm>
              <a:off x="2496" y="292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0</a:t>
              </a:r>
            </a:p>
          </p:txBody>
        </p:sp>
        <p:sp>
          <p:nvSpPr>
            <p:cNvPr id="324650" name="Rectangle 42"/>
            <p:cNvSpPr>
              <a:spLocks noChangeArrowheads="1"/>
            </p:cNvSpPr>
            <p:nvPr/>
          </p:nvSpPr>
          <p:spPr bwMode="auto">
            <a:xfrm>
              <a:off x="2496" y="340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1</a:t>
              </a:r>
            </a:p>
          </p:txBody>
        </p:sp>
        <p:sp>
          <p:nvSpPr>
            <p:cNvPr id="324661" name="Line 53"/>
            <p:cNvSpPr>
              <a:spLocks noChangeShapeType="1"/>
            </p:cNvSpPr>
            <p:nvPr/>
          </p:nvSpPr>
          <p:spPr bwMode="auto">
            <a:xfrm>
              <a:off x="2304" y="3072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64" name="Line 56"/>
            <p:cNvSpPr>
              <a:spLocks noChangeShapeType="1"/>
            </p:cNvSpPr>
            <p:nvPr/>
          </p:nvSpPr>
          <p:spPr bwMode="auto">
            <a:xfrm>
              <a:off x="2304" y="3504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24674" name="Group 66"/>
          <p:cNvGrpSpPr>
            <a:grpSpLocks/>
          </p:cNvGrpSpPr>
          <p:nvPr/>
        </p:nvGrpSpPr>
        <p:grpSpPr bwMode="auto">
          <a:xfrm>
            <a:off x="7162800" y="990600"/>
            <a:ext cx="1371600" cy="1066800"/>
            <a:chOff x="1920" y="3168"/>
            <a:chExt cx="864" cy="672"/>
          </a:xfrm>
        </p:grpSpPr>
        <p:sp>
          <p:nvSpPr>
            <p:cNvPr id="324667" name="Line 59"/>
            <p:cNvSpPr>
              <a:spLocks noChangeShapeType="1"/>
            </p:cNvSpPr>
            <p:nvPr/>
          </p:nvSpPr>
          <p:spPr bwMode="auto">
            <a:xfrm>
              <a:off x="2496" y="345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668" name="AutoShape 60"/>
            <p:cNvSpPr>
              <a:spLocks noChangeArrowheads="1"/>
            </p:cNvSpPr>
            <p:nvPr/>
          </p:nvSpPr>
          <p:spPr bwMode="auto">
            <a:xfrm>
              <a:off x="2112" y="3168"/>
              <a:ext cx="423" cy="67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2000" b="0"/>
                <a:t>=</a:t>
              </a:r>
            </a:p>
          </p:txBody>
        </p:sp>
        <p:sp>
          <p:nvSpPr>
            <p:cNvPr id="324671" name="Line 63"/>
            <p:cNvSpPr>
              <a:spLocks noChangeShapeType="1"/>
            </p:cNvSpPr>
            <p:nvPr/>
          </p:nvSpPr>
          <p:spPr bwMode="auto">
            <a:xfrm>
              <a:off x="1920" y="3312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72" name="Line 64"/>
            <p:cNvSpPr>
              <a:spLocks noChangeShapeType="1"/>
            </p:cNvSpPr>
            <p:nvPr/>
          </p:nvSpPr>
          <p:spPr bwMode="auto">
            <a:xfrm>
              <a:off x="1920" y="3744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24676" name="Group 68"/>
          <p:cNvGrpSpPr>
            <a:grpSpLocks/>
          </p:cNvGrpSpPr>
          <p:nvPr/>
        </p:nvGrpSpPr>
        <p:grpSpPr bwMode="auto">
          <a:xfrm>
            <a:off x="7620000" y="4419600"/>
            <a:ext cx="990600" cy="1846263"/>
            <a:chOff x="2928" y="2784"/>
            <a:chExt cx="624" cy="1163"/>
          </a:xfrm>
        </p:grpSpPr>
        <p:sp>
          <p:nvSpPr>
            <p:cNvPr id="324636" name="Line 28"/>
            <p:cNvSpPr>
              <a:spLocks noChangeShapeType="1"/>
            </p:cNvSpPr>
            <p:nvPr/>
          </p:nvSpPr>
          <p:spPr bwMode="auto">
            <a:xfrm rot="5400000" flipV="1">
              <a:off x="3432" y="3096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51" name="Rectangle 43"/>
            <p:cNvSpPr>
              <a:spLocks noChangeArrowheads="1"/>
            </p:cNvSpPr>
            <p:nvPr/>
          </p:nvSpPr>
          <p:spPr bwMode="auto">
            <a:xfrm>
              <a:off x="3168" y="2784"/>
              <a:ext cx="144" cy="81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324652" name="Line 44"/>
            <p:cNvSpPr>
              <a:spLocks noChangeShapeType="1"/>
            </p:cNvSpPr>
            <p:nvPr/>
          </p:nvSpPr>
          <p:spPr bwMode="auto">
            <a:xfrm>
              <a:off x="3216" y="3600"/>
              <a:ext cx="0" cy="1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53" name="Text Box 45"/>
            <p:cNvSpPr txBox="1">
              <a:spLocks noChangeArrowheads="1"/>
            </p:cNvSpPr>
            <p:nvPr/>
          </p:nvSpPr>
          <p:spPr bwMode="auto">
            <a:xfrm>
              <a:off x="2976" y="3733"/>
              <a:ext cx="45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Clock</a:t>
              </a:r>
            </a:p>
          </p:txBody>
        </p:sp>
        <p:sp>
          <p:nvSpPr>
            <p:cNvPr id="324675" name="Line 67"/>
            <p:cNvSpPr>
              <a:spLocks noChangeShapeType="1"/>
            </p:cNvSpPr>
            <p:nvPr/>
          </p:nvSpPr>
          <p:spPr bwMode="auto">
            <a:xfrm rot="5400000" flipV="1">
              <a:off x="3048" y="3096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 Control Language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Very simple hardware description language</a:t>
            </a:r>
          </a:p>
          <a:p>
            <a:pPr lvl="1"/>
            <a:r>
              <a:rPr lang="en-US"/>
              <a:t>Can only express limited aspects of hardware operation</a:t>
            </a:r>
          </a:p>
          <a:p>
            <a:pPr lvl="2"/>
            <a:r>
              <a:rPr lang="en-US"/>
              <a:t>Parts we want to explore and modify</a:t>
            </a:r>
          </a:p>
          <a:p>
            <a:r>
              <a:rPr lang="en-US"/>
              <a:t>Data Types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bool</a:t>
            </a:r>
            <a:r>
              <a:rPr lang="en-US"/>
              <a:t>: Boolean</a:t>
            </a:r>
          </a:p>
          <a:p>
            <a:pPr lvl="2"/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int</a:t>
            </a:r>
            <a:r>
              <a:rPr lang="en-US"/>
              <a:t>: words</a:t>
            </a:r>
          </a:p>
          <a:p>
            <a:pPr lvl="2"/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</a:t>
            </a:r>
          </a:p>
          <a:p>
            <a:pPr lvl="2"/>
            <a:r>
              <a:rPr lang="en-US"/>
              <a:t>Does not specify word size---bytes, 32-bit words, …</a:t>
            </a:r>
          </a:p>
          <a:p>
            <a:r>
              <a:rPr lang="en-US"/>
              <a:t>Statements</a:t>
            </a:r>
          </a:p>
          <a:p>
            <a:pPr lvl="1"/>
            <a:r>
              <a:rPr lang="en-US"/>
              <a:t>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bool a = </a:t>
            </a:r>
            <a:r>
              <a:rPr lang="en-US" sz="1800" i="1">
                <a:solidFill>
                  <a:schemeClr val="folHlink"/>
                </a:solidFill>
                <a:latin typeface="Courier New" pitchFamily="49" charset="0"/>
              </a:rPr>
              <a:t>bool-expr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;</a:t>
            </a:r>
          </a:p>
          <a:p>
            <a:pPr lvl="1"/>
            <a:r>
              <a:rPr lang="en-US"/>
              <a:t>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int A = </a:t>
            </a:r>
            <a:r>
              <a:rPr lang="en-US" sz="1800" i="1">
                <a:solidFill>
                  <a:schemeClr val="folHlink"/>
                </a:solidFill>
                <a:latin typeface="Courier New" pitchFamily="49" charset="0"/>
              </a:rPr>
              <a:t>int-expr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;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HCL Operations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Classify by type of value returned</a:t>
            </a:r>
          </a:p>
          <a:p>
            <a:r>
              <a:rPr lang="en-US"/>
              <a:t>Boolean Expressions</a:t>
            </a:r>
          </a:p>
          <a:p>
            <a:pPr lvl="1"/>
            <a:r>
              <a:rPr lang="en-US"/>
              <a:t>Logic Operations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a &amp;&amp;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||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!a</a:t>
            </a:r>
          </a:p>
          <a:p>
            <a:pPr lvl="1"/>
            <a:r>
              <a:rPr lang="en-US"/>
              <a:t>Word Comparisons</a:t>
            </a:r>
          </a:p>
          <a:p>
            <a:pPr lvl="2"/>
            <a:r>
              <a:rPr lang="en-US">
                <a:latin typeface="Courier New" pitchFamily="49" charset="0"/>
              </a:rPr>
              <a:t>A ==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!=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&lt;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&lt;=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&gt;=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&gt; B</a:t>
            </a:r>
          </a:p>
          <a:p>
            <a:pPr lvl="1"/>
            <a:r>
              <a:rPr lang="en-US"/>
              <a:t>Set Membership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A in { B, C, D }</a:t>
            </a:r>
          </a:p>
          <a:p>
            <a:pPr lvl="3"/>
            <a:r>
              <a:rPr lang="en-US"/>
              <a:t>Same as </a:t>
            </a:r>
            <a:r>
              <a:rPr lang="en-US">
                <a:latin typeface="Courier New" pitchFamily="49" charset="0"/>
              </a:rPr>
              <a:t>A == B || A == C || A == D</a:t>
            </a:r>
          </a:p>
          <a:p>
            <a:r>
              <a:rPr lang="en-US"/>
              <a:t>Word Expressions</a:t>
            </a:r>
          </a:p>
          <a:p>
            <a:pPr lvl="1"/>
            <a:r>
              <a:rPr lang="en-US"/>
              <a:t>Case expressions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[ a : A; b : B; c : C ]</a:t>
            </a:r>
          </a:p>
          <a:p>
            <a:pPr lvl="2"/>
            <a:r>
              <a:rPr lang="en-US"/>
              <a:t>Evaluate test expressions </a:t>
            </a:r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 in sequence</a:t>
            </a:r>
          </a:p>
          <a:p>
            <a:pPr lvl="2"/>
            <a:r>
              <a:rPr lang="en-US"/>
              <a:t>Return word expression </a:t>
            </a:r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 for first successful test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807" name="Rectangle 79"/>
          <p:cNvSpPr>
            <a:spLocks noChangeArrowheads="1"/>
          </p:cNvSpPr>
          <p:nvPr/>
        </p:nvSpPr>
        <p:spPr bwMode="auto">
          <a:xfrm>
            <a:off x="7239000" y="6172200"/>
            <a:ext cx="1676400" cy="67310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808" name="Rectangle 80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5614987" cy="779463"/>
          </a:xfrm>
        </p:spPr>
        <p:txBody>
          <a:bodyPr/>
          <a:lstStyle/>
          <a:p>
            <a:r>
              <a:rPr lang="en-US"/>
              <a:t>SEQ Hardware Structure</a:t>
            </a:r>
          </a:p>
        </p:txBody>
      </p:sp>
      <p:sp>
        <p:nvSpPr>
          <p:cNvPr id="329809" name="Rectangle 81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662487" cy="5213350"/>
          </a:xfrm>
        </p:spPr>
        <p:txBody>
          <a:bodyPr/>
          <a:lstStyle/>
          <a:p>
            <a:r>
              <a:rPr lang="en-US" sz="2000" dirty="0"/>
              <a:t>State</a:t>
            </a:r>
          </a:p>
          <a:p>
            <a:pPr lvl="1"/>
            <a:r>
              <a:rPr lang="en-US" sz="1800" dirty="0"/>
              <a:t>Program counter register (PC)</a:t>
            </a:r>
          </a:p>
          <a:p>
            <a:pPr lvl="1"/>
            <a:r>
              <a:rPr lang="en-US" sz="1800" dirty="0"/>
              <a:t>Condition code register (CC)</a:t>
            </a:r>
          </a:p>
          <a:p>
            <a:pPr lvl="1"/>
            <a:r>
              <a:rPr lang="en-US" sz="1800" dirty="0"/>
              <a:t>Register File</a:t>
            </a:r>
          </a:p>
          <a:p>
            <a:pPr lvl="1"/>
            <a:r>
              <a:rPr lang="en-US" sz="1800" dirty="0"/>
              <a:t>Memories</a:t>
            </a:r>
          </a:p>
          <a:p>
            <a:pPr lvl="2"/>
            <a:r>
              <a:rPr lang="en-US" sz="1600" dirty="0"/>
              <a:t>Access same memory space</a:t>
            </a:r>
          </a:p>
          <a:p>
            <a:pPr lvl="2"/>
            <a:r>
              <a:rPr lang="en-US" sz="1600" dirty="0"/>
              <a:t>Data: for reading/writing program data</a:t>
            </a:r>
          </a:p>
          <a:p>
            <a:pPr lvl="2"/>
            <a:r>
              <a:rPr lang="en-US" sz="1600" dirty="0"/>
              <a:t>Instruction: for reading instructions</a:t>
            </a:r>
          </a:p>
          <a:p>
            <a:r>
              <a:rPr lang="en-US" sz="2000" dirty="0"/>
              <a:t>Instruction Flow</a:t>
            </a:r>
          </a:p>
          <a:p>
            <a:pPr lvl="1"/>
            <a:r>
              <a:rPr lang="en-US" sz="1800" dirty="0"/>
              <a:t>Read instruction at address specified by PC</a:t>
            </a:r>
          </a:p>
          <a:p>
            <a:pPr lvl="1"/>
            <a:r>
              <a:rPr lang="en-US" sz="1800" dirty="0"/>
              <a:t>Process through stages</a:t>
            </a:r>
          </a:p>
          <a:p>
            <a:pPr lvl="1"/>
            <a:r>
              <a:rPr lang="en-US" sz="1800" dirty="0"/>
              <a:t>Update program counter</a:t>
            </a:r>
          </a:p>
        </p:txBody>
      </p:sp>
      <p:sp>
        <p:nvSpPr>
          <p:cNvPr id="329810" name="Freeform 82"/>
          <p:cNvSpPr>
            <a:spLocks/>
          </p:cNvSpPr>
          <p:nvPr/>
        </p:nvSpPr>
        <p:spPr bwMode="auto">
          <a:xfrm>
            <a:off x="6091238" y="571341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1" name="Freeform 83"/>
          <p:cNvSpPr>
            <a:spLocks/>
          </p:cNvSpPr>
          <p:nvPr/>
        </p:nvSpPr>
        <p:spPr bwMode="auto">
          <a:xfrm>
            <a:off x="6981825" y="5713413"/>
            <a:ext cx="255588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0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0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2" name="Rectangle 84"/>
          <p:cNvSpPr>
            <a:spLocks noChangeArrowheads="1"/>
          </p:cNvSpPr>
          <p:nvPr/>
        </p:nvSpPr>
        <p:spPr bwMode="auto">
          <a:xfrm>
            <a:off x="6132513" y="322263"/>
            <a:ext cx="171450" cy="5053012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3" name="Rectangle 85"/>
          <p:cNvSpPr>
            <a:spLocks noChangeArrowheads="1"/>
          </p:cNvSpPr>
          <p:nvPr/>
        </p:nvSpPr>
        <p:spPr bwMode="auto">
          <a:xfrm>
            <a:off x="5983288" y="5445125"/>
            <a:ext cx="51593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29814" name="Rectangle 86"/>
          <p:cNvSpPr>
            <a:spLocks noChangeArrowheads="1"/>
          </p:cNvSpPr>
          <p:nvPr/>
        </p:nvSpPr>
        <p:spPr bwMode="auto">
          <a:xfrm>
            <a:off x="6032500" y="5564188"/>
            <a:ext cx="411163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29815" name="Rectangle 87"/>
          <p:cNvSpPr>
            <a:spLocks noChangeArrowheads="1"/>
          </p:cNvSpPr>
          <p:nvPr/>
        </p:nvSpPr>
        <p:spPr bwMode="auto">
          <a:xfrm>
            <a:off x="5635625" y="5386388"/>
            <a:ext cx="1150938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6" name="Rectangle 88"/>
          <p:cNvSpPr>
            <a:spLocks noChangeArrowheads="1"/>
          </p:cNvSpPr>
          <p:nvPr/>
        </p:nvSpPr>
        <p:spPr bwMode="auto">
          <a:xfrm>
            <a:off x="5622925" y="5373688"/>
            <a:ext cx="1147763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7" name="Rectangle 89"/>
          <p:cNvSpPr>
            <a:spLocks noChangeArrowheads="1"/>
          </p:cNvSpPr>
          <p:nvPr/>
        </p:nvSpPr>
        <p:spPr bwMode="auto">
          <a:xfrm>
            <a:off x="5969000" y="5430838"/>
            <a:ext cx="51593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29818" name="Rectangle 90"/>
          <p:cNvSpPr>
            <a:spLocks noChangeArrowheads="1"/>
          </p:cNvSpPr>
          <p:nvPr/>
        </p:nvSpPr>
        <p:spPr bwMode="auto">
          <a:xfrm>
            <a:off x="6018213" y="5549900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29819" name="Rectangle 91"/>
          <p:cNvSpPr>
            <a:spLocks noChangeArrowheads="1"/>
          </p:cNvSpPr>
          <p:nvPr/>
        </p:nvSpPr>
        <p:spPr bwMode="auto">
          <a:xfrm>
            <a:off x="7054850" y="5445125"/>
            <a:ext cx="1873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29820" name="Rectangle 92"/>
          <p:cNvSpPr>
            <a:spLocks noChangeArrowheads="1"/>
          </p:cNvSpPr>
          <p:nvPr/>
        </p:nvSpPr>
        <p:spPr bwMode="auto">
          <a:xfrm>
            <a:off x="6905625" y="5564188"/>
            <a:ext cx="4921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29821" name="Rectangle 93"/>
          <p:cNvSpPr>
            <a:spLocks noChangeArrowheads="1"/>
          </p:cNvSpPr>
          <p:nvPr/>
        </p:nvSpPr>
        <p:spPr bwMode="auto">
          <a:xfrm>
            <a:off x="6865938" y="5386388"/>
            <a:ext cx="515937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2" name="Rectangle 94"/>
          <p:cNvSpPr>
            <a:spLocks noChangeArrowheads="1"/>
          </p:cNvSpPr>
          <p:nvPr/>
        </p:nvSpPr>
        <p:spPr bwMode="auto">
          <a:xfrm>
            <a:off x="6854825" y="5373688"/>
            <a:ext cx="511175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3" name="Rectangle 95"/>
          <p:cNvSpPr>
            <a:spLocks noChangeArrowheads="1"/>
          </p:cNvSpPr>
          <p:nvPr/>
        </p:nvSpPr>
        <p:spPr bwMode="auto">
          <a:xfrm>
            <a:off x="7040563" y="5430838"/>
            <a:ext cx="1873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29824" name="Rectangle 96"/>
          <p:cNvSpPr>
            <a:spLocks noChangeArrowheads="1"/>
          </p:cNvSpPr>
          <p:nvPr/>
        </p:nvSpPr>
        <p:spPr bwMode="auto">
          <a:xfrm>
            <a:off x="6891338" y="5549900"/>
            <a:ext cx="4921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29825" name="Rectangle 97"/>
          <p:cNvSpPr>
            <a:spLocks noChangeArrowheads="1"/>
          </p:cNvSpPr>
          <p:nvPr/>
        </p:nvSpPr>
        <p:spPr bwMode="auto">
          <a:xfrm>
            <a:off x="6734175" y="2894013"/>
            <a:ext cx="1920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29826" name="Rectangle 98"/>
          <p:cNvSpPr>
            <a:spLocks noChangeArrowheads="1"/>
          </p:cNvSpPr>
          <p:nvPr/>
        </p:nvSpPr>
        <p:spPr bwMode="auto">
          <a:xfrm>
            <a:off x="6654800" y="2838450"/>
            <a:ext cx="301625" cy="2174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7" name="Rectangle 99"/>
          <p:cNvSpPr>
            <a:spLocks noChangeArrowheads="1"/>
          </p:cNvSpPr>
          <p:nvPr/>
        </p:nvSpPr>
        <p:spPr bwMode="auto">
          <a:xfrm>
            <a:off x="6642100" y="2827338"/>
            <a:ext cx="298450" cy="21272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8" name="Rectangle 100"/>
          <p:cNvSpPr>
            <a:spLocks noChangeArrowheads="1"/>
          </p:cNvSpPr>
          <p:nvPr/>
        </p:nvSpPr>
        <p:spPr bwMode="auto">
          <a:xfrm>
            <a:off x="6719888" y="2879725"/>
            <a:ext cx="1920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29829" name="Rectangle 101"/>
          <p:cNvSpPr>
            <a:spLocks noChangeArrowheads="1"/>
          </p:cNvSpPr>
          <p:nvPr/>
        </p:nvSpPr>
        <p:spPr bwMode="auto">
          <a:xfrm>
            <a:off x="7261225" y="2957513"/>
            <a:ext cx="2428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grpSp>
        <p:nvGrpSpPr>
          <p:cNvPr id="329832" name="Group 104"/>
          <p:cNvGrpSpPr>
            <a:grpSpLocks/>
          </p:cNvGrpSpPr>
          <p:nvPr/>
        </p:nvGrpSpPr>
        <p:grpSpPr bwMode="auto">
          <a:xfrm>
            <a:off x="6981825" y="2870200"/>
            <a:ext cx="736600" cy="268288"/>
            <a:chOff x="4398" y="1808"/>
            <a:chExt cx="464" cy="169"/>
          </a:xfrm>
        </p:grpSpPr>
        <p:sp>
          <p:nvSpPr>
            <p:cNvPr id="329830" name="Freeform 102"/>
            <p:cNvSpPr>
              <a:spLocks/>
            </p:cNvSpPr>
            <p:nvPr/>
          </p:nvSpPr>
          <p:spPr bwMode="auto">
            <a:xfrm>
              <a:off x="4407" y="1817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8" y="0"/>
                </a:cxn>
                <a:cxn ang="0">
                  <a:pos x="683" y="0"/>
                </a:cxn>
                <a:cxn ang="0">
                  <a:pos x="910" y="321"/>
                </a:cxn>
                <a:cxn ang="0">
                  <a:pos x="0" y="321"/>
                </a:cxn>
              </a:cxnLst>
              <a:rect l="0" t="0" r="r" b="b"/>
              <a:pathLst>
                <a:path w="910" h="321">
                  <a:moveTo>
                    <a:pt x="0" y="321"/>
                  </a:moveTo>
                  <a:lnTo>
                    <a:pt x="228" y="0"/>
                  </a:lnTo>
                  <a:lnTo>
                    <a:pt x="683" y="0"/>
                  </a:lnTo>
                  <a:lnTo>
                    <a:pt x="910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31" name="Freeform 103"/>
            <p:cNvSpPr>
              <a:spLocks/>
            </p:cNvSpPr>
            <p:nvPr/>
          </p:nvSpPr>
          <p:spPr bwMode="auto">
            <a:xfrm>
              <a:off x="4398" y="1808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7" y="0"/>
                </a:cxn>
                <a:cxn ang="0">
                  <a:pos x="682" y="0"/>
                </a:cxn>
                <a:cxn ang="0">
                  <a:pos x="909" y="321"/>
                </a:cxn>
                <a:cxn ang="0">
                  <a:pos x="0" y="321"/>
                </a:cxn>
              </a:cxnLst>
              <a:rect l="0" t="0" r="r" b="b"/>
              <a:pathLst>
                <a:path w="909" h="321">
                  <a:moveTo>
                    <a:pt x="0" y="321"/>
                  </a:moveTo>
                  <a:lnTo>
                    <a:pt x="227" y="0"/>
                  </a:lnTo>
                  <a:lnTo>
                    <a:pt x="682" y="0"/>
                  </a:lnTo>
                  <a:lnTo>
                    <a:pt x="909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CC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9833" name="Rectangle 105"/>
          <p:cNvSpPr>
            <a:spLocks noChangeArrowheads="1"/>
          </p:cNvSpPr>
          <p:nvPr/>
        </p:nvSpPr>
        <p:spPr bwMode="auto">
          <a:xfrm>
            <a:off x="7246938" y="2943225"/>
            <a:ext cx="2428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sp>
        <p:nvSpPr>
          <p:cNvPr id="329834" name="Rectangle 106"/>
          <p:cNvSpPr>
            <a:spLocks noChangeArrowheads="1"/>
          </p:cNvSpPr>
          <p:nvPr/>
        </p:nvSpPr>
        <p:spPr bwMode="auto">
          <a:xfrm>
            <a:off x="6934200" y="1519238"/>
            <a:ext cx="26035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29835" name="Rectangle 107"/>
          <p:cNvSpPr>
            <a:spLocks noChangeArrowheads="1"/>
          </p:cNvSpPr>
          <p:nvPr/>
        </p:nvSpPr>
        <p:spPr bwMode="auto">
          <a:xfrm>
            <a:off x="6859588" y="1636713"/>
            <a:ext cx="4111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29836" name="Rectangle 108"/>
          <p:cNvSpPr>
            <a:spLocks noChangeArrowheads="1"/>
          </p:cNvSpPr>
          <p:nvPr/>
        </p:nvSpPr>
        <p:spPr bwMode="auto">
          <a:xfrm>
            <a:off x="6738938" y="1438275"/>
            <a:ext cx="600075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37" name="Rectangle 109"/>
          <p:cNvSpPr>
            <a:spLocks noChangeArrowheads="1"/>
          </p:cNvSpPr>
          <p:nvPr/>
        </p:nvSpPr>
        <p:spPr bwMode="auto">
          <a:xfrm>
            <a:off x="6727825" y="1425575"/>
            <a:ext cx="595313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38" name="Rectangle 110"/>
          <p:cNvSpPr>
            <a:spLocks noChangeArrowheads="1"/>
          </p:cNvSpPr>
          <p:nvPr/>
        </p:nvSpPr>
        <p:spPr bwMode="auto">
          <a:xfrm>
            <a:off x="6919913" y="1504950"/>
            <a:ext cx="26035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29839" name="Rectangle 111"/>
          <p:cNvSpPr>
            <a:spLocks noChangeArrowheads="1"/>
          </p:cNvSpPr>
          <p:nvPr/>
        </p:nvSpPr>
        <p:spPr bwMode="auto">
          <a:xfrm>
            <a:off x="6846888" y="1622425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grpSp>
        <p:nvGrpSpPr>
          <p:cNvPr id="329842" name="Group 114"/>
          <p:cNvGrpSpPr>
            <a:grpSpLocks/>
          </p:cNvGrpSpPr>
          <p:nvPr/>
        </p:nvGrpSpPr>
        <p:grpSpPr bwMode="auto">
          <a:xfrm>
            <a:off x="6940550" y="2884488"/>
            <a:ext cx="196850" cy="55562"/>
            <a:chOff x="4372" y="1817"/>
            <a:chExt cx="124" cy="35"/>
          </a:xfrm>
        </p:grpSpPr>
        <p:sp>
          <p:nvSpPr>
            <p:cNvPr id="329840" name="Line 112"/>
            <p:cNvSpPr>
              <a:spLocks noChangeShapeType="1"/>
            </p:cNvSpPr>
            <p:nvPr/>
          </p:nvSpPr>
          <p:spPr bwMode="auto">
            <a:xfrm flipH="1">
              <a:off x="4405" y="1834"/>
              <a:ext cx="9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41" name="Freeform 113"/>
            <p:cNvSpPr>
              <a:spLocks/>
            </p:cNvSpPr>
            <p:nvPr/>
          </p:nvSpPr>
          <p:spPr bwMode="auto">
            <a:xfrm>
              <a:off x="4372" y="1817"/>
              <a:ext cx="35" cy="35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0" y="35"/>
                </a:cxn>
                <a:cxn ang="0">
                  <a:pos x="70" y="70"/>
                </a:cxn>
                <a:cxn ang="0">
                  <a:pos x="70" y="0"/>
                </a:cxn>
              </a:cxnLst>
              <a:rect l="0" t="0" r="r" b="b"/>
              <a:pathLst>
                <a:path w="70" h="70">
                  <a:moveTo>
                    <a:pt x="70" y="0"/>
                  </a:moveTo>
                  <a:lnTo>
                    <a:pt x="0" y="35"/>
                  </a:lnTo>
                  <a:lnTo>
                    <a:pt x="70" y="7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9843" name="Rectangle 115"/>
          <p:cNvSpPr>
            <a:spLocks noChangeArrowheads="1"/>
          </p:cNvSpPr>
          <p:nvPr/>
        </p:nvSpPr>
        <p:spPr bwMode="auto">
          <a:xfrm>
            <a:off x="5029200" y="5502275"/>
            <a:ext cx="404813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44" name="Rectangle 116"/>
          <p:cNvSpPr>
            <a:spLocks noChangeArrowheads="1"/>
          </p:cNvSpPr>
          <p:nvPr/>
        </p:nvSpPr>
        <p:spPr bwMode="auto">
          <a:xfrm>
            <a:off x="4953000" y="5562600"/>
            <a:ext cx="5413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Fetch</a:t>
            </a:r>
            <a:endParaRPr lang="en-US" sz="1600"/>
          </a:p>
        </p:txBody>
      </p:sp>
      <p:sp>
        <p:nvSpPr>
          <p:cNvPr id="329845" name="Rectangle 117"/>
          <p:cNvSpPr>
            <a:spLocks noChangeArrowheads="1"/>
          </p:cNvSpPr>
          <p:nvPr/>
        </p:nvSpPr>
        <p:spPr bwMode="auto">
          <a:xfrm>
            <a:off x="5029200" y="4356100"/>
            <a:ext cx="5111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46" name="Rectangle 118"/>
          <p:cNvSpPr>
            <a:spLocks noChangeArrowheads="1"/>
          </p:cNvSpPr>
          <p:nvPr/>
        </p:nvSpPr>
        <p:spPr bwMode="auto">
          <a:xfrm>
            <a:off x="4953000" y="4343400"/>
            <a:ext cx="7318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Decode</a:t>
            </a:r>
            <a:endParaRPr lang="en-US" sz="1600"/>
          </a:p>
        </p:txBody>
      </p:sp>
      <p:sp>
        <p:nvSpPr>
          <p:cNvPr id="329847" name="Rectangle 119"/>
          <p:cNvSpPr>
            <a:spLocks noChangeArrowheads="1"/>
          </p:cNvSpPr>
          <p:nvPr/>
        </p:nvSpPr>
        <p:spPr bwMode="auto">
          <a:xfrm>
            <a:off x="5029200" y="2911475"/>
            <a:ext cx="5365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48" name="Rectangle 120"/>
          <p:cNvSpPr>
            <a:spLocks noChangeArrowheads="1"/>
          </p:cNvSpPr>
          <p:nvPr/>
        </p:nvSpPr>
        <p:spPr bwMode="auto">
          <a:xfrm>
            <a:off x="4953000" y="2971800"/>
            <a:ext cx="777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Execute</a:t>
            </a:r>
            <a:endParaRPr lang="en-US" sz="1600"/>
          </a:p>
        </p:txBody>
      </p:sp>
      <p:sp>
        <p:nvSpPr>
          <p:cNvPr id="329849" name="Rectangle 121"/>
          <p:cNvSpPr>
            <a:spLocks noChangeArrowheads="1"/>
          </p:cNvSpPr>
          <p:nvPr/>
        </p:nvSpPr>
        <p:spPr bwMode="auto">
          <a:xfrm>
            <a:off x="5029200" y="1554163"/>
            <a:ext cx="5365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50" name="Rectangle 122"/>
          <p:cNvSpPr>
            <a:spLocks noChangeArrowheads="1"/>
          </p:cNvSpPr>
          <p:nvPr/>
        </p:nvSpPr>
        <p:spPr bwMode="auto">
          <a:xfrm>
            <a:off x="4953000" y="1600200"/>
            <a:ext cx="77628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Memory</a:t>
            </a:r>
            <a:endParaRPr lang="en-US" sz="1600"/>
          </a:p>
        </p:txBody>
      </p:sp>
      <p:sp>
        <p:nvSpPr>
          <p:cNvPr id="329851" name="Rectangle 123"/>
          <p:cNvSpPr>
            <a:spLocks noChangeArrowheads="1"/>
          </p:cNvSpPr>
          <p:nvPr/>
        </p:nvSpPr>
        <p:spPr bwMode="auto">
          <a:xfrm>
            <a:off x="5029200" y="746125"/>
            <a:ext cx="6762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52" name="Rectangle 124"/>
          <p:cNvSpPr>
            <a:spLocks noChangeArrowheads="1"/>
          </p:cNvSpPr>
          <p:nvPr/>
        </p:nvSpPr>
        <p:spPr bwMode="auto">
          <a:xfrm>
            <a:off x="4953000" y="762000"/>
            <a:ext cx="10287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Write back</a:t>
            </a:r>
            <a:endParaRPr lang="en-US" sz="1600"/>
          </a:p>
        </p:txBody>
      </p:sp>
      <p:sp>
        <p:nvSpPr>
          <p:cNvPr id="329853" name="Rectangle 125"/>
          <p:cNvSpPr>
            <a:spLocks noChangeArrowheads="1"/>
          </p:cNvSpPr>
          <p:nvPr/>
        </p:nvSpPr>
        <p:spPr bwMode="auto">
          <a:xfrm>
            <a:off x="5495925" y="4906963"/>
            <a:ext cx="595313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54" name="Rectangle 126"/>
          <p:cNvSpPr>
            <a:spLocks noChangeArrowheads="1"/>
          </p:cNvSpPr>
          <p:nvPr/>
        </p:nvSpPr>
        <p:spPr bwMode="auto">
          <a:xfrm>
            <a:off x="5622925" y="4938713"/>
            <a:ext cx="24447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icode</a:t>
            </a:r>
            <a:endParaRPr lang="en-US" sz="800"/>
          </a:p>
        </p:txBody>
      </p:sp>
      <p:sp>
        <p:nvSpPr>
          <p:cNvPr id="329855" name="Rectangle 127"/>
          <p:cNvSpPr>
            <a:spLocks noChangeArrowheads="1"/>
          </p:cNvSpPr>
          <p:nvPr/>
        </p:nvSpPr>
        <p:spPr bwMode="auto">
          <a:xfrm>
            <a:off x="5818188" y="4938713"/>
            <a:ext cx="114300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 b="0">
                <a:solidFill>
                  <a:srgbClr val="000000"/>
                </a:solidFill>
              </a:rPr>
              <a:t>, </a:t>
            </a:r>
            <a:endParaRPr lang="en-US" sz="1600"/>
          </a:p>
        </p:txBody>
      </p:sp>
      <p:sp>
        <p:nvSpPr>
          <p:cNvPr id="329856" name="Rectangle 128"/>
          <p:cNvSpPr>
            <a:spLocks noChangeArrowheads="1"/>
          </p:cNvSpPr>
          <p:nvPr/>
        </p:nvSpPr>
        <p:spPr bwMode="auto">
          <a:xfrm>
            <a:off x="5902325" y="4938713"/>
            <a:ext cx="1651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ifun</a:t>
            </a:r>
            <a:endParaRPr lang="en-US"/>
          </a:p>
        </p:txBody>
      </p:sp>
      <p:sp>
        <p:nvSpPr>
          <p:cNvPr id="329857" name="Rectangle 129"/>
          <p:cNvSpPr>
            <a:spLocks noChangeArrowheads="1"/>
          </p:cNvSpPr>
          <p:nvPr/>
        </p:nvSpPr>
        <p:spPr bwMode="auto">
          <a:xfrm>
            <a:off x="5757863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rA</a:t>
            </a:r>
            <a:endParaRPr lang="en-US" sz="800"/>
          </a:p>
        </p:txBody>
      </p:sp>
      <p:sp>
        <p:nvSpPr>
          <p:cNvPr id="329858" name="Rectangle 130"/>
          <p:cNvSpPr>
            <a:spLocks noChangeArrowheads="1"/>
          </p:cNvSpPr>
          <p:nvPr/>
        </p:nvSpPr>
        <p:spPr bwMode="auto">
          <a:xfrm>
            <a:off x="5884863" y="50577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859" name="Rectangle 131"/>
          <p:cNvSpPr>
            <a:spLocks noChangeArrowheads="1"/>
          </p:cNvSpPr>
          <p:nvPr/>
        </p:nvSpPr>
        <p:spPr bwMode="auto">
          <a:xfrm>
            <a:off x="5962650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rB</a:t>
            </a:r>
            <a:endParaRPr lang="en-US"/>
          </a:p>
        </p:txBody>
      </p:sp>
      <p:sp>
        <p:nvSpPr>
          <p:cNvPr id="329860" name="Rectangle 132"/>
          <p:cNvSpPr>
            <a:spLocks noChangeArrowheads="1"/>
          </p:cNvSpPr>
          <p:nvPr/>
        </p:nvSpPr>
        <p:spPr bwMode="auto">
          <a:xfrm>
            <a:off x="5864225" y="5175250"/>
            <a:ext cx="204788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valC</a:t>
            </a:r>
            <a:endParaRPr lang="en-US"/>
          </a:p>
        </p:txBody>
      </p:sp>
      <p:sp>
        <p:nvSpPr>
          <p:cNvPr id="329861" name="Rectangle 133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62" name="Rectangle 134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63" name="Rectangle 135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64" name="Rectangle 136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65" name="Rectangle 137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66" name="Rectangle 138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67" name="Rectangle 139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68" name="Rectangle 140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29869" name="Rectangle 141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0" name="Rectangle 142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29871" name="Rectangle 143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2" name="Rectangle 144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29873" name="Rectangle 145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4" name="Rectangle 146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29875" name="Rectangle 147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76" name="Rectangle 148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77" name="Rectangle 149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8" name="Rectangle 150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9" name="Rectangle 151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80" name="Rectangle 152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81" name="Rectangle 153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2" name="Rectangle 154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29883" name="Rectangle 155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4" name="Rectangle 156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29885" name="Rectangle 157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6" name="Rectangle 158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29887" name="Rectangle 159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8" name="Rectangle 160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29889" name="Rectangle 161"/>
          <p:cNvSpPr>
            <a:spLocks noChangeArrowheads="1"/>
          </p:cNvSpPr>
          <p:nvPr/>
        </p:nvSpPr>
        <p:spPr bwMode="auto">
          <a:xfrm>
            <a:off x="6005513" y="6138863"/>
            <a:ext cx="425450" cy="212725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90" name="Rectangle 162"/>
          <p:cNvSpPr>
            <a:spLocks noChangeArrowheads="1"/>
          </p:cNvSpPr>
          <p:nvPr/>
        </p:nvSpPr>
        <p:spPr bwMode="auto">
          <a:xfrm>
            <a:off x="6159500" y="6199188"/>
            <a:ext cx="163513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grpSp>
        <p:nvGrpSpPr>
          <p:cNvPr id="329907" name="Group 179"/>
          <p:cNvGrpSpPr>
            <a:grpSpLocks/>
          </p:cNvGrpSpPr>
          <p:nvPr/>
        </p:nvGrpSpPr>
        <p:grpSpPr bwMode="auto">
          <a:xfrm>
            <a:off x="6302375" y="2890838"/>
            <a:ext cx="346075" cy="42862"/>
            <a:chOff x="3970" y="1821"/>
            <a:chExt cx="218" cy="27"/>
          </a:xfrm>
        </p:grpSpPr>
        <p:sp>
          <p:nvSpPr>
            <p:cNvPr id="329891" name="Freeform 163"/>
            <p:cNvSpPr>
              <a:spLocks/>
            </p:cNvSpPr>
            <p:nvPr/>
          </p:nvSpPr>
          <p:spPr bwMode="auto">
            <a:xfrm>
              <a:off x="4181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2" name="Freeform 164"/>
            <p:cNvSpPr>
              <a:spLocks/>
            </p:cNvSpPr>
            <p:nvPr/>
          </p:nvSpPr>
          <p:spPr bwMode="auto">
            <a:xfrm>
              <a:off x="416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3" name="Freeform 165"/>
            <p:cNvSpPr>
              <a:spLocks/>
            </p:cNvSpPr>
            <p:nvPr/>
          </p:nvSpPr>
          <p:spPr bwMode="auto">
            <a:xfrm>
              <a:off x="4154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4" name="Freeform 166"/>
            <p:cNvSpPr>
              <a:spLocks/>
            </p:cNvSpPr>
            <p:nvPr/>
          </p:nvSpPr>
          <p:spPr bwMode="auto">
            <a:xfrm>
              <a:off x="4141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5" name="Freeform 167"/>
            <p:cNvSpPr>
              <a:spLocks/>
            </p:cNvSpPr>
            <p:nvPr/>
          </p:nvSpPr>
          <p:spPr bwMode="auto">
            <a:xfrm>
              <a:off x="412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6" name="Freeform 168"/>
            <p:cNvSpPr>
              <a:spLocks/>
            </p:cNvSpPr>
            <p:nvPr/>
          </p:nvSpPr>
          <p:spPr bwMode="auto">
            <a:xfrm>
              <a:off x="411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7" name="Freeform 169"/>
            <p:cNvSpPr>
              <a:spLocks/>
            </p:cNvSpPr>
            <p:nvPr/>
          </p:nvSpPr>
          <p:spPr bwMode="auto">
            <a:xfrm>
              <a:off x="4101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8" name="Freeform 170"/>
            <p:cNvSpPr>
              <a:spLocks/>
            </p:cNvSpPr>
            <p:nvPr/>
          </p:nvSpPr>
          <p:spPr bwMode="auto">
            <a:xfrm>
              <a:off x="408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9" name="Freeform 171"/>
            <p:cNvSpPr>
              <a:spLocks/>
            </p:cNvSpPr>
            <p:nvPr/>
          </p:nvSpPr>
          <p:spPr bwMode="auto">
            <a:xfrm>
              <a:off x="407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0" name="Freeform 172"/>
            <p:cNvSpPr>
              <a:spLocks/>
            </p:cNvSpPr>
            <p:nvPr/>
          </p:nvSpPr>
          <p:spPr bwMode="auto">
            <a:xfrm>
              <a:off x="406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1" name="Freeform 173"/>
            <p:cNvSpPr>
              <a:spLocks/>
            </p:cNvSpPr>
            <p:nvPr/>
          </p:nvSpPr>
          <p:spPr bwMode="auto">
            <a:xfrm>
              <a:off x="404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2" name="Freeform 174"/>
            <p:cNvSpPr>
              <a:spLocks/>
            </p:cNvSpPr>
            <p:nvPr/>
          </p:nvSpPr>
          <p:spPr bwMode="auto">
            <a:xfrm>
              <a:off x="403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3" name="Freeform 175"/>
            <p:cNvSpPr>
              <a:spLocks/>
            </p:cNvSpPr>
            <p:nvPr/>
          </p:nvSpPr>
          <p:spPr bwMode="auto">
            <a:xfrm>
              <a:off x="402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4" name="Freeform 176"/>
            <p:cNvSpPr>
              <a:spLocks/>
            </p:cNvSpPr>
            <p:nvPr/>
          </p:nvSpPr>
          <p:spPr bwMode="auto">
            <a:xfrm>
              <a:off x="4007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5" name="Freeform 177"/>
            <p:cNvSpPr>
              <a:spLocks/>
            </p:cNvSpPr>
            <p:nvPr/>
          </p:nvSpPr>
          <p:spPr bwMode="auto">
            <a:xfrm>
              <a:off x="3994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6" name="Freeform 178"/>
            <p:cNvSpPr>
              <a:spLocks/>
            </p:cNvSpPr>
            <p:nvPr/>
          </p:nvSpPr>
          <p:spPr bwMode="auto">
            <a:xfrm>
              <a:off x="3970" y="1821"/>
              <a:ext cx="28" cy="2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27"/>
                </a:cxn>
                <a:cxn ang="0">
                  <a:pos x="55" y="55"/>
                </a:cxn>
                <a:cxn ang="0">
                  <a:pos x="55" y="0"/>
                </a:cxn>
              </a:cxnLst>
              <a:rect l="0" t="0" r="r" b="b"/>
              <a:pathLst>
                <a:path w="55" h="55">
                  <a:moveTo>
                    <a:pt x="55" y="0"/>
                  </a:moveTo>
                  <a:lnTo>
                    <a:pt x="0" y="27"/>
                  </a:lnTo>
                  <a:lnTo>
                    <a:pt x="55" y="55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9908" name="Rectangle 180"/>
          <p:cNvSpPr>
            <a:spLocks noChangeArrowheads="1"/>
          </p:cNvSpPr>
          <p:nvPr/>
        </p:nvSpPr>
        <p:spPr bwMode="auto">
          <a:xfrm>
            <a:off x="7067550" y="5076825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09" name="Rectangle 181"/>
          <p:cNvSpPr>
            <a:spLocks noChangeArrowheads="1"/>
          </p:cNvSpPr>
          <p:nvPr/>
        </p:nvSpPr>
        <p:spPr bwMode="auto">
          <a:xfrm>
            <a:off x="6388100" y="5076825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0" name="Freeform 182"/>
          <p:cNvSpPr>
            <a:spLocks/>
          </p:cNvSpPr>
          <p:nvPr/>
        </p:nvSpPr>
        <p:spPr bwMode="auto">
          <a:xfrm>
            <a:off x="6302375" y="4992688"/>
            <a:ext cx="169863" cy="254000"/>
          </a:xfrm>
          <a:custGeom>
            <a:avLst/>
            <a:gdLst/>
            <a:ahLst/>
            <a:cxnLst>
              <a:cxn ang="0">
                <a:pos x="214" y="320"/>
              </a:cxn>
              <a:cxn ang="0">
                <a:pos x="0" y="160"/>
              </a:cxn>
              <a:cxn ang="0">
                <a:pos x="214" y="0"/>
              </a:cxn>
              <a:cxn ang="0">
                <a:pos x="214" y="320"/>
              </a:cxn>
            </a:cxnLst>
            <a:rect l="0" t="0" r="r" b="b"/>
            <a:pathLst>
              <a:path w="214" h="320">
                <a:moveTo>
                  <a:pt x="214" y="320"/>
                </a:moveTo>
                <a:lnTo>
                  <a:pt x="0" y="160"/>
                </a:lnTo>
                <a:lnTo>
                  <a:pt x="214" y="0"/>
                </a:lnTo>
                <a:lnTo>
                  <a:pt x="214" y="32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1" name="Rectangle 183"/>
          <p:cNvSpPr>
            <a:spLocks noChangeArrowheads="1"/>
          </p:cNvSpPr>
          <p:nvPr/>
        </p:nvSpPr>
        <p:spPr bwMode="auto">
          <a:xfrm>
            <a:off x="6472238" y="4906963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2" name="Rectangle 184"/>
          <p:cNvSpPr>
            <a:spLocks noChangeArrowheads="1"/>
          </p:cNvSpPr>
          <p:nvPr/>
        </p:nvSpPr>
        <p:spPr bwMode="auto">
          <a:xfrm>
            <a:off x="6886575" y="49387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valP</a:t>
            </a:r>
            <a:endParaRPr lang="en-US"/>
          </a:p>
        </p:txBody>
      </p:sp>
      <p:sp>
        <p:nvSpPr>
          <p:cNvPr id="329913" name="Rectangle 185"/>
          <p:cNvSpPr>
            <a:spLocks noChangeArrowheads="1"/>
          </p:cNvSpPr>
          <p:nvPr/>
        </p:nvSpPr>
        <p:spPr bwMode="auto">
          <a:xfrm>
            <a:off x="6302375" y="4567238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4" name="Freeform 186"/>
          <p:cNvSpPr>
            <a:spLocks/>
          </p:cNvSpPr>
          <p:nvPr/>
        </p:nvSpPr>
        <p:spPr bwMode="auto">
          <a:xfrm>
            <a:off x="7024688" y="4483100"/>
            <a:ext cx="169862" cy="254000"/>
          </a:xfrm>
          <a:custGeom>
            <a:avLst/>
            <a:gdLst/>
            <a:ahLst/>
            <a:cxnLst>
              <a:cxn ang="0">
                <a:pos x="0" y="321"/>
              </a:cxn>
              <a:cxn ang="0">
                <a:pos x="214" y="160"/>
              </a:cxn>
              <a:cxn ang="0">
                <a:pos x="0" y="0"/>
              </a:cxn>
              <a:cxn ang="0">
                <a:pos x="0" y="321"/>
              </a:cxn>
            </a:cxnLst>
            <a:rect l="0" t="0" r="r" b="b"/>
            <a:pathLst>
              <a:path w="214" h="321">
                <a:moveTo>
                  <a:pt x="0" y="321"/>
                </a:moveTo>
                <a:lnTo>
                  <a:pt x="214" y="160"/>
                </a:lnTo>
                <a:lnTo>
                  <a:pt x="0" y="0"/>
                </a:lnTo>
                <a:lnTo>
                  <a:pt x="0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5" name="Rectangle 187"/>
          <p:cNvSpPr>
            <a:spLocks noChangeArrowheads="1"/>
          </p:cNvSpPr>
          <p:nvPr/>
        </p:nvSpPr>
        <p:spPr bwMode="auto">
          <a:xfrm>
            <a:off x="6345238" y="4270375"/>
            <a:ext cx="5953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6" name="Rectangle 188"/>
          <p:cNvSpPr>
            <a:spLocks noChangeArrowheads="1"/>
          </p:cNvSpPr>
          <p:nvPr/>
        </p:nvSpPr>
        <p:spPr bwMode="auto">
          <a:xfrm>
            <a:off x="6418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srcA</a:t>
            </a:r>
            <a:endParaRPr lang="en-US"/>
          </a:p>
        </p:txBody>
      </p:sp>
      <p:sp>
        <p:nvSpPr>
          <p:cNvPr id="329917" name="Rectangle 189"/>
          <p:cNvSpPr>
            <a:spLocks noChangeArrowheads="1"/>
          </p:cNvSpPr>
          <p:nvPr/>
        </p:nvSpPr>
        <p:spPr bwMode="auto">
          <a:xfrm>
            <a:off x="6594475" y="430212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18" name="Rectangle 190"/>
          <p:cNvSpPr>
            <a:spLocks noChangeArrowheads="1"/>
          </p:cNvSpPr>
          <p:nvPr/>
        </p:nvSpPr>
        <p:spPr bwMode="auto">
          <a:xfrm>
            <a:off x="6672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srcB</a:t>
            </a:r>
            <a:endParaRPr lang="en-US"/>
          </a:p>
        </p:txBody>
      </p:sp>
      <p:sp>
        <p:nvSpPr>
          <p:cNvPr id="329919" name="Rectangle 191"/>
          <p:cNvSpPr>
            <a:spLocks noChangeArrowheads="1"/>
          </p:cNvSpPr>
          <p:nvPr/>
        </p:nvSpPr>
        <p:spPr bwMode="auto">
          <a:xfrm>
            <a:off x="6418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dstA</a:t>
            </a:r>
            <a:endParaRPr lang="en-US"/>
          </a:p>
        </p:txBody>
      </p:sp>
      <p:sp>
        <p:nvSpPr>
          <p:cNvPr id="329920" name="Rectangle 192"/>
          <p:cNvSpPr>
            <a:spLocks noChangeArrowheads="1"/>
          </p:cNvSpPr>
          <p:nvPr/>
        </p:nvSpPr>
        <p:spPr bwMode="auto">
          <a:xfrm>
            <a:off x="6594475" y="4421188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21" name="Rectangle 193"/>
          <p:cNvSpPr>
            <a:spLocks noChangeArrowheads="1"/>
          </p:cNvSpPr>
          <p:nvPr/>
        </p:nvSpPr>
        <p:spPr bwMode="auto">
          <a:xfrm>
            <a:off x="6672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dstB</a:t>
            </a:r>
            <a:endParaRPr lang="en-US"/>
          </a:p>
        </p:txBody>
      </p:sp>
      <p:sp>
        <p:nvSpPr>
          <p:cNvPr id="329922" name="Rectangle 194"/>
          <p:cNvSpPr>
            <a:spLocks noChangeArrowheads="1"/>
          </p:cNvSpPr>
          <p:nvPr/>
        </p:nvSpPr>
        <p:spPr bwMode="auto">
          <a:xfrm>
            <a:off x="7407275" y="4057650"/>
            <a:ext cx="85725" cy="341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3" name="Rectangle 195"/>
          <p:cNvSpPr>
            <a:spLocks noChangeArrowheads="1"/>
          </p:cNvSpPr>
          <p:nvPr/>
        </p:nvSpPr>
        <p:spPr bwMode="auto">
          <a:xfrm>
            <a:off x="6472238" y="4057650"/>
            <a:ext cx="102076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4" name="Freeform 196"/>
          <p:cNvSpPr>
            <a:spLocks/>
          </p:cNvSpPr>
          <p:nvPr/>
        </p:nvSpPr>
        <p:spPr bwMode="auto">
          <a:xfrm>
            <a:off x="6302375" y="39735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5" name="Rectangle 197"/>
          <p:cNvSpPr>
            <a:spLocks noChangeArrowheads="1"/>
          </p:cNvSpPr>
          <p:nvPr/>
        </p:nvSpPr>
        <p:spPr bwMode="auto">
          <a:xfrm>
            <a:off x="6811963" y="38465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6" name="Rectangle 198"/>
          <p:cNvSpPr>
            <a:spLocks noChangeArrowheads="1"/>
          </p:cNvSpPr>
          <p:nvPr/>
        </p:nvSpPr>
        <p:spPr bwMode="auto">
          <a:xfrm>
            <a:off x="6980238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valA</a:t>
            </a:r>
            <a:endParaRPr lang="en-US"/>
          </a:p>
        </p:txBody>
      </p:sp>
      <p:sp>
        <p:nvSpPr>
          <p:cNvPr id="329927" name="Rectangle 199"/>
          <p:cNvSpPr>
            <a:spLocks noChangeArrowheads="1"/>
          </p:cNvSpPr>
          <p:nvPr/>
        </p:nvSpPr>
        <p:spPr bwMode="auto">
          <a:xfrm>
            <a:off x="7151688" y="38766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28" name="Rectangle 200"/>
          <p:cNvSpPr>
            <a:spLocks noChangeArrowheads="1"/>
          </p:cNvSpPr>
          <p:nvPr/>
        </p:nvSpPr>
        <p:spPr bwMode="auto">
          <a:xfrm>
            <a:off x="7226300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valB</a:t>
            </a:r>
            <a:endParaRPr lang="en-US"/>
          </a:p>
        </p:txBody>
      </p:sp>
      <p:sp>
        <p:nvSpPr>
          <p:cNvPr id="329929" name="Rectangle 201"/>
          <p:cNvSpPr>
            <a:spLocks noChangeArrowheads="1"/>
          </p:cNvSpPr>
          <p:nvPr/>
        </p:nvSpPr>
        <p:spPr bwMode="auto">
          <a:xfrm>
            <a:off x="6302375" y="3379788"/>
            <a:ext cx="10636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0" name="Rectangle 202"/>
          <p:cNvSpPr>
            <a:spLocks noChangeArrowheads="1"/>
          </p:cNvSpPr>
          <p:nvPr/>
        </p:nvSpPr>
        <p:spPr bwMode="auto">
          <a:xfrm>
            <a:off x="7280275" y="3294063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1" name="Freeform 203"/>
          <p:cNvSpPr>
            <a:spLocks/>
          </p:cNvSpPr>
          <p:nvPr/>
        </p:nvSpPr>
        <p:spPr bwMode="auto">
          <a:xfrm>
            <a:off x="7194550" y="3124200"/>
            <a:ext cx="255588" cy="169863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2" name="Rectangle 204"/>
          <p:cNvSpPr>
            <a:spLocks noChangeArrowheads="1"/>
          </p:cNvSpPr>
          <p:nvPr/>
        </p:nvSpPr>
        <p:spPr bwMode="auto">
          <a:xfrm>
            <a:off x="6345238" y="316706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3" name="Rectangle 205"/>
          <p:cNvSpPr>
            <a:spLocks noChangeArrowheads="1"/>
          </p:cNvSpPr>
          <p:nvPr/>
        </p:nvSpPr>
        <p:spPr bwMode="auto">
          <a:xfrm>
            <a:off x="6418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aluA</a:t>
            </a:r>
            <a:endParaRPr lang="en-US"/>
          </a:p>
        </p:txBody>
      </p:sp>
      <p:sp>
        <p:nvSpPr>
          <p:cNvPr id="329934" name="Rectangle 206"/>
          <p:cNvSpPr>
            <a:spLocks noChangeArrowheads="1"/>
          </p:cNvSpPr>
          <p:nvPr/>
        </p:nvSpPr>
        <p:spPr bwMode="auto">
          <a:xfrm>
            <a:off x="6594475" y="3198813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35" name="Rectangle 207"/>
          <p:cNvSpPr>
            <a:spLocks noChangeArrowheads="1"/>
          </p:cNvSpPr>
          <p:nvPr/>
        </p:nvSpPr>
        <p:spPr bwMode="auto">
          <a:xfrm>
            <a:off x="6672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aluB</a:t>
            </a:r>
            <a:endParaRPr lang="en-US"/>
          </a:p>
        </p:txBody>
      </p:sp>
      <p:sp>
        <p:nvSpPr>
          <p:cNvPr id="329936" name="Rectangle 208"/>
          <p:cNvSpPr>
            <a:spLocks noChangeArrowheads="1"/>
          </p:cNvSpPr>
          <p:nvPr/>
        </p:nvSpPr>
        <p:spPr bwMode="auto">
          <a:xfrm>
            <a:off x="6345238" y="2954338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7" name="Rectangle 209"/>
          <p:cNvSpPr>
            <a:spLocks noChangeArrowheads="1"/>
          </p:cNvSpPr>
          <p:nvPr/>
        </p:nvSpPr>
        <p:spPr bwMode="auto">
          <a:xfrm>
            <a:off x="6396038" y="2986088"/>
            <a:ext cx="189154" cy="11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 dirty="0" err="1" smtClean="0">
                <a:solidFill>
                  <a:srgbClr val="000000"/>
                </a:solidFill>
              </a:rPr>
              <a:t>Cnd</a:t>
            </a:r>
            <a:endParaRPr lang="en-US" dirty="0"/>
          </a:p>
        </p:txBody>
      </p:sp>
      <p:sp>
        <p:nvSpPr>
          <p:cNvPr id="329938" name="Rectangle 210"/>
          <p:cNvSpPr>
            <a:spLocks noChangeArrowheads="1"/>
          </p:cNvSpPr>
          <p:nvPr/>
        </p:nvSpPr>
        <p:spPr bwMode="auto">
          <a:xfrm>
            <a:off x="7280275" y="2571750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9" name="Rectangle 211"/>
          <p:cNvSpPr>
            <a:spLocks noChangeArrowheads="1"/>
          </p:cNvSpPr>
          <p:nvPr/>
        </p:nvSpPr>
        <p:spPr bwMode="auto">
          <a:xfrm>
            <a:off x="6430963" y="2571750"/>
            <a:ext cx="935037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0" name="Freeform 212"/>
          <p:cNvSpPr>
            <a:spLocks/>
          </p:cNvSpPr>
          <p:nvPr/>
        </p:nvSpPr>
        <p:spPr bwMode="auto">
          <a:xfrm>
            <a:off x="6302375" y="24876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1" name="Rectangle 213"/>
          <p:cNvSpPr>
            <a:spLocks noChangeArrowheads="1"/>
          </p:cNvSpPr>
          <p:nvPr/>
        </p:nvSpPr>
        <p:spPr bwMode="auto">
          <a:xfrm>
            <a:off x="6684963" y="23606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2" name="Rectangle 214"/>
          <p:cNvSpPr>
            <a:spLocks noChangeArrowheads="1"/>
          </p:cNvSpPr>
          <p:nvPr/>
        </p:nvSpPr>
        <p:spPr bwMode="auto">
          <a:xfrm>
            <a:off x="7099300" y="23907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29943" name="Rectangle 215"/>
          <p:cNvSpPr>
            <a:spLocks noChangeArrowheads="1"/>
          </p:cNvSpPr>
          <p:nvPr/>
        </p:nvSpPr>
        <p:spPr bwMode="auto">
          <a:xfrm>
            <a:off x="7916863" y="4567238"/>
            <a:ext cx="46831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4" name="Freeform 216"/>
          <p:cNvSpPr>
            <a:spLocks/>
          </p:cNvSpPr>
          <p:nvPr/>
        </p:nvSpPr>
        <p:spPr bwMode="auto">
          <a:xfrm>
            <a:off x="7747000" y="4483100"/>
            <a:ext cx="169863" cy="254000"/>
          </a:xfrm>
          <a:custGeom>
            <a:avLst/>
            <a:gdLst/>
            <a:ahLst/>
            <a:cxnLst>
              <a:cxn ang="0">
                <a:pos x="213" y="321"/>
              </a:cxn>
              <a:cxn ang="0">
                <a:pos x="0" y="160"/>
              </a:cxn>
              <a:cxn ang="0">
                <a:pos x="213" y="0"/>
              </a:cxn>
              <a:cxn ang="0">
                <a:pos x="213" y="321"/>
              </a:cxn>
            </a:cxnLst>
            <a:rect l="0" t="0" r="r" b="b"/>
            <a:pathLst>
              <a:path w="213" h="321">
                <a:moveTo>
                  <a:pt x="213" y="321"/>
                </a:moveTo>
                <a:lnTo>
                  <a:pt x="0" y="160"/>
                </a:lnTo>
                <a:lnTo>
                  <a:pt x="213" y="0"/>
                </a:lnTo>
                <a:lnTo>
                  <a:pt x="213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5" name="Rectangle 217"/>
          <p:cNvSpPr>
            <a:spLocks noChangeArrowheads="1"/>
          </p:cNvSpPr>
          <p:nvPr/>
        </p:nvSpPr>
        <p:spPr bwMode="auto">
          <a:xfrm>
            <a:off x="8213725" y="874713"/>
            <a:ext cx="171450" cy="37782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6" name="Rectangle 218"/>
          <p:cNvSpPr>
            <a:spLocks noChangeArrowheads="1"/>
          </p:cNvSpPr>
          <p:nvPr/>
        </p:nvSpPr>
        <p:spPr bwMode="auto">
          <a:xfrm>
            <a:off x="6132513" y="746125"/>
            <a:ext cx="2252662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7" name="Rectangle 219"/>
          <p:cNvSpPr>
            <a:spLocks noChangeArrowheads="1"/>
          </p:cNvSpPr>
          <p:nvPr/>
        </p:nvSpPr>
        <p:spPr bwMode="auto">
          <a:xfrm>
            <a:off x="6218238" y="6605588"/>
            <a:ext cx="2463800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8" name="Rectangle 220"/>
          <p:cNvSpPr>
            <a:spLocks noChangeArrowheads="1"/>
          </p:cNvSpPr>
          <p:nvPr/>
        </p:nvSpPr>
        <p:spPr bwMode="auto">
          <a:xfrm>
            <a:off x="6175375" y="6521450"/>
            <a:ext cx="85725" cy="16986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9" name="Freeform 221"/>
          <p:cNvSpPr>
            <a:spLocks/>
          </p:cNvSpPr>
          <p:nvPr/>
        </p:nvSpPr>
        <p:spPr bwMode="auto">
          <a:xfrm>
            <a:off x="6091238" y="6351588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0" name="Rectangle 222"/>
          <p:cNvSpPr>
            <a:spLocks noChangeArrowheads="1"/>
          </p:cNvSpPr>
          <p:nvPr/>
        </p:nvSpPr>
        <p:spPr bwMode="auto">
          <a:xfrm>
            <a:off x="6302375" y="2105025"/>
            <a:ext cx="808038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1" name="Rectangle 223"/>
          <p:cNvSpPr>
            <a:spLocks noChangeArrowheads="1"/>
          </p:cNvSpPr>
          <p:nvPr/>
        </p:nvSpPr>
        <p:spPr bwMode="auto">
          <a:xfrm>
            <a:off x="7024688" y="1978025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2" name="Freeform 224"/>
          <p:cNvSpPr>
            <a:spLocks/>
          </p:cNvSpPr>
          <p:nvPr/>
        </p:nvSpPr>
        <p:spPr bwMode="auto">
          <a:xfrm>
            <a:off x="6940550" y="180816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3" name="Rectangle 225"/>
          <p:cNvSpPr>
            <a:spLocks noChangeArrowheads="1"/>
          </p:cNvSpPr>
          <p:nvPr/>
        </p:nvSpPr>
        <p:spPr bwMode="auto">
          <a:xfrm>
            <a:off x="6302375" y="1892300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4" name="Rectangle 226"/>
          <p:cNvSpPr>
            <a:spLocks noChangeArrowheads="1"/>
          </p:cNvSpPr>
          <p:nvPr/>
        </p:nvSpPr>
        <p:spPr bwMode="auto">
          <a:xfrm>
            <a:off x="6376988" y="1924050"/>
            <a:ext cx="2159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Addr</a:t>
            </a:r>
            <a:endParaRPr lang="en-US"/>
          </a:p>
        </p:txBody>
      </p:sp>
      <p:sp>
        <p:nvSpPr>
          <p:cNvPr id="329955" name="Rectangle 227"/>
          <p:cNvSpPr>
            <a:spLocks noChangeArrowheads="1"/>
          </p:cNvSpPr>
          <p:nvPr/>
        </p:nvSpPr>
        <p:spPr bwMode="auto">
          <a:xfrm>
            <a:off x="6562725" y="1924050"/>
            <a:ext cx="3159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Data</a:t>
            </a:r>
            <a:endParaRPr lang="en-US"/>
          </a:p>
        </p:txBody>
      </p:sp>
      <p:sp>
        <p:nvSpPr>
          <p:cNvPr id="329956" name="Rectangle 228"/>
          <p:cNvSpPr>
            <a:spLocks noChangeArrowheads="1"/>
          </p:cNvSpPr>
          <p:nvPr/>
        </p:nvSpPr>
        <p:spPr bwMode="auto">
          <a:xfrm>
            <a:off x="7024688" y="1128713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7" name="Rectangle 229"/>
          <p:cNvSpPr>
            <a:spLocks noChangeArrowheads="1"/>
          </p:cNvSpPr>
          <p:nvPr/>
        </p:nvSpPr>
        <p:spPr bwMode="auto">
          <a:xfrm>
            <a:off x="6472238" y="1128713"/>
            <a:ext cx="638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8" name="Freeform 230"/>
          <p:cNvSpPr>
            <a:spLocks/>
          </p:cNvSpPr>
          <p:nvPr/>
        </p:nvSpPr>
        <p:spPr bwMode="auto">
          <a:xfrm>
            <a:off x="6302375" y="1044575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1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1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9" name="Rectangle 231"/>
          <p:cNvSpPr>
            <a:spLocks noChangeArrowheads="1"/>
          </p:cNvSpPr>
          <p:nvPr/>
        </p:nvSpPr>
        <p:spPr bwMode="auto">
          <a:xfrm>
            <a:off x="6430963" y="915988"/>
            <a:ext cx="636587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0" name="Rectangle 232"/>
          <p:cNvSpPr>
            <a:spLocks noChangeArrowheads="1"/>
          </p:cNvSpPr>
          <p:nvPr/>
        </p:nvSpPr>
        <p:spPr bwMode="auto">
          <a:xfrm>
            <a:off x="6829425" y="947738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29961" name="Rectangle 233"/>
          <p:cNvSpPr>
            <a:spLocks noChangeArrowheads="1"/>
          </p:cNvSpPr>
          <p:nvPr/>
        </p:nvSpPr>
        <p:spPr bwMode="auto">
          <a:xfrm>
            <a:off x="8596313" y="322263"/>
            <a:ext cx="85725" cy="63690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2" name="Freeform 234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3" name="Freeform 235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4" name="Freeform 236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5" name="Freeform 237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6" name="Freeform 238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7" name="Freeform 239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8" name="Freeform 240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9" name="Freeform 241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0" name="Rectangle 242"/>
          <p:cNvSpPr>
            <a:spLocks noChangeArrowheads="1"/>
          </p:cNvSpPr>
          <p:nvPr/>
        </p:nvSpPr>
        <p:spPr bwMode="auto">
          <a:xfrm>
            <a:off x="6175375" y="5883275"/>
            <a:ext cx="85725" cy="2555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1" name="Rectangle 243"/>
          <p:cNvSpPr>
            <a:spLocks noChangeArrowheads="1"/>
          </p:cNvSpPr>
          <p:nvPr/>
        </p:nvSpPr>
        <p:spPr bwMode="auto">
          <a:xfrm>
            <a:off x="6261100" y="6011863"/>
            <a:ext cx="892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2" name="Rectangle 244"/>
          <p:cNvSpPr>
            <a:spLocks noChangeArrowheads="1"/>
          </p:cNvSpPr>
          <p:nvPr/>
        </p:nvSpPr>
        <p:spPr bwMode="auto">
          <a:xfrm>
            <a:off x="7067550" y="5883275"/>
            <a:ext cx="85725" cy="214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3" name="Rectangle 245"/>
          <p:cNvSpPr>
            <a:spLocks noChangeArrowheads="1"/>
          </p:cNvSpPr>
          <p:nvPr/>
        </p:nvSpPr>
        <p:spPr bwMode="auto">
          <a:xfrm>
            <a:off x="5029200" y="236538"/>
            <a:ext cx="26035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4" name="Rectangle 246"/>
          <p:cNvSpPr>
            <a:spLocks noChangeArrowheads="1"/>
          </p:cNvSpPr>
          <p:nvPr/>
        </p:nvSpPr>
        <p:spPr bwMode="auto">
          <a:xfrm>
            <a:off x="4953000" y="312738"/>
            <a:ext cx="280988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PC</a:t>
            </a:r>
            <a:endParaRPr lang="en-US" sz="1600"/>
          </a:p>
        </p:txBody>
      </p:sp>
      <p:sp>
        <p:nvSpPr>
          <p:cNvPr id="329975" name="Rectangle 247"/>
          <p:cNvSpPr>
            <a:spLocks noChangeArrowheads="1"/>
          </p:cNvSpPr>
          <p:nvPr/>
        </p:nvSpPr>
        <p:spPr bwMode="auto">
          <a:xfrm>
            <a:off x="6302375" y="576263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6" name="Rectangle 248"/>
          <p:cNvSpPr>
            <a:spLocks noChangeArrowheads="1"/>
          </p:cNvSpPr>
          <p:nvPr/>
        </p:nvSpPr>
        <p:spPr bwMode="auto">
          <a:xfrm>
            <a:off x="6375400" y="6080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29977" name="Rectangle 249"/>
          <p:cNvSpPr>
            <a:spLocks noChangeArrowheads="1"/>
          </p:cNvSpPr>
          <p:nvPr/>
        </p:nvSpPr>
        <p:spPr bwMode="auto">
          <a:xfrm>
            <a:off x="6569075" y="608013"/>
            <a:ext cx="571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78" name="Rectangle 250"/>
          <p:cNvSpPr>
            <a:spLocks noChangeArrowheads="1"/>
          </p:cNvSpPr>
          <p:nvPr/>
        </p:nvSpPr>
        <p:spPr bwMode="auto">
          <a:xfrm>
            <a:off x="6621463" y="608013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29979" name="Rectangle 251"/>
          <p:cNvSpPr>
            <a:spLocks noChangeArrowheads="1"/>
          </p:cNvSpPr>
          <p:nvPr/>
        </p:nvSpPr>
        <p:spPr bwMode="auto">
          <a:xfrm>
            <a:off x="6132513" y="322263"/>
            <a:ext cx="25495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0" name="Freeform 252"/>
          <p:cNvSpPr>
            <a:spLocks/>
          </p:cNvSpPr>
          <p:nvPr/>
        </p:nvSpPr>
        <p:spPr bwMode="auto">
          <a:xfrm>
            <a:off x="8467725" y="3590925"/>
            <a:ext cx="255588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1" name="Freeform 253"/>
          <p:cNvSpPr>
            <a:spLocks/>
          </p:cNvSpPr>
          <p:nvPr/>
        </p:nvSpPr>
        <p:spPr bwMode="auto">
          <a:xfrm>
            <a:off x="8553450" y="3590925"/>
            <a:ext cx="254000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2" name="Rectangle 254"/>
          <p:cNvSpPr>
            <a:spLocks noChangeArrowheads="1"/>
          </p:cNvSpPr>
          <p:nvPr/>
        </p:nvSpPr>
        <p:spPr bwMode="auto">
          <a:xfrm>
            <a:off x="6302375" y="152400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3" name="Rectangle 255"/>
          <p:cNvSpPr>
            <a:spLocks noChangeArrowheads="1"/>
          </p:cNvSpPr>
          <p:nvPr/>
        </p:nvSpPr>
        <p:spPr bwMode="auto">
          <a:xfrm>
            <a:off x="6375400" y="184150"/>
            <a:ext cx="330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newPC</a:t>
            </a:r>
            <a:endParaRPr lang="en-US"/>
          </a:p>
        </p:txBody>
      </p:sp>
      <p:sp>
        <p:nvSpPr>
          <p:cNvPr id="329986" name="Freeform 258"/>
          <p:cNvSpPr>
            <a:spLocks/>
          </p:cNvSpPr>
          <p:nvPr/>
        </p:nvSpPr>
        <p:spPr bwMode="auto">
          <a:xfrm>
            <a:off x="6130925" y="533400"/>
            <a:ext cx="2403475" cy="5902325"/>
          </a:xfrm>
          <a:custGeom>
            <a:avLst/>
            <a:gdLst/>
            <a:ahLst/>
            <a:cxnLst>
              <a:cxn ang="0">
                <a:pos x="26" y="3342"/>
              </a:cxn>
              <a:cxn ang="0">
                <a:pos x="62" y="306"/>
              </a:cxn>
              <a:cxn ang="0">
                <a:pos x="398" y="0"/>
              </a:cxn>
              <a:cxn ang="0">
                <a:pos x="1250" y="0"/>
              </a:cxn>
              <a:cxn ang="0">
                <a:pos x="1514" y="318"/>
              </a:cxn>
              <a:cxn ang="0">
                <a:pos x="1514" y="3102"/>
              </a:cxn>
              <a:cxn ang="0">
                <a:pos x="1226" y="3630"/>
              </a:cxn>
              <a:cxn ang="0">
                <a:pos x="410" y="3630"/>
              </a:cxn>
              <a:cxn ang="0">
                <a:pos x="266" y="3582"/>
              </a:cxn>
            </a:cxnLst>
            <a:rect l="0" t="0" r="r" b="b"/>
            <a:pathLst>
              <a:path w="1514" h="3718">
                <a:moveTo>
                  <a:pt x="26" y="3342"/>
                </a:moveTo>
                <a:cubicBezTo>
                  <a:pt x="32" y="2836"/>
                  <a:pt x="0" y="863"/>
                  <a:pt x="62" y="306"/>
                </a:cubicBezTo>
                <a:cubicBezTo>
                  <a:pt x="62" y="306"/>
                  <a:pt x="398" y="0"/>
                  <a:pt x="398" y="0"/>
                </a:cubicBezTo>
                <a:cubicBezTo>
                  <a:pt x="398" y="0"/>
                  <a:pt x="1250" y="0"/>
                  <a:pt x="1250" y="0"/>
                </a:cubicBezTo>
                <a:cubicBezTo>
                  <a:pt x="1250" y="0"/>
                  <a:pt x="1514" y="318"/>
                  <a:pt x="1514" y="318"/>
                </a:cubicBezTo>
                <a:cubicBezTo>
                  <a:pt x="1514" y="318"/>
                  <a:pt x="1514" y="3102"/>
                  <a:pt x="1514" y="3102"/>
                </a:cubicBezTo>
                <a:cubicBezTo>
                  <a:pt x="1514" y="3102"/>
                  <a:pt x="1410" y="3542"/>
                  <a:pt x="1226" y="3630"/>
                </a:cubicBezTo>
                <a:cubicBezTo>
                  <a:pt x="1042" y="3718"/>
                  <a:pt x="570" y="3638"/>
                  <a:pt x="410" y="3630"/>
                </a:cubicBezTo>
                <a:cubicBezTo>
                  <a:pt x="250" y="3622"/>
                  <a:pt x="296" y="3592"/>
                  <a:pt x="266" y="3582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987" name="Freeform 259"/>
          <p:cNvSpPr>
            <a:spLocks/>
          </p:cNvSpPr>
          <p:nvPr/>
        </p:nvSpPr>
        <p:spPr bwMode="auto">
          <a:xfrm>
            <a:off x="6130925" y="533400"/>
            <a:ext cx="2403475" cy="5305425"/>
          </a:xfrm>
          <a:custGeom>
            <a:avLst/>
            <a:gdLst/>
            <a:ahLst/>
            <a:cxnLst>
              <a:cxn ang="0">
                <a:pos x="26" y="3342"/>
              </a:cxn>
              <a:cxn ang="0">
                <a:pos x="62" y="306"/>
              </a:cxn>
              <a:cxn ang="0">
                <a:pos x="398" y="0"/>
              </a:cxn>
              <a:cxn ang="0">
                <a:pos x="1250" y="0"/>
              </a:cxn>
              <a:cxn ang="0">
                <a:pos x="1514" y="318"/>
              </a:cxn>
              <a:cxn ang="0">
                <a:pos x="1514" y="3102"/>
              </a:cxn>
            </a:cxnLst>
            <a:rect l="0" t="0" r="r" b="b"/>
            <a:pathLst>
              <a:path w="1514" h="3342">
                <a:moveTo>
                  <a:pt x="26" y="3342"/>
                </a:moveTo>
                <a:cubicBezTo>
                  <a:pt x="32" y="2836"/>
                  <a:pt x="0" y="863"/>
                  <a:pt x="62" y="306"/>
                </a:cubicBezTo>
                <a:cubicBezTo>
                  <a:pt x="62" y="306"/>
                  <a:pt x="398" y="0"/>
                  <a:pt x="398" y="0"/>
                </a:cubicBezTo>
                <a:cubicBezTo>
                  <a:pt x="398" y="0"/>
                  <a:pt x="1250" y="0"/>
                  <a:pt x="1250" y="0"/>
                </a:cubicBezTo>
                <a:cubicBezTo>
                  <a:pt x="1250" y="0"/>
                  <a:pt x="1514" y="318"/>
                  <a:pt x="1514" y="318"/>
                </a:cubicBezTo>
                <a:cubicBezTo>
                  <a:pt x="1514" y="318"/>
                  <a:pt x="1514" y="2638"/>
                  <a:pt x="1514" y="3102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988" name="Freeform 260"/>
          <p:cNvSpPr>
            <a:spLocks/>
          </p:cNvSpPr>
          <p:nvPr/>
        </p:nvSpPr>
        <p:spPr bwMode="auto">
          <a:xfrm>
            <a:off x="6172200" y="990600"/>
            <a:ext cx="57150" cy="4819650"/>
          </a:xfrm>
          <a:custGeom>
            <a:avLst/>
            <a:gdLst/>
            <a:ahLst/>
            <a:cxnLst>
              <a:cxn ang="0">
                <a:pos x="0" y="3036"/>
              </a:cxn>
              <a:cxn ang="0">
                <a:pos x="36" y="0"/>
              </a:cxn>
            </a:cxnLst>
            <a:rect l="0" t="0" r="r" b="b"/>
            <a:pathLst>
              <a:path w="36" h="3036">
                <a:moveTo>
                  <a:pt x="0" y="3036"/>
                </a:moveTo>
                <a:cubicBezTo>
                  <a:pt x="6" y="2530"/>
                  <a:pt x="30" y="506"/>
                  <a:pt x="36" y="0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989" name="Freeform 261"/>
          <p:cNvSpPr>
            <a:spLocks/>
          </p:cNvSpPr>
          <p:nvPr/>
        </p:nvSpPr>
        <p:spPr bwMode="auto">
          <a:xfrm>
            <a:off x="6172200" y="4495800"/>
            <a:ext cx="19050" cy="1295400"/>
          </a:xfrm>
          <a:custGeom>
            <a:avLst/>
            <a:gdLst/>
            <a:ahLst/>
            <a:cxnLst>
              <a:cxn ang="0">
                <a:pos x="0" y="816"/>
              </a:cxn>
              <a:cxn ang="0">
                <a:pos x="12" y="0"/>
              </a:cxn>
            </a:cxnLst>
            <a:rect l="0" t="0" r="r" b="b"/>
            <a:pathLst>
              <a:path w="12" h="816">
                <a:moveTo>
                  <a:pt x="0" y="816"/>
                </a:moveTo>
                <a:cubicBezTo>
                  <a:pt x="2" y="680"/>
                  <a:pt x="10" y="136"/>
                  <a:pt x="12" y="0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986" grpId="0" animBg="1"/>
      <p:bldP spid="329987" grpId="0" animBg="1"/>
      <p:bldP spid="329988" grpId="0" animBg="1"/>
      <p:bldP spid="32998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7239000" y="6172200"/>
            <a:ext cx="1676400" cy="67310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5614987" cy="779463"/>
          </a:xfrm>
        </p:spPr>
        <p:txBody>
          <a:bodyPr/>
          <a:lstStyle/>
          <a:p>
            <a:r>
              <a:rPr lang="en-US"/>
              <a:t>SEQ Stages</a:t>
            </a: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662487" cy="5213350"/>
          </a:xfrm>
        </p:spPr>
        <p:txBody>
          <a:bodyPr/>
          <a:lstStyle/>
          <a:p>
            <a:r>
              <a:rPr lang="en-US" sz="2000"/>
              <a:t>Fetch</a:t>
            </a:r>
          </a:p>
          <a:p>
            <a:pPr lvl="1"/>
            <a:r>
              <a:rPr lang="en-US" sz="1800"/>
              <a:t>Read instruction from instruction memory</a:t>
            </a:r>
          </a:p>
          <a:p>
            <a:r>
              <a:rPr lang="en-US" sz="2000"/>
              <a:t>Decode</a:t>
            </a:r>
          </a:p>
          <a:p>
            <a:pPr lvl="1"/>
            <a:r>
              <a:rPr lang="en-US" sz="1800"/>
              <a:t>Read program registers</a:t>
            </a:r>
          </a:p>
          <a:p>
            <a:r>
              <a:rPr lang="en-US" sz="2000"/>
              <a:t>Execute</a:t>
            </a:r>
          </a:p>
          <a:p>
            <a:pPr lvl="1"/>
            <a:r>
              <a:rPr lang="en-US" sz="1800"/>
              <a:t>Compute value or address</a:t>
            </a:r>
          </a:p>
          <a:p>
            <a:r>
              <a:rPr lang="en-US" sz="2000"/>
              <a:t>Memory</a:t>
            </a:r>
          </a:p>
          <a:p>
            <a:pPr lvl="1"/>
            <a:r>
              <a:rPr lang="en-US" sz="1800"/>
              <a:t>Read or write data</a:t>
            </a:r>
          </a:p>
          <a:p>
            <a:r>
              <a:rPr lang="en-US" sz="2000"/>
              <a:t>Write Back</a:t>
            </a:r>
          </a:p>
          <a:p>
            <a:pPr lvl="1"/>
            <a:r>
              <a:rPr lang="en-US" sz="1800"/>
              <a:t>Write program registers</a:t>
            </a:r>
          </a:p>
          <a:p>
            <a:r>
              <a:rPr lang="en-US" sz="2000"/>
              <a:t>PC</a:t>
            </a:r>
          </a:p>
          <a:p>
            <a:pPr lvl="1"/>
            <a:r>
              <a:rPr lang="en-US" sz="1800"/>
              <a:t>Update program counter</a:t>
            </a:r>
          </a:p>
        </p:txBody>
      </p:sp>
      <p:sp>
        <p:nvSpPr>
          <p:cNvPr id="330757" name="Freeform 5"/>
          <p:cNvSpPr>
            <a:spLocks/>
          </p:cNvSpPr>
          <p:nvPr/>
        </p:nvSpPr>
        <p:spPr bwMode="auto">
          <a:xfrm>
            <a:off x="6091238" y="571341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58" name="Freeform 6"/>
          <p:cNvSpPr>
            <a:spLocks/>
          </p:cNvSpPr>
          <p:nvPr/>
        </p:nvSpPr>
        <p:spPr bwMode="auto">
          <a:xfrm>
            <a:off x="6981825" y="5713413"/>
            <a:ext cx="255588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0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0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59" name="Rectangle 7"/>
          <p:cNvSpPr>
            <a:spLocks noChangeArrowheads="1"/>
          </p:cNvSpPr>
          <p:nvPr/>
        </p:nvSpPr>
        <p:spPr bwMode="auto">
          <a:xfrm>
            <a:off x="6132513" y="322263"/>
            <a:ext cx="171450" cy="5053012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0" name="Rectangle 8"/>
          <p:cNvSpPr>
            <a:spLocks noChangeArrowheads="1"/>
          </p:cNvSpPr>
          <p:nvPr/>
        </p:nvSpPr>
        <p:spPr bwMode="auto">
          <a:xfrm>
            <a:off x="5983288" y="5445125"/>
            <a:ext cx="51593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30761" name="Rectangle 9"/>
          <p:cNvSpPr>
            <a:spLocks noChangeArrowheads="1"/>
          </p:cNvSpPr>
          <p:nvPr/>
        </p:nvSpPr>
        <p:spPr bwMode="auto">
          <a:xfrm>
            <a:off x="6032500" y="5564188"/>
            <a:ext cx="411163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30762" name="Rectangle 10"/>
          <p:cNvSpPr>
            <a:spLocks noChangeArrowheads="1"/>
          </p:cNvSpPr>
          <p:nvPr/>
        </p:nvSpPr>
        <p:spPr bwMode="auto">
          <a:xfrm>
            <a:off x="5635625" y="5386388"/>
            <a:ext cx="1150938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3" name="Rectangle 11"/>
          <p:cNvSpPr>
            <a:spLocks noChangeArrowheads="1"/>
          </p:cNvSpPr>
          <p:nvPr/>
        </p:nvSpPr>
        <p:spPr bwMode="auto">
          <a:xfrm>
            <a:off x="5622925" y="5373688"/>
            <a:ext cx="1147763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4" name="Rectangle 12"/>
          <p:cNvSpPr>
            <a:spLocks noChangeArrowheads="1"/>
          </p:cNvSpPr>
          <p:nvPr/>
        </p:nvSpPr>
        <p:spPr bwMode="auto">
          <a:xfrm>
            <a:off x="5969000" y="5430838"/>
            <a:ext cx="51593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30765" name="Rectangle 13"/>
          <p:cNvSpPr>
            <a:spLocks noChangeArrowheads="1"/>
          </p:cNvSpPr>
          <p:nvPr/>
        </p:nvSpPr>
        <p:spPr bwMode="auto">
          <a:xfrm>
            <a:off x="6018213" y="5549900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30766" name="Rectangle 14"/>
          <p:cNvSpPr>
            <a:spLocks noChangeArrowheads="1"/>
          </p:cNvSpPr>
          <p:nvPr/>
        </p:nvSpPr>
        <p:spPr bwMode="auto">
          <a:xfrm>
            <a:off x="7054850" y="5445125"/>
            <a:ext cx="1873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30767" name="Rectangle 15"/>
          <p:cNvSpPr>
            <a:spLocks noChangeArrowheads="1"/>
          </p:cNvSpPr>
          <p:nvPr/>
        </p:nvSpPr>
        <p:spPr bwMode="auto">
          <a:xfrm>
            <a:off x="6905625" y="5564188"/>
            <a:ext cx="4921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30768" name="Rectangle 16"/>
          <p:cNvSpPr>
            <a:spLocks noChangeArrowheads="1"/>
          </p:cNvSpPr>
          <p:nvPr/>
        </p:nvSpPr>
        <p:spPr bwMode="auto">
          <a:xfrm>
            <a:off x="6865938" y="5386388"/>
            <a:ext cx="515937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9" name="Rectangle 17"/>
          <p:cNvSpPr>
            <a:spLocks noChangeArrowheads="1"/>
          </p:cNvSpPr>
          <p:nvPr/>
        </p:nvSpPr>
        <p:spPr bwMode="auto">
          <a:xfrm>
            <a:off x="6854825" y="5373688"/>
            <a:ext cx="511175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70" name="Rectangle 18"/>
          <p:cNvSpPr>
            <a:spLocks noChangeArrowheads="1"/>
          </p:cNvSpPr>
          <p:nvPr/>
        </p:nvSpPr>
        <p:spPr bwMode="auto">
          <a:xfrm>
            <a:off x="7040563" y="5430838"/>
            <a:ext cx="1873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30771" name="Rectangle 19"/>
          <p:cNvSpPr>
            <a:spLocks noChangeArrowheads="1"/>
          </p:cNvSpPr>
          <p:nvPr/>
        </p:nvSpPr>
        <p:spPr bwMode="auto">
          <a:xfrm>
            <a:off x="6891338" y="5549900"/>
            <a:ext cx="4921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30772" name="Rectangle 20"/>
          <p:cNvSpPr>
            <a:spLocks noChangeArrowheads="1"/>
          </p:cNvSpPr>
          <p:nvPr/>
        </p:nvSpPr>
        <p:spPr bwMode="auto">
          <a:xfrm>
            <a:off x="6734175" y="2894013"/>
            <a:ext cx="1920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30773" name="Rectangle 21"/>
          <p:cNvSpPr>
            <a:spLocks noChangeArrowheads="1"/>
          </p:cNvSpPr>
          <p:nvPr/>
        </p:nvSpPr>
        <p:spPr bwMode="auto">
          <a:xfrm>
            <a:off x="6654800" y="2838450"/>
            <a:ext cx="301625" cy="2174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74" name="Rectangle 22"/>
          <p:cNvSpPr>
            <a:spLocks noChangeArrowheads="1"/>
          </p:cNvSpPr>
          <p:nvPr/>
        </p:nvSpPr>
        <p:spPr bwMode="auto">
          <a:xfrm>
            <a:off x="6642100" y="2827338"/>
            <a:ext cx="298450" cy="21272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75" name="Rectangle 23"/>
          <p:cNvSpPr>
            <a:spLocks noChangeArrowheads="1"/>
          </p:cNvSpPr>
          <p:nvPr/>
        </p:nvSpPr>
        <p:spPr bwMode="auto">
          <a:xfrm>
            <a:off x="6719888" y="2879725"/>
            <a:ext cx="1920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30776" name="Rectangle 24"/>
          <p:cNvSpPr>
            <a:spLocks noChangeArrowheads="1"/>
          </p:cNvSpPr>
          <p:nvPr/>
        </p:nvSpPr>
        <p:spPr bwMode="auto">
          <a:xfrm>
            <a:off x="7261225" y="2957513"/>
            <a:ext cx="2428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grpSp>
        <p:nvGrpSpPr>
          <p:cNvPr id="330777" name="Group 25"/>
          <p:cNvGrpSpPr>
            <a:grpSpLocks/>
          </p:cNvGrpSpPr>
          <p:nvPr/>
        </p:nvGrpSpPr>
        <p:grpSpPr bwMode="auto">
          <a:xfrm>
            <a:off x="6981825" y="2870200"/>
            <a:ext cx="736600" cy="268288"/>
            <a:chOff x="4398" y="1808"/>
            <a:chExt cx="464" cy="169"/>
          </a:xfrm>
        </p:grpSpPr>
        <p:sp>
          <p:nvSpPr>
            <p:cNvPr id="330778" name="Freeform 26"/>
            <p:cNvSpPr>
              <a:spLocks/>
            </p:cNvSpPr>
            <p:nvPr/>
          </p:nvSpPr>
          <p:spPr bwMode="auto">
            <a:xfrm>
              <a:off x="4407" y="1817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8" y="0"/>
                </a:cxn>
                <a:cxn ang="0">
                  <a:pos x="683" y="0"/>
                </a:cxn>
                <a:cxn ang="0">
                  <a:pos x="910" y="321"/>
                </a:cxn>
                <a:cxn ang="0">
                  <a:pos x="0" y="321"/>
                </a:cxn>
              </a:cxnLst>
              <a:rect l="0" t="0" r="r" b="b"/>
              <a:pathLst>
                <a:path w="910" h="321">
                  <a:moveTo>
                    <a:pt x="0" y="321"/>
                  </a:moveTo>
                  <a:lnTo>
                    <a:pt x="228" y="0"/>
                  </a:lnTo>
                  <a:lnTo>
                    <a:pt x="683" y="0"/>
                  </a:lnTo>
                  <a:lnTo>
                    <a:pt x="910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779" name="Freeform 27"/>
            <p:cNvSpPr>
              <a:spLocks/>
            </p:cNvSpPr>
            <p:nvPr/>
          </p:nvSpPr>
          <p:spPr bwMode="auto">
            <a:xfrm>
              <a:off x="4398" y="1808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7" y="0"/>
                </a:cxn>
                <a:cxn ang="0">
                  <a:pos x="682" y="0"/>
                </a:cxn>
                <a:cxn ang="0">
                  <a:pos x="909" y="321"/>
                </a:cxn>
                <a:cxn ang="0">
                  <a:pos x="0" y="321"/>
                </a:cxn>
              </a:cxnLst>
              <a:rect l="0" t="0" r="r" b="b"/>
              <a:pathLst>
                <a:path w="909" h="321">
                  <a:moveTo>
                    <a:pt x="0" y="321"/>
                  </a:moveTo>
                  <a:lnTo>
                    <a:pt x="227" y="0"/>
                  </a:lnTo>
                  <a:lnTo>
                    <a:pt x="682" y="0"/>
                  </a:lnTo>
                  <a:lnTo>
                    <a:pt x="909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CC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0780" name="Rectangle 28"/>
          <p:cNvSpPr>
            <a:spLocks noChangeArrowheads="1"/>
          </p:cNvSpPr>
          <p:nvPr/>
        </p:nvSpPr>
        <p:spPr bwMode="auto">
          <a:xfrm>
            <a:off x="7246938" y="2943225"/>
            <a:ext cx="2428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sp>
        <p:nvSpPr>
          <p:cNvPr id="330781" name="Rectangle 29"/>
          <p:cNvSpPr>
            <a:spLocks noChangeArrowheads="1"/>
          </p:cNvSpPr>
          <p:nvPr/>
        </p:nvSpPr>
        <p:spPr bwMode="auto">
          <a:xfrm>
            <a:off x="6934200" y="1519238"/>
            <a:ext cx="26035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30782" name="Rectangle 30"/>
          <p:cNvSpPr>
            <a:spLocks noChangeArrowheads="1"/>
          </p:cNvSpPr>
          <p:nvPr/>
        </p:nvSpPr>
        <p:spPr bwMode="auto">
          <a:xfrm>
            <a:off x="6859588" y="1636713"/>
            <a:ext cx="4111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30783" name="Rectangle 31"/>
          <p:cNvSpPr>
            <a:spLocks noChangeArrowheads="1"/>
          </p:cNvSpPr>
          <p:nvPr/>
        </p:nvSpPr>
        <p:spPr bwMode="auto">
          <a:xfrm>
            <a:off x="6738938" y="1438275"/>
            <a:ext cx="600075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84" name="Rectangle 32"/>
          <p:cNvSpPr>
            <a:spLocks noChangeArrowheads="1"/>
          </p:cNvSpPr>
          <p:nvPr/>
        </p:nvSpPr>
        <p:spPr bwMode="auto">
          <a:xfrm>
            <a:off x="6727825" y="1425575"/>
            <a:ext cx="595313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85" name="Rectangle 33"/>
          <p:cNvSpPr>
            <a:spLocks noChangeArrowheads="1"/>
          </p:cNvSpPr>
          <p:nvPr/>
        </p:nvSpPr>
        <p:spPr bwMode="auto">
          <a:xfrm>
            <a:off x="6919913" y="1504950"/>
            <a:ext cx="26035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30786" name="Rectangle 34"/>
          <p:cNvSpPr>
            <a:spLocks noChangeArrowheads="1"/>
          </p:cNvSpPr>
          <p:nvPr/>
        </p:nvSpPr>
        <p:spPr bwMode="auto">
          <a:xfrm>
            <a:off x="6846888" y="1622425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grpSp>
        <p:nvGrpSpPr>
          <p:cNvPr id="330787" name="Group 35"/>
          <p:cNvGrpSpPr>
            <a:grpSpLocks/>
          </p:cNvGrpSpPr>
          <p:nvPr/>
        </p:nvGrpSpPr>
        <p:grpSpPr bwMode="auto">
          <a:xfrm>
            <a:off x="6940550" y="2884488"/>
            <a:ext cx="196850" cy="55562"/>
            <a:chOff x="4372" y="1817"/>
            <a:chExt cx="124" cy="35"/>
          </a:xfrm>
        </p:grpSpPr>
        <p:sp>
          <p:nvSpPr>
            <p:cNvPr id="330788" name="Line 36"/>
            <p:cNvSpPr>
              <a:spLocks noChangeShapeType="1"/>
            </p:cNvSpPr>
            <p:nvPr/>
          </p:nvSpPr>
          <p:spPr bwMode="auto">
            <a:xfrm flipH="1">
              <a:off x="4405" y="1834"/>
              <a:ext cx="9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789" name="Freeform 37"/>
            <p:cNvSpPr>
              <a:spLocks/>
            </p:cNvSpPr>
            <p:nvPr/>
          </p:nvSpPr>
          <p:spPr bwMode="auto">
            <a:xfrm>
              <a:off x="4372" y="1817"/>
              <a:ext cx="35" cy="35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0" y="35"/>
                </a:cxn>
                <a:cxn ang="0">
                  <a:pos x="70" y="70"/>
                </a:cxn>
                <a:cxn ang="0">
                  <a:pos x="70" y="0"/>
                </a:cxn>
              </a:cxnLst>
              <a:rect l="0" t="0" r="r" b="b"/>
              <a:pathLst>
                <a:path w="70" h="70">
                  <a:moveTo>
                    <a:pt x="70" y="0"/>
                  </a:moveTo>
                  <a:lnTo>
                    <a:pt x="0" y="35"/>
                  </a:lnTo>
                  <a:lnTo>
                    <a:pt x="70" y="7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0790" name="Rectangle 38"/>
          <p:cNvSpPr>
            <a:spLocks noChangeArrowheads="1"/>
          </p:cNvSpPr>
          <p:nvPr/>
        </p:nvSpPr>
        <p:spPr bwMode="auto">
          <a:xfrm>
            <a:off x="5029200" y="5502275"/>
            <a:ext cx="404813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1" name="Rectangle 39"/>
          <p:cNvSpPr>
            <a:spLocks noChangeArrowheads="1"/>
          </p:cNvSpPr>
          <p:nvPr/>
        </p:nvSpPr>
        <p:spPr bwMode="auto">
          <a:xfrm>
            <a:off x="4953000" y="5562600"/>
            <a:ext cx="5413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Fetch</a:t>
            </a:r>
            <a:endParaRPr lang="en-US" sz="1600"/>
          </a:p>
        </p:txBody>
      </p:sp>
      <p:sp>
        <p:nvSpPr>
          <p:cNvPr id="330792" name="Rectangle 40"/>
          <p:cNvSpPr>
            <a:spLocks noChangeArrowheads="1"/>
          </p:cNvSpPr>
          <p:nvPr/>
        </p:nvSpPr>
        <p:spPr bwMode="auto">
          <a:xfrm>
            <a:off x="5029200" y="4356100"/>
            <a:ext cx="5111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3" name="Rectangle 41"/>
          <p:cNvSpPr>
            <a:spLocks noChangeArrowheads="1"/>
          </p:cNvSpPr>
          <p:nvPr/>
        </p:nvSpPr>
        <p:spPr bwMode="auto">
          <a:xfrm>
            <a:off x="4953000" y="4343400"/>
            <a:ext cx="7318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Decode</a:t>
            </a:r>
            <a:endParaRPr lang="en-US" sz="1600"/>
          </a:p>
        </p:txBody>
      </p:sp>
      <p:sp>
        <p:nvSpPr>
          <p:cNvPr id="330794" name="Rectangle 42"/>
          <p:cNvSpPr>
            <a:spLocks noChangeArrowheads="1"/>
          </p:cNvSpPr>
          <p:nvPr/>
        </p:nvSpPr>
        <p:spPr bwMode="auto">
          <a:xfrm>
            <a:off x="5029200" y="2911475"/>
            <a:ext cx="5365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5" name="Rectangle 43"/>
          <p:cNvSpPr>
            <a:spLocks noChangeArrowheads="1"/>
          </p:cNvSpPr>
          <p:nvPr/>
        </p:nvSpPr>
        <p:spPr bwMode="auto">
          <a:xfrm>
            <a:off x="4953000" y="2971800"/>
            <a:ext cx="777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Execute</a:t>
            </a:r>
            <a:endParaRPr lang="en-US" sz="1600"/>
          </a:p>
        </p:txBody>
      </p:sp>
      <p:sp>
        <p:nvSpPr>
          <p:cNvPr id="330796" name="Rectangle 44"/>
          <p:cNvSpPr>
            <a:spLocks noChangeArrowheads="1"/>
          </p:cNvSpPr>
          <p:nvPr/>
        </p:nvSpPr>
        <p:spPr bwMode="auto">
          <a:xfrm>
            <a:off x="5029200" y="1554163"/>
            <a:ext cx="5365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7" name="Rectangle 45"/>
          <p:cNvSpPr>
            <a:spLocks noChangeArrowheads="1"/>
          </p:cNvSpPr>
          <p:nvPr/>
        </p:nvSpPr>
        <p:spPr bwMode="auto">
          <a:xfrm>
            <a:off x="4953000" y="1600200"/>
            <a:ext cx="77628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Memory</a:t>
            </a:r>
            <a:endParaRPr lang="en-US" sz="1600"/>
          </a:p>
        </p:txBody>
      </p:sp>
      <p:sp>
        <p:nvSpPr>
          <p:cNvPr id="330798" name="Rectangle 46"/>
          <p:cNvSpPr>
            <a:spLocks noChangeArrowheads="1"/>
          </p:cNvSpPr>
          <p:nvPr/>
        </p:nvSpPr>
        <p:spPr bwMode="auto">
          <a:xfrm>
            <a:off x="5029200" y="746125"/>
            <a:ext cx="6762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9" name="Rectangle 47"/>
          <p:cNvSpPr>
            <a:spLocks noChangeArrowheads="1"/>
          </p:cNvSpPr>
          <p:nvPr/>
        </p:nvSpPr>
        <p:spPr bwMode="auto">
          <a:xfrm>
            <a:off x="4953000" y="762000"/>
            <a:ext cx="10287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Write back</a:t>
            </a:r>
            <a:endParaRPr lang="en-US" sz="1600"/>
          </a:p>
        </p:txBody>
      </p:sp>
      <p:sp>
        <p:nvSpPr>
          <p:cNvPr id="330800" name="Rectangle 48"/>
          <p:cNvSpPr>
            <a:spLocks noChangeArrowheads="1"/>
          </p:cNvSpPr>
          <p:nvPr/>
        </p:nvSpPr>
        <p:spPr bwMode="auto">
          <a:xfrm>
            <a:off x="5495925" y="4906963"/>
            <a:ext cx="595313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01" name="Rectangle 49"/>
          <p:cNvSpPr>
            <a:spLocks noChangeArrowheads="1"/>
          </p:cNvSpPr>
          <p:nvPr/>
        </p:nvSpPr>
        <p:spPr bwMode="auto">
          <a:xfrm>
            <a:off x="5638800" y="4938713"/>
            <a:ext cx="24447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icode</a:t>
            </a:r>
            <a:endParaRPr lang="en-US" sz="800"/>
          </a:p>
        </p:txBody>
      </p:sp>
      <p:sp>
        <p:nvSpPr>
          <p:cNvPr id="330802" name="Rectangle 50"/>
          <p:cNvSpPr>
            <a:spLocks noChangeArrowheads="1"/>
          </p:cNvSpPr>
          <p:nvPr/>
        </p:nvSpPr>
        <p:spPr bwMode="auto">
          <a:xfrm>
            <a:off x="5818188" y="4938713"/>
            <a:ext cx="114300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 b="0">
                <a:solidFill>
                  <a:srgbClr val="000000"/>
                </a:solidFill>
              </a:rPr>
              <a:t>, </a:t>
            </a:r>
            <a:endParaRPr lang="en-US" sz="1600"/>
          </a:p>
        </p:txBody>
      </p:sp>
      <p:sp>
        <p:nvSpPr>
          <p:cNvPr id="330803" name="Rectangle 51"/>
          <p:cNvSpPr>
            <a:spLocks noChangeArrowheads="1"/>
          </p:cNvSpPr>
          <p:nvPr/>
        </p:nvSpPr>
        <p:spPr bwMode="auto">
          <a:xfrm>
            <a:off x="5902325" y="4938713"/>
            <a:ext cx="1651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ifun</a:t>
            </a:r>
            <a:endParaRPr lang="en-US"/>
          </a:p>
        </p:txBody>
      </p:sp>
      <p:sp>
        <p:nvSpPr>
          <p:cNvPr id="330804" name="Rectangle 52"/>
          <p:cNvSpPr>
            <a:spLocks noChangeArrowheads="1"/>
          </p:cNvSpPr>
          <p:nvPr/>
        </p:nvSpPr>
        <p:spPr bwMode="auto">
          <a:xfrm>
            <a:off x="5757863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rA</a:t>
            </a:r>
            <a:endParaRPr lang="en-US" sz="800"/>
          </a:p>
        </p:txBody>
      </p:sp>
      <p:sp>
        <p:nvSpPr>
          <p:cNvPr id="330805" name="Rectangle 53"/>
          <p:cNvSpPr>
            <a:spLocks noChangeArrowheads="1"/>
          </p:cNvSpPr>
          <p:nvPr/>
        </p:nvSpPr>
        <p:spPr bwMode="auto">
          <a:xfrm>
            <a:off x="5884863" y="50577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06" name="Rectangle 54"/>
          <p:cNvSpPr>
            <a:spLocks noChangeArrowheads="1"/>
          </p:cNvSpPr>
          <p:nvPr/>
        </p:nvSpPr>
        <p:spPr bwMode="auto">
          <a:xfrm>
            <a:off x="5962650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rB</a:t>
            </a:r>
            <a:endParaRPr lang="en-US"/>
          </a:p>
        </p:txBody>
      </p:sp>
      <p:sp>
        <p:nvSpPr>
          <p:cNvPr id="330807" name="Rectangle 55"/>
          <p:cNvSpPr>
            <a:spLocks noChangeArrowheads="1"/>
          </p:cNvSpPr>
          <p:nvPr/>
        </p:nvSpPr>
        <p:spPr bwMode="auto">
          <a:xfrm>
            <a:off x="5864225" y="5175250"/>
            <a:ext cx="204788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valC</a:t>
            </a:r>
            <a:endParaRPr lang="en-US"/>
          </a:p>
        </p:txBody>
      </p:sp>
      <p:sp>
        <p:nvSpPr>
          <p:cNvPr id="330808" name="Rectangle 56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09" name="Rectangle 57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10" name="Rectangle 58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1" name="Rectangle 59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2" name="Rectangle 60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13" name="Rectangle 61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14" name="Rectangle 62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5" name="Rectangle 63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30816" name="Rectangle 64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7" name="Rectangle 65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30818" name="Rectangle 66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9" name="Rectangle 67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30820" name="Rectangle 68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1" name="Rectangle 69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30822" name="Rectangle 70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23" name="Rectangle 71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24" name="Rectangle 72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5" name="Rectangle 73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6" name="Rectangle 74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27" name="Rectangle 75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28" name="Rectangle 76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9" name="Rectangle 77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30830" name="Rectangle 78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1" name="Rectangle 79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30832" name="Rectangle 80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3" name="Rectangle 81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30834" name="Rectangle 82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5" name="Rectangle 83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30836" name="Rectangle 84"/>
          <p:cNvSpPr>
            <a:spLocks noChangeArrowheads="1"/>
          </p:cNvSpPr>
          <p:nvPr/>
        </p:nvSpPr>
        <p:spPr bwMode="auto">
          <a:xfrm>
            <a:off x="6005513" y="6138863"/>
            <a:ext cx="425450" cy="212725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7" name="Rectangle 85"/>
          <p:cNvSpPr>
            <a:spLocks noChangeArrowheads="1"/>
          </p:cNvSpPr>
          <p:nvPr/>
        </p:nvSpPr>
        <p:spPr bwMode="auto">
          <a:xfrm>
            <a:off x="6159500" y="6199188"/>
            <a:ext cx="163513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grpSp>
        <p:nvGrpSpPr>
          <p:cNvPr id="330838" name="Group 86"/>
          <p:cNvGrpSpPr>
            <a:grpSpLocks/>
          </p:cNvGrpSpPr>
          <p:nvPr/>
        </p:nvGrpSpPr>
        <p:grpSpPr bwMode="auto">
          <a:xfrm>
            <a:off x="6302375" y="2890838"/>
            <a:ext cx="346075" cy="42862"/>
            <a:chOff x="3970" y="1821"/>
            <a:chExt cx="218" cy="27"/>
          </a:xfrm>
        </p:grpSpPr>
        <p:sp>
          <p:nvSpPr>
            <p:cNvPr id="330839" name="Freeform 87"/>
            <p:cNvSpPr>
              <a:spLocks/>
            </p:cNvSpPr>
            <p:nvPr/>
          </p:nvSpPr>
          <p:spPr bwMode="auto">
            <a:xfrm>
              <a:off x="4181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0" name="Freeform 88"/>
            <p:cNvSpPr>
              <a:spLocks/>
            </p:cNvSpPr>
            <p:nvPr/>
          </p:nvSpPr>
          <p:spPr bwMode="auto">
            <a:xfrm>
              <a:off x="416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1" name="Freeform 89"/>
            <p:cNvSpPr>
              <a:spLocks/>
            </p:cNvSpPr>
            <p:nvPr/>
          </p:nvSpPr>
          <p:spPr bwMode="auto">
            <a:xfrm>
              <a:off x="4154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2" name="Freeform 90"/>
            <p:cNvSpPr>
              <a:spLocks/>
            </p:cNvSpPr>
            <p:nvPr/>
          </p:nvSpPr>
          <p:spPr bwMode="auto">
            <a:xfrm>
              <a:off x="4141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3" name="Freeform 91"/>
            <p:cNvSpPr>
              <a:spLocks/>
            </p:cNvSpPr>
            <p:nvPr/>
          </p:nvSpPr>
          <p:spPr bwMode="auto">
            <a:xfrm>
              <a:off x="412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4" name="Freeform 92"/>
            <p:cNvSpPr>
              <a:spLocks/>
            </p:cNvSpPr>
            <p:nvPr/>
          </p:nvSpPr>
          <p:spPr bwMode="auto">
            <a:xfrm>
              <a:off x="411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5" name="Freeform 93"/>
            <p:cNvSpPr>
              <a:spLocks/>
            </p:cNvSpPr>
            <p:nvPr/>
          </p:nvSpPr>
          <p:spPr bwMode="auto">
            <a:xfrm>
              <a:off x="4101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6" name="Freeform 94"/>
            <p:cNvSpPr>
              <a:spLocks/>
            </p:cNvSpPr>
            <p:nvPr/>
          </p:nvSpPr>
          <p:spPr bwMode="auto">
            <a:xfrm>
              <a:off x="408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7" name="Freeform 95"/>
            <p:cNvSpPr>
              <a:spLocks/>
            </p:cNvSpPr>
            <p:nvPr/>
          </p:nvSpPr>
          <p:spPr bwMode="auto">
            <a:xfrm>
              <a:off x="407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8" name="Freeform 96"/>
            <p:cNvSpPr>
              <a:spLocks/>
            </p:cNvSpPr>
            <p:nvPr/>
          </p:nvSpPr>
          <p:spPr bwMode="auto">
            <a:xfrm>
              <a:off x="406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9" name="Freeform 97"/>
            <p:cNvSpPr>
              <a:spLocks/>
            </p:cNvSpPr>
            <p:nvPr/>
          </p:nvSpPr>
          <p:spPr bwMode="auto">
            <a:xfrm>
              <a:off x="404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0" name="Freeform 98"/>
            <p:cNvSpPr>
              <a:spLocks/>
            </p:cNvSpPr>
            <p:nvPr/>
          </p:nvSpPr>
          <p:spPr bwMode="auto">
            <a:xfrm>
              <a:off x="403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1" name="Freeform 99"/>
            <p:cNvSpPr>
              <a:spLocks/>
            </p:cNvSpPr>
            <p:nvPr/>
          </p:nvSpPr>
          <p:spPr bwMode="auto">
            <a:xfrm>
              <a:off x="402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2" name="Freeform 100"/>
            <p:cNvSpPr>
              <a:spLocks/>
            </p:cNvSpPr>
            <p:nvPr/>
          </p:nvSpPr>
          <p:spPr bwMode="auto">
            <a:xfrm>
              <a:off x="4007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3" name="Freeform 101"/>
            <p:cNvSpPr>
              <a:spLocks/>
            </p:cNvSpPr>
            <p:nvPr/>
          </p:nvSpPr>
          <p:spPr bwMode="auto">
            <a:xfrm>
              <a:off x="3994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4" name="Freeform 102"/>
            <p:cNvSpPr>
              <a:spLocks/>
            </p:cNvSpPr>
            <p:nvPr/>
          </p:nvSpPr>
          <p:spPr bwMode="auto">
            <a:xfrm>
              <a:off x="3970" y="1821"/>
              <a:ext cx="28" cy="2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27"/>
                </a:cxn>
                <a:cxn ang="0">
                  <a:pos x="55" y="55"/>
                </a:cxn>
                <a:cxn ang="0">
                  <a:pos x="55" y="0"/>
                </a:cxn>
              </a:cxnLst>
              <a:rect l="0" t="0" r="r" b="b"/>
              <a:pathLst>
                <a:path w="55" h="55">
                  <a:moveTo>
                    <a:pt x="55" y="0"/>
                  </a:moveTo>
                  <a:lnTo>
                    <a:pt x="0" y="27"/>
                  </a:lnTo>
                  <a:lnTo>
                    <a:pt x="55" y="55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0855" name="Rectangle 103"/>
          <p:cNvSpPr>
            <a:spLocks noChangeArrowheads="1"/>
          </p:cNvSpPr>
          <p:nvPr/>
        </p:nvSpPr>
        <p:spPr bwMode="auto">
          <a:xfrm>
            <a:off x="7067550" y="5076825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6" name="Rectangle 104"/>
          <p:cNvSpPr>
            <a:spLocks noChangeArrowheads="1"/>
          </p:cNvSpPr>
          <p:nvPr/>
        </p:nvSpPr>
        <p:spPr bwMode="auto">
          <a:xfrm>
            <a:off x="6388100" y="5076825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7" name="Freeform 105"/>
          <p:cNvSpPr>
            <a:spLocks/>
          </p:cNvSpPr>
          <p:nvPr/>
        </p:nvSpPr>
        <p:spPr bwMode="auto">
          <a:xfrm>
            <a:off x="6302375" y="4992688"/>
            <a:ext cx="169863" cy="254000"/>
          </a:xfrm>
          <a:custGeom>
            <a:avLst/>
            <a:gdLst/>
            <a:ahLst/>
            <a:cxnLst>
              <a:cxn ang="0">
                <a:pos x="214" y="320"/>
              </a:cxn>
              <a:cxn ang="0">
                <a:pos x="0" y="160"/>
              </a:cxn>
              <a:cxn ang="0">
                <a:pos x="214" y="0"/>
              </a:cxn>
              <a:cxn ang="0">
                <a:pos x="214" y="320"/>
              </a:cxn>
            </a:cxnLst>
            <a:rect l="0" t="0" r="r" b="b"/>
            <a:pathLst>
              <a:path w="214" h="320">
                <a:moveTo>
                  <a:pt x="214" y="320"/>
                </a:moveTo>
                <a:lnTo>
                  <a:pt x="0" y="160"/>
                </a:lnTo>
                <a:lnTo>
                  <a:pt x="214" y="0"/>
                </a:lnTo>
                <a:lnTo>
                  <a:pt x="214" y="32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8" name="Rectangle 106"/>
          <p:cNvSpPr>
            <a:spLocks noChangeArrowheads="1"/>
          </p:cNvSpPr>
          <p:nvPr/>
        </p:nvSpPr>
        <p:spPr bwMode="auto">
          <a:xfrm>
            <a:off x="6472238" y="4906963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9" name="Rectangle 107"/>
          <p:cNvSpPr>
            <a:spLocks noChangeArrowheads="1"/>
          </p:cNvSpPr>
          <p:nvPr/>
        </p:nvSpPr>
        <p:spPr bwMode="auto">
          <a:xfrm>
            <a:off x="6886575" y="49387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valP</a:t>
            </a:r>
            <a:endParaRPr lang="en-US"/>
          </a:p>
        </p:txBody>
      </p:sp>
      <p:sp>
        <p:nvSpPr>
          <p:cNvPr id="330860" name="Rectangle 108"/>
          <p:cNvSpPr>
            <a:spLocks noChangeArrowheads="1"/>
          </p:cNvSpPr>
          <p:nvPr/>
        </p:nvSpPr>
        <p:spPr bwMode="auto">
          <a:xfrm>
            <a:off x="6302375" y="4567238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61" name="Freeform 109"/>
          <p:cNvSpPr>
            <a:spLocks/>
          </p:cNvSpPr>
          <p:nvPr/>
        </p:nvSpPr>
        <p:spPr bwMode="auto">
          <a:xfrm>
            <a:off x="7024688" y="4483100"/>
            <a:ext cx="169862" cy="254000"/>
          </a:xfrm>
          <a:custGeom>
            <a:avLst/>
            <a:gdLst/>
            <a:ahLst/>
            <a:cxnLst>
              <a:cxn ang="0">
                <a:pos x="0" y="321"/>
              </a:cxn>
              <a:cxn ang="0">
                <a:pos x="214" y="160"/>
              </a:cxn>
              <a:cxn ang="0">
                <a:pos x="0" y="0"/>
              </a:cxn>
              <a:cxn ang="0">
                <a:pos x="0" y="321"/>
              </a:cxn>
            </a:cxnLst>
            <a:rect l="0" t="0" r="r" b="b"/>
            <a:pathLst>
              <a:path w="214" h="321">
                <a:moveTo>
                  <a:pt x="0" y="321"/>
                </a:moveTo>
                <a:lnTo>
                  <a:pt x="214" y="160"/>
                </a:lnTo>
                <a:lnTo>
                  <a:pt x="0" y="0"/>
                </a:lnTo>
                <a:lnTo>
                  <a:pt x="0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62" name="Rectangle 110"/>
          <p:cNvSpPr>
            <a:spLocks noChangeArrowheads="1"/>
          </p:cNvSpPr>
          <p:nvPr/>
        </p:nvSpPr>
        <p:spPr bwMode="auto">
          <a:xfrm>
            <a:off x="6345238" y="4270375"/>
            <a:ext cx="5953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63" name="Rectangle 111"/>
          <p:cNvSpPr>
            <a:spLocks noChangeArrowheads="1"/>
          </p:cNvSpPr>
          <p:nvPr/>
        </p:nvSpPr>
        <p:spPr bwMode="auto">
          <a:xfrm>
            <a:off x="6418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srcA</a:t>
            </a:r>
            <a:endParaRPr lang="en-US"/>
          </a:p>
        </p:txBody>
      </p:sp>
      <p:sp>
        <p:nvSpPr>
          <p:cNvPr id="330864" name="Rectangle 112"/>
          <p:cNvSpPr>
            <a:spLocks noChangeArrowheads="1"/>
          </p:cNvSpPr>
          <p:nvPr/>
        </p:nvSpPr>
        <p:spPr bwMode="auto">
          <a:xfrm>
            <a:off x="6594475" y="430212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65" name="Rectangle 113"/>
          <p:cNvSpPr>
            <a:spLocks noChangeArrowheads="1"/>
          </p:cNvSpPr>
          <p:nvPr/>
        </p:nvSpPr>
        <p:spPr bwMode="auto">
          <a:xfrm>
            <a:off x="6672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srcB</a:t>
            </a:r>
            <a:endParaRPr lang="en-US"/>
          </a:p>
        </p:txBody>
      </p:sp>
      <p:sp>
        <p:nvSpPr>
          <p:cNvPr id="330866" name="Rectangle 114"/>
          <p:cNvSpPr>
            <a:spLocks noChangeArrowheads="1"/>
          </p:cNvSpPr>
          <p:nvPr/>
        </p:nvSpPr>
        <p:spPr bwMode="auto">
          <a:xfrm>
            <a:off x="6418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dstA</a:t>
            </a:r>
            <a:endParaRPr lang="en-US"/>
          </a:p>
        </p:txBody>
      </p:sp>
      <p:sp>
        <p:nvSpPr>
          <p:cNvPr id="330867" name="Rectangle 115"/>
          <p:cNvSpPr>
            <a:spLocks noChangeArrowheads="1"/>
          </p:cNvSpPr>
          <p:nvPr/>
        </p:nvSpPr>
        <p:spPr bwMode="auto">
          <a:xfrm>
            <a:off x="6594475" y="4421188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68" name="Rectangle 116"/>
          <p:cNvSpPr>
            <a:spLocks noChangeArrowheads="1"/>
          </p:cNvSpPr>
          <p:nvPr/>
        </p:nvSpPr>
        <p:spPr bwMode="auto">
          <a:xfrm>
            <a:off x="6672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dstB</a:t>
            </a:r>
            <a:endParaRPr lang="en-US"/>
          </a:p>
        </p:txBody>
      </p:sp>
      <p:sp>
        <p:nvSpPr>
          <p:cNvPr id="330869" name="Rectangle 117"/>
          <p:cNvSpPr>
            <a:spLocks noChangeArrowheads="1"/>
          </p:cNvSpPr>
          <p:nvPr/>
        </p:nvSpPr>
        <p:spPr bwMode="auto">
          <a:xfrm>
            <a:off x="7407275" y="4057650"/>
            <a:ext cx="85725" cy="341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0" name="Rectangle 118"/>
          <p:cNvSpPr>
            <a:spLocks noChangeArrowheads="1"/>
          </p:cNvSpPr>
          <p:nvPr/>
        </p:nvSpPr>
        <p:spPr bwMode="auto">
          <a:xfrm>
            <a:off x="6472238" y="4057650"/>
            <a:ext cx="102076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1" name="Freeform 119"/>
          <p:cNvSpPr>
            <a:spLocks/>
          </p:cNvSpPr>
          <p:nvPr/>
        </p:nvSpPr>
        <p:spPr bwMode="auto">
          <a:xfrm>
            <a:off x="6302375" y="39735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2" name="Rectangle 120"/>
          <p:cNvSpPr>
            <a:spLocks noChangeArrowheads="1"/>
          </p:cNvSpPr>
          <p:nvPr/>
        </p:nvSpPr>
        <p:spPr bwMode="auto">
          <a:xfrm>
            <a:off x="6811963" y="38465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3" name="Rectangle 121"/>
          <p:cNvSpPr>
            <a:spLocks noChangeArrowheads="1"/>
          </p:cNvSpPr>
          <p:nvPr/>
        </p:nvSpPr>
        <p:spPr bwMode="auto">
          <a:xfrm>
            <a:off x="6980238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valA</a:t>
            </a:r>
            <a:endParaRPr lang="en-US"/>
          </a:p>
        </p:txBody>
      </p:sp>
      <p:sp>
        <p:nvSpPr>
          <p:cNvPr id="330874" name="Rectangle 122"/>
          <p:cNvSpPr>
            <a:spLocks noChangeArrowheads="1"/>
          </p:cNvSpPr>
          <p:nvPr/>
        </p:nvSpPr>
        <p:spPr bwMode="auto">
          <a:xfrm>
            <a:off x="7151688" y="38766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75" name="Rectangle 123"/>
          <p:cNvSpPr>
            <a:spLocks noChangeArrowheads="1"/>
          </p:cNvSpPr>
          <p:nvPr/>
        </p:nvSpPr>
        <p:spPr bwMode="auto">
          <a:xfrm>
            <a:off x="7226300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valB</a:t>
            </a:r>
            <a:endParaRPr lang="en-US"/>
          </a:p>
        </p:txBody>
      </p:sp>
      <p:sp>
        <p:nvSpPr>
          <p:cNvPr id="330876" name="Rectangle 124"/>
          <p:cNvSpPr>
            <a:spLocks noChangeArrowheads="1"/>
          </p:cNvSpPr>
          <p:nvPr/>
        </p:nvSpPr>
        <p:spPr bwMode="auto">
          <a:xfrm>
            <a:off x="6302375" y="3379788"/>
            <a:ext cx="10636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7" name="Rectangle 125"/>
          <p:cNvSpPr>
            <a:spLocks noChangeArrowheads="1"/>
          </p:cNvSpPr>
          <p:nvPr/>
        </p:nvSpPr>
        <p:spPr bwMode="auto">
          <a:xfrm>
            <a:off x="7280275" y="3294063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8" name="Freeform 126"/>
          <p:cNvSpPr>
            <a:spLocks/>
          </p:cNvSpPr>
          <p:nvPr/>
        </p:nvSpPr>
        <p:spPr bwMode="auto">
          <a:xfrm>
            <a:off x="7194550" y="3124200"/>
            <a:ext cx="255588" cy="169863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9" name="Rectangle 127"/>
          <p:cNvSpPr>
            <a:spLocks noChangeArrowheads="1"/>
          </p:cNvSpPr>
          <p:nvPr/>
        </p:nvSpPr>
        <p:spPr bwMode="auto">
          <a:xfrm>
            <a:off x="6345238" y="316706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0" name="Rectangle 128"/>
          <p:cNvSpPr>
            <a:spLocks noChangeArrowheads="1"/>
          </p:cNvSpPr>
          <p:nvPr/>
        </p:nvSpPr>
        <p:spPr bwMode="auto">
          <a:xfrm>
            <a:off x="6418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aluA</a:t>
            </a:r>
            <a:endParaRPr lang="en-US"/>
          </a:p>
        </p:txBody>
      </p:sp>
      <p:sp>
        <p:nvSpPr>
          <p:cNvPr id="330881" name="Rectangle 129"/>
          <p:cNvSpPr>
            <a:spLocks noChangeArrowheads="1"/>
          </p:cNvSpPr>
          <p:nvPr/>
        </p:nvSpPr>
        <p:spPr bwMode="auto">
          <a:xfrm>
            <a:off x="6594475" y="3198813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82" name="Rectangle 130"/>
          <p:cNvSpPr>
            <a:spLocks noChangeArrowheads="1"/>
          </p:cNvSpPr>
          <p:nvPr/>
        </p:nvSpPr>
        <p:spPr bwMode="auto">
          <a:xfrm>
            <a:off x="6672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aluB</a:t>
            </a:r>
            <a:endParaRPr lang="en-US"/>
          </a:p>
        </p:txBody>
      </p:sp>
      <p:sp>
        <p:nvSpPr>
          <p:cNvPr id="330883" name="Rectangle 131"/>
          <p:cNvSpPr>
            <a:spLocks noChangeArrowheads="1"/>
          </p:cNvSpPr>
          <p:nvPr/>
        </p:nvSpPr>
        <p:spPr bwMode="auto">
          <a:xfrm>
            <a:off x="6345238" y="2954338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4" name="Rectangle 132"/>
          <p:cNvSpPr>
            <a:spLocks noChangeArrowheads="1"/>
          </p:cNvSpPr>
          <p:nvPr/>
        </p:nvSpPr>
        <p:spPr bwMode="auto">
          <a:xfrm>
            <a:off x="6396038" y="2986088"/>
            <a:ext cx="189154" cy="11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 dirty="0" err="1" smtClean="0">
                <a:solidFill>
                  <a:srgbClr val="000000"/>
                </a:solidFill>
              </a:rPr>
              <a:t>Cnd</a:t>
            </a:r>
            <a:endParaRPr lang="en-US" dirty="0"/>
          </a:p>
        </p:txBody>
      </p:sp>
      <p:sp>
        <p:nvSpPr>
          <p:cNvPr id="330885" name="Rectangle 133"/>
          <p:cNvSpPr>
            <a:spLocks noChangeArrowheads="1"/>
          </p:cNvSpPr>
          <p:nvPr/>
        </p:nvSpPr>
        <p:spPr bwMode="auto">
          <a:xfrm>
            <a:off x="7280275" y="2571750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6" name="Rectangle 134"/>
          <p:cNvSpPr>
            <a:spLocks noChangeArrowheads="1"/>
          </p:cNvSpPr>
          <p:nvPr/>
        </p:nvSpPr>
        <p:spPr bwMode="auto">
          <a:xfrm>
            <a:off x="6430963" y="2571750"/>
            <a:ext cx="935037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7" name="Freeform 135"/>
          <p:cNvSpPr>
            <a:spLocks/>
          </p:cNvSpPr>
          <p:nvPr/>
        </p:nvSpPr>
        <p:spPr bwMode="auto">
          <a:xfrm>
            <a:off x="6302375" y="24876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8" name="Rectangle 136"/>
          <p:cNvSpPr>
            <a:spLocks noChangeArrowheads="1"/>
          </p:cNvSpPr>
          <p:nvPr/>
        </p:nvSpPr>
        <p:spPr bwMode="auto">
          <a:xfrm>
            <a:off x="6684963" y="23606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9" name="Rectangle 137"/>
          <p:cNvSpPr>
            <a:spLocks noChangeArrowheads="1"/>
          </p:cNvSpPr>
          <p:nvPr/>
        </p:nvSpPr>
        <p:spPr bwMode="auto">
          <a:xfrm>
            <a:off x="7099300" y="23907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30890" name="Rectangle 138"/>
          <p:cNvSpPr>
            <a:spLocks noChangeArrowheads="1"/>
          </p:cNvSpPr>
          <p:nvPr/>
        </p:nvSpPr>
        <p:spPr bwMode="auto">
          <a:xfrm>
            <a:off x="7916863" y="4567238"/>
            <a:ext cx="46831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1" name="Freeform 139"/>
          <p:cNvSpPr>
            <a:spLocks/>
          </p:cNvSpPr>
          <p:nvPr/>
        </p:nvSpPr>
        <p:spPr bwMode="auto">
          <a:xfrm>
            <a:off x="7747000" y="4483100"/>
            <a:ext cx="169863" cy="254000"/>
          </a:xfrm>
          <a:custGeom>
            <a:avLst/>
            <a:gdLst/>
            <a:ahLst/>
            <a:cxnLst>
              <a:cxn ang="0">
                <a:pos x="213" y="321"/>
              </a:cxn>
              <a:cxn ang="0">
                <a:pos x="0" y="160"/>
              </a:cxn>
              <a:cxn ang="0">
                <a:pos x="213" y="0"/>
              </a:cxn>
              <a:cxn ang="0">
                <a:pos x="213" y="321"/>
              </a:cxn>
            </a:cxnLst>
            <a:rect l="0" t="0" r="r" b="b"/>
            <a:pathLst>
              <a:path w="213" h="321">
                <a:moveTo>
                  <a:pt x="213" y="321"/>
                </a:moveTo>
                <a:lnTo>
                  <a:pt x="0" y="160"/>
                </a:lnTo>
                <a:lnTo>
                  <a:pt x="213" y="0"/>
                </a:lnTo>
                <a:lnTo>
                  <a:pt x="213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2" name="Rectangle 140"/>
          <p:cNvSpPr>
            <a:spLocks noChangeArrowheads="1"/>
          </p:cNvSpPr>
          <p:nvPr/>
        </p:nvSpPr>
        <p:spPr bwMode="auto">
          <a:xfrm>
            <a:off x="8213725" y="874713"/>
            <a:ext cx="171450" cy="37782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3" name="Rectangle 141"/>
          <p:cNvSpPr>
            <a:spLocks noChangeArrowheads="1"/>
          </p:cNvSpPr>
          <p:nvPr/>
        </p:nvSpPr>
        <p:spPr bwMode="auto">
          <a:xfrm>
            <a:off x="6132513" y="746125"/>
            <a:ext cx="2252662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4" name="Rectangle 142"/>
          <p:cNvSpPr>
            <a:spLocks noChangeArrowheads="1"/>
          </p:cNvSpPr>
          <p:nvPr/>
        </p:nvSpPr>
        <p:spPr bwMode="auto">
          <a:xfrm>
            <a:off x="6218238" y="6605588"/>
            <a:ext cx="2463800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5" name="Rectangle 143"/>
          <p:cNvSpPr>
            <a:spLocks noChangeArrowheads="1"/>
          </p:cNvSpPr>
          <p:nvPr/>
        </p:nvSpPr>
        <p:spPr bwMode="auto">
          <a:xfrm>
            <a:off x="6175375" y="6521450"/>
            <a:ext cx="85725" cy="16986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6" name="Freeform 144"/>
          <p:cNvSpPr>
            <a:spLocks/>
          </p:cNvSpPr>
          <p:nvPr/>
        </p:nvSpPr>
        <p:spPr bwMode="auto">
          <a:xfrm>
            <a:off x="6091238" y="6351588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7" name="Rectangle 145"/>
          <p:cNvSpPr>
            <a:spLocks noChangeArrowheads="1"/>
          </p:cNvSpPr>
          <p:nvPr/>
        </p:nvSpPr>
        <p:spPr bwMode="auto">
          <a:xfrm>
            <a:off x="6302375" y="2105025"/>
            <a:ext cx="808038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8" name="Rectangle 146"/>
          <p:cNvSpPr>
            <a:spLocks noChangeArrowheads="1"/>
          </p:cNvSpPr>
          <p:nvPr/>
        </p:nvSpPr>
        <p:spPr bwMode="auto">
          <a:xfrm>
            <a:off x="7024688" y="1978025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9" name="Freeform 147"/>
          <p:cNvSpPr>
            <a:spLocks/>
          </p:cNvSpPr>
          <p:nvPr/>
        </p:nvSpPr>
        <p:spPr bwMode="auto">
          <a:xfrm>
            <a:off x="6940550" y="180816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0" name="Rectangle 148"/>
          <p:cNvSpPr>
            <a:spLocks noChangeArrowheads="1"/>
          </p:cNvSpPr>
          <p:nvPr/>
        </p:nvSpPr>
        <p:spPr bwMode="auto">
          <a:xfrm>
            <a:off x="6302375" y="1892300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1" name="Rectangle 149"/>
          <p:cNvSpPr>
            <a:spLocks noChangeArrowheads="1"/>
          </p:cNvSpPr>
          <p:nvPr/>
        </p:nvSpPr>
        <p:spPr bwMode="auto">
          <a:xfrm>
            <a:off x="6376988" y="1924050"/>
            <a:ext cx="2159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Addr</a:t>
            </a:r>
            <a:endParaRPr lang="en-US"/>
          </a:p>
        </p:txBody>
      </p:sp>
      <p:sp>
        <p:nvSpPr>
          <p:cNvPr id="330902" name="Rectangle 150"/>
          <p:cNvSpPr>
            <a:spLocks noChangeArrowheads="1"/>
          </p:cNvSpPr>
          <p:nvPr/>
        </p:nvSpPr>
        <p:spPr bwMode="auto">
          <a:xfrm>
            <a:off x="6562725" y="1924050"/>
            <a:ext cx="3159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Data</a:t>
            </a:r>
            <a:endParaRPr lang="en-US"/>
          </a:p>
        </p:txBody>
      </p:sp>
      <p:sp>
        <p:nvSpPr>
          <p:cNvPr id="330903" name="Rectangle 151"/>
          <p:cNvSpPr>
            <a:spLocks noChangeArrowheads="1"/>
          </p:cNvSpPr>
          <p:nvPr/>
        </p:nvSpPr>
        <p:spPr bwMode="auto">
          <a:xfrm>
            <a:off x="7024688" y="1128713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4" name="Rectangle 152"/>
          <p:cNvSpPr>
            <a:spLocks noChangeArrowheads="1"/>
          </p:cNvSpPr>
          <p:nvPr/>
        </p:nvSpPr>
        <p:spPr bwMode="auto">
          <a:xfrm>
            <a:off x="6472238" y="1128713"/>
            <a:ext cx="638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5" name="Freeform 153"/>
          <p:cNvSpPr>
            <a:spLocks/>
          </p:cNvSpPr>
          <p:nvPr/>
        </p:nvSpPr>
        <p:spPr bwMode="auto">
          <a:xfrm>
            <a:off x="6302375" y="1044575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1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1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6" name="Rectangle 154"/>
          <p:cNvSpPr>
            <a:spLocks noChangeArrowheads="1"/>
          </p:cNvSpPr>
          <p:nvPr/>
        </p:nvSpPr>
        <p:spPr bwMode="auto">
          <a:xfrm>
            <a:off x="6430963" y="915988"/>
            <a:ext cx="636587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7" name="Rectangle 155"/>
          <p:cNvSpPr>
            <a:spLocks noChangeArrowheads="1"/>
          </p:cNvSpPr>
          <p:nvPr/>
        </p:nvSpPr>
        <p:spPr bwMode="auto">
          <a:xfrm>
            <a:off x="6829425" y="947738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30908" name="Rectangle 156"/>
          <p:cNvSpPr>
            <a:spLocks noChangeArrowheads="1"/>
          </p:cNvSpPr>
          <p:nvPr/>
        </p:nvSpPr>
        <p:spPr bwMode="auto">
          <a:xfrm>
            <a:off x="8596313" y="322263"/>
            <a:ext cx="85725" cy="63690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9" name="Freeform 157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0" name="Freeform 158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1" name="Freeform 159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2" name="Freeform 160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3" name="Freeform 161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4" name="Freeform 162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5" name="Freeform 163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6" name="Freeform 164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7" name="Rectangle 165"/>
          <p:cNvSpPr>
            <a:spLocks noChangeArrowheads="1"/>
          </p:cNvSpPr>
          <p:nvPr/>
        </p:nvSpPr>
        <p:spPr bwMode="auto">
          <a:xfrm>
            <a:off x="6175375" y="5883275"/>
            <a:ext cx="85725" cy="2555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8" name="Rectangle 166"/>
          <p:cNvSpPr>
            <a:spLocks noChangeArrowheads="1"/>
          </p:cNvSpPr>
          <p:nvPr/>
        </p:nvSpPr>
        <p:spPr bwMode="auto">
          <a:xfrm>
            <a:off x="6261100" y="6011863"/>
            <a:ext cx="892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9" name="Rectangle 167"/>
          <p:cNvSpPr>
            <a:spLocks noChangeArrowheads="1"/>
          </p:cNvSpPr>
          <p:nvPr/>
        </p:nvSpPr>
        <p:spPr bwMode="auto">
          <a:xfrm>
            <a:off x="7067550" y="5883275"/>
            <a:ext cx="85725" cy="214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0" name="Rectangle 168"/>
          <p:cNvSpPr>
            <a:spLocks noChangeArrowheads="1"/>
          </p:cNvSpPr>
          <p:nvPr/>
        </p:nvSpPr>
        <p:spPr bwMode="auto">
          <a:xfrm>
            <a:off x="5029200" y="236538"/>
            <a:ext cx="26035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1" name="Rectangle 169"/>
          <p:cNvSpPr>
            <a:spLocks noChangeArrowheads="1"/>
          </p:cNvSpPr>
          <p:nvPr/>
        </p:nvSpPr>
        <p:spPr bwMode="auto">
          <a:xfrm>
            <a:off x="4953000" y="312738"/>
            <a:ext cx="280988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PC</a:t>
            </a:r>
            <a:endParaRPr lang="en-US" sz="1600"/>
          </a:p>
        </p:txBody>
      </p:sp>
      <p:sp>
        <p:nvSpPr>
          <p:cNvPr id="330922" name="Rectangle 170"/>
          <p:cNvSpPr>
            <a:spLocks noChangeArrowheads="1"/>
          </p:cNvSpPr>
          <p:nvPr/>
        </p:nvSpPr>
        <p:spPr bwMode="auto">
          <a:xfrm>
            <a:off x="6302375" y="576263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3" name="Rectangle 171"/>
          <p:cNvSpPr>
            <a:spLocks noChangeArrowheads="1"/>
          </p:cNvSpPr>
          <p:nvPr/>
        </p:nvSpPr>
        <p:spPr bwMode="auto">
          <a:xfrm>
            <a:off x="6375400" y="6080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30924" name="Rectangle 172"/>
          <p:cNvSpPr>
            <a:spLocks noChangeArrowheads="1"/>
          </p:cNvSpPr>
          <p:nvPr/>
        </p:nvSpPr>
        <p:spPr bwMode="auto">
          <a:xfrm>
            <a:off x="6569075" y="608013"/>
            <a:ext cx="571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925" name="Rectangle 173"/>
          <p:cNvSpPr>
            <a:spLocks noChangeArrowheads="1"/>
          </p:cNvSpPr>
          <p:nvPr/>
        </p:nvSpPr>
        <p:spPr bwMode="auto">
          <a:xfrm>
            <a:off x="6621463" y="608013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30926" name="Rectangle 174"/>
          <p:cNvSpPr>
            <a:spLocks noChangeArrowheads="1"/>
          </p:cNvSpPr>
          <p:nvPr/>
        </p:nvSpPr>
        <p:spPr bwMode="auto">
          <a:xfrm>
            <a:off x="6132513" y="322263"/>
            <a:ext cx="25495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7" name="Freeform 175"/>
          <p:cNvSpPr>
            <a:spLocks/>
          </p:cNvSpPr>
          <p:nvPr/>
        </p:nvSpPr>
        <p:spPr bwMode="auto">
          <a:xfrm>
            <a:off x="8467725" y="3590925"/>
            <a:ext cx="255588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8" name="Freeform 176"/>
          <p:cNvSpPr>
            <a:spLocks/>
          </p:cNvSpPr>
          <p:nvPr/>
        </p:nvSpPr>
        <p:spPr bwMode="auto">
          <a:xfrm>
            <a:off x="8553450" y="3590925"/>
            <a:ext cx="254000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9" name="Rectangle 177"/>
          <p:cNvSpPr>
            <a:spLocks noChangeArrowheads="1"/>
          </p:cNvSpPr>
          <p:nvPr/>
        </p:nvSpPr>
        <p:spPr bwMode="auto">
          <a:xfrm>
            <a:off x="6302375" y="152400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30" name="Rectangle 178"/>
          <p:cNvSpPr>
            <a:spLocks noChangeArrowheads="1"/>
          </p:cNvSpPr>
          <p:nvPr/>
        </p:nvSpPr>
        <p:spPr bwMode="auto">
          <a:xfrm>
            <a:off x="6375400" y="184150"/>
            <a:ext cx="330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newPC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17887</TotalTime>
  <Pages>8</Pages>
  <Words>3440</Words>
  <Application>Microsoft Macintosh PowerPoint</Application>
  <PresentationFormat>Custom</PresentationFormat>
  <Paragraphs>1465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fujitsu-99-02</vt:lpstr>
      <vt:lpstr>PowerPoint Presentation</vt:lpstr>
      <vt:lpstr>Y86 Instruction Set #1</vt:lpstr>
      <vt:lpstr>Y86 Instruction Set #2</vt:lpstr>
      <vt:lpstr>Y86 Instruction Set #3</vt:lpstr>
      <vt:lpstr>Building Blocks</vt:lpstr>
      <vt:lpstr>Hardware Control Language</vt:lpstr>
      <vt:lpstr>HCL Operations</vt:lpstr>
      <vt:lpstr>SEQ Hardware Structure</vt:lpstr>
      <vt:lpstr>SEQ Stages</vt:lpstr>
      <vt:lpstr>Instruction Decoding</vt:lpstr>
      <vt:lpstr>Executing Arith./Logical Operation</vt:lpstr>
      <vt:lpstr>Stage Computation: Arith/Log. Ops</vt:lpstr>
      <vt:lpstr>Executing rmmovl</vt:lpstr>
      <vt:lpstr>Stage Computation: rmmovl</vt:lpstr>
      <vt:lpstr>Executing popl</vt:lpstr>
      <vt:lpstr>Stage Computation: popl</vt:lpstr>
      <vt:lpstr>Executing Jumps</vt:lpstr>
      <vt:lpstr>Stage Computation: Jumps</vt:lpstr>
      <vt:lpstr>Executing call</vt:lpstr>
      <vt:lpstr>Stage Computation: call</vt:lpstr>
      <vt:lpstr>Executing ret</vt:lpstr>
      <vt:lpstr>Stage Computation: ret</vt:lpstr>
      <vt:lpstr>Computation Steps</vt:lpstr>
      <vt:lpstr>Computation Steps</vt:lpstr>
      <vt:lpstr>Computed Values</vt:lpstr>
      <vt:lpstr>SEQ Hardware</vt:lpstr>
      <vt:lpstr>Fetch Logic</vt:lpstr>
      <vt:lpstr>Fetch Logic</vt:lpstr>
      <vt:lpstr>Fetch Control Logic in HCL</vt:lpstr>
      <vt:lpstr>Fetch Control Logic in HCL</vt:lpstr>
      <vt:lpstr>Decode Logic</vt:lpstr>
      <vt:lpstr>A Source</vt:lpstr>
      <vt:lpstr>E Desti- nation</vt:lpstr>
      <vt:lpstr>Execute Logic</vt:lpstr>
      <vt:lpstr>ALU A  Input</vt:lpstr>
      <vt:lpstr>ALU Oper- ation</vt:lpstr>
      <vt:lpstr>Memory Logic</vt:lpstr>
      <vt:lpstr>Instruction Status</vt:lpstr>
      <vt:lpstr>Memory Address</vt:lpstr>
      <vt:lpstr>Memory Read</vt:lpstr>
      <vt:lpstr>PC Update Logic</vt:lpstr>
      <vt:lpstr>PC Update</vt:lpstr>
      <vt:lpstr>SEQ Operation</vt:lpstr>
      <vt:lpstr>SEQ Operation #2</vt:lpstr>
      <vt:lpstr>SEQ Operation #3</vt:lpstr>
      <vt:lpstr>SEQ Operation #4</vt:lpstr>
      <vt:lpstr>SEQ Operation #5</vt:lpstr>
      <vt:lpstr>SEQ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Dave</cp:lastModifiedBy>
  <cp:revision>81</cp:revision>
  <cp:lastPrinted>1999-02-26T14:55:35Z</cp:lastPrinted>
  <dcterms:created xsi:type="dcterms:W3CDTF">1998-03-03T17:17:57Z</dcterms:created>
  <dcterms:modified xsi:type="dcterms:W3CDTF">2013-07-18T03:39:13Z</dcterms:modified>
</cp:coreProperties>
</file>