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303" r:id="rId3"/>
    <p:sldId id="258" r:id="rId4"/>
    <p:sldId id="310" r:id="rId5"/>
    <p:sldId id="260" r:id="rId6"/>
    <p:sldId id="313" r:id="rId7"/>
    <p:sldId id="311" r:id="rId8"/>
    <p:sldId id="312" r:id="rId9"/>
    <p:sldId id="262" r:id="rId10"/>
    <p:sldId id="261" r:id="rId11"/>
    <p:sldId id="263" r:id="rId12"/>
    <p:sldId id="264" r:id="rId13"/>
    <p:sldId id="265" r:id="rId14"/>
    <p:sldId id="305" r:id="rId15"/>
    <p:sldId id="266" r:id="rId16"/>
    <p:sldId id="268" r:id="rId17"/>
    <p:sldId id="269" r:id="rId18"/>
    <p:sldId id="267" r:id="rId19"/>
    <p:sldId id="270" r:id="rId20"/>
    <p:sldId id="306" r:id="rId21"/>
    <p:sldId id="271" r:id="rId22"/>
    <p:sldId id="272" r:id="rId23"/>
    <p:sldId id="273" r:id="rId24"/>
    <p:sldId id="274" r:id="rId25"/>
    <p:sldId id="275" r:id="rId26"/>
    <p:sldId id="307" r:id="rId27"/>
    <p:sldId id="276" r:id="rId28"/>
    <p:sldId id="308" r:id="rId29"/>
    <p:sldId id="309" r:id="rId30"/>
    <p:sldId id="277" r:id="rId31"/>
    <p:sldId id="278" r:id="rId32"/>
    <p:sldId id="281" r:id="rId33"/>
    <p:sldId id="282" r:id="rId34"/>
    <p:sldId id="283" r:id="rId35"/>
    <p:sldId id="280" r:id="rId36"/>
    <p:sldId id="284" r:id="rId37"/>
    <p:sldId id="304" r:id="rId38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99FFCC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3054" autoAdjust="0"/>
    <p:restoredTop sz="90929"/>
  </p:normalViewPr>
  <p:slideViewPr>
    <p:cSldViewPr showGuides="1">
      <p:cViewPr varScale="1">
        <p:scale>
          <a:sx n="113" d="100"/>
          <a:sy n="113" d="100"/>
        </p:scale>
        <p:origin x="-848" y="-104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9.xml"/><Relationship Id="rId4" Type="http://schemas.openxmlformats.org/officeDocument/2006/relationships/slide" Target="slides/slide30.xml"/><Relationship Id="rId5" Type="http://schemas.openxmlformats.org/officeDocument/2006/relationships/slide" Target="slides/slide31.xml"/><Relationship Id="rId1" Type="http://schemas.openxmlformats.org/officeDocument/2006/relationships/slide" Target="slides/slide27.xml"/><Relationship Id="rId2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84096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728052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0F0C3BE-3CB8-42CE-85AE-26932541959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755650"/>
            <a:ext cx="5661025" cy="2914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 Set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94688" cy="4419600"/>
          </a:xfrm>
        </p:spPr>
        <p:txBody>
          <a:bodyPr/>
          <a:lstStyle/>
          <a:p>
            <a:r>
              <a:rPr lang="en-US"/>
              <a:t>Addition Instruction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Add value in register rA to that in register rB</a:t>
            </a:r>
          </a:p>
          <a:p>
            <a:pPr lvl="2"/>
            <a:r>
              <a:rPr lang="en-US"/>
              <a:t>Store result in register rB</a:t>
            </a:r>
          </a:p>
          <a:p>
            <a:pPr lvl="2"/>
            <a:r>
              <a:rPr lang="en-US"/>
              <a:t>Note that Y86 only allows addition to be applied to register data</a:t>
            </a:r>
          </a:p>
          <a:p>
            <a:pPr lvl="1"/>
            <a:r>
              <a:rPr lang="en-US"/>
              <a:t>Set condition codes based on result</a:t>
            </a:r>
          </a:p>
          <a:p>
            <a:pPr lvl="1"/>
            <a:r>
              <a:rPr lang="en-US"/>
              <a:t>e.g., 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addl %eax,%esi	</a:t>
            </a:r>
            <a:r>
              <a:rPr lang="en-US"/>
              <a:t>Encoding: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/>
              <a:t>Two-byte encoding</a:t>
            </a:r>
          </a:p>
          <a:p>
            <a:pPr lvl="2"/>
            <a:r>
              <a:rPr lang="en-US"/>
              <a:t>First indicates instruction type</a:t>
            </a:r>
          </a:p>
          <a:p>
            <a:pPr lvl="2"/>
            <a:r>
              <a:rPr lang="en-US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219200"/>
            <a:ext cx="42418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OPl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2"/>
            <a:r>
              <a:rPr lang="en-US"/>
              <a:t>Low-order 4 bytes in first instruction word</a:t>
            </a:r>
          </a:p>
          <a:p>
            <a:pPr lvl="1"/>
            <a:r>
              <a:rPr lang="en-US"/>
              <a:t>Set condition codes as side effect</a:t>
            </a:r>
          </a:p>
          <a:p>
            <a:pPr lvl="2"/>
            <a:endParaRPr lang="en-US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563563" y="1676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2163" y="182880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563563" y="2819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2163" y="297180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subl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563563" y="3962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2163" y="411480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andl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563563" y="5105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2163" y="525780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xorl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3563" y="1295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3563" y="243840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3563" y="3581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3563" y="472440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1625" y="104933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3525" y="104933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05400"/>
            <a:ext cx="7696200" cy="1555750"/>
          </a:xfrm>
        </p:spPr>
        <p:txBody>
          <a:bodyPr/>
          <a:lstStyle/>
          <a:p>
            <a:pPr lvl="1"/>
            <a:r>
              <a:rPr lang="en-US"/>
              <a:t>Like the IA32 </a:t>
            </a:r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instruction</a:t>
            </a:r>
          </a:p>
          <a:p>
            <a:pPr lvl="1"/>
            <a:r>
              <a:rPr lang="en-US"/>
              <a:t>Simpler format for memory addresses</a:t>
            </a:r>
          </a:p>
          <a:p>
            <a:pPr lvl="1"/>
            <a:r>
              <a:rPr lang="en-US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598963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>
                <a:solidFill>
                  <a:schemeClr val="folHlink"/>
                </a:solidFill>
              </a:rPr>
              <a:t> rA</a:t>
            </a: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>
                <a:solidFill>
                  <a:schemeClr val="folHlink"/>
                </a:solidFill>
              </a:rPr>
              <a:t>rB</a:t>
            </a: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299" name="Group 11"/>
          <p:cNvGrpSpPr>
            <a:grpSpLocks/>
          </p:cNvGrpSpPr>
          <p:nvPr/>
        </p:nvGrpSpPr>
        <p:grpSpPr bwMode="auto">
          <a:xfrm>
            <a:off x="3078163" y="1447800"/>
            <a:ext cx="609600" cy="304800"/>
            <a:chOff x="1680" y="2544"/>
            <a:chExt cx="384" cy="192"/>
          </a:xfrm>
        </p:grpSpPr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0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26830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429375" y="1336675"/>
            <a:ext cx="23336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400800" y="2286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Immediate --&gt; Register</a:t>
            </a:r>
          </a:p>
        </p:txBody>
      </p:sp>
      <p:grpSp>
        <p:nvGrpSpPr>
          <p:cNvPr id="268359" name="Group 71"/>
          <p:cNvGrpSpPr>
            <a:grpSpLocks/>
          </p:cNvGrpSpPr>
          <p:nvPr/>
        </p:nvGrpSpPr>
        <p:grpSpPr bwMode="auto">
          <a:xfrm>
            <a:off x="503238" y="2438400"/>
            <a:ext cx="5562600" cy="304800"/>
            <a:chOff x="480" y="2592"/>
            <a:chExt cx="3504" cy="192"/>
          </a:xfrm>
        </p:grpSpPr>
        <p:sp>
          <p:nvSpPr>
            <p:cNvPr id="268316" name="Rectangle 28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irmovl</a:t>
              </a:r>
              <a:r>
                <a:rPr lang="en-US" sz="1600">
                  <a:solidFill>
                    <a:schemeClr val="folHlink"/>
                  </a:solidFill>
                </a:rPr>
                <a:t> V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8358" name="Group 7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48" name="Group 60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49" name="Rectangle 61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6835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51" name="Rectangle 63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52" name="Group 64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53" name="Rectangle 65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8</a:t>
                  </a:r>
                </a:p>
              </p:txBody>
            </p:sp>
            <p:sp>
              <p:nvSpPr>
                <p:cNvPr id="268354" name="Rectangle 66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55" name="Rectangle 67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56" name="Rectangle 68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V</a:t>
                </a:r>
              </a:p>
            </p:txBody>
          </p:sp>
        </p:grpSp>
      </p:grp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400800" y="32766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Memory</a:t>
            </a:r>
          </a:p>
        </p:txBody>
      </p:sp>
      <p:grpSp>
        <p:nvGrpSpPr>
          <p:cNvPr id="268362" name="Group 74"/>
          <p:cNvGrpSpPr>
            <a:grpSpLocks/>
          </p:cNvGrpSpPr>
          <p:nvPr/>
        </p:nvGrpSpPr>
        <p:grpSpPr bwMode="auto">
          <a:xfrm>
            <a:off x="503238" y="3429000"/>
            <a:ext cx="5562600" cy="304800"/>
            <a:chOff x="480" y="2592"/>
            <a:chExt cx="3504" cy="192"/>
          </a:xfrm>
        </p:grpSpPr>
        <p:sp>
          <p:nvSpPr>
            <p:cNvPr id="268363" name="Rectangle 75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268364" name="Group 76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65" name="Group 77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66" name="Rectangle 7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268367" name="Rectangle 7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68" name="Rectangle 8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69" name="Group 81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70" name="Rectangle 82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71" name="Rectangle 83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72" name="Rectangle 84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73" name="Rectangle 85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400800" y="43434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Memory --&gt; Register</a:t>
            </a:r>
          </a:p>
        </p:txBody>
      </p:sp>
      <p:grpSp>
        <p:nvGrpSpPr>
          <p:cNvPr id="268376" name="Group 88"/>
          <p:cNvGrpSpPr>
            <a:grpSpLocks/>
          </p:cNvGrpSpPr>
          <p:nvPr/>
        </p:nvGrpSpPr>
        <p:grpSpPr bwMode="auto">
          <a:xfrm>
            <a:off x="503238" y="4495800"/>
            <a:ext cx="5562600" cy="304800"/>
            <a:chOff x="480" y="2592"/>
            <a:chExt cx="3504" cy="192"/>
          </a:xfrm>
        </p:grpSpPr>
        <p:sp>
          <p:nvSpPr>
            <p:cNvPr id="268377" name="Rectangle 8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mrmovl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rB), rA</a:t>
              </a: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grpSp>
          <p:nvGrpSpPr>
            <p:cNvPr id="268378" name="Group 9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79" name="Group 9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80" name="Rectangle 9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68381" name="Rectangle 9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82" name="Rectangle 9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83" name="Group 9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84" name="Rectangle 9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85" name="Rectangle 9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8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87" name="Rectangle 9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70" name="Rectangle 58"/>
          <p:cNvSpPr>
            <a:spLocks noChangeArrowheads="1"/>
          </p:cNvSpPr>
          <p:nvPr/>
        </p:nvSpPr>
        <p:spPr bwMode="auto">
          <a:xfrm>
            <a:off x="228600" y="3657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71" name="Rectangle 59"/>
          <p:cNvSpPr>
            <a:spLocks noChangeArrowheads="1"/>
          </p:cNvSpPr>
          <p:nvPr/>
        </p:nvSpPr>
        <p:spPr bwMode="auto">
          <a:xfrm>
            <a:off x="228600" y="4038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9" name="Rectangle 57"/>
          <p:cNvSpPr>
            <a:spLocks noChangeArrowheads="1"/>
          </p:cNvSpPr>
          <p:nvPr/>
        </p:nvSpPr>
        <p:spPr bwMode="auto">
          <a:xfrm>
            <a:off x="228600" y="3276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228600" y="1828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228600" y="2209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228600" y="2590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228600" y="1447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429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irmovl $0xabcd, %edx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%edx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6477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30 82 cd ab 00 00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200" y="1066800"/>
            <a:ext cx="5683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IA32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508375" y="1066800"/>
            <a:ext cx="498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Y86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6518275" y="1066800"/>
            <a:ext cx="1133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Encoding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429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 %esp, %ebx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%esp, %ebx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6477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429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mrmovl -12(%ebp),%ecx</a:t>
            </a: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-12(%ebp),%ecx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6477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50 15 f4 ff ff ff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429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rmmovl %esi,0x41c(%esp)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%esi,0x41c(%esp)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4" name="Rectangle 32"/>
          <p:cNvSpPr>
            <a:spLocks noChangeArrowheads="1"/>
          </p:cNvSpPr>
          <p:nvPr/>
        </p:nvSpPr>
        <p:spPr bwMode="auto">
          <a:xfrm>
            <a:off x="3429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5" name="Rectangle 33"/>
          <p:cNvSpPr>
            <a:spLocks noChangeArrowheads="1"/>
          </p:cNvSpPr>
          <p:nvPr/>
        </p:nvSpPr>
        <p:spPr bwMode="auto">
          <a:xfrm>
            <a:off x="381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(%eax)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7" name="Rectangle 35"/>
          <p:cNvSpPr>
            <a:spLocks noChangeArrowheads="1"/>
          </p:cNvSpPr>
          <p:nvPr/>
        </p:nvSpPr>
        <p:spPr bwMode="auto">
          <a:xfrm>
            <a:off x="3429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48" name="Rectangle 36"/>
          <p:cNvSpPr>
            <a:spLocks noChangeArrowheads="1"/>
          </p:cNvSpPr>
          <p:nvPr/>
        </p:nvSpPr>
        <p:spPr bwMode="auto">
          <a:xfrm>
            <a:off x="381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%eax, 12(%eax,%edx)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50" name="Rectangle 38"/>
          <p:cNvSpPr>
            <a:spLocks noChangeArrowheads="1"/>
          </p:cNvSpPr>
          <p:nvPr/>
        </p:nvSpPr>
        <p:spPr bwMode="auto">
          <a:xfrm>
            <a:off x="3429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51" name="Rectangle 39"/>
          <p:cNvSpPr>
            <a:spLocks noChangeArrowheads="1"/>
          </p:cNvSpPr>
          <p:nvPr/>
        </p:nvSpPr>
        <p:spPr bwMode="auto">
          <a:xfrm>
            <a:off x="381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(%ebp,%eax,4),%ecx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6477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40 64 1c 04 00 00</a:t>
            </a:r>
            <a:endParaRPr lang="en-US" sz="16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</a:t>
            </a:r>
            <a:r>
              <a:rPr lang="en-US" dirty="0" smtClean="0"/>
              <a:t>“</a:t>
            </a:r>
            <a:r>
              <a:rPr lang="en-US" dirty="0" err="1" smtClean="0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</a:t>
            </a:r>
            <a:r>
              <a:rPr lang="en-US" dirty="0" smtClean="0"/>
              <a:t>codes</a:t>
            </a:r>
          </a:p>
          <a:p>
            <a:pPr lvl="1"/>
            <a:r>
              <a:rPr lang="en-US" dirty="0" smtClean="0"/>
              <a:t>Variants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rrmovl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(Conditionally) copy value from source to destination register</a:t>
            </a:r>
            <a:endParaRPr lang="en-US" dirty="0"/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jXX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1"/>
            <a:r>
              <a:rPr lang="en-US"/>
              <a:t>Based on values of condition codes</a:t>
            </a:r>
          </a:p>
          <a:p>
            <a:pPr lvl="1"/>
            <a:r>
              <a:rPr lang="en-US"/>
              <a:t>Same as IA32 counterparts</a:t>
            </a:r>
          </a:p>
          <a:p>
            <a:pPr lvl="1"/>
            <a:r>
              <a:rPr lang="en-US"/>
              <a:t>Encode full destination address</a:t>
            </a:r>
          </a:p>
          <a:p>
            <a:pPr lvl="2"/>
            <a:r>
              <a:rPr lang="en-US"/>
              <a:t>Unlike PC-relative addressing seen in IA32</a:t>
            </a:r>
          </a:p>
        </p:txBody>
      </p:sp>
      <p:grpSp>
        <p:nvGrpSpPr>
          <p:cNvPr id="271480" name="Group 120"/>
          <p:cNvGrpSpPr>
            <a:grpSpLocks/>
          </p:cNvGrpSpPr>
          <p:nvPr/>
        </p:nvGrpSpPr>
        <p:grpSpPr bwMode="auto">
          <a:xfrm>
            <a:off x="457200" y="914400"/>
            <a:ext cx="4648200" cy="762000"/>
            <a:chOff x="288" y="672"/>
            <a:chExt cx="2928" cy="480"/>
          </a:xfrm>
        </p:grpSpPr>
        <p:sp>
          <p:nvSpPr>
            <p:cNvPr id="271364" name="Rectangle 4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366" name="Rectangle 6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jmp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367" name="Group 7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368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369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1370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08" name="Text Box 48"/>
            <p:cNvSpPr txBox="1">
              <a:spLocks noChangeArrowheads="1"/>
            </p:cNvSpPr>
            <p:nvPr/>
          </p:nvSpPr>
          <p:spPr bwMode="auto">
            <a:xfrm>
              <a:off x="288" y="672"/>
              <a:ext cx="1408" cy="19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Unconditionally</a:t>
              </a:r>
            </a:p>
          </p:txBody>
        </p:sp>
        <p:sp>
          <p:nvSpPr>
            <p:cNvPr id="271424" name="Rectangle 6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81" name="Group 121"/>
          <p:cNvGrpSpPr>
            <a:grpSpLocks/>
          </p:cNvGrpSpPr>
          <p:nvPr/>
        </p:nvGrpSpPr>
        <p:grpSpPr bwMode="auto">
          <a:xfrm>
            <a:off x="457200" y="1676400"/>
            <a:ext cx="4648200" cy="762000"/>
            <a:chOff x="288" y="672"/>
            <a:chExt cx="2928" cy="480"/>
          </a:xfrm>
        </p:grpSpPr>
        <p:sp>
          <p:nvSpPr>
            <p:cNvPr id="271482" name="Rectangle 122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83" name="Rectangle 123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84" name="Group 124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85" name="Rectangle 1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86" name="Rectangle 1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1487" name="Rectangle 1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88" name="Text Box 128"/>
            <p:cNvSpPr txBox="1">
              <a:spLocks noChangeArrowheads="1"/>
            </p:cNvSpPr>
            <p:nvPr/>
          </p:nvSpPr>
          <p:spPr bwMode="auto">
            <a:xfrm>
              <a:off x="288" y="672"/>
              <a:ext cx="165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 or Equal</a:t>
              </a:r>
            </a:p>
          </p:txBody>
        </p:sp>
        <p:sp>
          <p:nvSpPr>
            <p:cNvPr id="271489" name="Rectangle 129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0" name="Group 130"/>
          <p:cNvGrpSpPr>
            <a:grpSpLocks/>
          </p:cNvGrpSpPr>
          <p:nvPr/>
        </p:nvGrpSpPr>
        <p:grpSpPr bwMode="auto">
          <a:xfrm>
            <a:off x="457200" y="2438400"/>
            <a:ext cx="4648200" cy="762000"/>
            <a:chOff x="288" y="672"/>
            <a:chExt cx="2928" cy="480"/>
          </a:xfrm>
        </p:grpSpPr>
        <p:sp>
          <p:nvSpPr>
            <p:cNvPr id="271491" name="Rectangle 131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92" name="Rectangle 132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93" name="Group 133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94" name="Rectangle 1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95" name="Rectangle 1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71496" name="Rectangle 1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97" name="Text Box 137"/>
            <p:cNvSpPr txBox="1">
              <a:spLocks noChangeArrowheads="1"/>
            </p:cNvSpPr>
            <p:nvPr/>
          </p:nvSpPr>
          <p:spPr bwMode="auto">
            <a:xfrm>
              <a:off x="288" y="672"/>
              <a:ext cx="111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</a:t>
              </a:r>
            </a:p>
          </p:txBody>
        </p:sp>
        <p:sp>
          <p:nvSpPr>
            <p:cNvPr id="271498" name="Rectangle 138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457200" y="3200400"/>
            <a:ext cx="4648200" cy="762000"/>
            <a:chOff x="288" y="672"/>
            <a:chExt cx="2928" cy="480"/>
          </a:xfrm>
        </p:grpSpPr>
        <p:sp>
          <p:nvSpPr>
            <p:cNvPr id="271500" name="Rectangle 140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01" name="Rectangle 141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02" name="Group 142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03" name="Rectangle 1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04" name="Rectangle 14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71505" name="Rectangle 14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06" name="Text Box 146"/>
            <p:cNvSpPr txBox="1">
              <a:spLocks noChangeArrowheads="1"/>
            </p:cNvSpPr>
            <p:nvPr/>
          </p:nvSpPr>
          <p:spPr bwMode="auto">
            <a:xfrm>
              <a:off x="288" y="672"/>
              <a:ext cx="116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Equal</a:t>
              </a:r>
            </a:p>
          </p:txBody>
        </p:sp>
        <p:sp>
          <p:nvSpPr>
            <p:cNvPr id="271507" name="Rectangle 147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08" name="Group 148"/>
          <p:cNvGrpSpPr>
            <a:grpSpLocks/>
          </p:cNvGrpSpPr>
          <p:nvPr/>
        </p:nvGrpSpPr>
        <p:grpSpPr bwMode="auto">
          <a:xfrm>
            <a:off x="457200" y="3962400"/>
            <a:ext cx="4648200" cy="762000"/>
            <a:chOff x="288" y="672"/>
            <a:chExt cx="2928" cy="480"/>
          </a:xfrm>
        </p:grpSpPr>
        <p:sp>
          <p:nvSpPr>
            <p:cNvPr id="271509" name="Rectangle 149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0" name="Rectangle 150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jne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11" name="Group 151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12" name="Rectangle 15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13" name="Rectangle 15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71514" name="Rectangle 15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15" name="Text Box 155"/>
            <p:cNvSpPr txBox="1">
              <a:spLocks noChangeArrowheads="1"/>
            </p:cNvSpPr>
            <p:nvPr/>
          </p:nvSpPr>
          <p:spPr bwMode="auto">
            <a:xfrm>
              <a:off x="288" y="672"/>
              <a:ext cx="141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Not Equal</a:t>
              </a:r>
            </a:p>
          </p:txBody>
        </p:sp>
        <p:sp>
          <p:nvSpPr>
            <p:cNvPr id="271516" name="Rectangle 156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17" name="Group 157"/>
          <p:cNvGrpSpPr>
            <a:grpSpLocks/>
          </p:cNvGrpSpPr>
          <p:nvPr/>
        </p:nvGrpSpPr>
        <p:grpSpPr bwMode="auto">
          <a:xfrm>
            <a:off x="457200" y="4724400"/>
            <a:ext cx="4648200" cy="762000"/>
            <a:chOff x="288" y="672"/>
            <a:chExt cx="2928" cy="480"/>
          </a:xfrm>
        </p:grpSpPr>
        <p:sp>
          <p:nvSpPr>
            <p:cNvPr id="271518" name="Rectangle 158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9" name="Rectangle 159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0" name="Group 160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21" name="Rectangle 16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22" name="Rectangle 16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71523" name="Rectangle 16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24" name="Text Box 164"/>
            <p:cNvSpPr txBox="1">
              <a:spLocks noChangeArrowheads="1"/>
            </p:cNvSpPr>
            <p:nvPr/>
          </p:nvSpPr>
          <p:spPr bwMode="auto">
            <a:xfrm>
              <a:off x="288" y="672"/>
              <a:ext cx="1823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 or Equal</a:t>
              </a:r>
            </a:p>
          </p:txBody>
        </p:sp>
        <p:sp>
          <p:nvSpPr>
            <p:cNvPr id="271525" name="Rectangle 165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26" name="Group 166"/>
          <p:cNvGrpSpPr>
            <a:grpSpLocks/>
          </p:cNvGrpSpPr>
          <p:nvPr/>
        </p:nvGrpSpPr>
        <p:grpSpPr bwMode="auto">
          <a:xfrm>
            <a:off x="457200" y="5486400"/>
            <a:ext cx="4648200" cy="762000"/>
            <a:chOff x="288" y="672"/>
            <a:chExt cx="2928" cy="480"/>
          </a:xfrm>
        </p:grpSpPr>
        <p:sp>
          <p:nvSpPr>
            <p:cNvPr id="271527" name="Rectangle 167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28" name="Rectangle 168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9" name="Group 169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30" name="Rectangle 1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31" name="Rectangle 1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71532" name="Rectangle 1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33" name="Text Box 173"/>
            <p:cNvSpPr txBox="1">
              <a:spLocks noChangeArrowheads="1"/>
            </p:cNvSpPr>
            <p:nvPr/>
          </p:nvSpPr>
          <p:spPr bwMode="auto">
            <a:xfrm>
              <a:off x="288" y="672"/>
              <a:ext cx="1275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</a:t>
              </a:r>
            </a:p>
          </p:txBody>
        </p:sp>
        <p:sp>
          <p:nvSpPr>
            <p:cNvPr id="271534" name="Rectangle 17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Y86 (and IA32) 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 smtClean="0"/>
              <a:t>After </a:t>
            </a:r>
            <a:r>
              <a:rPr lang="en-US" dirty="0"/>
              <a:t>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38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/>
              <a:t>Decrement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Store word from rA to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Like IA32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Read word from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Save in rA</a:t>
            </a:r>
          </a:p>
          <a:p>
            <a:pPr lvl="1"/>
            <a:r>
              <a:rPr lang="en-US"/>
              <a:t>Increment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Like IA32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39763" y="1295400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pushl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39763" y="335280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</p:txBody>
      </p:sp>
      <p:grpSp>
        <p:nvGrpSpPr>
          <p:cNvPr id="272459" name="Group 75"/>
          <p:cNvGrpSpPr>
            <a:grpSpLocks/>
          </p:cNvGrpSpPr>
          <p:nvPr/>
        </p:nvGrpSpPr>
        <p:grpSpPr bwMode="auto">
          <a:xfrm>
            <a:off x="639763" y="1295400"/>
            <a:ext cx="5380037" cy="609600"/>
            <a:chOff x="211" y="816"/>
            <a:chExt cx="3389" cy="384"/>
          </a:xfrm>
        </p:grpSpPr>
        <p:sp>
          <p:nvSpPr>
            <p:cNvPr id="272388" name="Rectangle 4"/>
            <p:cNvSpPr>
              <a:spLocks noChangeArrowheads="1"/>
            </p:cNvSpPr>
            <p:nvPr/>
          </p:nvSpPr>
          <p:spPr bwMode="auto">
            <a:xfrm>
              <a:off x="211" y="816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390" name="Rectangle 6"/>
            <p:cNvSpPr>
              <a:spLocks noChangeArrowheads="1"/>
            </p:cNvSpPr>
            <p:nvPr/>
          </p:nvSpPr>
          <p:spPr bwMode="auto">
            <a:xfrm>
              <a:off x="355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2391" name="Group 7"/>
            <p:cNvGrpSpPr>
              <a:grpSpLocks/>
            </p:cNvGrpSpPr>
            <p:nvPr/>
          </p:nvGrpSpPr>
          <p:grpSpPr bwMode="auto">
            <a:xfrm>
              <a:off x="1555" y="912"/>
              <a:ext cx="384" cy="192"/>
              <a:chOff x="1296" y="2544"/>
              <a:chExt cx="384" cy="192"/>
            </a:xfrm>
          </p:grpSpPr>
          <p:sp>
            <p:nvSpPr>
              <p:cNvPr id="27239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27239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39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2450" name="Rectangle 66"/>
            <p:cNvSpPr>
              <a:spLocks noChangeArrowheads="1"/>
            </p:cNvSpPr>
            <p:nvPr/>
          </p:nvSpPr>
          <p:spPr bwMode="auto">
            <a:xfrm>
              <a:off x="1920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2458" name="Group 74"/>
          <p:cNvGrpSpPr>
            <a:grpSpLocks/>
          </p:cNvGrpSpPr>
          <p:nvPr/>
        </p:nvGrpSpPr>
        <p:grpSpPr bwMode="auto">
          <a:xfrm>
            <a:off x="609600" y="3581400"/>
            <a:ext cx="5380038" cy="609600"/>
            <a:chOff x="192" y="1584"/>
            <a:chExt cx="3389" cy="384"/>
          </a:xfrm>
        </p:grpSpPr>
        <p:sp>
          <p:nvSpPr>
            <p:cNvPr id="272451" name="Rectangle 67"/>
            <p:cNvSpPr>
              <a:spLocks noChangeArrowheads="1"/>
            </p:cNvSpPr>
            <p:nvPr/>
          </p:nvSpPr>
          <p:spPr bwMode="auto">
            <a:xfrm>
              <a:off x="192" y="1584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452" name="Rectangle 68"/>
            <p:cNvSpPr>
              <a:spLocks noChangeArrowheads="1"/>
            </p:cNvSpPr>
            <p:nvPr/>
          </p:nvSpPr>
          <p:spPr bwMode="auto">
            <a:xfrm>
              <a:off x="336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ret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2453" name="Group 69"/>
            <p:cNvGrpSpPr>
              <a:grpSpLocks/>
            </p:cNvGrpSpPr>
            <p:nvPr/>
          </p:nvGrpSpPr>
          <p:grpSpPr bwMode="auto">
            <a:xfrm>
              <a:off x="1536" y="1680"/>
              <a:ext cx="384" cy="192"/>
              <a:chOff x="1296" y="2544"/>
              <a:chExt cx="384" cy="192"/>
            </a:xfrm>
          </p:grpSpPr>
          <p:sp>
            <p:nvSpPr>
              <p:cNvPr id="272454" name="Rectangle 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272455" name="Rectangle 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456" name="Rectangle 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IA32 has comparable instruction, but can’t execute it in user mode</a:t>
            </a:r>
          </a:p>
          <a:p>
            <a:pPr lvl="1"/>
            <a:r>
              <a:rPr lang="en-US" dirty="0"/>
              <a:t>We will use it to stop the </a:t>
            </a:r>
            <a:r>
              <a:rPr lang="en-US" dirty="0" smtClean="0"/>
              <a:t>simulator</a:t>
            </a:r>
          </a:p>
          <a:p>
            <a:pPr lvl="1"/>
            <a:r>
              <a:rPr lang="en-US" dirty="0" smtClean="0"/>
              <a:t>Encoding ensures that program hitting memory initialized to zero will halt</a:t>
            </a:r>
            <a:endParaRPr lang="en-US" dirty="0"/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39763" y="129540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39763" y="2743200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Set Architecture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4891087" cy="5289550"/>
          </a:xfrm>
        </p:spPr>
        <p:txBody>
          <a:bodyPr/>
          <a:lstStyle/>
          <a:p>
            <a:r>
              <a:rPr lang="en-US" dirty="0"/>
              <a:t>Assembly Language View</a:t>
            </a:r>
          </a:p>
          <a:p>
            <a:pPr lvl="1"/>
            <a:r>
              <a:rPr lang="en-US" dirty="0"/>
              <a:t>Processor state</a:t>
            </a:r>
          </a:p>
          <a:p>
            <a:pPr lvl="2"/>
            <a:r>
              <a:rPr lang="en-US" dirty="0"/>
              <a:t>Registers, memory, …</a:t>
            </a:r>
          </a:p>
          <a:p>
            <a:pPr lvl="1"/>
            <a:r>
              <a:rPr lang="en-US" dirty="0"/>
              <a:t>Instructions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addl</a:t>
            </a:r>
            <a:r>
              <a:rPr lang="en-US" dirty="0"/>
              <a:t>, 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ret</a:t>
            </a:r>
            <a:r>
              <a:rPr lang="en-US" dirty="0" smtClean="0"/>
              <a:t>, </a:t>
            </a:r>
            <a:r>
              <a:rPr lang="en-US" dirty="0"/>
              <a:t>…</a:t>
            </a:r>
          </a:p>
          <a:p>
            <a:pPr lvl="2"/>
            <a:r>
              <a:rPr lang="en-US" dirty="0"/>
              <a:t>How instructions are encoded as bytes</a:t>
            </a:r>
          </a:p>
          <a:p>
            <a:r>
              <a:rPr lang="en-US" dirty="0"/>
              <a:t>Layer of Abstraction</a:t>
            </a:r>
          </a:p>
          <a:p>
            <a:pPr lvl="1"/>
            <a:r>
              <a:rPr lang="en-US" dirty="0"/>
              <a:t>Above: how to program machine</a:t>
            </a:r>
          </a:p>
          <a:p>
            <a:pPr lvl="2"/>
            <a:r>
              <a:rPr lang="en-US" dirty="0"/>
              <a:t>Processor executes instructions in a sequence</a:t>
            </a:r>
          </a:p>
          <a:p>
            <a:pPr lvl="1"/>
            <a:r>
              <a:rPr lang="en-US" dirty="0"/>
              <a:t>Below: what needs to be built</a:t>
            </a:r>
          </a:p>
          <a:p>
            <a:pPr lvl="2"/>
            <a:r>
              <a:rPr lang="en-US" dirty="0"/>
              <a:t>Use variety of tricks to make it run fast</a:t>
            </a:r>
          </a:p>
          <a:p>
            <a:pPr lvl="2"/>
            <a:r>
              <a:rPr lang="en-US" dirty="0"/>
              <a:t>E.g., execute multiple instructions simultaneously</a:t>
            </a:r>
          </a:p>
        </p:txBody>
      </p:sp>
      <p:grpSp>
        <p:nvGrpSpPr>
          <p:cNvPr id="320524" name="Group 12"/>
          <p:cNvGrpSpPr>
            <a:grpSpLocks/>
          </p:cNvGrpSpPr>
          <p:nvPr/>
        </p:nvGrpSpPr>
        <p:grpSpPr bwMode="auto">
          <a:xfrm>
            <a:off x="5486400" y="1524000"/>
            <a:ext cx="2743200" cy="4168775"/>
            <a:chOff x="2160" y="864"/>
            <a:chExt cx="1728" cy="2626"/>
          </a:xfrm>
        </p:grpSpPr>
        <p:sp>
          <p:nvSpPr>
            <p:cNvPr id="320516" name="Rectangle 4"/>
            <p:cNvSpPr>
              <a:spLocks noChangeArrowheads="1"/>
            </p:cNvSpPr>
            <p:nvPr/>
          </p:nvSpPr>
          <p:spPr bwMode="auto">
            <a:xfrm>
              <a:off x="2160" y="1824"/>
              <a:ext cx="1728" cy="226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solidFill>
                    <a:srgbClr val="FFCCFF"/>
                  </a:solidFill>
                </a:rPr>
                <a:t>ISA</a:t>
              </a: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2400" y="1344"/>
              <a:ext cx="672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Compiler</a:t>
              </a:r>
            </a:p>
          </p:txBody>
        </p:sp>
        <p:sp>
          <p:nvSpPr>
            <p:cNvPr id="320519" name="Rectangle 7"/>
            <p:cNvSpPr>
              <a:spLocks noChangeArrowheads="1"/>
            </p:cNvSpPr>
            <p:nvPr/>
          </p:nvSpPr>
          <p:spPr bwMode="auto">
            <a:xfrm>
              <a:off x="3072" y="1344"/>
              <a:ext cx="624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OS</a:t>
              </a:r>
            </a:p>
          </p:txBody>
        </p:sp>
        <p:sp>
          <p:nvSpPr>
            <p:cNvPr id="320520" name="Rectangle 8"/>
            <p:cNvSpPr>
              <a:spLocks noChangeArrowheads="1"/>
            </p:cNvSpPr>
            <p:nvPr/>
          </p:nvSpPr>
          <p:spPr bwMode="auto">
            <a:xfrm>
              <a:off x="2400" y="206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CPU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1" name="Rectangle 9"/>
            <p:cNvSpPr>
              <a:spLocks noChangeArrowheads="1"/>
            </p:cNvSpPr>
            <p:nvPr/>
          </p:nvSpPr>
          <p:spPr bwMode="auto">
            <a:xfrm>
              <a:off x="2400" y="254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Circuit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2" name="Rectangle 10"/>
            <p:cNvSpPr>
              <a:spLocks noChangeArrowheads="1"/>
            </p:cNvSpPr>
            <p:nvPr/>
          </p:nvSpPr>
          <p:spPr bwMode="auto">
            <a:xfrm>
              <a:off x="2400" y="302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Chip</a:t>
              </a:r>
            </a:p>
            <a:p>
              <a:r>
                <a:rPr lang="en-US"/>
                <a:t>Layout</a:t>
              </a:r>
            </a:p>
          </p:txBody>
        </p:sp>
        <p:sp>
          <p:nvSpPr>
            <p:cNvPr id="320523" name="Rectangle 11"/>
            <p:cNvSpPr>
              <a:spLocks noChangeArrowheads="1"/>
            </p:cNvSpPr>
            <p:nvPr/>
          </p:nvSpPr>
          <p:spPr bwMode="auto">
            <a:xfrm>
              <a:off x="2400" y="864"/>
              <a:ext cx="1296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Application</a:t>
              </a:r>
            </a:p>
            <a:p>
              <a:r>
                <a:rPr lang="en-US"/>
                <a:t>Program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Conditions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308292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401637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214757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121285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55850" y="1219200"/>
            <a:ext cx="6229350" cy="5213350"/>
          </a:xfrm>
        </p:spPr>
        <p:txBody>
          <a:bodyPr/>
          <a:lstStyle/>
          <a:p>
            <a:pPr lvl="1"/>
            <a:r>
              <a:rPr lang="en-US" dirty="0" smtClean="0"/>
              <a:t>Normal operation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Halt instruction encountered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Bad address (either instruction or data) encountered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Invalid instruction encountered</a:t>
            </a:r>
          </a:p>
          <a:p>
            <a:endParaRPr lang="en-US" dirty="0" smtClean="0"/>
          </a:p>
          <a:p>
            <a:r>
              <a:rPr lang="en-US" dirty="0" smtClean="0"/>
              <a:t>Desired Behavior</a:t>
            </a:r>
          </a:p>
          <a:p>
            <a:pPr lvl="1"/>
            <a:r>
              <a:rPr lang="en-US" dirty="0" smtClean="0"/>
              <a:t>If AOK, keep going</a:t>
            </a:r>
          </a:p>
          <a:p>
            <a:pPr lvl="1"/>
            <a:r>
              <a:rPr lang="en-US" dirty="0" smtClean="0"/>
              <a:t>Otherwise, stop program execution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Y86 Code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8243887" cy="2819400"/>
          </a:xfrm>
        </p:spPr>
        <p:txBody>
          <a:bodyPr/>
          <a:lstStyle/>
          <a:p>
            <a:r>
              <a:rPr lang="en-US" dirty="0"/>
              <a:t>Try to Use C Compiler as Much as Possible</a:t>
            </a:r>
          </a:p>
          <a:p>
            <a:pPr lvl="1"/>
            <a:r>
              <a:rPr lang="en-US" dirty="0"/>
              <a:t>Write code in C</a:t>
            </a:r>
          </a:p>
          <a:p>
            <a:pPr lvl="1"/>
            <a:r>
              <a:rPr lang="en-US" dirty="0"/>
              <a:t>Compile for IA32 with </a:t>
            </a:r>
            <a:r>
              <a:rPr lang="en-US" dirty="0" smtClean="0">
                <a:latin typeface="Courier New" pitchFamily="49" charset="0"/>
              </a:rPr>
              <a:t>gcc34 –O1 –S</a:t>
            </a:r>
          </a:p>
          <a:p>
            <a:pPr lvl="2"/>
            <a:r>
              <a:rPr lang="en-US" dirty="0" smtClean="0"/>
              <a:t>Newer versions of GCC do too much optimization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/>
              <a:t>* to find what versions are available</a:t>
            </a:r>
            <a:endParaRPr lang="en-US" dirty="0"/>
          </a:p>
          <a:p>
            <a:pPr lvl="1"/>
            <a:r>
              <a:rPr lang="en-US" dirty="0"/>
              <a:t>Transliterate into </a:t>
            </a:r>
            <a:r>
              <a:rPr lang="en-US" dirty="0" smtClean="0"/>
              <a:t>Y86</a:t>
            </a:r>
          </a:p>
          <a:p>
            <a:r>
              <a:rPr lang="en-US" dirty="0" smtClean="0"/>
              <a:t>Coding </a:t>
            </a:r>
            <a:r>
              <a:rPr lang="en-US" dirty="0"/>
              <a:t>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828800" y="4848225"/>
            <a:ext cx="2678113" cy="1470025"/>
            <a:chOff x="480" y="2592"/>
            <a:chExt cx="1687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>
                  <a:latin typeface="Courier New" pitchFamily="49" charset="0"/>
                </a:rPr>
                <a:t> 3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First Try</a:t>
            </a:r>
          </a:p>
          <a:p>
            <a:pPr lvl="1"/>
            <a:r>
              <a:rPr lang="en-US" sz="1800" dirty="0"/>
              <a:t>Write typical array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Problem</a:t>
            </a:r>
          </a:p>
          <a:p>
            <a:pPr lvl="1"/>
            <a:r>
              <a:rPr lang="en-US" sz="1800" dirty="0"/>
              <a:t>Hard to do array indexing on Y86</a:t>
            </a:r>
          </a:p>
          <a:p>
            <a:pPr lvl="2"/>
            <a:r>
              <a:rPr lang="en-US" sz="1600" dirty="0"/>
              <a:t>Since don’t have scaled addressing modes</a:t>
            </a:r>
          </a:p>
          <a:p>
            <a:pPr lvl="2"/>
            <a:endParaRPr lang="en-US" sz="1600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len1(int a[])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int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for (len = 0; a[len]; len++)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return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94250" y="2895600"/>
            <a:ext cx="4191000" cy="120032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L5: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 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i="1" dirty="0" err="1" smtClean="0">
                <a:latin typeface="Courier New" pitchFamily="49" charset="0"/>
              </a:rPr>
              <a:t>cmpl</a:t>
            </a:r>
            <a:r>
              <a:rPr lang="en-US" i="1" dirty="0">
                <a:latin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</a:rPr>
              <a:t> $0, (%edx,%eax,4)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L5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Second Try</a:t>
            </a:r>
          </a:p>
          <a:p>
            <a:pPr lvl="1"/>
            <a:r>
              <a:rPr lang="en-US" sz="1800" dirty="0"/>
              <a:t>Write with pointer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Result</a:t>
            </a:r>
          </a:p>
          <a:p>
            <a:pPr lvl="1"/>
            <a:r>
              <a:rPr lang="en-US" sz="1800" dirty="0"/>
              <a:t>Don’t need to do indexed addressing</a:t>
            </a:r>
          </a:p>
          <a:p>
            <a:pPr lvl="2"/>
            <a:endParaRPr lang="en-US" sz="1600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len2(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a[])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while (*a++)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4953000" y="2895600"/>
            <a:ext cx="38227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</a:rPr>
              <a:t>	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.L11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#3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4800" y="2005013"/>
            <a:ext cx="304800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 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je	.L13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3810000" y="1981200"/>
            <a:ext cx="509905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Save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New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   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$4,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	# Constant 4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$1,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Constant 1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# Get 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 =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je Done     # If zero,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Done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465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Need constants 1 &amp; 4</a:t>
            </a:r>
          </a:p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Store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in </a:t>
            </a:r>
            <a:r>
              <a:rPr kumimoji="0" lang="en-US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callee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-save registers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9100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Use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andl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to test register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Loop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Loop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.L11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2514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 Loop   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If !0,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Loop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.L13: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leave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1752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# return </a:t>
            </a:r>
            <a:r>
              <a:rPr lang="en-US" dirty="0" err="1" smtClean="0">
                <a:latin typeface="Courier New" pitchFamily="49" charset="0"/>
              </a:rPr>
              <a:t>len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edi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esi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# Restore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     # Restore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</a:t>
            </a:r>
            <a:r>
              <a:rPr lang="en-US" dirty="0" smtClean="0"/>
              <a:t>Sample Program Structure #1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</a:p>
          <a:p>
            <a:pPr lvl="2"/>
            <a:r>
              <a:rPr lang="en-US" dirty="0" smtClean="0"/>
              <a:t>Where located</a:t>
            </a:r>
          </a:p>
          <a:p>
            <a:pPr lvl="2"/>
            <a:r>
              <a:rPr lang="en-US" dirty="0" smtClean="0"/>
              <a:t>Pointer values</a:t>
            </a:r>
            <a:endParaRPr lang="en-US" dirty="0"/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937250" cy="5355312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# Initialization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halt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# Program data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# Main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len2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	# Length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.pos 0x100	# Placement of stack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Stack: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#2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  <a:endParaRPr lang="en-US" dirty="0"/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397031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  # Set up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Set up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Main           # Execute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halt                # Terminate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# Array of 4 elements + terminating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.long 0x000d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0x00c0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0x0b00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0xa000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#3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3803650"/>
            <a:ext cx="8439150" cy="2705100"/>
          </a:xfrm>
        </p:spPr>
        <p:txBody>
          <a:bodyPr/>
          <a:lstStyle/>
          <a:p>
            <a:r>
              <a:rPr lang="en-US" dirty="0" smtClean="0"/>
              <a:t>Set up call to len2</a:t>
            </a:r>
          </a:p>
          <a:p>
            <a:pPr lvl="1"/>
            <a:r>
              <a:rPr lang="en-US" dirty="0" smtClean="0"/>
              <a:t>Follow IA32 procedure conventions</a:t>
            </a:r>
          </a:p>
          <a:p>
            <a:pPr lvl="1"/>
            <a:r>
              <a:rPr lang="en-US" dirty="0" smtClean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258532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esp,%ebp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array,%edx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      	# Push array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len2	# Call len2(array)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ebp,%esp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2362200" y="1517650"/>
            <a:ext cx="1676400" cy="9144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4343400" y="17160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23622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%eax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23622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%ecx</a:t>
            </a: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23622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%edx</a:t>
            </a:r>
          </a:p>
        </p:txBody>
      </p: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23622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%ebx</a:t>
            </a: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32004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%esi</a:t>
            </a: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32004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%edi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32004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%esp</a:t>
            </a: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32004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%ebp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43434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5720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48006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590800"/>
            <a:ext cx="8294687" cy="38417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Same 8 as with IA32.  Each 32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 smtClean="0"/>
              <a:t>ZF</a:t>
            </a:r>
            <a:r>
              <a:rPr lang="en-US" dirty="0"/>
              <a:t>: Zero	</a:t>
            </a:r>
            <a:r>
              <a:rPr lang="en-US" dirty="0" err="1" smtClean="0"/>
              <a:t>SF:Negative</a:t>
            </a:r>
            <a:r>
              <a:rPr lang="en-US" dirty="0" smtClean="0"/>
              <a:t>		OF: Overflow	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</a:t>
            </a:r>
            <a:r>
              <a:rPr lang="en-US" dirty="0" smtClean="0"/>
              <a:t>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 smtClean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 smtClean="0"/>
              <a:t>Indicates either normal operation or some error condition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2362200" y="106045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184650" y="10604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267200" y="22034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267200" y="19748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5334000" y="19748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5334000" y="16700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5867400" y="14414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5181600" y="11366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Y86 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0" dirty="0" err="1" smtClean="0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250" y="2971800"/>
            <a:ext cx="86868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             | 	.pos 0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30f400010000 | init: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  # Set up stack pointer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0x006: 30f500010000 | 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  	# Set up base pointer 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0x00c: 8028000000   | 	call Main		# Execute main program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0x011: 00           | 	halt			# Terminate program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# Array of 4 elements + terminating 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	.align 4 	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array: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0d000000     | 	.long 0x000d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0x018: c0000000     | 	.long 0x00c0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0x01c: 000b0000     | 	.long 0x0b00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0x020: 00a00000     | 	.long 0xa000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0x024: 00000000     | 	.long 0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Simulating Y86 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yis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76962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Stopped in 50 steps at PC = 0x11.  Status 'HLT', CC Z=1 S=0 O=0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registers: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:	0x00000000	</a:t>
            </a:r>
            <a:r>
              <a:rPr lang="en-US" sz="1400" i="1" dirty="0" smtClean="0">
                <a:latin typeface="Courier New" pitchFamily="49" charset="0"/>
              </a:rPr>
              <a:t>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ecx</a:t>
            </a:r>
            <a:r>
              <a:rPr lang="en-US" sz="1400" dirty="0" smtClean="0">
                <a:latin typeface="Courier New" pitchFamily="49" charset="0"/>
              </a:rPr>
              <a:t>:	0x00000000	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</a:rPr>
              <a:t>:	0x00000000	0x00000028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memory: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0x00ec:	0x00000000	0x000000f8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0x00f0:	0x00000000	0x00000039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0x00f4:	0x00000000	0x00000014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0x00f8: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0x00fc:	0x00000000	0x00000011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Complex Instruction Set Computer</a:t>
            </a:r>
          </a:p>
          <a:p>
            <a:pPr lvl="1"/>
            <a:r>
              <a:rPr lang="en-US"/>
              <a:t>Dominant style through mid-80’s</a:t>
            </a:r>
          </a:p>
          <a:p>
            <a:r>
              <a:rPr lang="en-US"/>
              <a:t>Stack-oriented instruction set</a:t>
            </a:r>
          </a:p>
          <a:p>
            <a:pPr lvl="1"/>
            <a:r>
              <a:rPr lang="en-US"/>
              <a:t>Use stack to pass arguments, save program counter</a:t>
            </a:r>
          </a:p>
          <a:p>
            <a:pPr lvl="1"/>
            <a:r>
              <a:rPr lang="en-US"/>
              <a:t>Explicit push and pop instructions</a:t>
            </a:r>
          </a:p>
          <a:p>
            <a:r>
              <a:rPr lang="en-US"/>
              <a:t>Arithmetic instructions can access memory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addl %eax, 12(%ebx,%ecx,4)</a:t>
            </a:r>
            <a:r>
              <a:rPr lang="en-US"/>
              <a:t> </a:t>
            </a:r>
          </a:p>
          <a:p>
            <a:pPr lvl="2"/>
            <a:r>
              <a:rPr lang="en-US"/>
              <a:t>requires memory read and write</a:t>
            </a:r>
          </a:p>
          <a:p>
            <a:pPr lvl="2"/>
            <a:r>
              <a:rPr lang="en-US"/>
              <a:t>Complex address calculation</a:t>
            </a:r>
          </a:p>
          <a:p>
            <a:r>
              <a:rPr lang="en-US"/>
              <a:t>Condition codes</a:t>
            </a:r>
          </a:p>
          <a:p>
            <a:pPr lvl="1"/>
            <a:r>
              <a:rPr lang="en-US"/>
              <a:t>Set as side effect of arithmetic and logical instructions</a:t>
            </a:r>
          </a:p>
          <a:p>
            <a:r>
              <a:rPr lang="en-US"/>
              <a:t>Philosophy</a:t>
            </a:r>
          </a:p>
          <a:p>
            <a:pPr lvl="1"/>
            <a:r>
              <a:rPr lang="en-US"/>
              <a:t>Add instructions to perform “typical” programming tasks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Instruction Sets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Reduced Instruction Set Computer</a:t>
            </a:r>
          </a:p>
          <a:p>
            <a:pPr lvl="1"/>
            <a:r>
              <a:rPr lang="en-US"/>
              <a:t>Internal project at IBM, later popularized by Hennessy (Stanford) and Patterson (Berkeley)</a:t>
            </a:r>
          </a:p>
          <a:p>
            <a:r>
              <a:rPr lang="en-US"/>
              <a:t>Fewer, simpler instructions</a:t>
            </a:r>
          </a:p>
          <a:p>
            <a:pPr lvl="1"/>
            <a:r>
              <a:rPr lang="en-US"/>
              <a:t>Might take more to get given task done</a:t>
            </a:r>
          </a:p>
          <a:p>
            <a:pPr lvl="1"/>
            <a:r>
              <a:rPr lang="en-US"/>
              <a:t>Can execute them with small and fast hardware</a:t>
            </a:r>
          </a:p>
          <a:p>
            <a:r>
              <a:rPr lang="en-US"/>
              <a:t>Register-oriented instruction set</a:t>
            </a:r>
          </a:p>
          <a:p>
            <a:pPr lvl="1"/>
            <a:r>
              <a:rPr lang="en-US"/>
              <a:t>Many more (typically 32) registers</a:t>
            </a:r>
          </a:p>
          <a:p>
            <a:pPr lvl="1"/>
            <a:r>
              <a:rPr lang="en-US"/>
              <a:t>Use for arguments, return pointer, temporaries</a:t>
            </a:r>
          </a:p>
          <a:p>
            <a:r>
              <a:rPr lang="en-US"/>
              <a:t>Only load and store instructions can access memory</a:t>
            </a:r>
          </a:p>
          <a:p>
            <a:pPr lvl="1"/>
            <a:r>
              <a:rPr lang="en-US"/>
              <a:t>Similar to Y86 </a:t>
            </a:r>
            <a:r>
              <a:rPr lang="en-US">
                <a:latin typeface="Courier New" pitchFamily="49" charset="0"/>
              </a:rPr>
              <a:t>mrmovl </a:t>
            </a:r>
            <a:r>
              <a:rPr lang="en-US"/>
              <a:t>and </a:t>
            </a:r>
            <a:r>
              <a:rPr lang="en-US">
                <a:latin typeface="Courier New" pitchFamily="49" charset="0"/>
              </a:rPr>
              <a:t>rmmovl</a:t>
            </a:r>
          </a:p>
          <a:p>
            <a:r>
              <a:rPr lang="en-US"/>
              <a:t>No Condition codes</a:t>
            </a:r>
          </a:p>
          <a:p>
            <a:pPr lvl="1"/>
            <a:r>
              <a:rPr lang="en-US"/>
              <a:t>Test instructions return 0/1 in register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7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8200" y="5340350"/>
            <a:ext cx="7324725" cy="358775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8675" y="1143000"/>
            <a:ext cx="7324725" cy="665163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8200" y="2362200"/>
            <a:ext cx="7324725" cy="665163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8200" y="5029200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3000" y="2057400"/>
            <a:ext cx="7162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3000" y="32004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 3145	# Immediate add: $3 = $2+3145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19200" y="57912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lw $3,16($2)		# Load Word: $3 = M[$2+16]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8200" y="4213225"/>
            <a:ext cx="7324725" cy="358775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8200" y="3902075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19200" y="4648200"/>
            <a:ext cx="7086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beq $3,$2,dest	# Branch when $3 = $2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important</a:t>
            </a:r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</a:t>
            </a:r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Most cell phones use ARM processor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Similar state and instructions as IA32</a:t>
            </a:r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fast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has evolved from IA32 to x86-64</a:t>
            </a:r>
            <a:endParaRPr lang="en-US" dirty="0"/>
          </a:p>
          <a:p>
            <a:pPr lvl="2"/>
            <a:r>
              <a:rPr lang="en-US" dirty="0" smtClean="0"/>
              <a:t>Uses 64-bit words (including addresses)</a:t>
            </a:r>
            <a:endParaRPr lang="en-US" dirty="0"/>
          </a:p>
          <a:p>
            <a:pPr lvl="2"/>
            <a:r>
              <a:rPr lang="en-US" dirty="0" smtClean="0"/>
              <a:t>Adopted some features found in RISC</a:t>
            </a:r>
          </a:p>
          <a:p>
            <a:pPr lvl="3"/>
            <a:r>
              <a:rPr lang="en-US" dirty="0" smtClean="0"/>
              <a:t>More registers (16)</a:t>
            </a:r>
          </a:p>
          <a:p>
            <a:pPr lvl="3"/>
            <a:r>
              <a:rPr lang="en-US" dirty="0" smtClean="0"/>
              <a:t>Less reliance on stack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#1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Instructions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  <a:p>
            <a:pPr lvl="1"/>
            <a:r>
              <a:rPr lang="en-US" dirty="0" smtClean="0"/>
              <a:t>1</a:t>
            </a: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6 </a:t>
            </a:r>
            <a:r>
              <a:rPr lang="en-US" dirty="0"/>
              <a:t>bytes of information read from memory</a:t>
            </a:r>
          </a:p>
          <a:p>
            <a:pPr lvl="2"/>
            <a:r>
              <a:rPr lang="en-US" dirty="0"/>
              <a:t>Can determine instruction length from first byte</a:t>
            </a:r>
          </a:p>
          <a:p>
            <a:pPr lvl="2"/>
            <a:r>
              <a:rPr lang="en-US" dirty="0"/>
              <a:t>Not as many instruction types, and simpler encoding than with IA32</a:t>
            </a:r>
          </a:p>
          <a:p>
            <a:pPr lvl="1"/>
            <a:r>
              <a:rPr lang="en-US" dirty="0"/>
              <a:t>Each accesses and modifies some part(s) of the program state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4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3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5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9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3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5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566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573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575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579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#4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rrmovl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22564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322566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322573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322575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322579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322583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322585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322590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Same encoding as in IA32</a:t>
            </a:r>
          </a:p>
          <a:p>
            <a:r>
              <a:rPr lang="en-US" dirty="0"/>
              <a:t>Register ID </a:t>
            </a:r>
            <a:r>
              <a:rPr lang="en-US" dirty="0" smtClean="0"/>
              <a:t>15 (0xF)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266261" name="Group 21"/>
          <p:cNvGrpSpPr>
            <a:grpSpLocks/>
          </p:cNvGrpSpPr>
          <p:nvPr/>
        </p:nvGrpSpPr>
        <p:grpSpPr bwMode="auto">
          <a:xfrm>
            <a:off x="2286000" y="1676400"/>
            <a:ext cx="3048000" cy="914400"/>
            <a:chOff x="864" y="1488"/>
            <a:chExt cx="1920" cy="576"/>
          </a:xfrm>
        </p:grpSpPr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864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864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2016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016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2016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2016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66253" name="Rectangle 13"/>
            <p:cNvSpPr>
              <a:spLocks noChangeArrowheads="1"/>
            </p:cNvSpPr>
            <p:nvPr/>
          </p:nvSpPr>
          <p:spPr bwMode="auto">
            <a:xfrm>
              <a:off x="1392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6254" name="Rectangle 14"/>
            <p:cNvSpPr>
              <a:spLocks noChangeArrowheads="1"/>
            </p:cNvSpPr>
            <p:nvPr/>
          </p:nvSpPr>
          <p:spPr bwMode="auto">
            <a:xfrm>
              <a:off x="1392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1392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1392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2544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2544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2544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2544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13883</TotalTime>
  <Pages>8</Pages>
  <Words>2324</Words>
  <Application>Microsoft Macintosh PowerPoint</Application>
  <PresentationFormat>Custom</PresentationFormat>
  <Paragraphs>1014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fujitsu-99-02</vt:lpstr>
      <vt:lpstr>PowerPoint Presentation</vt:lpstr>
      <vt:lpstr>Instruction Set Architecture</vt:lpstr>
      <vt:lpstr>Y86 Processor State</vt:lpstr>
      <vt:lpstr>Y86 Instruction Set #1</vt:lpstr>
      <vt:lpstr>Y86 Instructions</vt:lpstr>
      <vt:lpstr>Y86 Instruction Set #2</vt:lpstr>
      <vt:lpstr>Y86 Instruction Set #3</vt:lpstr>
      <vt:lpstr>Y86 Instruction Set #4</vt:lpstr>
      <vt:lpstr>Encoding Registers</vt:lpstr>
      <vt:lpstr>Instruction Example</vt:lpstr>
      <vt:lpstr>Arithmetic and Logical Operations</vt:lpstr>
      <vt:lpstr>Move Operations</vt:lpstr>
      <vt:lpstr>Move Instruction Examples</vt:lpstr>
      <vt:lpstr>Conditional Move Instructions</vt:lpstr>
      <vt:lpstr>Jump Instructions</vt:lpstr>
      <vt:lpstr>Y86 Program Stack</vt:lpstr>
      <vt:lpstr>Stack Operations</vt:lpstr>
      <vt:lpstr>Subroutine Call and Return</vt:lpstr>
      <vt:lpstr>Miscellaneous Instructions</vt:lpstr>
      <vt:lpstr>Status Conditions</vt:lpstr>
      <vt:lpstr>Writing Y86 Code</vt:lpstr>
      <vt:lpstr>Y86 Code Generation Example</vt:lpstr>
      <vt:lpstr>Y86 Code Generation Example #2</vt:lpstr>
      <vt:lpstr>Y86 Code Generation Example #3</vt:lpstr>
      <vt:lpstr>Y86 Code Generation Example #4</vt:lpstr>
      <vt:lpstr>Y86 Code Generation Example #5</vt:lpstr>
      <vt:lpstr>Y86 Sample Program Structure #1</vt:lpstr>
      <vt:lpstr>Y86 Program Structure #2</vt:lpstr>
      <vt:lpstr>Y86 Program Structure #3</vt:lpstr>
      <vt:lpstr>Assembling Y86 Program</vt:lpstr>
      <vt:lpstr>Simulating Y86 Program</vt:lpstr>
      <vt:lpstr>CISC Instruction Sets</vt:lpstr>
      <vt:lpstr>RISC Instruction Sets</vt:lpstr>
      <vt:lpstr>MIPS Registers</vt:lpstr>
      <vt:lpstr>MIPS Instruction Examples</vt:lpstr>
      <vt:lpstr>CISC vs. RISC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Dave</cp:lastModifiedBy>
  <cp:revision>77</cp:revision>
  <cp:lastPrinted>1999-02-26T14:55:35Z</cp:lastPrinted>
  <dcterms:created xsi:type="dcterms:W3CDTF">1998-03-03T17:17:57Z</dcterms:created>
  <dcterms:modified xsi:type="dcterms:W3CDTF">2013-07-18T03:40:15Z</dcterms:modified>
</cp:coreProperties>
</file>