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256" r:id="rId2"/>
    <p:sldId id="295" r:id="rId3"/>
    <p:sldId id="308" r:id="rId4"/>
    <p:sldId id="309" r:id="rId5"/>
    <p:sldId id="316" r:id="rId6"/>
    <p:sldId id="318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53" r:id="rId19"/>
    <p:sldId id="336" r:id="rId20"/>
    <p:sldId id="344" r:id="rId21"/>
    <p:sldId id="334" r:id="rId22"/>
    <p:sldId id="335" r:id="rId23"/>
    <p:sldId id="338" r:id="rId24"/>
    <p:sldId id="341" r:id="rId25"/>
    <p:sldId id="319" r:id="rId26"/>
    <p:sldId id="320" r:id="rId27"/>
    <p:sldId id="339" r:id="rId28"/>
    <p:sldId id="342" r:id="rId29"/>
    <p:sldId id="322" r:id="rId30"/>
    <p:sldId id="321" r:id="rId31"/>
    <p:sldId id="340" r:id="rId32"/>
    <p:sldId id="343" r:id="rId33"/>
    <p:sldId id="337" r:id="rId34"/>
    <p:sldId id="346" r:id="rId35"/>
    <p:sldId id="345" r:id="rId36"/>
    <p:sldId id="347" r:id="rId37"/>
    <p:sldId id="348" r:id="rId38"/>
    <p:sldId id="349" r:id="rId39"/>
    <p:sldId id="350" r:id="rId40"/>
    <p:sldId id="351" r:id="rId41"/>
    <p:sldId id="294" r:id="rId42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CCFF99"/>
    <a:srgbClr val="99FFCC"/>
    <a:srgbClr val="FFFF99"/>
    <a:srgbClr val="FF3300"/>
    <a:srgbClr val="FFCCFF"/>
    <a:srgbClr val="FFCC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7" autoAdjust="0"/>
    <p:restoredTop sz="90929"/>
  </p:normalViewPr>
  <p:slideViewPr>
    <p:cSldViewPr showGuides="1">
      <p:cViewPr>
        <p:scale>
          <a:sx n="170" d="100"/>
          <a:sy n="170" d="100"/>
        </p:scale>
        <p:origin x="-80" y="-80"/>
      </p:cViewPr>
      <p:guideLst>
        <p:guide orient="horz" pos="1728"/>
        <p:guide pos="91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1" d="100"/>
          <a:sy n="81" d="100"/>
        </p:scale>
        <p:origin x="-1968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712720" y="378381"/>
            <a:ext cx="1819587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15-349, Summer 2002</a:t>
            </a:r>
          </a:p>
        </p:txBody>
      </p:sp>
    </p:spTree>
    <p:extLst>
      <p:ext uri="{BB962C8B-B14F-4D97-AF65-F5344CB8AC3E}">
        <p14:creationId xmlns:p14="http://schemas.microsoft.com/office/powerpoint/2010/main" val="34362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E045116F-AA73-4981-AA99-B999503F3F08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726766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3207B21C-3DAD-4668-B91C-22136960DE42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914" y="6378368"/>
            <a:ext cx="950418" cy="2896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CS:APP3e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6473" cy="24878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CS:APP3e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46250" y="533400"/>
            <a:ext cx="5756275" cy="3430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Pipelined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Implementation</a:t>
            </a:r>
          </a:p>
          <a:p>
            <a:pPr>
              <a:lnSpc>
                <a:spcPct val="94000"/>
              </a:lnSpc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Part II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04262" cy="779463"/>
          </a:xfrm>
        </p:spPr>
        <p:txBody>
          <a:bodyPr/>
          <a:lstStyle/>
          <a:p>
            <a:r>
              <a:rPr lang="en-US"/>
              <a:t>Stalling X3</a:t>
            </a:r>
          </a:p>
        </p:txBody>
      </p:sp>
      <p:sp>
        <p:nvSpPr>
          <p:cNvPr id="441405" name="Rectangle 61"/>
          <p:cNvSpPr>
            <a:spLocks noChangeArrowheads="1"/>
          </p:cNvSpPr>
          <p:nvPr/>
        </p:nvSpPr>
        <p:spPr bwMode="auto">
          <a:xfrm>
            <a:off x="685800" y="1295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>
                <a:latin typeface="Courier New" pitchFamily="49" charset="0"/>
              </a:rPr>
              <a:t>0x000: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>
                <a:latin typeface="Courier New" pitchFamily="49" charset="0"/>
              </a:rPr>
              <a:t>$10</a:t>
            </a:r>
            <a:r>
              <a:rPr lang="en-US" sz="1400" b="0" dirty="0" smtClean="0">
                <a:latin typeface="Courier New" pitchFamily="49" charset="0"/>
              </a:rPr>
              <a:t>,%rdx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41406" name="Rectangle 62"/>
          <p:cNvSpPr>
            <a:spLocks noChangeArrowheads="1"/>
          </p:cNvSpPr>
          <p:nvPr/>
        </p:nvSpPr>
        <p:spPr bwMode="auto">
          <a:xfrm>
            <a:off x="35814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41407" name="Rectangle 63"/>
          <p:cNvSpPr>
            <a:spLocks noChangeArrowheads="1"/>
          </p:cNvSpPr>
          <p:nvPr/>
        </p:nvSpPr>
        <p:spPr bwMode="auto">
          <a:xfrm>
            <a:off x="40386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41408" name="Rectangle 64"/>
          <p:cNvSpPr>
            <a:spLocks noChangeArrowheads="1"/>
          </p:cNvSpPr>
          <p:nvPr/>
        </p:nvSpPr>
        <p:spPr bwMode="auto">
          <a:xfrm>
            <a:off x="44958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41409" name="Rectangle 65"/>
          <p:cNvSpPr>
            <a:spLocks noChangeArrowheads="1"/>
          </p:cNvSpPr>
          <p:nvPr/>
        </p:nvSpPr>
        <p:spPr bwMode="auto">
          <a:xfrm>
            <a:off x="49530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41410" name="Rectangle 66"/>
          <p:cNvSpPr>
            <a:spLocks noChangeArrowheads="1"/>
          </p:cNvSpPr>
          <p:nvPr/>
        </p:nvSpPr>
        <p:spPr bwMode="auto">
          <a:xfrm>
            <a:off x="54102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41411" name="Rectangle 67"/>
          <p:cNvSpPr>
            <a:spLocks noChangeArrowheads="1"/>
          </p:cNvSpPr>
          <p:nvPr/>
        </p:nvSpPr>
        <p:spPr bwMode="auto">
          <a:xfrm>
            <a:off x="58674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41412" name="Rectangle 68"/>
          <p:cNvSpPr>
            <a:spLocks noChangeArrowheads="1"/>
          </p:cNvSpPr>
          <p:nvPr/>
        </p:nvSpPr>
        <p:spPr bwMode="auto">
          <a:xfrm>
            <a:off x="63246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41413" name="Rectangle 69"/>
          <p:cNvSpPr>
            <a:spLocks noChangeArrowheads="1"/>
          </p:cNvSpPr>
          <p:nvPr/>
        </p:nvSpPr>
        <p:spPr bwMode="auto">
          <a:xfrm>
            <a:off x="67818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441414" name="Rectangle 70"/>
          <p:cNvSpPr>
            <a:spLocks noChangeArrowheads="1"/>
          </p:cNvSpPr>
          <p:nvPr/>
        </p:nvSpPr>
        <p:spPr bwMode="auto">
          <a:xfrm>
            <a:off x="72390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9</a:t>
            </a:r>
          </a:p>
        </p:txBody>
      </p:sp>
      <p:sp>
        <p:nvSpPr>
          <p:cNvPr id="441415" name="Rectangle 71"/>
          <p:cNvSpPr>
            <a:spLocks noChangeArrowheads="1"/>
          </p:cNvSpPr>
          <p:nvPr/>
        </p:nvSpPr>
        <p:spPr bwMode="auto">
          <a:xfrm>
            <a:off x="35814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16" name="Rectangle 72"/>
          <p:cNvSpPr>
            <a:spLocks noChangeArrowheads="1"/>
          </p:cNvSpPr>
          <p:nvPr/>
        </p:nvSpPr>
        <p:spPr bwMode="auto">
          <a:xfrm>
            <a:off x="40386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17" name="Rectangle 73"/>
          <p:cNvSpPr>
            <a:spLocks noChangeArrowheads="1"/>
          </p:cNvSpPr>
          <p:nvPr/>
        </p:nvSpPr>
        <p:spPr bwMode="auto">
          <a:xfrm>
            <a:off x="44958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18" name="Rectangle 74"/>
          <p:cNvSpPr>
            <a:spLocks noChangeArrowheads="1"/>
          </p:cNvSpPr>
          <p:nvPr/>
        </p:nvSpPr>
        <p:spPr bwMode="auto">
          <a:xfrm>
            <a:off x="49530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19" name="Rectangle 75"/>
          <p:cNvSpPr>
            <a:spLocks noChangeArrowheads="1"/>
          </p:cNvSpPr>
          <p:nvPr/>
        </p:nvSpPr>
        <p:spPr bwMode="auto">
          <a:xfrm>
            <a:off x="54102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20" name="Rectangle 76"/>
          <p:cNvSpPr>
            <a:spLocks noChangeArrowheads="1"/>
          </p:cNvSpPr>
          <p:nvPr/>
        </p:nvSpPr>
        <p:spPr bwMode="auto">
          <a:xfrm>
            <a:off x="685800" y="1600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0x00a: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 </a:t>
            </a:r>
            <a:r>
              <a:rPr lang="en-US" sz="1400" b="0" dirty="0">
                <a:latin typeface="Courier New" pitchFamily="49" charset="0"/>
              </a:rPr>
              <a:t>$3</a:t>
            </a:r>
            <a:r>
              <a:rPr lang="en-US" sz="1400" b="0" dirty="0" smtClean="0">
                <a:latin typeface="Courier New" pitchFamily="49" charset="0"/>
              </a:rPr>
              <a:t>,%rax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41421" name="Rectangle 77"/>
          <p:cNvSpPr>
            <a:spLocks noChangeArrowheads="1"/>
          </p:cNvSpPr>
          <p:nvPr/>
        </p:nvSpPr>
        <p:spPr bwMode="auto">
          <a:xfrm>
            <a:off x="40386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22" name="Rectangle 78"/>
          <p:cNvSpPr>
            <a:spLocks noChangeArrowheads="1"/>
          </p:cNvSpPr>
          <p:nvPr/>
        </p:nvSpPr>
        <p:spPr bwMode="auto">
          <a:xfrm>
            <a:off x="44958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23" name="Rectangle 79"/>
          <p:cNvSpPr>
            <a:spLocks noChangeArrowheads="1"/>
          </p:cNvSpPr>
          <p:nvPr/>
        </p:nvSpPr>
        <p:spPr bwMode="auto">
          <a:xfrm>
            <a:off x="49530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24" name="Rectangle 80"/>
          <p:cNvSpPr>
            <a:spLocks noChangeArrowheads="1"/>
          </p:cNvSpPr>
          <p:nvPr/>
        </p:nvSpPr>
        <p:spPr bwMode="auto">
          <a:xfrm>
            <a:off x="54102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25" name="Rectangle 81"/>
          <p:cNvSpPr>
            <a:spLocks noChangeArrowheads="1"/>
          </p:cNvSpPr>
          <p:nvPr/>
        </p:nvSpPr>
        <p:spPr bwMode="auto">
          <a:xfrm>
            <a:off x="58674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26" name="Rectangle 82"/>
          <p:cNvSpPr>
            <a:spLocks noChangeArrowheads="1"/>
          </p:cNvSpPr>
          <p:nvPr/>
        </p:nvSpPr>
        <p:spPr bwMode="auto">
          <a:xfrm>
            <a:off x="685800" y="1905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sp>
        <p:nvSpPr>
          <p:cNvPr id="441427" name="Rectangle 83"/>
          <p:cNvSpPr>
            <a:spLocks noChangeArrowheads="1"/>
          </p:cNvSpPr>
          <p:nvPr/>
        </p:nvSpPr>
        <p:spPr bwMode="auto">
          <a:xfrm>
            <a:off x="44958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28" name="Rectangle 84"/>
          <p:cNvSpPr>
            <a:spLocks noChangeArrowheads="1"/>
          </p:cNvSpPr>
          <p:nvPr/>
        </p:nvSpPr>
        <p:spPr bwMode="auto">
          <a:xfrm>
            <a:off x="5410200" y="19050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29" name="Rectangle 85"/>
          <p:cNvSpPr>
            <a:spLocks noChangeArrowheads="1"/>
          </p:cNvSpPr>
          <p:nvPr/>
        </p:nvSpPr>
        <p:spPr bwMode="auto">
          <a:xfrm>
            <a:off x="5867400" y="19050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30" name="Rectangle 86"/>
          <p:cNvSpPr>
            <a:spLocks noChangeArrowheads="1"/>
          </p:cNvSpPr>
          <p:nvPr/>
        </p:nvSpPr>
        <p:spPr bwMode="auto">
          <a:xfrm>
            <a:off x="6324600" y="19050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31" name="Rectangle 87"/>
          <p:cNvSpPr>
            <a:spLocks noChangeArrowheads="1"/>
          </p:cNvSpPr>
          <p:nvPr/>
        </p:nvSpPr>
        <p:spPr bwMode="auto">
          <a:xfrm>
            <a:off x="685800" y="2209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sp>
        <p:nvSpPr>
          <p:cNvPr id="441432" name="Rectangle 88"/>
          <p:cNvSpPr>
            <a:spLocks noChangeArrowheads="1"/>
          </p:cNvSpPr>
          <p:nvPr/>
        </p:nvSpPr>
        <p:spPr bwMode="auto">
          <a:xfrm>
            <a:off x="49530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33" name="Rectangle 89"/>
          <p:cNvSpPr>
            <a:spLocks noChangeArrowheads="1"/>
          </p:cNvSpPr>
          <p:nvPr/>
        </p:nvSpPr>
        <p:spPr bwMode="auto">
          <a:xfrm>
            <a:off x="5867400" y="2209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34" name="Rectangle 90"/>
          <p:cNvSpPr>
            <a:spLocks noChangeArrowheads="1"/>
          </p:cNvSpPr>
          <p:nvPr/>
        </p:nvSpPr>
        <p:spPr bwMode="auto">
          <a:xfrm>
            <a:off x="6324600" y="2209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35" name="Rectangle 91"/>
          <p:cNvSpPr>
            <a:spLocks noChangeArrowheads="1"/>
          </p:cNvSpPr>
          <p:nvPr/>
        </p:nvSpPr>
        <p:spPr bwMode="auto">
          <a:xfrm>
            <a:off x="6781800" y="2209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36" name="Rectangle 92"/>
          <p:cNvSpPr>
            <a:spLocks noChangeArrowheads="1"/>
          </p:cNvSpPr>
          <p:nvPr/>
        </p:nvSpPr>
        <p:spPr bwMode="auto">
          <a:xfrm>
            <a:off x="685800" y="2819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0x014: </a:t>
            </a:r>
            <a:r>
              <a:rPr lang="en-US" sz="1400" b="0" dirty="0" err="1" smtClean="0">
                <a:latin typeface="Courier New" pitchFamily="49" charset="0"/>
              </a:rPr>
              <a:t>addq</a:t>
            </a:r>
            <a:r>
              <a:rPr lang="en-US" sz="1400" b="0" dirty="0" smtClean="0">
                <a:latin typeface="Courier New" pitchFamily="49" charset="0"/>
              </a:rPr>
              <a:t> %</a:t>
            </a:r>
            <a:r>
              <a:rPr lang="en-US" sz="1400" b="0" dirty="0" err="1" smtClean="0">
                <a:latin typeface="Courier New" pitchFamily="49" charset="0"/>
              </a:rPr>
              <a:t>rdx</a:t>
            </a:r>
            <a:r>
              <a:rPr lang="en-US" sz="1400" b="0" dirty="0" smtClean="0">
                <a:latin typeface="Courier New" pitchFamily="49" charset="0"/>
              </a:rPr>
              <a:t>,%</a:t>
            </a:r>
            <a:r>
              <a:rPr lang="en-US" sz="1400" b="0" dirty="0" err="1" smtClean="0">
                <a:latin typeface="Courier New" pitchFamily="49" charset="0"/>
              </a:rPr>
              <a:t>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41437" name="Rectangle 93"/>
          <p:cNvSpPr>
            <a:spLocks noChangeArrowheads="1"/>
          </p:cNvSpPr>
          <p:nvPr/>
        </p:nvSpPr>
        <p:spPr bwMode="auto">
          <a:xfrm>
            <a:off x="54102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38" name="Rectangle 94"/>
          <p:cNvSpPr>
            <a:spLocks noChangeArrowheads="1"/>
          </p:cNvSpPr>
          <p:nvPr/>
        </p:nvSpPr>
        <p:spPr bwMode="auto">
          <a:xfrm>
            <a:off x="63246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39" name="Rectangle 95"/>
          <p:cNvSpPr>
            <a:spLocks noChangeArrowheads="1"/>
          </p:cNvSpPr>
          <p:nvPr/>
        </p:nvSpPr>
        <p:spPr bwMode="auto">
          <a:xfrm>
            <a:off x="67818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40" name="Rectangle 96"/>
          <p:cNvSpPr>
            <a:spLocks noChangeArrowheads="1"/>
          </p:cNvSpPr>
          <p:nvPr/>
        </p:nvSpPr>
        <p:spPr bwMode="auto">
          <a:xfrm>
            <a:off x="72390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41" name="Rectangle 97"/>
          <p:cNvSpPr>
            <a:spLocks noChangeArrowheads="1"/>
          </p:cNvSpPr>
          <p:nvPr/>
        </p:nvSpPr>
        <p:spPr bwMode="auto">
          <a:xfrm>
            <a:off x="76962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42" name="Rectangle 98"/>
          <p:cNvSpPr>
            <a:spLocks noChangeArrowheads="1"/>
          </p:cNvSpPr>
          <p:nvPr/>
        </p:nvSpPr>
        <p:spPr bwMode="auto">
          <a:xfrm>
            <a:off x="685800" y="3124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0x016: </a:t>
            </a:r>
            <a:r>
              <a:rPr lang="en-US" sz="1400" b="0" dirty="0">
                <a:latin typeface="Courier New" pitchFamily="49" charset="0"/>
              </a:rPr>
              <a:t>halt</a:t>
            </a:r>
          </a:p>
        </p:txBody>
      </p:sp>
      <p:sp>
        <p:nvSpPr>
          <p:cNvPr id="441443" name="Rectangle 99"/>
          <p:cNvSpPr>
            <a:spLocks noChangeArrowheads="1"/>
          </p:cNvSpPr>
          <p:nvPr/>
        </p:nvSpPr>
        <p:spPr bwMode="auto">
          <a:xfrm>
            <a:off x="63246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44" name="Rectangle 100"/>
          <p:cNvSpPr>
            <a:spLocks noChangeArrowheads="1"/>
          </p:cNvSpPr>
          <p:nvPr/>
        </p:nvSpPr>
        <p:spPr bwMode="auto">
          <a:xfrm>
            <a:off x="67818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45" name="Rectangle 101"/>
          <p:cNvSpPr>
            <a:spLocks noChangeArrowheads="1"/>
          </p:cNvSpPr>
          <p:nvPr/>
        </p:nvSpPr>
        <p:spPr bwMode="auto">
          <a:xfrm>
            <a:off x="72390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46" name="Rectangle 102"/>
          <p:cNvSpPr>
            <a:spLocks noChangeArrowheads="1"/>
          </p:cNvSpPr>
          <p:nvPr/>
        </p:nvSpPr>
        <p:spPr bwMode="auto">
          <a:xfrm>
            <a:off x="76962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47" name="Rectangle 103"/>
          <p:cNvSpPr>
            <a:spLocks noChangeArrowheads="1"/>
          </p:cNvSpPr>
          <p:nvPr/>
        </p:nvSpPr>
        <p:spPr bwMode="auto">
          <a:xfrm>
            <a:off x="81534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48" name="Rectangle 104"/>
          <p:cNvSpPr>
            <a:spLocks noChangeArrowheads="1"/>
          </p:cNvSpPr>
          <p:nvPr/>
        </p:nvSpPr>
        <p:spPr bwMode="auto">
          <a:xfrm>
            <a:off x="76962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441449" name="Rectangle 105"/>
          <p:cNvSpPr>
            <a:spLocks noChangeArrowheads="1"/>
          </p:cNvSpPr>
          <p:nvPr/>
        </p:nvSpPr>
        <p:spPr bwMode="auto">
          <a:xfrm>
            <a:off x="685800" y="990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demo-h0.ys</a:t>
            </a:r>
          </a:p>
        </p:txBody>
      </p:sp>
      <p:sp>
        <p:nvSpPr>
          <p:cNvPr id="441450" name="Freeform 106"/>
          <p:cNvSpPr>
            <a:spLocks/>
          </p:cNvSpPr>
          <p:nvPr/>
        </p:nvSpPr>
        <p:spPr bwMode="auto">
          <a:xfrm>
            <a:off x="5257800" y="2057400"/>
            <a:ext cx="152400" cy="7620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51" name="Freeform 107"/>
          <p:cNvSpPr>
            <a:spLocks/>
          </p:cNvSpPr>
          <p:nvPr/>
        </p:nvSpPr>
        <p:spPr bwMode="auto">
          <a:xfrm>
            <a:off x="5715000" y="2362200"/>
            <a:ext cx="152400" cy="4572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52" name="Rectangle 108"/>
          <p:cNvSpPr>
            <a:spLocks noChangeArrowheads="1"/>
          </p:cNvSpPr>
          <p:nvPr/>
        </p:nvSpPr>
        <p:spPr bwMode="auto">
          <a:xfrm>
            <a:off x="49530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53" name="Rectangle 109"/>
          <p:cNvSpPr>
            <a:spLocks noChangeArrowheads="1"/>
          </p:cNvSpPr>
          <p:nvPr/>
        </p:nvSpPr>
        <p:spPr bwMode="auto">
          <a:xfrm>
            <a:off x="54102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54" name="Rectangle 110"/>
          <p:cNvSpPr>
            <a:spLocks noChangeArrowheads="1"/>
          </p:cNvSpPr>
          <p:nvPr/>
        </p:nvSpPr>
        <p:spPr bwMode="auto">
          <a:xfrm>
            <a:off x="58674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55" name="Rectangle 111"/>
          <p:cNvSpPr>
            <a:spLocks noChangeArrowheads="1"/>
          </p:cNvSpPr>
          <p:nvPr/>
        </p:nvSpPr>
        <p:spPr bwMode="auto">
          <a:xfrm>
            <a:off x="58674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56" name="Rectangle 112"/>
          <p:cNvSpPr>
            <a:spLocks noChangeArrowheads="1"/>
          </p:cNvSpPr>
          <p:nvPr/>
        </p:nvSpPr>
        <p:spPr bwMode="auto">
          <a:xfrm>
            <a:off x="6324600" y="2514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57" name="Rectangle 113"/>
          <p:cNvSpPr>
            <a:spLocks noChangeArrowheads="1"/>
          </p:cNvSpPr>
          <p:nvPr/>
        </p:nvSpPr>
        <p:spPr bwMode="auto">
          <a:xfrm>
            <a:off x="6781800" y="2514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58" name="Rectangle 114"/>
          <p:cNvSpPr>
            <a:spLocks noChangeArrowheads="1"/>
          </p:cNvSpPr>
          <p:nvPr/>
        </p:nvSpPr>
        <p:spPr bwMode="auto">
          <a:xfrm>
            <a:off x="7239000" y="2514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59" name="Freeform 115"/>
          <p:cNvSpPr>
            <a:spLocks/>
          </p:cNvSpPr>
          <p:nvPr/>
        </p:nvSpPr>
        <p:spPr bwMode="auto">
          <a:xfrm>
            <a:off x="6172200" y="2667000"/>
            <a:ext cx="152400" cy="152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60" name="Rectangle 116"/>
          <p:cNvSpPr>
            <a:spLocks noChangeArrowheads="1"/>
          </p:cNvSpPr>
          <p:nvPr/>
        </p:nvSpPr>
        <p:spPr bwMode="auto">
          <a:xfrm>
            <a:off x="685800" y="2514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sp>
        <p:nvSpPr>
          <p:cNvPr id="441461" name="Rectangle 117"/>
          <p:cNvSpPr>
            <a:spLocks noChangeArrowheads="1"/>
          </p:cNvSpPr>
          <p:nvPr/>
        </p:nvSpPr>
        <p:spPr bwMode="auto">
          <a:xfrm>
            <a:off x="81534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11</a:t>
            </a:r>
          </a:p>
        </p:txBody>
      </p:sp>
      <p:sp>
        <p:nvSpPr>
          <p:cNvPr id="441462" name="Line 118"/>
          <p:cNvSpPr>
            <a:spLocks noChangeShapeType="1"/>
          </p:cNvSpPr>
          <p:nvPr/>
        </p:nvSpPr>
        <p:spPr bwMode="auto">
          <a:xfrm flipH="1">
            <a:off x="2971800" y="3429000"/>
            <a:ext cx="1981200" cy="191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63" name="Line 119"/>
          <p:cNvSpPr>
            <a:spLocks noChangeShapeType="1"/>
          </p:cNvSpPr>
          <p:nvPr/>
        </p:nvSpPr>
        <p:spPr bwMode="auto">
          <a:xfrm flipH="1">
            <a:off x="4419600" y="3429000"/>
            <a:ext cx="990600" cy="130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65" name="Rectangle 121"/>
          <p:cNvSpPr>
            <a:spLocks noChangeArrowheads="1"/>
          </p:cNvSpPr>
          <p:nvPr/>
        </p:nvSpPr>
        <p:spPr bwMode="auto">
          <a:xfrm>
            <a:off x="2971800" y="49530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Cycle 4</a:t>
            </a:r>
          </a:p>
        </p:txBody>
      </p:sp>
      <p:sp>
        <p:nvSpPr>
          <p:cNvPr id="441468" name="Rectangle 124"/>
          <p:cNvSpPr>
            <a:spLocks noChangeArrowheads="1"/>
          </p:cNvSpPr>
          <p:nvPr/>
        </p:nvSpPr>
        <p:spPr bwMode="auto">
          <a:xfrm>
            <a:off x="6400800" y="5105400"/>
            <a:ext cx="255588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</p:txBody>
      </p:sp>
      <p:grpSp>
        <p:nvGrpSpPr>
          <p:cNvPr id="441490" name="Group 146"/>
          <p:cNvGrpSpPr>
            <a:grpSpLocks/>
          </p:cNvGrpSpPr>
          <p:nvPr/>
        </p:nvGrpSpPr>
        <p:grpSpPr bwMode="auto">
          <a:xfrm>
            <a:off x="5867400" y="4114800"/>
            <a:ext cx="1447800" cy="609600"/>
            <a:chOff x="1728" y="2736"/>
            <a:chExt cx="912" cy="384"/>
          </a:xfrm>
        </p:grpSpPr>
        <p:sp>
          <p:nvSpPr>
            <p:cNvPr id="441466" name="Rectangle 122"/>
            <p:cNvSpPr>
              <a:spLocks noChangeArrowheads="1"/>
            </p:cNvSpPr>
            <p:nvPr/>
          </p:nvSpPr>
          <p:spPr bwMode="auto">
            <a:xfrm>
              <a:off x="1728" y="2736"/>
              <a:ext cx="912" cy="38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41469" name="Rectangle 125"/>
            <p:cNvSpPr>
              <a:spLocks noChangeArrowheads="1"/>
            </p:cNvSpPr>
            <p:nvPr/>
          </p:nvSpPr>
          <p:spPr bwMode="auto">
            <a:xfrm>
              <a:off x="1728" y="2920"/>
              <a:ext cx="912" cy="2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W_dstE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FF33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FF33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FF33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441472" name="Group 128"/>
          <p:cNvGrpSpPr>
            <a:grpSpLocks/>
          </p:cNvGrpSpPr>
          <p:nvPr/>
        </p:nvGrpSpPr>
        <p:grpSpPr bwMode="auto">
          <a:xfrm>
            <a:off x="5867400" y="5943600"/>
            <a:ext cx="1447800" cy="838200"/>
            <a:chOff x="1728" y="3648"/>
            <a:chExt cx="912" cy="528"/>
          </a:xfrm>
        </p:grpSpPr>
        <p:sp>
          <p:nvSpPr>
            <p:cNvPr id="441467" name="Rectangle 123"/>
            <p:cNvSpPr>
              <a:spLocks noChangeArrowheads="1"/>
            </p:cNvSpPr>
            <p:nvPr/>
          </p:nvSpPr>
          <p:spPr bwMode="auto">
            <a:xfrm>
              <a:off x="1728" y="3648"/>
              <a:ext cx="912" cy="528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41470" name="Rectangle 126"/>
            <p:cNvSpPr>
              <a:spLocks noChangeArrowheads="1"/>
            </p:cNvSpPr>
            <p:nvPr/>
          </p:nvSpPr>
          <p:spPr bwMode="auto">
            <a:xfrm>
              <a:off x="1728" y="3832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srcA</a:t>
              </a:r>
              <a:r>
                <a:rPr lang="en-US" sz="1400" b="0" dirty="0"/>
                <a:t> = </a:t>
              </a:r>
              <a:r>
                <a:rPr lang="en-US" sz="1400" b="0" dirty="0" smtClean="0">
                  <a:latin typeface="Courier New" pitchFamily="49" charset="0"/>
                </a:rPr>
                <a:t>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endParaRPr lang="en-US" sz="1400" b="0" dirty="0">
                <a:latin typeface="Courier New" pitchFamily="49" charset="0"/>
              </a:endParaRP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srcB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0080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0080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008000"/>
                </a:solidFill>
                <a:latin typeface="Courier New" pitchFamily="49" charset="0"/>
              </a:endParaRPr>
            </a:p>
          </p:txBody>
        </p:sp>
      </p:grpSp>
      <p:sp>
        <p:nvSpPr>
          <p:cNvPr id="441474" name="Rectangle 130"/>
          <p:cNvSpPr>
            <a:spLocks noChangeArrowheads="1"/>
          </p:cNvSpPr>
          <p:nvPr/>
        </p:nvSpPr>
        <p:spPr bwMode="auto">
          <a:xfrm>
            <a:off x="5002213" y="5410200"/>
            <a:ext cx="255587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</p:txBody>
      </p:sp>
      <p:grpSp>
        <p:nvGrpSpPr>
          <p:cNvPr id="441489" name="Group 145"/>
          <p:cNvGrpSpPr>
            <a:grpSpLocks/>
          </p:cNvGrpSpPr>
          <p:nvPr/>
        </p:nvGrpSpPr>
        <p:grpSpPr bwMode="auto">
          <a:xfrm>
            <a:off x="4419600" y="4724400"/>
            <a:ext cx="1447800" cy="609600"/>
            <a:chOff x="816" y="2736"/>
            <a:chExt cx="912" cy="384"/>
          </a:xfrm>
        </p:grpSpPr>
        <p:sp>
          <p:nvSpPr>
            <p:cNvPr id="441476" name="Rectangle 132"/>
            <p:cNvSpPr>
              <a:spLocks noChangeArrowheads="1"/>
            </p:cNvSpPr>
            <p:nvPr/>
          </p:nvSpPr>
          <p:spPr bwMode="auto">
            <a:xfrm>
              <a:off x="816" y="2736"/>
              <a:ext cx="912" cy="38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41477" name="Rectangle 133"/>
            <p:cNvSpPr>
              <a:spLocks noChangeArrowheads="1"/>
            </p:cNvSpPr>
            <p:nvPr/>
          </p:nvSpPr>
          <p:spPr bwMode="auto">
            <a:xfrm>
              <a:off x="816" y="2920"/>
              <a:ext cx="912" cy="2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M_dstE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FF33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FF33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FF33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441478" name="Group 134"/>
          <p:cNvGrpSpPr>
            <a:grpSpLocks/>
          </p:cNvGrpSpPr>
          <p:nvPr/>
        </p:nvGrpSpPr>
        <p:grpSpPr bwMode="auto">
          <a:xfrm>
            <a:off x="4419600" y="5943600"/>
            <a:ext cx="1447800" cy="838200"/>
            <a:chOff x="1728" y="3648"/>
            <a:chExt cx="912" cy="528"/>
          </a:xfrm>
        </p:grpSpPr>
        <p:sp>
          <p:nvSpPr>
            <p:cNvPr id="441479" name="Rectangle 135"/>
            <p:cNvSpPr>
              <a:spLocks noChangeArrowheads="1"/>
            </p:cNvSpPr>
            <p:nvPr/>
          </p:nvSpPr>
          <p:spPr bwMode="auto">
            <a:xfrm>
              <a:off x="1728" y="3648"/>
              <a:ext cx="912" cy="528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41480" name="Rectangle 136"/>
            <p:cNvSpPr>
              <a:spLocks noChangeArrowheads="1"/>
            </p:cNvSpPr>
            <p:nvPr/>
          </p:nvSpPr>
          <p:spPr bwMode="auto">
            <a:xfrm>
              <a:off x="1728" y="3832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srcA</a:t>
              </a:r>
              <a:r>
                <a:rPr lang="en-US" sz="1400" b="0" dirty="0"/>
                <a:t> = </a:t>
              </a:r>
              <a:r>
                <a:rPr lang="en-US" sz="1400" b="0" dirty="0" smtClean="0">
                  <a:latin typeface="Courier New" pitchFamily="49" charset="0"/>
                </a:rPr>
                <a:t>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endParaRPr lang="en-US" sz="1400" b="0" dirty="0">
                <a:latin typeface="Courier New" pitchFamily="49" charset="0"/>
              </a:endParaRP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srcB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0080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0080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0080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441488" name="Group 144"/>
          <p:cNvGrpSpPr>
            <a:grpSpLocks/>
          </p:cNvGrpSpPr>
          <p:nvPr/>
        </p:nvGrpSpPr>
        <p:grpSpPr bwMode="auto">
          <a:xfrm>
            <a:off x="2971800" y="5334000"/>
            <a:ext cx="1447800" cy="609600"/>
            <a:chOff x="-96" y="2736"/>
            <a:chExt cx="912" cy="384"/>
          </a:xfrm>
        </p:grpSpPr>
        <p:sp>
          <p:nvSpPr>
            <p:cNvPr id="441483" name="Rectangle 139"/>
            <p:cNvSpPr>
              <a:spLocks noChangeArrowheads="1"/>
            </p:cNvSpPr>
            <p:nvPr/>
          </p:nvSpPr>
          <p:spPr bwMode="auto">
            <a:xfrm>
              <a:off x="-96" y="2736"/>
              <a:ext cx="912" cy="38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41484" name="Rectangle 140"/>
            <p:cNvSpPr>
              <a:spLocks noChangeArrowheads="1"/>
            </p:cNvSpPr>
            <p:nvPr/>
          </p:nvSpPr>
          <p:spPr bwMode="auto">
            <a:xfrm>
              <a:off x="-96" y="2920"/>
              <a:ext cx="912" cy="2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/>
                <a:t>e_dstE</a:t>
              </a:r>
              <a:r>
                <a:rPr lang="en-US" sz="1400" b="0" dirty="0" smtClean="0"/>
                <a:t> </a:t>
              </a:r>
              <a:r>
                <a:rPr lang="en-US" sz="1400" b="0" dirty="0"/>
                <a:t>= </a:t>
              </a:r>
              <a:r>
                <a:rPr lang="en-US" sz="1400" dirty="0" smtClean="0">
                  <a:solidFill>
                    <a:srgbClr val="FF33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FF33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FF33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441485" name="Group 141"/>
          <p:cNvGrpSpPr>
            <a:grpSpLocks/>
          </p:cNvGrpSpPr>
          <p:nvPr/>
        </p:nvGrpSpPr>
        <p:grpSpPr bwMode="auto">
          <a:xfrm>
            <a:off x="2971800" y="5943600"/>
            <a:ext cx="1447800" cy="838200"/>
            <a:chOff x="1728" y="3648"/>
            <a:chExt cx="912" cy="528"/>
          </a:xfrm>
        </p:grpSpPr>
        <p:sp>
          <p:nvSpPr>
            <p:cNvPr id="441486" name="Rectangle 142"/>
            <p:cNvSpPr>
              <a:spLocks noChangeArrowheads="1"/>
            </p:cNvSpPr>
            <p:nvPr/>
          </p:nvSpPr>
          <p:spPr bwMode="auto">
            <a:xfrm>
              <a:off x="1728" y="3648"/>
              <a:ext cx="912" cy="528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41487" name="Rectangle 143"/>
            <p:cNvSpPr>
              <a:spLocks noChangeArrowheads="1"/>
            </p:cNvSpPr>
            <p:nvPr/>
          </p:nvSpPr>
          <p:spPr bwMode="auto">
            <a:xfrm>
              <a:off x="1728" y="3832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srcA</a:t>
              </a:r>
              <a:r>
                <a:rPr lang="en-US" sz="1400" b="0" dirty="0"/>
                <a:t> = </a:t>
              </a:r>
              <a:r>
                <a:rPr lang="en-US" sz="1400" b="0" dirty="0" smtClean="0">
                  <a:latin typeface="Courier New" pitchFamily="49" charset="0"/>
                </a:rPr>
                <a:t>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endParaRPr lang="en-US" sz="1400" b="0" dirty="0">
                <a:latin typeface="Courier New" pitchFamily="49" charset="0"/>
              </a:endParaRP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srcB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0080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0080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008000"/>
                </a:solidFill>
                <a:latin typeface="Courier New" pitchFamily="49" charset="0"/>
              </a:endParaRPr>
            </a:p>
          </p:txBody>
        </p:sp>
      </p:grpSp>
      <p:sp>
        <p:nvSpPr>
          <p:cNvPr id="441491" name="Rectangle 147"/>
          <p:cNvSpPr>
            <a:spLocks noChangeArrowheads="1"/>
          </p:cNvSpPr>
          <p:nvPr/>
        </p:nvSpPr>
        <p:spPr bwMode="auto">
          <a:xfrm>
            <a:off x="4419600" y="43434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Cycle 5</a:t>
            </a:r>
          </a:p>
        </p:txBody>
      </p:sp>
      <p:sp>
        <p:nvSpPr>
          <p:cNvPr id="441492" name="Rectangle 148"/>
          <p:cNvSpPr>
            <a:spLocks noChangeArrowheads="1"/>
          </p:cNvSpPr>
          <p:nvPr/>
        </p:nvSpPr>
        <p:spPr bwMode="auto">
          <a:xfrm>
            <a:off x="5867400" y="373380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Cycle 6</a:t>
            </a:r>
          </a:p>
        </p:txBody>
      </p:sp>
      <p:sp>
        <p:nvSpPr>
          <p:cNvPr id="441493" name="Line 149"/>
          <p:cNvSpPr>
            <a:spLocks noChangeShapeType="1"/>
          </p:cNvSpPr>
          <p:nvPr/>
        </p:nvSpPr>
        <p:spPr bwMode="auto">
          <a:xfrm>
            <a:off x="5867400" y="3429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94" name="Line 150"/>
          <p:cNvSpPr>
            <a:spLocks noChangeShapeType="1"/>
          </p:cNvSpPr>
          <p:nvPr/>
        </p:nvSpPr>
        <p:spPr bwMode="auto">
          <a:xfrm>
            <a:off x="6324600" y="34290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Happens When Stalling?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505200"/>
            <a:ext cx="8294688" cy="2590800"/>
          </a:xfrm>
        </p:spPr>
        <p:txBody>
          <a:bodyPr/>
          <a:lstStyle/>
          <a:p>
            <a:pPr lvl="1"/>
            <a:r>
              <a:rPr lang="en-US"/>
              <a:t>Stalling instruction held back in decode stage</a:t>
            </a:r>
          </a:p>
          <a:p>
            <a:pPr lvl="1"/>
            <a:r>
              <a:rPr lang="en-US"/>
              <a:t>Following instruction stays in fetch stage</a:t>
            </a:r>
          </a:p>
          <a:p>
            <a:pPr lvl="1"/>
            <a:r>
              <a:rPr lang="en-US"/>
              <a:t>Bubbles injected into execute stage</a:t>
            </a:r>
          </a:p>
          <a:p>
            <a:pPr lvl="2"/>
            <a:r>
              <a:rPr lang="en-US"/>
              <a:t>Like dynamically generated nop’s</a:t>
            </a:r>
          </a:p>
          <a:p>
            <a:pPr lvl="2"/>
            <a:r>
              <a:rPr lang="en-US"/>
              <a:t>Move through later stages</a:t>
            </a:r>
          </a:p>
        </p:txBody>
      </p:sp>
      <p:grpSp>
        <p:nvGrpSpPr>
          <p:cNvPr id="443482" name="Group 90"/>
          <p:cNvGrpSpPr>
            <a:grpSpLocks/>
          </p:cNvGrpSpPr>
          <p:nvPr/>
        </p:nvGrpSpPr>
        <p:grpSpPr bwMode="auto">
          <a:xfrm>
            <a:off x="5327650" y="1289050"/>
            <a:ext cx="2590800" cy="1828800"/>
            <a:chOff x="-1104" y="1680"/>
            <a:chExt cx="1632" cy="1152"/>
          </a:xfrm>
        </p:grpSpPr>
        <p:sp>
          <p:nvSpPr>
            <p:cNvPr id="443452" name="Rectangle 60"/>
            <p:cNvSpPr>
              <a:spLocks noChangeArrowheads="1"/>
            </p:cNvSpPr>
            <p:nvPr/>
          </p:nvSpPr>
          <p:spPr bwMode="auto">
            <a:xfrm>
              <a:off x="-1104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0x000: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>
                  <a:latin typeface="Courier New" pitchFamily="49" charset="0"/>
                </a:rPr>
                <a:t>$10</a:t>
              </a:r>
              <a:r>
                <a:rPr lang="en-US" sz="1400" b="0" dirty="0" smtClean="0">
                  <a:latin typeface="Courier New" pitchFamily="49" charset="0"/>
                </a:rPr>
                <a:t>,%rdx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53" name="Rectangle 61"/>
            <p:cNvSpPr>
              <a:spLocks noChangeArrowheads="1"/>
            </p:cNvSpPr>
            <p:nvPr/>
          </p:nvSpPr>
          <p:spPr bwMode="auto">
            <a:xfrm>
              <a:off x="-1104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0x00a: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</a:t>
              </a:r>
              <a:r>
                <a:rPr lang="en-US" sz="1400" b="0" dirty="0">
                  <a:latin typeface="Courier New" pitchFamily="49" charset="0"/>
                </a:rPr>
                <a:t>$3</a:t>
              </a:r>
              <a:r>
                <a:rPr lang="en-US" sz="1400" b="0" dirty="0" smtClean="0">
                  <a:latin typeface="Courier New" pitchFamily="49" charset="0"/>
                </a:rPr>
                <a:t>,%rax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56" name="Rectangle 64"/>
            <p:cNvSpPr>
              <a:spLocks noChangeArrowheads="1"/>
            </p:cNvSpPr>
            <p:nvPr/>
          </p:nvSpPr>
          <p:spPr bwMode="auto">
            <a:xfrm>
              <a:off x="-1104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58" name="Rectangle 66"/>
            <p:cNvSpPr>
              <a:spLocks noChangeArrowheads="1"/>
            </p:cNvSpPr>
            <p:nvPr/>
          </p:nvSpPr>
          <p:spPr bwMode="auto">
            <a:xfrm>
              <a:off x="-1104" y="1680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4</a:t>
              </a:r>
            </a:p>
          </p:txBody>
        </p:sp>
        <p:sp>
          <p:nvSpPr>
            <p:cNvPr id="443471" name="Rectangle 79"/>
            <p:cNvSpPr>
              <a:spLocks noChangeArrowheads="1"/>
            </p:cNvSpPr>
            <p:nvPr/>
          </p:nvSpPr>
          <p:spPr bwMode="auto">
            <a:xfrm>
              <a:off x="-1104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73" name="Group 81"/>
          <p:cNvGrpSpPr>
            <a:grpSpLocks/>
          </p:cNvGrpSpPr>
          <p:nvPr/>
        </p:nvGrpSpPr>
        <p:grpSpPr bwMode="auto">
          <a:xfrm>
            <a:off x="304800" y="1143000"/>
            <a:ext cx="2895600" cy="1600200"/>
            <a:chOff x="1968" y="816"/>
            <a:chExt cx="1824" cy="1008"/>
          </a:xfrm>
        </p:grpSpPr>
        <p:sp>
          <p:nvSpPr>
            <p:cNvPr id="443416" name="Rectangle 24"/>
            <p:cNvSpPr>
              <a:spLocks noChangeArrowheads="1"/>
            </p:cNvSpPr>
            <p:nvPr/>
          </p:nvSpPr>
          <p:spPr bwMode="auto">
            <a:xfrm>
              <a:off x="1968" y="816"/>
              <a:ext cx="1824" cy="1008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43409" name="Rectangle 17"/>
            <p:cNvSpPr>
              <a:spLocks noChangeArrowheads="1"/>
            </p:cNvSpPr>
            <p:nvPr/>
          </p:nvSpPr>
          <p:spPr bwMode="auto">
            <a:xfrm>
              <a:off x="2112" y="1056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0x000: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>
                  <a:latin typeface="Courier New" pitchFamily="49" charset="0"/>
                </a:rPr>
                <a:t>$10</a:t>
              </a:r>
              <a:r>
                <a:rPr lang="en-US" sz="1400" b="0" dirty="0" smtClean="0">
                  <a:latin typeface="Courier New" pitchFamily="49" charset="0"/>
                </a:rPr>
                <a:t>,%rdx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10" name="Rectangle 18"/>
            <p:cNvSpPr>
              <a:spLocks noChangeArrowheads="1"/>
            </p:cNvSpPr>
            <p:nvPr/>
          </p:nvSpPr>
          <p:spPr bwMode="auto">
            <a:xfrm>
              <a:off x="2112" y="1248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0x00a: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</a:t>
              </a:r>
              <a:r>
                <a:rPr lang="en-US" sz="1400" b="0" dirty="0">
                  <a:latin typeface="Courier New" pitchFamily="49" charset="0"/>
                </a:rPr>
                <a:t>$3</a:t>
              </a:r>
              <a:r>
                <a:rPr lang="en-US" sz="1400" b="0" dirty="0" smtClean="0">
                  <a:latin typeface="Courier New" pitchFamily="49" charset="0"/>
                </a:rPr>
                <a:t>,%rax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13" name="Rectangle 21"/>
            <p:cNvSpPr>
              <a:spLocks noChangeArrowheads="1"/>
            </p:cNvSpPr>
            <p:nvPr/>
          </p:nvSpPr>
          <p:spPr bwMode="auto">
            <a:xfrm>
              <a:off x="2112" y="1440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15" name="Rectangle 23"/>
            <p:cNvSpPr>
              <a:spLocks noChangeArrowheads="1"/>
            </p:cNvSpPr>
            <p:nvPr/>
          </p:nvSpPr>
          <p:spPr bwMode="auto">
            <a:xfrm>
              <a:off x="2112" y="864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# demo-h0.ys</a:t>
              </a:r>
            </a:p>
          </p:txBody>
        </p:sp>
        <p:sp>
          <p:nvSpPr>
            <p:cNvPr id="443472" name="Rectangle 80"/>
            <p:cNvSpPr>
              <a:spLocks noChangeArrowheads="1"/>
            </p:cNvSpPr>
            <p:nvPr/>
          </p:nvSpPr>
          <p:spPr bwMode="auto">
            <a:xfrm>
              <a:off x="2112" y="1632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81" name="Group 89"/>
          <p:cNvGrpSpPr>
            <a:grpSpLocks/>
          </p:cNvGrpSpPr>
          <p:nvPr/>
        </p:nvGrpSpPr>
        <p:grpSpPr bwMode="auto">
          <a:xfrm>
            <a:off x="5327650" y="1289050"/>
            <a:ext cx="2590800" cy="1828800"/>
            <a:chOff x="528" y="1680"/>
            <a:chExt cx="1632" cy="1152"/>
          </a:xfrm>
        </p:grpSpPr>
        <p:sp>
          <p:nvSpPr>
            <p:cNvPr id="443444" name="Rectangle 52"/>
            <p:cNvSpPr>
              <a:spLocks noChangeArrowheads="1"/>
            </p:cNvSpPr>
            <p:nvPr/>
          </p:nvSpPr>
          <p:spPr bwMode="auto">
            <a:xfrm>
              <a:off x="528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0x000: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>
                  <a:latin typeface="Courier New" pitchFamily="49" charset="0"/>
                </a:rPr>
                <a:t>$10</a:t>
              </a:r>
              <a:r>
                <a:rPr lang="en-US" sz="1400" b="0" dirty="0" smtClean="0">
                  <a:latin typeface="Courier New" pitchFamily="49" charset="0"/>
                </a:rPr>
                <a:t>,%rdx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45" name="Rectangle 53"/>
            <p:cNvSpPr>
              <a:spLocks noChangeArrowheads="1"/>
            </p:cNvSpPr>
            <p:nvPr/>
          </p:nvSpPr>
          <p:spPr bwMode="auto">
            <a:xfrm>
              <a:off x="528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0x00a: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</a:t>
              </a:r>
              <a:r>
                <a:rPr lang="en-US" sz="1400" b="0" dirty="0">
                  <a:latin typeface="Courier New" pitchFamily="49" charset="0"/>
                </a:rPr>
                <a:t>$3</a:t>
              </a:r>
              <a:r>
                <a:rPr lang="en-US" sz="1400" b="0" dirty="0" smtClean="0">
                  <a:latin typeface="Courier New" pitchFamily="49" charset="0"/>
                </a:rPr>
                <a:t>,%rax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46" name="Rectangle 54"/>
            <p:cNvSpPr>
              <a:spLocks noChangeArrowheads="1"/>
            </p:cNvSpPr>
            <p:nvPr/>
          </p:nvSpPr>
          <p:spPr bwMode="auto">
            <a:xfrm>
              <a:off x="528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48" name="Rectangle 56"/>
            <p:cNvSpPr>
              <a:spLocks noChangeArrowheads="1"/>
            </p:cNvSpPr>
            <p:nvPr/>
          </p:nvSpPr>
          <p:spPr bwMode="auto">
            <a:xfrm>
              <a:off x="528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50" name="Rectangle 58"/>
            <p:cNvSpPr>
              <a:spLocks noChangeArrowheads="1"/>
            </p:cNvSpPr>
            <p:nvPr/>
          </p:nvSpPr>
          <p:spPr bwMode="auto">
            <a:xfrm>
              <a:off x="528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5</a:t>
              </a:r>
            </a:p>
          </p:txBody>
        </p:sp>
        <p:sp>
          <p:nvSpPr>
            <p:cNvPr id="443474" name="Rectangle 82"/>
            <p:cNvSpPr>
              <a:spLocks noChangeArrowheads="1"/>
            </p:cNvSpPr>
            <p:nvPr/>
          </p:nvSpPr>
          <p:spPr bwMode="auto">
            <a:xfrm>
              <a:off x="528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80" name="Group 88"/>
          <p:cNvGrpSpPr>
            <a:grpSpLocks/>
          </p:cNvGrpSpPr>
          <p:nvPr/>
        </p:nvGrpSpPr>
        <p:grpSpPr bwMode="auto">
          <a:xfrm>
            <a:off x="5327650" y="1289050"/>
            <a:ext cx="2590800" cy="1828800"/>
            <a:chOff x="2160" y="1680"/>
            <a:chExt cx="1632" cy="1152"/>
          </a:xfrm>
        </p:grpSpPr>
        <p:sp>
          <p:nvSpPr>
            <p:cNvPr id="443437" name="Rectangle 45"/>
            <p:cNvSpPr>
              <a:spLocks noChangeArrowheads="1"/>
            </p:cNvSpPr>
            <p:nvPr/>
          </p:nvSpPr>
          <p:spPr bwMode="auto">
            <a:xfrm>
              <a:off x="2160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0x00a: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</a:t>
              </a:r>
              <a:r>
                <a:rPr lang="en-US" sz="1400" b="0" dirty="0">
                  <a:latin typeface="Courier New" pitchFamily="49" charset="0"/>
                </a:rPr>
                <a:t>$3</a:t>
              </a:r>
              <a:r>
                <a:rPr lang="en-US" sz="1400" b="0" dirty="0" smtClean="0">
                  <a:latin typeface="Courier New" pitchFamily="49" charset="0"/>
                </a:rPr>
                <a:t>,%rax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39" name="Rectangle 47"/>
            <p:cNvSpPr>
              <a:spLocks noChangeArrowheads="1"/>
            </p:cNvSpPr>
            <p:nvPr/>
          </p:nvSpPr>
          <p:spPr bwMode="auto">
            <a:xfrm>
              <a:off x="2160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40" name="Rectangle 48"/>
            <p:cNvSpPr>
              <a:spLocks noChangeArrowheads="1"/>
            </p:cNvSpPr>
            <p:nvPr/>
          </p:nvSpPr>
          <p:spPr bwMode="auto">
            <a:xfrm>
              <a:off x="2160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41" name="Rectangle 49"/>
            <p:cNvSpPr>
              <a:spLocks noChangeArrowheads="1"/>
            </p:cNvSpPr>
            <p:nvPr/>
          </p:nvSpPr>
          <p:spPr bwMode="auto">
            <a:xfrm>
              <a:off x="2160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42" name="Rectangle 50"/>
            <p:cNvSpPr>
              <a:spLocks noChangeArrowheads="1"/>
            </p:cNvSpPr>
            <p:nvPr/>
          </p:nvSpPr>
          <p:spPr bwMode="auto">
            <a:xfrm>
              <a:off x="2160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6</a:t>
              </a:r>
            </a:p>
          </p:txBody>
        </p:sp>
        <p:sp>
          <p:nvSpPr>
            <p:cNvPr id="443475" name="Rectangle 83"/>
            <p:cNvSpPr>
              <a:spLocks noChangeArrowheads="1"/>
            </p:cNvSpPr>
            <p:nvPr/>
          </p:nvSpPr>
          <p:spPr bwMode="auto">
            <a:xfrm>
              <a:off x="2160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79" name="Group 87"/>
          <p:cNvGrpSpPr>
            <a:grpSpLocks/>
          </p:cNvGrpSpPr>
          <p:nvPr/>
        </p:nvGrpSpPr>
        <p:grpSpPr bwMode="auto">
          <a:xfrm>
            <a:off x="5327650" y="1289050"/>
            <a:ext cx="2590800" cy="1828800"/>
            <a:chOff x="3792" y="1680"/>
            <a:chExt cx="1632" cy="1152"/>
          </a:xfrm>
        </p:grpSpPr>
        <p:sp>
          <p:nvSpPr>
            <p:cNvPr id="443430" name="Rectangle 38"/>
            <p:cNvSpPr>
              <a:spLocks noChangeArrowheads="1"/>
            </p:cNvSpPr>
            <p:nvPr/>
          </p:nvSpPr>
          <p:spPr bwMode="auto">
            <a:xfrm>
              <a:off x="3792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31" name="Rectangle 39"/>
            <p:cNvSpPr>
              <a:spLocks noChangeArrowheads="1"/>
            </p:cNvSpPr>
            <p:nvPr/>
          </p:nvSpPr>
          <p:spPr bwMode="auto">
            <a:xfrm>
              <a:off x="3792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32" name="Rectangle 40"/>
            <p:cNvSpPr>
              <a:spLocks noChangeArrowheads="1"/>
            </p:cNvSpPr>
            <p:nvPr/>
          </p:nvSpPr>
          <p:spPr bwMode="auto">
            <a:xfrm>
              <a:off x="3792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33" name="Rectangle 41"/>
            <p:cNvSpPr>
              <a:spLocks noChangeArrowheads="1"/>
            </p:cNvSpPr>
            <p:nvPr/>
          </p:nvSpPr>
          <p:spPr bwMode="auto">
            <a:xfrm>
              <a:off x="3792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       </a:t>
              </a:r>
              <a:r>
                <a:rPr lang="en-US" sz="1400" i="1" dirty="0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34" name="Rectangle 42"/>
            <p:cNvSpPr>
              <a:spLocks noChangeArrowheads="1"/>
            </p:cNvSpPr>
            <p:nvPr/>
          </p:nvSpPr>
          <p:spPr bwMode="auto">
            <a:xfrm>
              <a:off x="3792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7</a:t>
              </a:r>
            </a:p>
          </p:txBody>
        </p:sp>
        <p:sp>
          <p:nvSpPr>
            <p:cNvPr id="443476" name="Rectangle 84"/>
            <p:cNvSpPr>
              <a:spLocks noChangeArrowheads="1"/>
            </p:cNvSpPr>
            <p:nvPr/>
          </p:nvSpPr>
          <p:spPr bwMode="auto">
            <a:xfrm>
              <a:off x="3792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78" name="Group 86"/>
          <p:cNvGrpSpPr>
            <a:grpSpLocks/>
          </p:cNvGrpSpPr>
          <p:nvPr/>
        </p:nvGrpSpPr>
        <p:grpSpPr bwMode="auto">
          <a:xfrm>
            <a:off x="5327650" y="1289050"/>
            <a:ext cx="2667000" cy="1981200"/>
            <a:chOff x="5424" y="1680"/>
            <a:chExt cx="1680" cy="1248"/>
          </a:xfrm>
        </p:grpSpPr>
        <p:sp>
          <p:nvSpPr>
            <p:cNvPr id="443399" name="Rectangle 7"/>
            <p:cNvSpPr>
              <a:spLocks noChangeArrowheads="1"/>
            </p:cNvSpPr>
            <p:nvPr/>
          </p:nvSpPr>
          <p:spPr bwMode="auto">
            <a:xfrm>
              <a:off x="5424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       </a:t>
              </a:r>
              <a:r>
                <a:rPr lang="en-US" sz="1400" i="1" dirty="0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02" name="Rectangle 10"/>
            <p:cNvSpPr>
              <a:spLocks noChangeArrowheads="1"/>
            </p:cNvSpPr>
            <p:nvPr/>
          </p:nvSpPr>
          <p:spPr bwMode="auto">
            <a:xfrm>
              <a:off x="5424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25" name="Rectangle 33"/>
            <p:cNvSpPr>
              <a:spLocks noChangeArrowheads="1"/>
            </p:cNvSpPr>
            <p:nvPr/>
          </p:nvSpPr>
          <p:spPr bwMode="auto">
            <a:xfrm>
              <a:off x="5424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8</a:t>
              </a:r>
            </a:p>
          </p:txBody>
        </p:sp>
        <p:sp>
          <p:nvSpPr>
            <p:cNvPr id="443468" name="Rectangle 76"/>
            <p:cNvSpPr>
              <a:spLocks noChangeArrowheads="1"/>
            </p:cNvSpPr>
            <p:nvPr/>
          </p:nvSpPr>
          <p:spPr bwMode="auto">
            <a:xfrm>
              <a:off x="5424" y="2640"/>
              <a:ext cx="1680" cy="28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43400" name="Rectangle 8"/>
            <p:cNvSpPr>
              <a:spLocks noChangeArrowheads="1"/>
            </p:cNvSpPr>
            <p:nvPr/>
          </p:nvSpPr>
          <p:spPr bwMode="auto">
            <a:xfrm>
              <a:off x="5424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77" name="Rectangle 85"/>
            <p:cNvSpPr>
              <a:spLocks noChangeArrowheads="1"/>
            </p:cNvSpPr>
            <p:nvPr/>
          </p:nvSpPr>
          <p:spPr bwMode="auto">
            <a:xfrm>
              <a:off x="5424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24" name="Group 32"/>
          <p:cNvGrpSpPr>
            <a:grpSpLocks/>
          </p:cNvGrpSpPr>
          <p:nvPr/>
        </p:nvGrpSpPr>
        <p:grpSpPr bwMode="auto">
          <a:xfrm>
            <a:off x="3810000" y="1600200"/>
            <a:ext cx="1524000" cy="1524000"/>
            <a:chOff x="-48" y="1344"/>
            <a:chExt cx="960" cy="960"/>
          </a:xfrm>
        </p:grpSpPr>
        <p:sp>
          <p:nvSpPr>
            <p:cNvPr id="443403" name="Rectangle 11"/>
            <p:cNvSpPr>
              <a:spLocks noChangeArrowheads="1"/>
            </p:cNvSpPr>
            <p:nvPr/>
          </p:nvSpPr>
          <p:spPr bwMode="auto">
            <a:xfrm>
              <a:off x="-48" y="1344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Write Back</a:t>
              </a:r>
            </a:p>
          </p:txBody>
        </p:sp>
        <p:sp>
          <p:nvSpPr>
            <p:cNvPr id="443404" name="Rectangle 12"/>
            <p:cNvSpPr>
              <a:spLocks noChangeArrowheads="1"/>
            </p:cNvSpPr>
            <p:nvPr/>
          </p:nvSpPr>
          <p:spPr bwMode="auto">
            <a:xfrm>
              <a:off x="-48" y="1536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Memory</a:t>
              </a:r>
            </a:p>
          </p:txBody>
        </p:sp>
        <p:sp>
          <p:nvSpPr>
            <p:cNvPr id="443405" name="Rectangle 13"/>
            <p:cNvSpPr>
              <a:spLocks noChangeArrowheads="1"/>
            </p:cNvSpPr>
            <p:nvPr/>
          </p:nvSpPr>
          <p:spPr bwMode="auto">
            <a:xfrm>
              <a:off x="-48" y="1728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Execute</a:t>
              </a:r>
              <a:endParaRPr lang="en-US" i="1"/>
            </a:p>
          </p:txBody>
        </p:sp>
        <p:sp>
          <p:nvSpPr>
            <p:cNvPr id="443406" name="Rectangle 14"/>
            <p:cNvSpPr>
              <a:spLocks noChangeArrowheads="1"/>
            </p:cNvSpPr>
            <p:nvPr/>
          </p:nvSpPr>
          <p:spPr bwMode="auto">
            <a:xfrm>
              <a:off x="-48" y="1920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Decode</a:t>
              </a:r>
              <a:endParaRPr lang="en-US" i="1"/>
            </a:p>
          </p:txBody>
        </p:sp>
        <p:sp>
          <p:nvSpPr>
            <p:cNvPr id="443408" name="Rectangle 16"/>
            <p:cNvSpPr>
              <a:spLocks noChangeArrowheads="1"/>
            </p:cNvSpPr>
            <p:nvPr/>
          </p:nvSpPr>
          <p:spPr bwMode="auto">
            <a:xfrm>
              <a:off x="-48" y="2112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Fetch</a:t>
              </a:r>
              <a:endParaRPr lang="en-US" i="1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04262" cy="779463"/>
          </a:xfrm>
        </p:spPr>
        <p:txBody>
          <a:bodyPr/>
          <a:lstStyle/>
          <a:p>
            <a:r>
              <a:rPr lang="en-US"/>
              <a:t>Implementing Stalling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5238750"/>
            <a:ext cx="8294688" cy="1295400"/>
          </a:xfrm>
        </p:spPr>
        <p:txBody>
          <a:bodyPr/>
          <a:lstStyle/>
          <a:p>
            <a:r>
              <a:rPr lang="en-US"/>
              <a:t>Pipeline Control</a:t>
            </a:r>
          </a:p>
          <a:p>
            <a:pPr lvl="1"/>
            <a:r>
              <a:rPr lang="en-US"/>
              <a:t>Combinational logic detects stall condition</a:t>
            </a:r>
          </a:p>
          <a:p>
            <a:pPr lvl="1"/>
            <a:r>
              <a:rPr lang="en-US"/>
              <a:t>Sets mode signals for how pipeline registers should update</a:t>
            </a:r>
          </a:p>
        </p:txBody>
      </p:sp>
      <p:sp>
        <p:nvSpPr>
          <p:cNvPr id="185" name="AutoShape 246"/>
          <p:cNvSpPr>
            <a:spLocks noChangeArrowheads="1"/>
          </p:cNvSpPr>
          <p:nvPr/>
        </p:nvSpPr>
        <p:spPr bwMode="auto">
          <a:xfrm>
            <a:off x="609600" y="7086600"/>
            <a:ext cx="671513" cy="5715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5" rIns="91430" bIns="45715" anchor="ctr"/>
          <a:lstStyle/>
          <a:p>
            <a:r>
              <a:rPr lang="en-US" sz="1200" dirty="0" smtClean="0"/>
              <a:t>Pipeline</a:t>
            </a:r>
            <a:endParaRPr lang="en-US" sz="1200" dirty="0"/>
          </a:p>
          <a:p>
            <a:r>
              <a:rPr lang="en-US" sz="1200" dirty="0"/>
              <a:t>control</a:t>
            </a:r>
          </a:p>
          <a:p>
            <a:r>
              <a:rPr lang="en-US" sz="1200" dirty="0"/>
              <a:t>logic</a:t>
            </a:r>
          </a:p>
        </p:txBody>
      </p:sp>
      <p:sp>
        <p:nvSpPr>
          <p:cNvPr id="186" name="AutoShape 246"/>
          <p:cNvSpPr>
            <a:spLocks noChangeArrowheads="1"/>
          </p:cNvSpPr>
          <p:nvPr/>
        </p:nvSpPr>
        <p:spPr bwMode="auto">
          <a:xfrm>
            <a:off x="762000" y="7239000"/>
            <a:ext cx="671513" cy="5715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5" rIns="91430" bIns="45715" anchor="ctr"/>
          <a:lstStyle/>
          <a:p>
            <a:r>
              <a:rPr lang="en-US" sz="1200" dirty="0" smtClean="0"/>
              <a:t>Pipeline</a:t>
            </a:r>
            <a:endParaRPr lang="en-US" sz="1200" dirty="0"/>
          </a:p>
          <a:p>
            <a:r>
              <a:rPr lang="en-US" sz="1200" dirty="0"/>
              <a:t>control</a:t>
            </a:r>
          </a:p>
          <a:p>
            <a:r>
              <a:rPr lang="en-US" sz="1200" dirty="0"/>
              <a:t>logic</a:t>
            </a:r>
          </a:p>
        </p:txBody>
      </p:sp>
      <p:sp>
        <p:nvSpPr>
          <p:cNvPr id="187" name="AutoShape 246"/>
          <p:cNvSpPr>
            <a:spLocks noChangeArrowheads="1"/>
          </p:cNvSpPr>
          <p:nvPr/>
        </p:nvSpPr>
        <p:spPr bwMode="auto">
          <a:xfrm>
            <a:off x="914400" y="7391400"/>
            <a:ext cx="671513" cy="5715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5" rIns="91430" bIns="45715" anchor="ctr"/>
          <a:lstStyle/>
          <a:p>
            <a:r>
              <a:rPr lang="en-US" sz="1200" dirty="0" smtClean="0"/>
              <a:t>Pipeline</a:t>
            </a:r>
            <a:endParaRPr lang="en-US" sz="1200" dirty="0"/>
          </a:p>
          <a:p>
            <a:r>
              <a:rPr lang="en-US" sz="1200" dirty="0"/>
              <a:t>control</a:t>
            </a:r>
          </a:p>
          <a:p>
            <a:r>
              <a:rPr lang="en-US" sz="1200" dirty="0"/>
              <a:t>logic</a:t>
            </a:r>
          </a:p>
        </p:txBody>
      </p:sp>
      <p:sp>
        <p:nvSpPr>
          <p:cNvPr id="188" name="AutoShape 246"/>
          <p:cNvSpPr>
            <a:spLocks noChangeArrowheads="1"/>
          </p:cNvSpPr>
          <p:nvPr/>
        </p:nvSpPr>
        <p:spPr bwMode="auto">
          <a:xfrm>
            <a:off x="1066800" y="7543800"/>
            <a:ext cx="671513" cy="5715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5" rIns="91430" bIns="45715" anchor="ctr"/>
          <a:lstStyle/>
          <a:p>
            <a:r>
              <a:rPr lang="en-US" sz="1200" dirty="0" smtClean="0"/>
              <a:t>Pipeline</a:t>
            </a:r>
            <a:endParaRPr lang="en-US" sz="1200" dirty="0"/>
          </a:p>
          <a:p>
            <a:r>
              <a:rPr lang="en-US" sz="1200" dirty="0"/>
              <a:t>control</a:t>
            </a:r>
          </a:p>
          <a:p>
            <a:r>
              <a:rPr lang="en-US" sz="1200" dirty="0"/>
              <a:t>logic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850" y="908050"/>
            <a:ext cx="6064250" cy="4178416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Register Modes</a:t>
            </a:r>
          </a:p>
        </p:txBody>
      </p:sp>
      <p:grpSp>
        <p:nvGrpSpPr>
          <p:cNvPr id="445507" name="Group 67"/>
          <p:cNvGrpSpPr>
            <a:grpSpLocks/>
          </p:cNvGrpSpPr>
          <p:nvPr/>
        </p:nvGrpSpPr>
        <p:grpSpPr bwMode="auto">
          <a:xfrm>
            <a:off x="4927600" y="1217613"/>
            <a:ext cx="3559175" cy="1117600"/>
            <a:chOff x="3104" y="767"/>
            <a:chExt cx="2242" cy="704"/>
          </a:xfrm>
        </p:grpSpPr>
        <p:sp>
          <p:nvSpPr>
            <p:cNvPr id="445452" name="Freeform 12"/>
            <p:cNvSpPr>
              <a:spLocks/>
            </p:cNvSpPr>
            <p:nvPr/>
          </p:nvSpPr>
          <p:spPr bwMode="auto">
            <a:xfrm>
              <a:off x="3482" y="1112"/>
              <a:ext cx="346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3" name="Rectangle 13"/>
            <p:cNvSpPr>
              <a:spLocks noChangeArrowheads="1"/>
            </p:cNvSpPr>
            <p:nvPr/>
          </p:nvSpPr>
          <p:spPr bwMode="auto">
            <a:xfrm>
              <a:off x="3328" y="767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4" name="Rectangle 14"/>
            <p:cNvSpPr>
              <a:spLocks noChangeArrowheads="1"/>
            </p:cNvSpPr>
            <p:nvPr/>
          </p:nvSpPr>
          <p:spPr bwMode="auto">
            <a:xfrm>
              <a:off x="3532" y="797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455" name="Rectangle 15"/>
            <p:cNvSpPr>
              <a:spLocks noChangeArrowheads="1"/>
            </p:cNvSpPr>
            <p:nvPr/>
          </p:nvSpPr>
          <p:spPr bwMode="auto">
            <a:xfrm>
              <a:off x="3557" y="920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456" name="Freeform 16"/>
            <p:cNvSpPr>
              <a:spLocks/>
            </p:cNvSpPr>
            <p:nvPr/>
          </p:nvSpPr>
          <p:spPr bwMode="auto">
            <a:xfrm>
              <a:off x="3482" y="1112"/>
              <a:ext cx="346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7" name="Rectangle 17"/>
            <p:cNvSpPr>
              <a:spLocks noChangeArrowheads="1"/>
            </p:cNvSpPr>
            <p:nvPr/>
          </p:nvSpPr>
          <p:spPr bwMode="auto">
            <a:xfrm>
              <a:off x="3328" y="767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8" name="Rectangle 18"/>
            <p:cNvSpPr>
              <a:spLocks noChangeArrowheads="1"/>
            </p:cNvSpPr>
            <p:nvPr/>
          </p:nvSpPr>
          <p:spPr bwMode="auto">
            <a:xfrm>
              <a:off x="3532" y="797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459" name="Rectangle 19"/>
            <p:cNvSpPr>
              <a:spLocks noChangeArrowheads="1"/>
            </p:cNvSpPr>
            <p:nvPr/>
          </p:nvSpPr>
          <p:spPr bwMode="auto">
            <a:xfrm>
              <a:off x="3557" y="920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461" name="Rectangle 21"/>
            <p:cNvSpPr>
              <a:spLocks noChangeArrowheads="1"/>
            </p:cNvSpPr>
            <p:nvPr/>
          </p:nvSpPr>
          <p:spPr bwMode="auto">
            <a:xfrm>
              <a:off x="3104" y="902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462" name="Rectangle 22"/>
            <p:cNvSpPr>
              <a:spLocks noChangeArrowheads="1"/>
            </p:cNvSpPr>
            <p:nvPr/>
          </p:nvSpPr>
          <p:spPr bwMode="auto">
            <a:xfrm>
              <a:off x="4017" y="866"/>
              <a:ext cx="310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3" name="Rectangle 23"/>
            <p:cNvSpPr>
              <a:spLocks noChangeArrowheads="1"/>
            </p:cNvSpPr>
            <p:nvPr/>
          </p:nvSpPr>
          <p:spPr bwMode="auto">
            <a:xfrm>
              <a:off x="4063" y="902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470" name="Rectangle 30"/>
            <p:cNvSpPr>
              <a:spLocks noChangeArrowheads="1"/>
            </p:cNvSpPr>
            <p:nvPr/>
          </p:nvSpPr>
          <p:spPr bwMode="auto">
            <a:xfrm>
              <a:off x="4775" y="856"/>
              <a:ext cx="567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1" name="Rectangle 31"/>
            <p:cNvSpPr>
              <a:spLocks noChangeArrowheads="1"/>
            </p:cNvSpPr>
            <p:nvPr/>
          </p:nvSpPr>
          <p:spPr bwMode="auto">
            <a:xfrm>
              <a:off x="4821" y="886"/>
              <a:ext cx="52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y</a:t>
              </a:r>
              <a:endParaRPr lang="en-US"/>
            </a:p>
          </p:txBody>
        </p:sp>
        <p:grpSp>
          <p:nvGrpSpPr>
            <p:cNvPr id="445506" name="Group 66"/>
            <p:cNvGrpSpPr>
              <a:grpSpLocks/>
            </p:cNvGrpSpPr>
            <p:nvPr/>
          </p:nvGrpSpPr>
          <p:grpSpPr bwMode="auto">
            <a:xfrm>
              <a:off x="4375" y="817"/>
              <a:ext cx="575" cy="654"/>
              <a:chOff x="4375" y="817"/>
              <a:chExt cx="575" cy="654"/>
            </a:xfrm>
          </p:grpSpPr>
          <p:sp>
            <p:nvSpPr>
              <p:cNvPr id="445498" name="Rectangle 58"/>
              <p:cNvSpPr>
                <a:spLocks noChangeArrowheads="1"/>
              </p:cNvSpPr>
              <p:nvPr/>
            </p:nvSpPr>
            <p:spPr bwMode="auto">
              <a:xfrm>
                <a:off x="4605" y="817"/>
                <a:ext cx="116" cy="654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99" name="Rectangle 59"/>
              <p:cNvSpPr>
                <a:spLocks noChangeArrowheads="1"/>
              </p:cNvSpPr>
              <p:nvPr/>
            </p:nvSpPr>
            <p:spPr bwMode="auto">
              <a:xfrm>
                <a:off x="4631" y="1076"/>
                <a:ext cx="121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y</a:t>
                </a:r>
                <a:endParaRPr lang="en-US"/>
              </a:p>
            </p:txBody>
          </p:sp>
          <p:sp>
            <p:nvSpPr>
              <p:cNvPr id="445500" name="Freeform 60"/>
              <p:cNvSpPr>
                <a:spLocks/>
              </p:cNvSpPr>
              <p:nvPr/>
            </p:nvSpPr>
            <p:spPr bwMode="auto">
              <a:xfrm>
                <a:off x="4375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1" name="Freeform 61"/>
              <p:cNvSpPr>
                <a:spLocks/>
              </p:cNvSpPr>
              <p:nvPr/>
            </p:nvSpPr>
            <p:spPr bwMode="auto">
              <a:xfrm>
                <a:off x="4720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66CC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2" name="Rectangle 62"/>
              <p:cNvSpPr>
                <a:spLocks noChangeArrowheads="1"/>
              </p:cNvSpPr>
              <p:nvPr/>
            </p:nvSpPr>
            <p:spPr bwMode="auto">
              <a:xfrm>
                <a:off x="4605" y="817"/>
                <a:ext cx="116" cy="654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3" name="Rectangle 63"/>
              <p:cNvSpPr>
                <a:spLocks noChangeArrowheads="1"/>
              </p:cNvSpPr>
              <p:nvPr/>
            </p:nvSpPr>
            <p:spPr bwMode="auto">
              <a:xfrm>
                <a:off x="4631" y="1076"/>
                <a:ext cx="121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y</a:t>
                </a:r>
                <a:endParaRPr lang="en-US"/>
              </a:p>
            </p:txBody>
          </p:sp>
          <p:sp>
            <p:nvSpPr>
              <p:cNvPr id="445504" name="Freeform 64"/>
              <p:cNvSpPr>
                <a:spLocks/>
              </p:cNvSpPr>
              <p:nvPr/>
            </p:nvSpPr>
            <p:spPr bwMode="auto">
              <a:xfrm>
                <a:off x="4375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5" name="Freeform 65"/>
              <p:cNvSpPr>
                <a:spLocks/>
              </p:cNvSpPr>
              <p:nvPr/>
            </p:nvSpPr>
            <p:spPr bwMode="auto">
              <a:xfrm>
                <a:off x="4720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66CC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45565" name="Group 125"/>
          <p:cNvGrpSpPr>
            <a:grpSpLocks/>
          </p:cNvGrpSpPr>
          <p:nvPr/>
        </p:nvGrpSpPr>
        <p:grpSpPr bwMode="auto">
          <a:xfrm>
            <a:off x="4833938" y="3103563"/>
            <a:ext cx="3636962" cy="1136650"/>
            <a:chOff x="3045" y="1955"/>
            <a:chExt cx="2291" cy="716"/>
          </a:xfrm>
        </p:grpSpPr>
        <p:sp>
          <p:nvSpPr>
            <p:cNvPr id="445510" name="Freeform 70"/>
            <p:cNvSpPr>
              <a:spLocks/>
            </p:cNvSpPr>
            <p:nvPr/>
          </p:nvSpPr>
          <p:spPr bwMode="auto">
            <a:xfrm>
              <a:off x="3470" y="2300"/>
              <a:ext cx="345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1" name="Rectangle 71"/>
            <p:cNvSpPr>
              <a:spLocks noChangeArrowheads="1"/>
            </p:cNvSpPr>
            <p:nvPr/>
          </p:nvSpPr>
          <p:spPr bwMode="auto">
            <a:xfrm>
              <a:off x="3316" y="1955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2" name="Rectangle 72"/>
            <p:cNvSpPr>
              <a:spLocks noChangeArrowheads="1"/>
            </p:cNvSpPr>
            <p:nvPr/>
          </p:nvSpPr>
          <p:spPr bwMode="auto">
            <a:xfrm>
              <a:off x="3520" y="1985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513" name="Rectangle 73"/>
            <p:cNvSpPr>
              <a:spLocks noChangeArrowheads="1"/>
            </p:cNvSpPr>
            <p:nvPr/>
          </p:nvSpPr>
          <p:spPr bwMode="auto">
            <a:xfrm>
              <a:off x="3545" y="2108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514" name="Freeform 74"/>
            <p:cNvSpPr>
              <a:spLocks/>
            </p:cNvSpPr>
            <p:nvPr/>
          </p:nvSpPr>
          <p:spPr bwMode="auto">
            <a:xfrm>
              <a:off x="3470" y="2300"/>
              <a:ext cx="345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5" name="Rectangle 75"/>
            <p:cNvSpPr>
              <a:spLocks noChangeArrowheads="1"/>
            </p:cNvSpPr>
            <p:nvPr/>
          </p:nvSpPr>
          <p:spPr bwMode="auto">
            <a:xfrm>
              <a:off x="3316" y="1955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6" name="Rectangle 76"/>
            <p:cNvSpPr>
              <a:spLocks noChangeArrowheads="1"/>
            </p:cNvSpPr>
            <p:nvPr/>
          </p:nvSpPr>
          <p:spPr bwMode="auto">
            <a:xfrm>
              <a:off x="3520" y="1985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517" name="Rectangle 77"/>
            <p:cNvSpPr>
              <a:spLocks noChangeArrowheads="1"/>
            </p:cNvSpPr>
            <p:nvPr/>
          </p:nvSpPr>
          <p:spPr bwMode="auto">
            <a:xfrm>
              <a:off x="3545" y="2108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518" name="Rectangle 78"/>
            <p:cNvSpPr>
              <a:spLocks noChangeArrowheads="1"/>
            </p:cNvSpPr>
            <p:nvPr/>
          </p:nvSpPr>
          <p:spPr bwMode="auto">
            <a:xfrm>
              <a:off x="3045" y="2054"/>
              <a:ext cx="310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9" name="Rectangle 79"/>
            <p:cNvSpPr>
              <a:spLocks noChangeArrowheads="1"/>
            </p:cNvSpPr>
            <p:nvPr/>
          </p:nvSpPr>
          <p:spPr bwMode="auto">
            <a:xfrm>
              <a:off x="3092" y="2090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520" name="Rectangle 80"/>
            <p:cNvSpPr>
              <a:spLocks noChangeArrowheads="1"/>
            </p:cNvSpPr>
            <p:nvPr/>
          </p:nvSpPr>
          <p:spPr bwMode="auto">
            <a:xfrm>
              <a:off x="4005" y="2054"/>
              <a:ext cx="310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1" name="Rectangle 81"/>
            <p:cNvSpPr>
              <a:spLocks noChangeArrowheads="1"/>
            </p:cNvSpPr>
            <p:nvPr/>
          </p:nvSpPr>
          <p:spPr bwMode="auto">
            <a:xfrm>
              <a:off x="4051" y="2090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528" name="Rectangle 88"/>
            <p:cNvSpPr>
              <a:spLocks noChangeArrowheads="1"/>
            </p:cNvSpPr>
            <p:nvPr/>
          </p:nvSpPr>
          <p:spPr bwMode="auto">
            <a:xfrm>
              <a:off x="4762" y="2044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9" name="Rectangle 89"/>
            <p:cNvSpPr>
              <a:spLocks noChangeArrowheads="1"/>
            </p:cNvSpPr>
            <p:nvPr/>
          </p:nvSpPr>
          <p:spPr bwMode="auto">
            <a:xfrm>
              <a:off x="4809" y="2074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grpSp>
          <p:nvGrpSpPr>
            <p:cNvPr id="445564" name="Group 124"/>
            <p:cNvGrpSpPr>
              <a:grpSpLocks/>
            </p:cNvGrpSpPr>
            <p:nvPr/>
          </p:nvGrpSpPr>
          <p:grpSpPr bwMode="auto">
            <a:xfrm>
              <a:off x="4362" y="2017"/>
              <a:ext cx="576" cy="654"/>
              <a:chOff x="4362" y="2017"/>
              <a:chExt cx="576" cy="654"/>
            </a:xfrm>
          </p:grpSpPr>
          <p:sp>
            <p:nvSpPr>
              <p:cNvPr id="445556" name="Rectangle 116"/>
              <p:cNvSpPr>
                <a:spLocks noChangeArrowheads="1"/>
              </p:cNvSpPr>
              <p:nvPr/>
            </p:nvSpPr>
            <p:spPr bwMode="auto">
              <a:xfrm>
                <a:off x="4593" y="2017"/>
                <a:ext cx="116" cy="654"/>
              </a:xfrm>
              <a:prstGeom prst="rect">
                <a:avLst/>
              </a:prstGeom>
              <a:solidFill>
                <a:srgbClr val="B2B2B2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57" name="Rectangle 117"/>
              <p:cNvSpPr>
                <a:spLocks noChangeArrowheads="1"/>
              </p:cNvSpPr>
              <p:nvPr/>
            </p:nvSpPr>
            <p:spPr bwMode="auto">
              <a:xfrm>
                <a:off x="4619" y="2276"/>
                <a:ext cx="12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x</a:t>
                </a:r>
                <a:endParaRPr lang="en-US"/>
              </a:p>
            </p:txBody>
          </p:sp>
          <p:sp>
            <p:nvSpPr>
              <p:cNvPr id="445558" name="Freeform 118"/>
              <p:cNvSpPr>
                <a:spLocks/>
              </p:cNvSpPr>
              <p:nvPr/>
            </p:nvSpPr>
            <p:spPr bwMode="auto">
              <a:xfrm>
                <a:off x="4362" y="2286"/>
                <a:ext cx="231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59" name="Freeform 119"/>
              <p:cNvSpPr>
                <a:spLocks/>
              </p:cNvSpPr>
              <p:nvPr/>
            </p:nvSpPr>
            <p:spPr bwMode="auto">
              <a:xfrm>
                <a:off x="4708" y="22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B2B2B2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0" name="Rectangle 120"/>
              <p:cNvSpPr>
                <a:spLocks noChangeArrowheads="1"/>
              </p:cNvSpPr>
              <p:nvPr/>
            </p:nvSpPr>
            <p:spPr bwMode="auto">
              <a:xfrm>
                <a:off x="4593" y="2017"/>
                <a:ext cx="116" cy="654"/>
              </a:xfrm>
              <a:prstGeom prst="rect">
                <a:avLst/>
              </a:prstGeom>
              <a:solidFill>
                <a:srgbClr val="B2B2B2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1" name="Rectangle 121"/>
              <p:cNvSpPr>
                <a:spLocks noChangeArrowheads="1"/>
              </p:cNvSpPr>
              <p:nvPr/>
            </p:nvSpPr>
            <p:spPr bwMode="auto">
              <a:xfrm>
                <a:off x="4619" y="2276"/>
                <a:ext cx="12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x</a:t>
                </a:r>
                <a:endParaRPr lang="en-US"/>
              </a:p>
            </p:txBody>
          </p:sp>
          <p:sp>
            <p:nvSpPr>
              <p:cNvPr id="445562" name="Freeform 122"/>
              <p:cNvSpPr>
                <a:spLocks/>
              </p:cNvSpPr>
              <p:nvPr/>
            </p:nvSpPr>
            <p:spPr bwMode="auto">
              <a:xfrm>
                <a:off x="4362" y="2286"/>
                <a:ext cx="231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3" name="Freeform 123"/>
              <p:cNvSpPr>
                <a:spLocks/>
              </p:cNvSpPr>
              <p:nvPr/>
            </p:nvSpPr>
            <p:spPr bwMode="auto">
              <a:xfrm>
                <a:off x="4708" y="22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B2B2B2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45595" name="Rectangle 155"/>
          <p:cNvSpPr>
            <a:spLocks noChangeArrowheads="1"/>
          </p:cNvSpPr>
          <p:nvPr/>
        </p:nvSpPr>
        <p:spPr bwMode="auto">
          <a:xfrm>
            <a:off x="3513138" y="4992688"/>
            <a:ext cx="184150" cy="1038225"/>
          </a:xfrm>
          <a:prstGeom prst="rect">
            <a:avLst/>
          </a:prstGeom>
          <a:solidFill>
            <a:srgbClr val="B2B2B2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96" name="Rectangle 156"/>
          <p:cNvSpPr>
            <a:spLocks noChangeArrowheads="1"/>
          </p:cNvSpPr>
          <p:nvPr/>
        </p:nvSpPr>
        <p:spPr bwMode="auto">
          <a:xfrm>
            <a:off x="3598863" y="5403850"/>
            <a:ext cx="1016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x</a:t>
            </a:r>
            <a:endParaRPr lang="en-US"/>
          </a:p>
        </p:txBody>
      </p:sp>
      <p:grpSp>
        <p:nvGrpSpPr>
          <p:cNvPr id="445599" name="Group 159"/>
          <p:cNvGrpSpPr>
            <a:grpSpLocks/>
          </p:cNvGrpSpPr>
          <p:nvPr/>
        </p:nvGrpSpPr>
        <p:grpSpPr bwMode="auto">
          <a:xfrm>
            <a:off x="3330575" y="6029325"/>
            <a:ext cx="252413" cy="182563"/>
            <a:chOff x="2098" y="3798"/>
            <a:chExt cx="159" cy="115"/>
          </a:xfrm>
        </p:grpSpPr>
        <p:sp>
          <p:nvSpPr>
            <p:cNvPr id="445597" name="Freeform 157"/>
            <p:cNvSpPr>
              <a:spLocks/>
            </p:cNvSpPr>
            <p:nvPr/>
          </p:nvSpPr>
          <p:spPr bwMode="auto">
            <a:xfrm>
              <a:off x="2098" y="3827"/>
              <a:ext cx="143" cy="86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230" y="173"/>
                </a:cxn>
                <a:cxn ang="0">
                  <a:pos x="0" y="173"/>
                </a:cxn>
              </a:cxnLst>
              <a:rect l="0" t="0" r="r" b="b"/>
              <a:pathLst>
                <a:path w="286" h="173">
                  <a:moveTo>
                    <a:pt x="286" y="0"/>
                  </a:moveTo>
                  <a:lnTo>
                    <a:pt x="230" y="173"/>
                  </a:lnTo>
                  <a:lnTo>
                    <a:pt x="0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98" name="Freeform 158"/>
            <p:cNvSpPr>
              <a:spLocks/>
            </p:cNvSpPr>
            <p:nvPr/>
          </p:nvSpPr>
          <p:spPr bwMode="auto">
            <a:xfrm>
              <a:off x="2225" y="3798"/>
              <a:ext cx="32" cy="36"/>
            </a:xfrm>
            <a:custGeom>
              <a:avLst/>
              <a:gdLst/>
              <a:ahLst/>
              <a:cxnLst>
                <a:cxn ang="0">
                  <a:pos x="62" y="74"/>
                </a:cxn>
                <a:cxn ang="0">
                  <a:pos x="51" y="0"/>
                </a:cxn>
                <a:cxn ang="0">
                  <a:pos x="0" y="53"/>
                </a:cxn>
                <a:cxn ang="0">
                  <a:pos x="62" y="74"/>
                </a:cxn>
              </a:cxnLst>
              <a:rect l="0" t="0" r="r" b="b"/>
              <a:pathLst>
                <a:path w="62" h="74">
                  <a:moveTo>
                    <a:pt x="62" y="74"/>
                  </a:moveTo>
                  <a:lnTo>
                    <a:pt x="51" y="0"/>
                  </a:lnTo>
                  <a:lnTo>
                    <a:pt x="0" y="53"/>
                  </a:lnTo>
                  <a:lnTo>
                    <a:pt x="62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5602" name="Group 162"/>
          <p:cNvGrpSpPr>
            <a:grpSpLocks/>
          </p:cNvGrpSpPr>
          <p:nvPr/>
        </p:nvGrpSpPr>
        <p:grpSpPr bwMode="auto">
          <a:xfrm>
            <a:off x="3627438" y="6029325"/>
            <a:ext cx="250825" cy="182563"/>
            <a:chOff x="2285" y="3798"/>
            <a:chExt cx="158" cy="115"/>
          </a:xfrm>
        </p:grpSpPr>
        <p:sp>
          <p:nvSpPr>
            <p:cNvPr id="445600" name="Freeform 160"/>
            <p:cNvSpPr>
              <a:spLocks/>
            </p:cNvSpPr>
            <p:nvPr/>
          </p:nvSpPr>
          <p:spPr bwMode="auto">
            <a:xfrm>
              <a:off x="2300" y="3827"/>
              <a:ext cx="143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173"/>
                </a:cxn>
                <a:cxn ang="0">
                  <a:pos x="286" y="173"/>
                </a:cxn>
              </a:cxnLst>
              <a:rect l="0" t="0" r="r" b="b"/>
              <a:pathLst>
                <a:path w="286" h="173">
                  <a:moveTo>
                    <a:pt x="0" y="0"/>
                  </a:moveTo>
                  <a:lnTo>
                    <a:pt x="56" y="173"/>
                  </a:lnTo>
                  <a:lnTo>
                    <a:pt x="286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01" name="Freeform 161"/>
            <p:cNvSpPr>
              <a:spLocks/>
            </p:cNvSpPr>
            <p:nvPr/>
          </p:nvSpPr>
          <p:spPr bwMode="auto">
            <a:xfrm>
              <a:off x="2285" y="3798"/>
              <a:ext cx="31" cy="36"/>
            </a:xfrm>
            <a:custGeom>
              <a:avLst/>
              <a:gdLst/>
              <a:ahLst/>
              <a:cxnLst>
                <a:cxn ang="0">
                  <a:pos x="63" y="53"/>
                </a:cxn>
                <a:cxn ang="0">
                  <a:pos x="10" y="0"/>
                </a:cxn>
                <a:cxn ang="0">
                  <a:pos x="0" y="74"/>
                </a:cxn>
                <a:cxn ang="0">
                  <a:pos x="63" y="53"/>
                </a:cxn>
              </a:cxnLst>
              <a:rect l="0" t="0" r="r" b="b"/>
              <a:pathLst>
                <a:path w="63" h="74">
                  <a:moveTo>
                    <a:pt x="63" y="53"/>
                  </a:moveTo>
                  <a:lnTo>
                    <a:pt x="10" y="0"/>
                  </a:lnTo>
                  <a:lnTo>
                    <a:pt x="0" y="74"/>
                  </a:lnTo>
                  <a:lnTo>
                    <a:pt x="63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5603" name="Freeform 163"/>
          <p:cNvSpPr>
            <a:spLocks/>
          </p:cNvSpPr>
          <p:nvPr/>
        </p:nvSpPr>
        <p:spPr bwMode="auto">
          <a:xfrm>
            <a:off x="3146425" y="5419725"/>
            <a:ext cx="366713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66CCFF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4" name="Freeform 164"/>
          <p:cNvSpPr>
            <a:spLocks/>
          </p:cNvSpPr>
          <p:nvPr/>
        </p:nvSpPr>
        <p:spPr bwMode="auto">
          <a:xfrm>
            <a:off x="3695700" y="5419725"/>
            <a:ext cx="365125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B2B2B2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5" name="Rectangle 165"/>
          <p:cNvSpPr>
            <a:spLocks noChangeArrowheads="1"/>
          </p:cNvSpPr>
          <p:nvPr/>
        </p:nvSpPr>
        <p:spPr bwMode="auto">
          <a:xfrm>
            <a:off x="3513138" y="4992688"/>
            <a:ext cx="184150" cy="1038225"/>
          </a:xfrm>
          <a:prstGeom prst="rect">
            <a:avLst/>
          </a:prstGeom>
          <a:solidFill>
            <a:srgbClr val="B2B2B2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6" name="Rectangle 166"/>
          <p:cNvSpPr>
            <a:spLocks noChangeArrowheads="1"/>
          </p:cNvSpPr>
          <p:nvPr/>
        </p:nvSpPr>
        <p:spPr bwMode="auto">
          <a:xfrm>
            <a:off x="3598863" y="5403850"/>
            <a:ext cx="1016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x</a:t>
            </a:r>
            <a:endParaRPr lang="en-US"/>
          </a:p>
        </p:txBody>
      </p:sp>
      <p:grpSp>
        <p:nvGrpSpPr>
          <p:cNvPr id="445609" name="Group 169"/>
          <p:cNvGrpSpPr>
            <a:grpSpLocks/>
          </p:cNvGrpSpPr>
          <p:nvPr/>
        </p:nvGrpSpPr>
        <p:grpSpPr bwMode="auto">
          <a:xfrm>
            <a:off x="3330575" y="6029325"/>
            <a:ext cx="252413" cy="182563"/>
            <a:chOff x="2098" y="3798"/>
            <a:chExt cx="159" cy="115"/>
          </a:xfrm>
        </p:grpSpPr>
        <p:sp>
          <p:nvSpPr>
            <p:cNvPr id="445607" name="Freeform 167"/>
            <p:cNvSpPr>
              <a:spLocks/>
            </p:cNvSpPr>
            <p:nvPr/>
          </p:nvSpPr>
          <p:spPr bwMode="auto">
            <a:xfrm>
              <a:off x="2098" y="3827"/>
              <a:ext cx="143" cy="86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230" y="173"/>
                </a:cxn>
                <a:cxn ang="0">
                  <a:pos x="0" y="173"/>
                </a:cxn>
              </a:cxnLst>
              <a:rect l="0" t="0" r="r" b="b"/>
              <a:pathLst>
                <a:path w="286" h="173">
                  <a:moveTo>
                    <a:pt x="286" y="0"/>
                  </a:moveTo>
                  <a:lnTo>
                    <a:pt x="230" y="173"/>
                  </a:lnTo>
                  <a:lnTo>
                    <a:pt x="0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08" name="Freeform 168"/>
            <p:cNvSpPr>
              <a:spLocks/>
            </p:cNvSpPr>
            <p:nvPr/>
          </p:nvSpPr>
          <p:spPr bwMode="auto">
            <a:xfrm>
              <a:off x="2225" y="3798"/>
              <a:ext cx="32" cy="36"/>
            </a:xfrm>
            <a:custGeom>
              <a:avLst/>
              <a:gdLst/>
              <a:ahLst/>
              <a:cxnLst>
                <a:cxn ang="0">
                  <a:pos x="62" y="74"/>
                </a:cxn>
                <a:cxn ang="0">
                  <a:pos x="51" y="0"/>
                </a:cxn>
                <a:cxn ang="0">
                  <a:pos x="0" y="53"/>
                </a:cxn>
                <a:cxn ang="0">
                  <a:pos x="62" y="74"/>
                </a:cxn>
              </a:cxnLst>
              <a:rect l="0" t="0" r="r" b="b"/>
              <a:pathLst>
                <a:path w="62" h="74">
                  <a:moveTo>
                    <a:pt x="62" y="74"/>
                  </a:moveTo>
                  <a:lnTo>
                    <a:pt x="51" y="0"/>
                  </a:lnTo>
                  <a:lnTo>
                    <a:pt x="0" y="53"/>
                  </a:lnTo>
                  <a:lnTo>
                    <a:pt x="62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5612" name="Group 172"/>
          <p:cNvGrpSpPr>
            <a:grpSpLocks/>
          </p:cNvGrpSpPr>
          <p:nvPr/>
        </p:nvGrpSpPr>
        <p:grpSpPr bwMode="auto">
          <a:xfrm>
            <a:off x="3627438" y="6029325"/>
            <a:ext cx="250825" cy="182563"/>
            <a:chOff x="2285" y="3798"/>
            <a:chExt cx="158" cy="115"/>
          </a:xfrm>
        </p:grpSpPr>
        <p:sp>
          <p:nvSpPr>
            <p:cNvPr id="445610" name="Freeform 170"/>
            <p:cNvSpPr>
              <a:spLocks/>
            </p:cNvSpPr>
            <p:nvPr/>
          </p:nvSpPr>
          <p:spPr bwMode="auto">
            <a:xfrm>
              <a:off x="2300" y="3827"/>
              <a:ext cx="143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173"/>
                </a:cxn>
                <a:cxn ang="0">
                  <a:pos x="286" y="173"/>
                </a:cxn>
              </a:cxnLst>
              <a:rect l="0" t="0" r="r" b="b"/>
              <a:pathLst>
                <a:path w="286" h="173">
                  <a:moveTo>
                    <a:pt x="0" y="0"/>
                  </a:moveTo>
                  <a:lnTo>
                    <a:pt x="56" y="173"/>
                  </a:lnTo>
                  <a:lnTo>
                    <a:pt x="286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11" name="Freeform 171"/>
            <p:cNvSpPr>
              <a:spLocks/>
            </p:cNvSpPr>
            <p:nvPr/>
          </p:nvSpPr>
          <p:spPr bwMode="auto">
            <a:xfrm>
              <a:off x="2285" y="3798"/>
              <a:ext cx="31" cy="36"/>
            </a:xfrm>
            <a:custGeom>
              <a:avLst/>
              <a:gdLst/>
              <a:ahLst/>
              <a:cxnLst>
                <a:cxn ang="0">
                  <a:pos x="63" y="53"/>
                </a:cxn>
                <a:cxn ang="0">
                  <a:pos x="10" y="0"/>
                </a:cxn>
                <a:cxn ang="0">
                  <a:pos x="0" y="74"/>
                </a:cxn>
                <a:cxn ang="0">
                  <a:pos x="63" y="53"/>
                </a:cxn>
              </a:cxnLst>
              <a:rect l="0" t="0" r="r" b="b"/>
              <a:pathLst>
                <a:path w="63" h="74">
                  <a:moveTo>
                    <a:pt x="63" y="53"/>
                  </a:moveTo>
                  <a:lnTo>
                    <a:pt x="10" y="0"/>
                  </a:lnTo>
                  <a:lnTo>
                    <a:pt x="0" y="74"/>
                  </a:lnTo>
                  <a:lnTo>
                    <a:pt x="63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5613" name="Freeform 173"/>
          <p:cNvSpPr>
            <a:spLocks/>
          </p:cNvSpPr>
          <p:nvPr/>
        </p:nvSpPr>
        <p:spPr bwMode="auto">
          <a:xfrm>
            <a:off x="3146425" y="5419725"/>
            <a:ext cx="366713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66CCFF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14" name="Freeform 174"/>
          <p:cNvSpPr>
            <a:spLocks/>
          </p:cNvSpPr>
          <p:nvPr/>
        </p:nvSpPr>
        <p:spPr bwMode="auto">
          <a:xfrm>
            <a:off x="3695700" y="5419725"/>
            <a:ext cx="365125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B2B2B2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45624" name="Group 184"/>
          <p:cNvGrpSpPr>
            <a:grpSpLocks/>
          </p:cNvGrpSpPr>
          <p:nvPr/>
        </p:nvGrpSpPr>
        <p:grpSpPr bwMode="auto">
          <a:xfrm>
            <a:off x="4833938" y="4864100"/>
            <a:ext cx="3843337" cy="1155700"/>
            <a:chOff x="3045" y="3064"/>
            <a:chExt cx="2421" cy="728"/>
          </a:xfrm>
        </p:grpSpPr>
        <p:grpSp>
          <p:nvGrpSpPr>
            <p:cNvPr id="445623" name="Group 183"/>
            <p:cNvGrpSpPr>
              <a:grpSpLocks/>
            </p:cNvGrpSpPr>
            <p:nvPr/>
          </p:nvGrpSpPr>
          <p:grpSpPr bwMode="auto">
            <a:xfrm>
              <a:off x="3045" y="3064"/>
              <a:ext cx="2421" cy="728"/>
              <a:chOff x="3045" y="3071"/>
              <a:chExt cx="2421" cy="728"/>
            </a:xfrm>
          </p:grpSpPr>
          <p:sp>
            <p:nvSpPr>
              <p:cNvPr id="445578" name="Rectangle 138"/>
              <p:cNvSpPr>
                <a:spLocks noChangeArrowheads="1"/>
              </p:cNvSpPr>
              <p:nvPr/>
            </p:nvSpPr>
            <p:spPr bwMode="auto">
              <a:xfrm>
                <a:off x="3045" y="3170"/>
                <a:ext cx="311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6" name="Rectangle 126"/>
              <p:cNvSpPr>
                <a:spLocks noChangeArrowheads="1"/>
              </p:cNvSpPr>
              <p:nvPr/>
            </p:nvSpPr>
            <p:spPr bwMode="auto">
              <a:xfrm>
                <a:off x="4593" y="3145"/>
                <a:ext cx="116" cy="654"/>
              </a:xfrm>
              <a:prstGeom prst="rect">
                <a:avLst/>
              </a:prstGeom>
              <a:solidFill>
                <a:srgbClr val="FFFF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7" name="Rectangle 127"/>
              <p:cNvSpPr>
                <a:spLocks noChangeArrowheads="1"/>
              </p:cNvSpPr>
              <p:nvPr/>
            </p:nvSpPr>
            <p:spPr bwMode="auto">
              <a:xfrm>
                <a:off x="4638" y="327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n</a:t>
                </a:r>
                <a:endParaRPr lang="en-US"/>
              </a:p>
            </p:txBody>
          </p:sp>
          <p:sp>
            <p:nvSpPr>
              <p:cNvPr id="445568" name="Rectangle 128"/>
              <p:cNvSpPr>
                <a:spLocks noChangeArrowheads="1"/>
              </p:cNvSpPr>
              <p:nvPr/>
            </p:nvSpPr>
            <p:spPr bwMode="auto">
              <a:xfrm>
                <a:off x="4638" y="3412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o</a:t>
                </a:r>
                <a:endParaRPr lang="en-US"/>
              </a:p>
            </p:txBody>
          </p:sp>
          <p:sp>
            <p:nvSpPr>
              <p:cNvPr id="445569" name="Rectangle 129"/>
              <p:cNvSpPr>
                <a:spLocks noChangeArrowheads="1"/>
              </p:cNvSpPr>
              <p:nvPr/>
            </p:nvSpPr>
            <p:spPr bwMode="auto">
              <a:xfrm>
                <a:off x="4638" y="355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p</a:t>
                </a:r>
                <a:endParaRPr lang="en-US"/>
              </a:p>
            </p:txBody>
          </p:sp>
          <p:sp>
            <p:nvSpPr>
              <p:cNvPr id="445570" name="Freeform 130"/>
              <p:cNvSpPr>
                <a:spLocks/>
              </p:cNvSpPr>
              <p:nvPr/>
            </p:nvSpPr>
            <p:spPr bwMode="auto">
              <a:xfrm>
                <a:off x="3470" y="3416"/>
                <a:ext cx="346" cy="231"/>
              </a:xfrm>
              <a:custGeom>
                <a:avLst/>
                <a:gdLst/>
                <a:ahLst/>
                <a:cxnLst>
                  <a:cxn ang="0">
                    <a:pos x="0" y="460"/>
                  </a:cxn>
                  <a:cxn ang="0">
                    <a:pos x="384" y="460"/>
                  </a:cxn>
                  <a:cxn ang="0">
                    <a:pos x="384" y="0"/>
                  </a:cxn>
                  <a:cxn ang="0">
                    <a:pos x="691" y="0"/>
                  </a:cxn>
                </a:cxnLst>
                <a:rect l="0" t="0" r="r" b="b"/>
                <a:pathLst>
                  <a:path w="691" h="460">
                    <a:moveTo>
                      <a:pt x="0" y="460"/>
                    </a:moveTo>
                    <a:lnTo>
                      <a:pt x="384" y="460"/>
                    </a:lnTo>
                    <a:lnTo>
                      <a:pt x="384" y="0"/>
                    </a:lnTo>
                    <a:lnTo>
                      <a:pt x="691" y="0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1" name="Rectangle 131"/>
              <p:cNvSpPr>
                <a:spLocks noChangeArrowheads="1"/>
              </p:cNvSpPr>
              <p:nvPr/>
            </p:nvSpPr>
            <p:spPr bwMode="auto">
              <a:xfrm>
                <a:off x="3316" y="3071"/>
                <a:ext cx="692" cy="2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2" name="Rectangle 132"/>
              <p:cNvSpPr>
                <a:spLocks noChangeArrowheads="1"/>
              </p:cNvSpPr>
              <p:nvPr/>
            </p:nvSpPr>
            <p:spPr bwMode="auto">
              <a:xfrm>
                <a:off x="3542" y="3101"/>
                <a:ext cx="28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Rising</a:t>
                </a:r>
                <a:endParaRPr lang="en-US"/>
              </a:p>
            </p:txBody>
          </p:sp>
          <p:sp>
            <p:nvSpPr>
              <p:cNvPr id="445573" name="Rectangle 133"/>
              <p:cNvSpPr>
                <a:spLocks noChangeArrowheads="1"/>
              </p:cNvSpPr>
              <p:nvPr/>
            </p:nvSpPr>
            <p:spPr bwMode="auto">
              <a:xfrm>
                <a:off x="3567" y="3224"/>
                <a:ext cx="237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clock</a:t>
                </a:r>
                <a:endParaRPr lang="en-US"/>
              </a:p>
            </p:txBody>
          </p:sp>
          <p:sp>
            <p:nvSpPr>
              <p:cNvPr id="445574" name="Freeform 134"/>
              <p:cNvSpPr>
                <a:spLocks/>
              </p:cNvSpPr>
              <p:nvPr/>
            </p:nvSpPr>
            <p:spPr bwMode="auto">
              <a:xfrm>
                <a:off x="3470" y="3416"/>
                <a:ext cx="346" cy="231"/>
              </a:xfrm>
              <a:custGeom>
                <a:avLst/>
                <a:gdLst/>
                <a:ahLst/>
                <a:cxnLst>
                  <a:cxn ang="0">
                    <a:pos x="0" y="460"/>
                  </a:cxn>
                  <a:cxn ang="0">
                    <a:pos x="384" y="460"/>
                  </a:cxn>
                  <a:cxn ang="0">
                    <a:pos x="384" y="0"/>
                  </a:cxn>
                  <a:cxn ang="0">
                    <a:pos x="691" y="0"/>
                  </a:cxn>
                </a:cxnLst>
                <a:rect l="0" t="0" r="r" b="b"/>
                <a:pathLst>
                  <a:path w="691" h="460">
                    <a:moveTo>
                      <a:pt x="0" y="460"/>
                    </a:moveTo>
                    <a:lnTo>
                      <a:pt x="384" y="460"/>
                    </a:lnTo>
                    <a:lnTo>
                      <a:pt x="384" y="0"/>
                    </a:lnTo>
                    <a:lnTo>
                      <a:pt x="691" y="0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5" name="Rectangle 135"/>
              <p:cNvSpPr>
                <a:spLocks noChangeArrowheads="1"/>
              </p:cNvSpPr>
              <p:nvPr/>
            </p:nvSpPr>
            <p:spPr bwMode="auto">
              <a:xfrm>
                <a:off x="3316" y="3071"/>
                <a:ext cx="692" cy="2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6" name="Rectangle 136"/>
              <p:cNvSpPr>
                <a:spLocks noChangeArrowheads="1"/>
              </p:cNvSpPr>
              <p:nvPr/>
            </p:nvSpPr>
            <p:spPr bwMode="auto">
              <a:xfrm>
                <a:off x="3542" y="3101"/>
                <a:ext cx="28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Rising</a:t>
                </a:r>
                <a:endParaRPr lang="en-US"/>
              </a:p>
            </p:txBody>
          </p:sp>
          <p:sp>
            <p:nvSpPr>
              <p:cNvPr id="445577" name="Rectangle 137"/>
              <p:cNvSpPr>
                <a:spLocks noChangeArrowheads="1"/>
              </p:cNvSpPr>
              <p:nvPr/>
            </p:nvSpPr>
            <p:spPr bwMode="auto">
              <a:xfrm>
                <a:off x="3567" y="3224"/>
                <a:ext cx="237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clock</a:t>
                </a:r>
                <a:endParaRPr lang="en-US"/>
              </a:p>
            </p:txBody>
          </p:sp>
          <p:sp>
            <p:nvSpPr>
              <p:cNvPr id="445579" name="Rectangle 139"/>
              <p:cNvSpPr>
                <a:spLocks noChangeArrowheads="1"/>
              </p:cNvSpPr>
              <p:nvPr/>
            </p:nvSpPr>
            <p:spPr bwMode="auto">
              <a:xfrm>
                <a:off x="3181" y="3206"/>
                <a:ext cx="21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b="0">
                    <a:solidFill>
                      <a:srgbClr val="000099"/>
                    </a:solidFill>
                    <a:latin typeface="Wingdings 3" pitchFamily="18" charset="2"/>
                  </a:rPr>
                  <a:t>_</a:t>
                </a:r>
                <a:endParaRPr lang="en-US"/>
              </a:p>
            </p:txBody>
          </p:sp>
          <p:sp>
            <p:nvSpPr>
              <p:cNvPr id="445580" name="Rectangle 140"/>
              <p:cNvSpPr>
                <a:spLocks noChangeArrowheads="1"/>
              </p:cNvSpPr>
              <p:nvPr/>
            </p:nvSpPr>
            <p:spPr bwMode="auto">
              <a:xfrm>
                <a:off x="4005" y="3170"/>
                <a:ext cx="310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81" name="Rectangle 141"/>
              <p:cNvSpPr>
                <a:spLocks noChangeArrowheads="1"/>
              </p:cNvSpPr>
              <p:nvPr/>
            </p:nvSpPr>
            <p:spPr bwMode="auto">
              <a:xfrm>
                <a:off x="4141" y="3206"/>
                <a:ext cx="21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b="0">
                    <a:solidFill>
                      <a:srgbClr val="000099"/>
                    </a:solidFill>
                    <a:latin typeface="Wingdings 3" pitchFamily="18" charset="2"/>
                  </a:rPr>
                  <a:t>_</a:t>
                </a:r>
                <a:endParaRPr lang="en-US"/>
              </a:p>
            </p:txBody>
          </p:sp>
          <p:sp>
            <p:nvSpPr>
              <p:cNvPr id="445586" name="Rectangle 146"/>
              <p:cNvSpPr>
                <a:spLocks noChangeArrowheads="1"/>
              </p:cNvSpPr>
              <p:nvPr/>
            </p:nvSpPr>
            <p:spPr bwMode="auto">
              <a:xfrm>
                <a:off x="4763" y="3166"/>
                <a:ext cx="703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87" name="Rectangle 147"/>
              <p:cNvSpPr>
                <a:spLocks noChangeArrowheads="1"/>
              </p:cNvSpPr>
              <p:nvPr/>
            </p:nvSpPr>
            <p:spPr bwMode="auto">
              <a:xfrm>
                <a:off x="4830" y="3190"/>
                <a:ext cx="432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Output = </a:t>
                </a:r>
                <a:endParaRPr lang="en-US"/>
              </a:p>
            </p:txBody>
          </p:sp>
          <p:sp>
            <p:nvSpPr>
              <p:cNvPr id="445588" name="Rectangle 148"/>
              <p:cNvSpPr>
                <a:spLocks noChangeArrowheads="1"/>
              </p:cNvSpPr>
              <p:nvPr/>
            </p:nvSpPr>
            <p:spPr bwMode="auto">
              <a:xfrm>
                <a:off x="5266" y="3200"/>
                <a:ext cx="18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  <a:latin typeface="Courier New" pitchFamily="49" charset="0"/>
                  </a:rPr>
                  <a:t>nop</a:t>
                </a:r>
                <a:endParaRPr lang="en-US"/>
              </a:p>
            </p:txBody>
          </p:sp>
        </p:grpSp>
        <p:sp>
          <p:nvSpPr>
            <p:cNvPr id="445615" name="Freeform 175"/>
            <p:cNvSpPr>
              <a:spLocks/>
            </p:cNvSpPr>
            <p:nvPr/>
          </p:nvSpPr>
          <p:spPr bwMode="auto">
            <a:xfrm>
              <a:off x="4363" y="3414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1" y="115"/>
                </a:cxn>
                <a:cxn ang="0">
                  <a:pos x="307" y="0"/>
                </a:cxn>
              </a:cxnLst>
              <a:rect l="0" t="0" r="r" b="b"/>
              <a:pathLst>
                <a:path w="461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1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16" name="Freeform 176"/>
            <p:cNvSpPr>
              <a:spLocks/>
            </p:cNvSpPr>
            <p:nvPr/>
          </p:nvSpPr>
          <p:spPr bwMode="auto">
            <a:xfrm>
              <a:off x="4708" y="3414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1" y="115"/>
                </a:cxn>
                <a:cxn ang="0">
                  <a:pos x="307" y="0"/>
                </a:cxn>
              </a:cxnLst>
              <a:rect l="0" t="0" r="r" b="b"/>
              <a:pathLst>
                <a:path w="461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1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5619" name="Group 179"/>
          <p:cNvGrpSpPr>
            <a:grpSpLocks/>
          </p:cNvGrpSpPr>
          <p:nvPr/>
        </p:nvGrpSpPr>
        <p:grpSpPr bwMode="auto">
          <a:xfrm>
            <a:off x="609600" y="1296988"/>
            <a:ext cx="4737100" cy="1360487"/>
            <a:chOff x="384" y="817"/>
            <a:chExt cx="2984" cy="857"/>
          </a:xfrm>
        </p:grpSpPr>
        <p:sp>
          <p:nvSpPr>
            <p:cNvPr id="445460" name="Rectangle 20"/>
            <p:cNvSpPr>
              <a:spLocks noChangeArrowheads="1"/>
            </p:cNvSpPr>
            <p:nvPr/>
          </p:nvSpPr>
          <p:spPr bwMode="auto">
            <a:xfrm>
              <a:off x="3057" y="866"/>
              <a:ext cx="311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4" name="Rectangle 24"/>
            <p:cNvSpPr>
              <a:spLocks noChangeArrowheads="1"/>
            </p:cNvSpPr>
            <p:nvPr/>
          </p:nvSpPr>
          <p:spPr bwMode="auto">
            <a:xfrm>
              <a:off x="2356" y="856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5" name="Rectangle 25"/>
            <p:cNvSpPr>
              <a:spLocks noChangeArrowheads="1"/>
            </p:cNvSpPr>
            <p:nvPr/>
          </p:nvSpPr>
          <p:spPr bwMode="auto">
            <a:xfrm>
              <a:off x="2402" y="886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sp>
          <p:nvSpPr>
            <p:cNvPr id="445466" name="Rectangle 26"/>
            <p:cNvSpPr>
              <a:spLocks noChangeArrowheads="1"/>
            </p:cNvSpPr>
            <p:nvPr/>
          </p:nvSpPr>
          <p:spPr bwMode="auto">
            <a:xfrm>
              <a:off x="1728" y="856"/>
              <a:ext cx="488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7" name="Rectangle 27"/>
            <p:cNvSpPr>
              <a:spLocks noChangeArrowheads="1"/>
            </p:cNvSpPr>
            <p:nvPr/>
          </p:nvSpPr>
          <p:spPr bwMode="auto">
            <a:xfrm>
              <a:off x="1774" y="886"/>
              <a:ext cx="44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Input = y</a:t>
              </a:r>
              <a:endParaRPr lang="en-US"/>
            </a:p>
          </p:txBody>
        </p:sp>
        <p:sp>
          <p:nvSpPr>
            <p:cNvPr id="445472" name="Rectangle 32"/>
            <p:cNvSpPr>
              <a:spLocks noChangeArrowheads="1"/>
            </p:cNvSpPr>
            <p:nvPr/>
          </p:nvSpPr>
          <p:spPr bwMode="auto">
            <a:xfrm>
              <a:off x="1831" y="1381"/>
              <a:ext cx="375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3" name="Rectangle 33"/>
            <p:cNvSpPr>
              <a:spLocks noChangeArrowheads="1"/>
            </p:cNvSpPr>
            <p:nvPr/>
          </p:nvSpPr>
          <p:spPr bwMode="auto">
            <a:xfrm>
              <a:off x="1878" y="1411"/>
              <a:ext cx="25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stall </a:t>
              </a:r>
              <a:endParaRPr lang="en-US"/>
            </a:p>
          </p:txBody>
        </p:sp>
        <p:sp>
          <p:nvSpPr>
            <p:cNvPr id="445474" name="Rectangle 34"/>
            <p:cNvSpPr>
              <a:spLocks noChangeArrowheads="1"/>
            </p:cNvSpPr>
            <p:nvPr/>
          </p:nvSpPr>
          <p:spPr bwMode="auto">
            <a:xfrm>
              <a:off x="1878" y="1534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475" name="Rectangle 35"/>
            <p:cNvSpPr>
              <a:spLocks noChangeArrowheads="1"/>
            </p:cNvSpPr>
            <p:nvPr/>
          </p:nvSpPr>
          <p:spPr bwMode="auto">
            <a:xfrm>
              <a:off x="2330" y="1381"/>
              <a:ext cx="42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6" name="Rectangle 36"/>
            <p:cNvSpPr>
              <a:spLocks noChangeArrowheads="1"/>
            </p:cNvSpPr>
            <p:nvPr/>
          </p:nvSpPr>
          <p:spPr bwMode="auto">
            <a:xfrm>
              <a:off x="2377" y="1411"/>
              <a:ext cx="35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bubble</a:t>
              </a:r>
              <a:endParaRPr lang="en-US"/>
            </a:p>
          </p:txBody>
        </p:sp>
        <p:sp>
          <p:nvSpPr>
            <p:cNvPr id="445477" name="Rectangle 37"/>
            <p:cNvSpPr>
              <a:spLocks noChangeArrowheads="1"/>
            </p:cNvSpPr>
            <p:nvPr/>
          </p:nvSpPr>
          <p:spPr bwMode="auto">
            <a:xfrm>
              <a:off x="2561" y="1534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478" name="Rectangle 38"/>
            <p:cNvSpPr>
              <a:spLocks noChangeArrowheads="1"/>
            </p:cNvSpPr>
            <p:nvPr/>
          </p:nvSpPr>
          <p:spPr bwMode="auto">
            <a:xfrm>
              <a:off x="2225" y="8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9" name="Rectangle 39"/>
            <p:cNvSpPr>
              <a:spLocks noChangeArrowheads="1"/>
            </p:cNvSpPr>
            <p:nvPr/>
          </p:nvSpPr>
          <p:spPr bwMode="auto">
            <a:xfrm>
              <a:off x="2251" y="10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482" name="Group 42"/>
            <p:cNvGrpSpPr>
              <a:grpSpLocks/>
            </p:cNvGrpSpPr>
            <p:nvPr/>
          </p:nvGrpSpPr>
          <p:grpSpPr bwMode="auto">
            <a:xfrm>
              <a:off x="2110" y="1470"/>
              <a:ext cx="159" cy="115"/>
              <a:chOff x="2110" y="1470"/>
              <a:chExt cx="159" cy="115"/>
            </a:xfrm>
          </p:grpSpPr>
          <p:sp>
            <p:nvSpPr>
              <p:cNvPr id="445480" name="Freeform 40"/>
              <p:cNvSpPr>
                <a:spLocks/>
              </p:cNvSpPr>
              <p:nvPr/>
            </p:nvSpPr>
            <p:spPr bwMode="auto">
              <a:xfrm>
                <a:off x="2110" y="1498"/>
                <a:ext cx="143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81" name="Freeform 41"/>
              <p:cNvSpPr>
                <a:spLocks/>
              </p:cNvSpPr>
              <p:nvPr/>
            </p:nvSpPr>
            <p:spPr bwMode="auto">
              <a:xfrm>
                <a:off x="2237" y="14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485" name="Group 45"/>
            <p:cNvGrpSpPr>
              <a:grpSpLocks/>
            </p:cNvGrpSpPr>
            <p:nvPr/>
          </p:nvGrpSpPr>
          <p:grpSpPr bwMode="auto">
            <a:xfrm>
              <a:off x="2297" y="1470"/>
              <a:ext cx="158" cy="115"/>
              <a:chOff x="2297" y="1470"/>
              <a:chExt cx="158" cy="115"/>
            </a:xfrm>
          </p:grpSpPr>
          <p:sp>
            <p:nvSpPr>
              <p:cNvPr id="445483" name="Freeform 43"/>
              <p:cNvSpPr>
                <a:spLocks/>
              </p:cNvSpPr>
              <p:nvPr/>
            </p:nvSpPr>
            <p:spPr bwMode="auto">
              <a:xfrm>
                <a:off x="2312" y="14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84" name="Freeform 44"/>
              <p:cNvSpPr>
                <a:spLocks/>
              </p:cNvSpPr>
              <p:nvPr/>
            </p:nvSpPr>
            <p:spPr bwMode="auto">
              <a:xfrm>
                <a:off x="2297" y="14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486" name="Freeform 46"/>
            <p:cNvSpPr>
              <a:spLocks/>
            </p:cNvSpPr>
            <p:nvPr/>
          </p:nvSpPr>
          <p:spPr bwMode="auto">
            <a:xfrm>
              <a:off x="1994" y="10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87" name="Freeform 47"/>
            <p:cNvSpPr>
              <a:spLocks/>
            </p:cNvSpPr>
            <p:nvPr/>
          </p:nvSpPr>
          <p:spPr bwMode="auto">
            <a:xfrm>
              <a:off x="2340" y="10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88" name="Rectangle 48"/>
            <p:cNvSpPr>
              <a:spLocks noChangeArrowheads="1"/>
            </p:cNvSpPr>
            <p:nvPr/>
          </p:nvSpPr>
          <p:spPr bwMode="auto">
            <a:xfrm>
              <a:off x="2225" y="8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89" name="Rectangle 49"/>
            <p:cNvSpPr>
              <a:spLocks noChangeArrowheads="1"/>
            </p:cNvSpPr>
            <p:nvPr/>
          </p:nvSpPr>
          <p:spPr bwMode="auto">
            <a:xfrm>
              <a:off x="2251" y="10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492" name="Group 52"/>
            <p:cNvGrpSpPr>
              <a:grpSpLocks/>
            </p:cNvGrpSpPr>
            <p:nvPr/>
          </p:nvGrpSpPr>
          <p:grpSpPr bwMode="auto">
            <a:xfrm>
              <a:off x="2110" y="1470"/>
              <a:ext cx="159" cy="115"/>
              <a:chOff x="2110" y="1470"/>
              <a:chExt cx="159" cy="115"/>
            </a:xfrm>
          </p:grpSpPr>
          <p:sp>
            <p:nvSpPr>
              <p:cNvPr id="445490" name="Freeform 50"/>
              <p:cNvSpPr>
                <a:spLocks/>
              </p:cNvSpPr>
              <p:nvPr/>
            </p:nvSpPr>
            <p:spPr bwMode="auto">
              <a:xfrm>
                <a:off x="2110" y="1498"/>
                <a:ext cx="143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91" name="Freeform 51"/>
              <p:cNvSpPr>
                <a:spLocks/>
              </p:cNvSpPr>
              <p:nvPr/>
            </p:nvSpPr>
            <p:spPr bwMode="auto">
              <a:xfrm>
                <a:off x="2237" y="14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495" name="Group 55"/>
            <p:cNvGrpSpPr>
              <a:grpSpLocks/>
            </p:cNvGrpSpPr>
            <p:nvPr/>
          </p:nvGrpSpPr>
          <p:grpSpPr bwMode="auto">
            <a:xfrm>
              <a:off x="2297" y="1470"/>
              <a:ext cx="158" cy="115"/>
              <a:chOff x="2297" y="1470"/>
              <a:chExt cx="158" cy="115"/>
            </a:xfrm>
          </p:grpSpPr>
          <p:sp>
            <p:nvSpPr>
              <p:cNvPr id="445493" name="Freeform 53"/>
              <p:cNvSpPr>
                <a:spLocks/>
              </p:cNvSpPr>
              <p:nvPr/>
            </p:nvSpPr>
            <p:spPr bwMode="auto">
              <a:xfrm>
                <a:off x="2312" y="14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94" name="Freeform 54"/>
              <p:cNvSpPr>
                <a:spLocks/>
              </p:cNvSpPr>
              <p:nvPr/>
            </p:nvSpPr>
            <p:spPr bwMode="auto">
              <a:xfrm>
                <a:off x="2297" y="14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496" name="Freeform 56"/>
            <p:cNvSpPr>
              <a:spLocks/>
            </p:cNvSpPr>
            <p:nvPr/>
          </p:nvSpPr>
          <p:spPr bwMode="auto">
            <a:xfrm>
              <a:off x="1994" y="10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97" name="Freeform 57"/>
            <p:cNvSpPr>
              <a:spLocks/>
            </p:cNvSpPr>
            <p:nvPr/>
          </p:nvSpPr>
          <p:spPr bwMode="auto">
            <a:xfrm>
              <a:off x="2340" y="10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47" name="Text Box 7"/>
            <p:cNvSpPr txBox="1">
              <a:spLocks noChangeArrowheads="1"/>
            </p:cNvSpPr>
            <p:nvPr/>
          </p:nvSpPr>
          <p:spPr bwMode="auto">
            <a:xfrm>
              <a:off x="384" y="1046"/>
              <a:ext cx="99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Normal</a:t>
              </a:r>
            </a:p>
          </p:txBody>
        </p:sp>
      </p:grpSp>
      <p:grpSp>
        <p:nvGrpSpPr>
          <p:cNvPr id="445620" name="Group 180"/>
          <p:cNvGrpSpPr>
            <a:grpSpLocks/>
          </p:cNvGrpSpPr>
          <p:nvPr/>
        </p:nvGrpSpPr>
        <p:grpSpPr bwMode="auto">
          <a:xfrm>
            <a:off x="609600" y="3201988"/>
            <a:ext cx="4021138" cy="1341437"/>
            <a:chOff x="384" y="2017"/>
            <a:chExt cx="2533" cy="845"/>
          </a:xfrm>
        </p:grpSpPr>
        <p:sp>
          <p:nvSpPr>
            <p:cNvPr id="445522" name="Rectangle 82"/>
            <p:cNvSpPr>
              <a:spLocks noChangeArrowheads="1"/>
            </p:cNvSpPr>
            <p:nvPr/>
          </p:nvSpPr>
          <p:spPr bwMode="auto">
            <a:xfrm>
              <a:off x="2344" y="2044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3" name="Rectangle 83"/>
            <p:cNvSpPr>
              <a:spLocks noChangeArrowheads="1"/>
            </p:cNvSpPr>
            <p:nvPr/>
          </p:nvSpPr>
          <p:spPr bwMode="auto">
            <a:xfrm>
              <a:off x="2390" y="2074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sp>
          <p:nvSpPr>
            <p:cNvPr id="445524" name="Rectangle 84"/>
            <p:cNvSpPr>
              <a:spLocks noChangeArrowheads="1"/>
            </p:cNvSpPr>
            <p:nvPr/>
          </p:nvSpPr>
          <p:spPr bwMode="auto">
            <a:xfrm>
              <a:off x="1716" y="2044"/>
              <a:ext cx="488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5" name="Rectangle 85"/>
            <p:cNvSpPr>
              <a:spLocks noChangeArrowheads="1"/>
            </p:cNvSpPr>
            <p:nvPr/>
          </p:nvSpPr>
          <p:spPr bwMode="auto">
            <a:xfrm>
              <a:off x="1762" y="2074"/>
              <a:ext cx="44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Input = y</a:t>
              </a:r>
              <a:endParaRPr lang="en-US"/>
            </a:p>
          </p:txBody>
        </p:sp>
        <p:sp>
          <p:nvSpPr>
            <p:cNvPr id="445530" name="Rectangle 90"/>
            <p:cNvSpPr>
              <a:spLocks noChangeArrowheads="1"/>
            </p:cNvSpPr>
            <p:nvPr/>
          </p:nvSpPr>
          <p:spPr bwMode="auto">
            <a:xfrm>
              <a:off x="1819" y="2569"/>
              <a:ext cx="375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31" name="Rectangle 91"/>
            <p:cNvSpPr>
              <a:spLocks noChangeArrowheads="1"/>
            </p:cNvSpPr>
            <p:nvPr/>
          </p:nvSpPr>
          <p:spPr bwMode="auto">
            <a:xfrm>
              <a:off x="1876" y="2599"/>
              <a:ext cx="238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stall </a:t>
              </a:r>
            </a:p>
          </p:txBody>
        </p:sp>
        <p:sp>
          <p:nvSpPr>
            <p:cNvPr id="445532" name="Rectangle 92"/>
            <p:cNvSpPr>
              <a:spLocks noChangeArrowheads="1"/>
            </p:cNvSpPr>
            <p:nvPr/>
          </p:nvSpPr>
          <p:spPr bwMode="auto">
            <a:xfrm>
              <a:off x="1888" y="2722"/>
              <a:ext cx="148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= 1</a:t>
              </a:r>
              <a:endParaRPr lang="en-US">
                <a:solidFill>
                  <a:srgbClr val="FF3300"/>
                </a:solidFill>
              </a:endParaRPr>
            </a:p>
          </p:txBody>
        </p:sp>
        <p:sp>
          <p:nvSpPr>
            <p:cNvPr id="445533" name="Rectangle 93"/>
            <p:cNvSpPr>
              <a:spLocks noChangeArrowheads="1"/>
            </p:cNvSpPr>
            <p:nvPr/>
          </p:nvSpPr>
          <p:spPr bwMode="auto">
            <a:xfrm>
              <a:off x="2318" y="2569"/>
              <a:ext cx="42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34" name="Rectangle 94"/>
            <p:cNvSpPr>
              <a:spLocks noChangeArrowheads="1"/>
            </p:cNvSpPr>
            <p:nvPr/>
          </p:nvSpPr>
          <p:spPr bwMode="auto">
            <a:xfrm>
              <a:off x="2365" y="2599"/>
              <a:ext cx="35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bubble</a:t>
              </a:r>
              <a:endParaRPr lang="en-US"/>
            </a:p>
          </p:txBody>
        </p:sp>
        <p:sp>
          <p:nvSpPr>
            <p:cNvPr id="445535" name="Rectangle 95"/>
            <p:cNvSpPr>
              <a:spLocks noChangeArrowheads="1"/>
            </p:cNvSpPr>
            <p:nvPr/>
          </p:nvSpPr>
          <p:spPr bwMode="auto">
            <a:xfrm>
              <a:off x="2549" y="2722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536" name="Rectangle 96"/>
            <p:cNvSpPr>
              <a:spLocks noChangeArrowheads="1"/>
            </p:cNvSpPr>
            <p:nvPr/>
          </p:nvSpPr>
          <p:spPr bwMode="auto">
            <a:xfrm>
              <a:off x="2213" y="20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37" name="Rectangle 97"/>
            <p:cNvSpPr>
              <a:spLocks noChangeArrowheads="1"/>
            </p:cNvSpPr>
            <p:nvPr/>
          </p:nvSpPr>
          <p:spPr bwMode="auto">
            <a:xfrm>
              <a:off x="2239" y="22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540" name="Group 100"/>
            <p:cNvGrpSpPr>
              <a:grpSpLocks/>
            </p:cNvGrpSpPr>
            <p:nvPr/>
          </p:nvGrpSpPr>
          <p:grpSpPr bwMode="auto">
            <a:xfrm>
              <a:off x="2097" y="2670"/>
              <a:ext cx="160" cy="115"/>
              <a:chOff x="2097" y="2670"/>
              <a:chExt cx="160" cy="115"/>
            </a:xfrm>
          </p:grpSpPr>
          <p:sp>
            <p:nvSpPr>
              <p:cNvPr id="445538" name="Freeform 98"/>
              <p:cNvSpPr>
                <a:spLocks/>
              </p:cNvSpPr>
              <p:nvPr/>
            </p:nvSpPr>
            <p:spPr bwMode="auto">
              <a:xfrm>
                <a:off x="2097" y="2698"/>
                <a:ext cx="144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39" name="Freeform 99"/>
              <p:cNvSpPr>
                <a:spLocks/>
              </p:cNvSpPr>
              <p:nvPr/>
            </p:nvSpPr>
            <p:spPr bwMode="auto">
              <a:xfrm>
                <a:off x="2225" y="26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543" name="Group 103"/>
            <p:cNvGrpSpPr>
              <a:grpSpLocks/>
            </p:cNvGrpSpPr>
            <p:nvPr/>
          </p:nvGrpSpPr>
          <p:grpSpPr bwMode="auto">
            <a:xfrm>
              <a:off x="2285" y="2670"/>
              <a:ext cx="158" cy="115"/>
              <a:chOff x="2285" y="2670"/>
              <a:chExt cx="158" cy="115"/>
            </a:xfrm>
          </p:grpSpPr>
          <p:sp>
            <p:nvSpPr>
              <p:cNvPr id="445541" name="Freeform 101"/>
              <p:cNvSpPr>
                <a:spLocks/>
              </p:cNvSpPr>
              <p:nvPr/>
            </p:nvSpPr>
            <p:spPr bwMode="auto">
              <a:xfrm>
                <a:off x="2300" y="26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42" name="Freeform 102"/>
              <p:cNvSpPr>
                <a:spLocks/>
              </p:cNvSpPr>
              <p:nvPr/>
            </p:nvSpPr>
            <p:spPr bwMode="auto">
              <a:xfrm>
                <a:off x="2285" y="26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544" name="Freeform 104"/>
            <p:cNvSpPr>
              <a:spLocks/>
            </p:cNvSpPr>
            <p:nvPr/>
          </p:nvSpPr>
          <p:spPr bwMode="auto">
            <a:xfrm>
              <a:off x="1982" y="22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45" name="Freeform 105"/>
            <p:cNvSpPr>
              <a:spLocks/>
            </p:cNvSpPr>
            <p:nvPr/>
          </p:nvSpPr>
          <p:spPr bwMode="auto">
            <a:xfrm>
              <a:off x="2328" y="22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46" name="Rectangle 106"/>
            <p:cNvSpPr>
              <a:spLocks noChangeArrowheads="1"/>
            </p:cNvSpPr>
            <p:nvPr/>
          </p:nvSpPr>
          <p:spPr bwMode="auto">
            <a:xfrm>
              <a:off x="2213" y="20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47" name="Rectangle 107"/>
            <p:cNvSpPr>
              <a:spLocks noChangeArrowheads="1"/>
            </p:cNvSpPr>
            <p:nvPr/>
          </p:nvSpPr>
          <p:spPr bwMode="auto">
            <a:xfrm>
              <a:off x="2239" y="22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550" name="Group 110"/>
            <p:cNvGrpSpPr>
              <a:grpSpLocks/>
            </p:cNvGrpSpPr>
            <p:nvPr/>
          </p:nvGrpSpPr>
          <p:grpSpPr bwMode="auto">
            <a:xfrm>
              <a:off x="2097" y="2670"/>
              <a:ext cx="160" cy="115"/>
              <a:chOff x="2097" y="2670"/>
              <a:chExt cx="160" cy="115"/>
            </a:xfrm>
          </p:grpSpPr>
          <p:sp>
            <p:nvSpPr>
              <p:cNvPr id="445548" name="Freeform 108"/>
              <p:cNvSpPr>
                <a:spLocks/>
              </p:cNvSpPr>
              <p:nvPr/>
            </p:nvSpPr>
            <p:spPr bwMode="auto">
              <a:xfrm>
                <a:off x="2097" y="2698"/>
                <a:ext cx="144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49" name="Freeform 109"/>
              <p:cNvSpPr>
                <a:spLocks/>
              </p:cNvSpPr>
              <p:nvPr/>
            </p:nvSpPr>
            <p:spPr bwMode="auto">
              <a:xfrm>
                <a:off x="2225" y="26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553" name="Group 113"/>
            <p:cNvGrpSpPr>
              <a:grpSpLocks/>
            </p:cNvGrpSpPr>
            <p:nvPr/>
          </p:nvGrpSpPr>
          <p:grpSpPr bwMode="auto">
            <a:xfrm>
              <a:off x="2285" y="2670"/>
              <a:ext cx="158" cy="115"/>
              <a:chOff x="2285" y="2670"/>
              <a:chExt cx="158" cy="115"/>
            </a:xfrm>
          </p:grpSpPr>
          <p:sp>
            <p:nvSpPr>
              <p:cNvPr id="445551" name="Freeform 111"/>
              <p:cNvSpPr>
                <a:spLocks/>
              </p:cNvSpPr>
              <p:nvPr/>
            </p:nvSpPr>
            <p:spPr bwMode="auto">
              <a:xfrm>
                <a:off x="2300" y="26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52" name="Freeform 112"/>
              <p:cNvSpPr>
                <a:spLocks/>
              </p:cNvSpPr>
              <p:nvPr/>
            </p:nvSpPr>
            <p:spPr bwMode="auto">
              <a:xfrm>
                <a:off x="2285" y="26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554" name="Freeform 114"/>
            <p:cNvSpPr>
              <a:spLocks/>
            </p:cNvSpPr>
            <p:nvPr/>
          </p:nvSpPr>
          <p:spPr bwMode="auto">
            <a:xfrm>
              <a:off x="1982" y="22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55" name="Freeform 115"/>
            <p:cNvSpPr>
              <a:spLocks/>
            </p:cNvSpPr>
            <p:nvPr/>
          </p:nvSpPr>
          <p:spPr bwMode="auto">
            <a:xfrm>
              <a:off x="2328" y="22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48" name="Text Box 8"/>
            <p:cNvSpPr txBox="1">
              <a:spLocks noChangeArrowheads="1"/>
            </p:cNvSpPr>
            <p:nvPr/>
          </p:nvSpPr>
          <p:spPr bwMode="auto">
            <a:xfrm>
              <a:off x="384" y="2234"/>
              <a:ext cx="99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Stall</a:t>
              </a:r>
            </a:p>
          </p:txBody>
        </p:sp>
      </p:grpSp>
      <p:grpSp>
        <p:nvGrpSpPr>
          <p:cNvPr id="445622" name="Group 182"/>
          <p:cNvGrpSpPr>
            <a:grpSpLocks/>
          </p:cNvGrpSpPr>
          <p:nvPr/>
        </p:nvGrpSpPr>
        <p:grpSpPr bwMode="auto">
          <a:xfrm>
            <a:off x="609600" y="5016500"/>
            <a:ext cx="4021138" cy="1298575"/>
            <a:chOff x="384" y="3160"/>
            <a:chExt cx="2533" cy="818"/>
          </a:xfrm>
        </p:grpSpPr>
        <p:sp>
          <p:nvSpPr>
            <p:cNvPr id="445582" name="Rectangle 142"/>
            <p:cNvSpPr>
              <a:spLocks noChangeArrowheads="1"/>
            </p:cNvSpPr>
            <p:nvPr/>
          </p:nvSpPr>
          <p:spPr bwMode="auto">
            <a:xfrm>
              <a:off x="2344" y="3160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83" name="Rectangle 143"/>
            <p:cNvSpPr>
              <a:spLocks noChangeArrowheads="1"/>
            </p:cNvSpPr>
            <p:nvPr/>
          </p:nvSpPr>
          <p:spPr bwMode="auto">
            <a:xfrm>
              <a:off x="2390" y="3190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sp>
          <p:nvSpPr>
            <p:cNvPr id="445584" name="Rectangle 144"/>
            <p:cNvSpPr>
              <a:spLocks noChangeArrowheads="1"/>
            </p:cNvSpPr>
            <p:nvPr/>
          </p:nvSpPr>
          <p:spPr bwMode="auto">
            <a:xfrm>
              <a:off x="1716" y="3160"/>
              <a:ext cx="488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85" name="Rectangle 145"/>
            <p:cNvSpPr>
              <a:spLocks noChangeArrowheads="1"/>
            </p:cNvSpPr>
            <p:nvPr/>
          </p:nvSpPr>
          <p:spPr bwMode="auto">
            <a:xfrm>
              <a:off x="1762" y="3190"/>
              <a:ext cx="44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Input = y</a:t>
              </a:r>
              <a:endParaRPr lang="en-US"/>
            </a:p>
          </p:txBody>
        </p:sp>
        <p:sp>
          <p:nvSpPr>
            <p:cNvPr id="445589" name="Rectangle 149"/>
            <p:cNvSpPr>
              <a:spLocks noChangeArrowheads="1"/>
            </p:cNvSpPr>
            <p:nvPr/>
          </p:nvSpPr>
          <p:spPr bwMode="auto">
            <a:xfrm>
              <a:off x="1819" y="3685"/>
              <a:ext cx="375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90" name="Rectangle 150"/>
            <p:cNvSpPr>
              <a:spLocks noChangeArrowheads="1"/>
            </p:cNvSpPr>
            <p:nvPr/>
          </p:nvSpPr>
          <p:spPr bwMode="auto">
            <a:xfrm>
              <a:off x="1866" y="3715"/>
              <a:ext cx="25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stall </a:t>
              </a:r>
              <a:endParaRPr lang="en-US"/>
            </a:p>
          </p:txBody>
        </p:sp>
        <p:sp>
          <p:nvSpPr>
            <p:cNvPr id="445591" name="Rectangle 151"/>
            <p:cNvSpPr>
              <a:spLocks noChangeArrowheads="1"/>
            </p:cNvSpPr>
            <p:nvPr/>
          </p:nvSpPr>
          <p:spPr bwMode="auto">
            <a:xfrm>
              <a:off x="1866" y="3838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592" name="Rectangle 152"/>
            <p:cNvSpPr>
              <a:spLocks noChangeArrowheads="1"/>
            </p:cNvSpPr>
            <p:nvPr/>
          </p:nvSpPr>
          <p:spPr bwMode="auto">
            <a:xfrm>
              <a:off x="2318" y="3685"/>
              <a:ext cx="42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93" name="Rectangle 153"/>
            <p:cNvSpPr>
              <a:spLocks noChangeArrowheads="1"/>
            </p:cNvSpPr>
            <p:nvPr/>
          </p:nvSpPr>
          <p:spPr bwMode="auto">
            <a:xfrm>
              <a:off x="2372" y="3715"/>
              <a:ext cx="343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bubble</a:t>
              </a:r>
            </a:p>
          </p:txBody>
        </p:sp>
        <p:sp>
          <p:nvSpPr>
            <p:cNvPr id="445594" name="Rectangle 154"/>
            <p:cNvSpPr>
              <a:spLocks noChangeArrowheads="1"/>
            </p:cNvSpPr>
            <p:nvPr/>
          </p:nvSpPr>
          <p:spPr bwMode="auto">
            <a:xfrm>
              <a:off x="2571" y="3838"/>
              <a:ext cx="148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= 1</a:t>
              </a:r>
            </a:p>
          </p:txBody>
        </p:sp>
        <p:sp>
          <p:nvSpPr>
            <p:cNvPr id="445449" name="Text Box 9"/>
            <p:cNvSpPr txBox="1">
              <a:spLocks noChangeArrowheads="1"/>
            </p:cNvSpPr>
            <p:nvPr/>
          </p:nvSpPr>
          <p:spPr bwMode="auto">
            <a:xfrm>
              <a:off x="384" y="3360"/>
              <a:ext cx="99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Bubble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Forwarding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Naïve Pipeline</a:t>
            </a:r>
          </a:p>
          <a:p>
            <a:pPr lvl="1"/>
            <a:r>
              <a:rPr lang="en-US"/>
              <a:t>Register isn’t written until completion of write-back stage</a:t>
            </a:r>
          </a:p>
          <a:p>
            <a:pPr lvl="1"/>
            <a:r>
              <a:rPr lang="en-US"/>
              <a:t>Source operands read from register file in decode stage</a:t>
            </a:r>
          </a:p>
          <a:p>
            <a:pPr lvl="2"/>
            <a:r>
              <a:rPr lang="en-US"/>
              <a:t>Needs to be in register file at start of stage</a:t>
            </a:r>
          </a:p>
          <a:p>
            <a:r>
              <a:rPr lang="en-US"/>
              <a:t>Observation</a:t>
            </a:r>
          </a:p>
          <a:p>
            <a:pPr lvl="1"/>
            <a:r>
              <a:rPr lang="en-US"/>
              <a:t>Value generated in execute or memory stage</a:t>
            </a:r>
          </a:p>
          <a:p>
            <a:r>
              <a:rPr lang="en-US"/>
              <a:t>Trick</a:t>
            </a:r>
          </a:p>
          <a:p>
            <a:pPr lvl="1"/>
            <a:r>
              <a:rPr lang="en-US"/>
              <a:t>Pass value directly from generating instruction to decode stage</a:t>
            </a:r>
          </a:p>
          <a:p>
            <a:pPr lvl="1"/>
            <a:r>
              <a:rPr lang="en-US"/>
              <a:t>Needs to be available at end of decode stage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Forwarding Example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3443287" cy="3384550"/>
          </a:xfrm>
        </p:spPr>
        <p:txBody>
          <a:bodyPr/>
          <a:lstStyle/>
          <a:p>
            <a:pPr lvl="1"/>
            <a:r>
              <a:rPr lang="en-US" dirty="0"/>
              <a:t>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/>
              <a:t> </a:t>
            </a:r>
            <a:r>
              <a:rPr lang="en-US" dirty="0"/>
              <a:t>in write-back stage</a:t>
            </a:r>
          </a:p>
          <a:p>
            <a:pPr lvl="1"/>
            <a:r>
              <a:rPr lang="en-US" dirty="0"/>
              <a:t>Destination value in W pipeline register</a:t>
            </a:r>
          </a:p>
          <a:p>
            <a:pPr lvl="1"/>
            <a:r>
              <a:rPr lang="en-US" dirty="0"/>
              <a:t>Forward as </a:t>
            </a:r>
            <a:r>
              <a:rPr lang="en-US" dirty="0" err="1"/>
              <a:t>valB</a:t>
            </a:r>
            <a:r>
              <a:rPr lang="en-US" dirty="0"/>
              <a:t> for decode stage</a:t>
            </a:r>
          </a:p>
        </p:txBody>
      </p:sp>
      <p:grpSp>
        <p:nvGrpSpPr>
          <p:cNvPr id="448966" name="Group 454"/>
          <p:cNvGrpSpPr>
            <a:grpSpLocks/>
          </p:cNvGrpSpPr>
          <p:nvPr/>
        </p:nvGrpSpPr>
        <p:grpSpPr bwMode="auto">
          <a:xfrm>
            <a:off x="2514600" y="914400"/>
            <a:ext cx="5973763" cy="4449763"/>
            <a:chOff x="1584" y="576"/>
            <a:chExt cx="3763" cy="2803"/>
          </a:xfrm>
        </p:grpSpPr>
        <p:sp>
          <p:nvSpPr>
            <p:cNvPr id="448742" name="Rectangle 230"/>
            <p:cNvSpPr>
              <a:spLocks noChangeArrowheads="1"/>
            </p:cNvSpPr>
            <p:nvPr/>
          </p:nvSpPr>
          <p:spPr bwMode="auto">
            <a:xfrm>
              <a:off x="1584" y="768"/>
              <a:ext cx="1305" cy="15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43" name="Rectangle 231"/>
            <p:cNvSpPr>
              <a:spLocks noChangeArrowheads="1"/>
            </p:cNvSpPr>
            <p:nvPr/>
          </p:nvSpPr>
          <p:spPr bwMode="auto">
            <a:xfrm>
              <a:off x="1630" y="799"/>
              <a:ext cx="461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48744" name="Rectangle 232"/>
            <p:cNvSpPr>
              <a:spLocks noChangeArrowheads="1"/>
            </p:cNvSpPr>
            <p:nvPr/>
          </p:nvSpPr>
          <p:spPr bwMode="auto">
            <a:xfrm>
              <a:off x="2075" y="799"/>
              <a:ext cx="323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48745" name="Rectangle 233"/>
            <p:cNvSpPr>
              <a:spLocks noChangeArrowheads="1"/>
            </p:cNvSpPr>
            <p:nvPr/>
          </p:nvSpPr>
          <p:spPr bwMode="auto">
            <a:xfrm>
              <a:off x="2381" y="799"/>
              <a:ext cx="346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48746" name="Rectangle 234"/>
            <p:cNvSpPr>
              <a:spLocks noChangeArrowheads="1"/>
            </p:cNvSpPr>
            <p:nvPr/>
          </p:nvSpPr>
          <p:spPr bwMode="auto">
            <a:xfrm>
              <a:off x="2684" y="799"/>
              <a:ext cx="16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48747" name="Rectangle 235"/>
            <p:cNvSpPr>
              <a:spLocks noChangeArrowheads="1"/>
            </p:cNvSpPr>
            <p:nvPr/>
          </p:nvSpPr>
          <p:spPr bwMode="auto">
            <a:xfrm>
              <a:off x="3043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48" name="Rectangle 236"/>
            <p:cNvSpPr>
              <a:spLocks noChangeArrowheads="1"/>
            </p:cNvSpPr>
            <p:nvPr/>
          </p:nvSpPr>
          <p:spPr bwMode="auto">
            <a:xfrm>
              <a:off x="3136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48749" name="Rectangle 237"/>
            <p:cNvSpPr>
              <a:spLocks noChangeArrowheads="1"/>
            </p:cNvSpPr>
            <p:nvPr/>
          </p:nvSpPr>
          <p:spPr bwMode="auto">
            <a:xfrm>
              <a:off x="3273" y="576"/>
              <a:ext cx="231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0" name="Rectangle 238"/>
            <p:cNvSpPr>
              <a:spLocks noChangeArrowheads="1"/>
            </p:cNvSpPr>
            <p:nvPr/>
          </p:nvSpPr>
          <p:spPr bwMode="auto">
            <a:xfrm>
              <a:off x="3367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48751" name="Rectangle 239"/>
            <p:cNvSpPr>
              <a:spLocks noChangeArrowheads="1"/>
            </p:cNvSpPr>
            <p:nvPr/>
          </p:nvSpPr>
          <p:spPr bwMode="auto">
            <a:xfrm>
              <a:off x="3504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2" name="Rectangle 240"/>
            <p:cNvSpPr>
              <a:spLocks noChangeArrowheads="1"/>
            </p:cNvSpPr>
            <p:nvPr/>
          </p:nvSpPr>
          <p:spPr bwMode="auto">
            <a:xfrm>
              <a:off x="3597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48753" name="Rectangle 241"/>
            <p:cNvSpPr>
              <a:spLocks noChangeArrowheads="1"/>
            </p:cNvSpPr>
            <p:nvPr/>
          </p:nvSpPr>
          <p:spPr bwMode="auto">
            <a:xfrm>
              <a:off x="3734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4" name="Rectangle 242"/>
            <p:cNvSpPr>
              <a:spLocks noChangeArrowheads="1"/>
            </p:cNvSpPr>
            <p:nvPr/>
          </p:nvSpPr>
          <p:spPr bwMode="auto">
            <a:xfrm>
              <a:off x="3828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48755" name="Rectangle 243"/>
            <p:cNvSpPr>
              <a:spLocks noChangeArrowheads="1"/>
            </p:cNvSpPr>
            <p:nvPr/>
          </p:nvSpPr>
          <p:spPr bwMode="auto">
            <a:xfrm>
              <a:off x="3964" y="576"/>
              <a:ext cx="231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6" name="Rectangle 244"/>
            <p:cNvSpPr>
              <a:spLocks noChangeArrowheads="1"/>
            </p:cNvSpPr>
            <p:nvPr/>
          </p:nvSpPr>
          <p:spPr bwMode="auto">
            <a:xfrm>
              <a:off x="4058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48757" name="Rectangle 245"/>
            <p:cNvSpPr>
              <a:spLocks noChangeArrowheads="1"/>
            </p:cNvSpPr>
            <p:nvPr/>
          </p:nvSpPr>
          <p:spPr bwMode="auto">
            <a:xfrm>
              <a:off x="4195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8" name="Rectangle 246"/>
            <p:cNvSpPr>
              <a:spLocks noChangeArrowheads="1"/>
            </p:cNvSpPr>
            <p:nvPr/>
          </p:nvSpPr>
          <p:spPr bwMode="auto">
            <a:xfrm>
              <a:off x="4288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48759" name="Rectangle 247"/>
            <p:cNvSpPr>
              <a:spLocks noChangeArrowheads="1"/>
            </p:cNvSpPr>
            <p:nvPr/>
          </p:nvSpPr>
          <p:spPr bwMode="auto">
            <a:xfrm>
              <a:off x="4425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0" name="Rectangle 248"/>
            <p:cNvSpPr>
              <a:spLocks noChangeArrowheads="1"/>
            </p:cNvSpPr>
            <p:nvPr/>
          </p:nvSpPr>
          <p:spPr bwMode="auto">
            <a:xfrm>
              <a:off x="4519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48761" name="Rectangle 249"/>
            <p:cNvSpPr>
              <a:spLocks noChangeArrowheads="1"/>
            </p:cNvSpPr>
            <p:nvPr/>
          </p:nvSpPr>
          <p:spPr bwMode="auto">
            <a:xfrm>
              <a:off x="4655" y="576"/>
              <a:ext cx="231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2" name="Rectangle 250"/>
            <p:cNvSpPr>
              <a:spLocks noChangeArrowheads="1"/>
            </p:cNvSpPr>
            <p:nvPr/>
          </p:nvSpPr>
          <p:spPr bwMode="auto">
            <a:xfrm>
              <a:off x="4749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48763" name="Rectangle 251"/>
            <p:cNvSpPr>
              <a:spLocks noChangeArrowheads="1"/>
            </p:cNvSpPr>
            <p:nvPr/>
          </p:nvSpPr>
          <p:spPr bwMode="auto">
            <a:xfrm>
              <a:off x="4886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4" name="Rectangle 252"/>
            <p:cNvSpPr>
              <a:spLocks noChangeArrowheads="1"/>
            </p:cNvSpPr>
            <p:nvPr/>
          </p:nvSpPr>
          <p:spPr bwMode="auto">
            <a:xfrm>
              <a:off x="4979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48765" name="Rectangle 253"/>
            <p:cNvSpPr>
              <a:spLocks noChangeArrowheads="1"/>
            </p:cNvSpPr>
            <p:nvPr/>
          </p:nvSpPr>
          <p:spPr bwMode="auto">
            <a:xfrm>
              <a:off x="304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6" name="Rectangle 254"/>
            <p:cNvSpPr>
              <a:spLocks noChangeArrowheads="1"/>
            </p:cNvSpPr>
            <p:nvPr/>
          </p:nvSpPr>
          <p:spPr bwMode="auto">
            <a:xfrm>
              <a:off x="3127" y="790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767" name="Rectangle 255"/>
            <p:cNvSpPr>
              <a:spLocks noChangeArrowheads="1"/>
            </p:cNvSpPr>
            <p:nvPr/>
          </p:nvSpPr>
          <p:spPr bwMode="auto">
            <a:xfrm>
              <a:off x="327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8" name="Rectangle 256"/>
            <p:cNvSpPr>
              <a:spLocks noChangeArrowheads="1"/>
            </p:cNvSpPr>
            <p:nvPr/>
          </p:nvSpPr>
          <p:spPr bwMode="auto">
            <a:xfrm>
              <a:off x="3352" y="790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769" name="Rectangle 257"/>
            <p:cNvSpPr>
              <a:spLocks noChangeArrowheads="1"/>
            </p:cNvSpPr>
            <p:nvPr/>
          </p:nvSpPr>
          <p:spPr bwMode="auto">
            <a:xfrm>
              <a:off x="350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0" name="Rectangle 258"/>
            <p:cNvSpPr>
              <a:spLocks noChangeArrowheads="1"/>
            </p:cNvSpPr>
            <p:nvPr/>
          </p:nvSpPr>
          <p:spPr bwMode="auto">
            <a:xfrm>
              <a:off x="3584" y="790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771" name="Rectangle 259"/>
            <p:cNvSpPr>
              <a:spLocks noChangeArrowheads="1"/>
            </p:cNvSpPr>
            <p:nvPr/>
          </p:nvSpPr>
          <p:spPr bwMode="auto">
            <a:xfrm>
              <a:off x="373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2" name="Rectangle 260"/>
            <p:cNvSpPr>
              <a:spLocks noChangeArrowheads="1"/>
            </p:cNvSpPr>
            <p:nvPr/>
          </p:nvSpPr>
          <p:spPr bwMode="auto">
            <a:xfrm>
              <a:off x="3806" y="790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773" name="Rectangle 261"/>
            <p:cNvSpPr>
              <a:spLocks noChangeArrowheads="1"/>
            </p:cNvSpPr>
            <p:nvPr/>
          </p:nvSpPr>
          <p:spPr bwMode="auto">
            <a:xfrm>
              <a:off x="396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4" name="Rectangle 262"/>
            <p:cNvSpPr>
              <a:spLocks noChangeArrowheads="1"/>
            </p:cNvSpPr>
            <p:nvPr/>
          </p:nvSpPr>
          <p:spPr bwMode="auto">
            <a:xfrm>
              <a:off x="4029" y="790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775" name="Rectangle 263"/>
            <p:cNvSpPr>
              <a:spLocks noChangeArrowheads="1"/>
            </p:cNvSpPr>
            <p:nvPr/>
          </p:nvSpPr>
          <p:spPr bwMode="auto">
            <a:xfrm>
              <a:off x="304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6" name="Rectangle 264"/>
            <p:cNvSpPr>
              <a:spLocks noChangeArrowheads="1"/>
            </p:cNvSpPr>
            <p:nvPr/>
          </p:nvSpPr>
          <p:spPr bwMode="auto">
            <a:xfrm>
              <a:off x="3127" y="790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777" name="Rectangle 265"/>
            <p:cNvSpPr>
              <a:spLocks noChangeArrowheads="1"/>
            </p:cNvSpPr>
            <p:nvPr/>
          </p:nvSpPr>
          <p:spPr bwMode="auto">
            <a:xfrm>
              <a:off x="327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8" name="Rectangle 266"/>
            <p:cNvSpPr>
              <a:spLocks noChangeArrowheads="1"/>
            </p:cNvSpPr>
            <p:nvPr/>
          </p:nvSpPr>
          <p:spPr bwMode="auto">
            <a:xfrm>
              <a:off x="3352" y="790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779" name="Rectangle 267"/>
            <p:cNvSpPr>
              <a:spLocks noChangeArrowheads="1"/>
            </p:cNvSpPr>
            <p:nvPr/>
          </p:nvSpPr>
          <p:spPr bwMode="auto">
            <a:xfrm>
              <a:off x="350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0" name="Rectangle 268"/>
            <p:cNvSpPr>
              <a:spLocks noChangeArrowheads="1"/>
            </p:cNvSpPr>
            <p:nvPr/>
          </p:nvSpPr>
          <p:spPr bwMode="auto">
            <a:xfrm>
              <a:off x="3584" y="790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781" name="Rectangle 269"/>
            <p:cNvSpPr>
              <a:spLocks noChangeArrowheads="1"/>
            </p:cNvSpPr>
            <p:nvPr/>
          </p:nvSpPr>
          <p:spPr bwMode="auto">
            <a:xfrm>
              <a:off x="373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2" name="Rectangle 270"/>
            <p:cNvSpPr>
              <a:spLocks noChangeArrowheads="1"/>
            </p:cNvSpPr>
            <p:nvPr/>
          </p:nvSpPr>
          <p:spPr bwMode="auto">
            <a:xfrm>
              <a:off x="3806" y="790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783" name="Rectangle 271"/>
            <p:cNvSpPr>
              <a:spLocks noChangeArrowheads="1"/>
            </p:cNvSpPr>
            <p:nvPr/>
          </p:nvSpPr>
          <p:spPr bwMode="auto">
            <a:xfrm>
              <a:off x="396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4" name="Rectangle 272"/>
            <p:cNvSpPr>
              <a:spLocks noChangeArrowheads="1"/>
            </p:cNvSpPr>
            <p:nvPr/>
          </p:nvSpPr>
          <p:spPr bwMode="auto">
            <a:xfrm>
              <a:off x="4029" y="790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785" name="Rectangle 273"/>
            <p:cNvSpPr>
              <a:spLocks noChangeArrowheads="1"/>
            </p:cNvSpPr>
            <p:nvPr/>
          </p:nvSpPr>
          <p:spPr bwMode="auto">
            <a:xfrm>
              <a:off x="1584" y="921"/>
              <a:ext cx="1305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6" name="Rectangle 274"/>
            <p:cNvSpPr>
              <a:spLocks noChangeArrowheads="1"/>
            </p:cNvSpPr>
            <p:nvPr/>
          </p:nvSpPr>
          <p:spPr bwMode="auto">
            <a:xfrm>
              <a:off x="1701" y="953"/>
              <a:ext cx="32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48787" name="Rectangle 275"/>
            <p:cNvSpPr>
              <a:spLocks noChangeArrowheads="1"/>
            </p:cNvSpPr>
            <p:nvPr/>
          </p:nvSpPr>
          <p:spPr bwMode="auto">
            <a:xfrm>
              <a:off x="2075" y="953"/>
              <a:ext cx="323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48788" name="Rectangle 276"/>
            <p:cNvSpPr>
              <a:spLocks noChangeArrowheads="1"/>
            </p:cNvSpPr>
            <p:nvPr/>
          </p:nvSpPr>
          <p:spPr bwMode="auto">
            <a:xfrm>
              <a:off x="2434" y="953"/>
              <a:ext cx="288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48789" name="Rectangle 277"/>
            <p:cNvSpPr>
              <a:spLocks noChangeArrowheads="1"/>
            </p:cNvSpPr>
            <p:nvPr/>
          </p:nvSpPr>
          <p:spPr bwMode="auto">
            <a:xfrm>
              <a:off x="2684" y="953"/>
              <a:ext cx="16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48790" name="Rectangle 278"/>
            <p:cNvSpPr>
              <a:spLocks noChangeArrowheads="1"/>
            </p:cNvSpPr>
            <p:nvPr/>
          </p:nvSpPr>
          <p:spPr bwMode="auto">
            <a:xfrm>
              <a:off x="3273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1" name="Rectangle 279"/>
            <p:cNvSpPr>
              <a:spLocks noChangeArrowheads="1"/>
            </p:cNvSpPr>
            <p:nvPr/>
          </p:nvSpPr>
          <p:spPr bwMode="auto">
            <a:xfrm>
              <a:off x="3357" y="94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792" name="Rectangle 280"/>
            <p:cNvSpPr>
              <a:spLocks noChangeArrowheads="1"/>
            </p:cNvSpPr>
            <p:nvPr/>
          </p:nvSpPr>
          <p:spPr bwMode="auto">
            <a:xfrm>
              <a:off x="350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3" name="Rectangle 281"/>
            <p:cNvSpPr>
              <a:spLocks noChangeArrowheads="1"/>
            </p:cNvSpPr>
            <p:nvPr/>
          </p:nvSpPr>
          <p:spPr bwMode="auto">
            <a:xfrm>
              <a:off x="3582" y="94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794" name="Rectangle 282"/>
            <p:cNvSpPr>
              <a:spLocks noChangeArrowheads="1"/>
            </p:cNvSpPr>
            <p:nvPr/>
          </p:nvSpPr>
          <p:spPr bwMode="auto">
            <a:xfrm>
              <a:off x="373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5" name="Rectangle 283"/>
            <p:cNvSpPr>
              <a:spLocks noChangeArrowheads="1"/>
            </p:cNvSpPr>
            <p:nvPr/>
          </p:nvSpPr>
          <p:spPr bwMode="auto">
            <a:xfrm>
              <a:off x="3815" y="94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796" name="Rectangle 284"/>
            <p:cNvSpPr>
              <a:spLocks noChangeArrowheads="1"/>
            </p:cNvSpPr>
            <p:nvPr/>
          </p:nvSpPr>
          <p:spPr bwMode="auto">
            <a:xfrm>
              <a:off x="396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7" name="Rectangle 285"/>
            <p:cNvSpPr>
              <a:spLocks noChangeArrowheads="1"/>
            </p:cNvSpPr>
            <p:nvPr/>
          </p:nvSpPr>
          <p:spPr bwMode="auto">
            <a:xfrm>
              <a:off x="4036" y="94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798" name="Rectangle 286"/>
            <p:cNvSpPr>
              <a:spLocks noChangeArrowheads="1"/>
            </p:cNvSpPr>
            <p:nvPr/>
          </p:nvSpPr>
          <p:spPr bwMode="auto">
            <a:xfrm>
              <a:off x="4195" y="921"/>
              <a:ext cx="231" cy="15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9" name="Rectangle 287"/>
            <p:cNvSpPr>
              <a:spLocks noChangeArrowheads="1"/>
            </p:cNvSpPr>
            <p:nvPr/>
          </p:nvSpPr>
          <p:spPr bwMode="auto">
            <a:xfrm>
              <a:off x="4259" y="94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00" name="Rectangle 288"/>
            <p:cNvSpPr>
              <a:spLocks noChangeArrowheads="1"/>
            </p:cNvSpPr>
            <p:nvPr/>
          </p:nvSpPr>
          <p:spPr bwMode="auto">
            <a:xfrm>
              <a:off x="3273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1" name="Rectangle 289"/>
            <p:cNvSpPr>
              <a:spLocks noChangeArrowheads="1"/>
            </p:cNvSpPr>
            <p:nvPr/>
          </p:nvSpPr>
          <p:spPr bwMode="auto">
            <a:xfrm>
              <a:off x="3357" y="94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02" name="Rectangle 290"/>
            <p:cNvSpPr>
              <a:spLocks noChangeArrowheads="1"/>
            </p:cNvSpPr>
            <p:nvPr/>
          </p:nvSpPr>
          <p:spPr bwMode="auto">
            <a:xfrm>
              <a:off x="350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3" name="Rectangle 291"/>
            <p:cNvSpPr>
              <a:spLocks noChangeArrowheads="1"/>
            </p:cNvSpPr>
            <p:nvPr/>
          </p:nvSpPr>
          <p:spPr bwMode="auto">
            <a:xfrm>
              <a:off x="3582" y="94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04" name="Rectangle 292"/>
            <p:cNvSpPr>
              <a:spLocks noChangeArrowheads="1"/>
            </p:cNvSpPr>
            <p:nvPr/>
          </p:nvSpPr>
          <p:spPr bwMode="auto">
            <a:xfrm>
              <a:off x="373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5" name="Rectangle 293"/>
            <p:cNvSpPr>
              <a:spLocks noChangeArrowheads="1"/>
            </p:cNvSpPr>
            <p:nvPr/>
          </p:nvSpPr>
          <p:spPr bwMode="auto">
            <a:xfrm>
              <a:off x="3815" y="94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06" name="Rectangle 294"/>
            <p:cNvSpPr>
              <a:spLocks noChangeArrowheads="1"/>
            </p:cNvSpPr>
            <p:nvPr/>
          </p:nvSpPr>
          <p:spPr bwMode="auto">
            <a:xfrm>
              <a:off x="396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7" name="Rectangle 295"/>
            <p:cNvSpPr>
              <a:spLocks noChangeArrowheads="1"/>
            </p:cNvSpPr>
            <p:nvPr/>
          </p:nvSpPr>
          <p:spPr bwMode="auto">
            <a:xfrm>
              <a:off x="4036" y="94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08" name="Rectangle 296"/>
            <p:cNvSpPr>
              <a:spLocks noChangeArrowheads="1"/>
            </p:cNvSpPr>
            <p:nvPr/>
          </p:nvSpPr>
          <p:spPr bwMode="auto">
            <a:xfrm>
              <a:off x="4195" y="921"/>
              <a:ext cx="231" cy="15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9" name="Rectangle 297"/>
            <p:cNvSpPr>
              <a:spLocks noChangeArrowheads="1"/>
            </p:cNvSpPr>
            <p:nvPr/>
          </p:nvSpPr>
          <p:spPr bwMode="auto">
            <a:xfrm>
              <a:off x="4259" y="94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10" name="Rectangle 298"/>
            <p:cNvSpPr>
              <a:spLocks noChangeArrowheads="1"/>
            </p:cNvSpPr>
            <p:nvPr/>
          </p:nvSpPr>
          <p:spPr bwMode="auto">
            <a:xfrm>
              <a:off x="1584" y="1075"/>
              <a:ext cx="1305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1" name="Rectangle 299"/>
            <p:cNvSpPr>
              <a:spLocks noChangeArrowheads="1"/>
            </p:cNvSpPr>
            <p:nvPr/>
          </p:nvSpPr>
          <p:spPr bwMode="auto">
            <a:xfrm>
              <a:off x="1701" y="1107"/>
              <a:ext cx="32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48812" name="Rectangle 300"/>
            <p:cNvSpPr>
              <a:spLocks noChangeArrowheads="1"/>
            </p:cNvSpPr>
            <p:nvPr/>
          </p:nvSpPr>
          <p:spPr bwMode="auto">
            <a:xfrm>
              <a:off x="2041" y="1107"/>
              <a:ext cx="159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48813" name="Rectangle 301"/>
            <p:cNvSpPr>
              <a:spLocks noChangeArrowheads="1"/>
            </p:cNvSpPr>
            <p:nvPr/>
          </p:nvSpPr>
          <p:spPr bwMode="auto">
            <a:xfrm>
              <a:off x="350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4" name="Rectangle 302"/>
            <p:cNvSpPr>
              <a:spLocks noChangeArrowheads="1"/>
            </p:cNvSpPr>
            <p:nvPr/>
          </p:nvSpPr>
          <p:spPr bwMode="auto">
            <a:xfrm>
              <a:off x="3588" y="1097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15" name="Rectangle 303"/>
            <p:cNvSpPr>
              <a:spLocks noChangeArrowheads="1"/>
            </p:cNvSpPr>
            <p:nvPr/>
          </p:nvSpPr>
          <p:spPr bwMode="auto">
            <a:xfrm>
              <a:off x="373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6" name="Rectangle 304"/>
            <p:cNvSpPr>
              <a:spLocks noChangeArrowheads="1"/>
            </p:cNvSpPr>
            <p:nvPr/>
          </p:nvSpPr>
          <p:spPr bwMode="auto">
            <a:xfrm>
              <a:off x="3812" y="1097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17" name="Rectangle 305"/>
            <p:cNvSpPr>
              <a:spLocks noChangeArrowheads="1"/>
            </p:cNvSpPr>
            <p:nvPr/>
          </p:nvSpPr>
          <p:spPr bwMode="auto">
            <a:xfrm>
              <a:off x="396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8" name="Rectangle 306"/>
            <p:cNvSpPr>
              <a:spLocks noChangeArrowheads="1"/>
            </p:cNvSpPr>
            <p:nvPr/>
          </p:nvSpPr>
          <p:spPr bwMode="auto">
            <a:xfrm>
              <a:off x="4045" y="1097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19" name="Rectangle 307"/>
            <p:cNvSpPr>
              <a:spLocks noChangeArrowheads="1"/>
            </p:cNvSpPr>
            <p:nvPr/>
          </p:nvSpPr>
          <p:spPr bwMode="auto">
            <a:xfrm>
              <a:off x="4195" y="1075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0" name="Rectangle 308"/>
            <p:cNvSpPr>
              <a:spLocks noChangeArrowheads="1"/>
            </p:cNvSpPr>
            <p:nvPr/>
          </p:nvSpPr>
          <p:spPr bwMode="auto">
            <a:xfrm>
              <a:off x="4267" y="1097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21" name="Rectangle 309"/>
            <p:cNvSpPr>
              <a:spLocks noChangeArrowheads="1"/>
            </p:cNvSpPr>
            <p:nvPr/>
          </p:nvSpPr>
          <p:spPr bwMode="auto">
            <a:xfrm>
              <a:off x="4425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2" name="Rectangle 310"/>
            <p:cNvSpPr>
              <a:spLocks noChangeArrowheads="1"/>
            </p:cNvSpPr>
            <p:nvPr/>
          </p:nvSpPr>
          <p:spPr bwMode="auto">
            <a:xfrm>
              <a:off x="4490" y="1097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23" name="Rectangle 311"/>
            <p:cNvSpPr>
              <a:spLocks noChangeArrowheads="1"/>
            </p:cNvSpPr>
            <p:nvPr/>
          </p:nvSpPr>
          <p:spPr bwMode="auto">
            <a:xfrm>
              <a:off x="350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4" name="Rectangle 312"/>
            <p:cNvSpPr>
              <a:spLocks noChangeArrowheads="1"/>
            </p:cNvSpPr>
            <p:nvPr/>
          </p:nvSpPr>
          <p:spPr bwMode="auto">
            <a:xfrm>
              <a:off x="3588" y="1097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25" name="Rectangle 313"/>
            <p:cNvSpPr>
              <a:spLocks noChangeArrowheads="1"/>
            </p:cNvSpPr>
            <p:nvPr/>
          </p:nvSpPr>
          <p:spPr bwMode="auto">
            <a:xfrm>
              <a:off x="373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6" name="Rectangle 314"/>
            <p:cNvSpPr>
              <a:spLocks noChangeArrowheads="1"/>
            </p:cNvSpPr>
            <p:nvPr/>
          </p:nvSpPr>
          <p:spPr bwMode="auto">
            <a:xfrm>
              <a:off x="3812" y="1097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27" name="Rectangle 315"/>
            <p:cNvSpPr>
              <a:spLocks noChangeArrowheads="1"/>
            </p:cNvSpPr>
            <p:nvPr/>
          </p:nvSpPr>
          <p:spPr bwMode="auto">
            <a:xfrm>
              <a:off x="396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8" name="Rectangle 316"/>
            <p:cNvSpPr>
              <a:spLocks noChangeArrowheads="1"/>
            </p:cNvSpPr>
            <p:nvPr/>
          </p:nvSpPr>
          <p:spPr bwMode="auto">
            <a:xfrm>
              <a:off x="4045" y="1097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29" name="Rectangle 317"/>
            <p:cNvSpPr>
              <a:spLocks noChangeArrowheads="1"/>
            </p:cNvSpPr>
            <p:nvPr/>
          </p:nvSpPr>
          <p:spPr bwMode="auto">
            <a:xfrm>
              <a:off x="4195" y="1075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0" name="Rectangle 318"/>
            <p:cNvSpPr>
              <a:spLocks noChangeArrowheads="1"/>
            </p:cNvSpPr>
            <p:nvPr/>
          </p:nvSpPr>
          <p:spPr bwMode="auto">
            <a:xfrm>
              <a:off x="4267" y="1097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31" name="Rectangle 319"/>
            <p:cNvSpPr>
              <a:spLocks noChangeArrowheads="1"/>
            </p:cNvSpPr>
            <p:nvPr/>
          </p:nvSpPr>
          <p:spPr bwMode="auto">
            <a:xfrm>
              <a:off x="4425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2" name="Rectangle 320"/>
            <p:cNvSpPr>
              <a:spLocks noChangeArrowheads="1"/>
            </p:cNvSpPr>
            <p:nvPr/>
          </p:nvSpPr>
          <p:spPr bwMode="auto">
            <a:xfrm>
              <a:off x="4490" y="1097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33" name="Rectangle 321"/>
            <p:cNvSpPr>
              <a:spLocks noChangeArrowheads="1"/>
            </p:cNvSpPr>
            <p:nvPr/>
          </p:nvSpPr>
          <p:spPr bwMode="auto">
            <a:xfrm>
              <a:off x="1584" y="1229"/>
              <a:ext cx="1305" cy="15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4" name="Rectangle 322"/>
            <p:cNvSpPr>
              <a:spLocks noChangeArrowheads="1"/>
            </p:cNvSpPr>
            <p:nvPr/>
          </p:nvSpPr>
          <p:spPr bwMode="auto">
            <a:xfrm>
              <a:off x="1701" y="1260"/>
              <a:ext cx="32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0x015: </a:t>
              </a:r>
              <a:endParaRPr lang="en-US" dirty="0"/>
            </a:p>
          </p:txBody>
        </p:sp>
        <p:sp>
          <p:nvSpPr>
            <p:cNvPr id="448835" name="Rectangle 323"/>
            <p:cNvSpPr>
              <a:spLocks noChangeArrowheads="1"/>
            </p:cNvSpPr>
            <p:nvPr/>
          </p:nvSpPr>
          <p:spPr bwMode="auto">
            <a:xfrm>
              <a:off x="2041" y="1260"/>
              <a:ext cx="159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48836" name="Rectangle 324"/>
            <p:cNvSpPr>
              <a:spLocks noChangeArrowheads="1"/>
            </p:cNvSpPr>
            <p:nvPr/>
          </p:nvSpPr>
          <p:spPr bwMode="auto">
            <a:xfrm>
              <a:off x="373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7" name="Rectangle 325"/>
            <p:cNvSpPr>
              <a:spLocks noChangeArrowheads="1"/>
            </p:cNvSpPr>
            <p:nvPr/>
          </p:nvSpPr>
          <p:spPr bwMode="auto">
            <a:xfrm>
              <a:off x="3818" y="1251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38" name="Rectangle 326"/>
            <p:cNvSpPr>
              <a:spLocks noChangeArrowheads="1"/>
            </p:cNvSpPr>
            <p:nvPr/>
          </p:nvSpPr>
          <p:spPr bwMode="auto">
            <a:xfrm>
              <a:off x="396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9" name="Rectangle 327"/>
            <p:cNvSpPr>
              <a:spLocks noChangeArrowheads="1"/>
            </p:cNvSpPr>
            <p:nvPr/>
          </p:nvSpPr>
          <p:spPr bwMode="auto">
            <a:xfrm>
              <a:off x="4043" y="1251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40" name="Rectangle 328"/>
            <p:cNvSpPr>
              <a:spLocks noChangeArrowheads="1"/>
            </p:cNvSpPr>
            <p:nvPr/>
          </p:nvSpPr>
          <p:spPr bwMode="auto">
            <a:xfrm>
              <a:off x="4195" y="1229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1" name="Rectangle 329"/>
            <p:cNvSpPr>
              <a:spLocks noChangeArrowheads="1"/>
            </p:cNvSpPr>
            <p:nvPr/>
          </p:nvSpPr>
          <p:spPr bwMode="auto">
            <a:xfrm>
              <a:off x="4275" y="1251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42" name="Rectangle 330"/>
            <p:cNvSpPr>
              <a:spLocks noChangeArrowheads="1"/>
            </p:cNvSpPr>
            <p:nvPr/>
          </p:nvSpPr>
          <p:spPr bwMode="auto">
            <a:xfrm>
              <a:off x="442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3" name="Rectangle 331"/>
            <p:cNvSpPr>
              <a:spLocks noChangeArrowheads="1"/>
            </p:cNvSpPr>
            <p:nvPr/>
          </p:nvSpPr>
          <p:spPr bwMode="auto">
            <a:xfrm>
              <a:off x="4497" y="1251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44" name="Rectangle 332"/>
            <p:cNvSpPr>
              <a:spLocks noChangeArrowheads="1"/>
            </p:cNvSpPr>
            <p:nvPr/>
          </p:nvSpPr>
          <p:spPr bwMode="auto">
            <a:xfrm>
              <a:off x="465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5" name="Rectangle 333"/>
            <p:cNvSpPr>
              <a:spLocks noChangeArrowheads="1"/>
            </p:cNvSpPr>
            <p:nvPr/>
          </p:nvSpPr>
          <p:spPr bwMode="auto">
            <a:xfrm>
              <a:off x="4720" y="1251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46" name="Rectangle 334"/>
            <p:cNvSpPr>
              <a:spLocks noChangeArrowheads="1"/>
            </p:cNvSpPr>
            <p:nvPr/>
          </p:nvSpPr>
          <p:spPr bwMode="auto">
            <a:xfrm>
              <a:off x="373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7" name="Rectangle 335"/>
            <p:cNvSpPr>
              <a:spLocks noChangeArrowheads="1"/>
            </p:cNvSpPr>
            <p:nvPr/>
          </p:nvSpPr>
          <p:spPr bwMode="auto">
            <a:xfrm>
              <a:off x="3818" y="1251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48" name="Rectangle 336"/>
            <p:cNvSpPr>
              <a:spLocks noChangeArrowheads="1"/>
            </p:cNvSpPr>
            <p:nvPr/>
          </p:nvSpPr>
          <p:spPr bwMode="auto">
            <a:xfrm>
              <a:off x="396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9" name="Rectangle 337"/>
            <p:cNvSpPr>
              <a:spLocks noChangeArrowheads="1"/>
            </p:cNvSpPr>
            <p:nvPr/>
          </p:nvSpPr>
          <p:spPr bwMode="auto">
            <a:xfrm>
              <a:off x="4043" y="1251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50" name="Rectangle 338"/>
            <p:cNvSpPr>
              <a:spLocks noChangeArrowheads="1"/>
            </p:cNvSpPr>
            <p:nvPr/>
          </p:nvSpPr>
          <p:spPr bwMode="auto">
            <a:xfrm>
              <a:off x="4195" y="1229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1" name="Rectangle 339"/>
            <p:cNvSpPr>
              <a:spLocks noChangeArrowheads="1"/>
            </p:cNvSpPr>
            <p:nvPr/>
          </p:nvSpPr>
          <p:spPr bwMode="auto">
            <a:xfrm>
              <a:off x="4275" y="1251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52" name="Rectangle 340"/>
            <p:cNvSpPr>
              <a:spLocks noChangeArrowheads="1"/>
            </p:cNvSpPr>
            <p:nvPr/>
          </p:nvSpPr>
          <p:spPr bwMode="auto">
            <a:xfrm>
              <a:off x="442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3" name="Rectangle 341"/>
            <p:cNvSpPr>
              <a:spLocks noChangeArrowheads="1"/>
            </p:cNvSpPr>
            <p:nvPr/>
          </p:nvSpPr>
          <p:spPr bwMode="auto">
            <a:xfrm>
              <a:off x="4497" y="1251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54" name="Rectangle 342"/>
            <p:cNvSpPr>
              <a:spLocks noChangeArrowheads="1"/>
            </p:cNvSpPr>
            <p:nvPr/>
          </p:nvSpPr>
          <p:spPr bwMode="auto">
            <a:xfrm>
              <a:off x="465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5" name="Rectangle 343"/>
            <p:cNvSpPr>
              <a:spLocks noChangeArrowheads="1"/>
            </p:cNvSpPr>
            <p:nvPr/>
          </p:nvSpPr>
          <p:spPr bwMode="auto">
            <a:xfrm>
              <a:off x="4720" y="1251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56" name="Rectangle 344"/>
            <p:cNvSpPr>
              <a:spLocks noChangeArrowheads="1"/>
            </p:cNvSpPr>
            <p:nvPr/>
          </p:nvSpPr>
          <p:spPr bwMode="auto">
            <a:xfrm>
              <a:off x="1584" y="1382"/>
              <a:ext cx="1305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7" name="Rectangle 345"/>
            <p:cNvSpPr>
              <a:spLocks noChangeArrowheads="1"/>
            </p:cNvSpPr>
            <p:nvPr/>
          </p:nvSpPr>
          <p:spPr bwMode="auto">
            <a:xfrm>
              <a:off x="1703" y="1414"/>
              <a:ext cx="32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endParaRPr lang="en-US" dirty="0"/>
            </a:p>
          </p:txBody>
        </p:sp>
        <p:sp>
          <p:nvSpPr>
            <p:cNvPr id="448858" name="Rectangle 346"/>
            <p:cNvSpPr>
              <a:spLocks noChangeArrowheads="1"/>
            </p:cNvSpPr>
            <p:nvPr/>
          </p:nvSpPr>
          <p:spPr bwMode="auto">
            <a:xfrm>
              <a:off x="2041" y="1414"/>
              <a:ext cx="218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48859" name="Rectangle 347"/>
            <p:cNvSpPr>
              <a:spLocks noChangeArrowheads="1"/>
            </p:cNvSpPr>
            <p:nvPr/>
          </p:nvSpPr>
          <p:spPr bwMode="auto">
            <a:xfrm>
              <a:off x="2273" y="1414"/>
              <a:ext cx="115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48860" name="Rectangle 348"/>
            <p:cNvSpPr>
              <a:spLocks noChangeArrowheads="1"/>
            </p:cNvSpPr>
            <p:nvPr/>
          </p:nvSpPr>
          <p:spPr bwMode="auto">
            <a:xfrm>
              <a:off x="2362" y="1414"/>
              <a:ext cx="16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48861" name="Rectangle 349"/>
            <p:cNvSpPr>
              <a:spLocks noChangeArrowheads="1"/>
            </p:cNvSpPr>
            <p:nvPr/>
          </p:nvSpPr>
          <p:spPr bwMode="auto">
            <a:xfrm>
              <a:off x="2488" y="1414"/>
              <a:ext cx="173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48862" name="Rectangle 350"/>
            <p:cNvSpPr>
              <a:spLocks noChangeArrowheads="1"/>
            </p:cNvSpPr>
            <p:nvPr/>
          </p:nvSpPr>
          <p:spPr bwMode="auto">
            <a:xfrm>
              <a:off x="2630" y="1414"/>
              <a:ext cx="16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48863" name="Rectangle 351"/>
            <p:cNvSpPr>
              <a:spLocks noChangeArrowheads="1"/>
            </p:cNvSpPr>
            <p:nvPr/>
          </p:nvSpPr>
          <p:spPr bwMode="auto">
            <a:xfrm>
              <a:off x="3964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64" name="Rectangle 352"/>
            <p:cNvSpPr>
              <a:spLocks noChangeArrowheads="1"/>
            </p:cNvSpPr>
            <p:nvPr/>
          </p:nvSpPr>
          <p:spPr bwMode="auto">
            <a:xfrm>
              <a:off x="4048" y="140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65" name="Rectangle 353"/>
            <p:cNvSpPr>
              <a:spLocks noChangeArrowheads="1"/>
            </p:cNvSpPr>
            <p:nvPr/>
          </p:nvSpPr>
          <p:spPr bwMode="auto">
            <a:xfrm>
              <a:off x="4195" y="1382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66" name="Rectangle 354"/>
            <p:cNvSpPr>
              <a:spLocks noChangeArrowheads="1"/>
            </p:cNvSpPr>
            <p:nvPr/>
          </p:nvSpPr>
          <p:spPr bwMode="auto">
            <a:xfrm>
              <a:off x="4273" y="140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67" name="Rectangle 355"/>
            <p:cNvSpPr>
              <a:spLocks noChangeArrowheads="1"/>
            </p:cNvSpPr>
            <p:nvPr/>
          </p:nvSpPr>
          <p:spPr bwMode="auto">
            <a:xfrm>
              <a:off x="442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68" name="Rectangle 356"/>
            <p:cNvSpPr>
              <a:spLocks noChangeArrowheads="1"/>
            </p:cNvSpPr>
            <p:nvPr/>
          </p:nvSpPr>
          <p:spPr bwMode="auto">
            <a:xfrm>
              <a:off x="4506" y="140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69" name="Rectangle 357"/>
            <p:cNvSpPr>
              <a:spLocks noChangeArrowheads="1"/>
            </p:cNvSpPr>
            <p:nvPr/>
          </p:nvSpPr>
          <p:spPr bwMode="auto">
            <a:xfrm>
              <a:off x="465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0" name="Rectangle 358"/>
            <p:cNvSpPr>
              <a:spLocks noChangeArrowheads="1"/>
            </p:cNvSpPr>
            <p:nvPr/>
          </p:nvSpPr>
          <p:spPr bwMode="auto">
            <a:xfrm>
              <a:off x="4727" y="140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71" name="Rectangle 359"/>
            <p:cNvSpPr>
              <a:spLocks noChangeArrowheads="1"/>
            </p:cNvSpPr>
            <p:nvPr/>
          </p:nvSpPr>
          <p:spPr bwMode="auto">
            <a:xfrm>
              <a:off x="4886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2" name="Rectangle 360"/>
            <p:cNvSpPr>
              <a:spLocks noChangeArrowheads="1"/>
            </p:cNvSpPr>
            <p:nvPr/>
          </p:nvSpPr>
          <p:spPr bwMode="auto">
            <a:xfrm>
              <a:off x="4950" y="140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73" name="Rectangle 361"/>
            <p:cNvSpPr>
              <a:spLocks noChangeArrowheads="1"/>
            </p:cNvSpPr>
            <p:nvPr/>
          </p:nvSpPr>
          <p:spPr bwMode="auto">
            <a:xfrm>
              <a:off x="3964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4" name="Rectangle 362"/>
            <p:cNvSpPr>
              <a:spLocks noChangeArrowheads="1"/>
            </p:cNvSpPr>
            <p:nvPr/>
          </p:nvSpPr>
          <p:spPr bwMode="auto">
            <a:xfrm>
              <a:off x="4048" y="140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75" name="Rectangle 363"/>
            <p:cNvSpPr>
              <a:spLocks noChangeArrowheads="1"/>
            </p:cNvSpPr>
            <p:nvPr/>
          </p:nvSpPr>
          <p:spPr bwMode="auto">
            <a:xfrm>
              <a:off x="4195" y="1382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6" name="Rectangle 364"/>
            <p:cNvSpPr>
              <a:spLocks noChangeArrowheads="1"/>
            </p:cNvSpPr>
            <p:nvPr/>
          </p:nvSpPr>
          <p:spPr bwMode="auto">
            <a:xfrm>
              <a:off x="4273" y="140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77" name="Rectangle 365"/>
            <p:cNvSpPr>
              <a:spLocks noChangeArrowheads="1"/>
            </p:cNvSpPr>
            <p:nvPr/>
          </p:nvSpPr>
          <p:spPr bwMode="auto">
            <a:xfrm>
              <a:off x="442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8" name="Rectangle 366"/>
            <p:cNvSpPr>
              <a:spLocks noChangeArrowheads="1"/>
            </p:cNvSpPr>
            <p:nvPr/>
          </p:nvSpPr>
          <p:spPr bwMode="auto">
            <a:xfrm>
              <a:off x="4506" y="140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79" name="Rectangle 367"/>
            <p:cNvSpPr>
              <a:spLocks noChangeArrowheads="1"/>
            </p:cNvSpPr>
            <p:nvPr/>
          </p:nvSpPr>
          <p:spPr bwMode="auto">
            <a:xfrm>
              <a:off x="465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80" name="Rectangle 368"/>
            <p:cNvSpPr>
              <a:spLocks noChangeArrowheads="1"/>
            </p:cNvSpPr>
            <p:nvPr/>
          </p:nvSpPr>
          <p:spPr bwMode="auto">
            <a:xfrm>
              <a:off x="4727" y="140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81" name="Rectangle 369"/>
            <p:cNvSpPr>
              <a:spLocks noChangeArrowheads="1"/>
            </p:cNvSpPr>
            <p:nvPr/>
          </p:nvSpPr>
          <p:spPr bwMode="auto">
            <a:xfrm>
              <a:off x="4886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82" name="Rectangle 370"/>
            <p:cNvSpPr>
              <a:spLocks noChangeArrowheads="1"/>
            </p:cNvSpPr>
            <p:nvPr/>
          </p:nvSpPr>
          <p:spPr bwMode="auto">
            <a:xfrm>
              <a:off x="4950" y="140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83" name="Rectangle 371"/>
            <p:cNvSpPr>
              <a:spLocks noChangeArrowheads="1"/>
            </p:cNvSpPr>
            <p:nvPr/>
          </p:nvSpPr>
          <p:spPr bwMode="auto">
            <a:xfrm>
              <a:off x="1584" y="1536"/>
              <a:ext cx="1305" cy="15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84" name="Rectangle 372"/>
            <p:cNvSpPr>
              <a:spLocks noChangeArrowheads="1"/>
            </p:cNvSpPr>
            <p:nvPr/>
          </p:nvSpPr>
          <p:spPr bwMode="auto">
            <a:xfrm>
              <a:off x="1682" y="1567"/>
              <a:ext cx="587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0x018: </a:t>
              </a:r>
              <a:r>
                <a:rPr lang="en-US" sz="11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grpSp>
          <p:nvGrpSpPr>
            <p:cNvPr id="448965" name="Group 453"/>
            <p:cNvGrpSpPr>
              <a:grpSpLocks/>
            </p:cNvGrpSpPr>
            <p:nvPr/>
          </p:nvGrpSpPr>
          <p:grpSpPr bwMode="auto">
            <a:xfrm>
              <a:off x="1584" y="576"/>
              <a:ext cx="3763" cy="2803"/>
              <a:chOff x="1584" y="576"/>
              <a:chExt cx="3763" cy="2803"/>
            </a:xfrm>
          </p:grpSpPr>
          <p:sp>
            <p:nvSpPr>
              <p:cNvPr id="448885" name="Rectangle 373"/>
              <p:cNvSpPr>
                <a:spLocks noChangeArrowheads="1"/>
              </p:cNvSpPr>
              <p:nvPr/>
            </p:nvSpPr>
            <p:spPr bwMode="auto">
              <a:xfrm>
                <a:off x="4195" y="1536"/>
                <a:ext cx="231" cy="15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86" name="Rectangle 374"/>
              <p:cNvSpPr>
                <a:spLocks noChangeArrowheads="1"/>
              </p:cNvSpPr>
              <p:nvPr/>
            </p:nvSpPr>
            <p:spPr bwMode="auto">
              <a:xfrm>
                <a:off x="4301" y="1558"/>
                <a:ext cx="64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F</a:t>
                </a:r>
                <a:endParaRPr lang="en-US"/>
              </a:p>
            </p:txBody>
          </p:sp>
          <p:sp>
            <p:nvSpPr>
              <p:cNvPr id="448887" name="Rectangle 375"/>
              <p:cNvSpPr>
                <a:spLocks noChangeArrowheads="1"/>
              </p:cNvSpPr>
              <p:nvPr/>
            </p:nvSpPr>
            <p:spPr bwMode="auto">
              <a:xfrm>
                <a:off x="442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88" name="Rectangle 376"/>
              <p:cNvSpPr>
                <a:spLocks noChangeArrowheads="1"/>
              </p:cNvSpPr>
              <p:nvPr/>
            </p:nvSpPr>
            <p:spPr bwMode="auto">
              <a:xfrm>
                <a:off x="4526" y="1558"/>
                <a:ext cx="7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48889" name="Rectangle 377"/>
              <p:cNvSpPr>
                <a:spLocks noChangeArrowheads="1"/>
              </p:cNvSpPr>
              <p:nvPr/>
            </p:nvSpPr>
            <p:spPr bwMode="auto">
              <a:xfrm>
                <a:off x="465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0" name="Rectangle 378"/>
              <p:cNvSpPr>
                <a:spLocks noChangeArrowheads="1"/>
              </p:cNvSpPr>
              <p:nvPr/>
            </p:nvSpPr>
            <p:spPr bwMode="auto">
              <a:xfrm>
                <a:off x="4759" y="1558"/>
                <a:ext cx="6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48891" name="Rectangle 379"/>
              <p:cNvSpPr>
                <a:spLocks noChangeArrowheads="1"/>
              </p:cNvSpPr>
              <p:nvPr/>
            </p:nvSpPr>
            <p:spPr bwMode="auto">
              <a:xfrm>
                <a:off x="488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2" name="Rectangle 380"/>
              <p:cNvSpPr>
                <a:spLocks noChangeArrowheads="1"/>
              </p:cNvSpPr>
              <p:nvPr/>
            </p:nvSpPr>
            <p:spPr bwMode="auto">
              <a:xfrm>
                <a:off x="4981" y="1558"/>
                <a:ext cx="8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48893" name="Rectangle 381"/>
              <p:cNvSpPr>
                <a:spLocks noChangeArrowheads="1"/>
              </p:cNvSpPr>
              <p:nvPr/>
            </p:nvSpPr>
            <p:spPr bwMode="auto">
              <a:xfrm>
                <a:off x="511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4" name="Rectangle 382"/>
              <p:cNvSpPr>
                <a:spLocks noChangeArrowheads="1"/>
              </p:cNvSpPr>
              <p:nvPr/>
            </p:nvSpPr>
            <p:spPr bwMode="auto">
              <a:xfrm>
                <a:off x="5202" y="1558"/>
                <a:ext cx="103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48895" name="Rectangle 383"/>
              <p:cNvSpPr>
                <a:spLocks noChangeArrowheads="1"/>
              </p:cNvSpPr>
              <p:nvPr/>
            </p:nvSpPr>
            <p:spPr bwMode="auto">
              <a:xfrm>
                <a:off x="4195" y="1536"/>
                <a:ext cx="231" cy="15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6" name="Rectangle 384"/>
              <p:cNvSpPr>
                <a:spLocks noChangeArrowheads="1"/>
              </p:cNvSpPr>
              <p:nvPr/>
            </p:nvSpPr>
            <p:spPr bwMode="auto">
              <a:xfrm>
                <a:off x="4301" y="1558"/>
                <a:ext cx="64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F</a:t>
                </a:r>
                <a:endParaRPr lang="en-US"/>
              </a:p>
            </p:txBody>
          </p:sp>
          <p:sp>
            <p:nvSpPr>
              <p:cNvPr id="448897" name="Rectangle 385"/>
              <p:cNvSpPr>
                <a:spLocks noChangeArrowheads="1"/>
              </p:cNvSpPr>
              <p:nvPr/>
            </p:nvSpPr>
            <p:spPr bwMode="auto">
              <a:xfrm>
                <a:off x="442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8" name="Rectangle 386"/>
              <p:cNvSpPr>
                <a:spLocks noChangeArrowheads="1"/>
              </p:cNvSpPr>
              <p:nvPr/>
            </p:nvSpPr>
            <p:spPr bwMode="auto">
              <a:xfrm>
                <a:off x="4526" y="1558"/>
                <a:ext cx="7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48899" name="Rectangle 387"/>
              <p:cNvSpPr>
                <a:spLocks noChangeArrowheads="1"/>
              </p:cNvSpPr>
              <p:nvPr/>
            </p:nvSpPr>
            <p:spPr bwMode="auto">
              <a:xfrm>
                <a:off x="465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0" name="Rectangle 388"/>
              <p:cNvSpPr>
                <a:spLocks noChangeArrowheads="1"/>
              </p:cNvSpPr>
              <p:nvPr/>
            </p:nvSpPr>
            <p:spPr bwMode="auto">
              <a:xfrm>
                <a:off x="4759" y="1558"/>
                <a:ext cx="6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48901" name="Rectangle 389"/>
              <p:cNvSpPr>
                <a:spLocks noChangeArrowheads="1"/>
              </p:cNvSpPr>
              <p:nvPr/>
            </p:nvSpPr>
            <p:spPr bwMode="auto">
              <a:xfrm>
                <a:off x="488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2" name="Rectangle 390"/>
              <p:cNvSpPr>
                <a:spLocks noChangeArrowheads="1"/>
              </p:cNvSpPr>
              <p:nvPr/>
            </p:nvSpPr>
            <p:spPr bwMode="auto">
              <a:xfrm>
                <a:off x="4981" y="1558"/>
                <a:ext cx="8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48903" name="Rectangle 391"/>
              <p:cNvSpPr>
                <a:spLocks noChangeArrowheads="1"/>
              </p:cNvSpPr>
              <p:nvPr/>
            </p:nvSpPr>
            <p:spPr bwMode="auto">
              <a:xfrm>
                <a:off x="511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4" name="Rectangle 392"/>
              <p:cNvSpPr>
                <a:spLocks noChangeArrowheads="1"/>
              </p:cNvSpPr>
              <p:nvPr/>
            </p:nvSpPr>
            <p:spPr bwMode="auto">
              <a:xfrm>
                <a:off x="5202" y="1558"/>
                <a:ext cx="103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48905" name="Line 393"/>
              <p:cNvSpPr>
                <a:spLocks noChangeShapeType="1"/>
              </p:cNvSpPr>
              <p:nvPr/>
            </p:nvSpPr>
            <p:spPr bwMode="auto">
              <a:xfrm flipH="1">
                <a:off x="3542" y="1689"/>
                <a:ext cx="653" cy="384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6" name="Line 394"/>
              <p:cNvSpPr>
                <a:spLocks noChangeShapeType="1"/>
              </p:cNvSpPr>
              <p:nvPr/>
            </p:nvSpPr>
            <p:spPr bwMode="auto">
              <a:xfrm>
                <a:off x="4425" y="1689"/>
                <a:ext cx="653" cy="384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7" name="Rectangle 395"/>
              <p:cNvSpPr>
                <a:spLocks noChangeArrowheads="1"/>
              </p:cNvSpPr>
              <p:nvPr/>
            </p:nvSpPr>
            <p:spPr bwMode="auto">
              <a:xfrm>
                <a:off x="5116" y="576"/>
                <a:ext cx="230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8" name="Rectangle 396"/>
              <p:cNvSpPr>
                <a:spLocks noChangeArrowheads="1"/>
              </p:cNvSpPr>
              <p:nvPr/>
            </p:nvSpPr>
            <p:spPr bwMode="auto">
              <a:xfrm>
                <a:off x="5207" y="611"/>
                <a:ext cx="88" cy="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000" b="0">
                    <a:solidFill>
                      <a:srgbClr val="3333CC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48909" name="Rectangle 397"/>
              <p:cNvSpPr>
                <a:spLocks noChangeArrowheads="1"/>
              </p:cNvSpPr>
              <p:nvPr/>
            </p:nvSpPr>
            <p:spPr bwMode="auto">
              <a:xfrm>
                <a:off x="1584" y="614"/>
                <a:ext cx="1305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0" name="Rectangle 398"/>
              <p:cNvSpPr>
                <a:spLocks noChangeArrowheads="1"/>
              </p:cNvSpPr>
              <p:nvPr/>
            </p:nvSpPr>
            <p:spPr bwMode="auto">
              <a:xfrm>
                <a:off x="1675" y="642"/>
                <a:ext cx="6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>
                    <a:solidFill>
                      <a:srgbClr val="000000"/>
                    </a:solidFill>
                    <a:latin typeface="Courier New" pitchFamily="49" charset="0"/>
                  </a:rPr>
                  <a:t># demo-h2.ys</a:t>
                </a:r>
                <a:endParaRPr lang="en-US"/>
              </a:p>
            </p:txBody>
          </p:sp>
          <p:sp>
            <p:nvSpPr>
              <p:cNvPr id="448911" name="Rectangle 399"/>
              <p:cNvSpPr>
                <a:spLocks noChangeArrowheads="1"/>
              </p:cNvSpPr>
              <p:nvPr/>
            </p:nvSpPr>
            <p:spPr bwMode="auto">
              <a:xfrm>
                <a:off x="3811" y="1881"/>
                <a:ext cx="96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2" name="Rectangle 400"/>
              <p:cNvSpPr>
                <a:spLocks noChangeArrowheads="1"/>
              </p:cNvSpPr>
              <p:nvPr/>
            </p:nvSpPr>
            <p:spPr bwMode="auto">
              <a:xfrm>
                <a:off x="4143" y="1911"/>
                <a:ext cx="34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Cycle 6</a:t>
                </a:r>
                <a:endParaRPr lang="en-US"/>
              </a:p>
            </p:txBody>
          </p:sp>
          <p:sp>
            <p:nvSpPr>
              <p:cNvPr id="448913" name="Rectangle 401"/>
              <p:cNvSpPr>
                <a:spLocks noChangeArrowheads="1"/>
              </p:cNvSpPr>
              <p:nvPr/>
            </p:nvSpPr>
            <p:spPr bwMode="auto">
              <a:xfrm>
                <a:off x="3542" y="2073"/>
                <a:ext cx="1536" cy="500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4" name="Rectangle 402"/>
              <p:cNvSpPr>
                <a:spLocks noChangeArrowheads="1"/>
              </p:cNvSpPr>
              <p:nvPr/>
            </p:nvSpPr>
            <p:spPr bwMode="auto">
              <a:xfrm>
                <a:off x="4280" y="2106"/>
                <a:ext cx="103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48915" name="Rectangle 403"/>
              <p:cNvSpPr>
                <a:spLocks noChangeArrowheads="1"/>
              </p:cNvSpPr>
              <p:nvPr/>
            </p:nvSpPr>
            <p:spPr bwMode="auto">
              <a:xfrm>
                <a:off x="4463" y="2265"/>
                <a:ext cx="615" cy="15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6" name="Rectangle 404"/>
              <p:cNvSpPr>
                <a:spLocks noChangeArrowheads="1"/>
              </p:cNvSpPr>
              <p:nvPr/>
            </p:nvSpPr>
            <p:spPr bwMode="auto">
              <a:xfrm>
                <a:off x="4538" y="2289"/>
                <a:ext cx="8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48917" name="Rectangle 405"/>
              <p:cNvSpPr>
                <a:spLocks noChangeArrowheads="1"/>
              </p:cNvSpPr>
              <p:nvPr/>
            </p:nvSpPr>
            <p:spPr bwMode="auto">
              <a:xfrm>
                <a:off x="4634" y="2299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18" name="Rectangle 406"/>
              <p:cNvSpPr>
                <a:spLocks noChangeArrowheads="1"/>
              </p:cNvSpPr>
              <p:nvPr/>
            </p:nvSpPr>
            <p:spPr bwMode="auto">
              <a:xfrm>
                <a:off x="4691" y="2299"/>
                <a:ext cx="160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48919" name="Rectangle 407"/>
              <p:cNvSpPr>
                <a:spLocks noChangeArrowheads="1"/>
              </p:cNvSpPr>
              <p:nvPr/>
            </p:nvSpPr>
            <p:spPr bwMode="auto">
              <a:xfrm>
                <a:off x="4840" y="2289"/>
                <a:ext cx="4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48920" name="Rectangle 408"/>
              <p:cNvSpPr>
                <a:spLocks noChangeArrowheads="1"/>
              </p:cNvSpPr>
              <p:nvPr/>
            </p:nvSpPr>
            <p:spPr bwMode="auto">
              <a:xfrm>
                <a:off x="4908" y="2286"/>
                <a:ext cx="7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48921" name="Rectangle 409"/>
              <p:cNvSpPr>
                <a:spLocks noChangeArrowheads="1"/>
              </p:cNvSpPr>
              <p:nvPr/>
            </p:nvSpPr>
            <p:spPr bwMode="auto">
              <a:xfrm>
                <a:off x="4994" y="2289"/>
                <a:ext cx="4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448922" name="Rectangle 410"/>
              <p:cNvSpPr>
                <a:spLocks noChangeArrowheads="1"/>
              </p:cNvSpPr>
              <p:nvPr/>
            </p:nvSpPr>
            <p:spPr bwMode="auto">
              <a:xfrm>
                <a:off x="3542" y="2879"/>
                <a:ext cx="1536" cy="500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23" name="Rectangle 411"/>
              <p:cNvSpPr>
                <a:spLocks noChangeArrowheads="1"/>
              </p:cNvSpPr>
              <p:nvPr/>
            </p:nvSpPr>
            <p:spPr bwMode="auto">
              <a:xfrm>
                <a:off x="4296" y="2912"/>
                <a:ext cx="7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48924" name="Rectangle 412"/>
              <p:cNvSpPr>
                <a:spLocks noChangeArrowheads="1"/>
              </p:cNvSpPr>
              <p:nvPr/>
            </p:nvSpPr>
            <p:spPr bwMode="auto">
              <a:xfrm>
                <a:off x="4156" y="3071"/>
                <a:ext cx="922" cy="2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25" name="Rectangle 413"/>
              <p:cNvSpPr>
                <a:spLocks noChangeArrowheads="1"/>
              </p:cNvSpPr>
              <p:nvPr/>
            </p:nvSpPr>
            <p:spPr bwMode="auto">
              <a:xfrm>
                <a:off x="4235" y="3097"/>
                <a:ext cx="171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48926" name="Rectangle 414"/>
              <p:cNvSpPr>
                <a:spLocks noChangeArrowheads="1"/>
              </p:cNvSpPr>
              <p:nvPr/>
            </p:nvSpPr>
            <p:spPr bwMode="auto">
              <a:xfrm>
                <a:off x="4445" y="3094"/>
                <a:ext cx="7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48927" name="Rectangle 415"/>
              <p:cNvSpPr>
                <a:spLocks noChangeArrowheads="1"/>
              </p:cNvSpPr>
              <p:nvPr/>
            </p:nvSpPr>
            <p:spPr bwMode="auto">
              <a:xfrm>
                <a:off x="4534" y="3097"/>
                <a:ext cx="8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48928" name="Rectangle 416"/>
              <p:cNvSpPr>
                <a:spLocks noChangeArrowheads="1"/>
              </p:cNvSpPr>
              <p:nvPr/>
            </p:nvSpPr>
            <p:spPr bwMode="auto">
              <a:xfrm>
                <a:off x="4630" y="3107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29" name="Rectangle 417"/>
              <p:cNvSpPr>
                <a:spLocks noChangeArrowheads="1"/>
              </p:cNvSpPr>
              <p:nvPr/>
            </p:nvSpPr>
            <p:spPr bwMode="auto">
              <a:xfrm>
                <a:off x="4687" y="3107"/>
                <a:ext cx="160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48930" name="Rectangle 418"/>
              <p:cNvSpPr>
                <a:spLocks noChangeArrowheads="1"/>
              </p:cNvSpPr>
              <p:nvPr/>
            </p:nvSpPr>
            <p:spPr bwMode="auto">
              <a:xfrm>
                <a:off x="4836" y="3097"/>
                <a:ext cx="4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48931" name="Rectangle 419"/>
              <p:cNvSpPr>
                <a:spLocks noChangeArrowheads="1"/>
              </p:cNvSpPr>
              <p:nvPr/>
            </p:nvSpPr>
            <p:spPr bwMode="auto">
              <a:xfrm>
                <a:off x="4888" y="3097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32" name="Rectangle 420"/>
              <p:cNvSpPr>
                <a:spLocks noChangeArrowheads="1"/>
              </p:cNvSpPr>
              <p:nvPr/>
            </p:nvSpPr>
            <p:spPr bwMode="auto">
              <a:xfrm>
                <a:off x="4965" y="3097"/>
                <a:ext cx="9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48933" name="Rectangle 421"/>
              <p:cNvSpPr>
                <a:spLocks noChangeArrowheads="1"/>
              </p:cNvSpPr>
              <p:nvPr/>
            </p:nvSpPr>
            <p:spPr bwMode="auto">
              <a:xfrm>
                <a:off x="4235" y="3221"/>
                <a:ext cx="171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48934" name="Rectangle 422"/>
              <p:cNvSpPr>
                <a:spLocks noChangeArrowheads="1"/>
              </p:cNvSpPr>
              <p:nvPr/>
            </p:nvSpPr>
            <p:spPr bwMode="auto">
              <a:xfrm>
                <a:off x="4445" y="3218"/>
                <a:ext cx="7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48935" name="Rectangle 423"/>
              <p:cNvSpPr>
                <a:spLocks noChangeArrowheads="1"/>
              </p:cNvSpPr>
              <p:nvPr/>
            </p:nvSpPr>
            <p:spPr bwMode="auto">
              <a:xfrm>
                <a:off x="4535" y="3221"/>
                <a:ext cx="1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W_</a:t>
                </a:r>
                <a:endParaRPr lang="en-US"/>
              </a:p>
            </p:txBody>
          </p:sp>
          <p:sp>
            <p:nvSpPr>
              <p:cNvPr id="448936" name="Rectangle 424"/>
              <p:cNvSpPr>
                <a:spLocks noChangeArrowheads="1"/>
              </p:cNvSpPr>
              <p:nvPr/>
            </p:nvSpPr>
            <p:spPr bwMode="auto">
              <a:xfrm>
                <a:off x="4674" y="3221"/>
                <a:ext cx="171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48937" name="Rectangle 425"/>
              <p:cNvSpPr>
                <a:spLocks noChangeArrowheads="1"/>
              </p:cNvSpPr>
              <p:nvPr/>
            </p:nvSpPr>
            <p:spPr bwMode="auto">
              <a:xfrm>
                <a:off x="4868" y="3221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38" name="Rectangle 426"/>
              <p:cNvSpPr>
                <a:spLocks noChangeArrowheads="1"/>
              </p:cNvSpPr>
              <p:nvPr/>
            </p:nvSpPr>
            <p:spPr bwMode="auto">
              <a:xfrm>
                <a:off x="4943" y="3221"/>
                <a:ext cx="4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448939" name="Rectangle 427"/>
              <p:cNvSpPr>
                <a:spLocks noChangeArrowheads="1"/>
              </p:cNvSpPr>
              <p:nvPr/>
            </p:nvSpPr>
            <p:spPr bwMode="auto">
              <a:xfrm>
                <a:off x="4233" y="2572"/>
                <a:ext cx="130" cy="3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40" name="Rectangle 428"/>
              <p:cNvSpPr>
                <a:spLocks noChangeArrowheads="1"/>
              </p:cNvSpPr>
              <p:nvPr/>
            </p:nvSpPr>
            <p:spPr bwMode="auto">
              <a:xfrm>
                <a:off x="4302" y="2573"/>
                <a:ext cx="3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48941" name="Rectangle 429"/>
              <p:cNvSpPr>
                <a:spLocks noChangeArrowheads="1"/>
              </p:cNvSpPr>
              <p:nvPr/>
            </p:nvSpPr>
            <p:spPr bwMode="auto">
              <a:xfrm>
                <a:off x="4302" y="2659"/>
                <a:ext cx="3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48942" name="Rectangle 430"/>
              <p:cNvSpPr>
                <a:spLocks noChangeArrowheads="1"/>
              </p:cNvSpPr>
              <p:nvPr/>
            </p:nvSpPr>
            <p:spPr bwMode="auto">
              <a:xfrm>
                <a:off x="4302" y="2746"/>
                <a:ext cx="3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48943" name="Rectangle 431"/>
              <p:cNvSpPr>
                <a:spLocks noChangeArrowheads="1"/>
              </p:cNvSpPr>
              <p:nvPr/>
            </p:nvSpPr>
            <p:spPr bwMode="auto">
              <a:xfrm>
                <a:off x="3542" y="2265"/>
                <a:ext cx="922" cy="2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44" name="Rectangle 432"/>
              <p:cNvSpPr>
                <a:spLocks noChangeArrowheads="1"/>
              </p:cNvSpPr>
              <p:nvPr/>
            </p:nvSpPr>
            <p:spPr bwMode="auto">
              <a:xfrm>
                <a:off x="3618" y="2292"/>
                <a:ext cx="1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W_</a:t>
                </a:r>
                <a:endParaRPr lang="en-US"/>
              </a:p>
            </p:txBody>
          </p:sp>
          <p:sp>
            <p:nvSpPr>
              <p:cNvPr id="448945" name="Rectangle 433"/>
              <p:cNvSpPr>
                <a:spLocks noChangeArrowheads="1"/>
              </p:cNvSpPr>
              <p:nvPr/>
            </p:nvSpPr>
            <p:spPr bwMode="auto">
              <a:xfrm>
                <a:off x="3757" y="2292"/>
                <a:ext cx="17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48946" name="Rectangle 434"/>
              <p:cNvSpPr>
                <a:spLocks noChangeArrowheads="1"/>
              </p:cNvSpPr>
              <p:nvPr/>
            </p:nvSpPr>
            <p:spPr bwMode="auto">
              <a:xfrm>
                <a:off x="3957" y="2292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47" name="Rectangle 435"/>
              <p:cNvSpPr>
                <a:spLocks noChangeArrowheads="1"/>
              </p:cNvSpPr>
              <p:nvPr/>
            </p:nvSpPr>
            <p:spPr bwMode="auto">
              <a:xfrm>
                <a:off x="4037" y="2298"/>
                <a:ext cx="57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FF0000"/>
                    </a:solidFill>
                    <a:latin typeface="Courier New" pitchFamily="49" charset="0"/>
                  </a:rPr>
                  <a:t>%</a:t>
                </a:r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448948" name="Rectangle 436"/>
              <p:cNvSpPr>
                <a:spLocks noChangeArrowheads="1"/>
              </p:cNvSpPr>
              <p:nvPr/>
            </p:nvSpPr>
            <p:spPr bwMode="auto">
              <a:xfrm>
                <a:off x="4092" y="2298"/>
                <a:ext cx="170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 err="1" smtClean="0">
                    <a:solidFill>
                      <a:srgbClr val="FF0000"/>
                    </a:solidFill>
                    <a:latin typeface="Courier New" pitchFamily="49" charset="0"/>
                  </a:rPr>
                  <a:t>rax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48949" name="Rectangle 437"/>
              <p:cNvSpPr>
                <a:spLocks noChangeArrowheads="1"/>
              </p:cNvSpPr>
              <p:nvPr/>
            </p:nvSpPr>
            <p:spPr bwMode="auto">
              <a:xfrm>
                <a:off x="3618" y="2405"/>
                <a:ext cx="1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W_</a:t>
                </a:r>
                <a:endParaRPr lang="en-US"/>
              </a:p>
            </p:txBody>
          </p:sp>
          <p:sp>
            <p:nvSpPr>
              <p:cNvPr id="448950" name="Rectangle 438"/>
              <p:cNvSpPr>
                <a:spLocks noChangeArrowheads="1"/>
              </p:cNvSpPr>
              <p:nvPr/>
            </p:nvSpPr>
            <p:spPr bwMode="auto">
              <a:xfrm>
                <a:off x="3758" y="2405"/>
                <a:ext cx="19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valE </a:t>
                </a:r>
                <a:endParaRPr lang="en-US"/>
              </a:p>
            </p:txBody>
          </p:sp>
          <p:sp>
            <p:nvSpPr>
              <p:cNvPr id="448951" name="Rectangle 439"/>
              <p:cNvSpPr>
                <a:spLocks noChangeArrowheads="1"/>
              </p:cNvSpPr>
              <p:nvPr/>
            </p:nvSpPr>
            <p:spPr bwMode="auto">
              <a:xfrm>
                <a:off x="3953" y="2405"/>
                <a:ext cx="124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3</a:t>
                </a:r>
                <a:endParaRPr lang="en-US"/>
              </a:p>
            </p:txBody>
          </p:sp>
          <p:sp>
            <p:nvSpPr>
              <p:cNvPr id="448952" name="Rectangle 440"/>
              <p:cNvSpPr>
                <a:spLocks noChangeArrowheads="1"/>
              </p:cNvSpPr>
              <p:nvPr/>
            </p:nvSpPr>
            <p:spPr bwMode="auto">
              <a:xfrm>
                <a:off x="3542" y="3071"/>
                <a:ext cx="615" cy="2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53" name="Rectangle 441"/>
              <p:cNvSpPr>
                <a:spLocks noChangeArrowheads="1"/>
              </p:cNvSpPr>
              <p:nvPr/>
            </p:nvSpPr>
            <p:spPr bwMode="auto">
              <a:xfrm>
                <a:off x="3621" y="3098"/>
                <a:ext cx="17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srcA</a:t>
                </a:r>
                <a:endParaRPr lang="en-US"/>
              </a:p>
            </p:txBody>
          </p:sp>
          <p:sp>
            <p:nvSpPr>
              <p:cNvPr id="448954" name="Rectangle 442"/>
              <p:cNvSpPr>
                <a:spLocks noChangeArrowheads="1"/>
              </p:cNvSpPr>
              <p:nvPr/>
            </p:nvSpPr>
            <p:spPr bwMode="auto">
              <a:xfrm>
                <a:off x="3821" y="3098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55" name="Rectangle 443"/>
              <p:cNvSpPr>
                <a:spLocks noChangeArrowheads="1"/>
              </p:cNvSpPr>
              <p:nvPr/>
            </p:nvSpPr>
            <p:spPr bwMode="auto">
              <a:xfrm>
                <a:off x="3903" y="3108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56" name="Rectangle 444"/>
              <p:cNvSpPr>
                <a:spLocks noChangeArrowheads="1"/>
              </p:cNvSpPr>
              <p:nvPr/>
            </p:nvSpPr>
            <p:spPr bwMode="auto">
              <a:xfrm>
                <a:off x="3961" y="3108"/>
                <a:ext cx="160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48957" name="Rectangle 445"/>
              <p:cNvSpPr>
                <a:spLocks noChangeArrowheads="1"/>
              </p:cNvSpPr>
              <p:nvPr/>
            </p:nvSpPr>
            <p:spPr bwMode="auto">
              <a:xfrm>
                <a:off x="3621" y="3205"/>
                <a:ext cx="17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srcB</a:t>
                </a:r>
                <a:endParaRPr lang="en-US"/>
              </a:p>
            </p:txBody>
          </p:sp>
          <p:sp>
            <p:nvSpPr>
              <p:cNvPr id="448958" name="Rectangle 446"/>
              <p:cNvSpPr>
                <a:spLocks noChangeArrowheads="1"/>
              </p:cNvSpPr>
              <p:nvPr/>
            </p:nvSpPr>
            <p:spPr bwMode="auto">
              <a:xfrm>
                <a:off x="3821" y="3205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59" name="Rectangle 447"/>
              <p:cNvSpPr>
                <a:spLocks noChangeArrowheads="1"/>
              </p:cNvSpPr>
              <p:nvPr/>
            </p:nvSpPr>
            <p:spPr bwMode="auto">
              <a:xfrm>
                <a:off x="3901" y="3211"/>
                <a:ext cx="57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8000"/>
                    </a:solidFill>
                    <a:latin typeface="Courier New" pitchFamily="49" charset="0"/>
                  </a:rPr>
                  <a:t>%</a:t>
                </a:r>
                <a:endParaRPr lang="en-US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448960" name="Rectangle 448"/>
              <p:cNvSpPr>
                <a:spLocks noChangeArrowheads="1"/>
              </p:cNvSpPr>
              <p:nvPr/>
            </p:nvSpPr>
            <p:spPr bwMode="auto">
              <a:xfrm>
                <a:off x="3956" y="3211"/>
                <a:ext cx="170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 err="1" smtClean="0">
                    <a:solidFill>
                      <a:srgbClr val="008000"/>
                    </a:solidFill>
                    <a:latin typeface="Courier New" pitchFamily="49" charset="0"/>
                  </a:rPr>
                  <a:t>rax</a:t>
                </a:r>
                <a:endParaRPr lang="en-US" dirty="0">
                  <a:solidFill>
                    <a:srgbClr val="008000"/>
                  </a:solidFill>
                </a:endParaRPr>
              </a:p>
            </p:txBody>
          </p:sp>
          <p:grpSp>
            <p:nvGrpSpPr>
              <p:cNvPr id="448963" name="Group 451"/>
              <p:cNvGrpSpPr>
                <a:grpSpLocks/>
              </p:cNvGrpSpPr>
              <p:nvPr/>
            </p:nvGrpSpPr>
            <p:grpSpPr bwMode="auto">
              <a:xfrm>
                <a:off x="4463" y="2488"/>
                <a:ext cx="537" cy="583"/>
                <a:chOff x="4463" y="2488"/>
                <a:chExt cx="537" cy="583"/>
              </a:xfrm>
            </p:grpSpPr>
            <p:sp>
              <p:nvSpPr>
                <p:cNvPr id="448961" name="Freeform 449"/>
                <p:cNvSpPr>
                  <a:spLocks/>
                </p:cNvSpPr>
                <p:nvPr/>
              </p:nvSpPr>
              <p:spPr bwMode="auto">
                <a:xfrm>
                  <a:off x="4463" y="2488"/>
                  <a:ext cx="507" cy="51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29"/>
                    </a:cxn>
                    <a:cxn ang="0">
                      <a:pos x="998" y="29"/>
                    </a:cxn>
                    <a:cxn ang="0">
                      <a:pos x="998" y="15"/>
                    </a:cxn>
                    <a:cxn ang="0">
                      <a:pos x="984" y="15"/>
                    </a:cxn>
                    <a:cxn ang="0">
                      <a:pos x="985" y="19"/>
                    </a:cxn>
                    <a:cxn ang="0">
                      <a:pos x="988" y="24"/>
                    </a:cxn>
                    <a:cxn ang="0">
                      <a:pos x="993" y="27"/>
                    </a:cxn>
                    <a:cxn ang="0">
                      <a:pos x="984" y="15"/>
                    </a:cxn>
                    <a:cxn ang="0">
                      <a:pos x="984" y="1022"/>
                    </a:cxn>
                    <a:cxn ang="0">
                      <a:pos x="1012" y="1022"/>
                    </a:cxn>
                    <a:cxn ang="0">
                      <a:pos x="1012" y="15"/>
                    </a:cxn>
                    <a:cxn ang="0">
                      <a:pos x="1012" y="15"/>
                    </a:cxn>
                    <a:cxn ang="0">
                      <a:pos x="1011" y="10"/>
                    </a:cxn>
                    <a:cxn ang="0">
                      <a:pos x="1008" y="5"/>
                    </a:cxn>
                    <a:cxn ang="0">
                      <a:pos x="1003" y="2"/>
                    </a:cxn>
                    <a:cxn ang="0">
                      <a:pos x="998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012" h="1022">
                      <a:moveTo>
                        <a:pt x="0" y="0"/>
                      </a:moveTo>
                      <a:lnTo>
                        <a:pt x="0" y="29"/>
                      </a:lnTo>
                      <a:lnTo>
                        <a:pt x="998" y="29"/>
                      </a:lnTo>
                      <a:lnTo>
                        <a:pt x="998" y="15"/>
                      </a:lnTo>
                      <a:lnTo>
                        <a:pt x="984" y="15"/>
                      </a:lnTo>
                      <a:lnTo>
                        <a:pt x="985" y="19"/>
                      </a:lnTo>
                      <a:lnTo>
                        <a:pt x="988" y="24"/>
                      </a:lnTo>
                      <a:lnTo>
                        <a:pt x="993" y="27"/>
                      </a:lnTo>
                      <a:lnTo>
                        <a:pt x="984" y="15"/>
                      </a:lnTo>
                      <a:lnTo>
                        <a:pt x="984" y="1022"/>
                      </a:lnTo>
                      <a:lnTo>
                        <a:pt x="1012" y="1022"/>
                      </a:lnTo>
                      <a:lnTo>
                        <a:pt x="1012" y="15"/>
                      </a:lnTo>
                      <a:lnTo>
                        <a:pt x="1012" y="15"/>
                      </a:lnTo>
                      <a:lnTo>
                        <a:pt x="1011" y="10"/>
                      </a:lnTo>
                      <a:lnTo>
                        <a:pt x="1008" y="5"/>
                      </a:lnTo>
                      <a:lnTo>
                        <a:pt x="1003" y="2"/>
                      </a:lnTo>
                      <a:lnTo>
                        <a:pt x="998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8962" name="Freeform 450"/>
                <p:cNvSpPr>
                  <a:spLocks/>
                </p:cNvSpPr>
                <p:nvPr/>
              </p:nvSpPr>
              <p:spPr bwMode="auto">
                <a:xfrm>
                  <a:off x="4926" y="2998"/>
                  <a:ext cx="74" cy="7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4" y="147"/>
                    </a:cxn>
                    <a:cxn ang="0">
                      <a:pos x="149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49" h="147">
                      <a:moveTo>
                        <a:pt x="0" y="0"/>
                      </a:moveTo>
                      <a:lnTo>
                        <a:pt x="74" y="147"/>
                      </a:lnTo>
                      <a:lnTo>
                        <a:pt x="149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Bypass Paths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3900487" cy="5365750"/>
          </a:xfrm>
        </p:spPr>
        <p:txBody>
          <a:bodyPr/>
          <a:lstStyle/>
          <a:p>
            <a:r>
              <a:rPr lang="en-US"/>
              <a:t>Decode Stage</a:t>
            </a:r>
          </a:p>
          <a:p>
            <a:pPr lvl="1"/>
            <a:r>
              <a:rPr lang="en-US"/>
              <a:t>Forwarding logic selects valA and valB</a:t>
            </a:r>
          </a:p>
          <a:p>
            <a:pPr lvl="1"/>
            <a:r>
              <a:rPr lang="en-US"/>
              <a:t>Normally from register file</a:t>
            </a:r>
          </a:p>
          <a:p>
            <a:pPr lvl="1"/>
            <a:r>
              <a:rPr lang="en-US"/>
              <a:t>Forwarding: get valA or valB from later pipeline stage</a:t>
            </a:r>
          </a:p>
          <a:p>
            <a:r>
              <a:rPr lang="en-US"/>
              <a:t>Forwarding Sources</a:t>
            </a:r>
          </a:p>
          <a:p>
            <a:pPr lvl="1"/>
            <a:r>
              <a:rPr lang="en-US"/>
              <a:t>Execute: valE</a:t>
            </a:r>
          </a:p>
          <a:p>
            <a:pPr lvl="1"/>
            <a:r>
              <a:rPr lang="en-US"/>
              <a:t>Memory: valE, valM</a:t>
            </a:r>
          </a:p>
          <a:p>
            <a:pPr lvl="1"/>
            <a:r>
              <a:rPr lang="en-US"/>
              <a:t>Write back: valE, valM</a:t>
            </a:r>
          </a:p>
        </p:txBody>
      </p:sp>
      <p:pic>
        <p:nvPicPr>
          <p:cNvPr id="44954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3076" y="0"/>
            <a:ext cx="4525010" cy="6845300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Forwarding Example #2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819400"/>
            <a:ext cx="3443288" cy="3384550"/>
          </a:xfrm>
        </p:spPr>
        <p:txBody>
          <a:bodyPr/>
          <a:lstStyle/>
          <a:p>
            <a:r>
              <a:rPr lang="en-US" sz="2000" dirty="0"/>
              <a:t>Register 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1800" dirty="0"/>
              <a:t>Generated by ALU during previous cycle</a:t>
            </a:r>
          </a:p>
          <a:p>
            <a:pPr lvl="1"/>
            <a:r>
              <a:rPr lang="en-US" sz="1800" dirty="0"/>
              <a:t>Forward from memory as </a:t>
            </a:r>
            <a:r>
              <a:rPr lang="en-US" sz="1800" dirty="0" err="1"/>
              <a:t>valA</a:t>
            </a:r>
            <a:endParaRPr lang="en-US" sz="1800" dirty="0"/>
          </a:p>
          <a:p>
            <a:r>
              <a:rPr lang="en-US" sz="2000" dirty="0"/>
              <a:t>Register 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1800" dirty="0"/>
              <a:t>Value just generated by ALU</a:t>
            </a:r>
          </a:p>
          <a:p>
            <a:pPr lvl="1"/>
            <a:r>
              <a:rPr lang="en-US" sz="1800" dirty="0"/>
              <a:t>Forward from execute as </a:t>
            </a:r>
            <a:r>
              <a:rPr lang="en-US" sz="1800" dirty="0" err="1"/>
              <a:t>valB</a:t>
            </a:r>
            <a:endParaRPr lang="en-US" sz="1800" dirty="0"/>
          </a:p>
        </p:txBody>
      </p:sp>
      <p:grpSp>
        <p:nvGrpSpPr>
          <p:cNvPr id="2" name="Group 1"/>
          <p:cNvGrpSpPr/>
          <p:nvPr/>
        </p:nvGrpSpPr>
        <p:grpSpPr>
          <a:xfrm>
            <a:off x="1822450" y="831850"/>
            <a:ext cx="6553200" cy="5334000"/>
            <a:chOff x="152400" y="76200"/>
            <a:chExt cx="6553200" cy="5334000"/>
          </a:xfrm>
        </p:grpSpPr>
        <p:sp>
          <p:nvSpPr>
            <p:cNvPr id="50" name="Rectangle 5"/>
            <p:cNvSpPr>
              <a:spLocks noChangeArrowheads="1"/>
            </p:cNvSpPr>
            <p:nvPr/>
          </p:nvSpPr>
          <p:spPr bwMode="auto">
            <a:xfrm>
              <a:off x="152400" y="457200"/>
              <a:ext cx="25908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0x000: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$10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,%rdx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51" name="Rectangle 6"/>
            <p:cNvSpPr>
              <a:spLocks noChangeArrowheads="1"/>
            </p:cNvSpPr>
            <p:nvPr/>
          </p:nvSpPr>
          <p:spPr bwMode="auto">
            <a:xfrm>
              <a:off x="30480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1</a:t>
              </a:r>
            </a:p>
          </p:txBody>
        </p:sp>
        <p:sp>
          <p:nvSpPr>
            <p:cNvPr id="52" name="Rectangle 7"/>
            <p:cNvSpPr>
              <a:spLocks noChangeArrowheads="1"/>
            </p:cNvSpPr>
            <p:nvPr/>
          </p:nvSpPr>
          <p:spPr bwMode="auto">
            <a:xfrm>
              <a:off x="35052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2</a:t>
              </a:r>
            </a:p>
          </p:txBody>
        </p:sp>
        <p:sp>
          <p:nvSpPr>
            <p:cNvPr id="53" name="Rectangle 8"/>
            <p:cNvSpPr>
              <a:spLocks noChangeArrowheads="1"/>
            </p:cNvSpPr>
            <p:nvPr/>
          </p:nvSpPr>
          <p:spPr bwMode="auto">
            <a:xfrm>
              <a:off x="39624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3</a:t>
              </a:r>
            </a:p>
          </p:txBody>
        </p:sp>
        <p:sp>
          <p:nvSpPr>
            <p:cNvPr id="54" name="Rectangle 9"/>
            <p:cNvSpPr>
              <a:spLocks noChangeArrowheads="1"/>
            </p:cNvSpPr>
            <p:nvPr/>
          </p:nvSpPr>
          <p:spPr bwMode="auto">
            <a:xfrm>
              <a:off x="44196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4</a:t>
              </a:r>
            </a:p>
          </p:txBody>
        </p:sp>
        <p:sp>
          <p:nvSpPr>
            <p:cNvPr id="55" name="Rectangle 10"/>
            <p:cNvSpPr>
              <a:spLocks noChangeArrowheads="1"/>
            </p:cNvSpPr>
            <p:nvPr/>
          </p:nvSpPr>
          <p:spPr bwMode="auto">
            <a:xfrm>
              <a:off x="48768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5</a:t>
              </a:r>
            </a:p>
          </p:txBody>
        </p:sp>
        <p:sp>
          <p:nvSpPr>
            <p:cNvPr id="56" name="Rectangle 11"/>
            <p:cNvSpPr>
              <a:spLocks noChangeArrowheads="1"/>
            </p:cNvSpPr>
            <p:nvPr/>
          </p:nvSpPr>
          <p:spPr bwMode="auto">
            <a:xfrm>
              <a:off x="53340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6</a:t>
              </a:r>
            </a:p>
          </p:txBody>
        </p:sp>
        <p:sp>
          <p:nvSpPr>
            <p:cNvPr id="57" name="Rectangle 12"/>
            <p:cNvSpPr>
              <a:spLocks noChangeArrowheads="1"/>
            </p:cNvSpPr>
            <p:nvPr/>
          </p:nvSpPr>
          <p:spPr bwMode="auto">
            <a:xfrm>
              <a:off x="57912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7</a:t>
              </a:r>
            </a:p>
          </p:txBody>
        </p:sp>
        <p:sp>
          <p:nvSpPr>
            <p:cNvPr id="58" name="Rectangle 13"/>
            <p:cNvSpPr>
              <a:spLocks noChangeArrowheads="1"/>
            </p:cNvSpPr>
            <p:nvPr/>
          </p:nvSpPr>
          <p:spPr bwMode="auto">
            <a:xfrm>
              <a:off x="62484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8</a:t>
              </a:r>
            </a:p>
          </p:txBody>
        </p:sp>
        <p:sp>
          <p:nvSpPr>
            <p:cNvPr id="59" name="Rectangle 2"/>
            <p:cNvSpPr>
              <a:spLocks noChangeArrowheads="1"/>
            </p:cNvSpPr>
            <p:nvPr/>
          </p:nvSpPr>
          <p:spPr bwMode="auto">
            <a:xfrm>
              <a:off x="3048000" y="4572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F</a:t>
              </a:r>
            </a:p>
          </p:txBody>
        </p:sp>
        <p:sp>
          <p:nvSpPr>
            <p:cNvPr id="60" name="Rectangle 15"/>
            <p:cNvSpPr>
              <a:spLocks noChangeArrowheads="1"/>
            </p:cNvSpPr>
            <p:nvPr/>
          </p:nvSpPr>
          <p:spPr bwMode="auto">
            <a:xfrm>
              <a:off x="3505200" y="4572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D</a:t>
              </a:r>
            </a:p>
          </p:txBody>
        </p:sp>
        <p:sp>
          <p:nvSpPr>
            <p:cNvPr id="61" name="Rectangle 16"/>
            <p:cNvSpPr>
              <a:spLocks noChangeArrowheads="1"/>
            </p:cNvSpPr>
            <p:nvPr/>
          </p:nvSpPr>
          <p:spPr bwMode="auto">
            <a:xfrm>
              <a:off x="3962400" y="4572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</a:t>
              </a:r>
            </a:p>
          </p:txBody>
        </p:sp>
        <p:sp>
          <p:nvSpPr>
            <p:cNvPr id="62" name="Rectangle 17"/>
            <p:cNvSpPr>
              <a:spLocks noChangeArrowheads="1"/>
            </p:cNvSpPr>
            <p:nvPr/>
          </p:nvSpPr>
          <p:spPr bwMode="auto">
            <a:xfrm>
              <a:off x="4419600" y="457200"/>
              <a:ext cx="4572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</a:t>
              </a:r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5334000" y="7620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W</a:t>
              </a:r>
            </a:p>
          </p:txBody>
        </p:sp>
        <p:sp>
          <p:nvSpPr>
            <p:cNvPr id="64" name="Rectangle 20"/>
            <p:cNvSpPr>
              <a:spLocks noChangeArrowheads="1"/>
            </p:cNvSpPr>
            <p:nvPr/>
          </p:nvSpPr>
          <p:spPr bwMode="auto">
            <a:xfrm>
              <a:off x="152400" y="762000"/>
              <a:ext cx="25908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0x00a: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$3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,%rax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65" name="Rectangle 19"/>
            <p:cNvSpPr>
              <a:spLocks noChangeArrowheads="1"/>
            </p:cNvSpPr>
            <p:nvPr/>
          </p:nvSpPr>
          <p:spPr bwMode="auto">
            <a:xfrm>
              <a:off x="3505200" y="7620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F</a:t>
              </a:r>
            </a:p>
          </p:txBody>
        </p:sp>
        <p:sp>
          <p:nvSpPr>
            <p:cNvPr id="66" name="Rectangle 21"/>
            <p:cNvSpPr>
              <a:spLocks noChangeArrowheads="1"/>
            </p:cNvSpPr>
            <p:nvPr/>
          </p:nvSpPr>
          <p:spPr bwMode="auto">
            <a:xfrm>
              <a:off x="3962400" y="7620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D</a:t>
              </a:r>
            </a:p>
          </p:txBody>
        </p:sp>
        <p:sp>
          <p:nvSpPr>
            <p:cNvPr id="67" name="Rectangle 22"/>
            <p:cNvSpPr>
              <a:spLocks noChangeArrowheads="1"/>
            </p:cNvSpPr>
            <p:nvPr/>
          </p:nvSpPr>
          <p:spPr bwMode="auto">
            <a:xfrm>
              <a:off x="4419600" y="762000"/>
              <a:ext cx="4572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</a:t>
              </a:r>
            </a:p>
          </p:txBody>
        </p:sp>
        <p:sp>
          <p:nvSpPr>
            <p:cNvPr id="68" name="Rectangle 23"/>
            <p:cNvSpPr>
              <a:spLocks noChangeArrowheads="1"/>
            </p:cNvSpPr>
            <p:nvPr/>
          </p:nvSpPr>
          <p:spPr bwMode="auto">
            <a:xfrm>
              <a:off x="4876800" y="7620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</a:t>
              </a:r>
            </a:p>
          </p:txBody>
        </p:sp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4876800" y="4572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W</a:t>
              </a:r>
            </a:p>
          </p:txBody>
        </p:sp>
        <p:sp>
          <p:nvSpPr>
            <p:cNvPr id="70" name="Rectangle 31"/>
            <p:cNvSpPr>
              <a:spLocks noChangeArrowheads="1"/>
            </p:cNvSpPr>
            <p:nvPr/>
          </p:nvSpPr>
          <p:spPr bwMode="auto">
            <a:xfrm>
              <a:off x="3962400" y="10668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F</a:t>
              </a:r>
            </a:p>
          </p:txBody>
        </p:sp>
        <p:sp>
          <p:nvSpPr>
            <p:cNvPr id="71" name="Rectangle 33"/>
            <p:cNvSpPr>
              <a:spLocks noChangeArrowheads="1"/>
            </p:cNvSpPr>
            <p:nvPr/>
          </p:nvSpPr>
          <p:spPr bwMode="auto">
            <a:xfrm>
              <a:off x="4419600" y="1066800"/>
              <a:ext cx="4572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D</a:t>
              </a:r>
            </a:p>
          </p:txBody>
        </p:sp>
        <p:sp>
          <p:nvSpPr>
            <p:cNvPr id="72" name="Rectangle 34"/>
            <p:cNvSpPr>
              <a:spLocks noChangeArrowheads="1"/>
            </p:cNvSpPr>
            <p:nvPr/>
          </p:nvSpPr>
          <p:spPr bwMode="auto">
            <a:xfrm>
              <a:off x="4876800" y="10668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</a:t>
              </a:r>
            </a:p>
          </p:txBody>
        </p:sp>
        <p:sp>
          <p:nvSpPr>
            <p:cNvPr id="73" name="Rectangle 35"/>
            <p:cNvSpPr>
              <a:spLocks noChangeArrowheads="1"/>
            </p:cNvSpPr>
            <p:nvPr/>
          </p:nvSpPr>
          <p:spPr bwMode="auto">
            <a:xfrm>
              <a:off x="5334000" y="10668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</a:t>
              </a:r>
            </a:p>
          </p:txBody>
        </p:sp>
        <p:sp>
          <p:nvSpPr>
            <p:cNvPr id="74" name="Rectangle 36"/>
            <p:cNvSpPr>
              <a:spLocks noChangeArrowheads="1"/>
            </p:cNvSpPr>
            <p:nvPr/>
          </p:nvSpPr>
          <p:spPr bwMode="auto">
            <a:xfrm>
              <a:off x="5791200" y="10668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W</a:t>
              </a:r>
            </a:p>
          </p:txBody>
        </p:sp>
        <p:sp>
          <p:nvSpPr>
            <p:cNvPr id="75" name="Rectangle 38"/>
            <p:cNvSpPr>
              <a:spLocks noChangeArrowheads="1"/>
            </p:cNvSpPr>
            <p:nvPr/>
          </p:nvSpPr>
          <p:spPr bwMode="auto">
            <a:xfrm>
              <a:off x="152400" y="1066800"/>
              <a:ext cx="25908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0x014: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addq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rax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76" name="Rectangle 37"/>
            <p:cNvSpPr>
              <a:spLocks noChangeArrowheads="1"/>
            </p:cNvSpPr>
            <p:nvPr/>
          </p:nvSpPr>
          <p:spPr bwMode="auto">
            <a:xfrm>
              <a:off x="4419600" y="1371600"/>
              <a:ext cx="4572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F</a:t>
              </a:r>
            </a:p>
          </p:txBody>
        </p:sp>
        <p:sp>
          <p:nvSpPr>
            <p:cNvPr id="77" name="Rectangle 39"/>
            <p:cNvSpPr>
              <a:spLocks noChangeArrowheads="1"/>
            </p:cNvSpPr>
            <p:nvPr/>
          </p:nvSpPr>
          <p:spPr bwMode="auto">
            <a:xfrm>
              <a:off x="4876800" y="13716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D</a:t>
              </a:r>
            </a:p>
          </p:txBody>
        </p:sp>
        <p:sp>
          <p:nvSpPr>
            <p:cNvPr id="78" name="Rectangle 40"/>
            <p:cNvSpPr>
              <a:spLocks noChangeArrowheads="1"/>
            </p:cNvSpPr>
            <p:nvPr/>
          </p:nvSpPr>
          <p:spPr bwMode="auto">
            <a:xfrm>
              <a:off x="5334000" y="13716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</a:t>
              </a:r>
            </a:p>
          </p:txBody>
        </p:sp>
        <p:sp>
          <p:nvSpPr>
            <p:cNvPr id="79" name="Rectangle 41"/>
            <p:cNvSpPr>
              <a:spLocks noChangeArrowheads="1"/>
            </p:cNvSpPr>
            <p:nvPr/>
          </p:nvSpPr>
          <p:spPr bwMode="auto">
            <a:xfrm>
              <a:off x="5791200" y="13716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</a:t>
              </a:r>
            </a:p>
          </p:txBody>
        </p:sp>
        <p:sp>
          <p:nvSpPr>
            <p:cNvPr id="80" name="Rectangle 42"/>
            <p:cNvSpPr>
              <a:spLocks noChangeArrowheads="1"/>
            </p:cNvSpPr>
            <p:nvPr/>
          </p:nvSpPr>
          <p:spPr bwMode="auto">
            <a:xfrm>
              <a:off x="6248400" y="13716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W</a:t>
              </a:r>
            </a:p>
          </p:txBody>
        </p:sp>
        <p:sp>
          <p:nvSpPr>
            <p:cNvPr id="81" name="Rectangle 44"/>
            <p:cNvSpPr>
              <a:spLocks noChangeArrowheads="1"/>
            </p:cNvSpPr>
            <p:nvPr/>
          </p:nvSpPr>
          <p:spPr bwMode="auto">
            <a:xfrm>
              <a:off x="152400" y="1371600"/>
              <a:ext cx="25908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0x016: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halt</a:t>
              </a:r>
            </a:p>
          </p:txBody>
        </p:sp>
        <p:sp>
          <p:nvSpPr>
            <p:cNvPr id="82" name="Rectangle 88"/>
            <p:cNvSpPr>
              <a:spLocks noChangeArrowheads="1"/>
            </p:cNvSpPr>
            <p:nvPr/>
          </p:nvSpPr>
          <p:spPr bwMode="auto">
            <a:xfrm>
              <a:off x="152400" y="152400"/>
              <a:ext cx="25908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demo-h0.ys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83" name="Line 121"/>
            <p:cNvSpPr>
              <a:spLocks noChangeShapeType="1"/>
            </p:cNvSpPr>
            <p:nvPr/>
          </p:nvSpPr>
          <p:spPr bwMode="auto">
            <a:xfrm flipH="1">
              <a:off x="3124200" y="1676400"/>
              <a:ext cx="1295400" cy="762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Line 122"/>
            <p:cNvSpPr>
              <a:spLocks noChangeShapeType="1"/>
            </p:cNvSpPr>
            <p:nvPr/>
          </p:nvSpPr>
          <p:spPr bwMode="auto">
            <a:xfrm>
              <a:off x="4876800" y="1676400"/>
              <a:ext cx="1295400" cy="762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Rectangle 123"/>
            <p:cNvSpPr>
              <a:spLocks noChangeArrowheads="1"/>
            </p:cNvSpPr>
            <p:nvPr/>
          </p:nvSpPr>
          <p:spPr bwMode="auto">
            <a:xfrm>
              <a:off x="3657600" y="2057400"/>
              <a:ext cx="19050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Helvetica" charset="0"/>
                </a:rPr>
                <a:t>Cycle 4</a:t>
              </a:r>
            </a:p>
          </p:txBody>
        </p:sp>
        <p:sp>
          <p:nvSpPr>
            <p:cNvPr id="86" name="Rectangle 124"/>
            <p:cNvSpPr>
              <a:spLocks noChangeArrowheads="1"/>
            </p:cNvSpPr>
            <p:nvPr/>
          </p:nvSpPr>
          <p:spPr bwMode="auto">
            <a:xfrm>
              <a:off x="3124200" y="2438400"/>
              <a:ext cx="3048000" cy="990600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</a:t>
              </a:r>
            </a:p>
          </p:txBody>
        </p:sp>
        <p:sp>
          <p:nvSpPr>
            <p:cNvPr id="87" name="Rectangle 126"/>
            <p:cNvSpPr>
              <a:spLocks noChangeArrowheads="1"/>
            </p:cNvSpPr>
            <p:nvPr/>
          </p:nvSpPr>
          <p:spPr bwMode="auto">
            <a:xfrm>
              <a:off x="3124200" y="4419600"/>
              <a:ext cx="3048000" cy="990600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D</a:t>
              </a:r>
            </a:p>
          </p:txBody>
        </p:sp>
        <p:sp>
          <p:nvSpPr>
            <p:cNvPr id="88" name="Rectangle 127"/>
            <p:cNvSpPr>
              <a:spLocks noChangeArrowheads="1"/>
            </p:cNvSpPr>
            <p:nvPr/>
          </p:nvSpPr>
          <p:spPr bwMode="auto">
            <a:xfrm>
              <a:off x="4343400" y="4800600"/>
              <a:ext cx="1828800" cy="5334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valA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Wingdings 3" charset="0"/>
                  <a:sym typeface="Symbol" charset="0"/>
                </a:rPr>
                <a:t>f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M_valE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  <a:sym typeface="Symbol" charset="0"/>
                </a:rPr>
                <a:t>=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10</a:t>
              </a:r>
            </a:p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valB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Wingdings 3" charset="0"/>
                  <a:sym typeface="Symbol" charset="0"/>
                </a:rPr>
                <a:t>f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e_valE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  <a:sym typeface="Symbol" charset="0"/>
                </a:rPr>
                <a:t>=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3</a:t>
              </a:r>
            </a:p>
          </p:txBody>
        </p:sp>
        <p:sp>
          <p:nvSpPr>
            <p:cNvPr id="89" name="Rectangle 129"/>
            <p:cNvSpPr>
              <a:spLocks noChangeArrowheads="1"/>
            </p:cNvSpPr>
            <p:nvPr/>
          </p:nvSpPr>
          <p:spPr bwMode="auto">
            <a:xfrm>
              <a:off x="3124200" y="2819400"/>
              <a:ext cx="1828800" cy="5334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M_dstE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= </a:t>
              </a: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M_valE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= 10</a:t>
              </a:r>
            </a:p>
          </p:txBody>
        </p:sp>
        <p:sp>
          <p:nvSpPr>
            <p:cNvPr id="90" name="Rectangle 130"/>
            <p:cNvSpPr>
              <a:spLocks noChangeArrowheads="1"/>
            </p:cNvSpPr>
            <p:nvPr/>
          </p:nvSpPr>
          <p:spPr bwMode="auto">
            <a:xfrm>
              <a:off x="3124200" y="4800600"/>
              <a:ext cx="1219200" cy="5334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srcA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= </a:t>
              </a: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srcB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= </a:t>
              </a: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rax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91" name="Rectangle 131"/>
            <p:cNvSpPr>
              <a:spLocks noChangeArrowheads="1"/>
            </p:cNvSpPr>
            <p:nvPr/>
          </p:nvSpPr>
          <p:spPr bwMode="auto">
            <a:xfrm>
              <a:off x="3124200" y="3429000"/>
              <a:ext cx="3048000" cy="990600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</a:t>
              </a:r>
            </a:p>
          </p:txBody>
        </p:sp>
        <p:sp>
          <p:nvSpPr>
            <p:cNvPr id="92" name="Rectangle 132"/>
            <p:cNvSpPr>
              <a:spLocks noChangeArrowheads="1"/>
            </p:cNvSpPr>
            <p:nvPr/>
          </p:nvSpPr>
          <p:spPr bwMode="auto">
            <a:xfrm>
              <a:off x="3124200" y="3810000"/>
              <a:ext cx="1828800" cy="5334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E_dstE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= </a:t>
              </a: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rax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e_valE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Wingdings 3" charset="0"/>
                  <a:sym typeface="Symbol" charset="0"/>
                </a:rPr>
                <a:t>f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0 + 3 = 3</a:t>
              </a:r>
            </a:p>
          </p:txBody>
        </p:sp>
        <p:sp>
          <p:nvSpPr>
            <p:cNvPr id="93" name="Freeform 133"/>
            <p:cNvSpPr>
              <a:spLocks/>
            </p:cNvSpPr>
            <p:nvPr/>
          </p:nvSpPr>
          <p:spPr bwMode="auto">
            <a:xfrm>
              <a:off x="4953000" y="3200400"/>
              <a:ext cx="1143000" cy="1600200"/>
            </a:xfrm>
            <a:custGeom>
              <a:avLst/>
              <a:gdLst>
                <a:gd name="T0" fmla="*/ 0 w 96"/>
                <a:gd name="T1" fmla="*/ 0 h 912"/>
                <a:gd name="T2" fmla="*/ 96 w 96"/>
                <a:gd name="T3" fmla="*/ 0 h 912"/>
                <a:gd name="T4" fmla="*/ 96 w 96"/>
                <a:gd name="T5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912">
                  <a:moveTo>
                    <a:pt x="0" y="0"/>
                  </a:moveTo>
                  <a:lnTo>
                    <a:pt x="96" y="0"/>
                  </a:lnTo>
                  <a:lnTo>
                    <a:pt x="96" y="912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Freeform 134"/>
            <p:cNvSpPr>
              <a:spLocks/>
            </p:cNvSpPr>
            <p:nvPr/>
          </p:nvSpPr>
          <p:spPr bwMode="auto">
            <a:xfrm>
              <a:off x="4953000" y="4191000"/>
              <a:ext cx="990600" cy="609600"/>
            </a:xfrm>
            <a:custGeom>
              <a:avLst/>
              <a:gdLst>
                <a:gd name="T0" fmla="*/ 0 w 96"/>
                <a:gd name="T1" fmla="*/ 0 h 912"/>
                <a:gd name="T2" fmla="*/ 96 w 96"/>
                <a:gd name="T3" fmla="*/ 0 h 912"/>
                <a:gd name="T4" fmla="*/ 96 w 96"/>
                <a:gd name="T5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912">
                  <a:moveTo>
                    <a:pt x="0" y="0"/>
                  </a:moveTo>
                  <a:lnTo>
                    <a:pt x="96" y="0"/>
                  </a:lnTo>
                  <a:lnTo>
                    <a:pt x="96" y="912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Content Placeholder 322"/>
          <p:cNvSpPr>
            <a:spLocks noGrp="1"/>
          </p:cNvSpPr>
          <p:nvPr>
            <p:ph idx="1"/>
          </p:nvPr>
        </p:nvSpPr>
        <p:spPr>
          <a:xfrm>
            <a:off x="290513" y="3041650"/>
            <a:ext cx="3665537" cy="3390900"/>
          </a:xfrm>
        </p:spPr>
        <p:txBody>
          <a:bodyPr/>
          <a:lstStyle/>
          <a:p>
            <a:r>
              <a:rPr lang="en-US" dirty="0" smtClean="0"/>
              <a:t>Multiple Forwarding Choices</a:t>
            </a:r>
          </a:p>
          <a:p>
            <a:pPr lvl="1"/>
            <a:r>
              <a:rPr lang="en-US" dirty="0" smtClean="0"/>
              <a:t>Which one should have priority</a:t>
            </a:r>
          </a:p>
          <a:p>
            <a:pPr lvl="1"/>
            <a:r>
              <a:rPr lang="en-US" dirty="0" smtClean="0"/>
              <a:t>Match serial semantics</a:t>
            </a:r>
          </a:p>
          <a:p>
            <a:pPr lvl="1"/>
            <a:r>
              <a:rPr lang="en-US" dirty="0" smtClean="0"/>
              <a:t>Use matching value from earliest pipeline stage</a:t>
            </a:r>
            <a:endParaRPr lang="en-US" dirty="0"/>
          </a:p>
        </p:txBody>
      </p:sp>
      <p:grpSp>
        <p:nvGrpSpPr>
          <p:cNvPr id="249" name="Group 248"/>
          <p:cNvGrpSpPr/>
          <p:nvPr/>
        </p:nvGrpSpPr>
        <p:grpSpPr>
          <a:xfrm>
            <a:off x="603250" y="830262"/>
            <a:ext cx="7626316" cy="1906588"/>
            <a:chOff x="603250" y="762000"/>
            <a:chExt cx="7626316" cy="1906588"/>
          </a:xfrm>
        </p:grpSpPr>
        <p:sp>
          <p:nvSpPr>
            <p:cNvPr id="425221" name="Rectangle 261"/>
            <p:cNvSpPr>
              <a:spLocks noChangeArrowheads="1"/>
            </p:cNvSpPr>
            <p:nvPr/>
          </p:nvSpPr>
          <p:spPr bwMode="auto">
            <a:xfrm>
              <a:off x="603250" y="11430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2" name="Rectangle 262"/>
            <p:cNvSpPr>
              <a:spLocks noChangeArrowheads="1"/>
            </p:cNvSpPr>
            <p:nvPr/>
          </p:nvSpPr>
          <p:spPr bwMode="auto">
            <a:xfrm>
              <a:off x="800764" y="1204913"/>
              <a:ext cx="2370265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0x000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$1,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26" name="Rectangle 266"/>
            <p:cNvSpPr>
              <a:spLocks noChangeArrowheads="1"/>
            </p:cNvSpPr>
            <p:nvPr/>
          </p:nvSpPr>
          <p:spPr bwMode="auto">
            <a:xfrm>
              <a:off x="3560393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7" name="Rectangle 267"/>
            <p:cNvSpPr>
              <a:spLocks noChangeArrowheads="1"/>
            </p:cNvSpPr>
            <p:nvPr/>
          </p:nvSpPr>
          <p:spPr bwMode="auto">
            <a:xfrm>
              <a:off x="3784124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5228" name="Rectangle 268"/>
            <p:cNvSpPr>
              <a:spLocks noChangeArrowheads="1"/>
            </p:cNvSpPr>
            <p:nvPr/>
          </p:nvSpPr>
          <p:spPr bwMode="auto">
            <a:xfrm>
              <a:off x="4027311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9" name="Rectangle 269"/>
            <p:cNvSpPr>
              <a:spLocks noChangeArrowheads="1"/>
            </p:cNvSpPr>
            <p:nvPr/>
          </p:nvSpPr>
          <p:spPr bwMode="auto">
            <a:xfrm>
              <a:off x="4251042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5230" name="Rectangle 270"/>
            <p:cNvSpPr>
              <a:spLocks noChangeArrowheads="1"/>
            </p:cNvSpPr>
            <p:nvPr/>
          </p:nvSpPr>
          <p:spPr bwMode="auto">
            <a:xfrm>
              <a:off x="4494228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1" name="Rectangle 271"/>
            <p:cNvSpPr>
              <a:spLocks noChangeArrowheads="1"/>
            </p:cNvSpPr>
            <p:nvPr/>
          </p:nvSpPr>
          <p:spPr bwMode="auto">
            <a:xfrm>
              <a:off x="4717959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5232" name="Rectangle 272"/>
            <p:cNvSpPr>
              <a:spLocks noChangeArrowheads="1"/>
            </p:cNvSpPr>
            <p:nvPr/>
          </p:nvSpPr>
          <p:spPr bwMode="auto">
            <a:xfrm>
              <a:off x="4961145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3" name="Rectangle 273"/>
            <p:cNvSpPr>
              <a:spLocks noChangeArrowheads="1"/>
            </p:cNvSpPr>
            <p:nvPr/>
          </p:nvSpPr>
          <p:spPr bwMode="auto">
            <a:xfrm>
              <a:off x="5184877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5234" name="Rectangle 274"/>
            <p:cNvSpPr>
              <a:spLocks noChangeArrowheads="1"/>
            </p:cNvSpPr>
            <p:nvPr/>
          </p:nvSpPr>
          <p:spPr bwMode="auto">
            <a:xfrm>
              <a:off x="5428063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5" name="Rectangle 275"/>
            <p:cNvSpPr>
              <a:spLocks noChangeArrowheads="1"/>
            </p:cNvSpPr>
            <p:nvPr/>
          </p:nvSpPr>
          <p:spPr bwMode="auto">
            <a:xfrm>
              <a:off x="5651794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5236" name="Rectangle 276"/>
            <p:cNvSpPr>
              <a:spLocks noChangeArrowheads="1"/>
            </p:cNvSpPr>
            <p:nvPr/>
          </p:nvSpPr>
          <p:spPr bwMode="auto">
            <a:xfrm>
              <a:off x="5894980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7" name="Rectangle 277"/>
            <p:cNvSpPr>
              <a:spLocks noChangeArrowheads="1"/>
            </p:cNvSpPr>
            <p:nvPr/>
          </p:nvSpPr>
          <p:spPr bwMode="auto">
            <a:xfrm>
              <a:off x="6118711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5238" name="Rectangle 278"/>
            <p:cNvSpPr>
              <a:spLocks noChangeArrowheads="1"/>
            </p:cNvSpPr>
            <p:nvPr/>
          </p:nvSpPr>
          <p:spPr bwMode="auto">
            <a:xfrm>
              <a:off x="6361897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9" name="Rectangle 279"/>
            <p:cNvSpPr>
              <a:spLocks noChangeArrowheads="1"/>
            </p:cNvSpPr>
            <p:nvPr/>
          </p:nvSpPr>
          <p:spPr bwMode="auto">
            <a:xfrm>
              <a:off x="6585629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5240" name="Rectangle 280"/>
            <p:cNvSpPr>
              <a:spLocks noChangeArrowheads="1"/>
            </p:cNvSpPr>
            <p:nvPr/>
          </p:nvSpPr>
          <p:spPr bwMode="auto">
            <a:xfrm>
              <a:off x="6828815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1" name="Rectangle 281"/>
            <p:cNvSpPr>
              <a:spLocks noChangeArrowheads="1"/>
            </p:cNvSpPr>
            <p:nvPr/>
          </p:nvSpPr>
          <p:spPr bwMode="auto">
            <a:xfrm>
              <a:off x="7052546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5242" name="Rectangle 282"/>
            <p:cNvSpPr>
              <a:spLocks noChangeArrowheads="1"/>
            </p:cNvSpPr>
            <p:nvPr/>
          </p:nvSpPr>
          <p:spPr bwMode="auto">
            <a:xfrm>
              <a:off x="7295732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3" name="Rectangle 283"/>
            <p:cNvSpPr>
              <a:spLocks noChangeArrowheads="1"/>
            </p:cNvSpPr>
            <p:nvPr/>
          </p:nvSpPr>
          <p:spPr bwMode="auto">
            <a:xfrm>
              <a:off x="7519463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25244" name="Rectangle 284"/>
            <p:cNvSpPr>
              <a:spLocks noChangeArrowheads="1"/>
            </p:cNvSpPr>
            <p:nvPr/>
          </p:nvSpPr>
          <p:spPr bwMode="auto">
            <a:xfrm>
              <a:off x="356039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5" name="Rectangle 285"/>
            <p:cNvSpPr>
              <a:spLocks noChangeArrowheads="1"/>
            </p:cNvSpPr>
            <p:nvPr/>
          </p:nvSpPr>
          <p:spPr bwMode="auto">
            <a:xfrm>
              <a:off x="3776018" y="11874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46" name="Rectangle 286"/>
            <p:cNvSpPr>
              <a:spLocks noChangeArrowheads="1"/>
            </p:cNvSpPr>
            <p:nvPr/>
          </p:nvSpPr>
          <p:spPr bwMode="auto">
            <a:xfrm>
              <a:off x="4027311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7" name="Rectangle 287"/>
            <p:cNvSpPr>
              <a:spLocks noChangeArrowheads="1"/>
            </p:cNvSpPr>
            <p:nvPr/>
          </p:nvSpPr>
          <p:spPr bwMode="auto">
            <a:xfrm>
              <a:off x="4231587" y="11874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48" name="Rectangle 288"/>
            <p:cNvSpPr>
              <a:spLocks noChangeArrowheads="1"/>
            </p:cNvSpPr>
            <p:nvPr/>
          </p:nvSpPr>
          <p:spPr bwMode="auto">
            <a:xfrm>
              <a:off x="4494228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9" name="Rectangle 289"/>
            <p:cNvSpPr>
              <a:spLocks noChangeArrowheads="1"/>
            </p:cNvSpPr>
            <p:nvPr/>
          </p:nvSpPr>
          <p:spPr bwMode="auto">
            <a:xfrm>
              <a:off x="4703368" y="11874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50" name="Rectangle 290"/>
            <p:cNvSpPr>
              <a:spLocks noChangeArrowheads="1"/>
            </p:cNvSpPr>
            <p:nvPr/>
          </p:nvSpPr>
          <p:spPr bwMode="auto">
            <a:xfrm>
              <a:off x="4961145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1" name="Rectangle 291"/>
            <p:cNvSpPr>
              <a:spLocks noChangeArrowheads="1"/>
            </p:cNvSpPr>
            <p:nvPr/>
          </p:nvSpPr>
          <p:spPr bwMode="auto">
            <a:xfrm>
              <a:off x="5152452" y="11874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52" name="Rectangle 292"/>
            <p:cNvSpPr>
              <a:spLocks noChangeArrowheads="1"/>
            </p:cNvSpPr>
            <p:nvPr/>
          </p:nvSpPr>
          <p:spPr bwMode="auto">
            <a:xfrm>
              <a:off x="542806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3" name="Rectangle 293"/>
            <p:cNvSpPr>
              <a:spLocks noChangeArrowheads="1"/>
            </p:cNvSpPr>
            <p:nvPr/>
          </p:nvSpPr>
          <p:spPr bwMode="auto">
            <a:xfrm>
              <a:off x="5604778" y="11874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54" name="Rectangle 294"/>
            <p:cNvSpPr>
              <a:spLocks noChangeArrowheads="1"/>
            </p:cNvSpPr>
            <p:nvPr/>
          </p:nvSpPr>
          <p:spPr bwMode="auto">
            <a:xfrm>
              <a:off x="356039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5" name="Rectangle 295"/>
            <p:cNvSpPr>
              <a:spLocks noChangeArrowheads="1"/>
            </p:cNvSpPr>
            <p:nvPr/>
          </p:nvSpPr>
          <p:spPr bwMode="auto">
            <a:xfrm>
              <a:off x="3776018" y="11874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56" name="Rectangle 296"/>
            <p:cNvSpPr>
              <a:spLocks noChangeArrowheads="1"/>
            </p:cNvSpPr>
            <p:nvPr/>
          </p:nvSpPr>
          <p:spPr bwMode="auto">
            <a:xfrm>
              <a:off x="4027311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7" name="Rectangle 297"/>
            <p:cNvSpPr>
              <a:spLocks noChangeArrowheads="1"/>
            </p:cNvSpPr>
            <p:nvPr/>
          </p:nvSpPr>
          <p:spPr bwMode="auto">
            <a:xfrm>
              <a:off x="4231587" y="11874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D</a:t>
              </a:r>
              <a:endParaRPr lang="en-US" dirty="0"/>
            </a:p>
          </p:txBody>
        </p:sp>
        <p:sp>
          <p:nvSpPr>
            <p:cNvPr id="425258" name="Rectangle 298"/>
            <p:cNvSpPr>
              <a:spLocks noChangeArrowheads="1"/>
            </p:cNvSpPr>
            <p:nvPr/>
          </p:nvSpPr>
          <p:spPr bwMode="auto">
            <a:xfrm>
              <a:off x="4494228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9" name="Rectangle 299"/>
            <p:cNvSpPr>
              <a:spLocks noChangeArrowheads="1"/>
            </p:cNvSpPr>
            <p:nvPr/>
          </p:nvSpPr>
          <p:spPr bwMode="auto">
            <a:xfrm>
              <a:off x="4703368" y="11874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60" name="Rectangle 300"/>
            <p:cNvSpPr>
              <a:spLocks noChangeArrowheads="1"/>
            </p:cNvSpPr>
            <p:nvPr/>
          </p:nvSpPr>
          <p:spPr bwMode="auto">
            <a:xfrm>
              <a:off x="4961145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1" name="Rectangle 301"/>
            <p:cNvSpPr>
              <a:spLocks noChangeArrowheads="1"/>
            </p:cNvSpPr>
            <p:nvPr/>
          </p:nvSpPr>
          <p:spPr bwMode="auto">
            <a:xfrm>
              <a:off x="5152452" y="11874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62" name="Rectangle 302"/>
            <p:cNvSpPr>
              <a:spLocks noChangeArrowheads="1"/>
            </p:cNvSpPr>
            <p:nvPr/>
          </p:nvSpPr>
          <p:spPr bwMode="auto">
            <a:xfrm>
              <a:off x="542806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3" name="Rectangle 303"/>
            <p:cNvSpPr>
              <a:spLocks noChangeArrowheads="1"/>
            </p:cNvSpPr>
            <p:nvPr/>
          </p:nvSpPr>
          <p:spPr bwMode="auto">
            <a:xfrm>
              <a:off x="5604778" y="11874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64" name="Rectangle 304"/>
            <p:cNvSpPr>
              <a:spLocks noChangeArrowheads="1"/>
            </p:cNvSpPr>
            <p:nvPr/>
          </p:nvSpPr>
          <p:spPr bwMode="auto">
            <a:xfrm>
              <a:off x="603250" y="14478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5" name="Rectangle 305"/>
            <p:cNvSpPr>
              <a:spLocks noChangeArrowheads="1"/>
            </p:cNvSpPr>
            <p:nvPr/>
          </p:nvSpPr>
          <p:spPr bwMode="auto">
            <a:xfrm>
              <a:off x="800764" y="1509713"/>
              <a:ext cx="2370265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$2,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69" name="Rectangle 309"/>
            <p:cNvSpPr>
              <a:spLocks noChangeArrowheads="1"/>
            </p:cNvSpPr>
            <p:nvPr/>
          </p:nvSpPr>
          <p:spPr bwMode="auto">
            <a:xfrm>
              <a:off x="4027311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0" name="Rectangle 310"/>
            <p:cNvSpPr>
              <a:spLocks noChangeArrowheads="1"/>
            </p:cNvSpPr>
            <p:nvPr/>
          </p:nvSpPr>
          <p:spPr bwMode="auto">
            <a:xfrm>
              <a:off x="4242936" y="14922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71" name="Rectangle 311"/>
            <p:cNvSpPr>
              <a:spLocks noChangeArrowheads="1"/>
            </p:cNvSpPr>
            <p:nvPr/>
          </p:nvSpPr>
          <p:spPr bwMode="auto">
            <a:xfrm>
              <a:off x="4494228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2" name="Rectangle 312"/>
            <p:cNvSpPr>
              <a:spLocks noChangeArrowheads="1"/>
            </p:cNvSpPr>
            <p:nvPr/>
          </p:nvSpPr>
          <p:spPr bwMode="auto">
            <a:xfrm>
              <a:off x="4698504" y="14922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73" name="Rectangle 313"/>
            <p:cNvSpPr>
              <a:spLocks noChangeArrowheads="1"/>
            </p:cNvSpPr>
            <p:nvPr/>
          </p:nvSpPr>
          <p:spPr bwMode="auto">
            <a:xfrm>
              <a:off x="4961145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4" name="Rectangle 314"/>
            <p:cNvSpPr>
              <a:spLocks noChangeArrowheads="1"/>
            </p:cNvSpPr>
            <p:nvPr/>
          </p:nvSpPr>
          <p:spPr bwMode="auto">
            <a:xfrm>
              <a:off x="5170285" y="14922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75" name="Rectangle 315"/>
            <p:cNvSpPr>
              <a:spLocks noChangeArrowheads="1"/>
            </p:cNvSpPr>
            <p:nvPr/>
          </p:nvSpPr>
          <p:spPr bwMode="auto">
            <a:xfrm>
              <a:off x="5428063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6" name="Rectangle 316"/>
            <p:cNvSpPr>
              <a:spLocks noChangeArrowheads="1"/>
            </p:cNvSpPr>
            <p:nvPr/>
          </p:nvSpPr>
          <p:spPr bwMode="auto">
            <a:xfrm>
              <a:off x="5619369" y="14922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77" name="Rectangle 317"/>
            <p:cNvSpPr>
              <a:spLocks noChangeArrowheads="1"/>
            </p:cNvSpPr>
            <p:nvPr/>
          </p:nvSpPr>
          <p:spPr bwMode="auto">
            <a:xfrm>
              <a:off x="5894980" y="14478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8" name="Rectangle 318"/>
            <p:cNvSpPr>
              <a:spLocks noChangeArrowheads="1"/>
            </p:cNvSpPr>
            <p:nvPr/>
          </p:nvSpPr>
          <p:spPr bwMode="auto">
            <a:xfrm>
              <a:off x="6071695" y="14922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79" name="Rectangle 319"/>
            <p:cNvSpPr>
              <a:spLocks noChangeArrowheads="1"/>
            </p:cNvSpPr>
            <p:nvPr/>
          </p:nvSpPr>
          <p:spPr bwMode="auto">
            <a:xfrm>
              <a:off x="4027311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0" name="Rectangle 320"/>
            <p:cNvSpPr>
              <a:spLocks noChangeArrowheads="1"/>
            </p:cNvSpPr>
            <p:nvPr/>
          </p:nvSpPr>
          <p:spPr bwMode="auto">
            <a:xfrm>
              <a:off x="4242936" y="14922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81" name="Rectangle 321"/>
            <p:cNvSpPr>
              <a:spLocks noChangeArrowheads="1"/>
            </p:cNvSpPr>
            <p:nvPr/>
          </p:nvSpPr>
          <p:spPr bwMode="auto">
            <a:xfrm>
              <a:off x="4494228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2" name="Rectangle 322"/>
            <p:cNvSpPr>
              <a:spLocks noChangeArrowheads="1"/>
            </p:cNvSpPr>
            <p:nvPr/>
          </p:nvSpPr>
          <p:spPr bwMode="auto">
            <a:xfrm>
              <a:off x="4698504" y="14922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83" name="Rectangle 323"/>
            <p:cNvSpPr>
              <a:spLocks noChangeArrowheads="1"/>
            </p:cNvSpPr>
            <p:nvPr/>
          </p:nvSpPr>
          <p:spPr bwMode="auto">
            <a:xfrm>
              <a:off x="4961145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4" name="Rectangle 324"/>
            <p:cNvSpPr>
              <a:spLocks noChangeArrowheads="1"/>
            </p:cNvSpPr>
            <p:nvPr/>
          </p:nvSpPr>
          <p:spPr bwMode="auto">
            <a:xfrm>
              <a:off x="5170285" y="14922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85" name="Rectangle 325"/>
            <p:cNvSpPr>
              <a:spLocks noChangeArrowheads="1"/>
            </p:cNvSpPr>
            <p:nvPr/>
          </p:nvSpPr>
          <p:spPr bwMode="auto">
            <a:xfrm>
              <a:off x="5428063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6" name="Rectangle 326"/>
            <p:cNvSpPr>
              <a:spLocks noChangeArrowheads="1"/>
            </p:cNvSpPr>
            <p:nvPr/>
          </p:nvSpPr>
          <p:spPr bwMode="auto">
            <a:xfrm>
              <a:off x="5619369" y="14922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87" name="Rectangle 327"/>
            <p:cNvSpPr>
              <a:spLocks noChangeArrowheads="1"/>
            </p:cNvSpPr>
            <p:nvPr/>
          </p:nvSpPr>
          <p:spPr bwMode="auto">
            <a:xfrm>
              <a:off x="5894980" y="14478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8" name="Rectangle 328"/>
            <p:cNvSpPr>
              <a:spLocks noChangeArrowheads="1"/>
            </p:cNvSpPr>
            <p:nvPr/>
          </p:nvSpPr>
          <p:spPr bwMode="auto">
            <a:xfrm>
              <a:off x="6071695" y="14922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425289" name="Rectangle 329"/>
            <p:cNvSpPr>
              <a:spLocks noChangeArrowheads="1"/>
            </p:cNvSpPr>
            <p:nvPr/>
          </p:nvSpPr>
          <p:spPr bwMode="auto">
            <a:xfrm>
              <a:off x="603250" y="17526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0" name="Rectangle 330"/>
            <p:cNvSpPr>
              <a:spLocks noChangeArrowheads="1"/>
            </p:cNvSpPr>
            <p:nvPr/>
          </p:nvSpPr>
          <p:spPr bwMode="auto">
            <a:xfrm>
              <a:off x="800764" y="1814513"/>
              <a:ext cx="2370265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$3,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92" name="Rectangle 332"/>
            <p:cNvSpPr>
              <a:spLocks noChangeArrowheads="1"/>
            </p:cNvSpPr>
            <p:nvPr/>
          </p:nvSpPr>
          <p:spPr bwMode="auto">
            <a:xfrm>
              <a:off x="4494228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3" name="Rectangle 333"/>
            <p:cNvSpPr>
              <a:spLocks noChangeArrowheads="1"/>
            </p:cNvSpPr>
            <p:nvPr/>
          </p:nvSpPr>
          <p:spPr bwMode="auto">
            <a:xfrm>
              <a:off x="4709853" y="17970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94" name="Rectangle 334"/>
            <p:cNvSpPr>
              <a:spLocks noChangeArrowheads="1"/>
            </p:cNvSpPr>
            <p:nvPr/>
          </p:nvSpPr>
          <p:spPr bwMode="auto">
            <a:xfrm>
              <a:off x="4961145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5" name="Rectangle 335"/>
            <p:cNvSpPr>
              <a:spLocks noChangeArrowheads="1"/>
            </p:cNvSpPr>
            <p:nvPr/>
          </p:nvSpPr>
          <p:spPr bwMode="auto">
            <a:xfrm>
              <a:off x="5165422" y="17970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96" name="Rectangle 336"/>
            <p:cNvSpPr>
              <a:spLocks noChangeArrowheads="1"/>
            </p:cNvSpPr>
            <p:nvPr/>
          </p:nvSpPr>
          <p:spPr bwMode="auto">
            <a:xfrm>
              <a:off x="5428063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7" name="Rectangle 337"/>
            <p:cNvSpPr>
              <a:spLocks noChangeArrowheads="1"/>
            </p:cNvSpPr>
            <p:nvPr/>
          </p:nvSpPr>
          <p:spPr bwMode="auto">
            <a:xfrm>
              <a:off x="5637203" y="17970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98" name="Rectangle 338"/>
            <p:cNvSpPr>
              <a:spLocks noChangeArrowheads="1"/>
            </p:cNvSpPr>
            <p:nvPr/>
          </p:nvSpPr>
          <p:spPr bwMode="auto">
            <a:xfrm>
              <a:off x="5894980" y="17526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9" name="Rectangle 339"/>
            <p:cNvSpPr>
              <a:spLocks noChangeArrowheads="1"/>
            </p:cNvSpPr>
            <p:nvPr/>
          </p:nvSpPr>
          <p:spPr bwMode="auto">
            <a:xfrm>
              <a:off x="6086286" y="17970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00" name="Rectangle 340"/>
            <p:cNvSpPr>
              <a:spLocks noChangeArrowheads="1"/>
            </p:cNvSpPr>
            <p:nvPr/>
          </p:nvSpPr>
          <p:spPr bwMode="auto">
            <a:xfrm>
              <a:off x="6361897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1" name="Rectangle 341"/>
            <p:cNvSpPr>
              <a:spLocks noChangeArrowheads="1"/>
            </p:cNvSpPr>
            <p:nvPr/>
          </p:nvSpPr>
          <p:spPr bwMode="auto">
            <a:xfrm>
              <a:off x="6538613" y="17970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02" name="Rectangle 342"/>
            <p:cNvSpPr>
              <a:spLocks noChangeArrowheads="1"/>
            </p:cNvSpPr>
            <p:nvPr/>
          </p:nvSpPr>
          <p:spPr bwMode="auto">
            <a:xfrm>
              <a:off x="4494228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3" name="Rectangle 343"/>
            <p:cNvSpPr>
              <a:spLocks noChangeArrowheads="1"/>
            </p:cNvSpPr>
            <p:nvPr/>
          </p:nvSpPr>
          <p:spPr bwMode="auto">
            <a:xfrm>
              <a:off x="4709853" y="17970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04" name="Rectangle 344"/>
            <p:cNvSpPr>
              <a:spLocks noChangeArrowheads="1"/>
            </p:cNvSpPr>
            <p:nvPr/>
          </p:nvSpPr>
          <p:spPr bwMode="auto">
            <a:xfrm>
              <a:off x="4961145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5" name="Rectangle 345"/>
            <p:cNvSpPr>
              <a:spLocks noChangeArrowheads="1"/>
            </p:cNvSpPr>
            <p:nvPr/>
          </p:nvSpPr>
          <p:spPr bwMode="auto">
            <a:xfrm>
              <a:off x="5165422" y="17970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06" name="Rectangle 346"/>
            <p:cNvSpPr>
              <a:spLocks noChangeArrowheads="1"/>
            </p:cNvSpPr>
            <p:nvPr/>
          </p:nvSpPr>
          <p:spPr bwMode="auto">
            <a:xfrm>
              <a:off x="5428063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7" name="Rectangle 347"/>
            <p:cNvSpPr>
              <a:spLocks noChangeArrowheads="1"/>
            </p:cNvSpPr>
            <p:nvPr/>
          </p:nvSpPr>
          <p:spPr bwMode="auto">
            <a:xfrm>
              <a:off x="5637203" y="17970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08" name="Rectangle 348"/>
            <p:cNvSpPr>
              <a:spLocks noChangeArrowheads="1"/>
            </p:cNvSpPr>
            <p:nvPr/>
          </p:nvSpPr>
          <p:spPr bwMode="auto">
            <a:xfrm>
              <a:off x="5894980" y="17526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9" name="Rectangle 349"/>
            <p:cNvSpPr>
              <a:spLocks noChangeArrowheads="1"/>
            </p:cNvSpPr>
            <p:nvPr/>
          </p:nvSpPr>
          <p:spPr bwMode="auto">
            <a:xfrm>
              <a:off x="6086286" y="17970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10" name="Rectangle 350"/>
            <p:cNvSpPr>
              <a:spLocks noChangeArrowheads="1"/>
            </p:cNvSpPr>
            <p:nvPr/>
          </p:nvSpPr>
          <p:spPr bwMode="auto">
            <a:xfrm>
              <a:off x="6361897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1" name="Rectangle 351"/>
            <p:cNvSpPr>
              <a:spLocks noChangeArrowheads="1"/>
            </p:cNvSpPr>
            <p:nvPr/>
          </p:nvSpPr>
          <p:spPr bwMode="auto">
            <a:xfrm>
              <a:off x="6538613" y="17970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12" name="Rectangle 352"/>
            <p:cNvSpPr>
              <a:spLocks noChangeArrowheads="1"/>
            </p:cNvSpPr>
            <p:nvPr/>
          </p:nvSpPr>
          <p:spPr bwMode="auto">
            <a:xfrm>
              <a:off x="603250" y="20574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3" name="Rectangle 353"/>
            <p:cNvSpPr>
              <a:spLocks noChangeArrowheads="1"/>
            </p:cNvSpPr>
            <p:nvPr/>
          </p:nvSpPr>
          <p:spPr bwMode="auto">
            <a:xfrm>
              <a:off x="854127" y="2119313"/>
              <a:ext cx="2585744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0x01e: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 </a:t>
              </a:r>
              <a:endParaRPr lang="en-US" dirty="0"/>
            </a:p>
          </p:txBody>
        </p:sp>
        <p:sp>
          <p:nvSpPr>
            <p:cNvPr id="425315" name="Rectangle 355"/>
            <p:cNvSpPr>
              <a:spLocks noChangeArrowheads="1"/>
            </p:cNvSpPr>
            <p:nvPr/>
          </p:nvSpPr>
          <p:spPr bwMode="auto">
            <a:xfrm>
              <a:off x="496114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6" name="Rectangle 356"/>
            <p:cNvSpPr>
              <a:spLocks noChangeArrowheads="1"/>
            </p:cNvSpPr>
            <p:nvPr/>
          </p:nvSpPr>
          <p:spPr bwMode="auto">
            <a:xfrm>
              <a:off x="5176770" y="21018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17" name="Rectangle 357"/>
            <p:cNvSpPr>
              <a:spLocks noChangeArrowheads="1"/>
            </p:cNvSpPr>
            <p:nvPr/>
          </p:nvSpPr>
          <p:spPr bwMode="auto">
            <a:xfrm>
              <a:off x="5428063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8" name="Rectangle 358"/>
            <p:cNvSpPr>
              <a:spLocks noChangeArrowheads="1"/>
            </p:cNvSpPr>
            <p:nvPr/>
          </p:nvSpPr>
          <p:spPr bwMode="auto">
            <a:xfrm>
              <a:off x="5632339" y="21018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19" name="Rectangle 359"/>
            <p:cNvSpPr>
              <a:spLocks noChangeArrowheads="1"/>
            </p:cNvSpPr>
            <p:nvPr/>
          </p:nvSpPr>
          <p:spPr bwMode="auto">
            <a:xfrm>
              <a:off x="5894980" y="20574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0" name="Rectangle 360"/>
            <p:cNvSpPr>
              <a:spLocks noChangeArrowheads="1"/>
            </p:cNvSpPr>
            <p:nvPr/>
          </p:nvSpPr>
          <p:spPr bwMode="auto">
            <a:xfrm>
              <a:off x="6104120" y="21018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21" name="Rectangle 361"/>
            <p:cNvSpPr>
              <a:spLocks noChangeArrowheads="1"/>
            </p:cNvSpPr>
            <p:nvPr/>
          </p:nvSpPr>
          <p:spPr bwMode="auto">
            <a:xfrm>
              <a:off x="6361897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2" name="Rectangle 362"/>
            <p:cNvSpPr>
              <a:spLocks noChangeArrowheads="1"/>
            </p:cNvSpPr>
            <p:nvPr/>
          </p:nvSpPr>
          <p:spPr bwMode="auto">
            <a:xfrm>
              <a:off x="6553204" y="21018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23" name="Rectangle 363"/>
            <p:cNvSpPr>
              <a:spLocks noChangeArrowheads="1"/>
            </p:cNvSpPr>
            <p:nvPr/>
          </p:nvSpPr>
          <p:spPr bwMode="auto">
            <a:xfrm>
              <a:off x="682881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4" name="Rectangle 364"/>
            <p:cNvSpPr>
              <a:spLocks noChangeArrowheads="1"/>
            </p:cNvSpPr>
            <p:nvPr/>
          </p:nvSpPr>
          <p:spPr bwMode="auto">
            <a:xfrm>
              <a:off x="7005530" y="21018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25" name="Rectangle 365"/>
            <p:cNvSpPr>
              <a:spLocks noChangeArrowheads="1"/>
            </p:cNvSpPr>
            <p:nvPr/>
          </p:nvSpPr>
          <p:spPr bwMode="auto">
            <a:xfrm>
              <a:off x="496114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6" name="Rectangle 366"/>
            <p:cNvSpPr>
              <a:spLocks noChangeArrowheads="1"/>
            </p:cNvSpPr>
            <p:nvPr/>
          </p:nvSpPr>
          <p:spPr bwMode="auto">
            <a:xfrm>
              <a:off x="5176770" y="21018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27" name="Rectangle 367"/>
            <p:cNvSpPr>
              <a:spLocks noChangeArrowheads="1"/>
            </p:cNvSpPr>
            <p:nvPr/>
          </p:nvSpPr>
          <p:spPr bwMode="auto">
            <a:xfrm>
              <a:off x="5428063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8" name="Rectangle 368"/>
            <p:cNvSpPr>
              <a:spLocks noChangeArrowheads="1"/>
            </p:cNvSpPr>
            <p:nvPr/>
          </p:nvSpPr>
          <p:spPr bwMode="auto">
            <a:xfrm>
              <a:off x="5632339" y="21018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29" name="Rectangle 369"/>
            <p:cNvSpPr>
              <a:spLocks noChangeArrowheads="1"/>
            </p:cNvSpPr>
            <p:nvPr/>
          </p:nvSpPr>
          <p:spPr bwMode="auto">
            <a:xfrm>
              <a:off x="5894980" y="20574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0" name="Rectangle 370"/>
            <p:cNvSpPr>
              <a:spLocks noChangeArrowheads="1"/>
            </p:cNvSpPr>
            <p:nvPr/>
          </p:nvSpPr>
          <p:spPr bwMode="auto">
            <a:xfrm>
              <a:off x="6104120" y="21018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31" name="Rectangle 371"/>
            <p:cNvSpPr>
              <a:spLocks noChangeArrowheads="1"/>
            </p:cNvSpPr>
            <p:nvPr/>
          </p:nvSpPr>
          <p:spPr bwMode="auto">
            <a:xfrm>
              <a:off x="6361897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2" name="Rectangle 372"/>
            <p:cNvSpPr>
              <a:spLocks noChangeArrowheads="1"/>
            </p:cNvSpPr>
            <p:nvPr/>
          </p:nvSpPr>
          <p:spPr bwMode="auto">
            <a:xfrm>
              <a:off x="6553204" y="21018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33" name="Rectangle 373"/>
            <p:cNvSpPr>
              <a:spLocks noChangeArrowheads="1"/>
            </p:cNvSpPr>
            <p:nvPr/>
          </p:nvSpPr>
          <p:spPr bwMode="auto">
            <a:xfrm>
              <a:off x="682881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4" name="Rectangle 374"/>
            <p:cNvSpPr>
              <a:spLocks noChangeArrowheads="1"/>
            </p:cNvSpPr>
            <p:nvPr/>
          </p:nvSpPr>
          <p:spPr bwMode="auto">
            <a:xfrm>
              <a:off x="7005530" y="21018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35" name="Rectangle 375"/>
            <p:cNvSpPr>
              <a:spLocks noChangeArrowheads="1"/>
            </p:cNvSpPr>
            <p:nvPr/>
          </p:nvSpPr>
          <p:spPr bwMode="auto">
            <a:xfrm>
              <a:off x="603250" y="23622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6" name="Rectangle 376"/>
            <p:cNvSpPr>
              <a:spLocks noChangeArrowheads="1"/>
            </p:cNvSpPr>
            <p:nvPr/>
          </p:nvSpPr>
          <p:spPr bwMode="auto">
            <a:xfrm>
              <a:off x="802623" y="2424113"/>
              <a:ext cx="1185133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0x020: halt </a:t>
              </a:r>
              <a:endParaRPr lang="en-US" dirty="0"/>
            </a:p>
          </p:txBody>
        </p:sp>
        <p:sp>
          <p:nvSpPr>
            <p:cNvPr id="425342" name="Rectangle 382"/>
            <p:cNvSpPr>
              <a:spLocks noChangeArrowheads="1"/>
            </p:cNvSpPr>
            <p:nvPr/>
          </p:nvSpPr>
          <p:spPr bwMode="auto">
            <a:xfrm>
              <a:off x="5428063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3" name="Rectangle 383"/>
            <p:cNvSpPr>
              <a:spLocks noChangeArrowheads="1"/>
            </p:cNvSpPr>
            <p:nvPr/>
          </p:nvSpPr>
          <p:spPr bwMode="auto">
            <a:xfrm>
              <a:off x="5643688" y="24066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44" name="Rectangle 384"/>
            <p:cNvSpPr>
              <a:spLocks noChangeArrowheads="1"/>
            </p:cNvSpPr>
            <p:nvPr/>
          </p:nvSpPr>
          <p:spPr bwMode="auto">
            <a:xfrm>
              <a:off x="5894980" y="23622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5" name="Rectangle 385"/>
            <p:cNvSpPr>
              <a:spLocks noChangeArrowheads="1"/>
            </p:cNvSpPr>
            <p:nvPr/>
          </p:nvSpPr>
          <p:spPr bwMode="auto">
            <a:xfrm>
              <a:off x="6099256" y="24066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46" name="Rectangle 386"/>
            <p:cNvSpPr>
              <a:spLocks noChangeArrowheads="1"/>
            </p:cNvSpPr>
            <p:nvPr/>
          </p:nvSpPr>
          <p:spPr bwMode="auto">
            <a:xfrm>
              <a:off x="6361897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7" name="Rectangle 387"/>
            <p:cNvSpPr>
              <a:spLocks noChangeArrowheads="1"/>
            </p:cNvSpPr>
            <p:nvPr/>
          </p:nvSpPr>
          <p:spPr bwMode="auto">
            <a:xfrm>
              <a:off x="6571037" y="24066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48" name="Rectangle 388"/>
            <p:cNvSpPr>
              <a:spLocks noChangeArrowheads="1"/>
            </p:cNvSpPr>
            <p:nvPr/>
          </p:nvSpPr>
          <p:spPr bwMode="auto">
            <a:xfrm>
              <a:off x="6828815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9" name="Rectangle 389"/>
            <p:cNvSpPr>
              <a:spLocks noChangeArrowheads="1"/>
            </p:cNvSpPr>
            <p:nvPr/>
          </p:nvSpPr>
          <p:spPr bwMode="auto">
            <a:xfrm>
              <a:off x="7020121" y="24066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50" name="Rectangle 390"/>
            <p:cNvSpPr>
              <a:spLocks noChangeArrowheads="1"/>
            </p:cNvSpPr>
            <p:nvPr/>
          </p:nvSpPr>
          <p:spPr bwMode="auto">
            <a:xfrm>
              <a:off x="7295732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1" name="Rectangle 391"/>
            <p:cNvSpPr>
              <a:spLocks noChangeArrowheads="1"/>
            </p:cNvSpPr>
            <p:nvPr/>
          </p:nvSpPr>
          <p:spPr bwMode="auto">
            <a:xfrm>
              <a:off x="7472447" y="24066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52" name="Rectangle 392"/>
            <p:cNvSpPr>
              <a:spLocks noChangeArrowheads="1"/>
            </p:cNvSpPr>
            <p:nvPr/>
          </p:nvSpPr>
          <p:spPr bwMode="auto">
            <a:xfrm>
              <a:off x="5428063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3" name="Rectangle 393"/>
            <p:cNvSpPr>
              <a:spLocks noChangeArrowheads="1"/>
            </p:cNvSpPr>
            <p:nvPr/>
          </p:nvSpPr>
          <p:spPr bwMode="auto">
            <a:xfrm>
              <a:off x="5643688" y="24066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54" name="Rectangle 394"/>
            <p:cNvSpPr>
              <a:spLocks noChangeArrowheads="1"/>
            </p:cNvSpPr>
            <p:nvPr/>
          </p:nvSpPr>
          <p:spPr bwMode="auto">
            <a:xfrm>
              <a:off x="5894980" y="23622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5" name="Rectangle 395"/>
            <p:cNvSpPr>
              <a:spLocks noChangeArrowheads="1"/>
            </p:cNvSpPr>
            <p:nvPr/>
          </p:nvSpPr>
          <p:spPr bwMode="auto">
            <a:xfrm>
              <a:off x="6099256" y="24066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56" name="Rectangle 396"/>
            <p:cNvSpPr>
              <a:spLocks noChangeArrowheads="1"/>
            </p:cNvSpPr>
            <p:nvPr/>
          </p:nvSpPr>
          <p:spPr bwMode="auto">
            <a:xfrm>
              <a:off x="6361897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7" name="Rectangle 397"/>
            <p:cNvSpPr>
              <a:spLocks noChangeArrowheads="1"/>
            </p:cNvSpPr>
            <p:nvPr/>
          </p:nvSpPr>
          <p:spPr bwMode="auto">
            <a:xfrm>
              <a:off x="6571037" y="24066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58" name="Rectangle 398"/>
            <p:cNvSpPr>
              <a:spLocks noChangeArrowheads="1"/>
            </p:cNvSpPr>
            <p:nvPr/>
          </p:nvSpPr>
          <p:spPr bwMode="auto">
            <a:xfrm>
              <a:off x="6828815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9" name="Rectangle 399"/>
            <p:cNvSpPr>
              <a:spLocks noChangeArrowheads="1"/>
            </p:cNvSpPr>
            <p:nvPr/>
          </p:nvSpPr>
          <p:spPr bwMode="auto">
            <a:xfrm>
              <a:off x="7020121" y="24066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60" name="Rectangle 400"/>
            <p:cNvSpPr>
              <a:spLocks noChangeArrowheads="1"/>
            </p:cNvSpPr>
            <p:nvPr/>
          </p:nvSpPr>
          <p:spPr bwMode="auto">
            <a:xfrm>
              <a:off x="7295732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1" name="Rectangle 401"/>
            <p:cNvSpPr>
              <a:spLocks noChangeArrowheads="1"/>
            </p:cNvSpPr>
            <p:nvPr/>
          </p:nvSpPr>
          <p:spPr bwMode="auto">
            <a:xfrm>
              <a:off x="7472447" y="24066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425386" name="Rectangle 426"/>
            <p:cNvSpPr>
              <a:spLocks noChangeArrowheads="1"/>
            </p:cNvSpPr>
            <p:nvPr/>
          </p:nvSpPr>
          <p:spPr bwMode="auto">
            <a:xfrm>
              <a:off x="7762649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7" name="Rectangle 427"/>
            <p:cNvSpPr>
              <a:spLocks noChangeArrowheads="1"/>
            </p:cNvSpPr>
            <p:nvPr/>
          </p:nvSpPr>
          <p:spPr bwMode="auto">
            <a:xfrm>
              <a:off x="7944228" y="831850"/>
              <a:ext cx="171852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25388" name="Rectangle 428"/>
            <p:cNvSpPr>
              <a:spLocks noChangeArrowheads="1"/>
            </p:cNvSpPr>
            <p:nvPr/>
          </p:nvSpPr>
          <p:spPr bwMode="auto">
            <a:xfrm>
              <a:off x="603250" y="8382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9" name="Rectangle 429"/>
            <p:cNvSpPr>
              <a:spLocks noChangeArrowheads="1"/>
            </p:cNvSpPr>
            <p:nvPr/>
          </p:nvSpPr>
          <p:spPr bwMode="auto">
            <a:xfrm>
              <a:off x="750783" y="892175"/>
              <a:ext cx="1974671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 dirty="0">
                  <a:solidFill>
                    <a:srgbClr val="000000"/>
                  </a:solidFill>
                  <a:latin typeface="Courier New" pitchFamily="49" charset="0"/>
                </a:rPr>
                <a:t># </a:t>
              </a:r>
              <a:r>
                <a:rPr lang="en-US" sz="1400" dirty="0" smtClean="0">
                  <a:solidFill>
                    <a:srgbClr val="000000"/>
                  </a:solidFill>
                  <a:latin typeface="Courier New" pitchFamily="49" charset="0"/>
                </a:rPr>
                <a:t>demo-</a:t>
              </a:r>
              <a:r>
                <a:rPr lang="en-US" sz="1400" dirty="0" err="1" smtClean="0">
                  <a:solidFill>
                    <a:srgbClr val="000000"/>
                  </a:solidFill>
                  <a:latin typeface="Courier New" pitchFamily="49" charset="0"/>
                </a:rPr>
                <a:t>priority.ys</a:t>
              </a:r>
              <a:endParaRPr lang="en-US" dirty="0"/>
            </a:p>
          </p:txBody>
        </p:sp>
      </p:grpSp>
      <p:grpSp>
        <p:nvGrpSpPr>
          <p:cNvPr id="250" name="Group 249"/>
          <p:cNvGrpSpPr/>
          <p:nvPr/>
        </p:nvGrpSpPr>
        <p:grpSpPr>
          <a:xfrm>
            <a:off x="4641850" y="2735262"/>
            <a:ext cx="3616723" cy="3811588"/>
            <a:chOff x="4675939" y="2660650"/>
            <a:chExt cx="3616723" cy="3811588"/>
          </a:xfrm>
        </p:grpSpPr>
        <p:sp>
          <p:nvSpPr>
            <p:cNvPr id="425384" name="Line 424"/>
            <p:cNvSpPr>
              <a:spLocks noChangeShapeType="1"/>
            </p:cNvSpPr>
            <p:nvPr/>
          </p:nvSpPr>
          <p:spPr bwMode="auto">
            <a:xfrm flipH="1">
              <a:off x="4690549" y="2660650"/>
              <a:ext cx="778196" cy="762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5" name="Line 425"/>
            <p:cNvSpPr>
              <a:spLocks noChangeShapeType="1"/>
            </p:cNvSpPr>
            <p:nvPr/>
          </p:nvSpPr>
          <p:spPr bwMode="auto">
            <a:xfrm>
              <a:off x="5935662" y="2660650"/>
              <a:ext cx="700376" cy="762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5" name="Group 274"/>
            <p:cNvGrpSpPr/>
            <p:nvPr/>
          </p:nvGrpSpPr>
          <p:grpSpPr>
            <a:xfrm>
              <a:off x="4675939" y="3422650"/>
              <a:ext cx="1947111" cy="687388"/>
              <a:chOff x="4690549" y="3422650"/>
              <a:chExt cx="1947111" cy="687388"/>
            </a:xfrm>
          </p:grpSpPr>
          <p:sp>
            <p:nvSpPr>
              <p:cNvPr id="425424" name="Rectangle 464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25" name="Rectangle 465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5426" name="Rectangle 466"/>
              <p:cNvSpPr>
                <a:spLocks noChangeArrowheads="1"/>
              </p:cNvSpPr>
              <p:nvPr/>
            </p:nvSpPr>
            <p:spPr bwMode="auto">
              <a:xfrm>
                <a:off x="4690549" y="3803650"/>
                <a:ext cx="1947110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27" name="Rectangle 467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28" name="Rectangle 468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29" name="Rectangle 469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30" name="Rectangle 470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31" name="Rectangle 471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32" name="Rectangle 472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425433" name="Rectangle 473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34" name="Rectangle 474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5435" name="Rectangle 475"/>
              <p:cNvSpPr>
                <a:spLocks noChangeArrowheads="1"/>
              </p:cNvSpPr>
              <p:nvPr/>
            </p:nvSpPr>
            <p:spPr bwMode="auto">
              <a:xfrm>
                <a:off x="5468745" y="3803650"/>
                <a:ext cx="1168915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36" name="Rectangle 476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37" name="Rectangle 477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38" name="Rectangle 478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39" name="Rectangle 479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40" name="Rectangle 480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41" name="Rectangle 481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smtClean="0">
                    <a:solidFill>
                      <a:srgbClr val="000000"/>
                    </a:solidFill>
                  </a:rPr>
                  <a:t>1</a:t>
                </a:r>
                <a:endParaRPr lang="en-US" dirty="0"/>
              </a:p>
            </p:txBody>
          </p:sp>
        </p:grpSp>
        <p:grpSp>
          <p:nvGrpSpPr>
            <p:cNvPr id="314" name="Group 313"/>
            <p:cNvGrpSpPr/>
            <p:nvPr/>
          </p:nvGrpSpPr>
          <p:grpSpPr>
            <a:xfrm>
              <a:off x="4675939" y="5480050"/>
              <a:ext cx="1947111" cy="992188"/>
              <a:chOff x="4690549" y="5480050"/>
              <a:chExt cx="1947111" cy="992188"/>
            </a:xfrm>
          </p:grpSpPr>
          <p:grpSp>
            <p:nvGrpSpPr>
              <p:cNvPr id="4" name="Group 459"/>
              <p:cNvGrpSpPr>
                <a:grpSpLocks/>
              </p:cNvGrpSpPr>
              <p:nvPr/>
            </p:nvGrpSpPr>
            <p:grpSpPr bwMode="auto">
              <a:xfrm>
                <a:off x="4690549" y="5480050"/>
                <a:ext cx="1947110" cy="992188"/>
                <a:chOff x="3303" y="3279"/>
                <a:chExt cx="1201" cy="625"/>
              </a:xfrm>
            </p:grpSpPr>
            <p:sp>
              <p:nvSpPr>
                <p:cNvPr id="425400" name="Rectangle 440"/>
                <p:cNvSpPr>
                  <a:spLocks noChangeArrowheads="1"/>
                </p:cNvSpPr>
                <p:nvPr/>
              </p:nvSpPr>
              <p:spPr bwMode="auto">
                <a:xfrm>
                  <a:off x="3303" y="3279"/>
                  <a:ext cx="1201" cy="625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01" name="Rectangle 441"/>
                <p:cNvSpPr>
                  <a:spLocks noChangeArrowheads="1"/>
                </p:cNvSpPr>
                <p:nvPr/>
              </p:nvSpPr>
              <p:spPr bwMode="auto">
                <a:xfrm>
                  <a:off x="3885" y="3320"/>
                  <a:ext cx="92" cy="13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600" b="0">
                      <a:solidFill>
                        <a:srgbClr val="000000"/>
                      </a:solidFill>
                    </a:rPr>
                    <a:t>D</a:t>
                  </a:r>
                  <a:endParaRPr lang="en-US"/>
                </a:p>
              </p:txBody>
            </p:sp>
            <p:sp>
              <p:nvSpPr>
                <p:cNvPr id="425402" name="Rectangle 442"/>
                <p:cNvSpPr>
                  <a:spLocks noChangeArrowheads="1"/>
                </p:cNvSpPr>
                <p:nvPr/>
              </p:nvSpPr>
              <p:spPr bwMode="auto">
                <a:xfrm>
                  <a:off x="3303" y="3519"/>
                  <a:ext cx="1201" cy="337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03" name="Rectangle 443"/>
                <p:cNvSpPr>
                  <a:spLocks noChangeArrowheads="1"/>
                </p:cNvSpPr>
                <p:nvPr/>
              </p:nvSpPr>
              <p:spPr bwMode="auto">
                <a:xfrm>
                  <a:off x="3389" y="3551"/>
                  <a:ext cx="21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valA</a:t>
                  </a:r>
                  <a:endParaRPr lang="en-US"/>
                </a:p>
              </p:txBody>
            </p:sp>
            <p:sp>
              <p:nvSpPr>
                <p:cNvPr id="425404" name="Rectangle 444"/>
                <p:cNvSpPr>
                  <a:spLocks noChangeArrowheads="1"/>
                </p:cNvSpPr>
                <p:nvPr/>
              </p:nvSpPr>
              <p:spPr bwMode="auto">
                <a:xfrm>
                  <a:off x="3656" y="3547"/>
                  <a:ext cx="100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Wingdings 3" pitchFamily="18" charset="2"/>
                    </a:rPr>
                    <a:t>f</a:t>
                  </a:r>
                  <a:endParaRPr lang="en-US"/>
                </a:p>
              </p:txBody>
            </p:sp>
            <p:sp>
              <p:nvSpPr>
                <p:cNvPr id="425405" name="Rectangle 445"/>
                <p:cNvSpPr>
                  <a:spLocks noChangeArrowheads="1"/>
                </p:cNvSpPr>
                <p:nvPr/>
              </p:nvSpPr>
              <p:spPr bwMode="auto">
                <a:xfrm>
                  <a:off x="3768" y="3551"/>
                  <a:ext cx="11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R[</a:t>
                  </a:r>
                  <a:endParaRPr lang="en-US"/>
                </a:p>
              </p:txBody>
            </p:sp>
            <p:sp>
              <p:nvSpPr>
                <p:cNvPr id="425406" name="Rectangle 446"/>
                <p:cNvSpPr>
                  <a:spLocks noChangeArrowheads="1"/>
                </p:cNvSpPr>
                <p:nvPr/>
              </p:nvSpPr>
              <p:spPr bwMode="auto">
                <a:xfrm>
                  <a:off x="3889" y="3563"/>
                  <a:ext cx="6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Courier New" pitchFamily="49" charset="0"/>
                    </a:rPr>
                    <a:t>%</a:t>
                  </a:r>
                  <a:endParaRPr lang="en-US"/>
                </a:p>
              </p:txBody>
            </p:sp>
            <p:sp>
              <p:nvSpPr>
                <p:cNvPr id="425407" name="Rectangle 447"/>
                <p:cNvSpPr>
                  <a:spLocks noChangeArrowheads="1"/>
                </p:cNvSpPr>
                <p:nvPr/>
              </p:nvSpPr>
              <p:spPr bwMode="auto">
                <a:xfrm>
                  <a:off x="3957" y="3563"/>
                  <a:ext cx="199" cy="1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 dirty="0" err="1" smtClean="0">
                      <a:solidFill>
                        <a:srgbClr val="000000"/>
                      </a:solidFill>
                      <a:latin typeface="Courier New" pitchFamily="49" charset="0"/>
                    </a:rPr>
                    <a:t>rdx</a:t>
                  </a:r>
                  <a:endParaRPr lang="en-US" dirty="0"/>
                </a:p>
              </p:txBody>
            </p:sp>
            <p:sp>
              <p:nvSpPr>
                <p:cNvPr id="425408" name="Rectangle 448"/>
                <p:cNvSpPr>
                  <a:spLocks noChangeArrowheads="1"/>
                </p:cNvSpPr>
                <p:nvPr/>
              </p:nvSpPr>
              <p:spPr bwMode="auto">
                <a:xfrm>
                  <a:off x="4148" y="3551"/>
                  <a:ext cx="6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] </a:t>
                  </a:r>
                  <a:endParaRPr lang="en-US"/>
                </a:p>
              </p:txBody>
            </p:sp>
            <p:sp>
              <p:nvSpPr>
                <p:cNvPr id="425409" name="Rectangle 449"/>
                <p:cNvSpPr>
                  <a:spLocks noChangeArrowheads="1"/>
                </p:cNvSpPr>
                <p:nvPr/>
              </p:nvSpPr>
              <p:spPr bwMode="auto">
                <a:xfrm>
                  <a:off x="4210" y="3551"/>
                  <a:ext cx="96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= </a:t>
                  </a:r>
                  <a:endParaRPr lang="en-US"/>
                </a:p>
              </p:txBody>
            </p:sp>
            <p:sp>
              <p:nvSpPr>
                <p:cNvPr id="425410" name="Rectangle 450"/>
                <p:cNvSpPr>
                  <a:spLocks noChangeArrowheads="1"/>
                </p:cNvSpPr>
                <p:nvPr/>
              </p:nvSpPr>
              <p:spPr bwMode="auto">
                <a:xfrm>
                  <a:off x="4306" y="3551"/>
                  <a:ext cx="124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10</a:t>
                  </a:r>
                  <a:endParaRPr lang="en-US"/>
                </a:p>
              </p:txBody>
            </p:sp>
            <p:sp>
              <p:nvSpPr>
                <p:cNvPr id="425411" name="Rectangle 451"/>
                <p:cNvSpPr>
                  <a:spLocks noChangeArrowheads="1"/>
                </p:cNvSpPr>
                <p:nvPr/>
              </p:nvSpPr>
              <p:spPr bwMode="auto">
                <a:xfrm>
                  <a:off x="3389" y="3698"/>
                  <a:ext cx="21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valB</a:t>
                  </a:r>
                  <a:endParaRPr lang="en-US"/>
                </a:p>
              </p:txBody>
            </p:sp>
            <p:sp>
              <p:nvSpPr>
                <p:cNvPr id="425412" name="Rectangle 452"/>
                <p:cNvSpPr>
                  <a:spLocks noChangeArrowheads="1"/>
                </p:cNvSpPr>
                <p:nvPr/>
              </p:nvSpPr>
              <p:spPr bwMode="auto">
                <a:xfrm>
                  <a:off x="3656" y="3694"/>
                  <a:ext cx="100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Wingdings 3" pitchFamily="18" charset="2"/>
                    </a:rPr>
                    <a:t>f</a:t>
                  </a:r>
                  <a:endParaRPr lang="en-US"/>
                </a:p>
              </p:txBody>
            </p:sp>
            <p:sp>
              <p:nvSpPr>
                <p:cNvPr id="425413" name="Rectangle 453"/>
                <p:cNvSpPr>
                  <a:spLocks noChangeArrowheads="1"/>
                </p:cNvSpPr>
                <p:nvPr/>
              </p:nvSpPr>
              <p:spPr bwMode="auto">
                <a:xfrm>
                  <a:off x="3768" y="3698"/>
                  <a:ext cx="11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R[</a:t>
                  </a:r>
                  <a:endParaRPr lang="en-US"/>
                </a:p>
              </p:txBody>
            </p:sp>
            <p:sp>
              <p:nvSpPr>
                <p:cNvPr id="425414" name="Rectangle 454"/>
                <p:cNvSpPr>
                  <a:spLocks noChangeArrowheads="1"/>
                </p:cNvSpPr>
                <p:nvPr/>
              </p:nvSpPr>
              <p:spPr bwMode="auto">
                <a:xfrm>
                  <a:off x="3889" y="3710"/>
                  <a:ext cx="6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Courier New" pitchFamily="49" charset="0"/>
                    </a:rPr>
                    <a:t>%</a:t>
                  </a:r>
                  <a:endParaRPr lang="en-US"/>
                </a:p>
              </p:txBody>
            </p:sp>
            <p:sp>
              <p:nvSpPr>
                <p:cNvPr id="425415" name="Rectangle 455"/>
                <p:cNvSpPr>
                  <a:spLocks noChangeArrowheads="1"/>
                </p:cNvSpPr>
                <p:nvPr/>
              </p:nvSpPr>
              <p:spPr bwMode="auto">
                <a:xfrm>
                  <a:off x="3957" y="3710"/>
                  <a:ext cx="199" cy="1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 dirty="0" err="1" smtClean="0">
                      <a:solidFill>
                        <a:srgbClr val="000000"/>
                      </a:solidFill>
                      <a:latin typeface="Courier New" pitchFamily="49" charset="0"/>
                    </a:rPr>
                    <a:t>rax</a:t>
                  </a:r>
                  <a:endParaRPr lang="en-US" dirty="0"/>
                </a:p>
              </p:txBody>
            </p:sp>
            <p:sp>
              <p:nvSpPr>
                <p:cNvPr id="425416" name="Rectangle 456"/>
                <p:cNvSpPr>
                  <a:spLocks noChangeArrowheads="1"/>
                </p:cNvSpPr>
                <p:nvPr/>
              </p:nvSpPr>
              <p:spPr bwMode="auto">
                <a:xfrm>
                  <a:off x="4148" y="3698"/>
                  <a:ext cx="6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] </a:t>
                  </a:r>
                  <a:endParaRPr lang="en-US"/>
                </a:p>
              </p:txBody>
            </p:sp>
            <p:sp>
              <p:nvSpPr>
                <p:cNvPr id="425417" name="Rectangle 457"/>
                <p:cNvSpPr>
                  <a:spLocks noChangeArrowheads="1"/>
                </p:cNvSpPr>
                <p:nvPr/>
              </p:nvSpPr>
              <p:spPr bwMode="auto">
                <a:xfrm>
                  <a:off x="4210" y="3698"/>
                  <a:ext cx="96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= </a:t>
                  </a:r>
                  <a:endParaRPr lang="en-US"/>
                </a:p>
              </p:txBody>
            </p:sp>
            <p:sp>
              <p:nvSpPr>
                <p:cNvPr id="425418" name="Rectangle 458"/>
                <p:cNvSpPr>
                  <a:spLocks noChangeArrowheads="1"/>
                </p:cNvSpPr>
                <p:nvPr/>
              </p:nvSpPr>
              <p:spPr bwMode="auto">
                <a:xfrm>
                  <a:off x="4306" y="3698"/>
                  <a:ext cx="6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0</a:t>
                  </a:r>
                  <a:endParaRPr lang="en-US"/>
                </a:p>
              </p:txBody>
            </p:sp>
          </p:grpSp>
          <p:sp>
            <p:nvSpPr>
              <p:cNvPr id="425442" name="Rectangle 482"/>
              <p:cNvSpPr>
                <a:spLocks noChangeArrowheads="1"/>
              </p:cNvSpPr>
              <p:nvPr/>
            </p:nvSpPr>
            <p:spPr bwMode="auto">
              <a:xfrm>
                <a:off x="4690549" y="5480050"/>
                <a:ext cx="1947111" cy="992188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3" name="Rectangle 483"/>
              <p:cNvSpPr>
                <a:spLocks noChangeArrowheads="1"/>
              </p:cNvSpPr>
              <p:nvPr/>
            </p:nvSpPr>
            <p:spPr bwMode="auto">
              <a:xfrm>
                <a:off x="5634111" y="5545138"/>
                <a:ext cx="149154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44" name="Rectangle 484"/>
              <p:cNvSpPr>
                <a:spLocks noChangeArrowheads="1"/>
              </p:cNvSpPr>
              <p:nvPr/>
            </p:nvSpPr>
            <p:spPr bwMode="auto">
              <a:xfrm>
                <a:off x="4690549" y="5861050"/>
                <a:ext cx="1947111" cy="5349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5" name="Rectangle 485"/>
              <p:cNvSpPr>
                <a:spLocks noChangeArrowheads="1"/>
              </p:cNvSpPr>
              <p:nvPr/>
            </p:nvSpPr>
            <p:spPr bwMode="auto">
              <a:xfrm>
                <a:off x="4829976" y="5911850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46" name="Rectangle 486"/>
              <p:cNvSpPr>
                <a:spLocks noChangeArrowheads="1"/>
              </p:cNvSpPr>
              <p:nvPr/>
            </p:nvSpPr>
            <p:spPr bwMode="auto">
              <a:xfrm>
                <a:off x="5262847" y="5905500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47" name="Rectangle 487"/>
              <p:cNvSpPr>
                <a:spLocks noChangeArrowheads="1"/>
              </p:cNvSpPr>
              <p:nvPr/>
            </p:nvSpPr>
            <p:spPr bwMode="auto">
              <a:xfrm>
                <a:off x="5444426" y="5911850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48" name="Rectangle 488"/>
              <p:cNvSpPr>
                <a:spLocks noChangeArrowheads="1"/>
              </p:cNvSpPr>
              <p:nvPr/>
            </p:nvSpPr>
            <p:spPr bwMode="auto">
              <a:xfrm>
                <a:off x="5640596" y="5930900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49" name="Rectangle 489"/>
              <p:cNvSpPr>
                <a:spLocks noChangeArrowheads="1"/>
              </p:cNvSpPr>
              <p:nvPr/>
            </p:nvSpPr>
            <p:spPr bwMode="auto">
              <a:xfrm>
                <a:off x="5750544" y="5930900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5450" name="Rectangle 490"/>
              <p:cNvSpPr>
                <a:spLocks noChangeArrowheads="1"/>
              </p:cNvSpPr>
              <p:nvPr/>
            </p:nvSpPr>
            <p:spPr bwMode="auto">
              <a:xfrm>
                <a:off x="6060498" y="5911850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51" name="Rectangle 491"/>
              <p:cNvSpPr>
                <a:spLocks noChangeArrowheads="1"/>
              </p:cNvSpPr>
              <p:nvPr/>
            </p:nvSpPr>
            <p:spPr bwMode="auto">
              <a:xfrm>
                <a:off x="6161015" y="5911850"/>
                <a:ext cx="15563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52" name="Rectangle 492"/>
              <p:cNvSpPr>
                <a:spLocks noChangeArrowheads="1"/>
              </p:cNvSpPr>
              <p:nvPr/>
            </p:nvSpPr>
            <p:spPr bwMode="auto">
              <a:xfrm>
                <a:off x="6316654" y="5911850"/>
                <a:ext cx="20103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53" name="Rectangle 493"/>
              <p:cNvSpPr>
                <a:spLocks noChangeArrowheads="1"/>
              </p:cNvSpPr>
              <p:nvPr/>
            </p:nvSpPr>
            <p:spPr bwMode="auto">
              <a:xfrm>
                <a:off x="4829976" y="6145213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54" name="Rectangle 494"/>
              <p:cNvSpPr>
                <a:spLocks noChangeArrowheads="1"/>
              </p:cNvSpPr>
              <p:nvPr/>
            </p:nvSpPr>
            <p:spPr bwMode="auto">
              <a:xfrm>
                <a:off x="5262847" y="6138863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55" name="Rectangle 495"/>
              <p:cNvSpPr>
                <a:spLocks noChangeArrowheads="1"/>
              </p:cNvSpPr>
              <p:nvPr/>
            </p:nvSpPr>
            <p:spPr bwMode="auto">
              <a:xfrm>
                <a:off x="5444426" y="6145213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61" name="Rectangle 501"/>
              <p:cNvSpPr>
                <a:spLocks noChangeArrowheads="1"/>
              </p:cNvSpPr>
              <p:nvPr/>
            </p:nvSpPr>
            <p:spPr bwMode="auto">
              <a:xfrm>
                <a:off x="4690549" y="5480050"/>
                <a:ext cx="1947111" cy="992188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2" name="Rectangle 502"/>
              <p:cNvSpPr>
                <a:spLocks noChangeArrowheads="1"/>
              </p:cNvSpPr>
              <p:nvPr/>
            </p:nvSpPr>
            <p:spPr bwMode="auto">
              <a:xfrm>
                <a:off x="5634111" y="5545138"/>
                <a:ext cx="149154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63" name="Rectangle 503"/>
              <p:cNvSpPr>
                <a:spLocks noChangeArrowheads="1"/>
              </p:cNvSpPr>
              <p:nvPr/>
            </p:nvSpPr>
            <p:spPr bwMode="auto">
              <a:xfrm>
                <a:off x="4690549" y="5861050"/>
                <a:ext cx="1947111" cy="5349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4" name="Rectangle 504"/>
              <p:cNvSpPr>
                <a:spLocks noChangeArrowheads="1"/>
              </p:cNvSpPr>
              <p:nvPr/>
            </p:nvSpPr>
            <p:spPr bwMode="auto">
              <a:xfrm>
                <a:off x="4829976" y="5911850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65" name="Rectangle 505"/>
              <p:cNvSpPr>
                <a:spLocks noChangeArrowheads="1"/>
              </p:cNvSpPr>
              <p:nvPr/>
            </p:nvSpPr>
            <p:spPr bwMode="auto">
              <a:xfrm>
                <a:off x="5262847" y="5905500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66" name="Rectangle 506"/>
              <p:cNvSpPr>
                <a:spLocks noChangeArrowheads="1"/>
              </p:cNvSpPr>
              <p:nvPr/>
            </p:nvSpPr>
            <p:spPr bwMode="auto">
              <a:xfrm>
                <a:off x="5444426" y="5911850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67" name="Rectangle 507"/>
              <p:cNvSpPr>
                <a:spLocks noChangeArrowheads="1"/>
              </p:cNvSpPr>
              <p:nvPr/>
            </p:nvSpPr>
            <p:spPr bwMode="auto">
              <a:xfrm>
                <a:off x="5640596" y="5930900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68" name="Rectangle 508"/>
              <p:cNvSpPr>
                <a:spLocks noChangeArrowheads="1"/>
              </p:cNvSpPr>
              <p:nvPr/>
            </p:nvSpPr>
            <p:spPr bwMode="auto">
              <a:xfrm>
                <a:off x="5748712" y="5930900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69" name="Rectangle 509"/>
              <p:cNvSpPr>
                <a:spLocks noChangeArrowheads="1"/>
              </p:cNvSpPr>
              <p:nvPr/>
            </p:nvSpPr>
            <p:spPr bwMode="auto">
              <a:xfrm>
                <a:off x="6060498" y="5911850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70" name="Rectangle 510"/>
              <p:cNvSpPr>
                <a:spLocks noChangeArrowheads="1"/>
              </p:cNvSpPr>
              <p:nvPr/>
            </p:nvSpPr>
            <p:spPr bwMode="auto">
              <a:xfrm>
                <a:off x="6161015" y="5911850"/>
                <a:ext cx="15563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71" name="Rectangle 511"/>
              <p:cNvSpPr>
                <a:spLocks noChangeArrowheads="1"/>
              </p:cNvSpPr>
              <p:nvPr/>
            </p:nvSpPr>
            <p:spPr bwMode="auto">
              <a:xfrm>
                <a:off x="6316654" y="5911850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>
                    <a:solidFill>
                      <a:srgbClr val="000000"/>
                    </a:solidFill>
                  </a:rPr>
                  <a:t>?</a:t>
                </a:r>
                <a:endParaRPr lang="en-US" dirty="0"/>
              </a:p>
            </p:txBody>
          </p:sp>
          <p:sp>
            <p:nvSpPr>
              <p:cNvPr id="425472" name="Rectangle 512"/>
              <p:cNvSpPr>
                <a:spLocks noChangeArrowheads="1"/>
              </p:cNvSpPr>
              <p:nvPr/>
            </p:nvSpPr>
            <p:spPr bwMode="auto">
              <a:xfrm>
                <a:off x="4829976" y="6145213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73" name="Rectangle 513"/>
              <p:cNvSpPr>
                <a:spLocks noChangeArrowheads="1"/>
              </p:cNvSpPr>
              <p:nvPr/>
            </p:nvSpPr>
            <p:spPr bwMode="auto">
              <a:xfrm>
                <a:off x="5262847" y="6138863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74" name="Rectangle 514"/>
              <p:cNvSpPr>
                <a:spLocks noChangeArrowheads="1"/>
              </p:cNvSpPr>
              <p:nvPr/>
            </p:nvSpPr>
            <p:spPr bwMode="auto">
              <a:xfrm>
                <a:off x="5444426" y="6145213"/>
                <a:ext cx="99386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smtClean="0">
                    <a:solidFill>
                      <a:srgbClr val="000000"/>
                    </a:solidFill>
                  </a:rPr>
                  <a:t>0</a:t>
                </a:r>
                <a:endParaRPr lang="en-US" dirty="0"/>
              </a:p>
            </p:txBody>
          </p:sp>
        </p:grpSp>
        <p:sp>
          <p:nvSpPr>
            <p:cNvPr id="425484" name="Rectangle 524"/>
            <p:cNvSpPr>
              <a:spLocks noChangeArrowheads="1"/>
            </p:cNvSpPr>
            <p:nvPr/>
          </p:nvSpPr>
          <p:spPr bwMode="auto">
            <a:xfrm>
              <a:off x="4690549" y="3041650"/>
              <a:ext cx="1947111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85" name="Rectangle 525"/>
            <p:cNvSpPr>
              <a:spLocks noChangeArrowheads="1"/>
            </p:cNvSpPr>
            <p:nvPr/>
          </p:nvSpPr>
          <p:spPr bwMode="auto">
            <a:xfrm>
              <a:off x="5364985" y="3101975"/>
              <a:ext cx="682879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Cycle </a:t>
              </a: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dirty="0"/>
            </a:p>
          </p:txBody>
        </p:sp>
        <p:grpSp>
          <p:nvGrpSpPr>
            <p:cNvPr id="276" name="Group 275"/>
            <p:cNvGrpSpPr/>
            <p:nvPr/>
          </p:nvGrpSpPr>
          <p:grpSpPr>
            <a:xfrm>
              <a:off x="4675939" y="4106862"/>
              <a:ext cx="1947111" cy="687388"/>
              <a:chOff x="4690549" y="3422650"/>
              <a:chExt cx="1947111" cy="687388"/>
            </a:xfrm>
          </p:grpSpPr>
          <p:sp>
            <p:nvSpPr>
              <p:cNvPr id="277" name="Rectangle 464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Rectangle 465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279" name="Rectangle 466"/>
              <p:cNvSpPr>
                <a:spLocks noChangeArrowheads="1"/>
              </p:cNvSpPr>
              <p:nvPr/>
            </p:nvSpPr>
            <p:spPr bwMode="auto">
              <a:xfrm>
                <a:off x="4690549" y="3803650"/>
                <a:ext cx="1947110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Rectangle 467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81" name="Rectangle 468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82" name="Rectangle 469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283" name="Rectangle 470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84" name="Rectangle 471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85" name="Rectangle 472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286" name="Rectangle 473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" name="Rectangle 474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171522" cy="221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 dirty="0" smtClean="0">
                    <a:solidFill>
                      <a:srgbClr val="000000"/>
                    </a:solidFill>
                  </a:rPr>
                  <a:t>M</a:t>
                </a:r>
                <a:endParaRPr lang="en-US" dirty="0"/>
              </a:p>
            </p:txBody>
          </p:sp>
          <p:sp>
            <p:nvSpPr>
              <p:cNvPr id="288" name="Rectangle 475"/>
              <p:cNvSpPr>
                <a:spLocks noChangeArrowheads="1"/>
              </p:cNvSpPr>
              <p:nvPr/>
            </p:nvSpPr>
            <p:spPr bwMode="auto">
              <a:xfrm>
                <a:off x="5468745" y="3803650"/>
                <a:ext cx="1168915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9" name="Rectangle 476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90" name="Rectangle 477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91" name="Rectangle 478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292" name="Rectangle 479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93" name="Rectangle 480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94" name="Rectangle 481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>
                    <a:solidFill>
                      <a:srgbClr val="000000"/>
                    </a:solidFill>
                  </a:rPr>
                  <a:t>2</a:t>
                </a:r>
                <a:endParaRPr lang="en-US" dirty="0"/>
              </a:p>
            </p:txBody>
          </p:sp>
        </p:grpSp>
        <p:grpSp>
          <p:nvGrpSpPr>
            <p:cNvPr id="295" name="Group 294"/>
            <p:cNvGrpSpPr/>
            <p:nvPr/>
          </p:nvGrpSpPr>
          <p:grpSpPr>
            <a:xfrm>
              <a:off x="4675939" y="4791074"/>
              <a:ext cx="1947111" cy="687388"/>
              <a:chOff x="4690549" y="3422650"/>
              <a:chExt cx="1947111" cy="687388"/>
            </a:xfrm>
          </p:grpSpPr>
          <p:sp>
            <p:nvSpPr>
              <p:cNvPr id="296" name="Rectangle 464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" name="Rectangle 465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298" name="Rectangle 466"/>
              <p:cNvSpPr>
                <a:spLocks noChangeArrowheads="1"/>
              </p:cNvSpPr>
              <p:nvPr/>
            </p:nvSpPr>
            <p:spPr bwMode="auto">
              <a:xfrm>
                <a:off x="4690549" y="3803650"/>
                <a:ext cx="1947110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" name="Rectangle 467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300" name="Rectangle 468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301" name="Rectangle 469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302" name="Rectangle 470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303" name="Rectangle 471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304" name="Rectangle 472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305" name="Rectangle 473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" name="Rectangle 474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136256" cy="221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 dirty="0" smtClean="0">
                    <a:solidFill>
                      <a:srgbClr val="000000"/>
                    </a:solidFill>
                  </a:rPr>
                  <a:t>E</a:t>
                </a:r>
                <a:endParaRPr lang="en-US" dirty="0"/>
              </a:p>
            </p:txBody>
          </p:sp>
          <p:sp>
            <p:nvSpPr>
              <p:cNvPr id="307" name="Rectangle 475"/>
              <p:cNvSpPr>
                <a:spLocks noChangeArrowheads="1"/>
              </p:cNvSpPr>
              <p:nvPr/>
            </p:nvSpPr>
            <p:spPr bwMode="auto">
              <a:xfrm>
                <a:off x="5468745" y="3803650"/>
                <a:ext cx="1168915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" name="Rectangle 476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309" name="Rectangle 477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310" name="Rectangle 478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311" name="Rectangle 479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312" name="Rectangle 480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313" name="Rectangle 481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>
                    <a:solidFill>
                      <a:srgbClr val="000000"/>
                    </a:solidFill>
                  </a:rPr>
                  <a:t>3</a:t>
                </a:r>
                <a:endParaRPr lang="en-US" dirty="0"/>
              </a:p>
            </p:txBody>
          </p:sp>
        </p:grpSp>
        <p:sp>
          <p:nvSpPr>
            <p:cNvPr id="320" name="Freeform 319"/>
            <p:cNvSpPr/>
            <p:nvPr/>
          </p:nvSpPr>
          <p:spPr bwMode="auto">
            <a:xfrm>
              <a:off x="6621517" y="3957144"/>
              <a:ext cx="1671145" cy="2361106"/>
            </a:xfrm>
            <a:custGeom>
              <a:avLst/>
              <a:gdLst>
                <a:gd name="connsiteX0" fmla="*/ 0 w 1671145"/>
                <a:gd name="connsiteY0" fmla="*/ 0 h 2286000"/>
                <a:gd name="connsiteX1" fmla="*/ 1324304 w 1671145"/>
                <a:gd name="connsiteY1" fmla="*/ 441434 h 2286000"/>
                <a:gd name="connsiteX2" fmla="*/ 1450428 w 1671145"/>
                <a:gd name="connsiteY2" fmla="*/ 1655379 h 2286000"/>
                <a:gd name="connsiteX3" fmla="*/ 0 w 1671145"/>
                <a:gd name="connsiteY3" fmla="*/ 2286000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1145" h="2286000">
                  <a:moveTo>
                    <a:pt x="0" y="0"/>
                  </a:moveTo>
                  <a:cubicBezTo>
                    <a:pt x="541283" y="82769"/>
                    <a:pt x="1082566" y="165538"/>
                    <a:pt x="1324304" y="441434"/>
                  </a:cubicBezTo>
                  <a:cubicBezTo>
                    <a:pt x="1566042" y="717331"/>
                    <a:pt x="1671145" y="1347951"/>
                    <a:pt x="1450428" y="1655379"/>
                  </a:cubicBezTo>
                  <a:cubicBezTo>
                    <a:pt x="1229711" y="1962807"/>
                    <a:pt x="0" y="2286000"/>
                    <a:pt x="0" y="2286000"/>
                  </a:cubicBezTo>
                </a:path>
              </a:pathLst>
            </a:custGeom>
            <a:noFill/>
            <a:ln w="317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21" name="Freeform 320"/>
            <p:cNvSpPr/>
            <p:nvPr/>
          </p:nvSpPr>
          <p:spPr bwMode="auto">
            <a:xfrm>
              <a:off x="6623051" y="4559300"/>
              <a:ext cx="1371600" cy="1606550"/>
            </a:xfrm>
            <a:custGeom>
              <a:avLst/>
              <a:gdLst>
                <a:gd name="connsiteX0" fmla="*/ 0 w 1671145"/>
                <a:gd name="connsiteY0" fmla="*/ 0 h 2286000"/>
                <a:gd name="connsiteX1" fmla="*/ 1324304 w 1671145"/>
                <a:gd name="connsiteY1" fmla="*/ 441434 h 2286000"/>
                <a:gd name="connsiteX2" fmla="*/ 1450428 w 1671145"/>
                <a:gd name="connsiteY2" fmla="*/ 1655379 h 2286000"/>
                <a:gd name="connsiteX3" fmla="*/ 0 w 1671145"/>
                <a:gd name="connsiteY3" fmla="*/ 2286000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1145" h="2286000">
                  <a:moveTo>
                    <a:pt x="0" y="0"/>
                  </a:moveTo>
                  <a:cubicBezTo>
                    <a:pt x="541283" y="82769"/>
                    <a:pt x="1082566" y="165538"/>
                    <a:pt x="1324304" y="441434"/>
                  </a:cubicBezTo>
                  <a:cubicBezTo>
                    <a:pt x="1566042" y="717331"/>
                    <a:pt x="1671145" y="1347951"/>
                    <a:pt x="1450428" y="1655379"/>
                  </a:cubicBezTo>
                  <a:cubicBezTo>
                    <a:pt x="1229711" y="1962807"/>
                    <a:pt x="0" y="2286000"/>
                    <a:pt x="0" y="2286000"/>
                  </a:cubicBezTo>
                </a:path>
              </a:pathLst>
            </a:custGeom>
            <a:noFill/>
            <a:ln w="317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22" name="Freeform 321"/>
            <p:cNvSpPr/>
            <p:nvPr/>
          </p:nvSpPr>
          <p:spPr bwMode="auto">
            <a:xfrm>
              <a:off x="6623050" y="5321300"/>
              <a:ext cx="685799" cy="692150"/>
            </a:xfrm>
            <a:custGeom>
              <a:avLst/>
              <a:gdLst>
                <a:gd name="connsiteX0" fmla="*/ 0 w 1671145"/>
                <a:gd name="connsiteY0" fmla="*/ 0 h 2286000"/>
                <a:gd name="connsiteX1" fmla="*/ 1324304 w 1671145"/>
                <a:gd name="connsiteY1" fmla="*/ 441434 h 2286000"/>
                <a:gd name="connsiteX2" fmla="*/ 1450428 w 1671145"/>
                <a:gd name="connsiteY2" fmla="*/ 1655379 h 2286000"/>
                <a:gd name="connsiteX3" fmla="*/ 0 w 1671145"/>
                <a:gd name="connsiteY3" fmla="*/ 2286000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1145" h="2286000">
                  <a:moveTo>
                    <a:pt x="0" y="0"/>
                  </a:moveTo>
                  <a:cubicBezTo>
                    <a:pt x="541283" y="82769"/>
                    <a:pt x="1082566" y="165538"/>
                    <a:pt x="1324304" y="441434"/>
                  </a:cubicBezTo>
                  <a:cubicBezTo>
                    <a:pt x="1566042" y="717331"/>
                    <a:pt x="1671145" y="1347951"/>
                    <a:pt x="1450428" y="1655379"/>
                  </a:cubicBezTo>
                  <a:cubicBezTo>
                    <a:pt x="1229711" y="1962807"/>
                    <a:pt x="0" y="2286000"/>
                    <a:pt x="0" y="2286000"/>
                  </a:cubicBezTo>
                </a:path>
              </a:pathLst>
            </a:custGeom>
            <a:noFill/>
            <a:ln w="31750" cap="flat" cmpd="sng" algn="ctr">
              <a:solidFill>
                <a:schemeClr val="accent4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Forwarding Priority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0" y="76200"/>
            <a:ext cx="3622675" cy="1123950"/>
          </a:xfrm>
        </p:spPr>
        <p:txBody>
          <a:bodyPr/>
          <a:lstStyle/>
          <a:p>
            <a:pPr algn="r"/>
            <a:r>
              <a:rPr lang="en-US"/>
              <a:t>Implementing Forwarding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9200" y="1295400"/>
            <a:ext cx="4102100" cy="5137150"/>
          </a:xfrm>
        </p:spPr>
        <p:txBody>
          <a:bodyPr/>
          <a:lstStyle/>
          <a:p>
            <a:pPr lvl="1"/>
            <a:r>
              <a:rPr lang="en-US"/>
              <a:t>Add additional feedback paths from E, M, and W pipeline registers into decode stage</a:t>
            </a:r>
          </a:p>
          <a:p>
            <a:pPr lvl="1"/>
            <a:r>
              <a:rPr lang="en-US"/>
              <a:t>Create logic blocks to select from multiple sources for valA and valB in decode stage</a:t>
            </a:r>
          </a:p>
        </p:txBody>
      </p:sp>
      <p:pic>
        <p:nvPicPr>
          <p:cNvPr id="45363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374650"/>
            <a:ext cx="5545138" cy="5985756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ctr">
              <a:buFont typeface="Wingdings" pitchFamily="2" charset="2"/>
              <a:buNone/>
            </a:pPr>
            <a:r>
              <a:rPr lang="en-US" sz="2400" i="1" dirty="0">
                <a:solidFill>
                  <a:srgbClr val="FF3300"/>
                </a:solidFill>
              </a:rPr>
              <a:t>Make the pipelined processor work!</a:t>
            </a:r>
          </a:p>
          <a:p>
            <a:r>
              <a:rPr lang="en-US" dirty="0"/>
              <a:t>Data Hazards</a:t>
            </a:r>
          </a:p>
          <a:p>
            <a:pPr lvl="1"/>
            <a:r>
              <a:rPr lang="en-US" dirty="0"/>
              <a:t>Instruction having register R as source follows shortly after instruction having register R as destination</a:t>
            </a:r>
          </a:p>
          <a:p>
            <a:pPr lvl="1"/>
            <a:r>
              <a:rPr lang="en-US" dirty="0"/>
              <a:t>Common condition, don’t want to slow down pipeline</a:t>
            </a:r>
          </a:p>
          <a:p>
            <a:r>
              <a:rPr lang="en-US" dirty="0"/>
              <a:t>Control Hazards</a:t>
            </a:r>
          </a:p>
          <a:p>
            <a:pPr lvl="1"/>
            <a:r>
              <a:rPr lang="en-US" dirty="0" err="1"/>
              <a:t>Mispredict</a:t>
            </a:r>
            <a:r>
              <a:rPr lang="en-US" dirty="0"/>
              <a:t> conditional branch</a:t>
            </a:r>
          </a:p>
          <a:p>
            <a:pPr lvl="2"/>
            <a:r>
              <a:rPr lang="en-US" dirty="0"/>
              <a:t>Our design predicts all branches as being taken</a:t>
            </a:r>
          </a:p>
          <a:p>
            <a:pPr lvl="2"/>
            <a:r>
              <a:rPr lang="en-US" dirty="0"/>
              <a:t>Naïve pipeline executes two extra instructions</a:t>
            </a:r>
          </a:p>
          <a:p>
            <a:pPr lvl="1"/>
            <a:r>
              <a:rPr lang="en-US" dirty="0"/>
              <a:t>Getting return address for </a:t>
            </a:r>
            <a:r>
              <a:rPr lang="en-US" dirty="0">
                <a:latin typeface="Courier New" pitchFamily="49" charset="0"/>
              </a:rPr>
              <a:t>ret</a:t>
            </a:r>
            <a:r>
              <a:rPr lang="en-US" dirty="0"/>
              <a:t> instruction</a:t>
            </a:r>
          </a:p>
          <a:p>
            <a:pPr lvl="2"/>
            <a:r>
              <a:rPr lang="en-US" dirty="0"/>
              <a:t>Naïve pipeline executes three extra instructions</a:t>
            </a:r>
          </a:p>
          <a:p>
            <a:r>
              <a:rPr lang="en-US" dirty="0"/>
              <a:t>Making Sure It Really Works</a:t>
            </a:r>
          </a:p>
          <a:p>
            <a:pPr lvl="1"/>
            <a:r>
              <a:rPr lang="en-US" dirty="0"/>
              <a:t>What if multiple special cases happen simultaneously?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50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04262" cy="779463"/>
          </a:xfrm>
        </p:spPr>
        <p:txBody>
          <a:bodyPr/>
          <a:lstStyle/>
          <a:p>
            <a:r>
              <a:rPr lang="en-US"/>
              <a:t>Implementing Forwarding</a:t>
            </a:r>
          </a:p>
        </p:txBody>
      </p:sp>
      <p:sp>
        <p:nvSpPr>
          <p:cNvPr id="466949" name="Text Box 5"/>
          <p:cNvSpPr txBox="1">
            <a:spLocks noChangeArrowheads="1"/>
          </p:cNvSpPr>
          <p:nvPr/>
        </p:nvSpPr>
        <p:spPr bwMode="auto">
          <a:xfrm>
            <a:off x="3886200" y="1066800"/>
            <a:ext cx="5245100" cy="42481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## What should be the A value?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d_valA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[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Use incremented PC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 in { ICALL, IJXX } : </a:t>
            </a:r>
            <a:r>
              <a:rPr lang="en-US" sz="1600" dirty="0" err="1">
                <a:latin typeface="Courier New" pitchFamily="49" charset="0"/>
              </a:rPr>
              <a:t>D_valP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 from execute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 smtClean="0">
                <a:latin typeface="Courier New" pitchFamily="49" charset="0"/>
              </a:rPr>
              <a:t>e_dstE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: </a:t>
            </a:r>
            <a:r>
              <a:rPr lang="en-US" sz="1600" dirty="0" err="1">
                <a:latin typeface="Courier New" pitchFamily="49" charset="0"/>
              </a:rPr>
              <a:t>e_valE</a:t>
            </a:r>
            <a:r>
              <a:rPr lang="en-US" sz="1600" dirty="0">
                <a:latin typeface="Courier New" pitchFamily="49" charset="0"/>
              </a:rPr>
              <a:t>;   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valM</a:t>
            </a:r>
            <a:r>
              <a:rPr lang="en-US" sz="1600" dirty="0">
                <a:latin typeface="Courier New" pitchFamily="49" charset="0"/>
              </a:rPr>
              <a:t> from memory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M_dstM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m_valM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 from memory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M_dstE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M_valE</a:t>
            </a:r>
            <a:r>
              <a:rPr lang="en-US" sz="1600" dirty="0">
                <a:latin typeface="Courier New" pitchFamily="49" charset="0"/>
              </a:rPr>
              <a:t>;   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valM</a:t>
            </a:r>
            <a:r>
              <a:rPr lang="en-US" sz="1600" dirty="0">
                <a:latin typeface="Courier New" pitchFamily="49" charset="0"/>
              </a:rPr>
              <a:t> from write back 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W_dstM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W_valM</a:t>
            </a:r>
            <a:r>
              <a:rPr lang="en-US" sz="1600" dirty="0">
                <a:latin typeface="Courier New" pitchFamily="49" charset="0"/>
              </a:rPr>
              <a:t>;   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 from write back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W_dstE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W_valE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Use value read from register file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	1 : </a:t>
            </a:r>
            <a:r>
              <a:rPr lang="en-US" sz="1600" dirty="0" err="1">
                <a:latin typeface="Courier New" pitchFamily="49" charset="0"/>
              </a:rPr>
              <a:t>d_rvalA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pic>
        <p:nvPicPr>
          <p:cNvPr id="46695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50" y="755650"/>
            <a:ext cx="3511366" cy="5872163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250" y="952610"/>
            <a:ext cx="7207250" cy="5562489"/>
          </a:xfrm>
          <a:prstGeom prst="rect">
            <a:avLst/>
          </a:prstGeom>
        </p:spPr>
      </p:pic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76200"/>
            <a:ext cx="8704262" cy="779463"/>
          </a:xfrm>
        </p:spPr>
        <p:txBody>
          <a:bodyPr/>
          <a:lstStyle/>
          <a:p>
            <a:r>
              <a:rPr lang="en-US"/>
              <a:t>Limitation of Forwarding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79850"/>
            <a:ext cx="4357687" cy="2552700"/>
          </a:xfrm>
        </p:spPr>
        <p:txBody>
          <a:bodyPr/>
          <a:lstStyle/>
          <a:p>
            <a:r>
              <a:rPr lang="en-US" dirty="0"/>
              <a:t>Load-use dependency</a:t>
            </a:r>
          </a:p>
          <a:p>
            <a:pPr lvl="1"/>
            <a:r>
              <a:rPr lang="en-US" dirty="0"/>
              <a:t>Value needed by end of decode stage in cycle 7</a:t>
            </a:r>
          </a:p>
          <a:p>
            <a:pPr lvl="1"/>
            <a:r>
              <a:rPr lang="en-US" dirty="0"/>
              <a:t>Value read from memory in memory stage of cycle 8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250" y="766162"/>
            <a:ext cx="7305726" cy="6079138"/>
          </a:xfrm>
          <a:prstGeom prst="rect">
            <a:avLst/>
          </a:prstGeom>
        </p:spPr>
      </p:pic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Avoiding Load/Use Hazard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032250"/>
            <a:ext cx="4357687" cy="2400300"/>
          </a:xfrm>
        </p:spPr>
        <p:txBody>
          <a:bodyPr/>
          <a:lstStyle/>
          <a:p>
            <a:pPr lvl="1"/>
            <a:r>
              <a:rPr lang="en-US" dirty="0"/>
              <a:t>Stall using instruction for one cycle</a:t>
            </a:r>
          </a:p>
          <a:p>
            <a:pPr lvl="1"/>
            <a:r>
              <a:rPr lang="en-US" dirty="0"/>
              <a:t>Can then pick up loaded value by forwarding from memory stage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468" name="Rectangle 788"/>
          <p:cNvSpPr>
            <a:spLocks noGrp="1" noChangeArrowheads="1"/>
          </p:cNvSpPr>
          <p:nvPr>
            <p:ph type="title"/>
          </p:nvPr>
        </p:nvSpPr>
        <p:spPr>
          <a:xfrm>
            <a:off x="427038" y="152400"/>
            <a:ext cx="8704262" cy="779463"/>
          </a:xfrm>
        </p:spPr>
        <p:txBody>
          <a:bodyPr/>
          <a:lstStyle/>
          <a:p>
            <a:r>
              <a:rPr lang="en-US"/>
              <a:t>Detecting Load/Use Hazard</a:t>
            </a:r>
          </a:p>
        </p:txBody>
      </p:sp>
      <p:graphicFrame>
        <p:nvGraphicFramePr>
          <p:cNvPr id="456488" name="Group 8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53038"/>
              </p:ext>
            </p:extLst>
          </p:nvPr>
        </p:nvGraphicFramePr>
        <p:xfrm>
          <a:off x="914400" y="5105400"/>
          <a:ext cx="6630988" cy="1082040"/>
        </p:xfrm>
        <a:graphic>
          <a:graphicData uri="http://schemas.openxmlformats.org/drawingml/2006/table">
            <a:tbl>
              <a:tblPr/>
              <a:tblGrid>
                <a:gridCol w="2363788"/>
                <a:gridCol w="42672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E_icode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 in { IMRMOVQ, IPOPQ }  &amp;&amp;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E_dstM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 in {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d_srcA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d_srcB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56529" name="Picture 8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886655"/>
            <a:ext cx="5357813" cy="3713089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Control for Load/Use Hazard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352800"/>
            <a:ext cx="4357687" cy="3079750"/>
          </a:xfrm>
        </p:spPr>
        <p:txBody>
          <a:bodyPr/>
          <a:lstStyle/>
          <a:p>
            <a:pPr lvl="1"/>
            <a:r>
              <a:rPr lang="en-US"/>
              <a:t>Stall instructions in fetch and decode stages</a:t>
            </a:r>
          </a:p>
          <a:p>
            <a:pPr lvl="1"/>
            <a:r>
              <a:rPr lang="en-US"/>
              <a:t>Inject bubble into execute stage</a:t>
            </a:r>
          </a:p>
          <a:p>
            <a:pPr lvl="1"/>
            <a:endParaRPr lang="en-US"/>
          </a:p>
        </p:txBody>
      </p:sp>
      <p:grpSp>
        <p:nvGrpSpPr>
          <p:cNvPr id="463192" name="Group 344"/>
          <p:cNvGrpSpPr>
            <a:grpSpLocks/>
          </p:cNvGrpSpPr>
          <p:nvPr/>
        </p:nvGrpSpPr>
        <p:grpSpPr bwMode="auto">
          <a:xfrm>
            <a:off x="914400" y="762000"/>
            <a:ext cx="7326313" cy="2400300"/>
            <a:chOff x="576" y="432"/>
            <a:chExt cx="4615" cy="1512"/>
          </a:xfrm>
        </p:grpSpPr>
        <p:sp>
          <p:nvSpPr>
            <p:cNvPr id="462876" name="Rectangle 28"/>
            <p:cNvSpPr>
              <a:spLocks noChangeArrowheads="1"/>
            </p:cNvSpPr>
            <p:nvPr/>
          </p:nvSpPr>
          <p:spPr bwMode="auto">
            <a:xfrm>
              <a:off x="576" y="636"/>
              <a:ext cx="1388" cy="1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77" name="Rectangle 29"/>
            <p:cNvSpPr>
              <a:spLocks noChangeArrowheads="1"/>
            </p:cNvSpPr>
            <p:nvPr/>
          </p:nvSpPr>
          <p:spPr bwMode="auto">
            <a:xfrm>
              <a:off x="659" y="661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62878" name="Rectangle 30"/>
            <p:cNvSpPr>
              <a:spLocks noChangeArrowheads="1"/>
            </p:cNvSpPr>
            <p:nvPr/>
          </p:nvSpPr>
          <p:spPr bwMode="auto">
            <a:xfrm>
              <a:off x="1149" y="661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62879" name="Rectangle 31"/>
            <p:cNvSpPr>
              <a:spLocks noChangeArrowheads="1"/>
            </p:cNvSpPr>
            <p:nvPr/>
          </p:nvSpPr>
          <p:spPr bwMode="auto">
            <a:xfrm>
              <a:off x="1576" y="661"/>
              <a:ext cx="40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$128,%</a:t>
              </a:r>
              <a:endParaRPr lang="en-US"/>
            </a:p>
          </p:txBody>
        </p:sp>
        <p:sp>
          <p:nvSpPr>
            <p:cNvPr id="462880" name="Rectangle 32"/>
            <p:cNvSpPr>
              <a:spLocks noChangeArrowheads="1"/>
            </p:cNvSpPr>
            <p:nvPr/>
          </p:nvSpPr>
          <p:spPr bwMode="auto">
            <a:xfrm>
              <a:off x="1968" y="661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62881" name="Rectangle 33"/>
            <p:cNvSpPr>
              <a:spLocks noChangeArrowheads="1"/>
            </p:cNvSpPr>
            <p:nvPr/>
          </p:nvSpPr>
          <p:spPr bwMode="auto">
            <a:xfrm>
              <a:off x="225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2" name="Rectangle 34"/>
            <p:cNvSpPr>
              <a:spLocks noChangeArrowheads="1"/>
            </p:cNvSpPr>
            <p:nvPr/>
          </p:nvSpPr>
          <p:spPr bwMode="auto">
            <a:xfrm>
              <a:off x="2371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62883" name="Rectangle 35"/>
            <p:cNvSpPr>
              <a:spLocks noChangeArrowheads="1"/>
            </p:cNvSpPr>
            <p:nvPr/>
          </p:nvSpPr>
          <p:spPr bwMode="auto">
            <a:xfrm>
              <a:off x="249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4" name="Rectangle 36"/>
            <p:cNvSpPr>
              <a:spLocks noChangeArrowheads="1"/>
            </p:cNvSpPr>
            <p:nvPr/>
          </p:nvSpPr>
          <p:spPr bwMode="auto">
            <a:xfrm>
              <a:off x="2616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62885" name="Rectangle 37"/>
            <p:cNvSpPr>
              <a:spLocks noChangeArrowheads="1"/>
            </p:cNvSpPr>
            <p:nvPr/>
          </p:nvSpPr>
          <p:spPr bwMode="auto">
            <a:xfrm>
              <a:off x="274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6" name="Rectangle 38"/>
            <p:cNvSpPr>
              <a:spLocks noChangeArrowheads="1"/>
            </p:cNvSpPr>
            <p:nvPr/>
          </p:nvSpPr>
          <p:spPr bwMode="auto">
            <a:xfrm>
              <a:off x="2861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62887" name="Rectangle 39"/>
            <p:cNvSpPr>
              <a:spLocks noChangeArrowheads="1"/>
            </p:cNvSpPr>
            <p:nvPr/>
          </p:nvSpPr>
          <p:spPr bwMode="auto">
            <a:xfrm>
              <a:off x="298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8" name="Rectangle 40"/>
            <p:cNvSpPr>
              <a:spLocks noChangeArrowheads="1"/>
            </p:cNvSpPr>
            <p:nvPr/>
          </p:nvSpPr>
          <p:spPr bwMode="auto">
            <a:xfrm>
              <a:off x="3105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62889" name="Rectangle 41"/>
            <p:cNvSpPr>
              <a:spLocks noChangeArrowheads="1"/>
            </p:cNvSpPr>
            <p:nvPr/>
          </p:nvSpPr>
          <p:spPr bwMode="auto">
            <a:xfrm>
              <a:off x="323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0" name="Rectangle 42"/>
            <p:cNvSpPr>
              <a:spLocks noChangeArrowheads="1"/>
            </p:cNvSpPr>
            <p:nvPr/>
          </p:nvSpPr>
          <p:spPr bwMode="auto">
            <a:xfrm>
              <a:off x="3350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62891" name="Rectangle 43"/>
            <p:cNvSpPr>
              <a:spLocks noChangeArrowheads="1"/>
            </p:cNvSpPr>
            <p:nvPr/>
          </p:nvSpPr>
          <p:spPr bwMode="auto">
            <a:xfrm>
              <a:off x="347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2" name="Rectangle 44"/>
            <p:cNvSpPr>
              <a:spLocks noChangeArrowheads="1"/>
            </p:cNvSpPr>
            <p:nvPr/>
          </p:nvSpPr>
          <p:spPr bwMode="auto">
            <a:xfrm>
              <a:off x="3595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62893" name="Rectangle 45"/>
            <p:cNvSpPr>
              <a:spLocks noChangeArrowheads="1"/>
            </p:cNvSpPr>
            <p:nvPr/>
          </p:nvSpPr>
          <p:spPr bwMode="auto">
            <a:xfrm>
              <a:off x="372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4" name="Rectangle 46"/>
            <p:cNvSpPr>
              <a:spLocks noChangeArrowheads="1"/>
            </p:cNvSpPr>
            <p:nvPr/>
          </p:nvSpPr>
          <p:spPr bwMode="auto">
            <a:xfrm>
              <a:off x="3840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62895" name="Rectangle 47"/>
            <p:cNvSpPr>
              <a:spLocks noChangeArrowheads="1"/>
            </p:cNvSpPr>
            <p:nvPr/>
          </p:nvSpPr>
          <p:spPr bwMode="auto">
            <a:xfrm>
              <a:off x="396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6" name="Rectangle 48"/>
            <p:cNvSpPr>
              <a:spLocks noChangeArrowheads="1"/>
            </p:cNvSpPr>
            <p:nvPr/>
          </p:nvSpPr>
          <p:spPr bwMode="auto">
            <a:xfrm>
              <a:off x="4085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62897" name="Rectangle 49"/>
            <p:cNvSpPr>
              <a:spLocks noChangeArrowheads="1"/>
            </p:cNvSpPr>
            <p:nvPr/>
          </p:nvSpPr>
          <p:spPr bwMode="auto">
            <a:xfrm>
              <a:off x="421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8" name="Rectangle 50"/>
            <p:cNvSpPr>
              <a:spLocks noChangeArrowheads="1"/>
            </p:cNvSpPr>
            <p:nvPr/>
          </p:nvSpPr>
          <p:spPr bwMode="auto">
            <a:xfrm>
              <a:off x="4330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62899" name="Rectangle 51"/>
            <p:cNvSpPr>
              <a:spLocks noChangeArrowheads="1"/>
            </p:cNvSpPr>
            <p:nvPr/>
          </p:nvSpPr>
          <p:spPr bwMode="auto">
            <a:xfrm>
              <a:off x="225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0" name="Rectangle 52"/>
            <p:cNvSpPr>
              <a:spLocks noChangeArrowheads="1"/>
            </p:cNvSpPr>
            <p:nvPr/>
          </p:nvSpPr>
          <p:spPr bwMode="auto">
            <a:xfrm>
              <a:off x="2364" y="66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01" name="Rectangle 53"/>
            <p:cNvSpPr>
              <a:spLocks noChangeArrowheads="1"/>
            </p:cNvSpPr>
            <p:nvPr/>
          </p:nvSpPr>
          <p:spPr bwMode="auto">
            <a:xfrm>
              <a:off x="249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2" name="Rectangle 54"/>
            <p:cNvSpPr>
              <a:spLocks noChangeArrowheads="1"/>
            </p:cNvSpPr>
            <p:nvPr/>
          </p:nvSpPr>
          <p:spPr bwMode="auto">
            <a:xfrm>
              <a:off x="2602" y="66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03" name="Rectangle 55"/>
            <p:cNvSpPr>
              <a:spLocks noChangeArrowheads="1"/>
            </p:cNvSpPr>
            <p:nvPr/>
          </p:nvSpPr>
          <p:spPr bwMode="auto">
            <a:xfrm>
              <a:off x="274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4" name="Rectangle 56"/>
            <p:cNvSpPr>
              <a:spLocks noChangeArrowheads="1"/>
            </p:cNvSpPr>
            <p:nvPr/>
          </p:nvSpPr>
          <p:spPr bwMode="auto">
            <a:xfrm>
              <a:off x="2850" y="66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05" name="Rectangle 57"/>
            <p:cNvSpPr>
              <a:spLocks noChangeArrowheads="1"/>
            </p:cNvSpPr>
            <p:nvPr/>
          </p:nvSpPr>
          <p:spPr bwMode="auto">
            <a:xfrm>
              <a:off x="298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6" name="Rectangle 58"/>
            <p:cNvSpPr>
              <a:spLocks noChangeArrowheads="1"/>
            </p:cNvSpPr>
            <p:nvPr/>
          </p:nvSpPr>
          <p:spPr bwMode="auto">
            <a:xfrm>
              <a:off x="3087" y="66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07" name="Rectangle 59"/>
            <p:cNvSpPr>
              <a:spLocks noChangeArrowheads="1"/>
            </p:cNvSpPr>
            <p:nvPr/>
          </p:nvSpPr>
          <p:spPr bwMode="auto">
            <a:xfrm>
              <a:off x="347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8" name="Rectangle 60"/>
            <p:cNvSpPr>
              <a:spLocks noChangeArrowheads="1"/>
            </p:cNvSpPr>
            <p:nvPr/>
          </p:nvSpPr>
          <p:spPr bwMode="auto">
            <a:xfrm>
              <a:off x="3569" y="82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09" name="Rectangle 61"/>
            <p:cNvSpPr>
              <a:spLocks noChangeArrowheads="1"/>
            </p:cNvSpPr>
            <p:nvPr/>
          </p:nvSpPr>
          <p:spPr bwMode="auto">
            <a:xfrm>
              <a:off x="225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0" name="Rectangle 62"/>
            <p:cNvSpPr>
              <a:spLocks noChangeArrowheads="1"/>
            </p:cNvSpPr>
            <p:nvPr/>
          </p:nvSpPr>
          <p:spPr bwMode="auto">
            <a:xfrm>
              <a:off x="2364" y="66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11" name="Rectangle 63"/>
            <p:cNvSpPr>
              <a:spLocks noChangeArrowheads="1"/>
            </p:cNvSpPr>
            <p:nvPr/>
          </p:nvSpPr>
          <p:spPr bwMode="auto">
            <a:xfrm>
              <a:off x="249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2" name="Rectangle 64"/>
            <p:cNvSpPr>
              <a:spLocks noChangeArrowheads="1"/>
            </p:cNvSpPr>
            <p:nvPr/>
          </p:nvSpPr>
          <p:spPr bwMode="auto">
            <a:xfrm>
              <a:off x="2602" y="66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13" name="Rectangle 65"/>
            <p:cNvSpPr>
              <a:spLocks noChangeArrowheads="1"/>
            </p:cNvSpPr>
            <p:nvPr/>
          </p:nvSpPr>
          <p:spPr bwMode="auto">
            <a:xfrm>
              <a:off x="274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4" name="Rectangle 66"/>
            <p:cNvSpPr>
              <a:spLocks noChangeArrowheads="1"/>
            </p:cNvSpPr>
            <p:nvPr/>
          </p:nvSpPr>
          <p:spPr bwMode="auto">
            <a:xfrm>
              <a:off x="2850" y="66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15" name="Rectangle 67"/>
            <p:cNvSpPr>
              <a:spLocks noChangeArrowheads="1"/>
            </p:cNvSpPr>
            <p:nvPr/>
          </p:nvSpPr>
          <p:spPr bwMode="auto">
            <a:xfrm>
              <a:off x="298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6" name="Rectangle 68"/>
            <p:cNvSpPr>
              <a:spLocks noChangeArrowheads="1"/>
            </p:cNvSpPr>
            <p:nvPr/>
          </p:nvSpPr>
          <p:spPr bwMode="auto">
            <a:xfrm>
              <a:off x="3087" y="66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17" name="Rectangle 69"/>
            <p:cNvSpPr>
              <a:spLocks noChangeArrowheads="1"/>
            </p:cNvSpPr>
            <p:nvPr/>
          </p:nvSpPr>
          <p:spPr bwMode="auto">
            <a:xfrm>
              <a:off x="347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8" name="Rectangle 70"/>
            <p:cNvSpPr>
              <a:spLocks noChangeArrowheads="1"/>
            </p:cNvSpPr>
            <p:nvPr/>
          </p:nvSpPr>
          <p:spPr bwMode="auto">
            <a:xfrm>
              <a:off x="3569" y="82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19" name="Rectangle 71"/>
            <p:cNvSpPr>
              <a:spLocks noChangeArrowheads="1"/>
            </p:cNvSpPr>
            <p:nvPr/>
          </p:nvSpPr>
          <p:spPr bwMode="auto">
            <a:xfrm>
              <a:off x="576" y="800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0" name="Rectangle 72"/>
            <p:cNvSpPr>
              <a:spLocks noChangeArrowheads="1"/>
            </p:cNvSpPr>
            <p:nvPr/>
          </p:nvSpPr>
          <p:spPr bwMode="auto">
            <a:xfrm>
              <a:off x="690" y="825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62921" name="Rectangle 73"/>
            <p:cNvSpPr>
              <a:spLocks noChangeArrowheads="1"/>
            </p:cNvSpPr>
            <p:nvPr/>
          </p:nvSpPr>
          <p:spPr bwMode="auto">
            <a:xfrm>
              <a:off x="1149" y="825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62922" name="Rectangle 74"/>
            <p:cNvSpPr>
              <a:spLocks noChangeArrowheads="1"/>
            </p:cNvSpPr>
            <p:nvPr/>
          </p:nvSpPr>
          <p:spPr bwMode="auto">
            <a:xfrm>
              <a:off x="1642" y="825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62923" name="Rectangle 75"/>
            <p:cNvSpPr>
              <a:spLocks noChangeArrowheads="1"/>
            </p:cNvSpPr>
            <p:nvPr/>
          </p:nvSpPr>
          <p:spPr bwMode="auto">
            <a:xfrm>
              <a:off x="1903" y="825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rcx</a:t>
              </a:r>
              <a:endParaRPr lang="en-US" dirty="0"/>
            </a:p>
          </p:txBody>
        </p:sp>
        <p:sp>
          <p:nvSpPr>
            <p:cNvPr id="462924" name="Rectangle 76"/>
            <p:cNvSpPr>
              <a:spLocks noChangeArrowheads="1"/>
            </p:cNvSpPr>
            <p:nvPr/>
          </p:nvSpPr>
          <p:spPr bwMode="auto">
            <a:xfrm>
              <a:off x="249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5" name="Rectangle 77"/>
            <p:cNvSpPr>
              <a:spLocks noChangeArrowheads="1"/>
            </p:cNvSpPr>
            <p:nvPr/>
          </p:nvSpPr>
          <p:spPr bwMode="auto">
            <a:xfrm>
              <a:off x="2609" y="82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26" name="Rectangle 78"/>
            <p:cNvSpPr>
              <a:spLocks noChangeArrowheads="1"/>
            </p:cNvSpPr>
            <p:nvPr/>
          </p:nvSpPr>
          <p:spPr bwMode="auto">
            <a:xfrm>
              <a:off x="274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7" name="Rectangle 79"/>
            <p:cNvSpPr>
              <a:spLocks noChangeArrowheads="1"/>
            </p:cNvSpPr>
            <p:nvPr/>
          </p:nvSpPr>
          <p:spPr bwMode="auto">
            <a:xfrm>
              <a:off x="2847" y="82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28" name="Rectangle 80"/>
            <p:cNvSpPr>
              <a:spLocks noChangeArrowheads="1"/>
            </p:cNvSpPr>
            <p:nvPr/>
          </p:nvSpPr>
          <p:spPr bwMode="auto">
            <a:xfrm>
              <a:off x="298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9" name="Rectangle 81"/>
            <p:cNvSpPr>
              <a:spLocks noChangeArrowheads="1"/>
            </p:cNvSpPr>
            <p:nvPr/>
          </p:nvSpPr>
          <p:spPr bwMode="auto">
            <a:xfrm>
              <a:off x="3095" y="82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30" name="Rectangle 82"/>
            <p:cNvSpPr>
              <a:spLocks noChangeArrowheads="1"/>
            </p:cNvSpPr>
            <p:nvPr/>
          </p:nvSpPr>
          <p:spPr bwMode="auto">
            <a:xfrm>
              <a:off x="323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1" name="Rectangle 83"/>
            <p:cNvSpPr>
              <a:spLocks noChangeArrowheads="1"/>
            </p:cNvSpPr>
            <p:nvPr/>
          </p:nvSpPr>
          <p:spPr bwMode="auto">
            <a:xfrm>
              <a:off x="3332" y="82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32" name="Rectangle 84"/>
            <p:cNvSpPr>
              <a:spLocks noChangeArrowheads="1"/>
            </p:cNvSpPr>
            <p:nvPr/>
          </p:nvSpPr>
          <p:spPr bwMode="auto">
            <a:xfrm>
              <a:off x="323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3" name="Rectangle 85"/>
            <p:cNvSpPr>
              <a:spLocks noChangeArrowheads="1"/>
            </p:cNvSpPr>
            <p:nvPr/>
          </p:nvSpPr>
          <p:spPr bwMode="auto">
            <a:xfrm>
              <a:off x="3324" y="66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34" name="Rectangle 86"/>
            <p:cNvSpPr>
              <a:spLocks noChangeArrowheads="1"/>
            </p:cNvSpPr>
            <p:nvPr/>
          </p:nvSpPr>
          <p:spPr bwMode="auto">
            <a:xfrm>
              <a:off x="249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5" name="Rectangle 87"/>
            <p:cNvSpPr>
              <a:spLocks noChangeArrowheads="1"/>
            </p:cNvSpPr>
            <p:nvPr/>
          </p:nvSpPr>
          <p:spPr bwMode="auto">
            <a:xfrm>
              <a:off x="2609" y="82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36" name="Rectangle 88"/>
            <p:cNvSpPr>
              <a:spLocks noChangeArrowheads="1"/>
            </p:cNvSpPr>
            <p:nvPr/>
          </p:nvSpPr>
          <p:spPr bwMode="auto">
            <a:xfrm>
              <a:off x="274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7" name="Rectangle 89"/>
            <p:cNvSpPr>
              <a:spLocks noChangeArrowheads="1"/>
            </p:cNvSpPr>
            <p:nvPr/>
          </p:nvSpPr>
          <p:spPr bwMode="auto">
            <a:xfrm>
              <a:off x="2847" y="82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38" name="Rectangle 90"/>
            <p:cNvSpPr>
              <a:spLocks noChangeArrowheads="1"/>
            </p:cNvSpPr>
            <p:nvPr/>
          </p:nvSpPr>
          <p:spPr bwMode="auto">
            <a:xfrm>
              <a:off x="298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9" name="Rectangle 91"/>
            <p:cNvSpPr>
              <a:spLocks noChangeArrowheads="1"/>
            </p:cNvSpPr>
            <p:nvPr/>
          </p:nvSpPr>
          <p:spPr bwMode="auto">
            <a:xfrm>
              <a:off x="3095" y="82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40" name="Rectangle 92"/>
            <p:cNvSpPr>
              <a:spLocks noChangeArrowheads="1"/>
            </p:cNvSpPr>
            <p:nvPr/>
          </p:nvSpPr>
          <p:spPr bwMode="auto">
            <a:xfrm>
              <a:off x="323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41" name="Rectangle 93"/>
            <p:cNvSpPr>
              <a:spLocks noChangeArrowheads="1"/>
            </p:cNvSpPr>
            <p:nvPr/>
          </p:nvSpPr>
          <p:spPr bwMode="auto">
            <a:xfrm>
              <a:off x="3332" y="82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42" name="Rectangle 94"/>
            <p:cNvSpPr>
              <a:spLocks noChangeArrowheads="1"/>
            </p:cNvSpPr>
            <p:nvPr/>
          </p:nvSpPr>
          <p:spPr bwMode="auto">
            <a:xfrm>
              <a:off x="323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43" name="Rectangle 95"/>
            <p:cNvSpPr>
              <a:spLocks noChangeArrowheads="1"/>
            </p:cNvSpPr>
            <p:nvPr/>
          </p:nvSpPr>
          <p:spPr bwMode="auto">
            <a:xfrm>
              <a:off x="3324" y="66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44" name="Rectangle 96"/>
            <p:cNvSpPr>
              <a:spLocks noChangeArrowheads="1"/>
            </p:cNvSpPr>
            <p:nvPr/>
          </p:nvSpPr>
          <p:spPr bwMode="auto">
            <a:xfrm>
              <a:off x="576" y="963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45" name="Rectangle 97"/>
            <p:cNvSpPr>
              <a:spLocks noChangeArrowheads="1"/>
            </p:cNvSpPr>
            <p:nvPr/>
          </p:nvSpPr>
          <p:spPr bwMode="auto">
            <a:xfrm>
              <a:off x="690" y="988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62946" name="Rectangle 98"/>
            <p:cNvSpPr>
              <a:spLocks noChangeArrowheads="1"/>
            </p:cNvSpPr>
            <p:nvPr/>
          </p:nvSpPr>
          <p:spPr bwMode="auto">
            <a:xfrm>
              <a:off x="1149" y="988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rmmovq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62947" name="Rectangle 99"/>
            <p:cNvSpPr>
              <a:spLocks noChangeArrowheads="1"/>
            </p:cNvSpPr>
            <p:nvPr/>
          </p:nvSpPr>
          <p:spPr bwMode="auto">
            <a:xfrm>
              <a:off x="1575" y="988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2948" name="Rectangle 100"/>
            <p:cNvSpPr>
              <a:spLocks noChangeArrowheads="1"/>
            </p:cNvSpPr>
            <p:nvPr/>
          </p:nvSpPr>
          <p:spPr bwMode="auto">
            <a:xfrm>
              <a:off x="1641" y="98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rcx</a:t>
              </a:r>
              <a:endParaRPr lang="en-US" dirty="0"/>
            </a:p>
          </p:txBody>
        </p:sp>
        <p:sp>
          <p:nvSpPr>
            <p:cNvPr id="462949" name="Rectangle 101"/>
            <p:cNvSpPr>
              <a:spLocks noChangeArrowheads="1"/>
            </p:cNvSpPr>
            <p:nvPr/>
          </p:nvSpPr>
          <p:spPr bwMode="auto">
            <a:xfrm>
              <a:off x="1838" y="988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 0(%</a:t>
              </a:r>
              <a:endParaRPr lang="en-US"/>
            </a:p>
          </p:txBody>
        </p:sp>
        <p:sp>
          <p:nvSpPr>
            <p:cNvPr id="462950" name="Rectangle 102"/>
            <p:cNvSpPr>
              <a:spLocks noChangeArrowheads="1"/>
            </p:cNvSpPr>
            <p:nvPr/>
          </p:nvSpPr>
          <p:spPr bwMode="auto">
            <a:xfrm>
              <a:off x="2165" y="98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62951" name="Rectangle 103"/>
            <p:cNvSpPr>
              <a:spLocks noChangeArrowheads="1"/>
            </p:cNvSpPr>
            <p:nvPr/>
          </p:nvSpPr>
          <p:spPr bwMode="auto">
            <a:xfrm>
              <a:off x="2361" y="988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)</a:t>
              </a:r>
              <a:endParaRPr lang="en-US"/>
            </a:p>
          </p:txBody>
        </p:sp>
        <p:sp>
          <p:nvSpPr>
            <p:cNvPr id="462952" name="Rectangle 104"/>
            <p:cNvSpPr>
              <a:spLocks noChangeArrowheads="1"/>
            </p:cNvSpPr>
            <p:nvPr/>
          </p:nvSpPr>
          <p:spPr bwMode="auto">
            <a:xfrm>
              <a:off x="274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3" name="Rectangle 105"/>
            <p:cNvSpPr>
              <a:spLocks noChangeArrowheads="1"/>
            </p:cNvSpPr>
            <p:nvPr/>
          </p:nvSpPr>
          <p:spPr bwMode="auto">
            <a:xfrm>
              <a:off x="2854" y="987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54" name="Rectangle 106"/>
            <p:cNvSpPr>
              <a:spLocks noChangeArrowheads="1"/>
            </p:cNvSpPr>
            <p:nvPr/>
          </p:nvSpPr>
          <p:spPr bwMode="auto">
            <a:xfrm>
              <a:off x="298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5" name="Rectangle 107"/>
            <p:cNvSpPr>
              <a:spLocks noChangeArrowheads="1"/>
            </p:cNvSpPr>
            <p:nvPr/>
          </p:nvSpPr>
          <p:spPr bwMode="auto">
            <a:xfrm>
              <a:off x="3092" y="987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56" name="Rectangle 108"/>
            <p:cNvSpPr>
              <a:spLocks noChangeArrowheads="1"/>
            </p:cNvSpPr>
            <p:nvPr/>
          </p:nvSpPr>
          <p:spPr bwMode="auto">
            <a:xfrm>
              <a:off x="323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7" name="Rectangle 109"/>
            <p:cNvSpPr>
              <a:spLocks noChangeArrowheads="1"/>
            </p:cNvSpPr>
            <p:nvPr/>
          </p:nvSpPr>
          <p:spPr bwMode="auto">
            <a:xfrm>
              <a:off x="3340" y="987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58" name="Rectangle 110"/>
            <p:cNvSpPr>
              <a:spLocks noChangeArrowheads="1"/>
            </p:cNvSpPr>
            <p:nvPr/>
          </p:nvSpPr>
          <p:spPr bwMode="auto">
            <a:xfrm>
              <a:off x="347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9" name="Rectangle 111"/>
            <p:cNvSpPr>
              <a:spLocks noChangeArrowheads="1"/>
            </p:cNvSpPr>
            <p:nvPr/>
          </p:nvSpPr>
          <p:spPr bwMode="auto">
            <a:xfrm>
              <a:off x="3576" y="987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60" name="Rectangle 112"/>
            <p:cNvSpPr>
              <a:spLocks noChangeArrowheads="1"/>
            </p:cNvSpPr>
            <p:nvPr/>
          </p:nvSpPr>
          <p:spPr bwMode="auto">
            <a:xfrm>
              <a:off x="372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1" name="Rectangle 113"/>
            <p:cNvSpPr>
              <a:spLocks noChangeArrowheads="1"/>
            </p:cNvSpPr>
            <p:nvPr/>
          </p:nvSpPr>
          <p:spPr bwMode="auto">
            <a:xfrm>
              <a:off x="3814" y="987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62" name="Rectangle 114"/>
            <p:cNvSpPr>
              <a:spLocks noChangeArrowheads="1"/>
            </p:cNvSpPr>
            <p:nvPr/>
          </p:nvSpPr>
          <p:spPr bwMode="auto">
            <a:xfrm>
              <a:off x="274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3" name="Rectangle 115"/>
            <p:cNvSpPr>
              <a:spLocks noChangeArrowheads="1"/>
            </p:cNvSpPr>
            <p:nvPr/>
          </p:nvSpPr>
          <p:spPr bwMode="auto">
            <a:xfrm>
              <a:off x="2854" y="987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64" name="Rectangle 116"/>
            <p:cNvSpPr>
              <a:spLocks noChangeArrowheads="1"/>
            </p:cNvSpPr>
            <p:nvPr/>
          </p:nvSpPr>
          <p:spPr bwMode="auto">
            <a:xfrm>
              <a:off x="298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5" name="Rectangle 117"/>
            <p:cNvSpPr>
              <a:spLocks noChangeArrowheads="1"/>
            </p:cNvSpPr>
            <p:nvPr/>
          </p:nvSpPr>
          <p:spPr bwMode="auto">
            <a:xfrm>
              <a:off x="3092" y="987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66" name="Rectangle 118"/>
            <p:cNvSpPr>
              <a:spLocks noChangeArrowheads="1"/>
            </p:cNvSpPr>
            <p:nvPr/>
          </p:nvSpPr>
          <p:spPr bwMode="auto">
            <a:xfrm>
              <a:off x="323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7" name="Rectangle 119"/>
            <p:cNvSpPr>
              <a:spLocks noChangeArrowheads="1"/>
            </p:cNvSpPr>
            <p:nvPr/>
          </p:nvSpPr>
          <p:spPr bwMode="auto">
            <a:xfrm>
              <a:off x="3340" y="987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68" name="Rectangle 120"/>
            <p:cNvSpPr>
              <a:spLocks noChangeArrowheads="1"/>
            </p:cNvSpPr>
            <p:nvPr/>
          </p:nvSpPr>
          <p:spPr bwMode="auto">
            <a:xfrm>
              <a:off x="347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9" name="Rectangle 121"/>
            <p:cNvSpPr>
              <a:spLocks noChangeArrowheads="1"/>
            </p:cNvSpPr>
            <p:nvPr/>
          </p:nvSpPr>
          <p:spPr bwMode="auto">
            <a:xfrm>
              <a:off x="3576" y="987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70" name="Rectangle 122"/>
            <p:cNvSpPr>
              <a:spLocks noChangeArrowheads="1"/>
            </p:cNvSpPr>
            <p:nvPr/>
          </p:nvSpPr>
          <p:spPr bwMode="auto">
            <a:xfrm>
              <a:off x="372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71" name="Rectangle 123"/>
            <p:cNvSpPr>
              <a:spLocks noChangeArrowheads="1"/>
            </p:cNvSpPr>
            <p:nvPr/>
          </p:nvSpPr>
          <p:spPr bwMode="auto">
            <a:xfrm>
              <a:off x="3814" y="987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72" name="Rectangle 124"/>
            <p:cNvSpPr>
              <a:spLocks noChangeArrowheads="1"/>
            </p:cNvSpPr>
            <p:nvPr/>
          </p:nvSpPr>
          <p:spPr bwMode="auto">
            <a:xfrm>
              <a:off x="576" y="1126"/>
              <a:ext cx="1388" cy="1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73" name="Rectangle 125"/>
            <p:cNvSpPr>
              <a:spLocks noChangeArrowheads="1"/>
            </p:cNvSpPr>
            <p:nvPr/>
          </p:nvSpPr>
          <p:spPr bwMode="auto">
            <a:xfrm>
              <a:off x="690" y="1151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0x01e: </a:t>
              </a:r>
              <a:endParaRPr lang="en-US" dirty="0"/>
            </a:p>
          </p:txBody>
        </p:sp>
        <p:sp>
          <p:nvSpPr>
            <p:cNvPr id="462974" name="Rectangle 126"/>
            <p:cNvSpPr>
              <a:spLocks noChangeArrowheads="1"/>
            </p:cNvSpPr>
            <p:nvPr/>
          </p:nvSpPr>
          <p:spPr bwMode="auto">
            <a:xfrm>
              <a:off x="1149" y="1151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62975" name="Rectangle 127"/>
            <p:cNvSpPr>
              <a:spLocks noChangeArrowheads="1"/>
            </p:cNvSpPr>
            <p:nvPr/>
          </p:nvSpPr>
          <p:spPr bwMode="auto">
            <a:xfrm>
              <a:off x="1576" y="1151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62976" name="Rectangle 128"/>
            <p:cNvSpPr>
              <a:spLocks noChangeArrowheads="1"/>
            </p:cNvSpPr>
            <p:nvPr/>
          </p:nvSpPr>
          <p:spPr bwMode="auto">
            <a:xfrm>
              <a:off x="1904" y="1151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ebx</a:t>
              </a:r>
              <a:endParaRPr lang="en-US"/>
            </a:p>
          </p:txBody>
        </p:sp>
        <p:sp>
          <p:nvSpPr>
            <p:cNvPr id="462977" name="Rectangle 129"/>
            <p:cNvSpPr>
              <a:spLocks noChangeArrowheads="1"/>
            </p:cNvSpPr>
            <p:nvPr/>
          </p:nvSpPr>
          <p:spPr bwMode="auto">
            <a:xfrm>
              <a:off x="298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78" name="Rectangle 130"/>
            <p:cNvSpPr>
              <a:spLocks noChangeArrowheads="1"/>
            </p:cNvSpPr>
            <p:nvPr/>
          </p:nvSpPr>
          <p:spPr bwMode="auto">
            <a:xfrm>
              <a:off x="3099" y="115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79" name="Rectangle 131"/>
            <p:cNvSpPr>
              <a:spLocks noChangeArrowheads="1"/>
            </p:cNvSpPr>
            <p:nvPr/>
          </p:nvSpPr>
          <p:spPr bwMode="auto">
            <a:xfrm>
              <a:off x="323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0" name="Rectangle 132"/>
            <p:cNvSpPr>
              <a:spLocks noChangeArrowheads="1"/>
            </p:cNvSpPr>
            <p:nvPr/>
          </p:nvSpPr>
          <p:spPr bwMode="auto">
            <a:xfrm>
              <a:off x="3337" y="115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81" name="Rectangle 133"/>
            <p:cNvSpPr>
              <a:spLocks noChangeArrowheads="1"/>
            </p:cNvSpPr>
            <p:nvPr/>
          </p:nvSpPr>
          <p:spPr bwMode="auto">
            <a:xfrm>
              <a:off x="347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2" name="Rectangle 134"/>
            <p:cNvSpPr>
              <a:spLocks noChangeArrowheads="1"/>
            </p:cNvSpPr>
            <p:nvPr/>
          </p:nvSpPr>
          <p:spPr bwMode="auto">
            <a:xfrm>
              <a:off x="3585" y="115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83" name="Rectangle 135"/>
            <p:cNvSpPr>
              <a:spLocks noChangeArrowheads="1"/>
            </p:cNvSpPr>
            <p:nvPr/>
          </p:nvSpPr>
          <p:spPr bwMode="auto">
            <a:xfrm>
              <a:off x="372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4" name="Rectangle 136"/>
            <p:cNvSpPr>
              <a:spLocks noChangeArrowheads="1"/>
            </p:cNvSpPr>
            <p:nvPr/>
          </p:nvSpPr>
          <p:spPr bwMode="auto">
            <a:xfrm>
              <a:off x="3821" y="115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85" name="Rectangle 137"/>
            <p:cNvSpPr>
              <a:spLocks noChangeArrowheads="1"/>
            </p:cNvSpPr>
            <p:nvPr/>
          </p:nvSpPr>
          <p:spPr bwMode="auto">
            <a:xfrm>
              <a:off x="3965" y="1126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6" name="Rectangle 138"/>
            <p:cNvSpPr>
              <a:spLocks noChangeArrowheads="1"/>
            </p:cNvSpPr>
            <p:nvPr/>
          </p:nvSpPr>
          <p:spPr bwMode="auto">
            <a:xfrm>
              <a:off x="4059" y="115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87" name="Rectangle 139"/>
            <p:cNvSpPr>
              <a:spLocks noChangeArrowheads="1"/>
            </p:cNvSpPr>
            <p:nvPr/>
          </p:nvSpPr>
          <p:spPr bwMode="auto">
            <a:xfrm>
              <a:off x="298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8" name="Rectangle 140"/>
            <p:cNvSpPr>
              <a:spLocks noChangeArrowheads="1"/>
            </p:cNvSpPr>
            <p:nvPr/>
          </p:nvSpPr>
          <p:spPr bwMode="auto">
            <a:xfrm>
              <a:off x="3099" y="115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89" name="Rectangle 141"/>
            <p:cNvSpPr>
              <a:spLocks noChangeArrowheads="1"/>
            </p:cNvSpPr>
            <p:nvPr/>
          </p:nvSpPr>
          <p:spPr bwMode="auto">
            <a:xfrm>
              <a:off x="323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0" name="Rectangle 142"/>
            <p:cNvSpPr>
              <a:spLocks noChangeArrowheads="1"/>
            </p:cNvSpPr>
            <p:nvPr/>
          </p:nvSpPr>
          <p:spPr bwMode="auto">
            <a:xfrm>
              <a:off x="3337" y="115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91" name="Rectangle 143"/>
            <p:cNvSpPr>
              <a:spLocks noChangeArrowheads="1"/>
            </p:cNvSpPr>
            <p:nvPr/>
          </p:nvSpPr>
          <p:spPr bwMode="auto">
            <a:xfrm>
              <a:off x="347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2" name="Rectangle 144"/>
            <p:cNvSpPr>
              <a:spLocks noChangeArrowheads="1"/>
            </p:cNvSpPr>
            <p:nvPr/>
          </p:nvSpPr>
          <p:spPr bwMode="auto">
            <a:xfrm>
              <a:off x="3585" y="115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93" name="Rectangle 145"/>
            <p:cNvSpPr>
              <a:spLocks noChangeArrowheads="1"/>
            </p:cNvSpPr>
            <p:nvPr/>
          </p:nvSpPr>
          <p:spPr bwMode="auto">
            <a:xfrm>
              <a:off x="372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4" name="Rectangle 146"/>
            <p:cNvSpPr>
              <a:spLocks noChangeArrowheads="1"/>
            </p:cNvSpPr>
            <p:nvPr/>
          </p:nvSpPr>
          <p:spPr bwMode="auto">
            <a:xfrm>
              <a:off x="3821" y="115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95" name="Rectangle 147"/>
            <p:cNvSpPr>
              <a:spLocks noChangeArrowheads="1"/>
            </p:cNvSpPr>
            <p:nvPr/>
          </p:nvSpPr>
          <p:spPr bwMode="auto">
            <a:xfrm>
              <a:off x="3965" y="1126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6" name="Rectangle 148"/>
            <p:cNvSpPr>
              <a:spLocks noChangeArrowheads="1"/>
            </p:cNvSpPr>
            <p:nvPr/>
          </p:nvSpPr>
          <p:spPr bwMode="auto">
            <a:xfrm>
              <a:off x="4059" y="115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97" name="Rectangle 149"/>
            <p:cNvSpPr>
              <a:spLocks noChangeArrowheads="1"/>
            </p:cNvSpPr>
            <p:nvPr/>
          </p:nvSpPr>
          <p:spPr bwMode="auto">
            <a:xfrm>
              <a:off x="576" y="1290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8" name="Rectangle 150"/>
            <p:cNvSpPr>
              <a:spLocks noChangeArrowheads="1"/>
            </p:cNvSpPr>
            <p:nvPr/>
          </p:nvSpPr>
          <p:spPr bwMode="auto">
            <a:xfrm>
              <a:off x="690" y="1315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0x028: </a:t>
              </a:r>
              <a:endParaRPr lang="en-US" dirty="0"/>
            </a:p>
          </p:txBody>
        </p:sp>
        <p:sp>
          <p:nvSpPr>
            <p:cNvPr id="462999" name="Rectangle 151"/>
            <p:cNvSpPr>
              <a:spLocks noChangeArrowheads="1"/>
            </p:cNvSpPr>
            <p:nvPr/>
          </p:nvSpPr>
          <p:spPr bwMode="auto">
            <a:xfrm>
              <a:off x="1149" y="1315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mrmovq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63000" name="Rectangle 152"/>
            <p:cNvSpPr>
              <a:spLocks noChangeArrowheads="1"/>
            </p:cNvSpPr>
            <p:nvPr/>
          </p:nvSpPr>
          <p:spPr bwMode="auto">
            <a:xfrm>
              <a:off x="1576" y="1315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0(%</a:t>
              </a:r>
              <a:endParaRPr lang="en-US"/>
            </a:p>
          </p:txBody>
        </p:sp>
        <p:sp>
          <p:nvSpPr>
            <p:cNvPr id="463001" name="Rectangle 153"/>
            <p:cNvSpPr>
              <a:spLocks noChangeArrowheads="1"/>
            </p:cNvSpPr>
            <p:nvPr/>
          </p:nvSpPr>
          <p:spPr bwMode="auto">
            <a:xfrm>
              <a:off x="1772" y="1315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63002" name="Rectangle 154"/>
            <p:cNvSpPr>
              <a:spLocks noChangeArrowheads="1"/>
            </p:cNvSpPr>
            <p:nvPr/>
          </p:nvSpPr>
          <p:spPr bwMode="auto">
            <a:xfrm>
              <a:off x="1969" y="1315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),</a:t>
              </a:r>
              <a:endParaRPr lang="en-US"/>
            </a:p>
          </p:txBody>
        </p:sp>
        <p:sp>
          <p:nvSpPr>
            <p:cNvPr id="463003" name="Rectangle 155"/>
            <p:cNvSpPr>
              <a:spLocks noChangeArrowheads="1"/>
            </p:cNvSpPr>
            <p:nvPr/>
          </p:nvSpPr>
          <p:spPr bwMode="auto">
            <a:xfrm>
              <a:off x="2099" y="1312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CC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3004" name="Rectangle 156"/>
            <p:cNvSpPr>
              <a:spLocks noChangeArrowheads="1"/>
            </p:cNvSpPr>
            <p:nvPr/>
          </p:nvSpPr>
          <p:spPr bwMode="auto">
            <a:xfrm>
              <a:off x="2165" y="1312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 err="1" smtClean="0">
                  <a:solidFill>
                    <a:srgbClr val="00CC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63005" name="Rectangle 157"/>
            <p:cNvSpPr>
              <a:spLocks noChangeArrowheads="1"/>
            </p:cNvSpPr>
            <p:nvPr/>
          </p:nvSpPr>
          <p:spPr bwMode="auto">
            <a:xfrm>
              <a:off x="2428" y="1312"/>
              <a:ext cx="536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Load %</a:t>
              </a:r>
              <a:endParaRPr lang="en-US"/>
            </a:p>
          </p:txBody>
        </p:sp>
        <p:sp>
          <p:nvSpPr>
            <p:cNvPr id="463006" name="Rectangle 158"/>
            <p:cNvSpPr>
              <a:spLocks noChangeArrowheads="1"/>
            </p:cNvSpPr>
            <p:nvPr/>
          </p:nvSpPr>
          <p:spPr bwMode="auto">
            <a:xfrm>
              <a:off x="2951" y="1312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63007" name="Rectangle 159"/>
            <p:cNvSpPr>
              <a:spLocks noChangeArrowheads="1"/>
            </p:cNvSpPr>
            <p:nvPr/>
          </p:nvSpPr>
          <p:spPr bwMode="auto">
            <a:xfrm>
              <a:off x="323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08" name="Rectangle 160"/>
            <p:cNvSpPr>
              <a:spLocks noChangeArrowheads="1"/>
            </p:cNvSpPr>
            <p:nvPr/>
          </p:nvSpPr>
          <p:spPr bwMode="auto">
            <a:xfrm>
              <a:off x="3344" y="131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09" name="Rectangle 161"/>
            <p:cNvSpPr>
              <a:spLocks noChangeArrowheads="1"/>
            </p:cNvSpPr>
            <p:nvPr/>
          </p:nvSpPr>
          <p:spPr bwMode="auto">
            <a:xfrm>
              <a:off x="3475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0" name="Rectangle 162"/>
            <p:cNvSpPr>
              <a:spLocks noChangeArrowheads="1"/>
            </p:cNvSpPr>
            <p:nvPr/>
          </p:nvSpPr>
          <p:spPr bwMode="auto">
            <a:xfrm>
              <a:off x="3582" y="131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11" name="Rectangle 163"/>
            <p:cNvSpPr>
              <a:spLocks noChangeArrowheads="1"/>
            </p:cNvSpPr>
            <p:nvPr/>
          </p:nvSpPr>
          <p:spPr bwMode="auto">
            <a:xfrm>
              <a:off x="372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2" name="Rectangle 164"/>
            <p:cNvSpPr>
              <a:spLocks noChangeArrowheads="1"/>
            </p:cNvSpPr>
            <p:nvPr/>
          </p:nvSpPr>
          <p:spPr bwMode="auto">
            <a:xfrm>
              <a:off x="3830" y="131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13" name="Rectangle 165"/>
            <p:cNvSpPr>
              <a:spLocks noChangeArrowheads="1"/>
            </p:cNvSpPr>
            <p:nvPr/>
          </p:nvSpPr>
          <p:spPr bwMode="auto">
            <a:xfrm>
              <a:off x="3965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4" name="Rectangle 166"/>
            <p:cNvSpPr>
              <a:spLocks noChangeArrowheads="1"/>
            </p:cNvSpPr>
            <p:nvPr/>
          </p:nvSpPr>
          <p:spPr bwMode="auto">
            <a:xfrm>
              <a:off x="4066" y="131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15" name="Rectangle 167"/>
            <p:cNvSpPr>
              <a:spLocks noChangeArrowheads="1"/>
            </p:cNvSpPr>
            <p:nvPr/>
          </p:nvSpPr>
          <p:spPr bwMode="auto">
            <a:xfrm>
              <a:off x="4210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6" name="Rectangle 168"/>
            <p:cNvSpPr>
              <a:spLocks noChangeArrowheads="1"/>
            </p:cNvSpPr>
            <p:nvPr/>
          </p:nvSpPr>
          <p:spPr bwMode="auto">
            <a:xfrm>
              <a:off x="4304" y="131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17" name="Rectangle 169"/>
            <p:cNvSpPr>
              <a:spLocks noChangeArrowheads="1"/>
            </p:cNvSpPr>
            <p:nvPr/>
          </p:nvSpPr>
          <p:spPr bwMode="auto">
            <a:xfrm>
              <a:off x="323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8" name="Rectangle 170"/>
            <p:cNvSpPr>
              <a:spLocks noChangeArrowheads="1"/>
            </p:cNvSpPr>
            <p:nvPr/>
          </p:nvSpPr>
          <p:spPr bwMode="auto">
            <a:xfrm>
              <a:off x="3344" y="131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19" name="Rectangle 171"/>
            <p:cNvSpPr>
              <a:spLocks noChangeArrowheads="1"/>
            </p:cNvSpPr>
            <p:nvPr/>
          </p:nvSpPr>
          <p:spPr bwMode="auto">
            <a:xfrm>
              <a:off x="3475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0" name="Rectangle 172"/>
            <p:cNvSpPr>
              <a:spLocks noChangeArrowheads="1"/>
            </p:cNvSpPr>
            <p:nvPr/>
          </p:nvSpPr>
          <p:spPr bwMode="auto">
            <a:xfrm>
              <a:off x="3582" y="131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21" name="Rectangle 173"/>
            <p:cNvSpPr>
              <a:spLocks noChangeArrowheads="1"/>
            </p:cNvSpPr>
            <p:nvPr/>
          </p:nvSpPr>
          <p:spPr bwMode="auto">
            <a:xfrm>
              <a:off x="372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2" name="Rectangle 174"/>
            <p:cNvSpPr>
              <a:spLocks noChangeArrowheads="1"/>
            </p:cNvSpPr>
            <p:nvPr/>
          </p:nvSpPr>
          <p:spPr bwMode="auto">
            <a:xfrm>
              <a:off x="3830" y="131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23" name="Rectangle 175"/>
            <p:cNvSpPr>
              <a:spLocks noChangeArrowheads="1"/>
            </p:cNvSpPr>
            <p:nvPr/>
          </p:nvSpPr>
          <p:spPr bwMode="auto">
            <a:xfrm>
              <a:off x="3965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4" name="Rectangle 176"/>
            <p:cNvSpPr>
              <a:spLocks noChangeArrowheads="1"/>
            </p:cNvSpPr>
            <p:nvPr/>
          </p:nvSpPr>
          <p:spPr bwMode="auto">
            <a:xfrm>
              <a:off x="4066" y="131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25" name="Rectangle 177"/>
            <p:cNvSpPr>
              <a:spLocks noChangeArrowheads="1"/>
            </p:cNvSpPr>
            <p:nvPr/>
          </p:nvSpPr>
          <p:spPr bwMode="auto">
            <a:xfrm>
              <a:off x="4210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6" name="Rectangle 178"/>
            <p:cNvSpPr>
              <a:spLocks noChangeArrowheads="1"/>
            </p:cNvSpPr>
            <p:nvPr/>
          </p:nvSpPr>
          <p:spPr bwMode="auto">
            <a:xfrm>
              <a:off x="4304" y="131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27" name="Rectangle 179"/>
            <p:cNvSpPr>
              <a:spLocks noChangeArrowheads="1"/>
            </p:cNvSpPr>
            <p:nvPr/>
          </p:nvSpPr>
          <p:spPr bwMode="auto">
            <a:xfrm>
              <a:off x="576" y="432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8" name="Rectangle 180"/>
            <p:cNvSpPr>
              <a:spLocks noChangeArrowheads="1"/>
            </p:cNvSpPr>
            <p:nvPr/>
          </p:nvSpPr>
          <p:spPr bwMode="auto">
            <a:xfrm>
              <a:off x="659" y="454"/>
              <a:ext cx="40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</a:t>
              </a:r>
              <a:endParaRPr lang="en-US"/>
            </a:p>
          </p:txBody>
        </p:sp>
        <p:sp>
          <p:nvSpPr>
            <p:cNvPr id="463029" name="Rectangle 181"/>
            <p:cNvSpPr>
              <a:spLocks noChangeArrowheads="1"/>
            </p:cNvSpPr>
            <p:nvPr/>
          </p:nvSpPr>
          <p:spPr bwMode="auto">
            <a:xfrm>
              <a:off x="1051" y="454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</a:t>
              </a:r>
              <a:endParaRPr lang="en-US"/>
            </a:p>
          </p:txBody>
        </p:sp>
        <p:sp>
          <p:nvSpPr>
            <p:cNvPr id="463030" name="Rectangle 182"/>
            <p:cNvSpPr>
              <a:spLocks noChangeArrowheads="1"/>
            </p:cNvSpPr>
            <p:nvPr/>
          </p:nvSpPr>
          <p:spPr bwMode="auto">
            <a:xfrm>
              <a:off x="1118" y="45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luh</a:t>
              </a:r>
              <a:endParaRPr lang="en-US"/>
            </a:p>
          </p:txBody>
        </p:sp>
        <p:sp>
          <p:nvSpPr>
            <p:cNvPr id="463031" name="Rectangle 183"/>
            <p:cNvSpPr>
              <a:spLocks noChangeArrowheads="1"/>
            </p:cNvSpPr>
            <p:nvPr/>
          </p:nvSpPr>
          <p:spPr bwMode="auto">
            <a:xfrm>
              <a:off x="1313" y="454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.</a:t>
              </a:r>
              <a:endParaRPr lang="en-US"/>
            </a:p>
          </p:txBody>
        </p:sp>
        <p:sp>
          <p:nvSpPr>
            <p:cNvPr id="463032" name="Rectangle 184"/>
            <p:cNvSpPr>
              <a:spLocks noChangeArrowheads="1"/>
            </p:cNvSpPr>
            <p:nvPr/>
          </p:nvSpPr>
          <p:spPr bwMode="auto">
            <a:xfrm>
              <a:off x="1380" y="454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ys</a:t>
              </a:r>
              <a:endParaRPr lang="en-US"/>
            </a:p>
          </p:txBody>
        </p:sp>
        <p:sp>
          <p:nvSpPr>
            <p:cNvPr id="463033" name="Rectangle 185"/>
            <p:cNvSpPr>
              <a:spLocks noChangeArrowheads="1"/>
            </p:cNvSpPr>
            <p:nvPr/>
          </p:nvSpPr>
          <p:spPr bwMode="auto">
            <a:xfrm>
              <a:off x="576" y="1616"/>
              <a:ext cx="1388" cy="1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34" name="Rectangle 186"/>
            <p:cNvSpPr>
              <a:spLocks noChangeArrowheads="1"/>
            </p:cNvSpPr>
            <p:nvPr/>
          </p:nvSpPr>
          <p:spPr bwMode="auto">
            <a:xfrm>
              <a:off x="656" y="1641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0x032:</a:t>
              </a:r>
              <a:endParaRPr lang="en-US" dirty="0"/>
            </a:p>
          </p:txBody>
        </p:sp>
        <p:sp>
          <p:nvSpPr>
            <p:cNvPr id="463035" name="Rectangle 187"/>
            <p:cNvSpPr>
              <a:spLocks noChangeArrowheads="1"/>
            </p:cNvSpPr>
            <p:nvPr/>
          </p:nvSpPr>
          <p:spPr bwMode="auto">
            <a:xfrm>
              <a:off x="1116" y="1641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63036" name="Rectangle 188"/>
            <p:cNvSpPr>
              <a:spLocks noChangeArrowheads="1"/>
            </p:cNvSpPr>
            <p:nvPr/>
          </p:nvSpPr>
          <p:spPr bwMode="auto">
            <a:xfrm>
              <a:off x="1444" y="1641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3037" name="Rectangle 189"/>
            <p:cNvSpPr>
              <a:spLocks noChangeArrowheads="1"/>
            </p:cNvSpPr>
            <p:nvPr/>
          </p:nvSpPr>
          <p:spPr bwMode="auto">
            <a:xfrm>
              <a:off x="1511" y="1641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ebx</a:t>
              </a:r>
              <a:endParaRPr lang="en-US"/>
            </a:p>
          </p:txBody>
        </p:sp>
        <p:sp>
          <p:nvSpPr>
            <p:cNvPr id="463038" name="Rectangle 190"/>
            <p:cNvSpPr>
              <a:spLocks noChangeArrowheads="1"/>
            </p:cNvSpPr>
            <p:nvPr/>
          </p:nvSpPr>
          <p:spPr bwMode="auto">
            <a:xfrm>
              <a:off x="1706" y="1641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</a:t>
              </a:r>
              <a:endParaRPr lang="en-US"/>
            </a:p>
          </p:txBody>
        </p:sp>
        <p:sp>
          <p:nvSpPr>
            <p:cNvPr id="463039" name="Rectangle 191"/>
            <p:cNvSpPr>
              <a:spLocks noChangeArrowheads="1"/>
            </p:cNvSpPr>
            <p:nvPr/>
          </p:nvSpPr>
          <p:spPr bwMode="auto">
            <a:xfrm>
              <a:off x="1772" y="1638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CC33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3040" name="Rectangle 192"/>
            <p:cNvSpPr>
              <a:spLocks noChangeArrowheads="1"/>
            </p:cNvSpPr>
            <p:nvPr/>
          </p:nvSpPr>
          <p:spPr bwMode="auto">
            <a:xfrm>
              <a:off x="1837" y="163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 err="1" smtClean="0">
                  <a:solidFill>
                    <a:srgbClr val="CC33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63041" name="Rectangle 193"/>
            <p:cNvSpPr>
              <a:spLocks noChangeArrowheads="1"/>
            </p:cNvSpPr>
            <p:nvPr/>
          </p:nvSpPr>
          <p:spPr bwMode="auto">
            <a:xfrm>
              <a:off x="2100" y="1638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Use %</a:t>
              </a:r>
              <a:endParaRPr lang="en-US"/>
            </a:p>
          </p:txBody>
        </p:sp>
        <p:sp>
          <p:nvSpPr>
            <p:cNvPr id="463042" name="Rectangle 194"/>
            <p:cNvSpPr>
              <a:spLocks noChangeArrowheads="1"/>
            </p:cNvSpPr>
            <p:nvPr/>
          </p:nvSpPr>
          <p:spPr bwMode="auto">
            <a:xfrm>
              <a:off x="2558" y="163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63043" name="Rectangle 195"/>
            <p:cNvSpPr>
              <a:spLocks noChangeArrowheads="1"/>
            </p:cNvSpPr>
            <p:nvPr/>
          </p:nvSpPr>
          <p:spPr bwMode="auto">
            <a:xfrm>
              <a:off x="576" y="1780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44" name="Rectangle 196"/>
            <p:cNvSpPr>
              <a:spLocks noChangeArrowheads="1"/>
            </p:cNvSpPr>
            <p:nvPr/>
          </p:nvSpPr>
          <p:spPr bwMode="auto">
            <a:xfrm>
              <a:off x="654" y="1805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0x034: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463045" name="Rectangle 197"/>
            <p:cNvSpPr>
              <a:spLocks noChangeArrowheads="1"/>
            </p:cNvSpPr>
            <p:nvPr/>
          </p:nvSpPr>
          <p:spPr bwMode="auto">
            <a:xfrm>
              <a:off x="323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46" name="Rectangle 198"/>
            <p:cNvSpPr>
              <a:spLocks noChangeArrowheads="1"/>
            </p:cNvSpPr>
            <p:nvPr/>
          </p:nvSpPr>
          <p:spPr bwMode="auto">
            <a:xfrm>
              <a:off x="3344" y="131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47" name="Rectangle 199"/>
            <p:cNvSpPr>
              <a:spLocks noChangeArrowheads="1"/>
            </p:cNvSpPr>
            <p:nvPr/>
          </p:nvSpPr>
          <p:spPr bwMode="auto">
            <a:xfrm>
              <a:off x="3475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48" name="Rectangle 200"/>
            <p:cNvSpPr>
              <a:spLocks noChangeArrowheads="1"/>
            </p:cNvSpPr>
            <p:nvPr/>
          </p:nvSpPr>
          <p:spPr bwMode="auto">
            <a:xfrm>
              <a:off x="3582" y="131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49" name="Rectangle 201"/>
            <p:cNvSpPr>
              <a:spLocks noChangeArrowheads="1"/>
            </p:cNvSpPr>
            <p:nvPr/>
          </p:nvSpPr>
          <p:spPr bwMode="auto">
            <a:xfrm>
              <a:off x="372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0" name="Rectangle 202"/>
            <p:cNvSpPr>
              <a:spLocks noChangeArrowheads="1"/>
            </p:cNvSpPr>
            <p:nvPr/>
          </p:nvSpPr>
          <p:spPr bwMode="auto">
            <a:xfrm>
              <a:off x="3830" y="131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51" name="Rectangle 203"/>
            <p:cNvSpPr>
              <a:spLocks noChangeArrowheads="1"/>
            </p:cNvSpPr>
            <p:nvPr/>
          </p:nvSpPr>
          <p:spPr bwMode="auto">
            <a:xfrm>
              <a:off x="3965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2" name="Rectangle 204"/>
            <p:cNvSpPr>
              <a:spLocks noChangeArrowheads="1"/>
            </p:cNvSpPr>
            <p:nvPr/>
          </p:nvSpPr>
          <p:spPr bwMode="auto">
            <a:xfrm>
              <a:off x="4066" y="131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53" name="Rectangle 205"/>
            <p:cNvSpPr>
              <a:spLocks noChangeArrowheads="1"/>
            </p:cNvSpPr>
            <p:nvPr/>
          </p:nvSpPr>
          <p:spPr bwMode="auto">
            <a:xfrm>
              <a:off x="421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4" name="Rectangle 206"/>
            <p:cNvSpPr>
              <a:spLocks noChangeArrowheads="1"/>
            </p:cNvSpPr>
            <p:nvPr/>
          </p:nvSpPr>
          <p:spPr bwMode="auto">
            <a:xfrm>
              <a:off x="4304" y="131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55" name="Rectangle 207"/>
            <p:cNvSpPr>
              <a:spLocks noChangeArrowheads="1"/>
            </p:cNvSpPr>
            <p:nvPr/>
          </p:nvSpPr>
          <p:spPr bwMode="auto">
            <a:xfrm>
              <a:off x="3965" y="1453"/>
              <a:ext cx="246" cy="164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6" name="Rectangle 208"/>
            <p:cNvSpPr>
              <a:spLocks noChangeArrowheads="1"/>
            </p:cNvSpPr>
            <p:nvPr/>
          </p:nvSpPr>
          <p:spPr bwMode="auto">
            <a:xfrm>
              <a:off x="4075" y="1477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57" name="Rectangle 209"/>
            <p:cNvSpPr>
              <a:spLocks noChangeArrowheads="1"/>
            </p:cNvSpPr>
            <p:nvPr/>
          </p:nvSpPr>
          <p:spPr bwMode="auto">
            <a:xfrm>
              <a:off x="4210" y="1453"/>
              <a:ext cx="246" cy="164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8" name="Rectangle 210"/>
            <p:cNvSpPr>
              <a:spLocks noChangeArrowheads="1"/>
            </p:cNvSpPr>
            <p:nvPr/>
          </p:nvSpPr>
          <p:spPr bwMode="auto">
            <a:xfrm>
              <a:off x="4311" y="1477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59" name="Rectangle 211"/>
            <p:cNvSpPr>
              <a:spLocks noChangeArrowheads="1"/>
            </p:cNvSpPr>
            <p:nvPr/>
          </p:nvSpPr>
          <p:spPr bwMode="auto">
            <a:xfrm>
              <a:off x="4455" y="1453"/>
              <a:ext cx="246" cy="164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0" name="Rectangle 212"/>
            <p:cNvSpPr>
              <a:spLocks noChangeArrowheads="1"/>
            </p:cNvSpPr>
            <p:nvPr/>
          </p:nvSpPr>
          <p:spPr bwMode="auto">
            <a:xfrm>
              <a:off x="4549" y="1477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61" name="Rectangle 213"/>
            <p:cNvSpPr>
              <a:spLocks noChangeArrowheads="1"/>
            </p:cNvSpPr>
            <p:nvPr/>
          </p:nvSpPr>
          <p:spPr bwMode="auto">
            <a:xfrm>
              <a:off x="445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2" name="Rectangle 214"/>
            <p:cNvSpPr>
              <a:spLocks noChangeArrowheads="1"/>
            </p:cNvSpPr>
            <p:nvPr/>
          </p:nvSpPr>
          <p:spPr bwMode="auto">
            <a:xfrm>
              <a:off x="4555" y="470"/>
              <a:ext cx="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63063" name="Rectangle 215"/>
            <p:cNvSpPr>
              <a:spLocks noChangeArrowheads="1"/>
            </p:cNvSpPr>
            <p:nvPr/>
          </p:nvSpPr>
          <p:spPr bwMode="auto">
            <a:xfrm>
              <a:off x="3720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4" name="Rectangle 216"/>
            <p:cNvSpPr>
              <a:spLocks noChangeArrowheads="1"/>
            </p:cNvSpPr>
            <p:nvPr/>
          </p:nvSpPr>
          <p:spPr bwMode="auto">
            <a:xfrm>
              <a:off x="3827" y="164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65" name="Rectangle 217"/>
            <p:cNvSpPr>
              <a:spLocks noChangeArrowheads="1"/>
            </p:cNvSpPr>
            <p:nvPr/>
          </p:nvSpPr>
          <p:spPr bwMode="auto">
            <a:xfrm>
              <a:off x="3965" y="1616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6" name="Rectangle 218"/>
            <p:cNvSpPr>
              <a:spLocks noChangeArrowheads="1"/>
            </p:cNvSpPr>
            <p:nvPr/>
          </p:nvSpPr>
          <p:spPr bwMode="auto">
            <a:xfrm>
              <a:off x="4072" y="164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67" name="Rectangle 219"/>
            <p:cNvSpPr>
              <a:spLocks noChangeArrowheads="1"/>
            </p:cNvSpPr>
            <p:nvPr/>
          </p:nvSpPr>
          <p:spPr bwMode="auto">
            <a:xfrm>
              <a:off x="4210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8" name="Rectangle 220"/>
            <p:cNvSpPr>
              <a:spLocks noChangeArrowheads="1"/>
            </p:cNvSpPr>
            <p:nvPr/>
          </p:nvSpPr>
          <p:spPr bwMode="auto">
            <a:xfrm>
              <a:off x="4320" y="164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69" name="Rectangle 221"/>
            <p:cNvSpPr>
              <a:spLocks noChangeArrowheads="1"/>
            </p:cNvSpPr>
            <p:nvPr/>
          </p:nvSpPr>
          <p:spPr bwMode="auto">
            <a:xfrm>
              <a:off x="4455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0" name="Rectangle 222"/>
            <p:cNvSpPr>
              <a:spLocks noChangeArrowheads="1"/>
            </p:cNvSpPr>
            <p:nvPr/>
          </p:nvSpPr>
          <p:spPr bwMode="auto">
            <a:xfrm>
              <a:off x="4556" y="164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71" name="Rectangle 223"/>
            <p:cNvSpPr>
              <a:spLocks noChangeArrowheads="1"/>
            </p:cNvSpPr>
            <p:nvPr/>
          </p:nvSpPr>
          <p:spPr bwMode="auto">
            <a:xfrm>
              <a:off x="4700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2" name="Rectangle 224"/>
            <p:cNvSpPr>
              <a:spLocks noChangeArrowheads="1"/>
            </p:cNvSpPr>
            <p:nvPr/>
          </p:nvSpPr>
          <p:spPr bwMode="auto">
            <a:xfrm>
              <a:off x="4794" y="164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73" name="Rectangle 225"/>
            <p:cNvSpPr>
              <a:spLocks noChangeArrowheads="1"/>
            </p:cNvSpPr>
            <p:nvPr/>
          </p:nvSpPr>
          <p:spPr bwMode="auto">
            <a:xfrm>
              <a:off x="470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4" name="Rectangle 226"/>
            <p:cNvSpPr>
              <a:spLocks noChangeArrowheads="1"/>
            </p:cNvSpPr>
            <p:nvPr/>
          </p:nvSpPr>
          <p:spPr bwMode="auto">
            <a:xfrm>
              <a:off x="4800" y="470"/>
              <a:ext cx="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11</a:t>
              </a:r>
              <a:endParaRPr lang="en-US"/>
            </a:p>
          </p:txBody>
        </p:sp>
        <p:sp>
          <p:nvSpPr>
            <p:cNvPr id="463075" name="Rectangle 227"/>
            <p:cNvSpPr>
              <a:spLocks noChangeArrowheads="1"/>
            </p:cNvSpPr>
            <p:nvPr/>
          </p:nvSpPr>
          <p:spPr bwMode="auto">
            <a:xfrm>
              <a:off x="576" y="1453"/>
              <a:ext cx="1266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6" name="Rectangle 228"/>
            <p:cNvSpPr>
              <a:spLocks noChangeArrowheads="1"/>
            </p:cNvSpPr>
            <p:nvPr/>
          </p:nvSpPr>
          <p:spPr bwMode="auto">
            <a:xfrm>
              <a:off x="1118" y="1474"/>
              <a:ext cx="40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Courier New" pitchFamily="49" charset="0"/>
                </a:rPr>
                <a:t>bubble</a:t>
              </a:r>
              <a:endParaRPr lang="en-US"/>
            </a:p>
          </p:txBody>
        </p:sp>
        <p:sp>
          <p:nvSpPr>
            <p:cNvPr id="463077" name="Rectangle 229"/>
            <p:cNvSpPr>
              <a:spLocks noChangeArrowheads="1"/>
            </p:cNvSpPr>
            <p:nvPr/>
          </p:nvSpPr>
          <p:spPr bwMode="auto">
            <a:xfrm>
              <a:off x="3965" y="178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8" name="Rectangle 230"/>
            <p:cNvSpPr>
              <a:spLocks noChangeArrowheads="1"/>
            </p:cNvSpPr>
            <p:nvPr/>
          </p:nvSpPr>
          <p:spPr bwMode="auto">
            <a:xfrm>
              <a:off x="4079" y="180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79" name="Rectangle 231"/>
            <p:cNvSpPr>
              <a:spLocks noChangeArrowheads="1"/>
            </p:cNvSpPr>
            <p:nvPr/>
          </p:nvSpPr>
          <p:spPr bwMode="auto">
            <a:xfrm>
              <a:off x="4210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0" name="Rectangle 232"/>
            <p:cNvSpPr>
              <a:spLocks noChangeArrowheads="1"/>
            </p:cNvSpPr>
            <p:nvPr/>
          </p:nvSpPr>
          <p:spPr bwMode="auto">
            <a:xfrm>
              <a:off x="4317" y="180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81" name="Rectangle 233"/>
            <p:cNvSpPr>
              <a:spLocks noChangeArrowheads="1"/>
            </p:cNvSpPr>
            <p:nvPr/>
          </p:nvSpPr>
          <p:spPr bwMode="auto">
            <a:xfrm>
              <a:off x="4455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2" name="Rectangle 234"/>
            <p:cNvSpPr>
              <a:spLocks noChangeArrowheads="1"/>
            </p:cNvSpPr>
            <p:nvPr/>
          </p:nvSpPr>
          <p:spPr bwMode="auto">
            <a:xfrm>
              <a:off x="4565" y="180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83" name="Rectangle 235"/>
            <p:cNvSpPr>
              <a:spLocks noChangeArrowheads="1"/>
            </p:cNvSpPr>
            <p:nvPr/>
          </p:nvSpPr>
          <p:spPr bwMode="auto">
            <a:xfrm>
              <a:off x="4700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4" name="Rectangle 236"/>
            <p:cNvSpPr>
              <a:spLocks noChangeArrowheads="1"/>
            </p:cNvSpPr>
            <p:nvPr/>
          </p:nvSpPr>
          <p:spPr bwMode="auto">
            <a:xfrm>
              <a:off x="4801" y="180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85" name="Rectangle 237"/>
            <p:cNvSpPr>
              <a:spLocks noChangeArrowheads="1"/>
            </p:cNvSpPr>
            <p:nvPr/>
          </p:nvSpPr>
          <p:spPr bwMode="auto">
            <a:xfrm>
              <a:off x="4945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6" name="Rectangle 238"/>
            <p:cNvSpPr>
              <a:spLocks noChangeArrowheads="1"/>
            </p:cNvSpPr>
            <p:nvPr/>
          </p:nvSpPr>
          <p:spPr bwMode="auto">
            <a:xfrm>
              <a:off x="5039" y="180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87" name="Rectangle 239"/>
            <p:cNvSpPr>
              <a:spLocks noChangeArrowheads="1"/>
            </p:cNvSpPr>
            <p:nvPr/>
          </p:nvSpPr>
          <p:spPr bwMode="auto">
            <a:xfrm>
              <a:off x="3475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8" name="Rectangle 240"/>
            <p:cNvSpPr>
              <a:spLocks noChangeArrowheads="1"/>
            </p:cNvSpPr>
            <p:nvPr/>
          </p:nvSpPr>
          <p:spPr bwMode="auto">
            <a:xfrm>
              <a:off x="3589" y="164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89" name="Rectangle 241"/>
            <p:cNvSpPr>
              <a:spLocks noChangeArrowheads="1"/>
            </p:cNvSpPr>
            <p:nvPr/>
          </p:nvSpPr>
          <p:spPr bwMode="auto">
            <a:xfrm>
              <a:off x="3720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90" name="Rectangle 242"/>
            <p:cNvSpPr>
              <a:spLocks noChangeArrowheads="1"/>
            </p:cNvSpPr>
            <p:nvPr/>
          </p:nvSpPr>
          <p:spPr bwMode="auto">
            <a:xfrm>
              <a:off x="3834" y="180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grpSp>
          <p:nvGrpSpPr>
            <p:cNvPr id="463094" name="Group 246"/>
            <p:cNvGrpSpPr>
              <a:grpSpLocks/>
            </p:cNvGrpSpPr>
            <p:nvPr/>
          </p:nvGrpSpPr>
          <p:grpSpPr bwMode="auto">
            <a:xfrm>
              <a:off x="3876" y="1510"/>
              <a:ext cx="89" cy="106"/>
              <a:chOff x="3876" y="1510"/>
              <a:chExt cx="89" cy="106"/>
            </a:xfrm>
          </p:grpSpPr>
          <p:sp>
            <p:nvSpPr>
              <p:cNvPr id="463091" name="Freeform 243"/>
              <p:cNvSpPr>
                <a:spLocks/>
              </p:cNvSpPr>
              <p:nvPr/>
            </p:nvSpPr>
            <p:spPr bwMode="auto">
              <a:xfrm>
                <a:off x="3883" y="1535"/>
                <a:ext cx="34" cy="81"/>
              </a:xfrm>
              <a:custGeom>
                <a:avLst/>
                <a:gdLst/>
                <a:ahLst/>
                <a:cxnLst>
                  <a:cxn ang="0">
                    <a:pos x="0" y="164"/>
                  </a:cxn>
                  <a:cxn ang="0">
                    <a:pos x="0" y="0"/>
                  </a:cxn>
                  <a:cxn ang="0">
                    <a:pos x="69" y="0"/>
                  </a:cxn>
                  <a:cxn ang="0">
                    <a:pos x="0" y="164"/>
                  </a:cxn>
                </a:cxnLst>
                <a:rect l="0" t="0" r="r" b="b"/>
                <a:pathLst>
                  <a:path w="69" h="164">
                    <a:moveTo>
                      <a:pt x="0" y="164"/>
                    </a:moveTo>
                    <a:lnTo>
                      <a:pt x="0" y="0"/>
                    </a:lnTo>
                    <a:lnTo>
                      <a:pt x="69" y="0"/>
                    </a:lnTo>
                    <a:lnTo>
                      <a:pt x="0" y="16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092" name="Freeform 244"/>
              <p:cNvSpPr>
                <a:spLocks/>
              </p:cNvSpPr>
              <p:nvPr/>
            </p:nvSpPr>
            <p:spPr bwMode="auto">
              <a:xfrm>
                <a:off x="3876" y="1527"/>
                <a:ext cx="41" cy="89"/>
              </a:xfrm>
              <a:custGeom>
                <a:avLst/>
                <a:gdLst/>
                <a:ahLst/>
                <a:cxnLst>
                  <a:cxn ang="0">
                    <a:pos x="0" y="179"/>
                  </a:cxn>
                  <a:cxn ang="0">
                    <a:pos x="31" y="179"/>
                  </a:cxn>
                  <a:cxn ang="0">
                    <a:pos x="31" y="15"/>
                  </a:cxn>
                  <a:cxn ang="0">
                    <a:pos x="15" y="15"/>
                  </a:cxn>
                  <a:cxn ang="0">
                    <a:pos x="15" y="30"/>
                  </a:cxn>
                  <a:cxn ang="0">
                    <a:pos x="21" y="29"/>
                  </a:cxn>
                  <a:cxn ang="0">
                    <a:pos x="26" y="25"/>
                  </a:cxn>
                  <a:cxn ang="0">
                    <a:pos x="29" y="20"/>
                  </a:cxn>
                  <a:cxn ang="0">
                    <a:pos x="15" y="30"/>
                  </a:cxn>
                  <a:cxn ang="0">
                    <a:pos x="84" y="30"/>
                  </a:cxn>
                  <a:cxn ang="0">
                    <a:pos x="84" y="0"/>
                  </a:cxn>
                  <a:cxn ang="0">
                    <a:pos x="15" y="0"/>
                  </a:cxn>
                  <a:cxn ang="0">
                    <a:pos x="15" y="0"/>
                  </a:cxn>
                  <a:cxn ang="0">
                    <a:pos x="10" y="2"/>
                  </a:cxn>
                  <a:cxn ang="0">
                    <a:pos x="5" y="5"/>
                  </a:cxn>
                  <a:cxn ang="0">
                    <a:pos x="2" y="1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179"/>
                  </a:cxn>
                </a:cxnLst>
                <a:rect l="0" t="0" r="r" b="b"/>
                <a:pathLst>
                  <a:path w="84" h="179">
                    <a:moveTo>
                      <a:pt x="0" y="179"/>
                    </a:moveTo>
                    <a:lnTo>
                      <a:pt x="31" y="179"/>
                    </a:lnTo>
                    <a:lnTo>
                      <a:pt x="31" y="15"/>
                    </a:lnTo>
                    <a:lnTo>
                      <a:pt x="15" y="15"/>
                    </a:lnTo>
                    <a:lnTo>
                      <a:pt x="15" y="30"/>
                    </a:lnTo>
                    <a:lnTo>
                      <a:pt x="21" y="29"/>
                    </a:lnTo>
                    <a:lnTo>
                      <a:pt x="26" y="25"/>
                    </a:lnTo>
                    <a:lnTo>
                      <a:pt x="29" y="20"/>
                    </a:lnTo>
                    <a:lnTo>
                      <a:pt x="15" y="30"/>
                    </a:lnTo>
                    <a:lnTo>
                      <a:pt x="84" y="30"/>
                    </a:lnTo>
                    <a:lnTo>
                      <a:pt x="84" y="0"/>
                    </a:lnTo>
                    <a:lnTo>
                      <a:pt x="15" y="0"/>
                    </a:lnTo>
                    <a:lnTo>
                      <a:pt x="15" y="0"/>
                    </a:lnTo>
                    <a:lnTo>
                      <a:pt x="10" y="2"/>
                    </a:lnTo>
                    <a:lnTo>
                      <a:pt x="5" y="5"/>
                    </a:lnTo>
                    <a:lnTo>
                      <a:pt x="2" y="1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1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093" name="Freeform 245"/>
              <p:cNvSpPr>
                <a:spLocks/>
              </p:cNvSpPr>
              <p:nvPr/>
            </p:nvSpPr>
            <p:spPr bwMode="auto">
              <a:xfrm>
                <a:off x="3916" y="1510"/>
                <a:ext cx="49" cy="50"/>
              </a:xfrm>
              <a:custGeom>
                <a:avLst/>
                <a:gdLst/>
                <a:ahLst/>
                <a:cxnLst>
                  <a:cxn ang="0">
                    <a:pos x="0" y="100"/>
                  </a:cxn>
                  <a:cxn ang="0">
                    <a:pos x="99" y="49"/>
                  </a:cxn>
                  <a:cxn ang="0">
                    <a:pos x="0" y="0"/>
                  </a:cxn>
                  <a:cxn ang="0">
                    <a:pos x="0" y="100"/>
                  </a:cxn>
                </a:cxnLst>
                <a:rect l="0" t="0" r="r" b="b"/>
                <a:pathLst>
                  <a:path w="99" h="100">
                    <a:moveTo>
                      <a:pt x="0" y="100"/>
                    </a:moveTo>
                    <a:lnTo>
                      <a:pt x="99" y="49"/>
                    </a:lnTo>
                    <a:lnTo>
                      <a:pt x="0" y="0"/>
                    </a:lnTo>
                    <a:lnTo>
                      <a:pt x="0" y="1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63095" name="Rectangle 247"/>
            <p:cNvSpPr>
              <a:spLocks noChangeArrowheads="1"/>
            </p:cNvSpPr>
            <p:nvPr/>
          </p:nvSpPr>
          <p:spPr bwMode="auto">
            <a:xfrm>
              <a:off x="4904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96" name="Rectangle 248"/>
            <p:cNvSpPr>
              <a:spLocks noChangeArrowheads="1"/>
            </p:cNvSpPr>
            <p:nvPr/>
          </p:nvSpPr>
          <p:spPr bwMode="auto">
            <a:xfrm>
              <a:off x="5004" y="470"/>
              <a:ext cx="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12</a:t>
              </a:r>
              <a:endParaRPr lang="en-US"/>
            </a:p>
          </p:txBody>
        </p:sp>
      </p:grpSp>
      <p:graphicFrame>
        <p:nvGraphicFramePr>
          <p:cNvPr id="462853" name="Group 5"/>
          <p:cNvGraphicFramePr>
            <a:graphicFrameLocks noGrp="1"/>
          </p:cNvGraphicFramePr>
          <p:nvPr/>
        </p:nvGraphicFramePr>
        <p:xfrm>
          <a:off x="457200" y="5029200"/>
          <a:ext cx="7689850" cy="942976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Misprediction Example</a:t>
            </a:r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953000"/>
            <a:ext cx="8294687" cy="1479550"/>
          </a:xfrm>
        </p:spPr>
        <p:txBody>
          <a:bodyPr/>
          <a:lstStyle/>
          <a:p>
            <a:pPr lvl="1"/>
            <a:r>
              <a:rPr lang="en-US"/>
              <a:t>Should only execute first 8 instructions</a:t>
            </a:r>
          </a:p>
        </p:txBody>
      </p:sp>
      <p:sp>
        <p:nvSpPr>
          <p:cNvPr id="428035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8610600" cy="313932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 smtClean="0">
                <a:latin typeface="Courier New" pitchFamily="49" charset="0"/>
              </a:rPr>
              <a:t>0x000</a:t>
            </a:r>
            <a:r>
              <a:rPr lang="en-US" dirty="0">
                <a:latin typeface="Courier New" pitchFamily="49" charset="0"/>
              </a:rPr>
              <a:t>:    </a:t>
            </a:r>
            <a:r>
              <a:rPr lang="en-US" dirty="0" err="1">
                <a:latin typeface="Courier New" pitchFamily="49" charset="0"/>
              </a:rPr>
              <a:t>xorq</a:t>
            </a:r>
            <a:r>
              <a:rPr lang="en-US" dirty="0">
                <a:latin typeface="Courier New" pitchFamily="49" charset="0"/>
              </a:rPr>
              <a:t> %</a:t>
            </a:r>
            <a:r>
              <a:rPr lang="en-US" dirty="0" err="1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,%</a:t>
            </a:r>
            <a:r>
              <a:rPr lang="en-US" dirty="0" err="1">
                <a:latin typeface="Courier New" pitchFamily="49" charset="0"/>
              </a:rPr>
              <a:t>rax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0x002:    </a:t>
            </a:r>
            <a:r>
              <a:rPr lang="en-US" i="1" dirty="0" err="1">
                <a:latin typeface="Courier New" pitchFamily="49" charset="0"/>
              </a:rPr>
              <a:t>jne</a:t>
            </a:r>
            <a:r>
              <a:rPr lang="en-US" i="1" dirty="0">
                <a:latin typeface="Courier New" pitchFamily="49" charset="0"/>
              </a:rPr>
              <a:t>  t </a:t>
            </a:r>
            <a:r>
              <a:rPr lang="en-US" dirty="0">
                <a:latin typeface="Courier New" pitchFamily="49" charset="0"/>
              </a:rPr>
              <a:t>            # Not taken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0x00b:   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irmovq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 $1, %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rax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Fall through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0x015: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0x016: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0x017: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0x018:    halt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0x019: t: </a:t>
            </a:r>
            <a:r>
              <a:rPr lang="en-US" dirty="0" err="1">
                <a:solidFill>
                  <a:srgbClr val="008000"/>
                </a:solidFill>
                <a:latin typeface="Courier New" pitchFamily="49" charset="0"/>
              </a:rPr>
              <a:t>irmovq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 $3, %</a:t>
            </a:r>
            <a:r>
              <a:rPr lang="en-US" dirty="0" err="1">
                <a:solidFill>
                  <a:srgbClr val="008000"/>
                </a:solidFill>
                <a:latin typeface="Courier New" pitchFamily="49" charset="0"/>
              </a:rPr>
              <a:t>rdx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Target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0x023: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$4, %</a:t>
            </a:r>
            <a:r>
              <a:rPr lang="en-US" dirty="0" err="1">
                <a:latin typeface="Courier New" pitchFamily="49" charset="0"/>
              </a:rPr>
              <a:t>rcx</a:t>
            </a:r>
            <a:r>
              <a:rPr lang="en-US" dirty="0">
                <a:latin typeface="Courier New" pitchFamily="49" charset="0"/>
              </a:rPr>
              <a:t>    # Should not execute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0x02d: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$5, %</a:t>
            </a:r>
            <a:r>
              <a:rPr lang="en-US" dirty="0" err="1">
                <a:latin typeface="Courier New" pitchFamily="49" charset="0"/>
              </a:rPr>
              <a:t>rdx</a:t>
            </a:r>
            <a:r>
              <a:rPr lang="en-US" dirty="0">
                <a:latin typeface="Courier New" pitchFamily="49" charset="0"/>
              </a:rPr>
              <a:t>    # Should not execute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Courier New" pitchFamily="49" charset="0"/>
            </a:endParaRPr>
          </a:p>
        </p:txBody>
      </p:sp>
      <p:sp>
        <p:nvSpPr>
          <p:cNvPr id="428037" name="Text Box 5"/>
          <p:cNvSpPr txBox="1">
            <a:spLocks noChangeArrowheads="1"/>
          </p:cNvSpPr>
          <p:nvPr/>
        </p:nvSpPr>
        <p:spPr bwMode="auto">
          <a:xfrm>
            <a:off x="787400" y="1219200"/>
            <a:ext cx="13208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demo-j.ys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Handling Misprediction</a:t>
            </a:r>
          </a:p>
        </p:txBody>
      </p:sp>
      <p:sp>
        <p:nvSpPr>
          <p:cNvPr id="430085" name="Rectangle 5"/>
          <p:cNvSpPr>
            <a:spLocks noChangeArrowheads="1"/>
          </p:cNvSpPr>
          <p:nvPr/>
        </p:nvSpPr>
        <p:spPr bwMode="auto">
          <a:xfrm>
            <a:off x="304800" y="3657600"/>
            <a:ext cx="8001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Predict branch as taken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Fetch 2 instructions at target</a:t>
            </a:r>
          </a:p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Cancel when mispredicted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Detect branch not-taken in execute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On following cycle, replace instructions in execute and decode by bubbles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No side effects have occurred yet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250" y="679450"/>
            <a:ext cx="7708900" cy="28321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Detecting Mispredicted Branch</a:t>
            </a:r>
          </a:p>
        </p:txBody>
      </p:sp>
      <p:graphicFrame>
        <p:nvGraphicFramePr>
          <p:cNvPr id="458784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39169"/>
              </p:ext>
            </p:extLst>
          </p:nvPr>
        </p:nvGraphicFramePr>
        <p:xfrm>
          <a:off x="1219200" y="4191000"/>
          <a:ext cx="6630988" cy="941388"/>
        </p:xfrm>
        <a:graphic>
          <a:graphicData uri="http://schemas.openxmlformats.org/drawingml/2006/table">
            <a:tbl>
              <a:tblPr/>
              <a:tblGrid>
                <a:gridCol w="2363788"/>
                <a:gridCol w="42672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 = IJXX &amp; !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e_Cnd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urier New"/>
                        <a:cs typeface="Courier New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62220" name="Picture 24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650" y="984250"/>
            <a:ext cx="8093075" cy="2882692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Control for Misprediction</a:t>
            </a:r>
          </a:p>
        </p:txBody>
      </p:sp>
      <p:sp>
        <p:nvSpPr>
          <p:cNvPr id="463875" name="Rectangle 3"/>
          <p:cNvSpPr>
            <a:spLocks noChangeArrowheads="1"/>
          </p:cNvSpPr>
          <p:nvPr/>
        </p:nvSpPr>
        <p:spPr bwMode="auto">
          <a:xfrm>
            <a:off x="304800" y="3657600"/>
            <a:ext cx="8001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463914" name="Group 42"/>
          <p:cNvGraphicFramePr>
            <a:graphicFrameLocks noGrp="1"/>
          </p:cNvGraphicFramePr>
          <p:nvPr/>
        </p:nvGraphicFramePr>
        <p:xfrm>
          <a:off x="762000" y="4800600"/>
          <a:ext cx="7689850" cy="941388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250" y="1136650"/>
            <a:ext cx="7708900" cy="28321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228600" y="1371600"/>
            <a:ext cx="8610600" cy="36623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 smtClean="0">
                <a:latin typeface="Courier New" pitchFamily="49" charset="0"/>
              </a:rPr>
              <a:t>0x000</a:t>
            </a:r>
            <a:r>
              <a:rPr lang="en-US" dirty="0">
                <a:latin typeface="Courier New" pitchFamily="49" charset="0"/>
              </a:rPr>
              <a:t>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Stack,%</a:t>
            </a:r>
            <a:r>
              <a:rPr lang="en-US" dirty="0" err="1">
                <a:latin typeface="Courier New" pitchFamily="49" charset="0"/>
              </a:rPr>
              <a:t>rsp</a:t>
            </a:r>
            <a:r>
              <a:rPr lang="en-US" dirty="0">
                <a:latin typeface="Courier New" pitchFamily="49" charset="0"/>
              </a:rPr>
              <a:t>  # </a:t>
            </a:r>
            <a:r>
              <a:rPr lang="en-US" dirty="0" err="1">
                <a:latin typeface="Courier New" pitchFamily="49" charset="0"/>
              </a:rPr>
              <a:t>Intialize</a:t>
            </a:r>
            <a:r>
              <a:rPr lang="en-US" dirty="0">
                <a:latin typeface="Courier New" pitchFamily="49" charset="0"/>
              </a:rPr>
              <a:t> stack pointer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0x00a:    call p             # Procedure call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0x013:   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irmovq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 $5,%rsi</a:t>
            </a:r>
            <a:r>
              <a:rPr lang="en-US" dirty="0">
                <a:latin typeface="Courier New" pitchFamily="49" charset="0"/>
              </a:rPr>
              <a:t>     # Return point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0x01d:    halt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0x020: .</a:t>
            </a:r>
            <a:r>
              <a:rPr lang="en-US" dirty="0" err="1">
                <a:latin typeface="Courier New" pitchFamily="49" charset="0"/>
              </a:rPr>
              <a:t>pos</a:t>
            </a:r>
            <a:r>
              <a:rPr lang="en-US" dirty="0">
                <a:latin typeface="Courier New" pitchFamily="49" charset="0"/>
              </a:rPr>
              <a:t> 0x20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0x020: p: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$-1,%rdi    # procedure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0x02a:    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ret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0x02b: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$1,%rax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0x035: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$2,%rcx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0x03f: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$3,%rdx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0x049: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$4,%rbx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0x100: .</a:t>
            </a:r>
            <a:r>
              <a:rPr lang="en-US" dirty="0" err="1">
                <a:latin typeface="Courier New" pitchFamily="49" charset="0"/>
              </a:rPr>
              <a:t>pos</a:t>
            </a:r>
            <a:r>
              <a:rPr lang="en-US" dirty="0">
                <a:latin typeface="Courier New" pitchFamily="49" charset="0"/>
              </a:rPr>
              <a:t> 0x100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0x100: Stack:                # Stack: Stack pointer</a:t>
            </a:r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Return Example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0"/>
            <a:ext cx="8294688" cy="488950"/>
          </a:xfrm>
        </p:spPr>
        <p:txBody>
          <a:bodyPr/>
          <a:lstStyle/>
          <a:p>
            <a:pPr lvl="1"/>
            <a:r>
              <a:rPr lang="en-US"/>
              <a:t>Previously executed three additional instructions</a:t>
            </a:r>
          </a:p>
        </p:txBody>
      </p:sp>
      <p:sp>
        <p:nvSpPr>
          <p:cNvPr id="432133" name="Text Box 5"/>
          <p:cNvSpPr txBox="1">
            <a:spLocks noChangeArrowheads="1"/>
          </p:cNvSpPr>
          <p:nvPr/>
        </p:nvSpPr>
        <p:spPr bwMode="auto">
          <a:xfrm>
            <a:off x="5265738" y="304800"/>
            <a:ext cx="17303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demo-retb.ys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Stages</a:t>
            </a:r>
          </a:p>
        </p:txBody>
      </p:sp>
      <p:sp>
        <p:nvSpPr>
          <p:cNvPr id="4147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4191000" cy="5213350"/>
          </a:xfrm>
        </p:spPr>
        <p:txBody>
          <a:bodyPr/>
          <a:lstStyle/>
          <a:p>
            <a:r>
              <a:rPr lang="en-US"/>
              <a:t>Fetch</a:t>
            </a:r>
          </a:p>
          <a:p>
            <a:pPr lvl="1"/>
            <a:r>
              <a:rPr lang="en-US"/>
              <a:t>Select current PC</a:t>
            </a:r>
          </a:p>
          <a:p>
            <a:pPr lvl="1"/>
            <a:r>
              <a:rPr lang="en-US"/>
              <a:t>Read instruction</a:t>
            </a:r>
          </a:p>
          <a:p>
            <a:pPr lvl="1"/>
            <a:r>
              <a:rPr lang="en-US"/>
              <a:t>Compute incremented PC</a:t>
            </a:r>
          </a:p>
          <a:p>
            <a:r>
              <a:rPr lang="en-US"/>
              <a:t>Decode</a:t>
            </a:r>
          </a:p>
          <a:p>
            <a:pPr lvl="1"/>
            <a:r>
              <a:rPr lang="en-US"/>
              <a:t>Read program registers</a:t>
            </a:r>
          </a:p>
          <a:p>
            <a:r>
              <a:rPr lang="en-US"/>
              <a:t>Execute</a:t>
            </a:r>
          </a:p>
          <a:p>
            <a:pPr lvl="1"/>
            <a:r>
              <a:rPr lang="en-US"/>
              <a:t>Operate ALU</a:t>
            </a:r>
          </a:p>
          <a:p>
            <a:r>
              <a:rPr lang="en-US"/>
              <a:t>Memory</a:t>
            </a:r>
          </a:p>
          <a:p>
            <a:pPr lvl="1"/>
            <a:r>
              <a:rPr lang="en-US"/>
              <a:t>Read or write data memory</a:t>
            </a:r>
          </a:p>
          <a:p>
            <a:r>
              <a:rPr lang="en-US"/>
              <a:t>Write Back</a:t>
            </a:r>
          </a:p>
          <a:p>
            <a:pPr lvl="1"/>
            <a:r>
              <a:rPr lang="en-US"/>
              <a:t>Update register file</a:t>
            </a:r>
          </a:p>
        </p:txBody>
      </p:sp>
      <p:pic>
        <p:nvPicPr>
          <p:cNvPr id="5" name="Picture 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1850" y="593724"/>
            <a:ext cx="4284876" cy="6105526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10" name="Rectangle 6"/>
          <p:cNvSpPr>
            <a:spLocks noChangeArrowheads="1"/>
          </p:cNvSpPr>
          <p:nvPr/>
        </p:nvSpPr>
        <p:spPr bwMode="auto">
          <a:xfrm>
            <a:off x="990600" y="9906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1" name="Rectangle 7"/>
          <p:cNvSpPr>
            <a:spLocks noChangeArrowheads="1"/>
          </p:cNvSpPr>
          <p:nvPr/>
        </p:nvSpPr>
        <p:spPr bwMode="auto">
          <a:xfrm>
            <a:off x="1082675" y="1052513"/>
            <a:ext cx="148907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0x026:    ret</a:t>
            </a:r>
            <a:endParaRPr lang="en-US"/>
          </a:p>
        </p:txBody>
      </p:sp>
      <p:sp>
        <p:nvSpPr>
          <p:cNvPr id="431112" name="Rectangle 8"/>
          <p:cNvSpPr>
            <a:spLocks noChangeArrowheads="1"/>
          </p:cNvSpPr>
          <p:nvPr/>
        </p:nvSpPr>
        <p:spPr bwMode="auto">
          <a:xfrm>
            <a:off x="40386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3" name="Rectangle 9"/>
          <p:cNvSpPr>
            <a:spLocks noChangeArrowheads="1"/>
          </p:cNvSpPr>
          <p:nvPr/>
        </p:nvSpPr>
        <p:spPr bwMode="auto">
          <a:xfrm>
            <a:off x="4205288" y="10350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14" name="Rectangle 10"/>
          <p:cNvSpPr>
            <a:spLocks noChangeArrowheads="1"/>
          </p:cNvSpPr>
          <p:nvPr/>
        </p:nvSpPr>
        <p:spPr bwMode="auto">
          <a:xfrm>
            <a:off x="44958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5" name="Rectangle 11"/>
          <p:cNvSpPr>
            <a:spLocks noChangeArrowheads="1"/>
          </p:cNvSpPr>
          <p:nvPr/>
        </p:nvSpPr>
        <p:spPr bwMode="auto">
          <a:xfrm>
            <a:off x="4651375" y="10350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16" name="Rectangle 12"/>
          <p:cNvSpPr>
            <a:spLocks noChangeArrowheads="1"/>
          </p:cNvSpPr>
          <p:nvPr/>
        </p:nvSpPr>
        <p:spPr bwMode="auto">
          <a:xfrm>
            <a:off x="49530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7" name="Rectangle 13"/>
          <p:cNvSpPr>
            <a:spLocks noChangeArrowheads="1"/>
          </p:cNvSpPr>
          <p:nvPr/>
        </p:nvSpPr>
        <p:spPr bwMode="auto">
          <a:xfrm>
            <a:off x="5113338" y="10350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18" name="Rectangle 14"/>
          <p:cNvSpPr>
            <a:spLocks noChangeArrowheads="1"/>
          </p:cNvSpPr>
          <p:nvPr/>
        </p:nvSpPr>
        <p:spPr bwMode="auto">
          <a:xfrm>
            <a:off x="54102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9" name="Rectangle 15"/>
          <p:cNvSpPr>
            <a:spLocks noChangeArrowheads="1"/>
          </p:cNvSpPr>
          <p:nvPr/>
        </p:nvSpPr>
        <p:spPr bwMode="auto">
          <a:xfrm>
            <a:off x="5553075" y="10350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20" name="Rectangle 16"/>
          <p:cNvSpPr>
            <a:spLocks noChangeArrowheads="1"/>
          </p:cNvSpPr>
          <p:nvPr/>
        </p:nvSpPr>
        <p:spPr bwMode="auto">
          <a:xfrm>
            <a:off x="63246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1" name="Rectangle 17"/>
          <p:cNvSpPr>
            <a:spLocks noChangeArrowheads="1"/>
          </p:cNvSpPr>
          <p:nvPr/>
        </p:nvSpPr>
        <p:spPr bwMode="auto">
          <a:xfrm>
            <a:off x="6453188" y="13398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22" name="Rectangle 18"/>
          <p:cNvSpPr>
            <a:spLocks noChangeArrowheads="1"/>
          </p:cNvSpPr>
          <p:nvPr/>
        </p:nvSpPr>
        <p:spPr bwMode="auto">
          <a:xfrm>
            <a:off x="990600" y="12954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3" name="Rectangle 19"/>
          <p:cNvSpPr>
            <a:spLocks noChangeArrowheads="1"/>
          </p:cNvSpPr>
          <p:nvPr/>
        </p:nvSpPr>
        <p:spPr bwMode="auto">
          <a:xfrm>
            <a:off x="2146300" y="1347788"/>
            <a:ext cx="7445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31124" name="Rectangle 20"/>
          <p:cNvSpPr>
            <a:spLocks noChangeArrowheads="1"/>
          </p:cNvSpPr>
          <p:nvPr/>
        </p:nvSpPr>
        <p:spPr bwMode="auto">
          <a:xfrm>
            <a:off x="44958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5" name="Rectangle 21"/>
          <p:cNvSpPr>
            <a:spLocks noChangeArrowheads="1"/>
          </p:cNvSpPr>
          <p:nvPr/>
        </p:nvSpPr>
        <p:spPr bwMode="auto">
          <a:xfrm>
            <a:off x="4662488" y="13398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26" name="Rectangle 22"/>
          <p:cNvSpPr>
            <a:spLocks noChangeArrowheads="1"/>
          </p:cNvSpPr>
          <p:nvPr/>
        </p:nvSpPr>
        <p:spPr bwMode="auto">
          <a:xfrm>
            <a:off x="49530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7" name="Rectangle 23"/>
          <p:cNvSpPr>
            <a:spLocks noChangeArrowheads="1"/>
          </p:cNvSpPr>
          <p:nvPr/>
        </p:nvSpPr>
        <p:spPr bwMode="auto">
          <a:xfrm>
            <a:off x="5108575" y="13398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28" name="Rectangle 24"/>
          <p:cNvSpPr>
            <a:spLocks noChangeArrowheads="1"/>
          </p:cNvSpPr>
          <p:nvPr/>
        </p:nvSpPr>
        <p:spPr bwMode="auto">
          <a:xfrm>
            <a:off x="54102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9" name="Rectangle 25"/>
          <p:cNvSpPr>
            <a:spLocks noChangeArrowheads="1"/>
          </p:cNvSpPr>
          <p:nvPr/>
        </p:nvSpPr>
        <p:spPr bwMode="auto">
          <a:xfrm>
            <a:off x="5570538" y="13398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30" name="Rectangle 26"/>
          <p:cNvSpPr>
            <a:spLocks noChangeArrowheads="1"/>
          </p:cNvSpPr>
          <p:nvPr/>
        </p:nvSpPr>
        <p:spPr bwMode="auto">
          <a:xfrm>
            <a:off x="58674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1" name="Rectangle 27"/>
          <p:cNvSpPr>
            <a:spLocks noChangeArrowheads="1"/>
          </p:cNvSpPr>
          <p:nvPr/>
        </p:nvSpPr>
        <p:spPr bwMode="auto">
          <a:xfrm>
            <a:off x="6010275" y="13398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32" name="Rectangle 28"/>
          <p:cNvSpPr>
            <a:spLocks noChangeArrowheads="1"/>
          </p:cNvSpPr>
          <p:nvPr/>
        </p:nvSpPr>
        <p:spPr bwMode="auto">
          <a:xfrm>
            <a:off x="58674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3" name="Rectangle 29"/>
          <p:cNvSpPr>
            <a:spLocks noChangeArrowheads="1"/>
          </p:cNvSpPr>
          <p:nvPr/>
        </p:nvSpPr>
        <p:spPr bwMode="auto">
          <a:xfrm>
            <a:off x="5995988" y="10350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34" name="Rectangle 30"/>
          <p:cNvSpPr>
            <a:spLocks noChangeArrowheads="1"/>
          </p:cNvSpPr>
          <p:nvPr/>
        </p:nvSpPr>
        <p:spPr bwMode="auto">
          <a:xfrm>
            <a:off x="990600" y="16002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5" name="Rectangle 31"/>
          <p:cNvSpPr>
            <a:spLocks noChangeArrowheads="1"/>
          </p:cNvSpPr>
          <p:nvPr/>
        </p:nvSpPr>
        <p:spPr bwMode="auto">
          <a:xfrm>
            <a:off x="2146300" y="1652588"/>
            <a:ext cx="7445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31136" name="Rectangle 32"/>
          <p:cNvSpPr>
            <a:spLocks noChangeArrowheads="1"/>
          </p:cNvSpPr>
          <p:nvPr/>
        </p:nvSpPr>
        <p:spPr bwMode="auto">
          <a:xfrm>
            <a:off x="49530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7" name="Rectangle 33"/>
          <p:cNvSpPr>
            <a:spLocks noChangeArrowheads="1"/>
          </p:cNvSpPr>
          <p:nvPr/>
        </p:nvSpPr>
        <p:spPr bwMode="auto">
          <a:xfrm>
            <a:off x="5119688" y="16446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38" name="Rectangle 34"/>
          <p:cNvSpPr>
            <a:spLocks noChangeArrowheads="1"/>
          </p:cNvSpPr>
          <p:nvPr/>
        </p:nvSpPr>
        <p:spPr bwMode="auto">
          <a:xfrm>
            <a:off x="54102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9" name="Rectangle 35"/>
          <p:cNvSpPr>
            <a:spLocks noChangeArrowheads="1"/>
          </p:cNvSpPr>
          <p:nvPr/>
        </p:nvSpPr>
        <p:spPr bwMode="auto">
          <a:xfrm>
            <a:off x="5565775" y="16446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40" name="Rectangle 36"/>
          <p:cNvSpPr>
            <a:spLocks noChangeArrowheads="1"/>
          </p:cNvSpPr>
          <p:nvPr/>
        </p:nvSpPr>
        <p:spPr bwMode="auto">
          <a:xfrm>
            <a:off x="58674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1" name="Rectangle 37"/>
          <p:cNvSpPr>
            <a:spLocks noChangeArrowheads="1"/>
          </p:cNvSpPr>
          <p:nvPr/>
        </p:nvSpPr>
        <p:spPr bwMode="auto">
          <a:xfrm>
            <a:off x="6027738" y="16446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42" name="Rectangle 38"/>
          <p:cNvSpPr>
            <a:spLocks noChangeArrowheads="1"/>
          </p:cNvSpPr>
          <p:nvPr/>
        </p:nvSpPr>
        <p:spPr bwMode="auto">
          <a:xfrm>
            <a:off x="63246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3" name="Rectangle 39"/>
          <p:cNvSpPr>
            <a:spLocks noChangeArrowheads="1"/>
          </p:cNvSpPr>
          <p:nvPr/>
        </p:nvSpPr>
        <p:spPr bwMode="auto">
          <a:xfrm>
            <a:off x="6467475" y="16446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44" name="Rectangle 40"/>
          <p:cNvSpPr>
            <a:spLocks noChangeArrowheads="1"/>
          </p:cNvSpPr>
          <p:nvPr/>
        </p:nvSpPr>
        <p:spPr bwMode="auto">
          <a:xfrm>
            <a:off x="67818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5" name="Rectangle 41"/>
          <p:cNvSpPr>
            <a:spLocks noChangeArrowheads="1"/>
          </p:cNvSpPr>
          <p:nvPr/>
        </p:nvSpPr>
        <p:spPr bwMode="auto">
          <a:xfrm>
            <a:off x="6910388" y="16446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46" name="Rectangle 42"/>
          <p:cNvSpPr>
            <a:spLocks noChangeArrowheads="1"/>
          </p:cNvSpPr>
          <p:nvPr/>
        </p:nvSpPr>
        <p:spPr bwMode="auto">
          <a:xfrm>
            <a:off x="990600" y="19050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7" name="Rectangle 43"/>
          <p:cNvSpPr>
            <a:spLocks noChangeArrowheads="1"/>
          </p:cNvSpPr>
          <p:nvPr/>
        </p:nvSpPr>
        <p:spPr bwMode="auto">
          <a:xfrm>
            <a:off x="2146300" y="1957388"/>
            <a:ext cx="7445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31148" name="Rectangle 44"/>
          <p:cNvSpPr>
            <a:spLocks noChangeArrowheads="1"/>
          </p:cNvSpPr>
          <p:nvPr/>
        </p:nvSpPr>
        <p:spPr bwMode="auto">
          <a:xfrm>
            <a:off x="54102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9" name="Rectangle 45"/>
          <p:cNvSpPr>
            <a:spLocks noChangeArrowheads="1"/>
          </p:cNvSpPr>
          <p:nvPr/>
        </p:nvSpPr>
        <p:spPr bwMode="auto">
          <a:xfrm>
            <a:off x="5576888" y="19494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50" name="Rectangle 46"/>
          <p:cNvSpPr>
            <a:spLocks noChangeArrowheads="1"/>
          </p:cNvSpPr>
          <p:nvPr/>
        </p:nvSpPr>
        <p:spPr bwMode="auto">
          <a:xfrm>
            <a:off x="58674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1" name="Rectangle 47"/>
          <p:cNvSpPr>
            <a:spLocks noChangeArrowheads="1"/>
          </p:cNvSpPr>
          <p:nvPr/>
        </p:nvSpPr>
        <p:spPr bwMode="auto">
          <a:xfrm>
            <a:off x="6022975" y="19494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52" name="Rectangle 48"/>
          <p:cNvSpPr>
            <a:spLocks noChangeArrowheads="1"/>
          </p:cNvSpPr>
          <p:nvPr/>
        </p:nvSpPr>
        <p:spPr bwMode="auto">
          <a:xfrm>
            <a:off x="63246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3" name="Rectangle 49"/>
          <p:cNvSpPr>
            <a:spLocks noChangeArrowheads="1"/>
          </p:cNvSpPr>
          <p:nvPr/>
        </p:nvSpPr>
        <p:spPr bwMode="auto">
          <a:xfrm>
            <a:off x="6484938" y="19494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54" name="Rectangle 50"/>
          <p:cNvSpPr>
            <a:spLocks noChangeArrowheads="1"/>
          </p:cNvSpPr>
          <p:nvPr/>
        </p:nvSpPr>
        <p:spPr bwMode="auto">
          <a:xfrm>
            <a:off x="67818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5" name="Rectangle 51"/>
          <p:cNvSpPr>
            <a:spLocks noChangeArrowheads="1"/>
          </p:cNvSpPr>
          <p:nvPr/>
        </p:nvSpPr>
        <p:spPr bwMode="auto">
          <a:xfrm>
            <a:off x="6924675" y="19494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56" name="Rectangle 52"/>
          <p:cNvSpPr>
            <a:spLocks noChangeArrowheads="1"/>
          </p:cNvSpPr>
          <p:nvPr/>
        </p:nvSpPr>
        <p:spPr bwMode="auto">
          <a:xfrm>
            <a:off x="72390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7" name="Rectangle 53"/>
          <p:cNvSpPr>
            <a:spLocks noChangeArrowheads="1"/>
          </p:cNvSpPr>
          <p:nvPr/>
        </p:nvSpPr>
        <p:spPr bwMode="auto">
          <a:xfrm>
            <a:off x="7367588" y="19494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58" name="Rectangle 54"/>
          <p:cNvSpPr>
            <a:spLocks noChangeArrowheads="1"/>
          </p:cNvSpPr>
          <p:nvPr/>
        </p:nvSpPr>
        <p:spPr bwMode="auto">
          <a:xfrm>
            <a:off x="990600" y="22098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9" name="Rectangle 55"/>
          <p:cNvSpPr>
            <a:spLocks noChangeArrowheads="1"/>
          </p:cNvSpPr>
          <p:nvPr/>
        </p:nvSpPr>
        <p:spPr bwMode="auto">
          <a:xfrm>
            <a:off x="1136650" y="2271713"/>
            <a:ext cx="646436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smtClean="0">
                <a:solidFill>
                  <a:srgbClr val="000000"/>
                </a:solidFill>
                <a:latin typeface="Courier New" pitchFamily="49" charset="0"/>
              </a:rPr>
              <a:t>0x013:    </a:t>
            </a:r>
            <a:endParaRPr lang="en-US" dirty="0"/>
          </a:p>
        </p:txBody>
      </p:sp>
      <p:sp>
        <p:nvSpPr>
          <p:cNvPr id="431160" name="Rectangle 56"/>
          <p:cNvSpPr>
            <a:spLocks noChangeArrowheads="1"/>
          </p:cNvSpPr>
          <p:nvPr/>
        </p:nvSpPr>
        <p:spPr bwMode="auto">
          <a:xfrm>
            <a:off x="2247738" y="2271713"/>
            <a:ext cx="646436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err="1" smtClean="0">
                <a:solidFill>
                  <a:srgbClr val="000000"/>
                </a:solidFill>
                <a:latin typeface="Courier New" pitchFamily="49" charset="0"/>
              </a:rPr>
              <a:t>irmovq</a:t>
            </a:r>
            <a:r>
              <a:rPr lang="en-US" sz="1400" b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en-US" dirty="0"/>
          </a:p>
        </p:txBody>
      </p:sp>
      <p:sp>
        <p:nvSpPr>
          <p:cNvPr id="431161" name="Rectangle 57"/>
          <p:cNvSpPr>
            <a:spLocks noChangeArrowheads="1"/>
          </p:cNvSpPr>
          <p:nvPr/>
        </p:nvSpPr>
        <p:spPr bwMode="auto">
          <a:xfrm>
            <a:off x="2890838" y="2271713"/>
            <a:ext cx="53181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$5,%</a:t>
            </a:r>
            <a:endParaRPr lang="en-US"/>
          </a:p>
        </p:txBody>
      </p:sp>
      <p:sp>
        <p:nvSpPr>
          <p:cNvPr id="431162" name="Rectangle 58"/>
          <p:cNvSpPr>
            <a:spLocks noChangeArrowheads="1"/>
          </p:cNvSpPr>
          <p:nvPr/>
        </p:nvSpPr>
        <p:spPr bwMode="auto">
          <a:xfrm>
            <a:off x="3366610" y="2271713"/>
            <a:ext cx="323218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err="1">
                <a:solidFill>
                  <a:srgbClr val="000000"/>
                </a:solidFill>
                <a:latin typeface="Courier New" pitchFamily="49" charset="0"/>
              </a:rPr>
              <a:t>r</a:t>
            </a:r>
            <a:r>
              <a:rPr lang="en-US" sz="1400" b="0" dirty="0" err="1" smtClean="0">
                <a:solidFill>
                  <a:srgbClr val="000000"/>
                </a:solidFill>
                <a:latin typeface="Courier New" pitchFamily="49" charset="0"/>
              </a:rPr>
              <a:t>si</a:t>
            </a:r>
            <a:endParaRPr lang="en-US" dirty="0"/>
          </a:p>
        </p:txBody>
      </p:sp>
      <p:sp>
        <p:nvSpPr>
          <p:cNvPr id="431163" name="Rectangle 59"/>
          <p:cNvSpPr>
            <a:spLocks noChangeArrowheads="1"/>
          </p:cNvSpPr>
          <p:nvPr/>
        </p:nvSpPr>
        <p:spPr bwMode="auto">
          <a:xfrm>
            <a:off x="3741738" y="2271713"/>
            <a:ext cx="10636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# Return </a:t>
            </a:r>
            <a:endParaRPr lang="en-US"/>
          </a:p>
        </p:txBody>
      </p:sp>
      <p:sp>
        <p:nvSpPr>
          <p:cNvPr id="431164" name="Rectangle 60"/>
          <p:cNvSpPr>
            <a:spLocks noChangeArrowheads="1"/>
          </p:cNvSpPr>
          <p:nvPr/>
        </p:nvSpPr>
        <p:spPr bwMode="auto">
          <a:xfrm>
            <a:off x="58674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65" name="Rectangle 61"/>
          <p:cNvSpPr>
            <a:spLocks noChangeArrowheads="1"/>
          </p:cNvSpPr>
          <p:nvPr/>
        </p:nvSpPr>
        <p:spPr bwMode="auto">
          <a:xfrm>
            <a:off x="6034088" y="22542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66" name="Rectangle 62"/>
          <p:cNvSpPr>
            <a:spLocks noChangeArrowheads="1"/>
          </p:cNvSpPr>
          <p:nvPr/>
        </p:nvSpPr>
        <p:spPr bwMode="auto">
          <a:xfrm>
            <a:off x="6324600" y="2209800"/>
            <a:ext cx="458788" cy="306388"/>
          </a:xfrm>
          <a:prstGeom prst="rect">
            <a:avLst/>
          </a:prstGeom>
          <a:solidFill>
            <a:srgbClr val="66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67" name="Rectangle 63"/>
          <p:cNvSpPr>
            <a:spLocks noChangeArrowheads="1"/>
          </p:cNvSpPr>
          <p:nvPr/>
        </p:nvSpPr>
        <p:spPr bwMode="auto">
          <a:xfrm>
            <a:off x="6480175" y="22542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68" name="Rectangle 64"/>
          <p:cNvSpPr>
            <a:spLocks noChangeArrowheads="1"/>
          </p:cNvSpPr>
          <p:nvPr/>
        </p:nvSpPr>
        <p:spPr bwMode="auto">
          <a:xfrm>
            <a:off x="67818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69" name="Rectangle 65"/>
          <p:cNvSpPr>
            <a:spLocks noChangeArrowheads="1"/>
          </p:cNvSpPr>
          <p:nvPr/>
        </p:nvSpPr>
        <p:spPr bwMode="auto">
          <a:xfrm>
            <a:off x="6942138" y="22542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70" name="Rectangle 66"/>
          <p:cNvSpPr>
            <a:spLocks noChangeArrowheads="1"/>
          </p:cNvSpPr>
          <p:nvPr/>
        </p:nvSpPr>
        <p:spPr bwMode="auto">
          <a:xfrm>
            <a:off x="72390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1" name="Rectangle 67"/>
          <p:cNvSpPr>
            <a:spLocks noChangeArrowheads="1"/>
          </p:cNvSpPr>
          <p:nvPr/>
        </p:nvSpPr>
        <p:spPr bwMode="auto">
          <a:xfrm>
            <a:off x="7381875" y="22542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72" name="Rectangle 68"/>
          <p:cNvSpPr>
            <a:spLocks noChangeArrowheads="1"/>
          </p:cNvSpPr>
          <p:nvPr/>
        </p:nvSpPr>
        <p:spPr bwMode="auto">
          <a:xfrm>
            <a:off x="76962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3" name="Rectangle 69"/>
          <p:cNvSpPr>
            <a:spLocks noChangeArrowheads="1"/>
          </p:cNvSpPr>
          <p:nvPr/>
        </p:nvSpPr>
        <p:spPr bwMode="auto">
          <a:xfrm>
            <a:off x="7824788" y="22542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74" name="Rectangle 70"/>
          <p:cNvSpPr>
            <a:spLocks noChangeArrowheads="1"/>
          </p:cNvSpPr>
          <p:nvPr/>
        </p:nvSpPr>
        <p:spPr bwMode="auto">
          <a:xfrm>
            <a:off x="990600" y="6858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5" name="Rectangle 71"/>
          <p:cNvSpPr>
            <a:spLocks noChangeArrowheads="1"/>
          </p:cNvSpPr>
          <p:nvPr/>
        </p:nvSpPr>
        <p:spPr bwMode="auto">
          <a:xfrm>
            <a:off x="1082675" y="739775"/>
            <a:ext cx="744538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ourier New" pitchFamily="49" charset="0"/>
              </a:rPr>
              <a:t># demo</a:t>
            </a:r>
            <a:endParaRPr lang="en-US" dirty="0"/>
          </a:p>
        </p:txBody>
      </p:sp>
      <p:sp>
        <p:nvSpPr>
          <p:cNvPr id="431176" name="Rectangle 72"/>
          <p:cNvSpPr>
            <a:spLocks noChangeArrowheads="1"/>
          </p:cNvSpPr>
          <p:nvPr/>
        </p:nvSpPr>
        <p:spPr bwMode="auto">
          <a:xfrm>
            <a:off x="1720850" y="739775"/>
            <a:ext cx="212725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-</a:t>
            </a:r>
            <a:endParaRPr lang="en-US"/>
          </a:p>
        </p:txBody>
      </p:sp>
      <p:sp>
        <p:nvSpPr>
          <p:cNvPr id="431177" name="Rectangle 73"/>
          <p:cNvSpPr>
            <a:spLocks noChangeArrowheads="1"/>
          </p:cNvSpPr>
          <p:nvPr/>
        </p:nvSpPr>
        <p:spPr bwMode="auto">
          <a:xfrm>
            <a:off x="1879600" y="739775"/>
            <a:ext cx="4254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retb</a:t>
            </a:r>
            <a:endParaRPr lang="en-US"/>
          </a:p>
        </p:txBody>
      </p:sp>
      <p:sp>
        <p:nvSpPr>
          <p:cNvPr id="431178" name="Rectangle 74"/>
          <p:cNvSpPr>
            <a:spLocks noChangeArrowheads="1"/>
          </p:cNvSpPr>
          <p:nvPr/>
        </p:nvSpPr>
        <p:spPr bwMode="auto">
          <a:xfrm>
            <a:off x="58674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9" name="Rectangle 75"/>
          <p:cNvSpPr>
            <a:spLocks noChangeArrowheads="1"/>
          </p:cNvSpPr>
          <p:nvPr/>
        </p:nvSpPr>
        <p:spPr bwMode="auto">
          <a:xfrm>
            <a:off x="6034088" y="22542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80" name="Rectangle 76"/>
          <p:cNvSpPr>
            <a:spLocks noChangeArrowheads="1"/>
          </p:cNvSpPr>
          <p:nvPr/>
        </p:nvSpPr>
        <p:spPr bwMode="auto">
          <a:xfrm>
            <a:off x="63246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1" name="Rectangle 77"/>
          <p:cNvSpPr>
            <a:spLocks noChangeArrowheads="1"/>
          </p:cNvSpPr>
          <p:nvPr/>
        </p:nvSpPr>
        <p:spPr bwMode="auto">
          <a:xfrm>
            <a:off x="6480175" y="22542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82" name="Rectangle 78"/>
          <p:cNvSpPr>
            <a:spLocks noChangeArrowheads="1"/>
          </p:cNvSpPr>
          <p:nvPr/>
        </p:nvSpPr>
        <p:spPr bwMode="auto">
          <a:xfrm>
            <a:off x="67818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3" name="Rectangle 79"/>
          <p:cNvSpPr>
            <a:spLocks noChangeArrowheads="1"/>
          </p:cNvSpPr>
          <p:nvPr/>
        </p:nvSpPr>
        <p:spPr bwMode="auto">
          <a:xfrm>
            <a:off x="6942138" y="22542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84" name="Rectangle 80"/>
          <p:cNvSpPr>
            <a:spLocks noChangeArrowheads="1"/>
          </p:cNvSpPr>
          <p:nvPr/>
        </p:nvSpPr>
        <p:spPr bwMode="auto">
          <a:xfrm>
            <a:off x="72390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5" name="Rectangle 81"/>
          <p:cNvSpPr>
            <a:spLocks noChangeArrowheads="1"/>
          </p:cNvSpPr>
          <p:nvPr/>
        </p:nvSpPr>
        <p:spPr bwMode="auto">
          <a:xfrm>
            <a:off x="7381875" y="22542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86" name="Rectangle 82"/>
          <p:cNvSpPr>
            <a:spLocks noChangeArrowheads="1"/>
          </p:cNvSpPr>
          <p:nvPr/>
        </p:nvSpPr>
        <p:spPr bwMode="auto">
          <a:xfrm>
            <a:off x="76962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7" name="Rectangle 83"/>
          <p:cNvSpPr>
            <a:spLocks noChangeArrowheads="1"/>
          </p:cNvSpPr>
          <p:nvPr/>
        </p:nvSpPr>
        <p:spPr bwMode="auto">
          <a:xfrm>
            <a:off x="7824788" y="22542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88" name="Rectangle 84"/>
          <p:cNvSpPr>
            <a:spLocks noChangeArrowheads="1"/>
          </p:cNvSpPr>
          <p:nvPr/>
        </p:nvSpPr>
        <p:spPr bwMode="auto">
          <a:xfrm>
            <a:off x="5181600" y="4953000"/>
            <a:ext cx="1906588" cy="763588"/>
          </a:xfrm>
          <a:prstGeom prst="rect">
            <a:avLst/>
          </a:prstGeom>
          <a:solidFill>
            <a:srgbClr val="B2B2B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9" name="Rectangle 85"/>
          <p:cNvSpPr>
            <a:spLocks noChangeArrowheads="1"/>
          </p:cNvSpPr>
          <p:nvPr/>
        </p:nvSpPr>
        <p:spPr bwMode="auto">
          <a:xfrm>
            <a:off x="6072188" y="5018088"/>
            <a:ext cx="214312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90" name="Rectangle 86"/>
          <p:cNvSpPr>
            <a:spLocks noChangeArrowheads="1"/>
          </p:cNvSpPr>
          <p:nvPr/>
        </p:nvSpPr>
        <p:spPr bwMode="auto">
          <a:xfrm>
            <a:off x="5181600" y="5257800"/>
            <a:ext cx="1906588" cy="4937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91" name="Rectangle 87"/>
          <p:cNvSpPr>
            <a:spLocks noChangeArrowheads="1"/>
          </p:cNvSpPr>
          <p:nvPr/>
        </p:nvSpPr>
        <p:spPr bwMode="auto">
          <a:xfrm>
            <a:off x="5318125" y="5300663"/>
            <a:ext cx="35401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431192" name="Rectangle 88"/>
          <p:cNvSpPr>
            <a:spLocks noChangeArrowheads="1"/>
          </p:cNvSpPr>
          <p:nvPr/>
        </p:nvSpPr>
        <p:spPr bwMode="auto">
          <a:xfrm>
            <a:off x="5683250" y="5294313"/>
            <a:ext cx="296863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193" name="Rectangle 89"/>
          <p:cNvSpPr>
            <a:spLocks noChangeArrowheads="1"/>
          </p:cNvSpPr>
          <p:nvPr/>
        </p:nvSpPr>
        <p:spPr bwMode="auto">
          <a:xfrm>
            <a:off x="5891213" y="5300663"/>
            <a:ext cx="17621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5</a:t>
            </a:r>
            <a:endParaRPr lang="en-US"/>
          </a:p>
        </p:txBody>
      </p:sp>
      <p:sp>
        <p:nvSpPr>
          <p:cNvPr id="431194" name="Rectangle 90"/>
          <p:cNvSpPr>
            <a:spLocks noChangeArrowheads="1"/>
          </p:cNvSpPr>
          <p:nvPr/>
        </p:nvSpPr>
        <p:spPr bwMode="auto">
          <a:xfrm>
            <a:off x="5318125" y="5521325"/>
            <a:ext cx="1778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431195" name="Rectangle 91"/>
          <p:cNvSpPr>
            <a:spLocks noChangeArrowheads="1"/>
          </p:cNvSpPr>
          <p:nvPr/>
        </p:nvSpPr>
        <p:spPr bwMode="auto">
          <a:xfrm>
            <a:off x="5507038" y="5514975"/>
            <a:ext cx="296862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196" name="Rectangle 92"/>
          <p:cNvSpPr>
            <a:spLocks noChangeArrowheads="1"/>
          </p:cNvSpPr>
          <p:nvPr/>
        </p:nvSpPr>
        <p:spPr bwMode="auto">
          <a:xfrm>
            <a:off x="5715000" y="5540375"/>
            <a:ext cx="2127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%</a:t>
            </a:r>
            <a:endParaRPr lang="en-US"/>
          </a:p>
        </p:txBody>
      </p:sp>
      <p:sp>
        <p:nvSpPr>
          <p:cNvPr id="431197" name="Rectangle 93"/>
          <p:cNvSpPr>
            <a:spLocks noChangeArrowheads="1"/>
          </p:cNvSpPr>
          <p:nvPr/>
        </p:nvSpPr>
        <p:spPr bwMode="auto">
          <a:xfrm>
            <a:off x="5873750" y="5540375"/>
            <a:ext cx="3190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esi</a:t>
            </a:r>
            <a:endParaRPr lang="en-US"/>
          </a:p>
        </p:txBody>
      </p:sp>
      <p:sp>
        <p:nvSpPr>
          <p:cNvPr id="431198" name="Rectangle 94"/>
          <p:cNvSpPr>
            <a:spLocks noChangeArrowheads="1"/>
          </p:cNvSpPr>
          <p:nvPr/>
        </p:nvSpPr>
        <p:spPr bwMode="auto">
          <a:xfrm>
            <a:off x="5181600" y="4953000"/>
            <a:ext cx="1906588" cy="763588"/>
          </a:xfrm>
          <a:prstGeom prst="rect">
            <a:avLst/>
          </a:prstGeom>
          <a:solidFill>
            <a:srgbClr val="B2B2B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99" name="Rectangle 95"/>
          <p:cNvSpPr>
            <a:spLocks noChangeArrowheads="1"/>
          </p:cNvSpPr>
          <p:nvPr/>
        </p:nvSpPr>
        <p:spPr bwMode="auto">
          <a:xfrm>
            <a:off x="6072188" y="5018088"/>
            <a:ext cx="214312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200" name="Rectangle 96"/>
          <p:cNvSpPr>
            <a:spLocks noChangeArrowheads="1"/>
          </p:cNvSpPr>
          <p:nvPr/>
        </p:nvSpPr>
        <p:spPr bwMode="auto">
          <a:xfrm>
            <a:off x="5181600" y="5257800"/>
            <a:ext cx="1906588" cy="4937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201" name="Rectangle 97"/>
          <p:cNvSpPr>
            <a:spLocks noChangeArrowheads="1"/>
          </p:cNvSpPr>
          <p:nvPr/>
        </p:nvSpPr>
        <p:spPr bwMode="auto">
          <a:xfrm>
            <a:off x="5318125" y="5300663"/>
            <a:ext cx="35401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431202" name="Rectangle 98"/>
          <p:cNvSpPr>
            <a:spLocks noChangeArrowheads="1"/>
          </p:cNvSpPr>
          <p:nvPr/>
        </p:nvSpPr>
        <p:spPr bwMode="auto">
          <a:xfrm>
            <a:off x="5683250" y="5294313"/>
            <a:ext cx="296863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203" name="Rectangle 99"/>
          <p:cNvSpPr>
            <a:spLocks noChangeArrowheads="1"/>
          </p:cNvSpPr>
          <p:nvPr/>
        </p:nvSpPr>
        <p:spPr bwMode="auto">
          <a:xfrm>
            <a:off x="5891213" y="5300663"/>
            <a:ext cx="17621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5</a:t>
            </a:r>
            <a:endParaRPr lang="en-US"/>
          </a:p>
        </p:txBody>
      </p:sp>
      <p:sp>
        <p:nvSpPr>
          <p:cNvPr id="431204" name="Rectangle 100"/>
          <p:cNvSpPr>
            <a:spLocks noChangeArrowheads="1"/>
          </p:cNvSpPr>
          <p:nvPr/>
        </p:nvSpPr>
        <p:spPr bwMode="auto">
          <a:xfrm>
            <a:off x="5318125" y="5521325"/>
            <a:ext cx="1778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431205" name="Rectangle 101"/>
          <p:cNvSpPr>
            <a:spLocks noChangeArrowheads="1"/>
          </p:cNvSpPr>
          <p:nvPr/>
        </p:nvSpPr>
        <p:spPr bwMode="auto">
          <a:xfrm>
            <a:off x="5507038" y="5514975"/>
            <a:ext cx="296862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206" name="Rectangle 102"/>
          <p:cNvSpPr>
            <a:spLocks noChangeArrowheads="1"/>
          </p:cNvSpPr>
          <p:nvPr/>
        </p:nvSpPr>
        <p:spPr bwMode="auto">
          <a:xfrm>
            <a:off x="5715000" y="5540375"/>
            <a:ext cx="2127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%</a:t>
            </a:r>
            <a:endParaRPr lang="en-US"/>
          </a:p>
        </p:txBody>
      </p:sp>
      <p:sp>
        <p:nvSpPr>
          <p:cNvPr id="431207" name="Rectangle 103"/>
          <p:cNvSpPr>
            <a:spLocks noChangeArrowheads="1"/>
          </p:cNvSpPr>
          <p:nvPr/>
        </p:nvSpPr>
        <p:spPr bwMode="auto">
          <a:xfrm>
            <a:off x="5871685" y="5540375"/>
            <a:ext cx="323218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err="1">
                <a:solidFill>
                  <a:srgbClr val="000000"/>
                </a:solidFill>
                <a:latin typeface="Courier New" pitchFamily="49" charset="0"/>
              </a:rPr>
              <a:t>r</a:t>
            </a:r>
            <a:r>
              <a:rPr lang="en-US" sz="1400" b="0" dirty="0" err="1" smtClean="0">
                <a:solidFill>
                  <a:srgbClr val="000000"/>
                </a:solidFill>
                <a:latin typeface="Courier New" pitchFamily="49" charset="0"/>
              </a:rPr>
              <a:t>si</a:t>
            </a:r>
            <a:endParaRPr lang="en-US" dirty="0"/>
          </a:p>
        </p:txBody>
      </p:sp>
      <p:sp>
        <p:nvSpPr>
          <p:cNvPr id="431208" name="Line 104"/>
          <p:cNvSpPr>
            <a:spLocks noChangeShapeType="1"/>
          </p:cNvSpPr>
          <p:nvPr/>
        </p:nvSpPr>
        <p:spPr bwMode="auto">
          <a:xfrm flipH="1">
            <a:off x="5181600" y="2514600"/>
            <a:ext cx="6858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209" name="Line 105"/>
          <p:cNvSpPr>
            <a:spLocks noChangeShapeType="1"/>
          </p:cNvSpPr>
          <p:nvPr/>
        </p:nvSpPr>
        <p:spPr bwMode="auto">
          <a:xfrm>
            <a:off x="6324600" y="2514600"/>
            <a:ext cx="7620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31226" name="Group 122"/>
          <p:cNvGrpSpPr>
            <a:grpSpLocks/>
          </p:cNvGrpSpPr>
          <p:nvPr/>
        </p:nvGrpSpPr>
        <p:grpSpPr bwMode="auto">
          <a:xfrm>
            <a:off x="5181600" y="3200400"/>
            <a:ext cx="1906588" cy="1606550"/>
            <a:chOff x="3264" y="2016"/>
            <a:chExt cx="1201" cy="1012"/>
          </a:xfrm>
        </p:grpSpPr>
        <p:sp>
          <p:nvSpPr>
            <p:cNvPr id="431210" name="Rectangle 106"/>
            <p:cNvSpPr>
              <a:spLocks noChangeArrowheads="1"/>
            </p:cNvSpPr>
            <p:nvPr/>
          </p:nvSpPr>
          <p:spPr bwMode="auto">
            <a:xfrm>
              <a:off x="3264" y="2016"/>
              <a:ext cx="1201" cy="529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1" name="Rectangle 107"/>
            <p:cNvSpPr>
              <a:spLocks noChangeArrowheads="1"/>
            </p:cNvSpPr>
            <p:nvPr/>
          </p:nvSpPr>
          <p:spPr bwMode="auto">
            <a:xfrm>
              <a:off x="3801" y="2057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31212" name="Rectangle 108"/>
            <p:cNvSpPr>
              <a:spLocks noChangeArrowheads="1"/>
            </p:cNvSpPr>
            <p:nvPr/>
          </p:nvSpPr>
          <p:spPr bwMode="auto">
            <a:xfrm>
              <a:off x="3264" y="2208"/>
              <a:ext cx="1201" cy="3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3" name="Rectangle 109"/>
            <p:cNvSpPr>
              <a:spLocks noChangeArrowheads="1"/>
            </p:cNvSpPr>
            <p:nvPr/>
          </p:nvSpPr>
          <p:spPr bwMode="auto">
            <a:xfrm>
              <a:off x="3350" y="2312"/>
              <a:ext cx="2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valM</a:t>
              </a:r>
              <a:endParaRPr lang="en-US"/>
            </a:p>
          </p:txBody>
        </p:sp>
        <p:sp>
          <p:nvSpPr>
            <p:cNvPr id="431214" name="Rectangle 110"/>
            <p:cNvSpPr>
              <a:spLocks noChangeArrowheads="1"/>
            </p:cNvSpPr>
            <p:nvPr/>
          </p:nvSpPr>
          <p:spPr bwMode="auto">
            <a:xfrm>
              <a:off x="3592" y="2312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31215" name="Rectangle 111"/>
            <p:cNvSpPr>
              <a:spLocks noChangeArrowheads="1"/>
            </p:cNvSpPr>
            <p:nvPr/>
          </p:nvSpPr>
          <p:spPr bwMode="auto">
            <a:xfrm>
              <a:off x="3688" y="2324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0x0b</a:t>
              </a:r>
              <a:endParaRPr lang="en-US"/>
            </a:p>
          </p:txBody>
        </p:sp>
        <p:sp>
          <p:nvSpPr>
            <p:cNvPr id="431216" name="Rectangle 112"/>
            <p:cNvSpPr>
              <a:spLocks noChangeArrowheads="1"/>
            </p:cNvSpPr>
            <p:nvPr/>
          </p:nvSpPr>
          <p:spPr bwMode="auto">
            <a:xfrm>
              <a:off x="3264" y="2016"/>
              <a:ext cx="1201" cy="529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7" name="Rectangle 113"/>
            <p:cNvSpPr>
              <a:spLocks noChangeArrowheads="1"/>
            </p:cNvSpPr>
            <p:nvPr/>
          </p:nvSpPr>
          <p:spPr bwMode="auto">
            <a:xfrm>
              <a:off x="3801" y="2057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31218" name="Rectangle 114"/>
            <p:cNvSpPr>
              <a:spLocks noChangeArrowheads="1"/>
            </p:cNvSpPr>
            <p:nvPr/>
          </p:nvSpPr>
          <p:spPr bwMode="auto">
            <a:xfrm>
              <a:off x="3264" y="2208"/>
              <a:ext cx="1201" cy="3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9" name="Rectangle 115"/>
            <p:cNvSpPr>
              <a:spLocks noChangeArrowheads="1"/>
            </p:cNvSpPr>
            <p:nvPr/>
          </p:nvSpPr>
          <p:spPr bwMode="auto">
            <a:xfrm>
              <a:off x="3350" y="2312"/>
              <a:ext cx="2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valM</a:t>
              </a:r>
              <a:endParaRPr lang="en-US"/>
            </a:p>
          </p:txBody>
        </p:sp>
        <p:sp>
          <p:nvSpPr>
            <p:cNvPr id="431220" name="Rectangle 116"/>
            <p:cNvSpPr>
              <a:spLocks noChangeArrowheads="1"/>
            </p:cNvSpPr>
            <p:nvPr/>
          </p:nvSpPr>
          <p:spPr bwMode="auto">
            <a:xfrm>
              <a:off x="3592" y="2312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31221" name="Rectangle 117"/>
            <p:cNvSpPr>
              <a:spLocks noChangeArrowheads="1"/>
            </p:cNvSpPr>
            <p:nvPr/>
          </p:nvSpPr>
          <p:spPr bwMode="auto">
            <a:xfrm>
              <a:off x="3737" y="2324"/>
              <a:ext cx="339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0x013</a:t>
              </a:r>
              <a:endParaRPr lang="en-US" dirty="0"/>
            </a:p>
          </p:txBody>
        </p:sp>
        <p:sp>
          <p:nvSpPr>
            <p:cNvPr id="431222" name="Rectangle 118"/>
            <p:cNvSpPr>
              <a:spLocks noChangeArrowheads="1"/>
            </p:cNvSpPr>
            <p:nvPr/>
          </p:nvSpPr>
          <p:spPr bwMode="auto">
            <a:xfrm>
              <a:off x="3744" y="2640"/>
              <a:ext cx="162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23" name="Rectangle 119"/>
            <p:cNvSpPr>
              <a:spLocks noChangeArrowheads="1"/>
            </p:cNvSpPr>
            <p:nvPr/>
          </p:nvSpPr>
          <p:spPr bwMode="auto">
            <a:xfrm>
              <a:off x="3802" y="2641"/>
              <a:ext cx="10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31224" name="Rectangle 120"/>
            <p:cNvSpPr>
              <a:spLocks noChangeArrowheads="1"/>
            </p:cNvSpPr>
            <p:nvPr/>
          </p:nvSpPr>
          <p:spPr bwMode="auto">
            <a:xfrm>
              <a:off x="3802" y="2749"/>
              <a:ext cx="10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31225" name="Rectangle 121"/>
            <p:cNvSpPr>
              <a:spLocks noChangeArrowheads="1"/>
            </p:cNvSpPr>
            <p:nvPr/>
          </p:nvSpPr>
          <p:spPr bwMode="auto">
            <a:xfrm>
              <a:off x="3802" y="2857"/>
              <a:ext cx="10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</p:grpSp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Correct Return Example</a:t>
            </a:r>
          </a:p>
        </p:txBody>
      </p:sp>
      <p:sp>
        <p:nvSpPr>
          <p:cNvPr id="431108" name="Rectangle 4"/>
          <p:cNvSpPr>
            <a:spLocks noChangeArrowheads="1"/>
          </p:cNvSpPr>
          <p:nvPr/>
        </p:nvSpPr>
        <p:spPr bwMode="auto">
          <a:xfrm>
            <a:off x="381000" y="3200400"/>
            <a:ext cx="4648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As </a:t>
            </a:r>
            <a:r>
              <a:rPr lang="en-US" sz="2000">
                <a:latin typeface="Courier New" pitchFamily="49" charset="0"/>
              </a:rPr>
              <a:t>ret</a:t>
            </a:r>
            <a:r>
              <a:rPr lang="en-US" sz="2000"/>
              <a:t> passes through pipeline, stall at fetch stage</a:t>
            </a:r>
          </a:p>
          <a:p>
            <a:pPr marL="1144588" lvl="2" indent="-238125" algn="l" defTabSz="912813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</a:pPr>
            <a:r>
              <a:rPr lang="en-US">
                <a:solidFill>
                  <a:schemeClr val="folHlink"/>
                </a:solidFill>
              </a:rPr>
              <a:t>While in decode, execute, and memory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Inject bubble into decode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Release stall when reach write-back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sz="200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Detecting Return</a:t>
            </a:r>
          </a:p>
        </p:txBody>
      </p:sp>
      <p:graphicFrame>
        <p:nvGraphicFramePr>
          <p:cNvPr id="45980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798620"/>
              </p:ext>
            </p:extLst>
          </p:nvPr>
        </p:nvGraphicFramePr>
        <p:xfrm>
          <a:off x="1371600" y="5376862"/>
          <a:ext cx="7308850" cy="941388"/>
        </p:xfrm>
        <a:graphic>
          <a:graphicData uri="http://schemas.openxmlformats.org/drawingml/2006/table">
            <a:tbl>
              <a:tblPr/>
              <a:tblGrid>
                <a:gridCol w="2051050"/>
                <a:gridCol w="52578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/>
                          <a:cs typeface="Courier New"/>
                        </a:rPr>
                        <a:t>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IRET in {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D_icode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M_icode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59810" name="Picture 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984250"/>
            <a:ext cx="6089650" cy="4144640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901" name="Rectangle 5"/>
          <p:cNvSpPr>
            <a:spLocks noChangeArrowheads="1"/>
          </p:cNvSpPr>
          <p:nvPr/>
        </p:nvSpPr>
        <p:spPr bwMode="auto">
          <a:xfrm>
            <a:off x="990600" y="11430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2" name="Rectangle 6"/>
          <p:cNvSpPr>
            <a:spLocks noChangeArrowheads="1"/>
          </p:cNvSpPr>
          <p:nvPr/>
        </p:nvSpPr>
        <p:spPr bwMode="auto">
          <a:xfrm>
            <a:off x="1135063" y="1204913"/>
            <a:ext cx="1382712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0x026:    ret</a:t>
            </a:r>
            <a:endParaRPr lang="en-US"/>
          </a:p>
        </p:txBody>
      </p:sp>
      <p:sp>
        <p:nvSpPr>
          <p:cNvPr id="464903" name="Rectangle 7"/>
          <p:cNvSpPr>
            <a:spLocks noChangeArrowheads="1"/>
          </p:cNvSpPr>
          <p:nvPr/>
        </p:nvSpPr>
        <p:spPr bwMode="auto">
          <a:xfrm>
            <a:off x="40386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4" name="Rectangle 8"/>
          <p:cNvSpPr>
            <a:spLocks noChangeArrowheads="1"/>
          </p:cNvSpPr>
          <p:nvPr/>
        </p:nvSpPr>
        <p:spPr bwMode="auto">
          <a:xfrm>
            <a:off x="4249738" y="11874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05" name="Rectangle 9"/>
          <p:cNvSpPr>
            <a:spLocks noChangeArrowheads="1"/>
          </p:cNvSpPr>
          <p:nvPr/>
        </p:nvSpPr>
        <p:spPr bwMode="auto">
          <a:xfrm>
            <a:off x="44958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6" name="Rectangle 10"/>
          <p:cNvSpPr>
            <a:spLocks noChangeArrowheads="1"/>
          </p:cNvSpPr>
          <p:nvPr/>
        </p:nvSpPr>
        <p:spPr bwMode="auto">
          <a:xfrm>
            <a:off x="4695825" y="11874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07" name="Rectangle 11"/>
          <p:cNvSpPr>
            <a:spLocks noChangeArrowheads="1"/>
          </p:cNvSpPr>
          <p:nvPr/>
        </p:nvSpPr>
        <p:spPr bwMode="auto">
          <a:xfrm>
            <a:off x="49530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8" name="Rectangle 12"/>
          <p:cNvSpPr>
            <a:spLocks noChangeArrowheads="1"/>
          </p:cNvSpPr>
          <p:nvPr/>
        </p:nvSpPr>
        <p:spPr bwMode="auto">
          <a:xfrm>
            <a:off x="5157788" y="11874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09" name="Rectangle 13"/>
          <p:cNvSpPr>
            <a:spLocks noChangeArrowheads="1"/>
          </p:cNvSpPr>
          <p:nvPr/>
        </p:nvSpPr>
        <p:spPr bwMode="auto">
          <a:xfrm>
            <a:off x="54102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0" name="Rectangle 14"/>
          <p:cNvSpPr>
            <a:spLocks noChangeArrowheads="1"/>
          </p:cNvSpPr>
          <p:nvPr/>
        </p:nvSpPr>
        <p:spPr bwMode="auto">
          <a:xfrm>
            <a:off x="5597525" y="11874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11" name="Rectangle 15"/>
          <p:cNvSpPr>
            <a:spLocks noChangeArrowheads="1"/>
          </p:cNvSpPr>
          <p:nvPr/>
        </p:nvSpPr>
        <p:spPr bwMode="auto">
          <a:xfrm>
            <a:off x="63246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2" name="Rectangle 16"/>
          <p:cNvSpPr>
            <a:spLocks noChangeArrowheads="1"/>
          </p:cNvSpPr>
          <p:nvPr/>
        </p:nvSpPr>
        <p:spPr bwMode="auto">
          <a:xfrm>
            <a:off x="6497638" y="14922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13" name="Rectangle 17"/>
          <p:cNvSpPr>
            <a:spLocks noChangeArrowheads="1"/>
          </p:cNvSpPr>
          <p:nvPr/>
        </p:nvSpPr>
        <p:spPr bwMode="auto">
          <a:xfrm>
            <a:off x="990600" y="14478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4" name="Rectangle 18"/>
          <p:cNvSpPr>
            <a:spLocks noChangeArrowheads="1"/>
          </p:cNvSpPr>
          <p:nvPr/>
        </p:nvSpPr>
        <p:spPr bwMode="auto">
          <a:xfrm>
            <a:off x="2198688" y="1500188"/>
            <a:ext cx="63817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64915" name="Rectangle 19"/>
          <p:cNvSpPr>
            <a:spLocks noChangeArrowheads="1"/>
          </p:cNvSpPr>
          <p:nvPr/>
        </p:nvSpPr>
        <p:spPr bwMode="auto">
          <a:xfrm>
            <a:off x="44958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6" name="Rectangle 20"/>
          <p:cNvSpPr>
            <a:spLocks noChangeArrowheads="1"/>
          </p:cNvSpPr>
          <p:nvPr/>
        </p:nvSpPr>
        <p:spPr bwMode="auto">
          <a:xfrm>
            <a:off x="4706938" y="14922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17" name="Rectangle 21"/>
          <p:cNvSpPr>
            <a:spLocks noChangeArrowheads="1"/>
          </p:cNvSpPr>
          <p:nvPr/>
        </p:nvSpPr>
        <p:spPr bwMode="auto">
          <a:xfrm>
            <a:off x="49530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8" name="Rectangle 22"/>
          <p:cNvSpPr>
            <a:spLocks noChangeArrowheads="1"/>
          </p:cNvSpPr>
          <p:nvPr/>
        </p:nvSpPr>
        <p:spPr bwMode="auto">
          <a:xfrm>
            <a:off x="5153025" y="14922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19" name="Rectangle 23"/>
          <p:cNvSpPr>
            <a:spLocks noChangeArrowheads="1"/>
          </p:cNvSpPr>
          <p:nvPr/>
        </p:nvSpPr>
        <p:spPr bwMode="auto">
          <a:xfrm>
            <a:off x="54102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0" name="Rectangle 24"/>
          <p:cNvSpPr>
            <a:spLocks noChangeArrowheads="1"/>
          </p:cNvSpPr>
          <p:nvPr/>
        </p:nvSpPr>
        <p:spPr bwMode="auto">
          <a:xfrm>
            <a:off x="5614988" y="14922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21" name="Rectangle 25"/>
          <p:cNvSpPr>
            <a:spLocks noChangeArrowheads="1"/>
          </p:cNvSpPr>
          <p:nvPr/>
        </p:nvSpPr>
        <p:spPr bwMode="auto">
          <a:xfrm>
            <a:off x="58674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2" name="Rectangle 26"/>
          <p:cNvSpPr>
            <a:spLocks noChangeArrowheads="1"/>
          </p:cNvSpPr>
          <p:nvPr/>
        </p:nvSpPr>
        <p:spPr bwMode="auto">
          <a:xfrm>
            <a:off x="6054725" y="14922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23" name="Rectangle 27"/>
          <p:cNvSpPr>
            <a:spLocks noChangeArrowheads="1"/>
          </p:cNvSpPr>
          <p:nvPr/>
        </p:nvSpPr>
        <p:spPr bwMode="auto">
          <a:xfrm>
            <a:off x="58674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4" name="Rectangle 28"/>
          <p:cNvSpPr>
            <a:spLocks noChangeArrowheads="1"/>
          </p:cNvSpPr>
          <p:nvPr/>
        </p:nvSpPr>
        <p:spPr bwMode="auto">
          <a:xfrm>
            <a:off x="6040438" y="11874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25" name="Rectangle 29"/>
          <p:cNvSpPr>
            <a:spLocks noChangeArrowheads="1"/>
          </p:cNvSpPr>
          <p:nvPr/>
        </p:nvSpPr>
        <p:spPr bwMode="auto">
          <a:xfrm>
            <a:off x="990600" y="17526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6" name="Rectangle 30"/>
          <p:cNvSpPr>
            <a:spLocks noChangeArrowheads="1"/>
          </p:cNvSpPr>
          <p:nvPr/>
        </p:nvSpPr>
        <p:spPr bwMode="auto">
          <a:xfrm>
            <a:off x="2198688" y="1804988"/>
            <a:ext cx="63817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64927" name="Rectangle 31"/>
          <p:cNvSpPr>
            <a:spLocks noChangeArrowheads="1"/>
          </p:cNvSpPr>
          <p:nvPr/>
        </p:nvSpPr>
        <p:spPr bwMode="auto">
          <a:xfrm>
            <a:off x="49530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8" name="Rectangle 32"/>
          <p:cNvSpPr>
            <a:spLocks noChangeArrowheads="1"/>
          </p:cNvSpPr>
          <p:nvPr/>
        </p:nvSpPr>
        <p:spPr bwMode="auto">
          <a:xfrm>
            <a:off x="5164138" y="17970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29" name="Rectangle 33"/>
          <p:cNvSpPr>
            <a:spLocks noChangeArrowheads="1"/>
          </p:cNvSpPr>
          <p:nvPr/>
        </p:nvSpPr>
        <p:spPr bwMode="auto">
          <a:xfrm>
            <a:off x="54102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0" name="Rectangle 34"/>
          <p:cNvSpPr>
            <a:spLocks noChangeArrowheads="1"/>
          </p:cNvSpPr>
          <p:nvPr/>
        </p:nvSpPr>
        <p:spPr bwMode="auto">
          <a:xfrm>
            <a:off x="5610225" y="17970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31" name="Rectangle 35"/>
          <p:cNvSpPr>
            <a:spLocks noChangeArrowheads="1"/>
          </p:cNvSpPr>
          <p:nvPr/>
        </p:nvSpPr>
        <p:spPr bwMode="auto">
          <a:xfrm>
            <a:off x="58674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2" name="Rectangle 36"/>
          <p:cNvSpPr>
            <a:spLocks noChangeArrowheads="1"/>
          </p:cNvSpPr>
          <p:nvPr/>
        </p:nvSpPr>
        <p:spPr bwMode="auto">
          <a:xfrm>
            <a:off x="6072188" y="17970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33" name="Rectangle 37"/>
          <p:cNvSpPr>
            <a:spLocks noChangeArrowheads="1"/>
          </p:cNvSpPr>
          <p:nvPr/>
        </p:nvSpPr>
        <p:spPr bwMode="auto">
          <a:xfrm>
            <a:off x="63246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4" name="Rectangle 38"/>
          <p:cNvSpPr>
            <a:spLocks noChangeArrowheads="1"/>
          </p:cNvSpPr>
          <p:nvPr/>
        </p:nvSpPr>
        <p:spPr bwMode="auto">
          <a:xfrm>
            <a:off x="6511925" y="17970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35" name="Rectangle 39"/>
          <p:cNvSpPr>
            <a:spLocks noChangeArrowheads="1"/>
          </p:cNvSpPr>
          <p:nvPr/>
        </p:nvSpPr>
        <p:spPr bwMode="auto">
          <a:xfrm>
            <a:off x="67818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6" name="Rectangle 40"/>
          <p:cNvSpPr>
            <a:spLocks noChangeArrowheads="1"/>
          </p:cNvSpPr>
          <p:nvPr/>
        </p:nvSpPr>
        <p:spPr bwMode="auto">
          <a:xfrm>
            <a:off x="6954838" y="17970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37" name="Rectangle 41"/>
          <p:cNvSpPr>
            <a:spLocks noChangeArrowheads="1"/>
          </p:cNvSpPr>
          <p:nvPr/>
        </p:nvSpPr>
        <p:spPr bwMode="auto">
          <a:xfrm>
            <a:off x="990600" y="20574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8" name="Rectangle 42"/>
          <p:cNvSpPr>
            <a:spLocks noChangeArrowheads="1"/>
          </p:cNvSpPr>
          <p:nvPr/>
        </p:nvSpPr>
        <p:spPr bwMode="auto">
          <a:xfrm>
            <a:off x="2198688" y="2109788"/>
            <a:ext cx="63817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64939" name="Rectangle 43"/>
          <p:cNvSpPr>
            <a:spLocks noChangeArrowheads="1"/>
          </p:cNvSpPr>
          <p:nvPr/>
        </p:nvSpPr>
        <p:spPr bwMode="auto">
          <a:xfrm>
            <a:off x="54102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0" name="Rectangle 44"/>
          <p:cNvSpPr>
            <a:spLocks noChangeArrowheads="1"/>
          </p:cNvSpPr>
          <p:nvPr/>
        </p:nvSpPr>
        <p:spPr bwMode="auto">
          <a:xfrm>
            <a:off x="5621338" y="21018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41" name="Rectangle 45"/>
          <p:cNvSpPr>
            <a:spLocks noChangeArrowheads="1"/>
          </p:cNvSpPr>
          <p:nvPr/>
        </p:nvSpPr>
        <p:spPr bwMode="auto">
          <a:xfrm>
            <a:off x="58674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2" name="Rectangle 46"/>
          <p:cNvSpPr>
            <a:spLocks noChangeArrowheads="1"/>
          </p:cNvSpPr>
          <p:nvPr/>
        </p:nvSpPr>
        <p:spPr bwMode="auto">
          <a:xfrm>
            <a:off x="6067425" y="21018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43" name="Rectangle 47"/>
          <p:cNvSpPr>
            <a:spLocks noChangeArrowheads="1"/>
          </p:cNvSpPr>
          <p:nvPr/>
        </p:nvSpPr>
        <p:spPr bwMode="auto">
          <a:xfrm>
            <a:off x="63246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4" name="Rectangle 48"/>
          <p:cNvSpPr>
            <a:spLocks noChangeArrowheads="1"/>
          </p:cNvSpPr>
          <p:nvPr/>
        </p:nvSpPr>
        <p:spPr bwMode="auto">
          <a:xfrm>
            <a:off x="6529388" y="21018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45" name="Rectangle 49"/>
          <p:cNvSpPr>
            <a:spLocks noChangeArrowheads="1"/>
          </p:cNvSpPr>
          <p:nvPr/>
        </p:nvSpPr>
        <p:spPr bwMode="auto">
          <a:xfrm>
            <a:off x="67818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6" name="Rectangle 50"/>
          <p:cNvSpPr>
            <a:spLocks noChangeArrowheads="1"/>
          </p:cNvSpPr>
          <p:nvPr/>
        </p:nvSpPr>
        <p:spPr bwMode="auto">
          <a:xfrm>
            <a:off x="6969125" y="21018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47" name="Rectangle 51"/>
          <p:cNvSpPr>
            <a:spLocks noChangeArrowheads="1"/>
          </p:cNvSpPr>
          <p:nvPr/>
        </p:nvSpPr>
        <p:spPr bwMode="auto">
          <a:xfrm>
            <a:off x="72390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8" name="Rectangle 52"/>
          <p:cNvSpPr>
            <a:spLocks noChangeArrowheads="1"/>
          </p:cNvSpPr>
          <p:nvPr/>
        </p:nvSpPr>
        <p:spPr bwMode="auto">
          <a:xfrm>
            <a:off x="7412038" y="21018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49" name="Rectangle 53"/>
          <p:cNvSpPr>
            <a:spLocks noChangeArrowheads="1"/>
          </p:cNvSpPr>
          <p:nvPr/>
        </p:nvSpPr>
        <p:spPr bwMode="auto">
          <a:xfrm>
            <a:off x="990600" y="23622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464950" name="Rectangle 54"/>
          <p:cNvSpPr>
            <a:spLocks noChangeArrowheads="1"/>
          </p:cNvSpPr>
          <p:nvPr/>
        </p:nvSpPr>
        <p:spPr bwMode="auto">
          <a:xfrm>
            <a:off x="1343658" y="2424113"/>
            <a:ext cx="646436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smtClean="0">
                <a:solidFill>
                  <a:srgbClr val="000000"/>
                </a:solidFill>
                <a:latin typeface="Courier New" pitchFamily="49" charset="0"/>
              </a:rPr>
              <a:t>0x014:    </a:t>
            </a:r>
            <a:endParaRPr lang="en-US" dirty="0"/>
          </a:p>
        </p:txBody>
      </p:sp>
      <p:sp>
        <p:nvSpPr>
          <p:cNvPr id="464951" name="Rectangle 55"/>
          <p:cNvSpPr>
            <a:spLocks noChangeArrowheads="1"/>
          </p:cNvSpPr>
          <p:nvPr/>
        </p:nvSpPr>
        <p:spPr bwMode="auto">
          <a:xfrm>
            <a:off x="2247738" y="2424113"/>
            <a:ext cx="646436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err="1" smtClean="0">
                <a:solidFill>
                  <a:srgbClr val="000000"/>
                </a:solidFill>
                <a:latin typeface="Courier New" pitchFamily="49" charset="0"/>
              </a:rPr>
              <a:t>irmovq</a:t>
            </a:r>
            <a:r>
              <a:rPr lang="en-US" sz="1400" b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en-US" dirty="0"/>
          </a:p>
        </p:txBody>
      </p:sp>
      <p:sp>
        <p:nvSpPr>
          <p:cNvPr id="464952" name="Rectangle 56"/>
          <p:cNvSpPr>
            <a:spLocks noChangeArrowheads="1"/>
          </p:cNvSpPr>
          <p:nvPr/>
        </p:nvSpPr>
        <p:spPr bwMode="auto">
          <a:xfrm>
            <a:off x="2943225" y="2424113"/>
            <a:ext cx="425450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>
                <a:solidFill>
                  <a:srgbClr val="000000"/>
                </a:solidFill>
                <a:latin typeface="Courier New" pitchFamily="49" charset="0"/>
              </a:rPr>
              <a:t>$5,%</a:t>
            </a:r>
            <a:endParaRPr lang="en-US" dirty="0"/>
          </a:p>
        </p:txBody>
      </p:sp>
      <p:sp>
        <p:nvSpPr>
          <p:cNvPr id="464953" name="Rectangle 57"/>
          <p:cNvSpPr>
            <a:spLocks noChangeArrowheads="1"/>
          </p:cNvSpPr>
          <p:nvPr/>
        </p:nvSpPr>
        <p:spPr bwMode="auto">
          <a:xfrm>
            <a:off x="3366610" y="2424113"/>
            <a:ext cx="323218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err="1" smtClean="0">
                <a:solidFill>
                  <a:srgbClr val="000000"/>
                </a:solidFill>
                <a:latin typeface="Courier New" pitchFamily="49" charset="0"/>
              </a:rPr>
              <a:t>rsi</a:t>
            </a:r>
            <a:endParaRPr lang="en-US" dirty="0"/>
          </a:p>
        </p:txBody>
      </p:sp>
      <p:sp>
        <p:nvSpPr>
          <p:cNvPr id="464954" name="Rectangle 58"/>
          <p:cNvSpPr>
            <a:spLocks noChangeArrowheads="1"/>
          </p:cNvSpPr>
          <p:nvPr/>
        </p:nvSpPr>
        <p:spPr bwMode="auto">
          <a:xfrm>
            <a:off x="3794125" y="2424113"/>
            <a:ext cx="95726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# Return </a:t>
            </a:r>
            <a:endParaRPr lang="en-US"/>
          </a:p>
        </p:txBody>
      </p:sp>
      <p:sp>
        <p:nvSpPr>
          <p:cNvPr id="464955" name="Rectangle 59"/>
          <p:cNvSpPr>
            <a:spLocks noChangeArrowheads="1"/>
          </p:cNvSpPr>
          <p:nvPr/>
        </p:nvSpPr>
        <p:spPr bwMode="auto">
          <a:xfrm>
            <a:off x="58674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56" name="Rectangle 60"/>
          <p:cNvSpPr>
            <a:spLocks noChangeArrowheads="1"/>
          </p:cNvSpPr>
          <p:nvPr/>
        </p:nvSpPr>
        <p:spPr bwMode="auto">
          <a:xfrm>
            <a:off x="6078538" y="24066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57" name="Rectangle 61"/>
          <p:cNvSpPr>
            <a:spLocks noChangeArrowheads="1"/>
          </p:cNvSpPr>
          <p:nvPr/>
        </p:nvSpPr>
        <p:spPr bwMode="auto">
          <a:xfrm>
            <a:off x="6324600" y="2362200"/>
            <a:ext cx="458788" cy="306388"/>
          </a:xfrm>
          <a:prstGeom prst="rect">
            <a:avLst/>
          </a:prstGeom>
          <a:solidFill>
            <a:srgbClr val="66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58" name="Rectangle 62"/>
          <p:cNvSpPr>
            <a:spLocks noChangeArrowheads="1"/>
          </p:cNvSpPr>
          <p:nvPr/>
        </p:nvSpPr>
        <p:spPr bwMode="auto">
          <a:xfrm>
            <a:off x="6524625" y="24066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59" name="Rectangle 63"/>
          <p:cNvSpPr>
            <a:spLocks noChangeArrowheads="1"/>
          </p:cNvSpPr>
          <p:nvPr/>
        </p:nvSpPr>
        <p:spPr bwMode="auto">
          <a:xfrm>
            <a:off x="67818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0" name="Rectangle 64"/>
          <p:cNvSpPr>
            <a:spLocks noChangeArrowheads="1"/>
          </p:cNvSpPr>
          <p:nvPr/>
        </p:nvSpPr>
        <p:spPr bwMode="auto">
          <a:xfrm>
            <a:off x="6986588" y="24066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61" name="Rectangle 65"/>
          <p:cNvSpPr>
            <a:spLocks noChangeArrowheads="1"/>
          </p:cNvSpPr>
          <p:nvPr/>
        </p:nvSpPr>
        <p:spPr bwMode="auto">
          <a:xfrm>
            <a:off x="72390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2" name="Rectangle 66"/>
          <p:cNvSpPr>
            <a:spLocks noChangeArrowheads="1"/>
          </p:cNvSpPr>
          <p:nvPr/>
        </p:nvSpPr>
        <p:spPr bwMode="auto">
          <a:xfrm>
            <a:off x="7426325" y="24066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63" name="Rectangle 67"/>
          <p:cNvSpPr>
            <a:spLocks noChangeArrowheads="1"/>
          </p:cNvSpPr>
          <p:nvPr/>
        </p:nvSpPr>
        <p:spPr bwMode="auto">
          <a:xfrm>
            <a:off x="76962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4" name="Rectangle 68"/>
          <p:cNvSpPr>
            <a:spLocks noChangeArrowheads="1"/>
          </p:cNvSpPr>
          <p:nvPr/>
        </p:nvSpPr>
        <p:spPr bwMode="auto">
          <a:xfrm>
            <a:off x="7869238" y="24066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65" name="Rectangle 69"/>
          <p:cNvSpPr>
            <a:spLocks noChangeArrowheads="1"/>
          </p:cNvSpPr>
          <p:nvPr/>
        </p:nvSpPr>
        <p:spPr bwMode="auto">
          <a:xfrm>
            <a:off x="990600" y="8382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6" name="Rectangle 70"/>
          <p:cNvSpPr>
            <a:spLocks noChangeArrowheads="1"/>
          </p:cNvSpPr>
          <p:nvPr/>
        </p:nvSpPr>
        <p:spPr bwMode="auto">
          <a:xfrm>
            <a:off x="1135063" y="892175"/>
            <a:ext cx="6381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# demo</a:t>
            </a:r>
            <a:endParaRPr lang="en-US"/>
          </a:p>
        </p:txBody>
      </p:sp>
      <p:sp>
        <p:nvSpPr>
          <p:cNvPr id="464967" name="Rectangle 71"/>
          <p:cNvSpPr>
            <a:spLocks noChangeArrowheads="1"/>
          </p:cNvSpPr>
          <p:nvPr/>
        </p:nvSpPr>
        <p:spPr bwMode="auto">
          <a:xfrm>
            <a:off x="1773238" y="892175"/>
            <a:ext cx="10636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-</a:t>
            </a:r>
            <a:endParaRPr lang="en-US"/>
          </a:p>
        </p:txBody>
      </p:sp>
      <p:sp>
        <p:nvSpPr>
          <p:cNvPr id="464968" name="Rectangle 72"/>
          <p:cNvSpPr>
            <a:spLocks noChangeArrowheads="1"/>
          </p:cNvSpPr>
          <p:nvPr/>
        </p:nvSpPr>
        <p:spPr bwMode="auto">
          <a:xfrm>
            <a:off x="1879600" y="892175"/>
            <a:ext cx="4254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retb</a:t>
            </a:r>
            <a:endParaRPr lang="en-US"/>
          </a:p>
        </p:txBody>
      </p:sp>
      <p:sp>
        <p:nvSpPr>
          <p:cNvPr id="464969" name="Rectangle 73"/>
          <p:cNvSpPr>
            <a:spLocks noChangeArrowheads="1"/>
          </p:cNvSpPr>
          <p:nvPr/>
        </p:nvSpPr>
        <p:spPr bwMode="auto">
          <a:xfrm>
            <a:off x="58674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0" name="Rectangle 74"/>
          <p:cNvSpPr>
            <a:spLocks noChangeArrowheads="1"/>
          </p:cNvSpPr>
          <p:nvPr/>
        </p:nvSpPr>
        <p:spPr bwMode="auto">
          <a:xfrm>
            <a:off x="6078538" y="24066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71" name="Rectangle 75"/>
          <p:cNvSpPr>
            <a:spLocks noChangeArrowheads="1"/>
          </p:cNvSpPr>
          <p:nvPr/>
        </p:nvSpPr>
        <p:spPr bwMode="auto">
          <a:xfrm>
            <a:off x="63246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2" name="Rectangle 76"/>
          <p:cNvSpPr>
            <a:spLocks noChangeArrowheads="1"/>
          </p:cNvSpPr>
          <p:nvPr/>
        </p:nvSpPr>
        <p:spPr bwMode="auto">
          <a:xfrm>
            <a:off x="6524625" y="24066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73" name="Rectangle 77"/>
          <p:cNvSpPr>
            <a:spLocks noChangeArrowheads="1"/>
          </p:cNvSpPr>
          <p:nvPr/>
        </p:nvSpPr>
        <p:spPr bwMode="auto">
          <a:xfrm>
            <a:off x="67818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4" name="Rectangle 78"/>
          <p:cNvSpPr>
            <a:spLocks noChangeArrowheads="1"/>
          </p:cNvSpPr>
          <p:nvPr/>
        </p:nvSpPr>
        <p:spPr bwMode="auto">
          <a:xfrm>
            <a:off x="6986588" y="24066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75" name="Rectangle 79"/>
          <p:cNvSpPr>
            <a:spLocks noChangeArrowheads="1"/>
          </p:cNvSpPr>
          <p:nvPr/>
        </p:nvSpPr>
        <p:spPr bwMode="auto">
          <a:xfrm>
            <a:off x="72390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6" name="Rectangle 80"/>
          <p:cNvSpPr>
            <a:spLocks noChangeArrowheads="1"/>
          </p:cNvSpPr>
          <p:nvPr/>
        </p:nvSpPr>
        <p:spPr bwMode="auto">
          <a:xfrm>
            <a:off x="7426325" y="24066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77" name="Rectangle 81"/>
          <p:cNvSpPr>
            <a:spLocks noChangeArrowheads="1"/>
          </p:cNvSpPr>
          <p:nvPr/>
        </p:nvSpPr>
        <p:spPr bwMode="auto">
          <a:xfrm>
            <a:off x="76962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8" name="Rectangle 82"/>
          <p:cNvSpPr>
            <a:spLocks noChangeArrowheads="1"/>
          </p:cNvSpPr>
          <p:nvPr/>
        </p:nvSpPr>
        <p:spPr bwMode="auto">
          <a:xfrm>
            <a:off x="7869238" y="24066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for Return</a:t>
            </a:r>
          </a:p>
        </p:txBody>
      </p:sp>
      <p:sp>
        <p:nvSpPr>
          <p:cNvPr id="464900" name="Rectangle 4"/>
          <p:cNvSpPr>
            <a:spLocks noChangeArrowheads="1"/>
          </p:cNvSpPr>
          <p:nvPr/>
        </p:nvSpPr>
        <p:spPr bwMode="auto">
          <a:xfrm>
            <a:off x="381000" y="32004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sz="2000">
              <a:latin typeface="Courier New" pitchFamily="49" charset="0"/>
            </a:endParaRPr>
          </a:p>
        </p:txBody>
      </p:sp>
      <p:graphicFrame>
        <p:nvGraphicFramePr>
          <p:cNvPr id="465057" name="Group 161"/>
          <p:cNvGraphicFramePr>
            <a:graphicFrameLocks noGrp="1"/>
          </p:cNvGraphicFramePr>
          <p:nvPr/>
        </p:nvGraphicFramePr>
        <p:xfrm>
          <a:off x="685800" y="3048000"/>
          <a:ext cx="7689850" cy="914401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/>
                          <a:cs typeface="Courier New"/>
                        </a:rPr>
                        <a:t>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Control Cases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294687" cy="5518150"/>
          </a:xfrm>
        </p:spPr>
        <p:txBody>
          <a:bodyPr/>
          <a:lstStyle/>
          <a:p>
            <a:r>
              <a:rPr lang="en-US" dirty="0"/>
              <a:t>Detection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Action (on next cycle)</a:t>
            </a:r>
          </a:p>
        </p:txBody>
      </p:sp>
      <p:graphicFrame>
        <p:nvGraphicFramePr>
          <p:cNvPr id="454717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35880"/>
              </p:ext>
            </p:extLst>
          </p:nvPr>
        </p:nvGraphicFramePr>
        <p:xfrm>
          <a:off x="1143000" y="1524000"/>
          <a:ext cx="6630988" cy="2023936"/>
        </p:xfrm>
        <a:graphic>
          <a:graphicData uri="http://schemas.openxmlformats.org/drawingml/2006/table">
            <a:tbl>
              <a:tblPr/>
              <a:tblGrid>
                <a:gridCol w="2363788"/>
                <a:gridCol w="42672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/>
                          <a:cs typeface="Courier New"/>
                        </a:rPr>
                        <a:t>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IRET in { D_icode, E_icode, M_icode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in { IMRMOVQ, IPOPQ } &amp;&amp;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E_dstM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in {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d_srcA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d_srcB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= IJXX &amp; !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e_Cnd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4784" name="Group 128"/>
          <p:cNvGraphicFramePr>
            <a:graphicFrameLocks noGrp="1"/>
          </p:cNvGraphicFramePr>
          <p:nvPr/>
        </p:nvGraphicFramePr>
        <p:xfrm>
          <a:off x="914400" y="4343400"/>
          <a:ext cx="7689850" cy="1855789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/>
                          <a:cs typeface="Courier New"/>
                        </a:rPr>
                        <a:t>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Implementing Pipeline Control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715000"/>
            <a:ext cx="8294687" cy="717550"/>
          </a:xfrm>
        </p:spPr>
        <p:txBody>
          <a:bodyPr/>
          <a:lstStyle/>
          <a:p>
            <a:pPr lvl="1"/>
            <a:r>
              <a:rPr lang="en-US"/>
              <a:t>Combinational logic generates pipeline control signals</a:t>
            </a:r>
          </a:p>
          <a:p>
            <a:pPr lvl="1"/>
            <a:r>
              <a:rPr lang="en-US"/>
              <a:t>Action occurs at start of following cycle</a:t>
            </a:r>
          </a:p>
        </p:txBody>
      </p:sp>
      <p:pic>
        <p:nvPicPr>
          <p:cNvPr id="95" name="Picture 9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850" y="1149234"/>
            <a:ext cx="6064250" cy="4178416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 Version of Pipeline Control</a:t>
            </a:r>
          </a:p>
        </p:txBody>
      </p:sp>
      <p:sp>
        <p:nvSpPr>
          <p:cNvPr id="468995" name="Text Box 3"/>
          <p:cNvSpPr txBox="1">
            <a:spLocks noChangeArrowheads="1"/>
          </p:cNvSpPr>
          <p:nvPr/>
        </p:nvSpPr>
        <p:spPr bwMode="auto">
          <a:xfrm>
            <a:off x="381000" y="990600"/>
            <a:ext cx="8534400" cy="52260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F_stall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Conditions for a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IMRMOVQ, IPOPQ </a:t>
            </a:r>
            <a:r>
              <a:rPr lang="en-US" sz="1600" dirty="0">
                <a:latin typeface="Courier New" pitchFamily="49" charset="0"/>
              </a:rPr>
              <a:t>}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d_srcB</a:t>
            </a:r>
            <a:r>
              <a:rPr lang="en-US" sz="1600" dirty="0">
                <a:latin typeface="Courier New" pitchFamily="49" charset="0"/>
              </a:rPr>
              <a:t> } 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Stalling at fetch while ret passes through pipeline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IRET in { 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M_icode</a:t>
            </a:r>
            <a:r>
              <a:rPr lang="en-US" sz="1600" dirty="0">
                <a:latin typeface="Courier New" pitchFamily="49" charset="0"/>
              </a:rPr>
              <a:t> };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D_stall</a:t>
            </a:r>
            <a:r>
              <a:rPr lang="en-US" sz="1600" dirty="0">
                <a:latin typeface="Courier New" pitchFamily="49" charset="0"/>
              </a:rPr>
              <a:t> =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Conditions for a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IMRMOVQ, IPOPQ </a:t>
            </a:r>
            <a:r>
              <a:rPr lang="en-US" sz="1600" dirty="0">
                <a:latin typeface="Courier New" pitchFamily="49" charset="0"/>
              </a:rPr>
              <a:t>}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d_srcB</a:t>
            </a:r>
            <a:r>
              <a:rPr lang="en-US" sz="1600" dirty="0">
                <a:latin typeface="Courier New" pitchFamily="49" charset="0"/>
              </a:rPr>
              <a:t> };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D_bubble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</a:t>
            </a:r>
            <a:r>
              <a:rPr lang="en-US" sz="1600" dirty="0" err="1">
                <a:solidFill>
                  <a:schemeClr val="hlink"/>
                </a:solidFill>
                <a:latin typeface="Courier New" pitchFamily="49" charset="0"/>
              </a:rPr>
              <a:t>Mispredicted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 branch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== IJXX &amp;&amp; !</a:t>
            </a:r>
            <a:r>
              <a:rPr lang="en-US" sz="1600" dirty="0" err="1" smtClean="0">
                <a:latin typeface="Courier New" pitchFamily="49" charset="0"/>
              </a:rPr>
              <a:t>e_Cnd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Stalling at fetch while ret passes through pipeline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IRET in { 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M_icode</a:t>
            </a:r>
            <a:r>
              <a:rPr lang="en-US" sz="1600" dirty="0">
                <a:latin typeface="Courier New" pitchFamily="49" charset="0"/>
              </a:rPr>
              <a:t> };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E_bubble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</a:t>
            </a:r>
            <a:r>
              <a:rPr lang="en-US" sz="1600" dirty="0" err="1">
                <a:solidFill>
                  <a:schemeClr val="hlink"/>
                </a:solidFill>
                <a:latin typeface="Courier New" pitchFamily="49" charset="0"/>
              </a:rPr>
              <a:t>Mispredicted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 branch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== IJXX &amp;&amp; !</a:t>
            </a:r>
            <a:r>
              <a:rPr lang="en-US" sz="1600" dirty="0" err="1" smtClean="0">
                <a:latin typeface="Courier New" pitchFamily="49" charset="0"/>
              </a:rPr>
              <a:t>e_Cnd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IMRMOVQ, IPOPQ </a:t>
            </a:r>
            <a:r>
              <a:rPr lang="en-US" sz="1600" dirty="0">
                <a:latin typeface="Courier New" pitchFamily="49" charset="0"/>
              </a:rPr>
              <a:t>}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d_srcB</a:t>
            </a:r>
            <a:r>
              <a:rPr lang="en-US" sz="1600" dirty="0" smtClean="0">
                <a:latin typeface="Courier New" pitchFamily="49" charset="0"/>
              </a:rPr>
              <a:t> };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Combinations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429000"/>
            <a:ext cx="8396287" cy="3003550"/>
          </a:xfrm>
        </p:spPr>
        <p:txBody>
          <a:bodyPr/>
          <a:lstStyle/>
          <a:p>
            <a:pPr lvl="1"/>
            <a:r>
              <a:rPr lang="en-US" dirty="0"/>
              <a:t>Special cases that can arise on same clock cycle</a:t>
            </a:r>
          </a:p>
          <a:p>
            <a:r>
              <a:rPr lang="en-US" dirty="0"/>
              <a:t>Combination A</a:t>
            </a:r>
          </a:p>
          <a:p>
            <a:pPr lvl="1"/>
            <a:r>
              <a:rPr lang="en-US" dirty="0"/>
              <a:t>Not-taken branch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latin typeface="Courier New" pitchFamily="49" charset="0"/>
              </a:rPr>
              <a:t>ret</a:t>
            </a:r>
            <a:r>
              <a:rPr lang="en-US" dirty="0"/>
              <a:t> instruction at branch target</a:t>
            </a:r>
          </a:p>
          <a:p>
            <a:r>
              <a:rPr lang="en-US" dirty="0"/>
              <a:t>Combination B</a:t>
            </a:r>
          </a:p>
          <a:p>
            <a:pPr lvl="1"/>
            <a:r>
              <a:rPr lang="en-US" dirty="0"/>
              <a:t>Instruction that reads from memory to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Followed by </a:t>
            </a:r>
            <a:r>
              <a:rPr lang="en-US" dirty="0">
                <a:latin typeface="Courier New" pitchFamily="49" charset="0"/>
              </a:rPr>
              <a:t>ret</a:t>
            </a:r>
            <a:r>
              <a:rPr lang="en-US" dirty="0"/>
              <a:t> instruction</a:t>
            </a:r>
          </a:p>
          <a:p>
            <a:pPr lvl="1"/>
            <a:endParaRPr lang="en-US" dirty="0"/>
          </a:p>
        </p:txBody>
      </p:sp>
      <p:pic>
        <p:nvPicPr>
          <p:cNvPr id="4710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990600"/>
            <a:ext cx="7180263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Combination A</a:t>
            </a:r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876800"/>
            <a:ext cx="8396288" cy="3003550"/>
          </a:xfrm>
        </p:spPr>
        <p:txBody>
          <a:bodyPr/>
          <a:lstStyle/>
          <a:p>
            <a:pPr lvl="1"/>
            <a:r>
              <a:rPr lang="en-US"/>
              <a:t>Should handle as mispredicted branch</a:t>
            </a:r>
          </a:p>
          <a:p>
            <a:pPr lvl="1"/>
            <a:r>
              <a:rPr lang="en-US"/>
              <a:t>Stalls F pipeline register</a:t>
            </a:r>
          </a:p>
          <a:p>
            <a:pPr lvl="1"/>
            <a:r>
              <a:rPr lang="en-US"/>
              <a:t>But PC selection logic will be using M_valM anyhow</a:t>
            </a:r>
          </a:p>
        </p:txBody>
      </p:sp>
      <p:sp>
        <p:nvSpPr>
          <p:cNvPr id="472239" name="Rectangle 175"/>
          <p:cNvSpPr>
            <a:spLocks noChangeArrowheads="1"/>
          </p:cNvSpPr>
          <p:nvPr/>
        </p:nvSpPr>
        <p:spPr bwMode="auto">
          <a:xfrm>
            <a:off x="1905000" y="2667000"/>
            <a:ext cx="3278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72312" name="Group 248"/>
          <p:cNvGrpSpPr>
            <a:grpSpLocks/>
          </p:cNvGrpSpPr>
          <p:nvPr/>
        </p:nvGrpSpPr>
        <p:grpSpPr bwMode="auto">
          <a:xfrm>
            <a:off x="533400" y="990600"/>
            <a:ext cx="3049588" cy="1633538"/>
            <a:chOff x="1584" y="624"/>
            <a:chExt cx="1921" cy="1029"/>
          </a:xfrm>
        </p:grpSpPr>
        <p:sp>
          <p:nvSpPr>
            <p:cNvPr id="472082" name="Rectangle 18"/>
            <p:cNvSpPr>
              <a:spLocks noChangeArrowheads="1"/>
            </p:cNvSpPr>
            <p:nvPr/>
          </p:nvSpPr>
          <p:spPr bwMode="auto">
            <a:xfrm>
              <a:off x="1872" y="1056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3" name="Rectangle 19"/>
            <p:cNvSpPr>
              <a:spLocks noChangeArrowheads="1"/>
            </p:cNvSpPr>
            <p:nvPr/>
          </p:nvSpPr>
          <p:spPr bwMode="auto">
            <a:xfrm>
              <a:off x="2082" y="108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JXX</a:t>
              </a:r>
              <a:endParaRPr lang="en-US"/>
            </a:p>
          </p:txBody>
        </p:sp>
        <p:sp>
          <p:nvSpPr>
            <p:cNvPr id="472084" name="Rectangle 20"/>
            <p:cNvSpPr>
              <a:spLocks noChangeArrowheads="1"/>
            </p:cNvSpPr>
            <p:nvPr/>
          </p:nvSpPr>
          <p:spPr bwMode="auto">
            <a:xfrm>
              <a:off x="1584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5" name="Rectangle 21"/>
            <p:cNvSpPr>
              <a:spLocks noChangeArrowheads="1"/>
            </p:cNvSpPr>
            <p:nvPr/>
          </p:nvSpPr>
          <p:spPr bwMode="auto">
            <a:xfrm>
              <a:off x="1757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086" name="Rectangle 22"/>
            <p:cNvSpPr>
              <a:spLocks noChangeArrowheads="1"/>
            </p:cNvSpPr>
            <p:nvPr/>
          </p:nvSpPr>
          <p:spPr bwMode="auto">
            <a:xfrm>
              <a:off x="1872" y="1248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7" name="Rectangle 23"/>
            <p:cNvSpPr>
              <a:spLocks noChangeArrowheads="1"/>
            </p:cNvSpPr>
            <p:nvPr/>
          </p:nvSpPr>
          <p:spPr bwMode="auto">
            <a:xfrm>
              <a:off x="1584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8" name="Rectangle 24"/>
            <p:cNvSpPr>
              <a:spLocks noChangeArrowheads="1"/>
            </p:cNvSpPr>
            <p:nvPr/>
          </p:nvSpPr>
          <p:spPr bwMode="auto">
            <a:xfrm>
              <a:off x="1750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089" name="Rectangle 25"/>
            <p:cNvSpPr>
              <a:spLocks noChangeArrowheads="1"/>
            </p:cNvSpPr>
            <p:nvPr/>
          </p:nvSpPr>
          <p:spPr bwMode="auto">
            <a:xfrm>
              <a:off x="1872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0" name="Rectangle 26"/>
            <p:cNvSpPr>
              <a:spLocks noChangeArrowheads="1"/>
            </p:cNvSpPr>
            <p:nvPr/>
          </p:nvSpPr>
          <p:spPr bwMode="auto">
            <a:xfrm>
              <a:off x="1584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1" name="Rectangle 27"/>
            <p:cNvSpPr>
              <a:spLocks noChangeArrowheads="1"/>
            </p:cNvSpPr>
            <p:nvPr/>
          </p:nvSpPr>
          <p:spPr bwMode="auto">
            <a:xfrm>
              <a:off x="1735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092" name="Rectangle 28"/>
            <p:cNvSpPr>
              <a:spLocks noChangeArrowheads="1"/>
            </p:cNvSpPr>
            <p:nvPr/>
          </p:nvSpPr>
          <p:spPr bwMode="auto">
            <a:xfrm>
              <a:off x="1680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3" name="Rectangle 29"/>
            <p:cNvSpPr>
              <a:spLocks noChangeArrowheads="1"/>
            </p:cNvSpPr>
            <p:nvPr/>
          </p:nvSpPr>
          <p:spPr bwMode="auto">
            <a:xfrm>
              <a:off x="1800" y="662"/>
              <a:ext cx="58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Mispredict</a:t>
              </a:r>
              <a:endParaRPr lang="en-US"/>
            </a:p>
          </p:txBody>
        </p:sp>
        <p:sp>
          <p:nvSpPr>
            <p:cNvPr id="472094" name="Rectangle 30"/>
            <p:cNvSpPr>
              <a:spLocks noChangeArrowheads="1"/>
            </p:cNvSpPr>
            <p:nvPr/>
          </p:nvSpPr>
          <p:spPr bwMode="auto">
            <a:xfrm>
              <a:off x="1872" y="1056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5" name="Rectangle 31"/>
            <p:cNvSpPr>
              <a:spLocks noChangeArrowheads="1"/>
            </p:cNvSpPr>
            <p:nvPr/>
          </p:nvSpPr>
          <p:spPr bwMode="auto">
            <a:xfrm>
              <a:off x="2082" y="108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JXX</a:t>
              </a:r>
              <a:endParaRPr lang="en-US"/>
            </a:p>
          </p:txBody>
        </p:sp>
        <p:sp>
          <p:nvSpPr>
            <p:cNvPr id="472096" name="Rectangle 32"/>
            <p:cNvSpPr>
              <a:spLocks noChangeArrowheads="1"/>
            </p:cNvSpPr>
            <p:nvPr/>
          </p:nvSpPr>
          <p:spPr bwMode="auto">
            <a:xfrm>
              <a:off x="1584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7" name="Rectangle 33"/>
            <p:cNvSpPr>
              <a:spLocks noChangeArrowheads="1"/>
            </p:cNvSpPr>
            <p:nvPr/>
          </p:nvSpPr>
          <p:spPr bwMode="auto">
            <a:xfrm>
              <a:off x="1757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098" name="Rectangle 34"/>
            <p:cNvSpPr>
              <a:spLocks noChangeArrowheads="1"/>
            </p:cNvSpPr>
            <p:nvPr/>
          </p:nvSpPr>
          <p:spPr bwMode="auto">
            <a:xfrm>
              <a:off x="1872" y="1248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9" name="Rectangle 35"/>
            <p:cNvSpPr>
              <a:spLocks noChangeArrowheads="1"/>
            </p:cNvSpPr>
            <p:nvPr/>
          </p:nvSpPr>
          <p:spPr bwMode="auto">
            <a:xfrm>
              <a:off x="1584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0" name="Rectangle 36"/>
            <p:cNvSpPr>
              <a:spLocks noChangeArrowheads="1"/>
            </p:cNvSpPr>
            <p:nvPr/>
          </p:nvSpPr>
          <p:spPr bwMode="auto">
            <a:xfrm>
              <a:off x="1750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101" name="Rectangle 37"/>
            <p:cNvSpPr>
              <a:spLocks noChangeArrowheads="1"/>
            </p:cNvSpPr>
            <p:nvPr/>
          </p:nvSpPr>
          <p:spPr bwMode="auto">
            <a:xfrm>
              <a:off x="1872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2" name="Rectangle 38"/>
            <p:cNvSpPr>
              <a:spLocks noChangeArrowheads="1"/>
            </p:cNvSpPr>
            <p:nvPr/>
          </p:nvSpPr>
          <p:spPr bwMode="auto">
            <a:xfrm>
              <a:off x="1584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3" name="Rectangle 39"/>
            <p:cNvSpPr>
              <a:spLocks noChangeArrowheads="1"/>
            </p:cNvSpPr>
            <p:nvPr/>
          </p:nvSpPr>
          <p:spPr bwMode="auto">
            <a:xfrm>
              <a:off x="1735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104" name="Rectangle 40"/>
            <p:cNvSpPr>
              <a:spLocks noChangeArrowheads="1"/>
            </p:cNvSpPr>
            <p:nvPr/>
          </p:nvSpPr>
          <p:spPr bwMode="auto">
            <a:xfrm>
              <a:off x="1680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5" name="Rectangle 41"/>
            <p:cNvSpPr>
              <a:spLocks noChangeArrowheads="1"/>
            </p:cNvSpPr>
            <p:nvPr/>
          </p:nvSpPr>
          <p:spPr bwMode="auto">
            <a:xfrm>
              <a:off x="1800" y="662"/>
              <a:ext cx="58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Mispredict</a:t>
              </a:r>
              <a:endParaRPr lang="en-US"/>
            </a:p>
          </p:txBody>
        </p:sp>
        <p:grpSp>
          <p:nvGrpSpPr>
            <p:cNvPr id="472119" name="Group 55"/>
            <p:cNvGrpSpPr>
              <a:grpSpLocks/>
            </p:cNvGrpSpPr>
            <p:nvPr/>
          </p:nvGrpSpPr>
          <p:grpSpPr bwMode="auto">
            <a:xfrm>
              <a:off x="2640" y="624"/>
              <a:ext cx="865" cy="837"/>
              <a:chOff x="2640" y="624"/>
              <a:chExt cx="865" cy="837"/>
            </a:xfrm>
          </p:grpSpPr>
          <p:sp>
            <p:nvSpPr>
              <p:cNvPr id="472106" name="Rectangle 42"/>
              <p:cNvSpPr>
                <a:spLocks noChangeArrowheads="1"/>
              </p:cNvSpPr>
              <p:nvPr/>
            </p:nvSpPr>
            <p:spPr bwMode="auto">
              <a:xfrm>
                <a:off x="2928" y="1056"/>
                <a:ext cx="577" cy="1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07" name="Rectangle 43"/>
              <p:cNvSpPr>
                <a:spLocks noChangeArrowheads="1"/>
              </p:cNvSpPr>
              <p:nvPr/>
            </p:nvSpPr>
            <p:spPr bwMode="auto">
              <a:xfrm>
                <a:off x="2640" y="1056"/>
                <a:ext cx="28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08" name="Rectangle 44"/>
              <p:cNvSpPr>
                <a:spLocks noChangeArrowheads="1"/>
              </p:cNvSpPr>
              <p:nvPr/>
            </p:nvSpPr>
            <p:spPr bwMode="auto">
              <a:xfrm>
                <a:off x="2813" y="1094"/>
                <a:ext cx="8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72109" name="Rectangle 45"/>
              <p:cNvSpPr>
                <a:spLocks noChangeArrowheads="1"/>
              </p:cNvSpPr>
              <p:nvPr/>
            </p:nvSpPr>
            <p:spPr bwMode="auto">
              <a:xfrm>
                <a:off x="2928" y="1248"/>
                <a:ext cx="577" cy="193"/>
              </a:xfrm>
              <a:prstGeom prst="rect">
                <a:avLst/>
              </a:prstGeom>
              <a:solidFill>
                <a:srgbClr val="CC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0" name="Rectangle 46"/>
              <p:cNvSpPr>
                <a:spLocks noChangeArrowheads="1"/>
              </p:cNvSpPr>
              <p:nvPr/>
            </p:nvSpPr>
            <p:spPr bwMode="auto">
              <a:xfrm>
                <a:off x="3138" y="1278"/>
                <a:ext cx="231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  <a:latin typeface="Courier New" pitchFamily="49" charset="0"/>
                  </a:rPr>
                  <a:t>ret</a:t>
                </a:r>
                <a:endParaRPr lang="en-US"/>
              </a:p>
            </p:txBody>
          </p:sp>
          <p:sp>
            <p:nvSpPr>
              <p:cNvPr id="472111" name="Rectangle 47"/>
              <p:cNvSpPr>
                <a:spLocks noChangeArrowheads="1"/>
              </p:cNvSpPr>
              <p:nvPr/>
            </p:nvSpPr>
            <p:spPr bwMode="auto">
              <a:xfrm>
                <a:off x="2640" y="1248"/>
                <a:ext cx="28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2" name="Rectangle 48"/>
              <p:cNvSpPr>
                <a:spLocks noChangeArrowheads="1"/>
              </p:cNvSpPr>
              <p:nvPr/>
            </p:nvSpPr>
            <p:spPr bwMode="auto">
              <a:xfrm>
                <a:off x="2806" y="1286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72113" name="Rectangle 49"/>
              <p:cNvSpPr>
                <a:spLocks noChangeArrowheads="1"/>
              </p:cNvSpPr>
              <p:nvPr/>
            </p:nvSpPr>
            <p:spPr bwMode="auto">
              <a:xfrm>
                <a:off x="2928" y="864"/>
                <a:ext cx="577" cy="1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4" name="Rectangle 50"/>
              <p:cNvSpPr>
                <a:spLocks noChangeArrowheads="1"/>
              </p:cNvSpPr>
              <p:nvPr/>
            </p:nvSpPr>
            <p:spPr bwMode="auto">
              <a:xfrm>
                <a:off x="2640" y="864"/>
                <a:ext cx="28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5" name="Rectangle 51"/>
              <p:cNvSpPr>
                <a:spLocks noChangeArrowheads="1"/>
              </p:cNvSpPr>
              <p:nvPr/>
            </p:nvSpPr>
            <p:spPr bwMode="auto">
              <a:xfrm>
                <a:off x="2791" y="902"/>
                <a:ext cx="107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72116" name="Rectangle 52"/>
              <p:cNvSpPr>
                <a:spLocks noChangeArrowheads="1"/>
              </p:cNvSpPr>
              <p:nvPr/>
            </p:nvSpPr>
            <p:spPr bwMode="auto">
              <a:xfrm>
                <a:off x="2736" y="624"/>
                <a:ext cx="76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7" name="Rectangle 53"/>
              <p:cNvSpPr>
                <a:spLocks noChangeArrowheads="1"/>
              </p:cNvSpPr>
              <p:nvPr/>
            </p:nvSpPr>
            <p:spPr bwMode="auto">
              <a:xfrm>
                <a:off x="2989" y="666"/>
                <a:ext cx="231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  <a:latin typeface="Courier New" pitchFamily="49" charset="0"/>
                  </a:rPr>
                  <a:t>ret</a:t>
                </a:r>
                <a:endParaRPr lang="en-US"/>
              </a:p>
            </p:txBody>
          </p:sp>
          <p:sp>
            <p:nvSpPr>
              <p:cNvPr id="472118" name="Rectangle 54"/>
              <p:cNvSpPr>
                <a:spLocks noChangeArrowheads="1"/>
              </p:cNvSpPr>
              <p:nvPr/>
            </p:nvSpPr>
            <p:spPr bwMode="auto">
              <a:xfrm>
                <a:off x="3246" y="654"/>
                <a:ext cx="71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1</a:t>
                </a:r>
                <a:endParaRPr lang="en-US"/>
              </a:p>
            </p:txBody>
          </p:sp>
        </p:grpSp>
        <p:sp>
          <p:nvSpPr>
            <p:cNvPr id="472151" name="Rectangle 87"/>
            <p:cNvSpPr>
              <a:spLocks noChangeArrowheads="1"/>
            </p:cNvSpPr>
            <p:nvPr/>
          </p:nvSpPr>
          <p:spPr bwMode="auto">
            <a:xfrm>
              <a:off x="2928" y="1056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2" name="Rectangle 88"/>
            <p:cNvSpPr>
              <a:spLocks noChangeArrowheads="1"/>
            </p:cNvSpPr>
            <p:nvPr/>
          </p:nvSpPr>
          <p:spPr bwMode="auto">
            <a:xfrm>
              <a:off x="2640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3" name="Rectangle 89"/>
            <p:cNvSpPr>
              <a:spLocks noChangeArrowheads="1"/>
            </p:cNvSpPr>
            <p:nvPr/>
          </p:nvSpPr>
          <p:spPr bwMode="auto">
            <a:xfrm>
              <a:off x="2813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154" name="Rectangle 90"/>
            <p:cNvSpPr>
              <a:spLocks noChangeArrowheads="1"/>
            </p:cNvSpPr>
            <p:nvPr/>
          </p:nvSpPr>
          <p:spPr bwMode="auto">
            <a:xfrm>
              <a:off x="2928" y="1248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5" name="Rectangle 91"/>
            <p:cNvSpPr>
              <a:spLocks noChangeArrowheads="1"/>
            </p:cNvSpPr>
            <p:nvPr/>
          </p:nvSpPr>
          <p:spPr bwMode="auto">
            <a:xfrm>
              <a:off x="3138" y="1278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56" name="Rectangle 92"/>
            <p:cNvSpPr>
              <a:spLocks noChangeArrowheads="1"/>
            </p:cNvSpPr>
            <p:nvPr/>
          </p:nvSpPr>
          <p:spPr bwMode="auto">
            <a:xfrm>
              <a:off x="2640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7" name="Rectangle 93"/>
            <p:cNvSpPr>
              <a:spLocks noChangeArrowheads="1"/>
            </p:cNvSpPr>
            <p:nvPr/>
          </p:nvSpPr>
          <p:spPr bwMode="auto">
            <a:xfrm>
              <a:off x="2806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158" name="Rectangle 94"/>
            <p:cNvSpPr>
              <a:spLocks noChangeArrowheads="1"/>
            </p:cNvSpPr>
            <p:nvPr/>
          </p:nvSpPr>
          <p:spPr bwMode="auto">
            <a:xfrm>
              <a:off x="2928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9" name="Rectangle 95"/>
            <p:cNvSpPr>
              <a:spLocks noChangeArrowheads="1"/>
            </p:cNvSpPr>
            <p:nvPr/>
          </p:nvSpPr>
          <p:spPr bwMode="auto">
            <a:xfrm>
              <a:off x="2640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0" name="Rectangle 96"/>
            <p:cNvSpPr>
              <a:spLocks noChangeArrowheads="1"/>
            </p:cNvSpPr>
            <p:nvPr/>
          </p:nvSpPr>
          <p:spPr bwMode="auto">
            <a:xfrm>
              <a:off x="2791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161" name="Rectangle 97"/>
            <p:cNvSpPr>
              <a:spLocks noChangeArrowheads="1"/>
            </p:cNvSpPr>
            <p:nvPr/>
          </p:nvSpPr>
          <p:spPr bwMode="auto">
            <a:xfrm>
              <a:off x="2736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2" name="Rectangle 98"/>
            <p:cNvSpPr>
              <a:spLocks noChangeArrowheads="1"/>
            </p:cNvSpPr>
            <p:nvPr/>
          </p:nvSpPr>
          <p:spPr bwMode="auto">
            <a:xfrm>
              <a:off x="2989" y="66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63" name="Rectangle 99"/>
            <p:cNvSpPr>
              <a:spLocks noChangeArrowheads="1"/>
            </p:cNvSpPr>
            <p:nvPr/>
          </p:nvSpPr>
          <p:spPr bwMode="auto">
            <a:xfrm>
              <a:off x="3246" y="654"/>
              <a:ext cx="7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472164" name="Rectangle 100"/>
            <p:cNvSpPr>
              <a:spLocks noChangeArrowheads="1"/>
            </p:cNvSpPr>
            <p:nvPr/>
          </p:nvSpPr>
          <p:spPr bwMode="auto">
            <a:xfrm>
              <a:off x="2928" y="1056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5" name="Rectangle 101"/>
            <p:cNvSpPr>
              <a:spLocks noChangeArrowheads="1"/>
            </p:cNvSpPr>
            <p:nvPr/>
          </p:nvSpPr>
          <p:spPr bwMode="auto">
            <a:xfrm>
              <a:off x="2640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6" name="Rectangle 102"/>
            <p:cNvSpPr>
              <a:spLocks noChangeArrowheads="1"/>
            </p:cNvSpPr>
            <p:nvPr/>
          </p:nvSpPr>
          <p:spPr bwMode="auto">
            <a:xfrm>
              <a:off x="2813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167" name="Rectangle 103"/>
            <p:cNvSpPr>
              <a:spLocks noChangeArrowheads="1"/>
            </p:cNvSpPr>
            <p:nvPr/>
          </p:nvSpPr>
          <p:spPr bwMode="auto">
            <a:xfrm>
              <a:off x="2928" y="1248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8" name="Rectangle 104"/>
            <p:cNvSpPr>
              <a:spLocks noChangeArrowheads="1"/>
            </p:cNvSpPr>
            <p:nvPr/>
          </p:nvSpPr>
          <p:spPr bwMode="auto">
            <a:xfrm>
              <a:off x="3138" y="1278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69" name="Rectangle 105"/>
            <p:cNvSpPr>
              <a:spLocks noChangeArrowheads="1"/>
            </p:cNvSpPr>
            <p:nvPr/>
          </p:nvSpPr>
          <p:spPr bwMode="auto">
            <a:xfrm>
              <a:off x="2640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0" name="Rectangle 106"/>
            <p:cNvSpPr>
              <a:spLocks noChangeArrowheads="1"/>
            </p:cNvSpPr>
            <p:nvPr/>
          </p:nvSpPr>
          <p:spPr bwMode="auto">
            <a:xfrm>
              <a:off x="2806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171" name="Rectangle 107"/>
            <p:cNvSpPr>
              <a:spLocks noChangeArrowheads="1"/>
            </p:cNvSpPr>
            <p:nvPr/>
          </p:nvSpPr>
          <p:spPr bwMode="auto">
            <a:xfrm>
              <a:off x="2928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2" name="Rectangle 108"/>
            <p:cNvSpPr>
              <a:spLocks noChangeArrowheads="1"/>
            </p:cNvSpPr>
            <p:nvPr/>
          </p:nvSpPr>
          <p:spPr bwMode="auto">
            <a:xfrm>
              <a:off x="2640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3" name="Rectangle 109"/>
            <p:cNvSpPr>
              <a:spLocks noChangeArrowheads="1"/>
            </p:cNvSpPr>
            <p:nvPr/>
          </p:nvSpPr>
          <p:spPr bwMode="auto">
            <a:xfrm>
              <a:off x="2791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174" name="Rectangle 110"/>
            <p:cNvSpPr>
              <a:spLocks noChangeArrowheads="1"/>
            </p:cNvSpPr>
            <p:nvPr/>
          </p:nvSpPr>
          <p:spPr bwMode="auto">
            <a:xfrm>
              <a:off x="2736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5" name="Rectangle 111"/>
            <p:cNvSpPr>
              <a:spLocks noChangeArrowheads="1"/>
            </p:cNvSpPr>
            <p:nvPr/>
          </p:nvSpPr>
          <p:spPr bwMode="auto">
            <a:xfrm>
              <a:off x="2989" y="66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76" name="Rectangle 112"/>
            <p:cNvSpPr>
              <a:spLocks noChangeArrowheads="1"/>
            </p:cNvSpPr>
            <p:nvPr/>
          </p:nvSpPr>
          <p:spPr bwMode="auto">
            <a:xfrm>
              <a:off x="3246" y="654"/>
              <a:ext cx="7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grpSp>
          <p:nvGrpSpPr>
            <p:cNvPr id="472238" name="Group 174"/>
            <p:cNvGrpSpPr>
              <a:grpSpLocks/>
            </p:cNvGrpSpPr>
            <p:nvPr/>
          </p:nvGrpSpPr>
          <p:grpSpPr bwMode="auto">
            <a:xfrm>
              <a:off x="2129" y="1440"/>
              <a:ext cx="1119" cy="192"/>
              <a:chOff x="2129" y="1440"/>
              <a:chExt cx="1119" cy="192"/>
            </a:xfrm>
          </p:grpSpPr>
          <p:sp>
            <p:nvSpPr>
              <p:cNvPr id="472235" name="Freeform 171"/>
              <p:cNvSpPr>
                <a:spLocks/>
              </p:cNvSpPr>
              <p:nvPr/>
            </p:nvSpPr>
            <p:spPr bwMode="auto">
              <a:xfrm>
                <a:off x="2160" y="1500"/>
                <a:ext cx="1056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32"/>
                  </a:cxn>
                  <a:cxn ang="0">
                    <a:pos x="1056" y="132"/>
                  </a:cxn>
                  <a:cxn ang="0">
                    <a:pos x="1056" y="0"/>
                  </a:cxn>
                </a:cxnLst>
                <a:rect l="0" t="0" r="r" b="b"/>
                <a:pathLst>
                  <a:path w="1056" h="132">
                    <a:moveTo>
                      <a:pt x="0" y="0"/>
                    </a:moveTo>
                    <a:lnTo>
                      <a:pt x="0" y="132"/>
                    </a:lnTo>
                    <a:lnTo>
                      <a:pt x="1056" y="132"/>
                    </a:lnTo>
                    <a:lnTo>
                      <a:pt x="1056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236" name="Freeform 172"/>
              <p:cNvSpPr>
                <a:spLocks/>
              </p:cNvSpPr>
              <p:nvPr/>
            </p:nvSpPr>
            <p:spPr bwMode="auto">
              <a:xfrm>
                <a:off x="2129" y="1440"/>
                <a:ext cx="63" cy="63"/>
              </a:xfrm>
              <a:custGeom>
                <a:avLst/>
                <a:gdLst/>
                <a:ahLst/>
                <a:cxnLst>
                  <a:cxn ang="0">
                    <a:pos x="63" y="63"/>
                  </a:cxn>
                  <a:cxn ang="0">
                    <a:pos x="31" y="0"/>
                  </a:cxn>
                  <a:cxn ang="0">
                    <a:pos x="0" y="63"/>
                  </a:cxn>
                  <a:cxn ang="0">
                    <a:pos x="63" y="63"/>
                  </a:cxn>
                </a:cxnLst>
                <a:rect l="0" t="0" r="r" b="b"/>
                <a:pathLst>
                  <a:path w="63" h="63">
                    <a:moveTo>
                      <a:pt x="63" y="63"/>
                    </a:moveTo>
                    <a:lnTo>
                      <a:pt x="31" y="0"/>
                    </a:lnTo>
                    <a:lnTo>
                      <a:pt x="0" y="63"/>
                    </a:lnTo>
                    <a:lnTo>
                      <a:pt x="63" y="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237" name="Freeform 173"/>
              <p:cNvSpPr>
                <a:spLocks/>
              </p:cNvSpPr>
              <p:nvPr/>
            </p:nvSpPr>
            <p:spPr bwMode="auto">
              <a:xfrm>
                <a:off x="3185" y="1440"/>
                <a:ext cx="63" cy="63"/>
              </a:xfrm>
              <a:custGeom>
                <a:avLst/>
                <a:gdLst/>
                <a:ahLst/>
                <a:cxnLst>
                  <a:cxn ang="0">
                    <a:pos x="63" y="63"/>
                  </a:cxn>
                  <a:cxn ang="0">
                    <a:pos x="31" y="0"/>
                  </a:cxn>
                  <a:cxn ang="0">
                    <a:pos x="0" y="63"/>
                  </a:cxn>
                  <a:cxn ang="0">
                    <a:pos x="63" y="63"/>
                  </a:cxn>
                </a:cxnLst>
                <a:rect l="0" t="0" r="r" b="b"/>
                <a:pathLst>
                  <a:path w="63" h="63">
                    <a:moveTo>
                      <a:pt x="63" y="63"/>
                    </a:moveTo>
                    <a:lnTo>
                      <a:pt x="31" y="0"/>
                    </a:lnTo>
                    <a:lnTo>
                      <a:pt x="0" y="63"/>
                    </a:lnTo>
                    <a:lnTo>
                      <a:pt x="63" y="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2245" name="Rectangle 181"/>
            <p:cNvSpPr>
              <a:spLocks noChangeArrowheads="1"/>
            </p:cNvSpPr>
            <p:nvPr/>
          </p:nvSpPr>
          <p:spPr bwMode="auto">
            <a:xfrm>
              <a:off x="2064" y="1440"/>
              <a:ext cx="124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246" name="Rectangle 182"/>
            <p:cNvSpPr>
              <a:spLocks noChangeArrowheads="1"/>
            </p:cNvSpPr>
            <p:nvPr/>
          </p:nvSpPr>
          <p:spPr bwMode="auto">
            <a:xfrm>
              <a:off x="2297" y="1478"/>
              <a:ext cx="83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Combination A</a:t>
              </a:r>
              <a:endParaRPr lang="en-US"/>
            </a:p>
          </p:txBody>
        </p:sp>
      </p:grpSp>
      <p:graphicFrame>
        <p:nvGraphicFramePr>
          <p:cNvPr id="472311" name="Group 247"/>
          <p:cNvGraphicFramePr>
            <a:graphicFrameLocks noGrp="1"/>
          </p:cNvGraphicFramePr>
          <p:nvPr/>
        </p:nvGraphicFramePr>
        <p:xfrm>
          <a:off x="685800" y="2819400"/>
          <a:ext cx="7689850" cy="1854201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72315" name="Picture 2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6050" y="1040062"/>
            <a:ext cx="4667250" cy="1703137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Combination B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105400"/>
            <a:ext cx="8396288" cy="1479550"/>
          </a:xfrm>
        </p:spPr>
        <p:txBody>
          <a:bodyPr/>
          <a:lstStyle/>
          <a:p>
            <a:pPr lvl="1"/>
            <a:r>
              <a:rPr lang="en-US"/>
              <a:t>Would attempt to bubble </a:t>
            </a:r>
            <a:r>
              <a:rPr lang="en-US" i="1"/>
              <a:t>and </a:t>
            </a:r>
            <a:r>
              <a:rPr lang="en-US"/>
              <a:t>stall pipeline register D</a:t>
            </a:r>
          </a:p>
          <a:p>
            <a:pPr lvl="1"/>
            <a:r>
              <a:rPr lang="en-US"/>
              <a:t>Signaled by processor as pipeline error</a:t>
            </a:r>
          </a:p>
        </p:txBody>
      </p:sp>
      <p:sp>
        <p:nvSpPr>
          <p:cNvPr id="473093" name="Rectangle 5"/>
          <p:cNvSpPr>
            <a:spLocks noChangeArrowheads="1"/>
          </p:cNvSpPr>
          <p:nvPr/>
        </p:nvSpPr>
        <p:spPr bwMode="auto">
          <a:xfrm>
            <a:off x="1447800" y="16764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094" name="Rectangle 6"/>
          <p:cNvSpPr>
            <a:spLocks noChangeArrowheads="1"/>
          </p:cNvSpPr>
          <p:nvPr/>
        </p:nvSpPr>
        <p:spPr bwMode="auto">
          <a:xfrm>
            <a:off x="1679575" y="1720850"/>
            <a:ext cx="5413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</a:t>
            </a:r>
            <a:endParaRPr lang="en-US"/>
          </a:p>
        </p:txBody>
      </p:sp>
      <p:sp>
        <p:nvSpPr>
          <p:cNvPr id="473095" name="Rectangle 7"/>
          <p:cNvSpPr>
            <a:spLocks noChangeArrowheads="1"/>
          </p:cNvSpPr>
          <p:nvPr/>
        </p:nvSpPr>
        <p:spPr bwMode="auto">
          <a:xfrm>
            <a:off x="9906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096" name="Rectangle 8"/>
          <p:cNvSpPr>
            <a:spLocks noChangeArrowheads="1"/>
          </p:cNvSpPr>
          <p:nvPr/>
        </p:nvSpPr>
        <p:spPr bwMode="auto">
          <a:xfrm>
            <a:off x="12207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097" name="Rectangle 9"/>
          <p:cNvSpPr>
            <a:spLocks noChangeArrowheads="1"/>
          </p:cNvSpPr>
          <p:nvPr/>
        </p:nvSpPr>
        <p:spPr bwMode="auto">
          <a:xfrm>
            <a:off x="14478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098" name="Rectangle 10"/>
          <p:cNvSpPr>
            <a:spLocks noChangeArrowheads="1"/>
          </p:cNvSpPr>
          <p:nvPr/>
        </p:nvSpPr>
        <p:spPr bwMode="auto">
          <a:xfrm>
            <a:off x="1724025" y="2025650"/>
            <a:ext cx="4508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Use</a:t>
            </a:r>
            <a:endParaRPr lang="en-US"/>
          </a:p>
        </p:txBody>
      </p:sp>
      <p:sp>
        <p:nvSpPr>
          <p:cNvPr id="473099" name="Rectangle 11"/>
          <p:cNvSpPr>
            <a:spLocks noChangeArrowheads="1"/>
          </p:cNvSpPr>
          <p:nvPr/>
        </p:nvSpPr>
        <p:spPr bwMode="auto">
          <a:xfrm>
            <a:off x="9906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0" name="Rectangle 12"/>
          <p:cNvSpPr>
            <a:spLocks noChangeArrowheads="1"/>
          </p:cNvSpPr>
          <p:nvPr/>
        </p:nvSpPr>
        <p:spPr bwMode="auto">
          <a:xfrm>
            <a:off x="12096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01" name="Rectangle 13"/>
          <p:cNvSpPr>
            <a:spLocks noChangeArrowheads="1"/>
          </p:cNvSpPr>
          <p:nvPr/>
        </p:nvSpPr>
        <p:spPr bwMode="auto">
          <a:xfrm>
            <a:off x="14478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2" name="Rectangle 14"/>
          <p:cNvSpPr>
            <a:spLocks noChangeArrowheads="1"/>
          </p:cNvSpPr>
          <p:nvPr/>
        </p:nvSpPr>
        <p:spPr bwMode="auto">
          <a:xfrm>
            <a:off x="9906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3" name="Rectangle 15"/>
          <p:cNvSpPr>
            <a:spLocks noChangeArrowheads="1"/>
          </p:cNvSpPr>
          <p:nvPr/>
        </p:nvSpPr>
        <p:spPr bwMode="auto">
          <a:xfrm>
            <a:off x="11858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04" name="Rectangle 16"/>
          <p:cNvSpPr>
            <a:spLocks noChangeArrowheads="1"/>
          </p:cNvSpPr>
          <p:nvPr/>
        </p:nvSpPr>
        <p:spPr bwMode="auto">
          <a:xfrm>
            <a:off x="11430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5" name="Rectangle 17"/>
          <p:cNvSpPr>
            <a:spLocks noChangeArrowheads="1"/>
          </p:cNvSpPr>
          <p:nvPr/>
        </p:nvSpPr>
        <p:spPr bwMode="auto">
          <a:xfrm>
            <a:off x="1335088" y="1050925"/>
            <a:ext cx="9255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Load/use</a:t>
            </a:r>
            <a:endParaRPr lang="en-US"/>
          </a:p>
        </p:txBody>
      </p:sp>
      <p:sp>
        <p:nvSpPr>
          <p:cNvPr id="473130" name="Rectangle 42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1" name="Rectangle 43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2" name="Rectangle 44"/>
          <p:cNvSpPr>
            <a:spLocks noChangeArrowheads="1"/>
          </p:cNvSpPr>
          <p:nvPr/>
        </p:nvSpPr>
        <p:spPr bwMode="auto">
          <a:xfrm>
            <a:off x="4465638" y="1736725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133" name="Rectangle 45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4" name="Rectangle 46"/>
          <p:cNvSpPr>
            <a:spLocks noChangeArrowheads="1"/>
          </p:cNvSpPr>
          <p:nvPr/>
        </p:nvSpPr>
        <p:spPr bwMode="auto">
          <a:xfrm>
            <a:off x="4981575" y="2028825"/>
            <a:ext cx="366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35" name="Rectangle 47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6" name="Rectangle 48"/>
          <p:cNvSpPr>
            <a:spLocks noChangeArrowheads="1"/>
          </p:cNvSpPr>
          <p:nvPr/>
        </p:nvSpPr>
        <p:spPr bwMode="auto">
          <a:xfrm>
            <a:off x="4454525" y="2041525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37" name="Rectangle 49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8" name="Rectangle 50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9" name="Rectangle 51"/>
          <p:cNvSpPr>
            <a:spLocks noChangeArrowheads="1"/>
          </p:cNvSpPr>
          <p:nvPr/>
        </p:nvSpPr>
        <p:spPr bwMode="auto">
          <a:xfrm>
            <a:off x="4430713" y="1431925"/>
            <a:ext cx="1698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40" name="Rectangle 52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41" name="Rectangle 53"/>
          <p:cNvSpPr>
            <a:spLocks noChangeArrowheads="1"/>
          </p:cNvSpPr>
          <p:nvPr/>
        </p:nvSpPr>
        <p:spPr bwMode="auto">
          <a:xfrm>
            <a:off x="4745038" y="1057275"/>
            <a:ext cx="36671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42" name="Rectangle 54"/>
          <p:cNvSpPr>
            <a:spLocks noChangeArrowheads="1"/>
          </p:cNvSpPr>
          <p:nvPr/>
        </p:nvSpPr>
        <p:spPr bwMode="auto">
          <a:xfrm>
            <a:off x="5153025" y="1038225"/>
            <a:ext cx="112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3146" name="Rectangle 58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50" name="Rectangle 62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53" name="Rectangle 65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5" name="Rectangle 87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6" name="Rectangle 88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7" name="Rectangle 89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178" name="Rectangle 90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9" name="Rectangle 91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80" name="Rectangle 92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1" name="Rectangle 93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82" name="Rectangle 94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3" name="Rectangle 95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4" name="Rectangle 96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85" name="Rectangle 97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6" name="Rectangle 98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87" name="Rectangle 99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3188" name="Rectangle 100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9" name="Rectangle 101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0" name="Rectangle 102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191" name="Rectangle 103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2" name="Rectangle 104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93" name="Rectangle 105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4" name="Rectangle 106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95" name="Rectangle 107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6" name="Rectangle 108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7" name="Rectangle 109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98" name="Rectangle 110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9" name="Rectangle 111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200" name="Rectangle 112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3203" name="Rectangle 115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07" name="Rectangle 119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10" name="Rectangle 122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17" name="Rectangle 129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21" name="Rectangle 133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24" name="Rectangle 136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63" name="Rectangle 175"/>
          <p:cNvSpPr>
            <a:spLocks noChangeArrowheads="1"/>
          </p:cNvSpPr>
          <p:nvPr/>
        </p:nvSpPr>
        <p:spPr bwMode="auto">
          <a:xfrm>
            <a:off x="1905000" y="2667000"/>
            <a:ext cx="3278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64" name="Rectangle 176"/>
          <p:cNvSpPr>
            <a:spLocks noChangeArrowheads="1"/>
          </p:cNvSpPr>
          <p:nvPr/>
        </p:nvSpPr>
        <p:spPr bwMode="auto">
          <a:xfrm>
            <a:off x="2922588" y="2362200"/>
            <a:ext cx="13303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Combination B</a:t>
            </a:r>
            <a:endParaRPr lang="en-US"/>
          </a:p>
        </p:txBody>
      </p:sp>
      <p:grpSp>
        <p:nvGrpSpPr>
          <p:cNvPr id="473268" name="Group 180"/>
          <p:cNvGrpSpPr>
            <a:grpSpLocks/>
          </p:cNvGrpSpPr>
          <p:nvPr/>
        </p:nvGrpSpPr>
        <p:grpSpPr bwMode="auto">
          <a:xfrm>
            <a:off x="1855788" y="2286000"/>
            <a:ext cx="3452812" cy="304800"/>
            <a:chOff x="1169" y="1440"/>
            <a:chExt cx="2175" cy="432"/>
          </a:xfrm>
        </p:grpSpPr>
        <p:sp>
          <p:nvSpPr>
            <p:cNvPr id="473265" name="Freeform 177"/>
            <p:cNvSpPr>
              <a:spLocks/>
            </p:cNvSpPr>
            <p:nvPr/>
          </p:nvSpPr>
          <p:spPr bwMode="auto">
            <a:xfrm>
              <a:off x="1200" y="1500"/>
              <a:ext cx="2112" cy="3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2"/>
                </a:cxn>
                <a:cxn ang="0">
                  <a:pos x="2112" y="372"/>
                </a:cxn>
                <a:cxn ang="0">
                  <a:pos x="2112" y="0"/>
                </a:cxn>
              </a:cxnLst>
              <a:rect l="0" t="0" r="r" b="b"/>
              <a:pathLst>
                <a:path w="2112" h="372">
                  <a:moveTo>
                    <a:pt x="0" y="0"/>
                  </a:moveTo>
                  <a:lnTo>
                    <a:pt x="0" y="372"/>
                  </a:lnTo>
                  <a:lnTo>
                    <a:pt x="2112" y="372"/>
                  </a:lnTo>
                  <a:lnTo>
                    <a:pt x="211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3266" name="Freeform 178"/>
            <p:cNvSpPr>
              <a:spLocks/>
            </p:cNvSpPr>
            <p:nvPr/>
          </p:nvSpPr>
          <p:spPr bwMode="auto">
            <a:xfrm>
              <a:off x="1169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3267" name="Freeform 179"/>
            <p:cNvSpPr>
              <a:spLocks/>
            </p:cNvSpPr>
            <p:nvPr/>
          </p:nvSpPr>
          <p:spPr bwMode="auto">
            <a:xfrm>
              <a:off x="3281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3269" name="Rectangle 181"/>
          <p:cNvSpPr>
            <a:spLocks noChangeArrowheads="1"/>
          </p:cNvSpPr>
          <p:nvPr/>
        </p:nvSpPr>
        <p:spPr bwMode="auto">
          <a:xfrm>
            <a:off x="3276600" y="2286000"/>
            <a:ext cx="1982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73311" name="Group 223"/>
          <p:cNvGraphicFramePr>
            <a:graphicFrameLocks noGrp="1"/>
          </p:cNvGraphicFramePr>
          <p:nvPr/>
        </p:nvGraphicFramePr>
        <p:xfrm>
          <a:off x="609600" y="2819400"/>
          <a:ext cx="7689850" cy="1998537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 + 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Handling Control Combination B</a:t>
            </a:r>
          </a:p>
        </p:txBody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105400"/>
            <a:ext cx="8396288" cy="1479550"/>
          </a:xfrm>
        </p:spPr>
        <p:txBody>
          <a:bodyPr/>
          <a:lstStyle/>
          <a:p>
            <a:pPr lvl="1"/>
            <a:r>
              <a:rPr lang="en-US"/>
              <a:t>Load/use hazard should get priority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instruction should be held in decode stage for additional cycle</a:t>
            </a:r>
          </a:p>
        </p:txBody>
      </p:sp>
      <p:sp>
        <p:nvSpPr>
          <p:cNvPr id="475140" name="Rectangle 4"/>
          <p:cNvSpPr>
            <a:spLocks noChangeArrowheads="1"/>
          </p:cNvSpPr>
          <p:nvPr/>
        </p:nvSpPr>
        <p:spPr bwMode="auto">
          <a:xfrm>
            <a:off x="1447800" y="16764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1" name="Rectangle 5"/>
          <p:cNvSpPr>
            <a:spLocks noChangeArrowheads="1"/>
          </p:cNvSpPr>
          <p:nvPr/>
        </p:nvSpPr>
        <p:spPr bwMode="auto">
          <a:xfrm>
            <a:off x="1679575" y="1720850"/>
            <a:ext cx="5413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</a:t>
            </a:r>
            <a:endParaRPr lang="en-US"/>
          </a:p>
        </p:txBody>
      </p:sp>
      <p:sp>
        <p:nvSpPr>
          <p:cNvPr id="475142" name="Rectangle 6"/>
          <p:cNvSpPr>
            <a:spLocks noChangeArrowheads="1"/>
          </p:cNvSpPr>
          <p:nvPr/>
        </p:nvSpPr>
        <p:spPr bwMode="auto">
          <a:xfrm>
            <a:off x="9906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3" name="Rectangle 7"/>
          <p:cNvSpPr>
            <a:spLocks noChangeArrowheads="1"/>
          </p:cNvSpPr>
          <p:nvPr/>
        </p:nvSpPr>
        <p:spPr bwMode="auto">
          <a:xfrm>
            <a:off x="12207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44" name="Rectangle 8"/>
          <p:cNvSpPr>
            <a:spLocks noChangeArrowheads="1"/>
          </p:cNvSpPr>
          <p:nvPr/>
        </p:nvSpPr>
        <p:spPr bwMode="auto">
          <a:xfrm>
            <a:off x="14478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5" name="Rectangle 9"/>
          <p:cNvSpPr>
            <a:spLocks noChangeArrowheads="1"/>
          </p:cNvSpPr>
          <p:nvPr/>
        </p:nvSpPr>
        <p:spPr bwMode="auto">
          <a:xfrm>
            <a:off x="1724025" y="2025650"/>
            <a:ext cx="4508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Use</a:t>
            </a:r>
            <a:endParaRPr lang="en-US"/>
          </a:p>
        </p:txBody>
      </p:sp>
      <p:sp>
        <p:nvSpPr>
          <p:cNvPr id="475146" name="Rectangle 10"/>
          <p:cNvSpPr>
            <a:spLocks noChangeArrowheads="1"/>
          </p:cNvSpPr>
          <p:nvPr/>
        </p:nvSpPr>
        <p:spPr bwMode="auto">
          <a:xfrm>
            <a:off x="9906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7" name="Rectangle 11"/>
          <p:cNvSpPr>
            <a:spLocks noChangeArrowheads="1"/>
          </p:cNvSpPr>
          <p:nvPr/>
        </p:nvSpPr>
        <p:spPr bwMode="auto">
          <a:xfrm>
            <a:off x="12096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48" name="Rectangle 12"/>
          <p:cNvSpPr>
            <a:spLocks noChangeArrowheads="1"/>
          </p:cNvSpPr>
          <p:nvPr/>
        </p:nvSpPr>
        <p:spPr bwMode="auto">
          <a:xfrm>
            <a:off x="14478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9" name="Rectangle 13"/>
          <p:cNvSpPr>
            <a:spLocks noChangeArrowheads="1"/>
          </p:cNvSpPr>
          <p:nvPr/>
        </p:nvSpPr>
        <p:spPr bwMode="auto">
          <a:xfrm>
            <a:off x="9906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0" name="Rectangle 14"/>
          <p:cNvSpPr>
            <a:spLocks noChangeArrowheads="1"/>
          </p:cNvSpPr>
          <p:nvPr/>
        </p:nvSpPr>
        <p:spPr bwMode="auto">
          <a:xfrm>
            <a:off x="11858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51" name="Rectangle 15"/>
          <p:cNvSpPr>
            <a:spLocks noChangeArrowheads="1"/>
          </p:cNvSpPr>
          <p:nvPr/>
        </p:nvSpPr>
        <p:spPr bwMode="auto">
          <a:xfrm>
            <a:off x="11430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2" name="Rectangle 16"/>
          <p:cNvSpPr>
            <a:spLocks noChangeArrowheads="1"/>
          </p:cNvSpPr>
          <p:nvPr/>
        </p:nvSpPr>
        <p:spPr bwMode="auto">
          <a:xfrm>
            <a:off x="1335088" y="1050925"/>
            <a:ext cx="9255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Load/use</a:t>
            </a:r>
            <a:endParaRPr lang="en-US"/>
          </a:p>
        </p:txBody>
      </p:sp>
      <p:sp>
        <p:nvSpPr>
          <p:cNvPr id="475153" name="Rectangle 17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4" name="Rectangle 18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5" name="Rectangle 19"/>
          <p:cNvSpPr>
            <a:spLocks noChangeArrowheads="1"/>
          </p:cNvSpPr>
          <p:nvPr/>
        </p:nvSpPr>
        <p:spPr bwMode="auto">
          <a:xfrm>
            <a:off x="4465638" y="1736725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56" name="Rectangle 20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7" name="Rectangle 21"/>
          <p:cNvSpPr>
            <a:spLocks noChangeArrowheads="1"/>
          </p:cNvSpPr>
          <p:nvPr/>
        </p:nvSpPr>
        <p:spPr bwMode="auto">
          <a:xfrm>
            <a:off x="4981575" y="2028825"/>
            <a:ext cx="366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58" name="Rectangle 22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9" name="Rectangle 23"/>
          <p:cNvSpPr>
            <a:spLocks noChangeArrowheads="1"/>
          </p:cNvSpPr>
          <p:nvPr/>
        </p:nvSpPr>
        <p:spPr bwMode="auto">
          <a:xfrm>
            <a:off x="4454525" y="2041525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60" name="Rectangle 24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1" name="Rectangle 25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2" name="Rectangle 26"/>
          <p:cNvSpPr>
            <a:spLocks noChangeArrowheads="1"/>
          </p:cNvSpPr>
          <p:nvPr/>
        </p:nvSpPr>
        <p:spPr bwMode="auto">
          <a:xfrm>
            <a:off x="4430713" y="1431925"/>
            <a:ext cx="1698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63" name="Rectangle 27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4" name="Rectangle 28"/>
          <p:cNvSpPr>
            <a:spLocks noChangeArrowheads="1"/>
          </p:cNvSpPr>
          <p:nvPr/>
        </p:nvSpPr>
        <p:spPr bwMode="auto">
          <a:xfrm>
            <a:off x="4745038" y="1057275"/>
            <a:ext cx="36671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65" name="Rectangle 29"/>
          <p:cNvSpPr>
            <a:spLocks noChangeArrowheads="1"/>
          </p:cNvSpPr>
          <p:nvPr/>
        </p:nvSpPr>
        <p:spPr bwMode="auto">
          <a:xfrm>
            <a:off x="5153025" y="1038225"/>
            <a:ext cx="112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5166" name="Rectangle 30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7" name="Rectangle 31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8" name="Rectangle 32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9" name="Rectangle 33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0" name="Rectangle 34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1" name="Rectangle 35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72" name="Rectangle 36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3" name="Rectangle 37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74" name="Rectangle 38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5" name="Rectangle 39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76" name="Rectangle 40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7" name="Rectangle 41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8" name="Rectangle 42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79" name="Rectangle 43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0" name="Rectangle 44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81" name="Rectangle 45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5182" name="Rectangle 46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3" name="Rectangle 47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4" name="Rectangle 48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85" name="Rectangle 49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6" name="Rectangle 50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87" name="Rectangle 51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8" name="Rectangle 52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89" name="Rectangle 53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0" name="Rectangle 54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1" name="Rectangle 55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92" name="Rectangle 56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3" name="Rectangle 57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94" name="Rectangle 58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5195" name="Rectangle 59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6" name="Rectangle 60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7" name="Rectangle 61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8" name="Rectangle 62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9" name="Rectangle 63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200" name="Rectangle 64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201" name="Rectangle 65"/>
          <p:cNvSpPr>
            <a:spLocks noChangeArrowheads="1"/>
          </p:cNvSpPr>
          <p:nvPr/>
        </p:nvSpPr>
        <p:spPr bwMode="auto">
          <a:xfrm>
            <a:off x="1905000" y="2667000"/>
            <a:ext cx="3278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202" name="Rectangle 66"/>
          <p:cNvSpPr>
            <a:spLocks noChangeArrowheads="1"/>
          </p:cNvSpPr>
          <p:nvPr/>
        </p:nvSpPr>
        <p:spPr bwMode="auto">
          <a:xfrm>
            <a:off x="2922588" y="2362200"/>
            <a:ext cx="13303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Combination B</a:t>
            </a:r>
            <a:endParaRPr lang="en-US"/>
          </a:p>
        </p:txBody>
      </p:sp>
      <p:grpSp>
        <p:nvGrpSpPr>
          <p:cNvPr id="475203" name="Group 67"/>
          <p:cNvGrpSpPr>
            <a:grpSpLocks/>
          </p:cNvGrpSpPr>
          <p:nvPr/>
        </p:nvGrpSpPr>
        <p:grpSpPr bwMode="auto">
          <a:xfrm>
            <a:off x="1855788" y="2286000"/>
            <a:ext cx="3452812" cy="304800"/>
            <a:chOff x="1169" y="1440"/>
            <a:chExt cx="2175" cy="432"/>
          </a:xfrm>
        </p:grpSpPr>
        <p:sp>
          <p:nvSpPr>
            <p:cNvPr id="475204" name="Freeform 68"/>
            <p:cNvSpPr>
              <a:spLocks/>
            </p:cNvSpPr>
            <p:nvPr/>
          </p:nvSpPr>
          <p:spPr bwMode="auto">
            <a:xfrm>
              <a:off x="1200" y="1500"/>
              <a:ext cx="2112" cy="3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2"/>
                </a:cxn>
                <a:cxn ang="0">
                  <a:pos x="2112" y="372"/>
                </a:cxn>
                <a:cxn ang="0">
                  <a:pos x="2112" y="0"/>
                </a:cxn>
              </a:cxnLst>
              <a:rect l="0" t="0" r="r" b="b"/>
              <a:pathLst>
                <a:path w="2112" h="372">
                  <a:moveTo>
                    <a:pt x="0" y="0"/>
                  </a:moveTo>
                  <a:lnTo>
                    <a:pt x="0" y="372"/>
                  </a:lnTo>
                  <a:lnTo>
                    <a:pt x="2112" y="372"/>
                  </a:lnTo>
                  <a:lnTo>
                    <a:pt x="211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5205" name="Freeform 69"/>
            <p:cNvSpPr>
              <a:spLocks/>
            </p:cNvSpPr>
            <p:nvPr/>
          </p:nvSpPr>
          <p:spPr bwMode="auto">
            <a:xfrm>
              <a:off x="1169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5206" name="Freeform 70"/>
            <p:cNvSpPr>
              <a:spLocks/>
            </p:cNvSpPr>
            <p:nvPr/>
          </p:nvSpPr>
          <p:spPr bwMode="auto">
            <a:xfrm>
              <a:off x="3281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5207" name="Rectangle 71"/>
          <p:cNvSpPr>
            <a:spLocks noChangeArrowheads="1"/>
          </p:cNvSpPr>
          <p:nvPr/>
        </p:nvSpPr>
        <p:spPr bwMode="auto">
          <a:xfrm>
            <a:off x="3276600" y="2286000"/>
            <a:ext cx="1982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75245" name="Group 109"/>
          <p:cNvGraphicFramePr>
            <a:graphicFrameLocks noGrp="1"/>
          </p:cNvGraphicFramePr>
          <p:nvPr/>
        </p:nvGraphicFramePr>
        <p:xfrm>
          <a:off x="609600" y="3173413"/>
          <a:ext cx="7689850" cy="1855789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PIPE- Hardware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900487" cy="5213350"/>
          </a:xfrm>
        </p:spPr>
        <p:txBody>
          <a:bodyPr/>
          <a:lstStyle/>
          <a:p>
            <a:pPr lvl="1"/>
            <a:r>
              <a:rPr lang="en-US"/>
              <a:t>Pipeline registers hold intermediate values from instruction execution</a:t>
            </a:r>
          </a:p>
          <a:p>
            <a:r>
              <a:rPr lang="en-US"/>
              <a:t>Forward (Upward) Paths</a:t>
            </a:r>
          </a:p>
          <a:p>
            <a:pPr lvl="1"/>
            <a:r>
              <a:rPr lang="en-US"/>
              <a:t>Values passed from one stage to next</a:t>
            </a:r>
          </a:p>
          <a:p>
            <a:pPr lvl="1"/>
            <a:r>
              <a:rPr lang="en-US"/>
              <a:t>Cannot jump past stages</a:t>
            </a:r>
          </a:p>
          <a:p>
            <a:pPr lvl="2"/>
            <a:r>
              <a:rPr lang="en-US"/>
              <a:t>e.g., valC passes through decode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9450" y="222250"/>
            <a:ext cx="4495800" cy="639127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Corrected Pipeline Control Logic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105400"/>
            <a:ext cx="8396288" cy="1479550"/>
          </a:xfrm>
        </p:spPr>
        <p:txBody>
          <a:bodyPr/>
          <a:lstStyle/>
          <a:p>
            <a:pPr lvl="1"/>
            <a:r>
              <a:rPr lang="en-US"/>
              <a:t>Load/use hazard should get priority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instruction should be held in decode stage for additional cycle</a:t>
            </a:r>
          </a:p>
        </p:txBody>
      </p:sp>
      <p:graphicFrame>
        <p:nvGraphicFramePr>
          <p:cNvPr id="476232" name="Group 72"/>
          <p:cNvGraphicFramePr>
            <a:graphicFrameLocks noGrp="1"/>
          </p:cNvGraphicFramePr>
          <p:nvPr/>
        </p:nvGraphicFramePr>
        <p:xfrm>
          <a:off x="609600" y="3173413"/>
          <a:ext cx="7689850" cy="1855789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6269" name="Text Box 109"/>
          <p:cNvSpPr txBox="1">
            <a:spLocks noChangeArrowheads="1"/>
          </p:cNvSpPr>
          <p:nvPr/>
        </p:nvSpPr>
        <p:spPr bwMode="auto">
          <a:xfrm>
            <a:off x="533400" y="990600"/>
            <a:ext cx="8445500" cy="22923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D_bubble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</a:t>
            </a:r>
            <a:r>
              <a:rPr lang="en-US" sz="1600" dirty="0" err="1">
                <a:solidFill>
                  <a:schemeClr val="hlink"/>
                </a:solidFill>
                <a:latin typeface="Courier New" pitchFamily="49" charset="0"/>
              </a:rPr>
              <a:t>Mispredicted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 branch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== IJXX &amp;&amp; !</a:t>
            </a:r>
            <a:r>
              <a:rPr lang="en-US" sz="1600" dirty="0" err="1" smtClean="0">
                <a:latin typeface="Courier New" pitchFamily="49" charset="0"/>
              </a:rPr>
              <a:t>e_Cnd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Stalling at fetch while ret passes through pipeline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IRET in { 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M_icode</a:t>
            </a:r>
            <a:r>
              <a:rPr lang="en-US" sz="1600" dirty="0">
                <a:latin typeface="Courier New" pitchFamily="49" charset="0"/>
              </a:rPr>
              <a:t> }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 </a:t>
            </a:r>
            <a:r>
              <a:rPr lang="en-US" sz="1600" i="1" dirty="0">
                <a:solidFill>
                  <a:schemeClr val="hlink"/>
                </a:solidFill>
                <a:latin typeface="Courier New" pitchFamily="49" charset="0"/>
              </a:rPr>
              <a:t># but not condition for a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 &amp;&amp; !(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IMRMOVQ, IPOPQ </a:t>
            </a:r>
            <a:r>
              <a:rPr lang="en-US" sz="1600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         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d_srcB</a:t>
            </a:r>
            <a:r>
              <a:rPr lang="en-US" sz="1600" dirty="0">
                <a:latin typeface="Courier New" pitchFamily="49" charset="0"/>
              </a:rPr>
              <a:t> });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Hazards</a:t>
            </a:r>
          </a:p>
          <a:p>
            <a:pPr lvl="1"/>
            <a:r>
              <a:rPr lang="en-US"/>
              <a:t>Most handled by forwarding</a:t>
            </a:r>
          </a:p>
          <a:p>
            <a:pPr lvl="2"/>
            <a:r>
              <a:rPr lang="en-US"/>
              <a:t>No performance penalty</a:t>
            </a:r>
          </a:p>
          <a:p>
            <a:pPr lvl="1"/>
            <a:r>
              <a:rPr lang="en-US"/>
              <a:t>Load/use hazard requires one cycle stall</a:t>
            </a:r>
          </a:p>
          <a:p>
            <a:r>
              <a:rPr lang="en-US"/>
              <a:t>Control Hazards</a:t>
            </a:r>
          </a:p>
          <a:p>
            <a:pPr lvl="1"/>
            <a:r>
              <a:rPr lang="en-US"/>
              <a:t>Cancel instructions when detect mispredicted branch</a:t>
            </a:r>
          </a:p>
          <a:p>
            <a:pPr lvl="2"/>
            <a:r>
              <a:rPr lang="en-US"/>
              <a:t>Two clock cycles wasted</a:t>
            </a:r>
          </a:p>
          <a:p>
            <a:pPr lvl="1"/>
            <a:r>
              <a:rPr lang="en-US"/>
              <a:t>Stall fetch stage while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passes through pipeline</a:t>
            </a:r>
          </a:p>
          <a:p>
            <a:pPr lvl="2"/>
            <a:r>
              <a:rPr lang="en-US"/>
              <a:t>Three clock cycles wasted</a:t>
            </a:r>
          </a:p>
          <a:p>
            <a:r>
              <a:rPr lang="en-US"/>
              <a:t>Control Combinations</a:t>
            </a:r>
          </a:p>
          <a:p>
            <a:pPr lvl="1"/>
            <a:r>
              <a:rPr lang="en-US"/>
              <a:t>Must analyze carefully</a:t>
            </a:r>
          </a:p>
          <a:p>
            <a:pPr lvl="1"/>
            <a:r>
              <a:rPr lang="en-US"/>
              <a:t>First version had subtle bug</a:t>
            </a:r>
          </a:p>
          <a:p>
            <a:pPr lvl="2"/>
            <a:r>
              <a:rPr lang="en-US"/>
              <a:t>Only arises with unusual instruction combination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2 Nop’s</a:t>
            </a:r>
          </a:p>
        </p:txBody>
      </p:sp>
      <p:grpSp>
        <p:nvGrpSpPr>
          <p:cNvPr id="275" name="Group 532"/>
          <p:cNvGrpSpPr>
            <a:grpSpLocks/>
          </p:cNvGrpSpPr>
          <p:nvPr/>
        </p:nvGrpSpPr>
        <p:grpSpPr bwMode="auto">
          <a:xfrm>
            <a:off x="679450" y="908050"/>
            <a:ext cx="7469188" cy="5564188"/>
            <a:chOff x="519" y="399"/>
            <a:chExt cx="4705" cy="3505"/>
          </a:xfrm>
        </p:grpSpPr>
        <p:sp>
          <p:nvSpPr>
            <p:cNvPr id="276" name="Rectangle 261"/>
            <p:cNvSpPr>
              <a:spLocks noChangeArrowheads="1"/>
            </p:cNvSpPr>
            <p:nvPr/>
          </p:nvSpPr>
          <p:spPr bwMode="auto">
            <a:xfrm>
              <a:off x="519" y="63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" name="Rectangle 262"/>
            <p:cNvSpPr>
              <a:spLocks noChangeArrowheads="1"/>
            </p:cNvSpPr>
            <p:nvPr/>
          </p:nvSpPr>
          <p:spPr bwMode="auto">
            <a:xfrm>
              <a:off x="610" y="678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 dirty="0"/>
            </a:p>
          </p:txBody>
        </p:sp>
        <p:sp>
          <p:nvSpPr>
            <p:cNvPr id="278" name="Rectangle 263"/>
            <p:cNvSpPr>
              <a:spLocks noChangeArrowheads="1"/>
            </p:cNvSpPr>
            <p:nvPr/>
          </p:nvSpPr>
          <p:spPr bwMode="auto">
            <a:xfrm>
              <a:off x="1110" y="678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279" name="Rectangle 264"/>
            <p:cNvSpPr>
              <a:spLocks noChangeArrowheads="1"/>
            </p:cNvSpPr>
            <p:nvPr/>
          </p:nvSpPr>
          <p:spPr bwMode="auto">
            <a:xfrm>
              <a:off x="1548" y="678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280" name="Rectangle 265"/>
            <p:cNvSpPr>
              <a:spLocks noChangeArrowheads="1"/>
            </p:cNvSpPr>
            <p:nvPr/>
          </p:nvSpPr>
          <p:spPr bwMode="auto">
            <a:xfrm>
              <a:off x="1882" y="67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281" name="Rectangle 266"/>
            <p:cNvSpPr>
              <a:spLocks noChangeArrowheads="1"/>
            </p:cNvSpPr>
            <p:nvPr/>
          </p:nvSpPr>
          <p:spPr bwMode="auto">
            <a:xfrm>
              <a:off x="2343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2" name="Rectangle 267"/>
            <p:cNvSpPr>
              <a:spLocks noChangeArrowheads="1"/>
            </p:cNvSpPr>
            <p:nvPr/>
          </p:nvSpPr>
          <p:spPr bwMode="auto">
            <a:xfrm>
              <a:off x="2481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283" name="Rectangle 268"/>
            <p:cNvSpPr>
              <a:spLocks noChangeArrowheads="1"/>
            </p:cNvSpPr>
            <p:nvPr/>
          </p:nvSpPr>
          <p:spPr bwMode="auto">
            <a:xfrm>
              <a:off x="2631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4" name="Rectangle 269"/>
            <p:cNvSpPr>
              <a:spLocks noChangeArrowheads="1"/>
            </p:cNvSpPr>
            <p:nvPr/>
          </p:nvSpPr>
          <p:spPr bwMode="auto">
            <a:xfrm>
              <a:off x="2769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285" name="Rectangle 270"/>
            <p:cNvSpPr>
              <a:spLocks noChangeArrowheads="1"/>
            </p:cNvSpPr>
            <p:nvPr/>
          </p:nvSpPr>
          <p:spPr bwMode="auto">
            <a:xfrm>
              <a:off x="2919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" name="Rectangle 271"/>
            <p:cNvSpPr>
              <a:spLocks noChangeArrowheads="1"/>
            </p:cNvSpPr>
            <p:nvPr/>
          </p:nvSpPr>
          <p:spPr bwMode="auto">
            <a:xfrm>
              <a:off x="3057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287" name="Rectangle 272"/>
            <p:cNvSpPr>
              <a:spLocks noChangeArrowheads="1"/>
            </p:cNvSpPr>
            <p:nvPr/>
          </p:nvSpPr>
          <p:spPr bwMode="auto">
            <a:xfrm>
              <a:off x="3207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" name="Rectangle 273"/>
            <p:cNvSpPr>
              <a:spLocks noChangeArrowheads="1"/>
            </p:cNvSpPr>
            <p:nvPr/>
          </p:nvSpPr>
          <p:spPr bwMode="auto">
            <a:xfrm>
              <a:off x="3345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289" name="Rectangle 274"/>
            <p:cNvSpPr>
              <a:spLocks noChangeArrowheads="1"/>
            </p:cNvSpPr>
            <p:nvPr/>
          </p:nvSpPr>
          <p:spPr bwMode="auto">
            <a:xfrm>
              <a:off x="3495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0" name="Rectangle 275"/>
            <p:cNvSpPr>
              <a:spLocks noChangeArrowheads="1"/>
            </p:cNvSpPr>
            <p:nvPr/>
          </p:nvSpPr>
          <p:spPr bwMode="auto">
            <a:xfrm>
              <a:off x="3633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291" name="Rectangle 276"/>
            <p:cNvSpPr>
              <a:spLocks noChangeArrowheads="1"/>
            </p:cNvSpPr>
            <p:nvPr/>
          </p:nvSpPr>
          <p:spPr bwMode="auto">
            <a:xfrm>
              <a:off x="3783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2" name="Rectangle 277"/>
            <p:cNvSpPr>
              <a:spLocks noChangeArrowheads="1"/>
            </p:cNvSpPr>
            <p:nvPr/>
          </p:nvSpPr>
          <p:spPr bwMode="auto">
            <a:xfrm>
              <a:off x="3921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293" name="Rectangle 278"/>
            <p:cNvSpPr>
              <a:spLocks noChangeArrowheads="1"/>
            </p:cNvSpPr>
            <p:nvPr/>
          </p:nvSpPr>
          <p:spPr bwMode="auto">
            <a:xfrm>
              <a:off x="4071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4" name="Rectangle 279"/>
            <p:cNvSpPr>
              <a:spLocks noChangeArrowheads="1"/>
            </p:cNvSpPr>
            <p:nvPr/>
          </p:nvSpPr>
          <p:spPr bwMode="auto">
            <a:xfrm>
              <a:off x="4209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295" name="Rectangle 280"/>
            <p:cNvSpPr>
              <a:spLocks noChangeArrowheads="1"/>
            </p:cNvSpPr>
            <p:nvPr/>
          </p:nvSpPr>
          <p:spPr bwMode="auto">
            <a:xfrm>
              <a:off x="4359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6" name="Rectangle 281"/>
            <p:cNvSpPr>
              <a:spLocks noChangeArrowheads="1"/>
            </p:cNvSpPr>
            <p:nvPr/>
          </p:nvSpPr>
          <p:spPr bwMode="auto">
            <a:xfrm>
              <a:off x="4497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297" name="Rectangle 282"/>
            <p:cNvSpPr>
              <a:spLocks noChangeArrowheads="1"/>
            </p:cNvSpPr>
            <p:nvPr/>
          </p:nvSpPr>
          <p:spPr bwMode="auto">
            <a:xfrm>
              <a:off x="4647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" name="Rectangle 283"/>
            <p:cNvSpPr>
              <a:spLocks noChangeArrowheads="1"/>
            </p:cNvSpPr>
            <p:nvPr/>
          </p:nvSpPr>
          <p:spPr bwMode="auto">
            <a:xfrm>
              <a:off x="4785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299" name="Rectangle 284"/>
            <p:cNvSpPr>
              <a:spLocks noChangeArrowheads="1"/>
            </p:cNvSpPr>
            <p:nvPr/>
          </p:nvSpPr>
          <p:spPr bwMode="auto">
            <a:xfrm>
              <a:off x="2343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" name="Rectangle 285"/>
            <p:cNvSpPr>
              <a:spLocks noChangeArrowheads="1"/>
            </p:cNvSpPr>
            <p:nvPr/>
          </p:nvSpPr>
          <p:spPr bwMode="auto">
            <a:xfrm>
              <a:off x="2476" y="6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01" name="Rectangle 286"/>
            <p:cNvSpPr>
              <a:spLocks noChangeArrowheads="1"/>
            </p:cNvSpPr>
            <p:nvPr/>
          </p:nvSpPr>
          <p:spPr bwMode="auto">
            <a:xfrm>
              <a:off x="2631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" name="Rectangle 287"/>
            <p:cNvSpPr>
              <a:spLocks noChangeArrowheads="1"/>
            </p:cNvSpPr>
            <p:nvPr/>
          </p:nvSpPr>
          <p:spPr bwMode="auto">
            <a:xfrm>
              <a:off x="2757" y="6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03" name="Rectangle 288"/>
            <p:cNvSpPr>
              <a:spLocks noChangeArrowheads="1"/>
            </p:cNvSpPr>
            <p:nvPr/>
          </p:nvSpPr>
          <p:spPr bwMode="auto">
            <a:xfrm>
              <a:off x="2919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" name="Rectangle 289"/>
            <p:cNvSpPr>
              <a:spLocks noChangeArrowheads="1"/>
            </p:cNvSpPr>
            <p:nvPr/>
          </p:nvSpPr>
          <p:spPr bwMode="auto">
            <a:xfrm>
              <a:off x="3048" y="6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05" name="Rectangle 290"/>
            <p:cNvSpPr>
              <a:spLocks noChangeArrowheads="1"/>
            </p:cNvSpPr>
            <p:nvPr/>
          </p:nvSpPr>
          <p:spPr bwMode="auto">
            <a:xfrm>
              <a:off x="3207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" name="Rectangle 291"/>
            <p:cNvSpPr>
              <a:spLocks noChangeArrowheads="1"/>
            </p:cNvSpPr>
            <p:nvPr/>
          </p:nvSpPr>
          <p:spPr bwMode="auto">
            <a:xfrm>
              <a:off x="3325" y="6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07" name="Rectangle 292"/>
            <p:cNvSpPr>
              <a:spLocks noChangeArrowheads="1"/>
            </p:cNvSpPr>
            <p:nvPr/>
          </p:nvSpPr>
          <p:spPr bwMode="auto">
            <a:xfrm>
              <a:off x="3495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" name="Rectangle 293"/>
            <p:cNvSpPr>
              <a:spLocks noChangeArrowheads="1"/>
            </p:cNvSpPr>
            <p:nvPr/>
          </p:nvSpPr>
          <p:spPr bwMode="auto">
            <a:xfrm>
              <a:off x="3604" y="6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09" name="Rectangle 294"/>
            <p:cNvSpPr>
              <a:spLocks noChangeArrowheads="1"/>
            </p:cNvSpPr>
            <p:nvPr/>
          </p:nvSpPr>
          <p:spPr bwMode="auto">
            <a:xfrm>
              <a:off x="2343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" name="Rectangle 295"/>
            <p:cNvSpPr>
              <a:spLocks noChangeArrowheads="1"/>
            </p:cNvSpPr>
            <p:nvPr/>
          </p:nvSpPr>
          <p:spPr bwMode="auto">
            <a:xfrm>
              <a:off x="2476" y="6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11" name="Rectangle 296"/>
            <p:cNvSpPr>
              <a:spLocks noChangeArrowheads="1"/>
            </p:cNvSpPr>
            <p:nvPr/>
          </p:nvSpPr>
          <p:spPr bwMode="auto">
            <a:xfrm>
              <a:off x="2631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" name="Rectangle 297"/>
            <p:cNvSpPr>
              <a:spLocks noChangeArrowheads="1"/>
            </p:cNvSpPr>
            <p:nvPr/>
          </p:nvSpPr>
          <p:spPr bwMode="auto">
            <a:xfrm>
              <a:off x="2757" y="6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13" name="Rectangle 298"/>
            <p:cNvSpPr>
              <a:spLocks noChangeArrowheads="1"/>
            </p:cNvSpPr>
            <p:nvPr/>
          </p:nvSpPr>
          <p:spPr bwMode="auto">
            <a:xfrm>
              <a:off x="2919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" name="Rectangle 299"/>
            <p:cNvSpPr>
              <a:spLocks noChangeArrowheads="1"/>
            </p:cNvSpPr>
            <p:nvPr/>
          </p:nvSpPr>
          <p:spPr bwMode="auto">
            <a:xfrm>
              <a:off x="3048" y="6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15" name="Rectangle 300"/>
            <p:cNvSpPr>
              <a:spLocks noChangeArrowheads="1"/>
            </p:cNvSpPr>
            <p:nvPr/>
          </p:nvSpPr>
          <p:spPr bwMode="auto">
            <a:xfrm>
              <a:off x="3207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" name="Rectangle 301"/>
            <p:cNvSpPr>
              <a:spLocks noChangeArrowheads="1"/>
            </p:cNvSpPr>
            <p:nvPr/>
          </p:nvSpPr>
          <p:spPr bwMode="auto">
            <a:xfrm>
              <a:off x="3325" y="6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17" name="Rectangle 302"/>
            <p:cNvSpPr>
              <a:spLocks noChangeArrowheads="1"/>
            </p:cNvSpPr>
            <p:nvPr/>
          </p:nvSpPr>
          <p:spPr bwMode="auto">
            <a:xfrm>
              <a:off x="3495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" name="Rectangle 303"/>
            <p:cNvSpPr>
              <a:spLocks noChangeArrowheads="1"/>
            </p:cNvSpPr>
            <p:nvPr/>
          </p:nvSpPr>
          <p:spPr bwMode="auto">
            <a:xfrm>
              <a:off x="3604" y="6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19" name="Rectangle 304"/>
            <p:cNvSpPr>
              <a:spLocks noChangeArrowheads="1"/>
            </p:cNvSpPr>
            <p:nvPr/>
          </p:nvSpPr>
          <p:spPr bwMode="auto">
            <a:xfrm>
              <a:off x="519" y="83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" name="Rectangle 305"/>
            <p:cNvSpPr>
              <a:spLocks noChangeArrowheads="1"/>
            </p:cNvSpPr>
            <p:nvPr/>
          </p:nvSpPr>
          <p:spPr bwMode="auto">
            <a:xfrm>
              <a:off x="641" y="87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321" name="Rectangle 306"/>
            <p:cNvSpPr>
              <a:spLocks noChangeArrowheads="1"/>
            </p:cNvSpPr>
            <p:nvPr/>
          </p:nvSpPr>
          <p:spPr bwMode="auto">
            <a:xfrm>
              <a:off x="1110" y="87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322" name="Rectangle 307"/>
            <p:cNvSpPr>
              <a:spLocks noChangeArrowheads="1"/>
            </p:cNvSpPr>
            <p:nvPr/>
          </p:nvSpPr>
          <p:spPr bwMode="auto">
            <a:xfrm>
              <a:off x="1615" y="870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323" name="Rectangle 308"/>
            <p:cNvSpPr>
              <a:spLocks noChangeArrowheads="1"/>
            </p:cNvSpPr>
            <p:nvPr/>
          </p:nvSpPr>
          <p:spPr bwMode="auto">
            <a:xfrm>
              <a:off x="1882" y="870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324" name="Rectangle 309"/>
            <p:cNvSpPr>
              <a:spLocks noChangeArrowheads="1"/>
            </p:cNvSpPr>
            <p:nvPr/>
          </p:nvSpPr>
          <p:spPr bwMode="auto">
            <a:xfrm>
              <a:off x="2631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" name="Rectangle 310"/>
            <p:cNvSpPr>
              <a:spLocks noChangeArrowheads="1"/>
            </p:cNvSpPr>
            <p:nvPr/>
          </p:nvSpPr>
          <p:spPr bwMode="auto">
            <a:xfrm>
              <a:off x="2764" y="859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26" name="Rectangle 311"/>
            <p:cNvSpPr>
              <a:spLocks noChangeArrowheads="1"/>
            </p:cNvSpPr>
            <p:nvPr/>
          </p:nvSpPr>
          <p:spPr bwMode="auto">
            <a:xfrm>
              <a:off x="2919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" name="Rectangle 312"/>
            <p:cNvSpPr>
              <a:spLocks noChangeArrowheads="1"/>
            </p:cNvSpPr>
            <p:nvPr/>
          </p:nvSpPr>
          <p:spPr bwMode="auto">
            <a:xfrm>
              <a:off x="3045" y="859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28" name="Rectangle 313"/>
            <p:cNvSpPr>
              <a:spLocks noChangeArrowheads="1"/>
            </p:cNvSpPr>
            <p:nvPr/>
          </p:nvSpPr>
          <p:spPr bwMode="auto">
            <a:xfrm>
              <a:off x="3207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" name="Rectangle 314"/>
            <p:cNvSpPr>
              <a:spLocks noChangeArrowheads="1"/>
            </p:cNvSpPr>
            <p:nvPr/>
          </p:nvSpPr>
          <p:spPr bwMode="auto">
            <a:xfrm>
              <a:off x="3336" y="859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30" name="Rectangle 315"/>
            <p:cNvSpPr>
              <a:spLocks noChangeArrowheads="1"/>
            </p:cNvSpPr>
            <p:nvPr/>
          </p:nvSpPr>
          <p:spPr bwMode="auto">
            <a:xfrm>
              <a:off x="3495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" name="Rectangle 316"/>
            <p:cNvSpPr>
              <a:spLocks noChangeArrowheads="1"/>
            </p:cNvSpPr>
            <p:nvPr/>
          </p:nvSpPr>
          <p:spPr bwMode="auto">
            <a:xfrm>
              <a:off x="3613" y="859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32" name="Rectangle 317"/>
            <p:cNvSpPr>
              <a:spLocks noChangeArrowheads="1"/>
            </p:cNvSpPr>
            <p:nvPr/>
          </p:nvSpPr>
          <p:spPr bwMode="auto">
            <a:xfrm>
              <a:off x="3783" y="83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" name="Rectangle 318"/>
            <p:cNvSpPr>
              <a:spLocks noChangeArrowheads="1"/>
            </p:cNvSpPr>
            <p:nvPr/>
          </p:nvSpPr>
          <p:spPr bwMode="auto">
            <a:xfrm>
              <a:off x="3892" y="859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34" name="Rectangle 319"/>
            <p:cNvSpPr>
              <a:spLocks noChangeArrowheads="1"/>
            </p:cNvSpPr>
            <p:nvPr/>
          </p:nvSpPr>
          <p:spPr bwMode="auto">
            <a:xfrm>
              <a:off x="2631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" name="Rectangle 320"/>
            <p:cNvSpPr>
              <a:spLocks noChangeArrowheads="1"/>
            </p:cNvSpPr>
            <p:nvPr/>
          </p:nvSpPr>
          <p:spPr bwMode="auto">
            <a:xfrm>
              <a:off x="2764" y="859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36" name="Rectangle 321"/>
            <p:cNvSpPr>
              <a:spLocks noChangeArrowheads="1"/>
            </p:cNvSpPr>
            <p:nvPr/>
          </p:nvSpPr>
          <p:spPr bwMode="auto">
            <a:xfrm>
              <a:off x="2919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" name="Rectangle 322"/>
            <p:cNvSpPr>
              <a:spLocks noChangeArrowheads="1"/>
            </p:cNvSpPr>
            <p:nvPr/>
          </p:nvSpPr>
          <p:spPr bwMode="auto">
            <a:xfrm>
              <a:off x="3045" y="859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38" name="Rectangle 323"/>
            <p:cNvSpPr>
              <a:spLocks noChangeArrowheads="1"/>
            </p:cNvSpPr>
            <p:nvPr/>
          </p:nvSpPr>
          <p:spPr bwMode="auto">
            <a:xfrm>
              <a:off x="3207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" name="Rectangle 324"/>
            <p:cNvSpPr>
              <a:spLocks noChangeArrowheads="1"/>
            </p:cNvSpPr>
            <p:nvPr/>
          </p:nvSpPr>
          <p:spPr bwMode="auto">
            <a:xfrm>
              <a:off x="3336" y="859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40" name="Rectangle 325"/>
            <p:cNvSpPr>
              <a:spLocks noChangeArrowheads="1"/>
            </p:cNvSpPr>
            <p:nvPr/>
          </p:nvSpPr>
          <p:spPr bwMode="auto">
            <a:xfrm>
              <a:off x="3495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" name="Rectangle 326"/>
            <p:cNvSpPr>
              <a:spLocks noChangeArrowheads="1"/>
            </p:cNvSpPr>
            <p:nvPr/>
          </p:nvSpPr>
          <p:spPr bwMode="auto">
            <a:xfrm>
              <a:off x="3613" y="859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42" name="Rectangle 327"/>
            <p:cNvSpPr>
              <a:spLocks noChangeArrowheads="1"/>
            </p:cNvSpPr>
            <p:nvPr/>
          </p:nvSpPr>
          <p:spPr bwMode="auto">
            <a:xfrm>
              <a:off x="3783" y="83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" name="Rectangle 328"/>
            <p:cNvSpPr>
              <a:spLocks noChangeArrowheads="1"/>
            </p:cNvSpPr>
            <p:nvPr/>
          </p:nvSpPr>
          <p:spPr bwMode="auto">
            <a:xfrm>
              <a:off x="3892" y="859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44" name="Rectangle 329"/>
            <p:cNvSpPr>
              <a:spLocks noChangeArrowheads="1"/>
            </p:cNvSpPr>
            <p:nvPr/>
          </p:nvSpPr>
          <p:spPr bwMode="auto">
            <a:xfrm>
              <a:off x="519" y="102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" name="Rectangle 330"/>
            <p:cNvSpPr>
              <a:spLocks noChangeArrowheads="1"/>
            </p:cNvSpPr>
            <p:nvPr/>
          </p:nvSpPr>
          <p:spPr bwMode="auto">
            <a:xfrm>
              <a:off x="641" y="106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346" name="Rectangle 331"/>
            <p:cNvSpPr>
              <a:spLocks noChangeArrowheads="1"/>
            </p:cNvSpPr>
            <p:nvPr/>
          </p:nvSpPr>
          <p:spPr bwMode="auto">
            <a:xfrm>
              <a:off x="1079" y="1062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347" name="Rectangle 332"/>
            <p:cNvSpPr>
              <a:spLocks noChangeArrowheads="1"/>
            </p:cNvSpPr>
            <p:nvPr/>
          </p:nvSpPr>
          <p:spPr bwMode="auto">
            <a:xfrm>
              <a:off x="2919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" name="Rectangle 333"/>
            <p:cNvSpPr>
              <a:spLocks noChangeArrowheads="1"/>
            </p:cNvSpPr>
            <p:nvPr/>
          </p:nvSpPr>
          <p:spPr bwMode="auto">
            <a:xfrm>
              <a:off x="3052" y="1051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49" name="Rectangle 334"/>
            <p:cNvSpPr>
              <a:spLocks noChangeArrowheads="1"/>
            </p:cNvSpPr>
            <p:nvPr/>
          </p:nvSpPr>
          <p:spPr bwMode="auto">
            <a:xfrm>
              <a:off x="3207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" name="Rectangle 335"/>
            <p:cNvSpPr>
              <a:spLocks noChangeArrowheads="1"/>
            </p:cNvSpPr>
            <p:nvPr/>
          </p:nvSpPr>
          <p:spPr bwMode="auto">
            <a:xfrm>
              <a:off x="3333" y="1051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51" name="Rectangle 336"/>
            <p:cNvSpPr>
              <a:spLocks noChangeArrowheads="1"/>
            </p:cNvSpPr>
            <p:nvPr/>
          </p:nvSpPr>
          <p:spPr bwMode="auto">
            <a:xfrm>
              <a:off x="3495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" name="Rectangle 337"/>
            <p:cNvSpPr>
              <a:spLocks noChangeArrowheads="1"/>
            </p:cNvSpPr>
            <p:nvPr/>
          </p:nvSpPr>
          <p:spPr bwMode="auto">
            <a:xfrm>
              <a:off x="3624" y="1051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53" name="Rectangle 338"/>
            <p:cNvSpPr>
              <a:spLocks noChangeArrowheads="1"/>
            </p:cNvSpPr>
            <p:nvPr/>
          </p:nvSpPr>
          <p:spPr bwMode="auto">
            <a:xfrm>
              <a:off x="3783" y="102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" name="Rectangle 339"/>
            <p:cNvSpPr>
              <a:spLocks noChangeArrowheads="1"/>
            </p:cNvSpPr>
            <p:nvPr/>
          </p:nvSpPr>
          <p:spPr bwMode="auto">
            <a:xfrm>
              <a:off x="3901" y="1051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55" name="Rectangle 340"/>
            <p:cNvSpPr>
              <a:spLocks noChangeArrowheads="1"/>
            </p:cNvSpPr>
            <p:nvPr/>
          </p:nvSpPr>
          <p:spPr bwMode="auto">
            <a:xfrm>
              <a:off x="4071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" name="Rectangle 341"/>
            <p:cNvSpPr>
              <a:spLocks noChangeArrowheads="1"/>
            </p:cNvSpPr>
            <p:nvPr/>
          </p:nvSpPr>
          <p:spPr bwMode="auto">
            <a:xfrm>
              <a:off x="4180" y="1051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57" name="Rectangle 342"/>
            <p:cNvSpPr>
              <a:spLocks noChangeArrowheads="1"/>
            </p:cNvSpPr>
            <p:nvPr/>
          </p:nvSpPr>
          <p:spPr bwMode="auto">
            <a:xfrm>
              <a:off x="2919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" name="Rectangle 343"/>
            <p:cNvSpPr>
              <a:spLocks noChangeArrowheads="1"/>
            </p:cNvSpPr>
            <p:nvPr/>
          </p:nvSpPr>
          <p:spPr bwMode="auto">
            <a:xfrm>
              <a:off x="3052" y="1051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59" name="Rectangle 344"/>
            <p:cNvSpPr>
              <a:spLocks noChangeArrowheads="1"/>
            </p:cNvSpPr>
            <p:nvPr/>
          </p:nvSpPr>
          <p:spPr bwMode="auto">
            <a:xfrm>
              <a:off x="3207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" name="Rectangle 345"/>
            <p:cNvSpPr>
              <a:spLocks noChangeArrowheads="1"/>
            </p:cNvSpPr>
            <p:nvPr/>
          </p:nvSpPr>
          <p:spPr bwMode="auto">
            <a:xfrm>
              <a:off x="3333" y="1051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61" name="Rectangle 346"/>
            <p:cNvSpPr>
              <a:spLocks noChangeArrowheads="1"/>
            </p:cNvSpPr>
            <p:nvPr/>
          </p:nvSpPr>
          <p:spPr bwMode="auto">
            <a:xfrm>
              <a:off x="3495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" name="Rectangle 347"/>
            <p:cNvSpPr>
              <a:spLocks noChangeArrowheads="1"/>
            </p:cNvSpPr>
            <p:nvPr/>
          </p:nvSpPr>
          <p:spPr bwMode="auto">
            <a:xfrm>
              <a:off x="3624" y="1051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63" name="Rectangle 348"/>
            <p:cNvSpPr>
              <a:spLocks noChangeArrowheads="1"/>
            </p:cNvSpPr>
            <p:nvPr/>
          </p:nvSpPr>
          <p:spPr bwMode="auto">
            <a:xfrm>
              <a:off x="3783" y="102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4" name="Rectangle 349"/>
            <p:cNvSpPr>
              <a:spLocks noChangeArrowheads="1"/>
            </p:cNvSpPr>
            <p:nvPr/>
          </p:nvSpPr>
          <p:spPr bwMode="auto">
            <a:xfrm>
              <a:off x="3901" y="1051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65" name="Rectangle 350"/>
            <p:cNvSpPr>
              <a:spLocks noChangeArrowheads="1"/>
            </p:cNvSpPr>
            <p:nvPr/>
          </p:nvSpPr>
          <p:spPr bwMode="auto">
            <a:xfrm>
              <a:off x="4071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6" name="Rectangle 351"/>
            <p:cNvSpPr>
              <a:spLocks noChangeArrowheads="1"/>
            </p:cNvSpPr>
            <p:nvPr/>
          </p:nvSpPr>
          <p:spPr bwMode="auto">
            <a:xfrm>
              <a:off x="4180" y="1051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67" name="Rectangle 352"/>
            <p:cNvSpPr>
              <a:spLocks noChangeArrowheads="1"/>
            </p:cNvSpPr>
            <p:nvPr/>
          </p:nvSpPr>
          <p:spPr bwMode="auto">
            <a:xfrm>
              <a:off x="519" y="121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" name="Rectangle 353"/>
            <p:cNvSpPr>
              <a:spLocks noChangeArrowheads="1"/>
            </p:cNvSpPr>
            <p:nvPr/>
          </p:nvSpPr>
          <p:spPr bwMode="auto">
            <a:xfrm>
              <a:off x="641" y="1254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0x015: </a:t>
              </a:r>
              <a:endParaRPr lang="en-US" dirty="0"/>
            </a:p>
          </p:txBody>
        </p:sp>
        <p:sp>
          <p:nvSpPr>
            <p:cNvPr id="369" name="Rectangle 354"/>
            <p:cNvSpPr>
              <a:spLocks noChangeArrowheads="1"/>
            </p:cNvSpPr>
            <p:nvPr/>
          </p:nvSpPr>
          <p:spPr bwMode="auto">
            <a:xfrm>
              <a:off x="1079" y="125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370" name="Rectangle 355"/>
            <p:cNvSpPr>
              <a:spLocks noChangeArrowheads="1"/>
            </p:cNvSpPr>
            <p:nvPr/>
          </p:nvSpPr>
          <p:spPr bwMode="auto">
            <a:xfrm>
              <a:off x="3207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1" name="Rectangle 356"/>
            <p:cNvSpPr>
              <a:spLocks noChangeArrowheads="1"/>
            </p:cNvSpPr>
            <p:nvPr/>
          </p:nvSpPr>
          <p:spPr bwMode="auto">
            <a:xfrm>
              <a:off x="3340" y="124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72" name="Rectangle 357"/>
            <p:cNvSpPr>
              <a:spLocks noChangeArrowheads="1"/>
            </p:cNvSpPr>
            <p:nvPr/>
          </p:nvSpPr>
          <p:spPr bwMode="auto">
            <a:xfrm>
              <a:off x="3495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3" name="Rectangle 358"/>
            <p:cNvSpPr>
              <a:spLocks noChangeArrowheads="1"/>
            </p:cNvSpPr>
            <p:nvPr/>
          </p:nvSpPr>
          <p:spPr bwMode="auto">
            <a:xfrm>
              <a:off x="3621" y="124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74" name="Rectangle 359"/>
            <p:cNvSpPr>
              <a:spLocks noChangeArrowheads="1"/>
            </p:cNvSpPr>
            <p:nvPr/>
          </p:nvSpPr>
          <p:spPr bwMode="auto">
            <a:xfrm>
              <a:off x="3783" y="121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5" name="Rectangle 360"/>
            <p:cNvSpPr>
              <a:spLocks noChangeArrowheads="1"/>
            </p:cNvSpPr>
            <p:nvPr/>
          </p:nvSpPr>
          <p:spPr bwMode="auto">
            <a:xfrm>
              <a:off x="3912" y="124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76" name="Rectangle 361"/>
            <p:cNvSpPr>
              <a:spLocks noChangeArrowheads="1"/>
            </p:cNvSpPr>
            <p:nvPr/>
          </p:nvSpPr>
          <p:spPr bwMode="auto">
            <a:xfrm>
              <a:off x="4071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7" name="Rectangle 362"/>
            <p:cNvSpPr>
              <a:spLocks noChangeArrowheads="1"/>
            </p:cNvSpPr>
            <p:nvPr/>
          </p:nvSpPr>
          <p:spPr bwMode="auto">
            <a:xfrm>
              <a:off x="4189" y="124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78" name="Rectangle 363"/>
            <p:cNvSpPr>
              <a:spLocks noChangeArrowheads="1"/>
            </p:cNvSpPr>
            <p:nvPr/>
          </p:nvSpPr>
          <p:spPr bwMode="auto">
            <a:xfrm>
              <a:off x="4359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" name="Rectangle 364"/>
            <p:cNvSpPr>
              <a:spLocks noChangeArrowheads="1"/>
            </p:cNvSpPr>
            <p:nvPr/>
          </p:nvSpPr>
          <p:spPr bwMode="auto">
            <a:xfrm>
              <a:off x="4468" y="124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80" name="Rectangle 365"/>
            <p:cNvSpPr>
              <a:spLocks noChangeArrowheads="1"/>
            </p:cNvSpPr>
            <p:nvPr/>
          </p:nvSpPr>
          <p:spPr bwMode="auto">
            <a:xfrm>
              <a:off x="3207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1" name="Rectangle 366"/>
            <p:cNvSpPr>
              <a:spLocks noChangeArrowheads="1"/>
            </p:cNvSpPr>
            <p:nvPr/>
          </p:nvSpPr>
          <p:spPr bwMode="auto">
            <a:xfrm>
              <a:off x="3340" y="124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82" name="Rectangle 367"/>
            <p:cNvSpPr>
              <a:spLocks noChangeArrowheads="1"/>
            </p:cNvSpPr>
            <p:nvPr/>
          </p:nvSpPr>
          <p:spPr bwMode="auto">
            <a:xfrm>
              <a:off x="3495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3" name="Rectangle 368"/>
            <p:cNvSpPr>
              <a:spLocks noChangeArrowheads="1"/>
            </p:cNvSpPr>
            <p:nvPr/>
          </p:nvSpPr>
          <p:spPr bwMode="auto">
            <a:xfrm>
              <a:off x="3621" y="124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84" name="Rectangle 369"/>
            <p:cNvSpPr>
              <a:spLocks noChangeArrowheads="1"/>
            </p:cNvSpPr>
            <p:nvPr/>
          </p:nvSpPr>
          <p:spPr bwMode="auto">
            <a:xfrm>
              <a:off x="3783" y="121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5" name="Rectangle 370"/>
            <p:cNvSpPr>
              <a:spLocks noChangeArrowheads="1"/>
            </p:cNvSpPr>
            <p:nvPr/>
          </p:nvSpPr>
          <p:spPr bwMode="auto">
            <a:xfrm>
              <a:off x="3912" y="124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86" name="Rectangle 371"/>
            <p:cNvSpPr>
              <a:spLocks noChangeArrowheads="1"/>
            </p:cNvSpPr>
            <p:nvPr/>
          </p:nvSpPr>
          <p:spPr bwMode="auto">
            <a:xfrm>
              <a:off x="4071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7" name="Rectangle 372"/>
            <p:cNvSpPr>
              <a:spLocks noChangeArrowheads="1"/>
            </p:cNvSpPr>
            <p:nvPr/>
          </p:nvSpPr>
          <p:spPr bwMode="auto">
            <a:xfrm>
              <a:off x="4189" y="124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88" name="Rectangle 373"/>
            <p:cNvSpPr>
              <a:spLocks noChangeArrowheads="1"/>
            </p:cNvSpPr>
            <p:nvPr/>
          </p:nvSpPr>
          <p:spPr bwMode="auto">
            <a:xfrm>
              <a:off x="4359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" name="Rectangle 374"/>
            <p:cNvSpPr>
              <a:spLocks noChangeArrowheads="1"/>
            </p:cNvSpPr>
            <p:nvPr/>
          </p:nvSpPr>
          <p:spPr bwMode="auto">
            <a:xfrm>
              <a:off x="4468" y="124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90" name="Rectangle 375"/>
            <p:cNvSpPr>
              <a:spLocks noChangeArrowheads="1"/>
            </p:cNvSpPr>
            <p:nvPr/>
          </p:nvSpPr>
          <p:spPr bwMode="auto">
            <a:xfrm>
              <a:off x="519" y="140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1" name="Rectangle 376"/>
            <p:cNvSpPr>
              <a:spLocks noChangeArrowheads="1"/>
            </p:cNvSpPr>
            <p:nvPr/>
          </p:nvSpPr>
          <p:spPr bwMode="auto">
            <a:xfrm>
              <a:off x="641" y="1446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endParaRPr lang="en-US" dirty="0"/>
            </a:p>
          </p:txBody>
        </p:sp>
        <p:sp>
          <p:nvSpPr>
            <p:cNvPr id="392" name="Rectangle 377"/>
            <p:cNvSpPr>
              <a:spLocks noChangeArrowheads="1"/>
            </p:cNvSpPr>
            <p:nvPr/>
          </p:nvSpPr>
          <p:spPr bwMode="auto">
            <a:xfrm>
              <a:off x="1077" y="1446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393" name="Rectangle 378"/>
            <p:cNvSpPr>
              <a:spLocks noChangeArrowheads="1"/>
            </p:cNvSpPr>
            <p:nvPr/>
          </p:nvSpPr>
          <p:spPr bwMode="auto">
            <a:xfrm>
              <a:off x="1414" y="1446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394" name="Rectangle 379"/>
            <p:cNvSpPr>
              <a:spLocks noChangeArrowheads="1"/>
            </p:cNvSpPr>
            <p:nvPr/>
          </p:nvSpPr>
          <p:spPr bwMode="auto">
            <a:xfrm>
              <a:off x="1480" y="144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395" name="Rectangle 380"/>
            <p:cNvSpPr>
              <a:spLocks noChangeArrowheads="1"/>
            </p:cNvSpPr>
            <p:nvPr/>
          </p:nvSpPr>
          <p:spPr bwMode="auto">
            <a:xfrm>
              <a:off x="1682" y="1446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396" name="Rectangle 381"/>
            <p:cNvSpPr>
              <a:spLocks noChangeArrowheads="1"/>
            </p:cNvSpPr>
            <p:nvPr/>
          </p:nvSpPr>
          <p:spPr bwMode="auto">
            <a:xfrm>
              <a:off x="1815" y="144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397" name="Rectangle 382"/>
            <p:cNvSpPr>
              <a:spLocks noChangeArrowheads="1"/>
            </p:cNvSpPr>
            <p:nvPr/>
          </p:nvSpPr>
          <p:spPr bwMode="auto">
            <a:xfrm>
              <a:off x="3495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8" name="Rectangle 383"/>
            <p:cNvSpPr>
              <a:spLocks noChangeArrowheads="1"/>
            </p:cNvSpPr>
            <p:nvPr/>
          </p:nvSpPr>
          <p:spPr bwMode="auto">
            <a:xfrm>
              <a:off x="3628" y="143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99" name="Rectangle 384"/>
            <p:cNvSpPr>
              <a:spLocks noChangeArrowheads="1"/>
            </p:cNvSpPr>
            <p:nvPr/>
          </p:nvSpPr>
          <p:spPr bwMode="auto">
            <a:xfrm>
              <a:off x="3783" y="140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" name="Rectangle 385"/>
            <p:cNvSpPr>
              <a:spLocks noChangeArrowheads="1"/>
            </p:cNvSpPr>
            <p:nvPr/>
          </p:nvSpPr>
          <p:spPr bwMode="auto">
            <a:xfrm>
              <a:off x="3909" y="143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01" name="Rectangle 386"/>
            <p:cNvSpPr>
              <a:spLocks noChangeArrowheads="1"/>
            </p:cNvSpPr>
            <p:nvPr/>
          </p:nvSpPr>
          <p:spPr bwMode="auto">
            <a:xfrm>
              <a:off x="4071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2" name="Rectangle 387"/>
            <p:cNvSpPr>
              <a:spLocks noChangeArrowheads="1"/>
            </p:cNvSpPr>
            <p:nvPr/>
          </p:nvSpPr>
          <p:spPr bwMode="auto">
            <a:xfrm>
              <a:off x="4200" y="143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03" name="Rectangle 388"/>
            <p:cNvSpPr>
              <a:spLocks noChangeArrowheads="1"/>
            </p:cNvSpPr>
            <p:nvPr/>
          </p:nvSpPr>
          <p:spPr bwMode="auto">
            <a:xfrm>
              <a:off x="4359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" name="Rectangle 389"/>
            <p:cNvSpPr>
              <a:spLocks noChangeArrowheads="1"/>
            </p:cNvSpPr>
            <p:nvPr/>
          </p:nvSpPr>
          <p:spPr bwMode="auto">
            <a:xfrm>
              <a:off x="4477" y="143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05" name="Rectangle 390"/>
            <p:cNvSpPr>
              <a:spLocks noChangeArrowheads="1"/>
            </p:cNvSpPr>
            <p:nvPr/>
          </p:nvSpPr>
          <p:spPr bwMode="auto">
            <a:xfrm>
              <a:off x="4647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6" name="Rectangle 391"/>
            <p:cNvSpPr>
              <a:spLocks noChangeArrowheads="1"/>
            </p:cNvSpPr>
            <p:nvPr/>
          </p:nvSpPr>
          <p:spPr bwMode="auto">
            <a:xfrm>
              <a:off x="4756" y="143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07" name="Rectangle 392"/>
            <p:cNvSpPr>
              <a:spLocks noChangeArrowheads="1"/>
            </p:cNvSpPr>
            <p:nvPr/>
          </p:nvSpPr>
          <p:spPr bwMode="auto">
            <a:xfrm>
              <a:off x="3495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8" name="Rectangle 393"/>
            <p:cNvSpPr>
              <a:spLocks noChangeArrowheads="1"/>
            </p:cNvSpPr>
            <p:nvPr/>
          </p:nvSpPr>
          <p:spPr bwMode="auto">
            <a:xfrm>
              <a:off x="3628" y="143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09" name="Rectangle 394"/>
            <p:cNvSpPr>
              <a:spLocks noChangeArrowheads="1"/>
            </p:cNvSpPr>
            <p:nvPr/>
          </p:nvSpPr>
          <p:spPr bwMode="auto">
            <a:xfrm>
              <a:off x="3783" y="140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" name="Rectangle 395"/>
            <p:cNvSpPr>
              <a:spLocks noChangeArrowheads="1"/>
            </p:cNvSpPr>
            <p:nvPr/>
          </p:nvSpPr>
          <p:spPr bwMode="auto">
            <a:xfrm>
              <a:off x="3909" y="143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11" name="Rectangle 396"/>
            <p:cNvSpPr>
              <a:spLocks noChangeArrowheads="1"/>
            </p:cNvSpPr>
            <p:nvPr/>
          </p:nvSpPr>
          <p:spPr bwMode="auto">
            <a:xfrm>
              <a:off x="4071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" name="Rectangle 397"/>
            <p:cNvSpPr>
              <a:spLocks noChangeArrowheads="1"/>
            </p:cNvSpPr>
            <p:nvPr/>
          </p:nvSpPr>
          <p:spPr bwMode="auto">
            <a:xfrm>
              <a:off x="4200" y="143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13" name="Rectangle 398"/>
            <p:cNvSpPr>
              <a:spLocks noChangeArrowheads="1"/>
            </p:cNvSpPr>
            <p:nvPr/>
          </p:nvSpPr>
          <p:spPr bwMode="auto">
            <a:xfrm>
              <a:off x="4359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" name="Rectangle 399"/>
            <p:cNvSpPr>
              <a:spLocks noChangeArrowheads="1"/>
            </p:cNvSpPr>
            <p:nvPr/>
          </p:nvSpPr>
          <p:spPr bwMode="auto">
            <a:xfrm>
              <a:off x="4477" y="143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15" name="Rectangle 400"/>
            <p:cNvSpPr>
              <a:spLocks noChangeArrowheads="1"/>
            </p:cNvSpPr>
            <p:nvPr/>
          </p:nvSpPr>
          <p:spPr bwMode="auto">
            <a:xfrm>
              <a:off x="4647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" name="Rectangle 401"/>
            <p:cNvSpPr>
              <a:spLocks noChangeArrowheads="1"/>
            </p:cNvSpPr>
            <p:nvPr/>
          </p:nvSpPr>
          <p:spPr bwMode="auto">
            <a:xfrm>
              <a:off x="4756" y="143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17" name="Rectangle 402"/>
            <p:cNvSpPr>
              <a:spLocks noChangeArrowheads="1"/>
            </p:cNvSpPr>
            <p:nvPr/>
          </p:nvSpPr>
          <p:spPr bwMode="auto">
            <a:xfrm>
              <a:off x="519" y="159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" name="Rectangle 403"/>
            <p:cNvSpPr>
              <a:spLocks noChangeArrowheads="1"/>
            </p:cNvSpPr>
            <p:nvPr/>
          </p:nvSpPr>
          <p:spPr bwMode="auto">
            <a:xfrm>
              <a:off x="605" y="1638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0x018: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419" name="Rectangle 404"/>
            <p:cNvSpPr>
              <a:spLocks noChangeArrowheads="1"/>
            </p:cNvSpPr>
            <p:nvPr/>
          </p:nvSpPr>
          <p:spPr bwMode="auto">
            <a:xfrm>
              <a:off x="3783" y="159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" name="Rectangle 405"/>
            <p:cNvSpPr>
              <a:spLocks noChangeArrowheads="1"/>
            </p:cNvSpPr>
            <p:nvPr/>
          </p:nvSpPr>
          <p:spPr bwMode="auto">
            <a:xfrm>
              <a:off x="3916" y="162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1" name="Rectangle 406"/>
            <p:cNvSpPr>
              <a:spLocks noChangeArrowheads="1"/>
            </p:cNvSpPr>
            <p:nvPr/>
          </p:nvSpPr>
          <p:spPr bwMode="auto">
            <a:xfrm>
              <a:off x="4071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2" name="Rectangle 407"/>
            <p:cNvSpPr>
              <a:spLocks noChangeArrowheads="1"/>
            </p:cNvSpPr>
            <p:nvPr/>
          </p:nvSpPr>
          <p:spPr bwMode="auto">
            <a:xfrm>
              <a:off x="4197" y="162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3" name="Rectangle 408"/>
            <p:cNvSpPr>
              <a:spLocks noChangeArrowheads="1"/>
            </p:cNvSpPr>
            <p:nvPr/>
          </p:nvSpPr>
          <p:spPr bwMode="auto">
            <a:xfrm>
              <a:off x="4359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" name="Rectangle 409"/>
            <p:cNvSpPr>
              <a:spLocks noChangeArrowheads="1"/>
            </p:cNvSpPr>
            <p:nvPr/>
          </p:nvSpPr>
          <p:spPr bwMode="auto">
            <a:xfrm>
              <a:off x="4488" y="162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" name="Rectangle 410"/>
            <p:cNvSpPr>
              <a:spLocks noChangeArrowheads="1"/>
            </p:cNvSpPr>
            <p:nvPr/>
          </p:nvSpPr>
          <p:spPr bwMode="auto">
            <a:xfrm>
              <a:off x="4647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" name="Rectangle 411"/>
            <p:cNvSpPr>
              <a:spLocks noChangeArrowheads="1"/>
            </p:cNvSpPr>
            <p:nvPr/>
          </p:nvSpPr>
          <p:spPr bwMode="auto">
            <a:xfrm>
              <a:off x="4765" y="162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" name="Rectangle 412"/>
            <p:cNvSpPr>
              <a:spLocks noChangeArrowheads="1"/>
            </p:cNvSpPr>
            <p:nvPr/>
          </p:nvSpPr>
          <p:spPr bwMode="auto">
            <a:xfrm>
              <a:off x="4935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8" name="Rectangle 413"/>
            <p:cNvSpPr>
              <a:spLocks noChangeArrowheads="1"/>
            </p:cNvSpPr>
            <p:nvPr/>
          </p:nvSpPr>
          <p:spPr bwMode="auto">
            <a:xfrm>
              <a:off x="5044" y="162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9" name="Rectangle 414"/>
            <p:cNvSpPr>
              <a:spLocks noChangeArrowheads="1"/>
            </p:cNvSpPr>
            <p:nvPr/>
          </p:nvSpPr>
          <p:spPr bwMode="auto">
            <a:xfrm>
              <a:off x="3783" y="159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" name="Rectangle 415"/>
            <p:cNvSpPr>
              <a:spLocks noChangeArrowheads="1"/>
            </p:cNvSpPr>
            <p:nvPr/>
          </p:nvSpPr>
          <p:spPr bwMode="auto">
            <a:xfrm>
              <a:off x="3916" y="162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31" name="Rectangle 416"/>
            <p:cNvSpPr>
              <a:spLocks noChangeArrowheads="1"/>
            </p:cNvSpPr>
            <p:nvPr/>
          </p:nvSpPr>
          <p:spPr bwMode="auto">
            <a:xfrm>
              <a:off x="4071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" name="Rectangle 417"/>
            <p:cNvSpPr>
              <a:spLocks noChangeArrowheads="1"/>
            </p:cNvSpPr>
            <p:nvPr/>
          </p:nvSpPr>
          <p:spPr bwMode="auto">
            <a:xfrm>
              <a:off x="4197" y="162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33" name="Rectangle 418"/>
            <p:cNvSpPr>
              <a:spLocks noChangeArrowheads="1"/>
            </p:cNvSpPr>
            <p:nvPr/>
          </p:nvSpPr>
          <p:spPr bwMode="auto">
            <a:xfrm>
              <a:off x="4359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4" name="Rectangle 419"/>
            <p:cNvSpPr>
              <a:spLocks noChangeArrowheads="1"/>
            </p:cNvSpPr>
            <p:nvPr/>
          </p:nvSpPr>
          <p:spPr bwMode="auto">
            <a:xfrm>
              <a:off x="4488" y="162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35" name="Rectangle 420"/>
            <p:cNvSpPr>
              <a:spLocks noChangeArrowheads="1"/>
            </p:cNvSpPr>
            <p:nvPr/>
          </p:nvSpPr>
          <p:spPr bwMode="auto">
            <a:xfrm>
              <a:off x="4647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6" name="Rectangle 421"/>
            <p:cNvSpPr>
              <a:spLocks noChangeArrowheads="1"/>
            </p:cNvSpPr>
            <p:nvPr/>
          </p:nvSpPr>
          <p:spPr bwMode="auto">
            <a:xfrm>
              <a:off x="4765" y="162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37" name="Rectangle 422"/>
            <p:cNvSpPr>
              <a:spLocks noChangeArrowheads="1"/>
            </p:cNvSpPr>
            <p:nvPr/>
          </p:nvSpPr>
          <p:spPr bwMode="auto">
            <a:xfrm>
              <a:off x="4935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8" name="Rectangle 423"/>
            <p:cNvSpPr>
              <a:spLocks noChangeArrowheads="1"/>
            </p:cNvSpPr>
            <p:nvPr/>
          </p:nvSpPr>
          <p:spPr bwMode="auto">
            <a:xfrm>
              <a:off x="5044" y="162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39" name="Line 424"/>
            <p:cNvSpPr>
              <a:spLocks noChangeShapeType="1"/>
            </p:cNvSpPr>
            <p:nvPr/>
          </p:nvSpPr>
          <p:spPr bwMode="auto">
            <a:xfrm flipH="1">
              <a:off x="3303" y="1791"/>
              <a:ext cx="48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" name="Line 425"/>
            <p:cNvSpPr>
              <a:spLocks noChangeShapeType="1"/>
            </p:cNvSpPr>
            <p:nvPr/>
          </p:nvSpPr>
          <p:spPr bwMode="auto">
            <a:xfrm>
              <a:off x="4071" y="1791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" name="Rectangle 426"/>
            <p:cNvSpPr>
              <a:spLocks noChangeArrowheads="1"/>
            </p:cNvSpPr>
            <p:nvPr/>
          </p:nvSpPr>
          <p:spPr bwMode="auto">
            <a:xfrm>
              <a:off x="4935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2" name="Rectangle 427"/>
            <p:cNvSpPr>
              <a:spLocks noChangeArrowheads="1"/>
            </p:cNvSpPr>
            <p:nvPr/>
          </p:nvSpPr>
          <p:spPr bwMode="auto">
            <a:xfrm>
              <a:off x="5047" y="443"/>
              <a:ext cx="106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43" name="Rectangle 428"/>
            <p:cNvSpPr>
              <a:spLocks noChangeArrowheads="1"/>
            </p:cNvSpPr>
            <p:nvPr/>
          </p:nvSpPr>
          <p:spPr bwMode="auto">
            <a:xfrm>
              <a:off x="519" y="44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4" name="Rectangle 429"/>
            <p:cNvSpPr>
              <a:spLocks noChangeArrowheads="1"/>
            </p:cNvSpPr>
            <p:nvPr/>
          </p:nvSpPr>
          <p:spPr bwMode="auto">
            <a:xfrm>
              <a:off x="610" y="481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demo-h2.ys</a:t>
              </a:r>
              <a:endParaRPr lang="en-US"/>
            </a:p>
          </p:txBody>
        </p:sp>
        <p:grpSp>
          <p:nvGrpSpPr>
            <p:cNvPr id="445" name="Group 439"/>
            <p:cNvGrpSpPr>
              <a:grpSpLocks/>
            </p:cNvGrpSpPr>
            <p:nvPr/>
          </p:nvGrpSpPr>
          <p:grpSpPr bwMode="auto">
            <a:xfrm>
              <a:off x="3303" y="2271"/>
              <a:ext cx="1201" cy="625"/>
              <a:chOff x="3303" y="2271"/>
              <a:chExt cx="1201" cy="625"/>
            </a:xfrm>
          </p:grpSpPr>
          <p:sp>
            <p:nvSpPr>
              <p:cNvPr id="538" name="Rectangle 430"/>
              <p:cNvSpPr>
                <a:spLocks noChangeArrowheads="1"/>
              </p:cNvSpPr>
              <p:nvPr/>
            </p:nvSpPr>
            <p:spPr bwMode="auto">
              <a:xfrm>
                <a:off x="3303" y="2271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9" name="Rectangle 431"/>
              <p:cNvSpPr>
                <a:spLocks noChangeArrowheads="1"/>
              </p:cNvSpPr>
              <p:nvPr/>
            </p:nvSpPr>
            <p:spPr bwMode="auto">
              <a:xfrm>
                <a:off x="3868" y="2312"/>
                <a:ext cx="12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540" name="Rectangle 432"/>
              <p:cNvSpPr>
                <a:spLocks noChangeArrowheads="1"/>
              </p:cNvSpPr>
              <p:nvPr/>
            </p:nvSpPr>
            <p:spPr bwMode="auto">
              <a:xfrm>
                <a:off x="3303" y="2511"/>
                <a:ext cx="1201" cy="19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1" name="Rectangle 433"/>
              <p:cNvSpPr>
                <a:spLocks noChangeArrowheads="1"/>
              </p:cNvSpPr>
              <p:nvPr/>
            </p:nvSpPr>
            <p:spPr bwMode="auto">
              <a:xfrm>
                <a:off x="3389" y="254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542" name="Rectangle 434"/>
              <p:cNvSpPr>
                <a:spLocks noChangeArrowheads="1"/>
              </p:cNvSpPr>
              <p:nvPr/>
            </p:nvSpPr>
            <p:spPr bwMode="auto">
              <a:xfrm>
                <a:off x="3510" y="255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543" name="Rectangle 435"/>
              <p:cNvSpPr>
                <a:spLocks noChangeArrowheads="1"/>
              </p:cNvSpPr>
              <p:nvPr/>
            </p:nvSpPr>
            <p:spPr bwMode="auto">
              <a:xfrm>
                <a:off x="3576" y="255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544" name="Rectangle 436"/>
              <p:cNvSpPr>
                <a:spLocks noChangeArrowheads="1"/>
              </p:cNvSpPr>
              <p:nvPr/>
            </p:nvSpPr>
            <p:spPr bwMode="auto">
              <a:xfrm>
                <a:off x="3769" y="254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545" name="Rectangle 437"/>
              <p:cNvSpPr>
                <a:spLocks noChangeArrowheads="1"/>
              </p:cNvSpPr>
              <p:nvPr/>
            </p:nvSpPr>
            <p:spPr bwMode="auto">
              <a:xfrm>
                <a:off x="3850" y="253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546" name="Rectangle 438"/>
              <p:cNvSpPr>
                <a:spLocks noChangeArrowheads="1"/>
              </p:cNvSpPr>
              <p:nvPr/>
            </p:nvSpPr>
            <p:spPr bwMode="auto">
              <a:xfrm>
                <a:off x="3962" y="254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</p:grpSp>
        <p:grpSp>
          <p:nvGrpSpPr>
            <p:cNvPr id="446" name="Group 459"/>
            <p:cNvGrpSpPr>
              <a:grpSpLocks/>
            </p:cNvGrpSpPr>
            <p:nvPr/>
          </p:nvGrpSpPr>
          <p:grpSpPr bwMode="auto">
            <a:xfrm>
              <a:off x="3303" y="3279"/>
              <a:ext cx="1201" cy="625"/>
              <a:chOff x="3303" y="3279"/>
              <a:chExt cx="1201" cy="625"/>
            </a:xfrm>
          </p:grpSpPr>
          <p:sp>
            <p:nvSpPr>
              <p:cNvPr id="519" name="Rectangle 440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" name="Rectangle 441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521" name="Rectangle 442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" name="Rectangle 443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523" name="Rectangle 444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524" name="Rectangle 445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525" name="Rectangle 446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526" name="Rectangle 447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527" name="Rectangle 448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528" name="Rectangle 449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529" name="Rectangle 450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530" name="Rectangle 451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531" name="Rectangle 452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532" name="Rectangle 453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533" name="Rectangle 454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534" name="Rectangle 455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535" name="Rectangle 456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536" name="Rectangle 457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537" name="Rectangle 458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</p:grpSp>
        <p:sp>
          <p:nvSpPr>
            <p:cNvPr id="447" name="Rectangle 460"/>
            <p:cNvSpPr>
              <a:spLocks noChangeArrowheads="1"/>
            </p:cNvSpPr>
            <p:nvPr/>
          </p:nvSpPr>
          <p:spPr bwMode="auto">
            <a:xfrm>
              <a:off x="3831" y="2895"/>
              <a:ext cx="162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" name="Rectangle 461"/>
            <p:cNvSpPr>
              <a:spLocks noChangeArrowheads="1"/>
            </p:cNvSpPr>
            <p:nvPr/>
          </p:nvSpPr>
          <p:spPr bwMode="auto">
            <a:xfrm>
              <a:off x="3917" y="2896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49" name="Rectangle 462"/>
            <p:cNvSpPr>
              <a:spLocks noChangeArrowheads="1"/>
            </p:cNvSpPr>
            <p:nvPr/>
          </p:nvSpPr>
          <p:spPr bwMode="auto">
            <a:xfrm>
              <a:off x="3917" y="3004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50" name="Rectangle 463"/>
            <p:cNvSpPr>
              <a:spLocks noChangeArrowheads="1"/>
            </p:cNvSpPr>
            <p:nvPr/>
          </p:nvSpPr>
          <p:spPr bwMode="auto">
            <a:xfrm>
              <a:off x="3917" y="3112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51" name="Rectangle 464"/>
            <p:cNvSpPr>
              <a:spLocks noChangeArrowheads="1"/>
            </p:cNvSpPr>
            <p:nvPr/>
          </p:nvSpPr>
          <p:spPr bwMode="auto">
            <a:xfrm>
              <a:off x="3303" y="2271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2" name="Rectangle 465"/>
            <p:cNvSpPr>
              <a:spLocks noChangeArrowheads="1"/>
            </p:cNvSpPr>
            <p:nvPr/>
          </p:nvSpPr>
          <p:spPr bwMode="auto">
            <a:xfrm>
              <a:off x="3868" y="2312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53" name="Rectangle 466"/>
            <p:cNvSpPr>
              <a:spLocks noChangeArrowheads="1"/>
            </p:cNvSpPr>
            <p:nvPr/>
          </p:nvSpPr>
          <p:spPr bwMode="auto">
            <a:xfrm>
              <a:off x="3303" y="2511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4" name="Rectangle 467"/>
            <p:cNvSpPr>
              <a:spLocks noChangeArrowheads="1"/>
            </p:cNvSpPr>
            <p:nvPr/>
          </p:nvSpPr>
          <p:spPr bwMode="auto">
            <a:xfrm>
              <a:off x="3389" y="2541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55" name="Rectangle 468"/>
            <p:cNvSpPr>
              <a:spLocks noChangeArrowheads="1"/>
            </p:cNvSpPr>
            <p:nvPr/>
          </p:nvSpPr>
          <p:spPr bwMode="auto">
            <a:xfrm>
              <a:off x="3510" y="2553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56" name="Rectangle 469"/>
            <p:cNvSpPr>
              <a:spLocks noChangeArrowheads="1"/>
            </p:cNvSpPr>
            <p:nvPr/>
          </p:nvSpPr>
          <p:spPr bwMode="auto">
            <a:xfrm>
              <a:off x="3576" y="2553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57" name="Rectangle 470"/>
            <p:cNvSpPr>
              <a:spLocks noChangeArrowheads="1"/>
            </p:cNvSpPr>
            <p:nvPr/>
          </p:nvSpPr>
          <p:spPr bwMode="auto">
            <a:xfrm>
              <a:off x="3769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58" name="Rectangle 471"/>
            <p:cNvSpPr>
              <a:spLocks noChangeArrowheads="1"/>
            </p:cNvSpPr>
            <p:nvPr/>
          </p:nvSpPr>
          <p:spPr bwMode="auto">
            <a:xfrm>
              <a:off x="3850" y="2537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59" name="Rectangle 472"/>
            <p:cNvSpPr>
              <a:spLocks noChangeArrowheads="1"/>
            </p:cNvSpPr>
            <p:nvPr/>
          </p:nvSpPr>
          <p:spPr bwMode="auto">
            <a:xfrm>
              <a:off x="3962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60" name="Rectangle 473"/>
            <p:cNvSpPr>
              <a:spLocks noChangeArrowheads="1"/>
            </p:cNvSpPr>
            <p:nvPr/>
          </p:nvSpPr>
          <p:spPr bwMode="auto">
            <a:xfrm>
              <a:off x="3303" y="2271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" name="Rectangle 474"/>
            <p:cNvSpPr>
              <a:spLocks noChangeArrowheads="1"/>
            </p:cNvSpPr>
            <p:nvPr/>
          </p:nvSpPr>
          <p:spPr bwMode="auto">
            <a:xfrm>
              <a:off x="3868" y="2312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" name="Rectangle 475"/>
            <p:cNvSpPr>
              <a:spLocks noChangeArrowheads="1"/>
            </p:cNvSpPr>
            <p:nvPr/>
          </p:nvSpPr>
          <p:spPr bwMode="auto">
            <a:xfrm>
              <a:off x="3303" y="2511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" name="Rectangle 476"/>
            <p:cNvSpPr>
              <a:spLocks noChangeArrowheads="1"/>
            </p:cNvSpPr>
            <p:nvPr/>
          </p:nvSpPr>
          <p:spPr bwMode="auto">
            <a:xfrm>
              <a:off x="3389" y="2541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64" name="Rectangle 477"/>
            <p:cNvSpPr>
              <a:spLocks noChangeArrowheads="1"/>
            </p:cNvSpPr>
            <p:nvPr/>
          </p:nvSpPr>
          <p:spPr bwMode="auto">
            <a:xfrm>
              <a:off x="3510" y="2553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5" name="Rectangle 478"/>
            <p:cNvSpPr>
              <a:spLocks noChangeArrowheads="1"/>
            </p:cNvSpPr>
            <p:nvPr/>
          </p:nvSpPr>
          <p:spPr bwMode="auto">
            <a:xfrm>
              <a:off x="3576" y="2553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66" name="Rectangle 479"/>
            <p:cNvSpPr>
              <a:spLocks noChangeArrowheads="1"/>
            </p:cNvSpPr>
            <p:nvPr/>
          </p:nvSpPr>
          <p:spPr bwMode="auto">
            <a:xfrm>
              <a:off x="3769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67" name="Rectangle 480"/>
            <p:cNvSpPr>
              <a:spLocks noChangeArrowheads="1"/>
            </p:cNvSpPr>
            <p:nvPr/>
          </p:nvSpPr>
          <p:spPr bwMode="auto">
            <a:xfrm>
              <a:off x="3850" y="2537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68" name="Rectangle 481"/>
            <p:cNvSpPr>
              <a:spLocks noChangeArrowheads="1"/>
            </p:cNvSpPr>
            <p:nvPr/>
          </p:nvSpPr>
          <p:spPr bwMode="auto">
            <a:xfrm>
              <a:off x="3962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grpSp>
          <p:nvGrpSpPr>
            <p:cNvPr id="469" name="Group 531"/>
            <p:cNvGrpSpPr>
              <a:grpSpLocks/>
            </p:cNvGrpSpPr>
            <p:nvPr/>
          </p:nvGrpSpPr>
          <p:grpSpPr bwMode="auto">
            <a:xfrm>
              <a:off x="3303" y="2031"/>
              <a:ext cx="1709" cy="1873"/>
              <a:chOff x="3303" y="2031"/>
              <a:chExt cx="1709" cy="1873"/>
            </a:xfrm>
          </p:grpSpPr>
          <p:sp>
            <p:nvSpPr>
              <p:cNvPr id="470" name="Rectangle 482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" name="Rectangle 483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72" name="Rectangle 484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3" name="Rectangle 485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74" name="Rectangle 486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75" name="Rectangle 487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76" name="Rectangle 488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77" name="Rectangle 489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78" name="Rectangle 490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79" name="Rectangle 491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80" name="Rectangle 492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81" name="Rectangle 493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82" name="Rectangle 494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83" name="Rectangle 495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84" name="Rectangle 496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85" name="Rectangle 497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86" name="Rectangle 498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87" name="Rectangle 499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88" name="Rectangle 500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89" name="Rectangle 501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0" name="Rectangle 502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91" name="Rectangle 503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" name="Rectangle 504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93" name="Rectangle 505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94" name="Rectangle 506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95" name="Rectangle 507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96" name="Rectangle 508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97" name="Rectangle 509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98" name="Rectangle 510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99" name="Rectangle 511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500" name="Rectangle 512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501" name="Rectangle 513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502" name="Rectangle 514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503" name="Rectangle 515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504" name="Rectangle 516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505" name="Rectangle 517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506" name="Rectangle 518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507" name="Rectangle 519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508" name="Rectangle 520"/>
              <p:cNvSpPr>
                <a:spLocks noChangeArrowheads="1"/>
              </p:cNvSpPr>
              <p:nvPr/>
            </p:nvSpPr>
            <p:spPr bwMode="auto">
              <a:xfrm>
                <a:off x="3831" y="2895"/>
                <a:ext cx="162" cy="3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9" name="Rectangle 521"/>
              <p:cNvSpPr>
                <a:spLocks noChangeArrowheads="1"/>
              </p:cNvSpPr>
              <p:nvPr/>
            </p:nvSpPr>
            <p:spPr bwMode="auto">
              <a:xfrm>
                <a:off x="3917" y="2896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510" name="Rectangle 522"/>
              <p:cNvSpPr>
                <a:spLocks noChangeArrowheads="1"/>
              </p:cNvSpPr>
              <p:nvPr/>
            </p:nvSpPr>
            <p:spPr bwMode="auto">
              <a:xfrm>
                <a:off x="3917" y="3004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511" name="Rectangle 523"/>
              <p:cNvSpPr>
                <a:spLocks noChangeArrowheads="1"/>
              </p:cNvSpPr>
              <p:nvPr/>
            </p:nvSpPr>
            <p:spPr bwMode="auto">
              <a:xfrm>
                <a:off x="3917" y="3112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512" name="Rectangle 524"/>
              <p:cNvSpPr>
                <a:spLocks noChangeArrowheads="1"/>
              </p:cNvSpPr>
              <p:nvPr/>
            </p:nvSpPr>
            <p:spPr bwMode="auto">
              <a:xfrm>
                <a:off x="3303" y="2031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" name="Rectangle 525"/>
              <p:cNvSpPr>
                <a:spLocks noChangeArrowheads="1"/>
              </p:cNvSpPr>
              <p:nvPr/>
            </p:nvSpPr>
            <p:spPr bwMode="auto">
              <a:xfrm>
                <a:off x="3719" y="2069"/>
                <a:ext cx="423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6</a:t>
                </a:r>
                <a:endParaRPr lang="en-US"/>
              </a:p>
            </p:txBody>
          </p:sp>
          <p:grpSp>
            <p:nvGrpSpPr>
              <p:cNvPr id="514" name="Group 528"/>
              <p:cNvGrpSpPr>
                <a:grpSpLocks/>
              </p:cNvGrpSpPr>
              <p:nvPr/>
            </p:nvGrpSpPr>
            <p:grpSpPr bwMode="auto">
              <a:xfrm>
                <a:off x="4359" y="3615"/>
                <a:ext cx="336" cy="109"/>
                <a:chOff x="4359" y="3615"/>
                <a:chExt cx="336" cy="109"/>
              </a:xfrm>
            </p:grpSpPr>
            <p:sp>
              <p:nvSpPr>
                <p:cNvPr id="517" name="Line 526"/>
                <p:cNvSpPr>
                  <a:spLocks noChangeShapeType="1"/>
                </p:cNvSpPr>
                <p:nvPr/>
              </p:nvSpPr>
              <p:spPr bwMode="auto">
                <a:xfrm flipH="1">
                  <a:off x="4417" y="3615"/>
                  <a:ext cx="278" cy="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8" name="Freeform 527"/>
                <p:cNvSpPr>
                  <a:spLocks/>
                </p:cNvSpPr>
                <p:nvPr/>
              </p:nvSpPr>
              <p:spPr bwMode="auto">
                <a:xfrm>
                  <a:off x="4359" y="3664"/>
                  <a:ext cx="69" cy="60"/>
                </a:xfrm>
                <a:custGeom>
                  <a:avLst/>
                  <a:gdLst/>
                  <a:ahLst/>
                  <a:cxnLst>
                    <a:cxn ang="0">
                      <a:pos x="52" y="0"/>
                    </a:cxn>
                    <a:cxn ang="0">
                      <a:pos x="0" y="47"/>
                    </a:cxn>
                    <a:cxn ang="0">
                      <a:pos x="69" y="60"/>
                    </a:cxn>
                    <a:cxn ang="0">
                      <a:pos x="52" y="0"/>
                    </a:cxn>
                  </a:cxnLst>
                  <a:rect l="0" t="0" r="r" b="b"/>
                  <a:pathLst>
                    <a:path w="69" h="60">
                      <a:moveTo>
                        <a:pt x="52" y="0"/>
                      </a:moveTo>
                      <a:lnTo>
                        <a:pt x="0" y="47"/>
                      </a:lnTo>
                      <a:lnTo>
                        <a:pt x="69" y="60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15" name="Rectangle 529"/>
              <p:cNvSpPr>
                <a:spLocks noChangeArrowheads="1"/>
              </p:cNvSpPr>
              <p:nvPr/>
            </p:nvSpPr>
            <p:spPr bwMode="auto">
              <a:xfrm>
                <a:off x="4647" y="3519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" name="Rectangle 530"/>
              <p:cNvSpPr>
                <a:spLocks noChangeArrowheads="1"/>
              </p:cNvSpPr>
              <p:nvPr/>
            </p:nvSpPr>
            <p:spPr bwMode="auto">
              <a:xfrm>
                <a:off x="4729" y="3555"/>
                <a:ext cx="248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No Nop</a:t>
            </a:r>
          </a:p>
        </p:txBody>
      </p:sp>
      <p:grpSp>
        <p:nvGrpSpPr>
          <p:cNvPr id="155" name="Group 412"/>
          <p:cNvGrpSpPr>
            <a:grpSpLocks/>
          </p:cNvGrpSpPr>
          <p:nvPr/>
        </p:nvGrpSpPr>
        <p:grpSpPr bwMode="auto">
          <a:xfrm>
            <a:off x="1281113" y="747713"/>
            <a:ext cx="6554787" cy="5335587"/>
            <a:chOff x="807" y="471"/>
            <a:chExt cx="4129" cy="3361"/>
          </a:xfrm>
        </p:grpSpPr>
        <p:sp>
          <p:nvSpPr>
            <p:cNvPr id="156" name="Rectangle 261"/>
            <p:cNvSpPr>
              <a:spLocks noChangeArrowheads="1"/>
            </p:cNvSpPr>
            <p:nvPr/>
          </p:nvSpPr>
          <p:spPr bwMode="auto">
            <a:xfrm>
              <a:off x="807" y="71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Rectangle 262"/>
            <p:cNvSpPr>
              <a:spLocks noChangeArrowheads="1"/>
            </p:cNvSpPr>
            <p:nvPr/>
          </p:nvSpPr>
          <p:spPr bwMode="auto">
            <a:xfrm>
              <a:off x="865" y="750"/>
              <a:ext cx="53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158" name="Rectangle 263"/>
            <p:cNvSpPr>
              <a:spLocks noChangeArrowheads="1"/>
            </p:cNvSpPr>
            <p:nvPr/>
          </p:nvSpPr>
          <p:spPr bwMode="auto">
            <a:xfrm>
              <a:off x="1398" y="75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159" name="Rectangle 264"/>
            <p:cNvSpPr>
              <a:spLocks noChangeArrowheads="1"/>
            </p:cNvSpPr>
            <p:nvPr/>
          </p:nvSpPr>
          <p:spPr bwMode="auto">
            <a:xfrm>
              <a:off x="1803" y="750"/>
              <a:ext cx="402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160" name="Rectangle 265"/>
            <p:cNvSpPr>
              <a:spLocks noChangeArrowheads="1"/>
            </p:cNvSpPr>
            <p:nvPr/>
          </p:nvSpPr>
          <p:spPr bwMode="auto">
            <a:xfrm>
              <a:off x="2170" y="750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161" name="Rectangle 266"/>
            <p:cNvSpPr>
              <a:spLocks noChangeArrowheads="1"/>
            </p:cNvSpPr>
            <p:nvPr/>
          </p:nvSpPr>
          <p:spPr bwMode="auto">
            <a:xfrm>
              <a:off x="2631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Rectangle 267"/>
            <p:cNvSpPr>
              <a:spLocks noChangeArrowheads="1"/>
            </p:cNvSpPr>
            <p:nvPr/>
          </p:nvSpPr>
          <p:spPr bwMode="auto">
            <a:xfrm>
              <a:off x="2748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163" name="Rectangle 268"/>
            <p:cNvSpPr>
              <a:spLocks noChangeArrowheads="1"/>
            </p:cNvSpPr>
            <p:nvPr/>
          </p:nvSpPr>
          <p:spPr bwMode="auto">
            <a:xfrm>
              <a:off x="2919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Rectangle 269"/>
            <p:cNvSpPr>
              <a:spLocks noChangeArrowheads="1"/>
            </p:cNvSpPr>
            <p:nvPr/>
          </p:nvSpPr>
          <p:spPr bwMode="auto">
            <a:xfrm>
              <a:off x="3036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165" name="Rectangle 270"/>
            <p:cNvSpPr>
              <a:spLocks noChangeArrowheads="1"/>
            </p:cNvSpPr>
            <p:nvPr/>
          </p:nvSpPr>
          <p:spPr bwMode="auto">
            <a:xfrm>
              <a:off x="3207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Rectangle 271"/>
            <p:cNvSpPr>
              <a:spLocks noChangeArrowheads="1"/>
            </p:cNvSpPr>
            <p:nvPr/>
          </p:nvSpPr>
          <p:spPr bwMode="auto">
            <a:xfrm>
              <a:off x="3324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167" name="Rectangle 272"/>
            <p:cNvSpPr>
              <a:spLocks noChangeArrowheads="1"/>
            </p:cNvSpPr>
            <p:nvPr/>
          </p:nvSpPr>
          <p:spPr bwMode="auto">
            <a:xfrm>
              <a:off x="3495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Rectangle 273"/>
            <p:cNvSpPr>
              <a:spLocks noChangeArrowheads="1"/>
            </p:cNvSpPr>
            <p:nvPr/>
          </p:nvSpPr>
          <p:spPr bwMode="auto">
            <a:xfrm>
              <a:off x="3612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169" name="Rectangle 274"/>
            <p:cNvSpPr>
              <a:spLocks noChangeArrowheads="1"/>
            </p:cNvSpPr>
            <p:nvPr/>
          </p:nvSpPr>
          <p:spPr bwMode="auto">
            <a:xfrm>
              <a:off x="3783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Rectangle 275"/>
            <p:cNvSpPr>
              <a:spLocks noChangeArrowheads="1"/>
            </p:cNvSpPr>
            <p:nvPr/>
          </p:nvSpPr>
          <p:spPr bwMode="auto">
            <a:xfrm>
              <a:off x="3900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171" name="Rectangle 276"/>
            <p:cNvSpPr>
              <a:spLocks noChangeArrowheads="1"/>
            </p:cNvSpPr>
            <p:nvPr/>
          </p:nvSpPr>
          <p:spPr bwMode="auto">
            <a:xfrm>
              <a:off x="4071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Rectangle 277"/>
            <p:cNvSpPr>
              <a:spLocks noChangeArrowheads="1"/>
            </p:cNvSpPr>
            <p:nvPr/>
          </p:nvSpPr>
          <p:spPr bwMode="auto">
            <a:xfrm>
              <a:off x="4188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173" name="Rectangle 278"/>
            <p:cNvSpPr>
              <a:spLocks noChangeArrowheads="1"/>
            </p:cNvSpPr>
            <p:nvPr/>
          </p:nvSpPr>
          <p:spPr bwMode="auto">
            <a:xfrm>
              <a:off x="4359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" name="Rectangle 279"/>
            <p:cNvSpPr>
              <a:spLocks noChangeArrowheads="1"/>
            </p:cNvSpPr>
            <p:nvPr/>
          </p:nvSpPr>
          <p:spPr bwMode="auto">
            <a:xfrm>
              <a:off x="4476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175" name="Rectangle 280"/>
            <p:cNvSpPr>
              <a:spLocks noChangeArrowheads="1"/>
            </p:cNvSpPr>
            <p:nvPr/>
          </p:nvSpPr>
          <p:spPr bwMode="auto">
            <a:xfrm>
              <a:off x="4647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Rectangle 281"/>
            <p:cNvSpPr>
              <a:spLocks noChangeArrowheads="1"/>
            </p:cNvSpPr>
            <p:nvPr/>
          </p:nvSpPr>
          <p:spPr bwMode="auto">
            <a:xfrm>
              <a:off x="4764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177" name="Rectangle 282"/>
            <p:cNvSpPr>
              <a:spLocks noChangeArrowheads="1"/>
            </p:cNvSpPr>
            <p:nvPr/>
          </p:nvSpPr>
          <p:spPr bwMode="auto">
            <a:xfrm>
              <a:off x="2631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Rectangle 283"/>
            <p:cNvSpPr>
              <a:spLocks noChangeArrowheads="1"/>
            </p:cNvSpPr>
            <p:nvPr/>
          </p:nvSpPr>
          <p:spPr bwMode="auto">
            <a:xfrm>
              <a:off x="2736" y="739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179" name="Rectangle 284"/>
            <p:cNvSpPr>
              <a:spLocks noChangeArrowheads="1"/>
            </p:cNvSpPr>
            <p:nvPr/>
          </p:nvSpPr>
          <p:spPr bwMode="auto">
            <a:xfrm>
              <a:off x="2919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Rectangle 285"/>
            <p:cNvSpPr>
              <a:spLocks noChangeArrowheads="1"/>
            </p:cNvSpPr>
            <p:nvPr/>
          </p:nvSpPr>
          <p:spPr bwMode="auto">
            <a:xfrm>
              <a:off x="3017" y="739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181" name="Rectangle 286"/>
            <p:cNvSpPr>
              <a:spLocks noChangeArrowheads="1"/>
            </p:cNvSpPr>
            <p:nvPr/>
          </p:nvSpPr>
          <p:spPr bwMode="auto">
            <a:xfrm>
              <a:off x="3207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Rectangle 287"/>
            <p:cNvSpPr>
              <a:spLocks noChangeArrowheads="1"/>
            </p:cNvSpPr>
            <p:nvPr/>
          </p:nvSpPr>
          <p:spPr bwMode="auto">
            <a:xfrm>
              <a:off x="3308" y="739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183" name="Rectangle 288"/>
            <p:cNvSpPr>
              <a:spLocks noChangeArrowheads="1"/>
            </p:cNvSpPr>
            <p:nvPr/>
          </p:nvSpPr>
          <p:spPr bwMode="auto">
            <a:xfrm>
              <a:off x="3495" y="71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Rectangle 289"/>
            <p:cNvSpPr>
              <a:spLocks noChangeArrowheads="1"/>
            </p:cNvSpPr>
            <p:nvPr/>
          </p:nvSpPr>
          <p:spPr bwMode="auto">
            <a:xfrm>
              <a:off x="3585" y="739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185" name="Rectangle 290"/>
            <p:cNvSpPr>
              <a:spLocks noChangeArrowheads="1"/>
            </p:cNvSpPr>
            <p:nvPr/>
          </p:nvSpPr>
          <p:spPr bwMode="auto">
            <a:xfrm>
              <a:off x="4071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Rectangle 291"/>
            <p:cNvSpPr>
              <a:spLocks noChangeArrowheads="1"/>
            </p:cNvSpPr>
            <p:nvPr/>
          </p:nvSpPr>
          <p:spPr bwMode="auto">
            <a:xfrm>
              <a:off x="4152" y="931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187" name="Rectangle 292"/>
            <p:cNvSpPr>
              <a:spLocks noChangeArrowheads="1"/>
            </p:cNvSpPr>
            <p:nvPr/>
          </p:nvSpPr>
          <p:spPr bwMode="auto">
            <a:xfrm>
              <a:off x="807" y="90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Rectangle 293"/>
            <p:cNvSpPr>
              <a:spLocks noChangeArrowheads="1"/>
            </p:cNvSpPr>
            <p:nvPr/>
          </p:nvSpPr>
          <p:spPr bwMode="auto">
            <a:xfrm>
              <a:off x="929" y="94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189" name="Rectangle 294"/>
            <p:cNvSpPr>
              <a:spLocks noChangeArrowheads="1"/>
            </p:cNvSpPr>
            <p:nvPr/>
          </p:nvSpPr>
          <p:spPr bwMode="auto">
            <a:xfrm>
              <a:off x="1398" y="94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190" name="Rectangle 295"/>
            <p:cNvSpPr>
              <a:spLocks noChangeArrowheads="1"/>
            </p:cNvSpPr>
            <p:nvPr/>
          </p:nvSpPr>
          <p:spPr bwMode="auto">
            <a:xfrm>
              <a:off x="1870" y="942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191" name="Rectangle 296"/>
            <p:cNvSpPr>
              <a:spLocks noChangeArrowheads="1"/>
            </p:cNvSpPr>
            <p:nvPr/>
          </p:nvSpPr>
          <p:spPr bwMode="auto">
            <a:xfrm>
              <a:off x="2170" y="942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192" name="Rectangle 297"/>
            <p:cNvSpPr>
              <a:spLocks noChangeArrowheads="1"/>
            </p:cNvSpPr>
            <p:nvPr/>
          </p:nvSpPr>
          <p:spPr bwMode="auto">
            <a:xfrm>
              <a:off x="2919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Rectangle 298"/>
            <p:cNvSpPr>
              <a:spLocks noChangeArrowheads="1"/>
            </p:cNvSpPr>
            <p:nvPr/>
          </p:nvSpPr>
          <p:spPr bwMode="auto">
            <a:xfrm>
              <a:off x="3024" y="931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194" name="Rectangle 299"/>
            <p:cNvSpPr>
              <a:spLocks noChangeArrowheads="1"/>
            </p:cNvSpPr>
            <p:nvPr/>
          </p:nvSpPr>
          <p:spPr bwMode="auto">
            <a:xfrm>
              <a:off x="3207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Rectangle 300"/>
            <p:cNvSpPr>
              <a:spLocks noChangeArrowheads="1"/>
            </p:cNvSpPr>
            <p:nvPr/>
          </p:nvSpPr>
          <p:spPr bwMode="auto">
            <a:xfrm>
              <a:off x="3305" y="931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196" name="Rectangle 301"/>
            <p:cNvSpPr>
              <a:spLocks noChangeArrowheads="1"/>
            </p:cNvSpPr>
            <p:nvPr/>
          </p:nvSpPr>
          <p:spPr bwMode="auto">
            <a:xfrm>
              <a:off x="3495" y="90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" name="Rectangle 302"/>
            <p:cNvSpPr>
              <a:spLocks noChangeArrowheads="1"/>
            </p:cNvSpPr>
            <p:nvPr/>
          </p:nvSpPr>
          <p:spPr bwMode="auto">
            <a:xfrm>
              <a:off x="3596" y="931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198" name="Rectangle 303"/>
            <p:cNvSpPr>
              <a:spLocks noChangeArrowheads="1"/>
            </p:cNvSpPr>
            <p:nvPr/>
          </p:nvSpPr>
          <p:spPr bwMode="auto">
            <a:xfrm>
              <a:off x="3783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" name="Rectangle 304"/>
            <p:cNvSpPr>
              <a:spLocks noChangeArrowheads="1"/>
            </p:cNvSpPr>
            <p:nvPr/>
          </p:nvSpPr>
          <p:spPr bwMode="auto">
            <a:xfrm>
              <a:off x="3873" y="931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200" name="Rectangle 305"/>
            <p:cNvSpPr>
              <a:spLocks noChangeArrowheads="1"/>
            </p:cNvSpPr>
            <p:nvPr/>
          </p:nvSpPr>
          <p:spPr bwMode="auto">
            <a:xfrm>
              <a:off x="3783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Rectangle 306"/>
            <p:cNvSpPr>
              <a:spLocks noChangeArrowheads="1"/>
            </p:cNvSpPr>
            <p:nvPr/>
          </p:nvSpPr>
          <p:spPr bwMode="auto">
            <a:xfrm>
              <a:off x="3864" y="739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202" name="Rectangle 307"/>
            <p:cNvSpPr>
              <a:spLocks noChangeArrowheads="1"/>
            </p:cNvSpPr>
            <p:nvPr/>
          </p:nvSpPr>
          <p:spPr bwMode="auto">
            <a:xfrm>
              <a:off x="3207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3" name="Rectangle 308"/>
            <p:cNvSpPr>
              <a:spLocks noChangeArrowheads="1"/>
            </p:cNvSpPr>
            <p:nvPr/>
          </p:nvSpPr>
          <p:spPr bwMode="auto">
            <a:xfrm>
              <a:off x="3312" y="1123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204" name="Rectangle 309"/>
            <p:cNvSpPr>
              <a:spLocks noChangeArrowheads="1"/>
            </p:cNvSpPr>
            <p:nvPr/>
          </p:nvSpPr>
          <p:spPr bwMode="auto">
            <a:xfrm>
              <a:off x="3495" y="109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" name="Rectangle 310"/>
            <p:cNvSpPr>
              <a:spLocks noChangeArrowheads="1"/>
            </p:cNvSpPr>
            <p:nvPr/>
          </p:nvSpPr>
          <p:spPr bwMode="auto">
            <a:xfrm>
              <a:off x="3593" y="1123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206" name="Rectangle 311"/>
            <p:cNvSpPr>
              <a:spLocks noChangeArrowheads="1"/>
            </p:cNvSpPr>
            <p:nvPr/>
          </p:nvSpPr>
          <p:spPr bwMode="auto">
            <a:xfrm>
              <a:off x="3783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" name="Rectangle 312"/>
            <p:cNvSpPr>
              <a:spLocks noChangeArrowheads="1"/>
            </p:cNvSpPr>
            <p:nvPr/>
          </p:nvSpPr>
          <p:spPr bwMode="auto">
            <a:xfrm>
              <a:off x="3884" y="1123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208" name="Rectangle 313"/>
            <p:cNvSpPr>
              <a:spLocks noChangeArrowheads="1"/>
            </p:cNvSpPr>
            <p:nvPr/>
          </p:nvSpPr>
          <p:spPr bwMode="auto">
            <a:xfrm>
              <a:off x="4071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" name="Rectangle 314"/>
            <p:cNvSpPr>
              <a:spLocks noChangeArrowheads="1"/>
            </p:cNvSpPr>
            <p:nvPr/>
          </p:nvSpPr>
          <p:spPr bwMode="auto">
            <a:xfrm>
              <a:off x="4161" y="1123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210" name="Rectangle 315"/>
            <p:cNvSpPr>
              <a:spLocks noChangeArrowheads="1"/>
            </p:cNvSpPr>
            <p:nvPr/>
          </p:nvSpPr>
          <p:spPr bwMode="auto">
            <a:xfrm>
              <a:off x="4359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" name="Rectangle 316"/>
            <p:cNvSpPr>
              <a:spLocks noChangeArrowheads="1"/>
            </p:cNvSpPr>
            <p:nvPr/>
          </p:nvSpPr>
          <p:spPr bwMode="auto">
            <a:xfrm>
              <a:off x="4440" y="1123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212" name="Rectangle 317"/>
            <p:cNvSpPr>
              <a:spLocks noChangeArrowheads="1"/>
            </p:cNvSpPr>
            <p:nvPr/>
          </p:nvSpPr>
          <p:spPr bwMode="auto">
            <a:xfrm>
              <a:off x="807" y="109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" name="Rectangle 318"/>
            <p:cNvSpPr>
              <a:spLocks noChangeArrowheads="1"/>
            </p:cNvSpPr>
            <p:nvPr/>
          </p:nvSpPr>
          <p:spPr bwMode="auto">
            <a:xfrm>
              <a:off x="929" y="1134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214" name="Rectangle 319"/>
            <p:cNvSpPr>
              <a:spLocks noChangeArrowheads="1"/>
            </p:cNvSpPr>
            <p:nvPr/>
          </p:nvSpPr>
          <p:spPr bwMode="auto">
            <a:xfrm>
              <a:off x="1365" y="1134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215" name="Rectangle 320"/>
            <p:cNvSpPr>
              <a:spLocks noChangeArrowheads="1"/>
            </p:cNvSpPr>
            <p:nvPr/>
          </p:nvSpPr>
          <p:spPr bwMode="auto">
            <a:xfrm>
              <a:off x="1669" y="113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216" name="Rectangle 321"/>
            <p:cNvSpPr>
              <a:spLocks noChangeArrowheads="1"/>
            </p:cNvSpPr>
            <p:nvPr/>
          </p:nvSpPr>
          <p:spPr bwMode="auto">
            <a:xfrm>
              <a:off x="1768" y="113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217" name="Rectangle 322"/>
            <p:cNvSpPr>
              <a:spLocks noChangeArrowheads="1"/>
            </p:cNvSpPr>
            <p:nvPr/>
          </p:nvSpPr>
          <p:spPr bwMode="auto">
            <a:xfrm>
              <a:off x="1937" y="1134"/>
              <a:ext cx="20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218" name="Rectangle 323"/>
            <p:cNvSpPr>
              <a:spLocks noChangeArrowheads="1"/>
            </p:cNvSpPr>
            <p:nvPr/>
          </p:nvSpPr>
          <p:spPr bwMode="auto">
            <a:xfrm>
              <a:off x="2103" y="113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219" name="Rectangle 324"/>
            <p:cNvSpPr>
              <a:spLocks noChangeArrowheads="1"/>
            </p:cNvSpPr>
            <p:nvPr/>
          </p:nvSpPr>
          <p:spPr bwMode="auto">
            <a:xfrm>
              <a:off x="3495" y="128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Rectangle 325"/>
            <p:cNvSpPr>
              <a:spLocks noChangeArrowheads="1"/>
            </p:cNvSpPr>
            <p:nvPr/>
          </p:nvSpPr>
          <p:spPr bwMode="auto">
            <a:xfrm>
              <a:off x="3600" y="1315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221" name="Rectangle 326"/>
            <p:cNvSpPr>
              <a:spLocks noChangeArrowheads="1"/>
            </p:cNvSpPr>
            <p:nvPr/>
          </p:nvSpPr>
          <p:spPr bwMode="auto">
            <a:xfrm>
              <a:off x="3783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" name="Rectangle 327"/>
            <p:cNvSpPr>
              <a:spLocks noChangeArrowheads="1"/>
            </p:cNvSpPr>
            <p:nvPr/>
          </p:nvSpPr>
          <p:spPr bwMode="auto">
            <a:xfrm>
              <a:off x="3881" y="1315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223" name="Rectangle 328"/>
            <p:cNvSpPr>
              <a:spLocks noChangeArrowheads="1"/>
            </p:cNvSpPr>
            <p:nvPr/>
          </p:nvSpPr>
          <p:spPr bwMode="auto">
            <a:xfrm>
              <a:off x="4071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" name="Rectangle 329"/>
            <p:cNvSpPr>
              <a:spLocks noChangeArrowheads="1"/>
            </p:cNvSpPr>
            <p:nvPr/>
          </p:nvSpPr>
          <p:spPr bwMode="auto">
            <a:xfrm>
              <a:off x="4172" y="1315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225" name="Rectangle 330"/>
            <p:cNvSpPr>
              <a:spLocks noChangeArrowheads="1"/>
            </p:cNvSpPr>
            <p:nvPr/>
          </p:nvSpPr>
          <p:spPr bwMode="auto">
            <a:xfrm>
              <a:off x="4359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" name="Rectangle 331"/>
            <p:cNvSpPr>
              <a:spLocks noChangeArrowheads="1"/>
            </p:cNvSpPr>
            <p:nvPr/>
          </p:nvSpPr>
          <p:spPr bwMode="auto">
            <a:xfrm>
              <a:off x="4449" y="1315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227" name="Rectangle 332"/>
            <p:cNvSpPr>
              <a:spLocks noChangeArrowheads="1"/>
            </p:cNvSpPr>
            <p:nvPr/>
          </p:nvSpPr>
          <p:spPr bwMode="auto">
            <a:xfrm>
              <a:off x="4647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" name="Rectangle 333"/>
            <p:cNvSpPr>
              <a:spLocks noChangeArrowheads="1"/>
            </p:cNvSpPr>
            <p:nvPr/>
          </p:nvSpPr>
          <p:spPr bwMode="auto">
            <a:xfrm>
              <a:off x="4728" y="1315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229" name="Rectangle 334"/>
            <p:cNvSpPr>
              <a:spLocks noChangeArrowheads="1"/>
            </p:cNvSpPr>
            <p:nvPr/>
          </p:nvSpPr>
          <p:spPr bwMode="auto">
            <a:xfrm>
              <a:off x="807" y="128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" name="Rectangle 335"/>
            <p:cNvSpPr>
              <a:spLocks noChangeArrowheads="1"/>
            </p:cNvSpPr>
            <p:nvPr/>
          </p:nvSpPr>
          <p:spPr bwMode="auto">
            <a:xfrm>
              <a:off x="894" y="1326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231" name="Rectangle 336"/>
            <p:cNvSpPr>
              <a:spLocks noChangeArrowheads="1"/>
            </p:cNvSpPr>
            <p:nvPr/>
          </p:nvSpPr>
          <p:spPr bwMode="auto">
            <a:xfrm>
              <a:off x="807" y="51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Rectangle 337"/>
            <p:cNvSpPr>
              <a:spLocks noChangeArrowheads="1"/>
            </p:cNvSpPr>
            <p:nvPr/>
          </p:nvSpPr>
          <p:spPr bwMode="auto">
            <a:xfrm>
              <a:off x="898" y="553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demo-h0.ys</a:t>
              </a:r>
              <a:endParaRPr lang="en-US"/>
            </a:p>
          </p:txBody>
        </p:sp>
        <p:sp>
          <p:nvSpPr>
            <p:cNvPr id="233" name="Line 338"/>
            <p:cNvSpPr>
              <a:spLocks noChangeShapeType="1"/>
            </p:cNvSpPr>
            <p:nvPr/>
          </p:nvSpPr>
          <p:spPr bwMode="auto">
            <a:xfrm flipH="1">
              <a:off x="3015" y="1479"/>
              <a:ext cx="48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" name="Line 339"/>
            <p:cNvSpPr>
              <a:spLocks noChangeShapeType="1"/>
            </p:cNvSpPr>
            <p:nvPr/>
          </p:nvSpPr>
          <p:spPr bwMode="auto">
            <a:xfrm>
              <a:off x="3783" y="1479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" name="Rectangle 340"/>
            <p:cNvSpPr>
              <a:spLocks noChangeArrowheads="1"/>
            </p:cNvSpPr>
            <p:nvPr/>
          </p:nvSpPr>
          <p:spPr bwMode="auto">
            <a:xfrm>
              <a:off x="3015" y="2583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" name="Rectangle 341"/>
            <p:cNvSpPr>
              <a:spLocks noChangeArrowheads="1"/>
            </p:cNvSpPr>
            <p:nvPr/>
          </p:nvSpPr>
          <p:spPr bwMode="auto">
            <a:xfrm>
              <a:off x="3572" y="2624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grpSp>
          <p:nvGrpSpPr>
            <p:cNvPr id="237" name="Group 411"/>
            <p:cNvGrpSpPr>
              <a:grpSpLocks/>
            </p:cNvGrpSpPr>
            <p:nvPr/>
          </p:nvGrpSpPr>
          <p:grpSpPr bwMode="auto">
            <a:xfrm>
              <a:off x="3015" y="1719"/>
              <a:ext cx="1729" cy="2113"/>
              <a:chOff x="3015" y="1719"/>
              <a:chExt cx="1729" cy="2113"/>
            </a:xfrm>
          </p:grpSpPr>
          <p:sp>
            <p:nvSpPr>
              <p:cNvPr id="238" name="Rectangle 342"/>
              <p:cNvSpPr>
                <a:spLocks noChangeArrowheads="1"/>
              </p:cNvSpPr>
              <p:nvPr/>
            </p:nvSpPr>
            <p:spPr bwMode="auto">
              <a:xfrm>
                <a:off x="3015" y="320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Rectangle 343"/>
              <p:cNvSpPr>
                <a:spLocks noChangeArrowheads="1"/>
              </p:cNvSpPr>
              <p:nvPr/>
            </p:nvSpPr>
            <p:spPr bwMode="auto">
              <a:xfrm>
                <a:off x="3569" y="32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240" name="Rectangle 344"/>
              <p:cNvSpPr>
                <a:spLocks noChangeArrowheads="1"/>
              </p:cNvSpPr>
              <p:nvPr/>
            </p:nvSpPr>
            <p:spPr bwMode="auto">
              <a:xfrm>
                <a:off x="3015" y="344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Rectangle 345"/>
              <p:cNvSpPr>
                <a:spLocks noChangeArrowheads="1"/>
              </p:cNvSpPr>
              <p:nvPr/>
            </p:nvSpPr>
            <p:spPr bwMode="auto">
              <a:xfrm>
                <a:off x="3101" y="347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242" name="Rectangle 346"/>
              <p:cNvSpPr>
                <a:spLocks noChangeArrowheads="1"/>
              </p:cNvSpPr>
              <p:nvPr/>
            </p:nvSpPr>
            <p:spPr bwMode="auto">
              <a:xfrm>
                <a:off x="3325" y="3475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43" name="Rectangle 347"/>
              <p:cNvSpPr>
                <a:spLocks noChangeArrowheads="1"/>
              </p:cNvSpPr>
              <p:nvPr/>
            </p:nvSpPr>
            <p:spPr bwMode="auto">
              <a:xfrm>
                <a:off x="3456" y="3479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44" name="Rectangle 348"/>
              <p:cNvSpPr>
                <a:spLocks noChangeArrowheads="1"/>
              </p:cNvSpPr>
              <p:nvPr/>
            </p:nvSpPr>
            <p:spPr bwMode="auto">
              <a:xfrm>
                <a:off x="3568" y="349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45" name="Rectangle 349"/>
              <p:cNvSpPr>
                <a:spLocks noChangeArrowheads="1"/>
              </p:cNvSpPr>
              <p:nvPr/>
            </p:nvSpPr>
            <p:spPr bwMode="auto">
              <a:xfrm>
                <a:off x="3667" y="349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246" name="Rectangle 350"/>
              <p:cNvSpPr>
                <a:spLocks noChangeArrowheads="1"/>
              </p:cNvSpPr>
              <p:nvPr/>
            </p:nvSpPr>
            <p:spPr bwMode="auto">
              <a:xfrm>
                <a:off x="3836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47" name="Rectangle 351"/>
              <p:cNvSpPr>
                <a:spLocks noChangeArrowheads="1"/>
              </p:cNvSpPr>
              <p:nvPr/>
            </p:nvSpPr>
            <p:spPr bwMode="auto">
              <a:xfrm>
                <a:off x="3898" y="347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248" name="Rectangle 352"/>
              <p:cNvSpPr>
                <a:spLocks noChangeArrowheads="1"/>
              </p:cNvSpPr>
              <p:nvPr/>
            </p:nvSpPr>
            <p:spPr bwMode="auto">
              <a:xfrm>
                <a:off x="3994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249" name="Rectangle 353"/>
              <p:cNvSpPr>
                <a:spLocks noChangeArrowheads="1"/>
              </p:cNvSpPr>
              <p:nvPr/>
            </p:nvSpPr>
            <p:spPr bwMode="auto">
              <a:xfrm>
                <a:off x="3101" y="362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250" name="Rectangle 354"/>
              <p:cNvSpPr>
                <a:spLocks noChangeArrowheads="1"/>
              </p:cNvSpPr>
              <p:nvPr/>
            </p:nvSpPr>
            <p:spPr bwMode="auto">
              <a:xfrm>
                <a:off x="3325" y="3622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51" name="Rectangle 355"/>
              <p:cNvSpPr>
                <a:spLocks noChangeArrowheads="1"/>
              </p:cNvSpPr>
              <p:nvPr/>
            </p:nvSpPr>
            <p:spPr bwMode="auto">
              <a:xfrm>
                <a:off x="3456" y="3626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52" name="Rectangle 356"/>
              <p:cNvSpPr>
                <a:spLocks noChangeArrowheads="1"/>
              </p:cNvSpPr>
              <p:nvPr/>
            </p:nvSpPr>
            <p:spPr bwMode="auto">
              <a:xfrm>
                <a:off x="3568" y="3638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53" name="Rectangle 357"/>
              <p:cNvSpPr>
                <a:spLocks noChangeArrowheads="1"/>
              </p:cNvSpPr>
              <p:nvPr/>
            </p:nvSpPr>
            <p:spPr bwMode="auto">
              <a:xfrm>
                <a:off x="3667" y="363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254" name="Rectangle 358"/>
              <p:cNvSpPr>
                <a:spLocks noChangeArrowheads="1"/>
              </p:cNvSpPr>
              <p:nvPr/>
            </p:nvSpPr>
            <p:spPr bwMode="auto">
              <a:xfrm>
                <a:off x="3836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55" name="Rectangle 359"/>
              <p:cNvSpPr>
                <a:spLocks noChangeArrowheads="1"/>
              </p:cNvSpPr>
              <p:nvPr/>
            </p:nvSpPr>
            <p:spPr bwMode="auto">
              <a:xfrm>
                <a:off x="3898" y="3626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256" name="Rectangle 360"/>
              <p:cNvSpPr>
                <a:spLocks noChangeArrowheads="1"/>
              </p:cNvSpPr>
              <p:nvPr/>
            </p:nvSpPr>
            <p:spPr bwMode="auto">
              <a:xfrm>
                <a:off x="3994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257" name="Rectangle 361"/>
              <p:cNvSpPr>
                <a:spLocks noChangeArrowheads="1"/>
              </p:cNvSpPr>
              <p:nvPr/>
            </p:nvSpPr>
            <p:spPr bwMode="auto">
              <a:xfrm>
                <a:off x="3015" y="320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Rectangle 362"/>
              <p:cNvSpPr>
                <a:spLocks noChangeArrowheads="1"/>
              </p:cNvSpPr>
              <p:nvPr/>
            </p:nvSpPr>
            <p:spPr bwMode="auto">
              <a:xfrm>
                <a:off x="3569" y="32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259" name="Rectangle 363"/>
              <p:cNvSpPr>
                <a:spLocks noChangeArrowheads="1"/>
              </p:cNvSpPr>
              <p:nvPr/>
            </p:nvSpPr>
            <p:spPr bwMode="auto">
              <a:xfrm>
                <a:off x="3015" y="344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Rectangle 364"/>
              <p:cNvSpPr>
                <a:spLocks noChangeArrowheads="1"/>
              </p:cNvSpPr>
              <p:nvPr/>
            </p:nvSpPr>
            <p:spPr bwMode="auto">
              <a:xfrm>
                <a:off x="3101" y="347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261" name="Rectangle 365"/>
              <p:cNvSpPr>
                <a:spLocks noChangeArrowheads="1"/>
              </p:cNvSpPr>
              <p:nvPr/>
            </p:nvSpPr>
            <p:spPr bwMode="auto">
              <a:xfrm>
                <a:off x="3325" y="3475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62" name="Rectangle 366"/>
              <p:cNvSpPr>
                <a:spLocks noChangeArrowheads="1"/>
              </p:cNvSpPr>
              <p:nvPr/>
            </p:nvSpPr>
            <p:spPr bwMode="auto">
              <a:xfrm>
                <a:off x="3456" y="3479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63" name="Rectangle 367"/>
              <p:cNvSpPr>
                <a:spLocks noChangeArrowheads="1"/>
              </p:cNvSpPr>
              <p:nvPr/>
            </p:nvSpPr>
            <p:spPr bwMode="auto">
              <a:xfrm>
                <a:off x="3568" y="349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64" name="Rectangle 368"/>
              <p:cNvSpPr>
                <a:spLocks noChangeArrowheads="1"/>
              </p:cNvSpPr>
              <p:nvPr/>
            </p:nvSpPr>
            <p:spPr bwMode="auto">
              <a:xfrm>
                <a:off x="3667" y="349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265" name="Rectangle 369"/>
              <p:cNvSpPr>
                <a:spLocks noChangeArrowheads="1"/>
              </p:cNvSpPr>
              <p:nvPr/>
            </p:nvSpPr>
            <p:spPr bwMode="auto">
              <a:xfrm>
                <a:off x="3836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66" name="Rectangle 370"/>
              <p:cNvSpPr>
                <a:spLocks noChangeArrowheads="1"/>
              </p:cNvSpPr>
              <p:nvPr/>
            </p:nvSpPr>
            <p:spPr bwMode="auto">
              <a:xfrm>
                <a:off x="3898" y="347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267" name="Rectangle 371"/>
              <p:cNvSpPr>
                <a:spLocks noChangeArrowheads="1"/>
              </p:cNvSpPr>
              <p:nvPr/>
            </p:nvSpPr>
            <p:spPr bwMode="auto">
              <a:xfrm>
                <a:off x="3994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268" name="Rectangle 372"/>
              <p:cNvSpPr>
                <a:spLocks noChangeArrowheads="1"/>
              </p:cNvSpPr>
              <p:nvPr/>
            </p:nvSpPr>
            <p:spPr bwMode="auto">
              <a:xfrm>
                <a:off x="3101" y="362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269" name="Rectangle 373"/>
              <p:cNvSpPr>
                <a:spLocks noChangeArrowheads="1"/>
              </p:cNvSpPr>
              <p:nvPr/>
            </p:nvSpPr>
            <p:spPr bwMode="auto">
              <a:xfrm>
                <a:off x="3325" y="3622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70" name="Rectangle 374"/>
              <p:cNvSpPr>
                <a:spLocks noChangeArrowheads="1"/>
              </p:cNvSpPr>
              <p:nvPr/>
            </p:nvSpPr>
            <p:spPr bwMode="auto">
              <a:xfrm>
                <a:off x="3456" y="3626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71" name="Rectangle 375"/>
              <p:cNvSpPr>
                <a:spLocks noChangeArrowheads="1"/>
              </p:cNvSpPr>
              <p:nvPr/>
            </p:nvSpPr>
            <p:spPr bwMode="auto">
              <a:xfrm>
                <a:off x="3568" y="3638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72" name="Rectangle 376"/>
              <p:cNvSpPr>
                <a:spLocks noChangeArrowheads="1"/>
              </p:cNvSpPr>
              <p:nvPr/>
            </p:nvSpPr>
            <p:spPr bwMode="auto">
              <a:xfrm>
                <a:off x="3667" y="363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273" name="Rectangle 377"/>
              <p:cNvSpPr>
                <a:spLocks noChangeArrowheads="1"/>
              </p:cNvSpPr>
              <p:nvPr/>
            </p:nvSpPr>
            <p:spPr bwMode="auto">
              <a:xfrm>
                <a:off x="3836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74" name="Rectangle 378"/>
              <p:cNvSpPr>
                <a:spLocks noChangeArrowheads="1"/>
              </p:cNvSpPr>
              <p:nvPr/>
            </p:nvSpPr>
            <p:spPr bwMode="auto">
              <a:xfrm>
                <a:off x="3898" y="3626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275" name="Rectangle 379"/>
              <p:cNvSpPr>
                <a:spLocks noChangeArrowheads="1"/>
              </p:cNvSpPr>
              <p:nvPr/>
            </p:nvSpPr>
            <p:spPr bwMode="auto">
              <a:xfrm>
                <a:off x="3994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276" name="Rectangle 380"/>
              <p:cNvSpPr>
                <a:spLocks noChangeArrowheads="1"/>
              </p:cNvSpPr>
              <p:nvPr/>
            </p:nvSpPr>
            <p:spPr bwMode="auto">
              <a:xfrm>
                <a:off x="3015" y="1719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" name="Rectangle 381"/>
              <p:cNvSpPr>
                <a:spLocks noChangeArrowheads="1"/>
              </p:cNvSpPr>
              <p:nvPr/>
            </p:nvSpPr>
            <p:spPr bwMode="auto">
              <a:xfrm>
                <a:off x="3403" y="1757"/>
                <a:ext cx="4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4</a:t>
                </a:r>
                <a:endParaRPr lang="en-US"/>
              </a:p>
            </p:txBody>
          </p:sp>
          <p:grpSp>
            <p:nvGrpSpPr>
              <p:cNvPr id="278" name="Group 384"/>
              <p:cNvGrpSpPr>
                <a:grpSpLocks/>
              </p:cNvGrpSpPr>
              <p:nvPr/>
            </p:nvGrpSpPr>
            <p:grpSpPr bwMode="auto">
              <a:xfrm>
                <a:off x="4071" y="3495"/>
                <a:ext cx="336" cy="149"/>
                <a:chOff x="4071" y="3495"/>
                <a:chExt cx="336" cy="149"/>
              </a:xfrm>
            </p:grpSpPr>
            <p:sp>
              <p:nvSpPr>
                <p:cNvPr id="305" name="Line 382"/>
                <p:cNvSpPr>
                  <a:spLocks noChangeShapeType="1"/>
                </p:cNvSpPr>
                <p:nvPr/>
              </p:nvSpPr>
              <p:spPr bwMode="auto">
                <a:xfrm flipH="1">
                  <a:off x="4126" y="3495"/>
                  <a:ext cx="281" cy="1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6" name="Freeform 383"/>
                <p:cNvSpPr>
                  <a:spLocks/>
                </p:cNvSpPr>
                <p:nvPr/>
              </p:nvSpPr>
              <p:spPr bwMode="auto">
                <a:xfrm>
                  <a:off x="4071" y="3586"/>
                  <a:ext cx="70" cy="58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0" y="53"/>
                    </a:cxn>
                    <a:cxn ang="0">
                      <a:pos x="70" y="58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70" h="58">
                      <a:moveTo>
                        <a:pt x="46" y="0"/>
                      </a:moveTo>
                      <a:lnTo>
                        <a:pt x="0" y="53"/>
                      </a:lnTo>
                      <a:lnTo>
                        <a:pt x="70" y="58"/>
                      </a:lnTo>
                      <a:lnTo>
                        <a:pt x="4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9" name="Rectangle 385"/>
              <p:cNvSpPr>
                <a:spLocks noChangeArrowheads="1"/>
              </p:cNvSpPr>
              <p:nvPr/>
            </p:nvSpPr>
            <p:spPr bwMode="auto">
              <a:xfrm>
                <a:off x="4379" y="3351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Rectangle 386"/>
              <p:cNvSpPr>
                <a:spLocks noChangeArrowheads="1"/>
              </p:cNvSpPr>
              <p:nvPr/>
            </p:nvSpPr>
            <p:spPr bwMode="auto">
              <a:xfrm>
                <a:off x="4437" y="3387"/>
                <a:ext cx="297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  <p:sp>
            <p:nvSpPr>
              <p:cNvPr id="281" name="Rectangle 387"/>
              <p:cNvSpPr>
                <a:spLocks noChangeArrowheads="1"/>
              </p:cNvSpPr>
              <p:nvPr/>
            </p:nvSpPr>
            <p:spPr bwMode="auto">
              <a:xfrm>
                <a:off x="3015" y="195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Rectangle 388"/>
              <p:cNvSpPr>
                <a:spLocks noChangeArrowheads="1"/>
              </p:cNvSpPr>
              <p:nvPr/>
            </p:nvSpPr>
            <p:spPr bwMode="auto">
              <a:xfrm>
                <a:off x="3561" y="2000"/>
                <a:ext cx="164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283" name="Rectangle 389"/>
              <p:cNvSpPr>
                <a:spLocks noChangeArrowheads="1"/>
              </p:cNvSpPr>
              <p:nvPr/>
            </p:nvSpPr>
            <p:spPr bwMode="auto">
              <a:xfrm>
                <a:off x="3015" y="2151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Rectangle 390"/>
              <p:cNvSpPr>
                <a:spLocks noChangeArrowheads="1"/>
              </p:cNvSpPr>
              <p:nvPr/>
            </p:nvSpPr>
            <p:spPr bwMode="auto">
              <a:xfrm>
                <a:off x="3077" y="2190"/>
                <a:ext cx="20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285" name="Rectangle 391"/>
              <p:cNvSpPr>
                <a:spLocks noChangeArrowheads="1"/>
              </p:cNvSpPr>
              <p:nvPr/>
            </p:nvSpPr>
            <p:spPr bwMode="auto">
              <a:xfrm>
                <a:off x="3256" y="2190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286" name="Rectangle 392"/>
              <p:cNvSpPr>
                <a:spLocks noChangeArrowheads="1"/>
              </p:cNvSpPr>
              <p:nvPr/>
            </p:nvSpPr>
            <p:spPr bwMode="auto">
              <a:xfrm>
                <a:off x="3480" y="2190"/>
                <a:ext cx="269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10</a:t>
                </a:r>
                <a:endParaRPr lang="en-US"/>
              </a:p>
            </p:txBody>
          </p:sp>
          <p:sp>
            <p:nvSpPr>
              <p:cNvPr id="287" name="Rectangle 393"/>
              <p:cNvSpPr>
                <a:spLocks noChangeArrowheads="1"/>
              </p:cNvSpPr>
              <p:nvPr/>
            </p:nvSpPr>
            <p:spPr bwMode="auto">
              <a:xfrm>
                <a:off x="3077" y="2329"/>
                <a:ext cx="20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288" name="Rectangle 394"/>
              <p:cNvSpPr>
                <a:spLocks noChangeArrowheads="1"/>
              </p:cNvSpPr>
              <p:nvPr/>
            </p:nvSpPr>
            <p:spPr bwMode="auto">
              <a:xfrm>
                <a:off x="3256" y="2329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289" name="Rectangle 395"/>
              <p:cNvSpPr>
                <a:spLocks noChangeArrowheads="1"/>
              </p:cNvSpPr>
              <p:nvPr/>
            </p:nvSpPr>
            <p:spPr bwMode="auto">
              <a:xfrm>
                <a:off x="3487" y="232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290" name="Rectangle 396"/>
              <p:cNvSpPr>
                <a:spLocks noChangeArrowheads="1"/>
              </p:cNvSpPr>
              <p:nvPr/>
            </p:nvSpPr>
            <p:spPr bwMode="auto">
              <a:xfrm>
                <a:off x="3583" y="234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91" name="Rectangle 397"/>
              <p:cNvSpPr>
                <a:spLocks noChangeArrowheads="1"/>
              </p:cNvSpPr>
              <p:nvPr/>
            </p:nvSpPr>
            <p:spPr bwMode="auto">
              <a:xfrm>
                <a:off x="3682" y="234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grpSp>
            <p:nvGrpSpPr>
              <p:cNvPr id="292" name="Group 400"/>
              <p:cNvGrpSpPr>
                <a:grpSpLocks/>
              </p:cNvGrpSpPr>
              <p:nvPr/>
            </p:nvGrpSpPr>
            <p:grpSpPr bwMode="auto">
              <a:xfrm>
                <a:off x="4071" y="3447"/>
                <a:ext cx="336" cy="70"/>
                <a:chOff x="4071" y="3447"/>
                <a:chExt cx="336" cy="70"/>
              </a:xfrm>
            </p:grpSpPr>
            <p:sp>
              <p:nvSpPr>
                <p:cNvPr id="303" name="Line 398"/>
                <p:cNvSpPr>
                  <a:spLocks noChangeShapeType="1"/>
                </p:cNvSpPr>
                <p:nvPr/>
              </p:nvSpPr>
              <p:spPr bwMode="auto">
                <a:xfrm flipH="1">
                  <a:off x="4130" y="3447"/>
                  <a:ext cx="277" cy="3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4" name="Freeform 399"/>
                <p:cNvSpPr>
                  <a:spLocks/>
                </p:cNvSpPr>
                <p:nvPr/>
              </p:nvSpPr>
              <p:spPr bwMode="auto">
                <a:xfrm>
                  <a:off x="4071" y="3455"/>
                  <a:ext cx="67" cy="62"/>
                </a:xfrm>
                <a:custGeom>
                  <a:avLst/>
                  <a:gdLst/>
                  <a:ahLst/>
                  <a:cxnLst>
                    <a:cxn ang="0">
                      <a:pos x="58" y="0"/>
                    </a:cxn>
                    <a:cxn ang="0">
                      <a:pos x="0" y="40"/>
                    </a:cxn>
                    <a:cxn ang="0">
                      <a:pos x="67" y="62"/>
                    </a:cxn>
                    <a:cxn ang="0">
                      <a:pos x="58" y="0"/>
                    </a:cxn>
                  </a:cxnLst>
                  <a:rect l="0" t="0" r="r" b="b"/>
                  <a:pathLst>
                    <a:path w="67" h="62">
                      <a:moveTo>
                        <a:pt x="58" y="0"/>
                      </a:moveTo>
                      <a:lnTo>
                        <a:pt x="0" y="40"/>
                      </a:lnTo>
                      <a:lnTo>
                        <a:pt x="67" y="62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3" name="Rectangle 401"/>
              <p:cNvSpPr>
                <a:spLocks noChangeArrowheads="1"/>
              </p:cNvSpPr>
              <p:nvPr/>
            </p:nvSpPr>
            <p:spPr bwMode="auto">
              <a:xfrm>
                <a:off x="3015" y="2775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" name="Rectangle 402"/>
              <p:cNvSpPr>
                <a:spLocks noChangeArrowheads="1"/>
              </p:cNvSpPr>
              <p:nvPr/>
            </p:nvSpPr>
            <p:spPr bwMode="auto">
              <a:xfrm>
                <a:off x="3077" y="2815"/>
                <a:ext cx="173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e_</a:t>
                </a:r>
                <a:endParaRPr lang="en-US"/>
              </a:p>
            </p:txBody>
          </p:sp>
          <p:sp>
            <p:nvSpPr>
              <p:cNvPr id="295" name="Rectangle 403"/>
              <p:cNvSpPr>
                <a:spLocks noChangeArrowheads="1"/>
              </p:cNvSpPr>
              <p:nvPr/>
            </p:nvSpPr>
            <p:spPr bwMode="auto">
              <a:xfrm>
                <a:off x="3225" y="2815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296" name="Rectangle 404"/>
              <p:cNvSpPr>
                <a:spLocks noChangeArrowheads="1"/>
              </p:cNvSpPr>
              <p:nvPr/>
            </p:nvSpPr>
            <p:spPr bwMode="auto">
              <a:xfrm>
                <a:off x="3449" y="2811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97" name="Rectangle 405"/>
              <p:cNvSpPr>
                <a:spLocks noChangeArrowheads="1"/>
              </p:cNvSpPr>
              <p:nvPr/>
            </p:nvSpPr>
            <p:spPr bwMode="auto">
              <a:xfrm>
                <a:off x="3580" y="2815"/>
                <a:ext cx="520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 + 3 = 3 </a:t>
                </a:r>
                <a:endParaRPr lang="en-US"/>
              </a:p>
            </p:txBody>
          </p:sp>
          <p:sp>
            <p:nvSpPr>
              <p:cNvPr id="298" name="Rectangle 406"/>
              <p:cNvSpPr>
                <a:spLocks noChangeArrowheads="1"/>
              </p:cNvSpPr>
              <p:nvPr/>
            </p:nvSpPr>
            <p:spPr bwMode="auto">
              <a:xfrm>
                <a:off x="3077" y="2953"/>
                <a:ext cx="186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E_</a:t>
                </a:r>
                <a:endParaRPr lang="en-US"/>
              </a:p>
            </p:txBody>
          </p:sp>
          <p:sp>
            <p:nvSpPr>
              <p:cNvPr id="299" name="Rectangle 407"/>
              <p:cNvSpPr>
                <a:spLocks noChangeArrowheads="1"/>
              </p:cNvSpPr>
              <p:nvPr/>
            </p:nvSpPr>
            <p:spPr bwMode="auto">
              <a:xfrm>
                <a:off x="3238" y="2953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300" name="Rectangle 408"/>
              <p:cNvSpPr>
                <a:spLocks noChangeArrowheads="1"/>
              </p:cNvSpPr>
              <p:nvPr/>
            </p:nvSpPr>
            <p:spPr bwMode="auto">
              <a:xfrm>
                <a:off x="3469" y="2953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301" name="Rectangle 409"/>
              <p:cNvSpPr>
                <a:spLocks noChangeArrowheads="1"/>
              </p:cNvSpPr>
              <p:nvPr/>
            </p:nvSpPr>
            <p:spPr bwMode="auto">
              <a:xfrm>
                <a:off x="3565" y="2965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302" name="Rectangle 410"/>
              <p:cNvSpPr>
                <a:spLocks noChangeArrowheads="1"/>
              </p:cNvSpPr>
              <p:nvPr/>
            </p:nvSpPr>
            <p:spPr bwMode="auto">
              <a:xfrm>
                <a:off x="3664" y="2965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Stalling for Data Dependencies</a:t>
            </a:r>
          </a:p>
        </p:txBody>
      </p:sp>
      <p:sp>
        <p:nvSpPr>
          <p:cNvPr id="436436" name="Rectangle 212"/>
          <p:cNvSpPr>
            <a:spLocks noGrp="1" noChangeArrowheads="1"/>
          </p:cNvSpPr>
          <p:nvPr>
            <p:ph type="body" idx="1"/>
          </p:nvPr>
        </p:nvSpPr>
        <p:spPr>
          <a:xfrm>
            <a:off x="290513" y="3810000"/>
            <a:ext cx="8294687" cy="2622550"/>
          </a:xfrm>
        </p:spPr>
        <p:txBody>
          <a:bodyPr/>
          <a:lstStyle/>
          <a:p>
            <a:pPr lvl="1"/>
            <a:r>
              <a:rPr lang="en-US"/>
              <a:t>If instruction follows too closely after one that writes register, slow it down</a:t>
            </a:r>
          </a:p>
          <a:p>
            <a:pPr lvl="1"/>
            <a:r>
              <a:rPr lang="en-US"/>
              <a:t>Hold instruction in decode</a:t>
            </a:r>
          </a:p>
          <a:p>
            <a:pPr lvl="1"/>
            <a:r>
              <a:rPr lang="en-US"/>
              <a:t>Dynamically inject nop into execute stage</a:t>
            </a:r>
          </a:p>
        </p:txBody>
      </p:sp>
      <p:sp>
        <p:nvSpPr>
          <p:cNvPr id="436379" name="Rectangle 155"/>
          <p:cNvSpPr>
            <a:spLocks noChangeArrowheads="1"/>
          </p:cNvSpPr>
          <p:nvPr/>
        </p:nvSpPr>
        <p:spPr bwMode="auto">
          <a:xfrm>
            <a:off x="685800" y="1371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>
                <a:latin typeface="Courier New" pitchFamily="49" charset="0"/>
              </a:rPr>
              <a:t>0x000: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>
                <a:latin typeface="Courier New" pitchFamily="49" charset="0"/>
              </a:rPr>
              <a:t>$10</a:t>
            </a:r>
            <a:r>
              <a:rPr lang="en-US" sz="1400" b="0" dirty="0" smtClean="0">
                <a:latin typeface="Courier New" pitchFamily="49" charset="0"/>
              </a:rPr>
              <a:t>,%rdx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6380" name="Rectangle 156"/>
          <p:cNvSpPr>
            <a:spLocks noChangeArrowheads="1"/>
          </p:cNvSpPr>
          <p:nvPr/>
        </p:nvSpPr>
        <p:spPr bwMode="auto">
          <a:xfrm>
            <a:off x="3581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36381" name="Rectangle 157"/>
          <p:cNvSpPr>
            <a:spLocks noChangeArrowheads="1"/>
          </p:cNvSpPr>
          <p:nvPr/>
        </p:nvSpPr>
        <p:spPr bwMode="auto">
          <a:xfrm>
            <a:off x="4038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36382" name="Rectangle 158"/>
          <p:cNvSpPr>
            <a:spLocks noChangeArrowheads="1"/>
          </p:cNvSpPr>
          <p:nvPr/>
        </p:nvSpPr>
        <p:spPr bwMode="auto">
          <a:xfrm>
            <a:off x="4495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36383" name="Rectangle 159"/>
          <p:cNvSpPr>
            <a:spLocks noChangeArrowheads="1"/>
          </p:cNvSpPr>
          <p:nvPr/>
        </p:nvSpPr>
        <p:spPr bwMode="auto">
          <a:xfrm>
            <a:off x="4953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36384" name="Rectangle 160"/>
          <p:cNvSpPr>
            <a:spLocks noChangeArrowheads="1"/>
          </p:cNvSpPr>
          <p:nvPr/>
        </p:nvSpPr>
        <p:spPr bwMode="auto">
          <a:xfrm>
            <a:off x="5410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36385" name="Rectangle 161"/>
          <p:cNvSpPr>
            <a:spLocks noChangeArrowheads="1"/>
          </p:cNvSpPr>
          <p:nvPr/>
        </p:nvSpPr>
        <p:spPr bwMode="auto">
          <a:xfrm>
            <a:off x="5867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36386" name="Rectangle 162"/>
          <p:cNvSpPr>
            <a:spLocks noChangeArrowheads="1"/>
          </p:cNvSpPr>
          <p:nvPr/>
        </p:nvSpPr>
        <p:spPr bwMode="auto">
          <a:xfrm>
            <a:off x="6324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36387" name="Rectangle 163"/>
          <p:cNvSpPr>
            <a:spLocks noChangeArrowheads="1"/>
          </p:cNvSpPr>
          <p:nvPr/>
        </p:nvSpPr>
        <p:spPr bwMode="auto">
          <a:xfrm>
            <a:off x="6781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436388" name="Rectangle 164"/>
          <p:cNvSpPr>
            <a:spLocks noChangeArrowheads="1"/>
          </p:cNvSpPr>
          <p:nvPr/>
        </p:nvSpPr>
        <p:spPr bwMode="auto">
          <a:xfrm>
            <a:off x="7239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9</a:t>
            </a:r>
          </a:p>
        </p:txBody>
      </p:sp>
      <p:grpSp>
        <p:nvGrpSpPr>
          <p:cNvPr id="436389" name="Group 165"/>
          <p:cNvGrpSpPr>
            <a:grpSpLocks/>
          </p:cNvGrpSpPr>
          <p:nvPr/>
        </p:nvGrpSpPr>
        <p:grpSpPr bwMode="auto">
          <a:xfrm>
            <a:off x="3581400" y="1371600"/>
            <a:ext cx="2286000" cy="304800"/>
            <a:chOff x="1920" y="1296"/>
            <a:chExt cx="1440" cy="192"/>
          </a:xfrm>
        </p:grpSpPr>
        <p:sp>
          <p:nvSpPr>
            <p:cNvPr id="436390" name="Rectangle 166"/>
            <p:cNvSpPr>
              <a:spLocks noChangeArrowheads="1"/>
            </p:cNvSpPr>
            <p:nvPr/>
          </p:nvSpPr>
          <p:spPr bwMode="auto">
            <a:xfrm>
              <a:off x="1920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6391" name="Rectangle 167"/>
            <p:cNvSpPr>
              <a:spLocks noChangeArrowheads="1"/>
            </p:cNvSpPr>
            <p:nvPr/>
          </p:nvSpPr>
          <p:spPr bwMode="auto">
            <a:xfrm>
              <a:off x="2208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36392" name="Rectangle 168"/>
            <p:cNvSpPr>
              <a:spLocks noChangeArrowheads="1"/>
            </p:cNvSpPr>
            <p:nvPr/>
          </p:nvSpPr>
          <p:spPr bwMode="auto">
            <a:xfrm>
              <a:off x="2496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6393" name="Rectangle 169"/>
            <p:cNvSpPr>
              <a:spLocks noChangeArrowheads="1"/>
            </p:cNvSpPr>
            <p:nvPr/>
          </p:nvSpPr>
          <p:spPr bwMode="auto">
            <a:xfrm>
              <a:off x="2784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6394" name="Rectangle 170"/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6395" name="Rectangle 171"/>
          <p:cNvSpPr>
            <a:spLocks noChangeArrowheads="1"/>
          </p:cNvSpPr>
          <p:nvPr/>
        </p:nvSpPr>
        <p:spPr bwMode="auto">
          <a:xfrm>
            <a:off x="685800" y="1676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0x00a: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 </a:t>
            </a:r>
            <a:r>
              <a:rPr lang="en-US" sz="1400" b="0" dirty="0">
                <a:latin typeface="Courier New" pitchFamily="49" charset="0"/>
              </a:rPr>
              <a:t>$3</a:t>
            </a:r>
            <a:r>
              <a:rPr lang="en-US" sz="1400" b="0" dirty="0" smtClean="0">
                <a:latin typeface="Courier New" pitchFamily="49" charset="0"/>
              </a:rPr>
              <a:t>,%rax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6396" name="Rectangle 172"/>
          <p:cNvSpPr>
            <a:spLocks noChangeArrowheads="1"/>
          </p:cNvSpPr>
          <p:nvPr/>
        </p:nvSpPr>
        <p:spPr bwMode="auto">
          <a:xfrm>
            <a:off x="40386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397" name="Rectangle 173"/>
          <p:cNvSpPr>
            <a:spLocks noChangeArrowheads="1"/>
          </p:cNvSpPr>
          <p:nvPr/>
        </p:nvSpPr>
        <p:spPr bwMode="auto">
          <a:xfrm>
            <a:off x="44958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398" name="Rectangle 174"/>
          <p:cNvSpPr>
            <a:spLocks noChangeArrowheads="1"/>
          </p:cNvSpPr>
          <p:nvPr/>
        </p:nvSpPr>
        <p:spPr bwMode="auto">
          <a:xfrm>
            <a:off x="49530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399" name="Rectangle 175"/>
          <p:cNvSpPr>
            <a:spLocks noChangeArrowheads="1"/>
          </p:cNvSpPr>
          <p:nvPr/>
        </p:nvSpPr>
        <p:spPr bwMode="auto">
          <a:xfrm>
            <a:off x="54102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00" name="Rectangle 176"/>
          <p:cNvSpPr>
            <a:spLocks noChangeArrowheads="1"/>
          </p:cNvSpPr>
          <p:nvPr/>
        </p:nvSpPr>
        <p:spPr bwMode="auto">
          <a:xfrm>
            <a:off x="58674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01" name="Rectangle 177"/>
          <p:cNvSpPr>
            <a:spLocks noChangeArrowheads="1"/>
          </p:cNvSpPr>
          <p:nvPr/>
        </p:nvSpPr>
        <p:spPr bwMode="auto">
          <a:xfrm>
            <a:off x="685800" y="1981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0x014: </a:t>
            </a:r>
            <a:r>
              <a:rPr lang="en-US" sz="1400" b="0" dirty="0" err="1">
                <a:latin typeface="Courier New" pitchFamily="49" charset="0"/>
              </a:rPr>
              <a:t>nop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6402" name="Rectangle 178"/>
          <p:cNvSpPr>
            <a:spLocks noChangeArrowheads="1"/>
          </p:cNvSpPr>
          <p:nvPr/>
        </p:nvSpPr>
        <p:spPr bwMode="auto">
          <a:xfrm>
            <a:off x="44958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03" name="Rectangle 179"/>
          <p:cNvSpPr>
            <a:spLocks noChangeArrowheads="1"/>
          </p:cNvSpPr>
          <p:nvPr/>
        </p:nvSpPr>
        <p:spPr bwMode="auto">
          <a:xfrm>
            <a:off x="49530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04" name="Rectangle 180"/>
          <p:cNvSpPr>
            <a:spLocks noChangeArrowheads="1"/>
          </p:cNvSpPr>
          <p:nvPr/>
        </p:nvSpPr>
        <p:spPr bwMode="auto">
          <a:xfrm>
            <a:off x="54102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05" name="Rectangle 181"/>
          <p:cNvSpPr>
            <a:spLocks noChangeArrowheads="1"/>
          </p:cNvSpPr>
          <p:nvPr/>
        </p:nvSpPr>
        <p:spPr bwMode="auto">
          <a:xfrm>
            <a:off x="58674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06" name="Rectangle 182"/>
          <p:cNvSpPr>
            <a:spLocks noChangeArrowheads="1"/>
          </p:cNvSpPr>
          <p:nvPr/>
        </p:nvSpPr>
        <p:spPr bwMode="auto">
          <a:xfrm>
            <a:off x="63246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07" name="Rectangle 183"/>
          <p:cNvSpPr>
            <a:spLocks noChangeArrowheads="1"/>
          </p:cNvSpPr>
          <p:nvPr/>
        </p:nvSpPr>
        <p:spPr bwMode="auto">
          <a:xfrm>
            <a:off x="685800" y="2590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grpSp>
        <p:nvGrpSpPr>
          <p:cNvPr id="436408" name="Group 184"/>
          <p:cNvGrpSpPr>
            <a:grpSpLocks/>
          </p:cNvGrpSpPr>
          <p:nvPr/>
        </p:nvGrpSpPr>
        <p:grpSpPr bwMode="auto">
          <a:xfrm>
            <a:off x="5410200" y="2590800"/>
            <a:ext cx="2286000" cy="609600"/>
            <a:chOff x="2976" y="1008"/>
            <a:chExt cx="1440" cy="384"/>
          </a:xfrm>
        </p:grpSpPr>
        <p:sp>
          <p:nvSpPr>
            <p:cNvPr id="436409" name="Rectangle 185"/>
            <p:cNvSpPr>
              <a:spLocks noChangeArrowheads="1"/>
            </p:cNvSpPr>
            <p:nvPr/>
          </p:nvSpPr>
          <p:spPr bwMode="auto">
            <a:xfrm>
              <a:off x="2976" y="120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6410" name="Rectangle 186"/>
            <p:cNvSpPr>
              <a:spLocks noChangeArrowheads="1"/>
            </p:cNvSpPr>
            <p:nvPr/>
          </p:nvSpPr>
          <p:spPr bwMode="auto">
            <a:xfrm>
              <a:off x="3552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6411" name="Rectangle 187"/>
            <p:cNvSpPr>
              <a:spLocks noChangeArrowheads="1"/>
            </p:cNvSpPr>
            <p:nvPr/>
          </p:nvSpPr>
          <p:spPr bwMode="auto">
            <a:xfrm>
              <a:off x="3840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6412" name="Rectangle 188"/>
            <p:cNvSpPr>
              <a:spLocks noChangeArrowheads="1"/>
            </p:cNvSpPr>
            <p:nvPr/>
          </p:nvSpPr>
          <p:spPr bwMode="auto">
            <a:xfrm>
              <a:off x="4128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6413" name="Rectangle 189"/>
          <p:cNvSpPr>
            <a:spLocks noChangeArrowheads="1"/>
          </p:cNvSpPr>
          <p:nvPr/>
        </p:nvSpPr>
        <p:spPr bwMode="auto">
          <a:xfrm>
            <a:off x="685800" y="2895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0x016: </a:t>
            </a:r>
            <a:r>
              <a:rPr lang="en-US" sz="1400" b="0" dirty="0" err="1" smtClean="0">
                <a:latin typeface="Courier New" pitchFamily="49" charset="0"/>
              </a:rPr>
              <a:t>addq</a:t>
            </a:r>
            <a:r>
              <a:rPr lang="en-US" sz="1400" b="0" dirty="0" smtClean="0">
                <a:latin typeface="Courier New" pitchFamily="49" charset="0"/>
              </a:rPr>
              <a:t> %</a:t>
            </a:r>
            <a:r>
              <a:rPr lang="en-US" sz="1400" b="0" dirty="0" err="1" smtClean="0">
                <a:latin typeface="Courier New" pitchFamily="49" charset="0"/>
              </a:rPr>
              <a:t>rdx</a:t>
            </a:r>
            <a:r>
              <a:rPr lang="en-US" sz="1400" b="0" dirty="0" smtClean="0">
                <a:latin typeface="Courier New" pitchFamily="49" charset="0"/>
              </a:rPr>
              <a:t>,%</a:t>
            </a:r>
            <a:r>
              <a:rPr lang="en-US" sz="1400" b="0" dirty="0" err="1" smtClean="0">
                <a:latin typeface="Courier New" pitchFamily="49" charset="0"/>
              </a:rPr>
              <a:t>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6414" name="Rectangle 190"/>
          <p:cNvSpPr>
            <a:spLocks noChangeArrowheads="1"/>
          </p:cNvSpPr>
          <p:nvPr/>
        </p:nvSpPr>
        <p:spPr bwMode="auto">
          <a:xfrm>
            <a:off x="58674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15" name="Rectangle 191"/>
          <p:cNvSpPr>
            <a:spLocks noChangeArrowheads="1"/>
          </p:cNvSpPr>
          <p:nvPr/>
        </p:nvSpPr>
        <p:spPr bwMode="auto">
          <a:xfrm>
            <a:off x="63246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16" name="Rectangle 192"/>
          <p:cNvSpPr>
            <a:spLocks noChangeArrowheads="1"/>
          </p:cNvSpPr>
          <p:nvPr/>
        </p:nvSpPr>
        <p:spPr bwMode="auto">
          <a:xfrm>
            <a:off x="67818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17" name="Rectangle 193"/>
          <p:cNvSpPr>
            <a:spLocks noChangeArrowheads="1"/>
          </p:cNvSpPr>
          <p:nvPr/>
        </p:nvSpPr>
        <p:spPr bwMode="auto">
          <a:xfrm>
            <a:off x="72390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18" name="Rectangle 194"/>
          <p:cNvSpPr>
            <a:spLocks noChangeArrowheads="1"/>
          </p:cNvSpPr>
          <p:nvPr/>
        </p:nvSpPr>
        <p:spPr bwMode="auto">
          <a:xfrm>
            <a:off x="76962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19" name="Rectangle 195"/>
          <p:cNvSpPr>
            <a:spLocks noChangeArrowheads="1"/>
          </p:cNvSpPr>
          <p:nvPr/>
        </p:nvSpPr>
        <p:spPr bwMode="auto">
          <a:xfrm>
            <a:off x="685800" y="3200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0x018: </a:t>
            </a:r>
            <a:r>
              <a:rPr lang="en-US" sz="1400" b="0" dirty="0">
                <a:latin typeface="Courier New" pitchFamily="49" charset="0"/>
              </a:rPr>
              <a:t>halt</a:t>
            </a:r>
          </a:p>
        </p:txBody>
      </p:sp>
      <p:sp>
        <p:nvSpPr>
          <p:cNvPr id="436420" name="Rectangle 196"/>
          <p:cNvSpPr>
            <a:spLocks noChangeArrowheads="1"/>
          </p:cNvSpPr>
          <p:nvPr/>
        </p:nvSpPr>
        <p:spPr bwMode="auto">
          <a:xfrm>
            <a:off x="63246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21" name="Rectangle 197"/>
          <p:cNvSpPr>
            <a:spLocks noChangeArrowheads="1"/>
          </p:cNvSpPr>
          <p:nvPr/>
        </p:nvSpPr>
        <p:spPr bwMode="auto">
          <a:xfrm>
            <a:off x="67818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22" name="Rectangle 198"/>
          <p:cNvSpPr>
            <a:spLocks noChangeArrowheads="1"/>
          </p:cNvSpPr>
          <p:nvPr/>
        </p:nvSpPr>
        <p:spPr bwMode="auto">
          <a:xfrm>
            <a:off x="72390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23" name="Rectangle 199"/>
          <p:cNvSpPr>
            <a:spLocks noChangeArrowheads="1"/>
          </p:cNvSpPr>
          <p:nvPr/>
        </p:nvSpPr>
        <p:spPr bwMode="auto">
          <a:xfrm>
            <a:off x="76962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24" name="Rectangle 200"/>
          <p:cNvSpPr>
            <a:spLocks noChangeArrowheads="1"/>
          </p:cNvSpPr>
          <p:nvPr/>
        </p:nvSpPr>
        <p:spPr bwMode="auto">
          <a:xfrm>
            <a:off x="8153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25" name="Rectangle 201"/>
          <p:cNvSpPr>
            <a:spLocks noChangeArrowheads="1"/>
          </p:cNvSpPr>
          <p:nvPr/>
        </p:nvSpPr>
        <p:spPr bwMode="auto">
          <a:xfrm>
            <a:off x="7696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436426" name="Rectangle 202"/>
          <p:cNvSpPr>
            <a:spLocks noChangeArrowheads="1"/>
          </p:cNvSpPr>
          <p:nvPr/>
        </p:nvSpPr>
        <p:spPr bwMode="auto">
          <a:xfrm>
            <a:off x="685800" y="1066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demo-h2.ys</a:t>
            </a:r>
          </a:p>
        </p:txBody>
      </p:sp>
      <p:sp>
        <p:nvSpPr>
          <p:cNvPr id="436427" name="Freeform 203"/>
          <p:cNvSpPr>
            <a:spLocks/>
          </p:cNvSpPr>
          <p:nvPr/>
        </p:nvSpPr>
        <p:spPr bwMode="auto">
          <a:xfrm>
            <a:off x="6172200" y="2743200"/>
            <a:ext cx="152400" cy="152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6428" name="Rectangle 204"/>
          <p:cNvSpPr>
            <a:spLocks noChangeArrowheads="1"/>
          </p:cNvSpPr>
          <p:nvPr/>
        </p:nvSpPr>
        <p:spPr bwMode="auto">
          <a:xfrm>
            <a:off x="5867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29" name="Rectangle 205"/>
          <p:cNvSpPr>
            <a:spLocks noChangeArrowheads="1"/>
          </p:cNvSpPr>
          <p:nvPr/>
        </p:nvSpPr>
        <p:spPr bwMode="auto">
          <a:xfrm>
            <a:off x="49530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30" name="Rectangle 206"/>
          <p:cNvSpPr>
            <a:spLocks noChangeArrowheads="1"/>
          </p:cNvSpPr>
          <p:nvPr/>
        </p:nvSpPr>
        <p:spPr bwMode="auto">
          <a:xfrm>
            <a:off x="54102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31" name="Rectangle 207"/>
          <p:cNvSpPr>
            <a:spLocks noChangeArrowheads="1"/>
          </p:cNvSpPr>
          <p:nvPr/>
        </p:nvSpPr>
        <p:spPr bwMode="auto">
          <a:xfrm>
            <a:off x="58674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32" name="Rectangle 208"/>
          <p:cNvSpPr>
            <a:spLocks noChangeArrowheads="1"/>
          </p:cNvSpPr>
          <p:nvPr/>
        </p:nvSpPr>
        <p:spPr bwMode="auto">
          <a:xfrm>
            <a:off x="63246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33" name="Rectangle 209"/>
          <p:cNvSpPr>
            <a:spLocks noChangeArrowheads="1"/>
          </p:cNvSpPr>
          <p:nvPr/>
        </p:nvSpPr>
        <p:spPr bwMode="auto">
          <a:xfrm>
            <a:off x="67818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34" name="Rectangle 210"/>
          <p:cNvSpPr>
            <a:spLocks noChangeArrowheads="1"/>
          </p:cNvSpPr>
          <p:nvPr/>
        </p:nvSpPr>
        <p:spPr bwMode="auto">
          <a:xfrm>
            <a:off x="685800" y="2286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0x015: </a:t>
            </a:r>
            <a:r>
              <a:rPr lang="en-US" sz="1400" b="0" dirty="0" err="1">
                <a:latin typeface="Courier New" pitchFamily="49" charset="0"/>
              </a:rPr>
              <a:t>nop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6435" name="Rectangle 211"/>
          <p:cNvSpPr>
            <a:spLocks noChangeArrowheads="1"/>
          </p:cNvSpPr>
          <p:nvPr/>
        </p:nvSpPr>
        <p:spPr bwMode="auto">
          <a:xfrm>
            <a:off x="8153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11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Stall Condition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84250"/>
            <a:ext cx="3900487" cy="5213350"/>
          </a:xfrm>
        </p:spPr>
        <p:txBody>
          <a:bodyPr/>
          <a:lstStyle/>
          <a:p>
            <a:r>
              <a:rPr lang="en-US" dirty="0"/>
              <a:t>Source Registers</a:t>
            </a:r>
          </a:p>
          <a:p>
            <a:pPr lvl="1"/>
            <a:r>
              <a:rPr lang="en-US" dirty="0" err="1"/>
              <a:t>srcA</a:t>
            </a:r>
            <a:r>
              <a:rPr lang="en-US" dirty="0"/>
              <a:t> and </a:t>
            </a:r>
            <a:r>
              <a:rPr lang="en-US" dirty="0" err="1"/>
              <a:t>srcB</a:t>
            </a:r>
            <a:r>
              <a:rPr lang="en-US" dirty="0"/>
              <a:t> of current instruction in decode stage</a:t>
            </a:r>
          </a:p>
          <a:p>
            <a:r>
              <a:rPr lang="en-US" dirty="0"/>
              <a:t>Destination Registers</a:t>
            </a:r>
          </a:p>
          <a:p>
            <a:pPr lvl="1"/>
            <a:r>
              <a:rPr lang="en-US" dirty="0" err="1"/>
              <a:t>dstE</a:t>
            </a:r>
            <a:r>
              <a:rPr lang="en-US" dirty="0"/>
              <a:t> and </a:t>
            </a:r>
            <a:r>
              <a:rPr lang="en-US" dirty="0" err="1"/>
              <a:t>dstM</a:t>
            </a:r>
            <a:r>
              <a:rPr lang="en-US" dirty="0"/>
              <a:t> fields</a:t>
            </a:r>
          </a:p>
          <a:p>
            <a:pPr lvl="1"/>
            <a:r>
              <a:rPr lang="en-US" dirty="0"/>
              <a:t>Instructions in execute, memory, and write-back stages</a:t>
            </a:r>
          </a:p>
          <a:p>
            <a:r>
              <a:rPr lang="en-US" dirty="0"/>
              <a:t>Special Case</a:t>
            </a:r>
          </a:p>
          <a:p>
            <a:pPr lvl="1"/>
            <a:r>
              <a:rPr lang="en-US" dirty="0"/>
              <a:t>Don’t stall for register ID </a:t>
            </a:r>
            <a:r>
              <a:rPr lang="en-US" dirty="0" smtClean="0"/>
              <a:t>15 (0xF)</a:t>
            </a:r>
            <a:endParaRPr lang="en-US" dirty="0"/>
          </a:p>
          <a:p>
            <a:pPr lvl="2"/>
            <a:r>
              <a:rPr lang="en-US" dirty="0"/>
              <a:t>Indicates absence of register </a:t>
            </a:r>
            <a:r>
              <a:rPr lang="en-US" dirty="0" smtClean="0"/>
              <a:t>operand</a:t>
            </a:r>
          </a:p>
          <a:p>
            <a:pPr lvl="2"/>
            <a:r>
              <a:rPr lang="en-US" dirty="0" smtClean="0"/>
              <a:t>Or failed cond. move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0850" y="21537"/>
            <a:ext cx="4794250" cy="6823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Detecting Stall Condition</a:t>
            </a:r>
          </a:p>
        </p:txBody>
      </p:sp>
      <p:sp>
        <p:nvSpPr>
          <p:cNvPr id="439300" name="Rectangle 4"/>
          <p:cNvSpPr>
            <a:spLocks noChangeArrowheads="1"/>
          </p:cNvSpPr>
          <p:nvPr/>
        </p:nvSpPr>
        <p:spPr bwMode="auto">
          <a:xfrm>
            <a:off x="685800" y="1371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>
                <a:latin typeface="Courier New" pitchFamily="49" charset="0"/>
              </a:rPr>
              <a:t>0x000: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>
                <a:latin typeface="Courier New" pitchFamily="49" charset="0"/>
              </a:rPr>
              <a:t>$10</a:t>
            </a:r>
            <a:r>
              <a:rPr lang="en-US" sz="1400" b="0" dirty="0" smtClean="0">
                <a:latin typeface="Courier New" pitchFamily="49" charset="0"/>
              </a:rPr>
              <a:t>,%rdx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9301" name="Rectangle 5"/>
          <p:cNvSpPr>
            <a:spLocks noChangeArrowheads="1"/>
          </p:cNvSpPr>
          <p:nvPr/>
        </p:nvSpPr>
        <p:spPr bwMode="auto">
          <a:xfrm>
            <a:off x="3581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39302" name="Rectangle 6"/>
          <p:cNvSpPr>
            <a:spLocks noChangeArrowheads="1"/>
          </p:cNvSpPr>
          <p:nvPr/>
        </p:nvSpPr>
        <p:spPr bwMode="auto">
          <a:xfrm>
            <a:off x="4038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39303" name="Rectangle 7"/>
          <p:cNvSpPr>
            <a:spLocks noChangeArrowheads="1"/>
          </p:cNvSpPr>
          <p:nvPr/>
        </p:nvSpPr>
        <p:spPr bwMode="auto">
          <a:xfrm>
            <a:off x="4495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39304" name="Rectangle 8"/>
          <p:cNvSpPr>
            <a:spLocks noChangeArrowheads="1"/>
          </p:cNvSpPr>
          <p:nvPr/>
        </p:nvSpPr>
        <p:spPr bwMode="auto">
          <a:xfrm>
            <a:off x="4953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39305" name="Rectangle 9"/>
          <p:cNvSpPr>
            <a:spLocks noChangeArrowheads="1"/>
          </p:cNvSpPr>
          <p:nvPr/>
        </p:nvSpPr>
        <p:spPr bwMode="auto">
          <a:xfrm>
            <a:off x="5410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39306" name="Rectangle 10"/>
          <p:cNvSpPr>
            <a:spLocks noChangeArrowheads="1"/>
          </p:cNvSpPr>
          <p:nvPr/>
        </p:nvSpPr>
        <p:spPr bwMode="auto">
          <a:xfrm>
            <a:off x="5867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39307" name="Rectangle 11"/>
          <p:cNvSpPr>
            <a:spLocks noChangeArrowheads="1"/>
          </p:cNvSpPr>
          <p:nvPr/>
        </p:nvSpPr>
        <p:spPr bwMode="auto">
          <a:xfrm>
            <a:off x="6324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39308" name="Rectangle 12"/>
          <p:cNvSpPr>
            <a:spLocks noChangeArrowheads="1"/>
          </p:cNvSpPr>
          <p:nvPr/>
        </p:nvSpPr>
        <p:spPr bwMode="auto">
          <a:xfrm>
            <a:off x="6781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439309" name="Rectangle 13"/>
          <p:cNvSpPr>
            <a:spLocks noChangeArrowheads="1"/>
          </p:cNvSpPr>
          <p:nvPr/>
        </p:nvSpPr>
        <p:spPr bwMode="auto">
          <a:xfrm>
            <a:off x="7239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9</a:t>
            </a:r>
          </a:p>
        </p:txBody>
      </p:sp>
      <p:grpSp>
        <p:nvGrpSpPr>
          <p:cNvPr id="439310" name="Group 14"/>
          <p:cNvGrpSpPr>
            <a:grpSpLocks/>
          </p:cNvGrpSpPr>
          <p:nvPr/>
        </p:nvGrpSpPr>
        <p:grpSpPr bwMode="auto">
          <a:xfrm>
            <a:off x="3581400" y="1371600"/>
            <a:ext cx="2286000" cy="304800"/>
            <a:chOff x="1920" y="1296"/>
            <a:chExt cx="1440" cy="192"/>
          </a:xfrm>
        </p:grpSpPr>
        <p:sp>
          <p:nvSpPr>
            <p:cNvPr id="439311" name="Rectangle 15"/>
            <p:cNvSpPr>
              <a:spLocks noChangeArrowheads="1"/>
            </p:cNvSpPr>
            <p:nvPr/>
          </p:nvSpPr>
          <p:spPr bwMode="auto">
            <a:xfrm>
              <a:off x="1920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9312" name="Rectangle 16"/>
            <p:cNvSpPr>
              <a:spLocks noChangeArrowheads="1"/>
            </p:cNvSpPr>
            <p:nvPr/>
          </p:nvSpPr>
          <p:spPr bwMode="auto">
            <a:xfrm>
              <a:off x="2208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39313" name="Rectangle 17"/>
            <p:cNvSpPr>
              <a:spLocks noChangeArrowheads="1"/>
            </p:cNvSpPr>
            <p:nvPr/>
          </p:nvSpPr>
          <p:spPr bwMode="auto">
            <a:xfrm>
              <a:off x="2496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9314" name="Rectangle 18"/>
            <p:cNvSpPr>
              <a:spLocks noChangeArrowheads="1"/>
            </p:cNvSpPr>
            <p:nvPr/>
          </p:nvSpPr>
          <p:spPr bwMode="auto">
            <a:xfrm>
              <a:off x="2784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9315" name="Rectangle 19"/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9316" name="Rectangle 20"/>
          <p:cNvSpPr>
            <a:spLocks noChangeArrowheads="1"/>
          </p:cNvSpPr>
          <p:nvPr/>
        </p:nvSpPr>
        <p:spPr bwMode="auto">
          <a:xfrm>
            <a:off x="685800" y="1676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0x00a: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 </a:t>
            </a:r>
            <a:r>
              <a:rPr lang="en-US" sz="1400" b="0" dirty="0">
                <a:latin typeface="Courier New" pitchFamily="49" charset="0"/>
              </a:rPr>
              <a:t>$3</a:t>
            </a:r>
            <a:r>
              <a:rPr lang="en-US" sz="1400" b="0" dirty="0" smtClean="0">
                <a:latin typeface="Courier New" pitchFamily="49" charset="0"/>
              </a:rPr>
              <a:t>,%rax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9317" name="Rectangle 21"/>
          <p:cNvSpPr>
            <a:spLocks noChangeArrowheads="1"/>
          </p:cNvSpPr>
          <p:nvPr/>
        </p:nvSpPr>
        <p:spPr bwMode="auto">
          <a:xfrm>
            <a:off x="40386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18" name="Rectangle 22"/>
          <p:cNvSpPr>
            <a:spLocks noChangeArrowheads="1"/>
          </p:cNvSpPr>
          <p:nvPr/>
        </p:nvSpPr>
        <p:spPr bwMode="auto">
          <a:xfrm>
            <a:off x="44958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19" name="Rectangle 23"/>
          <p:cNvSpPr>
            <a:spLocks noChangeArrowheads="1"/>
          </p:cNvSpPr>
          <p:nvPr/>
        </p:nvSpPr>
        <p:spPr bwMode="auto">
          <a:xfrm>
            <a:off x="49530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20" name="Rectangle 24"/>
          <p:cNvSpPr>
            <a:spLocks noChangeArrowheads="1"/>
          </p:cNvSpPr>
          <p:nvPr/>
        </p:nvSpPr>
        <p:spPr bwMode="auto">
          <a:xfrm>
            <a:off x="54102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21" name="Rectangle 25"/>
          <p:cNvSpPr>
            <a:spLocks noChangeArrowheads="1"/>
          </p:cNvSpPr>
          <p:nvPr/>
        </p:nvSpPr>
        <p:spPr bwMode="auto">
          <a:xfrm>
            <a:off x="58674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22" name="Rectangle 26"/>
          <p:cNvSpPr>
            <a:spLocks noChangeArrowheads="1"/>
          </p:cNvSpPr>
          <p:nvPr/>
        </p:nvSpPr>
        <p:spPr bwMode="auto">
          <a:xfrm>
            <a:off x="685800" y="1981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0x014: </a:t>
            </a:r>
            <a:r>
              <a:rPr lang="en-US" sz="1400" b="0" dirty="0" err="1">
                <a:latin typeface="Courier New" pitchFamily="49" charset="0"/>
              </a:rPr>
              <a:t>nop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9323" name="Rectangle 27"/>
          <p:cNvSpPr>
            <a:spLocks noChangeArrowheads="1"/>
          </p:cNvSpPr>
          <p:nvPr/>
        </p:nvSpPr>
        <p:spPr bwMode="auto">
          <a:xfrm>
            <a:off x="44958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24" name="Rectangle 28"/>
          <p:cNvSpPr>
            <a:spLocks noChangeArrowheads="1"/>
          </p:cNvSpPr>
          <p:nvPr/>
        </p:nvSpPr>
        <p:spPr bwMode="auto">
          <a:xfrm>
            <a:off x="49530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25" name="Rectangle 29"/>
          <p:cNvSpPr>
            <a:spLocks noChangeArrowheads="1"/>
          </p:cNvSpPr>
          <p:nvPr/>
        </p:nvSpPr>
        <p:spPr bwMode="auto">
          <a:xfrm>
            <a:off x="54102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26" name="Rectangle 30"/>
          <p:cNvSpPr>
            <a:spLocks noChangeArrowheads="1"/>
          </p:cNvSpPr>
          <p:nvPr/>
        </p:nvSpPr>
        <p:spPr bwMode="auto">
          <a:xfrm>
            <a:off x="58674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27" name="Rectangle 31"/>
          <p:cNvSpPr>
            <a:spLocks noChangeArrowheads="1"/>
          </p:cNvSpPr>
          <p:nvPr/>
        </p:nvSpPr>
        <p:spPr bwMode="auto">
          <a:xfrm>
            <a:off x="63246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28" name="Rectangle 32"/>
          <p:cNvSpPr>
            <a:spLocks noChangeArrowheads="1"/>
          </p:cNvSpPr>
          <p:nvPr/>
        </p:nvSpPr>
        <p:spPr bwMode="auto">
          <a:xfrm>
            <a:off x="685800" y="2590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grpSp>
        <p:nvGrpSpPr>
          <p:cNvPr id="439329" name="Group 33"/>
          <p:cNvGrpSpPr>
            <a:grpSpLocks/>
          </p:cNvGrpSpPr>
          <p:nvPr/>
        </p:nvGrpSpPr>
        <p:grpSpPr bwMode="auto">
          <a:xfrm>
            <a:off x="5410200" y="2590800"/>
            <a:ext cx="2286000" cy="609600"/>
            <a:chOff x="2976" y="1008"/>
            <a:chExt cx="1440" cy="384"/>
          </a:xfrm>
        </p:grpSpPr>
        <p:sp>
          <p:nvSpPr>
            <p:cNvPr id="439330" name="Rectangle 34"/>
            <p:cNvSpPr>
              <a:spLocks noChangeArrowheads="1"/>
            </p:cNvSpPr>
            <p:nvPr/>
          </p:nvSpPr>
          <p:spPr bwMode="auto">
            <a:xfrm>
              <a:off x="2976" y="120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9331" name="Rectangle 35"/>
            <p:cNvSpPr>
              <a:spLocks noChangeArrowheads="1"/>
            </p:cNvSpPr>
            <p:nvPr/>
          </p:nvSpPr>
          <p:spPr bwMode="auto">
            <a:xfrm>
              <a:off x="3552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9332" name="Rectangle 36"/>
            <p:cNvSpPr>
              <a:spLocks noChangeArrowheads="1"/>
            </p:cNvSpPr>
            <p:nvPr/>
          </p:nvSpPr>
          <p:spPr bwMode="auto">
            <a:xfrm>
              <a:off x="3840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9333" name="Rectangle 37"/>
            <p:cNvSpPr>
              <a:spLocks noChangeArrowheads="1"/>
            </p:cNvSpPr>
            <p:nvPr/>
          </p:nvSpPr>
          <p:spPr bwMode="auto">
            <a:xfrm>
              <a:off x="4128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9334" name="Rectangle 38"/>
          <p:cNvSpPr>
            <a:spLocks noChangeArrowheads="1"/>
          </p:cNvSpPr>
          <p:nvPr/>
        </p:nvSpPr>
        <p:spPr bwMode="auto">
          <a:xfrm>
            <a:off x="685800" y="2895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0x016: </a:t>
            </a:r>
            <a:r>
              <a:rPr lang="en-US" sz="1400" b="0" dirty="0" err="1" smtClean="0">
                <a:latin typeface="Courier New" pitchFamily="49" charset="0"/>
              </a:rPr>
              <a:t>addq</a:t>
            </a:r>
            <a:r>
              <a:rPr lang="en-US" sz="1400" b="0" dirty="0" smtClean="0">
                <a:latin typeface="Courier New" pitchFamily="49" charset="0"/>
              </a:rPr>
              <a:t> %</a:t>
            </a:r>
            <a:r>
              <a:rPr lang="en-US" sz="1400" b="0" dirty="0" err="1" smtClean="0">
                <a:latin typeface="Courier New" pitchFamily="49" charset="0"/>
              </a:rPr>
              <a:t>rdx</a:t>
            </a:r>
            <a:r>
              <a:rPr lang="en-US" sz="1400" b="0" dirty="0" smtClean="0">
                <a:latin typeface="Courier New" pitchFamily="49" charset="0"/>
              </a:rPr>
              <a:t>,%</a:t>
            </a:r>
            <a:r>
              <a:rPr lang="en-US" sz="1400" b="0" dirty="0" err="1" smtClean="0">
                <a:latin typeface="Courier New" pitchFamily="49" charset="0"/>
              </a:rPr>
              <a:t>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9335" name="Rectangle 39"/>
          <p:cNvSpPr>
            <a:spLocks noChangeArrowheads="1"/>
          </p:cNvSpPr>
          <p:nvPr/>
        </p:nvSpPr>
        <p:spPr bwMode="auto">
          <a:xfrm>
            <a:off x="58674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36" name="Rectangle 40"/>
          <p:cNvSpPr>
            <a:spLocks noChangeArrowheads="1"/>
          </p:cNvSpPr>
          <p:nvPr/>
        </p:nvSpPr>
        <p:spPr bwMode="auto">
          <a:xfrm>
            <a:off x="63246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37" name="Rectangle 41"/>
          <p:cNvSpPr>
            <a:spLocks noChangeArrowheads="1"/>
          </p:cNvSpPr>
          <p:nvPr/>
        </p:nvSpPr>
        <p:spPr bwMode="auto">
          <a:xfrm>
            <a:off x="67818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38" name="Rectangle 42"/>
          <p:cNvSpPr>
            <a:spLocks noChangeArrowheads="1"/>
          </p:cNvSpPr>
          <p:nvPr/>
        </p:nvSpPr>
        <p:spPr bwMode="auto">
          <a:xfrm>
            <a:off x="72390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39" name="Rectangle 43"/>
          <p:cNvSpPr>
            <a:spLocks noChangeArrowheads="1"/>
          </p:cNvSpPr>
          <p:nvPr/>
        </p:nvSpPr>
        <p:spPr bwMode="auto">
          <a:xfrm>
            <a:off x="76962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40" name="Rectangle 44"/>
          <p:cNvSpPr>
            <a:spLocks noChangeArrowheads="1"/>
          </p:cNvSpPr>
          <p:nvPr/>
        </p:nvSpPr>
        <p:spPr bwMode="auto">
          <a:xfrm>
            <a:off x="685800" y="3200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0x018: </a:t>
            </a:r>
            <a:r>
              <a:rPr lang="en-US" sz="1400" b="0" dirty="0">
                <a:latin typeface="Courier New" pitchFamily="49" charset="0"/>
              </a:rPr>
              <a:t>halt</a:t>
            </a:r>
          </a:p>
        </p:txBody>
      </p:sp>
      <p:sp>
        <p:nvSpPr>
          <p:cNvPr id="439341" name="Rectangle 45"/>
          <p:cNvSpPr>
            <a:spLocks noChangeArrowheads="1"/>
          </p:cNvSpPr>
          <p:nvPr/>
        </p:nvSpPr>
        <p:spPr bwMode="auto">
          <a:xfrm>
            <a:off x="63246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42" name="Rectangle 46"/>
          <p:cNvSpPr>
            <a:spLocks noChangeArrowheads="1"/>
          </p:cNvSpPr>
          <p:nvPr/>
        </p:nvSpPr>
        <p:spPr bwMode="auto">
          <a:xfrm>
            <a:off x="67818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43" name="Rectangle 47"/>
          <p:cNvSpPr>
            <a:spLocks noChangeArrowheads="1"/>
          </p:cNvSpPr>
          <p:nvPr/>
        </p:nvSpPr>
        <p:spPr bwMode="auto">
          <a:xfrm>
            <a:off x="72390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44" name="Rectangle 48"/>
          <p:cNvSpPr>
            <a:spLocks noChangeArrowheads="1"/>
          </p:cNvSpPr>
          <p:nvPr/>
        </p:nvSpPr>
        <p:spPr bwMode="auto">
          <a:xfrm>
            <a:off x="76962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45" name="Rectangle 49"/>
          <p:cNvSpPr>
            <a:spLocks noChangeArrowheads="1"/>
          </p:cNvSpPr>
          <p:nvPr/>
        </p:nvSpPr>
        <p:spPr bwMode="auto">
          <a:xfrm>
            <a:off x="8153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46" name="Rectangle 50"/>
          <p:cNvSpPr>
            <a:spLocks noChangeArrowheads="1"/>
          </p:cNvSpPr>
          <p:nvPr/>
        </p:nvSpPr>
        <p:spPr bwMode="auto">
          <a:xfrm>
            <a:off x="7696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439347" name="Rectangle 51"/>
          <p:cNvSpPr>
            <a:spLocks noChangeArrowheads="1"/>
          </p:cNvSpPr>
          <p:nvPr/>
        </p:nvSpPr>
        <p:spPr bwMode="auto">
          <a:xfrm>
            <a:off x="685800" y="1066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demo-h2.ys</a:t>
            </a:r>
          </a:p>
        </p:txBody>
      </p:sp>
      <p:sp>
        <p:nvSpPr>
          <p:cNvPr id="439348" name="Freeform 52"/>
          <p:cNvSpPr>
            <a:spLocks/>
          </p:cNvSpPr>
          <p:nvPr/>
        </p:nvSpPr>
        <p:spPr bwMode="auto">
          <a:xfrm>
            <a:off x="6172200" y="2743200"/>
            <a:ext cx="152400" cy="152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9349" name="Rectangle 53"/>
          <p:cNvSpPr>
            <a:spLocks noChangeArrowheads="1"/>
          </p:cNvSpPr>
          <p:nvPr/>
        </p:nvSpPr>
        <p:spPr bwMode="auto">
          <a:xfrm>
            <a:off x="5867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50" name="Rectangle 54"/>
          <p:cNvSpPr>
            <a:spLocks noChangeArrowheads="1"/>
          </p:cNvSpPr>
          <p:nvPr/>
        </p:nvSpPr>
        <p:spPr bwMode="auto">
          <a:xfrm>
            <a:off x="49530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51" name="Rectangle 55"/>
          <p:cNvSpPr>
            <a:spLocks noChangeArrowheads="1"/>
          </p:cNvSpPr>
          <p:nvPr/>
        </p:nvSpPr>
        <p:spPr bwMode="auto">
          <a:xfrm>
            <a:off x="54102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52" name="Rectangle 56"/>
          <p:cNvSpPr>
            <a:spLocks noChangeArrowheads="1"/>
          </p:cNvSpPr>
          <p:nvPr/>
        </p:nvSpPr>
        <p:spPr bwMode="auto">
          <a:xfrm>
            <a:off x="58674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53" name="Rectangle 57"/>
          <p:cNvSpPr>
            <a:spLocks noChangeArrowheads="1"/>
          </p:cNvSpPr>
          <p:nvPr/>
        </p:nvSpPr>
        <p:spPr bwMode="auto">
          <a:xfrm>
            <a:off x="63246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54" name="Rectangle 58"/>
          <p:cNvSpPr>
            <a:spLocks noChangeArrowheads="1"/>
          </p:cNvSpPr>
          <p:nvPr/>
        </p:nvSpPr>
        <p:spPr bwMode="auto">
          <a:xfrm>
            <a:off x="67818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55" name="Rectangle 59"/>
          <p:cNvSpPr>
            <a:spLocks noChangeArrowheads="1"/>
          </p:cNvSpPr>
          <p:nvPr/>
        </p:nvSpPr>
        <p:spPr bwMode="auto">
          <a:xfrm>
            <a:off x="685800" y="2286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0x015: </a:t>
            </a:r>
            <a:r>
              <a:rPr lang="en-US" sz="1400" b="0" dirty="0" err="1">
                <a:latin typeface="Courier New" pitchFamily="49" charset="0"/>
              </a:rPr>
              <a:t>nop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9356" name="Rectangle 60"/>
          <p:cNvSpPr>
            <a:spLocks noChangeArrowheads="1"/>
          </p:cNvSpPr>
          <p:nvPr/>
        </p:nvSpPr>
        <p:spPr bwMode="auto">
          <a:xfrm>
            <a:off x="8153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11</a:t>
            </a:r>
          </a:p>
        </p:txBody>
      </p:sp>
      <p:sp>
        <p:nvSpPr>
          <p:cNvPr id="439357" name="Line 61"/>
          <p:cNvSpPr>
            <a:spLocks noChangeShapeType="1"/>
          </p:cNvSpPr>
          <p:nvPr/>
        </p:nvSpPr>
        <p:spPr bwMode="auto">
          <a:xfrm flipH="1">
            <a:off x="5181600" y="3492500"/>
            <a:ext cx="68580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9358" name="Line 62"/>
          <p:cNvSpPr>
            <a:spLocks noChangeShapeType="1"/>
          </p:cNvSpPr>
          <p:nvPr/>
        </p:nvSpPr>
        <p:spPr bwMode="auto">
          <a:xfrm>
            <a:off x="6324600" y="3492500"/>
            <a:ext cx="68580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39368" name="Group 72"/>
          <p:cNvGrpSpPr>
            <a:grpSpLocks/>
          </p:cNvGrpSpPr>
          <p:nvPr/>
        </p:nvGrpSpPr>
        <p:grpSpPr bwMode="auto">
          <a:xfrm>
            <a:off x="5181600" y="3733800"/>
            <a:ext cx="1828800" cy="2971800"/>
            <a:chOff x="2880" y="2440"/>
            <a:chExt cx="1152" cy="1872"/>
          </a:xfrm>
        </p:grpSpPr>
        <p:sp>
          <p:nvSpPr>
            <p:cNvPr id="439359" name="Rectangle 63"/>
            <p:cNvSpPr>
              <a:spLocks noChangeArrowheads="1"/>
            </p:cNvSpPr>
            <p:nvPr/>
          </p:nvSpPr>
          <p:spPr bwMode="auto">
            <a:xfrm>
              <a:off x="2880" y="2440"/>
              <a:ext cx="11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Cycle 6</a:t>
              </a:r>
            </a:p>
          </p:txBody>
        </p:sp>
        <p:sp>
          <p:nvSpPr>
            <p:cNvPr id="439360" name="Rectangle 64"/>
            <p:cNvSpPr>
              <a:spLocks noChangeArrowheads="1"/>
            </p:cNvSpPr>
            <p:nvPr/>
          </p:nvSpPr>
          <p:spPr bwMode="auto">
            <a:xfrm>
              <a:off x="2880" y="2680"/>
              <a:ext cx="1152" cy="62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39362" name="Rectangle 66"/>
            <p:cNvSpPr>
              <a:spLocks noChangeArrowheads="1"/>
            </p:cNvSpPr>
            <p:nvPr/>
          </p:nvSpPr>
          <p:spPr bwMode="auto">
            <a:xfrm>
              <a:off x="2880" y="3688"/>
              <a:ext cx="1152" cy="62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39364" name="Rectangle 68"/>
            <p:cNvSpPr>
              <a:spLocks noChangeArrowheads="1"/>
            </p:cNvSpPr>
            <p:nvPr/>
          </p:nvSpPr>
          <p:spPr bwMode="auto">
            <a:xfrm>
              <a:off x="3343" y="3312"/>
              <a:ext cx="161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70000"/>
                </a:lnSpc>
              </a:pPr>
              <a:r>
                <a:rPr lang="en-US" sz="1600" b="0"/>
                <a:t>•</a:t>
              </a:r>
            </a:p>
            <a:p>
              <a:pPr algn="l" eaLnBrk="1" hangingPunct="1">
                <a:lnSpc>
                  <a:spcPct val="70000"/>
                </a:lnSpc>
              </a:pPr>
              <a:r>
                <a:rPr lang="en-US" sz="1600" b="0"/>
                <a:t>•</a:t>
              </a:r>
            </a:p>
            <a:p>
              <a:pPr algn="l" eaLnBrk="1" hangingPunct="1">
                <a:lnSpc>
                  <a:spcPct val="70000"/>
                </a:lnSpc>
              </a:pPr>
              <a:r>
                <a:rPr lang="en-US" sz="1600" b="0"/>
                <a:t>•</a:t>
              </a:r>
            </a:p>
          </p:txBody>
        </p:sp>
        <p:sp>
          <p:nvSpPr>
            <p:cNvPr id="439365" name="Rectangle 69"/>
            <p:cNvSpPr>
              <a:spLocks noChangeArrowheads="1"/>
            </p:cNvSpPr>
            <p:nvPr/>
          </p:nvSpPr>
          <p:spPr bwMode="auto">
            <a:xfrm>
              <a:off x="2880" y="2920"/>
              <a:ext cx="1152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W_dstE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FF33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FF33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FF3300"/>
                </a:solidFill>
                <a:latin typeface="Courier New" pitchFamily="49" charset="0"/>
              </a:endParaRP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W_valE</a:t>
              </a:r>
              <a:r>
                <a:rPr lang="en-US" sz="1400" b="0" dirty="0"/>
                <a:t> = 3</a:t>
              </a:r>
            </a:p>
          </p:txBody>
        </p:sp>
        <p:sp>
          <p:nvSpPr>
            <p:cNvPr id="439366" name="Rectangle 70"/>
            <p:cNvSpPr>
              <a:spLocks noChangeArrowheads="1"/>
            </p:cNvSpPr>
            <p:nvPr/>
          </p:nvSpPr>
          <p:spPr bwMode="auto">
            <a:xfrm>
              <a:off x="2880" y="3928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srcA</a:t>
              </a:r>
              <a:r>
                <a:rPr lang="en-US" sz="1400" b="0" dirty="0"/>
                <a:t> = </a:t>
              </a:r>
              <a:r>
                <a:rPr lang="en-US" sz="1400" b="0" dirty="0" smtClean="0">
                  <a:latin typeface="Courier New" pitchFamily="49" charset="0"/>
                </a:rPr>
                <a:t>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endParaRPr lang="en-US" sz="1400" b="0" dirty="0">
                <a:latin typeface="Courier New" pitchFamily="49" charset="0"/>
              </a:endParaRP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srcB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0080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0080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008000"/>
                </a:solidFill>
                <a:latin typeface="Courier New" pitchFamily="49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23527</TotalTime>
  <Pages>8</Pages>
  <Words>3124</Words>
  <Application>Microsoft Macintosh PowerPoint</Application>
  <PresentationFormat>Custom</PresentationFormat>
  <Paragraphs>1648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fujitsu-99-02</vt:lpstr>
      <vt:lpstr>PowerPoint Presentation</vt:lpstr>
      <vt:lpstr>Overview</vt:lpstr>
      <vt:lpstr>Pipeline Stages</vt:lpstr>
      <vt:lpstr>PIPE- Hardware</vt:lpstr>
      <vt:lpstr>Data Dependencies: 2 Nop’s</vt:lpstr>
      <vt:lpstr>Data Dependencies: No Nop</vt:lpstr>
      <vt:lpstr>Stalling for Data Dependencies</vt:lpstr>
      <vt:lpstr>Stall Condition</vt:lpstr>
      <vt:lpstr>Detecting Stall Condition</vt:lpstr>
      <vt:lpstr>Stalling X3</vt:lpstr>
      <vt:lpstr>What Happens When Stalling?</vt:lpstr>
      <vt:lpstr>Implementing Stalling</vt:lpstr>
      <vt:lpstr>Pipeline Register Modes</vt:lpstr>
      <vt:lpstr>Data Forwarding</vt:lpstr>
      <vt:lpstr>Data Forwarding Example</vt:lpstr>
      <vt:lpstr>Bypass Paths</vt:lpstr>
      <vt:lpstr>Data Forwarding Example #2</vt:lpstr>
      <vt:lpstr>Forwarding Priority</vt:lpstr>
      <vt:lpstr>Implementing Forwarding</vt:lpstr>
      <vt:lpstr>Implementing Forwarding</vt:lpstr>
      <vt:lpstr>Limitation of Forwarding</vt:lpstr>
      <vt:lpstr>Avoiding Load/Use Hazard</vt:lpstr>
      <vt:lpstr>Detecting Load/Use Hazard</vt:lpstr>
      <vt:lpstr>Control for Load/Use Hazard</vt:lpstr>
      <vt:lpstr>Branch Misprediction Example</vt:lpstr>
      <vt:lpstr>Handling Misprediction</vt:lpstr>
      <vt:lpstr>Detecting Mispredicted Branch</vt:lpstr>
      <vt:lpstr>Control for Misprediction</vt:lpstr>
      <vt:lpstr>Return Example</vt:lpstr>
      <vt:lpstr>Correct Return Example</vt:lpstr>
      <vt:lpstr>Detecting Return</vt:lpstr>
      <vt:lpstr>Control for Return</vt:lpstr>
      <vt:lpstr>Special Control Cases</vt:lpstr>
      <vt:lpstr>Implementing Pipeline Control</vt:lpstr>
      <vt:lpstr>Initial Version of Pipeline Control</vt:lpstr>
      <vt:lpstr>Control Combinations</vt:lpstr>
      <vt:lpstr>Control Combination A</vt:lpstr>
      <vt:lpstr>Control Combination B</vt:lpstr>
      <vt:lpstr>Handling Control Combination B</vt:lpstr>
      <vt:lpstr>Corrected Pipeline Control Logic</vt:lpstr>
      <vt:lpstr>Pipeline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Randal Bryant</cp:lastModifiedBy>
  <cp:revision>106</cp:revision>
  <cp:lastPrinted>1999-02-26T14:55:35Z</cp:lastPrinted>
  <dcterms:created xsi:type="dcterms:W3CDTF">1998-03-03T17:17:57Z</dcterms:created>
  <dcterms:modified xsi:type="dcterms:W3CDTF">2015-08-11T15:42:58Z</dcterms:modified>
</cp:coreProperties>
</file>